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4" r:id="rId2"/>
    <p:sldId id="359" r:id="rId3"/>
    <p:sldId id="349" r:id="rId4"/>
    <p:sldId id="357" r:id="rId5"/>
    <p:sldId id="383" r:id="rId6"/>
    <p:sldId id="380" r:id="rId7"/>
    <p:sldId id="325" r:id="rId8"/>
    <p:sldId id="326" r:id="rId9"/>
    <p:sldId id="366" r:id="rId10"/>
    <p:sldId id="351" r:id="rId11"/>
    <p:sldId id="370" r:id="rId12"/>
    <p:sldId id="341" r:id="rId13"/>
    <p:sldId id="344" r:id="rId14"/>
    <p:sldId id="319" r:id="rId15"/>
    <p:sldId id="371" r:id="rId16"/>
    <p:sldId id="372" r:id="rId17"/>
    <p:sldId id="373" r:id="rId18"/>
    <p:sldId id="374" r:id="rId19"/>
    <p:sldId id="375" r:id="rId20"/>
    <p:sldId id="376" r:id="rId21"/>
    <p:sldId id="368" r:id="rId22"/>
    <p:sldId id="369" r:id="rId23"/>
    <p:sldId id="363" r:id="rId2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65" autoAdjust="0"/>
  </p:normalViewPr>
  <p:slideViewPr>
    <p:cSldViewPr>
      <p:cViewPr>
        <p:scale>
          <a:sx n="75" d="100"/>
          <a:sy n="75" d="100"/>
        </p:scale>
        <p:origin x="-1008" y="-72"/>
      </p:cViewPr>
      <p:guideLst>
        <p:guide orient="horz" pos="2160"/>
        <p:guide pos="2880"/>
      </p:guideLst>
    </p:cSldViewPr>
  </p:slideViewPr>
  <p:notesTextViewPr>
    <p:cViewPr>
      <p:scale>
        <a:sx n="1" d="1"/>
        <a:sy n="1" d="1"/>
      </p:scale>
      <p:origin x="0" y="0"/>
    </p:cViewPr>
  </p:notesTextViewPr>
  <p:sorterViewPr>
    <p:cViewPr>
      <p:scale>
        <a:sx n="125" d="100"/>
        <a:sy n="125" d="100"/>
      </p:scale>
      <p:origin x="0" y="30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unit\SAT$\1_Council_Decision\1_EWS\2_EWS%20REPORTS\Data%20Extractions%202005-2014_RC.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IE" sz="1400" b="0" baseline="0" dirty="0" smtClean="0">
                <a:solidFill>
                  <a:schemeClr val="tx1">
                    <a:lumMod val="65000"/>
                    <a:lumOff val="35000"/>
                  </a:schemeClr>
                </a:solidFill>
                <a:latin typeface="Arial" panose="020B0604020202020204" pitchFamily="34" charset="0"/>
                <a:cs typeface="Arial" panose="020B0604020202020204" pitchFamily="34" charset="0"/>
              </a:rPr>
              <a:t>opioid seizures </a:t>
            </a:r>
            <a:r>
              <a:rPr lang="en-IE" sz="1400" b="0" baseline="0" dirty="0">
                <a:solidFill>
                  <a:schemeClr val="tx1">
                    <a:lumMod val="65000"/>
                    <a:lumOff val="35000"/>
                  </a:schemeClr>
                </a:solidFill>
                <a:latin typeface="Arial" panose="020B0604020202020204" pitchFamily="34" charset="0"/>
                <a:cs typeface="Arial" panose="020B0604020202020204" pitchFamily="34" charset="0"/>
              </a:rPr>
              <a:t>2009-2014</a:t>
            </a:r>
            <a:endParaRPr lang="en-IE" sz="1400" b="0" dirty="0">
              <a:solidFill>
                <a:schemeClr val="tx1">
                  <a:lumMod val="65000"/>
                  <a:lumOff val="35000"/>
                </a:schemeClr>
              </a:solidFill>
              <a:latin typeface="Arial" panose="020B0604020202020204" pitchFamily="34" charset="0"/>
              <a:cs typeface="Arial" panose="020B0604020202020204" pitchFamily="34" charset="0"/>
            </a:endParaRPr>
          </a:p>
        </c:rich>
      </c:tx>
      <c:layout>
        <c:manualLayout>
          <c:xMode val="edge"/>
          <c:yMode val="edge"/>
          <c:x val="0.28106086010088899"/>
          <c:y val="4.1771689758042102E-2"/>
        </c:manualLayout>
      </c:layout>
      <c:overlay val="0"/>
    </c:title>
    <c:autoTitleDeleted val="0"/>
    <c:plotArea>
      <c:layout>
        <c:manualLayout>
          <c:layoutTarget val="inner"/>
          <c:xMode val="edge"/>
          <c:yMode val="edge"/>
          <c:x val="0.148657769258558"/>
          <c:y val="0.14898569347035001"/>
          <c:w val="0.785683773225896"/>
          <c:h val="0.74560236932824997"/>
        </c:manualLayout>
      </c:layout>
      <c:lineChart>
        <c:grouping val="standard"/>
        <c:varyColors val="0"/>
        <c:ser>
          <c:idx val="0"/>
          <c:order val="1"/>
          <c:tx>
            <c:v>Qty seized (kg)</c:v>
          </c:tx>
          <c:marker>
            <c:symbol val="none"/>
          </c:marker>
          <c:cat>
            <c:numRef>
              <c:f>'2014 data graphed'!$A$142:$A$147</c:f>
              <c:numCache>
                <c:formatCode>General</c:formatCode>
                <c:ptCount val="6"/>
                <c:pt idx="0">
                  <c:v>2009</c:v>
                </c:pt>
                <c:pt idx="1">
                  <c:v>2010</c:v>
                </c:pt>
                <c:pt idx="2">
                  <c:v>2011</c:v>
                </c:pt>
                <c:pt idx="3">
                  <c:v>2012</c:v>
                </c:pt>
                <c:pt idx="4">
                  <c:v>2013</c:v>
                </c:pt>
                <c:pt idx="5">
                  <c:v>2014</c:v>
                </c:pt>
              </c:numCache>
            </c:numRef>
          </c:cat>
          <c:val>
            <c:numRef>
              <c:f>'2014 data graphed'!$B$142:$B$147</c:f>
              <c:numCache>
                <c:formatCode>General</c:formatCode>
                <c:ptCount val="6"/>
                <c:pt idx="0">
                  <c:v>3.0000000000000001E-3</c:v>
                </c:pt>
                <c:pt idx="1">
                  <c:v>9.1869999999999993E-2</c:v>
                </c:pt>
                <c:pt idx="2">
                  <c:v>1.6500000000000001E-2</c:v>
                </c:pt>
                <c:pt idx="3">
                  <c:v>0.67200000000000004</c:v>
                </c:pt>
                <c:pt idx="4">
                  <c:v>0.83899999999999997</c:v>
                </c:pt>
                <c:pt idx="5">
                  <c:v>1.4</c:v>
                </c:pt>
              </c:numCache>
            </c:numRef>
          </c:val>
          <c:smooth val="0"/>
        </c:ser>
        <c:dLbls>
          <c:showLegendKey val="0"/>
          <c:showVal val="0"/>
          <c:showCatName val="0"/>
          <c:showSerName val="0"/>
          <c:showPercent val="0"/>
          <c:showBubbleSize val="0"/>
        </c:dLbls>
        <c:marker val="1"/>
        <c:smooth val="0"/>
        <c:axId val="148505344"/>
        <c:axId val="148506880"/>
      </c:lineChart>
      <c:lineChart>
        <c:grouping val="standard"/>
        <c:varyColors val="0"/>
        <c:ser>
          <c:idx val="1"/>
          <c:order val="0"/>
          <c:tx>
            <c:v>Nr cases</c:v>
          </c:tx>
          <c:marker>
            <c:symbol val="none"/>
          </c:marker>
          <c:dLbls>
            <c:dLbl>
              <c:idx val="0"/>
              <c:layout>
                <c:manualLayout>
                  <c:x val="-2.7777777777777801E-3"/>
                  <c:y val="-6.0185185185185203E-2"/>
                </c:manualLayout>
              </c:layout>
              <c:showLegendKey val="0"/>
              <c:showVal val="1"/>
              <c:showCatName val="0"/>
              <c:showSerName val="0"/>
              <c:showPercent val="0"/>
              <c:showBubbleSize val="0"/>
            </c:dLbl>
            <c:dLbl>
              <c:idx val="1"/>
              <c:layout>
                <c:manualLayout>
                  <c:x val="-8.3333333333333297E-3"/>
                  <c:y val="-4.1666666666666699E-2"/>
                </c:manualLayout>
              </c:layout>
              <c:showLegendKey val="0"/>
              <c:showVal val="1"/>
              <c:showCatName val="0"/>
              <c:showSerName val="0"/>
              <c:showPercent val="0"/>
              <c:showBubbleSize val="0"/>
            </c:dLbl>
            <c:dLbl>
              <c:idx val="2"/>
              <c:layout>
                <c:manualLayout>
                  <c:x val="-3.6111111111111198E-2"/>
                  <c:y val="-7.4074074074074001E-2"/>
                </c:manualLayout>
              </c:layout>
              <c:showLegendKey val="0"/>
              <c:showVal val="1"/>
              <c:showCatName val="0"/>
              <c:showSerName val="0"/>
              <c:showPercent val="0"/>
              <c:showBubbleSize val="0"/>
            </c:dLbl>
            <c:dLbl>
              <c:idx val="3"/>
              <c:layout>
                <c:manualLayout>
                  <c:x val="-2.2222222222222199E-2"/>
                  <c:y val="-6.0185185185185203E-2"/>
                </c:manualLayout>
              </c:layout>
              <c:showLegendKey val="0"/>
              <c:showVal val="1"/>
              <c:showCatName val="0"/>
              <c:showSerName val="0"/>
              <c:showPercent val="0"/>
              <c:showBubbleSize val="0"/>
            </c:dLbl>
            <c:dLbl>
              <c:idx val="4"/>
              <c:layout>
                <c:manualLayout>
                  <c:x val="-2.5000000000000001E-2"/>
                  <c:y val="6.01851851851853E-2"/>
                </c:manualLayout>
              </c:layout>
              <c:showLegendKey val="0"/>
              <c:showVal val="1"/>
              <c:showCatName val="0"/>
              <c:showSerName val="0"/>
              <c:showPercent val="0"/>
              <c:showBubbleSize val="0"/>
            </c:dLbl>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'2014 data graphed'!$A$142:$A$147</c:f>
              <c:numCache>
                <c:formatCode>General</c:formatCode>
                <c:ptCount val="6"/>
                <c:pt idx="0">
                  <c:v>2009</c:v>
                </c:pt>
                <c:pt idx="1">
                  <c:v>2010</c:v>
                </c:pt>
                <c:pt idx="2">
                  <c:v>2011</c:v>
                </c:pt>
                <c:pt idx="3">
                  <c:v>2012</c:v>
                </c:pt>
                <c:pt idx="4">
                  <c:v>2013</c:v>
                </c:pt>
                <c:pt idx="5">
                  <c:v>2014</c:v>
                </c:pt>
              </c:numCache>
            </c:numRef>
          </c:cat>
          <c:val>
            <c:numRef>
              <c:f>'2014 data graphed'!$B$130:$B$135</c:f>
              <c:numCache>
                <c:formatCode>General</c:formatCode>
                <c:ptCount val="6"/>
                <c:pt idx="0">
                  <c:v>1</c:v>
                </c:pt>
                <c:pt idx="1">
                  <c:v>24</c:v>
                </c:pt>
                <c:pt idx="2">
                  <c:v>5</c:v>
                </c:pt>
                <c:pt idx="3">
                  <c:v>146</c:v>
                </c:pt>
                <c:pt idx="4">
                  <c:v>108</c:v>
                </c:pt>
                <c:pt idx="5">
                  <c:v>277</c:v>
                </c:pt>
              </c:numCache>
            </c:numRef>
          </c:val>
          <c:smooth val="0"/>
        </c:ser>
        <c:dLbls>
          <c:showLegendKey val="0"/>
          <c:showVal val="0"/>
          <c:showCatName val="0"/>
          <c:showSerName val="0"/>
          <c:showPercent val="0"/>
          <c:showBubbleSize val="0"/>
        </c:dLbls>
        <c:marker val="1"/>
        <c:smooth val="0"/>
        <c:axId val="148539648"/>
        <c:axId val="148537728"/>
      </c:lineChart>
      <c:catAx>
        <c:axId val="148505344"/>
        <c:scaling>
          <c:orientation val="minMax"/>
        </c:scaling>
        <c:delete val="0"/>
        <c:axPos val="b"/>
        <c:numFmt formatCode="General" sourceLinked="1"/>
        <c:majorTickMark val="out"/>
        <c:minorTickMark val="none"/>
        <c:tickLblPos val="low"/>
        <c:spPr>
          <a:ln>
            <a:solidFill>
              <a:schemeClr val="accent1"/>
            </a:solidFill>
          </a:ln>
        </c:spPr>
        <c:txPr>
          <a:bodyPr/>
          <a:lstStyle/>
          <a:p>
            <a:pPr>
              <a:defRPr b="1">
                <a:latin typeface="Arial" panose="020B0604020202020204" pitchFamily="34" charset="0"/>
                <a:cs typeface="Arial" panose="020B0604020202020204" pitchFamily="34" charset="0"/>
              </a:defRPr>
            </a:pPr>
            <a:endParaRPr lang="en-US"/>
          </a:p>
        </c:txPr>
        <c:crossAx val="148506880"/>
        <c:crosses val="autoZero"/>
        <c:auto val="1"/>
        <c:lblAlgn val="ctr"/>
        <c:lblOffset val="100"/>
        <c:noMultiLvlLbl val="0"/>
      </c:catAx>
      <c:valAx>
        <c:axId val="148506880"/>
        <c:scaling>
          <c:orientation val="minMax"/>
        </c:scaling>
        <c:delete val="0"/>
        <c:axPos val="l"/>
        <c:title>
          <c:tx>
            <c:rich>
              <a:bodyPr rot="0" vert="horz"/>
              <a:lstStyle/>
              <a:p>
                <a:pPr>
                  <a:defRPr/>
                </a:pPr>
                <a:r>
                  <a:rPr lang="en-GB"/>
                  <a:t>Kg</a:t>
                </a:r>
              </a:p>
            </c:rich>
          </c:tx>
          <c:layout>
            <c:manualLayout>
              <c:xMode val="edge"/>
              <c:yMode val="edge"/>
              <c:x val="3.25180595707995E-2"/>
              <c:y val="5.5144477786268603E-2"/>
            </c:manualLayout>
          </c:layout>
          <c:overlay val="0"/>
        </c:title>
        <c:numFmt formatCode="General" sourceLinked="1"/>
        <c:majorTickMark val="none"/>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48505344"/>
        <c:crossesAt val="1"/>
        <c:crossBetween val="midCat"/>
      </c:valAx>
      <c:valAx>
        <c:axId val="148537728"/>
        <c:scaling>
          <c:orientation val="minMax"/>
        </c:scaling>
        <c:delete val="0"/>
        <c:axPos val="r"/>
        <c:title>
          <c:tx>
            <c:rich>
              <a:bodyPr rot="0" vert="horz"/>
              <a:lstStyle/>
              <a:p>
                <a:pPr>
                  <a:defRPr/>
                </a:pPr>
                <a:r>
                  <a:rPr lang="en-GB"/>
                  <a:t>cases</a:t>
                </a:r>
              </a:p>
            </c:rich>
          </c:tx>
          <c:layout>
            <c:manualLayout>
              <c:xMode val="edge"/>
              <c:yMode val="edge"/>
              <c:x val="0.86435171357843799"/>
              <c:y val="5.5067731899574E-2"/>
            </c:manualLayout>
          </c:layout>
          <c:overlay val="0"/>
        </c:title>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48539648"/>
        <c:crosses val="max"/>
        <c:crossBetween val="between"/>
      </c:valAx>
      <c:catAx>
        <c:axId val="148539648"/>
        <c:scaling>
          <c:orientation val="minMax"/>
        </c:scaling>
        <c:delete val="1"/>
        <c:axPos val="b"/>
        <c:numFmt formatCode="General" sourceLinked="1"/>
        <c:majorTickMark val="out"/>
        <c:minorTickMark val="none"/>
        <c:tickLblPos val="nextTo"/>
        <c:crossAx val="148537728"/>
        <c:crosses val="autoZero"/>
        <c:auto val="1"/>
        <c:lblAlgn val="ctr"/>
        <c:lblOffset val="100"/>
        <c:noMultiLvlLbl val="0"/>
      </c:catAx>
    </c:plotArea>
    <c:legend>
      <c:legendPos val="l"/>
      <c:layout>
        <c:manualLayout>
          <c:xMode val="edge"/>
          <c:yMode val="edge"/>
          <c:x val="0.256474788665078"/>
          <c:y val="0.19402913866016699"/>
          <c:w val="0.26816783279346401"/>
          <c:h val="0.140664626289705"/>
        </c:manualLayout>
      </c:layout>
      <c:overlay val="1"/>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4" cy="511731"/>
          </a:xfrm>
          <a:prstGeom prst="rect">
            <a:avLst/>
          </a:prstGeom>
        </p:spPr>
        <p:txBody>
          <a:bodyPr vert="horz" lIns="94593" tIns="47296" rIns="94593" bIns="47296" rtlCol="0"/>
          <a:lstStyle>
            <a:lvl1pPr algn="l">
              <a:defRPr sz="1200"/>
            </a:lvl1pPr>
          </a:lstStyle>
          <a:p>
            <a:endParaRPr lang="en-GB"/>
          </a:p>
        </p:txBody>
      </p:sp>
      <p:sp>
        <p:nvSpPr>
          <p:cNvPr id="3" name="Date Placeholder 2"/>
          <p:cNvSpPr>
            <a:spLocks noGrp="1"/>
          </p:cNvSpPr>
          <p:nvPr>
            <p:ph type="dt" sz="quarter" idx="1"/>
          </p:nvPr>
        </p:nvSpPr>
        <p:spPr>
          <a:xfrm>
            <a:off x="4021294" y="1"/>
            <a:ext cx="3076364" cy="511731"/>
          </a:xfrm>
          <a:prstGeom prst="rect">
            <a:avLst/>
          </a:prstGeom>
        </p:spPr>
        <p:txBody>
          <a:bodyPr vert="horz" lIns="94593" tIns="47296" rIns="94593" bIns="47296" rtlCol="0"/>
          <a:lstStyle>
            <a:lvl1pPr algn="r">
              <a:defRPr sz="1200"/>
            </a:lvl1pPr>
          </a:lstStyle>
          <a:p>
            <a:fld id="{13B32B63-D46D-49F2-A16E-A38340BD4A4E}" type="datetimeFigureOut">
              <a:rPr lang="en-GB" smtClean="0"/>
              <a:t>21/11/2016</a:t>
            </a:fld>
            <a:endParaRPr lang="en-GB"/>
          </a:p>
        </p:txBody>
      </p:sp>
      <p:sp>
        <p:nvSpPr>
          <p:cNvPr id="4" name="Footer Placeholder 3"/>
          <p:cNvSpPr>
            <a:spLocks noGrp="1"/>
          </p:cNvSpPr>
          <p:nvPr>
            <p:ph type="ftr" sz="quarter" idx="2"/>
          </p:nvPr>
        </p:nvSpPr>
        <p:spPr>
          <a:xfrm>
            <a:off x="0" y="9721107"/>
            <a:ext cx="3076364" cy="511731"/>
          </a:xfrm>
          <a:prstGeom prst="rect">
            <a:avLst/>
          </a:prstGeom>
        </p:spPr>
        <p:txBody>
          <a:bodyPr vert="horz" lIns="94593" tIns="47296" rIns="94593" bIns="47296" rtlCol="0" anchor="b"/>
          <a:lstStyle>
            <a:lvl1pPr algn="l">
              <a:defRPr sz="1200"/>
            </a:lvl1pPr>
          </a:lstStyle>
          <a:p>
            <a:endParaRPr lang="en-GB"/>
          </a:p>
        </p:txBody>
      </p:sp>
      <p:sp>
        <p:nvSpPr>
          <p:cNvPr id="5" name="Slide Number Placeholder 4"/>
          <p:cNvSpPr>
            <a:spLocks noGrp="1"/>
          </p:cNvSpPr>
          <p:nvPr>
            <p:ph type="sldNum" sz="quarter" idx="3"/>
          </p:nvPr>
        </p:nvSpPr>
        <p:spPr>
          <a:xfrm>
            <a:off x="4021294" y="9721107"/>
            <a:ext cx="3076364" cy="511731"/>
          </a:xfrm>
          <a:prstGeom prst="rect">
            <a:avLst/>
          </a:prstGeom>
        </p:spPr>
        <p:txBody>
          <a:bodyPr vert="horz" lIns="94593" tIns="47296" rIns="94593" bIns="47296" rtlCol="0" anchor="b"/>
          <a:lstStyle>
            <a:lvl1pPr algn="r">
              <a:defRPr sz="1200"/>
            </a:lvl1pPr>
          </a:lstStyle>
          <a:p>
            <a:fld id="{8A69082E-EBBA-4B86-B44B-897E6FC181A4}" type="slidenum">
              <a:rPr lang="en-GB" smtClean="0"/>
              <a:t>‹#›</a:t>
            </a:fld>
            <a:endParaRPr lang="en-GB"/>
          </a:p>
        </p:txBody>
      </p:sp>
    </p:spTree>
    <p:extLst>
      <p:ext uri="{BB962C8B-B14F-4D97-AF65-F5344CB8AC3E}">
        <p14:creationId xmlns:p14="http://schemas.microsoft.com/office/powerpoint/2010/main" val="2148441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4" cy="511731"/>
          </a:xfrm>
          <a:prstGeom prst="rect">
            <a:avLst/>
          </a:prstGeom>
        </p:spPr>
        <p:txBody>
          <a:bodyPr vert="horz" lIns="94593" tIns="47296" rIns="94593" bIns="47296" rtlCol="0"/>
          <a:lstStyle>
            <a:lvl1pPr algn="l">
              <a:defRPr sz="1200"/>
            </a:lvl1pPr>
          </a:lstStyle>
          <a:p>
            <a:endParaRPr lang="en-GB"/>
          </a:p>
        </p:txBody>
      </p:sp>
      <p:sp>
        <p:nvSpPr>
          <p:cNvPr id="3" name="Date Placeholder 2"/>
          <p:cNvSpPr>
            <a:spLocks noGrp="1"/>
          </p:cNvSpPr>
          <p:nvPr>
            <p:ph type="dt" idx="1"/>
          </p:nvPr>
        </p:nvSpPr>
        <p:spPr>
          <a:xfrm>
            <a:off x="4021294" y="1"/>
            <a:ext cx="3076364" cy="511731"/>
          </a:xfrm>
          <a:prstGeom prst="rect">
            <a:avLst/>
          </a:prstGeom>
        </p:spPr>
        <p:txBody>
          <a:bodyPr vert="horz" lIns="94593" tIns="47296" rIns="94593" bIns="47296" rtlCol="0"/>
          <a:lstStyle>
            <a:lvl1pPr algn="r">
              <a:defRPr sz="1200"/>
            </a:lvl1pPr>
          </a:lstStyle>
          <a:p>
            <a:fld id="{EBB0A2B4-AE9B-4C5E-8899-2C1BCDC229FB}" type="datetimeFigureOut">
              <a:rPr lang="en-GB" smtClean="0"/>
              <a:t>21/11/2016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593" tIns="47296" rIns="94593" bIns="47296"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593" tIns="47296" rIns="94593" bIns="472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7"/>
            <a:ext cx="3076364" cy="511731"/>
          </a:xfrm>
          <a:prstGeom prst="rect">
            <a:avLst/>
          </a:prstGeom>
        </p:spPr>
        <p:txBody>
          <a:bodyPr vert="horz" lIns="94593" tIns="47296" rIns="94593" bIns="47296" rtlCol="0" anchor="b"/>
          <a:lstStyle>
            <a:lvl1pPr algn="l">
              <a:defRPr sz="1200"/>
            </a:lvl1pPr>
          </a:lstStyle>
          <a:p>
            <a:endParaRPr lang="en-GB"/>
          </a:p>
        </p:txBody>
      </p:sp>
      <p:sp>
        <p:nvSpPr>
          <p:cNvPr id="7" name="Slide Number Placeholder 6"/>
          <p:cNvSpPr>
            <a:spLocks noGrp="1"/>
          </p:cNvSpPr>
          <p:nvPr>
            <p:ph type="sldNum" sz="quarter" idx="5"/>
          </p:nvPr>
        </p:nvSpPr>
        <p:spPr>
          <a:xfrm>
            <a:off x="4021294" y="9721107"/>
            <a:ext cx="3076364" cy="511731"/>
          </a:xfrm>
          <a:prstGeom prst="rect">
            <a:avLst/>
          </a:prstGeom>
        </p:spPr>
        <p:txBody>
          <a:bodyPr vert="horz" lIns="94593" tIns="47296" rIns="94593" bIns="47296" rtlCol="0" anchor="b"/>
          <a:lstStyle>
            <a:lvl1pPr algn="r">
              <a:defRPr sz="1200"/>
            </a:lvl1pPr>
          </a:lstStyle>
          <a:p>
            <a:fld id="{834D213A-8EBF-4F26-BC6D-3EB2BDC38590}" type="slidenum">
              <a:rPr lang="en-GB" smtClean="0"/>
              <a:t>‹#›</a:t>
            </a:fld>
            <a:endParaRPr lang="en-GB"/>
          </a:p>
        </p:txBody>
      </p:sp>
    </p:spTree>
    <p:extLst>
      <p:ext uri="{BB962C8B-B14F-4D97-AF65-F5344CB8AC3E}">
        <p14:creationId xmlns:p14="http://schemas.microsoft.com/office/powerpoint/2010/main" val="253159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buFontTx/>
              <a:buChar char="-"/>
            </a:pPr>
            <a:endParaRPr lang="en-GB" dirty="0">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68567" indent="-295602" eaLnBrk="0" hangingPunct="0">
              <a:defRPr sz="2500">
                <a:solidFill>
                  <a:schemeClr val="tx1"/>
                </a:solidFill>
                <a:latin typeface="Arial" charset="0"/>
                <a:ea typeface="ＭＳ Ｐゴシック" charset="0"/>
              </a:defRPr>
            </a:lvl2pPr>
            <a:lvl3pPr marL="1182409" indent="-236482" eaLnBrk="0" hangingPunct="0">
              <a:defRPr sz="2500">
                <a:solidFill>
                  <a:schemeClr val="tx1"/>
                </a:solidFill>
                <a:latin typeface="Arial" charset="0"/>
                <a:ea typeface="ＭＳ Ｐゴシック" charset="0"/>
              </a:defRPr>
            </a:lvl3pPr>
            <a:lvl4pPr marL="1655374" indent="-236482" eaLnBrk="0" hangingPunct="0">
              <a:defRPr sz="2500">
                <a:solidFill>
                  <a:schemeClr val="tx1"/>
                </a:solidFill>
                <a:latin typeface="Arial" charset="0"/>
                <a:ea typeface="ＭＳ Ｐゴシック" charset="0"/>
              </a:defRPr>
            </a:lvl4pPr>
            <a:lvl5pPr marL="2128337" indent="-236482" eaLnBrk="0" hangingPunct="0">
              <a:defRPr sz="2500">
                <a:solidFill>
                  <a:schemeClr val="tx1"/>
                </a:solidFill>
                <a:latin typeface="Arial" charset="0"/>
                <a:ea typeface="ＭＳ Ｐゴシック" charset="0"/>
              </a:defRPr>
            </a:lvl5pPr>
            <a:lvl6pPr marL="2601301" indent="-236482" eaLnBrk="0" fontAlgn="base" hangingPunct="0">
              <a:spcBef>
                <a:spcPct val="0"/>
              </a:spcBef>
              <a:spcAft>
                <a:spcPct val="0"/>
              </a:spcAft>
              <a:defRPr sz="2500">
                <a:solidFill>
                  <a:schemeClr val="tx1"/>
                </a:solidFill>
                <a:latin typeface="Arial" charset="0"/>
                <a:ea typeface="ＭＳ Ｐゴシック" charset="0"/>
              </a:defRPr>
            </a:lvl6pPr>
            <a:lvl7pPr marL="3074265" indent="-236482" eaLnBrk="0" fontAlgn="base" hangingPunct="0">
              <a:spcBef>
                <a:spcPct val="0"/>
              </a:spcBef>
              <a:spcAft>
                <a:spcPct val="0"/>
              </a:spcAft>
              <a:defRPr sz="2500">
                <a:solidFill>
                  <a:schemeClr val="tx1"/>
                </a:solidFill>
                <a:latin typeface="Arial" charset="0"/>
                <a:ea typeface="ＭＳ Ｐゴシック" charset="0"/>
              </a:defRPr>
            </a:lvl7pPr>
            <a:lvl8pPr marL="3547229" indent="-236482" eaLnBrk="0" fontAlgn="base" hangingPunct="0">
              <a:spcBef>
                <a:spcPct val="0"/>
              </a:spcBef>
              <a:spcAft>
                <a:spcPct val="0"/>
              </a:spcAft>
              <a:defRPr sz="2500">
                <a:solidFill>
                  <a:schemeClr val="tx1"/>
                </a:solidFill>
                <a:latin typeface="Arial" charset="0"/>
                <a:ea typeface="ＭＳ Ｐゴシック" charset="0"/>
              </a:defRPr>
            </a:lvl8pPr>
            <a:lvl9pPr marL="4020192" indent="-23648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2840653A-08E8-2944-8028-9532CB63CB96}" type="slidenum">
              <a:rPr lang="en-GB" sz="1200">
                <a:latin typeface="Calibri" charset="0"/>
              </a:rPr>
              <a:pPr eaLnBrk="1" hangingPunct="1"/>
              <a:t>1</a:t>
            </a:fld>
            <a:endParaRPr lang="en-GB"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188201" lvl="2" indent="-188201">
              <a:buClr>
                <a:schemeClr val="accent6"/>
              </a:buClr>
              <a:buFont typeface="Wingdings" pitchFamily="2" charset="2"/>
              <a:buChar char="§"/>
              <a:defRPr/>
            </a:pPr>
            <a:r>
              <a:rPr lang="en-GB" dirty="0" smtClean="0">
                <a:ea typeface="+mn-ea"/>
              </a:rPr>
              <a:t>Large increase in the speed and volumes that goods move at world level</a:t>
            </a:r>
          </a:p>
          <a:p>
            <a:pPr marL="376402" lvl="3" indent="-188201">
              <a:buClr>
                <a:schemeClr val="bg1">
                  <a:lumMod val="75000"/>
                </a:schemeClr>
              </a:buClr>
              <a:buFont typeface="Wingdings" pitchFamily="2" charset="2"/>
              <a:buChar char="§"/>
              <a:defRPr/>
            </a:pPr>
            <a:r>
              <a:rPr lang="en-GB" sz="1700" dirty="0"/>
              <a:t>Air, sea, land, freight, passengers</a:t>
            </a:r>
          </a:p>
          <a:p>
            <a:pPr marL="376402" lvl="3" indent="-188201">
              <a:buClr>
                <a:schemeClr val="bg1">
                  <a:lumMod val="75000"/>
                </a:schemeClr>
              </a:buClr>
              <a:buFont typeface="Wingdings" pitchFamily="2" charset="2"/>
              <a:buChar char="§"/>
              <a:defRPr/>
            </a:pPr>
            <a:r>
              <a:rPr lang="en-GB" sz="1700" dirty="0"/>
              <a:t>Facilitates and intensifies drug supply</a:t>
            </a:r>
          </a:p>
          <a:p>
            <a:pPr marL="376402" lvl="3" indent="-188201">
              <a:buClr>
                <a:schemeClr val="bg1">
                  <a:lumMod val="75000"/>
                </a:schemeClr>
              </a:buClr>
              <a:buFont typeface="Wingdings" pitchFamily="2" charset="2"/>
              <a:buChar char="§"/>
              <a:defRPr/>
            </a:pPr>
            <a:r>
              <a:rPr lang="en-GB" sz="1700" dirty="0"/>
              <a:t>Makes drug law enforcement more difficult</a:t>
            </a:r>
          </a:p>
          <a:p>
            <a:pPr marL="188201" lvl="2" indent="-188201">
              <a:buClr>
                <a:schemeClr val="accent6"/>
              </a:buClr>
              <a:buFont typeface="Wingdings" pitchFamily="2" charset="2"/>
              <a:buChar char="§"/>
              <a:defRPr/>
            </a:pPr>
            <a:r>
              <a:rPr lang="en-GB" dirty="0" smtClean="0">
                <a:ea typeface="+mn-ea"/>
              </a:rPr>
              <a:t>Globalisation in the chemical industry</a:t>
            </a:r>
          </a:p>
          <a:p>
            <a:pPr marL="376402" lvl="3" indent="-188201">
              <a:buClr>
                <a:schemeClr val="bg1">
                  <a:lumMod val="75000"/>
                </a:schemeClr>
              </a:buClr>
              <a:buFont typeface="Wingdings" pitchFamily="2" charset="2"/>
              <a:buChar char="§"/>
              <a:defRPr/>
            </a:pPr>
            <a:r>
              <a:rPr lang="en-GB" sz="1700" dirty="0"/>
              <a:t>Facilitates sourcing of  NPS &amp; new precursors </a:t>
            </a:r>
          </a:p>
          <a:p>
            <a:pPr marL="376402" lvl="3" indent="-188201">
              <a:buClr>
                <a:schemeClr val="bg1">
                  <a:lumMod val="75000"/>
                </a:schemeClr>
              </a:buClr>
              <a:buFont typeface="Wingdings" pitchFamily="2" charset="2"/>
              <a:buChar char="§"/>
              <a:defRPr/>
            </a:pPr>
            <a:r>
              <a:rPr lang="en-GB" sz="1700" dirty="0"/>
              <a:t>Makes diversion prevention more difficult</a:t>
            </a:r>
          </a:p>
          <a:p>
            <a:endParaRPr lang="en-GB" dirty="0">
              <a:latin typeface="Calibri"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68567" indent="-295602" eaLnBrk="0" hangingPunct="0">
              <a:defRPr sz="2500">
                <a:solidFill>
                  <a:schemeClr val="tx1"/>
                </a:solidFill>
                <a:latin typeface="Arial" charset="0"/>
                <a:ea typeface="ＭＳ Ｐゴシック" charset="0"/>
              </a:defRPr>
            </a:lvl2pPr>
            <a:lvl3pPr marL="1182409" indent="-236482" eaLnBrk="0" hangingPunct="0">
              <a:defRPr sz="2500">
                <a:solidFill>
                  <a:schemeClr val="tx1"/>
                </a:solidFill>
                <a:latin typeface="Arial" charset="0"/>
                <a:ea typeface="ＭＳ Ｐゴシック" charset="0"/>
              </a:defRPr>
            </a:lvl3pPr>
            <a:lvl4pPr marL="1655374" indent="-236482" eaLnBrk="0" hangingPunct="0">
              <a:defRPr sz="2500">
                <a:solidFill>
                  <a:schemeClr val="tx1"/>
                </a:solidFill>
                <a:latin typeface="Arial" charset="0"/>
                <a:ea typeface="ＭＳ Ｐゴシック" charset="0"/>
              </a:defRPr>
            </a:lvl4pPr>
            <a:lvl5pPr marL="2128337" indent="-236482" eaLnBrk="0" hangingPunct="0">
              <a:defRPr sz="2500">
                <a:solidFill>
                  <a:schemeClr val="tx1"/>
                </a:solidFill>
                <a:latin typeface="Arial" charset="0"/>
                <a:ea typeface="ＭＳ Ｐゴシック" charset="0"/>
              </a:defRPr>
            </a:lvl5pPr>
            <a:lvl6pPr marL="2601301" indent="-236482" eaLnBrk="0" fontAlgn="base" hangingPunct="0">
              <a:spcBef>
                <a:spcPct val="0"/>
              </a:spcBef>
              <a:spcAft>
                <a:spcPct val="0"/>
              </a:spcAft>
              <a:defRPr sz="2500">
                <a:solidFill>
                  <a:schemeClr val="tx1"/>
                </a:solidFill>
                <a:latin typeface="Arial" charset="0"/>
                <a:ea typeface="ＭＳ Ｐゴシック" charset="0"/>
              </a:defRPr>
            </a:lvl6pPr>
            <a:lvl7pPr marL="3074265" indent="-236482" eaLnBrk="0" fontAlgn="base" hangingPunct="0">
              <a:spcBef>
                <a:spcPct val="0"/>
              </a:spcBef>
              <a:spcAft>
                <a:spcPct val="0"/>
              </a:spcAft>
              <a:defRPr sz="2500">
                <a:solidFill>
                  <a:schemeClr val="tx1"/>
                </a:solidFill>
                <a:latin typeface="Arial" charset="0"/>
                <a:ea typeface="ＭＳ Ｐゴシック" charset="0"/>
              </a:defRPr>
            </a:lvl7pPr>
            <a:lvl8pPr marL="3547229" indent="-236482" eaLnBrk="0" fontAlgn="base" hangingPunct="0">
              <a:spcBef>
                <a:spcPct val="0"/>
              </a:spcBef>
              <a:spcAft>
                <a:spcPct val="0"/>
              </a:spcAft>
              <a:defRPr sz="2500">
                <a:solidFill>
                  <a:schemeClr val="tx1"/>
                </a:solidFill>
                <a:latin typeface="Arial" charset="0"/>
                <a:ea typeface="ＭＳ Ｐゴシック" charset="0"/>
              </a:defRPr>
            </a:lvl8pPr>
            <a:lvl9pPr marL="4020192" indent="-23648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5768898-09B6-4D4B-91C9-428E22BB60E1}" type="slidenum">
              <a:rPr lang="en-GB" sz="1200">
                <a:latin typeface="Calibri" charset="0"/>
              </a:rPr>
              <a:pPr eaLnBrk="1" hangingPunct="1"/>
              <a:t>10</a:t>
            </a:fld>
            <a:endParaRPr lang="en-GB"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67E339-1E27-42D0-B67F-A3AF7349EDBD}" type="slidenum">
              <a:rPr lang="en-GB" smtClean="0"/>
              <a:t>11</a:t>
            </a:fld>
            <a:endParaRPr lang="en-GB" dirty="0"/>
          </a:p>
        </p:txBody>
      </p:sp>
    </p:spTree>
    <p:extLst>
      <p:ext uri="{BB962C8B-B14F-4D97-AF65-F5344CB8AC3E}">
        <p14:creationId xmlns:p14="http://schemas.microsoft.com/office/powerpoint/2010/main" val="429248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7318" tIns="43659" rIns="87318" bIns="43659"/>
          <a:lstStyle/>
          <a:p>
            <a:r>
              <a:rPr lang="en-GB" sz="2500" dirty="0"/>
              <a:t>NPS products – a complicating factor </a:t>
            </a:r>
            <a:r>
              <a:rPr lang="en-GB" sz="2500" b="1" dirty="0"/>
              <a:t>HARMS sugar packet </a:t>
            </a:r>
          </a:p>
          <a:p>
            <a:r>
              <a:rPr lang="en-GB" sz="2500" dirty="0"/>
              <a:t>The high potency of MDMB-CHMICA and the highly variable amounts of the substance in products constitute a </a:t>
            </a:r>
            <a:r>
              <a:rPr lang="en-GB" sz="2500" u="sng" dirty="0"/>
              <a:t>high risk of acute toxicity</a:t>
            </a:r>
          </a:p>
          <a:p>
            <a:r>
              <a:rPr lang="en-GB" dirty="0"/>
              <a:t>Example: </a:t>
            </a:r>
            <a:r>
              <a:rPr lang="en-GB" dirty="0" err="1"/>
              <a:t>Mocarz</a:t>
            </a:r>
            <a:r>
              <a:rPr lang="en-GB" dirty="0"/>
              <a:t> product in Poland</a:t>
            </a:r>
            <a:r>
              <a:rPr lang="en-GB" sz="900" dirty="0"/>
              <a:t> – </a:t>
            </a:r>
            <a:r>
              <a:rPr kumimoji="1" lang="en-GB" dirty="0">
                <a:latin typeface="Calibri" charset="0"/>
              </a:rPr>
              <a:t>In 2015, more than 350 people were hospitalised over a few days in Poland after smoking a product called '</a:t>
            </a:r>
            <a:r>
              <a:rPr kumimoji="1" lang="en-GB" dirty="0" err="1">
                <a:latin typeface="Calibri" charset="0"/>
              </a:rPr>
              <a:t>Mocarz</a:t>
            </a:r>
            <a:r>
              <a:rPr kumimoji="1" lang="en-GB" dirty="0">
                <a:latin typeface="Calibri" charset="0"/>
              </a:rPr>
              <a:t>‘ due to the high potency of synthetic cannabinoids</a:t>
            </a:r>
            <a:endParaRPr kumimoji="1" lang="en-US" dirty="0">
              <a:latin typeface="Calibri" charset="0"/>
            </a:endParaRPr>
          </a:p>
          <a:p>
            <a:endParaRPr kumimoji="1" lang="en-US" sz="1400" dirty="0">
              <a:latin typeface="Calibri" charset="0"/>
            </a:endParaRPr>
          </a:p>
          <a:p>
            <a:r>
              <a:rPr kumimoji="1" lang="en-US" sz="1400" dirty="0">
                <a:latin typeface="Calibri" charset="0"/>
              </a:rPr>
              <a:t>Composition</a:t>
            </a:r>
            <a:r>
              <a:rPr lang="en-GB" sz="1400" dirty="0"/>
              <a:t>(source M. </a:t>
            </a:r>
            <a:r>
              <a:rPr lang="en-GB" sz="1400" dirty="0" err="1"/>
              <a:t>Kidawa</a:t>
            </a:r>
            <a:r>
              <a:rPr lang="en-GB" sz="1400" dirty="0"/>
              <a:t>, Polish NFP)</a:t>
            </a:r>
            <a:r>
              <a:rPr kumimoji="1" lang="en-US" sz="1400" dirty="0">
                <a:latin typeface="Calibri" charset="0"/>
              </a:rPr>
              <a:t>:</a:t>
            </a:r>
            <a:endParaRPr kumimoji="1" lang="en-US" sz="1700" dirty="0">
              <a:latin typeface="Calibri" charset="0"/>
            </a:endParaRPr>
          </a:p>
          <a:p>
            <a:r>
              <a:rPr kumimoji="1" lang="en-US" dirty="0" smtClean="0">
                <a:latin typeface="Calibri" charset="0"/>
              </a:rPr>
              <a:t>	2010 - JWH-203, JWH-081, JWH-019, </a:t>
            </a:r>
          </a:p>
          <a:p>
            <a:r>
              <a:rPr kumimoji="1" lang="en-US" dirty="0" smtClean="0">
                <a:latin typeface="Calibri" charset="0"/>
              </a:rPr>
              <a:t>	2014 - UR-144 </a:t>
            </a:r>
            <a:r>
              <a:rPr kumimoji="1" lang="pl-PL" dirty="0" smtClean="0">
                <a:latin typeface="Calibri" charset="0"/>
              </a:rPr>
              <a:t>and</a:t>
            </a:r>
            <a:r>
              <a:rPr kumimoji="1" lang="en-US" dirty="0" smtClean="0">
                <a:latin typeface="Calibri" charset="0"/>
              </a:rPr>
              <a:t> 5F-AKB</a:t>
            </a:r>
            <a:r>
              <a:rPr kumimoji="1" lang="pl-PL" dirty="0" smtClean="0">
                <a:latin typeface="Calibri" charset="0"/>
              </a:rPr>
              <a:t>-</a:t>
            </a:r>
            <a:r>
              <a:rPr kumimoji="1" lang="en-US" dirty="0" smtClean="0">
                <a:latin typeface="Calibri" charset="0"/>
              </a:rPr>
              <a:t>48</a:t>
            </a:r>
          </a:p>
          <a:p>
            <a:r>
              <a:rPr kumimoji="1" lang="en-US" dirty="0" smtClean="0">
                <a:latin typeface="Calibri" charset="0"/>
              </a:rPr>
              <a:t>	2015 – UR-144 </a:t>
            </a:r>
            <a:r>
              <a:rPr kumimoji="1" lang="pl-PL" dirty="0" smtClean="0">
                <a:latin typeface="Calibri" charset="0"/>
              </a:rPr>
              <a:t>and</a:t>
            </a:r>
            <a:r>
              <a:rPr kumimoji="1" lang="en-US" dirty="0" smtClean="0">
                <a:latin typeface="Calibri" charset="0"/>
              </a:rPr>
              <a:t> 5-FUR-144</a:t>
            </a:r>
            <a:r>
              <a:rPr kumimoji="1" lang="pl-PL" dirty="0" smtClean="0">
                <a:latin typeface="Calibri" charset="0"/>
              </a:rPr>
              <a:t>, </a:t>
            </a:r>
            <a:r>
              <a:rPr kumimoji="1" lang="en-US" dirty="0" smtClean="0">
                <a:latin typeface="Calibri" charset="0"/>
              </a:rPr>
              <a:t>BB-22, 5F-PB22, </a:t>
            </a:r>
            <a:r>
              <a:rPr kumimoji="1" lang="en-US" b="1" dirty="0" smtClean="0">
                <a:solidFill>
                  <a:srgbClr val="FF0000"/>
                </a:solidFill>
                <a:latin typeface="Calibri" charset="0"/>
              </a:rPr>
              <a:t>MDMB-CHMICA </a:t>
            </a:r>
          </a:p>
          <a:p>
            <a:endParaRPr lang="en-GB" dirty="0"/>
          </a:p>
        </p:txBody>
      </p:sp>
      <p:sp>
        <p:nvSpPr>
          <p:cNvPr id="4" name="Slide Number Placeholder 3"/>
          <p:cNvSpPr>
            <a:spLocks noGrp="1"/>
          </p:cNvSpPr>
          <p:nvPr>
            <p:ph type="sldNum" sz="quarter" idx="10"/>
          </p:nvPr>
        </p:nvSpPr>
        <p:spPr>
          <a:xfrm>
            <a:off x="4021141" y="9721852"/>
            <a:ext cx="3076574" cy="511175"/>
          </a:xfrm>
          <a:prstGeom prst="rect">
            <a:avLst/>
          </a:prstGeom>
        </p:spPr>
        <p:txBody>
          <a:bodyPr lIns="87318" tIns="43659" rIns="87318" bIns="43659"/>
          <a:lstStyle/>
          <a:p>
            <a:fld id="{F07A5201-01FD-44E4-821E-5BB49CC4BEF1}" type="slidenum">
              <a:rPr lang="en-GB" smtClean="0">
                <a:solidFill>
                  <a:prstClr val="black"/>
                </a:solidFill>
                <a:latin typeface="Calibri"/>
              </a:rPr>
              <a:pPr/>
              <a:t>12</a:t>
            </a:fld>
            <a:endParaRPr lang="en-GB">
              <a:solidFill>
                <a:prstClr val="black"/>
              </a:solidFill>
              <a:latin typeface="Calibri"/>
            </a:endParaRPr>
          </a:p>
        </p:txBody>
      </p:sp>
    </p:spTree>
    <p:extLst>
      <p:ext uri="{BB962C8B-B14F-4D97-AF65-F5344CB8AC3E}">
        <p14:creationId xmlns:p14="http://schemas.microsoft.com/office/powerpoint/2010/main" val="504284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r>
              <a:rPr lang="en-GB" b="1" dirty="0"/>
              <a:t>HARMS</a:t>
            </a:r>
          </a:p>
          <a:p>
            <a:pPr>
              <a:defRPr/>
            </a:pPr>
            <a:r>
              <a:rPr lang="en-GB" b="1" dirty="0">
                <a:solidFill>
                  <a:schemeClr val="tx1">
                    <a:lumMod val="65000"/>
                    <a:lumOff val="35000"/>
                  </a:schemeClr>
                </a:solidFill>
                <a:cs typeface="Arial" panose="020B0604020202020204" pitchFamily="34" charset="0"/>
              </a:rPr>
              <a:t>Seizures</a:t>
            </a:r>
          </a:p>
          <a:p>
            <a:pPr marL="295588" indent="-295588">
              <a:buFont typeface="Arial" panose="020B0604020202020204" pitchFamily="34" charset="0"/>
              <a:buChar char="•"/>
              <a:defRPr/>
            </a:pPr>
            <a:endParaRPr lang="en-GB" b="1" dirty="0">
              <a:solidFill>
                <a:schemeClr val="tx1">
                  <a:lumMod val="65000"/>
                  <a:lumOff val="35000"/>
                </a:schemeClr>
              </a:solidFill>
              <a:cs typeface="Arial" panose="020B0604020202020204" pitchFamily="34" charset="0"/>
            </a:endParaRPr>
          </a:p>
          <a:p>
            <a:pPr marL="295588" indent="-295588">
              <a:buFont typeface="Arial" panose="020B0604020202020204" pitchFamily="34" charset="0"/>
              <a:buChar char="•"/>
              <a:defRPr/>
            </a:pPr>
            <a:r>
              <a:rPr lang="en-GB" b="1" dirty="0">
                <a:solidFill>
                  <a:schemeClr val="tx1">
                    <a:lumMod val="65000"/>
                    <a:lumOff val="35000"/>
                  </a:schemeClr>
                </a:solidFill>
                <a:cs typeface="Arial" panose="020B0604020202020204" pitchFamily="34" charset="0"/>
              </a:rPr>
              <a:t>Incomplete list</a:t>
            </a:r>
          </a:p>
          <a:p>
            <a:pPr marL="295588" indent="-295588">
              <a:buFont typeface="Arial" panose="020B0604020202020204" pitchFamily="34" charset="0"/>
              <a:buChar char="•"/>
              <a:defRPr/>
            </a:pPr>
            <a:r>
              <a:rPr lang="en-GB" b="1" dirty="0">
                <a:solidFill>
                  <a:schemeClr val="tx1">
                    <a:lumMod val="65000"/>
                    <a:lumOff val="35000"/>
                  </a:schemeClr>
                </a:solidFill>
                <a:cs typeface="Arial" panose="020B0604020202020204" pitchFamily="34" charset="0"/>
              </a:rPr>
              <a:t>Cases not a registry</a:t>
            </a:r>
          </a:p>
          <a:p>
            <a:pPr marL="295588" indent="-295588">
              <a:buFont typeface="Arial" panose="020B0604020202020204" pitchFamily="34" charset="0"/>
              <a:buChar char="•"/>
              <a:defRPr/>
            </a:pPr>
            <a:r>
              <a:rPr lang="en-GB" b="1" dirty="0">
                <a:solidFill>
                  <a:schemeClr val="tx1">
                    <a:lumMod val="65000"/>
                    <a:lumOff val="35000"/>
                  </a:schemeClr>
                </a:solidFill>
                <a:cs typeface="Arial" panose="020B0604020202020204" pitchFamily="34" charset="0"/>
              </a:rPr>
              <a:t>Need to consider potency</a:t>
            </a:r>
            <a:endParaRPr lang="en-GB" dirty="0" smtClean="0">
              <a:solidFill>
                <a:srgbClr val="595959"/>
              </a:solidFill>
              <a:latin typeface="Calibri" charset="0"/>
              <a:cs typeface="Arial" charset="0"/>
            </a:endParaRPr>
          </a:p>
          <a:p>
            <a:pPr eaLnBrk="1" hangingPunct="1">
              <a:buFontTx/>
              <a:buChar char="•"/>
            </a:pPr>
            <a:r>
              <a:rPr lang="en-GB" dirty="0" smtClean="0">
                <a:solidFill>
                  <a:srgbClr val="595959"/>
                </a:solidFill>
                <a:latin typeface="Calibri" charset="0"/>
                <a:cs typeface="Arial" charset="0"/>
              </a:rPr>
              <a:t>Potency </a:t>
            </a:r>
            <a:r>
              <a:rPr lang="en-GB" dirty="0">
                <a:solidFill>
                  <a:srgbClr val="595959"/>
                </a:solidFill>
                <a:latin typeface="Calibri" charset="0"/>
                <a:cs typeface="Arial" charset="0"/>
              </a:rPr>
              <a:t>injecting </a:t>
            </a:r>
          </a:p>
          <a:p>
            <a:pPr eaLnBrk="1" hangingPunct="1">
              <a:buFontTx/>
              <a:buChar char="•"/>
            </a:pPr>
            <a:r>
              <a:rPr lang="en-GB" dirty="0">
                <a:solidFill>
                  <a:srgbClr val="595959"/>
                </a:solidFill>
                <a:latin typeface="Calibri" charset="0"/>
                <a:cs typeface="Arial" charset="0"/>
              </a:rPr>
              <a:t>Reduction in treatment demand for heroin, but increase in treatment demand for other opioids</a:t>
            </a:r>
          </a:p>
          <a:p>
            <a:pPr>
              <a:buFontTx/>
              <a:buChar char="•"/>
            </a:pPr>
            <a:r>
              <a:rPr lang="en-GB" dirty="0">
                <a:solidFill>
                  <a:srgbClr val="595959"/>
                </a:solidFill>
                <a:latin typeface="Calibri" charset="0"/>
                <a:cs typeface="Arial" charset="0"/>
              </a:rPr>
              <a:t>Being used as substitutes for heroin/morphine – change in type of users attracted to </a:t>
            </a:r>
            <a:r>
              <a:rPr lang="en-GB" dirty="0" err="1">
                <a:solidFill>
                  <a:srgbClr val="595959"/>
                </a:solidFill>
                <a:latin typeface="Calibri" charset="0"/>
                <a:cs typeface="Arial" charset="0"/>
              </a:rPr>
              <a:t>NPSSome</a:t>
            </a:r>
            <a:r>
              <a:rPr lang="en-GB" dirty="0">
                <a:solidFill>
                  <a:srgbClr val="595959"/>
                </a:solidFill>
                <a:latin typeface="Calibri" charset="0"/>
                <a:cs typeface="Arial" charset="0"/>
              </a:rPr>
              <a:t> are extremely potent (e.g. </a:t>
            </a:r>
            <a:r>
              <a:rPr lang="en-GB" dirty="0" err="1">
                <a:solidFill>
                  <a:srgbClr val="595959"/>
                </a:solidFill>
                <a:latin typeface="Calibri" charset="0"/>
                <a:cs typeface="Arial" charset="0"/>
              </a:rPr>
              <a:t>fentanyls</a:t>
            </a:r>
            <a:r>
              <a:rPr lang="en-GB" dirty="0">
                <a:solidFill>
                  <a:srgbClr val="595959"/>
                </a:solidFill>
                <a:latin typeface="Calibri" charset="0"/>
                <a:cs typeface="Arial" charset="0"/>
              </a:rPr>
              <a:t>)</a:t>
            </a:r>
          </a:p>
          <a:p>
            <a:pPr>
              <a:buFontTx/>
              <a:buChar char="•"/>
            </a:pPr>
            <a:endParaRPr lang="en-GB" dirty="0">
              <a:solidFill>
                <a:srgbClr val="595959"/>
              </a:solidFill>
              <a:latin typeface="Calibri" charset="0"/>
              <a:cs typeface="Arial" charset="0"/>
            </a:endParaRPr>
          </a:p>
          <a:p>
            <a:endParaRPr lang="en-GB" dirty="0">
              <a:solidFill>
                <a:srgbClr val="595959"/>
              </a:solidFill>
              <a:latin typeface="Calibri" charset="0"/>
              <a:cs typeface="Arial" charset="0"/>
            </a:endParaRPr>
          </a:p>
          <a:p>
            <a:pPr>
              <a:buFontTx/>
              <a:buChar char="•"/>
            </a:pPr>
            <a:r>
              <a:rPr lang="en-GB" dirty="0">
                <a:solidFill>
                  <a:srgbClr val="595959"/>
                </a:solidFill>
                <a:latin typeface="Calibri" charset="0"/>
                <a:cs typeface="Arial" charset="0"/>
              </a:rPr>
              <a:t>Unknown ‘safety margin’ (effective dose/lethal dose)</a:t>
            </a:r>
          </a:p>
          <a:p>
            <a:pPr>
              <a:buFontTx/>
              <a:buChar char="•"/>
            </a:pPr>
            <a:endParaRPr lang="en-GB" dirty="0">
              <a:solidFill>
                <a:srgbClr val="595959"/>
              </a:solidFill>
              <a:latin typeface="Calibri" charset="0"/>
              <a:cs typeface="Arial" charset="0"/>
            </a:endParaRPr>
          </a:p>
          <a:p>
            <a:endParaRPr lang="en-GB" dirty="0">
              <a:solidFill>
                <a:srgbClr val="595959"/>
              </a:solidFill>
              <a:latin typeface="Calibri" charset="0"/>
              <a:cs typeface="Arial" charset="0"/>
            </a:endParaRPr>
          </a:p>
          <a:p>
            <a:pPr>
              <a:buFontTx/>
              <a:buChar char="•"/>
            </a:pPr>
            <a:r>
              <a:rPr lang="en-GB" dirty="0">
                <a:solidFill>
                  <a:srgbClr val="595959"/>
                </a:solidFill>
                <a:latin typeface="Calibri" charset="0"/>
                <a:cs typeface="Arial" charset="0"/>
              </a:rPr>
              <a:t>Clusters of serious adverse events in short periods of time</a:t>
            </a:r>
          </a:p>
          <a:p>
            <a:pPr eaLnBrk="1" hangingPunct="1">
              <a:buFontTx/>
              <a:buChar char="•"/>
            </a:pPr>
            <a:endParaRPr lang="en-GB" dirty="0">
              <a:solidFill>
                <a:srgbClr val="595959"/>
              </a:solidFill>
              <a:latin typeface="Calibri" charset="0"/>
              <a:cs typeface="Arial" charset="0"/>
            </a:endParaRPr>
          </a:p>
          <a:p>
            <a:r>
              <a:rPr lang="en-GB" b="1" dirty="0">
                <a:latin typeface="Calibri" charset="0"/>
              </a:rPr>
              <a:t>AH-7921  </a:t>
            </a:r>
            <a:r>
              <a:rPr lang="en-GB" dirty="0">
                <a:latin typeface="Calibri" charset="0"/>
              </a:rPr>
              <a:t>15 deaths (3 countries) 6 NFIs (1 country)</a:t>
            </a:r>
          </a:p>
          <a:p>
            <a:r>
              <a:rPr lang="en-GB" b="1" dirty="0">
                <a:latin typeface="Calibri" charset="0"/>
              </a:rPr>
              <a:t>MT-45 </a:t>
            </a:r>
            <a:r>
              <a:rPr lang="en-GB" dirty="0">
                <a:latin typeface="Calibri" charset="0"/>
              </a:rPr>
              <a:t>28 deaths (1 countries) 18 NFIs (1 countries)</a:t>
            </a:r>
          </a:p>
          <a:p>
            <a:r>
              <a:rPr lang="en-GB" b="1" dirty="0" err="1">
                <a:latin typeface="Calibri" charset="0"/>
              </a:rPr>
              <a:t>Acetylfentanyl</a:t>
            </a:r>
            <a:r>
              <a:rPr lang="en-GB" dirty="0">
                <a:latin typeface="Calibri" charset="0"/>
              </a:rPr>
              <a:t> 32 deaths(4 countries) 8 acute intoxications  (1 country)</a:t>
            </a:r>
          </a:p>
          <a:p>
            <a:endParaRPr lang="en-GB"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L’EMCDDA exist pour </a:t>
            </a:r>
            <a:r>
              <a:rPr lang="en-GB" dirty="0" err="1" smtClean="0"/>
              <a:t>servir</a:t>
            </a:r>
            <a:r>
              <a:rPr lang="en-GB" dirty="0" smtClean="0"/>
              <a:t>:</a:t>
            </a:r>
          </a:p>
          <a:p>
            <a:pPr marL="477976" indent="-477976">
              <a:buFont typeface="Arial" panose="020B0604020202020204" pitchFamily="34" charset="0"/>
              <a:buChar char="•"/>
            </a:pPr>
            <a:r>
              <a:rPr lang="en-GB" b="0" dirty="0" smtClean="0"/>
              <a:t>Les </a:t>
            </a:r>
            <a:r>
              <a:rPr lang="en-GB" b="0" dirty="0" err="1" smtClean="0"/>
              <a:t>intitiutions</a:t>
            </a:r>
            <a:r>
              <a:rPr lang="en-GB" b="0" dirty="0" smtClean="0"/>
              <a:t> </a:t>
            </a:r>
            <a:r>
              <a:rPr lang="en-GB" b="0" dirty="0" err="1" smtClean="0"/>
              <a:t>europeénes</a:t>
            </a:r>
            <a:r>
              <a:rPr lang="en-GB" b="0" dirty="0" smtClean="0"/>
              <a:t>;</a:t>
            </a:r>
            <a:endParaRPr lang="en-GB" dirty="0" smtClean="0"/>
          </a:p>
          <a:p>
            <a:pPr marL="477976" indent="-477976">
              <a:buFont typeface="Arial" panose="020B0604020202020204" pitchFamily="34" charset="0"/>
              <a:buChar char="•"/>
            </a:pPr>
            <a:r>
              <a:rPr lang="en-GB" b="0" dirty="0" smtClean="0"/>
              <a:t>Les </a:t>
            </a:r>
            <a:r>
              <a:rPr lang="en-GB" b="0" dirty="0" err="1" smtClean="0"/>
              <a:t>deciseurs</a:t>
            </a:r>
            <a:r>
              <a:rPr lang="en-GB" b="0" dirty="0" smtClean="0"/>
              <a:t> </a:t>
            </a:r>
            <a:r>
              <a:rPr lang="en-GB" b="0" dirty="0" err="1" smtClean="0"/>
              <a:t>nationales</a:t>
            </a:r>
            <a:r>
              <a:rPr lang="en-GB" b="0" dirty="0" smtClean="0"/>
              <a:t>;</a:t>
            </a:r>
          </a:p>
          <a:p>
            <a:pPr marL="477976" indent="-477976">
              <a:buFont typeface="Arial" panose="020B0604020202020204" pitchFamily="34" charset="0"/>
              <a:buChar char="•"/>
            </a:pPr>
            <a:r>
              <a:rPr lang="en-GB" b="0" dirty="0" smtClean="0"/>
              <a:t>Les </a:t>
            </a:r>
            <a:r>
              <a:rPr lang="en-GB" b="0" dirty="0" err="1" smtClean="0"/>
              <a:t>professionales</a:t>
            </a:r>
            <a:r>
              <a:rPr lang="en-GB" b="0" dirty="0" smtClean="0"/>
              <a:t> qui</a:t>
            </a:r>
            <a:r>
              <a:rPr lang="en-GB" b="0" baseline="0" dirty="0" smtClean="0"/>
              <a:t> </a:t>
            </a:r>
            <a:r>
              <a:rPr lang="en-GB" b="0" baseline="0" dirty="0" err="1" smtClean="0"/>
              <a:t>travaille</a:t>
            </a:r>
            <a:r>
              <a:rPr lang="en-GB" b="0" baseline="0" dirty="0" smtClean="0"/>
              <a:t> sure les drogues</a:t>
            </a:r>
            <a:endParaRPr lang="en-GB" altLang="en-US" dirty="0" smtClean="0">
              <a:ea typeface="ＭＳ Ｐゴシック" pitchFamily="34" charset="-128"/>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68634" indent="-295629" eaLnBrk="0" hangingPunct="0">
              <a:spcBef>
                <a:spcPct val="30000"/>
              </a:spcBef>
              <a:defRPr sz="1200">
                <a:solidFill>
                  <a:schemeClr val="tx1"/>
                </a:solidFill>
                <a:latin typeface="Calibri" pitchFamily="34" charset="0"/>
                <a:ea typeface="ＭＳ Ｐゴシック" pitchFamily="34" charset="-128"/>
              </a:defRPr>
            </a:lvl2pPr>
            <a:lvl3pPr marL="1182516" indent="-236504" eaLnBrk="0" hangingPunct="0">
              <a:spcBef>
                <a:spcPct val="30000"/>
              </a:spcBef>
              <a:defRPr sz="1200">
                <a:solidFill>
                  <a:schemeClr val="tx1"/>
                </a:solidFill>
                <a:latin typeface="Calibri" pitchFamily="34" charset="0"/>
                <a:ea typeface="ＭＳ Ｐゴシック" pitchFamily="34" charset="-128"/>
              </a:defRPr>
            </a:lvl3pPr>
            <a:lvl4pPr marL="1655522" indent="-236504" eaLnBrk="0" hangingPunct="0">
              <a:spcBef>
                <a:spcPct val="30000"/>
              </a:spcBef>
              <a:defRPr sz="1200">
                <a:solidFill>
                  <a:schemeClr val="tx1"/>
                </a:solidFill>
                <a:latin typeface="Calibri" pitchFamily="34" charset="0"/>
                <a:ea typeface="ＭＳ Ｐゴシック" pitchFamily="34" charset="-128"/>
              </a:defRPr>
            </a:lvl4pPr>
            <a:lvl5pPr marL="2128529" indent="-236504" eaLnBrk="0" hangingPunct="0">
              <a:spcBef>
                <a:spcPct val="30000"/>
              </a:spcBef>
              <a:defRPr sz="1200">
                <a:solidFill>
                  <a:schemeClr val="tx1"/>
                </a:solidFill>
                <a:latin typeface="Calibri" pitchFamily="34" charset="0"/>
                <a:ea typeface="ＭＳ Ｐゴシック" pitchFamily="34" charset="-128"/>
              </a:defRPr>
            </a:lvl5pPr>
            <a:lvl6pPr marL="2601535" indent="-23650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74540" indent="-23650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47546" indent="-23650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0554" indent="-23650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E31399-5A18-4CEE-ACA8-6E3A7F8388EB}" type="slidenum">
              <a:rPr lang="en-GB" altLang="en-US">
                <a:solidFill>
                  <a:prstClr val="black"/>
                </a:solidFill>
              </a:rPr>
              <a:pPr eaLnBrk="1" hangingPunct="1">
                <a:spcBef>
                  <a:spcPct val="0"/>
                </a:spcBef>
              </a:pPr>
              <a:t>14</a:t>
            </a:fld>
            <a:endParaRPr lang="en-GB"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990600" y="768350"/>
            <a:ext cx="5118100" cy="3838575"/>
          </a:xfrm>
          <a:ln/>
        </p:spPr>
      </p:sp>
      <p:sp>
        <p:nvSpPr>
          <p:cNvPr id="91139" name="Rectangle 3"/>
          <p:cNvSpPr>
            <a:spLocks noGrp="1" noChangeArrowheads="1"/>
          </p:cNvSpPr>
          <p:nvPr>
            <p:ph type="body" idx="1"/>
          </p:nvPr>
        </p:nvSpPr>
        <p:spPr>
          <a:xfrm>
            <a:off x="711259" y="4862794"/>
            <a:ext cx="5676787" cy="46041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dirty="0" smtClean="0">
                <a:latin typeface="Times New Roman" pitchFamily="18" charset="0"/>
                <a:ea typeface="ＭＳ Ｐゴシック"/>
                <a:cs typeface="ＭＳ Ｐゴシック"/>
              </a:rPr>
              <a:t>3 types of response – using existing laws, modifying drug laws, using NPS laws.  Various combinations which means classification is not simple or clear, but we try.  The distinction we use is a lot based on whether the offence is supply-related only, or if people commit an offence in possession for personal use.</a:t>
            </a:r>
            <a:endParaRPr lang="en-GB" dirty="0" smtClean="0">
              <a:latin typeface="Times New Roman" pitchFamily="18"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992188" y="768350"/>
            <a:ext cx="5114925" cy="3836988"/>
          </a:xfrm>
          <a:ln/>
        </p:spPr>
      </p:sp>
      <p:sp>
        <p:nvSpPr>
          <p:cNvPr id="93187" name="Rectangle 3"/>
          <p:cNvSpPr>
            <a:spLocks noGrp="1" noChangeArrowheads="1"/>
          </p:cNvSpPr>
          <p:nvPr>
            <p:ph type="body" idx="1"/>
          </p:nvPr>
        </p:nvSpPr>
        <p:spPr>
          <a:xfrm>
            <a:off x="709602" y="4862794"/>
            <a:ext cx="5680104" cy="46041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dirty="0" smtClean="0">
                <a:latin typeface="Times New Roman" pitchFamily="18" charset="0"/>
                <a:ea typeface="ＭＳ Ｐゴシック"/>
                <a:cs typeface="ＭＳ Ｐゴシック"/>
              </a:rPr>
              <a:t>Various have used medicinal products laws or types of consumer safety laws (hygiene, labelling, etc) to stop sale of individual products or to raid shops generally. RO advised mixed teams (consumer safety, medicines, tax inspectors) to check no laws were being broken.  Sweden is a bit different as it gave enforcement powers to seize substances that were likely to be soon controlled.</a:t>
            </a:r>
          </a:p>
          <a:p>
            <a:endParaRPr lang="pt-PT" dirty="0" smtClean="0">
              <a:latin typeface="Times New Roman" pitchFamily="18" charset="0"/>
              <a:ea typeface="ＭＳ Ｐゴシック"/>
              <a:cs typeface="ＭＳ Ｐゴシック"/>
            </a:endParaRPr>
          </a:p>
          <a:p>
            <a:r>
              <a:rPr lang="pt-PT" dirty="0" smtClean="0">
                <a:latin typeface="Times New Roman" pitchFamily="18" charset="0"/>
                <a:ea typeface="ＭＳ Ｐゴシック"/>
                <a:cs typeface="ＭＳ Ｐゴシック"/>
              </a:rPr>
              <a:t>8 countries made one innovation, then made another within the period.  Could be for reasons of effectiveness or responding to public pressure.</a:t>
            </a:r>
          </a:p>
          <a:p>
            <a:endParaRPr lang="pt-PT" dirty="0" smtClean="0">
              <a:latin typeface="Times New Roman" pitchFamily="18" charset="0"/>
              <a:ea typeface="ＭＳ Ｐゴシック"/>
              <a:cs typeface="ＭＳ Ｐゴシック"/>
            </a:endParaRPr>
          </a:p>
          <a:p>
            <a:r>
              <a:rPr lang="pt-PT" dirty="0" smtClean="0">
                <a:latin typeface="Times New Roman" pitchFamily="18" charset="0"/>
                <a:ea typeface="ＭＳ Ｐゴシック"/>
                <a:cs typeface="ＭＳ Ｐゴシック"/>
              </a:rPr>
              <a:t>Poland passed a law that combined the consumer safety law with the drug law, to control supply only.</a:t>
            </a:r>
          </a:p>
          <a:p>
            <a:endParaRPr lang="pt-PT" dirty="0" smtClean="0">
              <a:latin typeface="Times New Roman" pitchFamily="18" charset="0"/>
              <a:ea typeface="ＭＳ Ｐゴシック"/>
              <a:cs typeface="ＭＳ Ｐゴシック"/>
            </a:endParaRPr>
          </a:p>
          <a:p>
            <a:r>
              <a:rPr lang="pt-PT" dirty="0" smtClean="0">
                <a:latin typeface="Times New Roman" pitchFamily="18" charset="0"/>
                <a:ea typeface="ＭＳ Ｐゴシック"/>
                <a:cs typeface="ＭＳ Ｐゴシック"/>
              </a:rPr>
              <a:t>LU, IT, CY introduced wider definitions, that they hadn’t used before (analogue/generic).  HU and FI brought in a RA system to help add substances to the drug laws.  CZ have drafted a law to move substances from parliamentary law to a government decree, so adding new substances will be faster in future.</a:t>
            </a:r>
          </a:p>
          <a:p>
            <a:endParaRPr lang="pt-PT" dirty="0" smtClean="0">
              <a:latin typeface="Times New Roman" pitchFamily="18" charset="0"/>
              <a:ea typeface="ＭＳ Ｐゴシック"/>
              <a:cs typeface="ＭＳ Ｐゴシック"/>
            </a:endParaRPr>
          </a:p>
          <a:p>
            <a:r>
              <a:rPr lang="pt-PT" dirty="0" smtClean="0">
                <a:latin typeface="Times New Roman" pitchFamily="18" charset="0"/>
                <a:ea typeface="ＭＳ Ｐゴシック"/>
                <a:cs typeface="ＭＳ Ｐゴシック"/>
              </a:rPr>
              <a:t>UK, SK and HU now have a temporary classification in the drug law that will apply to supply-related offences only. FI </a:t>
            </a:r>
            <a:r>
              <a:rPr lang="pt-PT" dirty="0" err="1" smtClean="0">
                <a:latin typeface="Times New Roman" pitchFamily="18" charset="0"/>
                <a:ea typeface="ＭＳ Ｐゴシック"/>
                <a:cs typeface="ＭＳ Ｐゴシック"/>
              </a:rPr>
              <a:t>expanded</a:t>
            </a:r>
            <a:r>
              <a:rPr lang="pt-PT" dirty="0" smtClean="0">
                <a:latin typeface="Times New Roman" pitchFamily="18" charset="0"/>
                <a:ea typeface="ＭＳ Ｐゴシック"/>
                <a:cs typeface="ＭＳ Ｐゴシック"/>
              </a:rPr>
              <a:t> </a:t>
            </a:r>
            <a:r>
              <a:rPr lang="pt-PT" dirty="0" err="1" smtClean="0">
                <a:latin typeface="Times New Roman" pitchFamily="18" charset="0"/>
                <a:ea typeface="ＭＳ Ｐゴシック"/>
                <a:cs typeface="ＭＳ Ｐゴシック"/>
              </a:rPr>
              <a:t>its</a:t>
            </a:r>
            <a:r>
              <a:rPr lang="pt-PT" dirty="0" smtClean="0">
                <a:latin typeface="Times New Roman" pitchFamily="18" charset="0"/>
                <a:ea typeface="ＭＳ Ｐゴシック"/>
                <a:cs typeface="ＭＳ Ｐゴシック"/>
              </a:rPr>
              <a:t> </a:t>
            </a:r>
            <a:r>
              <a:rPr lang="pt-PT" dirty="0" err="1" smtClean="0">
                <a:latin typeface="Times New Roman" pitchFamily="18" charset="0"/>
                <a:ea typeface="ＭＳ Ｐゴシック"/>
                <a:cs typeface="ＭＳ Ｐゴシック"/>
              </a:rPr>
              <a:t>drug</a:t>
            </a:r>
            <a:r>
              <a:rPr lang="pt-PT" dirty="0" smtClean="0">
                <a:latin typeface="Times New Roman" pitchFamily="18" charset="0"/>
                <a:ea typeface="ＭＳ Ｐゴシック"/>
                <a:cs typeface="ＭＳ Ｐゴシック"/>
              </a:rPr>
              <a:t> </a:t>
            </a:r>
            <a:r>
              <a:rPr lang="pt-PT" dirty="0" err="1" smtClean="0">
                <a:latin typeface="Times New Roman" pitchFamily="18" charset="0"/>
                <a:ea typeface="ＭＳ Ｐゴシック"/>
                <a:cs typeface="ＭＳ Ｐゴシック"/>
              </a:rPr>
              <a:t>law</a:t>
            </a:r>
            <a:r>
              <a:rPr lang="pt-PT" baseline="0" dirty="0" smtClean="0">
                <a:latin typeface="Times New Roman" pitchFamily="18" charset="0"/>
                <a:ea typeface="ＭＳ Ｐゴシック"/>
                <a:cs typeface="ＭＳ Ｐゴシック"/>
              </a:rPr>
              <a:t> to </a:t>
            </a:r>
            <a:r>
              <a:rPr lang="pt-PT" baseline="0" dirty="0" err="1" smtClean="0">
                <a:latin typeface="Times New Roman" pitchFamily="18" charset="0"/>
                <a:ea typeface="ＭＳ Ｐゴシック"/>
                <a:cs typeface="ＭＳ Ｐゴシック"/>
              </a:rPr>
              <a:t>be</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two-part</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psychoactive</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substances</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law</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one</a:t>
            </a:r>
            <a:r>
              <a:rPr lang="pt-PT" baseline="0" dirty="0" smtClean="0">
                <a:latin typeface="Times New Roman" pitchFamily="18" charset="0"/>
                <a:ea typeface="ＭＳ Ｐゴシック"/>
                <a:cs typeface="ＭＳ Ｐゴシック"/>
              </a:rPr>
              <a:t> for </a:t>
            </a:r>
            <a:r>
              <a:rPr lang="pt-PT" baseline="0" dirty="0" err="1" smtClean="0">
                <a:latin typeface="Times New Roman" pitchFamily="18" charset="0"/>
                <a:ea typeface="ＭＳ Ｐゴシック"/>
                <a:cs typeface="ＭＳ Ｐゴシック"/>
              </a:rPr>
              <a:t>drugs</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the</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other</a:t>
            </a:r>
            <a:r>
              <a:rPr lang="pt-PT" baseline="0" dirty="0" smtClean="0">
                <a:latin typeface="Times New Roman" pitchFamily="18" charset="0"/>
                <a:ea typeface="ＭＳ Ｐゴシック"/>
                <a:cs typeface="ＭＳ Ｐゴシック"/>
              </a:rPr>
              <a:t> for NPS (“</a:t>
            </a:r>
            <a:r>
              <a:rPr lang="pt-PT" baseline="0" dirty="0" err="1" smtClean="0">
                <a:latin typeface="Times New Roman" pitchFamily="18" charset="0"/>
                <a:ea typeface="ＭＳ Ｐゴシック"/>
                <a:cs typeface="ＭＳ Ｐゴシック"/>
              </a:rPr>
              <a:t>substances</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banned</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from</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the</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consumer</a:t>
            </a:r>
            <a:r>
              <a:rPr lang="pt-PT" baseline="0" dirty="0" smtClean="0">
                <a:latin typeface="Times New Roman" pitchFamily="18" charset="0"/>
                <a:ea typeface="ＭＳ Ｐゴシック"/>
                <a:cs typeface="ＭＳ Ｐゴシック"/>
              </a:rPr>
              <a:t> </a:t>
            </a:r>
            <a:r>
              <a:rPr lang="pt-PT" baseline="0" dirty="0" err="1" smtClean="0">
                <a:latin typeface="Times New Roman" pitchFamily="18" charset="0"/>
                <a:ea typeface="ＭＳ Ｐゴシック"/>
                <a:cs typeface="ＭＳ Ｐゴシック"/>
              </a:rPr>
              <a:t>market</a:t>
            </a:r>
            <a:r>
              <a:rPr lang="pt-PT" baseline="0" dirty="0" smtClean="0">
                <a:latin typeface="Times New Roman" pitchFamily="18" charset="0"/>
                <a:ea typeface="ＭＳ Ｐゴシック"/>
                <a:cs typeface="ＭＳ Ｐゴシック"/>
              </a:rPr>
              <a:t>”).  </a:t>
            </a:r>
            <a:r>
              <a:rPr lang="pt-PT" dirty="0" smtClean="0">
                <a:latin typeface="Times New Roman" pitchFamily="18" charset="0"/>
                <a:ea typeface="ＭＳ Ｐゴシック"/>
                <a:cs typeface="ＭＳ Ｐゴシック"/>
              </a:rPr>
              <a:t>IE,</a:t>
            </a:r>
            <a:r>
              <a:rPr lang="pt-PT" baseline="0" dirty="0" smtClean="0">
                <a:latin typeface="Times New Roman" pitchFamily="18" charset="0"/>
                <a:ea typeface="ＭＳ Ｐゴシック"/>
                <a:cs typeface="ＭＳ Ｐゴシック"/>
              </a:rPr>
              <a:t> </a:t>
            </a:r>
            <a:r>
              <a:rPr lang="pt-PT" dirty="0" smtClean="0">
                <a:latin typeface="Times New Roman" pitchFamily="18" charset="0"/>
                <a:ea typeface="ＭＳ Ｐゴシック"/>
                <a:cs typeface="ＭＳ Ｐゴシック"/>
              </a:rPr>
              <a:t>RO </a:t>
            </a:r>
            <a:r>
              <a:rPr lang="pt-PT" dirty="0" err="1" smtClean="0">
                <a:latin typeface="Times New Roman" pitchFamily="18" charset="0"/>
                <a:ea typeface="ＭＳ Ｐゴシック"/>
                <a:cs typeface="ＭＳ Ｐゴシック"/>
              </a:rPr>
              <a:t>and</a:t>
            </a:r>
            <a:r>
              <a:rPr lang="pt-PT" dirty="0" smtClean="0">
                <a:latin typeface="Times New Roman" pitchFamily="18" charset="0"/>
                <a:ea typeface="ＭＳ Ｐゴシック"/>
                <a:cs typeface="ＭＳ Ｐゴシック"/>
              </a:rPr>
              <a:t> UK devised completely new laws with “catch-all” definitions for most psychoactive substances.  AT also but with substances or substance groups to be listed in Ministerial regulation.  These only apply to supply-related offences.</a:t>
            </a:r>
            <a:endParaRPr lang="en-GB" dirty="0" smtClean="0">
              <a:latin typeface="Times New Roman" pitchFamily="18"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4D213A-8EBF-4F26-BC6D-3EB2BDC38590}" type="slidenum">
              <a:rPr lang="en-GB" smtClean="0"/>
              <a:t>17</a:t>
            </a:fld>
            <a:endParaRPr lang="en-GB"/>
          </a:p>
        </p:txBody>
      </p:sp>
    </p:spTree>
    <p:extLst>
      <p:ext uri="{BB962C8B-B14F-4D97-AF65-F5344CB8AC3E}">
        <p14:creationId xmlns:p14="http://schemas.microsoft.com/office/powerpoint/2010/main" val="4156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4D213A-8EBF-4F26-BC6D-3EB2BDC38590}" type="slidenum">
              <a:rPr lang="en-GB" smtClean="0"/>
              <a:t>18</a:t>
            </a:fld>
            <a:endParaRPr lang="en-GB"/>
          </a:p>
        </p:txBody>
      </p:sp>
    </p:spTree>
    <p:extLst>
      <p:ext uri="{BB962C8B-B14F-4D97-AF65-F5344CB8AC3E}">
        <p14:creationId xmlns:p14="http://schemas.microsoft.com/office/powerpoint/2010/main" val="159724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4D213A-8EBF-4F26-BC6D-3EB2BDC38590}" type="slidenum">
              <a:rPr lang="en-GB" smtClean="0"/>
              <a:t>19</a:t>
            </a:fld>
            <a:endParaRPr lang="en-GB"/>
          </a:p>
        </p:txBody>
      </p:sp>
    </p:spTree>
    <p:extLst>
      <p:ext uri="{BB962C8B-B14F-4D97-AF65-F5344CB8AC3E}">
        <p14:creationId xmlns:p14="http://schemas.microsoft.com/office/powerpoint/2010/main" val="324920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ea typeface="ＭＳ Ｐゴシック" pitchFamily="34" charset="-128"/>
            </a:endParaRPr>
          </a:p>
          <a:p>
            <a:endParaRPr lang="en-GB" altLang="en-US" dirty="0" smtClean="0">
              <a:ea typeface="ＭＳ Ｐゴシック" pitchFamily="34" charset="-128"/>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68567" indent="-295602" eaLnBrk="0" hangingPunct="0">
              <a:spcBef>
                <a:spcPct val="30000"/>
              </a:spcBef>
              <a:defRPr sz="1200">
                <a:solidFill>
                  <a:schemeClr val="tx1"/>
                </a:solidFill>
                <a:latin typeface="Calibri" pitchFamily="34" charset="0"/>
                <a:ea typeface="ＭＳ Ｐゴシック" pitchFamily="34" charset="-128"/>
              </a:defRPr>
            </a:lvl2pPr>
            <a:lvl3pPr marL="1182409" indent="-236482" eaLnBrk="0" hangingPunct="0">
              <a:spcBef>
                <a:spcPct val="30000"/>
              </a:spcBef>
              <a:defRPr sz="1200">
                <a:solidFill>
                  <a:schemeClr val="tx1"/>
                </a:solidFill>
                <a:latin typeface="Calibri" pitchFamily="34" charset="0"/>
                <a:ea typeface="ＭＳ Ｐゴシック" pitchFamily="34" charset="-128"/>
              </a:defRPr>
            </a:lvl3pPr>
            <a:lvl4pPr marL="1655374" indent="-236482" eaLnBrk="0" hangingPunct="0">
              <a:spcBef>
                <a:spcPct val="30000"/>
              </a:spcBef>
              <a:defRPr sz="1200">
                <a:solidFill>
                  <a:schemeClr val="tx1"/>
                </a:solidFill>
                <a:latin typeface="Calibri" pitchFamily="34" charset="0"/>
                <a:ea typeface="ＭＳ Ｐゴシック" pitchFamily="34" charset="-128"/>
              </a:defRPr>
            </a:lvl4pPr>
            <a:lvl5pPr marL="2128337" indent="-236482" eaLnBrk="0" hangingPunct="0">
              <a:spcBef>
                <a:spcPct val="30000"/>
              </a:spcBef>
              <a:defRPr sz="1200">
                <a:solidFill>
                  <a:schemeClr val="tx1"/>
                </a:solidFill>
                <a:latin typeface="Calibri" pitchFamily="34" charset="0"/>
                <a:ea typeface="ＭＳ Ｐゴシック" pitchFamily="34" charset="-128"/>
              </a:defRPr>
            </a:lvl5pPr>
            <a:lvl6pPr marL="2601301" indent="-23648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74265" indent="-23648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47229" indent="-23648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0192" indent="-23648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542C47C-1C8B-4B59-B6E7-C6FF91BCE50B}"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4D213A-8EBF-4F26-BC6D-3EB2BDC38590}" type="slidenum">
              <a:rPr lang="en-GB" smtClean="0"/>
              <a:t>20</a:t>
            </a:fld>
            <a:endParaRPr lang="en-GB"/>
          </a:p>
        </p:txBody>
      </p:sp>
    </p:spTree>
    <p:extLst>
      <p:ext uri="{BB962C8B-B14F-4D97-AF65-F5344CB8AC3E}">
        <p14:creationId xmlns:p14="http://schemas.microsoft.com/office/powerpoint/2010/main" val="424141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4D213A-8EBF-4F26-BC6D-3EB2BDC38590}" type="slidenum">
              <a:rPr lang="en-GB" smtClean="0"/>
              <a:t>21</a:t>
            </a:fld>
            <a:endParaRPr lang="en-GB"/>
          </a:p>
        </p:txBody>
      </p:sp>
    </p:spTree>
    <p:extLst>
      <p:ext uri="{BB962C8B-B14F-4D97-AF65-F5344CB8AC3E}">
        <p14:creationId xmlns:p14="http://schemas.microsoft.com/office/powerpoint/2010/main" val="2588132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4D213A-8EBF-4F26-BC6D-3EB2BDC38590}" type="slidenum">
              <a:rPr lang="en-GB" smtClean="0"/>
              <a:t>22</a:t>
            </a:fld>
            <a:endParaRPr lang="en-GB"/>
          </a:p>
        </p:txBody>
      </p:sp>
    </p:spTree>
    <p:extLst>
      <p:ext uri="{BB962C8B-B14F-4D97-AF65-F5344CB8AC3E}">
        <p14:creationId xmlns:p14="http://schemas.microsoft.com/office/powerpoint/2010/main" val="1780998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buFontTx/>
              <a:buChar char="-"/>
            </a:pPr>
            <a:endParaRPr lang="en-GB" dirty="0">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68567" indent="-295602" eaLnBrk="0" hangingPunct="0">
              <a:defRPr sz="2500">
                <a:solidFill>
                  <a:schemeClr val="tx1"/>
                </a:solidFill>
                <a:latin typeface="Arial" charset="0"/>
                <a:ea typeface="ＭＳ Ｐゴシック" charset="0"/>
              </a:defRPr>
            </a:lvl2pPr>
            <a:lvl3pPr marL="1182409" indent="-236482" eaLnBrk="0" hangingPunct="0">
              <a:defRPr sz="2500">
                <a:solidFill>
                  <a:schemeClr val="tx1"/>
                </a:solidFill>
                <a:latin typeface="Arial" charset="0"/>
                <a:ea typeface="ＭＳ Ｐゴシック" charset="0"/>
              </a:defRPr>
            </a:lvl3pPr>
            <a:lvl4pPr marL="1655374" indent="-236482" eaLnBrk="0" hangingPunct="0">
              <a:defRPr sz="2500">
                <a:solidFill>
                  <a:schemeClr val="tx1"/>
                </a:solidFill>
                <a:latin typeface="Arial" charset="0"/>
                <a:ea typeface="ＭＳ Ｐゴシック" charset="0"/>
              </a:defRPr>
            </a:lvl4pPr>
            <a:lvl5pPr marL="2128337" indent="-236482" eaLnBrk="0" hangingPunct="0">
              <a:defRPr sz="2500">
                <a:solidFill>
                  <a:schemeClr val="tx1"/>
                </a:solidFill>
                <a:latin typeface="Arial" charset="0"/>
                <a:ea typeface="ＭＳ Ｐゴシック" charset="0"/>
              </a:defRPr>
            </a:lvl5pPr>
            <a:lvl6pPr marL="2601301" indent="-236482" eaLnBrk="0" fontAlgn="base" hangingPunct="0">
              <a:spcBef>
                <a:spcPct val="0"/>
              </a:spcBef>
              <a:spcAft>
                <a:spcPct val="0"/>
              </a:spcAft>
              <a:defRPr sz="2500">
                <a:solidFill>
                  <a:schemeClr val="tx1"/>
                </a:solidFill>
                <a:latin typeface="Arial" charset="0"/>
                <a:ea typeface="ＭＳ Ｐゴシック" charset="0"/>
              </a:defRPr>
            </a:lvl6pPr>
            <a:lvl7pPr marL="3074265" indent="-236482" eaLnBrk="0" fontAlgn="base" hangingPunct="0">
              <a:spcBef>
                <a:spcPct val="0"/>
              </a:spcBef>
              <a:spcAft>
                <a:spcPct val="0"/>
              </a:spcAft>
              <a:defRPr sz="2500">
                <a:solidFill>
                  <a:schemeClr val="tx1"/>
                </a:solidFill>
                <a:latin typeface="Arial" charset="0"/>
                <a:ea typeface="ＭＳ Ｐゴシック" charset="0"/>
              </a:defRPr>
            </a:lvl7pPr>
            <a:lvl8pPr marL="3547229" indent="-236482" eaLnBrk="0" fontAlgn="base" hangingPunct="0">
              <a:spcBef>
                <a:spcPct val="0"/>
              </a:spcBef>
              <a:spcAft>
                <a:spcPct val="0"/>
              </a:spcAft>
              <a:defRPr sz="2500">
                <a:solidFill>
                  <a:schemeClr val="tx1"/>
                </a:solidFill>
                <a:latin typeface="Arial" charset="0"/>
                <a:ea typeface="ＭＳ Ｐゴシック" charset="0"/>
              </a:defRPr>
            </a:lvl8pPr>
            <a:lvl9pPr marL="4020192" indent="-23648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2840653A-08E8-2944-8028-9532CB63CB96}" type="slidenum">
              <a:rPr lang="en-GB" sz="1200">
                <a:latin typeface="Calibri" charset="0"/>
              </a:rPr>
              <a:pPr eaLnBrk="1" hangingPunct="1"/>
              <a:t>23</a:t>
            </a:fld>
            <a:endParaRPr lang="en-GB"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7E339-1E27-42D0-B67F-A3AF7349EDBD}" type="slidenum">
              <a:rPr lang="en-GB" smtClean="0"/>
              <a:t>3</a:t>
            </a:fld>
            <a:endParaRPr lang="en-GB" dirty="0"/>
          </a:p>
        </p:txBody>
      </p:sp>
    </p:spTree>
    <p:extLst>
      <p:ext uri="{BB962C8B-B14F-4D97-AF65-F5344CB8AC3E}">
        <p14:creationId xmlns:p14="http://schemas.microsoft.com/office/powerpoint/2010/main" val="279153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955781"/>
            <a:endParaRPr lang="en-GB">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68567" indent="-295602" eaLnBrk="0" hangingPunct="0">
              <a:defRPr sz="2500">
                <a:solidFill>
                  <a:schemeClr val="tx1"/>
                </a:solidFill>
                <a:latin typeface="Arial" charset="0"/>
                <a:ea typeface="ＭＳ Ｐゴシック" charset="0"/>
              </a:defRPr>
            </a:lvl2pPr>
            <a:lvl3pPr marL="1182409" indent="-236482" eaLnBrk="0" hangingPunct="0">
              <a:defRPr sz="2500">
                <a:solidFill>
                  <a:schemeClr val="tx1"/>
                </a:solidFill>
                <a:latin typeface="Arial" charset="0"/>
                <a:ea typeface="ＭＳ Ｐゴシック" charset="0"/>
              </a:defRPr>
            </a:lvl3pPr>
            <a:lvl4pPr marL="1655374" indent="-236482" eaLnBrk="0" hangingPunct="0">
              <a:defRPr sz="2500">
                <a:solidFill>
                  <a:schemeClr val="tx1"/>
                </a:solidFill>
                <a:latin typeface="Arial" charset="0"/>
                <a:ea typeface="ＭＳ Ｐゴシック" charset="0"/>
              </a:defRPr>
            </a:lvl4pPr>
            <a:lvl5pPr marL="2128337" indent="-236482" eaLnBrk="0" hangingPunct="0">
              <a:defRPr sz="2500">
                <a:solidFill>
                  <a:schemeClr val="tx1"/>
                </a:solidFill>
                <a:latin typeface="Arial" charset="0"/>
                <a:ea typeface="ＭＳ Ｐゴシック" charset="0"/>
              </a:defRPr>
            </a:lvl5pPr>
            <a:lvl6pPr marL="2601301" indent="-236482" eaLnBrk="0" fontAlgn="base" hangingPunct="0">
              <a:spcBef>
                <a:spcPct val="0"/>
              </a:spcBef>
              <a:spcAft>
                <a:spcPct val="0"/>
              </a:spcAft>
              <a:defRPr sz="2500">
                <a:solidFill>
                  <a:schemeClr val="tx1"/>
                </a:solidFill>
                <a:latin typeface="Arial" charset="0"/>
                <a:ea typeface="ＭＳ Ｐゴシック" charset="0"/>
              </a:defRPr>
            </a:lvl6pPr>
            <a:lvl7pPr marL="3074265" indent="-236482" eaLnBrk="0" fontAlgn="base" hangingPunct="0">
              <a:spcBef>
                <a:spcPct val="0"/>
              </a:spcBef>
              <a:spcAft>
                <a:spcPct val="0"/>
              </a:spcAft>
              <a:defRPr sz="2500">
                <a:solidFill>
                  <a:schemeClr val="tx1"/>
                </a:solidFill>
                <a:latin typeface="Arial" charset="0"/>
                <a:ea typeface="ＭＳ Ｐゴシック" charset="0"/>
              </a:defRPr>
            </a:lvl7pPr>
            <a:lvl8pPr marL="3547229" indent="-236482" eaLnBrk="0" fontAlgn="base" hangingPunct="0">
              <a:spcBef>
                <a:spcPct val="0"/>
              </a:spcBef>
              <a:spcAft>
                <a:spcPct val="0"/>
              </a:spcAft>
              <a:defRPr sz="2500">
                <a:solidFill>
                  <a:schemeClr val="tx1"/>
                </a:solidFill>
                <a:latin typeface="Arial" charset="0"/>
                <a:ea typeface="ＭＳ Ｐゴシック" charset="0"/>
              </a:defRPr>
            </a:lvl8pPr>
            <a:lvl9pPr marL="4020192" indent="-236482"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15BE2416-B630-CF49-9139-2C1FB44D9097}" type="slidenum">
              <a:rPr lang="en-GB" sz="1200">
                <a:latin typeface="Calibri" charset="0"/>
              </a:rPr>
              <a:pPr eaLnBrk="1" hangingPunct="1"/>
              <a:t>4</a:t>
            </a:fld>
            <a:endParaRPr lang="en-GB"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ea typeface="ＭＳ Ｐゴシック" pitchFamily="34" charset="-128"/>
              </a:rPr>
              <a:t>OPRN MARKET Eurobarometer: 8% lifetime use in young</a:t>
            </a:r>
            <a:r>
              <a:rPr lang="en-GB" altLang="en-US" baseline="0" dirty="0" smtClean="0">
                <a:ea typeface="ＭＳ Ｐゴシック" pitchFamily="34" charset="-128"/>
              </a:rPr>
              <a:t> adults (16-24 </a:t>
            </a:r>
            <a:r>
              <a:rPr lang="en-GB" altLang="en-US" baseline="0" dirty="0" err="1" smtClean="0">
                <a:ea typeface="ＭＳ Ｐゴシック" pitchFamily="34" charset="-128"/>
              </a:rPr>
              <a:t>y.o</a:t>
            </a:r>
            <a:r>
              <a:rPr lang="en-GB" altLang="en-US" baseline="0" dirty="0" smtClean="0">
                <a:ea typeface="ＭＳ Ｐゴシック" pitchFamily="34" charset="-128"/>
              </a:rPr>
              <a:t>)</a:t>
            </a:r>
          </a:p>
          <a:p>
            <a:r>
              <a:rPr lang="en-GB" altLang="en-US" baseline="0" dirty="0" smtClean="0">
                <a:ea typeface="ＭＳ Ｐゴシック" pitchFamily="34" charset="-128"/>
              </a:rPr>
              <a:t>Legal Highs, Medicines, Research chemicals, Designer drugs Food </a:t>
            </a:r>
            <a:r>
              <a:rPr lang="en-GB" altLang="en-US" baseline="0" dirty="0" err="1" smtClean="0">
                <a:ea typeface="ＭＳ Ｐゴシック" pitchFamily="34" charset="-128"/>
              </a:rPr>
              <a:t>suplements</a:t>
            </a:r>
            <a:r>
              <a:rPr lang="en-GB" altLang="en-US" baseline="0" dirty="0" smtClean="0">
                <a:ea typeface="ＭＳ Ｐゴシック" pitchFamily="34" charset="-128"/>
              </a:rPr>
              <a:t> </a:t>
            </a:r>
            <a:endParaRPr lang="en-GB" altLang="en-US" dirty="0" smtClean="0">
              <a:ea typeface="ＭＳ Ｐゴシック" pitchFamily="34" charset="-128"/>
            </a:endParaRP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68567" indent="-295602" eaLnBrk="0" hangingPunct="0">
              <a:spcBef>
                <a:spcPct val="30000"/>
              </a:spcBef>
              <a:defRPr sz="1200">
                <a:solidFill>
                  <a:schemeClr val="tx1"/>
                </a:solidFill>
                <a:latin typeface="Calibri" pitchFamily="34" charset="0"/>
                <a:ea typeface="ＭＳ Ｐゴシック" pitchFamily="34" charset="-128"/>
              </a:defRPr>
            </a:lvl2pPr>
            <a:lvl3pPr marL="1182409" indent="-236482" eaLnBrk="0" hangingPunct="0">
              <a:spcBef>
                <a:spcPct val="30000"/>
              </a:spcBef>
              <a:defRPr sz="1200">
                <a:solidFill>
                  <a:schemeClr val="tx1"/>
                </a:solidFill>
                <a:latin typeface="Calibri" pitchFamily="34" charset="0"/>
                <a:ea typeface="ＭＳ Ｐゴシック" pitchFamily="34" charset="-128"/>
              </a:defRPr>
            </a:lvl3pPr>
            <a:lvl4pPr marL="1655374" indent="-236482" eaLnBrk="0" hangingPunct="0">
              <a:spcBef>
                <a:spcPct val="30000"/>
              </a:spcBef>
              <a:defRPr sz="1200">
                <a:solidFill>
                  <a:schemeClr val="tx1"/>
                </a:solidFill>
                <a:latin typeface="Calibri" pitchFamily="34" charset="0"/>
                <a:ea typeface="ＭＳ Ｐゴシック" pitchFamily="34" charset="-128"/>
              </a:defRPr>
            </a:lvl4pPr>
            <a:lvl5pPr marL="2128337" indent="-236482" eaLnBrk="0" hangingPunct="0">
              <a:spcBef>
                <a:spcPct val="30000"/>
              </a:spcBef>
              <a:defRPr sz="1200">
                <a:solidFill>
                  <a:schemeClr val="tx1"/>
                </a:solidFill>
                <a:latin typeface="Calibri" pitchFamily="34" charset="0"/>
                <a:ea typeface="ＭＳ Ｐゴシック" pitchFamily="34" charset="-128"/>
              </a:defRPr>
            </a:lvl5pPr>
            <a:lvl6pPr marL="2601301" indent="-23648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74265" indent="-23648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547229" indent="-23648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4020192" indent="-23648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18A6B37-6AEB-4C04-96FD-72952B4F2E1E}" type="slidenum">
              <a:rPr lang="en-GB" altLang="en-US" smtClean="0"/>
              <a:pPr eaLnBrk="1" hangingPunct="1">
                <a:spcBef>
                  <a:spcPct val="0"/>
                </a:spcBef>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Greatest response so far,,</a:t>
            </a:r>
            <a:endParaRPr lang="en-GB" dirty="0"/>
          </a:p>
        </p:txBody>
      </p:sp>
      <p:sp>
        <p:nvSpPr>
          <p:cNvPr id="4" name="Slide Number Placeholder 3"/>
          <p:cNvSpPr>
            <a:spLocks noGrp="1"/>
          </p:cNvSpPr>
          <p:nvPr>
            <p:ph type="sldNum" sz="quarter" idx="10"/>
          </p:nvPr>
        </p:nvSpPr>
        <p:spPr/>
        <p:txBody>
          <a:bodyPr/>
          <a:lstStyle/>
          <a:p>
            <a:fld id="{CA19CBCA-33D0-4C70-B99A-0E7CF91188A5}" type="slidenum">
              <a:rPr lang="en-GB" smtClean="0"/>
              <a:t>6</a:t>
            </a:fld>
            <a:endParaRPr lang="en-GB"/>
          </a:p>
        </p:txBody>
      </p:sp>
    </p:spTree>
    <p:extLst>
      <p:ext uri="{BB962C8B-B14F-4D97-AF65-F5344CB8AC3E}">
        <p14:creationId xmlns:p14="http://schemas.microsoft.com/office/powerpoint/2010/main" val="251231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rPr lang="en-GB" dirty="0"/>
              <a:t>Over the past few years the huge growth in availability of new psychoactive substances on Europe’s drug market has driven greater complexity into the drug problem and led to major new challenges for public health. The EMCDDA now monitors just over 600 new substances, with 83% (498) detected since 2010. This explosive growth in their availability is not driven by clandestine labs, but by legitimate chemical and pharmaceutical companies operating from China. These companies churn out vast quantities of legal replacements to controlled drugs — opioids, cannabinoids, benzodiazepines, stimulants — and ship them cheaply and quickly to Europe. From here they end up as 'legal highs', 'research chemicals', or 'food supplements' which are sold openly in the high street and online. They are also sold on the illicit drug market, either under their own name or passed off to unsuspecting users as heroin, cocaine, or ecstasy.</a:t>
            </a:r>
          </a:p>
          <a:p>
            <a:r>
              <a:rPr lang="en-GB" dirty="0"/>
              <a:t>As a result of these changes we are now seeing major new challenges emerge that can rapidly threaten public health in Europe. These include both an increase in the number of serious poisonings presenting to hospital emergency departments as well deaths reported by coroners and medical examiners. Changes in the patterns of drug injection are also being driven by new substances; the fallout from this includes the further spread of HIV, hepatitis C, as well as bacterial infections — which have sometimes manifested as outbreaks. One particularly striking development linked to these changes is the emergence of outbreaks of mass poisonings.</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 EMCDDA monitors more than 600 new substances which have appeared on the drug market since 1997; more than 80% (498) of these have been detected since the beginning of 2010.</a:t>
            </a:r>
          </a:p>
          <a:p>
            <a:pPr lvl="0"/>
            <a:r>
              <a:rPr lang="en-GB" dirty="0"/>
              <a:t>Most are manufactured and sold openly, and many are high potent substances.</a:t>
            </a:r>
          </a:p>
          <a:p>
            <a:pPr lvl="0"/>
            <a:r>
              <a:rPr lang="en-GB" dirty="0"/>
              <a:t>These substances have been linked to hundreds of serious poisonings, including deaths.</a:t>
            </a:r>
          </a:p>
          <a:p>
            <a:pPr lvl="0"/>
            <a:r>
              <a:rPr lang="en-GB" dirty="0"/>
              <a:t>Since 2005, the EMCDDA has issued more than 140 public health alerts on serious and urgent issues to help Member States prepare at national-level.</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34D213A-8EBF-4F26-BC6D-3EB2BDC38590}" type="slidenum">
              <a:rPr lang="en-GB" smtClean="0"/>
              <a:t>8</a:t>
            </a:fld>
            <a:endParaRPr lang="en-GB"/>
          </a:p>
        </p:txBody>
      </p:sp>
    </p:spTree>
    <p:extLst>
      <p:ext uri="{BB962C8B-B14F-4D97-AF65-F5344CB8AC3E}">
        <p14:creationId xmlns:p14="http://schemas.microsoft.com/office/powerpoint/2010/main" val="173211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2014, almost 50 000 seizures of new substances, amounting to almost 4 tonnes, were made across Europe — many of these substances are vastly more potent than their controlled counterparts. </a:t>
            </a:r>
          </a:p>
          <a:p>
            <a:endParaRPr lang="en-GB" dirty="0" smtClean="0"/>
          </a:p>
          <a:p>
            <a:r>
              <a:rPr lang="en-GB" dirty="0" smtClean="0"/>
              <a:t>Synthetic cannabinoids, which are sold as replacements for cannabis,</a:t>
            </a:r>
            <a:r>
              <a:rPr lang="en-GB" baseline="0" dirty="0" smtClean="0"/>
              <a:t> </a:t>
            </a:r>
            <a:r>
              <a:rPr lang="en-GB" dirty="0" smtClean="0"/>
              <a:t>accounted for the majority of these seizures, almost</a:t>
            </a:r>
            <a:r>
              <a:rPr lang="en-GB" baseline="0" dirty="0" smtClean="0"/>
              <a:t> </a:t>
            </a:r>
            <a:r>
              <a:rPr lang="en-GB" dirty="0" smtClean="0"/>
              <a:t>30 000, and weighing more than 1.3 tonnes.</a:t>
            </a:r>
          </a:p>
          <a:p>
            <a:endParaRPr lang="en-GB" dirty="0" smtClean="0"/>
          </a:p>
          <a:p>
            <a:r>
              <a:rPr lang="en-GB" dirty="0" smtClean="0"/>
              <a:t>Together with</a:t>
            </a:r>
            <a:r>
              <a:rPr lang="en-GB" baseline="0" dirty="0" smtClean="0"/>
              <a:t> </a:t>
            </a:r>
            <a:r>
              <a:rPr lang="en-GB" dirty="0" err="1" smtClean="0"/>
              <a:t>cathinones</a:t>
            </a:r>
            <a:r>
              <a:rPr lang="en-GB" dirty="0" smtClean="0"/>
              <a:t>, the</a:t>
            </a:r>
            <a:r>
              <a:rPr lang="en-GB" baseline="0" dirty="0" smtClean="0"/>
              <a:t> two</a:t>
            </a:r>
            <a:r>
              <a:rPr lang="en-GB" dirty="0" smtClean="0"/>
              <a:t> categories accounted for almost 80 %</a:t>
            </a:r>
            <a:r>
              <a:rPr lang="en-GB" baseline="0" dirty="0" smtClean="0"/>
              <a:t> </a:t>
            </a:r>
            <a:r>
              <a:rPr lang="en-GB" dirty="0" smtClean="0"/>
              <a:t>of the total number of seizures and over 60 % of the</a:t>
            </a:r>
            <a:r>
              <a:rPr lang="en-GB" baseline="0" dirty="0" smtClean="0"/>
              <a:t> </a:t>
            </a:r>
            <a:r>
              <a:rPr lang="en-GB" dirty="0" smtClean="0"/>
              <a:t>weight seized during 2014.</a:t>
            </a:r>
            <a:endParaRPr lang="en-GB" dirty="0"/>
          </a:p>
        </p:txBody>
      </p:sp>
    </p:spTree>
    <p:extLst>
      <p:ext uri="{BB962C8B-B14F-4D97-AF65-F5344CB8AC3E}">
        <p14:creationId xmlns:p14="http://schemas.microsoft.com/office/powerpoint/2010/main" val="91608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0CB6A3-7140-4BD7-AC06-6C64E40F2E3B}"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73434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0CB6A3-7140-4BD7-AC06-6C64E40F2E3B}"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20813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0CB6A3-7140-4BD7-AC06-6C64E40F2E3B}"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345250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1 blo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6280560"/>
            <a:ext cx="396038" cy="388800"/>
          </a:xfrm>
          <a:prstGeom prst="rect">
            <a:avLst/>
          </a:prstGeom>
        </p:spPr>
      </p:pic>
      <p:sp>
        <p:nvSpPr>
          <p:cNvPr id="2" name="Title 1"/>
          <p:cNvSpPr>
            <a:spLocks noGrp="1"/>
          </p:cNvSpPr>
          <p:nvPr>
            <p:ph type="title" hasCustomPrompt="1"/>
          </p:nvPr>
        </p:nvSpPr>
        <p:spPr>
          <a:xfrm>
            <a:off x="431800" y="252000"/>
            <a:ext cx="8172450" cy="774000"/>
          </a:xfrm>
        </p:spPr>
        <p:txBody>
          <a:bodyPr lIns="0" tIns="0" rIns="0" bIns="0"/>
          <a:lstStyle>
            <a:lvl1pPr>
              <a:defRPr/>
            </a:lvl1pPr>
          </a:lstStyle>
          <a:p>
            <a:r>
              <a:rPr lang="en-GB" noProof="0" dirty="0" smtClean="0"/>
              <a:t>Title</a:t>
            </a:r>
            <a:endParaRPr lang="en-GB" noProof="0" dirty="0"/>
          </a:p>
        </p:txBody>
      </p:sp>
      <p:sp>
        <p:nvSpPr>
          <p:cNvPr id="6" name="Slide Number Placeholder 5"/>
          <p:cNvSpPr>
            <a:spLocks noGrp="1"/>
          </p:cNvSpPr>
          <p:nvPr>
            <p:ph type="sldNum" sz="quarter" idx="12"/>
          </p:nvPr>
        </p:nvSpPr>
        <p:spPr>
          <a:xfrm>
            <a:off x="8766000" y="6408000"/>
            <a:ext cx="442392" cy="365125"/>
          </a:xfrm>
        </p:spPr>
        <p:txBody>
          <a:bodyPr/>
          <a:lstStyle>
            <a:lvl1pPr algn="l">
              <a:defRPr b="1"/>
            </a:lvl1pPr>
          </a:lstStyle>
          <a:p>
            <a:fld id="{625570B4-70FB-4D6F-A727-6B9BC9A5D104}" type="slidenum">
              <a:rPr lang="en-GB" smtClean="0"/>
              <a:pPr/>
              <a:t>‹#›</a:t>
            </a:fld>
            <a:endParaRPr lang="en-GB" dirty="0"/>
          </a:p>
        </p:txBody>
      </p:sp>
      <p:sp>
        <p:nvSpPr>
          <p:cNvPr id="7" name="Content Placeholder 2"/>
          <p:cNvSpPr>
            <a:spLocks noGrp="1"/>
          </p:cNvSpPr>
          <p:nvPr>
            <p:ph idx="13" hasCustomPrompt="1"/>
          </p:nvPr>
        </p:nvSpPr>
        <p:spPr>
          <a:xfrm>
            <a:off x="431800" y="1600201"/>
            <a:ext cx="8172648" cy="4421088"/>
          </a:xfrm>
        </p:spPr>
        <p:txBody>
          <a:bodyPr lIns="0" tIns="0" rIns="0" bIns="0"/>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19224479"/>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bar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431800"/>
            <a:ext cx="30813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2000" y="2274441"/>
            <a:ext cx="8280000" cy="1980000"/>
          </a:xfrm>
        </p:spPr>
        <p:txBody>
          <a:bodyPr anchor="t">
            <a:normAutofit/>
          </a:bodyPr>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58595B"/>
                </a:solidFill>
              </a:defRPr>
            </a:lvl1pPr>
          </a:lstStyle>
          <a:p>
            <a:r>
              <a:rPr lang="pt-PT" noProof="0" smtClean="0"/>
              <a:t>Click to edit Master title style</a:t>
            </a:r>
            <a:endParaRPr lang="en-GB" noProof="0" dirty="0"/>
          </a:p>
        </p:txBody>
      </p:sp>
      <p:sp>
        <p:nvSpPr>
          <p:cNvPr id="3" name="Subtitle 2"/>
          <p:cNvSpPr>
            <a:spLocks noGrp="1"/>
          </p:cNvSpPr>
          <p:nvPr>
            <p:ph type="subTitle" idx="1"/>
          </p:nvPr>
        </p:nvSpPr>
        <p:spPr>
          <a:xfrm>
            <a:off x="432000" y="4437112"/>
            <a:ext cx="8280000" cy="468000"/>
          </a:xfrm>
        </p:spPr>
        <p:txBody>
          <a:bodyPr>
            <a:normAutofit/>
          </a:bodyPr>
          <a:lstStyle>
            <a:lvl1pPr marL="0" indent="0" algn="l">
              <a:spcBef>
                <a:spcPts val="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noProof="0" smtClean="0"/>
              <a:t>Click to edit Master subtitle style</a:t>
            </a:r>
            <a:endParaRPr lang="en-GB" noProof="0" dirty="0" smtClean="0"/>
          </a:p>
        </p:txBody>
      </p:sp>
      <p:sp>
        <p:nvSpPr>
          <p:cNvPr id="17" name="Text Placeholder 16"/>
          <p:cNvSpPr>
            <a:spLocks noGrp="1"/>
          </p:cNvSpPr>
          <p:nvPr>
            <p:ph type="body" sz="quarter" idx="10"/>
          </p:nvPr>
        </p:nvSpPr>
        <p:spPr>
          <a:xfrm>
            <a:off x="432000" y="4941168"/>
            <a:ext cx="8280000" cy="288000"/>
          </a:xfrm>
        </p:spPr>
        <p:txBody>
          <a:bodyPr>
            <a:normAutofit/>
          </a:bodyPr>
          <a:lstStyle>
            <a:lvl1pPr marL="0" indent="0">
              <a:spcBef>
                <a:spcPts val="0"/>
              </a:spcBef>
              <a:buNone/>
              <a:defRPr sz="2000" b="0">
                <a:solidFill>
                  <a:schemeClr val="tx1"/>
                </a:solidFill>
              </a:defRPr>
            </a:lvl1pPr>
          </a:lstStyle>
          <a:p>
            <a:pPr lvl="0"/>
            <a:r>
              <a:rPr lang="pt-PT" noProof="0" smtClean="0"/>
              <a:t>Click to edit Master text styles</a:t>
            </a:r>
          </a:p>
        </p:txBody>
      </p:sp>
      <p:sp>
        <p:nvSpPr>
          <p:cNvPr id="19" name="Text Placeholder 18"/>
          <p:cNvSpPr>
            <a:spLocks noGrp="1"/>
          </p:cNvSpPr>
          <p:nvPr>
            <p:ph type="body" sz="quarter" idx="11"/>
          </p:nvPr>
        </p:nvSpPr>
        <p:spPr>
          <a:xfrm>
            <a:off x="431800" y="5256000"/>
            <a:ext cx="8280000" cy="288007"/>
          </a:xfrm>
        </p:spPr>
        <p:txBody>
          <a:bodyPr>
            <a:normAutofit/>
          </a:bodyPr>
          <a:lstStyle>
            <a:lvl1pPr marL="0" indent="0">
              <a:spcBef>
                <a:spcPts val="0"/>
              </a:spcBef>
              <a:buNone/>
              <a:defRPr lang="nl-BE" sz="2000" b="0" kern="1200" dirty="0">
                <a:solidFill>
                  <a:schemeClr val="tx1"/>
                </a:solidFill>
                <a:latin typeface="+mn-lt"/>
                <a:ea typeface="+mn-ea"/>
                <a:cs typeface="+mn-cs"/>
              </a:defRPr>
            </a:lvl1pPr>
          </a:lstStyle>
          <a:p>
            <a:pPr lvl="0"/>
            <a:r>
              <a:rPr lang="pt-PT" noProof="0" smtClean="0"/>
              <a:t>Click to edit Master text styles</a:t>
            </a:r>
          </a:p>
        </p:txBody>
      </p:sp>
    </p:spTree>
    <p:extLst>
      <p:ext uri="{BB962C8B-B14F-4D97-AF65-F5344CB8AC3E}">
        <p14:creationId xmlns:p14="http://schemas.microsoft.com/office/powerpoint/2010/main" val="3298931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r>
              <a:rPr/>
              <a:t>Title Text</a:t>
            </a:r>
          </a:p>
        </p:txBody>
      </p:sp>
      <p:sp>
        <p:nvSpPr>
          <p:cNvPr id="6" name="Shape 6"/>
          <p:cNvSpPr>
            <a:spLocks noGrp="1"/>
          </p:cNvSpPr>
          <p:nvPr>
            <p:ph type="body" idx="1"/>
          </p:nvPr>
        </p:nvSpPr>
        <p:spPr>
          <a:xfrm>
            <a:off x="892969" y="3536156"/>
            <a:ext cx="7358063" cy="794742"/>
          </a:xfrm>
          <a:prstGeom prst="rect">
            <a:avLst/>
          </a:prstGeom>
        </p:spPr>
        <p:txBody>
          <a:bodyPr/>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243059412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slide 2 block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31800" y="1600201"/>
            <a:ext cx="3960200" cy="4421088"/>
          </a:xfrm>
        </p:spPr>
        <p:txBody>
          <a:bodyPr/>
          <a:lstStyle>
            <a:lvl1pPr>
              <a:spcBef>
                <a:spcPts val="0"/>
              </a:spcBef>
              <a:spcAft>
                <a:spcPts val="600"/>
              </a:spcAft>
              <a:defRPr sz="2800"/>
            </a:lvl1pPr>
            <a:lvl2pPr marL="0" marR="0" indent="0" algn="l" defTabSz="914353"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4" name="Title 13"/>
          <p:cNvSpPr>
            <a:spLocks noGrp="1"/>
          </p:cNvSpPr>
          <p:nvPr>
            <p:ph type="title"/>
          </p:nvPr>
        </p:nvSpPr>
        <p:spPr>
          <a:xfrm>
            <a:off x="431800" y="252000"/>
            <a:ext cx="8172450" cy="774000"/>
          </a:xfrm>
        </p:spPr>
        <p:txBody>
          <a:bodyPr>
            <a:normAutofit/>
          </a:bodyPr>
          <a:lstStyle>
            <a:lvl1pPr>
              <a:defRPr/>
            </a:lvl1pPr>
          </a:lstStyle>
          <a:p>
            <a:r>
              <a:rPr lang="en-US" noProof="0" smtClean="0"/>
              <a:t>Click to edit Master title style</a:t>
            </a:r>
            <a:endParaRPr lang="en-GB" noProof="0" dirty="0"/>
          </a:p>
        </p:txBody>
      </p:sp>
      <p:sp>
        <p:nvSpPr>
          <p:cNvPr id="12" name="Content Placeholder 2"/>
          <p:cNvSpPr>
            <a:spLocks noGrp="1"/>
          </p:cNvSpPr>
          <p:nvPr>
            <p:ph idx="14"/>
          </p:nvPr>
        </p:nvSpPr>
        <p:spPr>
          <a:xfrm>
            <a:off x="4716016" y="1602000"/>
            <a:ext cx="3888432" cy="4421088"/>
          </a:xfrm>
        </p:spPr>
        <p:txBody>
          <a:bodyPr/>
          <a:lstStyle>
            <a:lvl1pPr>
              <a:spcBef>
                <a:spcPts val="0"/>
              </a:spcBef>
              <a:spcAft>
                <a:spcPts val="600"/>
              </a:spcAft>
              <a:defRPr sz="2800"/>
            </a:lvl1pPr>
            <a:lvl2pPr marL="0" marR="0" indent="0" algn="l" defTabSz="914353"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Slide Number Placeholder 5"/>
          <p:cNvSpPr>
            <a:spLocks noGrp="1"/>
          </p:cNvSpPr>
          <p:nvPr>
            <p:ph type="sldNum" sz="quarter" idx="15"/>
          </p:nvPr>
        </p:nvSpPr>
        <p:spPr>
          <a:xfrm>
            <a:off x="8766175" y="6408738"/>
            <a:ext cx="442913" cy="365125"/>
          </a:xfrm>
        </p:spPr>
        <p:txBody>
          <a:bodyPr/>
          <a:lstStyle>
            <a:lvl1pPr algn="l">
              <a:defRPr b="1"/>
            </a:lvl1pPr>
          </a:lstStyle>
          <a:p>
            <a:pPr>
              <a:defRPr/>
            </a:pPr>
            <a:fld id="{CC1B350B-9A78-FA4B-9406-3ED3D9AFCCF1}" type="slidenum">
              <a:rPr lang="en-GB"/>
              <a:pPr>
                <a:defRPr/>
              </a:pPr>
              <a:t>‹#›</a:t>
            </a:fld>
            <a:endParaRPr lang="en-GB"/>
          </a:p>
        </p:txBody>
      </p:sp>
    </p:spTree>
    <p:extLst>
      <p:ext uri="{BB962C8B-B14F-4D97-AF65-F5344CB8AC3E}">
        <p14:creationId xmlns:p14="http://schemas.microsoft.com/office/powerpoint/2010/main" val="22798708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1 text block left 1 image righ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00" y="6280150"/>
            <a:ext cx="3968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3"/>
          </p:nvPr>
        </p:nvSpPr>
        <p:spPr>
          <a:xfrm>
            <a:off x="4716456" y="1602000"/>
            <a:ext cx="3887794" cy="4420800"/>
          </a:xfrm>
        </p:spPr>
        <p:txBody>
          <a:bodyPr rtlCol="0">
            <a:normAutofit/>
          </a:bodyPr>
          <a:lstStyle/>
          <a:p>
            <a:pPr lvl="0"/>
            <a:r>
              <a:rPr lang="pt-PT" noProof="0" smtClean="0"/>
              <a:t>Drag picture to placeholder or click icon to add</a:t>
            </a:r>
            <a:endParaRPr lang="en-GB" noProof="0"/>
          </a:p>
        </p:txBody>
      </p:sp>
      <p:sp>
        <p:nvSpPr>
          <p:cNvPr id="2" name="Title 1"/>
          <p:cNvSpPr>
            <a:spLocks noGrp="1"/>
          </p:cNvSpPr>
          <p:nvPr>
            <p:ph type="title"/>
          </p:nvPr>
        </p:nvSpPr>
        <p:spPr>
          <a:xfrm>
            <a:off x="431800" y="252000"/>
            <a:ext cx="8172450" cy="774000"/>
          </a:xfrm>
        </p:spPr>
        <p:txBody>
          <a:bodyPr/>
          <a:lstStyle>
            <a:lvl1pPr>
              <a:defRPr/>
            </a:lvl1pPr>
          </a:lstStyle>
          <a:p>
            <a:r>
              <a:rPr lang="pt-PT" noProof="0" smtClean="0"/>
              <a:t>Click to edit Master title style</a:t>
            </a:r>
            <a:endParaRPr lang="en-GB" noProof="0" dirty="0"/>
          </a:p>
        </p:txBody>
      </p:sp>
      <p:sp>
        <p:nvSpPr>
          <p:cNvPr id="10" name="Content Placeholder 2"/>
          <p:cNvSpPr>
            <a:spLocks noGrp="1"/>
          </p:cNvSpPr>
          <p:nvPr>
            <p:ph idx="14"/>
          </p:nvPr>
        </p:nvSpPr>
        <p:spPr>
          <a:xfrm>
            <a:off x="432000" y="1602000"/>
            <a:ext cx="3960200" cy="4421088"/>
          </a:xfrm>
        </p:spPr>
        <p:txBody>
          <a:bodyPr/>
          <a:lstStyle>
            <a:lvl1pPr>
              <a:spcBef>
                <a:spcPts val="0"/>
              </a:spcBef>
              <a:spcAft>
                <a:spcPts val="600"/>
              </a:spcAft>
              <a:defRPr sz="2800"/>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a:lvl2pPr>
            <a:lvl3pPr>
              <a:defRPr sz="2000"/>
            </a:lvl3p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p:txBody>
      </p:sp>
      <p:sp>
        <p:nvSpPr>
          <p:cNvPr id="6" name="Slide Number Placeholder 5"/>
          <p:cNvSpPr>
            <a:spLocks noGrp="1"/>
          </p:cNvSpPr>
          <p:nvPr>
            <p:ph type="sldNum" sz="quarter" idx="15"/>
          </p:nvPr>
        </p:nvSpPr>
        <p:spPr>
          <a:xfrm>
            <a:off x="8766175" y="6408738"/>
            <a:ext cx="442913" cy="365125"/>
          </a:xfrm>
        </p:spPr>
        <p:txBody>
          <a:bodyPr/>
          <a:lstStyle>
            <a:lvl1pPr algn="l">
              <a:defRPr b="1"/>
            </a:lvl1pPr>
          </a:lstStyle>
          <a:p>
            <a:fld id="{8899D66B-E37B-4D07-B888-2E86FE333B7B}" type="slidenum">
              <a:rPr lang="en-GB" altLang="en-US"/>
              <a:pPr/>
              <a:t>‹#›</a:t>
            </a:fld>
            <a:endParaRPr lang="en-GB" altLang="en-US"/>
          </a:p>
        </p:txBody>
      </p:sp>
    </p:spTree>
    <p:extLst>
      <p:ext uri="{BB962C8B-B14F-4D97-AF65-F5344CB8AC3E}">
        <p14:creationId xmlns:p14="http://schemas.microsoft.com/office/powerpoint/2010/main" val="40021560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0CB6A3-7140-4BD7-AC06-6C64E40F2E3B}"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14693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CB6A3-7140-4BD7-AC06-6C64E40F2E3B}" type="datetimeFigureOut">
              <a:rPr lang="en-GB" smtClean="0"/>
              <a:t>21/11/2016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250864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0CB6A3-7140-4BD7-AC06-6C64E40F2E3B}" type="datetimeFigureOut">
              <a:rPr lang="en-GB" smtClean="0"/>
              <a:t>21/11/2016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14533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0CB6A3-7140-4BD7-AC06-6C64E40F2E3B}" type="datetimeFigureOut">
              <a:rPr lang="en-GB" smtClean="0"/>
              <a:t>21/11/2016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188045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0CB6A3-7140-4BD7-AC06-6C64E40F2E3B}" type="datetimeFigureOut">
              <a:rPr lang="en-GB" smtClean="0"/>
              <a:t>21/11/2016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280516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CB6A3-7140-4BD7-AC06-6C64E40F2E3B}" type="datetimeFigureOut">
              <a:rPr lang="en-GB" smtClean="0"/>
              <a:t>21/11/2016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376722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CB6A3-7140-4BD7-AC06-6C64E40F2E3B}" type="datetimeFigureOut">
              <a:rPr lang="en-GB" smtClean="0"/>
              <a:t>21/11/2016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16781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CB6A3-7140-4BD7-AC06-6C64E40F2E3B}" type="datetimeFigureOut">
              <a:rPr lang="en-GB" smtClean="0"/>
              <a:t>21/11/2016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F6DC26-2BF2-4C00-9204-EA14911CB67E}" type="slidenum">
              <a:rPr lang="en-GB" smtClean="0"/>
              <a:t>‹#›</a:t>
            </a:fld>
            <a:endParaRPr lang="en-GB"/>
          </a:p>
        </p:txBody>
      </p:sp>
    </p:spTree>
    <p:extLst>
      <p:ext uri="{BB962C8B-B14F-4D97-AF65-F5344CB8AC3E}">
        <p14:creationId xmlns:p14="http://schemas.microsoft.com/office/powerpoint/2010/main" val="383569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CB6A3-7140-4BD7-AC06-6C64E40F2E3B}" type="datetimeFigureOut">
              <a:rPr lang="en-GB" smtClean="0"/>
              <a:t>21/11/2016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6DC26-2BF2-4C00-9204-EA14911CB67E}" type="slidenum">
              <a:rPr lang="en-GB" smtClean="0"/>
              <a:t>‹#›</a:t>
            </a:fld>
            <a:endParaRPr lang="en-GB"/>
          </a:p>
        </p:txBody>
      </p:sp>
    </p:spTree>
    <p:extLst>
      <p:ext uri="{BB962C8B-B14F-4D97-AF65-F5344CB8AC3E}">
        <p14:creationId xmlns:p14="http://schemas.microsoft.com/office/powerpoint/2010/main" val="325961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5" r:id="rId15"/>
    <p:sldLayoutId id="214748366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1800" y="4437062"/>
            <a:ext cx="8280400" cy="1152178"/>
          </a:xfrm>
        </p:spPr>
        <p:txBody>
          <a:bodyPr>
            <a:normAutofit fontScale="92500" lnSpcReduction="10000"/>
          </a:bodyPr>
          <a:lstStyle/>
          <a:p>
            <a:pPr>
              <a:spcBef>
                <a:spcPct val="0"/>
              </a:spcBef>
              <a:buFont typeface="Arial" pitchFamily="34" charset="0"/>
              <a:buNone/>
              <a:defRPr/>
            </a:pPr>
            <a:r>
              <a:rPr lang="en-GB" sz="2600" dirty="0" smtClean="0">
                <a:solidFill>
                  <a:srgbClr val="58595B"/>
                </a:solidFill>
                <a:latin typeface="+mj-lt"/>
                <a:ea typeface="+mj-ea"/>
                <a:cs typeface="+mj-cs"/>
              </a:rPr>
              <a:t>Pompidou Group Symposium on NPS, Venice, 15 Nov 2016</a:t>
            </a:r>
          </a:p>
          <a:p>
            <a:pPr>
              <a:spcBef>
                <a:spcPct val="0"/>
              </a:spcBef>
              <a:buFont typeface="Arial" pitchFamily="34" charset="0"/>
              <a:buNone/>
              <a:defRPr/>
            </a:pPr>
            <a:endParaRPr lang="en-GB" sz="2600" dirty="0" smtClean="0">
              <a:solidFill>
                <a:srgbClr val="58595B"/>
              </a:solidFill>
              <a:latin typeface="+mj-lt"/>
              <a:ea typeface="+mj-ea"/>
              <a:cs typeface="+mj-cs"/>
            </a:endParaRPr>
          </a:p>
          <a:p>
            <a:pPr>
              <a:spcBef>
                <a:spcPct val="0"/>
              </a:spcBef>
              <a:buFont typeface="Arial" pitchFamily="34" charset="0"/>
              <a:buNone/>
              <a:defRPr/>
            </a:pPr>
            <a:r>
              <a:rPr lang="en-GB" sz="2600" dirty="0" smtClean="0">
                <a:solidFill>
                  <a:srgbClr val="58595B"/>
                </a:solidFill>
                <a:latin typeface="+mj-lt"/>
                <a:ea typeface="+mj-ea"/>
                <a:cs typeface="+mj-cs"/>
              </a:rPr>
              <a:t>Dr Roumen Sedefov</a:t>
            </a:r>
          </a:p>
        </p:txBody>
      </p:sp>
      <p:sp>
        <p:nvSpPr>
          <p:cNvPr id="63492" name="Title 1"/>
          <p:cNvSpPr>
            <a:spLocks noGrp="1"/>
          </p:cNvSpPr>
          <p:nvPr>
            <p:ph type="ctrTitle"/>
          </p:nvPr>
        </p:nvSpPr>
        <p:spPr>
          <a:xfrm>
            <a:off x="431800" y="2492896"/>
            <a:ext cx="8280400" cy="1761604"/>
          </a:xfrm>
        </p:spPr>
        <p:txBody>
          <a:bodyPr>
            <a:normAutofit/>
          </a:bodyPr>
          <a:lstStyle/>
          <a:p>
            <a:pPr algn="ctr" fontAlgn="base">
              <a:spcAft>
                <a:spcPct val="0"/>
              </a:spcAft>
            </a:pPr>
            <a:r>
              <a:rPr lang="en-GB" altLang="en-US" sz="3600" b="0" dirty="0" smtClean="0">
                <a:ea typeface="ＭＳ Ｐゴシック" pitchFamily="34" charset="-128"/>
              </a:rPr>
              <a:t>Overview of European NPS situation and legal responses</a:t>
            </a:r>
            <a:endParaRPr lang="en-US" sz="3600" b="0" dirty="0">
              <a:ea typeface="ＭＳ Ｐゴシック" charset="0"/>
            </a:endParaRPr>
          </a:p>
        </p:txBody>
      </p:sp>
    </p:spTree>
    <p:extLst>
      <p:ext uri="{BB962C8B-B14F-4D97-AF65-F5344CB8AC3E}">
        <p14:creationId xmlns:p14="http://schemas.microsoft.com/office/powerpoint/2010/main" val="2368304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424962-3CB9-E749-9381-F3AB8B6CC2CA}" type="slidenum">
              <a:rPr lang="en-GB" sz="1200">
                <a:solidFill>
                  <a:srgbClr val="898989"/>
                </a:solidFill>
              </a:rPr>
              <a:pPr eaLnBrk="1" hangingPunct="1"/>
              <a:t>10</a:t>
            </a:fld>
            <a:endParaRPr lang="en-GB" sz="1200">
              <a:solidFill>
                <a:srgbClr val="898989"/>
              </a:solidFill>
            </a:endParaRPr>
          </a:p>
        </p:txBody>
      </p:sp>
      <p:sp>
        <p:nvSpPr>
          <p:cNvPr id="78850" name="Content Placeholder 2"/>
          <p:cNvSpPr>
            <a:spLocks noGrp="1"/>
          </p:cNvSpPr>
          <p:nvPr>
            <p:ph idx="1"/>
          </p:nvPr>
        </p:nvSpPr>
        <p:spPr>
          <a:xfrm>
            <a:off x="395536" y="1341438"/>
            <a:ext cx="3960813" cy="4708550"/>
          </a:xfrm>
        </p:spPr>
        <p:txBody>
          <a:bodyPr/>
          <a:lstStyle/>
          <a:p>
            <a:pPr marL="0" indent="0" eaLnBrk="1" hangingPunct="1">
              <a:spcBef>
                <a:spcPct val="0"/>
              </a:spcBef>
              <a:buNone/>
            </a:pPr>
            <a:r>
              <a:rPr lang="en-GB" dirty="0">
                <a:latin typeface="+mj-lt"/>
              </a:rPr>
              <a:t>Expanding influence of the internet</a:t>
            </a:r>
          </a:p>
          <a:p>
            <a:pPr marL="342900" lvl="1" indent="-342900">
              <a:spcBef>
                <a:spcPts val="600"/>
              </a:spcBef>
              <a:buFont typeface="Arial" panose="020B0604020202020204" pitchFamily="34" charset="0"/>
              <a:buChar char="•"/>
            </a:pPr>
            <a:r>
              <a:rPr lang="en-GB" sz="2000" dirty="0" smtClean="0">
                <a:latin typeface="+mj-lt"/>
              </a:rPr>
              <a:t>As a marketplace that is difficult to regulate &amp; is quick to adapt </a:t>
            </a:r>
          </a:p>
          <a:p>
            <a:pPr marL="342900" lvl="1" indent="-342900">
              <a:spcBef>
                <a:spcPts val="600"/>
              </a:spcBef>
              <a:buFont typeface="Arial" panose="020B0604020202020204" pitchFamily="34" charset="0"/>
              <a:buChar char="•"/>
            </a:pPr>
            <a:r>
              <a:rPr lang="en-GB" sz="2000" dirty="0" smtClean="0">
                <a:latin typeface="+mj-lt"/>
              </a:rPr>
              <a:t>A catalyst for the more rapid diffusion of innovation &amp; new trends</a:t>
            </a:r>
          </a:p>
          <a:p>
            <a:pPr marL="342900" lvl="1" indent="-342900">
              <a:spcBef>
                <a:spcPts val="600"/>
              </a:spcBef>
              <a:buFont typeface="Arial" panose="020B0604020202020204" pitchFamily="34" charset="0"/>
              <a:buChar char="•"/>
            </a:pPr>
            <a:r>
              <a:rPr lang="en-GB" sz="2000" dirty="0" smtClean="0">
                <a:latin typeface="+mj-lt"/>
              </a:rPr>
              <a:t>Provides access to research data &amp; the back catalogue of the pharmaceutical industry</a:t>
            </a:r>
          </a:p>
          <a:p>
            <a:pPr lvl="1">
              <a:spcBef>
                <a:spcPts val="600"/>
              </a:spcBef>
            </a:pPr>
            <a:endParaRPr lang="en-GB" sz="2000" dirty="0">
              <a:latin typeface="Arial" charset="0"/>
            </a:endParaRPr>
          </a:p>
        </p:txBody>
      </p:sp>
      <p:sp>
        <p:nvSpPr>
          <p:cNvPr id="78851" name="Title 1"/>
          <p:cNvSpPr>
            <a:spLocks noGrp="1"/>
          </p:cNvSpPr>
          <p:nvPr>
            <p:ph type="title"/>
          </p:nvPr>
        </p:nvSpPr>
        <p:spPr>
          <a:xfrm>
            <a:off x="431800" y="252413"/>
            <a:ext cx="8172450" cy="773112"/>
          </a:xfrm>
        </p:spPr>
        <p:txBody>
          <a:bodyPr>
            <a:normAutofit fontScale="90000"/>
          </a:bodyPr>
          <a:lstStyle/>
          <a:p>
            <a:pPr eaLnBrk="1" hangingPunct="1"/>
            <a:r>
              <a:rPr lang="en-GB" sz="3600" dirty="0" smtClean="0"/>
              <a:t>Information Technology </a:t>
            </a:r>
            <a:r>
              <a:rPr lang="en-GB" sz="3600" dirty="0"/>
              <a:t>a driver of drug market developments </a:t>
            </a:r>
          </a:p>
        </p:txBody>
      </p:sp>
      <p:pic>
        <p:nvPicPr>
          <p:cNvPr id="78852" name="Picture 5"/>
          <p:cNvPicPr>
            <a:picLocks noChangeAspect="1"/>
          </p:cNvPicPr>
          <p:nvPr/>
        </p:nvPicPr>
        <p:blipFill>
          <a:blip r:embed="rId3">
            <a:extLst>
              <a:ext uri="{28A0092B-C50C-407E-A947-70E740481C1C}">
                <a14:useLocalDpi xmlns:a14="http://schemas.microsoft.com/office/drawing/2010/main" val="0"/>
              </a:ext>
            </a:extLst>
          </a:blip>
          <a:srcRect t="7465"/>
          <a:stretch>
            <a:fillRect/>
          </a:stretch>
        </p:blipFill>
        <p:spPr bwMode="auto">
          <a:xfrm>
            <a:off x="4932363" y="1341438"/>
            <a:ext cx="3527425"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881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solidFill>
                  <a:schemeClr val="tx1"/>
                </a:solidFill>
              </a:rPr>
              <a:t>ESPAD  lifetime prevalence of selected substances </a:t>
            </a:r>
            <a:br>
              <a:rPr lang="en-GB" sz="2800" dirty="0" smtClean="0">
                <a:solidFill>
                  <a:schemeClr val="tx1"/>
                </a:solidFill>
              </a:rPr>
            </a:br>
            <a:r>
              <a:rPr lang="en-GB" sz="2400" dirty="0" smtClean="0">
                <a:solidFill>
                  <a:schemeClr val="tx1"/>
                </a:solidFill>
              </a:rPr>
              <a:t>(15-16 year olds)</a:t>
            </a:r>
            <a:endParaRPr lang="en-GB" sz="1400" dirty="0">
              <a:solidFill>
                <a:schemeClr val="tx1"/>
              </a:solidFill>
              <a:latin typeface="+mn-lt"/>
            </a:endParaRPr>
          </a:p>
        </p:txBody>
      </p:sp>
      <p:sp>
        <p:nvSpPr>
          <p:cNvPr id="3" name="Slide Number Placeholder 2"/>
          <p:cNvSpPr>
            <a:spLocks noGrp="1"/>
          </p:cNvSpPr>
          <p:nvPr>
            <p:ph type="sldNum" sz="quarter" idx="4294967295"/>
          </p:nvPr>
        </p:nvSpPr>
        <p:spPr>
          <a:xfrm>
            <a:off x="8766000" y="6408000"/>
            <a:ext cx="442392" cy="365125"/>
          </a:xfrm>
          <a:prstGeom prst="rect">
            <a:avLst/>
          </a:prstGeom>
        </p:spPr>
        <p:txBody>
          <a:bodyPr/>
          <a:lstStyle/>
          <a:p>
            <a:fld id="{625570B4-70FB-4D6F-A727-6B9BC9A5D104}" type="slidenum">
              <a:rPr lang="en-GB" smtClean="0"/>
              <a:pPr/>
              <a:t>11</a:t>
            </a:fld>
            <a:endParaRPr lang="en-GB" dirty="0"/>
          </a:p>
        </p:txBody>
      </p:sp>
      <p:sp>
        <p:nvSpPr>
          <p:cNvPr id="4" name="Content Placeholder 3"/>
          <p:cNvSpPr>
            <a:spLocks noGrp="1"/>
          </p:cNvSpPr>
          <p:nvPr>
            <p:ph idx="13"/>
          </p:nvPr>
        </p:nvSpPr>
        <p:spPr/>
        <p:txBody>
          <a:bodyPr/>
          <a:lstStyle/>
          <a:p>
            <a:endParaRPr lang="en-GB" dirty="0"/>
          </a:p>
        </p:txBody>
      </p:sp>
      <p:pic>
        <p:nvPicPr>
          <p:cNvPr id="6146" name="Picture 2" descr="C:\Users\cardofe\AppData\Local\Temp\slide28-40-lt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39" y="1340768"/>
            <a:ext cx="8556721" cy="4680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991992" y="3861048"/>
            <a:ext cx="1444104" cy="259228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3508854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2000"/>
            <a:ext cx="8712968" cy="774000"/>
          </a:xfrm>
        </p:spPr>
        <p:txBody>
          <a:bodyPr>
            <a:normAutofit fontScale="90000"/>
          </a:bodyPr>
          <a:lstStyle/>
          <a:p>
            <a:pPr algn="l"/>
            <a:r>
              <a:rPr lang="en-GB" sz="2800" dirty="0">
                <a:solidFill>
                  <a:schemeClr val="tx1">
                    <a:lumMod val="65000"/>
                    <a:lumOff val="35000"/>
                  </a:schemeClr>
                </a:solidFill>
                <a:latin typeface="Arial" panose="020B0604020202020204" pitchFamily="34" charset="0"/>
                <a:cs typeface="Arial" panose="020B0604020202020204" pitchFamily="34" charset="0"/>
              </a:rPr>
              <a:t/>
            </a:r>
            <a:br>
              <a:rPr lang="en-GB" sz="2800" dirty="0">
                <a:solidFill>
                  <a:schemeClr val="tx1">
                    <a:lumMod val="65000"/>
                    <a:lumOff val="35000"/>
                  </a:schemeClr>
                </a:solidFill>
                <a:latin typeface="Arial" panose="020B0604020202020204" pitchFamily="34" charset="0"/>
                <a:cs typeface="Arial" panose="020B0604020202020204" pitchFamily="34" charset="0"/>
              </a:rPr>
            </a:br>
            <a:r>
              <a:rPr lang="en-GB" sz="2800" dirty="0">
                <a:solidFill>
                  <a:schemeClr val="tx1">
                    <a:lumMod val="65000"/>
                    <a:lumOff val="35000"/>
                  </a:schemeClr>
                </a:solidFill>
                <a:latin typeface="Arial" panose="020B0604020202020204" pitchFamily="34" charset="0"/>
                <a:cs typeface="Arial" panose="020B0604020202020204" pitchFamily="34" charset="0"/>
              </a:rPr>
              <a:t/>
            </a:r>
            <a:br>
              <a:rPr lang="en-GB" sz="2800" dirty="0">
                <a:solidFill>
                  <a:schemeClr val="tx1">
                    <a:lumMod val="65000"/>
                    <a:lumOff val="35000"/>
                  </a:schemeClr>
                </a:solidFill>
                <a:latin typeface="Arial" panose="020B0604020202020204" pitchFamily="34" charset="0"/>
                <a:cs typeface="Arial" panose="020B0604020202020204" pitchFamily="34" charset="0"/>
              </a:rPr>
            </a:br>
            <a:r>
              <a:rPr lang="en-GB" sz="2800" u="sng" dirty="0"/>
              <a:t/>
            </a:r>
            <a:br>
              <a:rPr lang="en-GB" sz="2800" u="sng" dirty="0"/>
            </a:br>
            <a:r>
              <a:rPr lang="de-DE" altLang="de-DE" sz="2800" dirty="0">
                <a:solidFill>
                  <a:srgbClr val="C00000"/>
                </a:solidFill>
              </a:rPr>
              <a:t/>
            </a:r>
            <a:br>
              <a:rPr lang="de-DE" altLang="de-DE" sz="2800" dirty="0">
                <a:solidFill>
                  <a:srgbClr val="C00000"/>
                </a:solidFill>
              </a:rPr>
            </a:br>
            <a:r>
              <a:rPr lang="de-DE" altLang="de-DE" sz="2800" dirty="0"/>
              <a:t/>
            </a:r>
            <a:br>
              <a:rPr lang="de-DE" altLang="de-DE" sz="2800" dirty="0"/>
            </a:br>
            <a:endParaRPr lang="en-GB"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25570B4-70FB-4D6F-A727-6B9BC9A5D104}" type="slidenum">
              <a:rPr lang="en-GB" smtClean="0">
                <a:solidFill>
                  <a:prstClr val="black">
                    <a:tint val="75000"/>
                  </a:prstClr>
                </a:solidFill>
              </a:rPr>
              <a:pPr/>
              <a:t>12</a:t>
            </a:fld>
            <a:endParaRPr lang="en-GB" dirty="0">
              <a:solidFill>
                <a:prstClr val="black">
                  <a:tint val="75000"/>
                </a:prstClr>
              </a:solidFill>
            </a:endParaRPr>
          </a:p>
        </p:txBody>
      </p:sp>
      <p:sp>
        <p:nvSpPr>
          <p:cNvPr id="4" name="Content Placeholder 3"/>
          <p:cNvSpPr>
            <a:spLocks noGrp="1"/>
          </p:cNvSpPr>
          <p:nvPr>
            <p:ph idx="13"/>
          </p:nvPr>
        </p:nvSpPr>
        <p:spPr>
          <a:xfrm>
            <a:off x="431800" y="1556794"/>
            <a:ext cx="7884616" cy="4565103"/>
          </a:xfrm>
        </p:spPr>
        <p:txBody>
          <a:bodyPr>
            <a:normAutofit/>
          </a:bodyPr>
          <a:lstStyle/>
          <a:p>
            <a:endParaRPr lang="en-GB" sz="1600" dirty="0"/>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12" name="Content Placeholder 3"/>
          <p:cNvSpPr txBox="1">
            <a:spLocks/>
          </p:cNvSpPr>
          <p:nvPr/>
        </p:nvSpPr>
        <p:spPr>
          <a:xfrm>
            <a:off x="431800" y="5301210"/>
            <a:ext cx="8172648" cy="820687"/>
          </a:xfrm>
          <a:prstGeom prst="rect">
            <a:avLst/>
          </a:prstGeom>
        </p:spPr>
        <p:txBody>
          <a:bodyPr vert="horz" lIns="0" tIns="0" rIns="0" bIns="0" rtlCol="0">
            <a:noAutofit/>
          </a:bodyPr>
          <a:lstStyle>
            <a:lvl1pPr marL="342900" indent="-342900" algn="l" defTabSz="914400" rtl="0" eaLnBrk="1" latinLnBrk="0" hangingPunct="1">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600" dirty="0">
              <a:solidFill>
                <a:prstClr val="black"/>
              </a:solidFill>
              <a:latin typeface="Arial" panose="020B0604020202020204" pitchFamily="34" charset="0"/>
              <a:cs typeface="Arial" panose="020B0604020202020204" pitchFamily="34" charset="0"/>
            </a:endParaRPr>
          </a:p>
        </p:txBody>
      </p:sp>
      <p:sp>
        <p:nvSpPr>
          <p:cNvPr id="5" name="AutoShape 2" descr="imap://sedefro@imap.emcdda.europa.eu:143/fetch%3EUID%3E/INBOX%3E157381?part=1.2.2&amp;filename=Green%20Hammock%20MDMB-CHMICA%20lumps.jpg"/>
          <p:cNvSpPr>
            <a:spLocks noChangeAspect="1" noChangeArrowheads="1"/>
          </p:cNvSpPr>
          <p:nvPr/>
        </p:nvSpPr>
        <p:spPr bwMode="auto">
          <a:xfrm>
            <a:off x="155575" y="-1881188"/>
            <a:ext cx="4495800" cy="3933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6" rIns="91430" bIns="45716" numCol="1" anchor="t" anchorCtr="0" compatLnSpc="1">
            <a:prstTxWarp prst="textNoShape">
              <a:avLst/>
            </a:prstTxWarp>
          </a:bodyPr>
          <a:lstStyle/>
          <a:p>
            <a:pPr defTabSz="914306"/>
            <a:endParaRPr lang="en-GB">
              <a:solidFill>
                <a:prstClr val="black"/>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872980"/>
            <a:ext cx="4676953" cy="409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872980"/>
            <a:ext cx="3337438" cy="409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0518" y="279313"/>
            <a:ext cx="7999639" cy="1049805"/>
          </a:xfrm>
          <a:prstGeom prst="rect">
            <a:avLst/>
          </a:prstGeom>
          <a:noFill/>
        </p:spPr>
        <p:txBody>
          <a:bodyPr wrap="square" lIns="64291" tIns="32146" rIns="64291" bIns="32146" rtlCol="0">
            <a:spAutoFit/>
          </a:bodyPr>
          <a:lstStyle/>
          <a:p>
            <a:r>
              <a:rPr lang="en-GB" altLang="en-US" sz="3200" dirty="0" smtClean="0">
                <a:solidFill>
                  <a:schemeClr val="tx1">
                    <a:lumMod val="50000"/>
                    <a:lumOff val="50000"/>
                  </a:schemeClr>
                </a:solidFill>
                <a:ea typeface="ＭＳ Ｐゴシック" pitchFamily="34" charset="-128"/>
              </a:rPr>
              <a:t>MDMB-CHMICA</a:t>
            </a:r>
            <a:r>
              <a:rPr lang="en-GB" altLang="en-US" sz="3200" dirty="0" smtClean="0">
                <a:solidFill>
                  <a:schemeClr val="tx1">
                    <a:lumMod val="50000"/>
                    <a:lumOff val="50000"/>
                  </a:schemeClr>
                </a:solidFill>
              </a:rPr>
              <a:t>: h</a:t>
            </a:r>
            <a:r>
              <a:rPr lang="en-GB" sz="3200" dirty="0" smtClean="0">
                <a:solidFill>
                  <a:schemeClr val="tx1">
                    <a:lumMod val="50000"/>
                    <a:lumOff val="50000"/>
                  </a:schemeClr>
                </a:solidFill>
              </a:rPr>
              <a:t>ighly </a:t>
            </a:r>
            <a:r>
              <a:rPr lang="en-GB" sz="3200" dirty="0">
                <a:solidFill>
                  <a:schemeClr val="tx1">
                    <a:lumMod val="50000"/>
                    <a:lumOff val="50000"/>
                  </a:schemeClr>
                </a:solidFill>
              </a:rPr>
              <a:t>potent </a:t>
            </a:r>
            <a:r>
              <a:rPr lang="en-GB" sz="3200" dirty="0" smtClean="0">
                <a:solidFill>
                  <a:schemeClr val="tx1">
                    <a:lumMod val="50000"/>
                    <a:lumOff val="50000"/>
                  </a:schemeClr>
                </a:solidFill>
              </a:rPr>
              <a:t>- </a:t>
            </a:r>
            <a:r>
              <a:rPr lang="en-GB" sz="3200" dirty="0">
                <a:solidFill>
                  <a:schemeClr val="tx1">
                    <a:lumMod val="50000"/>
                    <a:lumOff val="50000"/>
                  </a:schemeClr>
                </a:solidFill>
              </a:rPr>
              <a:t>high risk of </a:t>
            </a:r>
            <a:r>
              <a:rPr lang="en-GB" sz="3200" dirty="0" smtClean="0">
                <a:solidFill>
                  <a:schemeClr val="tx1">
                    <a:lumMod val="50000"/>
                    <a:lumOff val="50000"/>
                  </a:schemeClr>
                </a:solidFill>
              </a:rPr>
              <a:t>toxicity </a:t>
            </a:r>
            <a:endParaRPr lang="en-GB" sz="3200" dirty="0">
              <a:solidFill>
                <a:schemeClr val="tx1">
                  <a:lumMod val="50000"/>
                  <a:lumOff val="50000"/>
                </a:schemeClr>
              </a:solidFill>
            </a:endParaRPr>
          </a:p>
        </p:txBody>
      </p:sp>
      <p:sp>
        <p:nvSpPr>
          <p:cNvPr id="10" name="Rectangle 9"/>
          <p:cNvSpPr/>
          <p:nvPr/>
        </p:nvSpPr>
        <p:spPr>
          <a:xfrm>
            <a:off x="8748464" y="-27384"/>
            <a:ext cx="432048" cy="1268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1689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31800" y="252413"/>
            <a:ext cx="8172450" cy="773112"/>
          </a:xfrm>
        </p:spPr>
        <p:txBody>
          <a:bodyPr/>
          <a:lstStyle/>
          <a:p>
            <a:r>
              <a:rPr lang="en-GB" sz="3600" dirty="0" smtClean="0">
                <a:latin typeface="Calibri" charset="0"/>
              </a:rPr>
              <a:t>NPS opioids  </a:t>
            </a:r>
            <a:endParaRPr lang="en-GB" sz="3600" b="0" dirty="0">
              <a:latin typeface="Calibri" charset="0"/>
            </a:endParaRPr>
          </a:p>
        </p:txBody>
      </p:sp>
      <p:sp>
        <p:nvSpPr>
          <p:cNvPr id="109570" name="Slide Number Placeholder 4"/>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77DFE4-DC91-014F-9D0B-74EA54762256}" type="slidenum">
              <a:rPr lang="en-GB" sz="1200">
                <a:solidFill>
                  <a:srgbClr val="898989"/>
                </a:solidFill>
              </a:rPr>
              <a:pPr eaLnBrk="1" hangingPunct="1"/>
              <a:t>13</a:t>
            </a:fld>
            <a:endParaRPr lang="en-GB" sz="1200">
              <a:solidFill>
                <a:srgbClr val="898989"/>
              </a:solidFill>
            </a:endParaRPr>
          </a:p>
        </p:txBody>
      </p:sp>
      <p:graphicFrame>
        <p:nvGraphicFramePr>
          <p:cNvPr id="11" name="Chart 10"/>
          <p:cNvGraphicFramePr>
            <a:graphicFrameLocks/>
          </p:cNvGraphicFramePr>
          <p:nvPr/>
        </p:nvGraphicFramePr>
        <p:xfrm>
          <a:off x="35497" y="1340770"/>
          <a:ext cx="5400599" cy="2736303"/>
        </p:xfrm>
        <a:graphic>
          <a:graphicData uri="http://schemas.openxmlformats.org/drawingml/2006/chart">
            <c:chart xmlns:c="http://schemas.openxmlformats.org/drawingml/2006/chart" xmlns:r="http://schemas.openxmlformats.org/officeDocument/2006/relationships" r:id="rId3"/>
          </a:graphicData>
        </a:graphic>
      </p:graphicFrame>
      <p:pic>
        <p:nvPicPr>
          <p:cNvPr id="839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4271963"/>
            <a:ext cx="44640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48135" name="TextBox 13"/>
          <p:cNvSpPr txBox="1">
            <a:spLocks noChangeArrowheads="1"/>
          </p:cNvSpPr>
          <p:nvPr/>
        </p:nvSpPr>
        <p:spPr bwMode="auto">
          <a:xfrm>
            <a:off x="5580062" y="1700213"/>
            <a:ext cx="3254375" cy="8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284163" indent="-28416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36" indent="-285736">
              <a:buFont typeface="Arial" panose="020B0604020202020204" pitchFamily="34" charset="0"/>
              <a:buChar char="•"/>
              <a:defRPr/>
            </a:pPr>
            <a:endParaRPr lang="en-GB" sz="1800" b="1" dirty="0">
              <a:solidFill>
                <a:schemeClr val="tx1">
                  <a:lumMod val="65000"/>
                  <a:lumOff val="35000"/>
                </a:schemeClr>
              </a:solidFill>
              <a:cs typeface="Arial" panose="020B0604020202020204" pitchFamily="34" charset="0"/>
            </a:endParaRPr>
          </a:p>
          <a:p>
            <a:pPr marL="285736" indent="-285736">
              <a:buFont typeface="Arial" panose="020B0604020202020204" pitchFamily="34" charset="0"/>
              <a:buChar char="•"/>
              <a:defRPr/>
            </a:pPr>
            <a:endParaRPr lang="en-GB" sz="1400" dirty="0">
              <a:solidFill>
                <a:schemeClr val="tx1">
                  <a:lumMod val="65000"/>
                  <a:lumOff val="35000"/>
                </a:schemeClr>
              </a:solidFill>
              <a:cs typeface="Arial" panose="020B0604020202020204" pitchFamily="34" charset="0"/>
            </a:endParaRPr>
          </a:p>
          <a:p>
            <a:pPr eaLnBrk="1" hangingPunct="1">
              <a:buFont typeface="Arial" pitchFamily="34" charset="0"/>
              <a:buChar char="•"/>
              <a:defRPr/>
            </a:pPr>
            <a:endParaRPr lang="en-GB" altLang="en-US" sz="1400" dirty="0" smtClean="0">
              <a:solidFill>
                <a:schemeClr val="tx1">
                  <a:lumMod val="65000"/>
                  <a:lumOff val="35000"/>
                </a:schemeClr>
              </a:solidFill>
              <a:cs typeface="Arial" pitchFamily="34" charset="0"/>
            </a:endParaRPr>
          </a:p>
        </p:txBody>
      </p:sp>
      <p:sp>
        <p:nvSpPr>
          <p:cNvPr id="18" name="TextBox 17"/>
          <p:cNvSpPr txBox="1"/>
          <p:nvPr/>
        </p:nvSpPr>
        <p:spPr>
          <a:xfrm>
            <a:off x="5081588" y="4479925"/>
            <a:ext cx="3959225" cy="523875"/>
          </a:xfrm>
          <a:prstGeom prst="rect">
            <a:avLst/>
          </a:prstGeom>
          <a:noFill/>
        </p:spPr>
        <p:txBody>
          <a:bodyPr lIns="91435" tIns="45718" rIns="91435" bIns="45718">
            <a:spAutoFit/>
          </a:bodyPr>
          <a:lstStyle/>
          <a:p>
            <a:pPr>
              <a:defRPr/>
            </a:pPr>
            <a:endParaRPr lang="en-GB" sz="1400" dirty="0">
              <a:latin typeface="Arial" pitchFamily="34" charset="0"/>
              <a:ea typeface="ＭＳ Ｐゴシック" pitchFamily="34" charset="-128"/>
              <a:cs typeface="Arial" panose="020B0604020202020204" pitchFamily="34" charset="0"/>
            </a:endParaRPr>
          </a:p>
          <a:p>
            <a:pPr marL="285736" indent="-285736">
              <a:buFont typeface="Arial" panose="020B0604020202020204" pitchFamily="34" charset="0"/>
              <a:buChar char="•"/>
              <a:defRPr/>
            </a:pPr>
            <a:endParaRPr lang="en-GB" sz="1400" dirty="0">
              <a:latin typeface="Arial" pitchFamily="34" charset="0"/>
              <a:ea typeface="ＭＳ Ｐゴシック" pitchFamily="34" charset="-128"/>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83568" y="4396432"/>
            <a:ext cx="2969705" cy="1986876"/>
          </a:xfrm>
          <a:prstGeom prst="rect">
            <a:avLst/>
          </a:prstGeom>
        </p:spPr>
      </p:pic>
    </p:spTree>
    <p:extLst>
      <p:ext uri="{BB962C8B-B14F-4D97-AF65-F5344CB8AC3E}">
        <p14:creationId xmlns:p14="http://schemas.microsoft.com/office/powerpoint/2010/main" val="362829206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91" name="Slide Number Placeholder 2"/>
          <p:cNvSpPr>
            <a:spLocks noGrp="1"/>
          </p:cNvSpPr>
          <p:nvPr>
            <p:ph type="sldNum" sz="quarter" idx="4294967295"/>
          </p:nvPr>
        </p:nvSpPr>
        <p:spPr bwMode="auto">
          <a:xfrm>
            <a:off x="8665591" y="6448251"/>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buFont typeface="Arial" pitchFamily="34" charset="0"/>
              <a:defRPr sz="2800" b="1">
                <a:solidFill>
                  <a:srgbClr val="034EA2"/>
                </a:solidFill>
                <a:latin typeface="Arial" pitchFamily="34" charset="0"/>
                <a:ea typeface="ＭＳ Ｐゴシック" pitchFamily="34" charset="-128"/>
              </a:defRPr>
            </a:lvl1pPr>
            <a:lvl2pPr marL="742950" indent="-285750" defTabSz="912813" eaLnBrk="0" hangingPunct="0">
              <a:spcBef>
                <a:spcPts val="600"/>
              </a:spcBef>
              <a:spcAft>
                <a:spcPts val="600"/>
              </a:spcAft>
              <a:buFont typeface="Arial" pitchFamily="34" charset="0"/>
              <a:defRPr sz="2500">
                <a:solidFill>
                  <a:schemeClr val="tx1"/>
                </a:solidFill>
                <a:latin typeface="Arial" pitchFamily="34" charset="0"/>
                <a:ea typeface="ＭＳ Ｐゴシック" pitchFamily="34" charset="-128"/>
              </a:defRPr>
            </a:lvl2pPr>
            <a:lvl3pPr marL="1143000" indent="-228600" defTabSz="912813" eaLnBrk="0" hangingPunct="0">
              <a:spcBef>
                <a:spcPts val="300"/>
              </a:spcBef>
              <a:spcAft>
                <a:spcPts val="300"/>
              </a:spcAft>
              <a:buClr>
                <a:srgbClr val="034EA2"/>
              </a:buClr>
              <a:buFont typeface="Wingdings" pitchFamily="2" charset="2"/>
              <a:buChar char="§"/>
              <a:defRPr sz="2000">
                <a:solidFill>
                  <a:schemeClr val="tx1"/>
                </a:solidFill>
                <a:latin typeface="Arial" pitchFamily="34" charset="0"/>
                <a:ea typeface="ＭＳ Ｐゴシック" pitchFamily="34" charset="-128"/>
              </a:defRPr>
            </a:lvl3pPr>
            <a:lvl4pPr marL="1600200" indent="-228600" defTabSz="912813" eaLnBrk="0" hangingPunct="0">
              <a:spcBef>
                <a:spcPts val="300"/>
              </a:spcBef>
              <a:spcAft>
                <a:spcPts val="300"/>
              </a:spcAft>
              <a:buClr>
                <a:srgbClr val="BFBFBF"/>
              </a:buClr>
              <a:buFont typeface="Wingdings" pitchFamily="2" charset="2"/>
              <a:buChar char="§"/>
              <a:defRPr>
                <a:solidFill>
                  <a:schemeClr val="tx1"/>
                </a:solidFill>
                <a:latin typeface="Arial" pitchFamily="34" charset="0"/>
                <a:ea typeface="ＭＳ Ｐゴシック" pitchFamily="34" charset="-128"/>
              </a:defRPr>
            </a:lvl4pPr>
            <a:lvl5pPr marL="2057400" indent="-228600" defTabSz="912813"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lgn="r" eaLnBrk="1" hangingPunct="1">
              <a:buFontTx/>
              <a:buNone/>
            </a:pPr>
            <a:fld id="{D6EAD102-954E-4F8A-A1E0-DDAE1E64E0A4}" type="slidenum">
              <a:rPr lang="en-GB" altLang="en-US" sz="1200" b="0" smtClean="0">
                <a:solidFill>
                  <a:srgbClr val="898989"/>
                </a:solidFill>
              </a:rPr>
              <a:pPr algn="r" eaLnBrk="1" hangingPunct="1">
                <a:buFontTx/>
                <a:buNone/>
              </a:pPr>
              <a:t>14</a:t>
            </a:fld>
            <a:endParaRPr lang="en-GB" altLang="en-US" sz="1200" b="0" dirty="0" smtClean="0">
              <a:solidFill>
                <a:srgbClr val="898989"/>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31" y="1547344"/>
            <a:ext cx="1905001"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31" y="5301207"/>
            <a:ext cx="19050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407"/>
          <a:stretch/>
        </p:blipFill>
        <p:spPr bwMode="auto">
          <a:xfrm>
            <a:off x="384131" y="2791966"/>
            <a:ext cx="19050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5213"/>
          <a:stretch/>
        </p:blipFill>
        <p:spPr bwMode="auto">
          <a:xfrm>
            <a:off x="384132" y="4005064"/>
            <a:ext cx="1905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itle 1"/>
          <p:cNvSpPr>
            <a:spLocks noGrp="1"/>
          </p:cNvSpPr>
          <p:nvPr>
            <p:ph type="title"/>
          </p:nvPr>
        </p:nvSpPr>
        <p:spPr>
          <a:xfrm>
            <a:off x="431800" y="252413"/>
            <a:ext cx="8172450" cy="773112"/>
          </a:xfrm>
        </p:spPr>
        <p:txBody>
          <a:bodyPr>
            <a:noAutofit/>
          </a:bodyPr>
          <a:lstStyle/>
          <a:p>
            <a:r>
              <a:rPr lang="en-GB" sz="3600" dirty="0" smtClean="0"/>
              <a:t>EU response: early warning and risk assessment</a:t>
            </a:r>
            <a:endParaRPr lang="en-GB" sz="3600" dirty="0"/>
          </a:p>
        </p:txBody>
      </p:sp>
      <p:sp>
        <p:nvSpPr>
          <p:cNvPr id="11" name="Rectangle 10"/>
          <p:cNvSpPr/>
          <p:nvPr/>
        </p:nvSpPr>
        <p:spPr>
          <a:xfrm>
            <a:off x="6300192" y="2780928"/>
            <a:ext cx="2520280" cy="288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Arial Black" panose="020B0A04020102020204" pitchFamily="34" charset="0"/>
              </a:rPr>
              <a:t>Pull information</a:t>
            </a:r>
            <a:endParaRPr lang="en-GB" sz="1400" dirty="0">
              <a:latin typeface="Arial Black" panose="020B0A04020102020204" pitchFamily="34" charset="0"/>
            </a:endParaRPr>
          </a:p>
        </p:txBody>
      </p:sp>
      <p:sp>
        <p:nvSpPr>
          <p:cNvPr id="36" name="Rectangle 35"/>
          <p:cNvSpPr/>
          <p:nvPr/>
        </p:nvSpPr>
        <p:spPr>
          <a:xfrm>
            <a:off x="6372200" y="3780960"/>
            <a:ext cx="2520280" cy="2880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Arial Black" panose="020B0A04020102020204" pitchFamily="34" charset="0"/>
              </a:rPr>
              <a:t> Push information</a:t>
            </a:r>
            <a:endParaRPr lang="en-GB" sz="1400" dirty="0">
              <a:latin typeface="Arial Black" panose="020B0A04020102020204" pitchFamily="34" charset="0"/>
            </a:endParaRPr>
          </a:p>
        </p:txBody>
      </p:sp>
      <p:sp>
        <p:nvSpPr>
          <p:cNvPr id="2" name="Right Arrow 1"/>
          <p:cNvSpPr/>
          <p:nvPr/>
        </p:nvSpPr>
        <p:spPr>
          <a:xfrm rot="5400000">
            <a:off x="6939743" y="3329886"/>
            <a:ext cx="521853" cy="25127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16200000">
            <a:off x="7676362" y="3302986"/>
            <a:ext cx="468052" cy="25127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loud 27"/>
          <p:cNvSpPr/>
          <p:nvPr/>
        </p:nvSpPr>
        <p:spPr>
          <a:xfrm>
            <a:off x="6588224" y="1654978"/>
            <a:ext cx="1728192" cy="792088"/>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Black" panose="020B0A04020102020204" pitchFamily="34" charset="0"/>
              </a:rPr>
              <a:t>Signals</a:t>
            </a:r>
            <a:endParaRPr lang="en-GB" sz="1600" b="1" dirty="0">
              <a:latin typeface="Arial Black" panose="020B0A04020102020204" pitchFamily="34" charset="0"/>
            </a:endParaRPr>
          </a:p>
        </p:txBody>
      </p:sp>
      <p:grpSp>
        <p:nvGrpSpPr>
          <p:cNvPr id="22" name="Group 21"/>
          <p:cNvGrpSpPr/>
          <p:nvPr/>
        </p:nvGrpSpPr>
        <p:grpSpPr>
          <a:xfrm>
            <a:off x="1353027" y="2358463"/>
            <a:ext cx="4871945" cy="2626022"/>
            <a:chOff x="852183" y="2337841"/>
            <a:chExt cx="4871945" cy="2626022"/>
          </a:xfrm>
        </p:grpSpPr>
        <p:sp>
          <p:nvSpPr>
            <p:cNvPr id="14" name="Rectangle 13"/>
            <p:cNvSpPr/>
            <p:nvPr/>
          </p:nvSpPr>
          <p:spPr>
            <a:xfrm>
              <a:off x="2843808" y="2780928"/>
              <a:ext cx="2880320" cy="4430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AutoNum type="romanUcPeriod"/>
              </a:pPr>
              <a:r>
                <a:rPr lang="fr-FR" sz="1200" b="1" dirty="0" smtClean="0">
                  <a:solidFill>
                    <a:schemeClr val="bg2"/>
                  </a:solidFill>
                </a:rPr>
                <a:t>Information exchange</a:t>
              </a:r>
            </a:p>
            <a:p>
              <a:pPr algn="ctr"/>
              <a:r>
                <a:rPr lang="fr-FR" sz="1200" b="1" dirty="0" err="1" smtClean="0">
                  <a:solidFill>
                    <a:schemeClr val="bg2"/>
                  </a:solidFill>
                </a:rPr>
                <a:t>Early</a:t>
              </a:r>
              <a:r>
                <a:rPr lang="fr-FR" sz="1200" b="1" dirty="0" smtClean="0">
                  <a:solidFill>
                    <a:schemeClr val="bg2"/>
                  </a:solidFill>
                </a:rPr>
                <a:t> Warning System (EWS)</a:t>
              </a:r>
              <a:endParaRPr lang="en-GB" sz="1200" b="1" dirty="0"/>
            </a:p>
          </p:txBody>
        </p:sp>
        <p:sp>
          <p:nvSpPr>
            <p:cNvPr id="15" name="Rectangle 14"/>
            <p:cNvSpPr/>
            <p:nvPr/>
          </p:nvSpPr>
          <p:spPr>
            <a:xfrm>
              <a:off x="2843808" y="3716449"/>
              <a:ext cx="2880320" cy="4430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bg2"/>
                  </a:solidFill>
                </a:rPr>
                <a:t>II. </a:t>
              </a:r>
              <a:r>
                <a:rPr lang="fr-FR" sz="1200" b="1" dirty="0" err="1" smtClean="0">
                  <a:solidFill>
                    <a:schemeClr val="bg2"/>
                  </a:solidFill>
                </a:rPr>
                <a:t>Risk</a:t>
              </a:r>
              <a:r>
                <a:rPr lang="fr-FR" sz="1200" b="1" dirty="0" smtClean="0">
                  <a:solidFill>
                    <a:schemeClr val="bg2"/>
                  </a:solidFill>
                </a:rPr>
                <a:t> </a:t>
              </a:r>
              <a:r>
                <a:rPr lang="fr-FR" sz="1200" b="1" dirty="0" err="1" smtClean="0">
                  <a:solidFill>
                    <a:schemeClr val="bg2"/>
                  </a:solidFill>
                </a:rPr>
                <a:t>Assessment</a:t>
              </a:r>
              <a:endParaRPr lang="en-GB" sz="1200" b="1" dirty="0"/>
            </a:p>
          </p:txBody>
        </p:sp>
        <p:cxnSp>
          <p:nvCxnSpPr>
            <p:cNvPr id="16" name="Straight Arrow Connector 15"/>
            <p:cNvCxnSpPr/>
            <p:nvPr/>
          </p:nvCxnSpPr>
          <p:spPr>
            <a:xfrm>
              <a:off x="3779912" y="3292465"/>
              <a:ext cx="0" cy="370183"/>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rot="20642740">
              <a:off x="852183" y="2337841"/>
              <a:ext cx="1872208" cy="1800200"/>
            </a:xfrm>
            <a:prstGeom prst="arc">
              <a:avLst>
                <a:gd name="adj1" fmla="val 16200000"/>
                <a:gd name="adj2" fmla="val 578205"/>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rot="16779948">
              <a:off x="2248499" y="3449915"/>
              <a:ext cx="1197041" cy="1830855"/>
            </a:xfrm>
            <a:prstGeom prst="arc">
              <a:avLst>
                <a:gd name="adj1" fmla="val 15701595"/>
                <a:gd name="adj2" fmla="val 19604976"/>
              </a:avLst>
            </a:prstGeom>
            <a:ln w="19050">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cxnSp>
        <p:nvCxnSpPr>
          <p:cNvPr id="25" name="Straight Arrow Connector 24"/>
          <p:cNvCxnSpPr/>
          <p:nvPr/>
        </p:nvCxnSpPr>
        <p:spPr>
          <a:xfrm>
            <a:off x="1336631" y="4912177"/>
            <a:ext cx="0" cy="370183"/>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
          <p:cNvPicPr>
            <a:picLocks noGrp="1" noChangeAspect="1" noChangeArrowheads="1"/>
          </p:cNvPicPr>
          <p:nvPr>
            <p:ph idx="13"/>
          </p:nvPr>
        </p:nvPicPr>
        <p:blipFill>
          <a:blip r:embed="rId7">
            <a:extLst>
              <a:ext uri="{28A0092B-C50C-407E-A947-70E740481C1C}">
                <a14:useLocalDpi xmlns:a14="http://schemas.microsoft.com/office/drawing/2010/main" val="0"/>
              </a:ext>
            </a:extLst>
          </a:blip>
          <a:srcRect/>
          <a:stretch>
            <a:fillRect/>
          </a:stretch>
        </p:blipFill>
        <p:spPr bwMode="auto">
          <a:xfrm>
            <a:off x="6798988" y="4215104"/>
            <a:ext cx="1971527" cy="2373907"/>
          </a:xfrm>
          <a:prstGeom prst="rect">
            <a:avLst/>
          </a:prstGeom>
          <a:noFill/>
          <a:ln w="9525">
            <a:solidFill>
              <a:schemeClr val="tx1">
                <a:lumMod val="50000"/>
                <a:lumOff val="50000"/>
              </a:schemeClr>
            </a:solidFill>
            <a:miter lim="800000"/>
            <a:headEnd/>
            <a:tailEnd/>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9"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5936" y="4385964"/>
            <a:ext cx="1800200" cy="2211388"/>
          </a:xfrm>
          <a:prstGeom prst="rect">
            <a:avLst/>
          </a:prstGeom>
          <a:noFill/>
          <a:ln w="9525">
            <a:solidFill>
              <a:schemeClr val="tx1">
                <a:lumMod val="50000"/>
                <a:lumOff val="50000"/>
              </a:schemeClr>
            </a:solidFill>
            <a:miter lim="800000"/>
            <a:headEnd/>
            <a:tailEnd/>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6280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323850" y="44450"/>
            <a:ext cx="8424863" cy="719138"/>
          </a:xfrm>
        </p:spPr>
        <p:txBody>
          <a:bodyPr>
            <a:normAutofit fontScale="90000"/>
          </a:bodyPr>
          <a:lstStyle/>
          <a:p>
            <a:r>
              <a:rPr lang="en-GB" sz="2800" smtClean="0">
                <a:ea typeface="ＭＳ Ｐゴシック"/>
                <a:cs typeface="ＭＳ Ｐゴシック"/>
              </a:rPr>
              <a:t>Changes in national legal responses since 2009</a:t>
            </a:r>
            <a:r>
              <a:rPr lang="pt-PT" sz="2800" smtClean="0">
                <a:ea typeface="ＭＳ Ｐゴシック"/>
                <a:cs typeface="ＭＳ Ｐゴシック"/>
              </a:rPr>
              <a:t>:</a:t>
            </a:r>
            <a:r>
              <a:rPr lang="pt-PT" smtClean="0">
                <a:ea typeface="ＭＳ Ｐゴシック"/>
                <a:cs typeface="ＭＳ Ｐゴシック"/>
              </a:rPr>
              <a:t> </a:t>
            </a:r>
            <a:endParaRPr lang="en-GB" smtClean="0">
              <a:ea typeface="ＭＳ Ｐゴシック"/>
              <a:cs typeface="ＭＳ Ｐゴシック"/>
            </a:endParaRPr>
          </a:p>
        </p:txBody>
      </p:sp>
      <p:sp>
        <p:nvSpPr>
          <p:cNvPr id="90115" name="Text Box 3"/>
          <p:cNvSpPr txBox="1">
            <a:spLocks noChangeArrowheads="1"/>
          </p:cNvSpPr>
          <p:nvPr/>
        </p:nvSpPr>
        <p:spPr bwMode="auto">
          <a:xfrm>
            <a:off x="2328478" y="4698672"/>
            <a:ext cx="4032127" cy="158432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nchor="ctr"/>
          <a:lstStyle/>
          <a:p>
            <a:pPr eaLnBrk="0" hangingPunct="0">
              <a:spcBef>
                <a:spcPct val="50000"/>
              </a:spcBef>
            </a:pPr>
            <a:r>
              <a:rPr lang="en-GB" sz="2400" b="1" u="sng" dirty="0" smtClean="0">
                <a:latin typeface="Arial" pitchFamily="34" charset="0"/>
              </a:rPr>
              <a:t>Existing </a:t>
            </a:r>
            <a:r>
              <a:rPr lang="en-GB" sz="2400" b="1" u="sng" dirty="0">
                <a:latin typeface="Arial" pitchFamily="34" charset="0"/>
              </a:rPr>
              <a:t>non-drug (other) laws</a:t>
            </a:r>
            <a:r>
              <a:rPr lang="en-GB" sz="2400" b="1" dirty="0">
                <a:latin typeface="Arial" pitchFamily="34" charset="0"/>
              </a:rPr>
              <a:t>:</a:t>
            </a:r>
            <a:r>
              <a:rPr lang="en-GB" sz="1800" dirty="0">
                <a:latin typeface="Arial" pitchFamily="34" charset="0"/>
              </a:rPr>
              <a:t> </a:t>
            </a:r>
          </a:p>
          <a:p>
            <a:pPr eaLnBrk="0" hangingPunct="0">
              <a:spcBef>
                <a:spcPct val="50000"/>
              </a:spcBef>
            </a:pPr>
            <a:r>
              <a:rPr lang="en-GB" dirty="0">
                <a:latin typeface="Arial" pitchFamily="34" charset="0"/>
              </a:rPr>
              <a:t>Consumer </a:t>
            </a:r>
            <a:r>
              <a:rPr lang="en-GB" dirty="0" smtClean="0">
                <a:latin typeface="Arial" pitchFamily="34" charset="0"/>
              </a:rPr>
              <a:t>health/safety</a:t>
            </a:r>
          </a:p>
          <a:p>
            <a:pPr eaLnBrk="0" hangingPunct="0">
              <a:spcBef>
                <a:spcPct val="50000"/>
              </a:spcBef>
            </a:pPr>
            <a:r>
              <a:rPr lang="en-GB" dirty="0" smtClean="0">
                <a:latin typeface="Arial" pitchFamily="34" charset="0"/>
              </a:rPr>
              <a:t>Medicinal products </a:t>
            </a:r>
            <a:r>
              <a:rPr lang="en-GB" sz="1400" dirty="0" smtClean="0">
                <a:solidFill>
                  <a:srgbClr val="C00000"/>
                </a:solidFill>
                <a:latin typeface="Arial" pitchFamily="34" charset="0"/>
              </a:rPr>
              <a:t>(not since June 2014)</a:t>
            </a:r>
            <a:r>
              <a:rPr lang="en-GB" dirty="0" smtClean="0">
                <a:latin typeface="Arial" pitchFamily="34" charset="0"/>
              </a:rPr>
              <a:t>. </a:t>
            </a:r>
            <a:endParaRPr lang="en-GB" dirty="0">
              <a:latin typeface="Arial" pitchFamily="34" charset="0"/>
            </a:endParaRPr>
          </a:p>
        </p:txBody>
      </p:sp>
      <p:sp>
        <p:nvSpPr>
          <p:cNvPr id="90116" name="Text Box 4"/>
          <p:cNvSpPr txBox="1">
            <a:spLocks noChangeArrowheads="1"/>
          </p:cNvSpPr>
          <p:nvPr/>
        </p:nvSpPr>
        <p:spPr bwMode="auto">
          <a:xfrm>
            <a:off x="2316644" y="2636911"/>
            <a:ext cx="4032127" cy="1943794"/>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nchor="ctr"/>
          <a:lstStyle/>
          <a:p>
            <a:pPr eaLnBrk="0" hangingPunct="0">
              <a:spcBef>
                <a:spcPct val="50000"/>
              </a:spcBef>
            </a:pPr>
            <a:r>
              <a:rPr lang="en-GB" sz="2400" b="1" u="sng" dirty="0">
                <a:latin typeface="Arial" pitchFamily="34" charset="0"/>
              </a:rPr>
              <a:t>Modifying drug laws:</a:t>
            </a:r>
          </a:p>
          <a:p>
            <a:pPr eaLnBrk="0" hangingPunct="0">
              <a:spcBef>
                <a:spcPct val="50000"/>
              </a:spcBef>
            </a:pPr>
            <a:r>
              <a:rPr lang="en-GB" dirty="0">
                <a:latin typeface="Arial" pitchFamily="34" charset="0"/>
              </a:rPr>
              <a:t>Risk </a:t>
            </a:r>
            <a:r>
              <a:rPr lang="en-GB" dirty="0" smtClean="0">
                <a:latin typeface="Arial" pitchFamily="34" charset="0"/>
              </a:rPr>
              <a:t>assessment</a:t>
            </a:r>
          </a:p>
          <a:p>
            <a:pPr eaLnBrk="0" hangingPunct="0">
              <a:spcBef>
                <a:spcPct val="50000"/>
              </a:spcBef>
            </a:pPr>
            <a:r>
              <a:rPr lang="en-GB" dirty="0" smtClean="0">
                <a:latin typeface="Arial" pitchFamily="34" charset="0"/>
              </a:rPr>
              <a:t>Group definitions</a:t>
            </a:r>
          </a:p>
          <a:p>
            <a:pPr eaLnBrk="0" hangingPunct="0">
              <a:spcBef>
                <a:spcPct val="50000"/>
              </a:spcBef>
            </a:pPr>
            <a:r>
              <a:rPr lang="en-GB" dirty="0">
                <a:latin typeface="Arial" pitchFamily="34" charset="0"/>
              </a:rPr>
              <a:t>T</a:t>
            </a:r>
            <a:r>
              <a:rPr lang="en-GB" dirty="0" smtClean="0">
                <a:latin typeface="Arial" pitchFamily="34" charset="0"/>
              </a:rPr>
              <a:t>emporary </a:t>
            </a:r>
            <a:r>
              <a:rPr lang="en-GB" dirty="0">
                <a:latin typeface="Arial" pitchFamily="34" charset="0"/>
              </a:rPr>
              <a:t>controls. </a:t>
            </a:r>
          </a:p>
        </p:txBody>
      </p:sp>
      <p:sp>
        <p:nvSpPr>
          <p:cNvPr id="90117" name="Text Box 5"/>
          <p:cNvSpPr txBox="1">
            <a:spLocks noChangeArrowheads="1"/>
          </p:cNvSpPr>
          <p:nvPr/>
        </p:nvSpPr>
        <p:spPr bwMode="auto">
          <a:xfrm>
            <a:off x="2316647" y="908049"/>
            <a:ext cx="4032126" cy="1584325"/>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nchor="ctr"/>
          <a:lstStyle/>
          <a:p>
            <a:pPr eaLnBrk="0" hangingPunct="0">
              <a:spcBef>
                <a:spcPct val="50000"/>
              </a:spcBef>
            </a:pPr>
            <a:r>
              <a:rPr lang="en-GB" sz="2400" b="1" u="sng" dirty="0">
                <a:latin typeface="Arial" pitchFamily="34" charset="0"/>
              </a:rPr>
              <a:t>New NPS laws:</a:t>
            </a:r>
            <a:r>
              <a:rPr lang="en-GB" sz="2400" b="1" dirty="0">
                <a:latin typeface="Arial" pitchFamily="34" charset="0"/>
              </a:rPr>
              <a:t> </a:t>
            </a:r>
          </a:p>
          <a:p>
            <a:pPr eaLnBrk="0" hangingPunct="0">
              <a:spcBef>
                <a:spcPct val="50000"/>
              </a:spcBef>
            </a:pPr>
            <a:r>
              <a:rPr lang="en-GB" dirty="0">
                <a:latin typeface="Arial" pitchFamily="34" charset="0"/>
              </a:rPr>
              <a:t>Catch-all </a:t>
            </a:r>
            <a:endParaRPr lang="en-GB" dirty="0" smtClean="0">
              <a:latin typeface="Arial" pitchFamily="34" charset="0"/>
            </a:endParaRPr>
          </a:p>
          <a:p>
            <a:pPr eaLnBrk="0" hangingPunct="0">
              <a:spcBef>
                <a:spcPct val="50000"/>
              </a:spcBef>
            </a:pPr>
            <a:r>
              <a:rPr lang="en-GB" dirty="0" smtClean="0">
                <a:latin typeface="Arial" pitchFamily="34" charset="0"/>
              </a:rPr>
              <a:t>Lists or group definitions.</a:t>
            </a:r>
            <a:endParaRPr lang="en-GB" dirty="0">
              <a:latin typeface="Arial" pitchFamily="34" charset="0"/>
            </a:endParaRPr>
          </a:p>
        </p:txBody>
      </p:sp>
      <p:sp>
        <p:nvSpPr>
          <p:cNvPr id="2" name="Left-Right Arrow 1"/>
          <p:cNvSpPr/>
          <p:nvPr/>
        </p:nvSpPr>
        <p:spPr bwMode="auto">
          <a:xfrm rot="5400000">
            <a:off x="-828600" y="2897940"/>
            <a:ext cx="4032448" cy="1152128"/>
          </a:xfrm>
          <a:prstGeom prst="leftRightArrow">
            <a:avLst/>
          </a:prstGeom>
          <a:gradFill flip="none" rotWithShape="1">
            <a:gsLst>
              <a:gs pos="44000">
                <a:srgbClr val="6FC3ED"/>
              </a:gs>
              <a:gs pos="0">
                <a:srgbClr val="0070C0"/>
              </a:gs>
              <a:gs pos="100000">
                <a:srgbClr val="FFFF00"/>
              </a:gs>
              <a:gs pos="100000">
                <a:schemeClr val="accent1">
                  <a:tint val="23500"/>
                  <a:satMod val="160000"/>
                </a:schemeClr>
              </a:gs>
            </a:gsLst>
            <a:path path="circle">
              <a:fillToRect t="100000" r="100000"/>
            </a:path>
            <a:tileRect l="-100000" b="-100000"/>
          </a:gradFill>
          <a:ln w="9525" cap="flat" cmpd="sng" algn="ctr">
            <a:solidFill>
              <a:schemeClr val="tx1"/>
            </a:solidFill>
            <a:prstDash val="solid"/>
            <a:round/>
            <a:headEnd type="none" w="med" len="med"/>
            <a:tailEnd type="none" w="med" len="med"/>
          </a:ln>
          <a:effectLst/>
        </p:spPr>
        <p:txBody>
          <a:bodyPr vert="horz" wrap="square" lIns="90937" tIns="45469" rIns="90937" bIns="45469"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3" name="TextBox 2"/>
          <p:cNvSpPr txBox="1"/>
          <p:nvPr/>
        </p:nvSpPr>
        <p:spPr bwMode="auto">
          <a:xfrm>
            <a:off x="7095566" y="4697085"/>
            <a:ext cx="1584176" cy="523220"/>
          </a:xfrm>
          <a:prstGeom prst="rect">
            <a:avLst/>
          </a:prstGeom>
          <a:noFill/>
          <a:ln w="12700">
            <a:solidFill>
              <a:schemeClr val="tx1"/>
            </a:solidFill>
            <a:miter lim="800000"/>
            <a:headEnd/>
            <a:tailEnd/>
          </a:ln>
        </p:spPr>
        <p:txBody>
          <a:bodyPr wrap="square" rtlCol="0">
            <a:spAutoFit/>
          </a:bodyPr>
          <a:lstStyle/>
          <a:p>
            <a:pPr algn="ctr" eaLnBrk="0" hangingPunct="0">
              <a:spcBef>
                <a:spcPct val="20000"/>
              </a:spcBef>
            </a:pPr>
            <a:r>
              <a:rPr lang="pt-PT" sz="2800" dirty="0" smtClean="0">
                <a:solidFill>
                  <a:srgbClr val="58595B"/>
                </a:solidFill>
                <a:latin typeface="Arial" charset="0"/>
              </a:rPr>
              <a:t>Supply</a:t>
            </a:r>
            <a:endParaRPr lang="en-GB" sz="2800" dirty="0" smtClean="0">
              <a:solidFill>
                <a:srgbClr val="58595B"/>
              </a:solidFill>
              <a:latin typeface="Arial" charset="0"/>
            </a:endParaRPr>
          </a:p>
        </p:txBody>
      </p:sp>
      <p:sp>
        <p:nvSpPr>
          <p:cNvPr id="9" name="TextBox 8"/>
          <p:cNvSpPr txBox="1"/>
          <p:nvPr/>
        </p:nvSpPr>
        <p:spPr bwMode="auto">
          <a:xfrm>
            <a:off x="7116923" y="1969154"/>
            <a:ext cx="1584176" cy="523220"/>
          </a:xfrm>
          <a:prstGeom prst="rect">
            <a:avLst/>
          </a:prstGeom>
          <a:noFill/>
          <a:ln w="12700">
            <a:solidFill>
              <a:schemeClr val="tx1"/>
            </a:solidFill>
            <a:miter lim="800000"/>
            <a:headEnd/>
            <a:tailEnd/>
          </a:ln>
        </p:spPr>
        <p:txBody>
          <a:bodyPr wrap="square" rtlCol="0">
            <a:spAutoFit/>
          </a:bodyPr>
          <a:lstStyle/>
          <a:p>
            <a:pPr algn="ctr" eaLnBrk="0" hangingPunct="0">
              <a:spcBef>
                <a:spcPct val="20000"/>
              </a:spcBef>
            </a:pPr>
            <a:r>
              <a:rPr lang="pt-PT" sz="2800" dirty="0" smtClean="0">
                <a:solidFill>
                  <a:srgbClr val="58595B"/>
                </a:solidFill>
                <a:latin typeface="Arial" charset="0"/>
              </a:rPr>
              <a:t>Supply</a:t>
            </a:r>
            <a:endParaRPr lang="en-GB" sz="2800" dirty="0" smtClean="0">
              <a:solidFill>
                <a:srgbClr val="58595B"/>
              </a:solidFill>
              <a:latin typeface="Arial" charset="0"/>
            </a:endParaRPr>
          </a:p>
        </p:txBody>
      </p:sp>
      <p:sp>
        <p:nvSpPr>
          <p:cNvPr id="10" name="TextBox 9"/>
          <p:cNvSpPr txBox="1"/>
          <p:nvPr/>
        </p:nvSpPr>
        <p:spPr bwMode="auto">
          <a:xfrm>
            <a:off x="7095566" y="2996951"/>
            <a:ext cx="1584176" cy="954107"/>
          </a:xfrm>
          <a:prstGeom prst="rect">
            <a:avLst/>
          </a:prstGeom>
          <a:noFill/>
          <a:ln w="12700">
            <a:solidFill>
              <a:schemeClr val="tx1"/>
            </a:solidFill>
            <a:miter lim="800000"/>
            <a:headEnd/>
            <a:tailEnd/>
          </a:ln>
        </p:spPr>
        <p:txBody>
          <a:bodyPr wrap="square" rtlCol="0">
            <a:spAutoFit/>
          </a:bodyPr>
          <a:lstStyle/>
          <a:p>
            <a:pPr algn="ctr" eaLnBrk="0" hangingPunct="0">
              <a:spcBef>
                <a:spcPct val="20000"/>
              </a:spcBef>
            </a:pPr>
            <a:r>
              <a:rPr lang="pt-PT" sz="2800" dirty="0" smtClean="0">
                <a:solidFill>
                  <a:srgbClr val="58595B"/>
                </a:solidFill>
                <a:latin typeface="Arial" charset="0"/>
              </a:rPr>
              <a:t>Use or supply</a:t>
            </a:r>
            <a:endParaRPr lang="en-GB" sz="2800" dirty="0" smtClean="0">
              <a:solidFill>
                <a:srgbClr val="58595B"/>
              </a:solidFill>
              <a:latin typeface="Arial" charset="0"/>
            </a:endParaRPr>
          </a:p>
        </p:txBody>
      </p:sp>
      <p:pic>
        <p:nvPicPr>
          <p:cNvPr id="3074" name="Picture 2" descr="government,handcuffs,hats,law enforcement,occupations,polic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308" b="83385" l="308" r="100000">
                        <a14:foregroundMark x1="56615" y1="68308" x2="56615" y2="68308"/>
                        <a14:foregroundMark x1="75385" y1="36000" x2="75385" y2="36000"/>
                        <a14:foregroundMark x1="75385" y1="33538" x2="75385" y2="33538"/>
                        <a14:foregroundMark x1="17231" y1="35385" x2="17231" y2="35385"/>
                        <a14:foregroundMark x1="21846" y1="29846" x2="21846" y2="29846"/>
                        <a14:foregroundMark x1="26462" y1="31692" x2="26462" y2="31692"/>
                        <a14:foregroundMark x1="27692" y1="37846" x2="27692" y2="37846"/>
                        <a14:foregroundMark x1="20308" y1="47385" x2="20308" y2="47385"/>
                        <a14:foregroundMark x1="15385" y1="54154" x2="15385" y2="54154"/>
                        <a14:foregroundMark x1="79692" y1="46769" x2="79692" y2="46769"/>
                        <a14:foregroundMark x1="84000" y1="56000" x2="84000" y2="56000"/>
                        <a14:foregroundMark x1="54154" y1="70769" x2="54154" y2="70769"/>
                      </a14:backgroundRemoval>
                    </a14:imgEffect>
                  </a14:imgLayer>
                </a14:imgProps>
              </a:ext>
              <a:ext uri="{28A0092B-C50C-407E-A947-70E740481C1C}">
                <a14:useLocalDpi xmlns:a14="http://schemas.microsoft.com/office/drawing/2010/main" val="0"/>
              </a:ext>
            </a:extLst>
          </a:blip>
          <a:srcRect/>
          <a:stretch>
            <a:fillRect/>
          </a:stretch>
        </p:blipFill>
        <p:spPr bwMode="auto">
          <a:xfrm>
            <a:off x="6998964" y="456779"/>
            <a:ext cx="1820093" cy="182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013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2"/>
          <p:cNvSpPr>
            <a:spLocks noChangeShapeType="1"/>
          </p:cNvSpPr>
          <p:nvPr/>
        </p:nvSpPr>
        <p:spPr bwMode="auto">
          <a:xfrm>
            <a:off x="60896" y="4330700"/>
            <a:ext cx="861556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92163" name="Rectangle 3"/>
          <p:cNvSpPr>
            <a:spLocks noGrp="1"/>
          </p:cNvSpPr>
          <p:nvPr>
            <p:ph type="title"/>
          </p:nvPr>
        </p:nvSpPr>
        <p:spPr>
          <a:xfrm>
            <a:off x="84138" y="26715"/>
            <a:ext cx="9074150" cy="719137"/>
          </a:xfrm>
        </p:spPr>
        <p:txBody>
          <a:bodyPr/>
          <a:lstStyle/>
          <a:p>
            <a:r>
              <a:rPr lang="pt-PT" sz="2800" dirty="0" smtClean="0">
                <a:ea typeface="ＭＳ Ｐゴシック"/>
                <a:cs typeface="ＭＳ Ｐゴシック"/>
              </a:rPr>
              <a:t>Timeline of </a:t>
            </a:r>
            <a:r>
              <a:rPr lang="pt-PT" sz="2800" i="1" dirty="0" smtClean="0">
                <a:ea typeface="ＭＳ Ｐゴシック"/>
                <a:cs typeface="ＭＳ Ｐゴシック"/>
              </a:rPr>
              <a:t>innovations</a:t>
            </a:r>
            <a:r>
              <a:rPr lang="pt-PT" sz="2800" dirty="0" smtClean="0">
                <a:ea typeface="ＭＳ Ｐゴシック"/>
                <a:cs typeface="ＭＳ Ｐゴシック"/>
              </a:rPr>
              <a:t> in NPS control in EU:</a:t>
            </a:r>
            <a:r>
              <a:rPr lang="pt-PT" sz="3800" dirty="0" smtClean="0">
                <a:ea typeface="ＭＳ Ｐゴシック"/>
                <a:cs typeface="ＭＳ Ｐゴシック"/>
              </a:rPr>
              <a:t> </a:t>
            </a:r>
            <a:endParaRPr lang="en-GB" sz="3800" dirty="0" smtClean="0">
              <a:ea typeface="ＭＳ Ｐゴシック"/>
              <a:cs typeface="ＭＳ Ｐゴシック"/>
            </a:endParaRPr>
          </a:p>
        </p:txBody>
      </p:sp>
      <p:sp>
        <p:nvSpPr>
          <p:cNvPr id="92164" name="Line 4"/>
          <p:cNvSpPr>
            <a:spLocks noChangeShapeType="1"/>
          </p:cNvSpPr>
          <p:nvPr/>
        </p:nvSpPr>
        <p:spPr bwMode="auto">
          <a:xfrm>
            <a:off x="60896" y="2205038"/>
            <a:ext cx="0" cy="3311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92165" name="Line 5"/>
          <p:cNvSpPr>
            <a:spLocks noChangeShapeType="1"/>
          </p:cNvSpPr>
          <p:nvPr/>
        </p:nvSpPr>
        <p:spPr bwMode="auto">
          <a:xfrm>
            <a:off x="35496" y="5492749"/>
            <a:ext cx="8856983" cy="23813"/>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92166" name="Line 6"/>
          <p:cNvSpPr>
            <a:spLocks noChangeShapeType="1"/>
          </p:cNvSpPr>
          <p:nvPr/>
        </p:nvSpPr>
        <p:spPr bwMode="auto">
          <a:xfrm>
            <a:off x="755576" y="5500687"/>
            <a:ext cx="0" cy="3714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92167" name="Line 7"/>
          <p:cNvSpPr>
            <a:spLocks noChangeShapeType="1"/>
          </p:cNvSpPr>
          <p:nvPr/>
        </p:nvSpPr>
        <p:spPr bwMode="auto">
          <a:xfrm>
            <a:off x="2195736" y="5516563"/>
            <a:ext cx="0" cy="344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92168" name="Line 8"/>
          <p:cNvSpPr>
            <a:spLocks noChangeShapeType="1"/>
          </p:cNvSpPr>
          <p:nvPr/>
        </p:nvSpPr>
        <p:spPr bwMode="auto">
          <a:xfrm>
            <a:off x="3923928" y="5518015"/>
            <a:ext cx="0" cy="3667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92169" name="Text Box 9"/>
          <p:cNvSpPr txBox="1">
            <a:spLocks noChangeArrowheads="1"/>
          </p:cNvSpPr>
          <p:nvPr/>
        </p:nvSpPr>
        <p:spPr bwMode="auto">
          <a:xfrm>
            <a:off x="1115616" y="5492750"/>
            <a:ext cx="633764" cy="4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algn="ctr" defTabSz="914400" eaLnBrk="0" fontAlgn="base" hangingPunct="0">
              <a:spcBef>
                <a:spcPct val="50000"/>
              </a:spcBef>
              <a:spcAft>
                <a:spcPct val="0"/>
              </a:spcAft>
            </a:pPr>
            <a:r>
              <a:rPr lang="pt-PT" sz="2400" b="1" dirty="0" smtClean="0">
                <a:solidFill>
                  <a:srgbClr val="000000"/>
                </a:solidFill>
                <a:ea typeface="ＭＳ Ｐゴシック"/>
              </a:rPr>
              <a:t>10</a:t>
            </a:r>
            <a:endParaRPr lang="en-GB" sz="2400" b="1" dirty="0">
              <a:solidFill>
                <a:srgbClr val="000000"/>
              </a:solidFill>
              <a:ea typeface="ＭＳ Ｐゴシック"/>
            </a:endParaRPr>
          </a:p>
        </p:txBody>
      </p:sp>
      <p:sp>
        <p:nvSpPr>
          <p:cNvPr id="92170" name="Text Box 10"/>
          <p:cNvSpPr txBox="1">
            <a:spLocks noChangeArrowheads="1"/>
          </p:cNvSpPr>
          <p:nvPr/>
        </p:nvSpPr>
        <p:spPr bwMode="auto">
          <a:xfrm>
            <a:off x="2692722" y="5518015"/>
            <a:ext cx="865187" cy="4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algn="ctr" defTabSz="914400" eaLnBrk="0" fontAlgn="base" hangingPunct="0">
              <a:spcBef>
                <a:spcPct val="50000"/>
              </a:spcBef>
              <a:spcAft>
                <a:spcPct val="0"/>
              </a:spcAft>
            </a:pPr>
            <a:r>
              <a:rPr lang="pt-PT" sz="2400" b="1" dirty="0" smtClean="0">
                <a:solidFill>
                  <a:srgbClr val="000000"/>
                </a:solidFill>
                <a:ea typeface="ＭＳ Ｐゴシック"/>
              </a:rPr>
              <a:t>11</a:t>
            </a:r>
            <a:endParaRPr lang="en-GB" sz="2400" b="1" dirty="0">
              <a:solidFill>
                <a:srgbClr val="000000"/>
              </a:solidFill>
              <a:ea typeface="ＭＳ Ｐゴシック"/>
            </a:endParaRPr>
          </a:p>
        </p:txBody>
      </p:sp>
      <p:sp>
        <p:nvSpPr>
          <p:cNvPr id="92171" name="Text Box 11"/>
          <p:cNvSpPr txBox="1">
            <a:spLocks noChangeArrowheads="1"/>
          </p:cNvSpPr>
          <p:nvPr/>
        </p:nvSpPr>
        <p:spPr bwMode="auto">
          <a:xfrm>
            <a:off x="4139952" y="5516562"/>
            <a:ext cx="935036" cy="4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algn="ctr" defTabSz="914400" eaLnBrk="0" fontAlgn="base" hangingPunct="0">
              <a:spcBef>
                <a:spcPct val="50000"/>
              </a:spcBef>
              <a:spcAft>
                <a:spcPct val="0"/>
              </a:spcAft>
            </a:pPr>
            <a:r>
              <a:rPr lang="pt-PT" sz="2400" b="1" dirty="0" smtClean="0">
                <a:solidFill>
                  <a:srgbClr val="000000"/>
                </a:solidFill>
                <a:ea typeface="ＭＳ Ｐゴシック"/>
              </a:rPr>
              <a:t>12</a:t>
            </a:r>
            <a:endParaRPr lang="en-GB" sz="2400" b="1" dirty="0">
              <a:solidFill>
                <a:srgbClr val="000000"/>
              </a:solidFill>
              <a:ea typeface="ＭＳ Ｐゴシック"/>
            </a:endParaRPr>
          </a:p>
        </p:txBody>
      </p:sp>
      <p:sp>
        <p:nvSpPr>
          <p:cNvPr id="92172" name="Text Box 12"/>
          <p:cNvSpPr txBox="1">
            <a:spLocks noChangeArrowheads="1"/>
          </p:cNvSpPr>
          <p:nvPr/>
        </p:nvSpPr>
        <p:spPr bwMode="auto">
          <a:xfrm>
            <a:off x="0" y="5492750"/>
            <a:ext cx="755576" cy="4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algn="ctr" defTabSz="914400" eaLnBrk="0" fontAlgn="base" hangingPunct="0">
              <a:spcBef>
                <a:spcPct val="50000"/>
              </a:spcBef>
              <a:spcAft>
                <a:spcPct val="0"/>
              </a:spcAft>
            </a:pPr>
            <a:r>
              <a:rPr lang="pt-PT" sz="1600" b="1" dirty="0" smtClean="0">
                <a:solidFill>
                  <a:srgbClr val="000000"/>
                </a:solidFill>
                <a:ea typeface="ＭＳ Ｐゴシック"/>
              </a:rPr>
              <a:t>20</a:t>
            </a:r>
            <a:r>
              <a:rPr lang="pt-PT" sz="2400" b="1" dirty="0" smtClean="0">
                <a:solidFill>
                  <a:srgbClr val="000000"/>
                </a:solidFill>
                <a:ea typeface="ＭＳ Ｐゴシック"/>
              </a:rPr>
              <a:t>09</a:t>
            </a:r>
            <a:endParaRPr lang="en-GB" sz="2400" b="1" dirty="0">
              <a:solidFill>
                <a:srgbClr val="000000"/>
              </a:solidFill>
              <a:ea typeface="ＭＳ Ｐゴシック"/>
            </a:endParaRPr>
          </a:p>
        </p:txBody>
      </p:sp>
      <p:sp>
        <p:nvSpPr>
          <p:cNvPr id="92173" name="Text Box 13"/>
          <p:cNvSpPr txBox="1">
            <a:spLocks noChangeArrowheads="1"/>
          </p:cNvSpPr>
          <p:nvPr/>
        </p:nvSpPr>
        <p:spPr bwMode="auto">
          <a:xfrm>
            <a:off x="179512" y="3141663"/>
            <a:ext cx="288926"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LU</a:t>
            </a:r>
            <a:endParaRPr lang="en-GB" sz="2000" b="1">
              <a:solidFill>
                <a:srgbClr val="000000"/>
              </a:solidFill>
              <a:ea typeface="ＭＳ Ｐゴシック"/>
            </a:endParaRPr>
          </a:p>
        </p:txBody>
      </p:sp>
      <p:sp>
        <p:nvSpPr>
          <p:cNvPr id="92174" name="Text Box 14"/>
          <p:cNvSpPr txBox="1">
            <a:spLocks noChangeArrowheads="1"/>
          </p:cNvSpPr>
          <p:nvPr/>
        </p:nvSpPr>
        <p:spPr bwMode="auto">
          <a:xfrm>
            <a:off x="1907704" y="3132138"/>
            <a:ext cx="241126" cy="2330450"/>
          </a:xfrm>
          <a:prstGeom prst="rect">
            <a:avLst/>
          </a:prstGeom>
          <a:gradFill rotWithShape="0">
            <a:gsLst>
              <a:gs pos="0">
                <a:srgbClr val="FF7C80"/>
              </a:gs>
              <a:gs pos="100000">
                <a:srgbClr val="FFFF00"/>
              </a:gs>
            </a:gsLst>
            <a:lin ang="5400000" scaled="1"/>
          </a:gradFill>
          <a:ln w="571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PL</a:t>
            </a:r>
            <a:endParaRPr lang="en-GB" sz="2000" b="1">
              <a:solidFill>
                <a:srgbClr val="000000"/>
              </a:solidFill>
              <a:ea typeface="ＭＳ Ｐゴシック"/>
            </a:endParaRPr>
          </a:p>
        </p:txBody>
      </p:sp>
      <p:sp>
        <p:nvSpPr>
          <p:cNvPr id="92175" name="Text Box 15"/>
          <p:cNvSpPr txBox="1">
            <a:spLocks noChangeArrowheads="1"/>
          </p:cNvSpPr>
          <p:nvPr/>
        </p:nvSpPr>
        <p:spPr bwMode="auto">
          <a:xfrm>
            <a:off x="1475656" y="2114550"/>
            <a:ext cx="241125" cy="1008063"/>
          </a:xfrm>
          <a:prstGeom prst="rect">
            <a:avLst/>
          </a:prstGeom>
          <a:solidFill>
            <a:srgbClr val="99CCFF"/>
          </a:solidFill>
          <a:ln w="571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IE</a:t>
            </a:r>
            <a:endParaRPr lang="en-GB" sz="2000" b="1">
              <a:solidFill>
                <a:srgbClr val="000000"/>
              </a:solidFill>
              <a:ea typeface="ＭＳ Ｐゴシック"/>
            </a:endParaRPr>
          </a:p>
        </p:txBody>
      </p:sp>
      <p:sp>
        <p:nvSpPr>
          <p:cNvPr id="92179" name="Text Box 19"/>
          <p:cNvSpPr txBox="1">
            <a:spLocks noChangeArrowheads="1"/>
          </p:cNvSpPr>
          <p:nvPr/>
        </p:nvSpPr>
        <p:spPr bwMode="auto">
          <a:xfrm>
            <a:off x="4067944" y="2125661"/>
            <a:ext cx="288926" cy="1008063"/>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AT</a:t>
            </a:r>
            <a:endParaRPr lang="en-GB" sz="2000" b="1">
              <a:solidFill>
                <a:srgbClr val="000000"/>
              </a:solidFill>
              <a:ea typeface="ＭＳ Ｐゴシック"/>
            </a:endParaRPr>
          </a:p>
        </p:txBody>
      </p:sp>
      <p:sp>
        <p:nvSpPr>
          <p:cNvPr id="92180" name="Text Box 20"/>
          <p:cNvSpPr txBox="1">
            <a:spLocks noChangeArrowheads="1"/>
          </p:cNvSpPr>
          <p:nvPr/>
        </p:nvSpPr>
        <p:spPr bwMode="auto">
          <a:xfrm>
            <a:off x="3635896" y="2117998"/>
            <a:ext cx="288926" cy="1008063"/>
          </a:xfrm>
          <a:prstGeom prst="rect">
            <a:avLst/>
          </a:prstGeom>
          <a:solidFill>
            <a:srgbClr val="99CCFF"/>
          </a:solidFill>
          <a:ln w="571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RO</a:t>
            </a:r>
            <a:endParaRPr lang="en-GB" sz="2000" b="1">
              <a:solidFill>
                <a:srgbClr val="000000"/>
              </a:solidFill>
              <a:ea typeface="ＭＳ Ｐゴシック"/>
            </a:endParaRPr>
          </a:p>
        </p:txBody>
      </p:sp>
      <p:sp>
        <p:nvSpPr>
          <p:cNvPr id="92181" name="Text Box 21"/>
          <p:cNvSpPr txBox="1">
            <a:spLocks noChangeArrowheads="1"/>
          </p:cNvSpPr>
          <p:nvPr/>
        </p:nvSpPr>
        <p:spPr bwMode="auto">
          <a:xfrm>
            <a:off x="395536" y="3754438"/>
            <a:ext cx="288926"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HU</a:t>
            </a:r>
            <a:endParaRPr lang="en-GB" sz="2000" b="1">
              <a:solidFill>
                <a:srgbClr val="000000"/>
              </a:solidFill>
              <a:ea typeface="ＭＳ Ｐゴシック"/>
            </a:endParaRPr>
          </a:p>
        </p:txBody>
      </p:sp>
      <p:sp>
        <p:nvSpPr>
          <p:cNvPr id="92183" name="Text Box 23"/>
          <p:cNvSpPr txBox="1">
            <a:spLocks noChangeArrowheads="1"/>
          </p:cNvSpPr>
          <p:nvPr/>
        </p:nvSpPr>
        <p:spPr bwMode="auto">
          <a:xfrm>
            <a:off x="2195736" y="4938023"/>
            <a:ext cx="289989" cy="53022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RO</a:t>
            </a:r>
            <a:endParaRPr lang="en-GB" sz="2000" b="1">
              <a:solidFill>
                <a:srgbClr val="000000"/>
              </a:solidFill>
              <a:ea typeface="ＭＳ Ｐゴシック"/>
            </a:endParaRPr>
          </a:p>
        </p:txBody>
      </p:sp>
      <p:sp>
        <p:nvSpPr>
          <p:cNvPr id="92184" name="Text Box 24"/>
          <p:cNvSpPr txBox="1">
            <a:spLocks noChangeArrowheads="1"/>
          </p:cNvSpPr>
          <p:nvPr/>
        </p:nvSpPr>
        <p:spPr bwMode="auto">
          <a:xfrm>
            <a:off x="2506166" y="4941888"/>
            <a:ext cx="288926" cy="53022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a:solidFill>
                  <a:srgbClr val="000000"/>
                </a:solidFill>
                <a:ea typeface="ＭＳ Ｐゴシック"/>
              </a:rPr>
              <a:t>SE</a:t>
            </a:r>
            <a:endParaRPr lang="en-GB" sz="2000" b="1" dirty="0">
              <a:solidFill>
                <a:srgbClr val="000000"/>
              </a:solidFill>
              <a:ea typeface="ＭＳ Ｐゴシック"/>
            </a:endParaRPr>
          </a:p>
        </p:txBody>
      </p:sp>
      <p:sp>
        <p:nvSpPr>
          <p:cNvPr id="92185" name="Text Box 25"/>
          <p:cNvSpPr txBox="1">
            <a:spLocks noChangeArrowheads="1"/>
          </p:cNvSpPr>
          <p:nvPr/>
        </p:nvSpPr>
        <p:spPr bwMode="auto">
          <a:xfrm>
            <a:off x="1043608" y="4870450"/>
            <a:ext cx="337788" cy="576263"/>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IT</a:t>
            </a:r>
            <a:endParaRPr lang="en-GB" sz="2000" b="1">
              <a:solidFill>
                <a:srgbClr val="000000"/>
              </a:solidFill>
              <a:ea typeface="ＭＳ Ｐゴシック"/>
            </a:endParaRPr>
          </a:p>
        </p:txBody>
      </p:sp>
      <p:sp>
        <p:nvSpPr>
          <p:cNvPr id="92186" name="Text Box 26"/>
          <p:cNvSpPr txBox="1">
            <a:spLocks noChangeArrowheads="1"/>
          </p:cNvSpPr>
          <p:nvPr/>
        </p:nvSpPr>
        <p:spPr bwMode="auto">
          <a:xfrm>
            <a:off x="4356100" y="1123950"/>
            <a:ext cx="1225550" cy="406400"/>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spAutoFit/>
          </a:bodyPr>
          <a:lstStyle/>
          <a:p>
            <a:pPr algn="ctr" defTabSz="914400" eaLnBrk="0" fontAlgn="base" hangingPunct="0">
              <a:spcBef>
                <a:spcPct val="50000"/>
              </a:spcBef>
              <a:spcAft>
                <a:spcPct val="0"/>
              </a:spcAft>
            </a:pPr>
            <a:r>
              <a:rPr lang="pt-PT" sz="2000" b="1">
                <a:solidFill>
                  <a:srgbClr val="000000"/>
                </a:solidFill>
                <a:ea typeface="ＭＳ Ｐゴシック"/>
              </a:rPr>
              <a:t>Drug</a:t>
            </a:r>
            <a:endParaRPr lang="en-GB" sz="2000" b="1">
              <a:solidFill>
                <a:srgbClr val="000000"/>
              </a:solidFill>
              <a:ea typeface="ＭＳ Ｐゴシック"/>
            </a:endParaRPr>
          </a:p>
        </p:txBody>
      </p:sp>
      <p:sp>
        <p:nvSpPr>
          <p:cNvPr id="92187" name="Text Box 27"/>
          <p:cNvSpPr txBox="1">
            <a:spLocks noChangeArrowheads="1"/>
          </p:cNvSpPr>
          <p:nvPr/>
        </p:nvSpPr>
        <p:spPr bwMode="auto">
          <a:xfrm>
            <a:off x="5651500" y="908050"/>
            <a:ext cx="1225550" cy="4064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spAutoFit/>
          </a:bodyPr>
          <a:lstStyle/>
          <a:p>
            <a:pPr algn="ctr" defTabSz="914400" eaLnBrk="0" fontAlgn="base" hangingPunct="0">
              <a:spcBef>
                <a:spcPct val="50000"/>
              </a:spcBef>
              <a:spcAft>
                <a:spcPct val="0"/>
              </a:spcAft>
            </a:pPr>
            <a:r>
              <a:rPr lang="pt-PT" sz="2000" b="1">
                <a:solidFill>
                  <a:srgbClr val="000000"/>
                </a:solidFill>
                <a:ea typeface="ＭＳ Ｐゴシック"/>
              </a:rPr>
              <a:t>NPS</a:t>
            </a:r>
            <a:endParaRPr lang="en-GB" sz="2000" b="1">
              <a:solidFill>
                <a:srgbClr val="000000"/>
              </a:solidFill>
              <a:ea typeface="ＭＳ Ｐゴシック"/>
            </a:endParaRPr>
          </a:p>
        </p:txBody>
      </p:sp>
      <p:sp>
        <p:nvSpPr>
          <p:cNvPr id="92188" name="Text Box 28"/>
          <p:cNvSpPr txBox="1">
            <a:spLocks noChangeArrowheads="1"/>
          </p:cNvSpPr>
          <p:nvPr/>
        </p:nvSpPr>
        <p:spPr bwMode="auto">
          <a:xfrm>
            <a:off x="3060700" y="1268413"/>
            <a:ext cx="1225550" cy="406400"/>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spAutoFit/>
          </a:bodyPr>
          <a:lstStyle/>
          <a:p>
            <a:pPr algn="ctr" defTabSz="914400" eaLnBrk="0" fontAlgn="base" hangingPunct="0">
              <a:spcBef>
                <a:spcPct val="50000"/>
              </a:spcBef>
              <a:spcAft>
                <a:spcPct val="0"/>
              </a:spcAft>
            </a:pPr>
            <a:r>
              <a:rPr lang="pt-PT" sz="2000" b="1">
                <a:solidFill>
                  <a:srgbClr val="000000"/>
                </a:solidFill>
                <a:ea typeface="ＭＳ Ｐゴシック"/>
              </a:rPr>
              <a:t>Other</a:t>
            </a:r>
            <a:endParaRPr lang="en-GB" sz="2000" b="1">
              <a:solidFill>
                <a:srgbClr val="000000"/>
              </a:solidFill>
              <a:ea typeface="ＭＳ Ｐゴシック"/>
            </a:endParaRPr>
          </a:p>
        </p:txBody>
      </p:sp>
      <p:sp>
        <p:nvSpPr>
          <p:cNvPr id="92189" name="Text Box 29"/>
          <p:cNvSpPr txBox="1">
            <a:spLocks noChangeArrowheads="1"/>
          </p:cNvSpPr>
          <p:nvPr/>
        </p:nvSpPr>
        <p:spPr bwMode="auto">
          <a:xfrm>
            <a:off x="1906588" y="908050"/>
            <a:ext cx="1081087" cy="792163"/>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Law:</a:t>
            </a:r>
            <a:endParaRPr lang="en-GB" sz="2000" b="1">
              <a:solidFill>
                <a:srgbClr val="000000"/>
              </a:solidFill>
              <a:ea typeface="ＭＳ Ｐゴシック"/>
            </a:endParaRPr>
          </a:p>
        </p:txBody>
      </p:sp>
      <p:sp>
        <p:nvSpPr>
          <p:cNvPr id="92192" name="Text Box 32"/>
          <p:cNvSpPr txBox="1">
            <a:spLocks noChangeArrowheads="1"/>
          </p:cNvSpPr>
          <p:nvPr/>
        </p:nvSpPr>
        <p:spPr bwMode="auto">
          <a:xfrm>
            <a:off x="1619672" y="4881563"/>
            <a:ext cx="288926" cy="5762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PL</a:t>
            </a:r>
            <a:endParaRPr lang="en-GB" sz="2000" b="1">
              <a:solidFill>
                <a:srgbClr val="000000"/>
              </a:solidFill>
              <a:ea typeface="ＭＳ Ｐゴシック"/>
            </a:endParaRPr>
          </a:p>
        </p:txBody>
      </p:sp>
      <p:sp>
        <p:nvSpPr>
          <p:cNvPr id="92193" name="Text Box 33"/>
          <p:cNvSpPr txBox="1">
            <a:spLocks noChangeArrowheads="1"/>
          </p:cNvSpPr>
          <p:nvPr/>
        </p:nvSpPr>
        <p:spPr bwMode="auto">
          <a:xfrm>
            <a:off x="3491880" y="4963318"/>
            <a:ext cx="288926" cy="50482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PT</a:t>
            </a:r>
            <a:endParaRPr lang="en-GB" sz="2000" b="1">
              <a:solidFill>
                <a:srgbClr val="000000"/>
              </a:solidFill>
              <a:ea typeface="ＭＳ Ｐゴシック"/>
            </a:endParaRPr>
          </a:p>
        </p:txBody>
      </p:sp>
      <p:sp>
        <p:nvSpPr>
          <p:cNvPr id="92194" name="Text Box 34"/>
          <p:cNvSpPr txBox="1">
            <a:spLocks noChangeArrowheads="1"/>
          </p:cNvSpPr>
          <p:nvPr/>
        </p:nvSpPr>
        <p:spPr bwMode="auto">
          <a:xfrm>
            <a:off x="2483768" y="3144838"/>
            <a:ext cx="241126"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IT</a:t>
            </a:r>
            <a:endParaRPr lang="en-GB" sz="2000" b="1">
              <a:solidFill>
                <a:srgbClr val="000000"/>
              </a:solidFill>
              <a:ea typeface="ＭＳ Ｐゴシック"/>
            </a:endParaRPr>
          </a:p>
        </p:txBody>
      </p:sp>
      <p:sp>
        <p:nvSpPr>
          <p:cNvPr id="92195" name="Text Box 35"/>
          <p:cNvSpPr txBox="1">
            <a:spLocks noChangeArrowheads="1"/>
          </p:cNvSpPr>
          <p:nvPr/>
        </p:nvSpPr>
        <p:spPr bwMode="auto">
          <a:xfrm>
            <a:off x="2555776" y="3748916"/>
            <a:ext cx="240064"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FI</a:t>
            </a:r>
            <a:endParaRPr lang="en-GB" sz="2000" b="1">
              <a:solidFill>
                <a:srgbClr val="000000"/>
              </a:solidFill>
              <a:ea typeface="ＭＳ Ｐゴシック"/>
            </a:endParaRPr>
          </a:p>
        </p:txBody>
      </p:sp>
      <p:sp>
        <p:nvSpPr>
          <p:cNvPr id="92196" name="Text Box 36"/>
          <p:cNvSpPr txBox="1">
            <a:spLocks noChangeArrowheads="1"/>
          </p:cNvSpPr>
          <p:nvPr/>
        </p:nvSpPr>
        <p:spPr bwMode="auto">
          <a:xfrm>
            <a:off x="2771800" y="3132138"/>
            <a:ext cx="288926"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a:solidFill>
                  <a:srgbClr val="000000"/>
                </a:solidFill>
                <a:ea typeface="ＭＳ Ｐゴシック"/>
              </a:rPr>
              <a:t>CY</a:t>
            </a:r>
            <a:endParaRPr lang="en-GB" sz="2000" b="1" dirty="0">
              <a:solidFill>
                <a:srgbClr val="000000"/>
              </a:solidFill>
              <a:ea typeface="ＭＳ Ｐゴシック"/>
            </a:endParaRPr>
          </a:p>
        </p:txBody>
      </p:sp>
      <p:sp>
        <p:nvSpPr>
          <p:cNvPr id="92197" name="Rectangle 37"/>
          <p:cNvSpPr>
            <a:spLocks noChangeArrowheads="1"/>
          </p:cNvSpPr>
          <p:nvPr/>
        </p:nvSpPr>
        <p:spPr bwMode="auto">
          <a:xfrm>
            <a:off x="1908175" y="908050"/>
            <a:ext cx="5472113" cy="792163"/>
          </a:xfrm>
          <a:prstGeom prst="rect">
            <a:avLst/>
          </a:prstGeom>
          <a:noFill/>
          <a:ln w="19050"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nchor="ctr">
            <a:spAutoFit/>
          </a:bodyPr>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92198" name="Line 38"/>
          <p:cNvSpPr>
            <a:spLocks noChangeShapeType="1"/>
          </p:cNvSpPr>
          <p:nvPr/>
        </p:nvSpPr>
        <p:spPr bwMode="auto">
          <a:xfrm>
            <a:off x="60896" y="3122612"/>
            <a:ext cx="8615560" cy="22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92200" name="Text Box 40"/>
          <p:cNvSpPr txBox="1">
            <a:spLocks noChangeArrowheads="1"/>
          </p:cNvSpPr>
          <p:nvPr/>
        </p:nvSpPr>
        <p:spPr bwMode="auto">
          <a:xfrm>
            <a:off x="4860032" y="3141663"/>
            <a:ext cx="289989"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FR</a:t>
            </a:r>
            <a:endParaRPr lang="en-GB" sz="2000" b="1">
              <a:solidFill>
                <a:srgbClr val="000000"/>
              </a:solidFill>
              <a:ea typeface="ＭＳ Ｐゴシック"/>
            </a:endParaRPr>
          </a:p>
        </p:txBody>
      </p:sp>
      <p:sp>
        <p:nvSpPr>
          <p:cNvPr id="92201" name="Text Box 41"/>
          <p:cNvSpPr txBox="1">
            <a:spLocks noChangeArrowheads="1"/>
          </p:cNvSpPr>
          <p:nvPr/>
        </p:nvSpPr>
        <p:spPr bwMode="auto">
          <a:xfrm>
            <a:off x="3058938" y="3116263"/>
            <a:ext cx="288926"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LT</a:t>
            </a:r>
            <a:endParaRPr lang="en-GB" sz="2000" b="1">
              <a:solidFill>
                <a:srgbClr val="000000"/>
              </a:solidFill>
              <a:ea typeface="ＭＳ Ｐゴシック"/>
            </a:endParaRPr>
          </a:p>
        </p:txBody>
      </p:sp>
      <p:sp>
        <p:nvSpPr>
          <p:cNvPr id="92202" name="Text Box 42"/>
          <p:cNvSpPr txBox="1">
            <a:spLocks noChangeArrowheads="1"/>
          </p:cNvSpPr>
          <p:nvPr/>
        </p:nvSpPr>
        <p:spPr bwMode="auto">
          <a:xfrm>
            <a:off x="4572000" y="3141663"/>
            <a:ext cx="288926"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DK</a:t>
            </a:r>
            <a:endParaRPr lang="en-GB" sz="2000" b="1">
              <a:solidFill>
                <a:srgbClr val="000000"/>
              </a:solidFill>
              <a:ea typeface="ＭＳ Ｐゴシック"/>
            </a:endParaRPr>
          </a:p>
        </p:txBody>
      </p:sp>
      <p:sp>
        <p:nvSpPr>
          <p:cNvPr id="92203" name="Line 43"/>
          <p:cNvSpPr>
            <a:spLocks noChangeShapeType="1"/>
          </p:cNvSpPr>
          <p:nvPr/>
        </p:nvSpPr>
        <p:spPr bwMode="auto">
          <a:xfrm>
            <a:off x="5148064" y="5494338"/>
            <a:ext cx="0" cy="3667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92204" name="Text Box 44"/>
          <p:cNvSpPr txBox="1">
            <a:spLocks noChangeArrowheads="1"/>
          </p:cNvSpPr>
          <p:nvPr/>
        </p:nvSpPr>
        <p:spPr bwMode="auto">
          <a:xfrm>
            <a:off x="755576" y="4869160"/>
            <a:ext cx="288926" cy="5762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NL</a:t>
            </a:r>
            <a:endParaRPr lang="en-GB" sz="2000" b="1">
              <a:solidFill>
                <a:srgbClr val="000000"/>
              </a:solidFill>
              <a:ea typeface="ＭＳ Ｐゴシック"/>
            </a:endParaRPr>
          </a:p>
        </p:txBody>
      </p:sp>
      <p:sp>
        <p:nvSpPr>
          <p:cNvPr id="92205" name="Text Box 45"/>
          <p:cNvSpPr txBox="1">
            <a:spLocks noChangeArrowheads="1"/>
          </p:cNvSpPr>
          <p:nvPr/>
        </p:nvSpPr>
        <p:spPr bwMode="auto">
          <a:xfrm>
            <a:off x="1259632" y="4365625"/>
            <a:ext cx="288926" cy="50482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UK</a:t>
            </a:r>
            <a:endParaRPr lang="en-GB" sz="2000" b="1">
              <a:solidFill>
                <a:srgbClr val="000000"/>
              </a:solidFill>
              <a:ea typeface="ＭＳ Ｐゴシック"/>
            </a:endParaRPr>
          </a:p>
        </p:txBody>
      </p:sp>
      <p:sp>
        <p:nvSpPr>
          <p:cNvPr id="92207" name="Text Box 47"/>
          <p:cNvSpPr txBox="1">
            <a:spLocks noChangeArrowheads="1"/>
          </p:cNvSpPr>
          <p:nvPr/>
        </p:nvSpPr>
        <p:spPr bwMode="auto">
          <a:xfrm>
            <a:off x="106610" y="4887913"/>
            <a:ext cx="288926" cy="576262"/>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a:solidFill>
                  <a:srgbClr val="000000"/>
                </a:solidFill>
                <a:ea typeface="ＭＳ Ｐゴシック"/>
              </a:rPr>
              <a:t>AT</a:t>
            </a:r>
            <a:endParaRPr lang="en-GB" sz="2000" b="1" dirty="0">
              <a:solidFill>
                <a:srgbClr val="000000"/>
              </a:solidFill>
              <a:ea typeface="ＭＳ Ｐゴシック"/>
            </a:endParaRPr>
          </a:p>
        </p:txBody>
      </p:sp>
      <p:sp>
        <p:nvSpPr>
          <p:cNvPr id="92208" name="Text Box 48"/>
          <p:cNvSpPr txBox="1">
            <a:spLocks noChangeArrowheads="1"/>
          </p:cNvSpPr>
          <p:nvPr/>
        </p:nvSpPr>
        <p:spPr bwMode="auto">
          <a:xfrm>
            <a:off x="5220072" y="3141663"/>
            <a:ext cx="289988"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smtClean="0">
                <a:solidFill>
                  <a:srgbClr val="000000"/>
                </a:solidFill>
                <a:ea typeface="ＭＳ Ｐゴシック"/>
              </a:rPr>
              <a:t>NO</a:t>
            </a:r>
            <a:endParaRPr lang="en-GB" sz="2000" b="1" dirty="0">
              <a:solidFill>
                <a:srgbClr val="000000"/>
              </a:solidFill>
              <a:ea typeface="ＭＳ Ｐゴシック"/>
            </a:endParaRPr>
          </a:p>
        </p:txBody>
      </p:sp>
      <p:sp>
        <p:nvSpPr>
          <p:cNvPr id="92209" name="Text Box 49"/>
          <p:cNvSpPr txBox="1">
            <a:spLocks noChangeArrowheads="1"/>
          </p:cNvSpPr>
          <p:nvPr/>
        </p:nvSpPr>
        <p:spPr bwMode="auto">
          <a:xfrm>
            <a:off x="5292080" y="5507071"/>
            <a:ext cx="865188" cy="4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algn="ctr" defTabSz="914400" eaLnBrk="0" fontAlgn="base" hangingPunct="0">
              <a:spcBef>
                <a:spcPct val="50000"/>
              </a:spcBef>
              <a:spcAft>
                <a:spcPct val="0"/>
              </a:spcAft>
            </a:pPr>
            <a:r>
              <a:rPr lang="pt-PT" sz="2400" b="1" dirty="0" smtClean="0">
                <a:solidFill>
                  <a:srgbClr val="000000"/>
                </a:solidFill>
                <a:ea typeface="ＭＳ Ｐゴシック"/>
              </a:rPr>
              <a:t>13</a:t>
            </a:r>
            <a:endParaRPr lang="en-GB" sz="2400" b="1" dirty="0">
              <a:solidFill>
                <a:srgbClr val="000000"/>
              </a:solidFill>
              <a:ea typeface="ＭＳ Ｐゴシック"/>
            </a:endParaRPr>
          </a:p>
        </p:txBody>
      </p:sp>
      <p:sp>
        <p:nvSpPr>
          <p:cNvPr id="92210" name="Text Box 50"/>
          <p:cNvSpPr txBox="1">
            <a:spLocks noChangeArrowheads="1"/>
          </p:cNvSpPr>
          <p:nvPr/>
        </p:nvSpPr>
        <p:spPr bwMode="auto">
          <a:xfrm>
            <a:off x="5364088" y="2124075"/>
            <a:ext cx="288926" cy="1008063"/>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PT</a:t>
            </a:r>
            <a:endParaRPr lang="en-GB" sz="2000" b="1">
              <a:solidFill>
                <a:srgbClr val="000000"/>
              </a:solidFill>
              <a:ea typeface="ＭＳ Ｐゴシック"/>
            </a:endParaRPr>
          </a:p>
        </p:txBody>
      </p:sp>
      <p:sp>
        <p:nvSpPr>
          <p:cNvPr id="92176" name="Text Box 16"/>
          <p:cNvSpPr txBox="1">
            <a:spLocks noChangeArrowheads="1"/>
          </p:cNvSpPr>
          <p:nvPr/>
        </p:nvSpPr>
        <p:spPr bwMode="auto">
          <a:xfrm>
            <a:off x="3322762" y="2098675"/>
            <a:ext cx="241126" cy="2233613"/>
          </a:xfrm>
          <a:prstGeom prst="rect">
            <a:avLst/>
          </a:prstGeom>
          <a:gradFill rotWithShape="0">
            <a:gsLst>
              <a:gs pos="0">
                <a:srgbClr val="99CCFF"/>
              </a:gs>
              <a:gs pos="100000">
                <a:srgbClr val="FF7C8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a:solidFill>
                  <a:srgbClr val="000000"/>
                </a:solidFill>
                <a:ea typeface="ＭＳ Ｐゴシック"/>
              </a:rPr>
              <a:t>UK</a:t>
            </a:r>
            <a:endParaRPr lang="en-GB" sz="2000" b="1">
              <a:solidFill>
                <a:srgbClr val="000000"/>
              </a:solidFill>
              <a:ea typeface="ＭＳ Ｐゴシック"/>
            </a:endParaRPr>
          </a:p>
        </p:txBody>
      </p:sp>
      <p:sp>
        <p:nvSpPr>
          <p:cNvPr id="92178" name="Text Box 18"/>
          <p:cNvSpPr txBox="1">
            <a:spLocks noChangeArrowheads="1"/>
          </p:cNvSpPr>
          <p:nvPr/>
        </p:nvSpPr>
        <p:spPr bwMode="auto">
          <a:xfrm>
            <a:off x="4355976" y="2108200"/>
            <a:ext cx="241126" cy="2233613"/>
          </a:xfrm>
          <a:prstGeom prst="rect">
            <a:avLst/>
          </a:prstGeom>
          <a:gradFill rotWithShape="1">
            <a:gsLst>
              <a:gs pos="0">
                <a:srgbClr val="99CCFF"/>
              </a:gs>
              <a:gs pos="100000">
                <a:srgbClr val="FF7C8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a:solidFill>
                  <a:srgbClr val="000000"/>
                </a:solidFill>
                <a:ea typeface="ＭＳ Ｐゴシック"/>
              </a:rPr>
              <a:t>HU</a:t>
            </a:r>
            <a:endParaRPr lang="en-GB" sz="2000" b="1" dirty="0">
              <a:solidFill>
                <a:srgbClr val="000000"/>
              </a:solidFill>
              <a:ea typeface="ＭＳ Ｐゴシック"/>
            </a:endParaRPr>
          </a:p>
        </p:txBody>
      </p:sp>
      <p:sp>
        <p:nvSpPr>
          <p:cNvPr id="46" name="Text Box 50"/>
          <p:cNvSpPr txBox="1">
            <a:spLocks noChangeArrowheads="1"/>
          </p:cNvSpPr>
          <p:nvPr/>
        </p:nvSpPr>
        <p:spPr bwMode="auto">
          <a:xfrm>
            <a:off x="5652120" y="2124075"/>
            <a:ext cx="288926" cy="1008063"/>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smtClean="0">
                <a:solidFill>
                  <a:srgbClr val="000000"/>
                </a:solidFill>
                <a:ea typeface="ＭＳ Ｐゴシック"/>
              </a:rPr>
              <a:t>SK</a:t>
            </a:r>
            <a:endParaRPr lang="en-GB" sz="2000" b="1" dirty="0">
              <a:solidFill>
                <a:srgbClr val="000000"/>
              </a:solidFill>
              <a:ea typeface="ＭＳ Ｐゴシック"/>
            </a:endParaRPr>
          </a:p>
        </p:txBody>
      </p:sp>
      <p:sp>
        <p:nvSpPr>
          <p:cNvPr id="47" name="Line 8"/>
          <p:cNvSpPr>
            <a:spLocks noChangeShapeType="1"/>
          </p:cNvSpPr>
          <p:nvPr/>
        </p:nvSpPr>
        <p:spPr bwMode="auto">
          <a:xfrm>
            <a:off x="6228184" y="5516562"/>
            <a:ext cx="0" cy="3667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48" name="Text Box 49"/>
          <p:cNvSpPr txBox="1">
            <a:spLocks noChangeArrowheads="1"/>
          </p:cNvSpPr>
          <p:nvPr/>
        </p:nvSpPr>
        <p:spPr bwMode="auto">
          <a:xfrm>
            <a:off x="6659140" y="5518015"/>
            <a:ext cx="865188" cy="4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algn="ctr" defTabSz="914400" eaLnBrk="0" fontAlgn="base" hangingPunct="0">
              <a:spcBef>
                <a:spcPct val="50000"/>
              </a:spcBef>
              <a:spcAft>
                <a:spcPct val="0"/>
              </a:spcAft>
            </a:pPr>
            <a:r>
              <a:rPr lang="pt-PT" sz="2400" b="1" dirty="0" smtClean="0">
                <a:solidFill>
                  <a:srgbClr val="000000"/>
                </a:solidFill>
                <a:ea typeface="ＭＳ Ｐゴシック"/>
              </a:rPr>
              <a:t>14</a:t>
            </a:r>
            <a:endParaRPr lang="en-GB" sz="2400" b="1" dirty="0">
              <a:solidFill>
                <a:srgbClr val="000000"/>
              </a:solidFill>
              <a:ea typeface="ＭＳ Ｐゴシック"/>
            </a:endParaRPr>
          </a:p>
        </p:txBody>
      </p:sp>
      <p:sp>
        <p:nvSpPr>
          <p:cNvPr id="49" name="Text Box 50"/>
          <p:cNvSpPr txBox="1">
            <a:spLocks noChangeArrowheads="1"/>
          </p:cNvSpPr>
          <p:nvPr/>
        </p:nvSpPr>
        <p:spPr bwMode="auto">
          <a:xfrm>
            <a:off x="5940152" y="2117998"/>
            <a:ext cx="288926" cy="1008063"/>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smtClean="0">
                <a:solidFill>
                  <a:srgbClr val="000000"/>
                </a:solidFill>
                <a:ea typeface="ＭＳ Ｐゴシック"/>
              </a:rPr>
              <a:t>LV</a:t>
            </a:r>
            <a:endParaRPr lang="en-GB" sz="2000" b="1" dirty="0">
              <a:solidFill>
                <a:srgbClr val="000000"/>
              </a:solidFill>
              <a:ea typeface="ＭＳ Ｐゴシック"/>
            </a:endParaRPr>
          </a:p>
        </p:txBody>
      </p:sp>
      <p:sp>
        <p:nvSpPr>
          <p:cNvPr id="50" name="Text Box 48"/>
          <p:cNvSpPr txBox="1">
            <a:spLocks noChangeArrowheads="1"/>
          </p:cNvSpPr>
          <p:nvPr/>
        </p:nvSpPr>
        <p:spPr bwMode="auto">
          <a:xfrm>
            <a:off x="6300192" y="3132138"/>
            <a:ext cx="289988"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smtClean="0">
                <a:solidFill>
                  <a:srgbClr val="000000"/>
                </a:solidFill>
                <a:ea typeface="ＭＳ Ｐゴシック"/>
              </a:rPr>
              <a:t>HR</a:t>
            </a:r>
            <a:endParaRPr lang="en-GB" sz="2000" b="1" dirty="0">
              <a:solidFill>
                <a:srgbClr val="000000"/>
              </a:solidFill>
              <a:ea typeface="ＭＳ Ｐゴシック"/>
            </a:endParaRPr>
          </a:p>
        </p:txBody>
      </p:sp>
      <p:sp>
        <p:nvSpPr>
          <p:cNvPr id="51" name="Text Box 48"/>
          <p:cNvSpPr txBox="1">
            <a:spLocks noChangeArrowheads="1"/>
          </p:cNvSpPr>
          <p:nvPr/>
        </p:nvSpPr>
        <p:spPr bwMode="auto">
          <a:xfrm>
            <a:off x="6948264" y="3760788"/>
            <a:ext cx="289988" cy="576262"/>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smtClean="0">
                <a:solidFill>
                  <a:srgbClr val="000000"/>
                </a:solidFill>
                <a:ea typeface="ＭＳ Ｐゴシック"/>
              </a:rPr>
              <a:t>CZ</a:t>
            </a:r>
            <a:endParaRPr lang="en-GB" sz="2000" b="1" dirty="0">
              <a:solidFill>
                <a:srgbClr val="000000"/>
              </a:solidFill>
              <a:ea typeface="ＭＳ Ｐゴシック"/>
            </a:endParaRPr>
          </a:p>
        </p:txBody>
      </p:sp>
      <p:sp>
        <p:nvSpPr>
          <p:cNvPr id="52" name="Text Box 50"/>
          <p:cNvSpPr txBox="1">
            <a:spLocks noChangeArrowheads="1"/>
          </p:cNvSpPr>
          <p:nvPr/>
        </p:nvSpPr>
        <p:spPr bwMode="auto">
          <a:xfrm>
            <a:off x="6804248" y="2120482"/>
            <a:ext cx="288926" cy="1008063"/>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smtClean="0">
                <a:solidFill>
                  <a:srgbClr val="000000"/>
                </a:solidFill>
                <a:ea typeface="ＭＳ Ｐゴシック"/>
              </a:rPr>
              <a:t>LV</a:t>
            </a:r>
            <a:endParaRPr lang="en-GB" sz="2000" b="1" dirty="0">
              <a:solidFill>
                <a:srgbClr val="000000"/>
              </a:solidFill>
              <a:ea typeface="ＭＳ Ｐゴシック"/>
            </a:endParaRPr>
          </a:p>
        </p:txBody>
      </p:sp>
      <p:sp>
        <p:nvSpPr>
          <p:cNvPr id="53" name="Text Box 18"/>
          <p:cNvSpPr txBox="1">
            <a:spLocks noChangeArrowheads="1"/>
          </p:cNvSpPr>
          <p:nvPr/>
        </p:nvSpPr>
        <p:spPr bwMode="auto">
          <a:xfrm>
            <a:off x="7236296" y="2108199"/>
            <a:ext cx="241126" cy="2233613"/>
          </a:xfrm>
          <a:prstGeom prst="rect">
            <a:avLst/>
          </a:prstGeom>
          <a:gradFill rotWithShape="1">
            <a:gsLst>
              <a:gs pos="0">
                <a:srgbClr val="99CCFF"/>
              </a:gs>
              <a:gs pos="100000">
                <a:srgbClr val="FF7C8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en-GB" sz="2000" b="1" dirty="0" smtClean="0">
                <a:solidFill>
                  <a:srgbClr val="000000"/>
                </a:solidFill>
                <a:ea typeface="ＭＳ Ｐゴシック"/>
              </a:rPr>
              <a:t>FI</a:t>
            </a:r>
            <a:endParaRPr lang="en-GB" sz="2000" b="1" dirty="0">
              <a:solidFill>
                <a:srgbClr val="000000"/>
              </a:solidFill>
              <a:ea typeface="ＭＳ Ｐゴシック"/>
            </a:endParaRPr>
          </a:p>
        </p:txBody>
      </p:sp>
      <p:sp>
        <p:nvSpPr>
          <p:cNvPr id="54" name="Text Box 33"/>
          <p:cNvSpPr txBox="1">
            <a:spLocks noChangeArrowheads="1"/>
          </p:cNvSpPr>
          <p:nvPr/>
        </p:nvSpPr>
        <p:spPr bwMode="auto">
          <a:xfrm>
            <a:off x="6516216" y="4983373"/>
            <a:ext cx="288926" cy="50482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smtClean="0">
                <a:solidFill>
                  <a:srgbClr val="000000"/>
                </a:solidFill>
                <a:ea typeface="ＭＳ Ｐゴシック"/>
              </a:rPr>
              <a:t>EU</a:t>
            </a:r>
            <a:endParaRPr lang="en-GB" sz="2000" b="1" dirty="0">
              <a:solidFill>
                <a:srgbClr val="000000"/>
              </a:solidFill>
              <a:ea typeface="ＭＳ Ｐゴシック"/>
            </a:endParaRPr>
          </a:p>
        </p:txBody>
      </p:sp>
      <p:sp>
        <p:nvSpPr>
          <p:cNvPr id="55" name="Line 43"/>
          <p:cNvSpPr>
            <a:spLocks noChangeShapeType="1"/>
          </p:cNvSpPr>
          <p:nvPr/>
        </p:nvSpPr>
        <p:spPr bwMode="auto">
          <a:xfrm>
            <a:off x="7524328" y="5523779"/>
            <a:ext cx="0" cy="3667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cxnSp>
        <p:nvCxnSpPr>
          <p:cNvPr id="3" name="Straight Connector 2"/>
          <p:cNvCxnSpPr>
            <a:endCxn id="92166" idx="0"/>
          </p:cNvCxnSpPr>
          <p:nvPr/>
        </p:nvCxnSpPr>
        <p:spPr bwMode="auto">
          <a:xfrm>
            <a:off x="755576" y="2125661"/>
            <a:ext cx="0" cy="33750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2199251" y="2205038"/>
            <a:ext cx="0" cy="33750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3923928" y="2141536"/>
            <a:ext cx="0" cy="33750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5148064" y="2132856"/>
            <a:ext cx="0" cy="33750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6228184" y="2132856"/>
            <a:ext cx="0" cy="33750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7524328" y="2148753"/>
            <a:ext cx="0" cy="33750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a:off x="8316416" y="2141537"/>
            <a:ext cx="0" cy="337502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3" name="Line 43"/>
          <p:cNvSpPr>
            <a:spLocks noChangeShapeType="1"/>
          </p:cNvSpPr>
          <p:nvPr/>
        </p:nvSpPr>
        <p:spPr bwMode="auto">
          <a:xfrm>
            <a:off x="8316416" y="5516562"/>
            <a:ext cx="0" cy="3667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937" tIns="45469" rIns="90937" bIns="45469"/>
          <a:lstStyle/>
          <a:p>
            <a:pPr defTabSz="914400" fontAlgn="base">
              <a:spcBef>
                <a:spcPct val="0"/>
              </a:spcBef>
              <a:spcAft>
                <a:spcPct val="0"/>
              </a:spcAft>
            </a:pPr>
            <a:endParaRPr lang="en-GB" sz="2000">
              <a:solidFill>
                <a:srgbClr val="000000"/>
              </a:solidFill>
              <a:latin typeface="Times New Roman" pitchFamily="18" charset="0"/>
              <a:ea typeface="ＭＳ Ｐゴシック"/>
            </a:endParaRPr>
          </a:p>
        </p:txBody>
      </p:sp>
      <p:sp>
        <p:nvSpPr>
          <p:cNvPr id="64" name="Text Box 9"/>
          <p:cNvSpPr txBox="1">
            <a:spLocks noChangeArrowheads="1"/>
          </p:cNvSpPr>
          <p:nvPr/>
        </p:nvSpPr>
        <p:spPr bwMode="auto">
          <a:xfrm>
            <a:off x="7668344" y="5503057"/>
            <a:ext cx="633764" cy="4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algn="ctr" defTabSz="914400" eaLnBrk="0" fontAlgn="base" hangingPunct="0">
              <a:spcBef>
                <a:spcPct val="50000"/>
              </a:spcBef>
              <a:spcAft>
                <a:spcPct val="0"/>
              </a:spcAft>
            </a:pPr>
            <a:r>
              <a:rPr lang="pt-PT" sz="2400" b="1" dirty="0" smtClean="0">
                <a:solidFill>
                  <a:srgbClr val="000000"/>
                </a:solidFill>
                <a:ea typeface="ＭＳ Ｐゴシック"/>
              </a:rPr>
              <a:t>15</a:t>
            </a:r>
            <a:endParaRPr lang="en-GB" sz="2400" b="1" dirty="0">
              <a:solidFill>
                <a:srgbClr val="000000"/>
              </a:solidFill>
              <a:ea typeface="ＭＳ Ｐゴシック"/>
            </a:endParaRPr>
          </a:p>
        </p:txBody>
      </p:sp>
      <p:sp>
        <p:nvSpPr>
          <p:cNvPr id="65" name="Text Box 9"/>
          <p:cNvSpPr txBox="1">
            <a:spLocks noChangeArrowheads="1"/>
          </p:cNvSpPr>
          <p:nvPr/>
        </p:nvSpPr>
        <p:spPr bwMode="auto">
          <a:xfrm>
            <a:off x="8316416" y="5511709"/>
            <a:ext cx="633764" cy="4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937" tIns="45469" rIns="90937" bIns="45469">
            <a:spAutoFit/>
          </a:bodyPr>
          <a:lstStyle/>
          <a:p>
            <a:pPr algn="ctr" defTabSz="914400" eaLnBrk="0" fontAlgn="base" hangingPunct="0">
              <a:spcBef>
                <a:spcPct val="50000"/>
              </a:spcBef>
              <a:spcAft>
                <a:spcPct val="0"/>
              </a:spcAft>
            </a:pPr>
            <a:r>
              <a:rPr lang="pt-PT" sz="2400" b="1" dirty="0" smtClean="0">
                <a:solidFill>
                  <a:srgbClr val="000000"/>
                </a:solidFill>
                <a:ea typeface="ＭＳ Ｐゴシック"/>
              </a:rPr>
              <a:t>16</a:t>
            </a:r>
            <a:endParaRPr lang="en-GB" sz="2400" b="1" dirty="0">
              <a:solidFill>
                <a:srgbClr val="000000"/>
              </a:solidFill>
              <a:ea typeface="ＭＳ Ｐゴシック"/>
            </a:endParaRPr>
          </a:p>
        </p:txBody>
      </p:sp>
      <p:sp>
        <p:nvSpPr>
          <p:cNvPr id="66" name="Text Box 15"/>
          <p:cNvSpPr txBox="1">
            <a:spLocks noChangeArrowheads="1"/>
          </p:cNvSpPr>
          <p:nvPr/>
        </p:nvSpPr>
        <p:spPr bwMode="auto">
          <a:xfrm>
            <a:off x="8316416" y="2124075"/>
            <a:ext cx="241125" cy="1008063"/>
          </a:xfrm>
          <a:prstGeom prst="rect">
            <a:avLst/>
          </a:prstGeom>
          <a:solidFill>
            <a:srgbClr val="99CCFF"/>
          </a:solidFill>
          <a:ln w="571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smtClean="0">
                <a:solidFill>
                  <a:srgbClr val="000000"/>
                </a:solidFill>
                <a:ea typeface="ＭＳ Ｐゴシック"/>
              </a:rPr>
              <a:t>UK</a:t>
            </a:r>
            <a:endParaRPr lang="en-GB" sz="2000" b="1" dirty="0">
              <a:solidFill>
                <a:srgbClr val="000000"/>
              </a:solidFill>
              <a:ea typeface="ＭＳ Ｐゴシック"/>
            </a:endParaRPr>
          </a:p>
        </p:txBody>
      </p:sp>
      <p:sp>
        <p:nvSpPr>
          <p:cNvPr id="67" name="Text Box 50"/>
          <p:cNvSpPr txBox="1">
            <a:spLocks noChangeArrowheads="1"/>
          </p:cNvSpPr>
          <p:nvPr/>
        </p:nvSpPr>
        <p:spPr bwMode="auto">
          <a:xfrm>
            <a:off x="7810946" y="2144604"/>
            <a:ext cx="288926" cy="997059"/>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45469" rIns="18000" bIns="45469" anchor="ctr" anchorCtr="1"/>
          <a:lstStyle/>
          <a:p>
            <a:pPr algn="ctr" defTabSz="914400" eaLnBrk="0" fontAlgn="base" hangingPunct="0">
              <a:spcBef>
                <a:spcPct val="50000"/>
              </a:spcBef>
              <a:spcAft>
                <a:spcPct val="0"/>
              </a:spcAft>
            </a:pPr>
            <a:r>
              <a:rPr lang="pt-PT" sz="2000" b="1" dirty="0" smtClean="0">
                <a:solidFill>
                  <a:srgbClr val="000000"/>
                </a:solidFill>
                <a:ea typeface="ＭＳ Ｐゴシック"/>
              </a:rPr>
              <a:t>PL</a:t>
            </a:r>
            <a:endParaRPr lang="en-GB" sz="2000" b="1" dirty="0">
              <a:solidFill>
                <a:srgbClr val="000000"/>
              </a:solidFill>
              <a:ea typeface="ＭＳ Ｐゴシック"/>
            </a:endParaRPr>
          </a:p>
        </p:txBody>
      </p:sp>
    </p:spTree>
    <p:extLst>
      <p:ext uri="{BB962C8B-B14F-4D97-AF65-F5344CB8AC3E}">
        <p14:creationId xmlns:p14="http://schemas.microsoft.com/office/powerpoint/2010/main" val="7403270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3"/>
                                        </p:tgtEl>
                                        <p:attrNameLst>
                                          <p:attrName>style.visibility</p:attrName>
                                        </p:attrNameLst>
                                      </p:cBhvr>
                                      <p:to>
                                        <p:strVal val="visible"/>
                                      </p:to>
                                    </p:set>
                                    <p:animEffect transition="in" filter="wipe(left)">
                                      <p:cBhvr>
                                        <p:cTn id="7" dur="500"/>
                                        <p:tgtEl>
                                          <p:spTgt spid="921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07"/>
                                        </p:tgtEl>
                                        <p:attrNameLst>
                                          <p:attrName>style.visibility</p:attrName>
                                        </p:attrNameLst>
                                      </p:cBhvr>
                                      <p:to>
                                        <p:strVal val="visible"/>
                                      </p:to>
                                    </p:set>
                                    <p:animEffect transition="in" filter="wipe(left)">
                                      <p:cBhvr>
                                        <p:cTn id="10" dur="500"/>
                                        <p:tgtEl>
                                          <p:spTgt spid="92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2204"/>
                                        </p:tgtEl>
                                        <p:attrNameLst>
                                          <p:attrName>style.visibility</p:attrName>
                                        </p:attrNameLst>
                                      </p:cBhvr>
                                      <p:to>
                                        <p:strVal val="visible"/>
                                      </p:to>
                                    </p:set>
                                    <p:animEffect transition="in" filter="wipe(left)">
                                      <p:cBhvr>
                                        <p:cTn id="13" dur="500"/>
                                        <p:tgtEl>
                                          <p:spTgt spid="9220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2205"/>
                                        </p:tgtEl>
                                        <p:attrNameLst>
                                          <p:attrName>style.visibility</p:attrName>
                                        </p:attrNameLst>
                                      </p:cBhvr>
                                      <p:to>
                                        <p:strVal val="visible"/>
                                      </p:to>
                                    </p:set>
                                    <p:animEffect transition="in" filter="wipe(left)">
                                      <p:cBhvr>
                                        <p:cTn id="16" dur="500"/>
                                        <p:tgtEl>
                                          <p:spTgt spid="9220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2184"/>
                                        </p:tgtEl>
                                        <p:attrNameLst>
                                          <p:attrName>style.visibility</p:attrName>
                                        </p:attrNameLst>
                                      </p:cBhvr>
                                      <p:to>
                                        <p:strVal val="visible"/>
                                      </p:to>
                                    </p:set>
                                    <p:animEffect transition="in" filter="wipe(left)">
                                      <p:cBhvr>
                                        <p:cTn id="19" dur="500"/>
                                        <p:tgtEl>
                                          <p:spTgt spid="9218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2185"/>
                                        </p:tgtEl>
                                        <p:attrNameLst>
                                          <p:attrName>style.visibility</p:attrName>
                                        </p:attrNameLst>
                                      </p:cBhvr>
                                      <p:to>
                                        <p:strVal val="visible"/>
                                      </p:to>
                                    </p:set>
                                    <p:animEffect transition="in" filter="wipe(left)">
                                      <p:cBhvr>
                                        <p:cTn id="22" dur="500"/>
                                        <p:tgtEl>
                                          <p:spTgt spid="9218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2192"/>
                                        </p:tgtEl>
                                        <p:attrNameLst>
                                          <p:attrName>style.visibility</p:attrName>
                                        </p:attrNameLst>
                                      </p:cBhvr>
                                      <p:to>
                                        <p:strVal val="visible"/>
                                      </p:to>
                                    </p:set>
                                    <p:animEffect transition="in" filter="wipe(left)">
                                      <p:cBhvr>
                                        <p:cTn id="25" dur="500"/>
                                        <p:tgtEl>
                                          <p:spTgt spid="9219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2193"/>
                                        </p:tgtEl>
                                        <p:attrNameLst>
                                          <p:attrName>style.visibility</p:attrName>
                                        </p:attrNameLst>
                                      </p:cBhvr>
                                      <p:to>
                                        <p:strVal val="visible"/>
                                      </p:to>
                                    </p:set>
                                    <p:animEffect transition="in" filter="wipe(left)">
                                      <p:cBhvr>
                                        <p:cTn id="28" dur="500"/>
                                        <p:tgtEl>
                                          <p:spTgt spid="9219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2162"/>
                                        </p:tgtEl>
                                        <p:attrNameLst>
                                          <p:attrName>style.visibility</p:attrName>
                                        </p:attrNameLst>
                                      </p:cBhvr>
                                      <p:to>
                                        <p:strVal val="visible"/>
                                      </p:to>
                                    </p:set>
                                    <p:animEffect transition="in" filter="wipe(left)">
                                      <p:cBhvr>
                                        <p:cTn id="36" dur="500"/>
                                        <p:tgtEl>
                                          <p:spTgt spid="9216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2173"/>
                                        </p:tgtEl>
                                        <p:attrNameLst>
                                          <p:attrName>style.visibility</p:attrName>
                                        </p:attrNameLst>
                                      </p:cBhvr>
                                      <p:to>
                                        <p:strVal val="visible"/>
                                      </p:to>
                                    </p:set>
                                    <p:animEffect transition="in" filter="wipe(left)">
                                      <p:cBhvr>
                                        <p:cTn id="39" dur="500"/>
                                        <p:tgtEl>
                                          <p:spTgt spid="9217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2181"/>
                                        </p:tgtEl>
                                        <p:attrNameLst>
                                          <p:attrName>style.visibility</p:attrName>
                                        </p:attrNameLst>
                                      </p:cBhvr>
                                      <p:to>
                                        <p:strVal val="visible"/>
                                      </p:to>
                                    </p:set>
                                    <p:animEffect transition="in" filter="wipe(left)">
                                      <p:cBhvr>
                                        <p:cTn id="42" dur="500"/>
                                        <p:tgtEl>
                                          <p:spTgt spid="9218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2194"/>
                                        </p:tgtEl>
                                        <p:attrNameLst>
                                          <p:attrName>style.visibility</p:attrName>
                                        </p:attrNameLst>
                                      </p:cBhvr>
                                      <p:to>
                                        <p:strVal val="visible"/>
                                      </p:to>
                                    </p:set>
                                    <p:animEffect transition="in" filter="wipe(left)">
                                      <p:cBhvr>
                                        <p:cTn id="45" dur="500"/>
                                        <p:tgtEl>
                                          <p:spTgt spid="9219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2195"/>
                                        </p:tgtEl>
                                        <p:attrNameLst>
                                          <p:attrName>style.visibility</p:attrName>
                                        </p:attrNameLst>
                                      </p:cBhvr>
                                      <p:to>
                                        <p:strVal val="visible"/>
                                      </p:to>
                                    </p:set>
                                    <p:animEffect transition="in" filter="wipe(left)">
                                      <p:cBhvr>
                                        <p:cTn id="48" dur="500"/>
                                        <p:tgtEl>
                                          <p:spTgt spid="9219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2196"/>
                                        </p:tgtEl>
                                        <p:attrNameLst>
                                          <p:attrName>style.visibility</p:attrName>
                                        </p:attrNameLst>
                                      </p:cBhvr>
                                      <p:to>
                                        <p:strVal val="visible"/>
                                      </p:to>
                                    </p:set>
                                    <p:animEffect transition="in" filter="wipe(left)">
                                      <p:cBhvr>
                                        <p:cTn id="51" dur="500"/>
                                        <p:tgtEl>
                                          <p:spTgt spid="921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2200"/>
                                        </p:tgtEl>
                                        <p:attrNameLst>
                                          <p:attrName>style.visibility</p:attrName>
                                        </p:attrNameLst>
                                      </p:cBhvr>
                                      <p:to>
                                        <p:strVal val="visible"/>
                                      </p:to>
                                    </p:set>
                                    <p:animEffect transition="in" filter="wipe(left)">
                                      <p:cBhvr>
                                        <p:cTn id="54" dur="500"/>
                                        <p:tgtEl>
                                          <p:spTgt spid="9220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92201"/>
                                        </p:tgtEl>
                                        <p:attrNameLst>
                                          <p:attrName>style.visibility</p:attrName>
                                        </p:attrNameLst>
                                      </p:cBhvr>
                                      <p:to>
                                        <p:strVal val="visible"/>
                                      </p:to>
                                    </p:set>
                                    <p:animEffect transition="in" filter="wipe(left)">
                                      <p:cBhvr>
                                        <p:cTn id="57" dur="500"/>
                                        <p:tgtEl>
                                          <p:spTgt spid="9220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2202"/>
                                        </p:tgtEl>
                                        <p:attrNameLst>
                                          <p:attrName>style.visibility</p:attrName>
                                        </p:attrNameLst>
                                      </p:cBhvr>
                                      <p:to>
                                        <p:strVal val="visible"/>
                                      </p:to>
                                    </p:set>
                                    <p:animEffect transition="in" filter="wipe(left)">
                                      <p:cBhvr>
                                        <p:cTn id="60" dur="500"/>
                                        <p:tgtEl>
                                          <p:spTgt spid="9220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92208"/>
                                        </p:tgtEl>
                                        <p:attrNameLst>
                                          <p:attrName>style.visibility</p:attrName>
                                        </p:attrNameLst>
                                      </p:cBhvr>
                                      <p:to>
                                        <p:strVal val="visible"/>
                                      </p:to>
                                    </p:set>
                                    <p:animEffect transition="in" filter="wipe(left)">
                                      <p:cBhvr>
                                        <p:cTn id="63" dur="500"/>
                                        <p:tgtEl>
                                          <p:spTgt spid="9220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92198"/>
                                        </p:tgtEl>
                                        <p:attrNameLst>
                                          <p:attrName>style.visibility</p:attrName>
                                        </p:attrNameLst>
                                      </p:cBhvr>
                                      <p:to>
                                        <p:strVal val="visible"/>
                                      </p:to>
                                    </p:set>
                                    <p:animEffect transition="in" filter="wipe(left)">
                                      <p:cBhvr>
                                        <p:cTn id="66" dur="500"/>
                                        <p:tgtEl>
                                          <p:spTgt spid="9219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left)">
                                      <p:cBhvr>
                                        <p:cTn id="69" dur="500"/>
                                        <p:tgtEl>
                                          <p:spTgt spid="5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wipe(left)">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2174"/>
                                        </p:tgtEl>
                                        <p:attrNameLst>
                                          <p:attrName>style.visibility</p:attrName>
                                        </p:attrNameLst>
                                      </p:cBhvr>
                                      <p:to>
                                        <p:strVal val="visible"/>
                                      </p:to>
                                    </p:set>
                                    <p:animEffect transition="in" filter="wipe(down)">
                                      <p:cBhvr>
                                        <p:cTn id="77" dur="500"/>
                                        <p:tgtEl>
                                          <p:spTgt spid="9217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2176"/>
                                        </p:tgtEl>
                                        <p:attrNameLst>
                                          <p:attrName>style.visibility</p:attrName>
                                        </p:attrNameLst>
                                      </p:cBhvr>
                                      <p:to>
                                        <p:strVal val="visible"/>
                                      </p:to>
                                    </p:set>
                                    <p:animEffect transition="in" filter="wipe(down)">
                                      <p:cBhvr>
                                        <p:cTn id="82" dur="500"/>
                                        <p:tgtEl>
                                          <p:spTgt spid="92176"/>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92178"/>
                                        </p:tgtEl>
                                        <p:attrNameLst>
                                          <p:attrName>style.visibility</p:attrName>
                                        </p:attrNameLst>
                                      </p:cBhvr>
                                      <p:to>
                                        <p:strVal val="visible"/>
                                      </p:to>
                                    </p:set>
                                    <p:animEffect transition="in" filter="wipe(down)">
                                      <p:cBhvr>
                                        <p:cTn id="85" dur="500"/>
                                        <p:tgtEl>
                                          <p:spTgt spid="9217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92175"/>
                                        </p:tgtEl>
                                        <p:attrNameLst>
                                          <p:attrName>style.visibility</p:attrName>
                                        </p:attrNameLst>
                                      </p:cBhvr>
                                      <p:to>
                                        <p:strVal val="visible"/>
                                      </p:to>
                                    </p:set>
                                    <p:animEffect transition="in" filter="wipe(left)">
                                      <p:cBhvr>
                                        <p:cTn id="93" dur="500"/>
                                        <p:tgtEl>
                                          <p:spTgt spid="92175"/>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2179"/>
                                        </p:tgtEl>
                                        <p:attrNameLst>
                                          <p:attrName>style.visibility</p:attrName>
                                        </p:attrNameLst>
                                      </p:cBhvr>
                                      <p:to>
                                        <p:strVal val="visible"/>
                                      </p:to>
                                    </p:set>
                                    <p:animEffect transition="in" filter="wipe(left)">
                                      <p:cBhvr>
                                        <p:cTn id="96" dur="500"/>
                                        <p:tgtEl>
                                          <p:spTgt spid="9217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92180"/>
                                        </p:tgtEl>
                                        <p:attrNameLst>
                                          <p:attrName>style.visibility</p:attrName>
                                        </p:attrNameLst>
                                      </p:cBhvr>
                                      <p:to>
                                        <p:strVal val="visible"/>
                                      </p:to>
                                    </p:set>
                                    <p:animEffect transition="in" filter="wipe(left)">
                                      <p:cBhvr>
                                        <p:cTn id="99" dur="500"/>
                                        <p:tgtEl>
                                          <p:spTgt spid="9218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92210"/>
                                        </p:tgtEl>
                                        <p:attrNameLst>
                                          <p:attrName>style.visibility</p:attrName>
                                        </p:attrNameLst>
                                      </p:cBhvr>
                                      <p:to>
                                        <p:strVal val="visible"/>
                                      </p:to>
                                    </p:set>
                                    <p:animEffect transition="in" filter="wipe(left)">
                                      <p:cBhvr>
                                        <p:cTn id="102" dur="500"/>
                                        <p:tgtEl>
                                          <p:spTgt spid="92210"/>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left)">
                                      <p:cBhvr>
                                        <p:cTn id="105" dur="500"/>
                                        <p:tgtEl>
                                          <p:spTgt spid="4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wipe(left)">
                                      <p:cBhvr>
                                        <p:cTn id="108" dur="500"/>
                                        <p:tgtEl>
                                          <p:spTgt spid="49"/>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500"/>
                                        <p:tgtEl>
                                          <p:spTgt spid="5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wipe(left)">
                                      <p:cBhvr>
                                        <p:cTn id="114" dur="500"/>
                                        <p:tgtEl>
                                          <p:spTgt spid="66"/>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wipe(left)">
                                      <p:cBhvr>
                                        <p:cTn id="1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73" grpId="0" animBg="1"/>
      <p:bldP spid="92174" grpId="0" animBg="1"/>
      <p:bldP spid="92175" grpId="0" animBg="1"/>
      <p:bldP spid="92179" grpId="0" animBg="1"/>
      <p:bldP spid="92180" grpId="0" animBg="1"/>
      <p:bldP spid="92181" grpId="0" animBg="1"/>
      <p:bldP spid="92183" grpId="0" animBg="1"/>
      <p:bldP spid="92184" grpId="0" animBg="1"/>
      <p:bldP spid="92185" grpId="0" animBg="1"/>
      <p:bldP spid="92192" grpId="0" animBg="1"/>
      <p:bldP spid="92193" grpId="0" animBg="1"/>
      <p:bldP spid="92194" grpId="0" animBg="1"/>
      <p:bldP spid="92195" grpId="0" animBg="1"/>
      <p:bldP spid="92196" grpId="0" animBg="1"/>
      <p:bldP spid="92198" grpId="0" animBg="1"/>
      <p:bldP spid="92200" grpId="0" animBg="1"/>
      <p:bldP spid="92201" grpId="0" animBg="1"/>
      <p:bldP spid="92202" grpId="0" animBg="1"/>
      <p:bldP spid="92204" grpId="0" animBg="1"/>
      <p:bldP spid="92205" grpId="0" animBg="1"/>
      <p:bldP spid="92207" grpId="0" animBg="1"/>
      <p:bldP spid="92208" grpId="0" animBg="1"/>
      <p:bldP spid="92210" grpId="0" animBg="1"/>
      <p:bldP spid="92176" grpId="0" animBg="1"/>
      <p:bldP spid="92178" grpId="0" animBg="1"/>
      <p:bldP spid="46" grpId="0" animBg="1"/>
      <p:bldP spid="49" grpId="0" animBg="1"/>
      <p:bldP spid="50" grpId="0" animBg="1"/>
      <p:bldP spid="51" grpId="0" animBg="1"/>
      <p:bldP spid="52" grpId="0" animBg="1"/>
      <p:bldP spid="53" grpId="0" animBg="1"/>
      <p:bldP spid="54" grpId="0" animBg="1"/>
      <p:bldP spid="66"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NPS specific laws – how specific?</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5120058"/>
              </p:ext>
            </p:extLst>
          </p:nvPr>
        </p:nvGraphicFramePr>
        <p:xfrm>
          <a:off x="107950" y="1196975"/>
          <a:ext cx="8712518" cy="3227320"/>
        </p:xfrm>
        <a:graphic>
          <a:graphicData uri="http://schemas.openxmlformats.org/drawingml/2006/table">
            <a:tbl>
              <a:tblPr firstRow="1" firstCol="1" bandRow="1">
                <a:tableStyleId>{5C22544A-7EE6-4342-B048-85BDC9FD1C3A}</a:tableStyleId>
              </a:tblPr>
              <a:tblGrid>
                <a:gridCol w="1686026"/>
                <a:gridCol w="530120"/>
                <a:gridCol w="640962"/>
                <a:gridCol w="585541"/>
                <a:gridCol w="585541"/>
                <a:gridCol w="585541"/>
                <a:gridCol w="585541"/>
                <a:gridCol w="585541"/>
                <a:gridCol w="585541"/>
                <a:gridCol w="585541"/>
                <a:gridCol w="585541"/>
                <a:gridCol w="585541"/>
                <a:gridCol w="585541"/>
              </a:tblGrid>
              <a:tr h="684020">
                <a:tc>
                  <a:txBody>
                    <a:bodyPr/>
                    <a:lstStyle/>
                    <a:p>
                      <a:endParaRPr lang="en-GB" dirty="0"/>
                    </a:p>
                  </a:txBody>
                  <a:tcPr/>
                </a:tc>
                <a:tc>
                  <a:txBody>
                    <a:bodyPr/>
                    <a:lstStyle/>
                    <a:p>
                      <a:pPr algn="ctr"/>
                      <a:r>
                        <a:rPr lang="en-GB" sz="2000" dirty="0" smtClean="0"/>
                        <a:t>AT</a:t>
                      </a:r>
                      <a:endParaRPr lang="en-GB" sz="2000" dirty="0"/>
                    </a:p>
                  </a:txBody>
                  <a:tcPr/>
                </a:tc>
                <a:tc>
                  <a:txBody>
                    <a:bodyPr/>
                    <a:lstStyle/>
                    <a:p>
                      <a:pPr algn="ctr"/>
                      <a:r>
                        <a:rPr lang="en-GB" sz="2000" dirty="0" smtClean="0"/>
                        <a:t>FI</a:t>
                      </a:r>
                      <a:endParaRPr lang="en-GB" sz="2000" dirty="0"/>
                    </a:p>
                  </a:txBody>
                  <a:tcPr/>
                </a:tc>
                <a:tc>
                  <a:txBody>
                    <a:bodyPr/>
                    <a:lstStyle/>
                    <a:p>
                      <a:pPr algn="ctr"/>
                      <a:r>
                        <a:rPr lang="en-GB" sz="2000" dirty="0" smtClean="0"/>
                        <a:t>HU</a:t>
                      </a:r>
                      <a:endParaRPr lang="en-GB" sz="2000" dirty="0"/>
                    </a:p>
                  </a:txBody>
                  <a:tcPr/>
                </a:tc>
                <a:tc>
                  <a:txBody>
                    <a:bodyPr/>
                    <a:lstStyle/>
                    <a:p>
                      <a:pPr algn="ctr"/>
                      <a:r>
                        <a:rPr lang="en-GB" sz="2000" dirty="0" smtClean="0"/>
                        <a:t>IE</a:t>
                      </a:r>
                      <a:endParaRPr lang="en-GB" sz="2000" dirty="0"/>
                    </a:p>
                  </a:txBody>
                  <a:tcPr/>
                </a:tc>
                <a:tc>
                  <a:txBody>
                    <a:bodyPr/>
                    <a:lstStyle/>
                    <a:p>
                      <a:pPr algn="ctr"/>
                      <a:r>
                        <a:rPr lang="en-GB" sz="2000" dirty="0" smtClean="0"/>
                        <a:t>LV</a:t>
                      </a:r>
                      <a:endParaRPr lang="en-GB" sz="2000" dirty="0"/>
                    </a:p>
                  </a:txBody>
                  <a:tcPr/>
                </a:tc>
                <a:tc>
                  <a:txBody>
                    <a:bodyPr/>
                    <a:lstStyle/>
                    <a:p>
                      <a:pPr algn="ctr"/>
                      <a:r>
                        <a:rPr lang="en-GB" sz="2000" dirty="0" smtClean="0"/>
                        <a:t>PL</a:t>
                      </a:r>
                      <a:endParaRPr lang="en-GB" sz="2000" dirty="0"/>
                    </a:p>
                  </a:txBody>
                  <a:tcPr/>
                </a:tc>
                <a:tc>
                  <a:txBody>
                    <a:bodyPr/>
                    <a:lstStyle/>
                    <a:p>
                      <a:pPr algn="ctr"/>
                      <a:r>
                        <a:rPr lang="en-GB" sz="2000" dirty="0" smtClean="0"/>
                        <a:t>PT</a:t>
                      </a:r>
                      <a:endParaRPr lang="en-GB" sz="2000" dirty="0"/>
                    </a:p>
                  </a:txBody>
                  <a:tcPr/>
                </a:tc>
                <a:tc>
                  <a:txBody>
                    <a:bodyPr/>
                    <a:lstStyle/>
                    <a:p>
                      <a:pPr algn="ctr"/>
                      <a:r>
                        <a:rPr lang="en-GB" sz="2000" dirty="0" smtClean="0"/>
                        <a:t>RO</a:t>
                      </a:r>
                      <a:endParaRPr lang="en-GB" sz="2000" dirty="0"/>
                    </a:p>
                  </a:txBody>
                  <a:tcPr/>
                </a:tc>
                <a:tc>
                  <a:txBody>
                    <a:bodyPr/>
                    <a:lstStyle/>
                    <a:p>
                      <a:pPr algn="ctr"/>
                      <a:r>
                        <a:rPr lang="en-GB" sz="2000" dirty="0" smtClean="0"/>
                        <a:t>SK</a:t>
                      </a:r>
                      <a:endParaRPr lang="en-GB" sz="2000" dirty="0"/>
                    </a:p>
                  </a:txBody>
                  <a:tcPr/>
                </a:tc>
                <a:tc>
                  <a:txBody>
                    <a:bodyPr/>
                    <a:lstStyle/>
                    <a:p>
                      <a:pPr algn="ctr"/>
                      <a:r>
                        <a:rPr lang="en-GB" sz="2000" dirty="0" smtClean="0"/>
                        <a:t>SE</a:t>
                      </a:r>
                      <a:endParaRPr lang="en-GB" sz="2000" dirty="0"/>
                    </a:p>
                  </a:txBody>
                  <a:tcPr/>
                </a:tc>
                <a:tc>
                  <a:txBody>
                    <a:bodyPr/>
                    <a:lstStyle/>
                    <a:p>
                      <a:pPr algn="ctr"/>
                      <a:r>
                        <a:rPr lang="en-GB" sz="2000" dirty="0" smtClean="0"/>
                        <a:t>UK</a:t>
                      </a:r>
                    </a:p>
                    <a:p>
                      <a:pPr algn="ctr"/>
                      <a:r>
                        <a:rPr lang="en-GB" sz="1100" dirty="0" smtClean="0"/>
                        <a:t>TCDO</a:t>
                      </a:r>
                      <a:endParaRPr lang="en-GB" sz="1100" dirty="0"/>
                    </a:p>
                  </a:txBody>
                  <a:tcPr/>
                </a:tc>
                <a:tc>
                  <a:txBody>
                    <a:bodyPr/>
                    <a:lstStyle/>
                    <a:p>
                      <a:pPr algn="ctr"/>
                      <a:r>
                        <a:rPr lang="en-GB" sz="2000" dirty="0" smtClean="0"/>
                        <a:t>UK</a:t>
                      </a:r>
                    </a:p>
                    <a:p>
                      <a:pPr algn="ctr"/>
                      <a:r>
                        <a:rPr lang="en-GB" sz="1200" dirty="0" smtClean="0"/>
                        <a:t>PSA</a:t>
                      </a:r>
                      <a:endParaRPr lang="en-GB" sz="1200" dirty="0"/>
                    </a:p>
                  </a:txBody>
                  <a:tcPr/>
                </a:tc>
              </a:tr>
              <a:tr h="684020">
                <a:tc>
                  <a:txBody>
                    <a:bodyPr/>
                    <a:lstStyle/>
                    <a:p>
                      <a:r>
                        <a:rPr lang="en-GB" dirty="0" smtClean="0"/>
                        <a:t>Defining psychoactive</a:t>
                      </a:r>
                      <a:r>
                        <a:rPr lang="en-GB" baseline="0" dirty="0" smtClean="0"/>
                        <a:t> effects</a:t>
                      </a:r>
                      <a:endParaRPr lang="en-GB" dirty="0"/>
                    </a:p>
                  </a:txBody>
                  <a:tcPr/>
                </a:tc>
                <a:tc>
                  <a:txBody>
                    <a:bodyPr/>
                    <a:lstStyle/>
                    <a:p>
                      <a:pPr algn="ctr"/>
                      <a:r>
                        <a:rPr lang="en-GB" sz="2800" dirty="0" smtClean="0">
                          <a:solidFill>
                            <a:srgbClr val="00B050"/>
                          </a:solidFill>
                        </a:rPr>
                        <a:t>█</a:t>
                      </a:r>
                      <a:endParaRPr lang="en-GB" sz="2800" dirty="0">
                        <a:solidFill>
                          <a:srgbClr val="00B050"/>
                        </a:solidFill>
                      </a:endParaRPr>
                    </a:p>
                  </a:txBody>
                  <a:tcPr anchor="ctr"/>
                </a:tc>
                <a:tc>
                  <a:txBody>
                    <a:bodyPr/>
                    <a:lstStyle/>
                    <a:p>
                      <a:pPr algn="ctr"/>
                      <a:endParaRPr lang="en-GB" sz="2800" dirty="0"/>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dirty="0" smtClean="0">
                          <a:solidFill>
                            <a:srgbClr val="00B050"/>
                          </a:solidFill>
                        </a:rPr>
                        <a:t>█</a:t>
                      </a:r>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dirty="0" smtClean="0">
                          <a:solidFill>
                            <a:srgbClr val="00B050"/>
                          </a:solidFill>
                        </a:rPr>
                        <a:t>█</a:t>
                      </a:r>
                    </a:p>
                  </a:txBody>
                  <a:tcPr anchor="ctr"/>
                </a:tc>
                <a:tc>
                  <a:txBody>
                    <a:bodyPr/>
                    <a:lstStyle/>
                    <a:p>
                      <a:pPr algn="ctr"/>
                      <a:endParaRPr lang="en-GB" sz="2800"/>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endParaRPr lang="en-GB" sz="2800" dirty="0" smtClean="0">
                        <a:solidFill>
                          <a:srgbClr val="FFC000"/>
                        </a:solidFill>
                      </a:endParaRPr>
                    </a:p>
                    <a:p>
                      <a:pPr algn="ctr"/>
                      <a:endParaRPr lang="en-GB" sz="2800" dirty="0"/>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dirty="0" smtClean="0">
                          <a:solidFill>
                            <a:srgbClr val="00B050"/>
                          </a:solidFill>
                        </a:rPr>
                        <a:t>█</a:t>
                      </a:r>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dirty="0" smtClean="0">
                          <a:solidFill>
                            <a:srgbClr val="00B050"/>
                          </a:solidFill>
                        </a:rPr>
                        <a:t>█</a:t>
                      </a:r>
                    </a:p>
                  </a:txBody>
                  <a:tcPr anchor="ctr"/>
                </a:tc>
                <a:tc>
                  <a:txBody>
                    <a:bodyPr/>
                    <a:lstStyle/>
                    <a:p>
                      <a:pPr algn="ctr"/>
                      <a:endParaRPr lang="en-GB" sz="2800" dirty="0"/>
                    </a:p>
                  </a:txBody>
                  <a:tcPr anchor="ctr"/>
                </a:tc>
                <a:tc>
                  <a:txBody>
                    <a:bodyPr/>
                    <a:lstStyle/>
                    <a:p>
                      <a:pPr algn="ctr"/>
                      <a:endParaRPr lang="en-GB" sz="2800" dirty="0"/>
                    </a:p>
                  </a:txBody>
                  <a:tcPr anchor="ctr"/>
                </a:tc>
                <a:tc>
                  <a:txBody>
                    <a:bodyPr/>
                    <a:lstStyle/>
                    <a:p>
                      <a:pPr algn="ctr"/>
                      <a:endParaRPr lang="en-GB" sz="2800" dirty="0"/>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dirty="0" smtClean="0">
                          <a:solidFill>
                            <a:srgbClr val="00B050"/>
                          </a:solidFill>
                        </a:rPr>
                        <a:t>█</a:t>
                      </a:r>
                    </a:p>
                  </a:txBody>
                  <a:tcPr anchor="ctr"/>
                </a:tc>
              </a:tr>
              <a:tr h="684020">
                <a:tc>
                  <a:txBody>
                    <a:bodyPr/>
                    <a:lstStyle/>
                    <a:p>
                      <a:r>
                        <a:rPr lang="en-GB" dirty="0" smtClean="0"/>
                        <a:t>Motive </a:t>
                      </a:r>
                    </a:p>
                    <a:p>
                      <a:r>
                        <a:rPr lang="en-GB" dirty="0" smtClean="0"/>
                        <a:t>(abuse or intoxication)</a:t>
                      </a:r>
                      <a:endParaRPr lang="en-GB" dirty="0"/>
                    </a:p>
                  </a:txBody>
                  <a:tcPr/>
                </a:tc>
                <a:tc>
                  <a:txBody>
                    <a:bodyPr/>
                    <a:lstStyle/>
                    <a:p>
                      <a:pPr algn="ctr"/>
                      <a:r>
                        <a:rPr lang="en-GB" sz="2800" dirty="0" smtClean="0">
                          <a:solidFill>
                            <a:srgbClr val="00B0F0"/>
                          </a:solidFill>
                        </a:rPr>
                        <a:t>►</a:t>
                      </a:r>
                      <a:endParaRPr lang="en-GB" sz="2800" dirty="0">
                        <a:solidFill>
                          <a:srgbClr val="00B0F0"/>
                        </a:solidFill>
                      </a:endParaRPr>
                    </a:p>
                  </a:txBody>
                  <a:tcPr anchor="ctr"/>
                </a:tc>
                <a:tc>
                  <a:txBody>
                    <a:bodyPr/>
                    <a:lstStyle/>
                    <a:p>
                      <a:pPr algn="ctr"/>
                      <a:r>
                        <a:rPr lang="en-GB" sz="2800" dirty="0" smtClean="0">
                          <a:solidFill>
                            <a:srgbClr val="00B0F0"/>
                          </a:solidFill>
                        </a:rPr>
                        <a:t>►</a:t>
                      </a:r>
                      <a:endParaRPr lang="en-GB" sz="2800" dirty="0"/>
                    </a:p>
                  </a:txBody>
                  <a:tcPr anchor="ctr"/>
                </a:tc>
                <a:tc>
                  <a:txBody>
                    <a:bodyPr/>
                    <a:lstStyle/>
                    <a:p>
                      <a:pPr algn="ctr"/>
                      <a:endParaRPr lang="en-GB" sz="2800" dirty="0"/>
                    </a:p>
                  </a:txBody>
                  <a:tcPr anchor="ctr"/>
                </a:tc>
                <a:tc>
                  <a:txBody>
                    <a:bodyPr/>
                    <a:lstStyle/>
                    <a:p>
                      <a:pPr algn="ctr"/>
                      <a:endParaRPr lang="en-GB" sz="2800" dirty="0"/>
                    </a:p>
                  </a:txBody>
                  <a:tcPr anchor="ctr"/>
                </a:tc>
                <a:tc>
                  <a:txBody>
                    <a:bodyPr/>
                    <a:lstStyle/>
                    <a:p>
                      <a:pPr algn="ctr"/>
                      <a:endParaRPr lang="en-GB" sz="2800" dirty="0"/>
                    </a:p>
                  </a:txBody>
                  <a:tcPr anchor="ctr"/>
                </a:tc>
                <a:tc>
                  <a:txBody>
                    <a:bodyPr/>
                    <a:lstStyle/>
                    <a:p>
                      <a:pPr algn="ctr"/>
                      <a:r>
                        <a:rPr lang="en-GB" sz="2800" dirty="0" smtClean="0">
                          <a:solidFill>
                            <a:srgbClr val="00B0F0"/>
                          </a:solidFill>
                        </a:rPr>
                        <a:t>►</a:t>
                      </a:r>
                      <a:endParaRPr lang="en-GB" sz="2800" dirty="0"/>
                    </a:p>
                  </a:txBody>
                  <a:tcPr anchor="ctr"/>
                </a:tc>
                <a:tc>
                  <a:txBody>
                    <a:bodyPr/>
                    <a:lstStyle/>
                    <a:p>
                      <a:pPr algn="ctr"/>
                      <a:endParaRPr lang="en-GB" sz="2800" dirty="0"/>
                    </a:p>
                  </a:txBody>
                  <a:tcPr anchor="ctr"/>
                </a:tc>
                <a:tc>
                  <a:txBody>
                    <a:bodyPr/>
                    <a:lstStyle/>
                    <a:p>
                      <a:pPr algn="ctr"/>
                      <a:endParaRPr lang="en-GB" sz="2800"/>
                    </a:p>
                  </a:txBody>
                  <a:tcPr anchor="ctr"/>
                </a:tc>
                <a:tc>
                  <a:txBody>
                    <a:bodyPr/>
                    <a:lstStyle/>
                    <a:p>
                      <a:pPr algn="ctr"/>
                      <a:r>
                        <a:rPr lang="en-GB" sz="2800" dirty="0" smtClean="0">
                          <a:solidFill>
                            <a:srgbClr val="00B0F0"/>
                          </a:solidFill>
                        </a:rPr>
                        <a:t>►</a:t>
                      </a:r>
                      <a:endParaRPr lang="en-GB" sz="2800" dirty="0"/>
                    </a:p>
                  </a:txBody>
                  <a:tcPr anchor="ctr"/>
                </a:tc>
                <a:tc>
                  <a:txBody>
                    <a:bodyPr/>
                    <a:lstStyle/>
                    <a:p>
                      <a:pPr algn="ctr"/>
                      <a:endParaRPr lang="en-GB" sz="2800"/>
                    </a:p>
                  </a:txBody>
                  <a:tcPr anchor="ctr"/>
                </a:tc>
                <a:tc>
                  <a:txBody>
                    <a:bodyPr/>
                    <a:lstStyle/>
                    <a:p>
                      <a:pPr algn="ctr"/>
                      <a:r>
                        <a:rPr lang="en-GB" sz="2800" dirty="0" smtClean="0">
                          <a:solidFill>
                            <a:srgbClr val="00B0F0"/>
                          </a:solidFill>
                        </a:rPr>
                        <a:t>►</a:t>
                      </a:r>
                      <a:endParaRPr lang="en-GB" sz="2800" dirty="0"/>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dirty="0" smtClean="0">
                          <a:solidFill>
                            <a:srgbClr val="00B0F0"/>
                          </a:solidFill>
                        </a:rPr>
                        <a:t>►</a:t>
                      </a:r>
                      <a:endParaRPr lang="en-GB" sz="2800" dirty="0" smtClean="0"/>
                    </a:p>
                  </a:txBody>
                  <a:tcPr anchor="ctr"/>
                </a:tc>
              </a:tr>
              <a:tr h="684020">
                <a:tc>
                  <a:txBody>
                    <a:bodyPr/>
                    <a:lstStyle/>
                    <a:p>
                      <a:r>
                        <a:rPr lang="en-GB" dirty="0" smtClean="0"/>
                        <a:t>Harm or threat to health</a:t>
                      </a:r>
                      <a:endParaRPr lang="en-GB" dirty="0"/>
                    </a:p>
                  </a:txBody>
                  <a:tcPr/>
                </a:tc>
                <a:tc>
                  <a:txBody>
                    <a:bodyPr/>
                    <a:lstStyle/>
                    <a:p>
                      <a:pPr algn="ctr"/>
                      <a:r>
                        <a:rPr lang="en-GB" sz="2800" b="1" dirty="0" smtClean="0">
                          <a:solidFill>
                            <a:srgbClr val="FF0000"/>
                          </a:solidFill>
                          <a:latin typeface="Aharoni" panose="02010803020104030203" pitchFamily="2" charset="-79"/>
                          <a:cs typeface="Aharoni" panose="02010803020104030203" pitchFamily="2" charset="-79"/>
                        </a:rPr>
                        <a:t>X</a:t>
                      </a:r>
                      <a:endParaRPr lang="en-GB" sz="2800" b="1" dirty="0">
                        <a:solidFill>
                          <a:srgbClr val="FF0000"/>
                        </a:solidFill>
                        <a:latin typeface="Aharoni" panose="02010803020104030203" pitchFamily="2" charset="-79"/>
                        <a:cs typeface="Aharoni" panose="02010803020104030203" pitchFamily="2" charset="-79"/>
                      </a:endParaRPr>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b="1" dirty="0" smtClean="0">
                          <a:solidFill>
                            <a:srgbClr val="FF0000"/>
                          </a:solidFill>
                          <a:latin typeface="Aharoni" panose="02010803020104030203" pitchFamily="2" charset="-79"/>
                          <a:cs typeface="Aharoni" panose="02010803020104030203" pitchFamily="2" charset="-79"/>
                        </a:rPr>
                        <a:t>X</a:t>
                      </a:r>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b="1" dirty="0" smtClean="0">
                          <a:solidFill>
                            <a:srgbClr val="FF0000"/>
                          </a:solidFill>
                          <a:latin typeface="Aharoni" panose="02010803020104030203" pitchFamily="2" charset="-79"/>
                          <a:cs typeface="Aharoni" panose="02010803020104030203" pitchFamily="2" charset="-79"/>
                        </a:rPr>
                        <a:t>X</a:t>
                      </a:r>
                    </a:p>
                  </a:txBody>
                  <a:tcPr anchor="ctr"/>
                </a:tc>
                <a:tc>
                  <a:txBody>
                    <a:bodyPr/>
                    <a:lstStyle/>
                    <a:p>
                      <a:pPr algn="ctr"/>
                      <a:r>
                        <a:rPr lang="en-GB" sz="1600" dirty="0" smtClean="0"/>
                        <a:t>Add</a:t>
                      </a:r>
                      <a:endParaRPr lang="en-GB" sz="1600" dirty="0"/>
                    </a:p>
                  </a:txBody>
                  <a:tcPr anchor="ctr"/>
                </a:tc>
                <a:tc>
                  <a:txBody>
                    <a:bodyPr/>
                    <a:lstStyle/>
                    <a:p>
                      <a:pPr algn="ctr"/>
                      <a:endParaRPr lang="en-GB" sz="2800" dirty="0"/>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b="1" dirty="0" smtClean="0">
                          <a:solidFill>
                            <a:srgbClr val="FF0000"/>
                          </a:solidFill>
                          <a:latin typeface="Aharoni" panose="02010803020104030203" pitchFamily="2" charset="-79"/>
                          <a:cs typeface="Aharoni" panose="02010803020104030203" pitchFamily="2" charset="-79"/>
                        </a:rPr>
                        <a:t>X</a:t>
                      </a:r>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b="1" dirty="0" smtClean="0">
                          <a:solidFill>
                            <a:srgbClr val="FF0000"/>
                          </a:solidFill>
                          <a:latin typeface="Aharoni" panose="02010803020104030203" pitchFamily="2" charset="-79"/>
                          <a:cs typeface="Aharoni" panose="02010803020104030203" pitchFamily="2" charset="-79"/>
                        </a:rPr>
                        <a:t>X</a:t>
                      </a:r>
                    </a:p>
                  </a:txBody>
                  <a:tcPr anchor="ctr"/>
                </a:tc>
                <a:tc>
                  <a:txBody>
                    <a:bodyPr/>
                    <a:lstStyle/>
                    <a:p>
                      <a:pPr algn="ctr"/>
                      <a:r>
                        <a:rPr lang="en-GB" sz="1600" dirty="0" err="1" smtClean="0"/>
                        <a:t>Dep</a:t>
                      </a:r>
                      <a:endParaRPr lang="en-GB" sz="1600" dirty="0"/>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b="1" dirty="0" smtClean="0">
                          <a:solidFill>
                            <a:srgbClr val="FF0000"/>
                          </a:solidFill>
                          <a:latin typeface="Aharoni" panose="02010803020104030203" pitchFamily="2" charset="-79"/>
                          <a:cs typeface="Aharoni" panose="02010803020104030203" pitchFamily="2" charset="-79"/>
                        </a:rPr>
                        <a:t>X</a:t>
                      </a:r>
                    </a:p>
                  </a:txBody>
                  <a:tcPr anchor="ctr"/>
                </a:tc>
                <a:tc>
                  <a:txBody>
                    <a:bodyPr/>
                    <a:lstStyle/>
                    <a:p>
                      <a:pPr algn="ctr"/>
                      <a:endParaRPr lang="en-GB" sz="2800" dirty="0"/>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GB" sz="2800" b="1" dirty="0" smtClean="0">
                          <a:solidFill>
                            <a:srgbClr val="FF0000"/>
                          </a:solidFill>
                          <a:latin typeface="Aharoni" panose="02010803020104030203" pitchFamily="2" charset="-79"/>
                          <a:cs typeface="Aharoni" panose="02010803020104030203" pitchFamily="2" charset="-79"/>
                        </a:rPr>
                        <a:t>X</a:t>
                      </a:r>
                    </a:p>
                  </a:txBody>
                  <a:tcPr anchor="ct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endParaRPr lang="en-GB" sz="2800" b="1" dirty="0" smtClean="0">
                        <a:solidFill>
                          <a:srgbClr val="FF0000"/>
                        </a:solidFill>
                        <a:latin typeface="Aharoni" panose="02010803020104030203" pitchFamily="2" charset="-79"/>
                        <a:cs typeface="Aharoni" panose="02010803020104030203" pitchFamily="2" charset="-79"/>
                      </a:endParaRPr>
                    </a:p>
                  </a:txBody>
                  <a:tcPr anchor="ctr"/>
                </a:tc>
              </a:tr>
            </a:tbl>
          </a:graphicData>
        </a:graphic>
      </p:graphicFrame>
      <p:sp>
        <p:nvSpPr>
          <p:cNvPr id="3" name="TextBox 2"/>
          <p:cNvSpPr txBox="1"/>
          <p:nvPr/>
        </p:nvSpPr>
        <p:spPr bwMode="auto">
          <a:xfrm>
            <a:off x="179512" y="4963815"/>
            <a:ext cx="8784976" cy="769441"/>
          </a:xfrm>
          <a:prstGeom prst="rect">
            <a:avLst/>
          </a:prstGeom>
          <a:noFill/>
          <a:ln w="9525">
            <a:noFill/>
            <a:miter lim="800000"/>
            <a:headEnd/>
            <a:tailEnd/>
          </a:ln>
        </p:spPr>
        <p:txBody>
          <a:bodyPr wrap="square" rtlCol="0">
            <a:spAutoFit/>
          </a:bodyPr>
          <a:lstStyle/>
          <a:p>
            <a:pPr eaLnBrk="0" hangingPunct="0">
              <a:spcBef>
                <a:spcPct val="20000"/>
              </a:spcBef>
            </a:pPr>
            <a:r>
              <a:rPr lang="en-GB" sz="2000" i="1" dirty="0" smtClean="0">
                <a:latin typeface="Arial" charset="0"/>
              </a:rPr>
              <a:t>General laws may exclude </a:t>
            </a:r>
            <a:r>
              <a:rPr lang="en-GB" sz="2000" i="1" u="sng" dirty="0" smtClean="0">
                <a:latin typeface="Arial" charset="0"/>
              </a:rPr>
              <a:t>products</a:t>
            </a:r>
            <a:r>
              <a:rPr lang="en-GB" sz="2000" i="1" dirty="0" smtClean="0">
                <a:latin typeface="Arial" charset="0"/>
              </a:rPr>
              <a:t> (alcohol, tobacco, medicines, food…)</a:t>
            </a:r>
          </a:p>
          <a:p>
            <a:pPr eaLnBrk="0" hangingPunct="0">
              <a:spcBef>
                <a:spcPct val="20000"/>
              </a:spcBef>
            </a:pPr>
            <a:r>
              <a:rPr lang="en-GB" sz="2000" i="1" dirty="0" smtClean="0">
                <a:latin typeface="Arial" charset="0"/>
              </a:rPr>
              <a:t>Precise laws may exclude </a:t>
            </a:r>
            <a:r>
              <a:rPr lang="en-GB" sz="2000" i="1" u="sng" dirty="0" smtClean="0">
                <a:latin typeface="Arial" charset="0"/>
              </a:rPr>
              <a:t>purposes</a:t>
            </a:r>
            <a:r>
              <a:rPr lang="en-GB" sz="2000" i="1" dirty="0" smtClean="0">
                <a:latin typeface="Arial" charset="0"/>
              </a:rPr>
              <a:t> (industrial, pharmaceutical, research…)</a:t>
            </a:r>
          </a:p>
        </p:txBody>
      </p:sp>
    </p:spTree>
    <p:extLst>
      <p:ext uri="{BB962C8B-B14F-4D97-AF65-F5344CB8AC3E}">
        <p14:creationId xmlns:p14="http://schemas.microsoft.com/office/powerpoint/2010/main" val="1706436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GB" dirty="0"/>
              <a:t>Definitions of “psychoactive”…</a:t>
            </a:r>
          </a:p>
        </p:txBody>
      </p:sp>
      <p:sp>
        <p:nvSpPr>
          <p:cNvPr id="3" name="Content Placeholder 2"/>
          <p:cNvSpPr>
            <a:spLocks noGrp="1"/>
          </p:cNvSpPr>
          <p:nvPr>
            <p:ph idx="1"/>
          </p:nvPr>
        </p:nvSpPr>
        <p:spPr>
          <a:xfrm>
            <a:off x="107950" y="980728"/>
            <a:ext cx="8928100" cy="5328592"/>
          </a:xfrm>
        </p:spPr>
        <p:txBody>
          <a:bodyPr>
            <a:normAutofit lnSpcReduction="10000"/>
          </a:bodyPr>
          <a:lstStyle/>
          <a:p>
            <a:pPr>
              <a:spcBef>
                <a:spcPts val="0"/>
              </a:spcBef>
              <a:spcAft>
                <a:spcPts val="1200"/>
              </a:spcAft>
            </a:pPr>
            <a:r>
              <a:rPr lang="en-GB" sz="2400" dirty="0"/>
              <a:t>Stimulate or depress (AT,IE,RO) / affect (HU, </a:t>
            </a:r>
            <a:r>
              <a:rPr lang="en-GB" sz="2400" dirty="0" smtClean="0"/>
              <a:t>PT) </a:t>
            </a:r>
            <a:r>
              <a:rPr lang="en-GB" sz="2400" dirty="0"/>
              <a:t>the CNS</a:t>
            </a:r>
          </a:p>
          <a:p>
            <a:pPr>
              <a:spcBef>
                <a:spcPts val="0"/>
              </a:spcBef>
              <a:spcAft>
                <a:spcPts val="1200"/>
              </a:spcAft>
            </a:pPr>
            <a:r>
              <a:rPr lang="en-GB" sz="2400" dirty="0"/>
              <a:t>Resulting in (AT), provoking (RO</a:t>
            </a:r>
            <a:r>
              <a:rPr lang="en-GB" sz="2400" dirty="0" smtClean="0"/>
              <a:t>), it affects (UK) </a:t>
            </a:r>
            <a:r>
              <a:rPr lang="en-GB" sz="2400" dirty="0"/>
              <a:t>/ it can (HU), capacity to (IE), ability to (PT)</a:t>
            </a:r>
          </a:p>
          <a:p>
            <a:pPr>
              <a:spcBef>
                <a:spcPts val="0"/>
              </a:spcBef>
              <a:spcAft>
                <a:spcPts val="1200"/>
              </a:spcAft>
            </a:pPr>
            <a:r>
              <a:rPr lang="en-GB" sz="2400" dirty="0"/>
              <a:t>Size qualifiers – as serious as (HU), comparable to (PT), similar to (RO), significant (IE,PT)</a:t>
            </a:r>
          </a:p>
          <a:p>
            <a:pPr marL="342900" indent="-342900">
              <a:spcBef>
                <a:spcPts val="0"/>
              </a:spcBef>
              <a:spcAft>
                <a:spcPts val="0"/>
              </a:spcAft>
              <a:buFont typeface="Arial" panose="020B0604020202020204" pitchFamily="34" charset="0"/>
              <a:buChar char="•"/>
            </a:pPr>
            <a:r>
              <a:rPr lang="en-GB" sz="2400" dirty="0"/>
              <a:t>Behaviour (AT</a:t>
            </a:r>
            <a:r>
              <a:rPr lang="en-GB" sz="2400" dirty="0" smtClean="0"/>
              <a:t>, HU, IE, PT, RO)</a:t>
            </a:r>
          </a:p>
          <a:p>
            <a:pPr marL="342900" indent="-342900">
              <a:spcBef>
                <a:spcPts val="0"/>
              </a:spcBef>
              <a:spcAft>
                <a:spcPts val="0"/>
              </a:spcAft>
              <a:buFont typeface="Arial" panose="020B0604020202020204" pitchFamily="34" charset="0"/>
              <a:buChar char="•"/>
            </a:pPr>
            <a:r>
              <a:rPr lang="en-GB" sz="2400" dirty="0" smtClean="0"/>
              <a:t>mental </a:t>
            </a:r>
            <a:r>
              <a:rPr lang="en-GB" sz="2400" dirty="0"/>
              <a:t>function (</a:t>
            </a:r>
            <a:r>
              <a:rPr lang="en-GB" sz="2400" dirty="0" smtClean="0"/>
              <a:t>PT, UK) </a:t>
            </a:r>
            <a:r>
              <a:rPr lang="en-GB" sz="2400" dirty="0"/>
              <a:t>/ mental processes (RO) / thinking (IE) / mental state (HU</a:t>
            </a:r>
            <a:r>
              <a:rPr lang="en-GB" sz="2400" dirty="0" smtClean="0"/>
              <a:t>)</a:t>
            </a:r>
          </a:p>
          <a:p>
            <a:pPr marL="342900" indent="-342900">
              <a:spcBef>
                <a:spcPts val="0"/>
              </a:spcBef>
              <a:spcAft>
                <a:spcPts val="0"/>
              </a:spcAft>
              <a:buFont typeface="Arial" panose="020B0604020202020204" pitchFamily="34" charset="0"/>
              <a:buChar char="•"/>
            </a:pPr>
            <a:r>
              <a:rPr lang="en-GB" sz="2400" dirty="0" smtClean="0"/>
              <a:t>hallucinations </a:t>
            </a:r>
            <a:r>
              <a:rPr lang="en-GB" sz="2400" dirty="0"/>
              <a:t>(AT,IE,PT</a:t>
            </a:r>
            <a:r>
              <a:rPr lang="en-GB" sz="2400" dirty="0" smtClean="0"/>
              <a:t>)</a:t>
            </a:r>
          </a:p>
          <a:p>
            <a:pPr marL="342900" indent="-342900">
              <a:spcBef>
                <a:spcPts val="0"/>
              </a:spcBef>
              <a:spcAft>
                <a:spcPts val="0"/>
              </a:spcAft>
              <a:buFont typeface="Arial" panose="020B0604020202020204" pitchFamily="34" charset="0"/>
              <a:buChar char="•"/>
            </a:pPr>
            <a:r>
              <a:rPr lang="en-GB" sz="2400" dirty="0" smtClean="0"/>
              <a:t>motor </a:t>
            </a:r>
            <a:r>
              <a:rPr lang="en-GB" sz="2400" dirty="0"/>
              <a:t>functions (AT,IE,PT</a:t>
            </a:r>
            <a:r>
              <a:rPr lang="en-GB" sz="2400" dirty="0" smtClean="0"/>
              <a:t>)</a:t>
            </a:r>
          </a:p>
          <a:p>
            <a:pPr marL="342900" indent="-342900">
              <a:spcBef>
                <a:spcPts val="0"/>
              </a:spcBef>
              <a:spcAft>
                <a:spcPts val="0"/>
              </a:spcAft>
              <a:buFont typeface="Arial" panose="020B0604020202020204" pitchFamily="34" charset="0"/>
              <a:buChar char="•"/>
            </a:pPr>
            <a:r>
              <a:rPr lang="en-GB" sz="2400" dirty="0" smtClean="0"/>
              <a:t>perception </a:t>
            </a:r>
            <a:r>
              <a:rPr lang="en-GB" sz="2400" dirty="0"/>
              <a:t>(AT,IE</a:t>
            </a:r>
            <a:r>
              <a:rPr lang="en-GB" sz="2400" dirty="0" smtClean="0"/>
              <a:t>)</a:t>
            </a:r>
          </a:p>
          <a:p>
            <a:pPr marL="342900" indent="-342900">
              <a:spcBef>
                <a:spcPts val="0"/>
              </a:spcBef>
              <a:spcAft>
                <a:spcPts val="1200"/>
              </a:spcAft>
              <a:buFont typeface="Arial" panose="020B0604020202020204" pitchFamily="34" charset="0"/>
              <a:buChar char="•"/>
            </a:pPr>
            <a:r>
              <a:rPr lang="en-GB" sz="2400" dirty="0" smtClean="0"/>
              <a:t>mood </a:t>
            </a:r>
            <a:r>
              <a:rPr lang="en-GB" sz="2400" dirty="0"/>
              <a:t>(AT,IE</a:t>
            </a:r>
            <a:r>
              <a:rPr lang="en-GB" sz="2400" dirty="0" smtClean="0"/>
              <a:t>), emotional state (UK)</a:t>
            </a:r>
            <a:endParaRPr lang="en-GB" sz="2400" dirty="0"/>
          </a:p>
          <a:p>
            <a:pPr>
              <a:spcBef>
                <a:spcPts val="0"/>
              </a:spcBef>
              <a:spcAft>
                <a:spcPts val="1200"/>
              </a:spcAft>
            </a:pPr>
            <a:r>
              <a:rPr lang="en-GB" sz="2400" dirty="0"/>
              <a:t>Dependence (IE</a:t>
            </a:r>
            <a:r>
              <a:rPr lang="en-GB" sz="2400" dirty="0" smtClean="0"/>
              <a:t>, PT, RO</a:t>
            </a:r>
            <a:r>
              <a:rPr lang="en-GB" sz="2400" dirty="0"/>
              <a:t>)</a:t>
            </a:r>
          </a:p>
          <a:p>
            <a:endParaRPr lang="en-GB" dirty="0"/>
          </a:p>
        </p:txBody>
      </p:sp>
    </p:spTree>
    <p:extLst>
      <p:ext uri="{BB962C8B-B14F-4D97-AF65-F5344CB8AC3E}">
        <p14:creationId xmlns:p14="http://schemas.microsoft.com/office/powerpoint/2010/main" val="2713317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NPS specific laws – who updates the list?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1347772"/>
              </p:ext>
            </p:extLst>
          </p:nvPr>
        </p:nvGraphicFramePr>
        <p:xfrm>
          <a:off x="185936" y="1772816"/>
          <a:ext cx="8928100" cy="4003315"/>
        </p:xfrm>
        <a:graphic>
          <a:graphicData uri="http://schemas.openxmlformats.org/drawingml/2006/table">
            <a:tbl>
              <a:tblPr firstRow="1" bandRow="1">
                <a:tableStyleId>{5C22544A-7EE6-4342-B048-85BDC9FD1C3A}</a:tableStyleId>
              </a:tblPr>
              <a:tblGrid>
                <a:gridCol w="2232025"/>
                <a:gridCol w="2232025"/>
                <a:gridCol w="2232025"/>
                <a:gridCol w="2232025"/>
              </a:tblGrid>
              <a:tr h="863875">
                <a:tc>
                  <a:txBody>
                    <a:bodyPr/>
                    <a:lstStyle/>
                    <a:p>
                      <a:pPr algn="ctr"/>
                      <a:r>
                        <a:rPr lang="en-GB" dirty="0" smtClean="0"/>
                        <a:t>Ministry of Health or similar</a:t>
                      </a:r>
                      <a:endParaRPr lang="en-GB" dirty="0"/>
                    </a:p>
                  </a:txBody>
                  <a:tcPr/>
                </a:tc>
                <a:tc>
                  <a:txBody>
                    <a:bodyPr/>
                    <a:lstStyle/>
                    <a:p>
                      <a:pPr algn="ctr"/>
                      <a:r>
                        <a:rPr lang="en-GB" dirty="0" smtClean="0"/>
                        <a:t>Government or similar</a:t>
                      </a:r>
                      <a:endParaRPr lang="en-GB" dirty="0"/>
                    </a:p>
                  </a:txBody>
                  <a:tcPr/>
                </a:tc>
                <a:tc>
                  <a:txBody>
                    <a:bodyPr/>
                    <a:lstStyle/>
                    <a:p>
                      <a:pPr algn="ctr"/>
                      <a:r>
                        <a:rPr lang="en-GB" dirty="0" smtClean="0"/>
                        <a:t>Other</a:t>
                      </a:r>
                      <a:endParaRPr lang="en-GB" dirty="0"/>
                    </a:p>
                  </a:txBody>
                  <a:tcPr/>
                </a:tc>
                <a:tc>
                  <a:txBody>
                    <a:bodyPr/>
                    <a:lstStyle/>
                    <a:p>
                      <a:pPr algn="ctr"/>
                      <a:r>
                        <a:rPr lang="en-GB" dirty="0" smtClean="0"/>
                        <a:t>No list</a:t>
                      </a:r>
                      <a:endParaRPr lang="en-GB" dirty="0"/>
                    </a:p>
                  </a:txBody>
                  <a:tcPr/>
                </a:tc>
              </a:tr>
              <a:tr h="1440049">
                <a:tc>
                  <a:txBody>
                    <a:bodyPr/>
                    <a:lstStyle/>
                    <a:p>
                      <a:pPr>
                        <a:spcAft>
                          <a:spcPts val="1800"/>
                        </a:spcAft>
                      </a:pPr>
                      <a:r>
                        <a:rPr lang="en-GB" sz="2000" b="0" dirty="0" smtClean="0"/>
                        <a:t>AT – Health</a:t>
                      </a:r>
                    </a:p>
                    <a:p>
                      <a:pPr>
                        <a:spcAft>
                          <a:spcPts val="1800"/>
                        </a:spcAft>
                      </a:pPr>
                      <a:r>
                        <a:rPr lang="en-GB" sz="2000" b="0" dirty="0" smtClean="0"/>
                        <a:t>FI – Social Affairs and Health</a:t>
                      </a:r>
                    </a:p>
                    <a:p>
                      <a:pPr>
                        <a:spcAft>
                          <a:spcPts val="1800"/>
                        </a:spcAft>
                      </a:pPr>
                      <a:r>
                        <a:rPr lang="en-GB" sz="2000" b="0" dirty="0" smtClean="0"/>
                        <a:t>HU – Human Capacities</a:t>
                      </a:r>
                    </a:p>
                    <a:p>
                      <a:pPr>
                        <a:spcAft>
                          <a:spcPts val="1800"/>
                        </a:spcAft>
                      </a:pPr>
                      <a:r>
                        <a:rPr lang="en-GB" sz="2000" b="0" dirty="0" smtClean="0"/>
                        <a:t>PT – Health</a:t>
                      </a:r>
                    </a:p>
                    <a:p>
                      <a:pPr>
                        <a:spcAft>
                          <a:spcPts val="1800"/>
                        </a:spcAft>
                      </a:pPr>
                      <a:r>
                        <a:rPr lang="en-GB" sz="2000" b="0" dirty="0" smtClean="0"/>
                        <a:t>SK –</a:t>
                      </a:r>
                      <a:r>
                        <a:rPr lang="en-GB" sz="2000" b="0" baseline="0" dirty="0" smtClean="0"/>
                        <a:t> Health</a:t>
                      </a:r>
                      <a:endParaRPr lang="en-GB" sz="2000" b="0" dirty="0"/>
                    </a:p>
                  </a:txBody>
                  <a:tcPr/>
                </a:tc>
                <a:tc>
                  <a:txBody>
                    <a:bodyPr/>
                    <a:lstStyle/>
                    <a:p>
                      <a:pPr>
                        <a:spcAft>
                          <a:spcPts val="1800"/>
                        </a:spcAft>
                      </a:pPr>
                      <a:r>
                        <a:rPr lang="en-GB" sz="2000" b="0" dirty="0" smtClean="0"/>
                        <a:t>UK (TCDO) – Home Office</a:t>
                      </a:r>
                      <a:r>
                        <a:rPr lang="en-GB" sz="2000" b="0" baseline="0" dirty="0" smtClean="0"/>
                        <a:t> approved by Parliament</a:t>
                      </a:r>
                      <a:endParaRPr lang="en-GB" sz="2000" b="0" dirty="0"/>
                    </a:p>
                  </a:txBody>
                  <a:tcPr/>
                </a:tc>
                <a:tc>
                  <a:txBody>
                    <a:bodyPr/>
                    <a:lstStyle/>
                    <a:p>
                      <a:pPr>
                        <a:spcAft>
                          <a:spcPts val="1800"/>
                        </a:spcAft>
                      </a:pPr>
                      <a:r>
                        <a:rPr lang="en-GB" sz="2000" b="0" dirty="0" smtClean="0"/>
                        <a:t>LV – Centre</a:t>
                      </a:r>
                      <a:r>
                        <a:rPr lang="en-GB" sz="2000" b="0" baseline="0" dirty="0" smtClean="0"/>
                        <a:t> for Disease Prevention and Control</a:t>
                      </a:r>
                    </a:p>
                    <a:p>
                      <a:pPr>
                        <a:spcAft>
                          <a:spcPts val="1800"/>
                        </a:spcAft>
                      </a:pPr>
                      <a:r>
                        <a:rPr lang="en-GB" sz="2000" b="0" baseline="0" dirty="0" smtClean="0"/>
                        <a:t>SE – Medical Products Agency, NIPH</a:t>
                      </a:r>
                      <a:endParaRPr lang="en-GB" sz="2000" b="0" dirty="0"/>
                    </a:p>
                  </a:txBody>
                  <a:tcPr/>
                </a:tc>
                <a:tc>
                  <a:txBody>
                    <a:bodyPr/>
                    <a:lstStyle/>
                    <a:p>
                      <a:pPr>
                        <a:spcAft>
                          <a:spcPts val="1800"/>
                        </a:spcAft>
                      </a:pPr>
                      <a:r>
                        <a:rPr lang="en-GB" sz="2000" b="0" dirty="0" smtClean="0"/>
                        <a:t>IE</a:t>
                      </a:r>
                    </a:p>
                    <a:p>
                      <a:pPr>
                        <a:spcAft>
                          <a:spcPts val="1800"/>
                        </a:spcAft>
                      </a:pPr>
                      <a:r>
                        <a:rPr lang="en-GB" sz="2000" b="0" dirty="0" smtClean="0"/>
                        <a:t>PL</a:t>
                      </a:r>
                    </a:p>
                    <a:p>
                      <a:pPr>
                        <a:spcAft>
                          <a:spcPts val="1800"/>
                        </a:spcAft>
                      </a:pPr>
                      <a:r>
                        <a:rPr lang="en-GB" sz="2000" b="0" dirty="0" smtClean="0"/>
                        <a:t>RO</a:t>
                      </a:r>
                    </a:p>
                    <a:p>
                      <a:pPr>
                        <a:spcAft>
                          <a:spcPts val="1800"/>
                        </a:spcAft>
                      </a:pPr>
                      <a:r>
                        <a:rPr lang="en-GB" sz="2000" b="0" dirty="0" smtClean="0"/>
                        <a:t>UK</a:t>
                      </a:r>
                      <a:r>
                        <a:rPr lang="en-GB" sz="2000" b="0" baseline="0" dirty="0" smtClean="0"/>
                        <a:t> (PSA)</a:t>
                      </a:r>
                      <a:endParaRPr lang="en-GB" sz="2000" b="0" dirty="0"/>
                    </a:p>
                  </a:txBody>
                  <a:tcPr/>
                </a:tc>
              </a:tr>
            </a:tbl>
          </a:graphicData>
        </a:graphic>
      </p:graphicFrame>
    </p:spTree>
    <p:extLst>
      <p:ext uri="{BB962C8B-B14F-4D97-AF65-F5344CB8AC3E}">
        <p14:creationId xmlns:p14="http://schemas.microsoft.com/office/powerpoint/2010/main" val="3545961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BEEC3D6E-A527-4605-9247-A534047FCED2-L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409894398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7884368" y="958618"/>
            <a:ext cx="576064" cy="432048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0937" tIns="45469" rIns="90937" bIns="45469"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6732240" y="958618"/>
            <a:ext cx="576064" cy="432048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0937" tIns="45469" rIns="90937" bIns="45469"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5580112" y="986002"/>
            <a:ext cx="576064" cy="432048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0937" tIns="45469" rIns="90937" bIns="45469"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8" name="Rectangle 17"/>
          <p:cNvSpPr/>
          <p:nvPr/>
        </p:nvSpPr>
        <p:spPr bwMode="auto">
          <a:xfrm>
            <a:off x="4427984" y="980728"/>
            <a:ext cx="576064" cy="432048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0937" tIns="45469" rIns="90937" bIns="45469"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7" name="Rectangle 16"/>
          <p:cNvSpPr/>
          <p:nvPr/>
        </p:nvSpPr>
        <p:spPr bwMode="auto">
          <a:xfrm>
            <a:off x="3275856" y="980728"/>
            <a:ext cx="576064" cy="432048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0937" tIns="45469" rIns="90937" bIns="45469"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6" name="Rectangle 15"/>
          <p:cNvSpPr/>
          <p:nvPr/>
        </p:nvSpPr>
        <p:spPr bwMode="auto">
          <a:xfrm>
            <a:off x="2123728" y="980728"/>
            <a:ext cx="576064" cy="432048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0937" tIns="45469" rIns="90937" bIns="45469"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2" name="Title 1"/>
          <p:cNvSpPr>
            <a:spLocks noGrp="1"/>
          </p:cNvSpPr>
          <p:nvPr>
            <p:ph type="title"/>
          </p:nvPr>
        </p:nvSpPr>
        <p:spPr>
          <a:xfrm>
            <a:off x="435315" y="260648"/>
            <a:ext cx="8229600" cy="248890"/>
          </a:xfrm>
        </p:spPr>
        <p:txBody>
          <a:bodyPr>
            <a:normAutofit fontScale="90000"/>
          </a:bodyPr>
          <a:lstStyle/>
          <a:p>
            <a:r>
              <a:rPr lang="en-GB" sz="4000" dirty="0" smtClean="0"/>
              <a:t/>
            </a:r>
            <a:br>
              <a:rPr lang="en-GB" sz="4000" dirty="0" smtClean="0"/>
            </a:br>
            <a:r>
              <a:rPr lang="en-GB" sz="3100" dirty="0" smtClean="0"/>
              <a:t>NPS specific laws – what (supply) penalties?</a:t>
            </a:r>
            <a:endParaRPr lang="en-GB" sz="3100" dirty="0"/>
          </a:p>
        </p:txBody>
      </p:sp>
      <p:cxnSp>
        <p:nvCxnSpPr>
          <p:cNvPr id="9" name="Straight Connector 8"/>
          <p:cNvCxnSpPr/>
          <p:nvPr/>
        </p:nvCxnSpPr>
        <p:spPr bwMode="auto">
          <a:xfrm>
            <a:off x="899592" y="5301208"/>
            <a:ext cx="784887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 name="Straight Arrow Connector 6"/>
          <p:cNvCxnSpPr/>
          <p:nvPr/>
        </p:nvCxnSpPr>
        <p:spPr bwMode="auto">
          <a:xfrm flipV="1">
            <a:off x="899592" y="764704"/>
            <a:ext cx="0" cy="4536504"/>
          </a:xfrm>
          <a:prstGeom prst="straightConnector1">
            <a:avLst/>
          </a:prstGeom>
          <a:solidFill>
            <a:schemeClr val="accent1"/>
          </a:solidFill>
          <a:ln w="38100" cap="flat" cmpd="sng" algn="ctr">
            <a:solidFill>
              <a:schemeClr val="tx1"/>
            </a:solidFill>
            <a:prstDash val="solid"/>
            <a:round/>
            <a:headEnd type="none" w="med" len="med"/>
            <a:tailEnd type="none"/>
          </a:ln>
          <a:effectLst/>
        </p:spPr>
      </p:cxnSp>
      <p:sp>
        <p:nvSpPr>
          <p:cNvPr id="15" name="Rectangle 14"/>
          <p:cNvSpPr/>
          <p:nvPr/>
        </p:nvSpPr>
        <p:spPr bwMode="auto">
          <a:xfrm>
            <a:off x="909531" y="970789"/>
            <a:ext cx="576064" cy="432048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0937" tIns="45469" rIns="90937" bIns="45469"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10" name="TextBox 9"/>
          <p:cNvSpPr txBox="1"/>
          <p:nvPr/>
        </p:nvSpPr>
        <p:spPr bwMode="auto">
          <a:xfrm>
            <a:off x="-36512" y="4931876"/>
            <a:ext cx="1080120" cy="369332"/>
          </a:xfrm>
          <a:prstGeom prst="rect">
            <a:avLst/>
          </a:prstGeom>
          <a:noFill/>
          <a:ln w="9525">
            <a:noFill/>
            <a:miter lim="800000"/>
            <a:headEnd/>
            <a:tailEnd/>
          </a:ln>
        </p:spPr>
        <p:txBody>
          <a:bodyPr wrap="square" rtlCol="0">
            <a:spAutoFit/>
          </a:bodyPr>
          <a:lstStyle/>
          <a:p>
            <a:pPr eaLnBrk="0" hangingPunct="0">
              <a:spcBef>
                <a:spcPct val="20000"/>
              </a:spcBef>
            </a:pPr>
            <a:r>
              <a:rPr lang="en-GB" dirty="0" err="1" smtClean="0">
                <a:latin typeface="Arial" charset="0"/>
              </a:rPr>
              <a:t>Confisc</a:t>
            </a:r>
            <a:r>
              <a:rPr lang="en-GB" dirty="0" smtClean="0">
                <a:latin typeface="Arial" charset="0"/>
              </a:rPr>
              <a:t>.</a:t>
            </a:r>
          </a:p>
        </p:txBody>
      </p:sp>
      <p:sp>
        <p:nvSpPr>
          <p:cNvPr id="11" name="TextBox 10"/>
          <p:cNvSpPr txBox="1"/>
          <p:nvPr/>
        </p:nvSpPr>
        <p:spPr bwMode="auto">
          <a:xfrm>
            <a:off x="35496" y="4499828"/>
            <a:ext cx="1080120" cy="369332"/>
          </a:xfrm>
          <a:prstGeom prst="rect">
            <a:avLst/>
          </a:prstGeom>
          <a:noFill/>
          <a:ln w="9525">
            <a:noFill/>
            <a:miter lim="800000"/>
            <a:headEnd/>
            <a:tailEnd/>
          </a:ln>
        </p:spPr>
        <p:txBody>
          <a:bodyPr wrap="square" rtlCol="0">
            <a:spAutoFit/>
          </a:bodyPr>
          <a:lstStyle/>
          <a:p>
            <a:pPr eaLnBrk="0" hangingPunct="0">
              <a:spcBef>
                <a:spcPct val="20000"/>
              </a:spcBef>
            </a:pPr>
            <a:r>
              <a:rPr lang="en-GB" dirty="0" smtClean="0">
                <a:latin typeface="Arial" charset="0"/>
              </a:rPr>
              <a:t>Fine €</a:t>
            </a:r>
          </a:p>
        </p:txBody>
      </p:sp>
      <p:cxnSp>
        <p:nvCxnSpPr>
          <p:cNvPr id="13" name="Straight Connector 12"/>
          <p:cNvCxnSpPr/>
          <p:nvPr/>
        </p:nvCxnSpPr>
        <p:spPr bwMode="auto">
          <a:xfrm>
            <a:off x="899592" y="4869160"/>
            <a:ext cx="78488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99592" y="4437112"/>
            <a:ext cx="78488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TextBox 21"/>
          <p:cNvSpPr txBox="1"/>
          <p:nvPr/>
        </p:nvSpPr>
        <p:spPr bwMode="auto">
          <a:xfrm>
            <a:off x="899592" y="5373216"/>
            <a:ext cx="7632848" cy="400110"/>
          </a:xfrm>
          <a:prstGeom prst="rect">
            <a:avLst/>
          </a:prstGeom>
          <a:noFill/>
          <a:ln w="9525">
            <a:noFill/>
            <a:miter lim="800000"/>
            <a:headEnd/>
            <a:tailEnd/>
          </a:ln>
        </p:spPr>
        <p:txBody>
          <a:bodyPr wrap="square" rtlCol="0">
            <a:spAutoFit/>
          </a:bodyPr>
          <a:lstStyle/>
          <a:p>
            <a:pPr eaLnBrk="0" hangingPunct="0">
              <a:spcBef>
                <a:spcPct val="20000"/>
              </a:spcBef>
            </a:pPr>
            <a:r>
              <a:rPr lang="en-GB" sz="2000" dirty="0" smtClean="0">
                <a:latin typeface="Arial" charset="0"/>
              </a:rPr>
              <a:t>UK    AT     HU    UK   IE    LV    RO   FI     PL    SK   PT    SE</a:t>
            </a:r>
          </a:p>
        </p:txBody>
      </p:sp>
      <p:sp>
        <p:nvSpPr>
          <p:cNvPr id="23" name="TextBox 22"/>
          <p:cNvSpPr txBox="1"/>
          <p:nvPr/>
        </p:nvSpPr>
        <p:spPr bwMode="auto">
          <a:xfrm>
            <a:off x="47109" y="1524854"/>
            <a:ext cx="553998" cy="2128887"/>
          </a:xfrm>
          <a:prstGeom prst="rect">
            <a:avLst/>
          </a:prstGeom>
          <a:noFill/>
          <a:ln w="9525">
            <a:noFill/>
            <a:miter lim="800000"/>
            <a:headEnd/>
            <a:tailEnd/>
          </a:ln>
        </p:spPr>
        <p:txBody>
          <a:bodyPr vert="vert270" wrap="square" rtlCol="0">
            <a:spAutoFit/>
          </a:bodyPr>
          <a:lstStyle/>
          <a:p>
            <a:pPr eaLnBrk="0" hangingPunct="0">
              <a:spcBef>
                <a:spcPct val="20000"/>
              </a:spcBef>
            </a:pPr>
            <a:r>
              <a:rPr lang="en-GB" sz="2400" dirty="0" smtClean="0">
                <a:latin typeface="Arial" charset="0"/>
              </a:rPr>
              <a:t>Years in prison</a:t>
            </a:r>
          </a:p>
        </p:txBody>
      </p:sp>
      <p:sp>
        <p:nvSpPr>
          <p:cNvPr id="25" name="TextBox 24"/>
          <p:cNvSpPr txBox="1"/>
          <p:nvPr/>
        </p:nvSpPr>
        <p:spPr bwMode="auto">
          <a:xfrm>
            <a:off x="503548" y="3717032"/>
            <a:ext cx="252028" cy="400110"/>
          </a:xfrm>
          <a:prstGeom prst="rect">
            <a:avLst/>
          </a:prstGeom>
          <a:noFill/>
          <a:ln w="9525">
            <a:noFill/>
            <a:miter lim="800000"/>
            <a:headEnd/>
            <a:tailEnd/>
          </a:ln>
        </p:spPr>
        <p:txBody>
          <a:bodyPr wrap="square" rtlCol="0">
            <a:spAutoFit/>
          </a:bodyPr>
          <a:lstStyle/>
          <a:p>
            <a:pPr eaLnBrk="0" hangingPunct="0">
              <a:spcBef>
                <a:spcPct val="20000"/>
              </a:spcBef>
            </a:pPr>
            <a:r>
              <a:rPr lang="en-GB" sz="2000" dirty="0" smtClean="0">
                <a:latin typeface="Arial" charset="0"/>
              </a:rPr>
              <a:t>2</a:t>
            </a:r>
          </a:p>
        </p:txBody>
      </p:sp>
      <p:sp>
        <p:nvSpPr>
          <p:cNvPr id="26" name="TextBox 25"/>
          <p:cNvSpPr txBox="1"/>
          <p:nvPr/>
        </p:nvSpPr>
        <p:spPr bwMode="auto">
          <a:xfrm>
            <a:off x="503548" y="3068960"/>
            <a:ext cx="252028" cy="400110"/>
          </a:xfrm>
          <a:prstGeom prst="rect">
            <a:avLst/>
          </a:prstGeom>
          <a:noFill/>
          <a:ln w="9525">
            <a:noFill/>
            <a:miter lim="800000"/>
            <a:headEnd/>
            <a:tailEnd/>
          </a:ln>
        </p:spPr>
        <p:txBody>
          <a:bodyPr wrap="square" rtlCol="0">
            <a:spAutoFit/>
          </a:bodyPr>
          <a:lstStyle/>
          <a:p>
            <a:pPr eaLnBrk="0" hangingPunct="0">
              <a:spcBef>
                <a:spcPct val="20000"/>
              </a:spcBef>
            </a:pPr>
            <a:r>
              <a:rPr lang="en-GB" sz="2000" dirty="0">
                <a:latin typeface="Arial" charset="0"/>
              </a:rPr>
              <a:t>4</a:t>
            </a:r>
            <a:endParaRPr lang="en-GB" sz="2000" dirty="0" smtClean="0">
              <a:latin typeface="Arial" charset="0"/>
            </a:endParaRPr>
          </a:p>
        </p:txBody>
      </p:sp>
      <p:sp>
        <p:nvSpPr>
          <p:cNvPr id="27" name="TextBox 26"/>
          <p:cNvSpPr txBox="1"/>
          <p:nvPr/>
        </p:nvSpPr>
        <p:spPr bwMode="auto">
          <a:xfrm>
            <a:off x="539552" y="2420888"/>
            <a:ext cx="252028" cy="400110"/>
          </a:xfrm>
          <a:prstGeom prst="rect">
            <a:avLst/>
          </a:prstGeom>
          <a:noFill/>
          <a:ln w="9525">
            <a:noFill/>
            <a:miter lim="800000"/>
            <a:headEnd/>
            <a:tailEnd/>
          </a:ln>
        </p:spPr>
        <p:txBody>
          <a:bodyPr wrap="square" rtlCol="0">
            <a:spAutoFit/>
          </a:bodyPr>
          <a:lstStyle/>
          <a:p>
            <a:pPr eaLnBrk="0" hangingPunct="0">
              <a:spcBef>
                <a:spcPct val="20000"/>
              </a:spcBef>
            </a:pPr>
            <a:r>
              <a:rPr lang="en-GB" sz="2000" dirty="0" smtClean="0">
                <a:latin typeface="Arial" charset="0"/>
              </a:rPr>
              <a:t>6</a:t>
            </a:r>
          </a:p>
        </p:txBody>
      </p:sp>
      <p:sp>
        <p:nvSpPr>
          <p:cNvPr id="28" name="TextBox 27"/>
          <p:cNvSpPr txBox="1"/>
          <p:nvPr/>
        </p:nvSpPr>
        <p:spPr bwMode="auto">
          <a:xfrm>
            <a:off x="539552" y="1772816"/>
            <a:ext cx="252028" cy="400110"/>
          </a:xfrm>
          <a:prstGeom prst="rect">
            <a:avLst/>
          </a:prstGeom>
          <a:noFill/>
          <a:ln w="9525">
            <a:noFill/>
            <a:miter lim="800000"/>
            <a:headEnd/>
            <a:tailEnd/>
          </a:ln>
        </p:spPr>
        <p:txBody>
          <a:bodyPr wrap="square" rtlCol="0">
            <a:spAutoFit/>
          </a:bodyPr>
          <a:lstStyle/>
          <a:p>
            <a:pPr eaLnBrk="0" hangingPunct="0">
              <a:spcBef>
                <a:spcPct val="20000"/>
              </a:spcBef>
            </a:pPr>
            <a:r>
              <a:rPr lang="en-GB" sz="2000" dirty="0" smtClean="0">
                <a:latin typeface="Arial" charset="0"/>
              </a:rPr>
              <a:t>8</a:t>
            </a:r>
          </a:p>
        </p:txBody>
      </p:sp>
      <p:sp>
        <p:nvSpPr>
          <p:cNvPr id="29" name="TextBox 28"/>
          <p:cNvSpPr txBox="1"/>
          <p:nvPr/>
        </p:nvSpPr>
        <p:spPr bwMode="auto">
          <a:xfrm>
            <a:off x="395536" y="1124744"/>
            <a:ext cx="504055" cy="400110"/>
          </a:xfrm>
          <a:prstGeom prst="rect">
            <a:avLst/>
          </a:prstGeom>
          <a:noFill/>
          <a:ln w="9525">
            <a:noFill/>
            <a:miter lim="800000"/>
            <a:headEnd/>
            <a:tailEnd/>
          </a:ln>
        </p:spPr>
        <p:txBody>
          <a:bodyPr wrap="square" rtlCol="0">
            <a:spAutoFit/>
          </a:bodyPr>
          <a:lstStyle/>
          <a:p>
            <a:pPr eaLnBrk="0" hangingPunct="0">
              <a:spcBef>
                <a:spcPct val="20000"/>
              </a:spcBef>
            </a:pPr>
            <a:r>
              <a:rPr lang="en-GB" sz="2000" dirty="0" smtClean="0">
                <a:latin typeface="Arial" charset="0"/>
              </a:rPr>
              <a:t>10</a:t>
            </a:r>
          </a:p>
        </p:txBody>
      </p:sp>
      <p:cxnSp>
        <p:nvCxnSpPr>
          <p:cNvPr id="33" name="Straight Arrow Connector 32"/>
          <p:cNvCxnSpPr/>
          <p:nvPr/>
        </p:nvCxnSpPr>
        <p:spPr bwMode="auto">
          <a:xfrm flipV="1">
            <a:off x="1259632" y="764704"/>
            <a:ext cx="0" cy="3663116"/>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1125555" y="4267823"/>
            <a:ext cx="0" cy="162305"/>
          </a:xfrm>
          <a:prstGeom prst="straightConnector1">
            <a:avLst/>
          </a:prstGeom>
          <a:solidFill>
            <a:schemeClr val="accent1"/>
          </a:solidFill>
          <a:ln w="57150" cap="flat" cmpd="sng" algn="ctr">
            <a:solidFill>
              <a:schemeClr val="tx1"/>
            </a:solidFill>
            <a:prstDash val="solid"/>
            <a:round/>
            <a:headEnd type="none" w="med" len="med"/>
            <a:tailEnd type="oval" w="med" len="med"/>
          </a:ln>
          <a:effectLst/>
        </p:spPr>
      </p:cxnSp>
      <p:cxnSp>
        <p:nvCxnSpPr>
          <p:cNvPr id="36" name="Straight Arrow Connector 35"/>
          <p:cNvCxnSpPr/>
          <p:nvPr/>
        </p:nvCxnSpPr>
        <p:spPr bwMode="auto">
          <a:xfrm flipV="1">
            <a:off x="1682518" y="3919017"/>
            <a:ext cx="0" cy="518095"/>
          </a:xfrm>
          <a:prstGeom prst="straightConnector1">
            <a:avLst/>
          </a:prstGeom>
          <a:solidFill>
            <a:schemeClr val="accent1"/>
          </a:solidFill>
          <a:ln w="57150" cap="flat" cmpd="sng" algn="ctr">
            <a:solidFill>
              <a:schemeClr val="tx1"/>
            </a:solidFill>
            <a:prstDash val="solid"/>
            <a:round/>
            <a:headEnd type="none" w="med" len="med"/>
            <a:tailEnd type="oval"/>
          </a:ln>
          <a:effectLst/>
        </p:spPr>
      </p:cxnSp>
      <p:cxnSp>
        <p:nvCxnSpPr>
          <p:cNvPr id="40" name="Straight Arrow Connector 39"/>
          <p:cNvCxnSpPr/>
          <p:nvPr/>
        </p:nvCxnSpPr>
        <p:spPr bwMode="auto">
          <a:xfrm flipV="1">
            <a:off x="1850975" y="1324799"/>
            <a:ext cx="0" cy="2853266"/>
          </a:xfrm>
          <a:prstGeom prst="straightConnector1">
            <a:avLst/>
          </a:prstGeom>
          <a:solidFill>
            <a:schemeClr val="accent1"/>
          </a:solidFill>
          <a:ln w="57150" cap="flat" cmpd="sng" algn="ctr">
            <a:solidFill>
              <a:schemeClr val="tx1"/>
            </a:solidFill>
            <a:prstDash val="solid"/>
            <a:round/>
            <a:headEnd type="oval" w="med" len="med"/>
            <a:tailEnd type="oval" w="med" len="med"/>
          </a:ln>
          <a:effectLst/>
        </p:spPr>
      </p:cxnSp>
      <p:cxnSp>
        <p:nvCxnSpPr>
          <p:cNvPr id="42" name="Straight Arrow Connector 41"/>
          <p:cNvCxnSpPr/>
          <p:nvPr/>
        </p:nvCxnSpPr>
        <p:spPr bwMode="auto">
          <a:xfrm flipV="1">
            <a:off x="2267744" y="3678567"/>
            <a:ext cx="0" cy="758545"/>
          </a:xfrm>
          <a:prstGeom prst="straightConnector1">
            <a:avLst/>
          </a:prstGeom>
          <a:solidFill>
            <a:schemeClr val="accent1"/>
          </a:solidFill>
          <a:ln w="57150" cap="flat" cmpd="sng" algn="ctr">
            <a:solidFill>
              <a:schemeClr val="tx1"/>
            </a:solidFill>
            <a:prstDash val="solid"/>
            <a:round/>
            <a:headEnd type="none" w="med" len="med"/>
            <a:tailEnd type="oval"/>
          </a:ln>
          <a:effectLst/>
        </p:spPr>
      </p:cxnSp>
      <p:cxnSp>
        <p:nvCxnSpPr>
          <p:cNvPr id="43" name="Straight Arrow Connector 42"/>
          <p:cNvCxnSpPr/>
          <p:nvPr/>
        </p:nvCxnSpPr>
        <p:spPr bwMode="auto">
          <a:xfrm flipV="1">
            <a:off x="2183362" y="4214104"/>
            <a:ext cx="0" cy="216029"/>
          </a:xfrm>
          <a:prstGeom prst="straightConnector1">
            <a:avLst/>
          </a:prstGeom>
          <a:solidFill>
            <a:schemeClr val="accent1"/>
          </a:solidFill>
          <a:ln w="57150" cap="flat" cmpd="sng" algn="ctr">
            <a:solidFill>
              <a:schemeClr val="tx1"/>
            </a:solidFill>
            <a:prstDash val="solid"/>
            <a:round/>
            <a:headEnd type="none" w="med" len="med"/>
            <a:tailEnd type="oval" w="med" len="med"/>
          </a:ln>
          <a:effectLst/>
        </p:spPr>
      </p:cxnSp>
      <p:cxnSp>
        <p:nvCxnSpPr>
          <p:cNvPr id="44" name="Straight Arrow Connector 43"/>
          <p:cNvCxnSpPr/>
          <p:nvPr/>
        </p:nvCxnSpPr>
        <p:spPr bwMode="auto">
          <a:xfrm flipV="1">
            <a:off x="2411760" y="2924944"/>
            <a:ext cx="0" cy="1253120"/>
          </a:xfrm>
          <a:prstGeom prst="straightConnector1">
            <a:avLst/>
          </a:prstGeom>
          <a:solidFill>
            <a:schemeClr val="accent1"/>
          </a:solidFill>
          <a:ln w="57150" cap="flat" cmpd="sng" algn="ctr">
            <a:solidFill>
              <a:schemeClr val="tx1"/>
            </a:solidFill>
            <a:prstDash val="solid"/>
            <a:round/>
            <a:headEnd type="oval" w="med" len="med"/>
            <a:tailEnd type="oval" w="med" len="med"/>
          </a:ln>
          <a:effectLst/>
        </p:spPr>
      </p:cxnSp>
      <p:cxnSp>
        <p:nvCxnSpPr>
          <p:cNvPr id="46" name="Straight Arrow Connector 45"/>
          <p:cNvCxnSpPr/>
          <p:nvPr/>
        </p:nvCxnSpPr>
        <p:spPr bwMode="auto">
          <a:xfrm flipV="1">
            <a:off x="2564160" y="1952993"/>
            <a:ext cx="0" cy="1946146"/>
          </a:xfrm>
          <a:prstGeom prst="straightConnector1">
            <a:avLst/>
          </a:prstGeom>
          <a:solidFill>
            <a:schemeClr val="accent1"/>
          </a:solidFill>
          <a:ln w="57150" cap="flat" cmpd="sng" algn="ctr">
            <a:solidFill>
              <a:schemeClr val="tx1"/>
            </a:solidFill>
            <a:prstDash val="solid"/>
            <a:round/>
            <a:headEnd type="oval" w="med" len="med"/>
            <a:tailEnd type="oval" w="med" len="med"/>
          </a:ln>
          <a:effectLst/>
        </p:spPr>
      </p:cxnSp>
      <p:cxnSp>
        <p:nvCxnSpPr>
          <p:cNvPr id="48" name="Straight Arrow Connector 47"/>
          <p:cNvCxnSpPr/>
          <p:nvPr/>
        </p:nvCxnSpPr>
        <p:spPr bwMode="auto">
          <a:xfrm flipV="1">
            <a:off x="3521697" y="4221083"/>
            <a:ext cx="0" cy="216029"/>
          </a:xfrm>
          <a:prstGeom prst="straightConnector1">
            <a:avLst/>
          </a:prstGeom>
          <a:solidFill>
            <a:schemeClr val="accent1"/>
          </a:solidFill>
          <a:ln w="57150" cap="flat" cmpd="sng" algn="ctr">
            <a:solidFill>
              <a:schemeClr val="tx1"/>
            </a:solidFill>
            <a:prstDash val="solid"/>
            <a:round/>
            <a:headEnd type="none" w="med" len="med"/>
            <a:tailEnd type="oval" w="med" len="med"/>
          </a:ln>
          <a:effectLst/>
        </p:spPr>
      </p:cxnSp>
      <p:cxnSp>
        <p:nvCxnSpPr>
          <p:cNvPr id="49" name="Straight Arrow Connector 48"/>
          <p:cNvCxnSpPr/>
          <p:nvPr/>
        </p:nvCxnSpPr>
        <p:spPr bwMode="auto">
          <a:xfrm flipV="1">
            <a:off x="3665713" y="2926066"/>
            <a:ext cx="0" cy="1511046"/>
          </a:xfrm>
          <a:prstGeom prst="straightConnector1">
            <a:avLst/>
          </a:prstGeom>
          <a:solidFill>
            <a:schemeClr val="accent1"/>
          </a:solidFill>
          <a:ln w="57150" cap="flat" cmpd="sng" algn="ctr">
            <a:solidFill>
              <a:schemeClr val="tx1"/>
            </a:solidFill>
            <a:prstDash val="solid"/>
            <a:round/>
            <a:headEnd type="none" w="med" len="med"/>
            <a:tailEnd type="oval"/>
          </a:ln>
          <a:effectLst/>
        </p:spPr>
      </p:cxnSp>
      <p:cxnSp>
        <p:nvCxnSpPr>
          <p:cNvPr id="51" name="Straight Arrow Connector 50"/>
          <p:cNvCxnSpPr/>
          <p:nvPr/>
        </p:nvCxnSpPr>
        <p:spPr bwMode="auto">
          <a:xfrm flipV="1">
            <a:off x="4025753" y="3919017"/>
            <a:ext cx="0" cy="518095"/>
          </a:xfrm>
          <a:prstGeom prst="straightConnector1">
            <a:avLst/>
          </a:prstGeom>
          <a:solidFill>
            <a:schemeClr val="accent1"/>
          </a:solidFill>
          <a:ln w="57150" cap="flat" cmpd="sng" algn="ctr">
            <a:solidFill>
              <a:schemeClr val="tx1"/>
            </a:solidFill>
            <a:prstDash val="solid"/>
            <a:round/>
            <a:headEnd type="none" w="med" len="med"/>
            <a:tailEnd type="oval"/>
          </a:ln>
          <a:effectLst/>
        </p:spPr>
      </p:cxnSp>
      <p:cxnSp>
        <p:nvCxnSpPr>
          <p:cNvPr id="52" name="Straight Arrow Connector 51"/>
          <p:cNvCxnSpPr/>
          <p:nvPr/>
        </p:nvCxnSpPr>
        <p:spPr bwMode="auto">
          <a:xfrm flipV="1">
            <a:off x="4241777" y="2926066"/>
            <a:ext cx="0" cy="1511047"/>
          </a:xfrm>
          <a:prstGeom prst="straightConnector1">
            <a:avLst/>
          </a:prstGeom>
          <a:solidFill>
            <a:schemeClr val="accent1"/>
          </a:solidFill>
          <a:ln w="57150" cap="flat" cmpd="sng" algn="ctr">
            <a:solidFill>
              <a:schemeClr val="tx1"/>
            </a:solidFill>
            <a:prstDash val="solid"/>
            <a:round/>
            <a:headEnd type="none" w="med" len="med"/>
            <a:tailEnd type="oval"/>
          </a:ln>
          <a:effectLst/>
        </p:spPr>
      </p:cxnSp>
      <p:cxnSp>
        <p:nvCxnSpPr>
          <p:cNvPr id="54" name="Straight Arrow Connector 53"/>
          <p:cNvCxnSpPr/>
          <p:nvPr/>
        </p:nvCxnSpPr>
        <p:spPr bwMode="auto">
          <a:xfrm flipV="1">
            <a:off x="4601817" y="3925893"/>
            <a:ext cx="0" cy="439211"/>
          </a:xfrm>
          <a:prstGeom prst="straightConnector1">
            <a:avLst/>
          </a:prstGeom>
          <a:solidFill>
            <a:schemeClr val="accent1"/>
          </a:solidFill>
          <a:ln w="57150" cap="flat" cmpd="sng" algn="ctr">
            <a:solidFill>
              <a:schemeClr val="tx1"/>
            </a:solidFill>
            <a:prstDash val="solid"/>
            <a:round/>
            <a:headEnd type="oval" w="med" len="med"/>
            <a:tailEnd type="oval" w="med" len="med"/>
          </a:ln>
          <a:effectLst/>
        </p:spPr>
      </p:cxnSp>
      <p:cxnSp>
        <p:nvCxnSpPr>
          <p:cNvPr id="55" name="Straight Arrow Connector 54"/>
          <p:cNvCxnSpPr/>
          <p:nvPr/>
        </p:nvCxnSpPr>
        <p:spPr bwMode="auto">
          <a:xfrm flipV="1">
            <a:off x="4754217" y="3653741"/>
            <a:ext cx="0" cy="639356"/>
          </a:xfrm>
          <a:prstGeom prst="straightConnector1">
            <a:avLst/>
          </a:prstGeom>
          <a:solidFill>
            <a:schemeClr val="accent1"/>
          </a:solidFill>
          <a:ln w="57150" cap="flat" cmpd="sng" algn="ctr">
            <a:solidFill>
              <a:schemeClr val="tx1"/>
            </a:solidFill>
            <a:prstDash val="solid"/>
            <a:round/>
            <a:headEnd type="oval" w="med" len="med"/>
            <a:tailEnd type="oval" w="med" len="med"/>
          </a:ln>
          <a:effectLst/>
        </p:spPr>
      </p:cxnSp>
      <p:cxnSp>
        <p:nvCxnSpPr>
          <p:cNvPr id="57" name="Straight Arrow Connector 56"/>
          <p:cNvCxnSpPr/>
          <p:nvPr/>
        </p:nvCxnSpPr>
        <p:spPr bwMode="auto">
          <a:xfrm flipV="1">
            <a:off x="5321897" y="4221088"/>
            <a:ext cx="0" cy="216029"/>
          </a:xfrm>
          <a:prstGeom prst="straightConnector1">
            <a:avLst/>
          </a:prstGeom>
          <a:solidFill>
            <a:schemeClr val="accent1"/>
          </a:solidFill>
          <a:ln w="57150" cap="flat" cmpd="sng" algn="ctr">
            <a:solidFill>
              <a:schemeClr val="tx1"/>
            </a:solidFill>
            <a:prstDash val="solid"/>
            <a:round/>
            <a:headEnd type="none" w="med" len="med"/>
            <a:tailEnd type="oval" w="med" len="med"/>
          </a:ln>
          <a:effectLst/>
        </p:spPr>
      </p:cxnSp>
      <p:cxnSp>
        <p:nvCxnSpPr>
          <p:cNvPr id="58" name="Straight Arrow Connector 57"/>
          <p:cNvCxnSpPr/>
          <p:nvPr/>
        </p:nvCxnSpPr>
        <p:spPr bwMode="auto">
          <a:xfrm flipV="1">
            <a:off x="5753945" y="4221088"/>
            <a:ext cx="0" cy="216029"/>
          </a:xfrm>
          <a:prstGeom prst="straightConnector1">
            <a:avLst/>
          </a:prstGeom>
          <a:solidFill>
            <a:schemeClr val="accent1"/>
          </a:solidFill>
          <a:ln w="57150" cap="flat" cmpd="sng" algn="ctr">
            <a:solidFill>
              <a:schemeClr val="tx1"/>
            </a:solidFill>
            <a:prstDash val="solid"/>
            <a:round/>
            <a:headEnd type="none" w="med" len="med"/>
            <a:tailEnd type="oval" w="med" len="med"/>
          </a:ln>
          <a:effectLst/>
        </p:spPr>
      </p:cxnSp>
      <p:sp>
        <p:nvSpPr>
          <p:cNvPr id="59" name="TextBox 58"/>
          <p:cNvSpPr txBox="1"/>
          <p:nvPr/>
        </p:nvSpPr>
        <p:spPr bwMode="auto">
          <a:xfrm>
            <a:off x="6113986" y="4541058"/>
            <a:ext cx="792088" cy="400110"/>
          </a:xfrm>
          <a:prstGeom prst="rect">
            <a:avLst/>
          </a:prstGeom>
          <a:noFill/>
          <a:ln w="9525">
            <a:noFill/>
            <a:miter lim="800000"/>
            <a:headEnd/>
            <a:tailEnd/>
          </a:ln>
        </p:spPr>
        <p:txBody>
          <a:bodyPr wrap="square" rtlCol="0">
            <a:spAutoFit/>
          </a:bodyPr>
          <a:lstStyle/>
          <a:p>
            <a:pPr eaLnBrk="0" hangingPunct="0">
              <a:spcBef>
                <a:spcPct val="20000"/>
              </a:spcBef>
            </a:pPr>
            <a:r>
              <a:rPr lang="en-GB" sz="2000" dirty="0" smtClean="0">
                <a:latin typeface="Arial" charset="0"/>
              </a:rPr>
              <a:t>332k</a:t>
            </a:r>
          </a:p>
        </p:txBody>
      </p:sp>
      <p:sp>
        <p:nvSpPr>
          <p:cNvPr id="60" name="TextBox 59"/>
          <p:cNvSpPr txBox="1"/>
          <p:nvPr/>
        </p:nvSpPr>
        <p:spPr bwMode="auto">
          <a:xfrm>
            <a:off x="6762057" y="4394921"/>
            <a:ext cx="624442" cy="400110"/>
          </a:xfrm>
          <a:prstGeom prst="rect">
            <a:avLst/>
          </a:prstGeom>
          <a:noFill/>
          <a:ln w="9525">
            <a:noFill/>
            <a:miter lim="800000"/>
            <a:headEnd/>
            <a:tailEnd/>
          </a:ln>
        </p:spPr>
        <p:txBody>
          <a:bodyPr wrap="square" rtlCol="0">
            <a:spAutoFit/>
          </a:bodyPr>
          <a:lstStyle/>
          <a:p>
            <a:pPr eaLnBrk="0" hangingPunct="0">
              <a:spcBef>
                <a:spcPct val="20000"/>
              </a:spcBef>
            </a:pPr>
            <a:r>
              <a:rPr lang="en-GB" sz="2000" dirty="0">
                <a:latin typeface="Arial" charset="0"/>
              </a:rPr>
              <a:t>45k</a:t>
            </a:r>
          </a:p>
        </p:txBody>
      </p:sp>
      <p:sp>
        <p:nvSpPr>
          <p:cNvPr id="62" name="TextBox 61"/>
          <p:cNvSpPr txBox="1"/>
          <p:nvPr/>
        </p:nvSpPr>
        <p:spPr bwMode="auto">
          <a:xfrm>
            <a:off x="5537921" y="4397042"/>
            <a:ext cx="840466" cy="400110"/>
          </a:xfrm>
          <a:prstGeom prst="rect">
            <a:avLst/>
          </a:prstGeom>
          <a:noFill/>
          <a:ln w="9525">
            <a:noFill/>
            <a:miter lim="800000"/>
            <a:headEnd/>
            <a:tailEnd/>
          </a:ln>
        </p:spPr>
        <p:txBody>
          <a:bodyPr wrap="square" rtlCol="0">
            <a:spAutoFit/>
          </a:bodyPr>
          <a:lstStyle/>
          <a:p>
            <a:pPr eaLnBrk="0" hangingPunct="0">
              <a:spcBef>
                <a:spcPct val="20000"/>
              </a:spcBef>
            </a:pPr>
            <a:r>
              <a:rPr lang="en-GB" sz="2000" dirty="0" smtClean="0">
                <a:latin typeface="Arial" charset="0"/>
              </a:rPr>
              <a:t>250k</a:t>
            </a:r>
            <a:endParaRPr lang="en-GB" sz="2000" dirty="0">
              <a:latin typeface="Arial" charset="0"/>
            </a:endParaRPr>
          </a:p>
        </p:txBody>
      </p:sp>
      <p:cxnSp>
        <p:nvCxnSpPr>
          <p:cNvPr id="63" name="Straight Arrow Connector 62"/>
          <p:cNvCxnSpPr/>
          <p:nvPr/>
        </p:nvCxnSpPr>
        <p:spPr bwMode="auto">
          <a:xfrm flipV="1">
            <a:off x="4941979" y="2924944"/>
            <a:ext cx="0" cy="1253120"/>
          </a:xfrm>
          <a:prstGeom prst="straightConnector1">
            <a:avLst/>
          </a:prstGeom>
          <a:solidFill>
            <a:schemeClr val="accent1"/>
          </a:solidFill>
          <a:ln w="57150" cap="flat" cmpd="sng" algn="ctr">
            <a:solidFill>
              <a:schemeClr val="tx2">
                <a:lumMod val="60000"/>
                <a:lumOff val="40000"/>
              </a:schemeClr>
            </a:solidFill>
            <a:prstDash val="solid"/>
            <a:round/>
            <a:headEnd type="oval" w="med" len="med"/>
            <a:tailEnd type="oval" w="med" len="med"/>
          </a:ln>
          <a:effectLst/>
        </p:spPr>
      </p:cxnSp>
      <p:cxnSp>
        <p:nvCxnSpPr>
          <p:cNvPr id="45" name="Straight Arrow Connector 44"/>
          <p:cNvCxnSpPr/>
          <p:nvPr/>
        </p:nvCxnSpPr>
        <p:spPr bwMode="auto">
          <a:xfrm flipV="1">
            <a:off x="3131840" y="4211791"/>
            <a:ext cx="0" cy="216029"/>
          </a:xfrm>
          <a:prstGeom prst="straightConnector1">
            <a:avLst/>
          </a:prstGeom>
          <a:solidFill>
            <a:schemeClr val="accent1"/>
          </a:solidFill>
          <a:ln w="57150" cap="flat" cmpd="sng" algn="ctr">
            <a:solidFill>
              <a:schemeClr val="tx1"/>
            </a:solidFill>
            <a:prstDash val="solid"/>
            <a:round/>
            <a:headEnd type="none" w="med" len="med"/>
            <a:tailEnd type="oval" w="med" len="med"/>
          </a:ln>
          <a:effectLst/>
        </p:spPr>
      </p:cxnSp>
      <p:cxnSp>
        <p:nvCxnSpPr>
          <p:cNvPr id="47" name="Straight Arrow Connector 46"/>
          <p:cNvCxnSpPr/>
          <p:nvPr/>
        </p:nvCxnSpPr>
        <p:spPr bwMode="auto">
          <a:xfrm flipV="1">
            <a:off x="2915816" y="2348880"/>
            <a:ext cx="0" cy="2088237"/>
          </a:xfrm>
          <a:prstGeom prst="straightConnector1">
            <a:avLst/>
          </a:prstGeom>
          <a:solidFill>
            <a:schemeClr val="accent1"/>
          </a:solidFill>
          <a:ln w="57150" cap="flat" cmpd="sng" algn="ctr">
            <a:solidFill>
              <a:schemeClr val="tx1"/>
            </a:solidFill>
            <a:prstDash val="solid"/>
            <a:round/>
            <a:headEnd type="none" w="med" len="med"/>
            <a:tailEnd type="oval"/>
          </a:ln>
          <a:effectLst/>
        </p:spPr>
      </p:cxnSp>
      <p:sp>
        <p:nvSpPr>
          <p:cNvPr id="4" name="TextBox 3"/>
          <p:cNvSpPr txBox="1"/>
          <p:nvPr/>
        </p:nvSpPr>
        <p:spPr bwMode="auto">
          <a:xfrm>
            <a:off x="827584" y="5619437"/>
            <a:ext cx="2612166" cy="307777"/>
          </a:xfrm>
          <a:prstGeom prst="rect">
            <a:avLst/>
          </a:prstGeom>
          <a:noFill/>
          <a:ln w="9525">
            <a:noFill/>
            <a:miter lim="800000"/>
            <a:headEnd/>
            <a:tailEnd/>
          </a:ln>
        </p:spPr>
        <p:txBody>
          <a:bodyPr wrap="square" rtlCol="0">
            <a:spAutoFit/>
          </a:bodyPr>
          <a:lstStyle/>
          <a:p>
            <a:pPr eaLnBrk="0" hangingPunct="0">
              <a:spcBef>
                <a:spcPct val="20000"/>
              </a:spcBef>
            </a:pPr>
            <a:r>
              <a:rPr lang="en-GB" sz="1400" dirty="0" smtClean="0">
                <a:latin typeface="Arial" charset="0"/>
              </a:rPr>
              <a:t>(TDCO)                           (PSA)</a:t>
            </a:r>
          </a:p>
        </p:txBody>
      </p:sp>
      <p:sp>
        <p:nvSpPr>
          <p:cNvPr id="5" name="TextBox 4"/>
          <p:cNvSpPr txBox="1"/>
          <p:nvPr/>
        </p:nvSpPr>
        <p:spPr bwMode="auto">
          <a:xfrm>
            <a:off x="3872814" y="5805264"/>
            <a:ext cx="5091674" cy="523220"/>
          </a:xfrm>
          <a:prstGeom prst="rect">
            <a:avLst/>
          </a:prstGeom>
          <a:noFill/>
          <a:ln w="9525">
            <a:noFill/>
            <a:miter lim="800000"/>
            <a:headEnd/>
            <a:tailEnd/>
          </a:ln>
        </p:spPr>
        <p:txBody>
          <a:bodyPr wrap="square" rtlCol="0">
            <a:spAutoFit/>
          </a:bodyPr>
          <a:lstStyle/>
          <a:p>
            <a:pPr eaLnBrk="0" hangingPunct="0">
              <a:spcBef>
                <a:spcPct val="20000"/>
              </a:spcBef>
            </a:pPr>
            <a:r>
              <a:rPr lang="en-GB" sz="2800" i="1" dirty="0" smtClean="0">
                <a:solidFill>
                  <a:srgbClr val="FF0000"/>
                </a:solidFill>
                <a:latin typeface="Arial" charset="0"/>
              </a:rPr>
              <a:t>Usually lower than drug laws…</a:t>
            </a:r>
          </a:p>
        </p:txBody>
      </p:sp>
      <p:sp>
        <p:nvSpPr>
          <p:cNvPr id="3" name="Hexagon 2"/>
          <p:cNvSpPr/>
          <p:nvPr/>
        </p:nvSpPr>
        <p:spPr>
          <a:xfrm>
            <a:off x="7394929" y="4931876"/>
            <a:ext cx="376628" cy="299512"/>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32972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DivinationHarryRon.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352" r="21352"/>
          <a:stretch>
            <a:fillRect/>
          </a:stretch>
        </p:blipFill>
        <p:spPr/>
      </p:pic>
      <p:sp>
        <p:nvSpPr>
          <p:cNvPr id="3" name="Titre 2"/>
          <p:cNvSpPr>
            <a:spLocks noGrp="1"/>
          </p:cNvSpPr>
          <p:nvPr>
            <p:ph type="title"/>
          </p:nvPr>
        </p:nvSpPr>
        <p:spPr/>
        <p:txBody>
          <a:bodyPr>
            <a:normAutofit/>
          </a:bodyPr>
          <a:lstStyle/>
          <a:p>
            <a:pPr algn="l"/>
            <a:r>
              <a:rPr lang="en-GB" sz="3600" dirty="0" smtClean="0"/>
              <a:t>CHALLENGES</a:t>
            </a:r>
            <a:endParaRPr lang="en-GB" sz="3600" dirty="0"/>
          </a:p>
        </p:txBody>
      </p:sp>
      <p:sp>
        <p:nvSpPr>
          <p:cNvPr id="4" name="Espace réservé du contenu 3"/>
          <p:cNvSpPr>
            <a:spLocks noGrp="1"/>
          </p:cNvSpPr>
          <p:nvPr>
            <p:ph idx="14"/>
          </p:nvPr>
        </p:nvSpPr>
        <p:spPr>
          <a:xfrm>
            <a:off x="539552" y="1628800"/>
            <a:ext cx="3960200" cy="4421088"/>
          </a:xfrm>
        </p:spPr>
        <p:txBody>
          <a:bodyPr>
            <a:normAutofit fontScale="92500" lnSpcReduction="20000"/>
          </a:bodyPr>
          <a:lstStyle/>
          <a:p>
            <a:pPr marL="457200" indent="-457200">
              <a:buFont typeface="Arial"/>
              <a:buChar char="•"/>
            </a:pPr>
            <a:r>
              <a:rPr lang="en-GB" dirty="0" smtClean="0"/>
              <a:t>Global dimension</a:t>
            </a:r>
          </a:p>
          <a:p>
            <a:pPr marL="457200" indent="-457200">
              <a:buFont typeface="Arial"/>
              <a:buChar char="•"/>
            </a:pPr>
            <a:r>
              <a:rPr lang="en-GB" dirty="0" smtClean="0"/>
              <a:t>Speed of change</a:t>
            </a:r>
          </a:p>
          <a:p>
            <a:pPr marL="457200" indent="-457200">
              <a:buFont typeface="Arial"/>
              <a:buChar char="•"/>
            </a:pPr>
            <a:r>
              <a:rPr lang="en-GB" dirty="0" smtClean="0"/>
              <a:t>Diversity/versatility</a:t>
            </a:r>
          </a:p>
          <a:p>
            <a:pPr marL="457200" indent="-457200">
              <a:buFont typeface="Arial"/>
              <a:buChar char="•"/>
            </a:pPr>
            <a:r>
              <a:rPr lang="en-GB" dirty="0"/>
              <a:t>Detection/reference </a:t>
            </a:r>
            <a:r>
              <a:rPr lang="en-GB" dirty="0" smtClean="0"/>
              <a:t>samples</a:t>
            </a:r>
          </a:p>
          <a:p>
            <a:pPr marL="457200" indent="-457200">
              <a:buFont typeface="Arial"/>
              <a:buChar char="•"/>
            </a:pPr>
            <a:r>
              <a:rPr lang="en-GB" dirty="0" smtClean="0"/>
              <a:t>Definitions</a:t>
            </a:r>
          </a:p>
          <a:p>
            <a:pPr marL="457200" indent="-457200">
              <a:buFont typeface="Arial"/>
              <a:buChar char="•"/>
            </a:pPr>
            <a:r>
              <a:rPr lang="en-GB" dirty="0" smtClean="0"/>
              <a:t>Internet market place</a:t>
            </a:r>
          </a:p>
          <a:p>
            <a:pPr marL="457200" indent="-457200">
              <a:buFont typeface="Arial"/>
              <a:buChar char="•"/>
            </a:pPr>
            <a:r>
              <a:rPr lang="en-GB" dirty="0"/>
              <a:t>Lack knowledge</a:t>
            </a:r>
          </a:p>
          <a:p>
            <a:pPr marL="457200" indent="-457200">
              <a:buFont typeface="Arial"/>
              <a:buChar char="•"/>
            </a:pPr>
            <a:r>
              <a:rPr lang="en-GB" dirty="0"/>
              <a:t>Poly-drug use</a:t>
            </a:r>
          </a:p>
          <a:p>
            <a:pPr marL="457200" indent="-457200">
              <a:buFont typeface="Arial"/>
              <a:buChar char="•"/>
            </a:pPr>
            <a:r>
              <a:rPr lang="en-GB" dirty="0" smtClean="0"/>
              <a:t>High risk of harms</a:t>
            </a:r>
          </a:p>
          <a:p>
            <a:pPr marL="457200" indent="-457200">
              <a:buFont typeface="Arial"/>
              <a:buChar char="•"/>
            </a:pPr>
            <a:r>
              <a:rPr lang="en-GB" dirty="0" smtClean="0"/>
              <a:t>Control</a:t>
            </a:r>
          </a:p>
        </p:txBody>
      </p:sp>
      <p:sp>
        <p:nvSpPr>
          <p:cNvPr id="5" name="Espace réservé du numéro de diapositive 4"/>
          <p:cNvSpPr>
            <a:spLocks noGrp="1"/>
          </p:cNvSpPr>
          <p:nvPr>
            <p:ph type="sldNum" sz="quarter" idx="15"/>
          </p:nvPr>
        </p:nvSpPr>
        <p:spPr/>
        <p:txBody>
          <a:bodyPr/>
          <a:lstStyle/>
          <a:p>
            <a:fld id="{8899D66B-E37B-4D07-B888-2E86FE333B7B}" type="slidenum">
              <a:rPr lang="en-GB" altLang="en-US" smtClean="0"/>
              <a:pPr/>
              <a:t>21</a:t>
            </a:fld>
            <a:endParaRPr lang="en-GB" altLang="en-US"/>
          </a:p>
        </p:txBody>
      </p:sp>
    </p:spTree>
    <p:extLst>
      <p:ext uri="{BB962C8B-B14F-4D97-AF65-F5344CB8AC3E}">
        <p14:creationId xmlns:p14="http://schemas.microsoft.com/office/powerpoint/2010/main" val="2540047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lgn="l"/>
            <a:r>
              <a:rPr lang="en-GB" sz="3600" dirty="0" smtClean="0"/>
              <a:t>OPPORTUNITIES</a:t>
            </a:r>
            <a:endParaRPr lang="en-GB" sz="3600" dirty="0"/>
          </a:p>
        </p:txBody>
      </p:sp>
      <p:sp>
        <p:nvSpPr>
          <p:cNvPr id="4" name="Espace réservé du contenu 3"/>
          <p:cNvSpPr>
            <a:spLocks noGrp="1"/>
          </p:cNvSpPr>
          <p:nvPr>
            <p:ph idx="14"/>
          </p:nvPr>
        </p:nvSpPr>
        <p:spPr>
          <a:xfrm>
            <a:off x="323528" y="1628800"/>
            <a:ext cx="3960200" cy="4421088"/>
          </a:xfrm>
        </p:spPr>
        <p:txBody>
          <a:bodyPr>
            <a:normAutofit/>
          </a:bodyPr>
          <a:lstStyle/>
          <a:p>
            <a:pPr marL="457200" indent="-457200">
              <a:buFont typeface="Arial"/>
              <a:buChar char="•"/>
            </a:pPr>
            <a:r>
              <a:rPr lang="en-GB" dirty="0" smtClean="0"/>
              <a:t>EWS (EMCDDA)</a:t>
            </a:r>
          </a:p>
          <a:p>
            <a:pPr marL="457200" indent="-457200">
              <a:buFont typeface="Arial"/>
              <a:buChar char="•"/>
            </a:pPr>
            <a:r>
              <a:rPr lang="en-GB" dirty="0"/>
              <a:t>Risk c</a:t>
            </a:r>
            <a:r>
              <a:rPr lang="en-GB" dirty="0" smtClean="0"/>
              <a:t>ommunication</a:t>
            </a:r>
            <a:endParaRPr lang="en-GB" dirty="0"/>
          </a:p>
          <a:p>
            <a:pPr marL="457200" indent="-457200">
              <a:buFont typeface="Arial"/>
              <a:buChar char="•"/>
            </a:pPr>
            <a:r>
              <a:rPr lang="en-GB" dirty="0" smtClean="0"/>
              <a:t>Risk assessments</a:t>
            </a:r>
          </a:p>
          <a:p>
            <a:pPr marL="457200" indent="-457200">
              <a:buFont typeface="Arial"/>
              <a:buChar char="•"/>
            </a:pPr>
            <a:r>
              <a:rPr lang="en-GB" dirty="0" smtClean="0"/>
              <a:t>Prevalence </a:t>
            </a:r>
          </a:p>
          <a:p>
            <a:pPr marL="457200" indent="-457200">
              <a:buFont typeface="Arial"/>
              <a:buChar char="•"/>
            </a:pPr>
            <a:r>
              <a:rPr lang="en-GB" dirty="0" smtClean="0"/>
              <a:t>Prevention</a:t>
            </a:r>
          </a:p>
          <a:p>
            <a:pPr marL="457200" indent="-457200">
              <a:buFont typeface="Arial"/>
              <a:buChar char="•"/>
            </a:pPr>
            <a:r>
              <a:rPr lang="en-GB" dirty="0" smtClean="0"/>
              <a:t>Harm reduction</a:t>
            </a:r>
          </a:p>
          <a:p>
            <a:pPr marL="457200" indent="-457200">
              <a:buFont typeface="Arial"/>
              <a:buChar char="•"/>
            </a:pPr>
            <a:r>
              <a:rPr lang="en-GB" dirty="0" smtClean="0"/>
              <a:t>Emergency care</a:t>
            </a:r>
          </a:p>
          <a:p>
            <a:pPr marL="457200" indent="-457200">
              <a:buFont typeface="Arial"/>
              <a:buChar char="•"/>
            </a:pPr>
            <a:r>
              <a:rPr lang="en-GB" dirty="0" smtClean="0"/>
              <a:t>Control…</a:t>
            </a:r>
          </a:p>
          <a:p>
            <a:pPr marL="457200" indent="-457200">
              <a:buFont typeface="Arial"/>
              <a:buChar char="•"/>
            </a:pPr>
            <a:endParaRPr lang="en-GB" dirty="0" smtClean="0"/>
          </a:p>
        </p:txBody>
      </p:sp>
      <p:sp>
        <p:nvSpPr>
          <p:cNvPr id="5" name="Espace réservé du numéro de diapositive 4"/>
          <p:cNvSpPr>
            <a:spLocks noGrp="1"/>
          </p:cNvSpPr>
          <p:nvPr>
            <p:ph type="sldNum" sz="quarter" idx="15"/>
          </p:nvPr>
        </p:nvSpPr>
        <p:spPr/>
        <p:txBody>
          <a:bodyPr/>
          <a:lstStyle/>
          <a:p>
            <a:fld id="{8899D66B-E37B-4D07-B888-2E86FE333B7B}" type="slidenum">
              <a:rPr lang="en-GB" altLang="en-US" smtClean="0"/>
              <a:pPr/>
              <a:t>22</a:t>
            </a:fld>
            <a:endParaRPr lang="en-GB" altLang="en-US"/>
          </a:p>
        </p:txBody>
      </p:sp>
      <p:pic>
        <p:nvPicPr>
          <p:cNvPr id="1026" name="Picture 2" descr="C:\Users\goosdal\Desktop\unkn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49388"/>
            <a:ext cx="4608513"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652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1"/>
          <p:cNvSpPr>
            <a:spLocks noGrp="1"/>
          </p:cNvSpPr>
          <p:nvPr>
            <p:ph type="ctrTitle"/>
          </p:nvPr>
        </p:nvSpPr>
        <p:spPr>
          <a:xfrm>
            <a:off x="431800" y="2274888"/>
            <a:ext cx="8280400" cy="1979612"/>
          </a:xfrm>
        </p:spPr>
        <p:txBody>
          <a:bodyPr>
            <a:normAutofit/>
          </a:bodyPr>
          <a:lstStyle/>
          <a:p>
            <a:pPr fontAlgn="base">
              <a:spcAft>
                <a:spcPct val="0"/>
              </a:spcAft>
            </a:pPr>
            <a:r>
              <a:rPr lang="en-GB" sz="3600" b="0" dirty="0" smtClean="0"/>
              <a:t>Thank you</a:t>
            </a:r>
            <a:br>
              <a:rPr lang="en-GB" sz="3600" b="0" dirty="0" smtClean="0"/>
            </a:br>
            <a:r>
              <a:rPr lang="en-GB" sz="3600" b="0" dirty="0"/>
              <a:t/>
            </a:r>
            <a:br>
              <a:rPr lang="en-GB" sz="3600" b="0" dirty="0"/>
            </a:br>
            <a:r>
              <a:rPr lang="en-GB" sz="3600" b="0" dirty="0" smtClean="0"/>
              <a:t>http</a:t>
            </a:r>
            <a:r>
              <a:rPr lang="en-GB" sz="3600" b="0" dirty="0"/>
              <a:t>://</a:t>
            </a:r>
            <a:r>
              <a:rPr lang="en-GB" sz="3600" b="0" dirty="0" smtClean="0"/>
              <a:t>www.emcdda.europa.eu/</a:t>
            </a:r>
            <a:endParaRPr lang="en-US" sz="3600" b="0" dirty="0">
              <a:ea typeface="ＭＳ Ｐゴシック" charset="0"/>
            </a:endParaRPr>
          </a:p>
        </p:txBody>
      </p:sp>
    </p:spTree>
    <p:extLst>
      <p:ext uri="{BB962C8B-B14F-4D97-AF65-F5344CB8AC3E}">
        <p14:creationId xmlns:p14="http://schemas.microsoft.com/office/powerpoint/2010/main" val="271951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66000" y="6408000"/>
            <a:ext cx="442392" cy="365125"/>
          </a:xfrm>
          <a:prstGeom prst="rect">
            <a:avLst/>
          </a:prstGeom>
        </p:spPr>
        <p:txBody>
          <a:bodyPr/>
          <a:lstStyle/>
          <a:p>
            <a:fld id="{625570B4-70FB-4D6F-A727-6B9BC9A5D104}" type="slidenum">
              <a:rPr lang="en-GB" smtClean="0"/>
              <a:pPr/>
              <a:t>3</a:t>
            </a:fld>
            <a:endParaRPr lang="en-GB" dirty="0"/>
          </a:p>
        </p:txBody>
      </p:sp>
      <p:sp>
        <p:nvSpPr>
          <p:cNvPr id="4" name="Content Placeholder 3"/>
          <p:cNvSpPr>
            <a:spLocks noGrp="1"/>
          </p:cNvSpPr>
          <p:nvPr>
            <p:ph idx="1"/>
          </p:nvPr>
        </p:nvSpPr>
        <p:spPr>
          <a:xfrm>
            <a:off x="395536" y="1484784"/>
            <a:ext cx="7920880" cy="4824536"/>
          </a:xfrm>
        </p:spPr>
        <p:txBody>
          <a:bodyPr>
            <a:normAutofit/>
          </a:bodyPr>
          <a:lstStyle/>
          <a:p>
            <a:endParaRPr lang="en-GB" dirty="0" smtClean="0">
              <a:solidFill>
                <a:schemeClr val="tx1">
                  <a:lumMod val="65000"/>
                  <a:lumOff val="35000"/>
                </a:schemeClr>
              </a:solidFill>
            </a:endParaRPr>
          </a:p>
          <a:p>
            <a:r>
              <a:rPr lang="en-GB" dirty="0" smtClean="0">
                <a:solidFill>
                  <a:schemeClr val="tx1">
                    <a:lumMod val="65000"/>
                    <a:lumOff val="35000"/>
                  </a:schemeClr>
                </a:solidFill>
              </a:rPr>
              <a:t>NPS phenomenon </a:t>
            </a:r>
          </a:p>
          <a:p>
            <a:pPr lvl="1"/>
            <a:endParaRPr lang="en-GB" dirty="0">
              <a:solidFill>
                <a:schemeClr val="tx1">
                  <a:lumMod val="65000"/>
                  <a:lumOff val="35000"/>
                </a:schemeClr>
              </a:solidFill>
            </a:endParaRPr>
          </a:p>
          <a:p>
            <a:r>
              <a:rPr lang="en-GB" dirty="0" smtClean="0">
                <a:solidFill>
                  <a:schemeClr val="tx1">
                    <a:lumMod val="65000"/>
                    <a:lumOff val="35000"/>
                  </a:schemeClr>
                </a:solidFill>
              </a:rPr>
              <a:t>Legal responses</a:t>
            </a:r>
          </a:p>
          <a:p>
            <a:endParaRPr lang="en-GB" dirty="0" smtClean="0">
              <a:solidFill>
                <a:schemeClr val="tx1">
                  <a:lumMod val="65000"/>
                  <a:lumOff val="35000"/>
                </a:schemeClr>
              </a:solidFill>
            </a:endParaRPr>
          </a:p>
          <a:p>
            <a:r>
              <a:rPr lang="en-GB" dirty="0" smtClean="0">
                <a:solidFill>
                  <a:schemeClr val="tx1">
                    <a:lumMod val="65000"/>
                    <a:lumOff val="35000"/>
                  </a:schemeClr>
                </a:solidFill>
              </a:rPr>
              <a:t>Challenges</a:t>
            </a:r>
          </a:p>
          <a:p>
            <a:endParaRPr lang="en-GB" dirty="0" smtClean="0">
              <a:solidFill>
                <a:schemeClr val="tx1">
                  <a:lumMod val="65000"/>
                  <a:lumOff val="35000"/>
                </a:schemeClr>
              </a:solidFill>
            </a:endParaRPr>
          </a:p>
          <a:p>
            <a:pPr marL="0" indent="0">
              <a:buNone/>
            </a:pPr>
            <a:endParaRPr lang="en-GB" dirty="0"/>
          </a:p>
          <a:p>
            <a:endParaRPr lang="en-GB" dirty="0"/>
          </a:p>
        </p:txBody>
      </p:sp>
      <p:sp>
        <p:nvSpPr>
          <p:cNvPr id="5" name="Title 4"/>
          <p:cNvSpPr>
            <a:spLocks noGrp="1"/>
          </p:cNvSpPr>
          <p:nvPr>
            <p:ph type="title"/>
          </p:nvPr>
        </p:nvSpPr>
        <p:spPr/>
        <p:txBody>
          <a:bodyPr>
            <a:normAutofit/>
          </a:bodyPr>
          <a:lstStyle/>
          <a:p>
            <a:r>
              <a:rPr lang="en-GB" dirty="0" smtClean="0">
                <a:solidFill>
                  <a:schemeClr val="tx1">
                    <a:lumMod val="65000"/>
                    <a:lumOff val="35000"/>
                  </a:schemeClr>
                </a:solidFill>
              </a:rPr>
              <a:t>I will cover…</a:t>
            </a:r>
            <a:endParaRPr lang="en-US" dirty="0">
              <a:solidFill>
                <a:schemeClr val="tx1">
                  <a:lumMod val="65000"/>
                  <a:lumOff val="35000"/>
                </a:schemeClr>
              </a:solidFill>
            </a:endParaRPr>
          </a:p>
        </p:txBody>
      </p:sp>
      <p:pic>
        <p:nvPicPr>
          <p:cNvPr id="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82316"/>
            <a:ext cx="3207339" cy="4824536"/>
          </a:xfrm>
          <a:prstGeom prst="rect">
            <a:avLst/>
          </a:prstGeom>
          <a:noFill/>
          <a:ln w="9525">
            <a:solidFill>
              <a:schemeClr val="tx1">
                <a:lumMod val="50000"/>
                <a:lumOff val="50000"/>
              </a:schemeClr>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3683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360363" y="252413"/>
            <a:ext cx="8172450" cy="773112"/>
          </a:xfrm>
        </p:spPr>
        <p:txBody>
          <a:bodyPr>
            <a:normAutofit fontScale="90000"/>
          </a:bodyPr>
          <a:lstStyle/>
          <a:p>
            <a:pPr algn="l"/>
            <a:r>
              <a:rPr lang="en-GB" sz="3600" dirty="0" smtClean="0">
                <a:latin typeface="Calibri" charset="0"/>
              </a:rPr>
              <a:t>The </a:t>
            </a:r>
            <a:r>
              <a:rPr lang="en-GB" sz="3600" dirty="0">
                <a:latin typeface="Calibri" charset="0"/>
              </a:rPr>
              <a:t>distinction between old &amp; new drugs may be becoming </a:t>
            </a:r>
            <a:r>
              <a:rPr lang="en-GB" sz="3600" dirty="0" smtClean="0">
                <a:latin typeface="Calibri" charset="0"/>
              </a:rPr>
              <a:t>blurred …</a:t>
            </a:r>
            <a:endParaRPr lang="en-GB" sz="3600" dirty="0">
              <a:latin typeface="Calibri" charset="0"/>
            </a:endParaRPr>
          </a:p>
        </p:txBody>
      </p:sp>
      <p:sp>
        <p:nvSpPr>
          <p:cNvPr id="69634" name="Slide Number Placeholder 2"/>
          <p:cNvSpPr>
            <a:spLocks noGrp="1"/>
          </p:cNvSpPr>
          <p:nvPr>
            <p:ph type="sldNum" sz="quarter" idx="4294967295"/>
          </p:nvPr>
        </p:nvSpPr>
        <p:spPr bwMode="auto">
          <a:xfrm>
            <a:off x="8766175" y="6408738"/>
            <a:ext cx="4429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27B90C-3CD6-AE4A-B6FA-7CFFCB8E055D}" type="slidenum">
              <a:rPr lang="en-GB" sz="1200">
                <a:solidFill>
                  <a:srgbClr val="898989"/>
                </a:solidFill>
                <a:latin typeface="Calibri" charset="0"/>
              </a:rPr>
              <a:pPr eaLnBrk="1" hangingPunct="1"/>
              <a:t>4</a:t>
            </a:fld>
            <a:endParaRPr lang="en-GB" sz="1200">
              <a:solidFill>
                <a:srgbClr val="898989"/>
              </a:solidFill>
              <a:latin typeface="Calibri" charset="0"/>
            </a:endParaRPr>
          </a:p>
        </p:txBody>
      </p:sp>
      <p:sp>
        <p:nvSpPr>
          <p:cNvPr id="69635" name="Content Placeholder 2"/>
          <p:cNvSpPr txBox="1">
            <a:spLocks/>
          </p:cNvSpPr>
          <p:nvPr/>
        </p:nvSpPr>
        <p:spPr bwMode="auto">
          <a:xfrm>
            <a:off x="201613" y="4329113"/>
            <a:ext cx="83534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endParaRPr lang="en-US" sz="1400">
              <a:cs typeface="Arial" charset="0"/>
            </a:endParaRPr>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341438"/>
            <a:ext cx="406717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1341438"/>
            <a:ext cx="406717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8" name="Rectangle 1"/>
          <p:cNvSpPr>
            <a:spLocks noChangeArrowheads="1"/>
          </p:cNvSpPr>
          <p:nvPr/>
        </p:nvSpPr>
        <p:spPr bwMode="auto">
          <a:xfrm>
            <a:off x="-1044575" y="5645150"/>
            <a:ext cx="5761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3"/>
            <a:r>
              <a:rPr lang="en-GB">
                <a:solidFill>
                  <a:srgbClr val="595959"/>
                </a:solidFill>
              </a:rPr>
              <a:t>250 substances scheduled</a:t>
            </a:r>
          </a:p>
        </p:txBody>
      </p:sp>
      <p:sp>
        <p:nvSpPr>
          <p:cNvPr id="69639" name="Rectangle 2"/>
          <p:cNvSpPr>
            <a:spLocks noChangeArrowheads="1"/>
          </p:cNvSpPr>
          <p:nvPr/>
        </p:nvSpPr>
        <p:spPr bwMode="auto">
          <a:xfrm>
            <a:off x="3851275" y="5570538"/>
            <a:ext cx="5099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3"/>
            <a:r>
              <a:rPr lang="en-GB" dirty="0" smtClean="0">
                <a:solidFill>
                  <a:srgbClr val="595959"/>
                </a:solidFill>
              </a:rPr>
              <a:t>600+ </a:t>
            </a:r>
            <a:r>
              <a:rPr lang="en-GB" dirty="0">
                <a:solidFill>
                  <a:srgbClr val="595959"/>
                </a:solidFill>
              </a:rPr>
              <a:t>NPS monitored by the EMCDDA</a:t>
            </a:r>
          </a:p>
        </p:txBody>
      </p:sp>
    </p:spTree>
    <p:extLst>
      <p:ext uri="{BB962C8B-B14F-4D97-AF65-F5344CB8AC3E}">
        <p14:creationId xmlns:p14="http://schemas.microsoft.com/office/powerpoint/2010/main" val="2140707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31800" y="252413"/>
            <a:ext cx="8172450" cy="773112"/>
          </a:xfrm>
        </p:spPr>
        <p:txBody>
          <a:bodyPr/>
          <a:lstStyle/>
          <a:p>
            <a:r>
              <a:rPr lang="en-GB" altLang="en-US" dirty="0" smtClean="0">
                <a:ea typeface="ＭＳ Ｐゴシック" pitchFamily="34" charset="-128"/>
              </a:rPr>
              <a:t>Global phenomenon</a:t>
            </a:r>
          </a:p>
        </p:txBody>
      </p:sp>
      <p:pic>
        <p:nvPicPr>
          <p:cNvPr id="117763" name="F5EB3ABD-1491-4142-8E55-5B5F7BB63625-L0-001.png"/>
          <p:cNvPicPr>
            <a:picLocks noChangeAspect="1" noChangeArrowheads="1"/>
          </p:cNvPicPr>
          <p:nvPr/>
        </p:nvPicPr>
        <p:blipFill>
          <a:blip r:embed="rId3">
            <a:extLst>
              <a:ext uri="{28A0092B-C50C-407E-A947-70E740481C1C}">
                <a14:useLocalDpi xmlns:a14="http://schemas.microsoft.com/office/drawing/2010/main" val="0"/>
              </a:ext>
            </a:extLst>
          </a:blip>
          <a:srcRect l="6689" t="22171"/>
          <a:stretch>
            <a:fillRect/>
          </a:stretch>
        </p:blipFill>
        <p:spPr bwMode="auto">
          <a:xfrm>
            <a:off x="684213" y="1341438"/>
            <a:ext cx="8027987"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7764" name="Slide Number Placeholder 3"/>
          <p:cNvSpPr txBox="1">
            <a:spLocks/>
          </p:cNvSpPr>
          <p:nvPr/>
        </p:nvSpPr>
        <p:spPr bwMode="auto">
          <a:xfrm>
            <a:off x="8766175" y="6408738"/>
            <a:ext cx="442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buFont typeface="Arial" pitchFamily="34" charset="0"/>
              <a:defRPr sz="2800" b="1">
                <a:solidFill>
                  <a:srgbClr val="034EA2"/>
                </a:solidFill>
                <a:latin typeface="Arial" pitchFamily="34" charset="0"/>
                <a:ea typeface="ＭＳ Ｐゴシック" pitchFamily="34" charset="-128"/>
              </a:defRPr>
            </a:lvl1pPr>
            <a:lvl2pPr marL="742950" indent="-285750" eaLnBrk="0" hangingPunct="0">
              <a:spcBef>
                <a:spcPts val="600"/>
              </a:spcBef>
              <a:spcAft>
                <a:spcPts val="600"/>
              </a:spcAft>
              <a:buFont typeface="Arial" pitchFamily="34" charset="0"/>
              <a:defRPr sz="2500">
                <a:solidFill>
                  <a:schemeClr val="tx1"/>
                </a:solidFill>
                <a:latin typeface="Arial" pitchFamily="34" charset="0"/>
                <a:ea typeface="ＭＳ Ｐゴシック" pitchFamily="34" charset="-128"/>
              </a:defRPr>
            </a:lvl2pPr>
            <a:lvl3pPr marL="1143000" indent="-228600" eaLnBrk="0" hangingPunct="0">
              <a:spcBef>
                <a:spcPts val="300"/>
              </a:spcBef>
              <a:spcAft>
                <a:spcPts val="300"/>
              </a:spcAft>
              <a:buClr>
                <a:srgbClr val="034EA2"/>
              </a:buClr>
              <a:buFont typeface="Wingdings" pitchFamily="2" charset="2"/>
              <a:buChar char="§"/>
              <a:defRPr sz="2000">
                <a:solidFill>
                  <a:schemeClr val="tx1"/>
                </a:solidFill>
                <a:latin typeface="Arial" pitchFamily="34" charset="0"/>
                <a:ea typeface="ＭＳ Ｐゴシック" pitchFamily="34" charset="-128"/>
              </a:defRPr>
            </a:lvl3pPr>
            <a:lvl4pPr marL="1600200" indent="-228600" eaLnBrk="0" hangingPunct="0">
              <a:spcBef>
                <a:spcPts val="300"/>
              </a:spcBef>
              <a:spcAft>
                <a:spcPts val="300"/>
              </a:spcAft>
              <a:buClr>
                <a:srgbClr val="BFBFBF"/>
              </a:buClr>
              <a:buFont typeface="Wingdings" pitchFamily="2" charset="2"/>
              <a:buChar char="§"/>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hangingPunct="1">
              <a:buFontTx/>
              <a:buNone/>
            </a:pPr>
            <a:fld id="{4C805A63-0217-4CB5-AD5D-106DEB0D4C3E}" type="slidenum">
              <a:rPr lang="en-US" altLang="en-US" sz="1200" b="0">
                <a:solidFill>
                  <a:srgbClr val="898989"/>
                </a:solidFill>
              </a:rPr>
              <a:pPr eaLnBrk="1" hangingPunct="1">
                <a:buFontTx/>
                <a:buNone/>
              </a:pPr>
              <a:t>5</a:t>
            </a:fld>
            <a:endParaRPr lang="en-US" altLang="en-US" sz="1200" b="0">
              <a:solidFill>
                <a:srgbClr val="898989"/>
              </a:solidFill>
            </a:endParaRPr>
          </a:p>
        </p:txBody>
      </p:sp>
    </p:spTree>
    <p:extLst>
      <p:ext uri="{BB962C8B-B14F-4D97-AF65-F5344CB8AC3E}">
        <p14:creationId xmlns:p14="http://schemas.microsoft.com/office/powerpoint/2010/main" val="248412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4ACBE0E4-910D-4765-BDA2-EFD9534549B5-L0-001.pn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2050" name="Picture 2" descr="C:\Users\sedefro\AppData\Local\Temp\FullSizeRend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0" y="0"/>
            <a:ext cx="90829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4872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F1DE161A-C1D4-4539-ACC9-873095C083E5-L0-001.jpeg"/>
          <p:cNvPicPr>
            <a:picLocks noChangeAspect="1"/>
          </p:cNvPicPr>
          <p:nvPr/>
        </p:nvPicPr>
        <p:blipFill>
          <a:blip r:embed="rId3">
            <a:extLst/>
          </a:blip>
          <a:stretch>
            <a:fillRect/>
          </a:stretch>
        </p:blipFill>
        <p:spPr>
          <a:xfrm>
            <a:off x="43694" y="0"/>
            <a:ext cx="9056613" cy="6858000"/>
          </a:xfrm>
          <a:prstGeom prst="rect">
            <a:avLst/>
          </a:prstGeom>
          <a:ln w="12700">
            <a:miter lim="400000"/>
          </a:ln>
        </p:spPr>
      </p:pic>
      <p:sp>
        <p:nvSpPr>
          <p:cNvPr id="3" name="Title 1"/>
          <p:cNvSpPr txBox="1">
            <a:spLocks/>
          </p:cNvSpPr>
          <p:nvPr/>
        </p:nvSpPr>
        <p:spPr>
          <a:xfrm>
            <a:off x="431800" y="-27384"/>
            <a:ext cx="8172450" cy="774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latin typeface="Arial" panose="020B0604020202020204" pitchFamily="34" charset="0"/>
                <a:cs typeface="Arial" panose="020B0604020202020204" pitchFamily="34" charset="0"/>
              </a:rPr>
              <a:t>Speed of change</a:t>
            </a:r>
            <a:endParaRPr lang="en-GB" sz="2400" b="1" dirty="0">
              <a:latin typeface="Arial" panose="020B0604020202020204" pitchFamily="34" charset="0"/>
              <a:cs typeface="Arial" panose="020B0604020202020204" pitchFamily="34" charset="0"/>
            </a:endParaRPr>
          </a:p>
        </p:txBody>
      </p:sp>
      <p:sp>
        <p:nvSpPr>
          <p:cNvPr id="2" name="TextBox 1"/>
          <p:cNvSpPr txBox="1"/>
          <p:nvPr/>
        </p:nvSpPr>
        <p:spPr>
          <a:xfrm>
            <a:off x="1448035" y="404664"/>
            <a:ext cx="963725" cy="1015663"/>
          </a:xfrm>
          <a:prstGeom prst="rect">
            <a:avLst/>
          </a:prstGeom>
          <a:solidFill>
            <a:schemeClr val="bg1"/>
          </a:solidFill>
        </p:spPr>
        <p:txBody>
          <a:bodyPr wrap="none" rtlCol="0">
            <a:spAutoFit/>
          </a:bodyPr>
          <a:lstStyle/>
          <a:p>
            <a:r>
              <a:rPr lang="en-GB" sz="6000" b="1" dirty="0" smtClean="0"/>
              <a:t>42</a:t>
            </a:r>
            <a:endParaRPr lang="en-GB" sz="6000" b="1" dirty="0"/>
          </a:p>
        </p:txBody>
      </p:sp>
      <p:sp>
        <p:nvSpPr>
          <p:cNvPr id="5" name="TextBox 4"/>
          <p:cNvSpPr txBox="1"/>
          <p:nvPr/>
        </p:nvSpPr>
        <p:spPr>
          <a:xfrm>
            <a:off x="827584" y="2492896"/>
            <a:ext cx="963725" cy="1015663"/>
          </a:xfrm>
          <a:prstGeom prst="rect">
            <a:avLst/>
          </a:prstGeom>
          <a:solidFill>
            <a:schemeClr val="bg1"/>
          </a:solidFill>
        </p:spPr>
        <p:txBody>
          <a:bodyPr wrap="none" rtlCol="0">
            <a:spAutoFit/>
          </a:bodyPr>
          <a:lstStyle/>
          <a:p>
            <a:r>
              <a:rPr lang="en-GB" sz="6000" b="1" dirty="0" smtClean="0"/>
              <a:t>22</a:t>
            </a:r>
            <a:endParaRPr lang="en-GB" sz="6000" b="1" dirty="0"/>
          </a:p>
        </p:txBody>
      </p:sp>
      <p:sp>
        <p:nvSpPr>
          <p:cNvPr id="6" name="TextBox 5"/>
          <p:cNvSpPr txBox="1"/>
          <p:nvPr/>
        </p:nvSpPr>
        <p:spPr>
          <a:xfrm>
            <a:off x="901460" y="4437112"/>
            <a:ext cx="574196" cy="1015663"/>
          </a:xfrm>
          <a:prstGeom prst="rect">
            <a:avLst/>
          </a:prstGeom>
          <a:solidFill>
            <a:schemeClr val="bg1"/>
          </a:solidFill>
        </p:spPr>
        <p:txBody>
          <a:bodyPr wrap="none" rtlCol="0">
            <a:spAutoFit/>
          </a:bodyPr>
          <a:lstStyle/>
          <a:p>
            <a:r>
              <a:rPr lang="en-GB" sz="6000" b="1" dirty="0" smtClean="0"/>
              <a:t>8</a:t>
            </a:r>
            <a:endParaRPr lang="en-GB" sz="6000" b="1" dirty="0"/>
          </a:p>
        </p:txBody>
      </p:sp>
      <p:sp>
        <p:nvSpPr>
          <p:cNvPr id="7" name="TextBox 6"/>
          <p:cNvSpPr txBox="1"/>
          <p:nvPr/>
        </p:nvSpPr>
        <p:spPr>
          <a:xfrm>
            <a:off x="3059832" y="5157192"/>
            <a:ext cx="963725" cy="1015663"/>
          </a:xfrm>
          <a:prstGeom prst="rect">
            <a:avLst/>
          </a:prstGeom>
          <a:solidFill>
            <a:schemeClr val="bg1"/>
          </a:solidFill>
        </p:spPr>
        <p:txBody>
          <a:bodyPr wrap="none" rtlCol="0">
            <a:spAutoFit/>
          </a:bodyPr>
          <a:lstStyle/>
          <a:p>
            <a:r>
              <a:rPr lang="en-GB" sz="6000" b="1" dirty="0" smtClean="0"/>
              <a:t>49</a:t>
            </a:r>
            <a:endParaRPr lang="en-GB" sz="6000" b="1" dirty="0"/>
          </a:p>
        </p:txBody>
      </p:sp>
      <p:sp>
        <p:nvSpPr>
          <p:cNvPr id="9" name="TextBox 8"/>
          <p:cNvSpPr txBox="1"/>
          <p:nvPr/>
        </p:nvSpPr>
        <p:spPr>
          <a:xfrm>
            <a:off x="5580112" y="5157192"/>
            <a:ext cx="1135247" cy="1015663"/>
          </a:xfrm>
          <a:prstGeom prst="rect">
            <a:avLst/>
          </a:prstGeom>
          <a:solidFill>
            <a:schemeClr val="bg1"/>
          </a:solidFill>
        </p:spPr>
        <p:txBody>
          <a:bodyPr wrap="none" rtlCol="0">
            <a:spAutoFit/>
          </a:bodyPr>
          <a:lstStyle/>
          <a:p>
            <a:r>
              <a:rPr lang="en-GB" sz="6000" b="1" dirty="0" smtClean="0"/>
              <a:t>8%</a:t>
            </a:r>
            <a:endParaRPr lang="en-GB" sz="6000" b="1" dirty="0"/>
          </a:p>
        </p:txBody>
      </p:sp>
      <p:sp>
        <p:nvSpPr>
          <p:cNvPr id="10" name="TextBox 9"/>
          <p:cNvSpPr txBox="1"/>
          <p:nvPr/>
        </p:nvSpPr>
        <p:spPr>
          <a:xfrm>
            <a:off x="7311553" y="4412704"/>
            <a:ext cx="1353256" cy="1015663"/>
          </a:xfrm>
          <a:prstGeom prst="rect">
            <a:avLst/>
          </a:prstGeom>
          <a:solidFill>
            <a:schemeClr val="bg1"/>
          </a:solidFill>
        </p:spPr>
        <p:txBody>
          <a:bodyPr wrap="none" rtlCol="0">
            <a:spAutoFit/>
          </a:bodyPr>
          <a:lstStyle/>
          <a:p>
            <a:r>
              <a:rPr lang="en-GB" sz="6000" b="1" dirty="0" smtClean="0"/>
              <a:t>651</a:t>
            </a:r>
            <a:endParaRPr lang="en-GB" sz="6000" b="1" dirty="0"/>
          </a:p>
        </p:txBody>
      </p:sp>
      <p:sp>
        <p:nvSpPr>
          <p:cNvPr id="11" name="TextBox 10"/>
          <p:cNvSpPr txBox="1"/>
          <p:nvPr/>
        </p:nvSpPr>
        <p:spPr>
          <a:xfrm>
            <a:off x="6922024" y="2492896"/>
            <a:ext cx="1742785" cy="1015663"/>
          </a:xfrm>
          <a:prstGeom prst="rect">
            <a:avLst/>
          </a:prstGeom>
          <a:solidFill>
            <a:schemeClr val="bg1"/>
          </a:solidFill>
        </p:spPr>
        <p:txBody>
          <a:bodyPr wrap="none" rtlCol="0">
            <a:spAutoFit/>
          </a:bodyPr>
          <a:lstStyle/>
          <a:p>
            <a:r>
              <a:rPr lang="en-GB" sz="6000" b="1" dirty="0" smtClean="0"/>
              <a:t>4000</a:t>
            </a:r>
            <a:endParaRPr lang="en-GB" sz="6000" b="1" dirty="0"/>
          </a:p>
        </p:txBody>
      </p:sp>
      <p:sp>
        <p:nvSpPr>
          <p:cNvPr id="12" name="TextBox 11"/>
          <p:cNvSpPr txBox="1"/>
          <p:nvPr/>
        </p:nvSpPr>
        <p:spPr>
          <a:xfrm>
            <a:off x="6898111" y="-148216"/>
            <a:ext cx="963725" cy="1015663"/>
          </a:xfrm>
          <a:prstGeom prst="rect">
            <a:avLst/>
          </a:prstGeom>
          <a:solidFill>
            <a:schemeClr val="bg1"/>
          </a:solidFill>
        </p:spPr>
        <p:txBody>
          <a:bodyPr wrap="none" rtlCol="0">
            <a:spAutoFit/>
          </a:bodyPr>
          <a:lstStyle/>
          <a:p>
            <a:r>
              <a:rPr lang="en-GB" sz="6000" b="1" dirty="0" smtClean="0"/>
              <a:t>59</a:t>
            </a:r>
            <a:endParaRPr lang="en-GB" sz="6000" b="1" dirty="0"/>
          </a:p>
        </p:txBody>
      </p:sp>
    </p:spTree>
    <p:extLst>
      <p:ext uri="{BB962C8B-B14F-4D97-AF65-F5344CB8AC3E}">
        <p14:creationId xmlns:p14="http://schemas.microsoft.com/office/powerpoint/2010/main" val="11489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Diversity and numbers</a:t>
            </a:r>
            <a:endParaRPr lang="en-GB" dirty="0"/>
          </a:p>
        </p:txBody>
      </p:sp>
      <p:sp>
        <p:nvSpPr>
          <p:cNvPr id="3" name="Slide Number Placeholder 2"/>
          <p:cNvSpPr>
            <a:spLocks noGrp="1"/>
          </p:cNvSpPr>
          <p:nvPr>
            <p:ph type="sldNum" sz="quarter" idx="12"/>
          </p:nvPr>
        </p:nvSpPr>
        <p:spPr/>
        <p:txBody>
          <a:bodyPr/>
          <a:lstStyle/>
          <a:p>
            <a:fld id="{625570B4-70FB-4D6F-A727-6B9BC9A5D104}" type="slidenum">
              <a:rPr lang="en-GB" smtClean="0"/>
              <a:pPr/>
              <a:t>8</a:t>
            </a:fld>
            <a:endParaRPr lang="en-GB" dirty="0"/>
          </a:p>
        </p:txBody>
      </p:sp>
      <p:sp>
        <p:nvSpPr>
          <p:cNvPr id="5" name="Content Placeholder 3"/>
          <p:cNvSpPr>
            <a:spLocks noGrp="1"/>
          </p:cNvSpPr>
          <p:nvPr/>
        </p:nvSpPr>
        <p:spPr>
          <a:xfrm>
            <a:off x="4778483" y="1556792"/>
            <a:ext cx="4179056" cy="4421187"/>
          </a:xfrm>
          <a:prstGeom prst="rect">
            <a:avLst/>
          </a:prstGeom>
        </p:spPr>
        <p:txBody>
          <a:bodyPr vert="horz" lIns="91440" tIns="45720" rIns="91440" bIns="45720" rtlCol="0">
            <a:normAutofit/>
          </a:bodyPr>
          <a:lstStyle>
            <a:lvl1pPr marL="342900" indent="-342900" algn="l" defTabSz="914400" rtl="0" eaLnBrk="1" latinLnBrk="0" hangingPunct="1">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0" marR="0" indent="0" algn="l" defTabSz="914353" rtl="0" eaLnBrk="1" fontAlgn="auto" latinLnBrk="0" hangingPunct="1">
              <a:lnSpc>
                <a:spcPct val="100000"/>
              </a:lnSpc>
              <a:spcBef>
                <a:spcPts val="0"/>
              </a:spcBef>
              <a:spcAft>
                <a:spcPts val="600"/>
              </a:spcAft>
              <a:buClrTx/>
              <a:buSzTx/>
              <a:buFont typeface="Arial" panose="020B0604020202020204" pitchFamily="34" charset="0"/>
              <a:buNone/>
              <a:tabLst/>
              <a:defRPr sz="25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GB" sz="2400" dirty="0">
                <a:latin typeface="+mj-lt"/>
              </a:rPr>
              <a:t>An increasing range of </a:t>
            </a:r>
            <a:r>
              <a:rPr lang="en-GB" sz="2400" dirty="0" smtClean="0">
                <a:latin typeface="+mj-lt"/>
              </a:rPr>
              <a:t>substances</a:t>
            </a:r>
          </a:p>
          <a:p>
            <a:pPr marL="342900" lvl="1" indent="-342900">
              <a:buFont typeface="Arial" panose="020B0604020202020204" pitchFamily="34" charset="0"/>
              <a:buChar char="•"/>
            </a:pPr>
            <a:r>
              <a:rPr lang="en-GB" sz="2400" dirty="0" smtClean="0">
                <a:latin typeface="+mj-lt"/>
              </a:rPr>
              <a:t>In </a:t>
            </a:r>
            <a:r>
              <a:rPr lang="en-GB" sz="2400" dirty="0">
                <a:latin typeface="+mj-lt"/>
              </a:rPr>
              <a:t>2015, </a:t>
            </a:r>
            <a:r>
              <a:rPr lang="en-GB" sz="2400" dirty="0" smtClean="0">
                <a:latin typeface="+mj-lt"/>
              </a:rPr>
              <a:t>98 NPS were </a:t>
            </a:r>
            <a:r>
              <a:rPr lang="en-GB" sz="2400" dirty="0">
                <a:latin typeface="+mj-lt"/>
              </a:rPr>
              <a:t>detected for the first time, bringing the total number of </a:t>
            </a:r>
            <a:r>
              <a:rPr lang="en-GB" sz="2400" dirty="0" smtClean="0">
                <a:latin typeface="+mj-lt"/>
              </a:rPr>
              <a:t>NPS </a:t>
            </a:r>
            <a:r>
              <a:rPr lang="en-GB" sz="2400" dirty="0">
                <a:latin typeface="+mj-lt"/>
              </a:rPr>
              <a:t>monitored to more than </a:t>
            </a:r>
            <a:r>
              <a:rPr lang="en-GB" sz="2400" dirty="0" smtClean="0">
                <a:latin typeface="+mj-lt"/>
              </a:rPr>
              <a:t>600</a:t>
            </a:r>
          </a:p>
          <a:p>
            <a:pPr marL="342900" lvl="1" indent="-342900">
              <a:buFont typeface="Arial" panose="020B0604020202020204" pitchFamily="34" charset="0"/>
              <a:buChar char="•"/>
            </a:pPr>
            <a:r>
              <a:rPr lang="en-GB" sz="2400" dirty="0" smtClean="0">
                <a:latin typeface="+mj-lt"/>
              </a:rPr>
              <a:t>More </a:t>
            </a:r>
            <a:r>
              <a:rPr lang="en-GB" sz="2400" dirty="0">
                <a:latin typeface="+mj-lt"/>
              </a:rPr>
              <a:t>than </a:t>
            </a:r>
            <a:r>
              <a:rPr lang="en-GB" sz="2400" dirty="0" smtClean="0">
                <a:latin typeface="+mj-lt"/>
              </a:rPr>
              <a:t>80% of </a:t>
            </a:r>
            <a:r>
              <a:rPr lang="en-GB" sz="2400" dirty="0">
                <a:latin typeface="+mj-lt"/>
              </a:rPr>
              <a:t>these detected </a:t>
            </a:r>
            <a:r>
              <a:rPr lang="en-GB" sz="2400" dirty="0" smtClean="0">
                <a:latin typeface="+mj-lt"/>
              </a:rPr>
              <a:t>since 2010</a:t>
            </a:r>
          </a:p>
          <a:p>
            <a:pPr marL="342900" lvl="1" indent="-342900">
              <a:buFont typeface="Arial" panose="020B0604020202020204" pitchFamily="34" charset="0"/>
              <a:buChar char="•"/>
            </a:pPr>
            <a:r>
              <a:rPr lang="en-GB" sz="2400" dirty="0" smtClean="0">
                <a:latin typeface="+mj-lt"/>
              </a:rPr>
              <a:t>More than 140 public health related alerts issued</a:t>
            </a:r>
            <a:endParaRPr lang="en-GB" sz="24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096" y="1268413"/>
            <a:ext cx="4624387"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076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65" y="219996"/>
            <a:ext cx="8172450" cy="774000"/>
          </a:xfrm>
        </p:spPr>
        <p:txBody>
          <a:bodyPr>
            <a:normAutofit fontScale="90000"/>
          </a:bodyPr>
          <a:lstStyle/>
          <a:p>
            <a:pPr algn="l"/>
            <a:r>
              <a:rPr lang="en-GB" sz="2800" b="1" dirty="0" smtClean="0">
                <a:latin typeface="Arial" panose="020B0604020202020204" pitchFamily="34" charset="0"/>
                <a:cs typeface="Arial" panose="020B0604020202020204" pitchFamily="34" charset="0"/>
              </a:rPr>
              <a:t/>
            </a:r>
            <a:br>
              <a:rPr lang="en-GB" sz="2800" b="1" dirty="0" smtClean="0">
                <a:latin typeface="Arial" panose="020B0604020202020204" pitchFamily="34" charset="0"/>
                <a:cs typeface="Arial" panose="020B0604020202020204" pitchFamily="34" charset="0"/>
              </a:rPr>
            </a:br>
            <a:r>
              <a:rPr lang="en-GB" sz="3600" dirty="0" smtClean="0">
                <a:cs typeface="Arial" panose="020B0604020202020204" pitchFamily="34" charset="0"/>
              </a:rPr>
              <a:t>Synthetic Cannabinoids in the EU NPS Market</a:t>
            </a:r>
            <a:endParaRPr lang="en-GB" sz="3600" dirty="0">
              <a:cs typeface="Arial" panose="020B0604020202020204" pitchFamily="34" charset="0"/>
            </a:endParaRPr>
          </a:p>
        </p:txBody>
      </p:sp>
      <p:sp>
        <p:nvSpPr>
          <p:cNvPr id="6" name="Slide Number Placeholder 3"/>
          <p:cNvSpPr>
            <a:spLocks noGrp="1"/>
          </p:cNvSpPr>
          <p:nvPr>
            <p:ph type="sldNum" sz="quarter" idx="4294967295"/>
          </p:nvPr>
        </p:nvSpPr>
        <p:spPr>
          <a:xfrm>
            <a:off x="8766000" y="6408000"/>
            <a:ext cx="442392" cy="365125"/>
          </a:xfrm>
          <a:prstGeom prst="rect">
            <a:avLst/>
          </a:prstGeom>
        </p:spPr>
        <p:txBody>
          <a:bodyPr/>
          <a:lstStyle/>
          <a:p>
            <a:pPr>
              <a:defRPr/>
            </a:pPr>
            <a:fld id="{2D0693D5-0C81-4E51-AAEA-221983F6F61A}" type="slidenum">
              <a:rPr lang="en-US" smtClean="0">
                <a:solidFill>
                  <a:prstClr val="black">
                    <a:tint val="75000"/>
                  </a:prstClr>
                </a:solidFill>
              </a:rPr>
              <a:pPr>
                <a:defRPr/>
              </a:pPr>
              <a:t>9</a:t>
            </a:fld>
            <a:endParaRPr lang="en-US" dirty="0">
              <a:solidFill>
                <a:prstClr val="black">
                  <a:tint val="75000"/>
                </a:prstClr>
              </a:solidFill>
            </a:endParaRPr>
          </a:p>
        </p:txBody>
      </p:sp>
      <p:sp>
        <p:nvSpPr>
          <p:cNvPr id="4" name="TextBox 3"/>
          <p:cNvSpPr txBox="1"/>
          <p:nvPr/>
        </p:nvSpPr>
        <p:spPr>
          <a:xfrm>
            <a:off x="618928" y="6309320"/>
            <a:ext cx="4366901" cy="292388"/>
          </a:xfrm>
          <a:prstGeom prst="rect">
            <a:avLst/>
          </a:prstGeom>
          <a:noFill/>
        </p:spPr>
        <p:txBody>
          <a:bodyPr wrap="none" rtlCol="0">
            <a:spAutoFit/>
          </a:bodyPr>
          <a:lstStyle/>
          <a:p>
            <a:r>
              <a:rPr lang="en-GB" sz="1300" dirty="0">
                <a:latin typeface="Arial" panose="020B0604020202020204" pitchFamily="34" charset="0"/>
                <a:cs typeface="Arial" panose="020B0604020202020204" pitchFamily="34" charset="0"/>
              </a:rPr>
              <a:t>Source: European Drug </a:t>
            </a:r>
            <a:r>
              <a:rPr lang="en-GB" sz="1300" dirty="0" smtClean="0">
                <a:latin typeface="Arial" panose="020B0604020202020204" pitchFamily="34" charset="0"/>
                <a:cs typeface="Arial" panose="020B0604020202020204" pitchFamily="34" charset="0"/>
              </a:rPr>
              <a:t>Market Report 2016 </a:t>
            </a:r>
            <a:r>
              <a:rPr lang="en-GB" sz="1300" dirty="0">
                <a:latin typeface="Arial" panose="020B0604020202020204" pitchFamily="34" charset="0"/>
                <a:cs typeface="Arial" panose="020B0604020202020204" pitchFamily="34" charset="0"/>
              </a:rPr>
              <a:t>(</a:t>
            </a:r>
            <a:r>
              <a:rPr lang="en-GB" sz="1300" dirty="0" smtClean="0">
                <a:latin typeface="Arial" panose="020B0604020202020204" pitchFamily="34" charset="0"/>
                <a:cs typeface="Arial" panose="020B0604020202020204" pitchFamily="34" charset="0"/>
              </a:rPr>
              <a:t>2014 </a:t>
            </a:r>
            <a:r>
              <a:rPr lang="en-GB" sz="1300" dirty="0">
                <a:latin typeface="Arial" panose="020B0604020202020204" pitchFamily="34" charset="0"/>
                <a:cs typeface="Arial" panose="020B0604020202020204" pitchFamily="34" charset="0"/>
              </a:rPr>
              <a:t>data)</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4554537"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9862" y="1340768"/>
            <a:ext cx="2987353" cy="184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763688" y="5178202"/>
            <a:ext cx="144016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139952" y="2636912"/>
            <a:ext cx="594097"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5700" y="3501008"/>
            <a:ext cx="34956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5285700" y="5949280"/>
            <a:ext cx="1086500" cy="3139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8244408" y="4961418"/>
            <a:ext cx="464959" cy="1650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748464" y="-27384"/>
            <a:ext cx="432048" cy="1268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4502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mcdda">
    <a:dk1>
      <a:sysClr val="windowText" lastClr="000000"/>
    </a:dk1>
    <a:lt1>
      <a:sysClr val="window" lastClr="FFFFFF"/>
    </a:lt1>
    <a:dk2>
      <a:srgbClr val="000000"/>
    </a:dk2>
    <a:lt2>
      <a:srgbClr val="FFFFFF"/>
    </a:lt2>
    <a:accent1>
      <a:srgbClr val="7DA7D9"/>
    </a:accent1>
    <a:accent2>
      <a:srgbClr val="B3D455"/>
    </a:accent2>
    <a:accent3>
      <a:srgbClr val="F58466"/>
    </a:accent3>
    <a:accent4>
      <a:srgbClr val="87D3E1"/>
    </a:accent4>
    <a:accent5>
      <a:srgbClr val="FEC357"/>
    </a:accent5>
    <a:accent6>
      <a:srgbClr val="034EA2"/>
    </a:accent6>
    <a:hlink>
      <a:srgbClr val="0000FF"/>
    </a:hlink>
    <a:folHlink>
      <a:srgbClr val="800080"/>
    </a:folHlink>
  </a:clrScheme>
  <a:fontScheme name="emcd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1539</TotalTime>
  <Words>1811</Words>
  <Application>Microsoft Office PowerPoint</Application>
  <PresentationFormat>On-screen Show (4:3)</PresentationFormat>
  <Paragraphs>311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Overview of European NPS situation and legal responses</vt:lpstr>
      <vt:lpstr>PowerPoint Presentation</vt:lpstr>
      <vt:lpstr>I will cover…</vt:lpstr>
      <vt:lpstr>The distinction between old &amp; new drugs may be becoming blurred …</vt:lpstr>
      <vt:lpstr>Global phenomenon</vt:lpstr>
      <vt:lpstr>PowerPoint Presentation</vt:lpstr>
      <vt:lpstr>PowerPoint Presentation</vt:lpstr>
      <vt:lpstr>Diversity and numbers</vt:lpstr>
      <vt:lpstr> Synthetic Cannabinoids in the EU NPS Market</vt:lpstr>
      <vt:lpstr>Information Technology a driver of drug market developments </vt:lpstr>
      <vt:lpstr>ESPAD  lifetime prevalence of selected substances  (15-16 year olds)</vt:lpstr>
      <vt:lpstr>     </vt:lpstr>
      <vt:lpstr>NPS opioids  </vt:lpstr>
      <vt:lpstr>EU response: early warning and risk assessment</vt:lpstr>
      <vt:lpstr>Changes in national legal responses since 2009: </vt:lpstr>
      <vt:lpstr>Timeline of innovations in NPS control in EU: </vt:lpstr>
      <vt:lpstr>NPS specific laws – how specific?</vt:lpstr>
      <vt:lpstr>Definitions of “psychoactive”…</vt:lpstr>
      <vt:lpstr>NPS specific laws – who updates the list?</vt:lpstr>
      <vt:lpstr> NPS specific laws – what (supply) penalties?</vt:lpstr>
      <vt:lpstr>CHALLENGES</vt:lpstr>
      <vt:lpstr>OPPORTUNITIES</vt:lpstr>
      <vt:lpstr>Thank you  http://www.emcdda.europa.eu/</vt:lpstr>
    </vt:vector>
  </TitlesOfParts>
  <Company>EMCDDA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Gallegos</dc:creator>
  <cp:lastModifiedBy>DEMICI Vica</cp:lastModifiedBy>
  <cp:revision>59</cp:revision>
  <cp:lastPrinted>2016-11-11T16:18:05Z</cp:lastPrinted>
  <dcterms:created xsi:type="dcterms:W3CDTF">2016-10-24T10:27:18Z</dcterms:created>
  <dcterms:modified xsi:type="dcterms:W3CDTF">2016-11-21T20:09:26Z</dcterms:modified>
</cp:coreProperties>
</file>