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30"/>
  </p:notesMasterIdLst>
  <p:handoutMasterIdLst>
    <p:handoutMasterId r:id="rId31"/>
  </p:handoutMasterIdLst>
  <p:sldIdLst>
    <p:sldId id="328" r:id="rId2"/>
    <p:sldId id="257" r:id="rId3"/>
    <p:sldId id="275" r:id="rId4"/>
    <p:sldId id="267" r:id="rId5"/>
    <p:sldId id="262" r:id="rId6"/>
    <p:sldId id="290" r:id="rId7"/>
    <p:sldId id="277" r:id="rId8"/>
    <p:sldId id="270" r:id="rId9"/>
    <p:sldId id="297" r:id="rId10"/>
    <p:sldId id="298" r:id="rId11"/>
    <p:sldId id="301" r:id="rId12"/>
    <p:sldId id="315" r:id="rId13"/>
    <p:sldId id="294" r:id="rId14"/>
    <p:sldId id="305" r:id="rId15"/>
    <p:sldId id="311" r:id="rId16"/>
    <p:sldId id="313" r:id="rId17"/>
    <p:sldId id="322" r:id="rId18"/>
    <p:sldId id="336" r:id="rId19"/>
    <p:sldId id="272" r:id="rId20"/>
    <p:sldId id="332" r:id="rId21"/>
    <p:sldId id="329" r:id="rId22"/>
    <p:sldId id="330" r:id="rId23"/>
    <p:sldId id="331" r:id="rId24"/>
    <p:sldId id="333" r:id="rId25"/>
    <p:sldId id="335" r:id="rId26"/>
    <p:sldId id="296" r:id="rId27"/>
    <p:sldId id="295" r:id="rId28"/>
    <p:sldId id="266" r:id="rId29"/>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58129" autoAdjust="0"/>
  </p:normalViewPr>
  <p:slideViewPr>
    <p:cSldViewPr>
      <p:cViewPr varScale="1">
        <p:scale>
          <a:sx n="39" d="100"/>
          <a:sy n="39" d="100"/>
        </p:scale>
        <p:origin x="-120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0" d="100"/>
          <a:sy n="90" d="100"/>
        </p:scale>
        <p:origin x="-3786" y="-96"/>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CD2B85-04D0-411F-8AAB-8F68B983F579}" type="doc">
      <dgm:prSet loTypeId="urn:microsoft.com/office/officeart/2005/8/layout/target3" loCatId="list" qsTypeId="urn:microsoft.com/office/officeart/2005/8/quickstyle/3d7" qsCatId="3D" csTypeId="urn:microsoft.com/office/officeart/2005/8/colors/colorful2" csCatId="colorful" phldr="1"/>
      <dgm:spPr/>
      <dgm:t>
        <a:bodyPr/>
        <a:lstStyle/>
        <a:p>
          <a:endParaRPr lang="en-US"/>
        </a:p>
      </dgm:t>
    </dgm:pt>
    <dgm:pt modelId="{3752CBB8-E8E6-441B-B55E-2A65736F7882}">
      <dgm:prSet phldrT="[Text]" custT="1"/>
      <dgm:spPr/>
      <dgm:t>
        <a:bodyPr/>
        <a:lstStyle/>
        <a:p>
          <a:r>
            <a:rPr lang="en-US" sz="2000" b="1" dirty="0" smtClean="0">
              <a:effectLst>
                <a:outerShdw blurRad="38100" dist="38100" dir="2700000" algn="tl">
                  <a:srgbClr val="000000">
                    <a:alpha val="43137"/>
                  </a:srgbClr>
                </a:outerShdw>
              </a:effectLst>
            </a:rPr>
            <a:t>surveillance and ad-hoc specialized studies </a:t>
          </a:r>
          <a:endParaRPr lang="en-US" sz="2000" dirty="0"/>
        </a:p>
      </dgm:t>
    </dgm:pt>
    <dgm:pt modelId="{65F752AD-9E1A-453B-9379-135B728F405A}" type="parTrans" cxnId="{3F9EFBAD-00AA-4C5D-BAF1-03A031C6B8BF}">
      <dgm:prSet/>
      <dgm:spPr/>
      <dgm:t>
        <a:bodyPr/>
        <a:lstStyle/>
        <a:p>
          <a:endParaRPr lang="en-US"/>
        </a:p>
      </dgm:t>
    </dgm:pt>
    <dgm:pt modelId="{83A346AF-095F-4072-8E88-D969F9F972FD}" type="sibTrans" cxnId="{3F9EFBAD-00AA-4C5D-BAF1-03A031C6B8BF}">
      <dgm:prSet/>
      <dgm:spPr/>
      <dgm:t>
        <a:bodyPr/>
        <a:lstStyle/>
        <a:p>
          <a:endParaRPr lang="en-US"/>
        </a:p>
      </dgm:t>
    </dgm:pt>
    <dgm:pt modelId="{538B9EEC-9AF8-46F2-BB10-B9D5F57349EA}">
      <dgm:prSet phldrT="[Text]" custT="1"/>
      <dgm:spPr/>
      <dgm:t>
        <a:bodyPr/>
        <a:lstStyle/>
        <a:p>
          <a:r>
            <a:rPr lang="en-US" sz="1800" b="1" i="0" dirty="0" smtClean="0"/>
            <a:t>GPS- </a:t>
          </a:r>
          <a:r>
            <a:rPr lang="ro-RO" sz="1800" b="1" i="0" dirty="0" smtClean="0"/>
            <a:t>2010</a:t>
          </a:r>
          <a:r>
            <a:rPr lang="en-US" sz="1800" b="1" i="0" dirty="0" smtClean="0"/>
            <a:t>, 2013</a:t>
          </a:r>
          <a:endParaRPr lang="en-US" sz="1800" b="1" i="0" dirty="0"/>
        </a:p>
      </dgm:t>
    </dgm:pt>
    <dgm:pt modelId="{3D41F785-2A29-414C-B377-AE7F51D4A3C9}" type="parTrans" cxnId="{D689DBA3-C15A-4126-8A77-0E692DD582CF}">
      <dgm:prSet/>
      <dgm:spPr/>
      <dgm:t>
        <a:bodyPr/>
        <a:lstStyle/>
        <a:p>
          <a:endParaRPr lang="en-US"/>
        </a:p>
      </dgm:t>
    </dgm:pt>
    <dgm:pt modelId="{FA3B1B45-6F76-4A20-BD98-BABC7C529CFB}" type="sibTrans" cxnId="{D689DBA3-C15A-4126-8A77-0E692DD582CF}">
      <dgm:prSet/>
      <dgm:spPr/>
      <dgm:t>
        <a:bodyPr/>
        <a:lstStyle/>
        <a:p>
          <a:endParaRPr lang="en-US"/>
        </a:p>
      </dgm:t>
    </dgm:pt>
    <dgm:pt modelId="{EE0F73E7-7435-4ACB-96DF-28F2C292A238}">
      <dgm:prSet phldrT="[Text]" custT="1"/>
      <dgm:spPr/>
      <dgm:t>
        <a:bodyPr/>
        <a:lstStyle/>
        <a:p>
          <a:r>
            <a:rPr lang="ro-RO" sz="1800" b="1" i="0" dirty="0" smtClean="0"/>
            <a:t>ESPAD </a:t>
          </a:r>
          <a:r>
            <a:rPr lang="en-US" sz="1800" b="1" i="0" dirty="0" smtClean="0"/>
            <a:t>-</a:t>
          </a:r>
          <a:r>
            <a:rPr lang="ro-RO" sz="1800" b="1" i="0" dirty="0" smtClean="0"/>
            <a:t>2011</a:t>
          </a:r>
          <a:r>
            <a:rPr lang="en-US" sz="1800" b="1" i="0" dirty="0" smtClean="0"/>
            <a:t>,2013</a:t>
          </a:r>
          <a:endParaRPr lang="en-US" sz="1800" b="1" i="0" dirty="0"/>
        </a:p>
      </dgm:t>
    </dgm:pt>
    <dgm:pt modelId="{F8301550-2732-4E0E-AC62-48E8E2FAE0B5}" type="parTrans" cxnId="{8C490AC2-1042-4C43-8B1E-648C87AF0C07}">
      <dgm:prSet/>
      <dgm:spPr/>
      <dgm:t>
        <a:bodyPr/>
        <a:lstStyle/>
        <a:p>
          <a:endParaRPr lang="en-US"/>
        </a:p>
      </dgm:t>
    </dgm:pt>
    <dgm:pt modelId="{A576FB0F-603D-4B66-8E90-7ADC20722614}" type="sibTrans" cxnId="{8C490AC2-1042-4C43-8B1E-648C87AF0C07}">
      <dgm:prSet/>
      <dgm:spPr/>
      <dgm:t>
        <a:bodyPr/>
        <a:lstStyle/>
        <a:p>
          <a:endParaRPr lang="en-US"/>
        </a:p>
      </dgm:t>
    </dgm:pt>
    <dgm:pt modelId="{6E94BBA5-8212-48BF-891E-8E6AA82CAE78}">
      <dgm:prSet phldrT="[Text]" custT="1"/>
      <dgm:spPr/>
      <dgm:t>
        <a:bodyPr/>
        <a:lstStyle/>
        <a:p>
          <a:r>
            <a:rPr lang="en-US" sz="2000" b="1" dirty="0" smtClean="0">
              <a:effectLst>
                <a:outerShdw blurRad="38100" dist="38100" dir="2700000" algn="tl">
                  <a:srgbClr val="000000">
                    <a:alpha val="43137"/>
                  </a:srgbClr>
                </a:outerShdw>
              </a:effectLst>
            </a:rPr>
            <a:t>KEY Indicators </a:t>
          </a:r>
          <a:endParaRPr lang="en-US" sz="2000" b="1" dirty="0">
            <a:effectLst>
              <a:outerShdw blurRad="38100" dist="38100" dir="2700000" algn="tl">
                <a:srgbClr val="000000">
                  <a:alpha val="43137"/>
                </a:srgbClr>
              </a:outerShdw>
            </a:effectLst>
          </a:endParaRPr>
        </a:p>
      </dgm:t>
    </dgm:pt>
    <dgm:pt modelId="{B23ABCB9-6B94-4CCF-B665-66C067A31D63}" type="parTrans" cxnId="{94A79AD4-360A-40D2-B5B4-A10376F8F44A}">
      <dgm:prSet/>
      <dgm:spPr/>
      <dgm:t>
        <a:bodyPr/>
        <a:lstStyle/>
        <a:p>
          <a:endParaRPr lang="en-US"/>
        </a:p>
      </dgm:t>
    </dgm:pt>
    <dgm:pt modelId="{FDC33250-779A-4C9B-82F2-7FDC07112520}" type="sibTrans" cxnId="{94A79AD4-360A-40D2-B5B4-A10376F8F44A}">
      <dgm:prSet/>
      <dgm:spPr/>
      <dgm:t>
        <a:bodyPr/>
        <a:lstStyle/>
        <a:p>
          <a:endParaRPr lang="en-US"/>
        </a:p>
      </dgm:t>
    </dgm:pt>
    <dgm:pt modelId="{B35C2C0F-8ACD-4F9C-BC56-ABD7FEAA98FB}">
      <dgm:prSet phldrT="[Text]" custT="1"/>
      <dgm:spPr/>
      <dgm:t>
        <a:bodyPr/>
        <a:lstStyle/>
        <a:p>
          <a:r>
            <a:rPr lang="ro-RO" sz="1800" b="1" i="1" dirty="0" smtClean="0"/>
            <a:t>TDI, DRID, DRD</a:t>
          </a:r>
          <a:endParaRPr lang="en-US" sz="1800" dirty="0"/>
        </a:p>
      </dgm:t>
    </dgm:pt>
    <dgm:pt modelId="{6E8B05A7-1619-43E3-B990-75B469245DD3}" type="parTrans" cxnId="{6631416E-C948-465D-93FC-C4FFA158CDB8}">
      <dgm:prSet/>
      <dgm:spPr/>
      <dgm:t>
        <a:bodyPr/>
        <a:lstStyle/>
        <a:p>
          <a:endParaRPr lang="en-US"/>
        </a:p>
      </dgm:t>
    </dgm:pt>
    <dgm:pt modelId="{943A6225-8EE5-4B05-9762-D9314CEEBFBA}" type="sibTrans" cxnId="{6631416E-C948-465D-93FC-C4FFA158CDB8}">
      <dgm:prSet/>
      <dgm:spPr/>
      <dgm:t>
        <a:bodyPr/>
        <a:lstStyle/>
        <a:p>
          <a:endParaRPr lang="en-US"/>
        </a:p>
      </dgm:t>
    </dgm:pt>
    <dgm:pt modelId="{713D985D-070F-443A-B6ED-E40741014C9B}">
      <dgm:prSet phldrT="[Text]" custT="1"/>
      <dgm:spPr/>
      <dgm:t>
        <a:bodyPr/>
        <a:lstStyle/>
        <a:p>
          <a:r>
            <a:rPr lang="en-US" sz="2000" b="1" dirty="0" smtClean="0">
              <a:effectLst>
                <a:outerShdw blurRad="38100" dist="38100" dir="2700000" algn="tl">
                  <a:srgbClr val="000000">
                    <a:alpha val="43137"/>
                  </a:srgbClr>
                </a:outerShdw>
              </a:effectLst>
            </a:rPr>
            <a:t>routine monitoring systems</a:t>
          </a:r>
          <a:endParaRPr lang="en-US" sz="2000" b="1" dirty="0">
            <a:effectLst>
              <a:outerShdw blurRad="38100" dist="38100" dir="2700000" algn="tl">
                <a:srgbClr val="000000">
                  <a:alpha val="43137"/>
                </a:srgbClr>
              </a:outerShdw>
            </a:effectLst>
          </a:endParaRPr>
        </a:p>
      </dgm:t>
    </dgm:pt>
    <dgm:pt modelId="{7A7004C6-87B6-49A0-B719-041335B12980}" type="parTrans" cxnId="{B3D66434-5F32-4E21-B28E-5DA45537882F}">
      <dgm:prSet/>
      <dgm:spPr/>
      <dgm:t>
        <a:bodyPr/>
        <a:lstStyle/>
        <a:p>
          <a:endParaRPr lang="en-US"/>
        </a:p>
      </dgm:t>
    </dgm:pt>
    <dgm:pt modelId="{F70E26D0-D7CF-4686-8E5A-914345B61B8D}" type="sibTrans" cxnId="{B3D66434-5F32-4E21-B28E-5DA45537882F}">
      <dgm:prSet/>
      <dgm:spPr/>
      <dgm:t>
        <a:bodyPr/>
        <a:lstStyle/>
        <a:p>
          <a:endParaRPr lang="en-US"/>
        </a:p>
      </dgm:t>
    </dgm:pt>
    <dgm:pt modelId="{32F34CF3-4BB0-46ED-99F9-95A38F234626}">
      <dgm:prSet phldrT="[Text]"/>
      <dgm:spPr/>
      <dgm:t>
        <a:bodyPr/>
        <a:lstStyle/>
        <a:p>
          <a:pPr marL="114300" indent="0" defTabSz="622300">
            <a:lnSpc>
              <a:spcPct val="90000"/>
            </a:lnSpc>
            <a:spcBef>
              <a:spcPct val="0"/>
            </a:spcBef>
            <a:spcAft>
              <a:spcPct val="15000"/>
            </a:spcAft>
            <a:buNone/>
          </a:pPr>
          <a:r>
            <a:rPr lang="en-US" i="1" dirty="0" smtClean="0"/>
            <a:t>Drug related medical emergencies(2010)</a:t>
          </a:r>
          <a:endParaRPr lang="en-US" i="1" dirty="0"/>
        </a:p>
      </dgm:t>
    </dgm:pt>
    <dgm:pt modelId="{DBC3C892-5DF2-4FE0-8791-8A00EC029581}" type="parTrans" cxnId="{446E6A3B-3544-456D-B7A7-5AE9DEB747AF}">
      <dgm:prSet/>
      <dgm:spPr/>
      <dgm:t>
        <a:bodyPr/>
        <a:lstStyle/>
        <a:p>
          <a:endParaRPr lang="en-US"/>
        </a:p>
      </dgm:t>
    </dgm:pt>
    <dgm:pt modelId="{3DD0CDD5-FF24-4267-BB59-78212CC350C9}" type="sibTrans" cxnId="{446E6A3B-3544-456D-B7A7-5AE9DEB747AF}">
      <dgm:prSet/>
      <dgm:spPr/>
      <dgm:t>
        <a:bodyPr/>
        <a:lstStyle/>
        <a:p>
          <a:endParaRPr lang="en-US"/>
        </a:p>
      </dgm:t>
    </dgm:pt>
    <dgm:pt modelId="{7E7A20F8-1CB7-4856-9568-F7B540EF5214}">
      <dgm:prSet phldrT="[Text]"/>
      <dgm:spPr/>
      <dgm:t>
        <a:bodyPr/>
        <a:lstStyle/>
        <a:p>
          <a:pPr marL="114300" indent="0" defTabSz="622300">
            <a:lnSpc>
              <a:spcPct val="90000"/>
            </a:lnSpc>
            <a:spcBef>
              <a:spcPct val="0"/>
            </a:spcBef>
            <a:spcAft>
              <a:spcPct val="15000"/>
            </a:spcAft>
            <a:buNone/>
          </a:pPr>
          <a:endParaRPr lang="en-US" i="1" dirty="0"/>
        </a:p>
      </dgm:t>
    </dgm:pt>
    <dgm:pt modelId="{595515C5-5C0F-4A2F-B065-D667974E7C33}" type="parTrans" cxnId="{B6A0AF77-97E2-457C-9967-385593ACBFAE}">
      <dgm:prSet/>
      <dgm:spPr/>
      <dgm:t>
        <a:bodyPr/>
        <a:lstStyle/>
        <a:p>
          <a:endParaRPr lang="en-US"/>
        </a:p>
      </dgm:t>
    </dgm:pt>
    <dgm:pt modelId="{0CFF6791-534B-4DF9-81A8-D4CB9797250B}" type="sibTrans" cxnId="{B6A0AF77-97E2-457C-9967-385593ACBFAE}">
      <dgm:prSet/>
      <dgm:spPr/>
      <dgm:t>
        <a:bodyPr/>
        <a:lstStyle/>
        <a:p>
          <a:endParaRPr lang="en-US"/>
        </a:p>
      </dgm:t>
    </dgm:pt>
    <dgm:pt modelId="{A9F5AF5D-A4DA-4A93-81AC-9D42FA48BE3E}">
      <dgm:prSet phldrT="[Text]" custT="1"/>
      <dgm:spPr/>
      <dgm:t>
        <a:bodyPr/>
        <a:lstStyle/>
        <a:p>
          <a:r>
            <a:rPr lang="en-US" sz="1800" b="1" i="0" dirty="0" smtClean="0"/>
            <a:t>BSS-2010, 2012</a:t>
          </a:r>
          <a:endParaRPr lang="en-US" sz="1800" b="1" i="0" dirty="0"/>
        </a:p>
      </dgm:t>
    </dgm:pt>
    <dgm:pt modelId="{3DC1EF94-3E26-42FA-9B5E-BA986FBE0342}" type="parTrans" cxnId="{F3E210CF-035B-446D-B2DD-5BF2E7187C50}">
      <dgm:prSet/>
      <dgm:spPr/>
      <dgm:t>
        <a:bodyPr/>
        <a:lstStyle/>
        <a:p>
          <a:endParaRPr lang="en-US"/>
        </a:p>
      </dgm:t>
    </dgm:pt>
    <dgm:pt modelId="{9E049EB0-3585-4D0C-86CD-CD5D057D8FF2}" type="sibTrans" cxnId="{F3E210CF-035B-446D-B2DD-5BF2E7187C50}">
      <dgm:prSet/>
      <dgm:spPr/>
      <dgm:t>
        <a:bodyPr/>
        <a:lstStyle/>
        <a:p>
          <a:endParaRPr lang="en-US"/>
        </a:p>
      </dgm:t>
    </dgm:pt>
    <dgm:pt modelId="{B76F387E-2784-404C-83B4-B884CB47530E}">
      <dgm:prSet phldrT="[Text]" custT="1"/>
      <dgm:spPr/>
      <dgm:t>
        <a:bodyPr/>
        <a:lstStyle/>
        <a:p>
          <a:r>
            <a:rPr lang="en-US" sz="1800" b="1" i="0" dirty="0" smtClean="0"/>
            <a:t>Other ad-hoc studies </a:t>
          </a:r>
          <a:endParaRPr lang="en-US" sz="1800" b="1" i="0" dirty="0"/>
        </a:p>
      </dgm:t>
    </dgm:pt>
    <dgm:pt modelId="{A41C7C71-2882-4A8C-936B-9BD4E6957088}" type="parTrans" cxnId="{D782DAC4-0A47-47B6-ADF5-D7F685518C04}">
      <dgm:prSet/>
      <dgm:spPr/>
      <dgm:t>
        <a:bodyPr/>
        <a:lstStyle/>
        <a:p>
          <a:endParaRPr lang="en-US"/>
        </a:p>
      </dgm:t>
    </dgm:pt>
    <dgm:pt modelId="{4F599C67-7734-4C49-88E0-5EDC2797BFF9}" type="sibTrans" cxnId="{D782DAC4-0A47-47B6-ADF5-D7F685518C04}">
      <dgm:prSet/>
      <dgm:spPr/>
      <dgm:t>
        <a:bodyPr/>
        <a:lstStyle/>
        <a:p>
          <a:endParaRPr lang="en-US"/>
        </a:p>
      </dgm:t>
    </dgm:pt>
    <dgm:pt modelId="{BCB2677B-C45D-4D10-B142-2B52058187C2}">
      <dgm:prSet phldrT="[Tex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b="0" i="0" dirty="0" smtClean="0"/>
            <a:t>Government Action Plan to counter the trade and use of new psychoactive substances/ products that are </a:t>
          </a:r>
          <a:r>
            <a:rPr lang="en-US" b="0" i="0" smtClean="0"/>
            <a:t>health damaging</a:t>
          </a:r>
          <a:r>
            <a:rPr lang="en-US" i="1" smtClean="0"/>
            <a:t>Needle &amp; syringes  programs (2012)</a:t>
          </a:r>
          <a:endParaRPr lang="en-US" i="1" dirty="0"/>
        </a:p>
      </dgm:t>
    </dgm:pt>
    <dgm:pt modelId="{C9C7823A-D24C-4C62-AD36-ADD995E77AC4}" type="parTrans" cxnId="{CFFF27FA-5240-40D4-B3C1-8A69EAE0FF42}">
      <dgm:prSet/>
      <dgm:spPr/>
      <dgm:t>
        <a:bodyPr/>
        <a:lstStyle/>
        <a:p>
          <a:endParaRPr lang="en-US"/>
        </a:p>
      </dgm:t>
    </dgm:pt>
    <dgm:pt modelId="{EA488E5A-7CBA-4077-A46A-078668ED6DC9}" type="sibTrans" cxnId="{CFFF27FA-5240-40D4-B3C1-8A69EAE0FF42}">
      <dgm:prSet/>
      <dgm:spPr/>
      <dgm:t>
        <a:bodyPr/>
        <a:lstStyle/>
        <a:p>
          <a:endParaRPr lang="en-US"/>
        </a:p>
      </dgm:t>
    </dgm:pt>
    <dgm:pt modelId="{BE340F16-C111-47D1-AAE9-292FA02611EC}">
      <dgm:prSet phldrT="[Tex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i="1" dirty="0" smtClean="0"/>
            <a:t>On-line interest for NPS</a:t>
          </a:r>
          <a:endParaRPr lang="en-US" i="1" dirty="0"/>
        </a:p>
      </dgm:t>
    </dgm:pt>
    <dgm:pt modelId="{4381A9DD-2052-4437-90C2-D5BE2D241740}" type="parTrans" cxnId="{35145B11-2508-4A0E-9F38-6D33589DCF7D}">
      <dgm:prSet/>
      <dgm:spPr/>
      <dgm:t>
        <a:bodyPr/>
        <a:lstStyle/>
        <a:p>
          <a:endParaRPr lang="en-US"/>
        </a:p>
      </dgm:t>
    </dgm:pt>
    <dgm:pt modelId="{74A6F903-470D-4E02-B48B-7A9A40A08A5C}" type="sibTrans" cxnId="{35145B11-2508-4A0E-9F38-6D33589DCF7D}">
      <dgm:prSet/>
      <dgm:spPr/>
      <dgm:t>
        <a:bodyPr/>
        <a:lstStyle/>
        <a:p>
          <a:endParaRPr lang="en-US"/>
        </a:p>
      </dgm:t>
    </dgm:pt>
    <dgm:pt modelId="{2BDEC616-EB33-4B31-94CB-5C120A597498}" type="pres">
      <dgm:prSet presAssocID="{26CD2B85-04D0-411F-8AAB-8F68B983F579}" presName="Name0" presStyleCnt="0">
        <dgm:presLayoutVars>
          <dgm:chMax val="7"/>
          <dgm:dir/>
          <dgm:animLvl val="lvl"/>
          <dgm:resizeHandles val="exact"/>
        </dgm:presLayoutVars>
      </dgm:prSet>
      <dgm:spPr/>
      <dgm:t>
        <a:bodyPr/>
        <a:lstStyle/>
        <a:p>
          <a:endParaRPr lang="en-US"/>
        </a:p>
      </dgm:t>
    </dgm:pt>
    <dgm:pt modelId="{AC41F7FF-1895-4910-81F5-FA7BDEEE19E9}" type="pres">
      <dgm:prSet presAssocID="{3752CBB8-E8E6-441B-B55E-2A65736F7882}" presName="circle1" presStyleLbl="node1" presStyleIdx="0" presStyleCnt="3"/>
      <dgm:spPr/>
    </dgm:pt>
    <dgm:pt modelId="{A00E4E9D-78B1-4BF1-87ED-709E1F2AC7E1}" type="pres">
      <dgm:prSet presAssocID="{3752CBB8-E8E6-441B-B55E-2A65736F7882}" presName="space" presStyleCnt="0"/>
      <dgm:spPr/>
    </dgm:pt>
    <dgm:pt modelId="{A1EADB63-33DB-4402-A6BF-AB79F73836FC}" type="pres">
      <dgm:prSet presAssocID="{3752CBB8-E8E6-441B-B55E-2A65736F7882}" presName="rect1" presStyleLbl="alignAcc1" presStyleIdx="0" presStyleCnt="3"/>
      <dgm:spPr/>
      <dgm:t>
        <a:bodyPr/>
        <a:lstStyle/>
        <a:p>
          <a:endParaRPr lang="en-US"/>
        </a:p>
      </dgm:t>
    </dgm:pt>
    <dgm:pt modelId="{CE187B74-3C7A-4359-9228-0B943FCD3C17}" type="pres">
      <dgm:prSet presAssocID="{6E94BBA5-8212-48BF-891E-8E6AA82CAE78}" presName="vertSpace2" presStyleLbl="node1" presStyleIdx="0" presStyleCnt="3"/>
      <dgm:spPr/>
    </dgm:pt>
    <dgm:pt modelId="{10707F2D-4376-4F2E-A561-2E7AE38DBC6C}" type="pres">
      <dgm:prSet presAssocID="{6E94BBA5-8212-48BF-891E-8E6AA82CAE78}" presName="circle2" presStyleLbl="node1" presStyleIdx="1" presStyleCnt="3"/>
      <dgm:spPr/>
    </dgm:pt>
    <dgm:pt modelId="{93F26E61-A87A-4F01-A342-700C0041E348}" type="pres">
      <dgm:prSet presAssocID="{6E94BBA5-8212-48BF-891E-8E6AA82CAE78}" presName="rect2" presStyleLbl="alignAcc1" presStyleIdx="1" presStyleCnt="3"/>
      <dgm:spPr/>
      <dgm:t>
        <a:bodyPr/>
        <a:lstStyle/>
        <a:p>
          <a:endParaRPr lang="en-US"/>
        </a:p>
      </dgm:t>
    </dgm:pt>
    <dgm:pt modelId="{C409E924-CDF3-4A3B-9ECB-814579DE318B}" type="pres">
      <dgm:prSet presAssocID="{713D985D-070F-443A-B6ED-E40741014C9B}" presName="vertSpace3" presStyleLbl="node1" presStyleIdx="1" presStyleCnt="3"/>
      <dgm:spPr/>
    </dgm:pt>
    <dgm:pt modelId="{FB7F6C94-8B59-42F5-B045-AC66BF2CB6E2}" type="pres">
      <dgm:prSet presAssocID="{713D985D-070F-443A-B6ED-E40741014C9B}" presName="circle3" presStyleLbl="node1" presStyleIdx="2" presStyleCnt="3"/>
      <dgm:spPr/>
    </dgm:pt>
    <dgm:pt modelId="{9D35F929-3EAD-4469-8477-0FFAA141026D}" type="pres">
      <dgm:prSet presAssocID="{713D985D-070F-443A-B6ED-E40741014C9B}" presName="rect3" presStyleLbl="alignAcc1" presStyleIdx="2" presStyleCnt="3"/>
      <dgm:spPr/>
      <dgm:t>
        <a:bodyPr/>
        <a:lstStyle/>
        <a:p>
          <a:endParaRPr lang="en-US"/>
        </a:p>
      </dgm:t>
    </dgm:pt>
    <dgm:pt modelId="{0E97D654-07C2-4385-800B-DF482943FA66}" type="pres">
      <dgm:prSet presAssocID="{3752CBB8-E8E6-441B-B55E-2A65736F7882}" presName="rect1ParTx" presStyleLbl="alignAcc1" presStyleIdx="2" presStyleCnt="3">
        <dgm:presLayoutVars>
          <dgm:chMax val="1"/>
          <dgm:bulletEnabled val="1"/>
        </dgm:presLayoutVars>
      </dgm:prSet>
      <dgm:spPr/>
      <dgm:t>
        <a:bodyPr/>
        <a:lstStyle/>
        <a:p>
          <a:endParaRPr lang="en-US"/>
        </a:p>
      </dgm:t>
    </dgm:pt>
    <dgm:pt modelId="{1C8CA5E5-BE89-4F81-A76D-2C8CD7195991}" type="pres">
      <dgm:prSet presAssocID="{3752CBB8-E8E6-441B-B55E-2A65736F7882}" presName="rect1ChTx" presStyleLbl="alignAcc1" presStyleIdx="2" presStyleCnt="3" custScaleX="100000">
        <dgm:presLayoutVars>
          <dgm:bulletEnabled val="1"/>
        </dgm:presLayoutVars>
      </dgm:prSet>
      <dgm:spPr/>
      <dgm:t>
        <a:bodyPr/>
        <a:lstStyle/>
        <a:p>
          <a:endParaRPr lang="en-US"/>
        </a:p>
      </dgm:t>
    </dgm:pt>
    <dgm:pt modelId="{530E9B35-E1AD-47D7-9944-2C2DDA683865}" type="pres">
      <dgm:prSet presAssocID="{6E94BBA5-8212-48BF-891E-8E6AA82CAE78}" presName="rect2ParTx" presStyleLbl="alignAcc1" presStyleIdx="2" presStyleCnt="3">
        <dgm:presLayoutVars>
          <dgm:chMax val="1"/>
          <dgm:bulletEnabled val="1"/>
        </dgm:presLayoutVars>
      </dgm:prSet>
      <dgm:spPr/>
      <dgm:t>
        <a:bodyPr/>
        <a:lstStyle/>
        <a:p>
          <a:endParaRPr lang="en-US"/>
        </a:p>
      </dgm:t>
    </dgm:pt>
    <dgm:pt modelId="{16E9F356-365B-473F-905C-D6D9C6CD490C}" type="pres">
      <dgm:prSet presAssocID="{6E94BBA5-8212-48BF-891E-8E6AA82CAE78}" presName="rect2ChTx" presStyleLbl="alignAcc1" presStyleIdx="2" presStyleCnt="3" custScaleX="100000">
        <dgm:presLayoutVars>
          <dgm:bulletEnabled val="1"/>
        </dgm:presLayoutVars>
      </dgm:prSet>
      <dgm:spPr/>
      <dgm:t>
        <a:bodyPr/>
        <a:lstStyle/>
        <a:p>
          <a:endParaRPr lang="en-US"/>
        </a:p>
      </dgm:t>
    </dgm:pt>
    <dgm:pt modelId="{9594EB9B-47BE-4D88-BDAB-27EFF24A086A}" type="pres">
      <dgm:prSet presAssocID="{713D985D-070F-443A-B6ED-E40741014C9B}" presName="rect3ParTx" presStyleLbl="alignAcc1" presStyleIdx="2" presStyleCnt="3">
        <dgm:presLayoutVars>
          <dgm:chMax val="1"/>
          <dgm:bulletEnabled val="1"/>
        </dgm:presLayoutVars>
      </dgm:prSet>
      <dgm:spPr/>
      <dgm:t>
        <a:bodyPr/>
        <a:lstStyle/>
        <a:p>
          <a:endParaRPr lang="en-US"/>
        </a:p>
      </dgm:t>
    </dgm:pt>
    <dgm:pt modelId="{720EF7CA-047F-43DD-8799-DA03814F56B9}" type="pres">
      <dgm:prSet presAssocID="{713D985D-070F-443A-B6ED-E40741014C9B}" presName="rect3ChTx" presStyleLbl="alignAcc1" presStyleIdx="2" presStyleCnt="3" custScaleX="120050">
        <dgm:presLayoutVars>
          <dgm:bulletEnabled val="1"/>
        </dgm:presLayoutVars>
      </dgm:prSet>
      <dgm:spPr/>
      <dgm:t>
        <a:bodyPr/>
        <a:lstStyle/>
        <a:p>
          <a:endParaRPr lang="en-US"/>
        </a:p>
      </dgm:t>
    </dgm:pt>
  </dgm:ptLst>
  <dgm:cxnLst>
    <dgm:cxn modelId="{CFFF27FA-5240-40D4-B3C1-8A69EAE0FF42}" srcId="{713D985D-070F-443A-B6ED-E40741014C9B}" destId="{BCB2677B-C45D-4D10-B142-2B52058187C2}" srcOrd="1" destOrd="0" parTransId="{C9C7823A-D24C-4C62-AD36-ADD995E77AC4}" sibTransId="{EA488E5A-7CBA-4077-A46A-078668ED6DC9}"/>
    <dgm:cxn modelId="{B6A0AF77-97E2-457C-9967-385593ACBFAE}" srcId="{713D985D-070F-443A-B6ED-E40741014C9B}" destId="{7E7A20F8-1CB7-4856-9568-F7B540EF5214}" srcOrd="3" destOrd="0" parTransId="{595515C5-5C0F-4A2F-B065-D667974E7C33}" sibTransId="{0CFF6791-534B-4DF9-81A8-D4CB9797250B}"/>
    <dgm:cxn modelId="{80CE034B-868B-4B3B-B17C-57423EC4B02A}" type="presOf" srcId="{BE340F16-C111-47D1-AAE9-292FA02611EC}" destId="{720EF7CA-047F-43DD-8799-DA03814F56B9}" srcOrd="0" destOrd="2" presId="urn:microsoft.com/office/officeart/2005/8/layout/target3"/>
    <dgm:cxn modelId="{C80856AA-A7E7-42DE-B527-6FE6BCBEA996}" type="presOf" srcId="{26CD2B85-04D0-411F-8AAB-8F68B983F579}" destId="{2BDEC616-EB33-4B31-94CB-5C120A597498}" srcOrd="0" destOrd="0" presId="urn:microsoft.com/office/officeart/2005/8/layout/target3"/>
    <dgm:cxn modelId="{94A79AD4-360A-40D2-B5B4-A10376F8F44A}" srcId="{26CD2B85-04D0-411F-8AAB-8F68B983F579}" destId="{6E94BBA5-8212-48BF-891E-8E6AA82CAE78}" srcOrd="1" destOrd="0" parTransId="{B23ABCB9-6B94-4CCF-B665-66C067A31D63}" sibTransId="{FDC33250-779A-4C9B-82F2-7FDC07112520}"/>
    <dgm:cxn modelId="{446E6A3B-3544-456D-B7A7-5AE9DEB747AF}" srcId="{713D985D-070F-443A-B6ED-E40741014C9B}" destId="{32F34CF3-4BB0-46ED-99F9-95A38F234626}" srcOrd="0" destOrd="0" parTransId="{DBC3C892-5DF2-4FE0-8791-8A00EC029581}" sibTransId="{3DD0CDD5-FF24-4267-BB59-78212CC350C9}"/>
    <dgm:cxn modelId="{8C490AC2-1042-4C43-8B1E-648C87AF0C07}" srcId="{3752CBB8-E8E6-441B-B55E-2A65736F7882}" destId="{EE0F73E7-7435-4ACB-96DF-28F2C292A238}" srcOrd="1" destOrd="0" parTransId="{F8301550-2732-4E0E-AC62-48E8E2FAE0B5}" sibTransId="{A576FB0F-603D-4B66-8E90-7ADC20722614}"/>
    <dgm:cxn modelId="{6B4953B2-A184-4E02-9A54-06FECE3F5086}" type="presOf" srcId="{A9F5AF5D-A4DA-4A93-81AC-9D42FA48BE3E}" destId="{1C8CA5E5-BE89-4F81-A76D-2C8CD7195991}" srcOrd="0" destOrd="2" presId="urn:microsoft.com/office/officeart/2005/8/layout/target3"/>
    <dgm:cxn modelId="{6631416E-C948-465D-93FC-C4FFA158CDB8}" srcId="{6E94BBA5-8212-48BF-891E-8E6AA82CAE78}" destId="{B35C2C0F-8ACD-4F9C-BC56-ABD7FEAA98FB}" srcOrd="0" destOrd="0" parTransId="{6E8B05A7-1619-43E3-B990-75B469245DD3}" sibTransId="{943A6225-8EE5-4B05-9762-D9314CEEBFBA}"/>
    <dgm:cxn modelId="{4A881B37-A61D-42FB-BCF6-9D4B3D04E23D}" type="presOf" srcId="{7E7A20F8-1CB7-4856-9568-F7B540EF5214}" destId="{720EF7CA-047F-43DD-8799-DA03814F56B9}" srcOrd="0" destOrd="3" presId="urn:microsoft.com/office/officeart/2005/8/layout/target3"/>
    <dgm:cxn modelId="{D87C68BD-AD96-45BE-A9F1-ABE572EF6EF1}" type="presOf" srcId="{538B9EEC-9AF8-46F2-BB10-B9D5F57349EA}" destId="{1C8CA5E5-BE89-4F81-A76D-2C8CD7195991}" srcOrd="0" destOrd="0" presId="urn:microsoft.com/office/officeart/2005/8/layout/target3"/>
    <dgm:cxn modelId="{226F5685-5BED-40A5-AD17-4D7163F87173}" type="presOf" srcId="{B76F387E-2784-404C-83B4-B884CB47530E}" destId="{1C8CA5E5-BE89-4F81-A76D-2C8CD7195991}" srcOrd="0" destOrd="3" presId="urn:microsoft.com/office/officeart/2005/8/layout/target3"/>
    <dgm:cxn modelId="{F411DCE1-5A3C-4332-BE66-04FD0F959B68}" type="presOf" srcId="{3752CBB8-E8E6-441B-B55E-2A65736F7882}" destId="{0E97D654-07C2-4385-800B-DF482943FA66}" srcOrd="1" destOrd="0" presId="urn:microsoft.com/office/officeart/2005/8/layout/target3"/>
    <dgm:cxn modelId="{AE4EC9E9-24BB-4511-B4B9-296CDBAC4FC1}" type="presOf" srcId="{3752CBB8-E8E6-441B-B55E-2A65736F7882}" destId="{A1EADB63-33DB-4402-A6BF-AB79F73836FC}" srcOrd="0" destOrd="0" presId="urn:microsoft.com/office/officeart/2005/8/layout/target3"/>
    <dgm:cxn modelId="{70879810-5A4B-4888-A40F-AC0E3585A6EC}" type="presOf" srcId="{32F34CF3-4BB0-46ED-99F9-95A38F234626}" destId="{720EF7CA-047F-43DD-8799-DA03814F56B9}" srcOrd="0" destOrd="0" presId="urn:microsoft.com/office/officeart/2005/8/layout/target3"/>
    <dgm:cxn modelId="{35145B11-2508-4A0E-9F38-6D33589DCF7D}" srcId="{713D985D-070F-443A-B6ED-E40741014C9B}" destId="{BE340F16-C111-47D1-AAE9-292FA02611EC}" srcOrd="2" destOrd="0" parTransId="{4381A9DD-2052-4437-90C2-D5BE2D241740}" sibTransId="{74A6F903-470D-4E02-B48B-7A9A40A08A5C}"/>
    <dgm:cxn modelId="{D689DBA3-C15A-4126-8A77-0E692DD582CF}" srcId="{3752CBB8-E8E6-441B-B55E-2A65736F7882}" destId="{538B9EEC-9AF8-46F2-BB10-B9D5F57349EA}" srcOrd="0" destOrd="0" parTransId="{3D41F785-2A29-414C-B377-AE7F51D4A3C9}" sibTransId="{FA3B1B45-6F76-4A20-BD98-BABC7C529CFB}"/>
    <dgm:cxn modelId="{B3D66434-5F32-4E21-B28E-5DA45537882F}" srcId="{26CD2B85-04D0-411F-8AAB-8F68B983F579}" destId="{713D985D-070F-443A-B6ED-E40741014C9B}" srcOrd="2" destOrd="0" parTransId="{7A7004C6-87B6-49A0-B719-041335B12980}" sibTransId="{F70E26D0-D7CF-4686-8E5A-914345B61B8D}"/>
    <dgm:cxn modelId="{3F9EFBAD-00AA-4C5D-BAF1-03A031C6B8BF}" srcId="{26CD2B85-04D0-411F-8AAB-8F68B983F579}" destId="{3752CBB8-E8E6-441B-B55E-2A65736F7882}" srcOrd="0" destOrd="0" parTransId="{65F752AD-9E1A-453B-9379-135B728F405A}" sibTransId="{83A346AF-095F-4072-8E88-D969F9F972FD}"/>
    <dgm:cxn modelId="{F3E210CF-035B-446D-B2DD-5BF2E7187C50}" srcId="{3752CBB8-E8E6-441B-B55E-2A65736F7882}" destId="{A9F5AF5D-A4DA-4A93-81AC-9D42FA48BE3E}" srcOrd="2" destOrd="0" parTransId="{3DC1EF94-3E26-42FA-9B5E-BA986FBE0342}" sibTransId="{9E049EB0-3585-4D0C-86CD-CD5D057D8FF2}"/>
    <dgm:cxn modelId="{FE18DF58-B1A3-402C-A826-11B929938D6B}" type="presOf" srcId="{BCB2677B-C45D-4D10-B142-2B52058187C2}" destId="{720EF7CA-047F-43DD-8799-DA03814F56B9}" srcOrd="0" destOrd="1" presId="urn:microsoft.com/office/officeart/2005/8/layout/target3"/>
    <dgm:cxn modelId="{58722696-97BE-4925-983D-8CDA70A8521C}" type="presOf" srcId="{6E94BBA5-8212-48BF-891E-8E6AA82CAE78}" destId="{530E9B35-E1AD-47D7-9944-2C2DDA683865}" srcOrd="1" destOrd="0" presId="urn:microsoft.com/office/officeart/2005/8/layout/target3"/>
    <dgm:cxn modelId="{AA867759-3E74-47C3-A0B5-8D652512BBDA}" type="presOf" srcId="{713D985D-070F-443A-B6ED-E40741014C9B}" destId="{9594EB9B-47BE-4D88-BDAB-27EFF24A086A}" srcOrd="1" destOrd="0" presId="urn:microsoft.com/office/officeart/2005/8/layout/target3"/>
    <dgm:cxn modelId="{05DAA6D8-E88B-4695-AD0A-00345087EFCE}" type="presOf" srcId="{B35C2C0F-8ACD-4F9C-BC56-ABD7FEAA98FB}" destId="{16E9F356-365B-473F-905C-D6D9C6CD490C}" srcOrd="0" destOrd="0" presId="urn:microsoft.com/office/officeart/2005/8/layout/target3"/>
    <dgm:cxn modelId="{CD07890C-6A93-452D-98F9-99E14D925206}" type="presOf" srcId="{EE0F73E7-7435-4ACB-96DF-28F2C292A238}" destId="{1C8CA5E5-BE89-4F81-A76D-2C8CD7195991}" srcOrd="0" destOrd="1" presId="urn:microsoft.com/office/officeart/2005/8/layout/target3"/>
    <dgm:cxn modelId="{D782DAC4-0A47-47B6-ADF5-D7F685518C04}" srcId="{3752CBB8-E8E6-441B-B55E-2A65736F7882}" destId="{B76F387E-2784-404C-83B4-B884CB47530E}" srcOrd="3" destOrd="0" parTransId="{A41C7C71-2882-4A8C-936B-9BD4E6957088}" sibTransId="{4F599C67-7734-4C49-88E0-5EDC2797BFF9}"/>
    <dgm:cxn modelId="{F10105D3-0E73-43F1-986C-423045886740}" type="presOf" srcId="{6E94BBA5-8212-48BF-891E-8E6AA82CAE78}" destId="{93F26E61-A87A-4F01-A342-700C0041E348}" srcOrd="0" destOrd="0" presId="urn:microsoft.com/office/officeart/2005/8/layout/target3"/>
    <dgm:cxn modelId="{6094E87D-52B7-4DD6-A1F0-431E0ABB7049}" type="presOf" srcId="{713D985D-070F-443A-B6ED-E40741014C9B}" destId="{9D35F929-3EAD-4469-8477-0FFAA141026D}" srcOrd="0" destOrd="0" presId="urn:microsoft.com/office/officeart/2005/8/layout/target3"/>
    <dgm:cxn modelId="{4E4233FD-999A-4C9B-900D-71E9DD445A26}" type="presParOf" srcId="{2BDEC616-EB33-4B31-94CB-5C120A597498}" destId="{AC41F7FF-1895-4910-81F5-FA7BDEEE19E9}" srcOrd="0" destOrd="0" presId="urn:microsoft.com/office/officeart/2005/8/layout/target3"/>
    <dgm:cxn modelId="{2627786A-B959-4810-8CC1-D3B8B883159A}" type="presParOf" srcId="{2BDEC616-EB33-4B31-94CB-5C120A597498}" destId="{A00E4E9D-78B1-4BF1-87ED-709E1F2AC7E1}" srcOrd="1" destOrd="0" presId="urn:microsoft.com/office/officeart/2005/8/layout/target3"/>
    <dgm:cxn modelId="{C17E6B2A-6D03-40B6-A302-9498968E8E58}" type="presParOf" srcId="{2BDEC616-EB33-4B31-94CB-5C120A597498}" destId="{A1EADB63-33DB-4402-A6BF-AB79F73836FC}" srcOrd="2" destOrd="0" presId="urn:microsoft.com/office/officeart/2005/8/layout/target3"/>
    <dgm:cxn modelId="{EF6FD965-140A-4B64-BBC9-953857585538}" type="presParOf" srcId="{2BDEC616-EB33-4B31-94CB-5C120A597498}" destId="{CE187B74-3C7A-4359-9228-0B943FCD3C17}" srcOrd="3" destOrd="0" presId="urn:microsoft.com/office/officeart/2005/8/layout/target3"/>
    <dgm:cxn modelId="{75DB7655-9905-46DC-AE6E-A0ED85F79AC6}" type="presParOf" srcId="{2BDEC616-EB33-4B31-94CB-5C120A597498}" destId="{10707F2D-4376-4F2E-A561-2E7AE38DBC6C}" srcOrd="4" destOrd="0" presId="urn:microsoft.com/office/officeart/2005/8/layout/target3"/>
    <dgm:cxn modelId="{2EA30493-F1C9-4541-B668-1A06A201BA24}" type="presParOf" srcId="{2BDEC616-EB33-4B31-94CB-5C120A597498}" destId="{93F26E61-A87A-4F01-A342-700C0041E348}" srcOrd="5" destOrd="0" presId="urn:microsoft.com/office/officeart/2005/8/layout/target3"/>
    <dgm:cxn modelId="{6F39F412-2010-4AB7-9172-30942DD89F0F}" type="presParOf" srcId="{2BDEC616-EB33-4B31-94CB-5C120A597498}" destId="{C409E924-CDF3-4A3B-9ECB-814579DE318B}" srcOrd="6" destOrd="0" presId="urn:microsoft.com/office/officeart/2005/8/layout/target3"/>
    <dgm:cxn modelId="{E4316CF3-B45E-4B4C-AB2A-277F3507B4CE}" type="presParOf" srcId="{2BDEC616-EB33-4B31-94CB-5C120A597498}" destId="{FB7F6C94-8B59-42F5-B045-AC66BF2CB6E2}" srcOrd="7" destOrd="0" presId="urn:microsoft.com/office/officeart/2005/8/layout/target3"/>
    <dgm:cxn modelId="{A7B38D94-0E83-41A5-AF3B-C17E0E680FD5}" type="presParOf" srcId="{2BDEC616-EB33-4B31-94CB-5C120A597498}" destId="{9D35F929-3EAD-4469-8477-0FFAA141026D}" srcOrd="8" destOrd="0" presId="urn:microsoft.com/office/officeart/2005/8/layout/target3"/>
    <dgm:cxn modelId="{A4018ABA-4EAF-4C08-94A7-F6EC35DB0C9E}" type="presParOf" srcId="{2BDEC616-EB33-4B31-94CB-5C120A597498}" destId="{0E97D654-07C2-4385-800B-DF482943FA66}" srcOrd="9" destOrd="0" presId="urn:microsoft.com/office/officeart/2005/8/layout/target3"/>
    <dgm:cxn modelId="{8205B2A2-1438-4354-AE11-D3D0F5A0519E}" type="presParOf" srcId="{2BDEC616-EB33-4B31-94CB-5C120A597498}" destId="{1C8CA5E5-BE89-4F81-A76D-2C8CD7195991}" srcOrd="10" destOrd="0" presId="urn:microsoft.com/office/officeart/2005/8/layout/target3"/>
    <dgm:cxn modelId="{4734F1D3-4917-4E56-B1C6-02C05BA41ED6}" type="presParOf" srcId="{2BDEC616-EB33-4B31-94CB-5C120A597498}" destId="{530E9B35-E1AD-47D7-9944-2C2DDA683865}" srcOrd="11" destOrd="0" presId="urn:microsoft.com/office/officeart/2005/8/layout/target3"/>
    <dgm:cxn modelId="{F17497A2-34B8-476C-B426-2154DF0CA70E}" type="presParOf" srcId="{2BDEC616-EB33-4B31-94CB-5C120A597498}" destId="{16E9F356-365B-473F-905C-D6D9C6CD490C}" srcOrd="12" destOrd="0" presId="urn:microsoft.com/office/officeart/2005/8/layout/target3"/>
    <dgm:cxn modelId="{2444320F-2961-4E61-9B9F-9645D85FD9AD}" type="presParOf" srcId="{2BDEC616-EB33-4B31-94CB-5C120A597498}" destId="{9594EB9B-47BE-4D88-BDAB-27EFF24A086A}" srcOrd="13" destOrd="0" presId="urn:microsoft.com/office/officeart/2005/8/layout/target3"/>
    <dgm:cxn modelId="{82263CC5-C722-4504-BF42-D4D4F1EA7357}" type="presParOf" srcId="{2BDEC616-EB33-4B31-94CB-5C120A597498}" destId="{720EF7CA-047F-43DD-8799-DA03814F56B9}" srcOrd="14" destOrd="0" presId="urn:microsoft.com/office/officeart/2005/8/layout/targe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2B2BDB-3788-4799-B911-1D2369D9FAC9}" type="doc">
      <dgm:prSet loTypeId="urn:microsoft.com/office/officeart/2005/8/layout/hierarchy2" loCatId="hierarchy" qsTypeId="urn:microsoft.com/office/officeart/2005/8/quickstyle/3d2" qsCatId="3D" csTypeId="urn:microsoft.com/office/officeart/2005/8/colors/colorful3" csCatId="colorful" phldr="1"/>
      <dgm:spPr/>
      <dgm:t>
        <a:bodyPr/>
        <a:lstStyle/>
        <a:p>
          <a:endParaRPr lang="en-US"/>
        </a:p>
      </dgm:t>
    </dgm:pt>
    <dgm:pt modelId="{1806BA33-9231-486B-9611-8D215F655746}">
      <dgm:prSet phldrT="[Text]" custT="1"/>
      <dgm:spPr/>
      <dgm:t>
        <a:bodyPr/>
        <a:lstStyle/>
        <a:p>
          <a:r>
            <a:rPr lang="en-US" sz="2400" b="1" dirty="0" smtClean="0"/>
            <a:t>PREVENTION</a:t>
          </a:r>
          <a:r>
            <a:rPr lang="en-US" sz="2000" dirty="0" smtClean="0"/>
            <a:t> </a:t>
          </a:r>
          <a:endParaRPr lang="en-US" sz="2000" dirty="0"/>
        </a:p>
      </dgm:t>
    </dgm:pt>
    <dgm:pt modelId="{B80D7777-38D4-4C38-9A14-851958F1DB94}" type="parTrans" cxnId="{FE2D1081-2608-41F8-A7F0-12320DF9ED85}">
      <dgm:prSet/>
      <dgm:spPr/>
      <dgm:t>
        <a:bodyPr/>
        <a:lstStyle/>
        <a:p>
          <a:endParaRPr lang="en-US"/>
        </a:p>
      </dgm:t>
    </dgm:pt>
    <dgm:pt modelId="{DF55E944-252D-41E7-86D9-CD1DB05B551D}" type="sibTrans" cxnId="{FE2D1081-2608-41F8-A7F0-12320DF9ED85}">
      <dgm:prSet/>
      <dgm:spPr/>
      <dgm:t>
        <a:bodyPr/>
        <a:lstStyle/>
        <a:p>
          <a:endParaRPr lang="en-US"/>
        </a:p>
      </dgm:t>
    </dgm:pt>
    <dgm:pt modelId="{68885A7E-BADF-4ACE-9E43-3EC67A9405F4}">
      <dgm:prSet phldrT="[Text]" custT="1"/>
      <dgm:spPr/>
      <dgm:t>
        <a:bodyPr/>
        <a:lstStyle/>
        <a:p>
          <a:r>
            <a:rPr lang="en-US" sz="2800" b="1" dirty="0" smtClean="0">
              <a:effectLst>
                <a:outerShdw blurRad="38100" dist="38100" dir="2700000" algn="tl">
                  <a:srgbClr val="000000">
                    <a:alpha val="43137"/>
                  </a:srgbClr>
                </a:outerShdw>
              </a:effectLst>
            </a:rPr>
            <a:t>Campaigns</a:t>
          </a:r>
          <a:r>
            <a:rPr lang="en-US" sz="2000" dirty="0" smtClean="0"/>
            <a:t> </a:t>
          </a:r>
          <a:endParaRPr lang="en-US" sz="2000" dirty="0"/>
        </a:p>
      </dgm:t>
    </dgm:pt>
    <dgm:pt modelId="{99D39602-8C9C-4924-968F-A665A5543209}" type="parTrans" cxnId="{D33C8EB1-E8E6-40DB-AB96-488A7931FED7}">
      <dgm:prSet/>
      <dgm:spPr/>
      <dgm:t>
        <a:bodyPr/>
        <a:lstStyle/>
        <a:p>
          <a:endParaRPr lang="en-US"/>
        </a:p>
      </dgm:t>
    </dgm:pt>
    <dgm:pt modelId="{C09DE16E-429C-4F6E-8854-5AFB1DC384A8}" type="sibTrans" cxnId="{D33C8EB1-E8E6-40DB-AB96-488A7931FED7}">
      <dgm:prSet/>
      <dgm:spPr/>
      <dgm:t>
        <a:bodyPr/>
        <a:lstStyle/>
        <a:p>
          <a:endParaRPr lang="en-US"/>
        </a:p>
      </dgm:t>
    </dgm:pt>
    <dgm:pt modelId="{7F3F714F-3461-45B5-BC10-EB28A76C3A48}">
      <dgm:prSet phldrT="[Text]" custT="1"/>
      <dgm:spPr/>
      <dgm:t>
        <a:bodyPr/>
        <a:lstStyle/>
        <a:p>
          <a:r>
            <a:rPr lang="en-US" sz="2400" b="1" dirty="0" smtClean="0">
              <a:effectLst>
                <a:outerShdw blurRad="38100" dist="38100" dir="2700000" algn="tl">
                  <a:srgbClr val="000000">
                    <a:alpha val="43137"/>
                  </a:srgbClr>
                </a:outerShdw>
              </a:effectLst>
            </a:rPr>
            <a:t>Training</a:t>
          </a:r>
          <a:r>
            <a:rPr lang="en-US" sz="2400" dirty="0" smtClean="0"/>
            <a:t> </a:t>
          </a:r>
          <a:endParaRPr lang="en-US" sz="2400" dirty="0"/>
        </a:p>
      </dgm:t>
    </dgm:pt>
    <dgm:pt modelId="{DAF5CFCB-D8D4-4B42-91C6-79672CC157F6}" type="parTrans" cxnId="{8AA8A532-39FC-431F-8019-626C0EA755E3}">
      <dgm:prSet/>
      <dgm:spPr/>
      <dgm:t>
        <a:bodyPr/>
        <a:lstStyle/>
        <a:p>
          <a:endParaRPr lang="en-US"/>
        </a:p>
      </dgm:t>
    </dgm:pt>
    <dgm:pt modelId="{BECD40FC-8D8B-4839-AB9F-90774F0CD3EB}" type="sibTrans" cxnId="{8AA8A532-39FC-431F-8019-626C0EA755E3}">
      <dgm:prSet/>
      <dgm:spPr/>
      <dgm:t>
        <a:bodyPr/>
        <a:lstStyle/>
        <a:p>
          <a:endParaRPr lang="en-US"/>
        </a:p>
      </dgm:t>
    </dgm:pt>
    <dgm:pt modelId="{BAFDDFFB-F146-4EE6-9D3E-FAF0B0112916}" type="pres">
      <dgm:prSet presAssocID="{3E2B2BDB-3788-4799-B911-1D2369D9FAC9}" presName="diagram" presStyleCnt="0">
        <dgm:presLayoutVars>
          <dgm:chPref val="1"/>
          <dgm:dir/>
          <dgm:animOne val="branch"/>
          <dgm:animLvl val="lvl"/>
          <dgm:resizeHandles val="exact"/>
        </dgm:presLayoutVars>
      </dgm:prSet>
      <dgm:spPr/>
      <dgm:t>
        <a:bodyPr/>
        <a:lstStyle/>
        <a:p>
          <a:endParaRPr lang="en-US"/>
        </a:p>
      </dgm:t>
    </dgm:pt>
    <dgm:pt modelId="{643ADBA2-9D69-4E15-93D1-AE712D173139}" type="pres">
      <dgm:prSet presAssocID="{1806BA33-9231-486B-9611-8D215F655746}" presName="root1" presStyleCnt="0"/>
      <dgm:spPr/>
    </dgm:pt>
    <dgm:pt modelId="{F8B98C85-141B-4B2D-844C-238306ABAD61}" type="pres">
      <dgm:prSet presAssocID="{1806BA33-9231-486B-9611-8D215F655746}" presName="LevelOneTextNode" presStyleLbl="node0" presStyleIdx="0" presStyleCnt="1" custScaleX="128510">
        <dgm:presLayoutVars>
          <dgm:chPref val="3"/>
        </dgm:presLayoutVars>
      </dgm:prSet>
      <dgm:spPr/>
      <dgm:t>
        <a:bodyPr/>
        <a:lstStyle/>
        <a:p>
          <a:endParaRPr lang="en-US"/>
        </a:p>
      </dgm:t>
    </dgm:pt>
    <dgm:pt modelId="{22A0156C-9584-4580-A7CE-2511F062C2FA}" type="pres">
      <dgm:prSet presAssocID="{1806BA33-9231-486B-9611-8D215F655746}" presName="level2hierChild" presStyleCnt="0"/>
      <dgm:spPr/>
    </dgm:pt>
    <dgm:pt modelId="{3EB959F4-98C9-4EEF-ADC7-CAF9CE5DF187}" type="pres">
      <dgm:prSet presAssocID="{99D39602-8C9C-4924-968F-A665A5543209}" presName="conn2-1" presStyleLbl="parChTrans1D2" presStyleIdx="0" presStyleCnt="2"/>
      <dgm:spPr/>
      <dgm:t>
        <a:bodyPr/>
        <a:lstStyle/>
        <a:p>
          <a:endParaRPr lang="en-US"/>
        </a:p>
      </dgm:t>
    </dgm:pt>
    <dgm:pt modelId="{05F42666-2CC2-4054-ADC6-F2014EC56460}" type="pres">
      <dgm:prSet presAssocID="{99D39602-8C9C-4924-968F-A665A5543209}" presName="connTx" presStyleLbl="parChTrans1D2" presStyleIdx="0" presStyleCnt="2"/>
      <dgm:spPr/>
      <dgm:t>
        <a:bodyPr/>
        <a:lstStyle/>
        <a:p>
          <a:endParaRPr lang="en-US"/>
        </a:p>
      </dgm:t>
    </dgm:pt>
    <dgm:pt modelId="{BCD5DBEE-805F-4552-BE77-2A780E3E80D0}" type="pres">
      <dgm:prSet presAssocID="{68885A7E-BADF-4ACE-9E43-3EC67A9405F4}" presName="root2" presStyleCnt="0"/>
      <dgm:spPr/>
    </dgm:pt>
    <dgm:pt modelId="{CD1BD253-AF83-4105-9E1D-E8853DBE1951}" type="pres">
      <dgm:prSet presAssocID="{68885A7E-BADF-4ACE-9E43-3EC67A9405F4}" presName="LevelTwoTextNode" presStyleLbl="node2" presStyleIdx="0" presStyleCnt="2" custScaleX="171344">
        <dgm:presLayoutVars>
          <dgm:chPref val="3"/>
        </dgm:presLayoutVars>
      </dgm:prSet>
      <dgm:spPr/>
      <dgm:t>
        <a:bodyPr/>
        <a:lstStyle/>
        <a:p>
          <a:endParaRPr lang="en-US"/>
        </a:p>
      </dgm:t>
    </dgm:pt>
    <dgm:pt modelId="{AF5FCDB7-81E5-4643-AF1A-403B0444F42D}" type="pres">
      <dgm:prSet presAssocID="{68885A7E-BADF-4ACE-9E43-3EC67A9405F4}" presName="level3hierChild" presStyleCnt="0"/>
      <dgm:spPr/>
    </dgm:pt>
    <dgm:pt modelId="{F5DE72E0-1B17-451B-B4B0-00381528FE64}" type="pres">
      <dgm:prSet presAssocID="{DAF5CFCB-D8D4-4B42-91C6-79672CC157F6}" presName="conn2-1" presStyleLbl="parChTrans1D2" presStyleIdx="1" presStyleCnt="2"/>
      <dgm:spPr/>
      <dgm:t>
        <a:bodyPr/>
        <a:lstStyle/>
        <a:p>
          <a:endParaRPr lang="en-US"/>
        </a:p>
      </dgm:t>
    </dgm:pt>
    <dgm:pt modelId="{FCEB0CB7-39EB-44A2-8C23-0F38E6B70129}" type="pres">
      <dgm:prSet presAssocID="{DAF5CFCB-D8D4-4B42-91C6-79672CC157F6}" presName="connTx" presStyleLbl="parChTrans1D2" presStyleIdx="1" presStyleCnt="2"/>
      <dgm:spPr/>
      <dgm:t>
        <a:bodyPr/>
        <a:lstStyle/>
        <a:p>
          <a:endParaRPr lang="en-US"/>
        </a:p>
      </dgm:t>
    </dgm:pt>
    <dgm:pt modelId="{80520C07-6FF0-4228-B5B8-A36281708350}" type="pres">
      <dgm:prSet presAssocID="{7F3F714F-3461-45B5-BC10-EB28A76C3A48}" presName="root2" presStyleCnt="0"/>
      <dgm:spPr/>
    </dgm:pt>
    <dgm:pt modelId="{5AC1D08B-2998-40E9-9286-AEC3A4F75493}" type="pres">
      <dgm:prSet presAssocID="{7F3F714F-3461-45B5-BC10-EB28A76C3A48}" presName="LevelTwoTextNode" presStyleLbl="node2" presStyleIdx="1" presStyleCnt="2">
        <dgm:presLayoutVars>
          <dgm:chPref val="3"/>
        </dgm:presLayoutVars>
      </dgm:prSet>
      <dgm:spPr/>
      <dgm:t>
        <a:bodyPr/>
        <a:lstStyle/>
        <a:p>
          <a:endParaRPr lang="en-US"/>
        </a:p>
      </dgm:t>
    </dgm:pt>
    <dgm:pt modelId="{D000CDC9-FA9C-4563-A6D3-79DAEEE4776C}" type="pres">
      <dgm:prSet presAssocID="{7F3F714F-3461-45B5-BC10-EB28A76C3A48}" presName="level3hierChild" presStyleCnt="0"/>
      <dgm:spPr/>
    </dgm:pt>
  </dgm:ptLst>
  <dgm:cxnLst>
    <dgm:cxn modelId="{85EA99B5-009B-476D-8E4A-701FCE379AA1}" type="presOf" srcId="{7F3F714F-3461-45B5-BC10-EB28A76C3A48}" destId="{5AC1D08B-2998-40E9-9286-AEC3A4F75493}" srcOrd="0" destOrd="0" presId="urn:microsoft.com/office/officeart/2005/8/layout/hierarchy2"/>
    <dgm:cxn modelId="{A019EEF3-6301-4A61-8EE3-53BA5C0C4DD2}" type="presOf" srcId="{99D39602-8C9C-4924-968F-A665A5543209}" destId="{05F42666-2CC2-4054-ADC6-F2014EC56460}" srcOrd="1" destOrd="0" presId="urn:microsoft.com/office/officeart/2005/8/layout/hierarchy2"/>
    <dgm:cxn modelId="{FE2D1081-2608-41F8-A7F0-12320DF9ED85}" srcId="{3E2B2BDB-3788-4799-B911-1D2369D9FAC9}" destId="{1806BA33-9231-486B-9611-8D215F655746}" srcOrd="0" destOrd="0" parTransId="{B80D7777-38D4-4C38-9A14-851958F1DB94}" sibTransId="{DF55E944-252D-41E7-86D9-CD1DB05B551D}"/>
    <dgm:cxn modelId="{16C6C0CE-C274-4E27-90C3-671426954B32}" type="presOf" srcId="{1806BA33-9231-486B-9611-8D215F655746}" destId="{F8B98C85-141B-4B2D-844C-238306ABAD61}" srcOrd="0" destOrd="0" presId="urn:microsoft.com/office/officeart/2005/8/layout/hierarchy2"/>
    <dgm:cxn modelId="{8AA8A532-39FC-431F-8019-626C0EA755E3}" srcId="{1806BA33-9231-486B-9611-8D215F655746}" destId="{7F3F714F-3461-45B5-BC10-EB28A76C3A48}" srcOrd="1" destOrd="0" parTransId="{DAF5CFCB-D8D4-4B42-91C6-79672CC157F6}" sibTransId="{BECD40FC-8D8B-4839-AB9F-90774F0CD3EB}"/>
    <dgm:cxn modelId="{4754F50A-10E4-4646-BDC4-29161FDA0D08}" type="presOf" srcId="{99D39602-8C9C-4924-968F-A665A5543209}" destId="{3EB959F4-98C9-4EEF-ADC7-CAF9CE5DF187}" srcOrd="0" destOrd="0" presId="urn:microsoft.com/office/officeart/2005/8/layout/hierarchy2"/>
    <dgm:cxn modelId="{02FC4928-8737-4059-86D6-6CBB202B3F24}" type="presOf" srcId="{DAF5CFCB-D8D4-4B42-91C6-79672CC157F6}" destId="{F5DE72E0-1B17-451B-B4B0-00381528FE64}" srcOrd="0" destOrd="0" presId="urn:microsoft.com/office/officeart/2005/8/layout/hierarchy2"/>
    <dgm:cxn modelId="{3BFC55E0-B959-4621-AF0D-9B1B2F18822E}" type="presOf" srcId="{DAF5CFCB-D8D4-4B42-91C6-79672CC157F6}" destId="{FCEB0CB7-39EB-44A2-8C23-0F38E6B70129}" srcOrd="1" destOrd="0" presId="urn:microsoft.com/office/officeart/2005/8/layout/hierarchy2"/>
    <dgm:cxn modelId="{9DCC3162-6E89-4B98-81AE-1FF92C7671FD}" type="presOf" srcId="{3E2B2BDB-3788-4799-B911-1D2369D9FAC9}" destId="{BAFDDFFB-F146-4EE6-9D3E-FAF0B0112916}" srcOrd="0" destOrd="0" presId="urn:microsoft.com/office/officeart/2005/8/layout/hierarchy2"/>
    <dgm:cxn modelId="{E69D162C-F839-46A9-A712-60DE66D52AAE}" type="presOf" srcId="{68885A7E-BADF-4ACE-9E43-3EC67A9405F4}" destId="{CD1BD253-AF83-4105-9E1D-E8853DBE1951}" srcOrd="0" destOrd="0" presId="urn:microsoft.com/office/officeart/2005/8/layout/hierarchy2"/>
    <dgm:cxn modelId="{D33C8EB1-E8E6-40DB-AB96-488A7931FED7}" srcId="{1806BA33-9231-486B-9611-8D215F655746}" destId="{68885A7E-BADF-4ACE-9E43-3EC67A9405F4}" srcOrd="0" destOrd="0" parTransId="{99D39602-8C9C-4924-968F-A665A5543209}" sibTransId="{C09DE16E-429C-4F6E-8854-5AFB1DC384A8}"/>
    <dgm:cxn modelId="{CB0A1DDF-822F-4D9D-A86F-9B60649CEFE7}" type="presParOf" srcId="{BAFDDFFB-F146-4EE6-9D3E-FAF0B0112916}" destId="{643ADBA2-9D69-4E15-93D1-AE712D173139}" srcOrd="0" destOrd="0" presId="urn:microsoft.com/office/officeart/2005/8/layout/hierarchy2"/>
    <dgm:cxn modelId="{024114BA-9A6F-43C6-9888-BD77D3612A3E}" type="presParOf" srcId="{643ADBA2-9D69-4E15-93D1-AE712D173139}" destId="{F8B98C85-141B-4B2D-844C-238306ABAD61}" srcOrd="0" destOrd="0" presId="urn:microsoft.com/office/officeart/2005/8/layout/hierarchy2"/>
    <dgm:cxn modelId="{AB320A96-BA11-4269-8933-2E037BAA1994}" type="presParOf" srcId="{643ADBA2-9D69-4E15-93D1-AE712D173139}" destId="{22A0156C-9584-4580-A7CE-2511F062C2FA}" srcOrd="1" destOrd="0" presId="urn:microsoft.com/office/officeart/2005/8/layout/hierarchy2"/>
    <dgm:cxn modelId="{A8D32BEE-917C-413F-BF86-40577489EBC1}" type="presParOf" srcId="{22A0156C-9584-4580-A7CE-2511F062C2FA}" destId="{3EB959F4-98C9-4EEF-ADC7-CAF9CE5DF187}" srcOrd="0" destOrd="0" presId="urn:microsoft.com/office/officeart/2005/8/layout/hierarchy2"/>
    <dgm:cxn modelId="{247B87A7-DB02-4927-AF02-8BA0C48A5230}" type="presParOf" srcId="{3EB959F4-98C9-4EEF-ADC7-CAF9CE5DF187}" destId="{05F42666-2CC2-4054-ADC6-F2014EC56460}" srcOrd="0" destOrd="0" presId="urn:microsoft.com/office/officeart/2005/8/layout/hierarchy2"/>
    <dgm:cxn modelId="{9008A3BC-D79B-419B-B83A-FE02A4607CD3}" type="presParOf" srcId="{22A0156C-9584-4580-A7CE-2511F062C2FA}" destId="{BCD5DBEE-805F-4552-BE77-2A780E3E80D0}" srcOrd="1" destOrd="0" presId="urn:microsoft.com/office/officeart/2005/8/layout/hierarchy2"/>
    <dgm:cxn modelId="{6175C40F-1A29-4F20-8CC7-65C10530D2BB}" type="presParOf" srcId="{BCD5DBEE-805F-4552-BE77-2A780E3E80D0}" destId="{CD1BD253-AF83-4105-9E1D-E8853DBE1951}" srcOrd="0" destOrd="0" presId="urn:microsoft.com/office/officeart/2005/8/layout/hierarchy2"/>
    <dgm:cxn modelId="{4907A227-E20A-4F87-95C6-613EAECFEEB2}" type="presParOf" srcId="{BCD5DBEE-805F-4552-BE77-2A780E3E80D0}" destId="{AF5FCDB7-81E5-4643-AF1A-403B0444F42D}" srcOrd="1" destOrd="0" presId="urn:microsoft.com/office/officeart/2005/8/layout/hierarchy2"/>
    <dgm:cxn modelId="{60421328-02EA-4DDB-97F7-F70C36CC9EC6}" type="presParOf" srcId="{22A0156C-9584-4580-A7CE-2511F062C2FA}" destId="{F5DE72E0-1B17-451B-B4B0-00381528FE64}" srcOrd="2" destOrd="0" presId="urn:microsoft.com/office/officeart/2005/8/layout/hierarchy2"/>
    <dgm:cxn modelId="{5576CEBA-BC81-497D-B0BF-50A3FCFB47B6}" type="presParOf" srcId="{F5DE72E0-1B17-451B-B4B0-00381528FE64}" destId="{FCEB0CB7-39EB-44A2-8C23-0F38E6B70129}" srcOrd="0" destOrd="0" presId="urn:microsoft.com/office/officeart/2005/8/layout/hierarchy2"/>
    <dgm:cxn modelId="{F414DB31-A4AF-4ABC-9C41-492B39D4E132}" type="presParOf" srcId="{22A0156C-9584-4580-A7CE-2511F062C2FA}" destId="{80520C07-6FF0-4228-B5B8-A36281708350}" srcOrd="3" destOrd="0" presId="urn:microsoft.com/office/officeart/2005/8/layout/hierarchy2"/>
    <dgm:cxn modelId="{43855B41-25F7-458A-AD70-B32329CD99A1}" type="presParOf" srcId="{80520C07-6FF0-4228-B5B8-A36281708350}" destId="{5AC1D08B-2998-40E9-9286-AEC3A4F75493}" srcOrd="0" destOrd="0" presId="urn:microsoft.com/office/officeart/2005/8/layout/hierarchy2"/>
    <dgm:cxn modelId="{50F2E347-5829-4594-A57E-E87E32C702F8}" type="presParOf" srcId="{80520C07-6FF0-4228-B5B8-A36281708350}" destId="{D000CDC9-FA9C-4563-A6D3-79DAEEE4776C}"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817F17-3E7A-4641-91BD-6D496D81A8E7}" type="doc">
      <dgm:prSet loTypeId="urn:microsoft.com/office/officeart/2005/8/layout/vList6" loCatId="process" qsTypeId="urn:microsoft.com/office/officeart/2005/8/quickstyle/3d4" qsCatId="3D" csTypeId="urn:microsoft.com/office/officeart/2005/8/colors/colorful4" csCatId="colorful" phldr="1"/>
      <dgm:spPr/>
      <dgm:t>
        <a:bodyPr/>
        <a:lstStyle/>
        <a:p>
          <a:endParaRPr lang="en-US"/>
        </a:p>
      </dgm:t>
    </dgm:pt>
    <dgm:pt modelId="{24E2D7ED-7125-4AC3-B2EA-E3972537E08D}">
      <dgm:prSet phldrT="[Text]" custT="1"/>
      <dgm:spPr/>
      <dgm:t>
        <a:bodyPr/>
        <a:lstStyle/>
        <a:p>
          <a:r>
            <a:rPr lang="en-US" sz="3600" b="1" dirty="0" smtClean="0"/>
            <a:t>OST</a:t>
          </a:r>
          <a:endParaRPr lang="en-US" sz="3600" b="1" dirty="0"/>
        </a:p>
      </dgm:t>
    </dgm:pt>
    <dgm:pt modelId="{DC814009-F737-41FB-B088-7C50B01E649D}" type="parTrans" cxnId="{BEAF510F-20F4-4411-AAFA-5631B733AB44}">
      <dgm:prSet/>
      <dgm:spPr/>
      <dgm:t>
        <a:bodyPr/>
        <a:lstStyle/>
        <a:p>
          <a:endParaRPr lang="en-US"/>
        </a:p>
      </dgm:t>
    </dgm:pt>
    <dgm:pt modelId="{15AE9246-1343-4F47-8D86-7B32B81977B9}" type="sibTrans" cxnId="{BEAF510F-20F4-4411-AAFA-5631B733AB44}">
      <dgm:prSet/>
      <dgm:spPr/>
      <dgm:t>
        <a:bodyPr/>
        <a:lstStyle/>
        <a:p>
          <a:endParaRPr lang="en-US"/>
        </a:p>
      </dgm:t>
    </dgm:pt>
    <dgm:pt modelId="{47557337-623E-41E3-96A6-CE78ABDDB968}">
      <dgm:prSet phldrT="[Text]" custT="1"/>
      <dgm:spPr/>
      <dgm:t>
        <a:bodyPr/>
        <a:lstStyle/>
        <a:p>
          <a:r>
            <a:rPr lang="en-US" sz="2000" b="1" dirty="0" smtClean="0">
              <a:effectLst>
                <a:outerShdw blurRad="38100" dist="38100" dir="2700000" algn="tl">
                  <a:srgbClr val="000000">
                    <a:alpha val="43137"/>
                  </a:srgbClr>
                </a:outerShdw>
              </a:effectLst>
            </a:rPr>
            <a:t>1200 slots available </a:t>
          </a:r>
          <a:r>
            <a:rPr lang="en-US" sz="2000" dirty="0" smtClean="0"/>
            <a:t>in Bucharest</a:t>
          </a:r>
          <a:endParaRPr lang="en-US" sz="2000" dirty="0"/>
        </a:p>
      </dgm:t>
    </dgm:pt>
    <dgm:pt modelId="{7108BDF0-B4E1-45CF-834A-E3ED9D7AC80F}" type="parTrans" cxnId="{6A04386C-F64C-400F-AF90-FBD590D79DEF}">
      <dgm:prSet/>
      <dgm:spPr/>
      <dgm:t>
        <a:bodyPr/>
        <a:lstStyle/>
        <a:p>
          <a:endParaRPr lang="en-US"/>
        </a:p>
      </dgm:t>
    </dgm:pt>
    <dgm:pt modelId="{2EBF69D9-7074-4517-8C88-C62858A5E550}" type="sibTrans" cxnId="{6A04386C-F64C-400F-AF90-FBD590D79DEF}">
      <dgm:prSet/>
      <dgm:spPr/>
      <dgm:t>
        <a:bodyPr/>
        <a:lstStyle/>
        <a:p>
          <a:endParaRPr lang="en-US"/>
        </a:p>
      </dgm:t>
    </dgm:pt>
    <dgm:pt modelId="{4CE02BEC-5D8A-44B9-9E50-F1DC6F3A1BF4}">
      <dgm:prSet phldrT="[Text]" custT="1"/>
      <dgm:spPr/>
      <dgm:t>
        <a:bodyPr/>
        <a:lstStyle/>
        <a:p>
          <a:r>
            <a:rPr lang="en-US" sz="3200" b="1" dirty="0" smtClean="0"/>
            <a:t>NPS</a:t>
          </a:r>
          <a:endParaRPr lang="en-US" sz="3200" b="1" dirty="0"/>
        </a:p>
      </dgm:t>
    </dgm:pt>
    <dgm:pt modelId="{DBF6FA23-59C8-4F23-80F5-FCEE21EF3E2C}" type="parTrans" cxnId="{7DF2AEDD-0410-49AB-9DB0-494ECF9AA127}">
      <dgm:prSet/>
      <dgm:spPr/>
      <dgm:t>
        <a:bodyPr/>
        <a:lstStyle/>
        <a:p>
          <a:endParaRPr lang="en-US"/>
        </a:p>
      </dgm:t>
    </dgm:pt>
    <dgm:pt modelId="{6B3E2935-11A6-46E9-8B29-82A80ED418C7}" type="sibTrans" cxnId="{7DF2AEDD-0410-49AB-9DB0-494ECF9AA127}">
      <dgm:prSet/>
      <dgm:spPr/>
      <dgm:t>
        <a:bodyPr/>
        <a:lstStyle/>
        <a:p>
          <a:endParaRPr lang="en-US"/>
        </a:p>
      </dgm:t>
    </dgm:pt>
    <dgm:pt modelId="{0F4FAFC9-3910-4073-B29C-A55C1A00D9E8}">
      <dgm:prSet phldrT="[Text]" custT="1"/>
      <dgm:spPr/>
      <dgm:t>
        <a:bodyPr/>
        <a:lstStyle/>
        <a:p>
          <a:r>
            <a:rPr lang="en-US" sz="2000" b="1" dirty="0" smtClean="0">
              <a:effectLst>
                <a:outerShdw blurRad="38100" dist="38100" dir="2700000" algn="tl">
                  <a:srgbClr val="000000">
                    <a:alpha val="43137"/>
                  </a:srgbClr>
                </a:outerShdw>
              </a:effectLst>
            </a:rPr>
            <a:t>2 mil. syringes /year </a:t>
          </a:r>
          <a:r>
            <a:rPr lang="en-US" sz="2000" dirty="0" smtClean="0"/>
            <a:t>since 2012</a:t>
          </a:r>
          <a:endParaRPr lang="en-US" sz="2000" dirty="0"/>
        </a:p>
      </dgm:t>
    </dgm:pt>
    <dgm:pt modelId="{5B792054-9342-40AB-A02A-C50800D33371}" type="parTrans" cxnId="{EFA25A3C-D400-4B70-AE57-993BF04D1A57}">
      <dgm:prSet/>
      <dgm:spPr/>
      <dgm:t>
        <a:bodyPr/>
        <a:lstStyle/>
        <a:p>
          <a:endParaRPr lang="en-US"/>
        </a:p>
      </dgm:t>
    </dgm:pt>
    <dgm:pt modelId="{1BC7F45D-033A-48CA-A50E-E8ED08B7A1F3}" type="sibTrans" cxnId="{EFA25A3C-D400-4B70-AE57-993BF04D1A57}">
      <dgm:prSet/>
      <dgm:spPr/>
      <dgm:t>
        <a:bodyPr/>
        <a:lstStyle/>
        <a:p>
          <a:endParaRPr lang="en-US"/>
        </a:p>
      </dgm:t>
    </dgm:pt>
    <dgm:pt modelId="{A9945EE3-BF01-4A87-B9AA-9FC96A352AF7}">
      <dgm:prSet custT="1"/>
      <dgm:spPr/>
      <dgm:t>
        <a:bodyPr/>
        <a:lstStyle/>
        <a:p>
          <a:r>
            <a:rPr lang="en-US" sz="2000" b="1" dirty="0" smtClean="0"/>
            <a:t>GIRRAD</a:t>
          </a:r>
          <a:endParaRPr lang="en-US" sz="2000" b="1" dirty="0"/>
        </a:p>
      </dgm:t>
    </dgm:pt>
    <dgm:pt modelId="{FEA1A089-FC4C-485E-A458-D50C3D9BF27C}" type="parTrans" cxnId="{D6697567-C1CD-4B55-B8F9-A61E8EB37B7E}">
      <dgm:prSet/>
      <dgm:spPr/>
      <dgm:t>
        <a:bodyPr/>
        <a:lstStyle/>
        <a:p>
          <a:endParaRPr lang="en-US"/>
        </a:p>
      </dgm:t>
    </dgm:pt>
    <dgm:pt modelId="{176DEC41-6CD9-4DF1-9220-DBB4A6946119}" type="sibTrans" cxnId="{D6697567-C1CD-4B55-B8F9-A61E8EB37B7E}">
      <dgm:prSet/>
      <dgm:spPr/>
      <dgm:t>
        <a:bodyPr/>
        <a:lstStyle/>
        <a:p>
          <a:endParaRPr lang="en-US"/>
        </a:p>
      </dgm:t>
    </dgm:pt>
    <dgm:pt modelId="{CC7DBD6F-D101-4EA7-97C4-55DC092CC32A}">
      <dgm:prSet custT="1"/>
      <dgm:spPr/>
      <dgm:t>
        <a:bodyPr/>
        <a:lstStyle/>
        <a:p>
          <a:r>
            <a:rPr lang="en-US" sz="2000" b="1" dirty="0" smtClean="0"/>
            <a:t>HIV/HCV&amp;HVB Testing</a:t>
          </a:r>
          <a:endParaRPr lang="en-US" sz="2000" b="1" dirty="0"/>
        </a:p>
      </dgm:t>
    </dgm:pt>
    <dgm:pt modelId="{7E544D3F-A96D-4F2E-8A6E-934585A76A28}" type="sibTrans" cxnId="{9E18D33A-8D3F-4366-95A7-34D4DB381C33}">
      <dgm:prSet/>
      <dgm:spPr/>
      <dgm:t>
        <a:bodyPr/>
        <a:lstStyle/>
        <a:p>
          <a:endParaRPr lang="en-US"/>
        </a:p>
      </dgm:t>
    </dgm:pt>
    <dgm:pt modelId="{CC1B1693-30FC-409F-BEEF-1B96DEF3D6EB}" type="parTrans" cxnId="{9E18D33A-8D3F-4366-95A7-34D4DB381C33}">
      <dgm:prSet/>
      <dgm:spPr/>
      <dgm:t>
        <a:bodyPr/>
        <a:lstStyle/>
        <a:p>
          <a:endParaRPr lang="en-US"/>
        </a:p>
      </dgm:t>
    </dgm:pt>
    <dgm:pt modelId="{BC39AC6C-BD35-4317-9E41-2FFDEF78CAD1}">
      <dgm:prSet custT="1"/>
      <dgm:spPr/>
      <dgm:t>
        <a:bodyPr/>
        <a:lstStyle/>
        <a:p>
          <a:r>
            <a:rPr lang="en-US" sz="2000" b="1" dirty="0" smtClean="0"/>
            <a:t>scaling up the screening </a:t>
          </a:r>
          <a:r>
            <a:rPr lang="en-US" sz="2000" dirty="0" smtClean="0"/>
            <a:t>for HIV&amp; HVC) </a:t>
          </a:r>
          <a:endParaRPr lang="en-US" sz="2000" dirty="0"/>
        </a:p>
      </dgm:t>
    </dgm:pt>
    <dgm:pt modelId="{A834DBCC-F26F-4A82-B37A-6B714101775D}" type="parTrans" cxnId="{8340F8A4-489D-4D30-BAA9-CCF79E943015}">
      <dgm:prSet/>
      <dgm:spPr/>
      <dgm:t>
        <a:bodyPr/>
        <a:lstStyle/>
        <a:p>
          <a:endParaRPr lang="en-US"/>
        </a:p>
      </dgm:t>
    </dgm:pt>
    <dgm:pt modelId="{98734E2C-C315-4500-9FE3-ABA1F0CF3CCB}" type="sibTrans" cxnId="{8340F8A4-489D-4D30-BAA9-CCF79E943015}">
      <dgm:prSet/>
      <dgm:spPr/>
      <dgm:t>
        <a:bodyPr/>
        <a:lstStyle/>
        <a:p>
          <a:endParaRPr lang="en-US"/>
        </a:p>
      </dgm:t>
    </dgm:pt>
    <dgm:pt modelId="{E18E2FDD-8561-4117-8289-96985DD3375C}">
      <dgm:prSet custT="1"/>
      <dgm:spPr/>
      <dgm:t>
        <a:bodyPr/>
        <a:lstStyle/>
        <a:p>
          <a:r>
            <a:rPr lang="en-US" sz="1800" b="1" dirty="0" smtClean="0"/>
            <a:t>National Antidrug Strategy</a:t>
          </a:r>
        </a:p>
        <a:p>
          <a:r>
            <a:rPr lang="en-US" sz="1800" b="1" dirty="0" smtClean="0"/>
            <a:t> (2013-2020) </a:t>
          </a:r>
          <a:endParaRPr lang="en-US" sz="1800" b="1" dirty="0"/>
        </a:p>
      </dgm:t>
    </dgm:pt>
    <dgm:pt modelId="{FDFD55F6-F76A-499C-B6BB-85CC080F3400}" type="parTrans" cxnId="{9161A58A-F045-4492-8899-3589B64D69DC}">
      <dgm:prSet/>
      <dgm:spPr/>
      <dgm:t>
        <a:bodyPr/>
        <a:lstStyle/>
        <a:p>
          <a:endParaRPr lang="en-US"/>
        </a:p>
      </dgm:t>
    </dgm:pt>
    <dgm:pt modelId="{5785D4EA-BF55-48BA-840B-B4DE3878B019}" type="sibTrans" cxnId="{9161A58A-F045-4492-8899-3589B64D69DC}">
      <dgm:prSet/>
      <dgm:spPr/>
      <dgm:t>
        <a:bodyPr/>
        <a:lstStyle/>
        <a:p>
          <a:endParaRPr lang="en-US"/>
        </a:p>
      </dgm:t>
    </dgm:pt>
    <dgm:pt modelId="{3B3F33C7-BA01-463B-8EEF-A1138C8CE42B}">
      <dgm:prSet custT="1"/>
      <dgm:spPr/>
      <dgm:t>
        <a:bodyPr/>
        <a:lstStyle/>
        <a:p>
          <a:r>
            <a:rPr lang="en-US" sz="1800" b="1" dirty="0" smtClean="0"/>
            <a:t>setting up an informal group of consultation</a:t>
          </a:r>
          <a:endParaRPr lang="en-US" sz="1800" dirty="0"/>
        </a:p>
      </dgm:t>
    </dgm:pt>
    <dgm:pt modelId="{1E907950-0FC7-497F-8816-E977520435C0}" type="parTrans" cxnId="{A35FCE83-9BE8-485A-A07B-F5BF3B29B729}">
      <dgm:prSet/>
      <dgm:spPr/>
      <dgm:t>
        <a:bodyPr/>
        <a:lstStyle/>
        <a:p>
          <a:endParaRPr lang="en-US"/>
        </a:p>
      </dgm:t>
    </dgm:pt>
    <dgm:pt modelId="{18E8B23B-573B-49A7-8D3B-5A5CD8F5C5C6}" type="sibTrans" cxnId="{A35FCE83-9BE8-485A-A07B-F5BF3B29B729}">
      <dgm:prSet/>
      <dgm:spPr/>
      <dgm:t>
        <a:bodyPr/>
        <a:lstStyle/>
        <a:p>
          <a:endParaRPr lang="en-US"/>
        </a:p>
      </dgm:t>
    </dgm:pt>
    <dgm:pt modelId="{3F6B4160-301C-433E-96A5-9869BAA713A8}">
      <dgm:prSet/>
      <dgm:spPr/>
      <dgm:t>
        <a:bodyPr/>
        <a:lstStyle/>
        <a:p>
          <a:r>
            <a:rPr lang="en-US" b="1" dirty="0" smtClean="0"/>
            <a:t>dedicated measures of harm-reduction </a:t>
          </a:r>
          <a:r>
            <a:rPr lang="en-US" dirty="0" smtClean="0"/>
            <a:t>(syringe vending machines, consumption rooms.) </a:t>
          </a:r>
          <a:endParaRPr lang="en-US" dirty="0"/>
        </a:p>
      </dgm:t>
    </dgm:pt>
    <dgm:pt modelId="{8E2F9827-353B-4870-BD8F-C04EE89B309E}" type="parTrans" cxnId="{F05BD0B1-3C3F-4031-A84C-9C0646295A46}">
      <dgm:prSet/>
      <dgm:spPr/>
      <dgm:t>
        <a:bodyPr/>
        <a:lstStyle/>
        <a:p>
          <a:endParaRPr lang="en-US"/>
        </a:p>
      </dgm:t>
    </dgm:pt>
    <dgm:pt modelId="{6D9376C0-14A8-49B9-9878-C1CB96CD0D19}" type="sibTrans" cxnId="{F05BD0B1-3C3F-4031-A84C-9C0646295A46}">
      <dgm:prSet/>
      <dgm:spPr/>
      <dgm:t>
        <a:bodyPr/>
        <a:lstStyle/>
        <a:p>
          <a:endParaRPr lang="en-US"/>
        </a:p>
      </dgm:t>
    </dgm:pt>
    <dgm:pt modelId="{D4427870-44C4-4E38-A7C4-6DE661960056}" type="pres">
      <dgm:prSet presAssocID="{83817F17-3E7A-4641-91BD-6D496D81A8E7}" presName="Name0" presStyleCnt="0">
        <dgm:presLayoutVars>
          <dgm:dir/>
          <dgm:animLvl val="lvl"/>
          <dgm:resizeHandles/>
        </dgm:presLayoutVars>
      </dgm:prSet>
      <dgm:spPr/>
      <dgm:t>
        <a:bodyPr/>
        <a:lstStyle/>
        <a:p>
          <a:endParaRPr lang="en-US"/>
        </a:p>
      </dgm:t>
    </dgm:pt>
    <dgm:pt modelId="{F4EB8B50-3D33-4105-9680-4EF3C86D5B52}" type="pres">
      <dgm:prSet presAssocID="{24E2D7ED-7125-4AC3-B2EA-E3972537E08D}" presName="linNode" presStyleCnt="0"/>
      <dgm:spPr/>
    </dgm:pt>
    <dgm:pt modelId="{BB91A420-D5DD-4F78-9D32-194EB757A939}" type="pres">
      <dgm:prSet presAssocID="{24E2D7ED-7125-4AC3-B2EA-E3972537E08D}" presName="parentShp" presStyleLbl="node1" presStyleIdx="0" presStyleCnt="5">
        <dgm:presLayoutVars>
          <dgm:bulletEnabled val="1"/>
        </dgm:presLayoutVars>
      </dgm:prSet>
      <dgm:spPr/>
      <dgm:t>
        <a:bodyPr/>
        <a:lstStyle/>
        <a:p>
          <a:endParaRPr lang="en-US"/>
        </a:p>
      </dgm:t>
    </dgm:pt>
    <dgm:pt modelId="{64034D39-402E-4FB4-BE9B-57EEFA838CC6}" type="pres">
      <dgm:prSet presAssocID="{24E2D7ED-7125-4AC3-B2EA-E3972537E08D}" presName="childShp" presStyleLbl="bgAccFollowNode1" presStyleIdx="0" presStyleCnt="5">
        <dgm:presLayoutVars>
          <dgm:bulletEnabled val="1"/>
        </dgm:presLayoutVars>
      </dgm:prSet>
      <dgm:spPr/>
      <dgm:t>
        <a:bodyPr/>
        <a:lstStyle/>
        <a:p>
          <a:endParaRPr lang="en-US"/>
        </a:p>
      </dgm:t>
    </dgm:pt>
    <dgm:pt modelId="{9BE46850-6E35-4318-A423-E7022B1B7635}" type="pres">
      <dgm:prSet presAssocID="{15AE9246-1343-4F47-8D86-7B32B81977B9}" presName="spacing" presStyleCnt="0"/>
      <dgm:spPr/>
    </dgm:pt>
    <dgm:pt modelId="{870C2C79-A09D-4108-BAE9-F92AFC0557F7}" type="pres">
      <dgm:prSet presAssocID="{4CE02BEC-5D8A-44B9-9E50-F1DC6F3A1BF4}" presName="linNode" presStyleCnt="0"/>
      <dgm:spPr/>
    </dgm:pt>
    <dgm:pt modelId="{BB79BCBC-8DDF-492E-BF19-08B48317148C}" type="pres">
      <dgm:prSet presAssocID="{4CE02BEC-5D8A-44B9-9E50-F1DC6F3A1BF4}" presName="parentShp" presStyleLbl="node1" presStyleIdx="1" presStyleCnt="5">
        <dgm:presLayoutVars>
          <dgm:bulletEnabled val="1"/>
        </dgm:presLayoutVars>
      </dgm:prSet>
      <dgm:spPr/>
      <dgm:t>
        <a:bodyPr/>
        <a:lstStyle/>
        <a:p>
          <a:endParaRPr lang="en-US"/>
        </a:p>
      </dgm:t>
    </dgm:pt>
    <dgm:pt modelId="{A199EA17-8F8E-426C-88FD-7677FA564B6D}" type="pres">
      <dgm:prSet presAssocID="{4CE02BEC-5D8A-44B9-9E50-F1DC6F3A1BF4}" presName="childShp" presStyleLbl="bgAccFollowNode1" presStyleIdx="1" presStyleCnt="5">
        <dgm:presLayoutVars>
          <dgm:bulletEnabled val="1"/>
        </dgm:presLayoutVars>
      </dgm:prSet>
      <dgm:spPr/>
      <dgm:t>
        <a:bodyPr/>
        <a:lstStyle/>
        <a:p>
          <a:endParaRPr lang="en-US"/>
        </a:p>
      </dgm:t>
    </dgm:pt>
    <dgm:pt modelId="{C85AEAF4-8923-42D6-841F-FC04E095B6F4}" type="pres">
      <dgm:prSet presAssocID="{6B3E2935-11A6-46E9-8B29-82A80ED418C7}" presName="spacing" presStyleCnt="0"/>
      <dgm:spPr/>
    </dgm:pt>
    <dgm:pt modelId="{358F01AA-AF88-4B5C-BC81-89BB3A101433}" type="pres">
      <dgm:prSet presAssocID="{CC7DBD6F-D101-4EA7-97C4-55DC092CC32A}" presName="linNode" presStyleCnt="0"/>
      <dgm:spPr/>
    </dgm:pt>
    <dgm:pt modelId="{2AC329FD-1D26-45E4-AF38-35E5AEDC3796}" type="pres">
      <dgm:prSet presAssocID="{CC7DBD6F-D101-4EA7-97C4-55DC092CC32A}" presName="parentShp" presStyleLbl="node1" presStyleIdx="2" presStyleCnt="5">
        <dgm:presLayoutVars>
          <dgm:bulletEnabled val="1"/>
        </dgm:presLayoutVars>
      </dgm:prSet>
      <dgm:spPr/>
      <dgm:t>
        <a:bodyPr/>
        <a:lstStyle/>
        <a:p>
          <a:endParaRPr lang="en-US"/>
        </a:p>
      </dgm:t>
    </dgm:pt>
    <dgm:pt modelId="{C301829F-2457-4081-8802-C75ABD332201}" type="pres">
      <dgm:prSet presAssocID="{CC7DBD6F-D101-4EA7-97C4-55DC092CC32A}" presName="childShp" presStyleLbl="bgAccFollowNode1" presStyleIdx="2" presStyleCnt="5" custScaleY="76496">
        <dgm:presLayoutVars>
          <dgm:bulletEnabled val="1"/>
        </dgm:presLayoutVars>
      </dgm:prSet>
      <dgm:spPr/>
      <dgm:t>
        <a:bodyPr/>
        <a:lstStyle/>
        <a:p>
          <a:endParaRPr lang="en-US"/>
        </a:p>
      </dgm:t>
    </dgm:pt>
    <dgm:pt modelId="{4DF93DFF-6DA7-4AA9-8CCA-2D3C6273E9A7}" type="pres">
      <dgm:prSet presAssocID="{7E544D3F-A96D-4F2E-8A6E-934585A76A28}" presName="spacing" presStyleCnt="0"/>
      <dgm:spPr/>
    </dgm:pt>
    <dgm:pt modelId="{B49F1CAD-99C9-4007-9301-4DDBDB2F736A}" type="pres">
      <dgm:prSet presAssocID="{A9945EE3-BF01-4A87-B9AA-9FC96A352AF7}" presName="linNode" presStyleCnt="0"/>
      <dgm:spPr/>
    </dgm:pt>
    <dgm:pt modelId="{DFA4DA0C-483F-4454-A281-8157A7A74833}" type="pres">
      <dgm:prSet presAssocID="{A9945EE3-BF01-4A87-B9AA-9FC96A352AF7}" presName="parentShp" presStyleLbl="node1" presStyleIdx="3" presStyleCnt="5">
        <dgm:presLayoutVars>
          <dgm:bulletEnabled val="1"/>
        </dgm:presLayoutVars>
      </dgm:prSet>
      <dgm:spPr/>
      <dgm:t>
        <a:bodyPr/>
        <a:lstStyle/>
        <a:p>
          <a:endParaRPr lang="en-US"/>
        </a:p>
      </dgm:t>
    </dgm:pt>
    <dgm:pt modelId="{ABCA0DD9-CBD6-4F64-8194-B7694E1ED9E7}" type="pres">
      <dgm:prSet presAssocID="{A9945EE3-BF01-4A87-B9AA-9FC96A352AF7}" presName="childShp" presStyleLbl="bgAccFollowNode1" presStyleIdx="3" presStyleCnt="5">
        <dgm:presLayoutVars>
          <dgm:bulletEnabled val="1"/>
        </dgm:presLayoutVars>
      </dgm:prSet>
      <dgm:spPr/>
      <dgm:t>
        <a:bodyPr/>
        <a:lstStyle/>
        <a:p>
          <a:endParaRPr lang="en-US"/>
        </a:p>
      </dgm:t>
    </dgm:pt>
    <dgm:pt modelId="{6F26E50A-3908-4F08-83C3-D64F5B95F410}" type="pres">
      <dgm:prSet presAssocID="{176DEC41-6CD9-4DF1-9220-DBB4A6946119}" presName="spacing" presStyleCnt="0"/>
      <dgm:spPr/>
    </dgm:pt>
    <dgm:pt modelId="{F5B0BB7F-87C1-445F-AAA5-E193675140A0}" type="pres">
      <dgm:prSet presAssocID="{E18E2FDD-8561-4117-8289-96985DD3375C}" presName="linNode" presStyleCnt="0"/>
      <dgm:spPr/>
    </dgm:pt>
    <dgm:pt modelId="{B658794A-5568-46EA-9B9E-447885FD0D8F}" type="pres">
      <dgm:prSet presAssocID="{E18E2FDD-8561-4117-8289-96985DD3375C}" presName="parentShp" presStyleLbl="node1" presStyleIdx="4" presStyleCnt="5">
        <dgm:presLayoutVars>
          <dgm:bulletEnabled val="1"/>
        </dgm:presLayoutVars>
      </dgm:prSet>
      <dgm:spPr/>
      <dgm:t>
        <a:bodyPr/>
        <a:lstStyle/>
        <a:p>
          <a:endParaRPr lang="en-US"/>
        </a:p>
      </dgm:t>
    </dgm:pt>
    <dgm:pt modelId="{B46D8E8B-24A1-4F61-8597-61BB16226304}" type="pres">
      <dgm:prSet presAssocID="{E18E2FDD-8561-4117-8289-96985DD3375C}" presName="childShp" presStyleLbl="bgAccFollowNode1" presStyleIdx="4" presStyleCnt="5">
        <dgm:presLayoutVars>
          <dgm:bulletEnabled val="1"/>
        </dgm:presLayoutVars>
      </dgm:prSet>
      <dgm:spPr/>
      <dgm:t>
        <a:bodyPr/>
        <a:lstStyle/>
        <a:p>
          <a:endParaRPr lang="en-US"/>
        </a:p>
      </dgm:t>
    </dgm:pt>
  </dgm:ptLst>
  <dgm:cxnLst>
    <dgm:cxn modelId="{ABA26A4F-C1DD-4AE2-BD08-E63CBB106951}" type="presOf" srcId="{47557337-623E-41E3-96A6-CE78ABDDB968}" destId="{64034D39-402E-4FB4-BE9B-57EEFA838CC6}" srcOrd="0" destOrd="0" presId="urn:microsoft.com/office/officeart/2005/8/layout/vList6"/>
    <dgm:cxn modelId="{D6697567-C1CD-4B55-B8F9-A61E8EB37B7E}" srcId="{83817F17-3E7A-4641-91BD-6D496D81A8E7}" destId="{A9945EE3-BF01-4A87-B9AA-9FC96A352AF7}" srcOrd="3" destOrd="0" parTransId="{FEA1A089-FC4C-485E-A458-D50C3D9BF27C}" sibTransId="{176DEC41-6CD9-4DF1-9220-DBB4A6946119}"/>
    <dgm:cxn modelId="{EFA25A3C-D400-4B70-AE57-993BF04D1A57}" srcId="{4CE02BEC-5D8A-44B9-9E50-F1DC6F3A1BF4}" destId="{0F4FAFC9-3910-4073-B29C-A55C1A00D9E8}" srcOrd="0" destOrd="0" parTransId="{5B792054-9342-40AB-A02A-C50800D33371}" sibTransId="{1BC7F45D-033A-48CA-A50E-E8ED08B7A1F3}"/>
    <dgm:cxn modelId="{7DF2AEDD-0410-49AB-9DB0-494ECF9AA127}" srcId="{83817F17-3E7A-4641-91BD-6D496D81A8E7}" destId="{4CE02BEC-5D8A-44B9-9E50-F1DC6F3A1BF4}" srcOrd="1" destOrd="0" parTransId="{DBF6FA23-59C8-4F23-80F5-FCEE21EF3E2C}" sibTransId="{6B3E2935-11A6-46E9-8B29-82A80ED418C7}"/>
    <dgm:cxn modelId="{69B44B04-815C-45B7-AA8B-69CB2F42DA1E}" type="presOf" srcId="{4CE02BEC-5D8A-44B9-9E50-F1DC6F3A1BF4}" destId="{BB79BCBC-8DDF-492E-BF19-08B48317148C}" srcOrd="0" destOrd="0" presId="urn:microsoft.com/office/officeart/2005/8/layout/vList6"/>
    <dgm:cxn modelId="{81F8E267-075C-4AEE-AED7-4D37E9A166C0}" type="presOf" srcId="{0F4FAFC9-3910-4073-B29C-A55C1A00D9E8}" destId="{A199EA17-8F8E-426C-88FD-7677FA564B6D}" srcOrd="0" destOrd="0" presId="urn:microsoft.com/office/officeart/2005/8/layout/vList6"/>
    <dgm:cxn modelId="{6400BC5C-A086-4C35-8237-647DA12C11DB}" type="presOf" srcId="{E18E2FDD-8561-4117-8289-96985DD3375C}" destId="{B658794A-5568-46EA-9B9E-447885FD0D8F}" srcOrd="0" destOrd="0" presId="urn:microsoft.com/office/officeart/2005/8/layout/vList6"/>
    <dgm:cxn modelId="{9161A58A-F045-4492-8899-3589B64D69DC}" srcId="{83817F17-3E7A-4641-91BD-6D496D81A8E7}" destId="{E18E2FDD-8561-4117-8289-96985DD3375C}" srcOrd="4" destOrd="0" parTransId="{FDFD55F6-F76A-499C-B6BB-85CC080F3400}" sibTransId="{5785D4EA-BF55-48BA-840B-B4DE3878B019}"/>
    <dgm:cxn modelId="{854955F7-8737-41C2-B1B5-94CF48B00B53}" type="presOf" srcId="{24E2D7ED-7125-4AC3-B2EA-E3972537E08D}" destId="{BB91A420-D5DD-4F78-9D32-194EB757A939}" srcOrd="0" destOrd="0" presId="urn:microsoft.com/office/officeart/2005/8/layout/vList6"/>
    <dgm:cxn modelId="{10D9E384-63ED-4DB4-857F-C71BDB7C9F30}" type="presOf" srcId="{CC7DBD6F-D101-4EA7-97C4-55DC092CC32A}" destId="{2AC329FD-1D26-45E4-AF38-35E5AEDC3796}" srcOrd="0" destOrd="0" presId="urn:microsoft.com/office/officeart/2005/8/layout/vList6"/>
    <dgm:cxn modelId="{57A3E071-90E6-4C9A-95AA-A498809247EC}" type="presOf" srcId="{A9945EE3-BF01-4A87-B9AA-9FC96A352AF7}" destId="{DFA4DA0C-483F-4454-A281-8157A7A74833}" srcOrd="0" destOrd="0" presId="urn:microsoft.com/office/officeart/2005/8/layout/vList6"/>
    <dgm:cxn modelId="{BEAF510F-20F4-4411-AAFA-5631B733AB44}" srcId="{83817F17-3E7A-4641-91BD-6D496D81A8E7}" destId="{24E2D7ED-7125-4AC3-B2EA-E3972537E08D}" srcOrd="0" destOrd="0" parTransId="{DC814009-F737-41FB-B088-7C50B01E649D}" sibTransId="{15AE9246-1343-4F47-8D86-7B32B81977B9}"/>
    <dgm:cxn modelId="{F92B49DE-C068-4FB4-990F-54969F721E47}" type="presOf" srcId="{3F6B4160-301C-433E-96A5-9869BAA713A8}" destId="{B46D8E8B-24A1-4F61-8597-61BB16226304}" srcOrd="0" destOrd="0" presId="urn:microsoft.com/office/officeart/2005/8/layout/vList6"/>
    <dgm:cxn modelId="{6A04386C-F64C-400F-AF90-FBD590D79DEF}" srcId="{24E2D7ED-7125-4AC3-B2EA-E3972537E08D}" destId="{47557337-623E-41E3-96A6-CE78ABDDB968}" srcOrd="0" destOrd="0" parTransId="{7108BDF0-B4E1-45CF-834A-E3ED9D7AC80F}" sibTransId="{2EBF69D9-7074-4517-8C88-C62858A5E550}"/>
    <dgm:cxn modelId="{A35FCE83-9BE8-485A-A07B-F5BF3B29B729}" srcId="{A9945EE3-BF01-4A87-B9AA-9FC96A352AF7}" destId="{3B3F33C7-BA01-463B-8EEF-A1138C8CE42B}" srcOrd="0" destOrd="0" parTransId="{1E907950-0FC7-497F-8816-E977520435C0}" sibTransId="{18E8B23B-573B-49A7-8D3B-5A5CD8F5C5C6}"/>
    <dgm:cxn modelId="{F19313A5-5F74-4AC3-86AD-EE2A5F7117ED}" type="presOf" srcId="{83817F17-3E7A-4641-91BD-6D496D81A8E7}" destId="{D4427870-44C4-4E38-A7C4-6DE661960056}" srcOrd="0" destOrd="0" presId="urn:microsoft.com/office/officeart/2005/8/layout/vList6"/>
    <dgm:cxn modelId="{9E18D33A-8D3F-4366-95A7-34D4DB381C33}" srcId="{83817F17-3E7A-4641-91BD-6D496D81A8E7}" destId="{CC7DBD6F-D101-4EA7-97C4-55DC092CC32A}" srcOrd="2" destOrd="0" parTransId="{CC1B1693-30FC-409F-BEEF-1B96DEF3D6EB}" sibTransId="{7E544D3F-A96D-4F2E-8A6E-934585A76A28}"/>
    <dgm:cxn modelId="{40B916D8-65A3-40A0-88A5-30536BF3FC83}" type="presOf" srcId="{3B3F33C7-BA01-463B-8EEF-A1138C8CE42B}" destId="{ABCA0DD9-CBD6-4F64-8194-B7694E1ED9E7}" srcOrd="0" destOrd="0" presId="urn:microsoft.com/office/officeart/2005/8/layout/vList6"/>
    <dgm:cxn modelId="{1B339B1F-685A-4DFD-9470-7B70D39AFBA3}" type="presOf" srcId="{BC39AC6C-BD35-4317-9E41-2FFDEF78CAD1}" destId="{C301829F-2457-4081-8802-C75ABD332201}" srcOrd="0" destOrd="0" presId="urn:microsoft.com/office/officeart/2005/8/layout/vList6"/>
    <dgm:cxn modelId="{8340F8A4-489D-4D30-BAA9-CCF79E943015}" srcId="{CC7DBD6F-D101-4EA7-97C4-55DC092CC32A}" destId="{BC39AC6C-BD35-4317-9E41-2FFDEF78CAD1}" srcOrd="0" destOrd="0" parTransId="{A834DBCC-F26F-4A82-B37A-6B714101775D}" sibTransId="{98734E2C-C315-4500-9FE3-ABA1F0CF3CCB}"/>
    <dgm:cxn modelId="{F05BD0B1-3C3F-4031-A84C-9C0646295A46}" srcId="{E18E2FDD-8561-4117-8289-96985DD3375C}" destId="{3F6B4160-301C-433E-96A5-9869BAA713A8}" srcOrd="0" destOrd="0" parTransId="{8E2F9827-353B-4870-BD8F-C04EE89B309E}" sibTransId="{6D9376C0-14A8-49B9-9878-C1CB96CD0D19}"/>
    <dgm:cxn modelId="{27A93B1E-990C-4659-B038-21BADCD8792C}" type="presParOf" srcId="{D4427870-44C4-4E38-A7C4-6DE661960056}" destId="{F4EB8B50-3D33-4105-9680-4EF3C86D5B52}" srcOrd="0" destOrd="0" presId="urn:microsoft.com/office/officeart/2005/8/layout/vList6"/>
    <dgm:cxn modelId="{F4C16C1D-18AF-498B-88DA-8A4996E2A63C}" type="presParOf" srcId="{F4EB8B50-3D33-4105-9680-4EF3C86D5B52}" destId="{BB91A420-D5DD-4F78-9D32-194EB757A939}" srcOrd="0" destOrd="0" presId="urn:microsoft.com/office/officeart/2005/8/layout/vList6"/>
    <dgm:cxn modelId="{A3DF93CE-8A92-498C-AEE4-73B0E3BDFB87}" type="presParOf" srcId="{F4EB8B50-3D33-4105-9680-4EF3C86D5B52}" destId="{64034D39-402E-4FB4-BE9B-57EEFA838CC6}" srcOrd="1" destOrd="0" presId="urn:microsoft.com/office/officeart/2005/8/layout/vList6"/>
    <dgm:cxn modelId="{33956CBB-9E62-4F8C-AD7A-9C1637201EB5}" type="presParOf" srcId="{D4427870-44C4-4E38-A7C4-6DE661960056}" destId="{9BE46850-6E35-4318-A423-E7022B1B7635}" srcOrd="1" destOrd="0" presId="urn:microsoft.com/office/officeart/2005/8/layout/vList6"/>
    <dgm:cxn modelId="{7F182E72-5D5B-4D96-BA96-CC8562B1D6C1}" type="presParOf" srcId="{D4427870-44C4-4E38-A7C4-6DE661960056}" destId="{870C2C79-A09D-4108-BAE9-F92AFC0557F7}" srcOrd="2" destOrd="0" presId="urn:microsoft.com/office/officeart/2005/8/layout/vList6"/>
    <dgm:cxn modelId="{33EE0961-52C9-4E2C-A1A8-80843EBB2CB6}" type="presParOf" srcId="{870C2C79-A09D-4108-BAE9-F92AFC0557F7}" destId="{BB79BCBC-8DDF-492E-BF19-08B48317148C}" srcOrd="0" destOrd="0" presId="urn:microsoft.com/office/officeart/2005/8/layout/vList6"/>
    <dgm:cxn modelId="{38A5E685-157A-47D2-B58B-3308A8715C5F}" type="presParOf" srcId="{870C2C79-A09D-4108-BAE9-F92AFC0557F7}" destId="{A199EA17-8F8E-426C-88FD-7677FA564B6D}" srcOrd="1" destOrd="0" presId="urn:microsoft.com/office/officeart/2005/8/layout/vList6"/>
    <dgm:cxn modelId="{9BEE57BE-F3DD-4D30-A870-3B7CA3F4F848}" type="presParOf" srcId="{D4427870-44C4-4E38-A7C4-6DE661960056}" destId="{C85AEAF4-8923-42D6-841F-FC04E095B6F4}" srcOrd="3" destOrd="0" presId="urn:microsoft.com/office/officeart/2005/8/layout/vList6"/>
    <dgm:cxn modelId="{AEF332BB-3C34-4442-8A58-FF4256290843}" type="presParOf" srcId="{D4427870-44C4-4E38-A7C4-6DE661960056}" destId="{358F01AA-AF88-4B5C-BC81-89BB3A101433}" srcOrd="4" destOrd="0" presId="urn:microsoft.com/office/officeart/2005/8/layout/vList6"/>
    <dgm:cxn modelId="{7CCED2A3-D4B3-4B85-9EB6-EFF06B949B99}" type="presParOf" srcId="{358F01AA-AF88-4B5C-BC81-89BB3A101433}" destId="{2AC329FD-1D26-45E4-AF38-35E5AEDC3796}" srcOrd="0" destOrd="0" presId="urn:microsoft.com/office/officeart/2005/8/layout/vList6"/>
    <dgm:cxn modelId="{8478AD25-6921-4DE6-BEAD-CF38372D44E3}" type="presParOf" srcId="{358F01AA-AF88-4B5C-BC81-89BB3A101433}" destId="{C301829F-2457-4081-8802-C75ABD332201}" srcOrd="1" destOrd="0" presId="urn:microsoft.com/office/officeart/2005/8/layout/vList6"/>
    <dgm:cxn modelId="{ADC8E221-D5A5-49DF-B579-53F0AC58B21D}" type="presParOf" srcId="{D4427870-44C4-4E38-A7C4-6DE661960056}" destId="{4DF93DFF-6DA7-4AA9-8CCA-2D3C6273E9A7}" srcOrd="5" destOrd="0" presId="urn:microsoft.com/office/officeart/2005/8/layout/vList6"/>
    <dgm:cxn modelId="{EE92E114-603F-4570-954E-10A2C9CA5425}" type="presParOf" srcId="{D4427870-44C4-4E38-A7C4-6DE661960056}" destId="{B49F1CAD-99C9-4007-9301-4DDBDB2F736A}" srcOrd="6" destOrd="0" presId="urn:microsoft.com/office/officeart/2005/8/layout/vList6"/>
    <dgm:cxn modelId="{521FB95D-9C58-4D88-B3BB-C7DF82EA5CA3}" type="presParOf" srcId="{B49F1CAD-99C9-4007-9301-4DDBDB2F736A}" destId="{DFA4DA0C-483F-4454-A281-8157A7A74833}" srcOrd="0" destOrd="0" presId="urn:microsoft.com/office/officeart/2005/8/layout/vList6"/>
    <dgm:cxn modelId="{D2027966-DC46-4255-8D77-C2503C92475D}" type="presParOf" srcId="{B49F1CAD-99C9-4007-9301-4DDBDB2F736A}" destId="{ABCA0DD9-CBD6-4F64-8194-B7694E1ED9E7}" srcOrd="1" destOrd="0" presId="urn:microsoft.com/office/officeart/2005/8/layout/vList6"/>
    <dgm:cxn modelId="{DE265C41-6918-4FC6-95BE-446D80F7DA80}" type="presParOf" srcId="{D4427870-44C4-4E38-A7C4-6DE661960056}" destId="{6F26E50A-3908-4F08-83C3-D64F5B95F410}" srcOrd="7" destOrd="0" presId="urn:microsoft.com/office/officeart/2005/8/layout/vList6"/>
    <dgm:cxn modelId="{D92F3B44-FD6D-4E4A-A4FA-8D94D9516CE4}" type="presParOf" srcId="{D4427870-44C4-4E38-A7C4-6DE661960056}" destId="{F5B0BB7F-87C1-445F-AAA5-E193675140A0}" srcOrd="8" destOrd="0" presId="urn:microsoft.com/office/officeart/2005/8/layout/vList6"/>
    <dgm:cxn modelId="{3DD8801E-A7EB-4108-8C58-819853799056}" type="presParOf" srcId="{F5B0BB7F-87C1-445F-AAA5-E193675140A0}" destId="{B658794A-5568-46EA-9B9E-447885FD0D8F}" srcOrd="0" destOrd="0" presId="urn:microsoft.com/office/officeart/2005/8/layout/vList6"/>
    <dgm:cxn modelId="{D729EC59-052D-46A4-A0C7-AC8109202340}" type="presParOf" srcId="{F5B0BB7F-87C1-445F-AAA5-E193675140A0}" destId="{B46D8E8B-24A1-4F61-8597-61BB16226304}" srcOrd="1" destOrd="0" presId="urn:microsoft.com/office/officeart/2005/8/layout/vList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9C86AD-59A7-4ADA-984D-85986C3F65D7}" type="doc">
      <dgm:prSet loTypeId="urn:microsoft.com/office/officeart/2005/8/layout/hList6" loCatId="list" qsTypeId="urn:microsoft.com/office/officeart/2005/8/quickstyle/3d3" qsCatId="3D" csTypeId="urn:microsoft.com/office/officeart/2005/8/colors/colorful2" csCatId="colorful" phldr="1"/>
      <dgm:spPr/>
      <dgm:t>
        <a:bodyPr/>
        <a:lstStyle/>
        <a:p>
          <a:endParaRPr lang="en-US"/>
        </a:p>
      </dgm:t>
    </dgm:pt>
    <dgm:pt modelId="{4A357BA4-B739-4F0D-A110-684D09CD93B0}">
      <dgm:prSet phldrT="[Text]"/>
      <dgm:spPr/>
      <dgm:t>
        <a:bodyPr/>
        <a:lstStyle/>
        <a:p>
          <a:r>
            <a:rPr lang="en-US" b="1" dirty="0" smtClean="0">
              <a:effectLst>
                <a:outerShdw blurRad="38100" dist="38100" dir="2700000" algn="tl">
                  <a:srgbClr val="000000">
                    <a:alpha val="43137"/>
                  </a:srgbClr>
                </a:outerShdw>
              </a:effectLst>
            </a:rPr>
            <a:t>Using existing laws focused on consumer and health protection (administrative measures)</a:t>
          </a:r>
          <a:endParaRPr lang="en-US" b="1" dirty="0">
            <a:effectLst>
              <a:outerShdw blurRad="38100" dist="38100" dir="2700000" algn="tl">
                <a:srgbClr val="000000">
                  <a:alpha val="43137"/>
                </a:srgbClr>
              </a:outerShdw>
            </a:effectLst>
          </a:endParaRPr>
        </a:p>
      </dgm:t>
    </dgm:pt>
    <dgm:pt modelId="{8C3D77A0-99CA-453F-B567-9F917126C256}" type="parTrans" cxnId="{644FEBA7-BC92-4B91-A62F-6906F748A905}">
      <dgm:prSet/>
      <dgm:spPr/>
      <dgm:t>
        <a:bodyPr/>
        <a:lstStyle/>
        <a:p>
          <a:endParaRPr lang="en-US"/>
        </a:p>
      </dgm:t>
    </dgm:pt>
    <dgm:pt modelId="{97246249-A9E9-429B-87FD-8C71579D6A80}" type="sibTrans" cxnId="{644FEBA7-BC92-4B91-A62F-6906F748A905}">
      <dgm:prSet/>
      <dgm:spPr/>
      <dgm:t>
        <a:bodyPr/>
        <a:lstStyle/>
        <a:p>
          <a:endParaRPr lang="en-US"/>
        </a:p>
      </dgm:t>
    </dgm:pt>
    <dgm:pt modelId="{A759F774-DB56-4590-8DA1-699BC62BFE48}">
      <dgm:prSet custT="1"/>
      <dgm:spPr/>
      <dgm:t>
        <a:bodyPr/>
        <a:lstStyle/>
        <a:p>
          <a:r>
            <a:rPr lang="en-US" sz="2400" b="1" dirty="0" smtClean="0">
              <a:effectLst>
                <a:outerShdw blurRad="38100" dist="38100" dir="2700000" algn="tl">
                  <a:srgbClr val="000000">
                    <a:alpha val="43137"/>
                  </a:srgbClr>
                </a:outerShdw>
              </a:effectLst>
            </a:rPr>
            <a:t>Using &amp; updating the anti-narcotic conventional legislation</a:t>
          </a:r>
        </a:p>
      </dgm:t>
    </dgm:pt>
    <dgm:pt modelId="{87E514A8-C325-4324-9307-410383FFFE32}" type="parTrans" cxnId="{3F1BF789-4F9E-4FE2-98B1-F50BAF2DDC55}">
      <dgm:prSet/>
      <dgm:spPr/>
      <dgm:t>
        <a:bodyPr/>
        <a:lstStyle/>
        <a:p>
          <a:endParaRPr lang="en-US"/>
        </a:p>
      </dgm:t>
    </dgm:pt>
    <dgm:pt modelId="{4CC4EE57-495D-47A7-B3B3-14E1B311F77A}" type="sibTrans" cxnId="{3F1BF789-4F9E-4FE2-98B1-F50BAF2DDC55}">
      <dgm:prSet/>
      <dgm:spPr/>
      <dgm:t>
        <a:bodyPr/>
        <a:lstStyle/>
        <a:p>
          <a:endParaRPr lang="en-US"/>
        </a:p>
      </dgm:t>
    </dgm:pt>
    <dgm:pt modelId="{BFFC8C92-22E8-4CF1-8602-83104759FB24}">
      <dgm:prSet/>
      <dgm:spPr/>
      <dgm:t>
        <a:bodyPr/>
        <a:lstStyle/>
        <a:p>
          <a:r>
            <a:rPr lang="en-US" b="1" dirty="0" smtClean="0">
              <a:effectLst>
                <a:outerShdw blurRad="38100" dist="38100" dir="2700000" algn="tl">
                  <a:srgbClr val="000000">
                    <a:alpha val="43137"/>
                  </a:srgbClr>
                </a:outerShdw>
              </a:effectLst>
            </a:rPr>
            <a:t>Innovative legal responses (substances defined  by its effects rather then chemical structure)</a:t>
          </a:r>
        </a:p>
      </dgm:t>
    </dgm:pt>
    <dgm:pt modelId="{D93AE01D-AE47-48E6-BA1C-4A80D2963814}" type="parTrans" cxnId="{4451B5C7-264C-4C2B-B0E5-E45A5969E160}">
      <dgm:prSet/>
      <dgm:spPr/>
      <dgm:t>
        <a:bodyPr/>
        <a:lstStyle/>
        <a:p>
          <a:endParaRPr lang="en-US"/>
        </a:p>
      </dgm:t>
    </dgm:pt>
    <dgm:pt modelId="{66BC927E-4AF0-417E-898F-86E14A4D74AB}" type="sibTrans" cxnId="{4451B5C7-264C-4C2B-B0E5-E45A5969E160}">
      <dgm:prSet/>
      <dgm:spPr/>
      <dgm:t>
        <a:bodyPr/>
        <a:lstStyle/>
        <a:p>
          <a:endParaRPr lang="en-US"/>
        </a:p>
      </dgm:t>
    </dgm:pt>
    <dgm:pt modelId="{1D744F62-1B7C-413B-9C72-9B31D4A30FAE}" type="pres">
      <dgm:prSet presAssocID="{2A9C86AD-59A7-4ADA-984D-85986C3F65D7}" presName="Name0" presStyleCnt="0">
        <dgm:presLayoutVars>
          <dgm:dir/>
          <dgm:resizeHandles val="exact"/>
        </dgm:presLayoutVars>
      </dgm:prSet>
      <dgm:spPr/>
      <dgm:t>
        <a:bodyPr/>
        <a:lstStyle/>
        <a:p>
          <a:endParaRPr lang="en-US"/>
        </a:p>
      </dgm:t>
    </dgm:pt>
    <dgm:pt modelId="{5F4E9DC7-14FE-46FE-9A27-97B6E2350659}" type="pres">
      <dgm:prSet presAssocID="{A759F774-DB56-4590-8DA1-699BC62BFE48}" presName="node" presStyleLbl="node1" presStyleIdx="0" presStyleCnt="3">
        <dgm:presLayoutVars>
          <dgm:bulletEnabled val="1"/>
        </dgm:presLayoutVars>
      </dgm:prSet>
      <dgm:spPr/>
      <dgm:t>
        <a:bodyPr/>
        <a:lstStyle/>
        <a:p>
          <a:endParaRPr lang="en-US"/>
        </a:p>
      </dgm:t>
    </dgm:pt>
    <dgm:pt modelId="{BA5737F3-A0C8-4738-B448-726734168ED7}" type="pres">
      <dgm:prSet presAssocID="{4CC4EE57-495D-47A7-B3B3-14E1B311F77A}" presName="sibTrans" presStyleCnt="0"/>
      <dgm:spPr/>
      <dgm:t>
        <a:bodyPr/>
        <a:lstStyle/>
        <a:p>
          <a:endParaRPr lang="en-US"/>
        </a:p>
      </dgm:t>
    </dgm:pt>
    <dgm:pt modelId="{44E027B4-5833-4D6C-AF76-0ADBCAF6CA0B}" type="pres">
      <dgm:prSet presAssocID="{4A357BA4-B739-4F0D-A110-684D09CD93B0}" presName="node" presStyleLbl="node1" presStyleIdx="1" presStyleCnt="3">
        <dgm:presLayoutVars>
          <dgm:bulletEnabled val="1"/>
        </dgm:presLayoutVars>
      </dgm:prSet>
      <dgm:spPr/>
      <dgm:t>
        <a:bodyPr/>
        <a:lstStyle/>
        <a:p>
          <a:endParaRPr lang="en-US"/>
        </a:p>
      </dgm:t>
    </dgm:pt>
    <dgm:pt modelId="{A0E8D02E-BDE7-44E3-A1F2-F12139B83530}" type="pres">
      <dgm:prSet presAssocID="{97246249-A9E9-429B-87FD-8C71579D6A80}" presName="sibTrans" presStyleCnt="0"/>
      <dgm:spPr/>
      <dgm:t>
        <a:bodyPr/>
        <a:lstStyle/>
        <a:p>
          <a:endParaRPr lang="en-US"/>
        </a:p>
      </dgm:t>
    </dgm:pt>
    <dgm:pt modelId="{34284E62-EF70-4F65-A97E-9D2CD76CF35F}" type="pres">
      <dgm:prSet presAssocID="{BFFC8C92-22E8-4CF1-8602-83104759FB24}" presName="node" presStyleLbl="node1" presStyleIdx="2" presStyleCnt="3">
        <dgm:presLayoutVars>
          <dgm:bulletEnabled val="1"/>
        </dgm:presLayoutVars>
      </dgm:prSet>
      <dgm:spPr/>
      <dgm:t>
        <a:bodyPr/>
        <a:lstStyle/>
        <a:p>
          <a:endParaRPr lang="en-US"/>
        </a:p>
      </dgm:t>
    </dgm:pt>
  </dgm:ptLst>
  <dgm:cxnLst>
    <dgm:cxn modelId="{0327C406-5C83-4ECC-8E55-FC257DAAE6E4}" type="presOf" srcId="{BFFC8C92-22E8-4CF1-8602-83104759FB24}" destId="{34284E62-EF70-4F65-A97E-9D2CD76CF35F}" srcOrd="0" destOrd="0" presId="urn:microsoft.com/office/officeart/2005/8/layout/hList6"/>
    <dgm:cxn modelId="{6678C562-8944-4D5E-8F30-B989C0D3663C}" type="presOf" srcId="{4A357BA4-B739-4F0D-A110-684D09CD93B0}" destId="{44E027B4-5833-4D6C-AF76-0ADBCAF6CA0B}" srcOrd="0" destOrd="0" presId="urn:microsoft.com/office/officeart/2005/8/layout/hList6"/>
    <dgm:cxn modelId="{AEDA4476-AB02-4D0E-99C6-76426AA8E572}" type="presOf" srcId="{2A9C86AD-59A7-4ADA-984D-85986C3F65D7}" destId="{1D744F62-1B7C-413B-9C72-9B31D4A30FAE}" srcOrd="0" destOrd="0" presId="urn:microsoft.com/office/officeart/2005/8/layout/hList6"/>
    <dgm:cxn modelId="{644FEBA7-BC92-4B91-A62F-6906F748A905}" srcId="{2A9C86AD-59A7-4ADA-984D-85986C3F65D7}" destId="{4A357BA4-B739-4F0D-A110-684D09CD93B0}" srcOrd="1" destOrd="0" parTransId="{8C3D77A0-99CA-453F-B567-9F917126C256}" sibTransId="{97246249-A9E9-429B-87FD-8C71579D6A80}"/>
    <dgm:cxn modelId="{4451B5C7-264C-4C2B-B0E5-E45A5969E160}" srcId="{2A9C86AD-59A7-4ADA-984D-85986C3F65D7}" destId="{BFFC8C92-22E8-4CF1-8602-83104759FB24}" srcOrd="2" destOrd="0" parTransId="{D93AE01D-AE47-48E6-BA1C-4A80D2963814}" sibTransId="{66BC927E-4AF0-417E-898F-86E14A4D74AB}"/>
    <dgm:cxn modelId="{2F06A876-F7E1-4CF8-A9C4-431973C53B0C}" type="presOf" srcId="{A759F774-DB56-4590-8DA1-699BC62BFE48}" destId="{5F4E9DC7-14FE-46FE-9A27-97B6E2350659}" srcOrd="0" destOrd="0" presId="urn:microsoft.com/office/officeart/2005/8/layout/hList6"/>
    <dgm:cxn modelId="{3F1BF789-4F9E-4FE2-98B1-F50BAF2DDC55}" srcId="{2A9C86AD-59A7-4ADA-984D-85986C3F65D7}" destId="{A759F774-DB56-4590-8DA1-699BC62BFE48}" srcOrd="0" destOrd="0" parTransId="{87E514A8-C325-4324-9307-410383FFFE32}" sibTransId="{4CC4EE57-495D-47A7-B3B3-14E1B311F77A}"/>
    <dgm:cxn modelId="{BB608D2A-83E3-4721-BD4B-9878B842C5AB}" type="presParOf" srcId="{1D744F62-1B7C-413B-9C72-9B31D4A30FAE}" destId="{5F4E9DC7-14FE-46FE-9A27-97B6E2350659}" srcOrd="0" destOrd="0" presId="urn:microsoft.com/office/officeart/2005/8/layout/hList6"/>
    <dgm:cxn modelId="{9964F238-DDEE-4CE2-9A30-9F17AA5299C3}" type="presParOf" srcId="{1D744F62-1B7C-413B-9C72-9B31D4A30FAE}" destId="{BA5737F3-A0C8-4738-B448-726734168ED7}" srcOrd="1" destOrd="0" presId="urn:microsoft.com/office/officeart/2005/8/layout/hList6"/>
    <dgm:cxn modelId="{4921915D-D799-4E17-B734-7D77E342E42E}" type="presParOf" srcId="{1D744F62-1B7C-413B-9C72-9B31D4A30FAE}" destId="{44E027B4-5833-4D6C-AF76-0ADBCAF6CA0B}" srcOrd="2" destOrd="0" presId="urn:microsoft.com/office/officeart/2005/8/layout/hList6"/>
    <dgm:cxn modelId="{A989D909-69B2-4CE6-B812-2DBE242273E4}" type="presParOf" srcId="{1D744F62-1B7C-413B-9C72-9B31D4A30FAE}" destId="{A0E8D02E-BDE7-44E3-A1F2-F12139B83530}" srcOrd="3" destOrd="0" presId="urn:microsoft.com/office/officeart/2005/8/layout/hList6"/>
    <dgm:cxn modelId="{A28CF45C-565B-4ACC-A5CC-234E45389CFA}" type="presParOf" srcId="{1D744F62-1B7C-413B-9C72-9B31D4A30FAE}" destId="{34284E62-EF70-4F65-A97E-9D2CD76CF35F}" srcOrd="4" destOrd="0" presId="urn:microsoft.com/office/officeart/2005/8/layout/h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88EC984-F59E-44C2-8DDB-AE9001D43DBC}" type="doc">
      <dgm:prSet loTypeId="urn:microsoft.com/office/officeart/2005/8/layout/radial4" loCatId="relationship" qsTypeId="urn:microsoft.com/office/officeart/2005/8/quickstyle/3d3" qsCatId="3D" csTypeId="urn:microsoft.com/office/officeart/2005/8/colors/colorful1#2" csCatId="colorful" phldr="1"/>
      <dgm:spPr/>
      <dgm:t>
        <a:bodyPr/>
        <a:lstStyle/>
        <a:p>
          <a:endParaRPr lang="en-US"/>
        </a:p>
      </dgm:t>
    </dgm:pt>
    <dgm:pt modelId="{93896EFD-8255-4451-987B-86124071F663}">
      <dgm:prSet phldrT="[Text]" custT="1"/>
      <dgm:spPr/>
      <dgm:t>
        <a:bodyPr/>
        <a:lstStyle/>
        <a:p>
          <a:r>
            <a:rPr lang="en-US" sz="2400" b="1" dirty="0" smtClean="0">
              <a:effectLst>
                <a:outerShdw blurRad="38100" dist="38100" dir="2700000" algn="tl">
                  <a:srgbClr val="000000">
                    <a:alpha val="43137"/>
                  </a:srgbClr>
                </a:outerShdw>
              </a:effectLst>
            </a:rPr>
            <a:t>National NPS Regulation</a:t>
          </a:r>
          <a:endParaRPr lang="en-US" sz="2400" b="1" dirty="0">
            <a:effectLst>
              <a:outerShdw blurRad="38100" dist="38100" dir="2700000" algn="tl">
                <a:srgbClr val="000000">
                  <a:alpha val="43137"/>
                </a:srgbClr>
              </a:outerShdw>
            </a:effectLst>
          </a:endParaRPr>
        </a:p>
      </dgm:t>
    </dgm:pt>
    <dgm:pt modelId="{5B042432-FC22-49AB-86B4-3762A75317CD}" type="parTrans" cxnId="{8A7AF616-1352-41AD-8517-0B15FFEA8BC7}">
      <dgm:prSet/>
      <dgm:spPr/>
      <dgm:t>
        <a:bodyPr/>
        <a:lstStyle/>
        <a:p>
          <a:endParaRPr lang="en-US"/>
        </a:p>
      </dgm:t>
    </dgm:pt>
    <dgm:pt modelId="{FBD0E24D-AAD2-49EA-9333-B5B21459F1F9}" type="sibTrans" cxnId="{8A7AF616-1352-41AD-8517-0B15FFEA8BC7}">
      <dgm:prSet/>
      <dgm:spPr/>
      <dgm:t>
        <a:bodyPr/>
        <a:lstStyle/>
        <a:p>
          <a:endParaRPr lang="en-US"/>
        </a:p>
      </dgm:t>
    </dgm:pt>
    <dgm:pt modelId="{A8E94941-C658-4FB6-8533-3A60DA38E0C0}">
      <dgm:prSet phldrT="[Text]"/>
      <dgm:spPr/>
      <dgm:t>
        <a:bodyPr/>
        <a:lstStyle/>
        <a:p>
          <a:r>
            <a:rPr lang="en-US" b="1" dirty="0" smtClean="0">
              <a:effectLst>
                <a:outerShdw blurRad="38100" dist="38100" dir="2700000" algn="tl">
                  <a:srgbClr val="000000">
                    <a:alpha val="43137"/>
                  </a:srgbClr>
                </a:outerShdw>
              </a:effectLst>
            </a:rPr>
            <a:t>“substitute”</a:t>
          </a:r>
          <a:endParaRPr lang="en-US" b="1" dirty="0">
            <a:effectLst>
              <a:outerShdw blurRad="38100" dist="38100" dir="2700000" algn="tl">
                <a:srgbClr val="000000">
                  <a:alpha val="43137"/>
                </a:srgbClr>
              </a:outerShdw>
            </a:effectLst>
          </a:endParaRPr>
        </a:p>
      </dgm:t>
    </dgm:pt>
    <dgm:pt modelId="{24F0A873-1E12-46C1-937A-203FF604C1FC}" type="parTrans" cxnId="{5ABEB614-11FC-4ABE-B5D8-F7A949DAD7D8}">
      <dgm:prSet/>
      <dgm:spPr/>
      <dgm:t>
        <a:bodyPr/>
        <a:lstStyle/>
        <a:p>
          <a:endParaRPr lang="en-US"/>
        </a:p>
      </dgm:t>
    </dgm:pt>
    <dgm:pt modelId="{3C339056-C67E-4DC6-B8D5-CDCAB7B4CF3F}" type="sibTrans" cxnId="{5ABEB614-11FC-4ABE-B5D8-F7A949DAD7D8}">
      <dgm:prSet/>
      <dgm:spPr/>
      <dgm:t>
        <a:bodyPr/>
        <a:lstStyle/>
        <a:p>
          <a:endParaRPr lang="en-US"/>
        </a:p>
      </dgm:t>
    </dgm:pt>
    <dgm:pt modelId="{CE66CC05-5346-4DCF-A33D-E19C77C7FF2C}">
      <dgm:prSet phldrT="[Text]"/>
      <dgm:spPr/>
      <dgm:t>
        <a:bodyPr/>
        <a:lstStyle/>
        <a:p>
          <a:r>
            <a:rPr lang="en-US" b="1" dirty="0" smtClean="0">
              <a:effectLst>
                <a:outerShdw blurRad="38100" dist="38100" dir="2700000" algn="tl">
                  <a:srgbClr val="000000">
                    <a:alpha val="43137"/>
                  </a:srgbClr>
                </a:outerShdw>
              </a:effectLst>
            </a:rPr>
            <a:t>psychoactive effect</a:t>
          </a:r>
          <a:endParaRPr lang="en-US" b="1" dirty="0">
            <a:effectLst>
              <a:outerShdw blurRad="38100" dist="38100" dir="2700000" algn="tl">
                <a:srgbClr val="000000">
                  <a:alpha val="43137"/>
                </a:srgbClr>
              </a:outerShdw>
            </a:effectLst>
          </a:endParaRPr>
        </a:p>
      </dgm:t>
    </dgm:pt>
    <dgm:pt modelId="{6644C2A4-497D-4135-A419-31D9B74CB424}" type="parTrans" cxnId="{A7C3BA81-0588-458A-871A-1FB75A07AC65}">
      <dgm:prSet/>
      <dgm:spPr/>
      <dgm:t>
        <a:bodyPr/>
        <a:lstStyle/>
        <a:p>
          <a:endParaRPr lang="en-US"/>
        </a:p>
      </dgm:t>
    </dgm:pt>
    <dgm:pt modelId="{DF74E6FF-AD83-4FCA-BDC6-1C8347EFAC34}" type="sibTrans" cxnId="{A7C3BA81-0588-458A-871A-1FB75A07AC65}">
      <dgm:prSet/>
      <dgm:spPr/>
      <dgm:t>
        <a:bodyPr/>
        <a:lstStyle/>
        <a:p>
          <a:endParaRPr lang="en-US"/>
        </a:p>
      </dgm:t>
    </dgm:pt>
    <dgm:pt modelId="{E2C1D125-89AE-4CE0-9321-8F4D402DFF8E}">
      <dgm:prSet/>
      <dgm:spPr/>
      <dgm:t>
        <a:bodyPr/>
        <a:lstStyle/>
        <a:p>
          <a:r>
            <a:rPr lang="en-GB" b="1" i="0" dirty="0" smtClean="0">
              <a:effectLst>
                <a:outerShdw blurRad="38100" dist="38100" dir="2700000" algn="tl">
                  <a:srgbClr val="000000">
                    <a:alpha val="43137"/>
                  </a:srgbClr>
                </a:outerShdw>
              </a:effectLst>
              <a:latin typeface="+mn-lt"/>
              <a:ea typeface="+mn-ea"/>
              <a:cs typeface="+mn-cs"/>
            </a:rPr>
            <a:t>authorization</a:t>
          </a:r>
          <a:endParaRPr lang="en-US" i="0" dirty="0">
            <a:effectLst>
              <a:outerShdw blurRad="38100" dist="38100" dir="2700000" algn="tl">
                <a:srgbClr val="000000">
                  <a:alpha val="43137"/>
                </a:srgbClr>
              </a:outerShdw>
            </a:effectLst>
          </a:endParaRPr>
        </a:p>
      </dgm:t>
    </dgm:pt>
    <dgm:pt modelId="{E7809783-46B0-441A-832C-EBE3C546B278}" type="parTrans" cxnId="{F6925380-FA34-41B9-B2B5-2A91EB550D8A}">
      <dgm:prSet/>
      <dgm:spPr/>
      <dgm:t>
        <a:bodyPr/>
        <a:lstStyle/>
        <a:p>
          <a:endParaRPr lang="en-US"/>
        </a:p>
      </dgm:t>
    </dgm:pt>
    <dgm:pt modelId="{8025A582-5E2E-4A6E-AD56-9123D153FCD2}" type="sibTrans" cxnId="{F6925380-FA34-41B9-B2B5-2A91EB550D8A}">
      <dgm:prSet/>
      <dgm:spPr/>
      <dgm:t>
        <a:bodyPr/>
        <a:lstStyle/>
        <a:p>
          <a:endParaRPr lang="en-US"/>
        </a:p>
      </dgm:t>
    </dgm:pt>
    <dgm:pt modelId="{D0C761D4-7A30-4EF6-BAC5-D1ED87745B9A}" type="pres">
      <dgm:prSet presAssocID="{288EC984-F59E-44C2-8DDB-AE9001D43DBC}" presName="cycle" presStyleCnt="0">
        <dgm:presLayoutVars>
          <dgm:chMax val="1"/>
          <dgm:dir/>
          <dgm:animLvl val="ctr"/>
          <dgm:resizeHandles val="exact"/>
        </dgm:presLayoutVars>
      </dgm:prSet>
      <dgm:spPr/>
      <dgm:t>
        <a:bodyPr/>
        <a:lstStyle/>
        <a:p>
          <a:endParaRPr lang="en-US"/>
        </a:p>
      </dgm:t>
    </dgm:pt>
    <dgm:pt modelId="{D35913DF-98EC-4B67-AD54-CEDA94E04E19}" type="pres">
      <dgm:prSet presAssocID="{93896EFD-8255-4451-987B-86124071F663}" presName="centerShape" presStyleLbl="node0" presStyleIdx="0" presStyleCnt="1" custScaleX="116598"/>
      <dgm:spPr/>
      <dgm:t>
        <a:bodyPr/>
        <a:lstStyle/>
        <a:p>
          <a:endParaRPr lang="en-US"/>
        </a:p>
      </dgm:t>
    </dgm:pt>
    <dgm:pt modelId="{106746D4-7DFE-43A3-A2C2-B7A343BE1359}" type="pres">
      <dgm:prSet presAssocID="{24F0A873-1E12-46C1-937A-203FF604C1FC}" presName="parTrans" presStyleLbl="bgSibTrans2D1" presStyleIdx="0" presStyleCnt="3"/>
      <dgm:spPr/>
      <dgm:t>
        <a:bodyPr/>
        <a:lstStyle/>
        <a:p>
          <a:endParaRPr lang="en-US"/>
        </a:p>
      </dgm:t>
    </dgm:pt>
    <dgm:pt modelId="{6550F7A0-02A6-4E98-B7A4-2FBFEDDED4E5}" type="pres">
      <dgm:prSet presAssocID="{A8E94941-C658-4FB6-8533-3A60DA38E0C0}" presName="node" presStyleLbl="node1" presStyleIdx="0" presStyleCnt="3">
        <dgm:presLayoutVars>
          <dgm:bulletEnabled val="1"/>
        </dgm:presLayoutVars>
      </dgm:prSet>
      <dgm:spPr/>
      <dgm:t>
        <a:bodyPr/>
        <a:lstStyle/>
        <a:p>
          <a:endParaRPr lang="en-US"/>
        </a:p>
      </dgm:t>
    </dgm:pt>
    <dgm:pt modelId="{2C250978-6CA9-4329-8CCE-4D854197C1D5}" type="pres">
      <dgm:prSet presAssocID="{6644C2A4-497D-4135-A419-31D9B74CB424}" presName="parTrans" presStyleLbl="bgSibTrans2D1" presStyleIdx="1" presStyleCnt="3"/>
      <dgm:spPr/>
      <dgm:t>
        <a:bodyPr/>
        <a:lstStyle/>
        <a:p>
          <a:endParaRPr lang="en-US"/>
        </a:p>
      </dgm:t>
    </dgm:pt>
    <dgm:pt modelId="{C65A6F59-336D-4E92-96EE-270EE43FBA40}" type="pres">
      <dgm:prSet presAssocID="{CE66CC05-5346-4DCF-A33D-E19C77C7FF2C}" presName="node" presStyleLbl="node1" presStyleIdx="1" presStyleCnt="3">
        <dgm:presLayoutVars>
          <dgm:bulletEnabled val="1"/>
        </dgm:presLayoutVars>
      </dgm:prSet>
      <dgm:spPr/>
      <dgm:t>
        <a:bodyPr/>
        <a:lstStyle/>
        <a:p>
          <a:endParaRPr lang="en-US"/>
        </a:p>
      </dgm:t>
    </dgm:pt>
    <dgm:pt modelId="{3D43C275-2CE2-4D76-900F-97043AF6DF9A}" type="pres">
      <dgm:prSet presAssocID="{E7809783-46B0-441A-832C-EBE3C546B278}" presName="parTrans" presStyleLbl="bgSibTrans2D1" presStyleIdx="2" presStyleCnt="3"/>
      <dgm:spPr/>
      <dgm:t>
        <a:bodyPr/>
        <a:lstStyle/>
        <a:p>
          <a:endParaRPr lang="en-US"/>
        </a:p>
      </dgm:t>
    </dgm:pt>
    <dgm:pt modelId="{6CE38038-D7DB-4CED-A093-21070D2F25F0}" type="pres">
      <dgm:prSet presAssocID="{E2C1D125-89AE-4CE0-9321-8F4D402DFF8E}" presName="node" presStyleLbl="node1" presStyleIdx="2" presStyleCnt="3">
        <dgm:presLayoutVars>
          <dgm:bulletEnabled val="1"/>
        </dgm:presLayoutVars>
      </dgm:prSet>
      <dgm:spPr/>
      <dgm:t>
        <a:bodyPr/>
        <a:lstStyle/>
        <a:p>
          <a:endParaRPr lang="en-US"/>
        </a:p>
      </dgm:t>
    </dgm:pt>
  </dgm:ptLst>
  <dgm:cxnLst>
    <dgm:cxn modelId="{2710B992-6158-4EC0-8CC8-264FB0183493}" type="presOf" srcId="{6644C2A4-497D-4135-A419-31D9B74CB424}" destId="{2C250978-6CA9-4329-8CCE-4D854197C1D5}" srcOrd="0" destOrd="0" presId="urn:microsoft.com/office/officeart/2005/8/layout/radial4"/>
    <dgm:cxn modelId="{EB6ED775-045B-4C42-A752-99B5A595475E}" type="presOf" srcId="{A8E94941-C658-4FB6-8533-3A60DA38E0C0}" destId="{6550F7A0-02A6-4E98-B7A4-2FBFEDDED4E5}" srcOrd="0" destOrd="0" presId="urn:microsoft.com/office/officeart/2005/8/layout/radial4"/>
    <dgm:cxn modelId="{A7C3BA81-0588-458A-871A-1FB75A07AC65}" srcId="{93896EFD-8255-4451-987B-86124071F663}" destId="{CE66CC05-5346-4DCF-A33D-E19C77C7FF2C}" srcOrd="1" destOrd="0" parTransId="{6644C2A4-497D-4135-A419-31D9B74CB424}" sibTransId="{DF74E6FF-AD83-4FCA-BDC6-1C8347EFAC34}"/>
    <dgm:cxn modelId="{7E354D43-7A1D-41DA-BF55-CB7805BFB51E}" type="presOf" srcId="{E7809783-46B0-441A-832C-EBE3C546B278}" destId="{3D43C275-2CE2-4D76-900F-97043AF6DF9A}" srcOrd="0" destOrd="0" presId="urn:microsoft.com/office/officeart/2005/8/layout/radial4"/>
    <dgm:cxn modelId="{B6137589-FF95-45C5-A8E8-78D31A612CAC}" type="presOf" srcId="{288EC984-F59E-44C2-8DDB-AE9001D43DBC}" destId="{D0C761D4-7A30-4EF6-BAC5-D1ED87745B9A}" srcOrd="0" destOrd="0" presId="urn:microsoft.com/office/officeart/2005/8/layout/radial4"/>
    <dgm:cxn modelId="{EE52E427-FE14-4EDF-8981-0F6630E4435C}" type="presOf" srcId="{CE66CC05-5346-4DCF-A33D-E19C77C7FF2C}" destId="{C65A6F59-336D-4E92-96EE-270EE43FBA40}" srcOrd="0" destOrd="0" presId="urn:microsoft.com/office/officeart/2005/8/layout/radial4"/>
    <dgm:cxn modelId="{2B3EF2B2-20E6-4D29-956C-47809242050D}" type="presOf" srcId="{E2C1D125-89AE-4CE0-9321-8F4D402DFF8E}" destId="{6CE38038-D7DB-4CED-A093-21070D2F25F0}" srcOrd="0" destOrd="0" presId="urn:microsoft.com/office/officeart/2005/8/layout/radial4"/>
    <dgm:cxn modelId="{12DD7F3C-8F0B-4477-A475-5762D0358BD8}" type="presOf" srcId="{24F0A873-1E12-46C1-937A-203FF604C1FC}" destId="{106746D4-7DFE-43A3-A2C2-B7A343BE1359}" srcOrd="0" destOrd="0" presId="urn:microsoft.com/office/officeart/2005/8/layout/radial4"/>
    <dgm:cxn modelId="{8A7AF616-1352-41AD-8517-0B15FFEA8BC7}" srcId="{288EC984-F59E-44C2-8DDB-AE9001D43DBC}" destId="{93896EFD-8255-4451-987B-86124071F663}" srcOrd="0" destOrd="0" parTransId="{5B042432-FC22-49AB-86B4-3762A75317CD}" sibTransId="{FBD0E24D-AAD2-49EA-9333-B5B21459F1F9}"/>
    <dgm:cxn modelId="{5ABEB614-11FC-4ABE-B5D8-F7A949DAD7D8}" srcId="{93896EFD-8255-4451-987B-86124071F663}" destId="{A8E94941-C658-4FB6-8533-3A60DA38E0C0}" srcOrd="0" destOrd="0" parTransId="{24F0A873-1E12-46C1-937A-203FF604C1FC}" sibTransId="{3C339056-C67E-4DC6-B8D5-CDCAB7B4CF3F}"/>
    <dgm:cxn modelId="{F6925380-FA34-41B9-B2B5-2A91EB550D8A}" srcId="{93896EFD-8255-4451-987B-86124071F663}" destId="{E2C1D125-89AE-4CE0-9321-8F4D402DFF8E}" srcOrd="2" destOrd="0" parTransId="{E7809783-46B0-441A-832C-EBE3C546B278}" sibTransId="{8025A582-5E2E-4A6E-AD56-9123D153FCD2}"/>
    <dgm:cxn modelId="{B392A793-90D7-40CE-B03E-175020FC2BF5}" type="presOf" srcId="{93896EFD-8255-4451-987B-86124071F663}" destId="{D35913DF-98EC-4B67-AD54-CEDA94E04E19}" srcOrd="0" destOrd="0" presId="urn:microsoft.com/office/officeart/2005/8/layout/radial4"/>
    <dgm:cxn modelId="{50927FAB-BDF7-44AE-98CA-914AC69C80D1}" type="presParOf" srcId="{D0C761D4-7A30-4EF6-BAC5-D1ED87745B9A}" destId="{D35913DF-98EC-4B67-AD54-CEDA94E04E19}" srcOrd="0" destOrd="0" presId="urn:microsoft.com/office/officeart/2005/8/layout/radial4"/>
    <dgm:cxn modelId="{3BF9E035-55B7-480A-BF02-AC0093B0A7AA}" type="presParOf" srcId="{D0C761D4-7A30-4EF6-BAC5-D1ED87745B9A}" destId="{106746D4-7DFE-43A3-A2C2-B7A343BE1359}" srcOrd="1" destOrd="0" presId="urn:microsoft.com/office/officeart/2005/8/layout/radial4"/>
    <dgm:cxn modelId="{656226CE-2955-4084-A2E0-10F2DB5FD9BD}" type="presParOf" srcId="{D0C761D4-7A30-4EF6-BAC5-D1ED87745B9A}" destId="{6550F7A0-02A6-4E98-B7A4-2FBFEDDED4E5}" srcOrd="2" destOrd="0" presId="urn:microsoft.com/office/officeart/2005/8/layout/radial4"/>
    <dgm:cxn modelId="{7C981904-76F9-4C7F-8B56-14C0B992CC62}" type="presParOf" srcId="{D0C761D4-7A30-4EF6-BAC5-D1ED87745B9A}" destId="{2C250978-6CA9-4329-8CCE-4D854197C1D5}" srcOrd="3" destOrd="0" presId="urn:microsoft.com/office/officeart/2005/8/layout/radial4"/>
    <dgm:cxn modelId="{C5D2B1F7-A56E-409F-86DA-26BCA268DECB}" type="presParOf" srcId="{D0C761D4-7A30-4EF6-BAC5-D1ED87745B9A}" destId="{C65A6F59-336D-4E92-96EE-270EE43FBA40}" srcOrd="4" destOrd="0" presId="urn:microsoft.com/office/officeart/2005/8/layout/radial4"/>
    <dgm:cxn modelId="{0C20E0A4-ABA8-4D6E-A59B-881221ABEF44}" type="presParOf" srcId="{D0C761D4-7A30-4EF6-BAC5-D1ED87745B9A}" destId="{3D43C275-2CE2-4D76-900F-97043AF6DF9A}" srcOrd="5" destOrd="0" presId="urn:microsoft.com/office/officeart/2005/8/layout/radial4"/>
    <dgm:cxn modelId="{5B030D4F-88E8-40E7-B8C3-FF686510D508}" type="presParOf" srcId="{D0C761D4-7A30-4EF6-BAC5-D1ED87745B9A}" destId="{6CE38038-D7DB-4CED-A093-21070D2F25F0}" srcOrd="6"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EAD7F49-F272-475B-BC23-A7E622CE17CF}" type="doc">
      <dgm:prSet loTypeId="urn:microsoft.com/office/officeart/2005/8/layout/cycle7" loCatId="cycle" qsTypeId="urn:microsoft.com/office/officeart/2005/8/quickstyle/3d3" qsCatId="3D" csTypeId="urn:microsoft.com/office/officeart/2005/8/colors/colorful1#3" csCatId="colorful" phldr="1"/>
      <dgm:spPr/>
      <dgm:t>
        <a:bodyPr/>
        <a:lstStyle/>
        <a:p>
          <a:endParaRPr lang="en-US"/>
        </a:p>
      </dgm:t>
    </dgm:pt>
    <dgm:pt modelId="{012FD886-75A2-4149-AE6D-F05AC9D47EF6}">
      <dgm:prSet phldrT="[Text]" custT="1"/>
      <dgm:spPr/>
      <dgm:t>
        <a:bodyPr/>
        <a:lstStyle/>
        <a:p>
          <a:r>
            <a:rPr lang="en-US" sz="3600" b="1" dirty="0" smtClean="0">
              <a:effectLst>
                <a:outerShdw blurRad="38100" dist="38100" dir="2700000" algn="tl">
                  <a:srgbClr val="000000">
                    <a:alpha val="43137"/>
                  </a:srgbClr>
                </a:outerShdw>
              </a:effectLst>
            </a:rPr>
            <a:t>EWS</a:t>
          </a:r>
          <a:r>
            <a:rPr lang="en-US" sz="3400" dirty="0" smtClean="0"/>
            <a:t> </a:t>
          </a:r>
          <a:endParaRPr lang="en-US" sz="3400" dirty="0"/>
        </a:p>
      </dgm:t>
    </dgm:pt>
    <dgm:pt modelId="{39150073-424D-4572-8D0A-A8086B6A6127}" type="parTrans" cxnId="{CB394191-0582-4FA8-86CB-04E886432AD5}">
      <dgm:prSet/>
      <dgm:spPr/>
      <dgm:t>
        <a:bodyPr/>
        <a:lstStyle/>
        <a:p>
          <a:endParaRPr lang="en-US"/>
        </a:p>
      </dgm:t>
    </dgm:pt>
    <dgm:pt modelId="{26BCC3EE-AB29-462C-869A-524497751CBB}" type="sibTrans" cxnId="{CB394191-0582-4FA8-86CB-04E886432AD5}">
      <dgm:prSet/>
      <dgm:spPr/>
      <dgm:t>
        <a:bodyPr/>
        <a:lstStyle/>
        <a:p>
          <a:endParaRPr lang="en-US"/>
        </a:p>
      </dgm:t>
    </dgm:pt>
    <dgm:pt modelId="{1D3F17A4-4078-4D8C-A15B-C879B39E6A04}">
      <dgm:prSet phldrT="[Text]"/>
      <dgm:spPr/>
      <dgm:t>
        <a:bodyPr/>
        <a:lstStyle/>
        <a:p>
          <a:r>
            <a:rPr lang="en-US" b="1" dirty="0" smtClean="0">
              <a:effectLst>
                <a:outerShdw blurRad="38100" dist="38100" dir="2700000" algn="tl">
                  <a:srgbClr val="000000">
                    <a:alpha val="43137"/>
                  </a:srgbClr>
                </a:outerShdw>
              </a:effectLst>
            </a:rPr>
            <a:t>UNODC</a:t>
          </a:r>
          <a:endParaRPr lang="en-US" b="1" dirty="0">
            <a:effectLst>
              <a:outerShdw blurRad="38100" dist="38100" dir="2700000" algn="tl">
                <a:srgbClr val="000000">
                  <a:alpha val="43137"/>
                </a:srgbClr>
              </a:outerShdw>
            </a:effectLst>
          </a:endParaRPr>
        </a:p>
      </dgm:t>
    </dgm:pt>
    <dgm:pt modelId="{740C2AAB-2F70-4BF6-A9FF-76F42317D4E8}" type="parTrans" cxnId="{6CD05AB1-7009-4B77-A419-1D81D76A9F21}">
      <dgm:prSet/>
      <dgm:spPr/>
      <dgm:t>
        <a:bodyPr/>
        <a:lstStyle/>
        <a:p>
          <a:endParaRPr lang="en-US"/>
        </a:p>
      </dgm:t>
    </dgm:pt>
    <dgm:pt modelId="{2AF46768-F2E3-44BE-8F43-BBDEED349784}" type="sibTrans" cxnId="{6CD05AB1-7009-4B77-A419-1D81D76A9F21}">
      <dgm:prSet/>
      <dgm:spPr/>
      <dgm:t>
        <a:bodyPr/>
        <a:lstStyle/>
        <a:p>
          <a:endParaRPr lang="en-US"/>
        </a:p>
      </dgm:t>
    </dgm:pt>
    <dgm:pt modelId="{AB0933CF-607F-491C-AD06-5EA85576CE83}">
      <dgm:prSet phldrT="[Text]"/>
      <dgm:spPr/>
      <dgm:t>
        <a:bodyPr/>
        <a:lstStyle/>
        <a:p>
          <a:r>
            <a:rPr lang="en-US" b="1" dirty="0" smtClean="0">
              <a:effectLst>
                <a:outerShdw blurRad="38100" dist="38100" dir="2700000" algn="tl">
                  <a:srgbClr val="000000">
                    <a:alpha val="43137"/>
                  </a:srgbClr>
                </a:outerShdw>
              </a:effectLst>
            </a:rPr>
            <a:t>EMCDDA</a:t>
          </a:r>
        </a:p>
        <a:p>
          <a:r>
            <a:rPr lang="en-US" b="1" dirty="0" smtClean="0">
              <a:effectLst>
                <a:outerShdw blurRad="38100" dist="38100" dir="2700000" algn="tl">
                  <a:srgbClr val="000000">
                    <a:alpha val="43137"/>
                  </a:srgbClr>
                </a:outerShdw>
              </a:effectLst>
            </a:rPr>
            <a:t>REITOX </a:t>
          </a:r>
          <a:endParaRPr lang="en-US" b="1" dirty="0">
            <a:effectLst>
              <a:outerShdw blurRad="38100" dist="38100" dir="2700000" algn="tl">
                <a:srgbClr val="000000">
                  <a:alpha val="43137"/>
                </a:srgbClr>
              </a:outerShdw>
            </a:effectLst>
          </a:endParaRPr>
        </a:p>
      </dgm:t>
    </dgm:pt>
    <dgm:pt modelId="{A31E40F8-21C5-4CB0-A734-74112EB698F4}" type="parTrans" cxnId="{7960900E-AB0F-4E6F-B59D-1EC723CF2A46}">
      <dgm:prSet/>
      <dgm:spPr/>
      <dgm:t>
        <a:bodyPr/>
        <a:lstStyle/>
        <a:p>
          <a:endParaRPr lang="en-US"/>
        </a:p>
      </dgm:t>
    </dgm:pt>
    <dgm:pt modelId="{B1DB7A7A-39C5-490A-8784-D8678D16B38F}" type="sibTrans" cxnId="{7960900E-AB0F-4E6F-B59D-1EC723CF2A46}">
      <dgm:prSet/>
      <dgm:spPr/>
      <dgm:t>
        <a:bodyPr/>
        <a:lstStyle/>
        <a:p>
          <a:endParaRPr lang="en-US"/>
        </a:p>
      </dgm:t>
    </dgm:pt>
    <dgm:pt modelId="{8975598B-FD9D-4276-9E72-7E8508B2F939}" type="pres">
      <dgm:prSet presAssocID="{0EAD7F49-F272-475B-BC23-A7E622CE17CF}" presName="Name0" presStyleCnt="0">
        <dgm:presLayoutVars>
          <dgm:dir/>
          <dgm:resizeHandles val="exact"/>
        </dgm:presLayoutVars>
      </dgm:prSet>
      <dgm:spPr/>
      <dgm:t>
        <a:bodyPr/>
        <a:lstStyle/>
        <a:p>
          <a:endParaRPr lang="en-US"/>
        </a:p>
      </dgm:t>
    </dgm:pt>
    <dgm:pt modelId="{9F83058D-EFED-4723-A8CE-7237B29A964C}" type="pres">
      <dgm:prSet presAssocID="{012FD886-75A2-4149-AE6D-F05AC9D47EF6}" presName="node" presStyleLbl="node1" presStyleIdx="0" presStyleCnt="3">
        <dgm:presLayoutVars>
          <dgm:bulletEnabled val="1"/>
        </dgm:presLayoutVars>
      </dgm:prSet>
      <dgm:spPr/>
      <dgm:t>
        <a:bodyPr/>
        <a:lstStyle/>
        <a:p>
          <a:endParaRPr lang="en-US"/>
        </a:p>
      </dgm:t>
    </dgm:pt>
    <dgm:pt modelId="{A911B63A-18BA-4E9B-AA14-763F28C7A8EA}" type="pres">
      <dgm:prSet presAssocID="{26BCC3EE-AB29-462C-869A-524497751CBB}" presName="sibTrans" presStyleLbl="sibTrans2D1" presStyleIdx="0" presStyleCnt="3"/>
      <dgm:spPr/>
      <dgm:t>
        <a:bodyPr/>
        <a:lstStyle/>
        <a:p>
          <a:endParaRPr lang="en-US"/>
        </a:p>
      </dgm:t>
    </dgm:pt>
    <dgm:pt modelId="{75EDA65E-16CE-4679-BA1F-82B2CE3B7B2C}" type="pres">
      <dgm:prSet presAssocID="{26BCC3EE-AB29-462C-869A-524497751CBB}" presName="connectorText" presStyleLbl="sibTrans2D1" presStyleIdx="0" presStyleCnt="3"/>
      <dgm:spPr/>
      <dgm:t>
        <a:bodyPr/>
        <a:lstStyle/>
        <a:p>
          <a:endParaRPr lang="en-US"/>
        </a:p>
      </dgm:t>
    </dgm:pt>
    <dgm:pt modelId="{D430C9A0-85E4-4AFE-880C-7B6FE131C22B}" type="pres">
      <dgm:prSet presAssocID="{1D3F17A4-4078-4D8C-A15B-C879B39E6A04}" presName="node" presStyleLbl="node1" presStyleIdx="1" presStyleCnt="3">
        <dgm:presLayoutVars>
          <dgm:bulletEnabled val="1"/>
        </dgm:presLayoutVars>
      </dgm:prSet>
      <dgm:spPr/>
      <dgm:t>
        <a:bodyPr/>
        <a:lstStyle/>
        <a:p>
          <a:endParaRPr lang="en-US"/>
        </a:p>
      </dgm:t>
    </dgm:pt>
    <dgm:pt modelId="{24A7B65E-5D41-42EE-8AF9-657946DE06A8}" type="pres">
      <dgm:prSet presAssocID="{2AF46768-F2E3-44BE-8F43-BBDEED349784}" presName="sibTrans" presStyleLbl="sibTrans2D1" presStyleIdx="1" presStyleCnt="3"/>
      <dgm:spPr/>
      <dgm:t>
        <a:bodyPr/>
        <a:lstStyle/>
        <a:p>
          <a:endParaRPr lang="en-US"/>
        </a:p>
      </dgm:t>
    </dgm:pt>
    <dgm:pt modelId="{64E43C60-9AA5-445C-971A-DF42B015200A}" type="pres">
      <dgm:prSet presAssocID="{2AF46768-F2E3-44BE-8F43-BBDEED349784}" presName="connectorText" presStyleLbl="sibTrans2D1" presStyleIdx="1" presStyleCnt="3"/>
      <dgm:spPr/>
      <dgm:t>
        <a:bodyPr/>
        <a:lstStyle/>
        <a:p>
          <a:endParaRPr lang="en-US"/>
        </a:p>
      </dgm:t>
    </dgm:pt>
    <dgm:pt modelId="{B011520B-9422-45B4-8D69-AA844A674E8F}" type="pres">
      <dgm:prSet presAssocID="{AB0933CF-607F-491C-AD06-5EA85576CE83}" presName="node" presStyleLbl="node1" presStyleIdx="2" presStyleCnt="3">
        <dgm:presLayoutVars>
          <dgm:bulletEnabled val="1"/>
        </dgm:presLayoutVars>
      </dgm:prSet>
      <dgm:spPr/>
      <dgm:t>
        <a:bodyPr/>
        <a:lstStyle/>
        <a:p>
          <a:endParaRPr lang="en-US"/>
        </a:p>
      </dgm:t>
    </dgm:pt>
    <dgm:pt modelId="{04FA518E-1B46-43B8-A60C-2127AD7E3910}" type="pres">
      <dgm:prSet presAssocID="{B1DB7A7A-39C5-490A-8784-D8678D16B38F}" presName="sibTrans" presStyleLbl="sibTrans2D1" presStyleIdx="2" presStyleCnt="3"/>
      <dgm:spPr/>
      <dgm:t>
        <a:bodyPr/>
        <a:lstStyle/>
        <a:p>
          <a:endParaRPr lang="en-US"/>
        </a:p>
      </dgm:t>
    </dgm:pt>
    <dgm:pt modelId="{42C62CAB-5DC2-4B40-BD20-09A2E009825A}" type="pres">
      <dgm:prSet presAssocID="{B1DB7A7A-39C5-490A-8784-D8678D16B38F}" presName="connectorText" presStyleLbl="sibTrans2D1" presStyleIdx="2" presStyleCnt="3"/>
      <dgm:spPr/>
      <dgm:t>
        <a:bodyPr/>
        <a:lstStyle/>
        <a:p>
          <a:endParaRPr lang="en-US"/>
        </a:p>
      </dgm:t>
    </dgm:pt>
  </dgm:ptLst>
  <dgm:cxnLst>
    <dgm:cxn modelId="{4750D51D-4B0C-40E8-B319-B3A788CD6725}" type="presOf" srcId="{26BCC3EE-AB29-462C-869A-524497751CBB}" destId="{A911B63A-18BA-4E9B-AA14-763F28C7A8EA}" srcOrd="0" destOrd="0" presId="urn:microsoft.com/office/officeart/2005/8/layout/cycle7"/>
    <dgm:cxn modelId="{7960900E-AB0F-4E6F-B59D-1EC723CF2A46}" srcId="{0EAD7F49-F272-475B-BC23-A7E622CE17CF}" destId="{AB0933CF-607F-491C-AD06-5EA85576CE83}" srcOrd="2" destOrd="0" parTransId="{A31E40F8-21C5-4CB0-A734-74112EB698F4}" sibTransId="{B1DB7A7A-39C5-490A-8784-D8678D16B38F}"/>
    <dgm:cxn modelId="{2FF57848-6C50-4DAE-AEFD-829689696209}" type="presOf" srcId="{B1DB7A7A-39C5-490A-8784-D8678D16B38F}" destId="{04FA518E-1B46-43B8-A60C-2127AD7E3910}" srcOrd="0" destOrd="0" presId="urn:microsoft.com/office/officeart/2005/8/layout/cycle7"/>
    <dgm:cxn modelId="{6CD05AB1-7009-4B77-A419-1D81D76A9F21}" srcId="{0EAD7F49-F272-475B-BC23-A7E622CE17CF}" destId="{1D3F17A4-4078-4D8C-A15B-C879B39E6A04}" srcOrd="1" destOrd="0" parTransId="{740C2AAB-2F70-4BF6-A9FF-76F42317D4E8}" sibTransId="{2AF46768-F2E3-44BE-8F43-BBDEED349784}"/>
    <dgm:cxn modelId="{1FC481F8-2F2F-4D52-BE1D-8C3AA8F948CE}" type="presOf" srcId="{2AF46768-F2E3-44BE-8F43-BBDEED349784}" destId="{24A7B65E-5D41-42EE-8AF9-657946DE06A8}" srcOrd="0" destOrd="0" presId="urn:microsoft.com/office/officeart/2005/8/layout/cycle7"/>
    <dgm:cxn modelId="{DA16360D-1B22-41DB-805C-1B65D886789B}" type="presOf" srcId="{1D3F17A4-4078-4D8C-A15B-C879B39E6A04}" destId="{D430C9A0-85E4-4AFE-880C-7B6FE131C22B}" srcOrd="0" destOrd="0" presId="urn:microsoft.com/office/officeart/2005/8/layout/cycle7"/>
    <dgm:cxn modelId="{61D2F78E-1322-4778-A007-142FAE015A9E}" type="presOf" srcId="{2AF46768-F2E3-44BE-8F43-BBDEED349784}" destId="{64E43C60-9AA5-445C-971A-DF42B015200A}" srcOrd="1" destOrd="0" presId="urn:microsoft.com/office/officeart/2005/8/layout/cycle7"/>
    <dgm:cxn modelId="{B0567744-584C-4738-9C96-02DB83C380F0}" type="presOf" srcId="{0EAD7F49-F272-475B-BC23-A7E622CE17CF}" destId="{8975598B-FD9D-4276-9E72-7E8508B2F939}" srcOrd="0" destOrd="0" presId="urn:microsoft.com/office/officeart/2005/8/layout/cycle7"/>
    <dgm:cxn modelId="{F9CF69E9-D3DB-4A21-879F-301652376A5F}" type="presOf" srcId="{B1DB7A7A-39C5-490A-8784-D8678D16B38F}" destId="{42C62CAB-5DC2-4B40-BD20-09A2E009825A}" srcOrd="1" destOrd="0" presId="urn:microsoft.com/office/officeart/2005/8/layout/cycle7"/>
    <dgm:cxn modelId="{0D72BC08-B907-44AF-A9A6-31100F836F54}" type="presOf" srcId="{012FD886-75A2-4149-AE6D-F05AC9D47EF6}" destId="{9F83058D-EFED-4723-A8CE-7237B29A964C}" srcOrd="0" destOrd="0" presId="urn:microsoft.com/office/officeart/2005/8/layout/cycle7"/>
    <dgm:cxn modelId="{109A6B8C-D387-4064-92D0-60AEEC442EEF}" type="presOf" srcId="{AB0933CF-607F-491C-AD06-5EA85576CE83}" destId="{B011520B-9422-45B4-8D69-AA844A674E8F}" srcOrd="0" destOrd="0" presId="urn:microsoft.com/office/officeart/2005/8/layout/cycle7"/>
    <dgm:cxn modelId="{CB394191-0582-4FA8-86CB-04E886432AD5}" srcId="{0EAD7F49-F272-475B-BC23-A7E622CE17CF}" destId="{012FD886-75A2-4149-AE6D-F05AC9D47EF6}" srcOrd="0" destOrd="0" parTransId="{39150073-424D-4572-8D0A-A8086B6A6127}" sibTransId="{26BCC3EE-AB29-462C-869A-524497751CBB}"/>
    <dgm:cxn modelId="{86929966-3E2A-406A-A10D-9A690E9FC7C7}" type="presOf" srcId="{26BCC3EE-AB29-462C-869A-524497751CBB}" destId="{75EDA65E-16CE-4679-BA1F-82B2CE3B7B2C}" srcOrd="1" destOrd="0" presId="urn:microsoft.com/office/officeart/2005/8/layout/cycle7"/>
    <dgm:cxn modelId="{68FCFF8B-7219-4A23-A83D-603C98D9D251}" type="presParOf" srcId="{8975598B-FD9D-4276-9E72-7E8508B2F939}" destId="{9F83058D-EFED-4723-A8CE-7237B29A964C}" srcOrd="0" destOrd="0" presId="urn:microsoft.com/office/officeart/2005/8/layout/cycle7"/>
    <dgm:cxn modelId="{880A2609-3061-41F1-BE0E-1F1CD64B318E}" type="presParOf" srcId="{8975598B-FD9D-4276-9E72-7E8508B2F939}" destId="{A911B63A-18BA-4E9B-AA14-763F28C7A8EA}" srcOrd="1" destOrd="0" presId="urn:microsoft.com/office/officeart/2005/8/layout/cycle7"/>
    <dgm:cxn modelId="{D7C644C2-A9C1-4A9A-9AD1-D0B536129A49}" type="presParOf" srcId="{A911B63A-18BA-4E9B-AA14-763F28C7A8EA}" destId="{75EDA65E-16CE-4679-BA1F-82B2CE3B7B2C}" srcOrd="0" destOrd="0" presId="urn:microsoft.com/office/officeart/2005/8/layout/cycle7"/>
    <dgm:cxn modelId="{D9E3CC1F-D9DB-49C6-A2EB-518339CB5740}" type="presParOf" srcId="{8975598B-FD9D-4276-9E72-7E8508B2F939}" destId="{D430C9A0-85E4-4AFE-880C-7B6FE131C22B}" srcOrd="2" destOrd="0" presId="urn:microsoft.com/office/officeart/2005/8/layout/cycle7"/>
    <dgm:cxn modelId="{0A879A7C-B97E-455F-BF4A-6EB5DB04B00A}" type="presParOf" srcId="{8975598B-FD9D-4276-9E72-7E8508B2F939}" destId="{24A7B65E-5D41-42EE-8AF9-657946DE06A8}" srcOrd="3" destOrd="0" presId="urn:microsoft.com/office/officeart/2005/8/layout/cycle7"/>
    <dgm:cxn modelId="{CF7E66BC-5952-458E-8467-C6CEF2F75709}" type="presParOf" srcId="{24A7B65E-5D41-42EE-8AF9-657946DE06A8}" destId="{64E43C60-9AA5-445C-971A-DF42B015200A}" srcOrd="0" destOrd="0" presId="urn:microsoft.com/office/officeart/2005/8/layout/cycle7"/>
    <dgm:cxn modelId="{2541FB99-9F40-40D1-8E86-4E466A46EF92}" type="presParOf" srcId="{8975598B-FD9D-4276-9E72-7E8508B2F939}" destId="{B011520B-9422-45B4-8D69-AA844A674E8F}" srcOrd="4" destOrd="0" presId="urn:microsoft.com/office/officeart/2005/8/layout/cycle7"/>
    <dgm:cxn modelId="{D322F5A4-284C-44C9-9EBF-4A47358DFD34}" type="presParOf" srcId="{8975598B-FD9D-4276-9E72-7E8508B2F939}" destId="{04FA518E-1B46-43B8-A60C-2127AD7E3910}" srcOrd="5" destOrd="0" presId="urn:microsoft.com/office/officeart/2005/8/layout/cycle7"/>
    <dgm:cxn modelId="{2165CDB5-F334-4C17-B721-5FD1B45E72E5}" type="presParOf" srcId="{04FA518E-1B46-43B8-A60C-2127AD7E3910}" destId="{42C62CAB-5DC2-4B40-BD20-09A2E009825A}" srcOrd="0" destOrd="0" presId="urn:microsoft.com/office/officeart/2005/8/layout/cycle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79CB476-99FC-4EA6-A39D-A1B1AA996DDE}" type="doc">
      <dgm:prSet loTypeId="urn:microsoft.com/office/officeart/2005/8/layout/radial4" loCatId="relationship" qsTypeId="urn:microsoft.com/office/officeart/2005/8/quickstyle/3d7" qsCatId="3D" csTypeId="urn:microsoft.com/office/officeart/2005/8/colors/colorful1#4" csCatId="colorful" phldr="1"/>
      <dgm:spPr/>
      <dgm:t>
        <a:bodyPr/>
        <a:lstStyle/>
        <a:p>
          <a:endParaRPr lang="en-US"/>
        </a:p>
      </dgm:t>
    </dgm:pt>
    <dgm:pt modelId="{C3F14DAB-59F0-45CF-A184-EB283E2E9007}">
      <dgm:prSet phldrT="[Text]"/>
      <dgm:spPr/>
      <dgm:t>
        <a:bodyPr/>
        <a:lstStyle/>
        <a:p>
          <a:r>
            <a:rPr lang="en-US" dirty="0" smtClean="0"/>
            <a:t>Organized</a:t>
          </a:r>
        </a:p>
        <a:p>
          <a:r>
            <a:rPr lang="en-US" dirty="0" smtClean="0"/>
            <a:t>Crime </a:t>
          </a:r>
        </a:p>
        <a:p>
          <a:r>
            <a:rPr lang="en-US" dirty="0" smtClean="0"/>
            <a:t>Group</a:t>
          </a:r>
        </a:p>
        <a:p>
          <a:r>
            <a:rPr lang="en-US" dirty="0" smtClean="0"/>
            <a:t> -NPS</a:t>
          </a:r>
          <a:endParaRPr lang="en-US" dirty="0"/>
        </a:p>
      </dgm:t>
    </dgm:pt>
    <dgm:pt modelId="{69D5EE38-48DB-4017-8B9B-CD950AE99079}" type="parTrans" cxnId="{3773CBDB-9282-40B4-AB66-981F279D47A5}">
      <dgm:prSet/>
      <dgm:spPr/>
      <dgm:t>
        <a:bodyPr/>
        <a:lstStyle/>
        <a:p>
          <a:endParaRPr lang="en-US"/>
        </a:p>
      </dgm:t>
    </dgm:pt>
    <dgm:pt modelId="{C84E489C-9AC4-429F-BA71-B2277718B316}" type="sibTrans" cxnId="{3773CBDB-9282-40B4-AB66-981F279D47A5}">
      <dgm:prSet/>
      <dgm:spPr/>
      <dgm:t>
        <a:bodyPr/>
        <a:lstStyle/>
        <a:p>
          <a:endParaRPr lang="en-US"/>
        </a:p>
      </dgm:t>
    </dgm:pt>
    <dgm:pt modelId="{F1494454-0AD0-4F19-8887-3880D41F00FD}">
      <dgm:prSet phldrT="[Text]"/>
      <dgm:spPr/>
      <dgm:t>
        <a:bodyPr/>
        <a:lstStyle/>
        <a:p>
          <a:r>
            <a:rPr lang="en-US" dirty="0" smtClean="0"/>
            <a:t>online advertising</a:t>
          </a:r>
          <a:endParaRPr lang="en-US" dirty="0"/>
        </a:p>
      </dgm:t>
    </dgm:pt>
    <dgm:pt modelId="{D5ECD9FD-8240-4656-8B80-32133D099BBD}" type="parTrans" cxnId="{F7E3AF30-B1B9-4AE4-931B-81C3E7363042}">
      <dgm:prSet/>
      <dgm:spPr/>
      <dgm:t>
        <a:bodyPr/>
        <a:lstStyle/>
        <a:p>
          <a:endParaRPr lang="en-US"/>
        </a:p>
      </dgm:t>
    </dgm:pt>
    <dgm:pt modelId="{D4B49886-132E-4636-AAFE-ACD5AAA3F0F6}" type="sibTrans" cxnId="{F7E3AF30-B1B9-4AE4-931B-81C3E7363042}">
      <dgm:prSet/>
      <dgm:spPr/>
      <dgm:t>
        <a:bodyPr/>
        <a:lstStyle/>
        <a:p>
          <a:endParaRPr lang="en-US"/>
        </a:p>
      </dgm:t>
    </dgm:pt>
    <dgm:pt modelId="{30298591-7756-4BA1-92D8-8488B4B119E3}">
      <dgm:prSet/>
      <dgm:spPr/>
      <dgm:t>
        <a:bodyPr/>
        <a:lstStyle/>
        <a:p>
          <a:r>
            <a:rPr lang="en-US" dirty="0" smtClean="0"/>
            <a:t>MLM</a:t>
          </a:r>
          <a:endParaRPr lang="en-US" dirty="0"/>
        </a:p>
      </dgm:t>
    </dgm:pt>
    <dgm:pt modelId="{727669BD-B327-453C-8412-F928B4580B70}" type="parTrans" cxnId="{9D450155-AF7B-49C8-8F64-557E9712D1A3}">
      <dgm:prSet/>
      <dgm:spPr/>
      <dgm:t>
        <a:bodyPr/>
        <a:lstStyle/>
        <a:p>
          <a:endParaRPr lang="en-US"/>
        </a:p>
      </dgm:t>
    </dgm:pt>
    <dgm:pt modelId="{77974C44-0022-4BA3-AE97-3375CD1F404D}" type="sibTrans" cxnId="{9D450155-AF7B-49C8-8F64-557E9712D1A3}">
      <dgm:prSet/>
      <dgm:spPr/>
      <dgm:t>
        <a:bodyPr/>
        <a:lstStyle/>
        <a:p>
          <a:endParaRPr lang="en-US"/>
        </a:p>
      </dgm:t>
    </dgm:pt>
    <dgm:pt modelId="{A91F57B8-9F35-450E-ADEB-495193F61249}">
      <dgm:prSet/>
      <dgm:spPr/>
      <dgm:t>
        <a:bodyPr/>
        <a:lstStyle/>
        <a:p>
          <a:r>
            <a:rPr lang="en-US" dirty="0" smtClean="0"/>
            <a:t>DARKNET</a:t>
          </a:r>
          <a:endParaRPr lang="en-US" dirty="0"/>
        </a:p>
      </dgm:t>
    </dgm:pt>
    <dgm:pt modelId="{A8684B5E-8817-4B7F-A2FD-CD41BF25C56E}" type="parTrans" cxnId="{D5A0AEBD-F72C-4174-9643-D4CC5755449E}">
      <dgm:prSet/>
      <dgm:spPr/>
      <dgm:t>
        <a:bodyPr/>
        <a:lstStyle/>
        <a:p>
          <a:endParaRPr lang="en-US"/>
        </a:p>
      </dgm:t>
    </dgm:pt>
    <dgm:pt modelId="{89B9A24E-450A-4322-931A-42735222C550}" type="sibTrans" cxnId="{D5A0AEBD-F72C-4174-9643-D4CC5755449E}">
      <dgm:prSet/>
      <dgm:spPr/>
      <dgm:t>
        <a:bodyPr/>
        <a:lstStyle/>
        <a:p>
          <a:endParaRPr lang="en-US"/>
        </a:p>
      </dgm:t>
    </dgm:pt>
    <dgm:pt modelId="{594B2A6A-C839-49F3-A048-ACC159BB59C8}">
      <dgm:prSet/>
      <dgm:spPr/>
      <dgm:t>
        <a:bodyPr/>
        <a:lstStyle/>
        <a:p>
          <a:r>
            <a:rPr lang="en-US" dirty="0" smtClean="0"/>
            <a:t>surface web</a:t>
          </a:r>
          <a:endParaRPr lang="en-US" dirty="0"/>
        </a:p>
      </dgm:t>
    </dgm:pt>
    <dgm:pt modelId="{98BE00D2-B1BF-4972-BEF1-E7348154BE98}" type="parTrans" cxnId="{2012E1CE-A74D-4EB0-A214-3E466A12E06A}">
      <dgm:prSet/>
      <dgm:spPr/>
      <dgm:t>
        <a:bodyPr/>
        <a:lstStyle/>
        <a:p>
          <a:endParaRPr lang="en-US"/>
        </a:p>
      </dgm:t>
    </dgm:pt>
    <dgm:pt modelId="{CC3931F4-7123-4976-8569-6E6F46E4A170}" type="sibTrans" cxnId="{2012E1CE-A74D-4EB0-A214-3E466A12E06A}">
      <dgm:prSet/>
      <dgm:spPr/>
      <dgm:t>
        <a:bodyPr/>
        <a:lstStyle/>
        <a:p>
          <a:endParaRPr lang="en-US"/>
        </a:p>
      </dgm:t>
    </dgm:pt>
    <dgm:pt modelId="{AEB605B2-24D0-45CB-BAED-7F1A1291CC16}" type="pres">
      <dgm:prSet presAssocID="{879CB476-99FC-4EA6-A39D-A1B1AA996DDE}" presName="cycle" presStyleCnt="0">
        <dgm:presLayoutVars>
          <dgm:chMax val="1"/>
          <dgm:dir/>
          <dgm:animLvl val="ctr"/>
          <dgm:resizeHandles val="exact"/>
        </dgm:presLayoutVars>
      </dgm:prSet>
      <dgm:spPr/>
      <dgm:t>
        <a:bodyPr/>
        <a:lstStyle/>
        <a:p>
          <a:endParaRPr lang="en-US"/>
        </a:p>
      </dgm:t>
    </dgm:pt>
    <dgm:pt modelId="{F83F2EE1-F48A-4144-A960-4C113532D6F6}" type="pres">
      <dgm:prSet presAssocID="{C3F14DAB-59F0-45CF-A184-EB283E2E9007}" presName="centerShape" presStyleLbl="node0" presStyleIdx="0" presStyleCnt="1"/>
      <dgm:spPr/>
      <dgm:t>
        <a:bodyPr/>
        <a:lstStyle/>
        <a:p>
          <a:endParaRPr lang="en-US"/>
        </a:p>
      </dgm:t>
    </dgm:pt>
    <dgm:pt modelId="{C5517856-0046-4268-B721-75B3CA817B95}" type="pres">
      <dgm:prSet presAssocID="{727669BD-B327-453C-8412-F928B4580B70}" presName="parTrans" presStyleLbl="bgSibTrans2D1" presStyleIdx="0" presStyleCnt="4" custLinFactNeighborX="53840" custLinFactNeighborY="-23401"/>
      <dgm:spPr>
        <a:prstGeom prst="rightArrow">
          <a:avLst/>
        </a:prstGeom>
      </dgm:spPr>
      <dgm:t>
        <a:bodyPr/>
        <a:lstStyle/>
        <a:p>
          <a:endParaRPr lang="en-US"/>
        </a:p>
      </dgm:t>
    </dgm:pt>
    <dgm:pt modelId="{D2D1DAE0-53FB-4443-93EB-DF3425812151}" type="pres">
      <dgm:prSet presAssocID="{30298591-7756-4BA1-92D8-8488B4B119E3}" presName="node" presStyleLbl="node1" presStyleIdx="0" presStyleCnt="4" custRadScaleRad="96981" custRadScaleInc="-22601">
        <dgm:presLayoutVars>
          <dgm:bulletEnabled val="1"/>
        </dgm:presLayoutVars>
      </dgm:prSet>
      <dgm:spPr/>
      <dgm:t>
        <a:bodyPr/>
        <a:lstStyle/>
        <a:p>
          <a:endParaRPr lang="en-US"/>
        </a:p>
      </dgm:t>
    </dgm:pt>
    <dgm:pt modelId="{F0FFFB38-F465-4374-9426-CBC129F5DC93}" type="pres">
      <dgm:prSet presAssocID="{98BE00D2-B1BF-4972-BEF1-E7348154BE98}" presName="parTrans" presStyleLbl="bgSibTrans2D1" presStyleIdx="1" presStyleCnt="4" custLinFactY="34664" custLinFactNeighborX="3779" custLinFactNeighborY="100000"/>
      <dgm:spPr>
        <a:prstGeom prst="rightArrow">
          <a:avLst/>
        </a:prstGeom>
      </dgm:spPr>
      <dgm:t>
        <a:bodyPr/>
        <a:lstStyle/>
        <a:p>
          <a:endParaRPr lang="en-US"/>
        </a:p>
      </dgm:t>
    </dgm:pt>
    <dgm:pt modelId="{479BD2B0-6E21-44C2-80A3-D17BFC31BDF9}" type="pres">
      <dgm:prSet presAssocID="{594B2A6A-C839-49F3-A048-ACC159BB59C8}" presName="node" presStyleLbl="node1" presStyleIdx="1" presStyleCnt="4">
        <dgm:presLayoutVars>
          <dgm:bulletEnabled val="1"/>
        </dgm:presLayoutVars>
      </dgm:prSet>
      <dgm:spPr/>
      <dgm:t>
        <a:bodyPr/>
        <a:lstStyle/>
        <a:p>
          <a:endParaRPr lang="en-US"/>
        </a:p>
      </dgm:t>
    </dgm:pt>
    <dgm:pt modelId="{42AC4D6A-DDF2-47EB-804C-2A7F05B177C7}" type="pres">
      <dgm:prSet presAssocID="{A8684B5E-8817-4B7F-A2FD-CD41BF25C56E}" presName="parTrans" presStyleLbl="bgSibTrans2D1" presStyleIdx="2" presStyleCnt="4" custLinFactY="20188" custLinFactNeighborX="-47500" custLinFactNeighborY="100000"/>
      <dgm:spPr>
        <a:prstGeom prst="rightArrow">
          <a:avLst/>
        </a:prstGeom>
      </dgm:spPr>
      <dgm:t>
        <a:bodyPr/>
        <a:lstStyle/>
        <a:p>
          <a:endParaRPr lang="en-US"/>
        </a:p>
      </dgm:t>
    </dgm:pt>
    <dgm:pt modelId="{82196954-BAFE-42F6-BB33-3C8A056D0D87}" type="pres">
      <dgm:prSet presAssocID="{A91F57B8-9F35-450E-ADEB-495193F61249}" presName="node" presStyleLbl="node1" presStyleIdx="2" presStyleCnt="4">
        <dgm:presLayoutVars>
          <dgm:bulletEnabled val="1"/>
        </dgm:presLayoutVars>
      </dgm:prSet>
      <dgm:spPr/>
      <dgm:t>
        <a:bodyPr/>
        <a:lstStyle/>
        <a:p>
          <a:endParaRPr lang="en-US"/>
        </a:p>
      </dgm:t>
    </dgm:pt>
    <dgm:pt modelId="{407B23BD-DC39-42F0-BDEE-6B28EBC873C0}" type="pres">
      <dgm:prSet presAssocID="{D5ECD9FD-8240-4656-8B80-32133D099BBD}" presName="parTrans" presStyleLbl="bgSibTrans2D1" presStyleIdx="3" presStyleCnt="4" custLinFactNeighborX="-48696" custLinFactNeighborY="-2054"/>
      <dgm:spPr>
        <a:prstGeom prst="rightArrow">
          <a:avLst/>
        </a:prstGeom>
      </dgm:spPr>
      <dgm:t>
        <a:bodyPr/>
        <a:lstStyle/>
        <a:p>
          <a:endParaRPr lang="en-US"/>
        </a:p>
      </dgm:t>
    </dgm:pt>
    <dgm:pt modelId="{4CA57248-5592-486C-90A0-A0B782526181}" type="pres">
      <dgm:prSet presAssocID="{F1494454-0AD0-4F19-8887-3880D41F00FD}" presName="node" presStyleLbl="node1" presStyleIdx="3" presStyleCnt="4">
        <dgm:presLayoutVars>
          <dgm:bulletEnabled val="1"/>
        </dgm:presLayoutVars>
      </dgm:prSet>
      <dgm:spPr/>
      <dgm:t>
        <a:bodyPr/>
        <a:lstStyle/>
        <a:p>
          <a:endParaRPr lang="en-US"/>
        </a:p>
      </dgm:t>
    </dgm:pt>
  </dgm:ptLst>
  <dgm:cxnLst>
    <dgm:cxn modelId="{DA3EE483-8DAF-4768-8FD6-9BF1DD0436F7}" type="presOf" srcId="{727669BD-B327-453C-8412-F928B4580B70}" destId="{C5517856-0046-4268-B721-75B3CA817B95}" srcOrd="0" destOrd="0" presId="urn:microsoft.com/office/officeart/2005/8/layout/radial4"/>
    <dgm:cxn modelId="{22A9C553-B16C-45F1-8181-CF9EE8907D20}" type="presOf" srcId="{30298591-7756-4BA1-92D8-8488B4B119E3}" destId="{D2D1DAE0-53FB-4443-93EB-DF3425812151}" srcOrd="0" destOrd="0" presId="urn:microsoft.com/office/officeart/2005/8/layout/radial4"/>
    <dgm:cxn modelId="{EC69C3D9-9AF1-416B-BFF4-573D64227C70}" type="presOf" srcId="{879CB476-99FC-4EA6-A39D-A1B1AA996DDE}" destId="{AEB605B2-24D0-45CB-BAED-7F1A1291CC16}" srcOrd="0" destOrd="0" presId="urn:microsoft.com/office/officeart/2005/8/layout/radial4"/>
    <dgm:cxn modelId="{47E59512-8F86-4A30-9434-F8776BCB5532}" type="presOf" srcId="{D5ECD9FD-8240-4656-8B80-32133D099BBD}" destId="{407B23BD-DC39-42F0-BDEE-6B28EBC873C0}" srcOrd="0" destOrd="0" presId="urn:microsoft.com/office/officeart/2005/8/layout/radial4"/>
    <dgm:cxn modelId="{D5A0AEBD-F72C-4174-9643-D4CC5755449E}" srcId="{C3F14DAB-59F0-45CF-A184-EB283E2E9007}" destId="{A91F57B8-9F35-450E-ADEB-495193F61249}" srcOrd="2" destOrd="0" parTransId="{A8684B5E-8817-4B7F-A2FD-CD41BF25C56E}" sibTransId="{89B9A24E-450A-4322-931A-42735222C550}"/>
    <dgm:cxn modelId="{E75887DA-05DD-4F53-B158-BAA0A4BFD0E1}" type="presOf" srcId="{98BE00D2-B1BF-4972-BEF1-E7348154BE98}" destId="{F0FFFB38-F465-4374-9426-CBC129F5DC93}" srcOrd="0" destOrd="0" presId="urn:microsoft.com/office/officeart/2005/8/layout/radial4"/>
    <dgm:cxn modelId="{F7E3AF30-B1B9-4AE4-931B-81C3E7363042}" srcId="{C3F14DAB-59F0-45CF-A184-EB283E2E9007}" destId="{F1494454-0AD0-4F19-8887-3880D41F00FD}" srcOrd="3" destOrd="0" parTransId="{D5ECD9FD-8240-4656-8B80-32133D099BBD}" sibTransId="{D4B49886-132E-4636-AAFE-ACD5AAA3F0F6}"/>
    <dgm:cxn modelId="{365B5F06-8B08-4098-8B24-4E0EE921A550}" type="presOf" srcId="{A8684B5E-8817-4B7F-A2FD-CD41BF25C56E}" destId="{42AC4D6A-DDF2-47EB-804C-2A7F05B177C7}" srcOrd="0" destOrd="0" presId="urn:microsoft.com/office/officeart/2005/8/layout/radial4"/>
    <dgm:cxn modelId="{9D450155-AF7B-49C8-8F64-557E9712D1A3}" srcId="{C3F14DAB-59F0-45CF-A184-EB283E2E9007}" destId="{30298591-7756-4BA1-92D8-8488B4B119E3}" srcOrd="0" destOrd="0" parTransId="{727669BD-B327-453C-8412-F928B4580B70}" sibTransId="{77974C44-0022-4BA3-AE97-3375CD1F404D}"/>
    <dgm:cxn modelId="{3773CBDB-9282-40B4-AB66-981F279D47A5}" srcId="{879CB476-99FC-4EA6-A39D-A1B1AA996DDE}" destId="{C3F14DAB-59F0-45CF-A184-EB283E2E9007}" srcOrd="0" destOrd="0" parTransId="{69D5EE38-48DB-4017-8B9B-CD950AE99079}" sibTransId="{C84E489C-9AC4-429F-BA71-B2277718B316}"/>
    <dgm:cxn modelId="{7A8C4637-A441-4D21-BC3B-B2EE0BF50079}" type="presOf" srcId="{F1494454-0AD0-4F19-8887-3880D41F00FD}" destId="{4CA57248-5592-486C-90A0-A0B782526181}" srcOrd="0" destOrd="0" presId="urn:microsoft.com/office/officeart/2005/8/layout/radial4"/>
    <dgm:cxn modelId="{7BE5EDD3-2A9D-4E08-861F-5D8AA2C42079}" type="presOf" srcId="{A91F57B8-9F35-450E-ADEB-495193F61249}" destId="{82196954-BAFE-42F6-BB33-3C8A056D0D87}" srcOrd="0" destOrd="0" presId="urn:microsoft.com/office/officeart/2005/8/layout/radial4"/>
    <dgm:cxn modelId="{2012E1CE-A74D-4EB0-A214-3E466A12E06A}" srcId="{C3F14DAB-59F0-45CF-A184-EB283E2E9007}" destId="{594B2A6A-C839-49F3-A048-ACC159BB59C8}" srcOrd="1" destOrd="0" parTransId="{98BE00D2-B1BF-4972-BEF1-E7348154BE98}" sibTransId="{CC3931F4-7123-4976-8569-6E6F46E4A170}"/>
    <dgm:cxn modelId="{B2E778A5-DB6A-475C-9D86-4ED50A98CECE}" type="presOf" srcId="{594B2A6A-C839-49F3-A048-ACC159BB59C8}" destId="{479BD2B0-6E21-44C2-80A3-D17BFC31BDF9}" srcOrd="0" destOrd="0" presId="urn:microsoft.com/office/officeart/2005/8/layout/radial4"/>
    <dgm:cxn modelId="{1D5C895E-6EA0-4DE9-94F6-2EAB4ED14CA4}" type="presOf" srcId="{C3F14DAB-59F0-45CF-A184-EB283E2E9007}" destId="{F83F2EE1-F48A-4144-A960-4C113532D6F6}" srcOrd="0" destOrd="0" presId="urn:microsoft.com/office/officeart/2005/8/layout/radial4"/>
    <dgm:cxn modelId="{E40D80B9-F66F-43D0-8CCA-2ABBCAA1E143}" type="presParOf" srcId="{AEB605B2-24D0-45CB-BAED-7F1A1291CC16}" destId="{F83F2EE1-F48A-4144-A960-4C113532D6F6}" srcOrd="0" destOrd="0" presId="urn:microsoft.com/office/officeart/2005/8/layout/radial4"/>
    <dgm:cxn modelId="{B56193B6-53A4-4031-ACE8-CC0163354C7E}" type="presParOf" srcId="{AEB605B2-24D0-45CB-BAED-7F1A1291CC16}" destId="{C5517856-0046-4268-B721-75B3CA817B95}" srcOrd="1" destOrd="0" presId="urn:microsoft.com/office/officeart/2005/8/layout/radial4"/>
    <dgm:cxn modelId="{1260A9C6-F332-4432-9D0A-8CBADE4B0812}" type="presParOf" srcId="{AEB605B2-24D0-45CB-BAED-7F1A1291CC16}" destId="{D2D1DAE0-53FB-4443-93EB-DF3425812151}" srcOrd="2" destOrd="0" presId="urn:microsoft.com/office/officeart/2005/8/layout/radial4"/>
    <dgm:cxn modelId="{DEDF628D-B9CF-4793-B5B0-E2D94704608A}" type="presParOf" srcId="{AEB605B2-24D0-45CB-BAED-7F1A1291CC16}" destId="{F0FFFB38-F465-4374-9426-CBC129F5DC93}" srcOrd="3" destOrd="0" presId="urn:microsoft.com/office/officeart/2005/8/layout/radial4"/>
    <dgm:cxn modelId="{5AB629EE-89CB-4D92-8B0D-C70F789DB91C}" type="presParOf" srcId="{AEB605B2-24D0-45CB-BAED-7F1A1291CC16}" destId="{479BD2B0-6E21-44C2-80A3-D17BFC31BDF9}" srcOrd="4" destOrd="0" presId="urn:microsoft.com/office/officeart/2005/8/layout/radial4"/>
    <dgm:cxn modelId="{F7020B97-833C-45C2-BFAC-D4DB63B852D5}" type="presParOf" srcId="{AEB605B2-24D0-45CB-BAED-7F1A1291CC16}" destId="{42AC4D6A-DDF2-47EB-804C-2A7F05B177C7}" srcOrd="5" destOrd="0" presId="urn:microsoft.com/office/officeart/2005/8/layout/radial4"/>
    <dgm:cxn modelId="{4911A271-01FC-4B0B-9BB5-E5C9F3079912}" type="presParOf" srcId="{AEB605B2-24D0-45CB-BAED-7F1A1291CC16}" destId="{82196954-BAFE-42F6-BB33-3C8A056D0D87}" srcOrd="6" destOrd="0" presId="urn:microsoft.com/office/officeart/2005/8/layout/radial4"/>
    <dgm:cxn modelId="{61109AA5-6886-44A5-9910-E88A5DD335B0}" type="presParOf" srcId="{AEB605B2-24D0-45CB-BAED-7F1A1291CC16}" destId="{407B23BD-DC39-42F0-BDEE-6B28EBC873C0}" srcOrd="7" destOrd="0" presId="urn:microsoft.com/office/officeart/2005/8/layout/radial4"/>
    <dgm:cxn modelId="{C68A02B3-6393-4ADC-995B-4F70E58CD91C}" type="presParOf" srcId="{AEB605B2-24D0-45CB-BAED-7F1A1291CC16}" destId="{4CA57248-5592-486C-90A0-A0B782526181}" srcOrd="8"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3E84824-8E5E-4C4E-BC48-1AE347E040FB}" type="doc">
      <dgm:prSet loTypeId="urn:microsoft.com/office/officeart/2005/8/layout/chevron2" loCatId="process" qsTypeId="urn:microsoft.com/office/officeart/2005/8/quickstyle/3d4" qsCatId="3D" csTypeId="urn:microsoft.com/office/officeart/2005/8/colors/colorful1#5" csCatId="colorful" phldr="1"/>
      <dgm:spPr/>
      <dgm:t>
        <a:bodyPr/>
        <a:lstStyle/>
        <a:p>
          <a:endParaRPr lang="en-US"/>
        </a:p>
      </dgm:t>
    </dgm:pt>
    <dgm:pt modelId="{F3CD57BD-473B-4C01-9EE9-3EA81C63C6FE}">
      <dgm:prSet phldrT="[Text]" phldr="1"/>
      <dgm:spPr/>
      <dgm:t>
        <a:bodyPr/>
        <a:lstStyle/>
        <a:p>
          <a:endParaRPr lang="en-US"/>
        </a:p>
      </dgm:t>
    </dgm:pt>
    <dgm:pt modelId="{7D88BFBB-865D-41CC-88B5-69C23F5858E3}" type="parTrans" cxnId="{CEECD0BC-89A4-4496-B15C-4A6367F8420C}">
      <dgm:prSet/>
      <dgm:spPr/>
      <dgm:t>
        <a:bodyPr/>
        <a:lstStyle/>
        <a:p>
          <a:endParaRPr lang="en-US"/>
        </a:p>
      </dgm:t>
    </dgm:pt>
    <dgm:pt modelId="{8E63BD45-15B8-436C-8494-46D058605188}" type="sibTrans" cxnId="{CEECD0BC-89A4-4496-B15C-4A6367F8420C}">
      <dgm:prSet/>
      <dgm:spPr/>
      <dgm:t>
        <a:bodyPr/>
        <a:lstStyle/>
        <a:p>
          <a:endParaRPr lang="en-US"/>
        </a:p>
      </dgm:t>
    </dgm:pt>
    <dgm:pt modelId="{13D8F2A4-1002-45FE-82FB-AEEDF0D1CA65}">
      <dgm:prSet phldrT="[Text]"/>
      <dgm:spPr/>
      <dgm:t>
        <a:bodyPr/>
        <a:lstStyle/>
        <a:p>
          <a:r>
            <a:rPr lang="en-US" dirty="0" smtClean="0"/>
            <a:t>Romania – among European countries innovative responding to the NPS challenge</a:t>
          </a:r>
          <a:endParaRPr lang="en-US" dirty="0"/>
        </a:p>
      </dgm:t>
    </dgm:pt>
    <dgm:pt modelId="{095B6D70-F732-4910-83A9-3F7A4D03BA83}" type="parTrans" cxnId="{14E6F11B-0833-481B-999D-A014E30046F1}">
      <dgm:prSet/>
      <dgm:spPr/>
      <dgm:t>
        <a:bodyPr/>
        <a:lstStyle/>
        <a:p>
          <a:endParaRPr lang="en-US"/>
        </a:p>
      </dgm:t>
    </dgm:pt>
    <dgm:pt modelId="{F831464C-CBDD-4922-97EB-3073DA0A71BA}" type="sibTrans" cxnId="{14E6F11B-0833-481B-999D-A014E30046F1}">
      <dgm:prSet/>
      <dgm:spPr/>
      <dgm:t>
        <a:bodyPr/>
        <a:lstStyle/>
        <a:p>
          <a:endParaRPr lang="en-US"/>
        </a:p>
      </dgm:t>
    </dgm:pt>
    <dgm:pt modelId="{24352200-963A-4708-ADEF-3527387807BA}">
      <dgm:prSet phldrT="[Text]" phldr="1"/>
      <dgm:spPr/>
      <dgm:t>
        <a:bodyPr/>
        <a:lstStyle/>
        <a:p>
          <a:endParaRPr lang="en-US" dirty="0"/>
        </a:p>
      </dgm:t>
    </dgm:pt>
    <dgm:pt modelId="{A89B0150-08FA-495E-B1A9-C696618D48F7}" type="parTrans" cxnId="{73AF32E9-629F-481D-8BA5-63C22F4F80F2}">
      <dgm:prSet/>
      <dgm:spPr/>
      <dgm:t>
        <a:bodyPr/>
        <a:lstStyle/>
        <a:p>
          <a:endParaRPr lang="en-US"/>
        </a:p>
      </dgm:t>
    </dgm:pt>
    <dgm:pt modelId="{2BE1852A-ABF6-4F18-AF86-35FEEAFF0E2F}" type="sibTrans" cxnId="{73AF32E9-629F-481D-8BA5-63C22F4F80F2}">
      <dgm:prSet/>
      <dgm:spPr/>
      <dgm:t>
        <a:bodyPr/>
        <a:lstStyle/>
        <a:p>
          <a:endParaRPr lang="en-US"/>
        </a:p>
      </dgm:t>
    </dgm:pt>
    <dgm:pt modelId="{46E849A4-6AB5-4D02-8858-9E73392A66A2}">
      <dgm:prSet phldrT="[Text]"/>
      <dgm:spPr/>
      <dgm:t>
        <a:bodyPr/>
        <a:lstStyle/>
        <a:p>
          <a:r>
            <a:rPr lang="en-US" dirty="0" smtClean="0"/>
            <a:t>NPS phenomenon mutations generate different problems which need to be addressed by new solutions and new dedicated resources. </a:t>
          </a:r>
          <a:endParaRPr lang="en-US" dirty="0"/>
        </a:p>
      </dgm:t>
    </dgm:pt>
    <dgm:pt modelId="{A28C4079-71EE-4A26-81E1-0BC656F93678}" type="parTrans" cxnId="{80F67EAB-9A50-4FC2-B2F8-D810EB7319B6}">
      <dgm:prSet/>
      <dgm:spPr/>
      <dgm:t>
        <a:bodyPr/>
        <a:lstStyle/>
        <a:p>
          <a:endParaRPr lang="en-US"/>
        </a:p>
      </dgm:t>
    </dgm:pt>
    <dgm:pt modelId="{D840E794-0E3F-4621-A956-D308645E5BE9}" type="sibTrans" cxnId="{80F67EAB-9A50-4FC2-B2F8-D810EB7319B6}">
      <dgm:prSet/>
      <dgm:spPr/>
      <dgm:t>
        <a:bodyPr/>
        <a:lstStyle/>
        <a:p>
          <a:endParaRPr lang="en-US"/>
        </a:p>
      </dgm:t>
    </dgm:pt>
    <dgm:pt modelId="{E7003EE8-0399-4824-847D-F4874CFA692C}">
      <dgm:prSet/>
      <dgm:spPr/>
      <dgm:t>
        <a:bodyPr/>
        <a:lstStyle/>
        <a:p>
          <a:r>
            <a:rPr lang="en-US" dirty="0" smtClean="0"/>
            <a:t>The interventions have notably reduced the NPS related problems in Romania, but also forced up some mutations and readjustments of the markets for these substances (newly emerged on-line markets).</a:t>
          </a:r>
          <a:endParaRPr lang="en-US" dirty="0"/>
        </a:p>
      </dgm:t>
    </dgm:pt>
    <dgm:pt modelId="{066FD054-1B42-43B4-931F-0DBE62FD5A0F}" type="parTrans" cxnId="{7557A7EA-B2E5-4A57-BBB6-0C64D036A29A}">
      <dgm:prSet/>
      <dgm:spPr/>
      <dgm:t>
        <a:bodyPr/>
        <a:lstStyle/>
        <a:p>
          <a:endParaRPr lang="en-US"/>
        </a:p>
      </dgm:t>
    </dgm:pt>
    <dgm:pt modelId="{A5914EF1-5E9B-4DBE-9CC6-35D309E33244}" type="sibTrans" cxnId="{7557A7EA-B2E5-4A57-BBB6-0C64D036A29A}">
      <dgm:prSet/>
      <dgm:spPr/>
      <dgm:t>
        <a:bodyPr/>
        <a:lstStyle/>
        <a:p>
          <a:endParaRPr lang="en-US"/>
        </a:p>
      </dgm:t>
    </dgm:pt>
    <dgm:pt modelId="{D9336681-BEB9-433B-BDC7-171FC6F03E96}">
      <dgm:prSet phldrT="[Text]"/>
      <dgm:spPr/>
      <dgm:t>
        <a:bodyPr/>
        <a:lstStyle/>
        <a:p>
          <a:endParaRPr lang="en-US" dirty="0" smtClean="0"/>
        </a:p>
        <a:p>
          <a:endParaRPr lang="en-US" dirty="0"/>
        </a:p>
      </dgm:t>
    </dgm:pt>
    <dgm:pt modelId="{407DD4DE-9978-42B5-A20E-19E992CBD32B}" type="sibTrans" cxnId="{3459FD14-358A-4A4F-B5F0-1E9C0C248024}">
      <dgm:prSet/>
      <dgm:spPr/>
      <dgm:t>
        <a:bodyPr/>
        <a:lstStyle/>
        <a:p>
          <a:endParaRPr lang="en-US"/>
        </a:p>
      </dgm:t>
    </dgm:pt>
    <dgm:pt modelId="{1EF08C35-66BF-4BB1-8498-88B7907B2EDA}" type="parTrans" cxnId="{3459FD14-358A-4A4F-B5F0-1E9C0C248024}">
      <dgm:prSet/>
      <dgm:spPr/>
      <dgm:t>
        <a:bodyPr/>
        <a:lstStyle/>
        <a:p>
          <a:endParaRPr lang="en-US"/>
        </a:p>
      </dgm:t>
    </dgm:pt>
    <dgm:pt modelId="{0AAE9542-066B-4FAE-9BA3-5B59B4990D9F}" type="pres">
      <dgm:prSet presAssocID="{A3E84824-8E5E-4C4E-BC48-1AE347E040FB}" presName="linearFlow" presStyleCnt="0">
        <dgm:presLayoutVars>
          <dgm:dir/>
          <dgm:animLvl val="lvl"/>
          <dgm:resizeHandles val="exact"/>
        </dgm:presLayoutVars>
      </dgm:prSet>
      <dgm:spPr/>
      <dgm:t>
        <a:bodyPr/>
        <a:lstStyle/>
        <a:p>
          <a:endParaRPr lang="en-US"/>
        </a:p>
      </dgm:t>
    </dgm:pt>
    <dgm:pt modelId="{52BA7311-131B-4A6D-8B46-DDC2D439C81D}" type="pres">
      <dgm:prSet presAssocID="{F3CD57BD-473B-4C01-9EE9-3EA81C63C6FE}" presName="composite" presStyleCnt="0"/>
      <dgm:spPr/>
    </dgm:pt>
    <dgm:pt modelId="{3FD60F64-B6DC-496F-9F00-5E30B949DFAD}" type="pres">
      <dgm:prSet presAssocID="{F3CD57BD-473B-4C01-9EE9-3EA81C63C6FE}" presName="parentText" presStyleLbl="alignNode1" presStyleIdx="0" presStyleCnt="3">
        <dgm:presLayoutVars>
          <dgm:chMax val="1"/>
          <dgm:bulletEnabled val="1"/>
        </dgm:presLayoutVars>
      </dgm:prSet>
      <dgm:spPr/>
      <dgm:t>
        <a:bodyPr/>
        <a:lstStyle/>
        <a:p>
          <a:endParaRPr lang="en-US"/>
        </a:p>
      </dgm:t>
    </dgm:pt>
    <dgm:pt modelId="{25377789-9BB5-437F-BDE0-9F827166C892}" type="pres">
      <dgm:prSet presAssocID="{F3CD57BD-473B-4C01-9EE9-3EA81C63C6FE}" presName="descendantText" presStyleLbl="alignAcc1" presStyleIdx="0" presStyleCnt="3">
        <dgm:presLayoutVars>
          <dgm:bulletEnabled val="1"/>
        </dgm:presLayoutVars>
      </dgm:prSet>
      <dgm:spPr/>
      <dgm:t>
        <a:bodyPr/>
        <a:lstStyle/>
        <a:p>
          <a:endParaRPr lang="en-US"/>
        </a:p>
      </dgm:t>
    </dgm:pt>
    <dgm:pt modelId="{8D062D5E-7A69-45A3-B613-1D3E9EFB4EDD}" type="pres">
      <dgm:prSet presAssocID="{8E63BD45-15B8-436C-8494-46D058605188}" presName="sp" presStyleCnt="0"/>
      <dgm:spPr/>
    </dgm:pt>
    <dgm:pt modelId="{90CC7336-42E9-4196-B047-888CF4BA70CA}" type="pres">
      <dgm:prSet presAssocID="{24352200-963A-4708-ADEF-3527387807BA}" presName="composite" presStyleCnt="0"/>
      <dgm:spPr/>
    </dgm:pt>
    <dgm:pt modelId="{7B44EBA4-E7EE-4931-86A9-438F80AD7E0E}" type="pres">
      <dgm:prSet presAssocID="{24352200-963A-4708-ADEF-3527387807BA}" presName="parentText" presStyleLbl="alignNode1" presStyleIdx="1" presStyleCnt="3">
        <dgm:presLayoutVars>
          <dgm:chMax val="1"/>
          <dgm:bulletEnabled val="1"/>
        </dgm:presLayoutVars>
      </dgm:prSet>
      <dgm:spPr/>
      <dgm:t>
        <a:bodyPr/>
        <a:lstStyle/>
        <a:p>
          <a:endParaRPr lang="en-US"/>
        </a:p>
      </dgm:t>
    </dgm:pt>
    <dgm:pt modelId="{3C5614A9-95C6-497F-84D6-728CEB302B17}" type="pres">
      <dgm:prSet presAssocID="{24352200-963A-4708-ADEF-3527387807BA}" presName="descendantText" presStyleLbl="alignAcc1" presStyleIdx="1" presStyleCnt="3">
        <dgm:presLayoutVars>
          <dgm:bulletEnabled val="1"/>
        </dgm:presLayoutVars>
      </dgm:prSet>
      <dgm:spPr/>
      <dgm:t>
        <a:bodyPr/>
        <a:lstStyle/>
        <a:p>
          <a:endParaRPr lang="en-US"/>
        </a:p>
      </dgm:t>
    </dgm:pt>
    <dgm:pt modelId="{4F74D1CE-4C83-414E-9494-156F91993CBB}" type="pres">
      <dgm:prSet presAssocID="{2BE1852A-ABF6-4F18-AF86-35FEEAFF0E2F}" presName="sp" presStyleCnt="0"/>
      <dgm:spPr/>
    </dgm:pt>
    <dgm:pt modelId="{96D63CF9-361B-48E3-9F3B-83DC8A6C6B4D}" type="pres">
      <dgm:prSet presAssocID="{D9336681-BEB9-433B-BDC7-171FC6F03E96}" presName="composite" presStyleCnt="0"/>
      <dgm:spPr/>
    </dgm:pt>
    <dgm:pt modelId="{13524FF0-0E7B-44EF-9BB5-9863F53DAD4F}" type="pres">
      <dgm:prSet presAssocID="{D9336681-BEB9-433B-BDC7-171FC6F03E96}" presName="parentText" presStyleLbl="alignNode1" presStyleIdx="2" presStyleCnt="3">
        <dgm:presLayoutVars>
          <dgm:chMax val="1"/>
          <dgm:bulletEnabled val="1"/>
        </dgm:presLayoutVars>
      </dgm:prSet>
      <dgm:spPr/>
      <dgm:t>
        <a:bodyPr/>
        <a:lstStyle/>
        <a:p>
          <a:endParaRPr lang="en-US"/>
        </a:p>
      </dgm:t>
    </dgm:pt>
    <dgm:pt modelId="{7E7D3DC2-9AC9-4FD3-8EB5-086644C8E18C}" type="pres">
      <dgm:prSet presAssocID="{D9336681-BEB9-433B-BDC7-171FC6F03E96}" presName="descendantText" presStyleLbl="alignAcc1" presStyleIdx="2" presStyleCnt="3">
        <dgm:presLayoutVars>
          <dgm:bulletEnabled val="1"/>
        </dgm:presLayoutVars>
      </dgm:prSet>
      <dgm:spPr/>
      <dgm:t>
        <a:bodyPr/>
        <a:lstStyle/>
        <a:p>
          <a:endParaRPr lang="en-US"/>
        </a:p>
      </dgm:t>
    </dgm:pt>
  </dgm:ptLst>
  <dgm:cxnLst>
    <dgm:cxn modelId="{7557A7EA-B2E5-4A57-BBB6-0C64D036A29A}" srcId="{24352200-963A-4708-ADEF-3527387807BA}" destId="{E7003EE8-0399-4824-847D-F4874CFA692C}" srcOrd="0" destOrd="0" parTransId="{066FD054-1B42-43B4-931F-0DBE62FD5A0F}" sibTransId="{A5914EF1-5E9B-4DBE-9CC6-35D309E33244}"/>
    <dgm:cxn modelId="{14E6F11B-0833-481B-999D-A014E30046F1}" srcId="{F3CD57BD-473B-4C01-9EE9-3EA81C63C6FE}" destId="{13D8F2A4-1002-45FE-82FB-AEEDF0D1CA65}" srcOrd="0" destOrd="0" parTransId="{095B6D70-F732-4910-83A9-3F7A4D03BA83}" sibTransId="{F831464C-CBDD-4922-97EB-3073DA0A71BA}"/>
    <dgm:cxn modelId="{ACA01389-7108-498F-80E6-41830E11895A}" type="presOf" srcId="{46E849A4-6AB5-4D02-8858-9E73392A66A2}" destId="{7E7D3DC2-9AC9-4FD3-8EB5-086644C8E18C}" srcOrd="0" destOrd="0" presId="urn:microsoft.com/office/officeart/2005/8/layout/chevron2"/>
    <dgm:cxn modelId="{80F67EAB-9A50-4FC2-B2F8-D810EB7319B6}" srcId="{D9336681-BEB9-433B-BDC7-171FC6F03E96}" destId="{46E849A4-6AB5-4D02-8858-9E73392A66A2}" srcOrd="0" destOrd="0" parTransId="{A28C4079-71EE-4A26-81E1-0BC656F93678}" sibTransId="{D840E794-0E3F-4621-A956-D308645E5BE9}"/>
    <dgm:cxn modelId="{6824A85A-8529-4FFD-A041-5B1ADDE65844}" type="presOf" srcId="{E7003EE8-0399-4824-847D-F4874CFA692C}" destId="{3C5614A9-95C6-497F-84D6-728CEB302B17}" srcOrd="0" destOrd="0" presId="urn:microsoft.com/office/officeart/2005/8/layout/chevron2"/>
    <dgm:cxn modelId="{3459FD14-358A-4A4F-B5F0-1E9C0C248024}" srcId="{A3E84824-8E5E-4C4E-BC48-1AE347E040FB}" destId="{D9336681-BEB9-433B-BDC7-171FC6F03E96}" srcOrd="2" destOrd="0" parTransId="{1EF08C35-66BF-4BB1-8498-88B7907B2EDA}" sibTransId="{407DD4DE-9978-42B5-A20E-19E992CBD32B}"/>
    <dgm:cxn modelId="{CEECD0BC-89A4-4496-B15C-4A6367F8420C}" srcId="{A3E84824-8E5E-4C4E-BC48-1AE347E040FB}" destId="{F3CD57BD-473B-4C01-9EE9-3EA81C63C6FE}" srcOrd="0" destOrd="0" parTransId="{7D88BFBB-865D-41CC-88B5-69C23F5858E3}" sibTransId="{8E63BD45-15B8-436C-8494-46D058605188}"/>
    <dgm:cxn modelId="{D88A0586-F715-409A-8071-C9BDD8A080F7}" type="presOf" srcId="{D9336681-BEB9-433B-BDC7-171FC6F03E96}" destId="{13524FF0-0E7B-44EF-9BB5-9863F53DAD4F}" srcOrd="0" destOrd="0" presId="urn:microsoft.com/office/officeart/2005/8/layout/chevron2"/>
    <dgm:cxn modelId="{D0B93293-9129-4D77-AFCC-7FC77D177B60}" type="presOf" srcId="{13D8F2A4-1002-45FE-82FB-AEEDF0D1CA65}" destId="{25377789-9BB5-437F-BDE0-9F827166C892}" srcOrd="0" destOrd="0" presId="urn:microsoft.com/office/officeart/2005/8/layout/chevron2"/>
    <dgm:cxn modelId="{2E1C220C-A351-475A-8ADF-6D6BAE1A3676}" type="presOf" srcId="{24352200-963A-4708-ADEF-3527387807BA}" destId="{7B44EBA4-E7EE-4931-86A9-438F80AD7E0E}" srcOrd="0" destOrd="0" presId="urn:microsoft.com/office/officeart/2005/8/layout/chevron2"/>
    <dgm:cxn modelId="{FFCCCFD9-97DF-4E92-9CC8-934A07437A6A}" type="presOf" srcId="{A3E84824-8E5E-4C4E-BC48-1AE347E040FB}" destId="{0AAE9542-066B-4FAE-9BA3-5B59B4990D9F}" srcOrd="0" destOrd="0" presId="urn:microsoft.com/office/officeart/2005/8/layout/chevron2"/>
    <dgm:cxn modelId="{67E1BBD3-79B6-4301-9D9B-DFBD95FEC7BC}" type="presOf" srcId="{F3CD57BD-473B-4C01-9EE9-3EA81C63C6FE}" destId="{3FD60F64-B6DC-496F-9F00-5E30B949DFAD}" srcOrd="0" destOrd="0" presId="urn:microsoft.com/office/officeart/2005/8/layout/chevron2"/>
    <dgm:cxn modelId="{73AF32E9-629F-481D-8BA5-63C22F4F80F2}" srcId="{A3E84824-8E5E-4C4E-BC48-1AE347E040FB}" destId="{24352200-963A-4708-ADEF-3527387807BA}" srcOrd="1" destOrd="0" parTransId="{A89B0150-08FA-495E-B1A9-C696618D48F7}" sibTransId="{2BE1852A-ABF6-4F18-AF86-35FEEAFF0E2F}"/>
    <dgm:cxn modelId="{2C9E1586-8D17-4435-9867-BB43E44CB520}" type="presParOf" srcId="{0AAE9542-066B-4FAE-9BA3-5B59B4990D9F}" destId="{52BA7311-131B-4A6D-8B46-DDC2D439C81D}" srcOrd="0" destOrd="0" presId="urn:microsoft.com/office/officeart/2005/8/layout/chevron2"/>
    <dgm:cxn modelId="{DD8C5415-4C5D-41A5-9877-F75E73329B85}" type="presParOf" srcId="{52BA7311-131B-4A6D-8B46-DDC2D439C81D}" destId="{3FD60F64-B6DC-496F-9F00-5E30B949DFAD}" srcOrd="0" destOrd="0" presId="urn:microsoft.com/office/officeart/2005/8/layout/chevron2"/>
    <dgm:cxn modelId="{D52B8471-4530-465B-82FB-8C77C5BCAFAA}" type="presParOf" srcId="{52BA7311-131B-4A6D-8B46-DDC2D439C81D}" destId="{25377789-9BB5-437F-BDE0-9F827166C892}" srcOrd="1" destOrd="0" presId="urn:microsoft.com/office/officeart/2005/8/layout/chevron2"/>
    <dgm:cxn modelId="{E67678C6-1A35-4784-9679-83A822C8B0A7}" type="presParOf" srcId="{0AAE9542-066B-4FAE-9BA3-5B59B4990D9F}" destId="{8D062D5E-7A69-45A3-B613-1D3E9EFB4EDD}" srcOrd="1" destOrd="0" presId="urn:microsoft.com/office/officeart/2005/8/layout/chevron2"/>
    <dgm:cxn modelId="{29643C99-5F2C-458A-BC5E-B8F92249F391}" type="presParOf" srcId="{0AAE9542-066B-4FAE-9BA3-5B59B4990D9F}" destId="{90CC7336-42E9-4196-B047-888CF4BA70CA}" srcOrd="2" destOrd="0" presId="urn:microsoft.com/office/officeart/2005/8/layout/chevron2"/>
    <dgm:cxn modelId="{8DCD4594-1420-4862-87FE-CCCAA6FD89DA}" type="presParOf" srcId="{90CC7336-42E9-4196-B047-888CF4BA70CA}" destId="{7B44EBA4-E7EE-4931-86A9-438F80AD7E0E}" srcOrd="0" destOrd="0" presId="urn:microsoft.com/office/officeart/2005/8/layout/chevron2"/>
    <dgm:cxn modelId="{C83B227D-1C12-4DDC-8F37-C56A69CC17A0}" type="presParOf" srcId="{90CC7336-42E9-4196-B047-888CF4BA70CA}" destId="{3C5614A9-95C6-497F-84D6-728CEB302B17}" srcOrd="1" destOrd="0" presId="urn:microsoft.com/office/officeart/2005/8/layout/chevron2"/>
    <dgm:cxn modelId="{F6765C8D-783F-459A-942F-4C83DE234D27}" type="presParOf" srcId="{0AAE9542-066B-4FAE-9BA3-5B59B4990D9F}" destId="{4F74D1CE-4C83-414E-9494-156F91993CBB}" srcOrd="3" destOrd="0" presId="urn:microsoft.com/office/officeart/2005/8/layout/chevron2"/>
    <dgm:cxn modelId="{093D0F38-4C6E-476D-AD1B-D161098064B4}" type="presParOf" srcId="{0AAE9542-066B-4FAE-9BA3-5B59B4990D9F}" destId="{96D63CF9-361B-48E3-9F3B-83DC8A6C6B4D}" srcOrd="4" destOrd="0" presId="urn:microsoft.com/office/officeart/2005/8/layout/chevron2"/>
    <dgm:cxn modelId="{749C8580-A01D-488F-84EB-F1AFB0416EDA}" type="presParOf" srcId="{96D63CF9-361B-48E3-9F3B-83DC8A6C6B4D}" destId="{13524FF0-0E7B-44EF-9BB5-9863F53DAD4F}" srcOrd="0" destOrd="0" presId="urn:microsoft.com/office/officeart/2005/8/layout/chevron2"/>
    <dgm:cxn modelId="{41035F11-C71A-4D8E-8B21-EA0D359E83D3}" type="presParOf" srcId="{96D63CF9-361B-48E3-9F3B-83DC8A6C6B4D}" destId="{7E7D3DC2-9AC9-4FD3-8EB5-086644C8E18C}"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674FB71-012B-4023-B562-D1687E7C094E}" type="doc">
      <dgm:prSet loTypeId="urn:microsoft.com/office/officeart/2005/8/layout/arrow2" loCatId="process" qsTypeId="urn:microsoft.com/office/officeart/2005/8/quickstyle/simple1" qsCatId="simple" csTypeId="urn:microsoft.com/office/officeart/2005/8/colors/colorful1#6" csCatId="colorful" phldr="1"/>
      <dgm:spPr/>
      <dgm:t>
        <a:bodyPr/>
        <a:lstStyle/>
        <a:p>
          <a:endParaRPr lang="en-US"/>
        </a:p>
      </dgm:t>
    </dgm:pt>
    <dgm:pt modelId="{01ADFA30-4F57-486C-90D0-D263F98D78EA}">
      <dgm:prSet phldrT="[Text]" custT="1"/>
      <dgm:spPr/>
      <dgm:t>
        <a:bodyPr/>
        <a:lstStyle/>
        <a:p>
          <a:pPr algn="ctr"/>
          <a:r>
            <a:rPr lang="en-US" sz="1600" b="1" dirty="0" smtClean="0"/>
            <a:t>strengthen monitoring &amp; surveillance systems</a:t>
          </a:r>
          <a:endParaRPr lang="en-US" sz="1600" b="1" dirty="0"/>
        </a:p>
      </dgm:t>
    </dgm:pt>
    <dgm:pt modelId="{577C6575-2C75-4078-95AA-F9E4F1DFA947}" type="parTrans" cxnId="{9A32C8CA-A500-4892-8907-7B4644EBF38C}">
      <dgm:prSet/>
      <dgm:spPr/>
      <dgm:t>
        <a:bodyPr/>
        <a:lstStyle/>
        <a:p>
          <a:endParaRPr lang="en-US"/>
        </a:p>
      </dgm:t>
    </dgm:pt>
    <dgm:pt modelId="{A039BB7A-AC5C-4996-B3EF-41E49159D780}" type="sibTrans" cxnId="{9A32C8CA-A500-4892-8907-7B4644EBF38C}">
      <dgm:prSet/>
      <dgm:spPr/>
      <dgm:t>
        <a:bodyPr/>
        <a:lstStyle/>
        <a:p>
          <a:endParaRPr lang="en-US"/>
        </a:p>
      </dgm:t>
    </dgm:pt>
    <dgm:pt modelId="{5A9347ED-3576-4CD0-A1D2-1A8B7FA561CC}">
      <dgm:prSet custT="1"/>
      <dgm:spPr/>
      <dgm:t>
        <a:bodyPr/>
        <a:lstStyle/>
        <a:p>
          <a:r>
            <a:rPr lang="en-US" sz="1600" b="1" dirty="0" smtClean="0"/>
            <a:t>constant knowledge &amp; </a:t>
          </a:r>
        </a:p>
        <a:p>
          <a:r>
            <a:rPr lang="en-US" sz="1600" b="1" dirty="0" smtClean="0"/>
            <a:t>resources development </a:t>
          </a:r>
        </a:p>
        <a:p>
          <a:r>
            <a:rPr lang="en-US" sz="1600" b="1" dirty="0" smtClean="0"/>
            <a:t>for on-line NPS’ monitoring </a:t>
          </a:r>
        </a:p>
      </dgm:t>
    </dgm:pt>
    <dgm:pt modelId="{0649DDE5-FDF8-4838-984C-01FAC31A78CD}" type="parTrans" cxnId="{D34901B4-B341-4E4B-B62E-9910EEEFBBBD}">
      <dgm:prSet/>
      <dgm:spPr/>
      <dgm:t>
        <a:bodyPr/>
        <a:lstStyle/>
        <a:p>
          <a:endParaRPr lang="en-US"/>
        </a:p>
      </dgm:t>
    </dgm:pt>
    <dgm:pt modelId="{E1A77090-0A01-4250-BDC6-D7F475856F16}" type="sibTrans" cxnId="{D34901B4-B341-4E4B-B62E-9910EEEFBBBD}">
      <dgm:prSet/>
      <dgm:spPr/>
      <dgm:t>
        <a:bodyPr/>
        <a:lstStyle/>
        <a:p>
          <a:endParaRPr lang="en-US"/>
        </a:p>
      </dgm:t>
    </dgm:pt>
    <dgm:pt modelId="{1F3E15DC-9CAE-48D9-85C4-D7F588E50B72}">
      <dgm:prSet custT="1"/>
      <dgm:spPr/>
      <dgm:t>
        <a:bodyPr/>
        <a:lstStyle/>
        <a:p>
          <a:pPr algn="ctr"/>
          <a:r>
            <a:rPr lang="en-US" sz="1600" b="1" dirty="0" smtClean="0"/>
            <a:t>international cooperation</a:t>
          </a:r>
        </a:p>
        <a:p>
          <a:pPr algn="l"/>
          <a:endParaRPr lang="en-US" sz="1000" dirty="0"/>
        </a:p>
      </dgm:t>
    </dgm:pt>
    <dgm:pt modelId="{648D686C-109F-4EE5-BCE2-2FE0995CEC55}" type="parTrans" cxnId="{26B2A9A9-5926-4B92-9271-2C84BA1A3D9B}">
      <dgm:prSet/>
      <dgm:spPr/>
      <dgm:t>
        <a:bodyPr/>
        <a:lstStyle/>
        <a:p>
          <a:endParaRPr lang="en-US"/>
        </a:p>
      </dgm:t>
    </dgm:pt>
    <dgm:pt modelId="{36F3C094-2006-48F0-840A-9CC8C40D0CBF}" type="sibTrans" cxnId="{26B2A9A9-5926-4B92-9271-2C84BA1A3D9B}">
      <dgm:prSet/>
      <dgm:spPr/>
      <dgm:t>
        <a:bodyPr/>
        <a:lstStyle/>
        <a:p>
          <a:endParaRPr lang="en-US"/>
        </a:p>
      </dgm:t>
    </dgm:pt>
    <dgm:pt modelId="{5A8D235E-24C6-4EF4-AF07-B2A82BCB0897}">
      <dgm:prSet/>
      <dgm:spPr/>
      <dgm:t>
        <a:bodyPr/>
        <a:lstStyle/>
        <a:p>
          <a:endParaRPr lang="en-US"/>
        </a:p>
      </dgm:t>
    </dgm:pt>
    <dgm:pt modelId="{6259E858-ACBE-478B-BB25-45B56E66A8E4}" type="parTrans" cxnId="{7014D6BE-ED31-490F-BEB1-21FC4045B18A}">
      <dgm:prSet/>
      <dgm:spPr/>
      <dgm:t>
        <a:bodyPr/>
        <a:lstStyle/>
        <a:p>
          <a:endParaRPr lang="en-US"/>
        </a:p>
      </dgm:t>
    </dgm:pt>
    <dgm:pt modelId="{795EA03C-45C5-4006-8F95-3E8954A38ACA}" type="sibTrans" cxnId="{7014D6BE-ED31-490F-BEB1-21FC4045B18A}">
      <dgm:prSet/>
      <dgm:spPr/>
      <dgm:t>
        <a:bodyPr/>
        <a:lstStyle/>
        <a:p>
          <a:endParaRPr lang="en-US"/>
        </a:p>
      </dgm:t>
    </dgm:pt>
    <dgm:pt modelId="{2BE056DE-B707-4928-ACFA-A28D3DD804BF}">
      <dgm:prSet/>
      <dgm:spPr/>
      <dgm:t>
        <a:bodyPr/>
        <a:lstStyle/>
        <a:p>
          <a:endParaRPr lang="en-US"/>
        </a:p>
      </dgm:t>
    </dgm:pt>
    <dgm:pt modelId="{530D5AED-EF98-4181-ABFA-8F3D2C01EB7D}" type="parTrans" cxnId="{78F20352-AABB-4EC8-B13B-4C73DCD11F25}">
      <dgm:prSet/>
      <dgm:spPr/>
      <dgm:t>
        <a:bodyPr/>
        <a:lstStyle/>
        <a:p>
          <a:endParaRPr lang="en-US"/>
        </a:p>
      </dgm:t>
    </dgm:pt>
    <dgm:pt modelId="{B7A6701E-93CF-414A-BECE-3365C7B7EE29}" type="sibTrans" cxnId="{78F20352-AABB-4EC8-B13B-4C73DCD11F25}">
      <dgm:prSet/>
      <dgm:spPr/>
      <dgm:t>
        <a:bodyPr/>
        <a:lstStyle/>
        <a:p>
          <a:endParaRPr lang="en-US"/>
        </a:p>
      </dgm:t>
    </dgm:pt>
    <dgm:pt modelId="{D3E506CB-AD64-44DF-B76C-D100E4AA76DB}">
      <dgm:prSet/>
      <dgm:spPr/>
      <dgm:t>
        <a:bodyPr/>
        <a:lstStyle/>
        <a:p>
          <a:endParaRPr lang="en-US"/>
        </a:p>
      </dgm:t>
    </dgm:pt>
    <dgm:pt modelId="{BE20EC9D-72B2-46FD-ABE7-776BB96D2D58}" type="parTrans" cxnId="{FDB9605F-9CF1-4625-A455-5406F47A9137}">
      <dgm:prSet/>
      <dgm:spPr/>
      <dgm:t>
        <a:bodyPr/>
        <a:lstStyle/>
        <a:p>
          <a:endParaRPr lang="en-US"/>
        </a:p>
      </dgm:t>
    </dgm:pt>
    <dgm:pt modelId="{16B5B043-5C42-486C-9F82-F914CE03BA28}" type="sibTrans" cxnId="{FDB9605F-9CF1-4625-A455-5406F47A9137}">
      <dgm:prSet/>
      <dgm:spPr/>
      <dgm:t>
        <a:bodyPr/>
        <a:lstStyle/>
        <a:p>
          <a:endParaRPr lang="en-US"/>
        </a:p>
      </dgm:t>
    </dgm:pt>
    <dgm:pt modelId="{C579232E-40F3-47ED-95B5-6C74C1725AEB}">
      <dgm:prSet/>
      <dgm:spPr/>
      <dgm:t>
        <a:bodyPr/>
        <a:lstStyle/>
        <a:p>
          <a:endParaRPr lang="en-US"/>
        </a:p>
      </dgm:t>
    </dgm:pt>
    <dgm:pt modelId="{94BACCC1-126E-4275-9671-30F94C864981}" type="parTrans" cxnId="{2E2DBE9B-3EF5-4552-B5AF-14DC783E8888}">
      <dgm:prSet/>
      <dgm:spPr/>
      <dgm:t>
        <a:bodyPr/>
        <a:lstStyle/>
        <a:p>
          <a:endParaRPr lang="en-US"/>
        </a:p>
      </dgm:t>
    </dgm:pt>
    <dgm:pt modelId="{CAE21E75-BB4C-4621-A9DC-249551702693}" type="sibTrans" cxnId="{2E2DBE9B-3EF5-4552-B5AF-14DC783E8888}">
      <dgm:prSet/>
      <dgm:spPr/>
      <dgm:t>
        <a:bodyPr/>
        <a:lstStyle/>
        <a:p>
          <a:endParaRPr lang="en-US"/>
        </a:p>
      </dgm:t>
    </dgm:pt>
    <dgm:pt modelId="{8E6C24BC-B96D-40D8-8D35-D97AF2BB5FBD}">
      <dgm:prSet phldrT="[Text]" custScaleX="138265" custLinFactNeighborX="9689" custLinFactNeighborY="10095"/>
      <dgm:spPr/>
      <dgm:t>
        <a:bodyPr/>
        <a:lstStyle/>
        <a:p>
          <a:endParaRPr lang="en-US"/>
        </a:p>
      </dgm:t>
    </dgm:pt>
    <dgm:pt modelId="{B5725441-EEAD-45BA-9466-A4B96775A179}" type="parTrans" cxnId="{0E0DA961-55CB-480C-A1FF-30FD5292902C}">
      <dgm:prSet/>
      <dgm:spPr/>
      <dgm:t>
        <a:bodyPr/>
        <a:lstStyle/>
        <a:p>
          <a:endParaRPr lang="en-US"/>
        </a:p>
      </dgm:t>
    </dgm:pt>
    <dgm:pt modelId="{3F74308E-73C4-4338-B022-A6E575F868DA}" type="sibTrans" cxnId="{0E0DA961-55CB-480C-A1FF-30FD5292902C}">
      <dgm:prSet/>
      <dgm:spPr/>
      <dgm:t>
        <a:bodyPr/>
        <a:lstStyle/>
        <a:p>
          <a:endParaRPr lang="en-US"/>
        </a:p>
      </dgm:t>
    </dgm:pt>
    <dgm:pt modelId="{22FB3D95-B4B2-4B37-B1F8-D8BEE2BBB89D}">
      <dgm:prSet phldrT="[Text]" custScaleX="138265" custLinFactNeighborX="9689" custLinFactNeighborY="10095"/>
      <dgm:spPr/>
      <dgm:t>
        <a:bodyPr/>
        <a:lstStyle/>
        <a:p>
          <a:endParaRPr lang="en-US"/>
        </a:p>
      </dgm:t>
    </dgm:pt>
    <dgm:pt modelId="{1115C8CB-59FF-4258-8EAB-10B05BD4D478}" type="parTrans" cxnId="{DEF165D3-0D8E-4FC0-AE45-297FB2AC8EEA}">
      <dgm:prSet/>
      <dgm:spPr/>
      <dgm:t>
        <a:bodyPr/>
        <a:lstStyle/>
        <a:p>
          <a:endParaRPr lang="en-US"/>
        </a:p>
      </dgm:t>
    </dgm:pt>
    <dgm:pt modelId="{E68D1705-2250-4096-8E00-2A7691B3B623}" type="sibTrans" cxnId="{DEF165D3-0D8E-4FC0-AE45-297FB2AC8EEA}">
      <dgm:prSet/>
      <dgm:spPr/>
      <dgm:t>
        <a:bodyPr/>
        <a:lstStyle/>
        <a:p>
          <a:endParaRPr lang="en-US"/>
        </a:p>
      </dgm:t>
    </dgm:pt>
    <dgm:pt modelId="{47D050C5-B9DC-4ECA-9BD2-08DC8C060A4E}">
      <dgm:prSet phldrT="[Text]" custScaleX="138265" custLinFactNeighborX="9689" custLinFactNeighborY="10095"/>
      <dgm:spPr/>
      <dgm:t>
        <a:bodyPr/>
        <a:lstStyle/>
        <a:p>
          <a:endParaRPr lang="en-US"/>
        </a:p>
      </dgm:t>
    </dgm:pt>
    <dgm:pt modelId="{019797D2-4A49-4741-BBDF-A340360A5AD5}" type="parTrans" cxnId="{2DE7DCDD-39DA-4250-8B0C-90ECCE0F2024}">
      <dgm:prSet/>
      <dgm:spPr/>
      <dgm:t>
        <a:bodyPr/>
        <a:lstStyle/>
        <a:p>
          <a:endParaRPr lang="en-US"/>
        </a:p>
      </dgm:t>
    </dgm:pt>
    <dgm:pt modelId="{7F1A763D-EC76-462F-A8E6-CE609952B2B3}" type="sibTrans" cxnId="{2DE7DCDD-39DA-4250-8B0C-90ECCE0F2024}">
      <dgm:prSet/>
      <dgm:spPr/>
      <dgm:t>
        <a:bodyPr/>
        <a:lstStyle/>
        <a:p>
          <a:endParaRPr lang="en-US"/>
        </a:p>
      </dgm:t>
    </dgm:pt>
    <dgm:pt modelId="{A070E147-F5CE-4781-AB57-5355FDF76348}">
      <dgm:prSet custT="1"/>
      <dgm:spPr/>
      <dgm:t>
        <a:bodyPr/>
        <a:lstStyle/>
        <a:p>
          <a:r>
            <a:rPr lang="en-US" sz="1600" b="1" dirty="0" smtClean="0"/>
            <a:t>strengthening</a:t>
          </a:r>
          <a:r>
            <a:rPr lang="en-US" sz="1600" b="1" baseline="0" dirty="0" smtClean="0"/>
            <a:t> of dedicated resources for countering NPS  illicit trafficking</a:t>
          </a:r>
          <a:endParaRPr lang="en-US" sz="1600" b="1" dirty="0" smtClean="0"/>
        </a:p>
      </dgm:t>
    </dgm:pt>
    <dgm:pt modelId="{77CF4F12-E8EC-43CE-9716-6597BBAD4D48}" type="parTrans" cxnId="{226131E3-C3C3-40D9-9A0E-B5A567A50714}">
      <dgm:prSet/>
      <dgm:spPr/>
      <dgm:t>
        <a:bodyPr/>
        <a:lstStyle/>
        <a:p>
          <a:endParaRPr lang="en-US"/>
        </a:p>
      </dgm:t>
    </dgm:pt>
    <dgm:pt modelId="{78C1AA60-D28B-4E25-A8A4-EB0ECFD4C040}" type="sibTrans" cxnId="{226131E3-C3C3-40D9-9A0E-B5A567A50714}">
      <dgm:prSet/>
      <dgm:spPr/>
      <dgm:t>
        <a:bodyPr/>
        <a:lstStyle/>
        <a:p>
          <a:endParaRPr lang="en-US"/>
        </a:p>
      </dgm:t>
    </dgm:pt>
    <dgm:pt modelId="{BF2809F8-A3D7-46E5-8755-1928F1E845F7}" type="pres">
      <dgm:prSet presAssocID="{4674FB71-012B-4023-B562-D1687E7C094E}" presName="arrowDiagram" presStyleCnt="0">
        <dgm:presLayoutVars>
          <dgm:chMax val="5"/>
          <dgm:dir/>
          <dgm:resizeHandles val="exact"/>
        </dgm:presLayoutVars>
      </dgm:prSet>
      <dgm:spPr/>
      <dgm:t>
        <a:bodyPr/>
        <a:lstStyle/>
        <a:p>
          <a:endParaRPr lang="en-US"/>
        </a:p>
      </dgm:t>
    </dgm:pt>
    <dgm:pt modelId="{5653FE14-9A90-48D8-AFE0-BA35B3B24689}" type="pres">
      <dgm:prSet presAssocID="{4674FB71-012B-4023-B562-D1687E7C094E}" presName="arrow" presStyleLbl="bgShp" presStyleIdx="0" presStyleCnt="1"/>
      <dgm:spPr/>
    </dgm:pt>
    <dgm:pt modelId="{F2A3DD4B-BECA-4EE4-ADB6-8D8F71085F68}" type="pres">
      <dgm:prSet presAssocID="{4674FB71-012B-4023-B562-D1687E7C094E}" presName="arrowDiagram5" presStyleCnt="0"/>
      <dgm:spPr/>
    </dgm:pt>
    <dgm:pt modelId="{BC284D93-15A5-4603-8FA3-A286967CF4BF}" type="pres">
      <dgm:prSet presAssocID="{01ADFA30-4F57-486C-90D0-D263F98D78EA}" presName="bullet5a" presStyleLbl="node1" presStyleIdx="0" presStyleCnt="5"/>
      <dgm:spPr/>
    </dgm:pt>
    <dgm:pt modelId="{92516AC1-788B-4E75-B664-44EFC111AFBE}" type="pres">
      <dgm:prSet presAssocID="{01ADFA30-4F57-486C-90D0-D263F98D78EA}" presName="textBox5a" presStyleLbl="revTx" presStyleIdx="0" presStyleCnt="5" custScaleX="138265" custLinFactNeighborX="9689" custLinFactNeighborY="10095">
        <dgm:presLayoutVars>
          <dgm:bulletEnabled val="1"/>
        </dgm:presLayoutVars>
      </dgm:prSet>
      <dgm:spPr/>
      <dgm:t>
        <a:bodyPr/>
        <a:lstStyle/>
        <a:p>
          <a:endParaRPr lang="en-US"/>
        </a:p>
      </dgm:t>
    </dgm:pt>
    <dgm:pt modelId="{68654B3E-474A-4E46-BC76-DC9C441C206A}" type="pres">
      <dgm:prSet presAssocID="{A070E147-F5CE-4781-AB57-5355FDF76348}" presName="bullet5b" presStyleLbl="node1" presStyleIdx="1" presStyleCnt="5"/>
      <dgm:spPr/>
    </dgm:pt>
    <dgm:pt modelId="{DED29122-BBA8-4886-9FA9-75BA6A736182}" type="pres">
      <dgm:prSet presAssocID="{A070E147-F5CE-4781-AB57-5355FDF76348}" presName="textBox5b" presStyleLbl="revTx" presStyleIdx="1" presStyleCnt="5" custScaleX="121856" custLinFactNeighborX="48575" custLinFactNeighborY="-4615">
        <dgm:presLayoutVars>
          <dgm:bulletEnabled val="1"/>
        </dgm:presLayoutVars>
      </dgm:prSet>
      <dgm:spPr/>
      <dgm:t>
        <a:bodyPr/>
        <a:lstStyle/>
        <a:p>
          <a:endParaRPr lang="en-US"/>
        </a:p>
      </dgm:t>
    </dgm:pt>
    <dgm:pt modelId="{FE543BDF-5A35-4697-A28C-C475195EF04A}" type="pres">
      <dgm:prSet presAssocID="{5A9347ED-3576-4CD0-A1D2-1A8B7FA561CC}" presName="bullet5c" presStyleLbl="node1" presStyleIdx="2" presStyleCnt="5"/>
      <dgm:spPr/>
    </dgm:pt>
    <dgm:pt modelId="{A5B6D6E6-7458-436F-8E7F-5F47463BC6CB}" type="pres">
      <dgm:prSet presAssocID="{5A9347ED-3576-4CD0-A1D2-1A8B7FA561CC}" presName="textBox5c" presStyleLbl="revTx" presStyleIdx="2" presStyleCnt="5" custLinFactNeighborX="48187" custLinFactNeighborY="-3441">
        <dgm:presLayoutVars>
          <dgm:bulletEnabled val="1"/>
        </dgm:presLayoutVars>
      </dgm:prSet>
      <dgm:spPr/>
      <dgm:t>
        <a:bodyPr/>
        <a:lstStyle/>
        <a:p>
          <a:endParaRPr lang="en-US"/>
        </a:p>
      </dgm:t>
    </dgm:pt>
    <dgm:pt modelId="{F3CCD841-BA5C-470F-9569-0F32EEA903C3}" type="pres">
      <dgm:prSet presAssocID="{1F3E15DC-9CAE-48D9-85C4-D7F588E50B72}" presName="bullet5d" presStyleLbl="node1" presStyleIdx="3" presStyleCnt="5"/>
      <dgm:spPr/>
    </dgm:pt>
    <dgm:pt modelId="{FBEAC916-57E9-4249-B453-77953EE1D11F}" type="pres">
      <dgm:prSet presAssocID="{1F3E15DC-9CAE-48D9-85C4-D7F588E50B72}" presName="textBox5d" presStyleLbl="revTx" presStyleIdx="3" presStyleCnt="5" custScaleY="74116" custLinFactNeighborX="52932" custLinFactNeighborY="-4096">
        <dgm:presLayoutVars>
          <dgm:bulletEnabled val="1"/>
        </dgm:presLayoutVars>
      </dgm:prSet>
      <dgm:spPr/>
      <dgm:t>
        <a:bodyPr/>
        <a:lstStyle/>
        <a:p>
          <a:endParaRPr lang="en-US"/>
        </a:p>
      </dgm:t>
    </dgm:pt>
    <dgm:pt modelId="{9670F9A7-05E9-4F16-B146-0987D0A1558D}" type="pres">
      <dgm:prSet presAssocID="{5A8D235E-24C6-4EF4-AF07-B2A82BCB0897}" presName="bullet5e" presStyleLbl="node1" presStyleIdx="4" presStyleCnt="5"/>
      <dgm:spPr/>
    </dgm:pt>
    <dgm:pt modelId="{DC53ACD0-EDF6-4E93-A4D8-7342A4D8549B}" type="pres">
      <dgm:prSet presAssocID="{5A8D235E-24C6-4EF4-AF07-B2A82BCB0897}" presName="textBox5e" presStyleLbl="revTx" presStyleIdx="4" presStyleCnt="5">
        <dgm:presLayoutVars>
          <dgm:bulletEnabled val="1"/>
        </dgm:presLayoutVars>
      </dgm:prSet>
      <dgm:spPr/>
      <dgm:t>
        <a:bodyPr/>
        <a:lstStyle/>
        <a:p>
          <a:endParaRPr lang="en-US"/>
        </a:p>
      </dgm:t>
    </dgm:pt>
  </dgm:ptLst>
  <dgm:cxnLst>
    <dgm:cxn modelId="{0E0DA961-55CB-480C-A1FF-30FD5292902C}" srcId="{4674FB71-012B-4023-B562-D1687E7C094E}" destId="{8E6C24BC-B96D-40D8-8D35-D97AF2BB5FBD}" srcOrd="8" destOrd="0" parTransId="{B5725441-EEAD-45BA-9466-A4B96775A179}" sibTransId="{3F74308E-73C4-4338-B022-A6E575F868DA}"/>
    <dgm:cxn modelId="{2DE7DCDD-39DA-4250-8B0C-90ECCE0F2024}" srcId="{4674FB71-012B-4023-B562-D1687E7C094E}" destId="{47D050C5-B9DC-4ECA-9BD2-08DC8C060A4E}" srcOrd="10" destOrd="0" parTransId="{019797D2-4A49-4741-BBDF-A340360A5AD5}" sibTransId="{7F1A763D-EC76-462F-A8E6-CE609952B2B3}"/>
    <dgm:cxn modelId="{31EA17EC-3EC8-40BA-946C-60F7B1CBD5FF}" type="presOf" srcId="{5A8D235E-24C6-4EF4-AF07-B2A82BCB0897}" destId="{DC53ACD0-EDF6-4E93-A4D8-7342A4D8549B}" srcOrd="0" destOrd="0" presId="urn:microsoft.com/office/officeart/2005/8/layout/arrow2"/>
    <dgm:cxn modelId="{698EC9FE-EC66-4B75-818F-80F0409A8F96}" type="presOf" srcId="{01ADFA30-4F57-486C-90D0-D263F98D78EA}" destId="{92516AC1-788B-4E75-B664-44EFC111AFBE}" srcOrd="0" destOrd="0" presId="urn:microsoft.com/office/officeart/2005/8/layout/arrow2"/>
    <dgm:cxn modelId="{DEF165D3-0D8E-4FC0-AE45-297FB2AC8EEA}" srcId="{4674FB71-012B-4023-B562-D1687E7C094E}" destId="{22FB3D95-B4B2-4B37-B1F8-D8BEE2BBB89D}" srcOrd="9" destOrd="0" parTransId="{1115C8CB-59FF-4258-8EAB-10B05BD4D478}" sibTransId="{E68D1705-2250-4096-8E00-2A7691B3B623}"/>
    <dgm:cxn modelId="{A44CA494-3A5A-44D6-BDA5-AC8454078012}" type="presOf" srcId="{5A9347ED-3576-4CD0-A1D2-1A8B7FA561CC}" destId="{A5B6D6E6-7458-436F-8E7F-5F47463BC6CB}" srcOrd="0" destOrd="0" presId="urn:microsoft.com/office/officeart/2005/8/layout/arrow2"/>
    <dgm:cxn modelId="{2E2DBE9B-3EF5-4552-B5AF-14DC783E8888}" srcId="{4674FB71-012B-4023-B562-D1687E7C094E}" destId="{C579232E-40F3-47ED-95B5-6C74C1725AEB}" srcOrd="7" destOrd="0" parTransId="{94BACCC1-126E-4275-9671-30F94C864981}" sibTransId="{CAE21E75-BB4C-4621-A9DC-249551702693}"/>
    <dgm:cxn modelId="{9A32C8CA-A500-4892-8907-7B4644EBF38C}" srcId="{4674FB71-012B-4023-B562-D1687E7C094E}" destId="{01ADFA30-4F57-486C-90D0-D263F98D78EA}" srcOrd="0" destOrd="0" parTransId="{577C6575-2C75-4078-95AA-F9E4F1DFA947}" sibTransId="{A039BB7A-AC5C-4996-B3EF-41E49159D780}"/>
    <dgm:cxn modelId="{7014D6BE-ED31-490F-BEB1-21FC4045B18A}" srcId="{4674FB71-012B-4023-B562-D1687E7C094E}" destId="{5A8D235E-24C6-4EF4-AF07-B2A82BCB0897}" srcOrd="4" destOrd="0" parTransId="{6259E858-ACBE-478B-BB25-45B56E66A8E4}" sibTransId="{795EA03C-45C5-4006-8F95-3E8954A38ACA}"/>
    <dgm:cxn modelId="{26B2A9A9-5926-4B92-9271-2C84BA1A3D9B}" srcId="{4674FB71-012B-4023-B562-D1687E7C094E}" destId="{1F3E15DC-9CAE-48D9-85C4-D7F588E50B72}" srcOrd="3" destOrd="0" parTransId="{648D686C-109F-4EE5-BCE2-2FE0995CEC55}" sibTransId="{36F3C094-2006-48F0-840A-9CC8C40D0CBF}"/>
    <dgm:cxn modelId="{0B55D74C-14C1-4B34-97F5-ABA4EFF5138B}" type="presOf" srcId="{1F3E15DC-9CAE-48D9-85C4-D7F588E50B72}" destId="{FBEAC916-57E9-4249-B453-77953EE1D11F}" srcOrd="0" destOrd="0" presId="urn:microsoft.com/office/officeart/2005/8/layout/arrow2"/>
    <dgm:cxn modelId="{8FD8F3C0-FAD7-4D6A-842E-1F3C84A97344}" type="presOf" srcId="{A070E147-F5CE-4781-AB57-5355FDF76348}" destId="{DED29122-BBA8-4886-9FA9-75BA6A736182}" srcOrd="0" destOrd="0" presId="urn:microsoft.com/office/officeart/2005/8/layout/arrow2"/>
    <dgm:cxn modelId="{D34901B4-B341-4E4B-B62E-9910EEEFBBBD}" srcId="{4674FB71-012B-4023-B562-D1687E7C094E}" destId="{5A9347ED-3576-4CD0-A1D2-1A8B7FA561CC}" srcOrd="2" destOrd="0" parTransId="{0649DDE5-FDF8-4838-984C-01FAC31A78CD}" sibTransId="{E1A77090-0A01-4250-BDC6-D7F475856F16}"/>
    <dgm:cxn modelId="{226131E3-C3C3-40D9-9A0E-B5A567A50714}" srcId="{4674FB71-012B-4023-B562-D1687E7C094E}" destId="{A070E147-F5CE-4781-AB57-5355FDF76348}" srcOrd="1" destOrd="0" parTransId="{77CF4F12-E8EC-43CE-9716-6597BBAD4D48}" sibTransId="{78C1AA60-D28B-4E25-A8A4-EB0ECFD4C040}"/>
    <dgm:cxn modelId="{D22A5B5D-85A6-464A-84EB-2738923F2383}" type="presOf" srcId="{4674FB71-012B-4023-B562-D1687E7C094E}" destId="{BF2809F8-A3D7-46E5-8755-1928F1E845F7}" srcOrd="0" destOrd="0" presId="urn:microsoft.com/office/officeart/2005/8/layout/arrow2"/>
    <dgm:cxn modelId="{FDB9605F-9CF1-4625-A455-5406F47A9137}" srcId="{4674FB71-012B-4023-B562-D1687E7C094E}" destId="{D3E506CB-AD64-44DF-B76C-D100E4AA76DB}" srcOrd="6" destOrd="0" parTransId="{BE20EC9D-72B2-46FD-ABE7-776BB96D2D58}" sibTransId="{16B5B043-5C42-486C-9F82-F914CE03BA28}"/>
    <dgm:cxn modelId="{78F20352-AABB-4EC8-B13B-4C73DCD11F25}" srcId="{4674FB71-012B-4023-B562-D1687E7C094E}" destId="{2BE056DE-B707-4928-ACFA-A28D3DD804BF}" srcOrd="5" destOrd="0" parTransId="{530D5AED-EF98-4181-ABFA-8F3D2C01EB7D}" sibTransId="{B7A6701E-93CF-414A-BECE-3365C7B7EE29}"/>
    <dgm:cxn modelId="{F68A7D50-5A76-4E8E-A10E-D33C83414765}" type="presParOf" srcId="{BF2809F8-A3D7-46E5-8755-1928F1E845F7}" destId="{5653FE14-9A90-48D8-AFE0-BA35B3B24689}" srcOrd="0" destOrd="0" presId="urn:microsoft.com/office/officeart/2005/8/layout/arrow2"/>
    <dgm:cxn modelId="{52A5B9F5-24AF-4926-9E5A-8B76013B5158}" type="presParOf" srcId="{BF2809F8-A3D7-46E5-8755-1928F1E845F7}" destId="{F2A3DD4B-BECA-4EE4-ADB6-8D8F71085F68}" srcOrd="1" destOrd="0" presId="urn:microsoft.com/office/officeart/2005/8/layout/arrow2"/>
    <dgm:cxn modelId="{F065B12C-2441-4F90-BE81-65863FFB5740}" type="presParOf" srcId="{F2A3DD4B-BECA-4EE4-ADB6-8D8F71085F68}" destId="{BC284D93-15A5-4603-8FA3-A286967CF4BF}" srcOrd="0" destOrd="0" presId="urn:microsoft.com/office/officeart/2005/8/layout/arrow2"/>
    <dgm:cxn modelId="{9CBD58B0-AE27-45AA-8F1D-7641B589CECC}" type="presParOf" srcId="{F2A3DD4B-BECA-4EE4-ADB6-8D8F71085F68}" destId="{92516AC1-788B-4E75-B664-44EFC111AFBE}" srcOrd="1" destOrd="0" presId="urn:microsoft.com/office/officeart/2005/8/layout/arrow2"/>
    <dgm:cxn modelId="{9C9851B8-8DB6-4C8E-BE33-6FAC052742B7}" type="presParOf" srcId="{F2A3DD4B-BECA-4EE4-ADB6-8D8F71085F68}" destId="{68654B3E-474A-4E46-BC76-DC9C441C206A}" srcOrd="2" destOrd="0" presId="urn:microsoft.com/office/officeart/2005/8/layout/arrow2"/>
    <dgm:cxn modelId="{E03B383B-56CB-4624-9DDD-513796F9D476}" type="presParOf" srcId="{F2A3DD4B-BECA-4EE4-ADB6-8D8F71085F68}" destId="{DED29122-BBA8-4886-9FA9-75BA6A736182}" srcOrd="3" destOrd="0" presId="urn:microsoft.com/office/officeart/2005/8/layout/arrow2"/>
    <dgm:cxn modelId="{A7A156BB-58CC-4D6E-B2AC-F45325171D05}" type="presParOf" srcId="{F2A3DD4B-BECA-4EE4-ADB6-8D8F71085F68}" destId="{FE543BDF-5A35-4697-A28C-C475195EF04A}" srcOrd="4" destOrd="0" presId="urn:microsoft.com/office/officeart/2005/8/layout/arrow2"/>
    <dgm:cxn modelId="{B98B1BC8-886D-41B9-A418-550E4D01D8BA}" type="presParOf" srcId="{F2A3DD4B-BECA-4EE4-ADB6-8D8F71085F68}" destId="{A5B6D6E6-7458-436F-8E7F-5F47463BC6CB}" srcOrd="5" destOrd="0" presId="urn:microsoft.com/office/officeart/2005/8/layout/arrow2"/>
    <dgm:cxn modelId="{B0D0EC50-8891-41D9-A41D-26F064EAB786}" type="presParOf" srcId="{F2A3DD4B-BECA-4EE4-ADB6-8D8F71085F68}" destId="{F3CCD841-BA5C-470F-9569-0F32EEA903C3}" srcOrd="6" destOrd="0" presId="urn:microsoft.com/office/officeart/2005/8/layout/arrow2"/>
    <dgm:cxn modelId="{24C50A59-149F-4E81-A29C-1C5E0A2DF1A7}" type="presParOf" srcId="{F2A3DD4B-BECA-4EE4-ADB6-8D8F71085F68}" destId="{FBEAC916-57E9-4249-B453-77953EE1D11F}" srcOrd="7" destOrd="0" presId="urn:microsoft.com/office/officeart/2005/8/layout/arrow2"/>
    <dgm:cxn modelId="{17B64FF5-1961-4AC4-B28A-F1563971F8DF}" type="presParOf" srcId="{F2A3DD4B-BECA-4EE4-ADB6-8D8F71085F68}" destId="{9670F9A7-05E9-4F16-B146-0987D0A1558D}" srcOrd="8" destOrd="0" presId="urn:microsoft.com/office/officeart/2005/8/layout/arrow2"/>
    <dgm:cxn modelId="{5AC89C37-588A-4786-91C1-6F673ACEA31C}" type="presParOf" srcId="{F2A3DD4B-BECA-4EE4-ADB6-8D8F71085F68}" destId="{DC53ACD0-EDF6-4E93-A4D8-7342A4D8549B}" srcOrd="9" destOrd="0" presId="urn:microsoft.com/office/officeart/2005/8/layout/arrow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41F7FF-1895-4910-81F5-FA7BDEEE19E9}">
      <dsp:nvSpPr>
        <dsp:cNvPr id="0" name=""/>
        <dsp:cNvSpPr/>
      </dsp:nvSpPr>
      <dsp:spPr>
        <a:xfrm>
          <a:off x="-153735" y="228599"/>
          <a:ext cx="5257800" cy="5257800"/>
        </a:xfrm>
        <a:prstGeom prst="pie">
          <a:avLst>
            <a:gd name="adj1" fmla="val 5400000"/>
            <a:gd name="adj2" fmla="val 16200000"/>
          </a:avLst>
        </a:prstGeom>
        <a:solidFill>
          <a:schemeClr val="accent2">
            <a:hueOff val="0"/>
            <a:satOff val="0"/>
            <a:lumOff val="0"/>
            <a:alphaOff val="0"/>
          </a:schemeClr>
        </a:solidFill>
        <a:ln>
          <a:noFill/>
        </a:ln>
        <a:effectLst>
          <a:outerShdw blurRad="38100" dist="25400" dir="5400000" rotWithShape="0">
            <a:srgbClr val="000000">
              <a:alpha val="40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A1EADB63-33DB-4402-A6BF-AB79F73836FC}">
      <dsp:nvSpPr>
        <dsp:cNvPr id="0" name=""/>
        <dsp:cNvSpPr/>
      </dsp:nvSpPr>
      <dsp:spPr>
        <a:xfrm>
          <a:off x="2475164" y="228599"/>
          <a:ext cx="6134099" cy="52578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sp3d extrusionH="50600">
          <a:bevelT w="101600" h="80600"/>
          <a:bevelB w="80600" h="80600"/>
        </a:sp3d>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surveillance and ad-hoc specialized studies </a:t>
          </a:r>
          <a:endParaRPr lang="en-US" sz="2000" kern="1200" dirty="0"/>
        </a:p>
      </dsp:txBody>
      <dsp:txXfrm>
        <a:off x="2475164" y="228599"/>
        <a:ext cx="3067049" cy="1577343"/>
      </dsp:txXfrm>
    </dsp:sp>
    <dsp:sp modelId="{10707F2D-4376-4F2E-A561-2E7AE38DBC6C}">
      <dsp:nvSpPr>
        <dsp:cNvPr id="0" name=""/>
        <dsp:cNvSpPr/>
      </dsp:nvSpPr>
      <dsp:spPr>
        <a:xfrm>
          <a:off x="766380" y="1805943"/>
          <a:ext cx="3417566" cy="3417566"/>
        </a:xfrm>
        <a:prstGeom prst="pie">
          <a:avLst>
            <a:gd name="adj1" fmla="val 5400000"/>
            <a:gd name="adj2" fmla="val 16200000"/>
          </a:avLst>
        </a:prstGeom>
        <a:solidFill>
          <a:schemeClr val="accent2">
            <a:hueOff val="-4271743"/>
            <a:satOff val="12481"/>
            <a:lumOff val="-2353"/>
            <a:alphaOff val="0"/>
          </a:schemeClr>
        </a:solidFill>
        <a:ln>
          <a:noFill/>
        </a:ln>
        <a:effectLst>
          <a:outerShdw blurRad="38100" dist="25400" dir="5400000" rotWithShape="0">
            <a:srgbClr val="000000">
              <a:alpha val="40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93F26E61-A87A-4F01-A342-700C0041E348}">
      <dsp:nvSpPr>
        <dsp:cNvPr id="0" name=""/>
        <dsp:cNvSpPr/>
      </dsp:nvSpPr>
      <dsp:spPr>
        <a:xfrm>
          <a:off x="2475164" y="1805943"/>
          <a:ext cx="6134099" cy="3417566"/>
        </a:xfrm>
        <a:prstGeom prst="rect">
          <a:avLst/>
        </a:prstGeom>
        <a:solidFill>
          <a:schemeClr val="lt1">
            <a:alpha val="90000"/>
            <a:hueOff val="0"/>
            <a:satOff val="0"/>
            <a:lumOff val="0"/>
            <a:alphaOff val="0"/>
          </a:schemeClr>
        </a:solidFill>
        <a:ln w="9525" cap="flat" cmpd="sng" algn="ctr">
          <a:solidFill>
            <a:schemeClr val="accent2">
              <a:hueOff val="-4271743"/>
              <a:satOff val="12481"/>
              <a:lumOff val="-2353"/>
              <a:alphaOff val="0"/>
            </a:schemeClr>
          </a:solidFill>
          <a:prstDash val="solid"/>
        </a:ln>
        <a:effectLst/>
        <a:sp3d extrusionH="50600">
          <a:bevelT w="101600" h="80600"/>
          <a:bevelB w="80600" h="80600"/>
        </a:sp3d>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KEY Indicators </a:t>
          </a:r>
          <a:endParaRPr lang="en-US" sz="2000" b="1" kern="1200" dirty="0">
            <a:effectLst>
              <a:outerShdw blurRad="38100" dist="38100" dir="2700000" algn="tl">
                <a:srgbClr val="000000">
                  <a:alpha val="43137"/>
                </a:srgbClr>
              </a:outerShdw>
            </a:effectLst>
          </a:endParaRPr>
        </a:p>
      </dsp:txBody>
      <dsp:txXfrm>
        <a:off x="2475164" y="1805943"/>
        <a:ext cx="3067049" cy="1577338"/>
      </dsp:txXfrm>
    </dsp:sp>
    <dsp:sp modelId="{FB7F6C94-8B59-42F5-B045-AC66BF2CB6E2}">
      <dsp:nvSpPr>
        <dsp:cNvPr id="0" name=""/>
        <dsp:cNvSpPr/>
      </dsp:nvSpPr>
      <dsp:spPr>
        <a:xfrm>
          <a:off x="1686494" y="3383281"/>
          <a:ext cx="1577338" cy="1577338"/>
        </a:xfrm>
        <a:prstGeom prst="pie">
          <a:avLst>
            <a:gd name="adj1" fmla="val 5400000"/>
            <a:gd name="adj2" fmla="val 16200000"/>
          </a:avLst>
        </a:prstGeom>
        <a:solidFill>
          <a:schemeClr val="accent2">
            <a:hueOff val="-8543487"/>
            <a:satOff val="24962"/>
            <a:lumOff val="-4706"/>
            <a:alphaOff val="0"/>
          </a:schemeClr>
        </a:solidFill>
        <a:ln>
          <a:noFill/>
        </a:ln>
        <a:effectLst>
          <a:outerShdw blurRad="38100" dist="25400" dir="5400000" rotWithShape="0">
            <a:srgbClr val="000000">
              <a:alpha val="40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9D35F929-3EAD-4469-8477-0FFAA141026D}">
      <dsp:nvSpPr>
        <dsp:cNvPr id="0" name=""/>
        <dsp:cNvSpPr/>
      </dsp:nvSpPr>
      <dsp:spPr>
        <a:xfrm>
          <a:off x="2475164" y="3383281"/>
          <a:ext cx="6134099" cy="1577338"/>
        </a:xfrm>
        <a:prstGeom prst="rect">
          <a:avLst/>
        </a:prstGeom>
        <a:solidFill>
          <a:schemeClr val="lt1">
            <a:alpha val="90000"/>
            <a:hueOff val="0"/>
            <a:satOff val="0"/>
            <a:lumOff val="0"/>
            <a:alphaOff val="0"/>
          </a:schemeClr>
        </a:solidFill>
        <a:ln w="9525" cap="flat" cmpd="sng" algn="ctr">
          <a:solidFill>
            <a:schemeClr val="accent2">
              <a:hueOff val="-8543487"/>
              <a:satOff val="24962"/>
              <a:lumOff val="-4706"/>
              <a:alphaOff val="0"/>
            </a:schemeClr>
          </a:solidFill>
          <a:prstDash val="solid"/>
        </a:ln>
        <a:effectLst/>
        <a:sp3d extrusionH="50600">
          <a:bevelT w="101600" h="80600"/>
          <a:bevelB w="80600" h="80600"/>
        </a:sp3d>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effectLst>
                <a:outerShdw blurRad="38100" dist="38100" dir="2700000" algn="tl">
                  <a:srgbClr val="000000">
                    <a:alpha val="43137"/>
                  </a:srgbClr>
                </a:outerShdw>
              </a:effectLst>
            </a:rPr>
            <a:t>routine monitoring systems</a:t>
          </a:r>
          <a:endParaRPr lang="en-US" sz="2000" b="1" kern="1200" dirty="0">
            <a:effectLst>
              <a:outerShdw blurRad="38100" dist="38100" dir="2700000" algn="tl">
                <a:srgbClr val="000000">
                  <a:alpha val="43137"/>
                </a:srgbClr>
              </a:outerShdw>
            </a:effectLst>
          </a:endParaRPr>
        </a:p>
      </dsp:txBody>
      <dsp:txXfrm>
        <a:off x="2475164" y="3383281"/>
        <a:ext cx="3067049" cy="1577338"/>
      </dsp:txXfrm>
    </dsp:sp>
    <dsp:sp modelId="{1C8CA5E5-BE89-4F81-A76D-2C8CD7195991}">
      <dsp:nvSpPr>
        <dsp:cNvPr id="0" name=""/>
        <dsp:cNvSpPr/>
      </dsp:nvSpPr>
      <dsp:spPr>
        <a:xfrm>
          <a:off x="5542214" y="228599"/>
          <a:ext cx="3067049" cy="1577343"/>
        </a:xfrm>
        <a:prstGeom prst="rect">
          <a:avLst/>
        </a:prstGeom>
        <a:noFill/>
        <a:ln w="9525"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71450" lvl="1" indent="-171450" algn="l" defTabSz="800100">
            <a:lnSpc>
              <a:spcPct val="90000"/>
            </a:lnSpc>
            <a:spcBef>
              <a:spcPct val="0"/>
            </a:spcBef>
            <a:spcAft>
              <a:spcPct val="15000"/>
            </a:spcAft>
            <a:buChar char="••"/>
          </a:pPr>
          <a:r>
            <a:rPr lang="en-US" sz="1800" b="1" i="0" kern="1200" dirty="0" smtClean="0"/>
            <a:t>GPS- </a:t>
          </a:r>
          <a:r>
            <a:rPr lang="ro-RO" sz="1800" b="1" i="0" kern="1200" dirty="0" smtClean="0"/>
            <a:t>2010</a:t>
          </a:r>
          <a:r>
            <a:rPr lang="en-US" sz="1800" b="1" i="0" kern="1200" dirty="0" smtClean="0"/>
            <a:t>, 2013</a:t>
          </a:r>
          <a:endParaRPr lang="en-US" sz="1800" b="1" i="0" kern="1200" dirty="0"/>
        </a:p>
        <a:p>
          <a:pPr marL="171450" lvl="1" indent="-171450" algn="l" defTabSz="800100">
            <a:lnSpc>
              <a:spcPct val="90000"/>
            </a:lnSpc>
            <a:spcBef>
              <a:spcPct val="0"/>
            </a:spcBef>
            <a:spcAft>
              <a:spcPct val="15000"/>
            </a:spcAft>
            <a:buChar char="••"/>
          </a:pPr>
          <a:r>
            <a:rPr lang="ro-RO" sz="1800" b="1" i="0" kern="1200" dirty="0" smtClean="0"/>
            <a:t>ESPAD </a:t>
          </a:r>
          <a:r>
            <a:rPr lang="en-US" sz="1800" b="1" i="0" kern="1200" dirty="0" smtClean="0"/>
            <a:t>-</a:t>
          </a:r>
          <a:r>
            <a:rPr lang="ro-RO" sz="1800" b="1" i="0" kern="1200" dirty="0" smtClean="0"/>
            <a:t>2011</a:t>
          </a:r>
          <a:r>
            <a:rPr lang="en-US" sz="1800" b="1" i="0" kern="1200" dirty="0" smtClean="0"/>
            <a:t>,2013</a:t>
          </a:r>
          <a:endParaRPr lang="en-US" sz="1800" b="1" i="0" kern="1200" dirty="0"/>
        </a:p>
        <a:p>
          <a:pPr marL="171450" lvl="1" indent="-171450" algn="l" defTabSz="800100">
            <a:lnSpc>
              <a:spcPct val="90000"/>
            </a:lnSpc>
            <a:spcBef>
              <a:spcPct val="0"/>
            </a:spcBef>
            <a:spcAft>
              <a:spcPct val="15000"/>
            </a:spcAft>
            <a:buChar char="••"/>
          </a:pPr>
          <a:r>
            <a:rPr lang="en-US" sz="1800" b="1" i="0" kern="1200" dirty="0" smtClean="0"/>
            <a:t>BSS-2010, 2012</a:t>
          </a:r>
          <a:endParaRPr lang="en-US" sz="1800" b="1" i="0" kern="1200" dirty="0"/>
        </a:p>
        <a:p>
          <a:pPr marL="171450" lvl="1" indent="-171450" algn="l" defTabSz="800100">
            <a:lnSpc>
              <a:spcPct val="90000"/>
            </a:lnSpc>
            <a:spcBef>
              <a:spcPct val="0"/>
            </a:spcBef>
            <a:spcAft>
              <a:spcPct val="15000"/>
            </a:spcAft>
            <a:buChar char="••"/>
          </a:pPr>
          <a:r>
            <a:rPr lang="en-US" sz="1800" b="1" i="0" kern="1200" dirty="0" smtClean="0"/>
            <a:t>Other ad-hoc studies </a:t>
          </a:r>
          <a:endParaRPr lang="en-US" sz="1800" b="1" i="0" kern="1200" dirty="0"/>
        </a:p>
      </dsp:txBody>
      <dsp:txXfrm>
        <a:off x="5542214" y="228599"/>
        <a:ext cx="3067049" cy="1577343"/>
      </dsp:txXfrm>
    </dsp:sp>
    <dsp:sp modelId="{16E9F356-365B-473F-905C-D6D9C6CD490C}">
      <dsp:nvSpPr>
        <dsp:cNvPr id="0" name=""/>
        <dsp:cNvSpPr/>
      </dsp:nvSpPr>
      <dsp:spPr>
        <a:xfrm>
          <a:off x="5542214" y="1805943"/>
          <a:ext cx="3067049" cy="1577338"/>
        </a:xfrm>
        <a:prstGeom prst="rect">
          <a:avLst/>
        </a:prstGeom>
        <a:noFill/>
        <a:ln w="9525"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71450" lvl="1" indent="-171450" algn="l" defTabSz="800100">
            <a:lnSpc>
              <a:spcPct val="90000"/>
            </a:lnSpc>
            <a:spcBef>
              <a:spcPct val="0"/>
            </a:spcBef>
            <a:spcAft>
              <a:spcPct val="15000"/>
            </a:spcAft>
            <a:buChar char="••"/>
          </a:pPr>
          <a:r>
            <a:rPr lang="ro-RO" sz="1800" b="1" i="1" kern="1200" dirty="0" smtClean="0"/>
            <a:t>TDI, DRID, DRD</a:t>
          </a:r>
          <a:endParaRPr lang="en-US" sz="1800" kern="1200" dirty="0"/>
        </a:p>
      </dsp:txBody>
      <dsp:txXfrm>
        <a:off x="5542214" y="1805943"/>
        <a:ext cx="3067049" cy="1577338"/>
      </dsp:txXfrm>
    </dsp:sp>
    <dsp:sp modelId="{720EF7CA-047F-43DD-8799-DA03814F56B9}">
      <dsp:nvSpPr>
        <dsp:cNvPr id="0" name=""/>
        <dsp:cNvSpPr/>
      </dsp:nvSpPr>
      <dsp:spPr>
        <a:xfrm>
          <a:off x="5234742" y="3383281"/>
          <a:ext cx="3681993" cy="1577338"/>
        </a:xfrm>
        <a:prstGeom prst="rect">
          <a:avLst/>
        </a:prstGeom>
        <a:noFill/>
        <a:ln w="9525"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0" algn="l" defTabSz="622300">
            <a:lnSpc>
              <a:spcPct val="90000"/>
            </a:lnSpc>
            <a:spcBef>
              <a:spcPct val="0"/>
            </a:spcBef>
            <a:spcAft>
              <a:spcPct val="15000"/>
            </a:spcAft>
            <a:buChar char="••"/>
          </a:pPr>
          <a:r>
            <a:rPr lang="en-US" sz="1400" i="1" kern="1200" dirty="0" smtClean="0"/>
            <a:t>Drug related medical emergencies(2010)</a:t>
          </a:r>
          <a:endParaRPr lang="en-US" sz="1400" i="1" kern="1200" dirty="0"/>
        </a:p>
        <a:p>
          <a:pPr marL="0" marR="0" lvl="1" indent="0" algn="l" defTabSz="914400" eaLnBrk="1" fontAlgn="auto" latinLnBrk="0" hangingPunct="1">
            <a:lnSpc>
              <a:spcPct val="100000"/>
            </a:lnSpc>
            <a:spcBef>
              <a:spcPct val="0"/>
            </a:spcBef>
            <a:spcAft>
              <a:spcPts val="0"/>
            </a:spcAft>
            <a:buClrTx/>
            <a:buSzTx/>
            <a:buFontTx/>
            <a:buChar char="••"/>
            <a:tabLst/>
            <a:defRPr/>
          </a:pPr>
          <a:r>
            <a:rPr lang="en-US" sz="1400" b="0" i="0" kern="1200" dirty="0" smtClean="0"/>
            <a:t>Government Action Plan to counter the trade and use of new psychoactive substances/ products that are </a:t>
          </a:r>
          <a:r>
            <a:rPr lang="en-US" sz="1400" b="0" i="0" kern="1200" smtClean="0"/>
            <a:t>health damaging</a:t>
          </a:r>
          <a:r>
            <a:rPr lang="en-US" sz="1400" i="1" kern="1200" smtClean="0"/>
            <a:t>Needle &amp; syringes  programs (2012)</a:t>
          </a:r>
          <a:endParaRPr lang="en-US" sz="1400" i="1" kern="1200" dirty="0"/>
        </a:p>
        <a:p>
          <a:pPr marL="0" marR="0" lvl="1" indent="0" algn="l" defTabSz="914400" eaLnBrk="1" fontAlgn="auto" latinLnBrk="0" hangingPunct="1">
            <a:lnSpc>
              <a:spcPct val="100000"/>
            </a:lnSpc>
            <a:spcBef>
              <a:spcPct val="0"/>
            </a:spcBef>
            <a:spcAft>
              <a:spcPts val="0"/>
            </a:spcAft>
            <a:buClrTx/>
            <a:buSzTx/>
            <a:buFontTx/>
            <a:buChar char="••"/>
            <a:tabLst/>
            <a:defRPr/>
          </a:pPr>
          <a:r>
            <a:rPr lang="en-US" sz="1400" i="1" kern="1200" dirty="0" smtClean="0"/>
            <a:t>On-line interest for NPS</a:t>
          </a:r>
          <a:endParaRPr lang="en-US" sz="1400" i="1" kern="1200" dirty="0"/>
        </a:p>
        <a:p>
          <a:pPr marL="114300" lvl="1" indent="0" algn="l" defTabSz="622300">
            <a:lnSpc>
              <a:spcPct val="90000"/>
            </a:lnSpc>
            <a:spcBef>
              <a:spcPct val="0"/>
            </a:spcBef>
            <a:spcAft>
              <a:spcPct val="15000"/>
            </a:spcAft>
            <a:buChar char="••"/>
          </a:pPr>
          <a:endParaRPr lang="en-US" sz="1400" i="1" kern="1200" dirty="0"/>
        </a:p>
      </dsp:txBody>
      <dsp:txXfrm>
        <a:off x="5234742" y="3383281"/>
        <a:ext cx="3681993" cy="15773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B98C85-141B-4B2D-844C-238306ABAD61}">
      <dsp:nvSpPr>
        <dsp:cNvPr id="0" name=""/>
        <dsp:cNvSpPr/>
      </dsp:nvSpPr>
      <dsp:spPr>
        <a:xfrm>
          <a:off x="1102276" y="530575"/>
          <a:ext cx="2364710" cy="920049"/>
        </a:xfrm>
        <a:prstGeom prst="roundRect">
          <a:avLst>
            <a:gd name="adj" fmla="val 10000"/>
          </a:avLst>
        </a:prstGeom>
        <a:gradFill rotWithShape="0">
          <a:gsLst>
            <a:gs pos="0">
              <a:schemeClr val="accent2">
                <a:hueOff val="0"/>
                <a:satOff val="0"/>
                <a:lumOff val="0"/>
                <a:alphaOff val="0"/>
                <a:shade val="63000"/>
              </a:schemeClr>
            </a:gs>
            <a:gs pos="30000">
              <a:schemeClr val="accent2">
                <a:hueOff val="0"/>
                <a:satOff val="0"/>
                <a:lumOff val="0"/>
                <a:alphaOff val="0"/>
                <a:shade val="90000"/>
                <a:satMod val="110000"/>
              </a:schemeClr>
            </a:gs>
            <a:gs pos="45000">
              <a:schemeClr val="accent2">
                <a:hueOff val="0"/>
                <a:satOff val="0"/>
                <a:lumOff val="0"/>
                <a:alphaOff val="0"/>
                <a:shade val="100000"/>
                <a:satMod val="118000"/>
              </a:schemeClr>
            </a:gs>
            <a:gs pos="55000">
              <a:schemeClr val="accent2">
                <a:hueOff val="0"/>
                <a:satOff val="0"/>
                <a:lumOff val="0"/>
                <a:alphaOff val="0"/>
                <a:shade val="100000"/>
                <a:satMod val="118000"/>
              </a:schemeClr>
            </a:gs>
            <a:gs pos="73000">
              <a:schemeClr val="accent2">
                <a:hueOff val="0"/>
                <a:satOff val="0"/>
                <a:lumOff val="0"/>
                <a:alphaOff val="0"/>
                <a:shade val="90000"/>
                <a:satMod val="110000"/>
              </a:schemeClr>
            </a:gs>
            <a:gs pos="100000">
              <a:schemeClr val="accent2">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smtClean="0"/>
            <a:t>PREVENTION</a:t>
          </a:r>
          <a:r>
            <a:rPr lang="en-US" sz="2000" kern="1200" dirty="0" smtClean="0"/>
            <a:t> </a:t>
          </a:r>
          <a:endParaRPr lang="en-US" sz="2000" kern="1200" dirty="0"/>
        </a:p>
      </dsp:txBody>
      <dsp:txXfrm>
        <a:off x="1129223" y="557522"/>
        <a:ext cx="2310816" cy="866155"/>
      </dsp:txXfrm>
    </dsp:sp>
    <dsp:sp modelId="{3EB959F4-98C9-4EEF-ADC7-CAF9CE5DF187}">
      <dsp:nvSpPr>
        <dsp:cNvPr id="0" name=""/>
        <dsp:cNvSpPr/>
      </dsp:nvSpPr>
      <dsp:spPr>
        <a:xfrm rot="19457599">
          <a:off x="3381788" y="684290"/>
          <a:ext cx="906435" cy="83590"/>
        </a:xfrm>
        <a:custGeom>
          <a:avLst/>
          <a:gdLst/>
          <a:ahLst/>
          <a:cxnLst/>
          <a:rect l="0" t="0" r="0" b="0"/>
          <a:pathLst>
            <a:path>
              <a:moveTo>
                <a:pt x="0" y="41795"/>
              </a:moveTo>
              <a:lnTo>
                <a:pt x="906435" y="41795"/>
              </a:lnTo>
            </a:path>
          </a:pathLst>
        </a:custGeom>
        <a:noFill/>
        <a:ln w="1905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812345" y="703425"/>
        <a:ext cx="45321" cy="45321"/>
      </dsp:txXfrm>
    </dsp:sp>
    <dsp:sp modelId="{CD1BD253-AF83-4105-9E1D-E8853DBE1951}">
      <dsp:nvSpPr>
        <dsp:cNvPr id="0" name=""/>
        <dsp:cNvSpPr/>
      </dsp:nvSpPr>
      <dsp:spPr>
        <a:xfrm>
          <a:off x="4203025" y="1547"/>
          <a:ext cx="3152897" cy="920049"/>
        </a:xfrm>
        <a:prstGeom prst="roundRect">
          <a:avLst>
            <a:gd name="adj" fmla="val 1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smtClean="0">
              <a:effectLst>
                <a:outerShdw blurRad="38100" dist="38100" dir="2700000" algn="tl">
                  <a:srgbClr val="000000">
                    <a:alpha val="43137"/>
                  </a:srgbClr>
                </a:outerShdw>
              </a:effectLst>
            </a:rPr>
            <a:t>Campaigns</a:t>
          </a:r>
          <a:r>
            <a:rPr lang="en-US" sz="2000" kern="1200" dirty="0" smtClean="0"/>
            <a:t> </a:t>
          </a:r>
          <a:endParaRPr lang="en-US" sz="2000" kern="1200" dirty="0"/>
        </a:p>
      </dsp:txBody>
      <dsp:txXfrm>
        <a:off x="4229972" y="28494"/>
        <a:ext cx="3099003" cy="866155"/>
      </dsp:txXfrm>
    </dsp:sp>
    <dsp:sp modelId="{F5DE72E0-1B17-451B-B4B0-00381528FE64}">
      <dsp:nvSpPr>
        <dsp:cNvPr id="0" name=""/>
        <dsp:cNvSpPr/>
      </dsp:nvSpPr>
      <dsp:spPr>
        <a:xfrm rot="2142401">
          <a:off x="3381788" y="1213319"/>
          <a:ext cx="906435" cy="83590"/>
        </a:xfrm>
        <a:custGeom>
          <a:avLst/>
          <a:gdLst/>
          <a:ahLst/>
          <a:cxnLst/>
          <a:rect l="0" t="0" r="0" b="0"/>
          <a:pathLst>
            <a:path>
              <a:moveTo>
                <a:pt x="0" y="41795"/>
              </a:moveTo>
              <a:lnTo>
                <a:pt x="906435" y="41795"/>
              </a:lnTo>
            </a:path>
          </a:pathLst>
        </a:custGeom>
        <a:noFill/>
        <a:ln w="1905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812345" y="1232453"/>
        <a:ext cx="45321" cy="45321"/>
      </dsp:txXfrm>
    </dsp:sp>
    <dsp:sp modelId="{5AC1D08B-2998-40E9-9286-AEC3A4F75493}">
      <dsp:nvSpPr>
        <dsp:cNvPr id="0" name=""/>
        <dsp:cNvSpPr/>
      </dsp:nvSpPr>
      <dsp:spPr>
        <a:xfrm>
          <a:off x="4203025" y="1059603"/>
          <a:ext cx="1840098" cy="920049"/>
        </a:xfrm>
        <a:prstGeom prst="roundRect">
          <a:avLst>
            <a:gd name="adj" fmla="val 10000"/>
          </a:avLst>
        </a:prstGeom>
        <a:gradFill rotWithShape="0">
          <a:gsLst>
            <a:gs pos="0">
              <a:schemeClr val="accent4">
                <a:hueOff val="0"/>
                <a:satOff val="0"/>
                <a:lumOff val="0"/>
                <a:alphaOff val="0"/>
                <a:shade val="63000"/>
              </a:schemeClr>
            </a:gs>
            <a:gs pos="30000">
              <a:schemeClr val="accent4">
                <a:hueOff val="0"/>
                <a:satOff val="0"/>
                <a:lumOff val="0"/>
                <a:alphaOff val="0"/>
                <a:shade val="90000"/>
                <a:satMod val="110000"/>
              </a:schemeClr>
            </a:gs>
            <a:gs pos="45000">
              <a:schemeClr val="accent4">
                <a:hueOff val="0"/>
                <a:satOff val="0"/>
                <a:lumOff val="0"/>
                <a:alphaOff val="0"/>
                <a:shade val="100000"/>
                <a:satMod val="118000"/>
              </a:schemeClr>
            </a:gs>
            <a:gs pos="55000">
              <a:schemeClr val="accent4">
                <a:hueOff val="0"/>
                <a:satOff val="0"/>
                <a:lumOff val="0"/>
                <a:alphaOff val="0"/>
                <a:shade val="100000"/>
                <a:satMod val="118000"/>
              </a:schemeClr>
            </a:gs>
            <a:gs pos="73000">
              <a:schemeClr val="accent4">
                <a:hueOff val="0"/>
                <a:satOff val="0"/>
                <a:lumOff val="0"/>
                <a:alphaOff val="0"/>
                <a:shade val="90000"/>
                <a:satMod val="110000"/>
              </a:schemeClr>
            </a:gs>
            <a:gs pos="100000">
              <a:schemeClr val="accent4">
                <a:hueOff val="0"/>
                <a:satOff val="0"/>
                <a:lumOff val="0"/>
                <a:alphaOff val="0"/>
                <a:shade val="63000"/>
              </a:schemeClr>
            </a:gs>
          </a:gsLst>
          <a:lin ang="950000" scaled="1"/>
        </a:gradFill>
        <a:ln>
          <a:noFill/>
        </a:ln>
        <a:effectLst>
          <a:outerShdw blurRad="50800" dist="430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b="1" kern="1200" dirty="0" smtClean="0">
              <a:effectLst>
                <a:outerShdw blurRad="38100" dist="38100" dir="2700000" algn="tl">
                  <a:srgbClr val="000000">
                    <a:alpha val="43137"/>
                  </a:srgbClr>
                </a:outerShdw>
              </a:effectLst>
            </a:rPr>
            <a:t>Training</a:t>
          </a:r>
          <a:r>
            <a:rPr lang="en-US" sz="2400" kern="1200" dirty="0" smtClean="0"/>
            <a:t> </a:t>
          </a:r>
          <a:endParaRPr lang="en-US" sz="2400" kern="1200" dirty="0"/>
        </a:p>
      </dsp:txBody>
      <dsp:txXfrm>
        <a:off x="4229972" y="1086550"/>
        <a:ext cx="1786204" cy="8661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034D39-402E-4FB4-BE9B-57EEFA838CC6}">
      <dsp:nvSpPr>
        <dsp:cNvPr id="0" name=""/>
        <dsp:cNvSpPr/>
      </dsp:nvSpPr>
      <dsp:spPr>
        <a:xfrm>
          <a:off x="3291839" y="958"/>
          <a:ext cx="4937760" cy="518816"/>
        </a:xfrm>
        <a:prstGeom prst="rightArrow">
          <a:avLst>
            <a:gd name="adj1" fmla="val 75000"/>
            <a:gd name="adj2" fmla="val 50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smtClean="0">
              <a:effectLst>
                <a:outerShdw blurRad="38100" dist="38100" dir="2700000" algn="tl">
                  <a:srgbClr val="000000">
                    <a:alpha val="43137"/>
                  </a:srgbClr>
                </a:outerShdw>
              </a:effectLst>
            </a:rPr>
            <a:t>1200 slots available </a:t>
          </a:r>
          <a:r>
            <a:rPr lang="en-US" sz="2000" kern="1200" dirty="0" smtClean="0"/>
            <a:t>in Bucharest</a:t>
          </a:r>
          <a:endParaRPr lang="en-US" sz="2000" kern="1200" dirty="0"/>
        </a:p>
      </dsp:txBody>
      <dsp:txXfrm>
        <a:off x="3291839" y="65810"/>
        <a:ext cx="4743204" cy="389112"/>
      </dsp:txXfrm>
    </dsp:sp>
    <dsp:sp modelId="{BB91A420-D5DD-4F78-9D32-194EB757A939}">
      <dsp:nvSpPr>
        <dsp:cNvPr id="0" name=""/>
        <dsp:cNvSpPr/>
      </dsp:nvSpPr>
      <dsp:spPr>
        <a:xfrm>
          <a:off x="0" y="958"/>
          <a:ext cx="3291840" cy="518816"/>
        </a:xfrm>
        <a:prstGeom prst="round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n-US" sz="3600" b="1" kern="1200" dirty="0" smtClean="0"/>
            <a:t>OST</a:t>
          </a:r>
          <a:endParaRPr lang="en-US" sz="3600" b="1" kern="1200" dirty="0"/>
        </a:p>
      </dsp:txBody>
      <dsp:txXfrm>
        <a:off x="25327" y="26285"/>
        <a:ext cx="3241186" cy="468162"/>
      </dsp:txXfrm>
    </dsp:sp>
    <dsp:sp modelId="{A199EA17-8F8E-426C-88FD-7677FA564B6D}">
      <dsp:nvSpPr>
        <dsp:cNvPr id="0" name=""/>
        <dsp:cNvSpPr/>
      </dsp:nvSpPr>
      <dsp:spPr>
        <a:xfrm>
          <a:off x="3291839" y="571656"/>
          <a:ext cx="4937760" cy="518816"/>
        </a:xfrm>
        <a:prstGeom prst="rightArrow">
          <a:avLst>
            <a:gd name="adj1" fmla="val 75000"/>
            <a:gd name="adj2" fmla="val 50000"/>
          </a:avLst>
        </a:prstGeom>
        <a:solidFill>
          <a:schemeClr val="accent4">
            <a:tint val="40000"/>
            <a:alpha val="90000"/>
            <a:hueOff val="-431461"/>
            <a:satOff val="-16357"/>
            <a:lumOff val="-1198"/>
            <a:alphaOff val="0"/>
          </a:schemeClr>
        </a:solidFill>
        <a:ln w="9525" cap="flat" cmpd="sng" algn="ctr">
          <a:solidFill>
            <a:schemeClr val="accent4">
              <a:tint val="40000"/>
              <a:alpha val="90000"/>
              <a:hueOff val="-431461"/>
              <a:satOff val="-16357"/>
              <a:lumOff val="-1198"/>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smtClean="0">
              <a:effectLst>
                <a:outerShdw blurRad="38100" dist="38100" dir="2700000" algn="tl">
                  <a:srgbClr val="000000">
                    <a:alpha val="43137"/>
                  </a:srgbClr>
                </a:outerShdw>
              </a:effectLst>
            </a:rPr>
            <a:t>2 mil. syringes /year </a:t>
          </a:r>
          <a:r>
            <a:rPr lang="en-US" sz="2000" kern="1200" dirty="0" smtClean="0"/>
            <a:t>since 2012</a:t>
          </a:r>
          <a:endParaRPr lang="en-US" sz="2000" kern="1200" dirty="0"/>
        </a:p>
      </dsp:txBody>
      <dsp:txXfrm>
        <a:off x="3291839" y="636508"/>
        <a:ext cx="4743204" cy="389112"/>
      </dsp:txXfrm>
    </dsp:sp>
    <dsp:sp modelId="{BB79BCBC-8DDF-492E-BF19-08B48317148C}">
      <dsp:nvSpPr>
        <dsp:cNvPr id="0" name=""/>
        <dsp:cNvSpPr/>
      </dsp:nvSpPr>
      <dsp:spPr>
        <a:xfrm>
          <a:off x="0" y="571656"/>
          <a:ext cx="3291840" cy="518816"/>
        </a:xfrm>
        <a:prstGeom prst="roundRect">
          <a:avLst/>
        </a:prstGeom>
        <a:solidFill>
          <a:schemeClr val="accent4">
            <a:hueOff val="-443573"/>
            <a:satOff val="-14933"/>
            <a:lumOff val="-362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b="1" kern="1200" dirty="0" smtClean="0"/>
            <a:t>NPS</a:t>
          </a:r>
          <a:endParaRPr lang="en-US" sz="3200" b="1" kern="1200" dirty="0"/>
        </a:p>
      </dsp:txBody>
      <dsp:txXfrm>
        <a:off x="25327" y="596983"/>
        <a:ext cx="3241186" cy="468162"/>
      </dsp:txXfrm>
    </dsp:sp>
    <dsp:sp modelId="{C301829F-2457-4081-8802-C75ABD332201}">
      <dsp:nvSpPr>
        <dsp:cNvPr id="0" name=""/>
        <dsp:cNvSpPr/>
      </dsp:nvSpPr>
      <dsp:spPr>
        <a:xfrm>
          <a:off x="3291839" y="1203325"/>
          <a:ext cx="4937760" cy="396873"/>
        </a:xfrm>
        <a:prstGeom prst="rightArrow">
          <a:avLst>
            <a:gd name="adj1" fmla="val 75000"/>
            <a:gd name="adj2" fmla="val 50000"/>
          </a:avLst>
        </a:prstGeom>
        <a:solidFill>
          <a:schemeClr val="accent4">
            <a:tint val="40000"/>
            <a:alpha val="90000"/>
            <a:hueOff val="-862923"/>
            <a:satOff val="-32714"/>
            <a:lumOff val="-2397"/>
            <a:alphaOff val="0"/>
          </a:schemeClr>
        </a:solidFill>
        <a:ln w="9525" cap="flat" cmpd="sng" algn="ctr">
          <a:solidFill>
            <a:schemeClr val="accent4">
              <a:tint val="40000"/>
              <a:alpha val="90000"/>
              <a:hueOff val="-862923"/>
              <a:satOff val="-32714"/>
              <a:lumOff val="-2397"/>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smtClean="0"/>
            <a:t>scaling up the screening </a:t>
          </a:r>
          <a:r>
            <a:rPr lang="en-US" sz="2000" kern="1200" dirty="0" smtClean="0"/>
            <a:t>for HIV&amp; HVC) </a:t>
          </a:r>
          <a:endParaRPr lang="en-US" sz="2000" kern="1200" dirty="0"/>
        </a:p>
      </dsp:txBody>
      <dsp:txXfrm>
        <a:off x="3291839" y="1252934"/>
        <a:ext cx="4788933" cy="297655"/>
      </dsp:txXfrm>
    </dsp:sp>
    <dsp:sp modelId="{2AC329FD-1D26-45E4-AF38-35E5AEDC3796}">
      <dsp:nvSpPr>
        <dsp:cNvPr id="0" name=""/>
        <dsp:cNvSpPr/>
      </dsp:nvSpPr>
      <dsp:spPr>
        <a:xfrm>
          <a:off x="0" y="1142354"/>
          <a:ext cx="3291840" cy="518816"/>
        </a:xfrm>
        <a:prstGeom prst="roundRect">
          <a:avLst/>
        </a:prstGeom>
        <a:solidFill>
          <a:schemeClr val="accent4">
            <a:hueOff val="-887145"/>
            <a:satOff val="-29867"/>
            <a:lumOff val="-725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1" kern="1200" dirty="0" smtClean="0"/>
            <a:t>HIV/HCV&amp;HVB Testing</a:t>
          </a:r>
          <a:endParaRPr lang="en-US" sz="2000" b="1" kern="1200" dirty="0"/>
        </a:p>
      </dsp:txBody>
      <dsp:txXfrm>
        <a:off x="25327" y="1167681"/>
        <a:ext cx="3241186" cy="468162"/>
      </dsp:txXfrm>
    </dsp:sp>
    <dsp:sp modelId="{ABCA0DD9-CBD6-4F64-8194-B7694E1ED9E7}">
      <dsp:nvSpPr>
        <dsp:cNvPr id="0" name=""/>
        <dsp:cNvSpPr/>
      </dsp:nvSpPr>
      <dsp:spPr>
        <a:xfrm>
          <a:off x="3291839" y="1713052"/>
          <a:ext cx="4937760" cy="518816"/>
        </a:xfrm>
        <a:prstGeom prst="rightArrow">
          <a:avLst>
            <a:gd name="adj1" fmla="val 75000"/>
            <a:gd name="adj2" fmla="val 50000"/>
          </a:avLst>
        </a:prstGeom>
        <a:solidFill>
          <a:schemeClr val="accent4">
            <a:tint val="40000"/>
            <a:alpha val="90000"/>
            <a:hueOff val="-1294384"/>
            <a:satOff val="-49072"/>
            <a:lumOff val="-3595"/>
            <a:alphaOff val="0"/>
          </a:schemeClr>
        </a:solidFill>
        <a:ln w="9525" cap="flat" cmpd="sng" algn="ctr">
          <a:solidFill>
            <a:schemeClr val="accent4">
              <a:tint val="40000"/>
              <a:alpha val="90000"/>
              <a:hueOff val="-1294384"/>
              <a:satOff val="-49072"/>
              <a:lumOff val="-3595"/>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smtClean="0"/>
            <a:t>setting up an informal group of consultation</a:t>
          </a:r>
          <a:endParaRPr lang="en-US" sz="1800" kern="1200" dirty="0"/>
        </a:p>
      </dsp:txBody>
      <dsp:txXfrm>
        <a:off x="3291839" y="1777904"/>
        <a:ext cx="4743204" cy="389112"/>
      </dsp:txXfrm>
    </dsp:sp>
    <dsp:sp modelId="{DFA4DA0C-483F-4454-A281-8157A7A74833}">
      <dsp:nvSpPr>
        <dsp:cNvPr id="0" name=""/>
        <dsp:cNvSpPr/>
      </dsp:nvSpPr>
      <dsp:spPr>
        <a:xfrm>
          <a:off x="0" y="1713052"/>
          <a:ext cx="3291840" cy="518816"/>
        </a:xfrm>
        <a:prstGeom prst="roundRect">
          <a:avLst/>
        </a:prstGeom>
        <a:solidFill>
          <a:schemeClr val="accent4">
            <a:hueOff val="-1330718"/>
            <a:satOff val="-44800"/>
            <a:lumOff val="-1088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en-US" sz="2000" b="1" kern="1200" dirty="0" smtClean="0"/>
            <a:t>GIRRAD</a:t>
          </a:r>
          <a:endParaRPr lang="en-US" sz="2000" b="1" kern="1200" dirty="0"/>
        </a:p>
      </dsp:txBody>
      <dsp:txXfrm>
        <a:off x="25327" y="1738379"/>
        <a:ext cx="3241186" cy="468162"/>
      </dsp:txXfrm>
    </dsp:sp>
    <dsp:sp modelId="{B46D8E8B-24A1-4F61-8597-61BB16226304}">
      <dsp:nvSpPr>
        <dsp:cNvPr id="0" name=""/>
        <dsp:cNvSpPr/>
      </dsp:nvSpPr>
      <dsp:spPr>
        <a:xfrm>
          <a:off x="3291839" y="2283750"/>
          <a:ext cx="4937760" cy="518816"/>
        </a:xfrm>
        <a:prstGeom prst="rightArrow">
          <a:avLst>
            <a:gd name="adj1" fmla="val 75000"/>
            <a:gd name="adj2" fmla="val 50000"/>
          </a:avLst>
        </a:prstGeom>
        <a:solidFill>
          <a:schemeClr val="accent4">
            <a:tint val="40000"/>
            <a:alpha val="90000"/>
            <a:hueOff val="-1725845"/>
            <a:satOff val="-65429"/>
            <a:lumOff val="-4794"/>
            <a:alphaOff val="0"/>
          </a:schemeClr>
        </a:solidFill>
        <a:ln w="9525" cap="flat" cmpd="sng" algn="ctr">
          <a:solidFill>
            <a:schemeClr val="accent4">
              <a:tint val="40000"/>
              <a:alpha val="90000"/>
              <a:hueOff val="-1725845"/>
              <a:satOff val="-65429"/>
              <a:lumOff val="-4794"/>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smtClean="0"/>
            <a:t>dedicated measures of harm-reduction </a:t>
          </a:r>
          <a:r>
            <a:rPr lang="en-US" sz="1400" kern="1200" dirty="0" smtClean="0"/>
            <a:t>(syringe vending machines, consumption rooms.) </a:t>
          </a:r>
          <a:endParaRPr lang="en-US" sz="1400" kern="1200" dirty="0"/>
        </a:p>
      </dsp:txBody>
      <dsp:txXfrm>
        <a:off x="3291839" y="2348602"/>
        <a:ext cx="4743204" cy="389112"/>
      </dsp:txXfrm>
    </dsp:sp>
    <dsp:sp modelId="{B658794A-5568-46EA-9B9E-447885FD0D8F}">
      <dsp:nvSpPr>
        <dsp:cNvPr id="0" name=""/>
        <dsp:cNvSpPr/>
      </dsp:nvSpPr>
      <dsp:spPr>
        <a:xfrm>
          <a:off x="0" y="2283750"/>
          <a:ext cx="3291840" cy="518816"/>
        </a:xfrm>
        <a:prstGeom prst="roundRect">
          <a:avLst/>
        </a:prstGeom>
        <a:solidFill>
          <a:schemeClr val="accent4">
            <a:hueOff val="-1774290"/>
            <a:satOff val="-59734"/>
            <a:lumOff val="-1451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b="1" kern="1200" dirty="0" smtClean="0"/>
            <a:t>National Antidrug Strategy</a:t>
          </a:r>
        </a:p>
        <a:p>
          <a:pPr lvl="0" algn="ctr" defTabSz="800100">
            <a:lnSpc>
              <a:spcPct val="90000"/>
            </a:lnSpc>
            <a:spcBef>
              <a:spcPct val="0"/>
            </a:spcBef>
            <a:spcAft>
              <a:spcPct val="35000"/>
            </a:spcAft>
          </a:pPr>
          <a:r>
            <a:rPr lang="en-US" sz="1800" b="1" kern="1200" dirty="0" smtClean="0"/>
            <a:t> (2013-2020) </a:t>
          </a:r>
          <a:endParaRPr lang="en-US" sz="1800" b="1" kern="1200" dirty="0"/>
        </a:p>
      </dsp:txBody>
      <dsp:txXfrm>
        <a:off x="25327" y="2309077"/>
        <a:ext cx="3241186" cy="4681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3AE79D48-BB9F-4CEC-91DC-30259AA16E82}" type="datetimeFigureOut">
              <a:rPr lang="en-US" smtClean="0"/>
              <a:pPr/>
              <a:t>11/21/2016</a:t>
            </a:fld>
            <a:endParaRPr lang="en-US"/>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2F18DFA5-7BC1-4E5F-9930-F5A9176324B8}" type="slidenum">
              <a:rPr lang="en-US" smtClean="0"/>
              <a:pPr/>
              <a:t>‹#›</a:t>
            </a:fld>
            <a:endParaRPr lang="en-US"/>
          </a:p>
        </p:txBody>
      </p:sp>
    </p:spTree>
    <p:extLst>
      <p:ext uri="{BB962C8B-B14F-4D97-AF65-F5344CB8AC3E}">
        <p14:creationId xmlns:p14="http://schemas.microsoft.com/office/powerpoint/2010/main" val="20259129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A0AE7745-8B03-47DB-AB6E-66CFCBAA605A}" type="datetimeFigureOut">
              <a:rPr lang="en-US" smtClean="0"/>
              <a:pPr/>
              <a:t>11/21/2016</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97E82994-B77F-4940-9EC8-611C4091BD05}" type="slidenum">
              <a:rPr lang="en-US" smtClean="0"/>
              <a:pPr/>
              <a:t>‹#›</a:t>
            </a:fld>
            <a:endParaRPr lang="en-US"/>
          </a:p>
        </p:txBody>
      </p:sp>
    </p:spTree>
    <p:extLst>
      <p:ext uri="{BB962C8B-B14F-4D97-AF65-F5344CB8AC3E}">
        <p14:creationId xmlns:p14="http://schemas.microsoft.com/office/powerpoint/2010/main" val="754875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fatrichfox.co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lgn="just"/>
            <a:r>
              <a:rPr lang="en-US" sz="1600" dirty="0" smtClean="0"/>
              <a:t>Your excellencies, dear friends and colleagues,</a:t>
            </a:r>
          </a:p>
          <a:p>
            <a:pPr algn="just"/>
            <a:r>
              <a:rPr lang="en-US" sz="1600" dirty="0" smtClean="0"/>
              <a:t>I am honored to welcome you to our side-event and share with you the Romania’s experience with the NPS, virtual </a:t>
            </a:r>
            <a:r>
              <a:rPr lang="en-US" sz="1600" dirty="0" err="1" smtClean="0"/>
              <a:t>darknet</a:t>
            </a:r>
            <a:r>
              <a:rPr lang="en-US" sz="1600" dirty="0" smtClean="0"/>
              <a:t> drug markets and crypto-currencies as Bitcoin.</a:t>
            </a:r>
          </a:p>
          <a:p>
            <a:pPr algn="just"/>
            <a:r>
              <a:rPr lang="en-US" sz="1600" b="0" dirty="0" smtClean="0"/>
              <a:t>First of all let me introduce</a:t>
            </a:r>
            <a:r>
              <a:rPr lang="en-US" sz="1600" b="0" baseline="0" dirty="0" smtClean="0"/>
              <a:t> you the speakers for today ….</a:t>
            </a:r>
            <a:endParaRPr lang="en-US" sz="1600" b="0" dirty="0"/>
          </a:p>
        </p:txBody>
      </p:sp>
      <p:sp>
        <p:nvSpPr>
          <p:cNvPr id="4" name="Slide Number Placeholder 3"/>
          <p:cNvSpPr>
            <a:spLocks noGrp="1"/>
          </p:cNvSpPr>
          <p:nvPr>
            <p:ph type="sldNum" sz="quarter" idx="10"/>
          </p:nvPr>
        </p:nvSpPr>
        <p:spPr/>
        <p:txBody>
          <a:bodyPr/>
          <a:lstStyle/>
          <a:p>
            <a:fld id="{97E82994-B77F-4940-9EC8-611C4091BD05}" type="slidenum">
              <a:rPr lang="en-US" smtClean="0">
                <a:solidFill>
                  <a:prstClr val="black"/>
                </a:solidFill>
              </a:rPr>
              <a:p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74637" y="4715153"/>
            <a:ext cx="6324600" cy="4820166"/>
          </a:xfrm>
        </p:spPr>
        <p:txBody>
          <a:bodyPr>
            <a:normAutofit fontScale="25000" lnSpcReduction="20000"/>
          </a:bodyPr>
          <a:lstStyle/>
          <a:p>
            <a:pPr algn="just">
              <a:lnSpc>
                <a:spcPct val="90000"/>
              </a:lnSpc>
              <a:buFontTx/>
              <a:buNone/>
            </a:pPr>
            <a:r>
              <a:rPr lang="en-US" sz="5600" dirty="0" smtClean="0"/>
              <a:t>An important role was played by the </a:t>
            </a:r>
            <a:r>
              <a:rPr lang="en-US" sz="5600" b="1" dirty="0" smtClean="0"/>
              <a:t>prevention services</a:t>
            </a:r>
            <a:r>
              <a:rPr lang="en-US" sz="5600" dirty="0" smtClean="0"/>
              <a:t>, provided mainly by the NAA territorial network of specialists.</a:t>
            </a:r>
          </a:p>
          <a:p>
            <a:pPr algn="just">
              <a:lnSpc>
                <a:spcPct val="90000"/>
              </a:lnSpc>
              <a:buFontTx/>
              <a:buNone/>
            </a:pPr>
            <a:r>
              <a:rPr lang="en-US" sz="5600" dirty="0" smtClean="0"/>
              <a:t>With a clear focus on the most at risk population (youngsters) the prevention  national – level campaigns</a:t>
            </a:r>
            <a:r>
              <a:rPr lang="en-US" sz="5600" i="1" dirty="0" smtClean="0"/>
              <a:t> </a:t>
            </a:r>
            <a:r>
              <a:rPr lang="en-US" sz="5600" dirty="0" smtClean="0"/>
              <a:t>have successfully completed the integrated approach of public policy for NPS control.</a:t>
            </a:r>
          </a:p>
          <a:p>
            <a:pPr algn="just">
              <a:lnSpc>
                <a:spcPct val="90000"/>
              </a:lnSpc>
              <a:buFontTx/>
              <a:buNone/>
            </a:pPr>
            <a:r>
              <a:rPr lang="en-US" sz="5600" dirty="0" smtClean="0"/>
              <a:t>Training activities enhanced the preventive interventions, targeting some professional categories (psychologists, traffic police officers, volunteers, journalists)  and parents. </a:t>
            </a:r>
          </a:p>
          <a:p>
            <a:pPr algn="just"/>
            <a:endParaRPr lang="en-US" sz="5600" dirty="0" smtClean="0"/>
          </a:p>
          <a:p>
            <a:pPr marL="0" marR="0" indent="0" algn="just" defTabSz="914400" rtl="0" eaLnBrk="1" fontAlgn="auto" latinLnBrk="0" hangingPunct="1">
              <a:lnSpc>
                <a:spcPct val="100000"/>
              </a:lnSpc>
              <a:spcBef>
                <a:spcPts val="0"/>
              </a:spcBef>
              <a:spcAft>
                <a:spcPts val="0"/>
              </a:spcAft>
              <a:buClrTx/>
              <a:buSzTx/>
              <a:buFontTx/>
              <a:buNone/>
              <a:tabLst/>
              <a:defRPr/>
            </a:pPr>
            <a:r>
              <a:rPr lang="en-US" sz="5600" b="1" kern="1200" dirty="0" smtClean="0">
                <a:solidFill>
                  <a:schemeClr val="tx1"/>
                </a:solidFill>
                <a:latin typeface="+mn-lt"/>
                <a:ea typeface="+mn-ea"/>
                <a:cs typeface="+mn-cs"/>
              </a:rPr>
              <a:t>Harm reduction:</a:t>
            </a:r>
          </a:p>
          <a:p>
            <a:pPr marL="0" marR="0" indent="0" algn="just" defTabSz="914400" rtl="0" eaLnBrk="1" fontAlgn="auto" latinLnBrk="0" hangingPunct="1">
              <a:lnSpc>
                <a:spcPct val="100000"/>
              </a:lnSpc>
              <a:spcBef>
                <a:spcPts val="0"/>
              </a:spcBef>
              <a:spcAft>
                <a:spcPts val="0"/>
              </a:spcAft>
              <a:buClrTx/>
              <a:buSzTx/>
              <a:buFontTx/>
              <a:buNone/>
              <a:tabLst/>
              <a:defRPr/>
            </a:pPr>
            <a:r>
              <a:rPr lang="en-US" sz="5600" kern="1200" baseline="0" dirty="0" smtClean="0">
                <a:solidFill>
                  <a:schemeClr val="tx1"/>
                </a:solidFill>
                <a:latin typeface="+mn-lt"/>
                <a:ea typeface="+mn-ea"/>
                <a:cs typeface="+mn-cs"/>
              </a:rPr>
              <a:t>Since </a:t>
            </a:r>
            <a:r>
              <a:rPr lang="en-US" sz="5600" kern="1200" dirty="0" smtClean="0">
                <a:solidFill>
                  <a:schemeClr val="tx1"/>
                </a:solidFill>
                <a:latin typeface="+mn-lt"/>
                <a:ea typeface="+mn-ea"/>
                <a:cs typeface="+mn-cs"/>
              </a:rPr>
              <a:t>November 2011</a:t>
            </a:r>
            <a:r>
              <a:rPr lang="en-US" sz="5600" kern="1200" baseline="0" dirty="0" smtClean="0">
                <a:solidFill>
                  <a:schemeClr val="tx1"/>
                </a:solidFill>
                <a:latin typeface="+mn-lt"/>
                <a:ea typeface="+mn-ea"/>
                <a:cs typeface="+mn-cs"/>
              </a:rPr>
              <a:t>, when </a:t>
            </a:r>
            <a:r>
              <a:rPr lang="en-US" sz="5600" kern="1200" dirty="0" smtClean="0">
                <a:solidFill>
                  <a:schemeClr val="tx1"/>
                </a:solidFill>
                <a:latin typeface="+mn-lt"/>
                <a:ea typeface="+mn-ea"/>
                <a:cs typeface="+mn-cs"/>
              </a:rPr>
              <a:t>the HIV outbreak among IDUs was declared, </a:t>
            </a:r>
            <a:r>
              <a:rPr lang="en-US" sz="5600" kern="1200" baseline="0" dirty="0" smtClean="0">
                <a:solidFill>
                  <a:schemeClr val="tx1"/>
                </a:solidFill>
                <a:latin typeface="+mn-lt"/>
                <a:ea typeface="+mn-ea"/>
                <a:cs typeface="+mn-cs"/>
              </a:rPr>
              <a:t>together authorities and civil society have made incredible efforts to sustain the harm-reduction services, in order to limit the </a:t>
            </a:r>
            <a:r>
              <a:rPr lang="en-US" sz="5600" kern="1200" baseline="0" dirty="0" err="1" smtClean="0">
                <a:solidFill>
                  <a:schemeClr val="tx1"/>
                </a:solidFill>
                <a:latin typeface="+mn-lt"/>
                <a:ea typeface="+mn-ea"/>
                <a:cs typeface="+mn-cs"/>
              </a:rPr>
              <a:t>extention</a:t>
            </a:r>
            <a:r>
              <a:rPr lang="en-US" sz="5600" kern="1200" baseline="0" dirty="0" smtClean="0">
                <a:solidFill>
                  <a:schemeClr val="tx1"/>
                </a:solidFill>
                <a:latin typeface="+mn-lt"/>
                <a:ea typeface="+mn-ea"/>
                <a:cs typeface="+mn-cs"/>
              </a:rPr>
              <a:t> of the above mentioned HIV outbreak. </a:t>
            </a:r>
          </a:p>
          <a:p>
            <a:pPr marL="0" marR="0" indent="0" algn="just" defTabSz="914400" rtl="0" eaLnBrk="1" fontAlgn="auto" latinLnBrk="0" hangingPunct="1">
              <a:lnSpc>
                <a:spcPct val="100000"/>
              </a:lnSpc>
              <a:spcBef>
                <a:spcPts val="0"/>
              </a:spcBef>
              <a:spcAft>
                <a:spcPts val="0"/>
              </a:spcAft>
              <a:buClrTx/>
              <a:buSzTx/>
              <a:buFontTx/>
              <a:buNone/>
              <a:tabLst/>
              <a:defRPr/>
            </a:pPr>
            <a:endParaRPr lang="en-US" sz="5600" kern="1200" baseline="0" dirty="0" smtClean="0">
              <a:solidFill>
                <a:schemeClr val="tx1"/>
              </a:solidFill>
              <a:latin typeface="+mn-lt"/>
              <a:ea typeface="+mn-ea"/>
              <a:cs typeface="+mn-cs"/>
            </a:endParaRPr>
          </a:p>
          <a:p>
            <a:pPr algn="just"/>
            <a:endParaRPr lang="en-US" sz="4300" dirty="0"/>
          </a:p>
        </p:txBody>
      </p:sp>
      <p:sp>
        <p:nvSpPr>
          <p:cNvPr id="4" name="Slide Number Placeholder 3"/>
          <p:cNvSpPr>
            <a:spLocks noGrp="1"/>
          </p:cNvSpPr>
          <p:nvPr>
            <p:ph type="sldNum" sz="quarter" idx="10"/>
          </p:nvPr>
        </p:nvSpPr>
        <p:spPr>
          <a:xfrm>
            <a:off x="3850443" y="9687719"/>
            <a:ext cx="2945659" cy="237196"/>
          </a:xfrm>
        </p:spPr>
        <p:txBody>
          <a:bodyPr/>
          <a:lstStyle/>
          <a:p>
            <a:fld id="{97E82994-B77F-4940-9EC8-611C4091BD05}"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b="0" dirty="0" smtClean="0"/>
              <a:t>Three main methods for legal response were enacted:</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600" b="0" dirty="0" smtClean="0">
                <a:effectLst>
                  <a:outerShdw blurRad="38100" dist="38100" dir="2700000" algn="tl">
                    <a:srgbClr val="000000">
                      <a:alpha val="43137"/>
                    </a:srgbClr>
                  </a:outerShdw>
                </a:effectLst>
              </a:rPr>
              <a:t> updating the anti-narcotic conventional legislation</a:t>
            </a:r>
            <a:endParaRPr lang="en-US" sz="1600" b="0" dirty="0" smtClean="0"/>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600" b="0" dirty="0" smtClean="0"/>
              <a:t> using existing laws focused on consumer and health protection </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600" b="0" baseline="0" dirty="0" smtClean="0"/>
              <a:t> </a:t>
            </a:r>
            <a:r>
              <a:rPr lang="en-US" sz="1600" b="0" dirty="0" smtClean="0"/>
              <a:t>innovative legal responses </a:t>
            </a:r>
          </a:p>
          <a:p>
            <a:endParaRPr lang="en-US" sz="16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smtClean="0">
                <a:solidFill>
                  <a:schemeClr val="tx1"/>
                </a:solidFill>
                <a:ea typeface="+mn-ea"/>
                <a:cs typeface="+mn-cs"/>
              </a:rPr>
              <a:t>Thee first responses to the NPS proliferation were to enact two legal documents, which laid the grounds for placing </a:t>
            </a:r>
            <a:r>
              <a:rPr lang="en-GB" sz="1600" b="1" kern="1200" dirty="0" smtClean="0">
                <a:solidFill>
                  <a:schemeClr val="tx1"/>
                </a:solidFill>
                <a:ea typeface="+mn-ea"/>
                <a:cs typeface="+mn-cs"/>
              </a:rPr>
              <a:t>73 new psychoactive plants and substances under national control</a:t>
            </a:r>
            <a:r>
              <a:rPr lang="en-GB" sz="1600" b="0" i="0" kern="1200" dirty="0" smtClean="0">
                <a:solidFill>
                  <a:schemeClr val="tx1"/>
                </a:solidFill>
                <a:ea typeface="+mn-ea"/>
                <a:cs typeface="+mn-cs"/>
              </a:rPr>
              <a:t>.</a:t>
            </a:r>
            <a:r>
              <a:rPr lang="en-GB" sz="1600" kern="1200" dirty="0" smtClean="0">
                <a:solidFill>
                  <a:schemeClr val="tx1"/>
                </a:solidFill>
                <a:ea typeface="+mn-ea"/>
                <a:cs typeface="+mn-cs"/>
              </a:rPr>
              <a:t>  </a:t>
            </a:r>
          </a:p>
          <a:p>
            <a:pPr lvl="0">
              <a:defRPr/>
            </a:pPr>
            <a:endParaRPr lang="en-GB" sz="1600" kern="1200" dirty="0" smtClean="0">
              <a:solidFill>
                <a:schemeClr val="tx1"/>
              </a:solidFill>
              <a:ea typeface="+mn-ea"/>
              <a:cs typeface="+mn-cs"/>
            </a:endParaRPr>
          </a:p>
          <a:p>
            <a:pPr lvl="0">
              <a:defRPr/>
            </a:pPr>
            <a:r>
              <a:rPr lang="en-GB" sz="1600" dirty="0" smtClean="0"/>
              <a:t>More specific,</a:t>
            </a:r>
            <a:r>
              <a:rPr lang="en-GB" sz="1600" baseline="0" dirty="0" smtClean="0"/>
              <a:t> </a:t>
            </a:r>
            <a:r>
              <a:rPr lang="en-GB" sz="1600" dirty="0" smtClean="0"/>
              <a:t>have foreseen a </a:t>
            </a:r>
            <a:r>
              <a:rPr lang="en-GB" sz="1600" kern="1200" dirty="0" smtClean="0">
                <a:solidFill>
                  <a:schemeClr val="tx1"/>
                </a:solidFill>
                <a:ea typeface="+mn-ea"/>
                <a:cs typeface="+mn-cs"/>
              </a:rPr>
              <a:t>special category - </a:t>
            </a:r>
            <a:r>
              <a:rPr lang="en-GB" sz="1600" b="1" kern="1200" dirty="0" smtClean="0">
                <a:solidFill>
                  <a:schemeClr val="tx1"/>
                </a:solidFill>
                <a:ea typeface="+mn-ea"/>
                <a:cs typeface="+mn-cs"/>
              </a:rPr>
              <a:t>“products/ substances under national  control“</a:t>
            </a:r>
            <a:r>
              <a:rPr lang="en-US" sz="1600" dirty="0" smtClean="0">
                <a:cs typeface="Times New Roman" pitchFamily="18" charset="0"/>
              </a:rPr>
              <a:t>, speeding up the process of placing under  control the NPS identified as such. </a:t>
            </a:r>
          </a:p>
          <a:p>
            <a:pPr lvl="0">
              <a:defRPr/>
            </a:pPr>
            <a:endParaRPr lang="en-GB" sz="1600" dirty="0" smtClean="0"/>
          </a:p>
        </p:txBody>
      </p:sp>
      <p:sp>
        <p:nvSpPr>
          <p:cNvPr id="4" name="Slide Number Placeholder 3"/>
          <p:cNvSpPr>
            <a:spLocks noGrp="1"/>
          </p:cNvSpPr>
          <p:nvPr>
            <p:ph type="sldNum" sz="quarter" idx="10"/>
          </p:nvPr>
        </p:nvSpPr>
        <p:spPr/>
        <p:txBody>
          <a:bodyPr/>
          <a:lstStyle/>
          <a:p>
            <a:fld id="{97E82994-B77F-4940-9EC8-611C4091BD05}"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8437" y="4715153"/>
            <a:ext cx="6400800" cy="4466987"/>
          </a:xfrm>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1" kern="1200" dirty="0" smtClean="0">
                <a:solidFill>
                  <a:schemeClr val="tx1"/>
                </a:solidFill>
                <a:latin typeface="+mn-lt"/>
                <a:ea typeface="+mn-ea"/>
                <a:cs typeface="+mn-cs"/>
              </a:rPr>
              <a:t>Laying down rules to counter operations with products likely to generate psychoactive effects, others than provided by the effective law </a:t>
            </a:r>
            <a:r>
              <a:rPr lang="en-GB" sz="1600" kern="1200" dirty="0" smtClean="0">
                <a:solidFill>
                  <a:schemeClr val="tx1"/>
                </a:solidFill>
                <a:latin typeface="+mn-lt"/>
                <a:ea typeface="+mn-ea"/>
                <a:cs typeface="+mn-cs"/>
              </a:rPr>
              <a:t>established the legal provisions applicable to preparations, substances, plants, mushrooms or combinations of the such, that are likely to yield psychoactive effects similar to drugs, and provides measures to prevent, control and counter the use of such products out of public health reasons. </a:t>
            </a:r>
          </a:p>
          <a:p>
            <a:pPr>
              <a:buFont typeface="Arial" pitchFamily="34" charset="0"/>
              <a:buNone/>
            </a:pPr>
            <a:endParaRPr lang="en-GB" sz="1400" b="0" i="0" dirty="0" smtClean="0"/>
          </a:p>
          <a:p>
            <a:r>
              <a:rPr lang="en-GB" sz="2000" dirty="0" smtClean="0"/>
              <a:t> </a:t>
            </a:r>
            <a:endParaRPr lang="en-US" sz="2000" dirty="0" smtClean="0"/>
          </a:p>
          <a:p>
            <a:pPr>
              <a:buFont typeface="Arial" pitchFamily="34" charset="0"/>
              <a:buChar char="•"/>
            </a:pPr>
            <a:endParaRPr lang="en-US" sz="1400" dirty="0" smtClean="0"/>
          </a:p>
          <a:p>
            <a:pPr>
              <a:buFont typeface="Arial" pitchFamily="34" charset="0"/>
              <a:buChar char="•"/>
            </a:pPr>
            <a:endParaRPr lang="en-US" sz="14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7E82994-B77F-4940-9EC8-611C4091BD05}"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400" dirty="0" smtClean="0"/>
              <a:t>International cooperation  proved an important  tool  in our fight</a:t>
            </a:r>
            <a:r>
              <a:rPr lang="en-US" sz="1400" baseline="0" dirty="0" smtClean="0"/>
              <a:t> to identify, risk assessing and control of the NPS and it was focused on 3 main directions:</a:t>
            </a:r>
          </a:p>
          <a:p>
            <a:endParaRPr lang="en-US" sz="1400" baseline="0" dirty="0" smtClean="0"/>
          </a:p>
          <a:p>
            <a:pPr marL="228600" indent="-228600">
              <a:buAutoNum type="arabicPeriod"/>
            </a:pPr>
            <a:r>
              <a:rPr lang="en-US" sz="1400" dirty="0" smtClean="0"/>
              <a:t>Cooperation at the EU level on the information exchange, risk assessment and control of new psychoactive substances (setting up an working  Early Warning System on NPS ).</a:t>
            </a:r>
          </a:p>
          <a:p>
            <a:pPr marL="228600" indent="-228600">
              <a:buAutoNum type="arabicPeriod"/>
            </a:pPr>
            <a:endParaRPr lang="en-US" sz="1400" dirty="0" smtClean="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400" baseline="0" dirty="0" smtClean="0"/>
              <a:t>Cooperation with the UN bodies within the framework of the International Narcotic Conventions</a:t>
            </a:r>
            <a:endParaRPr lang="en-US" sz="1400" b="1" kern="1200" dirty="0" smtClean="0">
              <a:solidFill>
                <a:schemeClr val="tx1"/>
              </a:solidFill>
              <a:latin typeface="+mn-lt"/>
              <a:ea typeface="+mn-ea"/>
              <a:cs typeface="+mn-cs"/>
            </a:endParaRPr>
          </a:p>
          <a:p>
            <a:pPr marL="228600" indent="-228600">
              <a:buAutoNum type="arabicPeriod"/>
            </a:pPr>
            <a:endParaRPr lang="en-US" sz="1400" baseline="0" dirty="0" smtClean="0"/>
          </a:p>
          <a:p>
            <a:pPr marL="228600" indent="-228600">
              <a:buAutoNum type="arabicPeriod"/>
            </a:pPr>
            <a:endParaRPr lang="en-US" sz="1200" baseline="0" dirty="0" smtClean="0"/>
          </a:p>
          <a:p>
            <a:pPr marL="228600" indent="-228600">
              <a:buAutoNum type="arabicPeriod"/>
            </a:pPr>
            <a:endParaRPr lang="en-US" sz="1200" baseline="0" dirty="0" smtClean="0"/>
          </a:p>
          <a:p>
            <a:pPr marL="228600" indent="-228600">
              <a:buAutoNum type="arabicPeriod"/>
            </a:pPr>
            <a:endParaRPr lang="en-US" sz="1200" baseline="0" dirty="0" smtClean="0"/>
          </a:p>
          <a:p>
            <a:pPr marL="228600" indent="-228600">
              <a:buAutoNum type="arabicPeriod"/>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97E82994-B77F-4940-9EC8-611C4091BD05}"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dirty="0" smtClean="0"/>
              <a:t>Routine monitoring of the government controlling measures indicates that by the end of March </a:t>
            </a:r>
            <a:r>
              <a:rPr lang="ro-RO" sz="2400" b="0" dirty="0" smtClean="0"/>
              <a:t> 2011</a:t>
            </a:r>
            <a:r>
              <a:rPr lang="en-US" sz="2400" b="0" dirty="0" smtClean="0"/>
              <a:t>, </a:t>
            </a:r>
            <a:r>
              <a:rPr lang="ro-RO" sz="2400" b="0" dirty="0" smtClean="0"/>
              <a:t>158</a:t>
            </a:r>
            <a:r>
              <a:rPr lang="en-US" sz="2400" b="0" dirty="0" smtClean="0"/>
              <a:t> “dream-shops” selling NPS were still functioning.</a:t>
            </a:r>
            <a:r>
              <a:rPr lang="en-US" sz="2400" b="0" baseline="0" dirty="0" smtClean="0"/>
              <a:t> </a:t>
            </a:r>
            <a:r>
              <a:rPr lang="en-US" sz="2400" dirty="0" smtClean="0"/>
              <a:t>The immediate effect of the government controls was the closure of all  street Spice/ Dream</a:t>
            </a:r>
            <a:r>
              <a:rPr lang="en-US" sz="2400" baseline="0" dirty="0" smtClean="0"/>
              <a:t> Shops by the end of 2012.</a:t>
            </a:r>
            <a:endParaRPr lang="en-US" sz="2400" b="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b="0" dirty="0" smtClean="0"/>
          </a:p>
          <a:p>
            <a:endParaRPr lang="en-US" dirty="0"/>
          </a:p>
        </p:txBody>
      </p:sp>
      <p:sp>
        <p:nvSpPr>
          <p:cNvPr id="4" name="Slide Number Placeholder 3"/>
          <p:cNvSpPr>
            <a:spLocks noGrp="1"/>
          </p:cNvSpPr>
          <p:nvPr>
            <p:ph type="sldNum" sz="quarter" idx="10"/>
          </p:nvPr>
        </p:nvSpPr>
        <p:spPr/>
        <p:txBody>
          <a:bodyPr/>
          <a:lstStyle/>
          <a:p>
            <a:fld id="{97E82994-B77F-4940-9EC8-611C4091BD05}"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lgn="just"/>
            <a:r>
              <a:rPr lang="en-US" sz="1600" dirty="0" smtClean="0"/>
              <a:t>If we consider the GPS as a relevant indicator for the progress of the NPS use in Romania we can see that according to GPS 2013 - </a:t>
            </a:r>
            <a:r>
              <a:rPr lang="vi-VN" sz="1600" dirty="0" smtClean="0"/>
              <a:t>2% </a:t>
            </a:r>
            <a:r>
              <a:rPr lang="en-US" sz="1600" dirty="0" smtClean="0"/>
              <a:t>of the sampled general population aged 15-64 years have</a:t>
            </a:r>
            <a:r>
              <a:rPr lang="en-US" sz="1600" baseline="0" dirty="0" smtClean="0"/>
              <a:t> experienced </a:t>
            </a:r>
            <a:r>
              <a:rPr lang="en-US" sz="1600" dirty="0" smtClean="0"/>
              <a:t>NPS use,</a:t>
            </a:r>
            <a:r>
              <a:rPr lang="en-US" sz="1600" baseline="0" dirty="0" smtClean="0"/>
              <a:t> while only </a:t>
            </a:r>
            <a:r>
              <a:rPr lang="vi-VN" sz="1600" dirty="0" smtClean="0"/>
              <a:t>0,3% </a:t>
            </a:r>
            <a:r>
              <a:rPr lang="en-US" sz="1600" dirty="0" smtClean="0"/>
              <a:t>from the interviewed have</a:t>
            </a:r>
            <a:r>
              <a:rPr lang="vi-VN" sz="1600" dirty="0" smtClean="0"/>
              <a:t> declar</a:t>
            </a:r>
            <a:r>
              <a:rPr lang="en-US" sz="1600" dirty="0" err="1" smtClean="0"/>
              <a:t>ed</a:t>
            </a:r>
            <a:r>
              <a:rPr lang="en-US" sz="1600" baseline="0" dirty="0" smtClean="0"/>
              <a:t> NPS use in the last year (recent Use). No current</a:t>
            </a:r>
            <a:r>
              <a:rPr lang="vi-VN" sz="1600" dirty="0" smtClean="0"/>
              <a:t> </a:t>
            </a:r>
            <a:r>
              <a:rPr lang="en-US" sz="1600" dirty="0" smtClean="0"/>
              <a:t>use (last month) was registered for NPS,</a:t>
            </a:r>
            <a:r>
              <a:rPr lang="en-US" sz="1600" baseline="0" dirty="0" smtClean="0"/>
              <a:t> meaning that this pattern of use is declining.</a:t>
            </a:r>
          </a:p>
          <a:p>
            <a:pPr algn="just"/>
            <a:r>
              <a:rPr lang="en-US" sz="1600" dirty="0" smtClean="0"/>
              <a:t> </a:t>
            </a:r>
          </a:p>
        </p:txBody>
      </p:sp>
      <p:sp>
        <p:nvSpPr>
          <p:cNvPr id="4" name="Slide Number Placeholder 3"/>
          <p:cNvSpPr>
            <a:spLocks noGrp="1"/>
          </p:cNvSpPr>
          <p:nvPr>
            <p:ph type="sldNum" sz="quarter" idx="10"/>
          </p:nvPr>
        </p:nvSpPr>
        <p:spPr/>
        <p:txBody>
          <a:bodyPr/>
          <a:lstStyle/>
          <a:p>
            <a:fld id="{97E82994-B77F-4940-9EC8-611C4091BD05}"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600" dirty="0" smtClean="0"/>
              <a:t>HIV trends:</a:t>
            </a:r>
          </a:p>
          <a:p>
            <a:pPr lvl="1">
              <a:buFont typeface="Arial" pitchFamily="34" charset="0"/>
              <a:buChar char="•"/>
            </a:pPr>
            <a:r>
              <a:rPr lang="en-US" sz="1600" dirty="0" smtClean="0"/>
              <a:t>stabilization  and slightly decreasing trend for the new diagnosed cases of HIV positive</a:t>
            </a:r>
            <a:r>
              <a:rPr lang="en-US" sz="1600" baseline="0" dirty="0" smtClean="0"/>
              <a:t> </a:t>
            </a:r>
            <a:r>
              <a:rPr lang="en-US" sz="1600" dirty="0" smtClean="0"/>
              <a:t>IDUs</a:t>
            </a:r>
          </a:p>
          <a:p>
            <a:pPr lvl="1">
              <a:buFont typeface="Arial" pitchFamily="34" charset="0"/>
              <a:buChar char="•"/>
            </a:pPr>
            <a:r>
              <a:rPr lang="en-US" sz="1600" dirty="0" smtClean="0"/>
              <a:t>significant decrease of the HIV positive prevalence among IDUs in treatment</a:t>
            </a:r>
          </a:p>
        </p:txBody>
      </p:sp>
      <p:sp>
        <p:nvSpPr>
          <p:cNvPr id="4" name="Slide Number Placeholder 3"/>
          <p:cNvSpPr>
            <a:spLocks noGrp="1"/>
          </p:cNvSpPr>
          <p:nvPr>
            <p:ph type="sldNum" sz="quarter" idx="10"/>
          </p:nvPr>
        </p:nvSpPr>
        <p:spPr/>
        <p:txBody>
          <a:bodyPr/>
          <a:lstStyle/>
          <a:p>
            <a:fld id="{97E82994-B77F-4940-9EC8-611C4091BD05}"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7" y="4715153"/>
            <a:ext cx="5614669" cy="4466987"/>
          </a:xfrm>
        </p:spPr>
        <p:txBody>
          <a:bodyPr>
            <a:normAutofit/>
          </a:bodyPr>
          <a:lstStyle/>
          <a:p>
            <a:r>
              <a:rPr lang="en-US" sz="1500" dirty="0" smtClean="0"/>
              <a:t>All the efforts made to counter the NPS phenomenon, even effective, however forced the distribution on to the black market.</a:t>
            </a:r>
          </a:p>
          <a:p>
            <a:endParaRPr lang="en-US" sz="1500" dirty="0" smtClean="0"/>
          </a:p>
          <a:p>
            <a:r>
              <a:rPr lang="en-US" sz="1500" dirty="0" smtClean="0"/>
              <a:t>Organized Crime Groups (OCG) are now involved in NPS distribution all over the country. Several methods are used:</a:t>
            </a:r>
          </a:p>
          <a:p>
            <a:endParaRPr lang="en-US" sz="1500" dirty="0" smtClean="0"/>
          </a:p>
          <a:p>
            <a:pPr lvl="0">
              <a:buFont typeface="Arial" pitchFamily="34" charset="0"/>
              <a:buChar char="•"/>
            </a:pPr>
            <a:r>
              <a:rPr lang="en-US" sz="1500" dirty="0" smtClean="0"/>
              <a:t>The classic distribution on the street (MLM - multi level marketing networks of peers or trusted clients, following the same pattern as the illicit drugs)</a:t>
            </a:r>
          </a:p>
          <a:p>
            <a:pPr lvl="0">
              <a:buFont typeface="Arial" pitchFamily="34" charset="0"/>
              <a:buChar char="•"/>
            </a:pPr>
            <a:r>
              <a:rPr lang="en-US" sz="1500" dirty="0" smtClean="0"/>
              <a:t>Distribution on the internet (surface web or dark net crypto-markets)</a:t>
            </a:r>
          </a:p>
          <a:p>
            <a:pPr lvl="0">
              <a:buFont typeface="Arial" pitchFamily="34" charset="0"/>
              <a:buChar char="•"/>
            </a:pPr>
            <a:r>
              <a:rPr lang="en-US" sz="1500" dirty="0" smtClean="0"/>
              <a:t>Advertising</a:t>
            </a:r>
            <a:r>
              <a:rPr lang="en-US" sz="1500" baseline="0" dirty="0" smtClean="0"/>
              <a:t> on the on-line publications </a:t>
            </a:r>
            <a:endParaRPr lang="en-US" sz="150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7E82994-B77F-4940-9EC8-611C4091BD05}"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500" kern="1200" dirty="0" smtClean="0">
                <a:solidFill>
                  <a:schemeClr val="tx1"/>
                </a:solidFill>
                <a:latin typeface="+mn-lt"/>
                <a:ea typeface="+mn-ea"/>
                <a:cs typeface="+mn-cs"/>
              </a:rPr>
              <a:t>I will further show you  a case study of an operation undertaken by the Romanian Police, a typical scenario of NPS distribution.</a:t>
            </a:r>
          </a:p>
          <a:p>
            <a:endParaRPr lang="en-US" sz="1500" kern="1200" dirty="0" smtClean="0">
              <a:solidFill>
                <a:schemeClr val="tx1"/>
              </a:solidFill>
              <a:latin typeface="+mn-lt"/>
              <a:ea typeface="+mn-ea"/>
              <a:cs typeface="+mn-cs"/>
            </a:endParaRPr>
          </a:p>
          <a:p>
            <a:r>
              <a:rPr lang="en-US" sz="1500" kern="1200" dirty="0" smtClean="0">
                <a:solidFill>
                  <a:schemeClr val="tx1"/>
                </a:solidFill>
                <a:latin typeface="+mn-lt"/>
                <a:ea typeface="+mn-ea"/>
                <a:cs typeface="+mn-cs"/>
              </a:rPr>
              <a:t>MODUS OPERANDI </a:t>
            </a:r>
          </a:p>
          <a:p>
            <a:pPr lvl="0">
              <a:buFont typeface="Arial" pitchFamily="34" charset="0"/>
              <a:buChar char="•"/>
            </a:pPr>
            <a:r>
              <a:rPr lang="en-US" sz="1500" kern="1200" dirty="0" smtClean="0">
                <a:solidFill>
                  <a:schemeClr val="tx1"/>
                </a:solidFill>
                <a:latin typeface="+mn-lt"/>
                <a:ea typeface="+mn-ea"/>
                <a:cs typeface="+mn-cs"/>
              </a:rPr>
              <a:t>the OCG ( Organized Crime Group) used an open source site – </a:t>
            </a:r>
            <a:r>
              <a:rPr lang="en-US" sz="1500" u="sng" kern="1200" dirty="0" smtClean="0">
                <a:solidFill>
                  <a:schemeClr val="tx1"/>
                </a:solidFill>
                <a:latin typeface="+mn-lt"/>
                <a:ea typeface="+mn-ea"/>
                <a:cs typeface="+mn-cs"/>
                <a:hlinkClick r:id="rId3"/>
              </a:rPr>
              <a:t>www.fatrichfox.com-</a:t>
            </a:r>
            <a:r>
              <a:rPr lang="en-US" sz="1500" kern="1200" dirty="0" smtClean="0">
                <a:solidFill>
                  <a:schemeClr val="tx1"/>
                </a:solidFill>
                <a:latin typeface="+mn-lt"/>
                <a:ea typeface="+mn-ea"/>
                <a:cs typeface="+mn-cs"/>
              </a:rPr>
              <a:t> to sell uncharted NPS</a:t>
            </a:r>
          </a:p>
          <a:p>
            <a:pPr lvl="0">
              <a:buFont typeface="Arial" pitchFamily="34" charset="0"/>
              <a:buChar char="•"/>
            </a:pPr>
            <a:r>
              <a:rPr lang="en-US" sz="1500" kern="1200" dirty="0" smtClean="0">
                <a:solidFill>
                  <a:schemeClr val="tx1"/>
                </a:solidFill>
                <a:latin typeface="+mn-lt"/>
                <a:ea typeface="+mn-ea"/>
                <a:cs typeface="+mn-cs"/>
              </a:rPr>
              <a:t>the organization imported substances from outside Europe and proceeded mixing the compounds on the continent</a:t>
            </a:r>
          </a:p>
          <a:p>
            <a:pPr lvl="0">
              <a:buFont typeface="Arial" pitchFamily="34" charset="0"/>
              <a:buChar char="•"/>
            </a:pPr>
            <a:r>
              <a:rPr lang="en-US" sz="1500" kern="1200" dirty="0" smtClean="0">
                <a:solidFill>
                  <a:schemeClr val="tx1"/>
                </a:solidFill>
                <a:latin typeface="+mn-lt"/>
                <a:ea typeface="+mn-ea"/>
                <a:cs typeface="+mn-cs"/>
              </a:rPr>
              <a:t>to conceal their activity, menial tasks were conducted by “ straw men”</a:t>
            </a:r>
          </a:p>
          <a:p>
            <a:pPr lvl="0">
              <a:buFont typeface="Arial" pitchFamily="34" charset="0"/>
              <a:buChar char="•"/>
            </a:pPr>
            <a:r>
              <a:rPr lang="en-US" sz="1500" kern="1200" dirty="0" smtClean="0">
                <a:solidFill>
                  <a:schemeClr val="tx1"/>
                </a:solidFill>
                <a:latin typeface="+mn-lt"/>
                <a:ea typeface="+mn-ea"/>
                <a:cs typeface="+mn-cs"/>
              </a:rPr>
              <a:t>they used fake identities to send envelopes containing NPS to the whole Romania using the Romanian Post Service</a:t>
            </a:r>
          </a:p>
          <a:p>
            <a:pPr lvl="0">
              <a:buFont typeface="Arial" pitchFamily="34" charset="0"/>
              <a:buChar char="•"/>
            </a:pPr>
            <a:r>
              <a:rPr lang="en-US" sz="1500" kern="1200" dirty="0" smtClean="0">
                <a:solidFill>
                  <a:schemeClr val="tx1"/>
                </a:solidFill>
                <a:latin typeface="+mn-lt"/>
                <a:ea typeface="+mn-ea"/>
                <a:cs typeface="+mn-cs"/>
              </a:rPr>
              <a:t>products were paid by reimbursement </a:t>
            </a:r>
          </a:p>
          <a:p>
            <a:pPr lvl="0">
              <a:buFont typeface="Arial" pitchFamily="34" charset="0"/>
              <a:buChar char="•"/>
            </a:pPr>
            <a:r>
              <a:rPr lang="en-US" sz="1500" kern="1200" dirty="0" smtClean="0">
                <a:solidFill>
                  <a:schemeClr val="tx1"/>
                </a:solidFill>
                <a:latin typeface="+mn-lt"/>
                <a:ea typeface="+mn-ea"/>
                <a:cs typeface="+mn-cs"/>
              </a:rPr>
              <a:t>the money was eventually collected in just one bank account, belonging to another “ straw man”  </a:t>
            </a:r>
          </a:p>
          <a:p>
            <a:pPr lvl="0">
              <a:buFont typeface="Arial" pitchFamily="34" charset="0"/>
              <a:buChar char="•"/>
            </a:pPr>
            <a:endParaRPr lang="en-US" sz="1500" kern="1200" dirty="0" smtClean="0">
              <a:solidFill>
                <a:schemeClr val="tx1"/>
              </a:solidFill>
              <a:latin typeface="+mn-lt"/>
              <a:ea typeface="+mn-ea"/>
              <a:cs typeface="+mn-cs"/>
            </a:endParaRPr>
          </a:p>
          <a:p>
            <a:r>
              <a:rPr lang="en-US" sz="1500" kern="1200" dirty="0" smtClean="0">
                <a:solidFill>
                  <a:schemeClr val="tx1"/>
                </a:solidFill>
                <a:latin typeface="+mn-lt"/>
                <a:ea typeface="+mn-ea"/>
                <a:cs typeface="+mn-cs"/>
              </a:rPr>
              <a:t>RESULTS:</a:t>
            </a:r>
          </a:p>
          <a:p>
            <a:r>
              <a:rPr lang="en-US" sz="1500" kern="1200" dirty="0" smtClean="0">
                <a:solidFill>
                  <a:schemeClr val="tx1"/>
                </a:solidFill>
                <a:latin typeface="+mn-lt"/>
                <a:ea typeface="+mn-ea"/>
                <a:cs typeface="+mn-cs"/>
              </a:rPr>
              <a:t> -2300 envelopes sent from 15 </a:t>
            </a:r>
            <a:r>
              <a:rPr lang="en-US" sz="1500" kern="1200" dirty="0" err="1" smtClean="0">
                <a:solidFill>
                  <a:schemeClr val="tx1"/>
                </a:solidFill>
                <a:latin typeface="+mn-lt"/>
                <a:ea typeface="+mn-ea"/>
                <a:cs typeface="+mn-cs"/>
              </a:rPr>
              <a:t>feb</a:t>
            </a:r>
            <a:r>
              <a:rPr lang="en-US" sz="1500" kern="1200" dirty="0" smtClean="0">
                <a:solidFill>
                  <a:schemeClr val="tx1"/>
                </a:solidFill>
                <a:latin typeface="+mn-lt"/>
                <a:ea typeface="+mn-ea"/>
                <a:cs typeface="+mn-cs"/>
              </a:rPr>
              <a:t>.  to 8 may 2015 (200kg) of NPS</a:t>
            </a:r>
          </a:p>
          <a:p>
            <a:r>
              <a:rPr lang="en-US" sz="1500" kern="1200" dirty="0" smtClean="0">
                <a:solidFill>
                  <a:schemeClr val="tx1"/>
                </a:solidFill>
                <a:latin typeface="+mn-lt"/>
                <a:ea typeface="+mn-ea"/>
                <a:cs typeface="+mn-cs"/>
              </a:rPr>
              <a:t>- 100.000 euro in cash</a:t>
            </a:r>
          </a:p>
          <a:p>
            <a:r>
              <a:rPr lang="en-US" sz="1500" kern="1200" dirty="0" smtClean="0">
                <a:solidFill>
                  <a:schemeClr val="tx1"/>
                </a:solidFill>
                <a:latin typeface="+mn-lt"/>
                <a:ea typeface="+mn-ea"/>
                <a:cs typeface="+mn-cs"/>
              </a:rPr>
              <a:t>- 20 people arrested in Romania</a:t>
            </a:r>
          </a:p>
          <a:p>
            <a:r>
              <a:rPr lang="en-US" sz="1500" kern="1200" dirty="0" smtClean="0">
                <a:solidFill>
                  <a:schemeClr val="tx1"/>
                </a:solidFill>
                <a:latin typeface="+mn-lt"/>
                <a:ea typeface="+mn-ea"/>
                <a:cs typeface="+mn-cs"/>
              </a:rPr>
              <a:t>- OCG – strong connections in Hungary &amp; Czech Republic</a:t>
            </a:r>
          </a:p>
          <a:p>
            <a:pPr lvl="0">
              <a:buFont typeface="Arial" pitchFamily="34" charset="0"/>
              <a:buChar char="•"/>
            </a:pPr>
            <a:endParaRPr lang="en-US" sz="15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7E82994-B77F-4940-9EC8-611C4091BD05}"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lvl="0">
              <a:buFont typeface="Arial" pitchFamily="34" charset="0"/>
              <a:buChar char="•"/>
            </a:pPr>
            <a:endParaRPr lang="en-US" sz="15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7E82994-B77F-4940-9EC8-611C4091BD05}" type="slidenum">
              <a:rPr lang="en-US" smtClean="0">
                <a:solidFill>
                  <a:prstClr val="black"/>
                </a:solidFill>
              </a:rPr>
              <a:pPr/>
              <a:t>20</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endParaRPr lang="en-US" sz="1600" dirty="0" smtClean="0"/>
          </a:p>
        </p:txBody>
      </p:sp>
      <p:sp>
        <p:nvSpPr>
          <p:cNvPr id="4" name="Slide Number Placeholder 3"/>
          <p:cNvSpPr>
            <a:spLocks noGrp="1"/>
          </p:cNvSpPr>
          <p:nvPr>
            <p:ph type="sldNum" sz="quarter" idx="10"/>
          </p:nvPr>
        </p:nvSpPr>
        <p:spPr/>
        <p:txBody>
          <a:bodyPr/>
          <a:lstStyle/>
          <a:p>
            <a:fld id="{97E82994-B77F-4940-9EC8-611C4091BD05}"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users connect with a fake IP (complete anonymity). Products delivered are mainly illegal on the open market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(drugs, fire arms, illegal software and so on). </a:t>
            </a:r>
          </a:p>
          <a:p>
            <a:pPr marL="0" marR="0" indent="0" algn="just"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Currently this problem has not been properly addressed &amp; the platforms offer a thriving illegal setting. </a:t>
            </a:r>
          </a:p>
          <a:p>
            <a:pPr marL="0" marR="0" indent="0" algn="just"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Big concern about the distribution of narcotics through the Dark Web.</a:t>
            </a:r>
          </a:p>
          <a:p>
            <a:endParaRPr lang="en-US" dirty="0"/>
          </a:p>
        </p:txBody>
      </p:sp>
      <p:sp>
        <p:nvSpPr>
          <p:cNvPr id="4" name="Slide Number Placeholder 3"/>
          <p:cNvSpPr>
            <a:spLocks noGrp="1"/>
          </p:cNvSpPr>
          <p:nvPr>
            <p:ph type="sldNum" sz="quarter" idx="10"/>
          </p:nvPr>
        </p:nvSpPr>
        <p:spPr/>
        <p:txBody>
          <a:bodyPr/>
          <a:lstStyle/>
          <a:p>
            <a:fld id="{97E82994-B77F-4940-9EC8-611C4091BD05}" type="slidenum">
              <a:rPr lang="en-US" smtClean="0">
                <a:solidFill>
                  <a:prstClr val="black"/>
                </a:solidFill>
              </a:rPr>
              <a:pPr/>
              <a:t>21</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7E82994-B77F-4940-9EC8-611C4091BD05}" type="slidenum">
              <a:rPr lang="en-US" smtClean="0">
                <a:solidFill>
                  <a:prstClr val="black"/>
                </a:solidFill>
              </a:rPr>
              <a:pPr/>
              <a:t>22</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7E82994-B77F-4940-9EC8-611C4091BD05}" type="slidenum">
              <a:rPr lang="en-US" smtClean="0">
                <a:solidFill>
                  <a:prstClr val="black"/>
                </a:solidFill>
              </a:rPr>
              <a:pPr/>
              <a:t>23</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Bitcoin</a:t>
            </a:r>
            <a:r>
              <a:rPr lang="en-US" baseline="0" dirty="0" smtClean="0"/>
              <a:t> a new challenge for investigating criminal cases</a:t>
            </a:r>
          </a:p>
          <a:p>
            <a:r>
              <a:rPr lang="en-US" baseline="0" dirty="0" smtClean="0"/>
              <a:t>Bitcoin spread all over the world</a:t>
            </a:r>
          </a:p>
          <a:p>
            <a:r>
              <a:rPr lang="en-US" baseline="0" dirty="0" smtClean="0"/>
              <a:t>Bitcoin a new digital currency that can not be supervised</a:t>
            </a:r>
          </a:p>
          <a:p>
            <a:r>
              <a:rPr lang="en-US" baseline="0" dirty="0" smtClean="0"/>
              <a:t>For converting Bitcoins into real currency there are several dedicated sites with exchange rates. </a:t>
            </a:r>
          </a:p>
          <a:p>
            <a:r>
              <a:rPr lang="en-US" baseline="0" dirty="0" smtClean="0"/>
              <a:t>There are also dedicated sites that help you locate Bitcoins ATM. </a:t>
            </a:r>
          </a:p>
          <a:p>
            <a:r>
              <a:rPr lang="en-US" baseline="0" dirty="0" smtClean="0"/>
              <a:t>There are also either persons or companies wiling to do the converting process in all the country. </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7E82994-B77F-4940-9EC8-611C4091BD05}" type="slidenum">
              <a:rPr lang="en-US" smtClean="0">
                <a:solidFill>
                  <a:prstClr val="black"/>
                </a:solidFill>
              </a:rPr>
              <a:pPr/>
              <a:t>24</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7E82994-B77F-4940-9EC8-611C4091BD05}" type="slidenum">
              <a:rPr lang="en-US" smtClean="0">
                <a:solidFill>
                  <a:prstClr val="black"/>
                </a:solidFill>
              </a:rPr>
              <a:pPr/>
              <a:t>25</a:t>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50837" y="4715153"/>
            <a:ext cx="6172200" cy="4062651"/>
          </a:xfrm>
        </p:spPr>
        <p:txBody>
          <a:bodyPr wrap="square">
            <a:spAutoFit/>
          </a:bodyPr>
          <a:lstStyle/>
          <a:p>
            <a:pPr marL="685800" indent="-342900">
              <a:buFont typeface="+mj-lt"/>
              <a:buAutoNum type="arabicPeriod"/>
              <a:defRPr/>
            </a:pPr>
            <a:r>
              <a:rPr lang="en-US" sz="1300" dirty="0" smtClean="0"/>
              <a:t>At the beginning ( 2008-2010), due to the rapid growth of the NPS phenomenon, the authorities have provided  an integrated, coherent and effective control system of the NPS. The NPS use recorded accelerated increase and diversification during 2009-2011, with downfalls and comebacks determined by the legal measures of controlling implemented. </a:t>
            </a:r>
          </a:p>
          <a:p>
            <a:pPr marL="685800" indent="-342900">
              <a:buFont typeface="+mj-lt"/>
              <a:buAutoNum type="arabicPeriod"/>
            </a:pPr>
            <a:r>
              <a:rPr lang="en-US" sz="1300" dirty="0" smtClean="0"/>
              <a:t>Romania is considered  since then then among the European countries which provided an innovative response to the NPS challenge.</a:t>
            </a:r>
          </a:p>
          <a:p>
            <a:pPr marL="685800" indent="-342900">
              <a:buFont typeface="+mj-lt"/>
              <a:buAutoNum type="arabicPeriod"/>
            </a:pPr>
            <a:r>
              <a:rPr lang="en-US" sz="1300" dirty="0" smtClean="0"/>
              <a:t>The new NPS phenomenon mutations generates different problems which  need to be addressed by new solutions and new dedicated resources (not available at the moment)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7E82994-B77F-4940-9EC8-611C4091BD05}"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1500" dirty="0" smtClean="0"/>
              <a:t>Maintain and strengthen all the monitoring and surveillance systems operating now</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lang="en-US" sz="1500" dirty="0" smtClean="0"/>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1500" dirty="0" smtClean="0"/>
              <a:t>Strengthening</a:t>
            </a:r>
            <a:r>
              <a:rPr lang="en-US" sz="1500" baseline="0" dirty="0" smtClean="0"/>
              <a:t> of dedicated resources for countering NPS  illicit trafficking </a:t>
            </a:r>
            <a:endParaRPr lang="en-US" sz="1500" dirty="0" smtClean="0"/>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lang="en-US" sz="1500" dirty="0" smtClean="0"/>
          </a:p>
          <a:p>
            <a:r>
              <a:rPr lang="en-US" sz="1500" dirty="0" smtClean="0"/>
              <a:t>3. Scaling-up prevention &amp; harm-reduction interventions in order to copy</a:t>
            </a:r>
            <a:r>
              <a:rPr lang="en-US" sz="1500" baseline="0" dirty="0" smtClean="0"/>
              <a:t> the HIV positive epidemic among IDUs </a:t>
            </a:r>
          </a:p>
          <a:p>
            <a:endParaRPr lang="en-US" sz="1500" baseline="0" dirty="0" smtClean="0"/>
          </a:p>
          <a:p>
            <a:r>
              <a:rPr lang="en-US" sz="1500" b="0" dirty="0" smtClean="0"/>
              <a:t>4. Constant knowledge &amp; resources development regarding  on-line NPS’ monitoring  and combat interventions (cybercrime, IT, intelligence and strategic analyze)</a:t>
            </a:r>
          </a:p>
          <a:p>
            <a:endParaRPr lang="en-US" sz="15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dirty="0" smtClean="0"/>
              <a:t>5. Further developing of the international cooperation at all levels </a:t>
            </a:r>
          </a:p>
          <a:p>
            <a:endParaRPr lang="en-US" sz="1200" b="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7E82994-B77F-4940-9EC8-611C4091BD05}" type="slidenum">
              <a:rPr lang="en-US" smtClean="0"/>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7E82994-B77F-4940-9EC8-611C4091BD05}" type="slidenum">
              <a:rPr lang="en-US" smtClean="0"/>
              <a:pPr/>
              <a:t>28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2237" y="4658519"/>
            <a:ext cx="6675438" cy="4523621"/>
          </a:xfrm>
        </p:spPr>
        <p:txBody>
          <a:bodyPr>
            <a:noAutofit/>
          </a:bodyPr>
          <a:lstStyle/>
          <a:p>
            <a:r>
              <a:rPr lang="en-US" sz="1400" kern="1200" dirty="0" smtClean="0">
                <a:solidFill>
                  <a:schemeClr val="tx1"/>
                </a:solidFill>
                <a:latin typeface="+mn-lt"/>
                <a:ea typeface="+mn-ea"/>
                <a:cs typeface="+mn-cs"/>
              </a:rPr>
              <a:t>Located in the southeast of Europe</a:t>
            </a:r>
            <a:r>
              <a:rPr lang="en-US" sz="1400" dirty="0" smtClean="0"/>
              <a:t>, with a population of  about 20 mil. inhabitants in 2014,</a:t>
            </a:r>
            <a:r>
              <a:rPr lang="en-US" sz="1400" kern="1200" dirty="0" smtClean="0">
                <a:solidFill>
                  <a:schemeClr val="tx1"/>
                </a:solidFill>
                <a:latin typeface="+mn-lt"/>
                <a:ea typeface="+mn-ea"/>
                <a:cs typeface="+mn-cs"/>
              </a:rPr>
              <a:t> Romania became a member of the European Union in 2007.</a:t>
            </a:r>
          </a:p>
          <a:p>
            <a:endParaRPr lang="en-US" sz="1400" kern="1200" dirty="0" smtClean="0">
              <a:solidFill>
                <a:schemeClr val="tx1"/>
              </a:solidFill>
              <a:latin typeface="+mn-lt"/>
              <a:ea typeface="+mn-ea"/>
              <a:cs typeface="+mn-cs"/>
            </a:endParaRPr>
          </a:p>
          <a:p>
            <a:r>
              <a:rPr lang="en-US" sz="1400" kern="1200" dirty="0" smtClean="0">
                <a:solidFill>
                  <a:schemeClr val="tx1"/>
                </a:solidFill>
                <a:latin typeface="+mn-lt"/>
                <a:ea typeface="+mn-ea"/>
                <a:cs typeface="+mn-cs"/>
              </a:rPr>
              <a:t> As it concerns the drug situation: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t>Romania continues to be among the European countries with the lowest drug consumption rates being below average for most of the drugs.</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Cannabis recorded the most significant increase lately, but still, Romania shows low prevalence of this type of use (27th place of 29 EU member states reporting, 2013) . </a:t>
            </a:r>
            <a:r>
              <a:rPr lang="en-US" sz="1400" dirty="0" err="1" smtClean="0"/>
              <a:t>Opioids</a:t>
            </a:r>
            <a:r>
              <a:rPr lang="en-US" sz="1400" dirty="0" smtClean="0"/>
              <a:t>, mainly injected , continues to be observed especially among the drug users in Bucharest. </a:t>
            </a:r>
            <a:r>
              <a:rPr lang="en-US" sz="1400" kern="1200" dirty="0" smtClean="0">
                <a:solidFill>
                  <a:schemeClr val="tx1"/>
                </a:solidFill>
                <a:latin typeface="+mn-lt"/>
                <a:ea typeface="+mn-ea"/>
                <a:cs typeface="+mn-cs"/>
              </a:rPr>
              <a:t>We</a:t>
            </a:r>
            <a:r>
              <a:rPr lang="en-US" sz="1400" kern="1200" baseline="0" dirty="0" smtClean="0">
                <a:solidFill>
                  <a:schemeClr val="tx1"/>
                </a:solidFill>
                <a:latin typeface="+mn-lt"/>
                <a:ea typeface="+mn-ea"/>
                <a:cs typeface="+mn-cs"/>
              </a:rPr>
              <a:t> see also l</a:t>
            </a:r>
            <a:r>
              <a:rPr lang="en-US" sz="1400" kern="1200" dirty="0" smtClean="0">
                <a:solidFill>
                  <a:schemeClr val="tx1"/>
                </a:solidFill>
                <a:latin typeface="+mn-lt"/>
                <a:ea typeface="+mn-ea"/>
                <a:cs typeface="+mn-cs"/>
              </a:rPr>
              <a:t>ow but increasing rates of use of other illegal drugs in recent years - ecstasy, amphetamine-type stimulants and, to a lesser extent, cocaine.</a:t>
            </a:r>
          </a:p>
          <a:p>
            <a:r>
              <a:rPr lang="en-US" sz="1400" b="1" dirty="0" smtClean="0"/>
              <a:t>Regarding the NPS – a maximum was registered during 2009-2010, then the trend went down. Slight increases of prevalence are observed in 2014 among users </a:t>
            </a:r>
            <a:r>
              <a:rPr lang="en-US" sz="1400" b="1" dirty="0" err="1" smtClean="0"/>
              <a:t>accesing</a:t>
            </a:r>
            <a:r>
              <a:rPr lang="en-US" sz="1400" b="1" dirty="0" smtClean="0"/>
              <a:t>  the Emergency Units and Drug Treatment Facilities.</a:t>
            </a:r>
          </a:p>
          <a:p>
            <a:endParaRPr lang="en-US" sz="1400" b="1" dirty="0" smtClean="0"/>
          </a:p>
          <a:p>
            <a:r>
              <a:rPr lang="it-IT" sz="1400" b="1" dirty="0" smtClean="0"/>
              <a:t>Romania</a:t>
            </a:r>
            <a:r>
              <a:rPr lang="it-IT" sz="1400" b="1" baseline="0" dirty="0" smtClean="0"/>
              <a:t> i</a:t>
            </a:r>
            <a:r>
              <a:rPr lang="it-IT" sz="1400" b="1" dirty="0" smtClean="0"/>
              <a:t>s positioned  on the main route of heroin to Europe </a:t>
            </a:r>
            <a:r>
              <a:rPr lang="ro-RO" sz="1400" b="1" dirty="0" smtClean="0"/>
              <a:t>(</a:t>
            </a:r>
            <a:r>
              <a:rPr lang="en-US" sz="1400" b="1" dirty="0" smtClean="0"/>
              <a:t>component of the northern part of the traditional Balkan route</a:t>
            </a:r>
            <a:r>
              <a:rPr lang="ro-RO" sz="1400" b="1" dirty="0" smtClean="0"/>
              <a:t>)</a:t>
            </a:r>
            <a:r>
              <a:rPr lang="en-US" sz="1400" b="1" dirty="0" smtClean="0"/>
              <a:t>, and </a:t>
            </a:r>
            <a:r>
              <a:rPr lang="en-US" sz="1400" baseline="0" dirty="0" smtClean="0"/>
              <a:t>also  l</a:t>
            </a:r>
            <a:r>
              <a:rPr lang="en-US" sz="1400" dirty="0" smtClean="0"/>
              <a:t>ocated on the main routes used by traffickers for different drugs:</a:t>
            </a:r>
            <a:r>
              <a:rPr lang="ro-RO" sz="1400" dirty="0" smtClean="0"/>
              <a:t> canabis (</a:t>
            </a:r>
            <a:r>
              <a:rPr lang="en-US" sz="1400" dirty="0" smtClean="0"/>
              <a:t>from Spain</a:t>
            </a:r>
            <a:r>
              <a:rPr lang="ro-RO" sz="1400" dirty="0" smtClean="0"/>
              <a:t>), co</a:t>
            </a:r>
            <a:r>
              <a:rPr lang="en-US" sz="1400" dirty="0" smtClean="0"/>
              <a:t>c</a:t>
            </a:r>
            <a:r>
              <a:rPr lang="ro-RO" sz="1400" dirty="0" err="1" smtClean="0"/>
              <a:t>ain</a:t>
            </a:r>
            <a:r>
              <a:rPr lang="en-US" sz="1400" dirty="0" smtClean="0"/>
              <a:t>e</a:t>
            </a:r>
            <a:r>
              <a:rPr lang="ro-RO" sz="1400" dirty="0" smtClean="0"/>
              <a:t> (</a:t>
            </a:r>
            <a:r>
              <a:rPr lang="en-US" sz="1400" dirty="0" smtClean="0"/>
              <a:t>from South America</a:t>
            </a:r>
            <a:r>
              <a:rPr lang="ro-RO" sz="1400" dirty="0" smtClean="0"/>
              <a:t>), </a:t>
            </a:r>
            <a:r>
              <a:rPr lang="en-US" sz="1400" dirty="0" smtClean="0"/>
              <a:t>synthetic drugs</a:t>
            </a:r>
            <a:r>
              <a:rPr lang="ro-RO" sz="1400" dirty="0" smtClean="0"/>
              <a:t> (</a:t>
            </a:r>
            <a:r>
              <a:rPr lang="en-US" sz="1400" dirty="0" smtClean="0"/>
              <a:t>from Western Europe</a:t>
            </a:r>
            <a:r>
              <a:rPr lang="ro-RO" sz="1400" dirty="0" smtClean="0"/>
              <a:t>, </a:t>
            </a:r>
            <a:r>
              <a:rPr lang="en-US" sz="1400" dirty="0" smtClean="0"/>
              <a:t>mainly the Netherlands</a:t>
            </a:r>
            <a:r>
              <a:rPr lang="ro-RO" sz="1400" dirty="0" smtClean="0"/>
              <a:t>) </a:t>
            </a:r>
            <a:r>
              <a:rPr lang="en-US" sz="1400" dirty="0" smtClean="0"/>
              <a:t>and</a:t>
            </a:r>
            <a:r>
              <a:rPr lang="ro-RO" sz="1400" dirty="0" smtClean="0"/>
              <a:t> </a:t>
            </a:r>
            <a:r>
              <a:rPr lang="en-US" sz="1400" dirty="0" smtClean="0"/>
              <a:t>NPS</a:t>
            </a:r>
            <a:r>
              <a:rPr lang="ro-RO" sz="1400" dirty="0" smtClean="0"/>
              <a:t> (</a:t>
            </a:r>
            <a:r>
              <a:rPr lang="en-US" sz="1400" dirty="0" smtClean="0"/>
              <a:t>from </a:t>
            </a:r>
            <a:r>
              <a:rPr lang="ro-RO" sz="1400" dirty="0" smtClean="0"/>
              <a:t>Asia).</a:t>
            </a:r>
            <a:endParaRPr lang="en-US" sz="1400" dirty="0" smtClean="0"/>
          </a:p>
          <a:p>
            <a:endParaRPr lang="en-US" sz="1400" kern="1200" dirty="0" smtClean="0">
              <a:solidFill>
                <a:schemeClr val="tx1"/>
              </a:solidFill>
              <a:latin typeface="+mn-lt"/>
              <a:ea typeface="+mn-ea"/>
              <a:cs typeface="+mn-cs"/>
            </a:endParaRPr>
          </a:p>
          <a:p>
            <a:endParaRPr lang="en-US" sz="1400" dirty="0"/>
          </a:p>
        </p:txBody>
      </p:sp>
      <p:sp>
        <p:nvSpPr>
          <p:cNvPr id="4" name="Slide Number Placeholder 3"/>
          <p:cNvSpPr>
            <a:spLocks noGrp="1"/>
          </p:cNvSpPr>
          <p:nvPr>
            <p:ph type="sldNum" sz="quarter" idx="10"/>
          </p:nvPr>
        </p:nvSpPr>
        <p:spPr/>
        <p:txBody>
          <a:bodyPr/>
          <a:lstStyle/>
          <a:p>
            <a:fld id="{97E82994-B77F-4940-9EC8-611C4091BD05}"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8437" y="4715153"/>
            <a:ext cx="6400800" cy="4896366"/>
          </a:xfrm>
        </p:spPr>
        <p:txBody>
          <a:bodyPr>
            <a:normAutofit fontScale="92500" lnSpcReduction="10000"/>
          </a:bodyPr>
          <a:lstStyle/>
          <a:p>
            <a:pPr algn="just"/>
            <a:r>
              <a:rPr lang="en-US" sz="1700" dirty="0" smtClean="0"/>
              <a:t>The first occurrence of psychoactive substances in Romania was in 2007, when the unclassified drugs were reported. Exploiting the gap in the legislation, from 2008 to 2010, the NPS flooded the open market in Romania. The marketing strategy was an aggressive one, promoting the “legal high” mainly to a younger audience. The adverse effects immediately started to be noticed, as many users have sought medical attention.</a:t>
            </a:r>
          </a:p>
          <a:p>
            <a:pPr algn="just"/>
            <a:endParaRPr lang="en-US" sz="1700" b="1" dirty="0" smtClean="0"/>
          </a:p>
          <a:p>
            <a:pPr algn="just"/>
            <a:r>
              <a:rPr lang="en-US" sz="1700" b="1" dirty="0" smtClean="0"/>
              <a:t>Between 2007 and 2010, the so-called SPICE SHOPS/ DREAM SHOPS emerged in almost every city of Romania.</a:t>
            </a:r>
          </a:p>
          <a:p>
            <a:pPr algn="just"/>
            <a:endParaRPr lang="en-US" sz="1700" dirty="0" smtClean="0"/>
          </a:p>
          <a:p>
            <a:pPr algn="just"/>
            <a:r>
              <a:rPr lang="en-US" sz="1700" dirty="0" smtClean="0"/>
              <a:t>In 2009, an “online snapshot study” of the EMCDDA placed Romania on the fourth place (7%) considering the number of the NPS online whole sellers, after UK (37%), Germany (15%) &amp; Netherlands (14%).</a:t>
            </a:r>
          </a:p>
          <a:p>
            <a:pPr algn="just"/>
            <a:endParaRPr lang="en-US" sz="1700" dirty="0" smtClean="0"/>
          </a:p>
          <a:p>
            <a:pPr marL="0" marR="0" indent="0" algn="just" defTabSz="914400" rtl="0" eaLnBrk="1" fontAlgn="auto" latinLnBrk="0" hangingPunct="1">
              <a:lnSpc>
                <a:spcPct val="80000"/>
              </a:lnSpc>
              <a:spcBef>
                <a:spcPts val="0"/>
              </a:spcBef>
              <a:spcAft>
                <a:spcPts val="0"/>
              </a:spcAft>
              <a:buClrTx/>
              <a:buSzTx/>
              <a:buFontTx/>
              <a:buNone/>
              <a:tabLst/>
              <a:defRPr/>
            </a:pPr>
            <a:r>
              <a:rPr lang="en-US" sz="1700" b="1" dirty="0" smtClean="0"/>
              <a:t>The NAA' specialists have developed an indicator to monitor the interest for "ethno-botanical plants", the term used then for the NPS. This indicator describes the global interest for the "legal drugs" based on the researches/queries done through the online "search engines“. The indicator has shown that the interest in the new psychoactive substances decreased in time similar to the number of specialized Spice shops.</a:t>
            </a:r>
            <a:endParaRPr lang="en-US" sz="1700" b="1" dirty="0" smtClean="0">
              <a:latin typeface="Arial" pitchFamily="34" charset="0"/>
            </a:endParaRPr>
          </a:p>
          <a:p>
            <a:pPr algn="just">
              <a:defRPr/>
            </a:pPr>
            <a:endParaRPr lang="en-GB" sz="1500" baseline="30000" dirty="0" smtClean="0">
              <a:latin typeface="+mn-lt"/>
              <a:cs typeface="Arial" panose="020B0604020202020204" pitchFamily="34" charset="0"/>
            </a:endParaRPr>
          </a:p>
          <a:p>
            <a:pPr algn="just">
              <a:defRPr/>
            </a:pPr>
            <a:endParaRPr lang="en-GB" sz="1200" baseline="30000" dirty="0" smtClean="0">
              <a:latin typeface="+mn-lt"/>
              <a:cs typeface="Arial" panose="020B0604020202020204" pitchFamily="34" charset="0"/>
            </a:endParaRPr>
          </a:p>
          <a:p>
            <a:pPr algn="just">
              <a:defRPr/>
            </a:pPr>
            <a:endParaRPr lang="en-GB" sz="1200" baseline="30000" dirty="0" smtClean="0">
              <a:latin typeface="Century Gothic" panose="020B0502020202020204" pitchFamily="34" charset="0"/>
              <a:cs typeface="Arial" panose="020B0604020202020204" pitchFamily="34" charset="0"/>
            </a:endParaRPr>
          </a:p>
          <a:p>
            <a:pPr algn="just">
              <a:defRPr/>
            </a:pPr>
            <a:endParaRPr lang="en-GB" sz="1200" baseline="30000" dirty="0" smtClean="0">
              <a:latin typeface="Century Gothic" panose="020B0502020202020204" pitchFamily="34" charset="0"/>
              <a:cs typeface="Arial" panose="020B0604020202020204" pitchFamily="34" charset="0"/>
            </a:endParaRPr>
          </a:p>
          <a:p>
            <a:pPr algn="just"/>
            <a:endParaRPr lang="en-US" dirty="0"/>
          </a:p>
        </p:txBody>
      </p:sp>
      <p:sp>
        <p:nvSpPr>
          <p:cNvPr id="4" name="Slide Number Placeholder 3"/>
          <p:cNvSpPr>
            <a:spLocks noGrp="1"/>
          </p:cNvSpPr>
          <p:nvPr>
            <p:ph type="sldNum" sz="quarter" idx="10"/>
          </p:nvPr>
        </p:nvSpPr>
        <p:spPr/>
        <p:txBody>
          <a:bodyPr/>
          <a:lstStyle/>
          <a:p>
            <a:fld id="{97E82994-B77F-4940-9EC8-611C4091BD05}"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8437" y="4715153"/>
            <a:ext cx="6172200" cy="4466987"/>
          </a:xfrm>
        </p:spPr>
        <p:txBody>
          <a:bodyPr>
            <a:noAutofit/>
          </a:bodyPr>
          <a:lstStyle/>
          <a:p>
            <a:r>
              <a:rPr lang="en-US" sz="1500" dirty="0" smtClean="0"/>
              <a:t>Beyond the obsessive mass-media signals, during 2009-2011, all of the NAA's routine monitoring systems and targeted studies indicated a new FORM OF PROBLEM DRUG USE – the NPS use.</a:t>
            </a:r>
          </a:p>
          <a:p>
            <a:endParaRPr lang="en-US" sz="1500" dirty="0" smtClean="0"/>
          </a:p>
          <a:p>
            <a:endParaRPr lang="en-US" sz="1500" dirty="0"/>
          </a:p>
        </p:txBody>
      </p:sp>
      <p:sp>
        <p:nvSpPr>
          <p:cNvPr id="4" name="Slide Number Placeholder 3"/>
          <p:cNvSpPr>
            <a:spLocks noGrp="1"/>
          </p:cNvSpPr>
          <p:nvPr>
            <p:ph type="sldNum" sz="quarter" idx="10"/>
          </p:nvPr>
        </p:nvSpPr>
        <p:spPr/>
        <p:txBody>
          <a:bodyPr/>
          <a:lstStyle/>
          <a:p>
            <a:fld id="{97E82994-B77F-4940-9EC8-611C4091BD05}"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50837" y="4582319"/>
            <a:ext cx="6248400" cy="4466987"/>
          </a:xfrm>
        </p:spPr>
        <p:txBody>
          <a:bodyPr>
            <a:noAutofit/>
          </a:bodyPr>
          <a:lstStyle/>
          <a:p>
            <a:pPr algn="just"/>
            <a:r>
              <a:rPr lang="en-US" sz="1500" b="1" i="1" dirty="0" smtClean="0"/>
              <a:t>The NPS use seems to be popular among the youngster populations at national level, as shown by the lifetime prevalence recorded by all our targeted studies. </a:t>
            </a:r>
            <a:endParaRPr lang="en-US" sz="1500" b="1" dirty="0" smtClean="0">
              <a:solidFill>
                <a:schemeClr val="tx2"/>
              </a:solidFill>
              <a:cs typeface="Arial" pitchFamily="34" charset="0"/>
            </a:endParaRPr>
          </a:p>
          <a:p>
            <a:pPr marL="0" marR="0" indent="0" algn="just" defTabSz="914400" rtl="0" eaLnBrk="1" fontAlgn="auto" latinLnBrk="0" hangingPunct="1">
              <a:lnSpc>
                <a:spcPct val="80000"/>
              </a:lnSpc>
              <a:spcBef>
                <a:spcPts val="0"/>
              </a:spcBef>
              <a:spcAft>
                <a:spcPts val="0"/>
              </a:spcAft>
              <a:buClrTx/>
              <a:buSzTx/>
              <a:buFontTx/>
              <a:buNone/>
              <a:tabLst/>
              <a:defRPr/>
            </a:pPr>
            <a:r>
              <a:rPr lang="en-US" sz="1500" dirty="0" smtClean="0"/>
              <a:t>The NAA’ study -</a:t>
            </a:r>
            <a:r>
              <a:rPr lang="en-US" sz="1500" i="1" dirty="0" smtClean="0"/>
              <a:t>Risks Assessment of the use of new psychoactive substances among children and young people in Romania” - 2011 </a:t>
            </a:r>
            <a:r>
              <a:rPr lang="en-US" sz="1500" dirty="0" smtClean="0"/>
              <a:t>indicated </a:t>
            </a:r>
            <a:r>
              <a:rPr lang="en-US" sz="1500" b="1" dirty="0" smtClean="0"/>
              <a:t>the high epidemiological risk because of the widespread of NPS use among the highly educated users, very well skilled in using new web-based communication media </a:t>
            </a:r>
            <a:r>
              <a:rPr lang="ro-RO" sz="1500" dirty="0" smtClean="0"/>
              <a:t>(forum</a:t>
            </a:r>
            <a:r>
              <a:rPr lang="en-US" sz="1500" dirty="0" smtClean="0"/>
              <a:t>s</a:t>
            </a:r>
            <a:r>
              <a:rPr lang="ro-RO" sz="1500" dirty="0" smtClean="0"/>
              <a:t>, blog</a:t>
            </a:r>
            <a:r>
              <a:rPr lang="en-US" sz="1500" dirty="0" smtClean="0"/>
              <a:t>s</a:t>
            </a:r>
            <a:r>
              <a:rPr lang="ro-RO" sz="1500" dirty="0" smtClean="0"/>
              <a:t>, chat</a:t>
            </a:r>
            <a:r>
              <a:rPr lang="en-US" sz="1500" dirty="0" smtClean="0"/>
              <a:t>s</a:t>
            </a:r>
            <a:r>
              <a:rPr lang="ro-RO" sz="1500" dirty="0" smtClean="0"/>
              <a:t> etc.)</a:t>
            </a:r>
            <a:r>
              <a:rPr lang="en-US" sz="1500" dirty="0" smtClean="0"/>
              <a:t> and able to share their own experiences or simply order “take-away” doses of NPS advertised within the on-line shops.</a:t>
            </a:r>
          </a:p>
          <a:p>
            <a:endParaRPr lang="en-US" sz="1600" dirty="0"/>
          </a:p>
        </p:txBody>
      </p:sp>
      <p:sp>
        <p:nvSpPr>
          <p:cNvPr id="4" name="Slide Number Placeholder 3"/>
          <p:cNvSpPr>
            <a:spLocks noGrp="1"/>
          </p:cNvSpPr>
          <p:nvPr>
            <p:ph type="sldNum" sz="quarter" idx="10"/>
          </p:nvPr>
        </p:nvSpPr>
        <p:spPr/>
        <p:txBody>
          <a:bodyPr/>
          <a:lstStyle/>
          <a:p>
            <a:fld id="{97E82994-B77F-4940-9EC8-611C4091BD05}"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74637" y="4582319"/>
            <a:ext cx="6248400" cy="4599821"/>
          </a:xfrm>
        </p:spPr>
        <p:txBody>
          <a:bodyPr>
            <a:normAutofit/>
          </a:bodyPr>
          <a:lstStyle/>
          <a:p>
            <a:endParaRPr lang="en-US" b="0" dirty="0" smtClean="0"/>
          </a:p>
          <a:p>
            <a:r>
              <a:rPr lang="en-US" sz="1400" b="0" kern="1200" dirty="0" smtClean="0">
                <a:solidFill>
                  <a:schemeClr val="tx1"/>
                </a:solidFill>
                <a:latin typeface="+mn-lt"/>
                <a:ea typeface="+mn-ea"/>
                <a:cs typeface="+mn-cs"/>
              </a:rPr>
              <a:t>A joint risk assessment mission of ECDC and EMCDDA  conducted in Romania and Greece in 2012 have confirmed the detection of </a:t>
            </a:r>
            <a:r>
              <a:rPr lang="en-US" sz="1400" b="1" kern="1200" dirty="0" smtClean="0">
                <a:solidFill>
                  <a:schemeClr val="tx1"/>
                </a:solidFill>
                <a:latin typeface="+mn-lt"/>
                <a:ea typeface="+mn-ea"/>
                <a:cs typeface="+mn-cs"/>
              </a:rPr>
              <a:t>a strong increase of newly reported HIV infections among IDUs </a:t>
            </a:r>
            <a:r>
              <a:rPr lang="en-US" sz="1400" b="0" kern="1200" dirty="0" smtClean="0">
                <a:solidFill>
                  <a:schemeClr val="tx1"/>
                </a:solidFill>
                <a:latin typeface="+mn-lt"/>
                <a:ea typeface="+mn-ea"/>
                <a:cs typeface="+mn-cs"/>
              </a:rPr>
              <a:t>in 2011 by the Romanian HIV surveillance system. </a:t>
            </a:r>
            <a:endParaRPr lang="en-US" dirty="0"/>
          </a:p>
        </p:txBody>
      </p:sp>
      <p:sp>
        <p:nvSpPr>
          <p:cNvPr id="4" name="Slide Number Placeholder 3"/>
          <p:cNvSpPr>
            <a:spLocks noGrp="1"/>
          </p:cNvSpPr>
          <p:nvPr>
            <p:ph type="sldNum" sz="quarter" idx="10"/>
          </p:nvPr>
        </p:nvSpPr>
        <p:spPr/>
        <p:txBody>
          <a:bodyPr/>
          <a:lstStyle/>
          <a:p>
            <a:fld id="{97E82994-B77F-4940-9EC8-611C4091BD05}"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08037" y="4887119"/>
            <a:ext cx="5438140" cy="4466987"/>
          </a:xfrm>
        </p:spPr>
        <p:txBody>
          <a:bodyPr>
            <a:noAutofit/>
          </a:bodyPr>
          <a:lstStyle/>
          <a:p>
            <a:r>
              <a:rPr lang="en-US" sz="1600" dirty="0" smtClean="0"/>
              <a:t>In order to reduce the availability and use of the NPS in Romania, main strategic directions were engaged:</a:t>
            </a:r>
          </a:p>
          <a:p>
            <a:endParaRPr lang="en-US" sz="1600" dirty="0" smtClean="0"/>
          </a:p>
          <a:p>
            <a:pPr lvl="0">
              <a:buFont typeface="Arial" pitchFamily="34" charset="0"/>
              <a:buChar char="•"/>
            </a:pPr>
            <a:r>
              <a:rPr lang="en-US" sz="1600" dirty="0" smtClean="0"/>
              <a:t> Monitoring, systematic surveillance and risk assessment</a:t>
            </a:r>
          </a:p>
          <a:p>
            <a:pPr lvl="0">
              <a:buFont typeface="Arial" pitchFamily="34" charset="0"/>
              <a:buChar char="•"/>
            </a:pPr>
            <a:r>
              <a:rPr lang="en-US" sz="1600" dirty="0" smtClean="0"/>
              <a:t> Prevention, treatment and harm reduction interventions</a:t>
            </a:r>
          </a:p>
          <a:p>
            <a:pPr lvl="0">
              <a:buFont typeface="Arial" pitchFamily="34" charset="0"/>
              <a:buChar char="•"/>
            </a:pPr>
            <a:r>
              <a:rPr lang="en-US" sz="1600" dirty="0" smtClean="0"/>
              <a:t> Control – legal responses</a:t>
            </a:r>
          </a:p>
          <a:p>
            <a:pPr lvl="0">
              <a:buFont typeface="Arial" pitchFamily="34" charset="0"/>
              <a:buChar char="•"/>
            </a:pPr>
            <a:r>
              <a:rPr lang="en-US" sz="1600" dirty="0" smtClean="0"/>
              <a:t>International cooperation within the framework of the UN Narcotics Conventions  and at the EU level</a:t>
            </a:r>
            <a:endParaRPr lang="en-US" sz="1500" dirty="0"/>
          </a:p>
        </p:txBody>
      </p:sp>
      <p:sp>
        <p:nvSpPr>
          <p:cNvPr id="4" name="Slide Number Placeholder 3"/>
          <p:cNvSpPr>
            <a:spLocks noGrp="1"/>
          </p:cNvSpPr>
          <p:nvPr>
            <p:ph type="sldNum" sz="quarter" idx="10"/>
          </p:nvPr>
        </p:nvSpPr>
        <p:spPr/>
        <p:txBody>
          <a:bodyPr/>
          <a:lstStyle/>
          <a:p>
            <a:fld id="{97E82994-B77F-4940-9EC8-611C4091BD05}"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t>In order to provide to the policy makers systematic monitoring and surveillance data on the NPS,</a:t>
            </a:r>
            <a:r>
              <a:rPr lang="en-US" sz="1400" baseline="0" dirty="0" smtClean="0"/>
              <a:t> three main tools were used:</a:t>
            </a:r>
          </a:p>
          <a:p>
            <a:endParaRPr lang="en-US" sz="14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smtClean="0">
                <a:effectLst>
                  <a:outerShdw blurRad="38100" dist="38100" dir="2700000" algn="tl">
                    <a:srgbClr val="000000">
                      <a:alpha val="43137"/>
                    </a:srgbClr>
                  </a:outerShdw>
                </a:effectLst>
              </a:rPr>
              <a:t>surveillance and ad-hoc specialized studies </a:t>
            </a:r>
            <a:r>
              <a:rPr lang="en-US" sz="1400" b="0" dirty="0" smtClean="0">
                <a:effectLst>
                  <a:outerShdw blurRad="38100" dist="38100" dir="2700000" algn="tl">
                    <a:srgbClr val="000000">
                      <a:alpha val="43137"/>
                    </a:srgbClr>
                  </a:outerShdw>
                </a:effectLst>
              </a:rPr>
              <a:t>–</a:t>
            </a:r>
            <a:r>
              <a:rPr lang="en-US" sz="1400" b="0" baseline="0" dirty="0" smtClean="0">
                <a:effectLst>
                  <a:outerShdw blurRad="38100" dist="38100" dir="2700000" algn="tl">
                    <a:srgbClr val="000000">
                      <a:alpha val="43137"/>
                    </a:srgbClr>
                  </a:outerShdw>
                </a:effectLst>
              </a:rPr>
              <a:t> from which we have to mention the two General Population Surveys from 2010 &amp; 2013; the two ESPAD studies from 2011, 2013 and the Behavioral Surveillance Surveys from 2010 and 2012.  </a:t>
            </a:r>
            <a:endParaRPr lang="en-US" sz="14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baseline="0" dirty="0" smtClean="0"/>
              <a:t>Key –epidemiological indicators</a:t>
            </a:r>
            <a:r>
              <a:rPr lang="en-US" sz="1400" b="0" baseline="0" dirty="0" smtClean="0"/>
              <a:t> – statistics from the Treatment Demand Indicator (TDI), Drug Related Infectious Diseases (DRID) and Drug Related Deaths (DRD) have been constantly used to assess the extent and the specific patterns of the NPS.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baseline="0" dirty="0" smtClean="0"/>
              <a:t>routine monitoring systems</a:t>
            </a:r>
            <a:r>
              <a:rPr lang="en-US" sz="1400" b="0" baseline="0" dirty="0" smtClean="0"/>
              <a:t> – </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b="0" baseline="0" dirty="0" smtClean="0"/>
              <a:t> Drug related medical emergencies (developed in 2010 by the NAA); </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b="0" baseline="0" dirty="0" smtClean="0"/>
              <a:t> Needle &amp; syringes exchange Programs (set up by the NAA in 2012);</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b="0" baseline="0" dirty="0" smtClean="0"/>
              <a:t> On-line interest for NPS (developed in 2011) </a:t>
            </a:r>
          </a:p>
        </p:txBody>
      </p:sp>
      <p:sp>
        <p:nvSpPr>
          <p:cNvPr id="4" name="Slide Number Placeholder 3"/>
          <p:cNvSpPr>
            <a:spLocks noGrp="1"/>
          </p:cNvSpPr>
          <p:nvPr>
            <p:ph type="sldNum" sz="quarter" idx="10"/>
          </p:nvPr>
        </p:nvSpPr>
        <p:spPr/>
        <p:txBody>
          <a:bodyPr/>
          <a:lstStyle/>
          <a:p>
            <a:fld id="{97E82994-B77F-4940-9EC8-611C4091BD05}"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D6F183A7-F9E0-4A59-928F-7CCED0FFC583}" type="datetimeFigureOut">
              <a:rPr lang="en-US" smtClean="0"/>
              <a:pPr/>
              <a:t>11/21/2016</a:t>
            </a:fld>
            <a:endParaRPr lang="en-US"/>
          </a:p>
        </p:txBody>
      </p:sp>
      <p:sp>
        <p:nvSpPr>
          <p:cNvPr id="17" name="Footer Placeholder 16"/>
          <p:cNvSpPr>
            <a:spLocks noGrp="1"/>
          </p:cNvSpPr>
          <p:nvPr>
            <p:ph type="ftr" sz="quarter" idx="11"/>
          </p:nvPr>
        </p:nvSpPr>
        <p:spPr>
          <a:xfrm>
            <a:off x="2898648" y="6355080"/>
            <a:ext cx="3474720" cy="365760"/>
          </a:xfrm>
        </p:spPr>
        <p:txBody>
          <a:bodyPr/>
          <a:lstStyle/>
          <a:p>
            <a:endParaRPr lang="en-US"/>
          </a:p>
        </p:txBody>
      </p:sp>
      <p:sp>
        <p:nvSpPr>
          <p:cNvPr id="29" name="Slide Number Placeholder 28"/>
          <p:cNvSpPr>
            <a:spLocks noGrp="1"/>
          </p:cNvSpPr>
          <p:nvPr>
            <p:ph type="sldNum" sz="quarter" idx="12"/>
          </p:nvPr>
        </p:nvSpPr>
        <p:spPr>
          <a:xfrm>
            <a:off x="1216152" y="6355080"/>
            <a:ext cx="1219200" cy="365760"/>
          </a:xfrm>
        </p:spPr>
        <p:txBody>
          <a:bodyPr/>
          <a:lstStyle/>
          <a:p>
            <a:fld id="{5DAE7D71-1D7F-4032-B1F3-DEB509E4F67B}" type="slidenum">
              <a:rPr lang="en-US" smtClean="0"/>
              <a:pPr/>
              <a:t>‹#›</a:t>
            </a:fld>
            <a:endParaRPr lang="en-US"/>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6F183A7-F9E0-4A59-928F-7CCED0FFC583}" type="datetimeFigureOut">
              <a:rPr lang="en-US" smtClean="0"/>
              <a:pPr/>
              <a:t>11/21/2016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AE7D71-1D7F-4032-B1F3-DEB509E4F67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6F183A7-F9E0-4A59-928F-7CCED0FFC583}" type="datetimeFigureOut">
              <a:rPr lang="en-US" smtClean="0"/>
              <a:pPr/>
              <a:t>11/21/2016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AE7D71-1D7F-4032-B1F3-DEB509E4F67B}" type="slidenum">
              <a:rPr lang="en-US" smtClean="0"/>
              <a:pPr/>
              <a:t>‹#›</a:t>
            </a:fld>
            <a:endParaRPr lang="en-US"/>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D6F183A7-F9E0-4A59-928F-7CCED0FFC583}" type="datetimeFigureOut">
              <a:rPr lang="en-US" smtClean="0"/>
              <a:pPr/>
              <a:t>11/21/2016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AE7D71-1D7F-4032-B1F3-DEB509E4F67B}" type="slidenum">
              <a:rPr lang="en-US" smtClean="0"/>
              <a:pPr/>
              <a:t>‹#›</a:t>
            </a:fld>
            <a:endParaRPr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D6F183A7-F9E0-4A59-928F-7CCED0FFC583}" type="datetimeFigureOut">
              <a:rPr lang="en-US" smtClean="0"/>
              <a:pPr/>
              <a:t>11/21/2016</a:t>
            </a:fld>
            <a:endParaRPr lang="en-US"/>
          </a:p>
        </p:txBody>
      </p:sp>
      <p:sp>
        <p:nvSpPr>
          <p:cNvPr id="5" name="Footer Placeholder 4"/>
          <p:cNvSpPr>
            <a:spLocks noGrp="1"/>
          </p:cNvSpPr>
          <p:nvPr>
            <p:ph type="ftr" sz="quarter" idx="11"/>
          </p:nvPr>
        </p:nvSpPr>
        <p:spPr>
          <a:xfrm>
            <a:off x="2898648" y="6355080"/>
            <a:ext cx="3474720" cy="365760"/>
          </a:xfrm>
        </p:spPr>
        <p:txBody>
          <a:bodyPr/>
          <a:lstStyle/>
          <a:p>
            <a:endParaRPr lang="en-US"/>
          </a:p>
        </p:txBody>
      </p:sp>
      <p:sp>
        <p:nvSpPr>
          <p:cNvPr id="6" name="Slide Number Placeholder 5"/>
          <p:cNvSpPr>
            <a:spLocks noGrp="1"/>
          </p:cNvSpPr>
          <p:nvPr>
            <p:ph type="sldNum" sz="quarter" idx="12"/>
          </p:nvPr>
        </p:nvSpPr>
        <p:spPr>
          <a:xfrm>
            <a:off x="1069848" y="6355080"/>
            <a:ext cx="1520952" cy="365760"/>
          </a:xfrm>
        </p:spPr>
        <p:txBody>
          <a:bodyPr/>
          <a:lstStyle/>
          <a:p>
            <a:fld id="{5DAE7D71-1D7F-4032-B1F3-DEB509E4F67B}" type="slidenum">
              <a:rPr lang="en-US" smtClean="0"/>
              <a:pPr/>
              <a:t>‹#›</a:t>
            </a:fld>
            <a:endParaRPr lang="en-US"/>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D6F183A7-F9E0-4A59-928F-7CCED0FFC583}" type="datetimeFigureOut">
              <a:rPr lang="en-US" smtClean="0"/>
              <a:pPr/>
              <a:t>11/21/2016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AE7D71-1D7F-4032-B1F3-DEB509E4F67B}" type="slidenum">
              <a:rPr lang="en-US" smtClean="0"/>
              <a:pPr/>
              <a:t>‹#›</a:t>
            </a:fld>
            <a:endParaRPr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D6F183A7-F9E0-4A59-928F-7CCED0FFC583}" type="datetimeFigureOut">
              <a:rPr lang="en-US" smtClean="0"/>
              <a:pPr/>
              <a:t>11/21/2016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AE7D71-1D7F-4032-B1F3-DEB509E4F67B}" type="slidenum">
              <a:rPr lang="en-US" smtClean="0"/>
              <a:pPr/>
              <a:t>‹#›</a:t>
            </a:fld>
            <a:endParaRPr lang="en-US"/>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6F183A7-F9E0-4A59-928F-7CCED0FFC583}" type="datetimeFigureOut">
              <a:rPr lang="en-US" smtClean="0"/>
              <a:pPr/>
              <a:t>11/21/2016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AE7D71-1D7F-4032-B1F3-DEB509E4F67B}" type="slidenum">
              <a:rPr lang="en-US" smtClean="0"/>
              <a:pPr/>
              <a:t>‹#›</a:t>
            </a:fld>
            <a:endParaRPr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F183A7-F9E0-4A59-928F-7CCED0FFC583}" type="datetimeFigureOut">
              <a:rPr lang="en-US" smtClean="0"/>
              <a:pPr/>
              <a:t>11/21/2016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AE7D71-1D7F-4032-B1F3-DEB509E4F67B}" type="slidenum">
              <a:rPr lang="en-US" smtClean="0"/>
              <a:pPr/>
              <a:t>‹#›</a:t>
            </a:fld>
            <a:endParaRPr lang="en-US"/>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6F183A7-F9E0-4A59-928F-7CCED0FFC583}" type="datetimeFigureOut">
              <a:rPr lang="en-US" smtClean="0"/>
              <a:pPr/>
              <a:t>11/21/2016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AE7D71-1D7F-4032-B1F3-DEB509E4F67B}" type="slidenum">
              <a:rPr lang="en-US" smtClean="0"/>
              <a:pPr/>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6F183A7-F9E0-4A59-928F-7CCED0FFC583}" type="datetimeFigureOut">
              <a:rPr lang="en-US" smtClean="0"/>
              <a:pPr/>
              <a:t>11/21/2016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AE7D71-1D7F-4032-B1F3-DEB509E4F67B}" type="slidenum">
              <a:rPr lang="en-US" smtClean="0"/>
              <a:pPr/>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D6F183A7-F9E0-4A59-928F-7CCED0FFC583}" type="datetimeFigureOut">
              <a:rPr lang="en-US" smtClean="0"/>
              <a:pPr/>
              <a:t>11/21/2016</a:t>
            </a:fld>
            <a:endParaRPr lang="en-US"/>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5DAE7D71-1D7F-4032-B1F3-DEB509E4F67B}" type="slidenum">
              <a:rPr lang="en-US" smtClean="0"/>
              <a:pPr/>
              <a:t>‹#›</a:t>
            </a:fld>
            <a:endParaRPr lang="en-US"/>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3.xml"/><Relationship Id="rId3" Type="http://schemas.openxmlformats.org/officeDocument/2006/relationships/audio" Target="../media/audio1.wav"/><Relationship Id="rId7" Type="http://schemas.openxmlformats.org/officeDocument/2006/relationships/diagramQuickStyle" Target="../diagrams/quickStyle2.xml"/><Relationship Id="rId12" Type="http://schemas.openxmlformats.org/officeDocument/2006/relationships/diagramQuickStyle" Target="../diagrams/quickStyle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Layout" Target="../diagrams/layout2.xml"/><Relationship Id="rId11" Type="http://schemas.openxmlformats.org/officeDocument/2006/relationships/diagramLayout" Target="../diagrams/layout3.xml"/><Relationship Id="rId5" Type="http://schemas.openxmlformats.org/officeDocument/2006/relationships/diagramData" Target="../diagrams/data2.xml"/><Relationship Id="rId10" Type="http://schemas.openxmlformats.org/officeDocument/2006/relationships/diagramData" Target="../diagrams/data3.xml"/><Relationship Id="rId4" Type="http://schemas.openxmlformats.org/officeDocument/2006/relationships/image" Target="../media/image2.png"/><Relationship Id="rId9" Type="http://schemas.microsoft.com/office/2007/relationships/diagramDrawing" Target="../diagrams/drawing2.xml"/><Relationship Id="rId14" Type="http://schemas.microsoft.com/office/2007/relationships/diagramDrawing" Target="../diagrams/drawing3.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audio" Target="../media/audio1.wav"/><Relationship Id="rId7" Type="http://schemas.openxmlformats.org/officeDocument/2006/relationships/diagramQuickStyle" Target="../diagrams/quickStyle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2.png"/><Relationship Id="rId9" Type="http://schemas.microsoft.com/office/2007/relationships/diagramDrawing" Target="../diagrams/drawing4.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audio" Target="../media/audio1.wav"/><Relationship Id="rId7" Type="http://schemas.openxmlformats.org/officeDocument/2006/relationships/diagramQuickStyle" Target="../diagrams/quickStyle5.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2.png"/><Relationship Id="rId9" Type="http://schemas.microsoft.com/office/2007/relationships/diagramDrawing" Target="../diagrams/drawing5.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audio" Target="../media/audio1.wav"/><Relationship Id="rId7" Type="http://schemas.openxmlformats.org/officeDocument/2006/relationships/diagramQuickStyle" Target="../diagrams/quickStyle6.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2.png"/><Relationship Id="rId9" Type="http://schemas.microsoft.com/office/2007/relationships/diagramDrawing" Target="../diagrams/drawing6.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audio" Target="../media/audio1.wav"/><Relationship Id="rId7" Type="http://schemas.openxmlformats.org/officeDocument/2006/relationships/diagramQuickStyle" Target="../diagrams/quickStyle7.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2.png"/><Relationship Id="rId9" Type="http://schemas.microsoft.com/office/2007/relationships/diagramDrawing" Target="../diagrams/drawing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hyperlink" Target="http://srv-uk.znaptag.com/p/B9gCxd?key=Z7507713" TargetMode="Externa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audio" Target="../media/audio1.wav"/><Relationship Id="rId7" Type="http://schemas.openxmlformats.org/officeDocument/2006/relationships/diagramQuickStyle" Target="../diagrams/quickStyle8.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2.png"/><Relationship Id="rId9" Type="http://schemas.microsoft.com/office/2007/relationships/diagramDrawing" Target="../diagrams/drawing8.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audio" Target="../media/audio1.wav"/><Relationship Id="rId7" Type="http://schemas.openxmlformats.org/officeDocument/2006/relationships/diagramQuickStyle" Target="../diagrams/quickStyle9.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2.png"/><Relationship Id="rId9" Type="http://schemas.microsoft.com/office/2007/relationships/diagramDrawing" Target="../diagrams/drawing9.xml"/></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5.pn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gif"/><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hyperlink" Target="http://www.google.ro/url?sa=i&amp;rct=j&amp;q=magazine+de+vise&amp;source=images&amp;cd=&amp;cad=rja&amp;docid=4-MFMyhfir5FMM&amp;tbnid=MlGUVNhCcQoOTM:&amp;ved=0CAUQjRw&amp;url=http://oradetimis.oradestiri.ro/controale-zilnice-la-magazinele-de-vise/actualitate/2011/02/23/&amp;ei=AxB9Uay2BcXOOKWwgMgH&amp;bvm=bv.45645796,d.Yms&amp;psig=AFQjCNGOYEMMvTVmpsQW1vXPFB9-nsBAPA&amp;ust=1367236989174978" TargetMode="Externa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audio" Target="../media/audio1.wav"/><Relationship Id="rId7" Type="http://schemas.openxmlformats.org/officeDocument/2006/relationships/diagramQuickStyle" Target="../diagrams/quickStyle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png"/><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4" cstate="print"/>
          <a:srcRect/>
          <a:stretch>
            <a:fillRect/>
          </a:stretch>
        </p:blipFill>
        <p:spPr bwMode="auto">
          <a:xfrm>
            <a:off x="3048000" y="152400"/>
            <a:ext cx="6096000" cy="6705600"/>
          </a:xfrm>
          <a:prstGeom prst="rect">
            <a:avLst/>
          </a:prstGeom>
          <a:ln>
            <a:noFill/>
          </a:ln>
          <a:effectLst>
            <a:softEdge rad="112500"/>
          </a:effectLst>
        </p:spPr>
      </p:pic>
      <p:pic>
        <p:nvPicPr>
          <p:cNvPr id="4" name="Picture 2" descr="addiction,injection,drogue,dépendance,danger"/>
          <p:cNvPicPr>
            <a:picLocks noChangeAspect="1" noChangeArrowheads="1"/>
          </p:cNvPicPr>
          <p:nvPr/>
        </p:nvPicPr>
        <p:blipFill>
          <a:blip r:embed="rId5" cstate="print"/>
          <a:srcRect/>
          <a:stretch>
            <a:fillRect/>
          </a:stretch>
        </p:blipFill>
        <p:spPr bwMode="auto">
          <a:xfrm>
            <a:off x="0" y="0"/>
            <a:ext cx="3124200" cy="6858000"/>
          </a:xfrm>
          <a:prstGeom prst="rect">
            <a:avLst/>
          </a:prstGeom>
          <a:ln>
            <a:noFill/>
          </a:ln>
          <a:effectLst>
            <a:softEdge rad="112500"/>
          </a:effectLst>
        </p:spPr>
      </p:pic>
      <p:sp>
        <p:nvSpPr>
          <p:cNvPr id="2" name="Title 1"/>
          <p:cNvSpPr>
            <a:spLocks noGrp="1"/>
          </p:cNvSpPr>
          <p:nvPr>
            <p:ph type="ctrTitle"/>
          </p:nvPr>
        </p:nvSpPr>
        <p:spPr>
          <a:xfrm>
            <a:off x="381000" y="2819400"/>
            <a:ext cx="8610600" cy="1219200"/>
          </a:xfrm>
        </p:spPr>
        <p:txBody>
          <a:bodyPr>
            <a:noAutofit/>
          </a:bodyPr>
          <a:lstStyle/>
          <a:p>
            <a:r>
              <a:rPr lang="en-US" sz="4000" dirty="0" smtClean="0">
                <a:solidFill>
                  <a:schemeClr val="bg1"/>
                </a:solidFill>
                <a:effectLst>
                  <a:outerShdw blurRad="38100" dist="38100" dir="2700000" algn="tl">
                    <a:srgbClr val="000000">
                      <a:alpha val="43137"/>
                    </a:srgbClr>
                  </a:outerShdw>
                </a:effectLst>
                <a:latin typeface="Stencil" pitchFamily="82" charset="0"/>
              </a:rPr>
              <a:t>NEW PSYCHOACTIVE SUBSTANCES</a:t>
            </a:r>
            <a:br>
              <a:rPr lang="en-US" sz="4000" dirty="0" smtClean="0">
                <a:solidFill>
                  <a:schemeClr val="bg1"/>
                </a:solidFill>
                <a:effectLst>
                  <a:outerShdw blurRad="38100" dist="38100" dir="2700000" algn="tl">
                    <a:srgbClr val="000000">
                      <a:alpha val="43137"/>
                    </a:srgbClr>
                  </a:outerShdw>
                </a:effectLst>
                <a:latin typeface="Stencil" pitchFamily="82" charset="0"/>
              </a:rPr>
            </a:br>
            <a:r>
              <a:rPr lang="en-US" sz="4000" dirty="0" smtClean="0">
                <a:solidFill>
                  <a:schemeClr val="bg1"/>
                </a:solidFill>
                <a:effectLst>
                  <a:outerShdw blurRad="38100" dist="38100" dir="2700000" algn="tl">
                    <a:srgbClr val="000000">
                      <a:alpha val="43137"/>
                    </a:srgbClr>
                  </a:outerShdw>
                </a:effectLst>
                <a:latin typeface="Stencil" pitchFamily="82" charset="0"/>
              </a:rPr>
              <a:t>ROMANIA’s Experience</a:t>
            </a:r>
            <a:r>
              <a:rPr lang="en-US" sz="4800" b="1" dirty="0" smtClean="0">
                <a:solidFill>
                  <a:schemeClr val="bg1"/>
                </a:solidFill>
                <a:effectLst>
                  <a:outerShdw blurRad="38100" dist="38100" dir="2700000" algn="tl">
                    <a:srgbClr val="000000">
                      <a:alpha val="43137"/>
                    </a:srgbClr>
                  </a:outerShdw>
                </a:effectLst>
                <a:latin typeface="AR BONNIE" pitchFamily="2" charset="0"/>
              </a:rPr>
              <a:t/>
            </a:r>
            <a:br>
              <a:rPr lang="en-US" sz="4800" b="1" dirty="0" smtClean="0">
                <a:solidFill>
                  <a:schemeClr val="bg1"/>
                </a:solidFill>
                <a:effectLst>
                  <a:outerShdw blurRad="38100" dist="38100" dir="2700000" algn="tl">
                    <a:srgbClr val="000000">
                      <a:alpha val="43137"/>
                    </a:srgbClr>
                  </a:outerShdw>
                </a:effectLst>
                <a:latin typeface="AR BONNIE" pitchFamily="2" charset="0"/>
              </a:rPr>
            </a:br>
            <a:endParaRPr lang="en-US" sz="4800" dirty="0">
              <a:solidFill>
                <a:schemeClr val="bg1"/>
              </a:solidFill>
              <a:latin typeface="AR BONNIE" pitchFamily="2" charset="0"/>
            </a:endParaRPr>
          </a:p>
        </p:txBody>
      </p:sp>
      <p:sp>
        <p:nvSpPr>
          <p:cNvPr id="3" name="Subtitle 2"/>
          <p:cNvSpPr>
            <a:spLocks noGrp="1"/>
          </p:cNvSpPr>
          <p:nvPr>
            <p:ph type="subTitle" idx="1"/>
          </p:nvPr>
        </p:nvSpPr>
        <p:spPr>
          <a:xfrm>
            <a:off x="228600" y="5562600"/>
            <a:ext cx="7772400" cy="857250"/>
          </a:xfrm>
        </p:spPr>
        <p:txBody>
          <a:bodyPr anchor="b">
            <a:normAutofit/>
          </a:bodyPr>
          <a:lstStyle/>
          <a:p>
            <a:pPr algn="l"/>
            <a:endParaRPr lang="en-US" i="1" dirty="0">
              <a:solidFill>
                <a:schemeClr val="bg1"/>
              </a:solidFill>
              <a:latin typeface="Arial Black" pitchFamily="34" charset="0"/>
            </a:endParaRPr>
          </a:p>
        </p:txBody>
      </p:sp>
      <p:pic>
        <p:nvPicPr>
          <p:cNvPr id="5" name="Picture 7" descr="LOGO_ana_1"/>
          <p:cNvPicPr>
            <a:picLocks noChangeAspect="1" noChangeArrowheads="1"/>
          </p:cNvPicPr>
          <p:nvPr/>
        </p:nvPicPr>
        <p:blipFill>
          <a:blip r:embed="rId6" cstate="print"/>
          <a:srcRect/>
          <a:stretch>
            <a:fillRect/>
          </a:stretch>
        </p:blipFill>
        <p:spPr bwMode="auto">
          <a:xfrm>
            <a:off x="228600" y="152400"/>
            <a:ext cx="1664121" cy="1219200"/>
          </a:xfrm>
          <a:prstGeom prst="rect">
            <a:avLst/>
          </a:prstGeom>
          <a:noFill/>
          <a:ln w="9525">
            <a:noFill/>
            <a:miter lim="800000"/>
            <a:headEnd/>
            <a:tailEnd/>
          </a:ln>
        </p:spPr>
      </p:pic>
      <p:pic>
        <p:nvPicPr>
          <p:cNvPr id="3073" name="Picture 1"/>
          <p:cNvPicPr>
            <a:picLocks noChangeAspect="1" noChangeArrowheads="1"/>
          </p:cNvPicPr>
          <p:nvPr/>
        </p:nvPicPr>
        <p:blipFill>
          <a:blip r:embed="rId7" cstate="print"/>
          <a:srcRect/>
          <a:stretch>
            <a:fillRect/>
          </a:stretch>
        </p:blipFill>
        <p:spPr bwMode="auto">
          <a:xfrm>
            <a:off x="8135191" y="0"/>
            <a:ext cx="1008809" cy="1295401"/>
          </a:xfrm>
          <a:prstGeom prst="rect">
            <a:avLst/>
          </a:prstGeom>
          <a:noFill/>
          <a:ln w="9525">
            <a:noFill/>
            <a:miter lim="800000"/>
            <a:headEnd/>
            <a:tailEnd/>
          </a:ln>
          <a:effectLst/>
        </p:spPr>
      </p:pic>
    </p:spTree>
    <p:extLst>
      <p:ext uri="{BB962C8B-B14F-4D97-AF65-F5344CB8AC3E}">
        <p14:creationId xmlns:p14="http://schemas.microsoft.com/office/powerpoint/2010/main" val="2400006758"/>
      </p:ext>
    </p:extLst>
  </p:cSld>
  <p:clrMapOvr>
    <a:masterClrMapping/>
  </p:clrMapOvr>
  <p:transition spd="slow">
    <p:pull dir="rd"/>
    <p:sndAc>
      <p:stSnd>
        <p:snd r:embed="rId3" name="camera.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cstate="print"/>
          <a:srcRect/>
          <a:stretch>
            <a:fillRect/>
          </a:stretch>
        </p:blipFill>
        <p:spPr bwMode="auto">
          <a:xfrm>
            <a:off x="0" y="1828800"/>
            <a:ext cx="9144000" cy="5029200"/>
          </a:xfrm>
          <a:prstGeom prst="rect">
            <a:avLst/>
          </a:prstGeom>
          <a:ln>
            <a:noFill/>
          </a:ln>
          <a:effectLst>
            <a:softEdge rad="112500"/>
          </a:effectLst>
        </p:spPr>
      </p:pic>
      <p:graphicFrame>
        <p:nvGraphicFramePr>
          <p:cNvPr id="4" name="Content Placeholder 3"/>
          <p:cNvGraphicFramePr>
            <a:graphicFrameLocks noGrp="1"/>
          </p:cNvGraphicFramePr>
          <p:nvPr>
            <p:ph sz="quarter" idx="1"/>
          </p:nvPr>
        </p:nvGraphicFramePr>
        <p:xfrm>
          <a:off x="304800" y="1066800"/>
          <a:ext cx="8458200" cy="1981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Rectangle 5"/>
          <p:cNvSpPr/>
          <p:nvPr/>
        </p:nvSpPr>
        <p:spPr>
          <a:xfrm>
            <a:off x="228600" y="228600"/>
            <a:ext cx="8686800" cy="584775"/>
          </a:xfrm>
          <a:prstGeom prst="rect">
            <a:avLst/>
          </a:prstGeom>
        </p:spPr>
        <p:txBody>
          <a:bodyPr wrap="square">
            <a:spAutoFit/>
          </a:bodyPr>
          <a:lstStyle/>
          <a:p>
            <a:r>
              <a:rPr lang="en-US" sz="3200" dirty="0" smtClean="0">
                <a:latin typeface="Stencil" pitchFamily="82" charset="0"/>
              </a:rPr>
              <a:t>Prevention&amp; Harm reduction </a:t>
            </a:r>
            <a:endParaRPr lang="en-US" sz="3200" dirty="0">
              <a:latin typeface="Stencil" pitchFamily="82" charset="0"/>
            </a:endParaRPr>
          </a:p>
        </p:txBody>
      </p:sp>
      <p:graphicFrame>
        <p:nvGraphicFramePr>
          <p:cNvPr id="7" name="Content Placeholder 3"/>
          <p:cNvGraphicFramePr>
            <a:graphicFrameLocks/>
          </p:cNvGraphicFramePr>
          <p:nvPr>
            <p:extLst>
              <p:ext uri="{D42A27DB-BD31-4B8C-83A1-F6EECF244321}">
                <p14:modId xmlns:p14="http://schemas.microsoft.com/office/powerpoint/2010/main" val="608212982"/>
              </p:ext>
            </p:extLst>
          </p:nvPr>
        </p:nvGraphicFramePr>
        <p:xfrm>
          <a:off x="609600" y="3657600"/>
          <a:ext cx="8229600" cy="28035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cSld>
  <p:clrMapOvr>
    <a:masterClrMapping/>
  </p:clrMapOvr>
  <p:transition spd="slow">
    <p:wipe/>
    <p:sndAc>
      <p:stSnd>
        <p:snd r:embed="rId3" name="camera.wav"/>
      </p:stSnd>
    </p:sndAc>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4" cstate="print"/>
          <a:srcRect/>
          <a:stretch>
            <a:fillRect/>
          </a:stretch>
        </p:blipFill>
        <p:spPr bwMode="auto">
          <a:xfrm>
            <a:off x="0" y="2743200"/>
            <a:ext cx="9144000" cy="4114800"/>
          </a:xfrm>
          <a:prstGeom prst="rect">
            <a:avLst/>
          </a:prstGeom>
          <a:ln>
            <a:noFill/>
          </a:ln>
          <a:effectLst>
            <a:softEdge rad="112500"/>
          </a:effectLst>
        </p:spPr>
      </p:pic>
      <p:graphicFrame>
        <p:nvGraphicFramePr>
          <p:cNvPr id="4" name="Content Placeholder 3"/>
          <p:cNvGraphicFramePr>
            <a:graphicFrameLocks noGrp="1"/>
          </p:cNvGraphicFramePr>
          <p:nvPr>
            <p:ph sz="quarter" idx="1"/>
            <p:extLst>
              <p:ext uri="{D42A27DB-BD31-4B8C-83A1-F6EECF244321}">
                <p14:modId xmlns:p14="http://schemas.microsoft.com/office/powerpoint/2010/main" val="1245044562"/>
              </p:ext>
            </p:extLst>
          </p:nvPr>
        </p:nvGraphicFramePr>
        <p:xfrm>
          <a:off x="457200" y="1219200"/>
          <a:ext cx="8229600" cy="49371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Rectangle 4"/>
          <p:cNvSpPr/>
          <p:nvPr/>
        </p:nvSpPr>
        <p:spPr>
          <a:xfrm>
            <a:off x="609600" y="228600"/>
            <a:ext cx="3868367" cy="584775"/>
          </a:xfrm>
          <a:prstGeom prst="rect">
            <a:avLst/>
          </a:prstGeom>
        </p:spPr>
        <p:txBody>
          <a:bodyPr wrap="none">
            <a:spAutoFit/>
          </a:bodyPr>
          <a:lstStyle/>
          <a:p>
            <a:pPr lvl="0"/>
            <a:r>
              <a:rPr lang="en-US" sz="3200" b="1" dirty="0" smtClean="0">
                <a:latin typeface="Stencil" pitchFamily="82" charset="0"/>
              </a:rPr>
              <a:t>legal responses:</a:t>
            </a:r>
          </a:p>
        </p:txBody>
      </p:sp>
    </p:spTree>
  </p:cSld>
  <p:clrMapOvr>
    <a:masterClrMapping/>
  </p:clrMapOvr>
  <p:transition spd="slow">
    <p:dissolve/>
    <p:sndAc>
      <p:stSnd>
        <p:snd r:embed="rId3" name="camera.wav"/>
      </p:stSnd>
    </p:sndAc>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4" cstate="print"/>
          <a:srcRect/>
          <a:stretch>
            <a:fillRect/>
          </a:stretch>
        </p:blipFill>
        <p:spPr bwMode="auto">
          <a:xfrm>
            <a:off x="0" y="0"/>
            <a:ext cx="9144000" cy="4114800"/>
          </a:xfrm>
          <a:prstGeom prst="rect">
            <a:avLst/>
          </a:prstGeom>
          <a:ln>
            <a:noFill/>
          </a:ln>
          <a:effectLst>
            <a:softEdge rad="112500"/>
          </a:effectLst>
        </p:spPr>
      </p:pic>
      <p:graphicFrame>
        <p:nvGraphicFramePr>
          <p:cNvPr id="5" name="Content Placeholder 4"/>
          <p:cNvGraphicFramePr>
            <a:graphicFrameLocks noGrp="1"/>
          </p:cNvGraphicFramePr>
          <p:nvPr>
            <p:ph sz="quarter" idx="1"/>
            <p:extLst>
              <p:ext uri="{D42A27DB-BD31-4B8C-83A1-F6EECF244321}">
                <p14:modId xmlns:p14="http://schemas.microsoft.com/office/powerpoint/2010/main" val="1823466100"/>
              </p:ext>
            </p:extLst>
          </p:nvPr>
        </p:nvGraphicFramePr>
        <p:xfrm>
          <a:off x="457200" y="1219200"/>
          <a:ext cx="8229600" cy="49371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Rectangle 3"/>
          <p:cNvSpPr/>
          <p:nvPr/>
        </p:nvSpPr>
        <p:spPr>
          <a:xfrm>
            <a:off x="457200" y="381000"/>
            <a:ext cx="8305800" cy="461665"/>
          </a:xfrm>
          <a:prstGeom prst="rect">
            <a:avLst/>
          </a:prstGeom>
        </p:spPr>
        <p:txBody>
          <a:bodyPr wrap="square">
            <a:spAutoFit/>
          </a:bodyPr>
          <a:lstStyle/>
          <a:p>
            <a:pPr algn="ctr">
              <a:buFont typeface="Wingdings" pitchFamily="2" charset="2"/>
              <a:buChar char="ü"/>
            </a:pPr>
            <a:r>
              <a:rPr lang="en-US" sz="2400" dirty="0" smtClean="0">
                <a:latin typeface="Stencil" pitchFamily="82" charset="0"/>
              </a:rPr>
              <a:t>Innovative legal responses </a:t>
            </a:r>
            <a:endParaRPr lang="en-US" sz="2400" dirty="0">
              <a:latin typeface="Stencil" pitchFamily="82" charset="0"/>
            </a:endParaRPr>
          </a:p>
        </p:txBody>
      </p:sp>
      <p:sp>
        <p:nvSpPr>
          <p:cNvPr id="6" name="Rounded Rectangular Callout 5"/>
          <p:cNvSpPr/>
          <p:nvPr/>
        </p:nvSpPr>
        <p:spPr>
          <a:xfrm>
            <a:off x="6400800" y="5410200"/>
            <a:ext cx="2514600" cy="1219200"/>
          </a:xfrm>
          <a:prstGeom prst="wedgeRoundRectCallout">
            <a:avLst>
              <a:gd name="adj1" fmla="val -84008"/>
              <a:gd name="adj2" fmla="val -125701"/>
              <a:gd name="adj3" fmla="val 16667"/>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smtClean="0"/>
              <a:t>defining substance by its effects rather then chemical structure</a:t>
            </a:r>
            <a:endParaRPr lang="en-US" dirty="0"/>
          </a:p>
        </p:txBody>
      </p:sp>
    </p:spTree>
  </p:cSld>
  <p:clrMapOvr>
    <a:masterClrMapping/>
  </p:clrMapOvr>
  <p:transition spd="slow">
    <p:pull dir="rd"/>
    <p:sndAc>
      <p:stSnd>
        <p:snd r:embed="rId3" name="camera.wav"/>
      </p:stSnd>
    </p:sndAc>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cstate="print"/>
          <a:srcRect/>
          <a:stretch>
            <a:fillRect/>
          </a:stretch>
        </p:blipFill>
        <p:spPr bwMode="auto">
          <a:xfrm>
            <a:off x="0" y="228600"/>
            <a:ext cx="9144000" cy="4419600"/>
          </a:xfrm>
          <a:prstGeom prst="rect">
            <a:avLst/>
          </a:prstGeom>
          <a:ln>
            <a:noFill/>
          </a:ln>
          <a:effectLst>
            <a:softEdge rad="112500"/>
          </a:effectLst>
        </p:spPr>
      </p:pic>
      <p:sp>
        <p:nvSpPr>
          <p:cNvPr id="4" name="Rectangle 3"/>
          <p:cNvSpPr/>
          <p:nvPr/>
        </p:nvSpPr>
        <p:spPr>
          <a:xfrm>
            <a:off x="1421938" y="359664"/>
            <a:ext cx="6300123" cy="584775"/>
          </a:xfrm>
          <a:prstGeom prst="rect">
            <a:avLst/>
          </a:prstGeom>
        </p:spPr>
        <p:txBody>
          <a:bodyPr wrap="none">
            <a:spAutoFit/>
          </a:bodyPr>
          <a:lstStyle/>
          <a:p>
            <a:r>
              <a:rPr lang="en-US" sz="3200" b="1" dirty="0" smtClean="0">
                <a:latin typeface="Stencil" pitchFamily="82" charset="0"/>
              </a:rPr>
              <a:t>International cooperation </a:t>
            </a:r>
            <a:endParaRPr lang="en-US" sz="3200" dirty="0">
              <a:latin typeface="Stencil" pitchFamily="82" charset="0"/>
            </a:endParaRPr>
          </a:p>
        </p:txBody>
      </p:sp>
      <p:graphicFrame>
        <p:nvGraphicFramePr>
          <p:cNvPr id="6" name="Content Placeholder 3"/>
          <p:cNvGraphicFramePr>
            <a:graphicFrameLocks noGrp="1"/>
          </p:cNvGraphicFramePr>
          <p:nvPr>
            <p:ph sz="quarter" idx="1"/>
          </p:nvPr>
        </p:nvGraphicFramePr>
        <p:xfrm>
          <a:off x="457200" y="1219200"/>
          <a:ext cx="8686800" cy="49371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ransition spd="slow">
    <p:dissolve/>
    <p:sndAc>
      <p:stSnd>
        <p:snd r:embed="rId3" name="camera.wav"/>
      </p:stSnd>
    </p:sndAc>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4" cstate="print"/>
          <a:srcRect/>
          <a:stretch>
            <a:fillRect/>
          </a:stretch>
        </p:blipFill>
        <p:spPr bwMode="auto">
          <a:xfrm>
            <a:off x="0" y="914400"/>
            <a:ext cx="9144000" cy="5943600"/>
          </a:xfrm>
          <a:prstGeom prst="rect">
            <a:avLst/>
          </a:prstGeom>
          <a:ln>
            <a:noFill/>
          </a:ln>
          <a:effectLst>
            <a:softEdge rad="112500"/>
          </a:effectLst>
        </p:spPr>
      </p:pic>
      <p:pic>
        <p:nvPicPr>
          <p:cNvPr id="4" name="Picture 1"/>
          <p:cNvPicPr>
            <a:picLocks noChangeAspect="1" noChangeArrowheads="1"/>
          </p:cNvPicPr>
          <p:nvPr/>
        </p:nvPicPr>
        <p:blipFill>
          <a:blip r:embed="rId5" cstate="print"/>
          <a:srcRect/>
          <a:stretch>
            <a:fillRect/>
          </a:stretch>
        </p:blipFill>
        <p:spPr bwMode="auto">
          <a:xfrm>
            <a:off x="0" y="457200"/>
            <a:ext cx="4887773" cy="3067170"/>
          </a:xfrm>
          <a:prstGeom prst="roundRect">
            <a:avLst>
              <a:gd name="adj" fmla="val 30381"/>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Title 1"/>
          <p:cNvSpPr>
            <a:spLocks noGrp="1"/>
          </p:cNvSpPr>
          <p:nvPr>
            <p:ph type="title"/>
          </p:nvPr>
        </p:nvSpPr>
        <p:spPr>
          <a:xfrm>
            <a:off x="457200" y="152400"/>
            <a:ext cx="8229600" cy="685800"/>
          </a:xfrm>
        </p:spPr>
        <p:txBody>
          <a:bodyPr>
            <a:normAutofit fontScale="90000"/>
          </a:bodyPr>
          <a:lstStyle/>
          <a:p>
            <a:pPr>
              <a:buFont typeface="Wingdings" pitchFamily="2" charset="2"/>
              <a:buChar char="ü"/>
            </a:pPr>
            <a:r>
              <a:rPr lang="en-US" sz="3600" dirty="0" smtClean="0">
                <a:latin typeface="Stencil" pitchFamily="82" charset="0"/>
              </a:rPr>
              <a:t>NO more STREET SPICE/DREAM SHOPS</a:t>
            </a:r>
            <a:endParaRPr lang="en-US" sz="3600" dirty="0">
              <a:latin typeface="Stencil" pitchFamily="82" charset="0"/>
            </a:endParaRPr>
          </a:p>
        </p:txBody>
      </p:sp>
      <p:pic>
        <p:nvPicPr>
          <p:cNvPr id="7" name="Picture 2"/>
          <p:cNvPicPr>
            <a:picLocks noChangeAspect="1" noChangeArrowheads="1"/>
          </p:cNvPicPr>
          <p:nvPr/>
        </p:nvPicPr>
        <p:blipFill>
          <a:blip r:embed="rId6" cstate="print"/>
          <a:srcRect/>
          <a:stretch>
            <a:fillRect/>
          </a:stretch>
        </p:blipFill>
        <p:spPr bwMode="auto">
          <a:xfrm>
            <a:off x="3276600" y="3604792"/>
            <a:ext cx="5634304" cy="3034633"/>
          </a:xfrm>
          <a:prstGeom prst="rect">
            <a:avLst/>
          </a:prstGeom>
          <a:ln>
            <a:noFill/>
          </a:ln>
          <a:effectLst>
            <a:softEdge rad="112500"/>
          </a:effectLst>
        </p:spPr>
      </p:pic>
      <p:sp>
        <p:nvSpPr>
          <p:cNvPr id="8" name="Rectangle 7"/>
          <p:cNvSpPr/>
          <p:nvPr/>
        </p:nvSpPr>
        <p:spPr>
          <a:xfrm>
            <a:off x="5562600" y="1676400"/>
            <a:ext cx="3352800" cy="1015663"/>
          </a:xfrm>
          <a:prstGeom prst="rect">
            <a:avLst/>
          </a:prstGeom>
        </p:spPr>
        <p:txBody>
          <a:bodyPr wrap="square">
            <a:spAutoFit/>
          </a:bodyPr>
          <a:lstStyle/>
          <a:p>
            <a:pPr lvl="0" fontAlgn="base">
              <a:spcBef>
                <a:spcPct val="0"/>
              </a:spcBef>
              <a:spcAft>
                <a:spcPct val="0"/>
              </a:spcAft>
            </a:pPr>
            <a:r>
              <a:rPr lang="en-US" sz="2400" b="1" dirty="0" smtClean="0">
                <a:solidFill>
                  <a:srgbClr val="C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1.188.184</a:t>
            </a:r>
            <a:r>
              <a:rPr lang="en-US" b="1" dirty="0" smtClean="0">
                <a:solidFill>
                  <a:srgbClr val="C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 euro (fines) / 138.340 NPS envelopes confiscated !</a:t>
            </a:r>
          </a:p>
        </p:txBody>
      </p:sp>
      <p:sp>
        <p:nvSpPr>
          <p:cNvPr id="9" name="Rectangle 8"/>
          <p:cNvSpPr/>
          <p:nvPr/>
        </p:nvSpPr>
        <p:spPr>
          <a:xfrm>
            <a:off x="457200" y="4419600"/>
            <a:ext cx="2590800" cy="923330"/>
          </a:xfrm>
          <a:prstGeom prst="rect">
            <a:avLst/>
          </a:prstGeom>
        </p:spPr>
        <p:txBody>
          <a:bodyPr wrap="square">
            <a:spAutoFit/>
          </a:bodyPr>
          <a:lstStyle/>
          <a:p>
            <a:pPr lvl="0" fontAlgn="base">
              <a:spcBef>
                <a:spcPct val="0"/>
              </a:spcBef>
              <a:spcAft>
                <a:spcPct val="0"/>
              </a:spcAft>
            </a:pPr>
            <a:r>
              <a:rPr lang="en-US" b="1" dirty="0" smtClean="0">
                <a:solidFill>
                  <a:srgbClr val="C00000"/>
                </a:solidFill>
                <a:effectLst>
                  <a:outerShdw blurRad="38100" dist="38100" dir="2700000" algn="tl">
                    <a:srgbClr val="000000">
                      <a:alpha val="43137"/>
                    </a:srgbClr>
                  </a:outerShdw>
                </a:effectLst>
                <a:latin typeface="Calibri" pitchFamily="34" charset="0"/>
                <a:ea typeface="Times New Roman" pitchFamily="18" charset="0"/>
                <a:cs typeface="Times New Roman" pitchFamily="18" charset="0"/>
              </a:rPr>
              <a:t>2015 – intense  activity for the law enforcement  representatives</a:t>
            </a:r>
            <a:endParaRPr lang="en-US" b="1"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spd="slow">
    <p:strips dir="ru"/>
    <p:sndAc>
      <p:stSnd>
        <p:snd r:embed="rId3" name="camera.wav"/>
      </p:stSnd>
    </p:sndAc>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4" cstate="print"/>
          <a:srcRect/>
          <a:stretch>
            <a:fillRect/>
          </a:stretch>
        </p:blipFill>
        <p:spPr bwMode="auto">
          <a:xfrm>
            <a:off x="0" y="5562600"/>
            <a:ext cx="9144000" cy="1295400"/>
          </a:xfrm>
          <a:prstGeom prst="rect">
            <a:avLst/>
          </a:prstGeom>
          <a:ln>
            <a:noFill/>
          </a:ln>
          <a:effectLst>
            <a:softEdge rad="112500"/>
          </a:effectLst>
        </p:spPr>
      </p:pic>
      <p:sp>
        <p:nvSpPr>
          <p:cNvPr id="2" name="Title 1"/>
          <p:cNvSpPr>
            <a:spLocks noGrp="1"/>
          </p:cNvSpPr>
          <p:nvPr>
            <p:ph type="title"/>
          </p:nvPr>
        </p:nvSpPr>
        <p:spPr/>
        <p:txBody>
          <a:bodyPr/>
          <a:lstStyle/>
          <a:p>
            <a:pPr>
              <a:buFont typeface="Wingdings" pitchFamily="2" charset="2"/>
              <a:buChar char="ü"/>
            </a:pPr>
            <a:r>
              <a:rPr lang="en-US" dirty="0" smtClean="0">
                <a:latin typeface="Stencil" pitchFamily="82" charset="0"/>
              </a:rPr>
              <a:t>GPS 2013- NPS use is declining</a:t>
            </a:r>
            <a:endParaRPr lang="en-US" dirty="0">
              <a:latin typeface="Stencil" pitchFamily="82" charset="0"/>
            </a:endParaRPr>
          </a:p>
        </p:txBody>
      </p:sp>
      <p:pic>
        <p:nvPicPr>
          <p:cNvPr id="3074" name="Picture 2"/>
          <p:cNvPicPr>
            <a:picLocks noChangeAspect="1" noChangeArrowheads="1"/>
          </p:cNvPicPr>
          <p:nvPr/>
        </p:nvPicPr>
        <p:blipFill>
          <a:blip r:embed="rId5" cstate="print"/>
          <a:srcRect/>
          <a:stretch>
            <a:fillRect/>
          </a:stretch>
        </p:blipFill>
        <p:spPr bwMode="auto">
          <a:xfrm>
            <a:off x="440217" y="1905000"/>
            <a:ext cx="8246583" cy="31242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762000" y="1371600"/>
            <a:ext cx="7696200" cy="707886"/>
          </a:xfrm>
          <a:prstGeom prst="rect">
            <a:avLst/>
          </a:prstGeom>
          <a:noFill/>
        </p:spPr>
        <p:txBody>
          <a:bodyPr wrap="square" rtlCol="0">
            <a:spAutoFit/>
          </a:bodyPr>
          <a:lstStyle/>
          <a:p>
            <a:pPr algn="ctr"/>
            <a:r>
              <a:rPr lang="en-US" sz="2000" dirty="0" smtClean="0"/>
              <a:t>The prevalence of NPS use in General Population </a:t>
            </a:r>
          </a:p>
          <a:p>
            <a:pPr algn="ctr"/>
            <a:r>
              <a:rPr lang="en-US" sz="2000" dirty="0" smtClean="0"/>
              <a:t>(15-64 years)</a:t>
            </a:r>
            <a:endParaRPr lang="en-US" sz="2000" dirty="0"/>
          </a:p>
        </p:txBody>
      </p:sp>
      <p:graphicFrame>
        <p:nvGraphicFramePr>
          <p:cNvPr id="8" name="Table 7"/>
          <p:cNvGraphicFramePr>
            <a:graphicFrameLocks noGrp="1"/>
          </p:cNvGraphicFramePr>
          <p:nvPr/>
        </p:nvGraphicFramePr>
        <p:xfrm>
          <a:off x="3886200" y="4953000"/>
          <a:ext cx="4648200" cy="1743244"/>
        </p:xfrm>
        <a:graphic>
          <a:graphicData uri="http://schemas.openxmlformats.org/drawingml/2006/table">
            <a:tbl>
              <a:tblPr/>
              <a:tblGrid>
                <a:gridCol w="1162050"/>
                <a:gridCol w="1162050"/>
                <a:gridCol w="1162050"/>
                <a:gridCol w="1162050"/>
              </a:tblGrid>
              <a:tr h="120884">
                <a:tc>
                  <a:txBody>
                    <a:bodyPr/>
                    <a:lstStyle/>
                    <a:p>
                      <a:pPr marL="0" marR="0">
                        <a:lnSpc>
                          <a:spcPct val="115000"/>
                        </a:lnSpc>
                        <a:spcBef>
                          <a:spcPts val="0"/>
                        </a:spcBef>
                        <a:spcAft>
                          <a:spcPts val="0"/>
                        </a:spcAft>
                      </a:pPr>
                      <a:r>
                        <a:rPr lang="en-US" sz="1100" b="1" dirty="0">
                          <a:solidFill>
                            <a:srgbClr val="000000"/>
                          </a:solidFill>
                          <a:latin typeface="Calibri"/>
                          <a:ea typeface="Times New Roman"/>
                        </a:rPr>
                        <a:t> </a:t>
                      </a:r>
                      <a:endParaRPr lang="en-US" sz="1200" dirty="0">
                        <a:latin typeface="Times New Roman"/>
                        <a:ea typeface="Calibri"/>
                      </a:endParaRPr>
                    </a:p>
                  </a:txBody>
                  <a:tcPr marL="68580" marR="68580" marT="0" marB="0">
                    <a:lnL w="12700" cap="flat" cmpd="sng" algn="ctr">
                      <a:solidFill>
                        <a:srgbClr val="C0504D"/>
                      </a:solidFill>
                      <a:prstDash val="solid"/>
                      <a:round/>
                      <a:headEnd type="none" w="med" len="med"/>
                      <a:tailEnd type="none" w="med" len="med"/>
                    </a:lnL>
                    <a:lnR>
                      <a:noFill/>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rgbClr val="C0504D"/>
                    </a:solidFill>
                  </a:tcPr>
                </a:tc>
                <a:tc>
                  <a:txBody>
                    <a:bodyPr/>
                    <a:lstStyle/>
                    <a:p>
                      <a:pPr marL="0" marR="0">
                        <a:lnSpc>
                          <a:spcPct val="115000"/>
                        </a:lnSpc>
                        <a:spcBef>
                          <a:spcPts val="0"/>
                        </a:spcBef>
                        <a:spcAft>
                          <a:spcPts val="0"/>
                        </a:spcAft>
                      </a:pPr>
                      <a:r>
                        <a:rPr lang="en-US" sz="1800" b="1" dirty="0" smtClean="0">
                          <a:solidFill>
                            <a:srgbClr val="000000"/>
                          </a:solidFill>
                          <a:latin typeface="Calibri"/>
                          <a:ea typeface="Times New Roman"/>
                        </a:rPr>
                        <a:t>LTP(%)</a:t>
                      </a:r>
                      <a:endParaRPr lang="en-US" sz="1800" dirty="0">
                        <a:latin typeface="Times New Roman"/>
                        <a:ea typeface="Calibri"/>
                      </a:endParaRPr>
                    </a:p>
                  </a:txBody>
                  <a:tcPr marL="68580" marR="68580" marT="0" marB="0">
                    <a:lnL>
                      <a:noFill/>
                    </a:lnL>
                    <a:lnR>
                      <a:noFill/>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rgbClr val="C0504D"/>
                    </a:solidFill>
                  </a:tcPr>
                </a:tc>
                <a:tc>
                  <a:txBody>
                    <a:bodyPr/>
                    <a:lstStyle/>
                    <a:p>
                      <a:pPr marL="0" marR="0">
                        <a:lnSpc>
                          <a:spcPct val="115000"/>
                        </a:lnSpc>
                        <a:spcBef>
                          <a:spcPts val="0"/>
                        </a:spcBef>
                        <a:spcAft>
                          <a:spcPts val="0"/>
                        </a:spcAft>
                      </a:pPr>
                      <a:r>
                        <a:rPr lang="en-US" sz="1800" b="1" dirty="0" smtClean="0">
                          <a:solidFill>
                            <a:srgbClr val="000000"/>
                          </a:solidFill>
                          <a:latin typeface="Calibri"/>
                          <a:ea typeface="Times New Roman"/>
                        </a:rPr>
                        <a:t>LYP(%)</a:t>
                      </a:r>
                      <a:endParaRPr lang="en-US" sz="1800" dirty="0">
                        <a:latin typeface="Times New Roman"/>
                        <a:ea typeface="Calibri"/>
                      </a:endParaRPr>
                    </a:p>
                  </a:txBody>
                  <a:tcPr marL="68580" marR="68580" marT="0" marB="0">
                    <a:lnL>
                      <a:noFill/>
                    </a:lnL>
                    <a:lnR>
                      <a:noFill/>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rgbClr val="C0504D"/>
                    </a:solidFill>
                  </a:tcPr>
                </a:tc>
                <a:tc>
                  <a:txBody>
                    <a:bodyPr/>
                    <a:lstStyle/>
                    <a:p>
                      <a:pPr marL="0" marR="0">
                        <a:lnSpc>
                          <a:spcPct val="115000"/>
                        </a:lnSpc>
                        <a:spcBef>
                          <a:spcPts val="0"/>
                        </a:spcBef>
                        <a:spcAft>
                          <a:spcPts val="0"/>
                        </a:spcAft>
                      </a:pPr>
                      <a:r>
                        <a:rPr lang="en-US" sz="1800" b="1" dirty="0" smtClean="0">
                          <a:solidFill>
                            <a:srgbClr val="000000"/>
                          </a:solidFill>
                          <a:latin typeface="Calibri"/>
                          <a:ea typeface="Times New Roman"/>
                        </a:rPr>
                        <a:t>LMP(%)</a:t>
                      </a:r>
                      <a:endParaRPr lang="en-US" sz="1800" dirty="0">
                        <a:latin typeface="Times New Roman"/>
                        <a:ea typeface="Calibri"/>
                      </a:endParaRPr>
                    </a:p>
                  </a:txBody>
                  <a:tcPr marL="68580" marR="68580" marT="0" marB="0">
                    <a:lnL>
                      <a:noFill/>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rgbClr val="C0504D"/>
                    </a:solidFill>
                  </a:tcPr>
                </a:tc>
              </a:tr>
              <a:tr h="503576">
                <a:tc>
                  <a:txBody>
                    <a:bodyPr/>
                    <a:lstStyle/>
                    <a:p>
                      <a:pPr marL="0" marR="0">
                        <a:lnSpc>
                          <a:spcPct val="115000"/>
                        </a:lnSpc>
                        <a:spcBef>
                          <a:spcPts val="0"/>
                        </a:spcBef>
                        <a:spcAft>
                          <a:spcPts val="0"/>
                        </a:spcAft>
                      </a:pPr>
                      <a:r>
                        <a:rPr lang="en-US" sz="2000" b="1" dirty="0">
                          <a:solidFill>
                            <a:srgbClr val="000000"/>
                          </a:solidFill>
                          <a:latin typeface="Calibri"/>
                          <a:ea typeface="Times New Roman"/>
                        </a:rPr>
                        <a:t>GPS 2010</a:t>
                      </a:r>
                      <a:endParaRPr lang="en-US" sz="2000" dirty="0">
                        <a:latin typeface="Times New Roman"/>
                        <a:ea typeface="Calibri"/>
                      </a:endParaRPr>
                    </a:p>
                  </a:txBody>
                  <a:tcPr marL="68580" marR="68580" marT="0" marB="0">
                    <a:lnL w="12700" cap="flat" cmpd="sng" algn="ctr">
                      <a:solidFill>
                        <a:srgbClr val="C0504D"/>
                      </a:solidFill>
                      <a:prstDash val="solid"/>
                      <a:round/>
                      <a:headEnd type="none" w="med" len="med"/>
                      <a:tailEnd type="none" w="med" len="med"/>
                    </a:lnL>
                    <a:lnR>
                      <a:noFill/>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2400" dirty="0" smtClean="0">
                          <a:solidFill>
                            <a:srgbClr val="000000"/>
                          </a:solidFill>
                          <a:latin typeface="Calibri"/>
                          <a:ea typeface="Calibri"/>
                        </a:rPr>
                        <a:t>2</a:t>
                      </a:r>
                      <a:endParaRPr lang="en-US" sz="2400" dirty="0">
                        <a:latin typeface="Times New Roman"/>
                        <a:ea typeface="Calibri"/>
                      </a:endParaRPr>
                    </a:p>
                  </a:txBody>
                  <a:tcPr marL="68580" marR="68580" marT="0" marB="0">
                    <a:lnL>
                      <a:noFill/>
                    </a:lnL>
                    <a:lnR>
                      <a:noFill/>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2400" dirty="0">
                          <a:solidFill>
                            <a:srgbClr val="000000"/>
                          </a:solidFill>
                          <a:latin typeface="Calibri"/>
                          <a:ea typeface="Times New Roman"/>
                        </a:rPr>
                        <a:t>1.1</a:t>
                      </a:r>
                      <a:endParaRPr lang="en-US" sz="2400" dirty="0">
                        <a:latin typeface="Times New Roman"/>
                        <a:ea typeface="Calibri"/>
                      </a:endParaRPr>
                    </a:p>
                  </a:txBody>
                  <a:tcPr marL="68580" marR="68580" marT="0" marB="0">
                    <a:lnL>
                      <a:noFill/>
                    </a:lnL>
                    <a:lnR>
                      <a:noFill/>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2400" dirty="0">
                          <a:solidFill>
                            <a:srgbClr val="000000"/>
                          </a:solidFill>
                          <a:latin typeface="Calibri"/>
                          <a:ea typeface="Times New Roman"/>
                        </a:rPr>
                        <a:t>0.6</a:t>
                      </a:r>
                      <a:endParaRPr lang="en-US" sz="2400" dirty="0">
                        <a:latin typeface="Times New Roman"/>
                        <a:ea typeface="Calibri"/>
                      </a:endParaRPr>
                    </a:p>
                  </a:txBody>
                  <a:tcPr marL="68580" marR="68580" marT="0" marB="0">
                    <a:lnL>
                      <a:noFill/>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tcPr>
                </a:tc>
              </a:tr>
              <a:tr h="243565">
                <a:tc>
                  <a:txBody>
                    <a:bodyPr/>
                    <a:lstStyle/>
                    <a:p>
                      <a:pPr marL="0" marR="0">
                        <a:lnSpc>
                          <a:spcPct val="115000"/>
                        </a:lnSpc>
                        <a:spcBef>
                          <a:spcPts val="0"/>
                        </a:spcBef>
                        <a:spcAft>
                          <a:spcPts val="0"/>
                        </a:spcAft>
                      </a:pPr>
                      <a:r>
                        <a:rPr lang="en-US" sz="2000" b="1" dirty="0">
                          <a:solidFill>
                            <a:srgbClr val="000000"/>
                          </a:solidFill>
                          <a:latin typeface="Calibri"/>
                          <a:ea typeface="Times New Roman"/>
                        </a:rPr>
                        <a:t> </a:t>
                      </a:r>
                      <a:endParaRPr lang="en-US" sz="2000" dirty="0">
                        <a:latin typeface="Times New Roman"/>
                        <a:ea typeface="Calibri"/>
                      </a:endParaRPr>
                    </a:p>
                  </a:txBody>
                  <a:tcPr marL="68580" marR="68580" marT="0" marB="0">
                    <a:lnL w="12700" cap="flat" cmpd="sng" algn="ctr">
                      <a:solidFill>
                        <a:srgbClr val="C0504D"/>
                      </a:solidFill>
                      <a:prstDash val="solid"/>
                      <a:round/>
                      <a:headEnd type="none" w="med" len="med"/>
                      <a:tailEnd type="none" w="med" len="med"/>
                    </a:lnL>
                    <a:lnR>
                      <a:noFill/>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dirty="0">
                          <a:solidFill>
                            <a:srgbClr val="000000"/>
                          </a:solidFill>
                          <a:latin typeface="Calibri"/>
                          <a:ea typeface="Times New Roman"/>
                        </a:rPr>
                        <a:t> </a:t>
                      </a:r>
                      <a:endParaRPr lang="en-US" sz="2400" dirty="0">
                        <a:latin typeface="Times New Roman"/>
                        <a:ea typeface="Calibri"/>
                      </a:endParaRPr>
                    </a:p>
                  </a:txBody>
                  <a:tcPr marL="68580" marR="68580" marT="0" marB="0">
                    <a:lnL>
                      <a:noFill/>
                    </a:lnL>
                    <a:lnR>
                      <a:noFill/>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dirty="0">
                          <a:solidFill>
                            <a:srgbClr val="000000"/>
                          </a:solidFill>
                          <a:latin typeface="Calibri"/>
                          <a:ea typeface="Times New Roman"/>
                        </a:rPr>
                        <a:t> </a:t>
                      </a:r>
                      <a:endParaRPr lang="en-US" sz="2400" dirty="0">
                        <a:latin typeface="Times New Roman"/>
                        <a:ea typeface="Calibri"/>
                      </a:endParaRPr>
                    </a:p>
                  </a:txBody>
                  <a:tcPr marL="68580" marR="68580" marT="0" marB="0">
                    <a:lnL>
                      <a:noFill/>
                    </a:lnL>
                    <a:lnR>
                      <a:noFill/>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tcPr>
                </a:tc>
                <a:tc>
                  <a:txBody>
                    <a:bodyPr/>
                    <a:lstStyle/>
                    <a:p>
                      <a:pPr marL="0" marR="0">
                        <a:lnSpc>
                          <a:spcPct val="115000"/>
                        </a:lnSpc>
                        <a:spcBef>
                          <a:spcPts val="0"/>
                        </a:spcBef>
                        <a:spcAft>
                          <a:spcPts val="0"/>
                        </a:spcAft>
                      </a:pPr>
                      <a:r>
                        <a:rPr lang="en-US" sz="2400">
                          <a:solidFill>
                            <a:srgbClr val="000000"/>
                          </a:solidFill>
                          <a:latin typeface="Calibri"/>
                          <a:ea typeface="Times New Roman"/>
                        </a:rPr>
                        <a:t> </a:t>
                      </a:r>
                      <a:endParaRPr lang="en-US" sz="2400">
                        <a:latin typeface="Times New Roman"/>
                        <a:ea typeface="Calibri"/>
                      </a:endParaRPr>
                    </a:p>
                  </a:txBody>
                  <a:tcPr marL="68580" marR="68580" marT="0" marB="0">
                    <a:lnL>
                      <a:noFill/>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tcPr>
                </a:tc>
              </a:tr>
              <a:tr h="503576">
                <a:tc>
                  <a:txBody>
                    <a:bodyPr/>
                    <a:lstStyle/>
                    <a:p>
                      <a:pPr marL="0" marR="0">
                        <a:lnSpc>
                          <a:spcPct val="115000"/>
                        </a:lnSpc>
                        <a:spcBef>
                          <a:spcPts val="0"/>
                        </a:spcBef>
                        <a:spcAft>
                          <a:spcPts val="0"/>
                        </a:spcAft>
                      </a:pPr>
                      <a:r>
                        <a:rPr lang="en-US" sz="2000" b="1" dirty="0">
                          <a:solidFill>
                            <a:srgbClr val="000000"/>
                          </a:solidFill>
                          <a:latin typeface="Calibri"/>
                          <a:ea typeface="Times New Roman"/>
                        </a:rPr>
                        <a:t>GPS 2013 </a:t>
                      </a:r>
                      <a:endParaRPr lang="en-US" sz="2000" dirty="0">
                        <a:latin typeface="Times New Roman"/>
                        <a:ea typeface="Calibri"/>
                      </a:endParaRPr>
                    </a:p>
                  </a:txBody>
                  <a:tcPr marL="68580" marR="68580" marT="0" marB="0">
                    <a:lnL w="12700" cap="flat" cmpd="sng" algn="ctr">
                      <a:solidFill>
                        <a:srgbClr val="C0504D"/>
                      </a:solidFill>
                      <a:prstDash val="solid"/>
                      <a:round/>
                      <a:headEnd type="none" w="med" len="med"/>
                      <a:tailEnd type="none" w="med" len="med"/>
                    </a:lnL>
                    <a:lnR>
                      <a:noFill/>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2400">
                          <a:solidFill>
                            <a:srgbClr val="000000"/>
                          </a:solidFill>
                          <a:latin typeface="Calibri"/>
                          <a:ea typeface="Times New Roman"/>
                        </a:rPr>
                        <a:t>2</a:t>
                      </a:r>
                      <a:endParaRPr lang="en-US" sz="2400">
                        <a:latin typeface="Times New Roman"/>
                        <a:ea typeface="Calibri"/>
                      </a:endParaRPr>
                    </a:p>
                  </a:txBody>
                  <a:tcPr marL="68580" marR="68580" marT="0" marB="0">
                    <a:lnL>
                      <a:noFill/>
                    </a:lnL>
                    <a:lnR>
                      <a:noFill/>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2400" dirty="0">
                          <a:solidFill>
                            <a:srgbClr val="000000"/>
                          </a:solidFill>
                          <a:latin typeface="Calibri"/>
                          <a:ea typeface="Times New Roman"/>
                        </a:rPr>
                        <a:t>0.3</a:t>
                      </a:r>
                      <a:endParaRPr lang="en-US" sz="2400" dirty="0">
                        <a:latin typeface="Times New Roman"/>
                        <a:ea typeface="Calibri"/>
                      </a:endParaRPr>
                    </a:p>
                  </a:txBody>
                  <a:tcPr marL="68580" marR="68580" marT="0" marB="0">
                    <a:lnL>
                      <a:noFill/>
                    </a:lnL>
                    <a:lnR>
                      <a:noFill/>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2400" dirty="0">
                          <a:solidFill>
                            <a:srgbClr val="000000"/>
                          </a:solidFill>
                          <a:latin typeface="Calibri"/>
                          <a:ea typeface="Times New Roman"/>
                        </a:rPr>
                        <a:t>0</a:t>
                      </a:r>
                      <a:endParaRPr lang="en-US" sz="2400" dirty="0">
                        <a:latin typeface="Times New Roman"/>
                        <a:ea typeface="Calibri"/>
                      </a:endParaRPr>
                    </a:p>
                  </a:txBody>
                  <a:tcPr marL="68580" marR="68580" marT="0" marB="0">
                    <a:lnL>
                      <a:noFill/>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tcPr>
                </a:tc>
              </a:tr>
            </a:tbl>
          </a:graphicData>
        </a:graphic>
      </p:graphicFrame>
    </p:spTree>
  </p:cSld>
  <p:clrMapOvr>
    <a:masterClrMapping/>
  </p:clrMapOvr>
  <p:transition spd="slow">
    <p:circle/>
    <p:sndAc>
      <p:stSnd>
        <p:snd r:embed="rId3" name="camera.wav"/>
      </p:stSnd>
    </p:sndAc>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4" cstate="print"/>
          <a:srcRect/>
          <a:stretch>
            <a:fillRect/>
          </a:stretch>
        </p:blipFill>
        <p:spPr bwMode="auto">
          <a:xfrm>
            <a:off x="0" y="0"/>
            <a:ext cx="9144000" cy="4419600"/>
          </a:xfrm>
          <a:prstGeom prst="rect">
            <a:avLst/>
          </a:prstGeom>
          <a:ln>
            <a:noFill/>
          </a:ln>
          <a:effectLst>
            <a:softEdge rad="112500"/>
          </a:effectLst>
        </p:spPr>
      </p:pic>
      <p:sp>
        <p:nvSpPr>
          <p:cNvPr id="2" name="Title 1"/>
          <p:cNvSpPr>
            <a:spLocks noGrp="1"/>
          </p:cNvSpPr>
          <p:nvPr>
            <p:ph type="title"/>
          </p:nvPr>
        </p:nvSpPr>
        <p:spPr/>
        <p:txBody>
          <a:bodyPr>
            <a:noAutofit/>
          </a:bodyPr>
          <a:lstStyle/>
          <a:p>
            <a:r>
              <a:rPr lang="en-US" dirty="0" smtClean="0">
                <a:latin typeface="Stencil" pitchFamily="82" charset="0"/>
              </a:rPr>
              <a:t>HIV+ epidemic – steadily decreasing</a:t>
            </a:r>
            <a:br>
              <a:rPr lang="en-US" dirty="0" smtClean="0">
                <a:latin typeface="Stencil" pitchFamily="82" charset="0"/>
              </a:rPr>
            </a:br>
            <a:endParaRPr lang="en-US" dirty="0">
              <a:latin typeface="Stencil" pitchFamily="82" charset="0"/>
            </a:endParaRPr>
          </a:p>
        </p:txBody>
      </p:sp>
      <p:pic>
        <p:nvPicPr>
          <p:cNvPr id="1026" name="Picture 2"/>
          <p:cNvPicPr>
            <a:picLocks noChangeAspect="1" noChangeArrowheads="1"/>
          </p:cNvPicPr>
          <p:nvPr/>
        </p:nvPicPr>
        <p:blipFill>
          <a:blip r:embed="rId5" cstate="print"/>
          <a:srcRect/>
          <a:stretch>
            <a:fillRect/>
          </a:stretch>
        </p:blipFill>
        <p:spPr bwMode="auto">
          <a:xfrm>
            <a:off x="2310183" y="1143000"/>
            <a:ext cx="6605217" cy="3581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Rectangle 5"/>
          <p:cNvSpPr/>
          <p:nvPr/>
        </p:nvSpPr>
        <p:spPr>
          <a:xfrm>
            <a:off x="609600" y="5334000"/>
            <a:ext cx="8153400" cy="707886"/>
          </a:xfrm>
          <a:prstGeom prst="rect">
            <a:avLst/>
          </a:prstGeom>
        </p:spPr>
        <p:txBody>
          <a:bodyPr wrap="square">
            <a:spAutoFit/>
          </a:bodyPr>
          <a:lstStyle/>
          <a:p>
            <a:pPr algn="ctr"/>
            <a:r>
              <a:rPr lang="en-US" sz="2000" b="1" dirty="0" smtClean="0">
                <a:solidFill>
                  <a:srgbClr val="C00000"/>
                </a:solidFill>
                <a:effectLst>
                  <a:outerShdw blurRad="38100" dist="38100" dir="2700000" algn="tl">
                    <a:srgbClr val="000000">
                      <a:alpha val="43137"/>
                    </a:srgbClr>
                  </a:outerShdw>
                </a:effectLst>
              </a:rPr>
              <a:t>stabilization  and slightly decreasing trend for the new diagnosed  cases of HIV+  IDUs</a:t>
            </a:r>
            <a:endParaRPr lang="en-US" sz="2000" b="1" dirty="0">
              <a:solidFill>
                <a:srgbClr val="C00000"/>
              </a:solidFill>
              <a:effectLst>
                <a:outerShdw blurRad="38100" dist="38100" dir="2700000" algn="tl">
                  <a:srgbClr val="000000">
                    <a:alpha val="43137"/>
                  </a:srgbClr>
                </a:outerShdw>
              </a:effectLst>
            </a:endParaRPr>
          </a:p>
        </p:txBody>
      </p:sp>
    </p:spTree>
  </p:cSld>
  <p:clrMapOvr>
    <a:masterClrMapping/>
  </p:clrMapOvr>
  <p:transition spd="slow">
    <p:wipe dir="r"/>
    <p:sndAc>
      <p:stSnd>
        <p:snd r:embed="rId3" name="camera.wav"/>
      </p:stSnd>
    </p:sndAc>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cstate="print"/>
          <a:srcRect/>
          <a:stretch>
            <a:fillRect/>
          </a:stretch>
        </p:blipFill>
        <p:spPr bwMode="auto">
          <a:xfrm>
            <a:off x="0" y="0"/>
            <a:ext cx="9144000" cy="6400800"/>
          </a:xfrm>
          <a:prstGeom prst="rect">
            <a:avLst/>
          </a:prstGeom>
          <a:ln>
            <a:noFill/>
          </a:ln>
          <a:effectLst>
            <a:softEdge rad="112500"/>
          </a:effectLst>
        </p:spPr>
      </p:pic>
      <p:graphicFrame>
        <p:nvGraphicFramePr>
          <p:cNvPr id="4" name="Content Placeholder 3"/>
          <p:cNvGraphicFramePr>
            <a:graphicFrameLocks noGrp="1"/>
          </p:cNvGraphicFramePr>
          <p:nvPr>
            <p:ph sz="quarter" idx="1"/>
            <p:extLst>
              <p:ext uri="{D42A27DB-BD31-4B8C-83A1-F6EECF244321}">
                <p14:modId xmlns:p14="http://schemas.microsoft.com/office/powerpoint/2010/main" val="2553615264"/>
              </p:ext>
            </p:extLst>
          </p:nvPr>
        </p:nvGraphicFramePr>
        <p:xfrm>
          <a:off x="457200" y="762000"/>
          <a:ext cx="8229600" cy="53943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ransition spd="slow">
    <p:pull/>
    <p:sndAc>
      <p:stSnd>
        <p:snd r:embed="rId3" name="camera.wav"/>
      </p:stSnd>
    </p:sndAc>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spTree>
    <p:extLst>
      <p:ext uri="{BB962C8B-B14F-4D97-AF65-F5344CB8AC3E}">
        <p14:creationId xmlns:p14="http://schemas.microsoft.com/office/powerpoint/2010/main" val="40224946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4" cstate="print"/>
          <a:srcRect/>
          <a:stretch>
            <a:fillRect/>
          </a:stretch>
        </p:blipFill>
        <p:spPr bwMode="auto">
          <a:xfrm>
            <a:off x="0" y="0"/>
            <a:ext cx="9144000" cy="1219200"/>
          </a:xfrm>
          <a:prstGeom prst="rect">
            <a:avLst/>
          </a:prstGeom>
          <a:ln>
            <a:noFill/>
          </a:ln>
          <a:effectLst>
            <a:softEdge rad="112500"/>
          </a:effectLst>
        </p:spPr>
      </p:pic>
      <p:sp>
        <p:nvSpPr>
          <p:cNvPr id="5" name="Rectangle 4"/>
          <p:cNvSpPr/>
          <p:nvPr/>
        </p:nvSpPr>
        <p:spPr>
          <a:xfrm>
            <a:off x="0" y="1"/>
            <a:ext cx="9144000" cy="1200329"/>
          </a:xfrm>
          <a:prstGeom prst="rect">
            <a:avLst/>
          </a:prstGeom>
        </p:spPr>
        <p:txBody>
          <a:bodyPr wrap="square">
            <a:spAutoFit/>
          </a:bodyPr>
          <a:lstStyle/>
          <a:p>
            <a:r>
              <a:rPr lang="en-GB" altLang="en-US" sz="4000" b="1" baseline="30000" dirty="0" smtClean="0">
                <a:latin typeface="Stencil" pitchFamily="82" charset="0"/>
              </a:rPr>
              <a:t>CASE STUDY &gt;</a:t>
            </a:r>
            <a:r>
              <a:rPr lang="en-GB" altLang="en-US" sz="4000" b="1" dirty="0" smtClean="0">
                <a:latin typeface="Stencil" pitchFamily="82" charset="0"/>
              </a:rPr>
              <a:t> </a:t>
            </a:r>
            <a:r>
              <a:rPr lang="en-GB" altLang="en-US" sz="4000" b="1" baseline="30000" dirty="0" smtClean="0">
                <a:latin typeface="Stencil" pitchFamily="82" charset="0"/>
              </a:rPr>
              <a:t>O</a:t>
            </a:r>
            <a:r>
              <a:rPr lang="en-GB" altLang="en-US" sz="4000" i="1" baseline="30000" dirty="0" smtClean="0">
                <a:latin typeface="Stencil" pitchFamily="82" charset="0"/>
              </a:rPr>
              <a:t>peration  </a:t>
            </a:r>
            <a:r>
              <a:rPr lang="en-GB" altLang="en-US" sz="4000" b="1" baseline="30000" dirty="0" err="1" smtClean="0">
                <a:latin typeface="Stencil" pitchFamily="82" charset="0"/>
              </a:rPr>
              <a:t>S</a:t>
            </a:r>
            <a:r>
              <a:rPr lang="en-GB" altLang="en-US" sz="4000" i="1" baseline="30000" dirty="0" err="1" smtClean="0">
                <a:latin typeface="Stencil" pitchFamily="82" charset="0"/>
              </a:rPr>
              <a:t>martFox</a:t>
            </a:r>
            <a:r>
              <a:rPr lang="en-GB" altLang="en-US" sz="4000" i="1" baseline="30000" dirty="0" smtClean="0">
                <a:latin typeface="Stencil" pitchFamily="82" charset="0"/>
              </a:rPr>
              <a:t> </a:t>
            </a:r>
          </a:p>
          <a:p>
            <a:r>
              <a:rPr lang="en-GB" altLang="en-US" sz="4000" i="1" baseline="30000" dirty="0" smtClean="0">
                <a:latin typeface="Stencil" pitchFamily="82" charset="0"/>
              </a:rPr>
              <a:t>- </a:t>
            </a:r>
            <a:r>
              <a:rPr lang="en-GB" altLang="en-US" sz="3200" baseline="30000" dirty="0" smtClean="0">
                <a:latin typeface="Stencil" pitchFamily="82" charset="0"/>
              </a:rPr>
              <a:t>Typical scenario of NPS</a:t>
            </a:r>
            <a:r>
              <a:rPr lang="en-GB" altLang="en-US" sz="3200" dirty="0" smtClean="0">
                <a:latin typeface="Stencil" pitchFamily="82" charset="0"/>
              </a:rPr>
              <a:t> </a:t>
            </a:r>
            <a:r>
              <a:rPr lang="en-GB" altLang="en-US" sz="3200" baseline="30000" dirty="0" smtClean="0">
                <a:latin typeface="Stencil" pitchFamily="82" charset="0"/>
              </a:rPr>
              <a:t>distribution</a:t>
            </a:r>
            <a:endParaRPr lang="en-GB" altLang="en-US" sz="4000" dirty="0">
              <a:latin typeface="Stencil" pitchFamily="82" charset="0"/>
            </a:endParaRPr>
          </a:p>
        </p:txBody>
      </p:sp>
      <p:pic>
        <p:nvPicPr>
          <p:cNvPr id="8" name="Picture 7"/>
          <p:cNvPicPr>
            <a:picLocks noChangeAspect="1" noChangeArrowheads="1"/>
          </p:cNvPicPr>
          <p:nvPr/>
        </p:nvPicPr>
        <p:blipFill>
          <a:blip r:embed="rId5" cstate="print"/>
          <a:srcRect/>
          <a:stretch>
            <a:fillRect/>
          </a:stretch>
        </p:blipFill>
        <p:spPr bwMode="auto">
          <a:xfrm>
            <a:off x="-5872" y="1264214"/>
            <a:ext cx="8923716" cy="5354230"/>
          </a:xfrm>
          <a:prstGeom prst="rect">
            <a:avLst/>
          </a:prstGeom>
          <a:ln>
            <a:noFill/>
          </a:ln>
          <a:effectLst>
            <a:softEdge rad="112500"/>
          </a:effectLst>
        </p:spPr>
      </p:pic>
      <p:sp>
        <p:nvSpPr>
          <p:cNvPr id="9" name="TextBox 8"/>
          <p:cNvSpPr txBox="1"/>
          <p:nvPr/>
        </p:nvSpPr>
        <p:spPr>
          <a:xfrm>
            <a:off x="762000" y="6324600"/>
            <a:ext cx="8001000" cy="461665"/>
          </a:xfrm>
          <a:prstGeom prst="rect">
            <a:avLst/>
          </a:prstGeom>
          <a:noFill/>
        </p:spPr>
        <p:txBody>
          <a:bodyPr wrap="square" rtlCol="0">
            <a:spAutoFit/>
          </a:bodyPr>
          <a:lstStyle/>
          <a:p>
            <a:r>
              <a:rPr lang="en-US" sz="2400" b="1" dirty="0" smtClean="0"/>
              <a:t>MODUS OPERANDI</a:t>
            </a:r>
            <a:endParaRPr lang="en-US" sz="2400" b="1" dirty="0"/>
          </a:p>
        </p:txBody>
      </p:sp>
    </p:spTree>
  </p:cSld>
  <p:clrMapOvr>
    <a:masterClrMapping/>
  </p:clrMapOvr>
  <p:transition spd="slow">
    <p:pull dir="lu"/>
    <p:sndAc>
      <p:stSnd>
        <p:snd r:embed="rId3" name="camera.wav"/>
      </p:stSnd>
    </p:sndAc>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4" cstate="print"/>
          <a:srcRect/>
          <a:stretch>
            <a:fillRect/>
          </a:stretch>
        </p:blipFill>
        <p:spPr bwMode="auto">
          <a:xfrm>
            <a:off x="4495800" y="0"/>
            <a:ext cx="4648200" cy="6858000"/>
          </a:xfrm>
          <a:prstGeom prst="rect">
            <a:avLst/>
          </a:prstGeom>
          <a:ln>
            <a:noFill/>
          </a:ln>
          <a:effectLst>
            <a:softEdge rad="112500"/>
          </a:effectLst>
        </p:spPr>
      </p:pic>
      <p:pic>
        <p:nvPicPr>
          <p:cNvPr id="19" name="Picture 2" descr="http://drogriporter.hu/files/drogriporter/imce/Kepek/legal_highs_290x163.jpg"/>
          <p:cNvPicPr>
            <a:picLocks noChangeAspect="1" noChangeArrowheads="1"/>
          </p:cNvPicPr>
          <p:nvPr/>
        </p:nvPicPr>
        <p:blipFill>
          <a:blip r:embed="rId5" cstate="print"/>
          <a:srcRect/>
          <a:stretch>
            <a:fillRect/>
          </a:stretch>
        </p:blipFill>
        <p:spPr bwMode="auto">
          <a:xfrm rot="928250">
            <a:off x="5580615" y="3666395"/>
            <a:ext cx="3247523" cy="280936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22" name="Rectangle 21"/>
          <p:cNvSpPr/>
          <p:nvPr/>
        </p:nvSpPr>
        <p:spPr>
          <a:xfrm>
            <a:off x="0" y="457200"/>
            <a:ext cx="8458200" cy="523220"/>
          </a:xfrm>
          <a:prstGeom prst="rect">
            <a:avLst/>
          </a:prstGeom>
        </p:spPr>
        <p:txBody>
          <a:bodyPr wrap="square">
            <a:spAutoFit/>
          </a:bodyPr>
          <a:lstStyle/>
          <a:p>
            <a:r>
              <a:rPr lang="en-US" sz="2800" dirty="0" smtClean="0">
                <a:latin typeface="Stencil" pitchFamily="82" charset="0"/>
              </a:rPr>
              <a:t>Romania – country </a:t>
            </a:r>
            <a:r>
              <a:rPr lang="en-US" sz="2800" dirty="0" smtClean="0">
                <a:effectLst>
                  <a:outerShdw blurRad="38100" dist="38100" dir="2700000" algn="tl">
                    <a:srgbClr val="000000">
                      <a:alpha val="43137"/>
                    </a:srgbClr>
                  </a:outerShdw>
                </a:effectLst>
                <a:latin typeface="Stencil" pitchFamily="82" charset="0"/>
              </a:rPr>
              <a:t>profile</a:t>
            </a:r>
            <a:endParaRPr lang="en-US" sz="2800" dirty="0">
              <a:effectLst>
                <a:outerShdw blurRad="38100" dist="38100" dir="2700000" algn="tl">
                  <a:srgbClr val="000000">
                    <a:alpha val="43137"/>
                  </a:srgbClr>
                </a:outerShdw>
              </a:effectLst>
              <a:latin typeface="Stencil" pitchFamily="82" charset="0"/>
            </a:endParaRPr>
          </a:p>
        </p:txBody>
      </p:sp>
      <p:sp>
        <p:nvSpPr>
          <p:cNvPr id="26" name="Rectangle 25"/>
          <p:cNvSpPr/>
          <p:nvPr/>
        </p:nvSpPr>
        <p:spPr>
          <a:xfrm>
            <a:off x="0" y="4572000"/>
            <a:ext cx="6172200" cy="523220"/>
          </a:xfrm>
          <a:prstGeom prst="rect">
            <a:avLst/>
          </a:prstGeom>
        </p:spPr>
        <p:txBody>
          <a:bodyPr wrap="square">
            <a:spAutoFit/>
          </a:bodyPr>
          <a:lstStyle/>
          <a:p>
            <a:r>
              <a:rPr lang="en-US" sz="2800" dirty="0" smtClean="0">
                <a:latin typeface="Stencil" pitchFamily="82" charset="0"/>
              </a:rPr>
              <a:t>limits &amp; mutations</a:t>
            </a:r>
            <a:endParaRPr lang="en-US" sz="2800" dirty="0"/>
          </a:p>
        </p:txBody>
      </p:sp>
      <p:sp>
        <p:nvSpPr>
          <p:cNvPr id="27" name="Rectangle 26"/>
          <p:cNvSpPr/>
          <p:nvPr/>
        </p:nvSpPr>
        <p:spPr>
          <a:xfrm>
            <a:off x="0" y="6019800"/>
            <a:ext cx="7162800" cy="523220"/>
          </a:xfrm>
          <a:prstGeom prst="rect">
            <a:avLst/>
          </a:prstGeom>
        </p:spPr>
        <p:txBody>
          <a:bodyPr wrap="square">
            <a:spAutoFit/>
          </a:bodyPr>
          <a:lstStyle/>
          <a:p>
            <a:r>
              <a:rPr lang="en-US" sz="2800" dirty="0" smtClean="0">
                <a:latin typeface="Stencil" pitchFamily="82" charset="0"/>
              </a:rPr>
              <a:t>Conclusions &amp; Future developments</a:t>
            </a:r>
            <a:endParaRPr lang="en-US" sz="2800" dirty="0"/>
          </a:p>
        </p:txBody>
      </p:sp>
      <p:sp>
        <p:nvSpPr>
          <p:cNvPr id="10" name="Rectangle 9"/>
          <p:cNvSpPr/>
          <p:nvPr/>
        </p:nvSpPr>
        <p:spPr>
          <a:xfrm>
            <a:off x="0" y="1524000"/>
            <a:ext cx="3756156" cy="523220"/>
          </a:xfrm>
          <a:prstGeom prst="rect">
            <a:avLst/>
          </a:prstGeom>
        </p:spPr>
        <p:txBody>
          <a:bodyPr wrap="none">
            <a:spAutoFit/>
          </a:bodyPr>
          <a:lstStyle/>
          <a:p>
            <a:r>
              <a:rPr lang="en-US" sz="2800" dirty="0" smtClean="0">
                <a:latin typeface="Stencil" pitchFamily="82" charset="0"/>
              </a:rPr>
              <a:t>What are the NPS?</a:t>
            </a:r>
            <a:r>
              <a:rPr lang="en-US" dirty="0" smtClean="0">
                <a:latin typeface="Stencil" pitchFamily="82" charset="0"/>
              </a:rPr>
              <a:t>-</a:t>
            </a:r>
            <a:endParaRPr lang="en-US" dirty="0"/>
          </a:p>
        </p:txBody>
      </p:sp>
      <p:grpSp>
        <p:nvGrpSpPr>
          <p:cNvPr id="12" name="Group 11"/>
          <p:cNvGrpSpPr/>
          <p:nvPr/>
        </p:nvGrpSpPr>
        <p:grpSpPr>
          <a:xfrm>
            <a:off x="0" y="2438400"/>
            <a:ext cx="6705600" cy="1740932"/>
            <a:chOff x="0" y="2057400"/>
            <a:chExt cx="6705600" cy="1740932"/>
          </a:xfrm>
        </p:grpSpPr>
        <p:sp>
          <p:nvSpPr>
            <p:cNvPr id="23" name="Rectangle 22"/>
            <p:cNvSpPr/>
            <p:nvPr/>
          </p:nvSpPr>
          <p:spPr>
            <a:xfrm>
              <a:off x="0" y="2057400"/>
              <a:ext cx="6705600" cy="523220"/>
            </a:xfrm>
            <a:prstGeom prst="rect">
              <a:avLst/>
            </a:prstGeom>
          </p:spPr>
          <p:txBody>
            <a:bodyPr wrap="square">
              <a:spAutoFit/>
            </a:bodyPr>
            <a:lstStyle/>
            <a:p>
              <a:r>
                <a:rPr lang="en-US" sz="2800" dirty="0" smtClean="0">
                  <a:latin typeface="Stencil" pitchFamily="82" charset="0"/>
                </a:rPr>
                <a:t>NPS– brief history in </a:t>
              </a:r>
              <a:r>
                <a:rPr lang="en-US" sz="2800" dirty="0" smtClean="0">
                  <a:effectLst>
                    <a:outerShdw blurRad="38100" dist="38100" dir="2700000" algn="tl">
                      <a:srgbClr val="000000">
                        <a:alpha val="43137"/>
                      </a:srgbClr>
                    </a:outerShdw>
                  </a:effectLst>
                  <a:latin typeface="Stencil" pitchFamily="82" charset="0"/>
                </a:rPr>
                <a:t>Romania</a:t>
              </a:r>
            </a:p>
          </p:txBody>
        </p:sp>
        <p:sp>
          <p:nvSpPr>
            <p:cNvPr id="24" name="Rectangle 23"/>
            <p:cNvSpPr/>
            <p:nvPr/>
          </p:nvSpPr>
          <p:spPr>
            <a:xfrm>
              <a:off x="990600" y="3048000"/>
              <a:ext cx="4687529" cy="369332"/>
            </a:xfrm>
            <a:prstGeom prst="rect">
              <a:avLst/>
            </a:prstGeom>
          </p:spPr>
          <p:txBody>
            <a:bodyPr wrap="square">
              <a:spAutoFit/>
            </a:bodyPr>
            <a:lstStyle/>
            <a:p>
              <a:r>
                <a:rPr lang="ro-RO" i="1" dirty="0" smtClean="0">
                  <a:latin typeface="Stencil" pitchFamily="82" charset="0"/>
                </a:rPr>
                <a:t>Strategic</a:t>
              </a:r>
              <a:r>
                <a:rPr lang="en-US" i="1" dirty="0" smtClean="0">
                  <a:latin typeface="Stencil" pitchFamily="82" charset="0"/>
                </a:rPr>
                <a:t>  </a:t>
              </a:r>
              <a:r>
                <a:rPr lang="en-US" i="1" dirty="0" err="1" smtClean="0">
                  <a:latin typeface="Stencil" pitchFamily="82" charset="0"/>
                </a:rPr>
                <a:t>respon</a:t>
              </a:r>
              <a:r>
                <a:rPr lang="ro-RO" i="1" dirty="0" err="1" smtClean="0">
                  <a:latin typeface="Stencil" pitchFamily="82" charset="0"/>
                </a:rPr>
                <a:t>ses</a:t>
              </a:r>
              <a:endParaRPr lang="en-US" i="1" dirty="0">
                <a:latin typeface="Stencil" pitchFamily="82" charset="0"/>
              </a:endParaRPr>
            </a:p>
          </p:txBody>
        </p:sp>
        <p:sp>
          <p:nvSpPr>
            <p:cNvPr id="25" name="Rectangle 24"/>
            <p:cNvSpPr/>
            <p:nvPr/>
          </p:nvSpPr>
          <p:spPr>
            <a:xfrm>
              <a:off x="1066800" y="3429000"/>
              <a:ext cx="3276600" cy="369332"/>
            </a:xfrm>
            <a:prstGeom prst="rect">
              <a:avLst/>
            </a:prstGeom>
          </p:spPr>
          <p:txBody>
            <a:bodyPr wrap="square">
              <a:spAutoFit/>
            </a:bodyPr>
            <a:lstStyle/>
            <a:p>
              <a:r>
                <a:rPr lang="en-US" i="1" dirty="0" smtClean="0">
                  <a:latin typeface="Stencil" pitchFamily="82" charset="0"/>
                </a:rPr>
                <a:t>MAIN  OUTCOMES</a:t>
              </a:r>
              <a:endParaRPr lang="en-US" i="1" dirty="0"/>
            </a:p>
          </p:txBody>
        </p:sp>
        <p:sp>
          <p:nvSpPr>
            <p:cNvPr id="11" name="Rectangle 10"/>
            <p:cNvSpPr/>
            <p:nvPr/>
          </p:nvSpPr>
          <p:spPr>
            <a:xfrm>
              <a:off x="1066800" y="2590800"/>
              <a:ext cx="2989921" cy="369332"/>
            </a:xfrm>
            <a:prstGeom prst="rect">
              <a:avLst/>
            </a:prstGeom>
          </p:spPr>
          <p:txBody>
            <a:bodyPr wrap="none">
              <a:spAutoFit/>
            </a:bodyPr>
            <a:lstStyle/>
            <a:p>
              <a:r>
                <a:rPr lang="en-US" i="1" dirty="0" smtClean="0">
                  <a:latin typeface="Stencil" pitchFamily="82" charset="0"/>
                </a:rPr>
                <a:t>WHY IS THIS A PROBLEM?</a:t>
              </a:r>
              <a:endParaRPr lang="en-US" i="1" dirty="0"/>
            </a:p>
          </p:txBody>
        </p:sp>
      </p:grpSp>
      <p:sp>
        <p:nvSpPr>
          <p:cNvPr id="17" name="Rectangle 16"/>
          <p:cNvSpPr/>
          <p:nvPr/>
        </p:nvSpPr>
        <p:spPr>
          <a:xfrm>
            <a:off x="1143000" y="5257800"/>
            <a:ext cx="1295547" cy="369332"/>
          </a:xfrm>
          <a:prstGeom prst="rect">
            <a:avLst/>
          </a:prstGeom>
        </p:spPr>
        <p:txBody>
          <a:bodyPr wrap="none">
            <a:spAutoFit/>
          </a:bodyPr>
          <a:lstStyle/>
          <a:p>
            <a:r>
              <a:rPr lang="en-US" i="1" dirty="0" smtClean="0">
                <a:latin typeface="Stencil" pitchFamily="82" charset="0"/>
              </a:rPr>
              <a:t>DARK NET</a:t>
            </a:r>
            <a:endParaRPr lang="en-US" i="1" dirty="0"/>
          </a:p>
        </p:txBody>
      </p:sp>
      <p:sp>
        <p:nvSpPr>
          <p:cNvPr id="18" name="Rectangle 17"/>
          <p:cNvSpPr/>
          <p:nvPr/>
        </p:nvSpPr>
        <p:spPr>
          <a:xfrm>
            <a:off x="1219200" y="5562600"/>
            <a:ext cx="1095172" cy="369332"/>
          </a:xfrm>
          <a:prstGeom prst="rect">
            <a:avLst/>
          </a:prstGeom>
        </p:spPr>
        <p:txBody>
          <a:bodyPr wrap="none">
            <a:spAutoFit/>
          </a:bodyPr>
          <a:lstStyle/>
          <a:p>
            <a:r>
              <a:rPr lang="en-US" i="1" dirty="0" smtClean="0">
                <a:latin typeface="Stencil" pitchFamily="82" charset="0"/>
              </a:rPr>
              <a:t>BITCOIN</a:t>
            </a:r>
            <a:endParaRPr lang="en-US" i="1" dirty="0"/>
          </a:p>
        </p:txBody>
      </p:sp>
      <p:pic>
        <p:nvPicPr>
          <p:cNvPr id="28" name="Picture 23" descr="http://upload.wikimedia.org/wikipedia/commons/thumb/e/e3/Spice_drug.jpg/180px-Spice_drug.jpg"/>
          <p:cNvPicPr>
            <a:picLocks noChangeAspect="1" noChangeArrowheads="1"/>
          </p:cNvPicPr>
          <p:nvPr/>
        </p:nvPicPr>
        <p:blipFill>
          <a:blip r:embed="rId6" cstate="print"/>
          <a:srcRect/>
          <a:stretch>
            <a:fillRect/>
          </a:stretch>
        </p:blipFill>
        <p:spPr bwMode="auto">
          <a:xfrm>
            <a:off x="5562600" y="533400"/>
            <a:ext cx="3368582" cy="18288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29" name="Picture 21" descr="DSC00140.JPG"/>
          <p:cNvPicPr>
            <a:picLocks noChangeAspect="1"/>
          </p:cNvPicPr>
          <p:nvPr/>
        </p:nvPicPr>
        <p:blipFill>
          <a:blip r:embed="rId7" cstate="print"/>
          <a:srcRect/>
          <a:stretch>
            <a:fillRect/>
          </a:stretch>
        </p:blipFill>
        <p:spPr bwMode="auto">
          <a:xfrm>
            <a:off x="5808352" y="2438400"/>
            <a:ext cx="2826143" cy="17526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spd="slow" advTm="0">
    <p:zoom dir="in"/>
    <p:sndAc>
      <p:stSnd>
        <p:snd r:embed="rId3" name="camera.wav"/>
      </p:stSnd>
    </p:sndAc>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6" cstate="print"/>
          <a:srcRect/>
          <a:stretch>
            <a:fillRect/>
          </a:stretch>
        </p:blipFill>
        <p:spPr bwMode="auto">
          <a:xfrm>
            <a:off x="0" y="0"/>
            <a:ext cx="9144000" cy="1219200"/>
          </a:xfrm>
          <a:prstGeom prst="rect">
            <a:avLst/>
          </a:prstGeom>
          <a:ln>
            <a:noFill/>
          </a:ln>
          <a:effectLst>
            <a:softEdge rad="112500"/>
          </a:effectLst>
        </p:spPr>
      </p:pic>
      <p:sp>
        <p:nvSpPr>
          <p:cNvPr id="5" name="Rectangle 4"/>
          <p:cNvSpPr/>
          <p:nvPr/>
        </p:nvSpPr>
        <p:spPr>
          <a:xfrm>
            <a:off x="0" y="1"/>
            <a:ext cx="9144000" cy="1200329"/>
          </a:xfrm>
          <a:prstGeom prst="rect">
            <a:avLst/>
          </a:prstGeom>
        </p:spPr>
        <p:txBody>
          <a:bodyPr wrap="square">
            <a:spAutoFit/>
          </a:bodyPr>
          <a:lstStyle/>
          <a:p>
            <a:r>
              <a:rPr lang="en-GB" altLang="en-US" sz="4000" b="1" baseline="30000" dirty="0" smtClean="0">
                <a:solidFill>
                  <a:prstClr val="black"/>
                </a:solidFill>
                <a:latin typeface="Stencil" pitchFamily="82" charset="0"/>
              </a:rPr>
              <a:t>CASE STUDY &gt;</a:t>
            </a:r>
            <a:r>
              <a:rPr lang="en-GB" altLang="en-US" sz="4000" b="1" dirty="0" smtClean="0">
                <a:solidFill>
                  <a:prstClr val="black"/>
                </a:solidFill>
                <a:latin typeface="Stencil" pitchFamily="82" charset="0"/>
              </a:rPr>
              <a:t> </a:t>
            </a:r>
            <a:r>
              <a:rPr lang="en-GB" altLang="en-US" sz="4000" b="1" baseline="30000" dirty="0" smtClean="0">
                <a:solidFill>
                  <a:prstClr val="black"/>
                </a:solidFill>
                <a:latin typeface="Stencil" pitchFamily="82" charset="0"/>
              </a:rPr>
              <a:t>O</a:t>
            </a:r>
            <a:r>
              <a:rPr lang="en-GB" altLang="en-US" sz="4000" i="1" baseline="30000" dirty="0" smtClean="0">
                <a:solidFill>
                  <a:prstClr val="black"/>
                </a:solidFill>
                <a:latin typeface="Stencil" pitchFamily="82" charset="0"/>
              </a:rPr>
              <a:t>peration  </a:t>
            </a:r>
            <a:r>
              <a:rPr lang="en-GB" altLang="en-US" sz="4000" b="1" baseline="30000" dirty="0" err="1" smtClean="0">
                <a:solidFill>
                  <a:prstClr val="black"/>
                </a:solidFill>
                <a:latin typeface="Stencil" pitchFamily="82" charset="0"/>
              </a:rPr>
              <a:t>S</a:t>
            </a:r>
            <a:r>
              <a:rPr lang="en-GB" altLang="en-US" sz="4000" i="1" baseline="30000" dirty="0" err="1" smtClean="0">
                <a:solidFill>
                  <a:prstClr val="black"/>
                </a:solidFill>
                <a:latin typeface="Stencil" pitchFamily="82" charset="0"/>
              </a:rPr>
              <a:t>martFox</a:t>
            </a:r>
            <a:r>
              <a:rPr lang="en-GB" altLang="en-US" sz="4000" i="1" baseline="30000" dirty="0" smtClean="0">
                <a:solidFill>
                  <a:prstClr val="black"/>
                </a:solidFill>
                <a:latin typeface="Stencil" pitchFamily="82" charset="0"/>
              </a:rPr>
              <a:t> </a:t>
            </a:r>
          </a:p>
          <a:p>
            <a:r>
              <a:rPr lang="en-GB" altLang="en-US" sz="4000" i="1" baseline="30000" dirty="0" smtClean="0">
                <a:solidFill>
                  <a:prstClr val="black"/>
                </a:solidFill>
                <a:latin typeface="Stencil" pitchFamily="82" charset="0"/>
              </a:rPr>
              <a:t>- </a:t>
            </a:r>
            <a:r>
              <a:rPr lang="en-GB" altLang="en-US" sz="3200" baseline="30000" dirty="0" smtClean="0">
                <a:solidFill>
                  <a:prstClr val="black"/>
                </a:solidFill>
                <a:latin typeface="Stencil" pitchFamily="82" charset="0"/>
              </a:rPr>
              <a:t>Typical scenario of NPS</a:t>
            </a:r>
            <a:r>
              <a:rPr lang="en-GB" altLang="en-US" sz="3200" dirty="0" smtClean="0">
                <a:solidFill>
                  <a:prstClr val="black"/>
                </a:solidFill>
                <a:latin typeface="Stencil" pitchFamily="82" charset="0"/>
              </a:rPr>
              <a:t> </a:t>
            </a:r>
            <a:r>
              <a:rPr lang="en-GB" altLang="en-US" sz="3200" baseline="30000" dirty="0" smtClean="0">
                <a:solidFill>
                  <a:prstClr val="black"/>
                </a:solidFill>
                <a:latin typeface="Stencil" pitchFamily="82" charset="0"/>
              </a:rPr>
              <a:t>distribution</a:t>
            </a:r>
            <a:endParaRPr lang="en-GB" altLang="en-US" sz="4000" dirty="0">
              <a:solidFill>
                <a:prstClr val="black"/>
              </a:solidFill>
              <a:latin typeface="Stencil" pitchFamily="82" charset="0"/>
            </a:endParaRPr>
          </a:p>
        </p:txBody>
      </p:sp>
      <p:pic>
        <p:nvPicPr>
          <p:cNvPr id="2" name="My Movi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28600" y="1142999"/>
            <a:ext cx="8817293" cy="4955855"/>
          </a:xfrm>
          <a:prstGeom prst="rect">
            <a:avLst/>
          </a:prstGeom>
        </p:spPr>
      </p:pic>
    </p:spTree>
    <p:extLst>
      <p:ext uri="{BB962C8B-B14F-4D97-AF65-F5344CB8AC3E}">
        <p14:creationId xmlns:p14="http://schemas.microsoft.com/office/powerpoint/2010/main" val="1460196949"/>
      </p:ext>
    </p:extLst>
  </p:cSld>
  <p:clrMapOvr>
    <a:masterClrMapping/>
  </p:clrMapOvr>
  <p:transition spd="slow">
    <p:pull dir="lu"/>
    <p:sndAc>
      <p:stSnd>
        <p:snd r:embed="rId5" name="camera.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381000"/>
            <a:ext cx="7779694" cy="707886"/>
          </a:xfrm>
          <a:prstGeom prst="rect">
            <a:avLst/>
          </a:prstGeom>
        </p:spPr>
        <p:txBody>
          <a:bodyPr wrap="none">
            <a:spAutoFit/>
          </a:bodyPr>
          <a:lstStyle/>
          <a:p>
            <a:r>
              <a:rPr lang="en-GB" altLang="en-US" sz="4000" b="1" baseline="30000" dirty="0" smtClean="0">
                <a:solidFill>
                  <a:prstClr val="black"/>
                </a:solidFill>
                <a:latin typeface="Stencil" pitchFamily="82" charset="0"/>
              </a:rPr>
              <a:t>A</a:t>
            </a:r>
            <a:r>
              <a:rPr lang="en-GB" altLang="en-US" sz="4000" baseline="30000" dirty="0" smtClean="0">
                <a:solidFill>
                  <a:prstClr val="black"/>
                </a:solidFill>
                <a:latin typeface="Stencil" pitchFamily="82" charset="0"/>
              </a:rPr>
              <a:t>ccessing </a:t>
            </a:r>
            <a:r>
              <a:rPr lang="en-GB" altLang="en-US" sz="4000" b="1" baseline="30000" dirty="0" err="1" smtClean="0">
                <a:solidFill>
                  <a:prstClr val="black"/>
                </a:solidFill>
                <a:latin typeface="Stencil" pitchFamily="82" charset="0"/>
              </a:rPr>
              <a:t>D</a:t>
            </a:r>
            <a:r>
              <a:rPr lang="en-GB" altLang="en-US" sz="4000" baseline="30000" dirty="0" err="1" smtClean="0">
                <a:solidFill>
                  <a:prstClr val="black"/>
                </a:solidFill>
                <a:latin typeface="Stencil" pitchFamily="82" charset="0"/>
              </a:rPr>
              <a:t>arkNet</a:t>
            </a:r>
            <a:r>
              <a:rPr lang="en-GB" altLang="en-US" sz="4000" baseline="30000" dirty="0" smtClean="0">
                <a:solidFill>
                  <a:prstClr val="black"/>
                </a:solidFill>
                <a:latin typeface="Stencil" pitchFamily="82" charset="0"/>
              </a:rPr>
              <a:t> - Easy on any</a:t>
            </a:r>
            <a:r>
              <a:rPr lang="en-GB" altLang="en-US" sz="4000" dirty="0" smtClean="0">
                <a:solidFill>
                  <a:prstClr val="black"/>
                </a:solidFill>
                <a:latin typeface="Stencil" pitchFamily="82" charset="0"/>
              </a:rPr>
              <a:t> </a:t>
            </a:r>
            <a:r>
              <a:rPr lang="en-GB" altLang="en-US" sz="4000" baseline="30000" dirty="0" smtClean="0">
                <a:solidFill>
                  <a:prstClr val="black"/>
                </a:solidFill>
                <a:latin typeface="Stencil" pitchFamily="82" charset="0"/>
              </a:rPr>
              <a:t>platform</a:t>
            </a:r>
            <a:endParaRPr lang="en-US" sz="4000" dirty="0">
              <a:solidFill>
                <a:prstClr val="black"/>
              </a:solidFill>
            </a:endParaRPr>
          </a:p>
        </p:txBody>
      </p:sp>
      <p:grpSp>
        <p:nvGrpSpPr>
          <p:cNvPr id="8" name="Group 7"/>
          <p:cNvGrpSpPr/>
          <p:nvPr/>
        </p:nvGrpSpPr>
        <p:grpSpPr>
          <a:xfrm>
            <a:off x="461962" y="1219200"/>
            <a:ext cx="8197544" cy="4923357"/>
            <a:chOff x="461963" y="-47044"/>
            <a:chExt cx="8183171" cy="6144832"/>
          </a:xfrm>
        </p:grpSpPr>
        <p:sp>
          <p:nvSpPr>
            <p:cNvPr id="9" name="TextBox 5"/>
            <p:cNvSpPr txBox="1">
              <a:spLocks noChangeArrowheads="1"/>
            </p:cNvSpPr>
            <p:nvPr/>
          </p:nvSpPr>
          <p:spPr bwMode="auto">
            <a:xfrm>
              <a:off x="461963" y="3933826"/>
              <a:ext cx="8004175" cy="2163962"/>
            </a:xfrm>
            <a:prstGeom prst="rect">
              <a:avLst/>
            </a:prstGeom>
            <a:noFill/>
            <a:ln w="9525">
              <a:noFill/>
              <a:miter lim="800000"/>
              <a:headEnd/>
              <a:tailEnd/>
            </a:ln>
          </p:spPr>
          <p:txBody>
            <a:bodyPr>
              <a:spAutoFit/>
            </a:bodyPr>
            <a:lstStyle/>
            <a:p>
              <a:pPr algn="just"/>
              <a:r>
                <a:rPr lang="en-GB" altLang="en-US" sz="3200" baseline="30000" dirty="0">
                  <a:solidFill>
                    <a:prstClr val="black"/>
                  </a:solidFill>
                </a:rPr>
                <a:t>1.Install the dedicated application for mobile (For example ORBOR or others)</a:t>
              </a:r>
            </a:p>
            <a:p>
              <a:pPr algn="just"/>
              <a:r>
                <a:rPr lang="en-GB" altLang="en-US" sz="3200" baseline="30000" dirty="0" smtClean="0">
                  <a:solidFill>
                    <a:prstClr val="black"/>
                  </a:solidFill>
                </a:rPr>
                <a:t>2.Connect </a:t>
              </a:r>
              <a:r>
                <a:rPr lang="en-GB" altLang="en-US" sz="3200" baseline="30000" dirty="0">
                  <a:solidFill>
                    <a:prstClr val="black"/>
                  </a:solidFill>
                </a:rPr>
                <a:t>to TOR </a:t>
              </a:r>
            </a:p>
            <a:p>
              <a:pPr algn="just"/>
              <a:r>
                <a:rPr lang="en-GB" altLang="en-US" sz="3200" baseline="30000" dirty="0" smtClean="0">
                  <a:solidFill>
                    <a:prstClr val="black"/>
                  </a:solidFill>
                </a:rPr>
                <a:t>Time</a:t>
              </a:r>
              <a:r>
                <a:rPr lang="en-GB" altLang="en-US" sz="3200" baseline="30000" dirty="0">
                  <a:solidFill>
                    <a:prstClr val="black"/>
                  </a:solidFill>
                </a:rPr>
                <a:t>: 10 min.  </a:t>
              </a:r>
            </a:p>
            <a:p>
              <a:pPr algn="just"/>
              <a:r>
                <a:rPr lang="en-GB" altLang="en-US" sz="3200" baseline="30000" dirty="0">
                  <a:solidFill>
                    <a:prstClr val="black"/>
                  </a:solidFill>
                </a:rPr>
                <a:t>You can now access any dedicated sites. </a:t>
              </a:r>
            </a:p>
          </p:txBody>
        </p:sp>
        <p:sp>
          <p:nvSpPr>
            <p:cNvPr id="10" name="TextBox 7"/>
            <p:cNvSpPr txBox="1">
              <a:spLocks noChangeArrowheads="1"/>
            </p:cNvSpPr>
            <p:nvPr/>
          </p:nvSpPr>
          <p:spPr bwMode="auto">
            <a:xfrm>
              <a:off x="685409" y="-47044"/>
              <a:ext cx="7959725" cy="883511"/>
            </a:xfrm>
            <a:prstGeom prst="rect">
              <a:avLst/>
            </a:prstGeom>
            <a:noFill/>
            <a:ln w="9525">
              <a:noFill/>
              <a:miter lim="800000"/>
              <a:headEnd/>
              <a:tailEnd/>
            </a:ln>
          </p:spPr>
          <p:txBody>
            <a:bodyPr>
              <a:spAutoFit/>
            </a:bodyPr>
            <a:lstStyle/>
            <a:p>
              <a:pPr algn="ctr"/>
              <a:r>
                <a:rPr lang="en-GB" altLang="en-US" sz="4000" b="1" baseline="30000" dirty="0">
                  <a:solidFill>
                    <a:prstClr val="black"/>
                  </a:solidFill>
                </a:rPr>
                <a:t>Accessing </a:t>
              </a:r>
              <a:r>
                <a:rPr lang="en-GB" altLang="en-US" sz="4000" b="1" baseline="30000" dirty="0" err="1">
                  <a:solidFill>
                    <a:prstClr val="black"/>
                  </a:solidFill>
                </a:rPr>
                <a:t>DarkNet</a:t>
              </a:r>
              <a:r>
                <a:rPr lang="en-GB" altLang="en-US" sz="4000" b="1" baseline="30000" dirty="0">
                  <a:solidFill>
                    <a:prstClr val="black"/>
                  </a:solidFill>
                </a:rPr>
                <a:t> From</a:t>
              </a:r>
              <a:r>
                <a:rPr lang="en-GB" altLang="en-US" sz="4000" b="1" dirty="0">
                  <a:solidFill>
                    <a:prstClr val="black"/>
                  </a:solidFill>
                </a:rPr>
                <a:t> </a:t>
              </a:r>
              <a:r>
                <a:rPr lang="en-GB" altLang="en-US" sz="4000" b="1" baseline="30000" dirty="0">
                  <a:solidFill>
                    <a:prstClr val="black"/>
                  </a:solidFill>
                </a:rPr>
                <a:t>Your</a:t>
              </a:r>
              <a:r>
                <a:rPr lang="en-GB" altLang="en-US" sz="4000" b="1" dirty="0">
                  <a:solidFill>
                    <a:prstClr val="black"/>
                  </a:solidFill>
                </a:rPr>
                <a:t> </a:t>
              </a:r>
              <a:r>
                <a:rPr lang="en-GB" altLang="en-US" sz="4000" b="1" baseline="30000" dirty="0">
                  <a:solidFill>
                    <a:prstClr val="black"/>
                  </a:solidFill>
                </a:rPr>
                <a:t>Mobile</a:t>
              </a:r>
            </a:p>
          </p:txBody>
        </p:sp>
        <p:pic>
          <p:nvPicPr>
            <p:cNvPr id="11" name="Picture 7" descr="C:\Users\popescu_sergiu\AppData\Local\Microsoft\Windows\Temporary Internet Files\Content.Outlook\2TE70PC9\Screenshot_2016-03-04-11-02-07.png"/>
            <p:cNvPicPr>
              <a:picLocks noChangeAspect="1" noChangeArrowheads="1"/>
            </p:cNvPicPr>
            <p:nvPr/>
          </p:nvPicPr>
          <p:blipFill>
            <a:blip r:embed="rId4" cstate="print"/>
            <a:srcRect/>
            <a:stretch>
              <a:fillRect/>
            </a:stretch>
          </p:blipFill>
          <p:spPr bwMode="auto">
            <a:xfrm>
              <a:off x="636588" y="908050"/>
              <a:ext cx="2230437" cy="2792413"/>
            </a:xfrm>
            <a:prstGeom prst="rect">
              <a:avLst/>
            </a:prstGeom>
            <a:noFill/>
            <a:ln w="9525">
              <a:noFill/>
              <a:miter lim="800000"/>
              <a:headEnd/>
              <a:tailEnd/>
            </a:ln>
          </p:spPr>
        </p:pic>
        <p:pic>
          <p:nvPicPr>
            <p:cNvPr id="12" name="Picture 6" descr="C:\Users\popescu_sergiu\AppData\Local\Microsoft\Windows\Temporary Internet Files\Content.Outlook\2TE70PC9\Screenshot_2016-03-04-11-02-58.png"/>
            <p:cNvPicPr>
              <a:picLocks noChangeAspect="1" noChangeArrowheads="1"/>
            </p:cNvPicPr>
            <p:nvPr/>
          </p:nvPicPr>
          <p:blipFill>
            <a:blip r:embed="rId5" cstate="print"/>
            <a:srcRect/>
            <a:stretch>
              <a:fillRect/>
            </a:stretch>
          </p:blipFill>
          <p:spPr bwMode="auto">
            <a:xfrm>
              <a:off x="3552825" y="896938"/>
              <a:ext cx="2038350" cy="2790825"/>
            </a:xfrm>
            <a:prstGeom prst="rect">
              <a:avLst/>
            </a:prstGeom>
            <a:noFill/>
            <a:ln w="9525">
              <a:noFill/>
              <a:miter lim="800000"/>
              <a:headEnd/>
              <a:tailEnd/>
            </a:ln>
          </p:spPr>
        </p:pic>
        <p:pic>
          <p:nvPicPr>
            <p:cNvPr id="13" name="Picture 2" descr="C:\Users\popescu_sergiu\AppData\Local\Microsoft\Windows\Temporary Internet Files\Content.Outlook\2TE70PC9\Screenshot_2016-03-04-12-02-16.png"/>
            <p:cNvPicPr>
              <a:picLocks noChangeAspect="1" noChangeArrowheads="1"/>
            </p:cNvPicPr>
            <p:nvPr/>
          </p:nvPicPr>
          <p:blipFill>
            <a:blip r:embed="rId6" cstate="print"/>
            <a:srcRect/>
            <a:stretch>
              <a:fillRect/>
            </a:stretch>
          </p:blipFill>
          <p:spPr bwMode="auto">
            <a:xfrm>
              <a:off x="6427788" y="908050"/>
              <a:ext cx="2038350" cy="2779713"/>
            </a:xfrm>
            <a:prstGeom prst="rect">
              <a:avLst/>
            </a:prstGeom>
            <a:noFill/>
            <a:ln w="9525">
              <a:noFill/>
              <a:miter lim="800000"/>
              <a:headEnd/>
              <a:tailEnd/>
            </a:ln>
          </p:spPr>
        </p:pic>
      </p:grpSp>
      <p:pic>
        <p:nvPicPr>
          <p:cNvPr id="14" name="Picture 2"/>
          <p:cNvPicPr>
            <a:picLocks noChangeAspect="1" noChangeArrowheads="1"/>
          </p:cNvPicPr>
          <p:nvPr/>
        </p:nvPicPr>
        <p:blipFill>
          <a:blip r:embed="rId7" cstate="print"/>
          <a:srcRect/>
          <a:stretch>
            <a:fillRect/>
          </a:stretch>
        </p:blipFill>
        <p:spPr bwMode="auto">
          <a:xfrm>
            <a:off x="0" y="5562600"/>
            <a:ext cx="9144000" cy="1295400"/>
          </a:xfrm>
          <a:prstGeom prst="rect">
            <a:avLst/>
          </a:prstGeom>
          <a:ln>
            <a:noFill/>
          </a:ln>
          <a:effectLst>
            <a:softEdge rad="112500"/>
          </a:effectLst>
        </p:spPr>
      </p:pic>
    </p:spTree>
    <p:extLst>
      <p:ext uri="{BB962C8B-B14F-4D97-AF65-F5344CB8AC3E}">
        <p14:creationId xmlns:p14="http://schemas.microsoft.com/office/powerpoint/2010/main" val="399392536"/>
      </p:ext>
    </p:extLst>
  </p:cSld>
  <p:clrMapOvr>
    <a:masterClrMapping/>
  </p:clrMapOvr>
  <p:transition spd="slow">
    <p:pull dir="rd"/>
    <p:sndAc>
      <p:stSnd>
        <p:snd r:embed="rId3" name="camera.wav"/>
      </p:stSnd>
    </p:sndAc>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4" cstate="print"/>
          <a:srcRect/>
          <a:stretch>
            <a:fillRect/>
          </a:stretch>
        </p:blipFill>
        <p:spPr bwMode="auto">
          <a:xfrm>
            <a:off x="0" y="5562600"/>
            <a:ext cx="9144000" cy="1295400"/>
          </a:xfrm>
          <a:prstGeom prst="rect">
            <a:avLst/>
          </a:prstGeom>
          <a:ln>
            <a:noFill/>
          </a:ln>
          <a:effectLst>
            <a:softEdge rad="112500"/>
          </a:effectLst>
        </p:spPr>
      </p:pic>
      <p:grpSp>
        <p:nvGrpSpPr>
          <p:cNvPr id="8" name="Group 7"/>
          <p:cNvGrpSpPr/>
          <p:nvPr/>
        </p:nvGrpSpPr>
        <p:grpSpPr>
          <a:xfrm>
            <a:off x="457200" y="533400"/>
            <a:ext cx="8502650" cy="5345112"/>
            <a:chOff x="395288" y="896938"/>
            <a:chExt cx="8502650" cy="5345112"/>
          </a:xfrm>
        </p:grpSpPr>
        <p:pic>
          <p:nvPicPr>
            <p:cNvPr id="9" name="Picture 8" descr="C:\Users\popescu_sergiu\AppData\Local\Microsoft\Windows\Temporary Internet Files\Content.Outlook\2TE70PC9\Screenshot_2016-03-04-11-23-38.png"/>
            <p:cNvPicPr>
              <a:picLocks noChangeAspect="1" noChangeArrowheads="1"/>
            </p:cNvPicPr>
            <p:nvPr/>
          </p:nvPicPr>
          <p:blipFill>
            <a:blip r:embed="rId5" cstate="print"/>
            <a:srcRect/>
            <a:stretch>
              <a:fillRect/>
            </a:stretch>
          </p:blipFill>
          <p:spPr bwMode="auto">
            <a:xfrm>
              <a:off x="3262313" y="896938"/>
              <a:ext cx="2720975" cy="4981575"/>
            </a:xfrm>
            <a:prstGeom prst="rect">
              <a:avLst/>
            </a:prstGeom>
            <a:noFill/>
            <a:ln w="9525">
              <a:noFill/>
              <a:miter lim="800000"/>
              <a:headEnd/>
              <a:tailEnd/>
            </a:ln>
          </p:spPr>
        </p:pic>
        <p:pic>
          <p:nvPicPr>
            <p:cNvPr id="10" name="Picture 2" descr="C:\Users\popescu_sergiu\AppData\Local\Microsoft\Windows\Temporary Internet Files\Content.Outlook\2TE70PC9\Screenshot_2016-03-04-11-29-04.png"/>
            <p:cNvPicPr>
              <a:picLocks noChangeAspect="1" noChangeArrowheads="1"/>
            </p:cNvPicPr>
            <p:nvPr/>
          </p:nvPicPr>
          <p:blipFill>
            <a:blip r:embed="rId6" cstate="print"/>
            <a:srcRect/>
            <a:stretch>
              <a:fillRect/>
            </a:stretch>
          </p:blipFill>
          <p:spPr bwMode="auto">
            <a:xfrm>
              <a:off x="6126163" y="896938"/>
              <a:ext cx="2771775" cy="4981575"/>
            </a:xfrm>
            <a:prstGeom prst="rect">
              <a:avLst/>
            </a:prstGeom>
            <a:noFill/>
            <a:ln w="9525">
              <a:noFill/>
              <a:miter lim="800000"/>
              <a:headEnd/>
              <a:tailEnd/>
            </a:ln>
          </p:spPr>
        </p:pic>
        <p:sp>
          <p:nvSpPr>
            <p:cNvPr id="11" name="TextBox 5"/>
            <p:cNvSpPr txBox="1">
              <a:spLocks noChangeArrowheads="1"/>
            </p:cNvSpPr>
            <p:nvPr/>
          </p:nvSpPr>
          <p:spPr bwMode="auto">
            <a:xfrm>
              <a:off x="395288" y="896938"/>
              <a:ext cx="2476500" cy="5345112"/>
            </a:xfrm>
            <a:prstGeom prst="rect">
              <a:avLst/>
            </a:prstGeom>
            <a:noFill/>
            <a:ln w="9525">
              <a:noFill/>
              <a:miter lim="800000"/>
              <a:headEnd/>
              <a:tailEnd/>
            </a:ln>
          </p:spPr>
          <p:txBody>
            <a:bodyPr>
              <a:spAutoFit/>
            </a:bodyPr>
            <a:lstStyle/>
            <a:p>
              <a:r>
                <a:rPr lang="en-GB" altLang="en-US" sz="3200" baseline="30000" dirty="0">
                  <a:solidFill>
                    <a:prstClr val="black"/>
                  </a:solidFill>
                </a:rPr>
                <a:t>Access a dedicated site. In this case we show Dream Market.</a:t>
              </a:r>
            </a:p>
            <a:p>
              <a:endParaRPr lang="en-GB" altLang="en-US" sz="3200" baseline="30000" dirty="0">
                <a:solidFill>
                  <a:prstClr val="black"/>
                </a:solidFill>
              </a:endParaRPr>
            </a:p>
            <a:p>
              <a:r>
                <a:rPr lang="en-GB" altLang="en-US" sz="3200" baseline="30000" dirty="0">
                  <a:solidFill>
                    <a:prstClr val="black"/>
                  </a:solidFill>
                </a:rPr>
                <a:t>A plethora of products are listed.</a:t>
              </a:r>
            </a:p>
            <a:p>
              <a:endParaRPr lang="en-GB" altLang="en-US" sz="3200" baseline="30000" dirty="0">
                <a:solidFill>
                  <a:prstClr val="black"/>
                </a:solidFill>
              </a:endParaRPr>
            </a:p>
            <a:p>
              <a:r>
                <a:rPr lang="en-GB" altLang="en-US" sz="3200" baseline="30000" dirty="0">
                  <a:solidFill>
                    <a:prstClr val="black"/>
                  </a:solidFill>
                </a:rPr>
                <a:t>The offers are wide. </a:t>
              </a:r>
            </a:p>
            <a:p>
              <a:endParaRPr lang="en-GB" altLang="en-US" sz="3200" baseline="30000" dirty="0">
                <a:solidFill>
                  <a:prstClr val="black"/>
                </a:solidFill>
              </a:endParaRPr>
            </a:p>
            <a:p>
              <a:r>
                <a:rPr lang="en-GB" altLang="en-US" sz="3200" baseline="30000" dirty="0">
                  <a:solidFill>
                    <a:prstClr val="black"/>
                  </a:solidFill>
                </a:rPr>
                <a:t>Payment is made in </a:t>
              </a:r>
              <a:r>
                <a:rPr lang="en-GB" altLang="en-US" sz="3200" baseline="30000" dirty="0" err="1">
                  <a:solidFill>
                    <a:prstClr val="black"/>
                  </a:solidFill>
                </a:rPr>
                <a:t>Bitcoins</a:t>
              </a:r>
              <a:r>
                <a:rPr lang="en-GB" altLang="en-US" sz="3200" baseline="30000" dirty="0">
                  <a:solidFill>
                    <a:prstClr val="black"/>
                  </a:solidFill>
                </a:rPr>
                <a:t>.</a:t>
              </a:r>
            </a:p>
            <a:p>
              <a:endParaRPr lang="en-GB" altLang="en-US" sz="3200" baseline="30000" dirty="0">
                <a:solidFill>
                  <a:prstClr val="black"/>
                </a:solidFill>
                <a:latin typeface="Century Gothic" pitchFamily="34" charset="0"/>
              </a:endParaRPr>
            </a:p>
          </p:txBody>
        </p:sp>
      </p:grpSp>
    </p:spTree>
    <p:extLst>
      <p:ext uri="{BB962C8B-B14F-4D97-AF65-F5344CB8AC3E}">
        <p14:creationId xmlns:p14="http://schemas.microsoft.com/office/powerpoint/2010/main" val="4246149357"/>
      </p:ext>
    </p:extLst>
  </p:cSld>
  <p:clrMapOvr>
    <a:masterClrMapping/>
  </p:clrMapOvr>
  <p:transition spd="slow">
    <p:pull dir="ld"/>
    <p:sndAc>
      <p:stSnd>
        <p:snd r:embed="rId3" name="camera.wav"/>
      </p:stSnd>
    </p:sndAc>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Grp="1" noChangeAspect="1" noChangeArrowheads="1"/>
          </p:cNvPicPr>
          <p:nvPr>
            <p:ph sz="quarter" idx="1"/>
          </p:nvPr>
        </p:nvPicPr>
        <p:blipFill>
          <a:blip r:embed="rId4" cstate="print"/>
          <a:srcRect/>
          <a:stretch>
            <a:fillRect/>
          </a:stretch>
        </p:blipFill>
        <p:spPr bwMode="auto">
          <a:xfrm>
            <a:off x="0" y="0"/>
            <a:ext cx="2362200" cy="6858000"/>
          </a:xfrm>
          <a:prstGeom prst="rect">
            <a:avLst/>
          </a:prstGeom>
          <a:ln>
            <a:noFill/>
          </a:ln>
          <a:effectLst>
            <a:softEdge rad="112500"/>
          </a:effectLst>
        </p:spPr>
      </p:pic>
      <p:sp>
        <p:nvSpPr>
          <p:cNvPr id="8" name="TextBox 6"/>
          <p:cNvSpPr txBox="1">
            <a:spLocks noChangeArrowheads="1"/>
          </p:cNvSpPr>
          <p:nvPr/>
        </p:nvSpPr>
        <p:spPr bwMode="auto">
          <a:xfrm>
            <a:off x="990600" y="838200"/>
            <a:ext cx="4016373" cy="4975721"/>
          </a:xfrm>
          <a:prstGeom prst="rect">
            <a:avLst/>
          </a:prstGeom>
          <a:noFill/>
          <a:ln w="9525">
            <a:noFill/>
            <a:miter lim="800000"/>
            <a:headEnd/>
            <a:tailEnd/>
          </a:ln>
        </p:spPr>
        <p:txBody>
          <a:bodyPr wrap="square">
            <a:spAutoFit/>
          </a:bodyPr>
          <a:lstStyle/>
          <a:p>
            <a:r>
              <a:rPr lang="en-GB" altLang="en-US" sz="2800" baseline="30000" dirty="0">
                <a:solidFill>
                  <a:prstClr val="black"/>
                </a:solidFill>
              </a:rPr>
              <a:t>The users connect with a fake IP and complete anonymity.</a:t>
            </a:r>
          </a:p>
          <a:p>
            <a:endParaRPr lang="en-GB" altLang="en-US" sz="2800" baseline="30000" dirty="0">
              <a:solidFill>
                <a:prstClr val="black"/>
              </a:solidFill>
            </a:endParaRPr>
          </a:p>
          <a:p>
            <a:r>
              <a:rPr lang="en-GB" altLang="en-US" sz="2800" baseline="30000" dirty="0">
                <a:solidFill>
                  <a:prstClr val="black"/>
                </a:solidFill>
              </a:rPr>
              <a:t>Products advertised are mainly illegal on the open market, such as drugs, fire arms, illegal software, hardware connected to criminal activity and so on. </a:t>
            </a:r>
          </a:p>
          <a:p>
            <a:endParaRPr lang="en-GB" altLang="en-US" sz="2800" baseline="30000" dirty="0">
              <a:solidFill>
                <a:prstClr val="black"/>
              </a:solidFill>
            </a:endParaRPr>
          </a:p>
          <a:p>
            <a:r>
              <a:rPr lang="en-GB" altLang="en-US" sz="2800" baseline="30000" dirty="0">
                <a:solidFill>
                  <a:prstClr val="black"/>
                </a:solidFill>
              </a:rPr>
              <a:t>Currently, this problem has not been properly addressed and the platforms offer a thriving illegal setting. </a:t>
            </a:r>
          </a:p>
          <a:p>
            <a:endParaRPr lang="en-GB" altLang="en-US" sz="2800" baseline="30000" dirty="0">
              <a:solidFill>
                <a:prstClr val="black"/>
              </a:solidFill>
            </a:endParaRPr>
          </a:p>
          <a:p>
            <a:r>
              <a:rPr lang="en-GB" altLang="en-US" sz="2800" baseline="30000" dirty="0">
                <a:solidFill>
                  <a:prstClr val="black"/>
                </a:solidFill>
              </a:rPr>
              <a:t>Specifically, we are concerned about the distribution of narcotics through the Dark Web. </a:t>
            </a:r>
          </a:p>
        </p:txBody>
      </p:sp>
      <p:pic>
        <p:nvPicPr>
          <p:cNvPr id="9" name="Picture 6" descr="C:\Users\popescu_sergiu\AppData\Local\Microsoft\Windows\Temporary Internet Files\Content.Outlook\2TE70PC9\Screenshot_2016-03-04-11-25-45 (3).png"/>
          <p:cNvPicPr>
            <a:picLocks noChangeAspect="1" noChangeArrowheads="1"/>
          </p:cNvPicPr>
          <p:nvPr/>
        </p:nvPicPr>
        <p:blipFill>
          <a:blip r:embed="rId5" cstate="print"/>
          <a:srcRect/>
          <a:stretch>
            <a:fillRect/>
          </a:stretch>
        </p:blipFill>
        <p:spPr bwMode="auto">
          <a:xfrm>
            <a:off x="6019800" y="838200"/>
            <a:ext cx="2447925" cy="4784725"/>
          </a:xfrm>
          <a:prstGeom prst="rect">
            <a:avLst/>
          </a:prstGeom>
          <a:noFill/>
          <a:ln w="9525">
            <a:noFill/>
            <a:miter lim="800000"/>
            <a:headEnd/>
            <a:tailEnd/>
          </a:ln>
        </p:spPr>
      </p:pic>
    </p:spTree>
    <p:extLst>
      <p:ext uri="{BB962C8B-B14F-4D97-AF65-F5344CB8AC3E}">
        <p14:creationId xmlns:p14="http://schemas.microsoft.com/office/powerpoint/2010/main" val="4206700288"/>
      </p:ext>
    </p:extLst>
  </p:cSld>
  <p:clrMapOvr>
    <a:masterClrMapping/>
  </p:clrMapOvr>
  <p:transition spd="slow">
    <p:pull dir="r"/>
    <p:sndAc>
      <p:stSnd>
        <p:snd r:embed="rId3" name="camera.wav"/>
      </p:stSnd>
    </p:sndAc>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cstate="print"/>
          <a:srcRect/>
          <a:stretch>
            <a:fillRect/>
          </a:stretch>
        </p:blipFill>
        <p:spPr bwMode="auto">
          <a:xfrm>
            <a:off x="0" y="0"/>
            <a:ext cx="9144000" cy="1295400"/>
          </a:xfrm>
          <a:prstGeom prst="rect">
            <a:avLst/>
          </a:prstGeom>
          <a:ln>
            <a:noFill/>
          </a:ln>
          <a:effectLst>
            <a:softEdge rad="112500"/>
          </a:effectLst>
        </p:spPr>
      </p:pic>
      <p:sp>
        <p:nvSpPr>
          <p:cNvPr id="4" name="Rectangle 3"/>
          <p:cNvSpPr/>
          <p:nvPr/>
        </p:nvSpPr>
        <p:spPr>
          <a:xfrm>
            <a:off x="533400" y="228600"/>
            <a:ext cx="8229600" cy="707886"/>
          </a:xfrm>
          <a:prstGeom prst="rect">
            <a:avLst/>
          </a:prstGeom>
        </p:spPr>
        <p:txBody>
          <a:bodyPr wrap="square">
            <a:spAutoFit/>
          </a:bodyPr>
          <a:lstStyle/>
          <a:p>
            <a:r>
              <a:rPr lang="en-GB" altLang="en-US" sz="4000" b="1" baseline="30000" dirty="0" err="1" smtClean="0">
                <a:solidFill>
                  <a:srgbClr val="000000"/>
                </a:solidFill>
                <a:latin typeface="Stencil" pitchFamily="82" charset="0"/>
              </a:rPr>
              <a:t>Bitcoin</a:t>
            </a:r>
            <a:endParaRPr lang="en-US" sz="4000" dirty="0">
              <a:solidFill>
                <a:prstClr val="black"/>
              </a:solidFill>
              <a:latin typeface="Stencil" pitchFamily="82" charset="0"/>
            </a:endParaRPr>
          </a:p>
        </p:txBody>
      </p:sp>
      <p:sp>
        <p:nvSpPr>
          <p:cNvPr id="6" name="TextBox 6"/>
          <p:cNvSpPr txBox="1">
            <a:spLocks noChangeArrowheads="1"/>
          </p:cNvSpPr>
          <p:nvPr/>
        </p:nvSpPr>
        <p:spPr bwMode="auto">
          <a:xfrm>
            <a:off x="990600" y="1447799"/>
            <a:ext cx="4373563" cy="4031873"/>
          </a:xfrm>
          <a:prstGeom prst="rect">
            <a:avLst/>
          </a:prstGeom>
          <a:noFill/>
          <a:ln w="9525">
            <a:noFill/>
            <a:miter lim="800000"/>
            <a:headEnd/>
            <a:tailEnd/>
          </a:ln>
        </p:spPr>
        <p:txBody>
          <a:bodyPr wrap="square">
            <a:spAutoFit/>
          </a:bodyPr>
          <a:lstStyle/>
          <a:p>
            <a:r>
              <a:rPr lang="en-GB" altLang="en-US" sz="2400" baseline="30000" dirty="0">
                <a:solidFill>
                  <a:prstClr val="black"/>
                </a:solidFill>
              </a:rPr>
              <a:t>Characteristics:</a:t>
            </a:r>
          </a:p>
          <a:p>
            <a:endParaRPr lang="en-GB" altLang="en-US" sz="2400" baseline="30000" dirty="0">
              <a:solidFill>
                <a:prstClr val="black"/>
              </a:solidFill>
            </a:endParaRPr>
          </a:p>
          <a:p>
            <a:r>
              <a:rPr lang="en-US" sz="2400" baseline="30000" dirty="0" err="1">
                <a:solidFill>
                  <a:prstClr val="black"/>
                </a:solidFill>
              </a:rPr>
              <a:t>Bitcoin</a:t>
            </a:r>
            <a:r>
              <a:rPr lang="en-US" sz="2400" baseline="30000" dirty="0">
                <a:solidFill>
                  <a:prstClr val="black"/>
                </a:solidFill>
              </a:rPr>
              <a:t> is a form of digital currency, created and held electronically. </a:t>
            </a:r>
          </a:p>
          <a:p>
            <a:endParaRPr lang="en-US" sz="2400" baseline="30000" dirty="0">
              <a:solidFill>
                <a:prstClr val="black"/>
              </a:solidFill>
            </a:endParaRPr>
          </a:p>
          <a:p>
            <a:r>
              <a:rPr lang="en-US" sz="2400" baseline="30000" dirty="0">
                <a:solidFill>
                  <a:prstClr val="black"/>
                </a:solidFill>
              </a:rPr>
              <a:t>No Government authority controls it.</a:t>
            </a:r>
          </a:p>
          <a:p>
            <a:endParaRPr lang="en-US" altLang="en-US" sz="2400" baseline="30000" dirty="0">
              <a:solidFill>
                <a:prstClr val="black"/>
              </a:solidFill>
            </a:endParaRPr>
          </a:p>
          <a:p>
            <a:r>
              <a:rPr lang="en-US" sz="2400" baseline="30000" dirty="0">
                <a:solidFill>
                  <a:prstClr val="black"/>
                </a:solidFill>
              </a:rPr>
              <a:t>It’s the first example of a growing category of money known as </a:t>
            </a:r>
            <a:r>
              <a:rPr lang="en-US" sz="2400" baseline="30000" dirty="0" err="1">
                <a:solidFill>
                  <a:prstClr val="black"/>
                </a:solidFill>
              </a:rPr>
              <a:t>cryptocurrency</a:t>
            </a:r>
            <a:r>
              <a:rPr lang="en-US" sz="2400" baseline="30000" dirty="0">
                <a:solidFill>
                  <a:prstClr val="black"/>
                </a:solidFill>
              </a:rPr>
              <a:t>.</a:t>
            </a:r>
          </a:p>
          <a:p>
            <a:endParaRPr lang="en-US" altLang="en-US" sz="2400" baseline="30000" dirty="0">
              <a:solidFill>
                <a:prstClr val="black"/>
              </a:solidFill>
            </a:endParaRPr>
          </a:p>
          <a:p>
            <a:r>
              <a:rPr lang="en-US" sz="2400" baseline="30000" dirty="0">
                <a:solidFill>
                  <a:prstClr val="black"/>
                </a:solidFill>
              </a:rPr>
              <a:t>Only 21 million </a:t>
            </a:r>
            <a:r>
              <a:rPr lang="en-US" sz="2400" baseline="30000" dirty="0" err="1">
                <a:solidFill>
                  <a:prstClr val="black"/>
                </a:solidFill>
              </a:rPr>
              <a:t>bitcoins</a:t>
            </a:r>
            <a:r>
              <a:rPr lang="en-US" sz="2400" baseline="30000" dirty="0">
                <a:solidFill>
                  <a:prstClr val="black"/>
                </a:solidFill>
              </a:rPr>
              <a:t> can ever be created by miners. However, these coins can be divided into smaller parts.</a:t>
            </a:r>
          </a:p>
          <a:p>
            <a:endParaRPr lang="en-US" altLang="en-US" sz="2400" baseline="30000" dirty="0">
              <a:solidFill>
                <a:prstClr val="black"/>
              </a:solidFill>
            </a:endParaRPr>
          </a:p>
          <a:p>
            <a:r>
              <a:rPr lang="en-US" sz="2400" baseline="30000" dirty="0">
                <a:solidFill>
                  <a:prstClr val="black"/>
                </a:solidFill>
              </a:rPr>
              <a:t>It's </a:t>
            </a:r>
            <a:r>
              <a:rPr lang="en-US" sz="2400" baseline="30000" dirty="0" smtClean="0">
                <a:solidFill>
                  <a:prstClr val="black"/>
                </a:solidFill>
              </a:rPr>
              <a:t>anonymous</a:t>
            </a:r>
            <a:endParaRPr lang="en-GB" altLang="en-US" sz="2400" baseline="30000" dirty="0">
              <a:solidFill>
                <a:prstClr val="black"/>
              </a:solidFill>
            </a:endParaRPr>
          </a:p>
        </p:txBody>
      </p:sp>
      <p:pic>
        <p:nvPicPr>
          <p:cNvPr id="7" name="Picture 5" descr="http://znaptag-uk.s3.amazonaws.com/680719.400.jpg">
            <a:hlinkClick r:id="rId5"/>
          </p:cNvPr>
          <p:cNvPicPr>
            <a:picLocks noChangeAspect="1" noChangeArrowheads="1"/>
          </p:cNvPicPr>
          <p:nvPr/>
        </p:nvPicPr>
        <p:blipFill>
          <a:blip r:embed="rId6" cstate="print"/>
          <a:srcRect/>
          <a:stretch>
            <a:fillRect/>
          </a:stretch>
        </p:blipFill>
        <p:spPr bwMode="auto">
          <a:xfrm>
            <a:off x="5791200" y="1390595"/>
            <a:ext cx="2919413" cy="4330755"/>
          </a:xfrm>
          <a:prstGeom prst="rect">
            <a:avLst/>
          </a:prstGeom>
          <a:noFill/>
          <a:ln w="9525">
            <a:noFill/>
            <a:miter lim="800000"/>
            <a:headEnd/>
            <a:tailEnd/>
          </a:ln>
        </p:spPr>
      </p:pic>
    </p:spTree>
    <p:extLst>
      <p:ext uri="{BB962C8B-B14F-4D97-AF65-F5344CB8AC3E}">
        <p14:creationId xmlns:p14="http://schemas.microsoft.com/office/powerpoint/2010/main" val="1760326668"/>
      </p:ext>
    </p:extLst>
  </p:cSld>
  <p:clrMapOvr>
    <a:masterClrMapping/>
  </p:clrMapOvr>
  <p:transition spd="slow">
    <p:wipe/>
    <p:sndAc>
      <p:stSnd>
        <p:snd r:embed="rId3" name="camera.wav"/>
      </p:stSnd>
    </p:sndAc>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p:cNvPicPr>
          <p:nvPr/>
        </p:nvPicPr>
        <p:blipFill>
          <a:blip r:embed="rId4" cstate="print"/>
          <a:srcRect/>
          <a:stretch>
            <a:fillRect/>
          </a:stretch>
        </p:blipFill>
        <p:spPr bwMode="auto">
          <a:xfrm>
            <a:off x="2362200" y="457200"/>
            <a:ext cx="6324600" cy="31270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2"/>
          <p:cNvPicPr>
            <a:picLocks noChangeAspect="1" noChangeArrowheads="1"/>
          </p:cNvPicPr>
          <p:nvPr/>
        </p:nvPicPr>
        <p:blipFill>
          <a:blip r:embed="rId5" cstate="print"/>
          <a:srcRect/>
          <a:stretch>
            <a:fillRect/>
          </a:stretch>
        </p:blipFill>
        <p:spPr bwMode="auto">
          <a:xfrm>
            <a:off x="0" y="5562600"/>
            <a:ext cx="9144000" cy="1295400"/>
          </a:xfrm>
          <a:prstGeom prst="rect">
            <a:avLst/>
          </a:prstGeom>
          <a:ln>
            <a:noFill/>
          </a:ln>
          <a:effectLst>
            <a:softEdge rad="112500"/>
          </a:effectLst>
        </p:spPr>
      </p:pic>
      <p:sp>
        <p:nvSpPr>
          <p:cNvPr id="7" name="Rectangle 6"/>
          <p:cNvSpPr/>
          <p:nvPr/>
        </p:nvSpPr>
        <p:spPr>
          <a:xfrm>
            <a:off x="228600" y="3200400"/>
            <a:ext cx="8458200" cy="2554545"/>
          </a:xfrm>
          <a:prstGeom prst="rect">
            <a:avLst/>
          </a:prstGeom>
        </p:spPr>
        <p:txBody>
          <a:bodyPr wrap="square">
            <a:spAutoFit/>
          </a:bodyPr>
          <a:lstStyle/>
          <a:p>
            <a:r>
              <a:rPr lang="en-US" sz="2000" dirty="0" smtClean="0">
                <a:solidFill>
                  <a:prstClr val="black"/>
                </a:solidFill>
              </a:rPr>
              <a:t>Threats regarding BITCOIN:</a:t>
            </a:r>
          </a:p>
          <a:p>
            <a:endParaRPr lang="en-US" sz="2000" dirty="0" smtClean="0">
              <a:solidFill>
                <a:prstClr val="black"/>
              </a:solidFill>
            </a:endParaRPr>
          </a:p>
          <a:p>
            <a:pPr>
              <a:buFont typeface="Arial" pitchFamily="34" charset="0"/>
              <a:buChar char="•"/>
            </a:pPr>
            <a:r>
              <a:rPr lang="en-US" sz="2000" dirty="0" err="1" smtClean="0">
                <a:solidFill>
                  <a:prstClr val="black"/>
                </a:solidFill>
              </a:rPr>
              <a:t>Bitcoin</a:t>
            </a:r>
            <a:r>
              <a:rPr lang="en-US" sz="2000" dirty="0" smtClean="0">
                <a:solidFill>
                  <a:prstClr val="black"/>
                </a:solidFill>
              </a:rPr>
              <a:t> offers anonymity</a:t>
            </a:r>
          </a:p>
          <a:p>
            <a:pPr>
              <a:buFont typeface="Arial" pitchFamily="34" charset="0"/>
              <a:buChar char="•"/>
            </a:pPr>
            <a:r>
              <a:rPr lang="en-US" sz="2000" dirty="0" smtClean="0">
                <a:solidFill>
                  <a:prstClr val="black"/>
                </a:solidFill>
              </a:rPr>
              <a:t>Large amounts  of money can be transferred under the radar</a:t>
            </a:r>
          </a:p>
          <a:p>
            <a:pPr>
              <a:buFont typeface="Arial" pitchFamily="34" charset="0"/>
              <a:buChar char="•"/>
            </a:pPr>
            <a:r>
              <a:rPr lang="en-US" sz="2000" dirty="0" smtClean="0">
                <a:solidFill>
                  <a:prstClr val="black"/>
                </a:solidFill>
              </a:rPr>
              <a:t>Lack of means &amp;infrastructure to locate &amp; seize </a:t>
            </a:r>
            <a:r>
              <a:rPr lang="en-US" sz="2000" dirty="0" err="1" smtClean="0">
                <a:solidFill>
                  <a:prstClr val="black"/>
                </a:solidFill>
              </a:rPr>
              <a:t>Bitcoins</a:t>
            </a:r>
            <a:endParaRPr lang="en-US" sz="2000" dirty="0" smtClean="0">
              <a:solidFill>
                <a:prstClr val="black"/>
              </a:solidFill>
            </a:endParaRPr>
          </a:p>
          <a:p>
            <a:pPr>
              <a:buFont typeface="Arial" pitchFamily="34" charset="0"/>
              <a:buChar char="•"/>
            </a:pPr>
            <a:r>
              <a:rPr lang="en-US" sz="2000" dirty="0" smtClean="0">
                <a:solidFill>
                  <a:prstClr val="black"/>
                </a:solidFill>
              </a:rPr>
              <a:t>Can be used to pay on </a:t>
            </a:r>
            <a:r>
              <a:rPr lang="en-US" sz="2000" dirty="0" err="1" smtClean="0">
                <a:solidFill>
                  <a:prstClr val="black"/>
                </a:solidFill>
              </a:rPr>
              <a:t>Darknet</a:t>
            </a:r>
            <a:endParaRPr lang="en-US" sz="2000" dirty="0" smtClean="0">
              <a:solidFill>
                <a:prstClr val="black"/>
              </a:solidFill>
            </a:endParaRPr>
          </a:p>
          <a:p>
            <a:pPr>
              <a:buFont typeface="Arial" pitchFamily="34" charset="0"/>
              <a:buChar char="•"/>
            </a:pPr>
            <a:r>
              <a:rPr lang="en-US" sz="2000" dirty="0" smtClean="0">
                <a:solidFill>
                  <a:prstClr val="black"/>
                </a:solidFill>
              </a:rPr>
              <a:t>Strongly advertised </a:t>
            </a:r>
          </a:p>
          <a:p>
            <a:pPr>
              <a:buFont typeface="Arial" pitchFamily="34" charset="0"/>
              <a:buChar char="•"/>
            </a:pPr>
            <a:r>
              <a:rPr lang="en-US" sz="2000" b="1" dirty="0">
                <a:solidFill>
                  <a:prstClr val="black"/>
                </a:solidFill>
              </a:rPr>
              <a:t> </a:t>
            </a:r>
            <a:r>
              <a:rPr lang="en-US" sz="2000" b="1" dirty="0" smtClean="0">
                <a:solidFill>
                  <a:srgbClr val="C00000"/>
                </a:solidFill>
              </a:rPr>
              <a:t>drugs transactions paid with Bitcoins</a:t>
            </a:r>
            <a:endParaRPr lang="en-US" sz="2000" b="1" dirty="0">
              <a:solidFill>
                <a:srgbClr val="C00000"/>
              </a:solidFill>
            </a:endParaRPr>
          </a:p>
        </p:txBody>
      </p:sp>
    </p:spTree>
    <p:extLst>
      <p:ext uri="{BB962C8B-B14F-4D97-AF65-F5344CB8AC3E}">
        <p14:creationId xmlns:p14="http://schemas.microsoft.com/office/powerpoint/2010/main" val="2193798357"/>
      </p:ext>
    </p:extLst>
  </p:cSld>
  <p:clrMapOvr>
    <a:masterClrMapping/>
  </p:clrMapOvr>
  <p:transition spd="slow">
    <p:wheel spokes="1"/>
    <p:sndAc>
      <p:stSnd>
        <p:snd r:embed="rId3" name="camera.wav"/>
      </p:stSnd>
    </p:sndAc>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4" cstate="print"/>
          <a:srcRect/>
          <a:stretch>
            <a:fillRect/>
          </a:stretch>
        </p:blipFill>
        <p:spPr bwMode="auto">
          <a:xfrm>
            <a:off x="0" y="0"/>
            <a:ext cx="9144000" cy="1066800"/>
          </a:xfrm>
          <a:prstGeom prst="rect">
            <a:avLst/>
          </a:prstGeom>
          <a:ln>
            <a:noFill/>
          </a:ln>
          <a:effectLst>
            <a:softEdge rad="112500"/>
          </a:effectLst>
        </p:spPr>
      </p:pic>
      <p:graphicFrame>
        <p:nvGraphicFramePr>
          <p:cNvPr id="4" name="Content Placeholder 3"/>
          <p:cNvGraphicFramePr>
            <a:graphicFrameLocks noGrp="1"/>
          </p:cNvGraphicFramePr>
          <p:nvPr>
            <p:ph sz="quarter" idx="1"/>
            <p:extLst>
              <p:ext uri="{D42A27DB-BD31-4B8C-83A1-F6EECF244321}">
                <p14:modId xmlns:p14="http://schemas.microsoft.com/office/powerpoint/2010/main" val="993775745"/>
              </p:ext>
            </p:extLst>
          </p:nvPr>
        </p:nvGraphicFramePr>
        <p:xfrm>
          <a:off x="457200" y="1219200"/>
          <a:ext cx="8229600" cy="49371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Rectangle 4"/>
          <p:cNvSpPr/>
          <p:nvPr/>
        </p:nvSpPr>
        <p:spPr>
          <a:xfrm>
            <a:off x="381000" y="228600"/>
            <a:ext cx="8229600" cy="584775"/>
          </a:xfrm>
          <a:prstGeom prst="rect">
            <a:avLst/>
          </a:prstGeom>
        </p:spPr>
        <p:txBody>
          <a:bodyPr wrap="square">
            <a:spAutoFit/>
          </a:bodyPr>
          <a:lstStyle/>
          <a:p>
            <a:r>
              <a:rPr lang="en-US" sz="3200" dirty="0" smtClean="0">
                <a:latin typeface="Stencil" pitchFamily="82" charset="0"/>
              </a:rPr>
              <a:t>Conclusions</a:t>
            </a:r>
            <a:endParaRPr lang="en-US" sz="3200" dirty="0"/>
          </a:p>
        </p:txBody>
      </p:sp>
    </p:spTree>
  </p:cSld>
  <p:clrMapOvr>
    <a:masterClrMapping/>
  </p:clrMapOvr>
  <p:transition spd="slow">
    <p:wipe dir="u"/>
    <p:sndAc>
      <p:stSnd>
        <p:snd r:embed="rId3" name="camera.wav"/>
      </p:stSnd>
    </p:sndAc>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cstate="print"/>
          <a:srcRect/>
          <a:stretch>
            <a:fillRect/>
          </a:stretch>
        </p:blipFill>
        <p:spPr bwMode="auto">
          <a:xfrm>
            <a:off x="0" y="5562600"/>
            <a:ext cx="9144000" cy="1295400"/>
          </a:xfrm>
          <a:prstGeom prst="rect">
            <a:avLst/>
          </a:prstGeom>
          <a:ln>
            <a:noFill/>
          </a:ln>
          <a:effectLst>
            <a:softEdge rad="112500"/>
          </a:effectLst>
        </p:spPr>
      </p:pic>
      <p:graphicFrame>
        <p:nvGraphicFramePr>
          <p:cNvPr id="6" name="Content Placeholder 5"/>
          <p:cNvGraphicFramePr>
            <a:graphicFrameLocks noGrp="1"/>
          </p:cNvGraphicFramePr>
          <p:nvPr>
            <p:ph sz="quarter" idx="1"/>
            <p:extLst>
              <p:ext uri="{D42A27DB-BD31-4B8C-83A1-F6EECF244321}">
                <p14:modId xmlns:p14="http://schemas.microsoft.com/office/powerpoint/2010/main" val="3153888806"/>
              </p:ext>
            </p:extLst>
          </p:nvPr>
        </p:nvGraphicFramePr>
        <p:xfrm>
          <a:off x="609600" y="1219200"/>
          <a:ext cx="8229600" cy="50895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Rectangle 3"/>
          <p:cNvSpPr/>
          <p:nvPr/>
        </p:nvSpPr>
        <p:spPr>
          <a:xfrm>
            <a:off x="533400" y="304800"/>
            <a:ext cx="5480988" cy="646331"/>
          </a:xfrm>
          <a:prstGeom prst="rect">
            <a:avLst/>
          </a:prstGeom>
        </p:spPr>
        <p:txBody>
          <a:bodyPr wrap="none">
            <a:spAutoFit/>
          </a:bodyPr>
          <a:lstStyle/>
          <a:p>
            <a:r>
              <a:rPr lang="en-US" sz="3600" dirty="0" smtClean="0">
                <a:latin typeface="Stencil" pitchFamily="82" charset="0"/>
              </a:rPr>
              <a:t>Future developments</a:t>
            </a:r>
            <a:endParaRPr lang="en-US" sz="3600" dirty="0"/>
          </a:p>
        </p:txBody>
      </p:sp>
    </p:spTree>
  </p:cSld>
  <p:clrMapOvr>
    <a:masterClrMapping/>
  </p:clrMapOvr>
  <p:transition spd="slow">
    <p:wipe dir="d"/>
    <p:sndAc>
      <p:stSnd>
        <p:snd r:embed="rId3" name="camera.wav"/>
      </p:stSnd>
    </p:sndAc>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descr="thank-you"/>
          <p:cNvPicPr>
            <a:picLocks noChangeAspect="1" noChangeArrowheads="1"/>
          </p:cNvPicPr>
          <p:nvPr/>
        </p:nvPicPr>
        <p:blipFill>
          <a:blip r:embed="rId4" cstate="print"/>
          <a:srcRect/>
          <a:stretch>
            <a:fillRect/>
          </a:stretch>
        </p:blipFill>
        <p:spPr bwMode="auto">
          <a:xfrm>
            <a:off x="-5638800" y="3662065"/>
            <a:ext cx="3429000" cy="2743200"/>
          </a:xfrm>
          <a:prstGeom prst="rect">
            <a:avLst/>
          </a:prstGeom>
          <a:noFill/>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296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LOGO_ana_1"/>
          <p:cNvPicPr>
            <a:picLocks noChangeAspect="1" noChangeArrowheads="1"/>
          </p:cNvPicPr>
          <p:nvPr/>
        </p:nvPicPr>
        <p:blipFill>
          <a:blip r:embed="rId6" cstate="print"/>
          <a:srcRect/>
          <a:stretch>
            <a:fillRect/>
          </a:stretch>
        </p:blipFill>
        <p:spPr bwMode="auto">
          <a:xfrm>
            <a:off x="95246" y="228600"/>
            <a:ext cx="1664121" cy="1219200"/>
          </a:xfrm>
          <a:prstGeom prst="rect">
            <a:avLst/>
          </a:prstGeom>
          <a:noFill/>
          <a:ln w="9525">
            <a:noFill/>
            <a:miter lim="800000"/>
            <a:headEnd/>
            <a:tailEnd/>
          </a:ln>
        </p:spPr>
      </p:pic>
      <p:pic>
        <p:nvPicPr>
          <p:cNvPr id="9" name="Picture 1"/>
          <p:cNvPicPr>
            <a:picLocks noChangeAspect="1" noChangeArrowheads="1"/>
          </p:cNvPicPr>
          <p:nvPr/>
        </p:nvPicPr>
        <p:blipFill>
          <a:blip r:embed="rId7" cstate="print"/>
          <a:srcRect/>
          <a:stretch>
            <a:fillRect/>
          </a:stretch>
        </p:blipFill>
        <p:spPr bwMode="auto">
          <a:xfrm>
            <a:off x="7795090" y="39624"/>
            <a:ext cx="1305517" cy="1676400"/>
          </a:xfrm>
          <a:prstGeom prst="rect">
            <a:avLst/>
          </a:prstGeom>
          <a:noFill/>
          <a:ln w="9525">
            <a:noFill/>
            <a:miter lim="800000"/>
            <a:headEnd/>
            <a:tailEnd/>
          </a:ln>
          <a:effectLst>
            <a:glow rad="127000">
              <a:schemeClr val="bg1"/>
            </a:glow>
            <a:outerShdw blurRad="50800" dist="50800" dir="5400000" algn="ctr" rotWithShape="0">
              <a:schemeClr val="bg1"/>
            </a:outerShdw>
          </a:effectLst>
        </p:spPr>
      </p:pic>
      <p:sp>
        <p:nvSpPr>
          <p:cNvPr id="5" name="Rectangle 4"/>
          <p:cNvSpPr/>
          <p:nvPr/>
        </p:nvSpPr>
        <p:spPr>
          <a:xfrm>
            <a:off x="723900" y="2822448"/>
            <a:ext cx="7848600" cy="1015663"/>
          </a:xfrm>
          <a:prstGeom prst="rect">
            <a:avLst/>
          </a:prstGeom>
        </p:spPr>
        <p:txBody>
          <a:bodyPr wrap="square">
            <a:spAutoFit/>
          </a:bodyPr>
          <a:lstStyle/>
          <a:p>
            <a:endParaRPr lang="en-US" dirty="0" smtClean="0"/>
          </a:p>
          <a:p>
            <a:pPr algn="ctr"/>
            <a:r>
              <a:rPr lang="en-US" sz="2400" b="1" dirty="0" smtClean="0">
                <a:solidFill>
                  <a:srgbClr val="C00000"/>
                </a:solidFill>
              </a:rPr>
              <a:t>Thank you for attention!</a:t>
            </a:r>
          </a:p>
          <a:p>
            <a:endParaRPr lang="en-US" dirty="0"/>
          </a:p>
        </p:txBody>
      </p:sp>
      <p:sp>
        <p:nvSpPr>
          <p:cNvPr id="6" name="Rectangle 5"/>
          <p:cNvSpPr/>
          <p:nvPr/>
        </p:nvSpPr>
        <p:spPr>
          <a:xfrm>
            <a:off x="5410200" y="5562600"/>
            <a:ext cx="2897588" cy="461665"/>
          </a:xfrm>
          <a:prstGeom prst="rect">
            <a:avLst/>
          </a:prstGeom>
        </p:spPr>
        <p:txBody>
          <a:bodyPr wrap="none">
            <a:spAutoFit/>
          </a:bodyPr>
          <a:lstStyle/>
          <a:p>
            <a:r>
              <a:rPr lang="en-US" sz="2400" dirty="0" smtClean="0">
                <a:solidFill>
                  <a:srgbClr val="0070C0"/>
                </a:solidFill>
              </a:rPr>
              <a:t>http://www.ana.gov.ro</a:t>
            </a:r>
            <a:endParaRPr lang="en-US" sz="2400" dirty="0">
              <a:solidFill>
                <a:srgbClr val="0070C0"/>
              </a:solidFill>
            </a:endParaRPr>
          </a:p>
        </p:txBody>
      </p:sp>
      <p:sp>
        <p:nvSpPr>
          <p:cNvPr id="10" name="Rectangle 9"/>
          <p:cNvSpPr/>
          <p:nvPr/>
        </p:nvSpPr>
        <p:spPr>
          <a:xfrm>
            <a:off x="5410200" y="6033409"/>
            <a:ext cx="2987356" cy="461665"/>
          </a:xfrm>
          <a:prstGeom prst="rect">
            <a:avLst/>
          </a:prstGeom>
        </p:spPr>
        <p:txBody>
          <a:bodyPr wrap="none">
            <a:spAutoFit/>
          </a:bodyPr>
          <a:lstStyle/>
          <a:p>
            <a:r>
              <a:rPr lang="en-US" sz="2400" dirty="0" smtClean="0">
                <a:solidFill>
                  <a:srgbClr val="0070C0"/>
                </a:solidFill>
              </a:rPr>
              <a:t>http://politiaromana.ro</a:t>
            </a:r>
            <a:endParaRPr lang="en-US" sz="2400" dirty="0">
              <a:solidFill>
                <a:srgbClr val="0070C0"/>
              </a:solidFill>
            </a:endParaRPr>
          </a:p>
        </p:txBody>
      </p:sp>
    </p:spTree>
  </p:cSld>
  <p:clrMapOvr>
    <a:masterClrMapping/>
  </p:clrMapOvr>
  <p:transition spd="slow">
    <p:dissolve/>
    <p:sndAc>
      <p:stSnd>
        <p:snd r:embed="rId3" name="camera.wav"/>
      </p:stSnd>
    </p:sndAc>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4" cstate="print"/>
          <a:srcRect/>
          <a:stretch>
            <a:fillRect/>
          </a:stretch>
        </p:blipFill>
        <p:spPr bwMode="auto">
          <a:xfrm>
            <a:off x="0" y="0"/>
            <a:ext cx="9144000" cy="1676400"/>
          </a:xfrm>
          <a:prstGeom prst="rect">
            <a:avLst/>
          </a:prstGeom>
          <a:ln>
            <a:noFill/>
          </a:ln>
          <a:effectLst>
            <a:softEdge rad="112500"/>
          </a:effectLst>
        </p:spPr>
      </p:pic>
      <p:pic>
        <p:nvPicPr>
          <p:cNvPr id="32770" name="Picture 2" descr="Map of Romania"/>
          <p:cNvPicPr>
            <a:picLocks noChangeAspect="1" noChangeArrowheads="1"/>
          </p:cNvPicPr>
          <p:nvPr/>
        </p:nvPicPr>
        <p:blipFill>
          <a:blip r:embed="rId5" cstate="print"/>
          <a:srcRect/>
          <a:stretch>
            <a:fillRect/>
          </a:stretch>
        </p:blipFill>
        <p:spPr bwMode="auto">
          <a:xfrm>
            <a:off x="6553200" y="304800"/>
            <a:ext cx="2381250" cy="2381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Rectangle 9"/>
          <p:cNvSpPr/>
          <p:nvPr/>
        </p:nvSpPr>
        <p:spPr>
          <a:xfrm>
            <a:off x="0" y="2362200"/>
            <a:ext cx="8610600" cy="923330"/>
          </a:xfrm>
          <a:prstGeom prst="rect">
            <a:avLst/>
          </a:prstGeom>
        </p:spPr>
        <p:txBody>
          <a:bodyPr wrap="square">
            <a:spAutoFit/>
          </a:bodyPr>
          <a:lstStyle/>
          <a:p>
            <a:r>
              <a:rPr lang="en-US" b="1" dirty="0" smtClean="0"/>
              <a:t>NPS </a:t>
            </a:r>
            <a:r>
              <a:rPr lang="en-US" dirty="0" smtClean="0"/>
              <a:t>– a maximum was registered during 2009-2010, then the trend went down. Slight increases of prevalence are observed in 2014 among users accessing the Emergency Units and Drug Treatment Facilities.</a:t>
            </a:r>
          </a:p>
        </p:txBody>
      </p:sp>
      <p:sp>
        <p:nvSpPr>
          <p:cNvPr id="11" name="Rectangle 10"/>
          <p:cNvSpPr/>
          <p:nvPr/>
        </p:nvSpPr>
        <p:spPr>
          <a:xfrm>
            <a:off x="304800" y="457200"/>
            <a:ext cx="8458200" cy="1815882"/>
          </a:xfrm>
          <a:prstGeom prst="rect">
            <a:avLst/>
          </a:prstGeom>
        </p:spPr>
        <p:txBody>
          <a:bodyPr wrap="square">
            <a:spAutoFit/>
          </a:bodyPr>
          <a:lstStyle/>
          <a:p>
            <a:pPr algn="ctr"/>
            <a:r>
              <a:rPr lang="en-US" sz="2800" b="1" dirty="0" smtClean="0">
                <a:effectLst>
                  <a:outerShdw blurRad="38100" dist="38100" dir="2700000" algn="tl">
                    <a:srgbClr val="000000">
                      <a:alpha val="43137"/>
                    </a:srgbClr>
                  </a:outerShdw>
                </a:effectLst>
              </a:rPr>
              <a:t>Country profile - </a:t>
            </a:r>
          </a:p>
          <a:p>
            <a:pPr algn="ctr"/>
            <a:r>
              <a:rPr lang="en-US" sz="2800" b="1" dirty="0" smtClean="0">
                <a:effectLst>
                  <a:outerShdw blurRad="38100" dist="38100" dir="2700000" algn="tl">
                    <a:srgbClr val="000000">
                      <a:alpha val="43137"/>
                    </a:srgbClr>
                  </a:outerShdw>
                </a:effectLst>
              </a:rPr>
              <a:t>among the European countries with the lowest drug consumption rates – </a:t>
            </a:r>
          </a:p>
          <a:p>
            <a:pPr algn="ctr"/>
            <a:r>
              <a:rPr lang="en-US" sz="2800" b="1" u="sng" dirty="0" smtClean="0">
                <a:solidFill>
                  <a:srgbClr val="FF0000"/>
                </a:solidFill>
                <a:effectLst>
                  <a:outerShdw blurRad="38100" dist="38100" dir="2700000" algn="tl">
                    <a:srgbClr val="000000">
                      <a:alpha val="43137"/>
                    </a:srgbClr>
                  </a:outerShdw>
                </a:effectLst>
              </a:rPr>
              <a:t>below average </a:t>
            </a:r>
            <a:r>
              <a:rPr lang="en-US" sz="2800" b="1" dirty="0" smtClean="0">
                <a:effectLst>
                  <a:outerShdw blurRad="38100" dist="38100" dir="2700000" algn="tl">
                    <a:srgbClr val="000000">
                      <a:alpha val="43137"/>
                    </a:srgbClr>
                  </a:outerShdw>
                </a:effectLst>
              </a:rPr>
              <a:t>for  the most drugs</a:t>
            </a:r>
          </a:p>
        </p:txBody>
      </p:sp>
      <p:sp>
        <p:nvSpPr>
          <p:cNvPr id="7" name="Rectangle 6"/>
          <p:cNvSpPr/>
          <p:nvPr/>
        </p:nvSpPr>
        <p:spPr>
          <a:xfrm>
            <a:off x="5486400" y="4191000"/>
            <a:ext cx="3352800" cy="1144929"/>
          </a:xfrm>
          <a:prstGeom prst="rect">
            <a:avLst/>
          </a:prstGeom>
        </p:spPr>
        <p:txBody>
          <a:bodyPr wrap="square">
            <a:spAutoFit/>
          </a:bodyPr>
          <a:lstStyle/>
          <a:p>
            <a:pPr lvl="1">
              <a:lnSpc>
                <a:spcPct val="90000"/>
              </a:lnSpc>
              <a:buClr>
                <a:schemeClr val="tx1"/>
              </a:buClr>
            </a:pPr>
            <a:r>
              <a:rPr lang="en-US" dirty="0" smtClean="0"/>
              <a:t>component of the northern part of the </a:t>
            </a:r>
            <a:r>
              <a:rPr lang="en-US" b="1" dirty="0" smtClean="0"/>
              <a:t>traditional Balkan route</a:t>
            </a:r>
            <a:r>
              <a:rPr lang="ro-RO" b="1" dirty="0" smtClean="0"/>
              <a:t> - </a:t>
            </a:r>
            <a:r>
              <a:rPr lang="en-US" sz="2000" dirty="0" smtClean="0"/>
              <a:t>the key </a:t>
            </a:r>
            <a:r>
              <a:rPr lang="ro-RO" sz="2000" dirty="0" smtClean="0"/>
              <a:t>rute </a:t>
            </a:r>
            <a:r>
              <a:rPr lang="en-US" sz="2000" dirty="0" smtClean="0"/>
              <a:t>of heroin trafficking</a:t>
            </a:r>
            <a:r>
              <a:rPr lang="ro-RO" dirty="0" smtClean="0"/>
              <a:t>.</a:t>
            </a:r>
          </a:p>
        </p:txBody>
      </p:sp>
      <p:pic>
        <p:nvPicPr>
          <p:cNvPr id="12" name="Picture 4" descr="https://www.unodc.org/images/drug%20trafficking/Heroin-northern-balkan-routes-WDR2010.jpg"/>
          <p:cNvPicPr>
            <a:picLocks noChangeAspect="1" noChangeArrowheads="1"/>
          </p:cNvPicPr>
          <p:nvPr/>
        </p:nvPicPr>
        <p:blipFill>
          <a:blip r:embed="rId6" cstate="print"/>
          <a:srcRect/>
          <a:stretch>
            <a:fillRect/>
          </a:stretch>
        </p:blipFill>
        <p:spPr bwMode="auto">
          <a:xfrm>
            <a:off x="152400" y="3478066"/>
            <a:ext cx="5791200" cy="2617795"/>
          </a:xfrm>
          <a:prstGeom prst="rect">
            <a:avLst/>
          </a:prstGeom>
          <a:ln>
            <a:noFill/>
          </a:ln>
          <a:effectLst>
            <a:softEdge rad="112500"/>
          </a:effectLst>
        </p:spPr>
      </p:pic>
    </p:spTree>
  </p:cSld>
  <p:clrMapOvr>
    <a:masterClrMapping/>
  </p:clrMapOvr>
  <p:transition spd="slow">
    <p:fade thruBlk="1"/>
    <p:sndAc>
      <p:stSnd>
        <p:snd r:embed="rId3" name="camera.wav"/>
      </p:stSnd>
    </p:sndAc>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4" cstate="print"/>
          <a:srcRect/>
          <a:stretch>
            <a:fillRect/>
          </a:stretch>
        </p:blipFill>
        <p:spPr bwMode="auto">
          <a:xfrm>
            <a:off x="5410200" y="0"/>
            <a:ext cx="3733800" cy="6324600"/>
          </a:xfrm>
          <a:prstGeom prst="rect">
            <a:avLst/>
          </a:prstGeom>
          <a:ln>
            <a:noFill/>
          </a:ln>
          <a:effectLst>
            <a:softEdge rad="112500"/>
          </a:effectLst>
        </p:spPr>
      </p:pic>
      <p:sp>
        <p:nvSpPr>
          <p:cNvPr id="5" name="Rectangle 4"/>
          <p:cNvSpPr/>
          <p:nvPr/>
        </p:nvSpPr>
        <p:spPr>
          <a:xfrm>
            <a:off x="76200" y="152400"/>
            <a:ext cx="8915400" cy="1077218"/>
          </a:xfrm>
          <a:prstGeom prst="rect">
            <a:avLst/>
          </a:prstGeom>
        </p:spPr>
        <p:txBody>
          <a:bodyPr wrap="square">
            <a:spAutoFit/>
          </a:bodyPr>
          <a:lstStyle/>
          <a:p>
            <a:r>
              <a:rPr lang="en-US" sz="3200" dirty="0" smtClean="0">
                <a:latin typeface="Stencil" pitchFamily="82" charset="0"/>
              </a:rPr>
              <a:t>Brief history</a:t>
            </a:r>
          </a:p>
          <a:p>
            <a:r>
              <a:rPr lang="en-US" sz="3200" dirty="0" smtClean="0">
                <a:latin typeface="Stencil" pitchFamily="82" charset="0"/>
              </a:rPr>
              <a:t>NPS on the open market</a:t>
            </a:r>
            <a:endParaRPr lang="en-US" sz="3200" dirty="0"/>
          </a:p>
        </p:txBody>
      </p:sp>
      <p:sp>
        <p:nvSpPr>
          <p:cNvPr id="11267"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1268" name="Rectangle 4"/>
          <p:cNvSpPr>
            <a:spLocks noChangeArrowheads="1"/>
          </p:cNvSpPr>
          <p:nvPr/>
        </p:nvSpPr>
        <p:spPr bwMode="auto">
          <a:xfrm>
            <a:off x="1295400" y="2743200"/>
            <a:ext cx="40386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The dynamic of the “Dream Shops” in Romania, 2007-2013</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269" name="Picture 5"/>
          <p:cNvPicPr>
            <a:picLocks noChangeAspect="1" noChangeArrowheads="1"/>
          </p:cNvPicPr>
          <p:nvPr/>
        </p:nvPicPr>
        <p:blipFill>
          <a:blip r:embed="rId5" cstate="print"/>
          <a:srcRect/>
          <a:stretch>
            <a:fillRect/>
          </a:stretch>
        </p:blipFill>
        <p:spPr bwMode="auto">
          <a:xfrm>
            <a:off x="275348" y="1244858"/>
            <a:ext cx="7734787" cy="306513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8" name="Rectangle 7"/>
          <p:cNvSpPr/>
          <p:nvPr/>
        </p:nvSpPr>
        <p:spPr>
          <a:xfrm>
            <a:off x="6934200" y="1295400"/>
            <a:ext cx="2209800" cy="1200329"/>
          </a:xfrm>
          <a:prstGeom prst="rect">
            <a:avLst/>
          </a:prstGeom>
        </p:spPr>
        <p:txBody>
          <a:bodyPr wrap="square">
            <a:spAutoFit/>
          </a:bodyPr>
          <a:lstStyle/>
          <a:p>
            <a:pPr algn="r"/>
            <a:r>
              <a:rPr lang="en-US" sz="2400" dirty="0" smtClean="0"/>
              <a:t>2007-2010 =&gt; </a:t>
            </a:r>
            <a:r>
              <a:rPr lang="en-US" sz="2400" b="1" dirty="0" smtClean="0">
                <a:solidFill>
                  <a:srgbClr val="C00000"/>
                </a:solidFill>
                <a:effectLst>
                  <a:outerShdw blurRad="38100" dist="38100" dir="2700000" algn="tl">
                    <a:srgbClr val="000000">
                      <a:alpha val="43137"/>
                    </a:srgbClr>
                  </a:outerShdw>
                </a:effectLst>
              </a:rPr>
              <a:t>450 SPICE SHOPS</a:t>
            </a:r>
            <a:endParaRPr lang="en-US" sz="2400" b="1" dirty="0">
              <a:solidFill>
                <a:srgbClr val="C00000"/>
              </a:solidFill>
              <a:effectLst>
                <a:outerShdw blurRad="38100" dist="38100" dir="2700000" algn="tl">
                  <a:srgbClr val="000000">
                    <a:alpha val="43137"/>
                  </a:srgbClr>
                </a:outerShdw>
              </a:effectLst>
            </a:endParaRPr>
          </a:p>
        </p:txBody>
      </p:sp>
      <p:pic>
        <p:nvPicPr>
          <p:cNvPr id="11" name="Picture 2"/>
          <p:cNvPicPr>
            <a:picLocks noChangeAspect="1" noChangeArrowheads="1"/>
          </p:cNvPicPr>
          <p:nvPr/>
        </p:nvPicPr>
        <p:blipFill>
          <a:blip r:embed="rId6" cstate="print"/>
          <a:srcRect/>
          <a:stretch>
            <a:fillRect/>
          </a:stretch>
        </p:blipFill>
        <p:spPr bwMode="auto">
          <a:xfrm>
            <a:off x="3352800" y="3834653"/>
            <a:ext cx="5791200" cy="302334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spd="slow">
    <p:wedge/>
    <p:sndAc>
      <p:stSnd>
        <p:snd r:embed="rId3" name="camera.wav"/>
      </p:stSnd>
    </p:sndAc>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oradetimis.oradestiri.ro/wp-content/uploads/2011/02/magazin-vise1.jpg">
            <a:hlinkClick r:id="rId4"/>
          </p:cNvPr>
          <p:cNvPicPr>
            <a:picLocks noChangeAspect="1" noChangeArrowheads="1"/>
          </p:cNvPicPr>
          <p:nvPr/>
        </p:nvPicPr>
        <p:blipFill>
          <a:blip r:embed="rId5" cstate="print"/>
          <a:srcRect/>
          <a:stretch>
            <a:fillRect/>
          </a:stretch>
        </p:blipFill>
        <p:spPr bwMode="auto">
          <a:xfrm>
            <a:off x="6172200" y="5105400"/>
            <a:ext cx="2366962" cy="1524000"/>
          </a:xfrm>
          <a:prstGeom prst="ellipse">
            <a:avLst/>
          </a:prstGeom>
          <a:ln>
            <a:noFill/>
          </a:ln>
          <a:effectLst>
            <a:softEdge rad="112500"/>
          </a:effectLst>
        </p:spPr>
      </p:pic>
      <p:pic>
        <p:nvPicPr>
          <p:cNvPr id="4" name="Picture 2"/>
          <p:cNvPicPr>
            <a:picLocks noChangeAspect="1" noChangeArrowheads="1"/>
          </p:cNvPicPr>
          <p:nvPr/>
        </p:nvPicPr>
        <p:blipFill>
          <a:blip r:embed="rId6" cstate="print"/>
          <a:srcRect/>
          <a:stretch>
            <a:fillRect/>
          </a:stretch>
        </p:blipFill>
        <p:spPr bwMode="auto">
          <a:xfrm>
            <a:off x="0" y="0"/>
            <a:ext cx="3733800" cy="6324600"/>
          </a:xfrm>
          <a:prstGeom prst="rect">
            <a:avLst/>
          </a:prstGeom>
          <a:ln>
            <a:noFill/>
          </a:ln>
          <a:effectLst>
            <a:softEdge rad="112500"/>
          </a:effectLst>
        </p:spPr>
      </p:pic>
      <p:sp>
        <p:nvSpPr>
          <p:cNvPr id="5" name="Rectangle 4"/>
          <p:cNvSpPr/>
          <p:nvPr/>
        </p:nvSpPr>
        <p:spPr>
          <a:xfrm>
            <a:off x="0" y="609600"/>
            <a:ext cx="7315200" cy="584775"/>
          </a:xfrm>
          <a:prstGeom prst="rect">
            <a:avLst/>
          </a:prstGeom>
        </p:spPr>
        <p:txBody>
          <a:bodyPr wrap="square">
            <a:spAutoFit/>
          </a:bodyPr>
          <a:lstStyle/>
          <a:p>
            <a:r>
              <a:rPr lang="en-US" sz="3200" dirty="0" smtClean="0">
                <a:latin typeface="Stencil" pitchFamily="82" charset="0"/>
              </a:rPr>
              <a:t>NPS–why is this a PROBLEM? </a:t>
            </a:r>
            <a:endParaRPr lang="ro-RO" sz="3200" dirty="0" smtClean="0">
              <a:latin typeface="Stencil" pitchFamily="82" charset="0"/>
            </a:endParaRPr>
          </a:p>
        </p:txBody>
      </p:sp>
      <p:sp>
        <p:nvSpPr>
          <p:cNvPr id="6" name="Rectangle 5"/>
          <p:cNvSpPr/>
          <p:nvPr/>
        </p:nvSpPr>
        <p:spPr>
          <a:xfrm>
            <a:off x="0" y="1676400"/>
            <a:ext cx="8763000" cy="3942618"/>
          </a:xfrm>
          <a:prstGeom prst="rect">
            <a:avLst/>
          </a:prstGeom>
        </p:spPr>
        <p:txBody>
          <a:bodyPr wrap="square">
            <a:spAutoFit/>
          </a:bodyPr>
          <a:lstStyle/>
          <a:p>
            <a:pPr algn="r">
              <a:lnSpc>
                <a:spcPct val="90000"/>
              </a:lnSpc>
            </a:pPr>
            <a:r>
              <a:rPr lang="en-US" sz="2000" b="1" dirty="0" smtClean="0"/>
              <a:t>All studies and indicators show a PROBLEM</a:t>
            </a:r>
            <a:endParaRPr lang="ro-RO" sz="2000" b="1" dirty="0" smtClean="0"/>
          </a:p>
          <a:p>
            <a:pPr algn="r">
              <a:lnSpc>
                <a:spcPct val="90000"/>
              </a:lnSpc>
            </a:pPr>
            <a:r>
              <a:rPr lang="en-US" sz="2000" b="1" dirty="0" smtClean="0"/>
              <a:t> </a:t>
            </a:r>
          </a:p>
          <a:p>
            <a:pPr algn="r">
              <a:lnSpc>
                <a:spcPct val="90000"/>
              </a:lnSpc>
            </a:pPr>
            <a:r>
              <a:rPr lang="en-US" sz="2000" b="1" dirty="0" smtClean="0"/>
              <a:t>High prevalence and increasing dynamic</a:t>
            </a:r>
            <a:r>
              <a:rPr lang="ro-RO" sz="2000" b="1" dirty="0" smtClean="0"/>
              <a:t>, </a:t>
            </a:r>
            <a:r>
              <a:rPr lang="en-US" sz="2000" b="1" dirty="0" smtClean="0"/>
              <a:t> </a:t>
            </a:r>
            <a:r>
              <a:rPr lang="ro-RO" sz="2000" b="1" dirty="0" err="1" smtClean="0"/>
              <a:t>geographically</a:t>
            </a:r>
            <a:r>
              <a:rPr lang="ro-RO" sz="2000" b="1" dirty="0" smtClean="0"/>
              <a:t> </a:t>
            </a:r>
            <a:r>
              <a:rPr lang="en-US" sz="2000" b="1" dirty="0" smtClean="0"/>
              <a:t> </a:t>
            </a:r>
            <a:r>
              <a:rPr lang="ro-RO" sz="2000" b="1" dirty="0" err="1" smtClean="0"/>
              <a:t>widespreaded</a:t>
            </a:r>
            <a:endParaRPr lang="ro-RO" sz="2000" b="1" dirty="0" smtClean="0"/>
          </a:p>
          <a:p>
            <a:pPr algn="r">
              <a:lnSpc>
                <a:spcPct val="90000"/>
              </a:lnSpc>
            </a:pPr>
            <a:endParaRPr lang="en-US" sz="2000" b="1" dirty="0" smtClean="0"/>
          </a:p>
          <a:p>
            <a:pPr algn="r">
              <a:lnSpc>
                <a:spcPct val="90000"/>
              </a:lnSpc>
            </a:pPr>
            <a:r>
              <a:rPr lang="en-US" sz="2000" b="1" dirty="0" smtClean="0"/>
              <a:t>Specific pattern of use (injecting drugs)</a:t>
            </a:r>
            <a:endParaRPr lang="ro-RO" sz="2000" b="1" dirty="0" smtClean="0"/>
          </a:p>
          <a:p>
            <a:pPr algn="r">
              <a:lnSpc>
                <a:spcPct val="90000"/>
              </a:lnSpc>
            </a:pPr>
            <a:endParaRPr lang="en-US" sz="2000" b="1" dirty="0" smtClean="0"/>
          </a:p>
          <a:p>
            <a:pPr algn="r">
              <a:lnSpc>
                <a:spcPct val="90000"/>
              </a:lnSpc>
            </a:pPr>
            <a:r>
              <a:rPr lang="en-US" sz="2000" b="1" dirty="0" smtClean="0"/>
              <a:t>Harmful for IDU’s </a:t>
            </a:r>
            <a:endParaRPr lang="ro-RO" sz="2000" b="1" dirty="0" smtClean="0"/>
          </a:p>
          <a:p>
            <a:pPr algn="r">
              <a:lnSpc>
                <a:spcPct val="90000"/>
              </a:lnSpc>
            </a:pPr>
            <a:endParaRPr lang="en-US" sz="2000" b="1" dirty="0" smtClean="0"/>
          </a:p>
          <a:p>
            <a:pPr algn="r">
              <a:lnSpc>
                <a:spcPct val="90000"/>
              </a:lnSpc>
            </a:pPr>
            <a:r>
              <a:rPr lang="en-US" sz="2000" b="1" dirty="0" smtClean="0"/>
              <a:t>Public health risk</a:t>
            </a:r>
            <a:endParaRPr lang="ro-RO" sz="2000" b="1" dirty="0" smtClean="0"/>
          </a:p>
          <a:p>
            <a:pPr algn="r">
              <a:lnSpc>
                <a:spcPct val="90000"/>
              </a:lnSpc>
            </a:pPr>
            <a:endParaRPr lang="en-US" sz="2000" b="1" dirty="0" smtClean="0"/>
          </a:p>
          <a:p>
            <a:pPr algn="r">
              <a:lnSpc>
                <a:spcPct val="90000"/>
              </a:lnSpc>
            </a:pPr>
            <a:r>
              <a:rPr lang="en-US" sz="2000" b="1" dirty="0" smtClean="0"/>
              <a:t>Difficulties in knowledge and low possibilities of specific treatment</a:t>
            </a:r>
            <a:endParaRPr lang="ro-RO" sz="2000" b="1" dirty="0" smtClean="0"/>
          </a:p>
          <a:p>
            <a:pPr algn="r">
              <a:lnSpc>
                <a:spcPct val="90000"/>
              </a:lnSpc>
            </a:pPr>
            <a:endParaRPr lang="en-US" sz="2000" b="1" dirty="0" smtClean="0"/>
          </a:p>
          <a:p>
            <a:pPr algn="r">
              <a:lnSpc>
                <a:spcPct val="90000"/>
              </a:lnSpc>
            </a:pPr>
            <a:r>
              <a:rPr lang="en-US" sz="2000" b="1" dirty="0" smtClean="0"/>
              <a:t>Insufficient impact of public policies’ controlling measures</a:t>
            </a:r>
            <a:endParaRPr lang="ro-RO" sz="2000" b="1" dirty="0" smtClean="0"/>
          </a:p>
          <a:p>
            <a:pPr>
              <a:lnSpc>
                <a:spcPct val="90000"/>
              </a:lnSpc>
            </a:pPr>
            <a:endParaRPr lang="en-US" dirty="0" smtClean="0"/>
          </a:p>
        </p:txBody>
      </p:sp>
      <p:pic>
        <p:nvPicPr>
          <p:cNvPr id="7" name="Picture 6" descr="Isolated hype with handcuffs applying injection shot in hand"/>
          <p:cNvPicPr/>
          <p:nvPr/>
        </p:nvPicPr>
        <p:blipFill>
          <a:blip r:embed="rId7" cstate="print"/>
          <a:srcRect/>
          <a:stretch>
            <a:fillRect/>
          </a:stretch>
        </p:blipFill>
        <p:spPr bwMode="auto">
          <a:xfrm>
            <a:off x="914400" y="2438400"/>
            <a:ext cx="2520315" cy="1752600"/>
          </a:xfrm>
          <a:prstGeom prst="ellipse">
            <a:avLst/>
          </a:prstGeom>
          <a:ln>
            <a:noFill/>
          </a:ln>
          <a:effectLst>
            <a:softEdge rad="112500"/>
          </a:effectLst>
        </p:spPr>
      </p:pic>
    </p:spTree>
  </p:cSld>
  <p:clrMapOvr>
    <a:masterClrMapping/>
  </p:clrMapOvr>
  <p:transition spd="slow">
    <p:pull dir="ld"/>
    <p:sndAc>
      <p:stSnd>
        <p:snd r:embed="rId3" name="camera.wav"/>
      </p:stSnd>
    </p:sndAc>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descr="black-37742_640"/>
          <p:cNvPicPr>
            <a:picLocks noChangeAspect="1" noChangeArrowheads="1"/>
          </p:cNvPicPr>
          <p:nvPr/>
        </p:nvPicPr>
        <p:blipFill>
          <a:blip r:embed="rId4" cstate="print"/>
          <a:srcRect/>
          <a:stretch>
            <a:fillRect/>
          </a:stretch>
        </p:blipFill>
        <p:spPr bwMode="auto">
          <a:xfrm rot="21177393">
            <a:off x="376943" y="1232056"/>
            <a:ext cx="1607498" cy="251845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2"/>
          <p:cNvPicPr>
            <a:picLocks noChangeAspect="1" noChangeArrowheads="1"/>
          </p:cNvPicPr>
          <p:nvPr/>
        </p:nvPicPr>
        <p:blipFill>
          <a:blip r:embed="rId5" cstate="print"/>
          <a:srcRect/>
          <a:stretch>
            <a:fillRect/>
          </a:stretch>
        </p:blipFill>
        <p:spPr bwMode="auto">
          <a:xfrm>
            <a:off x="5410200" y="533400"/>
            <a:ext cx="3733800" cy="6324600"/>
          </a:xfrm>
          <a:prstGeom prst="rect">
            <a:avLst/>
          </a:prstGeom>
          <a:ln>
            <a:noFill/>
          </a:ln>
          <a:effectLst>
            <a:softEdge rad="112500"/>
          </a:effectLst>
        </p:spPr>
      </p:pic>
      <p:sp>
        <p:nvSpPr>
          <p:cNvPr id="5" name="TextBox 4"/>
          <p:cNvSpPr txBox="1"/>
          <p:nvPr/>
        </p:nvSpPr>
        <p:spPr>
          <a:xfrm>
            <a:off x="1219200" y="1219200"/>
            <a:ext cx="6858000" cy="830997"/>
          </a:xfrm>
          <a:prstGeom prst="rect">
            <a:avLst/>
          </a:prstGeom>
          <a:noFill/>
        </p:spPr>
        <p:txBody>
          <a:bodyPr wrap="square" rtlCol="0">
            <a:spAutoFit/>
          </a:bodyPr>
          <a:lstStyle/>
          <a:p>
            <a:r>
              <a:rPr lang="en-US" sz="2400" b="1" u="sng" dirty="0" smtClean="0">
                <a:solidFill>
                  <a:srgbClr val="FF0000"/>
                </a:solidFill>
                <a:effectLst>
                  <a:outerShdw blurRad="38100" dist="38100" dir="2700000" algn="tl">
                    <a:srgbClr val="000000">
                      <a:alpha val="43137"/>
                    </a:srgbClr>
                  </a:outerShdw>
                </a:effectLst>
              </a:rPr>
              <a:t>GPS 2010 </a:t>
            </a:r>
            <a:r>
              <a:rPr lang="en-US" sz="2400" b="1" dirty="0" smtClean="0">
                <a:solidFill>
                  <a:srgbClr val="FF0000"/>
                </a:solidFill>
                <a:effectLst>
                  <a:outerShdw blurRad="38100" dist="38100" dir="2700000" algn="tl">
                    <a:srgbClr val="000000">
                      <a:alpha val="43137"/>
                    </a:srgbClr>
                  </a:outerShdw>
                </a:effectLst>
              </a:rPr>
              <a:t>(national level/15-64 years) –</a:t>
            </a:r>
          </a:p>
          <a:p>
            <a:r>
              <a:rPr lang="en-US" sz="2400" b="1" dirty="0" smtClean="0">
                <a:solidFill>
                  <a:srgbClr val="FF0000"/>
                </a:solidFill>
                <a:effectLst>
                  <a:outerShdw blurRad="38100" dist="38100" dir="2700000" algn="tl">
                    <a:srgbClr val="000000">
                      <a:alpha val="43137"/>
                    </a:srgbClr>
                  </a:outerShdw>
                </a:effectLst>
              </a:rPr>
              <a:t> NSP: LTP 2%, LYP 1,1%, LMP 0,6%</a:t>
            </a:r>
            <a:endParaRPr lang="en-US" sz="2400" b="1" dirty="0">
              <a:solidFill>
                <a:srgbClr val="FF0000"/>
              </a:solidFill>
              <a:effectLst>
                <a:outerShdw blurRad="38100" dist="38100" dir="2700000" algn="tl">
                  <a:srgbClr val="000000">
                    <a:alpha val="43137"/>
                  </a:srgbClr>
                </a:outerShdw>
              </a:effectLst>
            </a:endParaRPr>
          </a:p>
        </p:txBody>
      </p:sp>
      <p:pic>
        <p:nvPicPr>
          <p:cNvPr id="1026" name="Picture 2"/>
          <p:cNvPicPr>
            <a:picLocks noGrp="1" noChangeAspect="1" noChangeArrowheads="1"/>
          </p:cNvPicPr>
          <p:nvPr>
            <p:ph sz="quarter" idx="1"/>
          </p:nvPr>
        </p:nvPicPr>
        <p:blipFill>
          <a:blip r:embed="rId6" cstate="print"/>
          <a:srcRect/>
          <a:stretch>
            <a:fillRect/>
          </a:stretch>
        </p:blipFill>
        <p:spPr bwMode="auto">
          <a:xfrm>
            <a:off x="609600" y="2667000"/>
            <a:ext cx="8001000" cy="399415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9" name="Rectangle 8"/>
          <p:cNvSpPr/>
          <p:nvPr/>
        </p:nvSpPr>
        <p:spPr>
          <a:xfrm>
            <a:off x="1447800" y="2819400"/>
            <a:ext cx="6629400" cy="369332"/>
          </a:xfrm>
          <a:prstGeom prst="rect">
            <a:avLst/>
          </a:prstGeom>
        </p:spPr>
        <p:txBody>
          <a:bodyPr wrap="square">
            <a:spAutoFit/>
          </a:bodyPr>
          <a:lstStyle/>
          <a:p>
            <a:r>
              <a:rPr lang="en-US" b="1" dirty="0" smtClean="0">
                <a:latin typeface="Arial" pitchFamily="34" charset="0"/>
              </a:rPr>
              <a:t>NPS use - popular among the youngster populations </a:t>
            </a:r>
            <a:endParaRPr lang="en-US" b="1" dirty="0"/>
          </a:p>
        </p:txBody>
      </p:sp>
      <p:sp>
        <p:nvSpPr>
          <p:cNvPr id="11" name="TextBox 10"/>
          <p:cNvSpPr txBox="1"/>
          <p:nvPr/>
        </p:nvSpPr>
        <p:spPr>
          <a:xfrm>
            <a:off x="228600" y="228600"/>
            <a:ext cx="8932253" cy="584775"/>
          </a:xfrm>
          <a:prstGeom prst="rect">
            <a:avLst/>
          </a:prstGeom>
          <a:noFill/>
        </p:spPr>
        <p:txBody>
          <a:bodyPr wrap="none" rtlCol="0">
            <a:spAutoFit/>
          </a:bodyPr>
          <a:lstStyle/>
          <a:p>
            <a:r>
              <a:rPr lang="en-US" sz="3200" dirty="0" smtClean="0">
                <a:latin typeface="Stencil" pitchFamily="82" charset="0"/>
              </a:rPr>
              <a:t>Data from studies – target populations</a:t>
            </a:r>
            <a:endParaRPr lang="en-US" sz="3200" dirty="0">
              <a:latin typeface="Stencil" pitchFamily="82" charset="0"/>
            </a:endParaRPr>
          </a:p>
        </p:txBody>
      </p:sp>
    </p:spTree>
  </p:cSld>
  <p:clrMapOvr>
    <a:masterClrMapping/>
  </p:clrMapOvr>
  <p:transition spd="slow">
    <p:wipe dir="r"/>
    <p:sndAc>
      <p:stSnd>
        <p:snd r:embed="rId3" name="camera.wav"/>
      </p:stSnd>
    </p:sndAc>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2"/>
          <p:cNvPicPr>
            <a:picLocks noChangeAspect="1" noChangeArrowheads="1"/>
          </p:cNvPicPr>
          <p:nvPr/>
        </p:nvPicPr>
        <p:blipFill>
          <a:blip r:embed="rId4" cstate="print"/>
          <a:srcRect/>
          <a:stretch>
            <a:fillRect/>
          </a:stretch>
        </p:blipFill>
        <p:spPr bwMode="auto">
          <a:xfrm>
            <a:off x="0" y="0"/>
            <a:ext cx="9144000" cy="5791200"/>
          </a:xfrm>
          <a:prstGeom prst="rect">
            <a:avLst/>
          </a:prstGeom>
          <a:ln>
            <a:noFill/>
          </a:ln>
          <a:effectLst>
            <a:softEdge rad="112500"/>
          </a:effectLst>
        </p:spPr>
      </p:pic>
      <p:pic>
        <p:nvPicPr>
          <p:cNvPr id="46083" name="Picture 3"/>
          <p:cNvPicPr>
            <a:picLocks noChangeAspect="1" noChangeArrowheads="1"/>
          </p:cNvPicPr>
          <p:nvPr/>
        </p:nvPicPr>
        <p:blipFill>
          <a:blip r:embed="rId5" cstate="print"/>
          <a:srcRect/>
          <a:stretch>
            <a:fillRect/>
          </a:stretch>
        </p:blipFill>
        <p:spPr bwMode="auto">
          <a:xfrm>
            <a:off x="228600" y="304800"/>
            <a:ext cx="7010400" cy="256026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9" name="Oval Callout 8"/>
          <p:cNvSpPr/>
          <p:nvPr/>
        </p:nvSpPr>
        <p:spPr>
          <a:xfrm>
            <a:off x="6096000" y="0"/>
            <a:ext cx="3048000" cy="993648"/>
          </a:xfrm>
          <a:prstGeom prst="wedgeEllipseCallout">
            <a:avLst>
              <a:gd name="adj1" fmla="val -50618"/>
              <a:gd name="adj2" fmla="val 92285"/>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b="1" dirty="0" smtClean="0"/>
              <a:t>explosive growth of </a:t>
            </a:r>
          </a:p>
          <a:p>
            <a:pPr algn="ctr"/>
            <a:r>
              <a:rPr lang="ro-RO" sz="1600" b="1" dirty="0" smtClean="0"/>
              <a:t> </a:t>
            </a:r>
            <a:r>
              <a:rPr lang="en-US" sz="1600" b="1" dirty="0" smtClean="0"/>
              <a:t>indirect death cases</a:t>
            </a:r>
            <a:endParaRPr lang="en-US" sz="1600" b="1" dirty="0"/>
          </a:p>
        </p:txBody>
      </p:sp>
      <p:sp>
        <p:nvSpPr>
          <p:cNvPr id="13" name="TextBox 12"/>
          <p:cNvSpPr txBox="1"/>
          <p:nvPr/>
        </p:nvSpPr>
        <p:spPr>
          <a:xfrm>
            <a:off x="228600" y="6096000"/>
            <a:ext cx="7792518" cy="523220"/>
          </a:xfrm>
          <a:prstGeom prst="rect">
            <a:avLst/>
          </a:prstGeom>
          <a:noFill/>
        </p:spPr>
        <p:txBody>
          <a:bodyPr wrap="none" rtlCol="0">
            <a:spAutoFit/>
          </a:bodyPr>
          <a:lstStyle/>
          <a:p>
            <a:r>
              <a:rPr lang="en-US" sz="2800" b="1" dirty="0" smtClean="0">
                <a:solidFill>
                  <a:srgbClr val="C00000"/>
                </a:solidFill>
              </a:rPr>
              <a:t>HIV+ OUTBREAK among IDUs from Bucharest!!!</a:t>
            </a:r>
            <a:endParaRPr lang="en-US" sz="2800" b="1" dirty="0">
              <a:solidFill>
                <a:srgbClr val="C00000"/>
              </a:solidFill>
            </a:endParaRPr>
          </a:p>
        </p:txBody>
      </p:sp>
      <p:pic>
        <p:nvPicPr>
          <p:cNvPr id="2050" name="Picture 2"/>
          <p:cNvPicPr>
            <a:picLocks noChangeAspect="1" noChangeArrowheads="1"/>
          </p:cNvPicPr>
          <p:nvPr/>
        </p:nvPicPr>
        <p:blipFill>
          <a:blip r:embed="rId6" cstate="print"/>
          <a:srcRect/>
          <a:stretch>
            <a:fillRect/>
          </a:stretch>
        </p:blipFill>
        <p:spPr bwMode="auto">
          <a:xfrm>
            <a:off x="990600" y="2971800"/>
            <a:ext cx="7848599" cy="256698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ransition spd="slow">
    <p:wipe dir="u"/>
    <p:sndAc>
      <p:stSnd>
        <p:snd r:embed="rId3" name="camera.wav"/>
      </p:stSnd>
    </p:sndAc>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Grp="1" noChangeAspect="1" noChangeArrowheads="1"/>
          </p:cNvPicPr>
          <p:nvPr>
            <p:ph sz="quarter" idx="1"/>
          </p:nvPr>
        </p:nvPicPr>
        <p:blipFill>
          <a:blip r:embed="rId4" cstate="print"/>
          <a:srcRect/>
          <a:stretch>
            <a:fillRect/>
          </a:stretch>
        </p:blipFill>
        <p:spPr bwMode="auto">
          <a:xfrm>
            <a:off x="0" y="5257800"/>
            <a:ext cx="9144000" cy="1600200"/>
          </a:xfrm>
          <a:prstGeom prst="rect">
            <a:avLst/>
          </a:prstGeom>
          <a:ln>
            <a:noFill/>
          </a:ln>
          <a:effectLst>
            <a:softEdge rad="112500"/>
          </a:effectLst>
        </p:spPr>
      </p:pic>
      <p:sp>
        <p:nvSpPr>
          <p:cNvPr id="7" name="Rectangle 6"/>
          <p:cNvSpPr/>
          <p:nvPr/>
        </p:nvSpPr>
        <p:spPr>
          <a:xfrm>
            <a:off x="304800" y="1447800"/>
            <a:ext cx="8458200" cy="3231654"/>
          </a:xfrm>
          <a:prstGeom prst="rect">
            <a:avLst/>
          </a:prstGeom>
        </p:spPr>
        <p:txBody>
          <a:bodyPr wrap="square">
            <a:spAutoFit/>
          </a:bodyPr>
          <a:lstStyle/>
          <a:p>
            <a:pPr algn="ctr"/>
            <a:r>
              <a:rPr lang="en-US" sz="2800" b="1" dirty="0" smtClean="0">
                <a:effectLst>
                  <a:outerShdw blurRad="38100" dist="38100" dir="2700000" algn="tl">
                    <a:srgbClr val="000000">
                      <a:alpha val="43137"/>
                    </a:srgbClr>
                  </a:outerShdw>
                </a:effectLst>
              </a:rPr>
              <a:t>main strategic actions </a:t>
            </a:r>
            <a:r>
              <a:rPr lang="en-US" sz="2000" dirty="0" smtClean="0"/>
              <a:t>:</a:t>
            </a:r>
          </a:p>
          <a:p>
            <a:pPr algn="ctr"/>
            <a:endParaRPr lang="en-US" sz="2000" dirty="0" smtClean="0"/>
          </a:p>
          <a:p>
            <a:endParaRPr lang="en-US" sz="1600" dirty="0" smtClean="0"/>
          </a:p>
          <a:p>
            <a:pPr lvl="0"/>
            <a:r>
              <a:rPr lang="en-US" sz="2000" b="1" dirty="0" smtClean="0"/>
              <a:t>Monitoring, systematic surveillance and risk assessment</a:t>
            </a:r>
          </a:p>
          <a:p>
            <a:pPr lvl="0"/>
            <a:endParaRPr lang="en-US" sz="2000" dirty="0" smtClean="0"/>
          </a:p>
          <a:p>
            <a:pPr lvl="0"/>
            <a:r>
              <a:rPr lang="en-US" sz="2000" b="1" dirty="0" smtClean="0"/>
              <a:t>Prevention and harm reduction interventions</a:t>
            </a:r>
          </a:p>
          <a:p>
            <a:pPr lvl="0">
              <a:buFont typeface="Arial" pitchFamily="34" charset="0"/>
              <a:buChar char="•"/>
            </a:pPr>
            <a:endParaRPr lang="en-US" sz="2000" dirty="0" smtClean="0"/>
          </a:p>
          <a:p>
            <a:pPr lvl="0"/>
            <a:r>
              <a:rPr lang="en-US" sz="2000" b="1" dirty="0" smtClean="0"/>
              <a:t>Control – legal responses</a:t>
            </a:r>
          </a:p>
          <a:p>
            <a:pPr lvl="1"/>
            <a:endParaRPr lang="en-US" sz="2000" dirty="0" smtClean="0"/>
          </a:p>
          <a:p>
            <a:pPr lvl="0"/>
            <a:r>
              <a:rPr lang="en-US" sz="2000" b="1" dirty="0" smtClean="0"/>
              <a:t>International cooperation</a:t>
            </a:r>
            <a:endParaRPr lang="en-US" sz="1600" dirty="0"/>
          </a:p>
        </p:txBody>
      </p:sp>
      <p:pic>
        <p:nvPicPr>
          <p:cNvPr id="24578" name="Picture 2" descr="Imagini pentru strategy"/>
          <p:cNvPicPr>
            <a:picLocks noChangeAspect="1" noChangeArrowheads="1"/>
          </p:cNvPicPr>
          <p:nvPr/>
        </p:nvPicPr>
        <p:blipFill>
          <a:blip r:embed="rId5" cstate="print"/>
          <a:srcRect/>
          <a:stretch>
            <a:fillRect/>
          </a:stretch>
        </p:blipFill>
        <p:spPr bwMode="auto">
          <a:xfrm>
            <a:off x="6019800" y="4800600"/>
            <a:ext cx="2628900" cy="174307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p:cNvSpPr txBox="1"/>
          <p:nvPr/>
        </p:nvSpPr>
        <p:spPr>
          <a:xfrm>
            <a:off x="2299955" y="228600"/>
            <a:ext cx="4467890" cy="584775"/>
          </a:xfrm>
          <a:prstGeom prst="rect">
            <a:avLst/>
          </a:prstGeom>
          <a:noFill/>
        </p:spPr>
        <p:txBody>
          <a:bodyPr wrap="none" rtlCol="0">
            <a:spAutoFit/>
          </a:bodyPr>
          <a:lstStyle/>
          <a:p>
            <a:pPr algn="ctr"/>
            <a:r>
              <a:rPr lang="en-US" sz="3200" dirty="0" smtClean="0">
                <a:latin typeface="Stencil" pitchFamily="82" charset="0"/>
              </a:rPr>
              <a:t>STRATEGIC RESPONSE</a:t>
            </a:r>
            <a:endParaRPr lang="en-US" sz="3200" dirty="0">
              <a:latin typeface="Stencil" pitchFamily="82" charset="0"/>
            </a:endParaRPr>
          </a:p>
        </p:txBody>
      </p:sp>
    </p:spTree>
  </p:cSld>
  <p:clrMapOvr>
    <a:masterClrMapping/>
  </p:clrMapOvr>
  <p:transition spd="slow">
    <p:sndAc>
      <p:stSnd>
        <p:snd r:embed="rId3" name="camera.wav"/>
      </p:stSnd>
    </p:sndAc>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4" cstate="print"/>
          <a:srcRect/>
          <a:stretch>
            <a:fillRect/>
          </a:stretch>
        </p:blipFill>
        <p:spPr bwMode="auto">
          <a:xfrm>
            <a:off x="0" y="3886200"/>
            <a:ext cx="9144000" cy="2971800"/>
          </a:xfrm>
          <a:prstGeom prst="rect">
            <a:avLst/>
          </a:prstGeom>
          <a:ln>
            <a:noFill/>
          </a:ln>
          <a:effectLst>
            <a:softEdge rad="112500"/>
          </a:effectLst>
        </p:spPr>
      </p:pic>
      <p:graphicFrame>
        <p:nvGraphicFramePr>
          <p:cNvPr id="5" name="Content Placeholder 4"/>
          <p:cNvGraphicFramePr>
            <a:graphicFrameLocks noGrp="1"/>
          </p:cNvGraphicFramePr>
          <p:nvPr>
            <p:ph sz="quarter" idx="1"/>
            <p:extLst>
              <p:ext uri="{D42A27DB-BD31-4B8C-83A1-F6EECF244321}">
                <p14:modId xmlns:p14="http://schemas.microsoft.com/office/powerpoint/2010/main" val="172418709"/>
              </p:ext>
            </p:extLst>
          </p:nvPr>
        </p:nvGraphicFramePr>
        <p:xfrm>
          <a:off x="381000" y="1143000"/>
          <a:ext cx="8763000" cy="5715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Rectangle 3"/>
          <p:cNvSpPr/>
          <p:nvPr/>
        </p:nvSpPr>
        <p:spPr>
          <a:xfrm>
            <a:off x="304800" y="228600"/>
            <a:ext cx="8686800" cy="954107"/>
          </a:xfrm>
          <a:prstGeom prst="rect">
            <a:avLst/>
          </a:prstGeom>
        </p:spPr>
        <p:txBody>
          <a:bodyPr wrap="square">
            <a:spAutoFit/>
          </a:bodyPr>
          <a:lstStyle/>
          <a:p>
            <a:pPr lvl="0" algn="ctr"/>
            <a:r>
              <a:rPr lang="en-US" sz="2800" b="1" dirty="0" smtClean="0">
                <a:latin typeface="Stencil" pitchFamily="82" charset="0"/>
              </a:rPr>
              <a:t>Monitoring, systematic surveillance and risk assessment – main tools</a:t>
            </a:r>
          </a:p>
        </p:txBody>
      </p:sp>
    </p:spTree>
  </p:cSld>
  <p:clrMapOvr>
    <a:masterClrMapping/>
  </p:clrMapOvr>
  <p:transition spd="slow">
    <p:pull dir="lu"/>
    <p:sndAc>
      <p:stSnd>
        <p:snd r:embed="rId3" name="camera.wav"/>
      </p:stSnd>
    </p:sndAc>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3423</TotalTime>
  <Words>2914</Words>
  <Application>Microsoft Office PowerPoint</Application>
  <PresentationFormat>On-screen Show (4:3)</PresentationFormat>
  <Paragraphs>334</Paragraphs>
  <Slides>28</Slides>
  <Notes>27</Notes>
  <HiddenSlides>0</HiddenSlides>
  <MMClips>1</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Origin</vt:lpstr>
      <vt:lpstr>NEW PSYCHOACTIVE SUBSTANCES ROMANIA’s Experience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 more STREET SPICE/DREAM SHOPS</vt:lpstr>
      <vt:lpstr>GPS 2013- NPS use is declining</vt:lpstr>
      <vt:lpstr>HIV+ epidemic – steadily decreasing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lavinius_sava</dc:creator>
  <cp:lastModifiedBy>DEMICI Vica</cp:lastModifiedBy>
  <cp:revision>575</cp:revision>
  <dcterms:created xsi:type="dcterms:W3CDTF">2016-03-07T06:16:35Z</dcterms:created>
  <dcterms:modified xsi:type="dcterms:W3CDTF">2016-11-21T20:20:13Z</dcterms:modified>
</cp:coreProperties>
</file>