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omments/comment1.xml" ContentType="application/vnd.openxmlformats-officedocument.presentationml.comments+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8.xml" ContentType="application/vnd.openxmlformats-officedocument.drawingml.chart+xml"/>
  <Override PartName="/ppt/drawings/drawing4.xml" ContentType="application/vnd.openxmlformats-officedocument.drawingml.chartshapes+xml"/>
  <Override PartName="/ppt/comments/comment3.xml" ContentType="application/vnd.openxmlformats-officedocument.presentationml.comment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drawings/drawing6.xml" ContentType="application/vnd.openxmlformats-officedocument.drawingml.chartshapes+xml"/>
  <Override PartName="/ppt/comments/comment4.xml" ContentType="application/vnd.openxmlformats-officedocument.presentationml.comments+xml"/>
  <Override PartName="/ppt/charts/chart24.xml" ContentType="application/vnd.openxmlformats-officedocument.drawingml.chart+xml"/>
  <Override PartName="/ppt/charts/style9.xml" ContentType="application/vnd.ms-office.chartstyle+xml"/>
  <Override PartName="/ppt/charts/colors9.xml" ContentType="application/vnd.ms-office.chartcolorstyle+xml"/>
  <Override PartName="/ppt/charts/chart2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1"/>
  </p:notesMasterIdLst>
  <p:sldIdLst>
    <p:sldId id="256" r:id="rId3"/>
    <p:sldId id="261" r:id="rId4"/>
    <p:sldId id="259" r:id="rId5"/>
    <p:sldId id="260" r:id="rId6"/>
    <p:sldId id="262" r:id="rId7"/>
    <p:sldId id="319" r:id="rId8"/>
    <p:sldId id="322" r:id="rId9"/>
    <p:sldId id="318" r:id="rId10"/>
    <p:sldId id="297" r:id="rId11"/>
    <p:sldId id="265" r:id="rId12"/>
    <p:sldId id="325" r:id="rId13"/>
    <p:sldId id="327" r:id="rId14"/>
    <p:sldId id="328" r:id="rId15"/>
    <p:sldId id="284" r:id="rId16"/>
    <p:sldId id="335" r:id="rId17"/>
    <p:sldId id="334" r:id="rId18"/>
    <p:sldId id="271" r:id="rId19"/>
    <p:sldId id="272" r:id="rId20"/>
    <p:sldId id="344" r:id="rId21"/>
    <p:sldId id="316" r:id="rId22"/>
    <p:sldId id="323" r:id="rId23"/>
    <p:sldId id="273" r:id="rId24"/>
    <p:sldId id="343" r:id="rId25"/>
    <p:sldId id="310" r:id="rId26"/>
    <p:sldId id="345" r:id="rId27"/>
    <p:sldId id="320" r:id="rId28"/>
    <p:sldId id="276" r:id="rId29"/>
    <p:sldId id="346" r:id="rId30"/>
    <p:sldId id="311" r:id="rId31"/>
    <p:sldId id="321" r:id="rId32"/>
    <p:sldId id="304" r:id="rId33"/>
    <p:sldId id="305" r:id="rId34"/>
    <p:sldId id="338" r:id="rId35"/>
    <p:sldId id="342" r:id="rId36"/>
    <p:sldId id="347" r:id="rId37"/>
    <p:sldId id="348" r:id="rId38"/>
    <p:sldId id="349" r:id="rId39"/>
    <p:sldId id="278" r:id="rId40"/>
  </p:sldIdLst>
  <p:sldSz cx="9144000" cy="6858000" type="screen4x3"/>
  <p:notesSz cx="6761163" cy="9942513"/>
  <p:embeddedFontLst>
    <p:embeddedFont>
      <p:font typeface="Roboto" panose="020B0604020202020204" charset="0"/>
      <p:regular r:id="rId42"/>
      <p:bold r:id="rId43"/>
      <p:italic r:id="rId44"/>
      <p:boldItalic r:id="rId45"/>
    </p:embeddedFont>
    <p:embeddedFont>
      <p:font typeface="Merriweather" panose="020B0604020202020204" charset="-52"/>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Arial Black" panose="020B0A04020102020204" pitchFamily="34" charset="0"/>
      <p:bold r:id="rId54"/>
    </p:embeddedFont>
    <p:embeddedFont>
      <p:font typeface="Roboto Medium" panose="020B0604020202020204" charset="0"/>
      <p:regular r:id="rId55"/>
      <p:bold r:id="rId56"/>
      <p:italic r:id="rId57"/>
      <p:boldItalic r:id="rId58"/>
    </p:embeddedFont>
    <p:embeddedFont>
      <p:font typeface="Sylfaen" panose="010A0502050306030303" pitchFamily="18"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m Meparidze" initials="" lastIdx="5" clrIdx="0"/>
  <p:cmAuthor id="1" name="Vera Baziari" initials="VB" lastIdx="22" clrIdx="1">
    <p:extLst/>
  </p:cmAuthor>
  <p:cmAuthor id="2" name="Nino Gogatishvili" initials="NG"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B94"/>
    <a:srgbClr val="0FC79B"/>
    <a:srgbClr val="2A2EE2"/>
    <a:srgbClr val="A1E3D6"/>
    <a:srgbClr val="AEDAE5"/>
    <a:srgbClr val="C4DEDD"/>
    <a:srgbClr val="F9EE5D"/>
    <a:srgbClr val="2EA28C"/>
    <a:srgbClr val="AE9CC4"/>
    <a:srgbClr val="C7D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37A189-4E31-41AD-884B-BFA707145127}">
  <a:tblStyle styleId="{FC37A189-4E31-41AD-884B-BFA70714512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5E173B2-AED4-4A2D-8F97-2BB8967D94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01" autoAdjust="0"/>
    <p:restoredTop sz="94532" autoAdjust="0"/>
  </p:normalViewPr>
  <p:slideViewPr>
    <p:cSldViewPr snapToGrid="0">
      <p:cViewPr varScale="1">
        <p:scale>
          <a:sx n="87" d="100"/>
          <a:sy n="87" d="100"/>
        </p:scale>
        <p:origin x="96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Copy%20of%20table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l.kandelaki\Downloads\GBR%202017.%20Tables_1528102260.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ma084\Documents\Public%20Health\.UiT-The%20Arctic%20University%20of%20Norway\GBR\GBR%20data%202018\BR2018\tables.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pPr>
        <a:scene3d>
          <a:camera prst="orthographicFront"/>
          <a:lightRig rig="threePt" dir="t"/>
        </a:scene3d>
        <a:sp3d prstMaterial="legacyWireframe"/>
      </c:spPr>
    </c:sideWall>
    <c:backWall>
      <c:thickness val="0"/>
      <c:spPr>
        <a:scene3d>
          <a:camera prst="orthographicFront"/>
          <a:lightRig rig="threePt" dir="t"/>
        </a:scene3d>
        <a:sp3d prstMaterial="legacyWireframe"/>
      </c:spPr>
    </c:backWall>
    <c:plotArea>
      <c:layout>
        <c:manualLayout>
          <c:layoutTarget val="inner"/>
          <c:xMode val="edge"/>
          <c:yMode val="edge"/>
          <c:x val="6.8440264092741246E-2"/>
          <c:y val="2.67633956469727E-2"/>
          <c:w val="0.56964540569643263"/>
          <c:h val="0.90563969682361145"/>
        </c:manualLayout>
      </c:layout>
      <c:bar3DChart>
        <c:barDir val="col"/>
        <c:grouping val="standard"/>
        <c:varyColors val="0"/>
        <c:ser>
          <c:idx val="0"/>
          <c:order val="0"/>
          <c:tx>
            <c:strRef>
              <c:f>Sheet1!$B$1</c:f>
              <c:strCache>
                <c:ptCount val="1"/>
                <c:pt idx="0">
                  <c:v> ჯამური რაოდენობა</c:v>
                </c:pt>
              </c:strCache>
            </c:strRef>
          </c:tx>
          <c:spPr>
            <a:gradFill>
              <a:gsLst>
                <a:gs pos="17000">
                  <a:srgbClr val="03D4A8"/>
                </a:gs>
                <a:gs pos="48000">
                  <a:srgbClr val="21D6E0"/>
                </a:gs>
                <a:gs pos="86000">
                  <a:srgbClr val="0087E6">
                    <a:lumMod val="72000"/>
                    <a:lumOff val="28000"/>
                    <a:alpha val="72000"/>
                  </a:srgbClr>
                </a:gs>
                <a:gs pos="100000">
                  <a:srgbClr val="005CBF"/>
                </a:gs>
              </a:gsLst>
              <a:lin ang="5400000" scaled="0"/>
            </a:gradFill>
            <a:effectLst>
              <a:outerShdw blurRad="850900" dist="800100" dir="12000000" sx="200000" sy="200000" algn="t" rotWithShape="0">
                <a:schemeClr val="bg2">
                  <a:alpha val="0"/>
                </a:schemeClr>
              </a:outerShdw>
            </a:effectLst>
          </c:spPr>
          <c:invertIfNegative val="0"/>
          <c:dLbls>
            <c:dLbl>
              <c:idx val="0"/>
              <c:layout>
                <c:manualLayout>
                  <c:x val="1.4619883040935405E-3"/>
                  <c:y val="1.13378684807256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8B5-40CA-846E-452F7167421E}"/>
                </c:ext>
                <c:ext xmlns:c15="http://schemas.microsoft.com/office/drawing/2012/chart" uri="{CE6537A1-D6FC-4f65-9D91-7224C49458BB}"/>
              </c:extLst>
            </c:dLbl>
            <c:dLbl>
              <c:idx val="1"/>
              <c:layout>
                <c:manualLayout>
                  <c:x val="8.771929824561403E-3"/>
                  <c:y val="8.503401360544218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8B5-40CA-846E-452F7167421E}"/>
                </c:ext>
                <c:ext xmlns:c15="http://schemas.microsoft.com/office/drawing/2012/chart" uri="{CE6537A1-D6FC-4f65-9D91-7224C49458BB}"/>
              </c:extLst>
            </c:dLbl>
            <c:spPr>
              <a:noFill/>
              <a:ln>
                <a:noFill/>
              </a:ln>
              <a:effectLst/>
            </c:spPr>
            <c:txPr>
              <a:bodyPr/>
              <a:lstStyle/>
              <a:p>
                <a:pPr>
                  <a:defRPr sz="1100">
                    <a:solidFill>
                      <a:schemeClr val="bg2">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2016</c:v>
                </c:pt>
                <c:pt idx="1">
                  <c:v>2017</c:v>
                </c:pt>
              </c:numCache>
            </c:numRef>
          </c:cat>
          <c:val>
            <c:numRef>
              <c:f>Sheet1!$B$2:$B$3</c:f>
              <c:numCache>
                <c:formatCode>General</c:formatCode>
                <c:ptCount val="2"/>
                <c:pt idx="0">
                  <c:v>54897</c:v>
                </c:pt>
                <c:pt idx="1">
                  <c:v>53423</c:v>
                </c:pt>
              </c:numCache>
            </c:numRef>
          </c:val>
          <c:extLst xmlns:c16r2="http://schemas.microsoft.com/office/drawing/2015/06/chart">
            <c:ext xmlns:c16="http://schemas.microsoft.com/office/drawing/2014/chart" uri="{C3380CC4-5D6E-409C-BE32-E72D297353CC}">
              <c16:uniqueId val="{00000002-58B5-40CA-846E-452F7167421E}"/>
            </c:ext>
          </c:extLst>
        </c:ser>
        <c:ser>
          <c:idx val="1"/>
          <c:order val="1"/>
          <c:tx>
            <c:strRef>
              <c:f>Sheet1!$C$1</c:f>
              <c:strCache>
                <c:ptCount val="1"/>
                <c:pt idx="0">
                  <c:v>22-27 - 404, 0.7% </c:v>
                </c:pt>
              </c:strCache>
            </c:strRef>
          </c:tx>
          <c:spPr>
            <a:solidFill>
              <a:schemeClr val="accent2">
                <a:lumMod val="60000"/>
                <a:lumOff val="40000"/>
              </a:schemeClr>
            </a:solidFill>
            <a:ln>
              <a:solidFill>
                <a:schemeClr val="accent2">
                  <a:lumMod val="60000"/>
                  <a:lumOff val="40000"/>
                </a:schemeClr>
              </a:solidFill>
            </a:ln>
            <a:effectLst>
              <a:innerShdw blurRad="1270000" dist="50800" dir="16200000">
                <a:schemeClr val="accent2">
                  <a:lumMod val="40000"/>
                  <a:lumOff val="60000"/>
                  <a:alpha val="0"/>
                </a:schemeClr>
              </a:innerShdw>
            </a:effectLst>
            <a:scene3d>
              <a:camera prst="orthographicFront"/>
              <a:lightRig rig="threePt" dir="t"/>
            </a:scene3d>
            <a:sp3d>
              <a:bevelT prst="relaxedInset"/>
            </a:sp3d>
          </c:spPr>
          <c:invertIfNegative val="0"/>
          <c:cat>
            <c:numRef>
              <c:f>Sheet1!$A$2:$A$3</c:f>
              <c:numCache>
                <c:formatCode>General</c:formatCode>
                <c:ptCount val="2"/>
                <c:pt idx="0">
                  <c:v>2016</c:v>
                </c:pt>
                <c:pt idx="1">
                  <c:v>2017</c:v>
                </c:pt>
              </c:numCache>
            </c:numRef>
          </c:cat>
          <c:val>
            <c:numRef>
              <c:f>Sheet1!$C$2:$C$3</c:f>
              <c:numCache>
                <c:formatCode>General</c:formatCode>
                <c:ptCount val="2"/>
                <c:pt idx="0">
                  <c:v>298</c:v>
                </c:pt>
                <c:pt idx="1">
                  <c:v>404</c:v>
                </c:pt>
              </c:numCache>
            </c:numRef>
          </c:val>
          <c:extLst xmlns:c16r2="http://schemas.microsoft.com/office/drawing/2015/06/chart">
            <c:ext xmlns:c16="http://schemas.microsoft.com/office/drawing/2014/chart" uri="{C3380CC4-5D6E-409C-BE32-E72D297353CC}">
              <c16:uniqueId val="{00000005-58B5-40CA-846E-452F7167421E}"/>
            </c:ext>
          </c:extLst>
        </c:ser>
        <c:ser>
          <c:idx val="2"/>
          <c:order val="2"/>
          <c:tx>
            <c:strRef>
              <c:f>Sheet1!$D$1</c:f>
              <c:strCache>
                <c:ptCount val="1"/>
                <c:pt idx="0">
                  <c:v>28-33 - 1163, 2.2%</c:v>
                </c:pt>
              </c:strCache>
            </c:strRef>
          </c:tx>
          <c:invertIfNegative val="0"/>
          <c:cat>
            <c:numRef>
              <c:f>Sheet1!$A$2:$A$3</c:f>
              <c:numCache>
                <c:formatCode>General</c:formatCode>
                <c:ptCount val="2"/>
                <c:pt idx="0">
                  <c:v>2016</c:v>
                </c:pt>
                <c:pt idx="1">
                  <c:v>2017</c:v>
                </c:pt>
              </c:numCache>
            </c:numRef>
          </c:cat>
          <c:val>
            <c:numRef>
              <c:f>Sheet1!$D$2:$D$3</c:f>
              <c:numCache>
                <c:formatCode>General</c:formatCode>
                <c:ptCount val="2"/>
                <c:pt idx="0">
                  <c:v>920</c:v>
                </c:pt>
                <c:pt idx="1">
                  <c:v>1163</c:v>
                </c:pt>
              </c:numCache>
            </c:numRef>
          </c:val>
          <c:extLst xmlns:c16r2="http://schemas.microsoft.com/office/drawing/2015/06/chart">
            <c:ext xmlns:c16="http://schemas.microsoft.com/office/drawing/2014/chart" uri="{C3380CC4-5D6E-409C-BE32-E72D297353CC}">
              <c16:uniqueId val="{00000008-58B5-40CA-846E-452F7167421E}"/>
            </c:ext>
          </c:extLst>
        </c:ser>
        <c:ser>
          <c:idx val="3"/>
          <c:order val="3"/>
          <c:tx>
            <c:strRef>
              <c:f>Sheet1!$E$1</c:f>
              <c:strCache>
                <c:ptCount val="1"/>
                <c:pt idx="0">
                  <c:v>34-36 - 2996, 5.6%</c:v>
                </c:pt>
              </c:strCache>
            </c:strRef>
          </c:tx>
          <c:invertIfNegative val="0"/>
          <c:cat>
            <c:numRef>
              <c:f>Sheet1!$A$2:$A$3</c:f>
              <c:numCache>
                <c:formatCode>General</c:formatCode>
                <c:ptCount val="2"/>
                <c:pt idx="0">
                  <c:v>2016</c:v>
                </c:pt>
                <c:pt idx="1">
                  <c:v>2017</c:v>
                </c:pt>
              </c:numCache>
            </c:numRef>
          </c:cat>
          <c:val>
            <c:numRef>
              <c:f>Sheet1!$E$2:$E$3</c:f>
              <c:numCache>
                <c:formatCode>General</c:formatCode>
                <c:ptCount val="2"/>
                <c:pt idx="0">
                  <c:v>2342</c:v>
                </c:pt>
                <c:pt idx="1">
                  <c:v>2996</c:v>
                </c:pt>
              </c:numCache>
            </c:numRef>
          </c:val>
          <c:extLst xmlns:c16r2="http://schemas.microsoft.com/office/drawing/2015/06/chart">
            <c:ext xmlns:c16="http://schemas.microsoft.com/office/drawing/2014/chart" uri="{C3380CC4-5D6E-409C-BE32-E72D297353CC}">
              <c16:uniqueId val="{0000000B-58B5-40CA-846E-452F7167421E}"/>
            </c:ext>
          </c:extLst>
        </c:ser>
        <c:ser>
          <c:idx val="4"/>
          <c:order val="4"/>
          <c:tx>
            <c:strRef>
              <c:f>Sheet1!$F$1</c:f>
              <c:strCache>
                <c:ptCount val="1"/>
                <c:pt idx="0">
                  <c:v>37-40 - 45452, 85.1 %</c:v>
                </c:pt>
              </c:strCache>
            </c:strRef>
          </c:tx>
          <c:spPr>
            <a:solidFill>
              <a:schemeClr val="accent1">
                <a:lumMod val="60000"/>
                <a:lumOff val="40000"/>
              </a:schemeClr>
            </a:solidFill>
          </c:spPr>
          <c:invertIfNegative val="0"/>
          <c:cat>
            <c:numRef>
              <c:f>Sheet1!$A$2:$A$3</c:f>
              <c:numCache>
                <c:formatCode>General</c:formatCode>
                <c:ptCount val="2"/>
                <c:pt idx="0">
                  <c:v>2016</c:v>
                </c:pt>
                <c:pt idx="1">
                  <c:v>2017</c:v>
                </c:pt>
              </c:numCache>
            </c:numRef>
          </c:cat>
          <c:val>
            <c:numRef>
              <c:f>Sheet1!$F$2:$F$3</c:f>
              <c:numCache>
                <c:formatCode>General</c:formatCode>
                <c:ptCount val="2"/>
                <c:pt idx="0">
                  <c:v>42288</c:v>
                </c:pt>
                <c:pt idx="1">
                  <c:v>45452</c:v>
                </c:pt>
              </c:numCache>
            </c:numRef>
          </c:val>
          <c:extLst xmlns:c16r2="http://schemas.microsoft.com/office/drawing/2015/06/chart">
            <c:ext xmlns:c16="http://schemas.microsoft.com/office/drawing/2014/chart" uri="{C3380CC4-5D6E-409C-BE32-E72D297353CC}">
              <c16:uniqueId val="{0000000E-58B5-40CA-846E-452F7167421E}"/>
            </c:ext>
          </c:extLst>
        </c:ser>
        <c:ser>
          <c:idx val="5"/>
          <c:order val="5"/>
          <c:tx>
            <c:strRef>
              <c:f>Sheet1!$G$1</c:f>
              <c:strCache>
                <c:ptCount val="1"/>
                <c:pt idx="0">
                  <c:v>&gt;=41 - 3408,  6.4%</c:v>
                </c:pt>
              </c:strCache>
            </c:strRef>
          </c:tx>
          <c:spPr>
            <a:solidFill>
              <a:schemeClr val="accent2"/>
            </a:solidFill>
          </c:spPr>
          <c:invertIfNegative val="0"/>
          <c:cat>
            <c:numRef>
              <c:f>Sheet1!$A$2:$A$3</c:f>
              <c:numCache>
                <c:formatCode>General</c:formatCode>
                <c:ptCount val="2"/>
                <c:pt idx="0">
                  <c:v>2016</c:v>
                </c:pt>
                <c:pt idx="1">
                  <c:v>2017</c:v>
                </c:pt>
              </c:numCache>
            </c:numRef>
          </c:cat>
          <c:val>
            <c:numRef>
              <c:f>Sheet1!$G$2:$G$3</c:f>
              <c:numCache>
                <c:formatCode>General</c:formatCode>
                <c:ptCount val="2"/>
                <c:pt idx="0">
                  <c:v>2956</c:v>
                </c:pt>
                <c:pt idx="1">
                  <c:v>3408</c:v>
                </c:pt>
              </c:numCache>
            </c:numRef>
          </c:val>
          <c:extLst xmlns:c16r2="http://schemas.microsoft.com/office/drawing/2015/06/chart">
            <c:ext xmlns:c16="http://schemas.microsoft.com/office/drawing/2014/chart" uri="{C3380CC4-5D6E-409C-BE32-E72D297353CC}">
              <c16:uniqueId val="{00000011-58B5-40CA-846E-452F7167421E}"/>
            </c:ext>
          </c:extLst>
        </c:ser>
        <c:ser>
          <c:idx val="6"/>
          <c:order val="6"/>
          <c:tx>
            <c:strRef>
              <c:f>Sheet1!$H$1</c:f>
              <c:strCache>
                <c:ptCount val="1"/>
                <c:pt idx="0">
                  <c:v>დაუზუსტებელი</c:v>
                </c:pt>
              </c:strCache>
            </c:strRef>
          </c:tx>
          <c:spPr>
            <a:solidFill>
              <a:srgbClr val="9CFCF1"/>
            </a:solidFill>
          </c:spPr>
          <c:invertIfNegative val="0"/>
          <c:dLbls>
            <c:dLbl>
              <c:idx val="0"/>
              <c:delete val="1"/>
              <c:extLst xmlns:c16r2="http://schemas.microsoft.com/office/drawing/2015/06/chart">
                <c:ext xmlns:c16="http://schemas.microsoft.com/office/drawing/2014/chart" uri="{C3380CC4-5D6E-409C-BE32-E72D297353CC}">
                  <c16:uniqueId val="{00000012-58B5-40CA-846E-452F7167421E}"/>
                </c:ext>
                <c:ext xmlns:c15="http://schemas.microsoft.com/office/drawing/2012/chart" uri="{CE6537A1-D6FC-4f65-9D91-7224C49458BB}"/>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Sheet1!$A$2:$A$3</c:f>
              <c:numCache>
                <c:formatCode>General</c:formatCode>
                <c:ptCount val="2"/>
                <c:pt idx="0">
                  <c:v>2016</c:v>
                </c:pt>
                <c:pt idx="1">
                  <c:v>2017</c:v>
                </c:pt>
              </c:numCache>
            </c:numRef>
          </c:cat>
          <c:val>
            <c:numRef>
              <c:f>Sheet1!$H$2:$H$3</c:f>
              <c:numCache>
                <c:formatCode>General</c:formatCode>
                <c:ptCount val="2"/>
                <c:pt idx="0">
                  <c:v>6061</c:v>
                </c:pt>
                <c:pt idx="1">
                  <c:v>0</c:v>
                </c:pt>
              </c:numCache>
            </c:numRef>
          </c:val>
          <c:extLst xmlns:c16r2="http://schemas.microsoft.com/office/drawing/2015/06/chart">
            <c:ext xmlns:c16="http://schemas.microsoft.com/office/drawing/2014/chart" uri="{C3380CC4-5D6E-409C-BE32-E72D297353CC}">
              <c16:uniqueId val="{00000013-58B5-40CA-846E-452F7167421E}"/>
            </c:ext>
          </c:extLst>
        </c:ser>
        <c:dLbls>
          <c:showLegendKey val="0"/>
          <c:showVal val="0"/>
          <c:showCatName val="0"/>
          <c:showSerName val="0"/>
          <c:showPercent val="0"/>
          <c:showBubbleSize val="0"/>
        </c:dLbls>
        <c:gapWidth val="150"/>
        <c:gapDepth val="109"/>
        <c:shape val="box"/>
        <c:axId val="176602416"/>
        <c:axId val="176602808"/>
        <c:axId val="176618088"/>
      </c:bar3DChart>
      <c:catAx>
        <c:axId val="176602416"/>
        <c:scaling>
          <c:orientation val="minMax"/>
        </c:scaling>
        <c:delete val="0"/>
        <c:axPos val="b"/>
        <c:numFmt formatCode="General" sourceLinked="1"/>
        <c:majorTickMark val="out"/>
        <c:minorTickMark val="none"/>
        <c:tickLblPos val="nextTo"/>
        <c:txPr>
          <a:bodyPr/>
          <a:lstStyle/>
          <a:p>
            <a:pPr>
              <a:defRPr sz="1200" b="1" u="none">
                <a:solidFill>
                  <a:schemeClr val="bg2">
                    <a:lumMod val="75000"/>
                  </a:schemeClr>
                </a:solidFill>
                <a:effectLst>
                  <a:outerShdw blurRad="38100" dist="38100" dir="2700000" algn="tl">
                    <a:srgbClr val="000000">
                      <a:alpha val="43137"/>
                    </a:srgbClr>
                  </a:outerShdw>
                </a:effectLst>
              </a:defRPr>
            </a:pPr>
            <a:endParaRPr lang="en-US"/>
          </a:p>
        </c:txPr>
        <c:crossAx val="176602808"/>
        <c:crosses val="autoZero"/>
        <c:auto val="1"/>
        <c:lblAlgn val="ctr"/>
        <c:lblOffset val="100"/>
        <c:noMultiLvlLbl val="0"/>
      </c:catAx>
      <c:valAx>
        <c:axId val="176602808"/>
        <c:scaling>
          <c:orientation val="minMax"/>
        </c:scaling>
        <c:delete val="0"/>
        <c:axPos val="l"/>
        <c:majorGridlines/>
        <c:numFmt formatCode="General" sourceLinked="1"/>
        <c:majorTickMark val="out"/>
        <c:minorTickMark val="none"/>
        <c:tickLblPos val="nextTo"/>
        <c:spPr>
          <a:noFill/>
          <a:ln cmpd="dbl"/>
        </c:spPr>
        <c:txPr>
          <a:bodyPr/>
          <a:lstStyle/>
          <a:p>
            <a:pPr>
              <a:defRPr sz="1200" b="0" i="0">
                <a:solidFill>
                  <a:schemeClr val="bg2">
                    <a:lumMod val="75000"/>
                  </a:schemeClr>
                </a:solidFill>
                <a:effectLst>
                  <a:outerShdw blurRad="38100" dist="38100" dir="2700000" algn="tl">
                    <a:srgbClr val="000000">
                      <a:alpha val="43137"/>
                    </a:srgbClr>
                  </a:outerShdw>
                </a:effectLst>
              </a:defRPr>
            </a:pPr>
            <a:endParaRPr lang="en-US"/>
          </a:p>
        </c:txPr>
        <c:crossAx val="176602416"/>
        <c:crosses val="autoZero"/>
        <c:crossBetween val="between"/>
      </c:valAx>
      <c:serAx>
        <c:axId val="176618088"/>
        <c:scaling>
          <c:orientation val="minMax"/>
        </c:scaling>
        <c:delete val="0"/>
        <c:axPos val="b"/>
        <c:majorTickMark val="out"/>
        <c:minorTickMark val="none"/>
        <c:tickLblPos val="nextTo"/>
        <c:txPr>
          <a:bodyPr/>
          <a:lstStyle/>
          <a:p>
            <a:pPr>
              <a:defRPr sz="900" b="1" i="0" spc="0">
                <a:solidFill>
                  <a:schemeClr val="bg2">
                    <a:lumMod val="75000"/>
                  </a:schemeClr>
                </a:solidFill>
                <a:effectLst/>
              </a:defRPr>
            </a:pPr>
            <a:endParaRPr lang="en-US"/>
          </a:p>
        </c:txPr>
        <c:crossAx val="176602808"/>
        <c:crosses val="autoZero"/>
      </c:serAx>
    </c:plotArea>
    <c:legend>
      <c:legendPos val="tr"/>
      <c:layout>
        <c:manualLayout>
          <c:xMode val="edge"/>
          <c:yMode val="edge"/>
          <c:x val="0.79116982087765342"/>
          <c:y val="3.4013605442176874E-2"/>
          <c:w val="0.20005824929778515"/>
          <c:h val="0.51567839734318921"/>
        </c:manualLayout>
      </c:layout>
      <c:overlay val="0"/>
      <c:txPr>
        <a:bodyPr/>
        <a:lstStyle/>
        <a:p>
          <a:pPr>
            <a:defRPr sz="1200" b="1">
              <a:solidFill>
                <a:schemeClr val="bg2">
                  <a:lumMod val="75000"/>
                </a:schemeClr>
              </a:solidFill>
            </a:defRPr>
          </a:pPr>
          <a:endParaRPr lang="en-US"/>
        </a:p>
      </c:txPr>
    </c:legend>
    <c:plotVisOnly val="1"/>
    <c:dispBlanksAs val="gap"/>
    <c:showDLblsOverMax val="0"/>
  </c:chart>
  <c:spPr>
    <a:effectLst>
      <a:glow rad="1536700">
        <a:schemeClr val="accent1">
          <a:satMod val="175000"/>
          <a:alpha val="11000"/>
        </a:schemeClr>
      </a:glow>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view3D>
    <c:floor>
      <c:thickness val="0"/>
    </c:floor>
    <c:sideWall>
      <c:thickness val="0"/>
      <c:spPr>
        <a:noFill/>
        <a:ln>
          <a:noFill/>
        </a:ln>
        <a:effectLst/>
      </c:spPr>
    </c:sideWall>
    <c:backWall>
      <c:thickness val="0"/>
      <c:spPr>
        <a:noFill/>
        <a:ln>
          <a:noFill/>
        </a:ln>
        <a:effectLst/>
      </c:spPr>
    </c:backWall>
    <c:plotArea>
      <c:layout/>
      <c:bar3DChart>
        <c:barDir val="col"/>
        <c:grouping val="clustered"/>
        <c:varyColors val="0"/>
        <c:ser>
          <c:idx val="0"/>
          <c:order val="0"/>
          <c:tx>
            <c:strRef>
              <c:f>Sheet1!$B$1</c:f>
              <c:strCache>
                <c:ptCount val="1"/>
                <c:pt idx="0">
                  <c:v>ცოცხლადშობილები</c:v>
                </c:pt>
              </c:strCache>
            </c:strRef>
          </c:tx>
          <c:spPr>
            <a:gradFill flip="none" rotWithShape="1">
              <a:gsLst>
                <a:gs pos="1000">
                  <a:srgbClr val="03D4A8">
                    <a:lumMod val="80000"/>
                    <a:alpha val="0"/>
                  </a:srgbClr>
                </a:gs>
                <a:gs pos="25000">
                  <a:srgbClr val="21D6E0"/>
                </a:gs>
                <a:gs pos="82000">
                  <a:srgbClr val="0087E6"/>
                </a:gs>
                <a:gs pos="100000">
                  <a:srgbClr val="005CBF"/>
                </a:gs>
              </a:gsLst>
              <a:lin ang="4200000" scaled="0"/>
              <a:tileRect/>
            </a:gradFill>
            <a:ln>
              <a:noFill/>
            </a:ln>
            <a:effectLst>
              <a:outerShdw dist="50800" sx="1000" sy="1000" algn="ctr" rotWithShape="0">
                <a:srgbClr val="000000"/>
              </a:outerShdw>
            </a:effectLst>
            <a:scene3d>
              <a:camera prst="orthographicFront"/>
              <a:lightRig rig="threePt" dir="t"/>
            </a:scene3d>
            <a:sp3d prstMaterial="plastic"/>
          </c:spPr>
          <c:invertIfNegative val="0"/>
          <c:dLbls>
            <c:dLbl>
              <c:idx val="0"/>
              <c:layout>
                <c:manualLayout>
                  <c:x val="0"/>
                  <c:y val="0.1558823168405935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Sheet1!$B$2</c:f>
              <c:numCache>
                <c:formatCode>General</c:formatCode>
                <c:ptCount val="1"/>
                <c:pt idx="0">
                  <c:v>52913</c:v>
                </c:pt>
              </c:numCache>
            </c:numRef>
          </c:val>
          <c:extLst xmlns:c16r2="http://schemas.microsoft.com/office/drawing/2015/06/chart">
            <c:ext xmlns:c16="http://schemas.microsoft.com/office/drawing/2014/chart" uri="{C3380CC4-5D6E-409C-BE32-E72D297353CC}">
              <c16:uniqueId val="{00000000-893B-4746-A565-6F4EFD1C94AE}"/>
            </c:ext>
          </c:extLst>
        </c:ser>
        <c:ser>
          <c:idx val="1"/>
          <c:order val="1"/>
          <c:tx>
            <c:strRef>
              <c:f>Sheet1!$C$1</c:f>
              <c:strCache>
                <c:ptCount val="1"/>
                <c:pt idx="0">
                  <c:v>რეფერალი</c:v>
                </c:pt>
              </c:strCache>
            </c:strRef>
          </c:tx>
          <c:spPr>
            <a:gradFill>
              <a:gsLst>
                <a:gs pos="0">
                  <a:srgbClr val="CCCCFF"/>
                </a:gs>
                <a:gs pos="9000">
                  <a:srgbClr val="99CCFF">
                    <a:lumMod val="86000"/>
                    <a:lumOff val="14000"/>
                    <a:alpha val="75000"/>
                  </a:srgbClr>
                </a:gs>
                <a:gs pos="27000">
                  <a:srgbClr val="9966FF"/>
                </a:gs>
                <a:gs pos="61000">
                  <a:srgbClr val="CC99FF"/>
                </a:gs>
                <a:gs pos="82001">
                  <a:srgbClr val="99CCFF"/>
                </a:gs>
                <a:gs pos="100000">
                  <a:srgbClr val="CCCCFF"/>
                </a:gs>
              </a:gsLst>
              <a:lin ang="4200000" scaled="0"/>
            </a:gradFill>
            <a:ln>
              <a:noFill/>
            </a:ln>
            <a:effectLst/>
            <a:scene3d>
              <a:camera prst="orthographicFront"/>
              <a:lightRig rig="threePt" dir="t"/>
            </a:scene3d>
            <a:sp3d prstMaterial="powder"/>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Sheet1!$C$2</c:f>
              <c:numCache>
                <c:formatCode>General</c:formatCode>
                <c:ptCount val="1"/>
                <c:pt idx="0">
                  <c:v>1894</c:v>
                </c:pt>
              </c:numCache>
            </c:numRef>
          </c:val>
          <c:extLst xmlns:c16r2="http://schemas.microsoft.com/office/drawing/2015/06/chart">
            <c:ext xmlns:c16="http://schemas.microsoft.com/office/drawing/2014/chart" uri="{C3380CC4-5D6E-409C-BE32-E72D297353CC}">
              <c16:uniqueId val="{00000001-893B-4746-A565-6F4EFD1C94AE}"/>
            </c:ext>
          </c:extLst>
        </c:ser>
        <c:ser>
          <c:idx val="2"/>
          <c:order val="2"/>
          <c:tx>
            <c:strRef>
              <c:f>Sheet1!$D$1</c:f>
              <c:strCache>
                <c:ptCount val="1"/>
                <c:pt idx="0">
                  <c:v>ტრანსპორტირების ინდექსი %</c:v>
                </c:pt>
              </c:strCache>
            </c:strRef>
          </c:tx>
          <c:spPr>
            <a:gradFill>
              <a:gsLst>
                <a:gs pos="42000">
                  <a:srgbClr val="AB006D"/>
                </a:gs>
                <a:gs pos="0">
                  <a:srgbClr val="000082"/>
                </a:gs>
                <a:gs pos="10000">
                  <a:srgbClr val="66008F"/>
                </a:gs>
                <a:gs pos="21000">
                  <a:srgbClr val="BA0066">
                    <a:alpha val="0"/>
                  </a:srgbClr>
                </a:gs>
                <a:gs pos="24000">
                  <a:srgbClr val="A30071"/>
                </a:gs>
                <a:gs pos="72000">
                  <a:srgbClr val="FF0000"/>
                </a:gs>
                <a:gs pos="100000">
                  <a:srgbClr val="FF8200"/>
                </a:gs>
              </a:gsLst>
              <a:lin ang="4200000" scaled="0"/>
            </a:gradFill>
            <a:ln>
              <a:noFill/>
            </a:ln>
            <a:effectLst/>
            <a:scene3d>
              <a:camera prst="orthographicFront"/>
              <a:lightRig rig="threePt" dir="t"/>
            </a:scene3d>
            <a:sp3d prstMaterial="fla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c:f>
              <c:numCache>
                <c:formatCode>General</c:formatCode>
                <c:ptCount val="1"/>
              </c:numCache>
            </c:numRef>
          </c:cat>
          <c:val>
            <c:numRef>
              <c:f>Sheet1!$D$2</c:f>
              <c:numCache>
                <c:formatCode>General</c:formatCode>
                <c:ptCount val="1"/>
                <c:pt idx="0">
                  <c:v>3.6</c:v>
                </c:pt>
              </c:numCache>
            </c:numRef>
          </c:val>
          <c:extLst xmlns:c16r2="http://schemas.microsoft.com/office/drawing/2015/06/chart">
            <c:ext xmlns:c16="http://schemas.microsoft.com/office/drawing/2014/chart" uri="{C3380CC4-5D6E-409C-BE32-E72D297353CC}">
              <c16:uniqueId val="{00000002-893B-4746-A565-6F4EFD1C94AE}"/>
            </c:ext>
          </c:extLst>
        </c:ser>
        <c:dLbls>
          <c:showLegendKey val="0"/>
          <c:showVal val="1"/>
          <c:showCatName val="0"/>
          <c:showSerName val="0"/>
          <c:showPercent val="0"/>
          <c:showBubbleSize val="0"/>
        </c:dLbls>
        <c:gapWidth val="199"/>
        <c:shape val="box"/>
        <c:axId val="174191616"/>
        <c:axId val="174192008"/>
        <c:axId val="0"/>
      </c:bar3DChart>
      <c:catAx>
        <c:axId val="17419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74192008"/>
        <c:crosses val="autoZero"/>
        <c:auto val="1"/>
        <c:lblAlgn val="ctr"/>
        <c:lblOffset val="100"/>
        <c:noMultiLvlLbl val="0"/>
      </c:catAx>
      <c:valAx>
        <c:axId val="174192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4191616"/>
        <c:crosses val="autoZero"/>
        <c:crossBetween val="between"/>
      </c:valAx>
    </c:plotArea>
    <c:legend>
      <c:legendPos val="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a:outerShdw sx="1000" sy="1000" algn="ctr" rotWithShape="0">
        <a:srgbClr val="000000"/>
      </a:outerShdw>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Sheet3!$B$25</c:f>
              <c:strCache>
                <c:ptCount val="1"/>
                <c:pt idx="0">
                  <c:v>&gt;=37</c:v>
                </c:pt>
              </c:strCache>
            </c:strRef>
          </c:tx>
          <c:spPr>
            <a:solidFill>
              <a:schemeClr val="bg1">
                <a:lumMod val="85000"/>
              </a:schemeClr>
            </a:solidFill>
            <a:ln w="9525" cap="flat" cmpd="sng" algn="ctr">
              <a:solidFill>
                <a:schemeClr val="accent1">
                  <a:shade val="95000"/>
                </a:schemeClr>
              </a:solidFill>
              <a:round/>
            </a:ln>
            <a:effectLst>
              <a:outerShdw blurRad="40000" dist="20000" dir="5400000" rotWithShape="0">
                <a:srgbClr val="000000">
                  <a:alpha val="38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effectLst/>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Sheet3!$A$26:$A$29</c:f>
              <c:strCache>
                <c:ptCount val="4"/>
                <c:pt idx="0">
                  <c:v>I</c:v>
                </c:pt>
                <c:pt idx="1">
                  <c:v>II</c:v>
                </c:pt>
                <c:pt idx="2">
                  <c:v>II/III</c:v>
                </c:pt>
                <c:pt idx="3">
                  <c:v>III</c:v>
                </c:pt>
              </c:strCache>
            </c:strRef>
          </c:cat>
          <c:val>
            <c:numRef>
              <c:f>Sheet3!$B$26:$B$29</c:f>
              <c:numCache>
                <c:formatCode>0%</c:formatCode>
                <c:ptCount val="4"/>
                <c:pt idx="0">
                  <c:v>0.64</c:v>
                </c:pt>
                <c:pt idx="1">
                  <c:v>0.63</c:v>
                </c:pt>
                <c:pt idx="2">
                  <c:v>0.54</c:v>
                </c:pt>
                <c:pt idx="3">
                  <c:v>0.25</c:v>
                </c:pt>
              </c:numCache>
            </c:numRef>
          </c:val>
          <c:extLst xmlns:c16r2="http://schemas.microsoft.com/office/drawing/2015/06/chart">
            <c:ext xmlns:c16="http://schemas.microsoft.com/office/drawing/2014/chart" uri="{C3380CC4-5D6E-409C-BE32-E72D297353CC}">
              <c16:uniqueId val="{00000000-B783-40C4-A7ED-D351F8CB2683}"/>
            </c:ext>
          </c:extLst>
        </c:ser>
        <c:ser>
          <c:idx val="1"/>
          <c:order val="1"/>
          <c:tx>
            <c:strRef>
              <c:f>Sheet3!$C$25</c:f>
              <c:strCache>
                <c:ptCount val="1"/>
                <c:pt idx="0">
                  <c:v>&lt;37</c:v>
                </c:pt>
              </c:strCache>
            </c:strRef>
          </c:tx>
          <c:spPr>
            <a:solidFill>
              <a:schemeClr val="accent2">
                <a:lumMod val="20000"/>
                <a:lumOff val="80000"/>
              </a:schemeClr>
            </a:solidFill>
            <a:ln w="9525" cap="flat" cmpd="sng" algn="ctr">
              <a:solidFill>
                <a:schemeClr val="accent2">
                  <a:shade val="95000"/>
                </a:schemeClr>
              </a:solidFill>
              <a:round/>
            </a:ln>
            <a:effectLst>
              <a:outerShdw blurRad="40000" dist="20000" dir="5400000" rotWithShape="0">
                <a:srgbClr val="000000">
                  <a:alpha val="38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Sheet3!$A$26:$A$29</c:f>
              <c:strCache>
                <c:ptCount val="4"/>
                <c:pt idx="0">
                  <c:v>I</c:v>
                </c:pt>
                <c:pt idx="1">
                  <c:v>II</c:v>
                </c:pt>
                <c:pt idx="2">
                  <c:v>II/III</c:v>
                </c:pt>
                <c:pt idx="3">
                  <c:v>III</c:v>
                </c:pt>
              </c:strCache>
            </c:strRef>
          </c:cat>
          <c:val>
            <c:numRef>
              <c:f>Sheet3!$C$26:$C$29</c:f>
              <c:numCache>
                <c:formatCode>0%</c:formatCode>
                <c:ptCount val="4"/>
                <c:pt idx="0">
                  <c:v>0.36</c:v>
                </c:pt>
                <c:pt idx="1">
                  <c:v>0.37</c:v>
                </c:pt>
                <c:pt idx="2">
                  <c:v>0.46</c:v>
                </c:pt>
                <c:pt idx="3">
                  <c:v>0.75</c:v>
                </c:pt>
              </c:numCache>
            </c:numRef>
          </c:val>
          <c:extLst xmlns:c16r2="http://schemas.microsoft.com/office/drawing/2015/06/chart">
            <c:ext xmlns:c16="http://schemas.microsoft.com/office/drawing/2014/chart" uri="{C3380CC4-5D6E-409C-BE32-E72D297353CC}">
              <c16:uniqueId val="{00000001-B783-40C4-A7ED-D351F8CB2683}"/>
            </c:ext>
          </c:extLst>
        </c:ser>
        <c:dLbls>
          <c:showLegendKey val="0"/>
          <c:showVal val="1"/>
          <c:showCatName val="0"/>
          <c:showSerName val="0"/>
          <c:showPercent val="0"/>
          <c:showBubbleSize val="0"/>
        </c:dLbls>
        <c:gapWidth val="150"/>
        <c:overlap val="100"/>
        <c:axId val="173170232"/>
        <c:axId val="173170616"/>
      </c:barChart>
      <c:catAx>
        <c:axId val="17317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3170616"/>
        <c:crosses val="autoZero"/>
        <c:auto val="1"/>
        <c:lblAlgn val="ctr"/>
        <c:lblOffset val="100"/>
        <c:noMultiLvlLbl val="0"/>
      </c:catAx>
      <c:valAx>
        <c:axId val="173170616"/>
        <c:scaling>
          <c:orientation val="minMax"/>
        </c:scaling>
        <c:delete val="1"/>
        <c:axPos val="l"/>
        <c:numFmt formatCode="0%" sourceLinked="1"/>
        <c:majorTickMark val="none"/>
        <c:minorTickMark val="none"/>
        <c:tickLblPos val="nextTo"/>
        <c:crossAx val="1731702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F926-4FCF-A9B2-4D340EC31087}"/>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F926-4FCF-A9B2-4D340EC31087}"/>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F926-4FCF-A9B2-4D340EC31087}"/>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F926-4FCF-A9B2-4D340EC31087}"/>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9-F926-4FCF-A9B2-4D340EC3108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Sheet3!$A$33:$A$37</c:f>
              <c:strCache>
                <c:ptCount val="5"/>
                <c:pt idx="0">
                  <c:v>&gt;1500 გრ</c:v>
                </c:pt>
                <c:pt idx="1">
                  <c:v>1500-2499</c:v>
                </c:pt>
                <c:pt idx="2">
                  <c:v>2500-3499</c:v>
                </c:pt>
                <c:pt idx="3">
                  <c:v>3500-4499</c:v>
                </c:pt>
                <c:pt idx="4">
                  <c:v>&gt;=4500</c:v>
                </c:pt>
              </c:strCache>
            </c:strRef>
          </c:cat>
          <c:val>
            <c:numRef>
              <c:f>Sheet3!$B$33:$B$37</c:f>
              <c:numCache>
                <c:formatCode>General</c:formatCode>
                <c:ptCount val="5"/>
                <c:pt idx="0">
                  <c:v>11</c:v>
                </c:pt>
                <c:pt idx="1">
                  <c:v>33</c:v>
                </c:pt>
                <c:pt idx="2">
                  <c:v>41</c:v>
                </c:pt>
                <c:pt idx="3">
                  <c:v>14</c:v>
                </c:pt>
                <c:pt idx="4">
                  <c:v>1</c:v>
                </c:pt>
              </c:numCache>
            </c:numRef>
          </c:val>
          <c:extLst xmlns:c16r2="http://schemas.microsoft.com/office/drawing/2015/06/chart">
            <c:ext xmlns:c16="http://schemas.microsoft.com/office/drawing/2014/chart" uri="{C3380CC4-5D6E-409C-BE32-E72D297353CC}">
              <c16:uniqueId val="{0000000A-F926-4FCF-A9B2-4D340EC31087}"/>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2240813648294"/>
          <c:y val="3.4375000000000003E-2"/>
          <c:w val="0.53032185039370072"/>
          <c:h val="0.79548277559055103"/>
        </c:manualLayout>
      </c:layout>
      <c:pieChart>
        <c:varyColors val="1"/>
        <c:ser>
          <c:idx val="0"/>
          <c:order val="0"/>
          <c:tx>
            <c:strRef>
              <c:f>Sheet1!$B$1</c:f>
              <c:strCache>
                <c:ptCount val="1"/>
                <c:pt idx="0">
                  <c:v>Sales</c:v>
                </c:pt>
              </c:strCache>
            </c:strRef>
          </c:tx>
          <c:spPr>
            <a:effectLst>
              <a:outerShdw blurRad="50800" sx="1000" sy="1000" algn="ctr" rotWithShape="0">
                <a:srgbClr val="000000"/>
              </a:outerShdw>
            </a:effectLst>
            <a:scene3d>
              <a:camera prst="orthographicFront"/>
              <a:lightRig rig="flood" dir="t"/>
            </a:scene3d>
            <a:sp3d prstMaterial="flat"/>
          </c:spPr>
          <c:explosion val="1"/>
          <c:dPt>
            <c:idx val="0"/>
            <c:bubble3D val="0"/>
            <c: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2"/>
            <c:bubble3D val="0"/>
            <c:spPr>
              <a:gradFill flip="none" rotWithShape="1">
                <a:gsLst>
                  <a:gs pos="0">
                    <a:schemeClr val="accent1">
                      <a:lumMod val="60000"/>
                      <a:lumOff val="40000"/>
                    </a:schemeClr>
                  </a:gs>
                  <a:gs pos="43000">
                    <a:schemeClr val="accent6">
                      <a:lumMod val="0"/>
                      <a:lumOff val="100000"/>
                    </a:schemeClr>
                  </a:gs>
                  <a:gs pos="100000">
                    <a:schemeClr val="accent6">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Pt>
            <c:idx val="3"/>
            <c:bubble3D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9050">
                <a:solidFill>
                  <a:schemeClr val="lt1"/>
                </a:solidFill>
              </a:ln>
              <a:effectLst>
                <a:outerShdw blurRad="50800" sx="1000" sy="1000" algn="ctr" rotWithShape="0">
                  <a:srgbClr val="000000"/>
                </a:outerShdw>
              </a:effectLst>
              <a:scene3d>
                <a:camera prst="orthographicFront"/>
                <a:lightRig rig="flood" dir="t"/>
              </a:scene3d>
              <a:sp3d prstMaterial="fla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75000"/>
                      </a:schemeClr>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სულ პაციენტების რაოდენობა</c:v>
                </c:pt>
                <c:pt idx="1">
                  <c:v>შიდა რეფერალით მიღებული პაციენტები</c:v>
                </c:pt>
                <c:pt idx="2">
                  <c:v>გარე რეფერალით მიღებული პაციენტები</c:v>
                </c:pt>
                <c:pt idx="3">
                  <c:v>სხვა კლინიკაში რეფერირებული </c:v>
                </c:pt>
              </c:strCache>
            </c:strRef>
          </c:cat>
          <c:val>
            <c:numRef>
              <c:f>Sheet1!$B$2:$B$5</c:f>
              <c:numCache>
                <c:formatCode>General</c:formatCode>
                <c:ptCount val="4"/>
                <c:pt idx="0">
                  <c:v>2777</c:v>
                </c:pt>
                <c:pt idx="1">
                  <c:v>1803</c:v>
                </c:pt>
                <c:pt idx="2">
                  <c:v>972</c:v>
                </c:pt>
                <c:pt idx="3">
                  <c:v>130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771719766563219E-2"/>
          <c:y val="0.81202153410280487"/>
          <c:w val="0.81094831861688155"/>
          <c:h val="0.169319168265481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92240813648294"/>
          <c:y val="0"/>
          <c:w val="0.48865518372703415"/>
          <c:h val="0.73298277559055114"/>
        </c:manualLayout>
      </c:layout>
      <c:pieChart>
        <c:varyColors val="1"/>
        <c:ser>
          <c:idx val="0"/>
          <c:order val="0"/>
          <c:tx>
            <c:strRef>
              <c:f>Sheet1!$B$1</c:f>
              <c:strCache>
                <c:ptCount val="1"/>
                <c:pt idx="0">
                  <c:v>Sales</c:v>
                </c:pt>
              </c:strCache>
            </c:strRef>
          </c:tx>
          <c:dPt>
            <c:idx val="0"/>
            <c:bubble3D val="0"/>
            <c: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a:solidFill>
                  <a:schemeClr val="lt1"/>
                </a:solidFill>
              </a:ln>
              <a:effectLst/>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9050">
                <a:solidFill>
                  <a:schemeClr val="lt1"/>
                </a:solidFill>
              </a:ln>
              <a:effectLst/>
            </c:spPr>
          </c:dPt>
          <c:dPt>
            <c:idx val="2"/>
            <c:bubble3D val="0"/>
            <c:sp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9050">
                <a:solidFill>
                  <a:schemeClr val="lt1"/>
                </a:solidFill>
              </a:ln>
              <a:effectLst/>
            </c:spPr>
          </c:dPt>
          <c:dPt>
            <c:idx val="3"/>
            <c:bubble3D val="0"/>
            <c: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75000"/>
                      </a:schemeClr>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სულ პაციენტების რაოდენობა</c:v>
                </c:pt>
                <c:pt idx="1">
                  <c:v>შიდა რეფერალით მიღებული პაციენტები</c:v>
                </c:pt>
                <c:pt idx="2">
                  <c:v>გარე რეფერალით მიღებული პაციენტები</c:v>
                </c:pt>
                <c:pt idx="3">
                  <c:v>სხვა კლინიკაში რეფერირებული </c:v>
                </c:pt>
              </c:strCache>
            </c:strRef>
          </c:cat>
          <c:val>
            <c:numRef>
              <c:f>Sheet1!$B$2:$B$5</c:f>
              <c:numCache>
                <c:formatCode>General</c:formatCode>
                <c:ptCount val="4"/>
                <c:pt idx="0">
                  <c:v>1310</c:v>
                </c:pt>
                <c:pt idx="1">
                  <c:v>1087</c:v>
                </c:pt>
                <c:pt idx="2">
                  <c:v>172</c:v>
                </c:pt>
                <c:pt idx="3">
                  <c:v>38</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2756446850393702"/>
          <c:y val="0.77360777559055105"/>
          <c:w val="0.62403772965879256"/>
          <c:h val="0.207642224409448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რესპირაციული დისტრესი</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Sheet1!$B$2:$B$5</c:f>
              <c:numCache>
                <c:formatCode>0%</c:formatCode>
                <c:ptCount val="4"/>
                <c:pt idx="0">
                  <c:v>0.37</c:v>
                </c:pt>
                <c:pt idx="1">
                  <c:v>0.35</c:v>
                </c:pt>
                <c:pt idx="2">
                  <c:v>0.41</c:v>
                </c:pt>
                <c:pt idx="3">
                  <c:v>0.31</c:v>
                </c:pt>
              </c:numCache>
            </c:numRef>
          </c:val>
          <c:extLst xmlns:c16r2="http://schemas.microsoft.com/office/drawing/2015/06/chart">
            <c:ext xmlns:c16="http://schemas.microsoft.com/office/drawing/2014/chart" uri="{C3380CC4-5D6E-409C-BE32-E72D297353CC}">
              <c16:uniqueId val="{00000000-1B3B-4263-B2AE-E8FA4D83B2E8}"/>
            </c:ext>
          </c:extLst>
        </c:ser>
        <c:ser>
          <c:idx val="1"/>
          <c:order val="1"/>
          <c:tx>
            <c:strRef>
              <c:f>Sheet1!$C$1</c:f>
              <c:strCache>
                <c:ptCount val="1"/>
                <c:pt idx="0">
                  <c:v>ნაადრევი მშობიარობა</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Sheet1!$C$2:$C$5</c:f>
              <c:numCache>
                <c:formatCode>0%</c:formatCode>
                <c:ptCount val="4"/>
                <c:pt idx="0">
                  <c:v>0.2</c:v>
                </c:pt>
                <c:pt idx="1">
                  <c:v>0.21</c:v>
                </c:pt>
                <c:pt idx="2">
                  <c:v>0.04</c:v>
                </c:pt>
                <c:pt idx="3">
                  <c:v>0.1</c:v>
                </c:pt>
              </c:numCache>
            </c:numRef>
          </c:val>
          <c:extLst xmlns:c16r2="http://schemas.microsoft.com/office/drawing/2015/06/chart">
            <c:ext xmlns:c16="http://schemas.microsoft.com/office/drawing/2014/chart" uri="{C3380CC4-5D6E-409C-BE32-E72D297353CC}">
              <c16:uniqueId val="{00000001-1B3B-4263-B2AE-E8FA4D83B2E8}"/>
            </c:ext>
          </c:extLst>
        </c:ser>
        <c:ser>
          <c:idx val="2"/>
          <c:order val="2"/>
          <c:tx>
            <c:strRef>
              <c:f>Sheet1!$D$1</c:f>
              <c:strCache>
                <c:ptCount val="1"/>
                <c:pt idx="0">
                  <c:v>ინფექცია</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Sheet1!$D$2:$D$5</c:f>
              <c:numCache>
                <c:formatCode>0%</c:formatCode>
                <c:ptCount val="4"/>
                <c:pt idx="0">
                  <c:v>7.0000000000000007E-2</c:v>
                </c:pt>
                <c:pt idx="1">
                  <c:v>0.13</c:v>
                </c:pt>
                <c:pt idx="2">
                  <c:v>0.06</c:v>
                </c:pt>
                <c:pt idx="3">
                  <c:v>0.05</c:v>
                </c:pt>
              </c:numCache>
            </c:numRef>
          </c:val>
          <c:extLst xmlns:c16r2="http://schemas.microsoft.com/office/drawing/2015/06/chart">
            <c:ext xmlns:c16="http://schemas.microsoft.com/office/drawing/2014/chart" uri="{C3380CC4-5D6E-409C-BE32-E72D297353CC}">
              <c16:uniqueId val="{00000002-1B3B-4263-B2AE-E8FA4D83B2E8}"/>
            </c:ext>
          </c:extLst>
        </c:ser>
        <c:ser>
          <c:idx val="3"/>
          <c:order val="3"/>
          <c:tx>
            <c:strRef>
              <c:f>Sheet1!$E$1</c:f>
              <c:strCache>
                <c:ptCount val="1"/>
                <c:pt idx="0">
                  <c:v>თანდაყოლილი მალფ</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Sheet1!$E$2:$E$5</c:f>
              <c:numCache>
                <c:formatCode>0%</c:formatCode>
                <c:ptCount val="4"/>
                <c:pt idx="0">
                  <c:v>7.0000000000000007E-2</c:v>
                </c:pt>
                <c:pt idx="1">
                  <c:v>0.08</c:v>
                </c:pt>
                <c:pt idx="2">
                  <c:v>0.23</c:v>
                </c:pt>
                <c:pt idx="3">
                  <c:v>0.05</c:v>
                </c:pt>
              </c:numCache>
            </c:numRef>
          </c:val>
          <c:extLst xmlns:c16r2="http://schemas.microsoft.com/office/drawing/2015/06/chart">
            <c:ext xmlns:c16="http://schemas.microsoft.com/office/drawing/2014/chart" uri="{C3380CC4-5D6E-409C-BE32-E72D297353CC}">
              <c16:uniqueId val="{00000003-1B3B-4263-B2AE-E8FA4D83B2E8}"/>
            </c:ext>
          </c:extLst>
        </c:ser>
        <c:ser>
          <c:idx val="4"/>
          <c:order val="4"/>
          <c:tx>
            <c:strRef>
              <c:f>Sheet1!$F$1</c:f>
              <c:strCache>
                <c:ptCount val="1"/>
                <c:pt idx="0">
                  <c:v>სხვა</c:v>
                </c:pt>
              </c:strCache>
            </c:strRef>
          </c:tx>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I დონე</c:v>
                </c:pt>
                <c:pt idx="1">
                  <c:v>II დონე</c:v>
                </c:pt>
                <c:pt idx="2">
                  <c:v>II/III დონე</c:v>
                </c:pt>
                <c:pt idx="3">
                  <c:v>III დონე</c:v>
                </c:pt>
              </c:strCache>
            </c:strRef>
          </c:cat>
          <c:val>
            <c:numRef>
              <c:f>Sheet1!$F$2:$F$5</c:f>
              <c:numCache>
                <c:formatCode>0%</c:formatCode>
                <c:ptCount val="4"/>
                <c:pt idx="0">
                  <c:v>0.28999999999999998</c:v>
                </c:pt>
                <c:pt idx="1">
                  <c:v>0.23</c:v>
                </c:pt>
                <c:pt idx="2">
                  <c:v>0.26</c:v>
                </c:pt>
                <c:pt idx="3">
                  <c:v>0.49</c:v>
                </c:pt>
              </c:numCache>
            </c:numRef>
          </c:val>
          <c:extLst xmlns:c16r2="http://schemas.microsoft.com/office/drawing/2015/06/chart">
            <c:ext xmlns:c16="http://schemas.microsoft.com/office/drawing/2014/chart" uri="{C3380CC4-5D6E-409C-BE32-E72D297353CC}">
              <c16:uniqueId val="{00000004-1B3B-4263-B2AE-E8FA4D83B2E8}"/>
            </c:ext>
          </c:extLst>
        </c:ser>
        <c:dLbls>
          <c:showLegendKey val="0"/>
          <c:showVal val="1"/>
          <c:showCatName val="0"/>
          <c:showSerName val="0"/>
          <c:showPercent val="0"/>
          <c:showBubbleSize val="0"/>
        </c:dLbls>
        <c:gapWidth val="150"/>
        <c:overlap val="-25"/>
        <c:axId val="176303960"/>
        <c:axId val="176304352"/>
      </c:barChart>
      <c:catAx>
        <c:axId val="17630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6304352"/>
        <c:crosses val="autoZero"/>
        <c:auto val="1"/>
        <c:lblAlgn val="ctr"/>
        <c:lblOffset val="100"/>
        <c:noMultiLvlLbl val="0"/>
      </c:catAx>
      <c:valAx>
        <c:axId val="176304352"/>
        <c:scaling>
          <c:orientation val="minMax"/>
        </c:scaling>
        <c:delete val="1"/>
        <c:axPos val="l"/>
        <c:numFmt formatCode="0%" sourceLinked="1"/>
        <c:majorTickMark val="none"/>
        <c:minorTickMark val="none"/>
        <c:tickLblPos val="nextTo"/>
        <c:crossAx val="1763039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38A-4DCC-98D7-36AF02D1722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38A-4DCC-98D7-36AF02D1722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38A-4DCC-98D7-36AF02D1722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38A-4DCC-98D7-36AF02D1722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38A-4DCC-98D7-36AF02D1722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38A-4DCC-98D7-36AF02D1722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Sheet2!$A$12:$A$17</c:f>
              <c:strCache>
                <c:ptCount val="6"/>
                <c:pt idx="0">
                  <c:v>P22 - ახალშობილთა რესპირაციული დისტრეს-სინდრომი</c:v>
                </c:pt>
                <c:pt idx="1">
                  <c:v>P05-P08 - ორსულობის ხანგრძლივობასთან და ნაყოფის ზრდა-განვითარებასთან დაკავშირებული დარღვევები</c:v>
                </c:pt>
                <c:pt idx="2">
                  <c:v>P35-P39 - პერინატალური პერიოდისათვის დამახასიათებელი ინფექციები </c:v>
                </c:pt>
                <c:pt idx="3">
                  <c:v>Q01-Q89 - თანდაყოლილი მანკები, დეფორმაციები</c:v>
                </c:pt>
                <c:pt idx="4">
                  <c:v>P50-P61 ნაყოფისა და ახალშობილის ჰემორაგიული და ჰემატოლოგიური დარღვევები</c:v>
                </c:pt>
                <c:pt idx="5">
                  <c:v>სხვა</c:v>
                </c:pt>
              </c:strCache>
            </c:strRef>
          </c:cat>
          <c:val>
            <c:numRef>
              <c:f>Sheet2!$B$12:$B$17</c:f>
              <c:numCache>
                <c:formatCode>General</c:formatCode>
                <c:ptCount val="6"/>
                <c:pt idx="0">
                  <c:v>35</c:v>
                </c:pt>
                <c:pt idx="1">
                  <c:v>20</c:v>
                </c:pt>
                <c:pt idx="2">
                  <c:v>12</c:v>
                </c:pt>
                <c:pt idx="3">
                  <c:v>11</c:v>
                </c:pt>
                <c:pt idx="4">
                  <c:v>6</c:v>
                </c:pt>
                <c:pt idx="5">
                  <c:v>16</c:v>
                </c:pt>
              </c:numCache>
            </c:numRef>
          </c:val>
          <c:extLst xmlns:c16r2="http://schemas.microsoft.com/office/drawing/2015/06/chart">
            <c:ext xmlns:c16="http://schemas.microsoft.com/office/drawing/2014/chart" uri="{C3380CC4-5D6E-409C-BE32-E72D297353CC}">
              <c16:uniqueId val="{0000000C-E38A-4DCC-98D7-36AF02D1722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90829861265236"/>
          <c:y val="3.1819720656943523E-2"/>
          <c:w val="0.34075974008576099"/>
          <c:h val="0.8884001518864430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ახალშობილები/ცოცხალშობილები</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1.2500000000000001E-2"/>
                  <c:y val="1.11616250503436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DBD-4361-9F97-F94B192909A9}"/>
                </c:ext>
                <c:ext xmlns:c15="http://schemas.microsoft.com/office/drawing/2012/chart" uri="{CE6537A1-D6FC-4f65-9D91-7224C49458BB}"/>
              </c:extLst>
            </c:dLbl>
            <c:dLbl>
              <c:idx val="1"/>
              <c:layout>
                <c:manualLayout>
                  <c:x val="1.5277559055118111E-2"/>
                  <c:y val="8.3711638574192979E-3"/>
                </c:manualLayout>
              </c:layout>
              <c:tx>
                <c:rich>
                  <a:bodyPr/>
                  <a:lstStyle/>
                  <a:p>
                    <a:r>
                      <a:rPr lang="en-US"/>
                      <a:t>48523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BD-4361-9F97-F94B192909A9}"/>
                </c:ex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Sheet1!$B$2:$B$3</c:f>
              <c:numCache>
                <c:formatCode>General</c:formatCode>
                <c:ptCount val="2"/>
                <c:pt idx="0">
                  <c:v>2926</c:v>
                </c:pt>
                <c:pt idx="1">
                  <c:v>48523</c:v>
                </c:pt>
              </c:numCache>
            </c:numRef>
          </c:val>
          <c:extLst xmlns:c16r2="http://schemas.microsoft.com/office/drawing/2015/06/chart">
            <c:ext xmlns:c16="http://schemas.microsoft.com/office/drawing/2014/chart" uri="{C3380CC4-5D6E-409C-BE32-E72D297353CC}">
              <c16:uniqueId val="{00000002-3DBD-4361-9F97-F94B192909A9}"/>
            </c:ext>
          </c:extLst>
        </c:ser>
        <c:ser>
          <c:idx val="1"/>
          <c:order val="1"/>
          <c:tx>
            <c:strRef>
              <c:f>Sheet1!$C$1</c:f>
              <c:strCache>
                <c:ptCount val="1"/>
                <c:pt idx="0">
                  <c:v>მკვდრადშობილები</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9.834796130332989E-3"/>
                  <c:y val="-1.676201839883282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r>
                      <a:rPr lang="en-US" b="1" dirty="0"/>
                      <a:t>2.3</a:t>
                    </a:r>
                    <a:r>
                      <a:rPr lang="en-US" b="1" dirty="0" smtClean="0"/>
                      <a:t>% </a:t>
                    </a:r>
                  </a:p>
                  <a:p>
                    <a:pPr>
                      <a:defRPr sz="1197" b="1" i="0" u="none" strike="noStrike" kern="1200" baseline="0">
                        <a:solidFill>
                          <a:schemeClr val="tx1">
                            <a:lumMod val="50000"/>
                            <a:lumOff val="50000"/>
                          </a:schemeClr>
                        </a:solidFill>
                        <a:latin typeface="+mn-lt"/>
                        <a:ea typeface="+mn-ea"/>
                        <a:cs typeface="+mn-cs"/>
                      </a:defRPr>
                    </a:pPr>
                    <a:r>
                      <a:rPr lang="en-US" b="1" dirty="0" smtClean="0"/>
                      <a:t>67</a:t>
                    </a:r>
                    <a:endParaRPr lang="en-US" b="1"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dLbl>
              <c:idx val="1"/>
              <c:layout>
                <c:manualLayout>
                  <c:x val="2.2164560426232528E-2"/>
                  <c:y val="-8.5247023467917831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50000"/>
                            <a:lumOff val="50000"/>
                          </a:schemeClr>
                        </a:solidFill>
                        <a:latin typeface="+mn-lt"/>
                        <a:ea typeface="+mn-ea"/>
                        <a:cs typeface="+mn-cs"/>
                      </a:defRPr>
                    </a:pPr>
                    <a:r>
                      <a:rPr lang="en-US" b="1" dirty="0"/>
                      <a:t>0.23</a:t>
                    </a:r>
                    <a:r>
                      <a:rPr lang="en-US" b="1" dirty="0" smtClean="0"/>
                      <a:t>%</a:t>
                    </a:r>
                  </a:p>
                  <a:p>
                    <a:pPr>
                      <a:defRPr sz="1197" b="1" i="0" u="none" strike="noStrike" kern="1200" baseline="0">
                        <a:solidFill>
                          <a:schemeClr val="tx1">
                            <a:lumMod val="50000"/>
                            <a:lumOff val="50000"/>
                          </a:schemeClr>
                        </a:solidFill>
                        <a:latin typeface="+mn-lt"/>
                        <a:ea typeface="+mn-ea"/>
                        <a:cs typeface="+mn-cs"/>
                      </a:defRPr>
                    </a:pPr>
                    <a:r>
                      <a:rPr lang="en-US" b="1" dirty="0" smtClean="0"/>
                      <a:t>116</a:t>
                    </a:r>
                  </a:p>
                  <a:p>
                    <a:pPr>
                      <a:defRPr sz="1197" b="1" i="0" u="none" strike="noStrike" kern="1200" baseline="0">
                        <a:solidFill>
                          <a:schemeClr val="tx1">
                            <a:lumMod val="50000"/>
                            <a:lumOff val="50000"/>
                          </a:schemeClr>
                        </a:solidFill>
                        <a:latin typeface="+mn-lt"/>
                        <a:ea typeface="+mn-ea"/>
                        <a:cs typeface="+mn-cs"/>
                      </a:defRPr>
                    </a:pPr>
                    <a:endParaRPr lang="en-US" b="1" dirty="0"/>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DBD-4361-9F97-F94B192909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Sheet1!$C$2:$C$3</c:f>
              <c:numCache>
                <c:formatCode>General</c:formatCode>
                <c:ptCount val="2"/>
                <c:pt idx="0">
                  <c:v>67</c:v>
                </c:pt>
                <c:pt idx="1">
                  <c:v>113</c:v>
                </c:pt>
              </c:numCache>
            </c:numRef>
          </c:val>
          <c:extLst xmlns:c16r2="http://schemas.microsoft.com/office/drawing/2015/06/chart">
            <c:ext xmlns:c16="http://schemas.microsoft.com/office/drawing/2014/chart" uri="{C3380CC4-5D6E-409C-BE32-E72D297353CC}">
              <c16:uniqueId val="{00000005-3DBD-4361-9F97-F94B192909A9}"/>
            </c:ext>
          </c:extLst>
        </c:ser>
        <c:ser>
          <c:idx val="2"/>
          <c:order val="2"/>
          <c:tx>
            <c:strRef>
              <c:f>Sheet1!$D$1</c:f>
              <c:strCache>
                <c:ptCount val="1"/>
                <c:pt idx="0">
                  <c:v>ადრეული ნეონატალური სიკვდილი (0-6დღე)</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dLbl>
              <c:idx val="0"/>
              <c:layout>
                <c:manualLayout>
                  <c:x val="2.4234164200172187E-2"/>
                  <c:y val="-1.1161804375690917E-2"/>
                </c:manualLayout>
              </c:layout>
              <c:tx>
                <c:rich>
                  <a:bodyPr/>
                  <a:lstStyle/>
                  <a:p>
                    <a:r>
                      <a:rPr lang="en-US" sz="1400" b="1" dirty="0">
                        <a:solidFill>
                          <a:schemeClr val="bg2">
                            <a:lumMod val="75000"/>
                          </a:schemeClr>
                        </a:solidFill>
                        <a:effectLst>
                          <a:outerShdw blurRad="38100" dist="38100" dir="2700000" algn="tl">
                            <a:srgbClr val="000000">
                              <a:alpha val="43137"/>
                            </a:srgbClr>
                          </a:outerShdw>
                        </a:effectLst>
                      </a:rPr>
                      <a:t>0.7</a:t>
                    </a:r>
                    <a:r>
                      <a:rPr lang="en-US" sz="1400" b="1" dirty="0" smtClean="0">
                        <a:solidFill>
                          <a:schemeClr val="bg2">
                            <a:lumMod val="75000"/>
                          </a:schemeClr>
                        </a:solidFill>
                        <a:effectLst>
                          <a:outerShdw blurRad="38100" dist="38100" dir="2700000" algn="tl">
                            <a:srgbClr val="000000">
                              <a:alpha val="43137"/>
                            </a:srgbClr>
                          </a:outerShdw>
                        </a:effectLst>
                      </a:rPr>
                      <a:t>%</a:t>
                    </a:r>
                  </a:p>
                  <a:p>
                    <a:r>
                      <a:rPr lang="en-US" sz="1400" b="1" dirty="0" smtClean="0">
                        <a:solidFill>
                          <a:schemeClr val="bg2">
                            <a:lumMod val="75000"/>
                          </a:schemeClr>
                        </a:solidFill>
                        <a:effectLst>
                          <a:outerShdw blurRad="38100" dist="38100" dir="2700000" algn="tl">
                            <a:srgbClr val="000000">
                              <a:alpha val="43137"/>
                            </a:srgbClr>
                          </a:outerShdw>
                        </a:effectLst>
                      </a:rPr>
                      <a:t>21</a:t>
                    </a:r>
                    <a:endParaRPr lang="en-US" sz="1400" b="1" dirty="0">
                      <a:solidFill>
                        <a:schemeClr val="bg2">
                          <a:lumMod val="75000"/>
                        </a:schemeClr>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DBD-4361-9F97-F94B192909A9}"/>
                </c:ext>
                <c:ext xmlns:c15="http://schemas.microsoft.com/office/drawing/2012/chart" uri="{CE6537A1-D6FC-4f65-9D91-7224C49458BB}"/>
              </c:extLst>
            </c:dLbl>
            <c:dLbl>
              <c:idx val="1"/>
              <c:layout>
                <c:manualLayout>
                  <c:x val="3.0327726725023797E-2"/>
                  <c:y val="-2.509491166962927E-2"/>
                </c:manualLayout>
              </c:layout>
              <c:tx>
                <c:rich>
                  <a:bodyPr/>
                  <a:lstStyle/>
                  <a:p>
                    <a:r>
                      <a:rPr lang="en-US" sz="1400" b="1" u="none" dirty="0" smtClean="0">
                        <a:solidFill>
                          <a:schemeClr val="bg2">
                            <a:lumMod val="75000"/>
                          </a:schemeClr>
                        </a:solidFill>
                        <a:effectLst>
                          <a:outerShdw blurRad="38100" dist="38100" dir="2700000" algn="tl">
                            <a:srgbClr val="000000">
                              <a:alpha val="43137"/>
                            </a:srgbClr>
                          </a:outerShdw>
                        </a:effectLst>
                      </a:rPr>
                      <a:t>0.07%</a:t>
                    </a:r>
                  </a:p>
                  <a:p>
                    <a:r>
                      <a:rPr lang="en-US" sz="1400" b="1" u="none" dirty="0" smtClean="0">
                        <a:solidFill>
                          <a:schemeClr val="bg2">
                            <a:lumMod val="75000"/>
                          </a:schemeClr>
                        </a:solidFill>
                        <a:effectLst>
                          <a:outerShdw blurRad="38100" dist="38100" dir="2700000" algn="tl">
                            <a:srgbClr val="000000">
                              <a:alpha val="43137"/>
                            </a:srgbClr>
                          </a:outerShdw>
                        </a:effectLst>
                      </a:rPr>
                      <a:t>35</a:t>
                    </a:r>
                    <a:endParaRPr lang="en-US" sz="1400" b="1" u="none" dirty="0">
                      <a:solidFill>
                        <a:schemeClr val="bg2">
                          <a:lumMod val="75000"/>
                        </a:schemeClr>
                      </a:solidFill>
                      <a:effectLst>
                        <a:outerShdw blurRad="38100" dist="38100" dir="2700000" algn="tl">
                          <a:srgbClr val="000000">
                            <a:alpha val="43137"/>
                          </a:srgbClr>
                        </a:outerShdw>
                      </a:effectLst>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DBD-4361-9F97-F94B192909A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34 0/7 - 36 7/7</c:v>
                </c:pt>
                <c:pt idx="1">
                  <c:v>37 0/7 - 40 7/7</c:v>
                </c:pt>
              </c:strCache>
            </c:strRef>
          </c:cat>
          <c:val>
            <c:numRef>
              <c:f>Sheet1!$D$2:$D$3</c:f>
              <c:numCache>
                <c:formatCode>General</c:formatCode>
                <c:ptCount val="2"/>
                <c:pt idx="0">
                  <c:v>21</c:v>
                </c:pt>
                <c:pt idx="1">
                  <c:v>35</c:v>
                </c:pt>
              </c:numCache>
            </c:numRef>
          </c:val>
          <c:extLst xmlns:c16r2="http://schemas.microsoft.com/office/drawing/2015/06/chart">
            <c:ext xmlns:c16="http://schemas.microsoft.com/office/drawing/2014/chart" uri="{C3380CC4-5D6E-409C-BE32-E72D297353CC}">
              <c16:uniqueId val="{00000008-3DBD-4361-9F97-F94B192909A9}"/>
            </c:ext>
          </c:extLst>
        </c:ser>
        <c:dLbls>
          <c:showLegendKey val="0"/>
          <c:showVal val="1"/>
          <c:showCatName val="0"/>
          <c:showSerName val="0"/>
          <c:showPercent val="0"/>
          <c:showBubbleSize val="0"/>
        </c:dLbls>
        <c:gapWidth val="150"/>
        <c:shape val="cylinder"/>
        <c:axId val="178388904"/>
        <c:axId val="178389296"/>
        <c:axId val="0"/>
      </c:bar3DChart>
      <c:catAx>
        <c:axId val="178388904"/>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8389296"/>
        <c:crosses val="autoZero"/>
        <c:auto val="1"/>
        <c:lblAlgn val="ctr"/>
        <c:lblOffset val="100"/>
        <c:noMultiLvlLbl val="0"/>
      </c:catAx>
      <c:valAx>
        <c:axId val="17838929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crossAx val="178388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&lt;1000</c:v>
                </c:pt>
              </c:strCache>
            </c:strRef>
          </c:tx>
          <c:spPr>
            <a:solidFill>
              <a:srgbClr val="3B25DB"/>
            </a:solidFill>
            <a:scene3d>
              <a:camera prst="orthographicFront"/>
              <a:lightRig rig="threePt" dir="t"/>
            </a:scene3d>
            <a:sp3d prstMaterial="dkEdge">
              <a:bevelT/>
            </a:sp3d>
          </c:spPr>
          <c:invertIfNegative val="0"/>
          <c:dLbls>
            <c:dLbl>
              <c:idx val="0"/>
              <c:tx>
                <c:rich>
                  <a:bodyPr/>
                  <a:lstStyle/>
                  <a:p>
                    <a:r>
                      <a:rPr lang="en-US" smtClean="0"/>
                      <a:t>37.9%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Sheet1!$B$2:$B$4</c:f>
              <c:numCache>
                <c:formatCode>0%</c:formatCode>
                <c:ptCount val="3"/>
                <c:pt idx="0" formatCode="General">
                  <c:v>212</c:v>
                </c:pt>
                <c:pt idx="1">
                  <c:v>0.44</c:v>
                </c:pt>
                <c:pt idx="2" formatCode="0.00%">
                  <c:v>0.33500000000000002</c:v>
                </c:pt>
              </c:numCache>
            </c:numRef>
          </c:val>
        </c:ser>
        <c:ser>
          <c:idx val="1"/>
          <c:order val="1"/>
          <c:tx>
            <c:strRef>
              <c:f>Sheet1!$C$1</c:f>
              <c:strCache>
                <c:ptCount val="1"/>
                <c:pt idx="0">
                  <c:v>1000-1499</c:v>
                </c:pt>
              </c:strCache>
            </c:strRef>
          </c:tx>
          <c:spPr>
            <a:solidFill>
              <a:srgbClr val="F9EE5D"/>
            </a:solidFill>
            <a:scene3d>
              <a:camera prst="orthographicFront"/>
              <a:lightRig rig="threePt" dir="t"/>
            </a:scene3d>
            <a:sp3d prstMaterial="dkEdge">
              <a:bevelT/>
            </a:sp3d>
          </c:spPr>
          <c:invertIfNegative val="0"/>
          <c:dLbls>
            <c:dLbl>
              <c:idx val="0"/>
              <c:tx>
                <c:rich>
                  <a:bodyPr/>
                  <a:lstStyle/>
                  <a:p>
                    <a:r>
                      <a:rPr lang="en-US" smtClean="0"/>
                      <a:t>10.5%</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Sheet1!$C$2:$C$4</c:f>
              <c:numCache>
                <c:formatCode>0.00%</c:formatCode>
                <c:ptCount val="3"/>
                <c:pt idx="0" formatCode="General">
                  <c:v>59</c:v>
                </c:pt>
                <c:pt idx="1">
                  <c:v>0.14399999999999999</c:v>
                </c:pt>
                <c:pt idx="2">
                  <c:v>0.13100000000000001</c:v>
                </c:pt>
              </c:numCache>
            </c:numRef>
          </c:val>
        </c:ser>
        <c:ser>
          <c:idx val="2"/>
          <c:order val="2"/>
          <c:tx>
            <c:strRef>
              <c:f>Sheet1!$D$1</c:f>
              <c:strCache>
                <c:ptCount val="1"/>
                <c:pt idx="0">
                  <c:v>1500-2499</c:v>
                </c:pt>
              </c:strCache>
            </c:strRef>
          </c:tx>
          <c:spPr>
            <a:solidFill>
              <a:schemeClr val="accent1">
                <a:lumMod val="40000"/>
                <a:lumOff val="60000"/>
              </a:schemeClr>
            </a:solidFill>
            <a:scene3d>
              <a:camera prst="orthographicFront"/>
              <a:lightRig rig="threePt" dir="t"/>
            </a:scene3d>
            <a:sp3d prstMaterial="dkEdge">
              <a:bevelT/>
            </a:sp3d>
          </c:spPr>
          <c:invertIfNegative val="0"/>
          <c:dLbls>
            <c:dLbl>
              <c:idx val="0"/>
              <c:tx>
                <c:rich>
                  <a:bodyPr/>
                  <a:lstStyle/>
                  <a:p>
                    <a:r>
                      <a:rPr lang="en-US" smtClean="0"/>
                      <a:t>23.8%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Sheet1!$D$2:$D$4</c:f>
              <c:numCache>
                <c:formatCode>0.00%</c:formatCode>
                <c:ptCount val="3"/>
                <c:pt idx="0" formatCode="General">
                  <c:v>133</c:v>
                </c:pt>
                <c:pt idx="1">
                  <c:v>0.17780000000000001</c:v>
                </c:pt>
                <c:pt idx="2">
                  <c:v>0.23100000000000001</c:v>
                </c:pt>
              </c:numCache>
            </c:numRef>
          </c:val>
        </c:ser>
        <c:ser>
          <c:idx val="3"/>
          <c:order val="3"/>
          <c:tx>
            <c:strRef>
              <c:f>Sheet1!$E$1</c:f>
              <c:strCache>
                <c:ptCount val="1"/>
                <c:pt idx="0">
                  <c:v>&gt;2500</c:v>
                </c:pt>
              </c:strCache>
            </c:strRef>
          </c:tx>
          <c:spPr>
            <a:solidFill>
              <a:srgbClr val="C297C9"/>
            </a:solidFill>
            <a:scene3d>
              <a:camera prst="orthographicFront"/>
              <a:lightRig rig="threePt" dir="t"/>
            </a:scene3d>
            <a:sp3d prstMaterial="dkEdge">
              <a:bevelT/>
            </a:sp3d>
          </c:spPr>
          <c:invertIfNegative val="0"/>
          <c:dLbls>
            <c:dLbl>
              <c:idx val="0"/>
              <c:tx>
                <c:rich>
                  <a:bodyPr/>
                  <a:lstStyle/>
                  <a:p>
                    <a:r>
                      <a:rPr lang="en-US" dirty="0" smtClean="0"/>
                      <a:t>26.3%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2016</c:v>
                </c:pt>
                <c:pt idx="1">
                  <c:v>2017</c:v>
                </c:pt>
                <c:pt idx="2">
                  <c:v>ევროპა</c:v>
                </c:pt>
              </c:strCache>
            </c:strRef>
          </c:cat>
          <c:val>
            <c:numRef>
              <c:f>Sheet1!$E$2:$E$4</c:f>
              <c:numCache>
                <c:formatCode>0%</c:formatCode>
                <c:ptCount val="3"/>
                <c:pt idx="0" formatCode="General">
                  <c:v>147</c:v>
                </c:pt>
                <c:pt idx="1">
                  <c:v>0.25</c:v>
                </c:pt>
                <c:pt idx="2" formatCode="0.00%">
                  <c:v>0.30299999999999999</c:v>
                </c:pt>
              </c:numCache>
            </c:numRef>
          </c:val>
        </c:ser>
        <c:dLbls>
          <c:dLblPos val="ctr"/>
          <c:showLegendKey val="0"/>
          <c:showVal val="1"/>
          <c:showCatName val="0"/>
          <c:showSerName val="0"/>
          <c:showPercent val="0"/>
          <c:showBubbleSize val="0"/>
        </c:dLbls>
        <c:gapWidth val="150"/>
        <c:overlap val="100"/>
        <c:axId val="178390080"/>
        <c:axId val="178390472"/>
      </c:barChart>
      <c:catAx>
        <c:axId val="178390080"/>
        <c:scaling>
          <c:orientation val="minMax"/>
        </c:scaling>
        <c:delete val="0"/>
        <c:axPos val="b"/>
        <c:numFmt formatCode="General" sourceLinked="0"/>
        <c:majorTickMark val="out"/>
        <c:minorTickMark val="none"/>
        <c:tickLblPos val="nextTo"/>
        <c:txPr>
          <a:bodyPr/>
          <a:lstStyle/>
          <a:p>
            <a:pPr>
              <a:defRPr b="0"/>
            </a:pPr>
            <a:endParaRPr lang="en-US"/>
          </a:p>
        </c:txPr>
        <c:crossAx val="178390472"/>
        <c:crosses val="autoZero"/>
        <c:auto val="1"/>
        <c:lblAlgn val="ctr"/>
        <c:lblOffset val="100"/>
        <c:noMultiLvlLbl val="0"/>
      </c:catAx>
      <c:valAx>
        <c:axId val="178390472"/>
        <c:scaling>
          <c:orientation val="minMax"/>
        </c:scaling>
        <c:delete val="0"/>
        <c:axPos val="l"/>
        <c:majorGridlines/>
        <c:numFmt formatCode="0%" sourceLinked="1"/>
        <c:majorTickMark val="out"/>
        <c:minorTickMark val="none"/>
        <c:tickLblPos val="nextTo"/>
        <c:crossAx val="178390080"/>
        <c:crosses val="autoZero"/>
        <c:crossBetween val="between"/>
      </c:valAx>
    </c:plotArea>
    <c:legend>
      <c:legendPos val="b"/>
      <c:overlay val="0"/>
      <c:txPr>
        <a:bodyPr/>
        <a:lstStyle/>
        <a:p>
          <a:pPr>
            <a:defRPr sz="1800" b="0"/>
          </a:pPr>
          <a:endParaRPr lang="en-US"/>
        </a:p>
      </c:txPr>
    </c:legend>
    <c:plotVisOnly val="1"/>
    <c:dispBlanksAs val="gap"/>
    <c:showDLblsOverMax val="0"/>
  </c:chart>
  <c:txPr>
    <a:bodyPr/>
    <a:lstStyle/>
    <a:p>
      <a:pPr>
        <a:defRPr sz="1050" b="1"/>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a-GE" sz="1800" dirty="0" smtClean="0">
                <a:solidFill>
                  <a:schemeClr val="accent1">
                    <a:lumMod val="50000"/>
                  </a:schemeClr>
                </a:solidFill>
                <a:effectLst>
                  <a:outerShdw blurRad="38100" dist="38100" dir="2700000" algn="tl">
                    <a:srgbClr val="000000">
                      <a:alpha val="43137"/>
                    </a:srgbClr>
                  </a:outerShdw>
                </a:effectLst>
                <a:latin typeface="+mj-lt"/>
              </a:rPr>
              <a:t>ანტენატალური სიკვდილის</a:t>
            </a:r>
            <a:r>
              <a:rPr lang="ka-GE" sz="1800" baseline="0" dirty="0" smtClean="0">
                <a:solidFill>
                  <a:schemeClr val="accent1">
                    <a:lumMod val="50000"/>
                  </a:schemeClr>
                </a:solidFill>
                <a:effectLst>
                  <a:outerShdw blurRad="38100" dist="38100" dir="2700000" algn="tl">
                    <a:srgbClr val="000000">
                      <a:alpha val="43137"/>
                    </a:srgbClr>
                  </a:outerShdw>
                </a:effectLst>
                <a:latin typeface="+mj-lt"/>
              </a:rPr>
              <a:t> 452 შემთხვევა</a:t>
            </a:r>
            <a:endParaRPr lang="ka-GE" sz="1800" dirty="0">
              <a:solidFill>
                <a:schemeClr val="accent1">
                  <a:lumMod val="50000"/>
                </a:schemeClr>
              </a:solidFill>
              <a:effectLst>
                <a:outerShdw blurRad="38100" dist="38100" dir="2700000" algn="tl">
                  <a:srgbClr val="000000">
                    <a:alpha val="43137"/>
                  </a:srgbClr>
                </a:outerShdw>
              </a:effectLst>
              <a:latin typeface="+mj-l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ანტენატალური</c:v>
                </c:pt>
              </c:strCache>
            </c:strRef>
          </c:tx>
          <c:explosion val="25"/>
          <c:dPt>
            <c:idx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c:spPr>
          </c:dPt>
          <c:dPt>
            <c:idx val="1"/>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c:spPr>
          </c:dPt>
          <c:dPt>
            <c:idx val="2"/>
            <c:bubble3D val="0"/>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8100000" scaled="1"/>
                <a:tileRect/>
              </a:gradFill>
            </c:spPr>
          </c:dPt>
          <c:dPt>
            <c:idx val="3"/>
            <c:bubble3D val="0"/>
            <c:sp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0800000" scaled="1"/>
                <a:tileRect/>
              </a:gradFill>
            </c:spPr>
          </c:dPt>
          <c:dPt>
            <c:idx val="4"/>
            <c:bubble3D val="0"/>
            <c:spPr>
              <a:solidFill>
                <a:srgbClr val="F9EE5D"/>
              </a:solidFill>
            </c:spPr>
          </c:dPt>
          <c:dLbls>
            <c:spPr>
              <a:noFill/>
              <a:ln>
                <a:noFill/>
              </a:ln>
              <a:effectLst/>
            </c:spPr>
            <c:txPr>
              <a:bodyPr/>
              <a:lstStyle/>
              <a:p>
                <a:pPr>
                  <a:defRPr sz="1100" b="1">
                    <a:solidFill>
                      <a:schemeClr val="tx1">
                        <a:lumMod val="65000"/>
                        <a:lumOff val="35000"/>
                      </a:schemeClr>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22 0/7 - 27 6/7</c:v>
                </c:pt>
                <c:pt idx="1">
                  <c:v>28 0/7 - 33 6/7</c:v>
                </c:pt>
                <c:pt idx="2">
                  <c:v>34 0/7 - 36 6/7</c:v>
                </c:pt>
                <c:pt idx="3">
                  <c:v>37 0/7 - 41 0/7</c:v>
                </c:pt>
                <c:pt idx="4">
                  <c:v>&gt;41 0/7</c:v>
                </c:pt>
              </c:strCache>
            </c:strRef>
          </c:cat>
          <c:val>
            <c:numRef>
              <c:f>Sheet1!$B$2:$B$6</c:f>
              <c:numCache>
                <c:formatCode>General</c:formatCode>
                <c:ptCount val="5"/>
                <c:pt idx="0">
                  <c:v>152</c:v>
                </c:pt>
                <c:pt idx="1">
                  <c:v>115</c:v>
                </c:pt>
                <c:pt idx="2">
                  <c:v>72</c:v>
                </c:pt>
                <c:pt idx="3">
                  <c:v>105</c:v>
                </c:pt>
                <c:pt idx="4">
                  <c:v>7</c:v>
                </c:pt>
              </c:numCache>
            </c:numRef>
          </c:val>
        </c:ser>
        <c:dLbls>
          <c:dLblPos val="bestFit"/>
          <c:showLegendKey val="0"/>
          <c:showVal val="1"/>
          <c:showCatName val="0"/>
          <c:showSerName val="0"/>
          <c:showPercent val="0"/>
          <c:showBubbleSize val="0"/>
          <c:showLeaderLines val="1"/>
        </c:dLbls>
      </c:pie3DChart>
    </c:plotArea>
    <c:legend>
      <c:legendPos val="b"/>
      <c:overlay val="0"/>
      <c:txPr>
        <a:bodyPr/>
        <a:lstStyle/>
        <a:p>
          <a:pPr>
            <a:defRPr sz="1200" b="1">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954496221891221"/>
          <c:y val="5.1432259588856569E-2"/>
          <c:w val="0.8622005270418297"/>
          <c:h val="0.6859563212329981"/>
        </c:manualLayout>
      </c:layout>
      <c:barChart>
        <c:barDir val="col"/>
        <c:grouping val="stacked"/>
        <c:varyColors val="0"/>
        <c:ser>
          <c:idx val="0"/>
          <c:order val="0"/>
          <c:tx>
            <c:strRef>
              <c:f>Sheet1!$B$1</c:f>
              <c:strCache>
                <c:ptCount val="1"/>
                <c:pt idx="0">
                  <c:v>22 0/7-27 6/7</c:v>
                </c:pt>
              </c:strCache>
            </c:strRef>
          </c:tx>
          <c:invertIfNegative val="0"/>
          <c:cat>
            <c:strRef>
              <c:f>Sheet1!$A$2:$A$5</c:f>
              <c:strCache>
                <c:ptCount val="4"/>
                <c:pt idx="0">
                  <c:v>I დონე</c:v>
                </c:pt>
                <c:pt idx="1">
                  <c:v>II დონე</c:v>
                </c:pt>
                <c:pt idx="2">
                  <c:v>II-III დონე</c:v>
                </c:pt>
                <c:pt idx="3">
                  <c:v>IIIდონე</c:v>
                </c:pt>
              </c:strCache>
            </c:strRef>
          </c:cat>
          <c:val>
            <c:numRef>
              <c:f>Sheet1!$B$2:$B$5</c:f>
              <c:numCache>
                <c:formatCode>General</c:formatCode>
                <c:ptCount val="4"/>
                <c:pt idx="0">
                  <c:v>12</c:v>
                </c:pt>
                <c:pt idx="1">
                  <c:v>78</c:v>
                </c:pt>
                <c:pt idx="2">
                  <c:v>44</c:v>
                </c:pt>
                <c:pt idx="3">
                  <c:v>235</c:v>
                </c:pt>
              </c:numCache>
            </c:numRef>
          </c:val>
          <c:extLst xmlns:c16r2="http://schemas.microsoft.com/office/drawing/2015/06/chart">
            <c:ext xmlns:c16="http://schemas.microsoft.com/office/drawing/2014/chart" uri="{C3380CC4-5D6E-409C-BE32-E72D297353CC}">
              <c16:uniqueId val="{00000000-B440-4E9E-80D1-4D59AFF2CC50}"/>
            </c:ext>
          </c:extLst>
        </c:ser>
        <c:ser>
          <c:idx val="1"/>
          <c:order val="1"/>
          <c:tx>
            <c:strRef>
              <c:f>Sheet1!$C$1</c:f>
              <c:strCache>
                <c:ptCount val="1"/>
                <c:pt idx="0">
                  <c:v>28 0/7-33 6/7</c:v>
                </c:pt>
              </c:strCache>
            </c:strRef>
          </c:tx>
          <c:spPr>
            <a:solidFill>
              <a:srgbClr val="BD1390"/>
            </a:solidFill>
          </c:spPr>
          <c:invertIfNegative val="0"/>
          <c:cat>
            <c:strRef>
              <c:f>Sheet1!$A$2:$A$5</c:f>
              <c:strCache>
                <c:ptCount val="4"/>
                <c:pt idx="0">
                  <c:v>I დონე</c:v>
                </c:pt>
                <c:pt idx="1">
                  <c:v>II დონე</c:v>
                </c:pt>
                <c:pt idx="2">
                  <c:v>II-III დონე</c:v>
                </c:pt>
                <c:pt idx="3">
                  <c:v>IIIდონე</c:v>
                </c:pt>
              </c:strCache>
            </c:strRef>
          </c:cat>
          <c:val>
            <c:numRef>
              <c:f>Sheet1!$C$2:$C$5</c:f>
              <c:numCache>
                <c:formatCode>General</c:formatCode>
                <c:ptCount val="4"/>
                <c:pt idx="0">
                  <c:v>22</c:v>
                </c:pt>
                <c:pt idx="1">
                  <c:v>196</c:v>
                </c:pt>
                <c:pt idx="2">
                  <c:v>154</c:v>
                </c:pt>
                <c:pt idx="3">
                  <c:v>674</c:v>
                </c:pt>
              </c:numCache>
            </c:numRef>
          </c:val>
          <c:extLst xmlns:c16r2="http://schemas.microsoft.com/office/drawing/2015/06/chart">
            <c:ext xmlns:c16="http://schemas.microsoft.com/office/drawing/2014/chart" uri="{C3380CC4-5D6E-409C-BE32-E72D297353CC}">
              <c16:uniqueId val="{00000001-B440-4E9E-80D1-4D59AFF2CC50}"/>
            </c:ext>
          </c:extLst>
        </c:ser>
        <c:ser>
          <c:idx val="2"/>
          <c:order val="2"/>
          <c:tx>
            <c:strRef>
              <c:f>Sheet1!$D$1</c:f>
              <c:strCache>
                <c:ptCount val="1"/>
                <c:pt idx="0">
                  <c:v>34 0/7-36 6/7</c:v>
                </c:pt>
              </c:strCache>
            </c:strRef>
          </c:tx>
          <c:spPr>
            <a:solidFill>
              <a:schemeClr val="accent4">
                <a:lumMod val="50000"/>
              </a:schemeClr>
            </a:solidFill>
          </c:spPr>
          <c:invertIfNegative val="0"/>
          <c:cat>
            <c:strRef>
              <c:f>Sheet1!$A$2:$A$5</c:f>
              <c:strCache>
                <c:ptCount val="4"/>
                <c:pt idx="0">
                  <c:v>I დონე</c:v>
                </c:pt>
                <c:pt idx="1">
                  <c:v>II დონე</c:v>
                </c:pt>
                <c:pt idx="2">
                  <c:v>II-III დონე</c:v>
                </c:pt>
                <c:pt idx="3">
                  <c:v>IIIდონე</c:v>
                </c:pt>
              </c:strCache>
            </c:strRef>
          </c:cat>
          <c:val>
            <c:numRef>
              <c:f>Sheet1!$D$2:$D$5</c:f>
              <c:numCache>
                <c:formatCode>General</c:formatCode>
                <c:ptCount val="4"/>
                <c:pt idx="0">
                  <c:v>67</c:v>
                </c:pt>
                <c:pt idx="1">
                  <c:v>1147</c:v>
                </c:pt>
                <c:pt idx="2">
                  <c:v>662</c:v>
                </c:pt>
                <c:pt idx="3">
                  <c:v>841</c:v>
                </c:pt>
              </c:numCache>
            </c:numRef>
          </c:val>
          <c:extLst xmlns:c16r2="http://schemas.microsoft.com/office/drawing/2015/06/chart">
            <c:ext xmlns:c16="http://schemas.microsoft.com/office/drawing/2014/chart" uri="{C3380CC4-5D6E-409C-BE32-E72D297353CC}">
              <c16:uniqueId val="{00000002-B440-4E9E-80D1-4D59AFF2CC50}"/>
            </c:ext>
          </c:extLst>
        </c:ser>
        <c:ser>
          <c:idx val="3"/>
          <c:order val="3"/>
          <c:tx>
            <c:strRef>
              <c:f>Sheet1!$E$1</c:f>
              <c:strCache>
                <c:ptCount val="1"/>
                <c:pt idx="0">
                  <c:v>37 0/7- 40 7/7</c:v>
                </c:pt>
              </c:strCache>
            </c:strRef>
          </c:tx>
          <c:spPr>
            <a:solidFill>
              <a:schemeClr val="accent1">
                <a:lumMod val="75000"/>
              </a:schemeClr>
            </a:solidFill>
            <a:ln>
              <a:solidFill>
                <a:schemeClr val="accent1"/>
              </a:solidFill>
            </a:ln>
            <a:effectLst>
              <a:softEdge rad="12700"/>
            </a:effectLst>
            <a:scene3d>
              <a:camera prst="orthographicFront"/>
              <a:lightRig rig="threePt" dir="t"/>
            </a:scene3d>
            <a:sp3d>
              <a:bevelT w="190500" h="38100"/>
            </a:sp3d>
          </c:spPr>
          <c:invertIfNegative val="0"/>
          <c:dLbls>
            <c:spPr>
              <a:noFill/>
              <a:ln>
                <a:noFill/>
              </a:ln>
              <a:effectLst/>
            </c:spPr>
            <c:txPr>
              <a:bodyPr/>
              <a:lstStyle/>
              <a:p>
                <a:pPr>
                  <a:defRPr sz="1000" b="1">
                    <a:solidFill>
                      <a:schemeClr val="bg1">
                        <a:lumMod val="75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I დონე</c:v>
                </c:pt>
                <c:pt idx="1">
                  <c:v>II დონე</c:v>
                </c:pt>
                <c:pt idx="2">
                  <c:v>II-III დონე</c:v>
                </c:pt>
                <c:pt idx="3">
                  <c:v>IIIდონე</c:v>
                </c:pt>
              </c:strCache>
            </c:strRef>
          </c:cat>
          <c:val>
            <c:numRef>
              <c:f>Sheet1!$E$2:$E$5</c:f>
              <c:numCache>
                <c:formatCode>General</c:formatCode>
                <c:ptCount val="4"/>
                <c:pt idx="0">
                  <c:v>2291</c:v>
                </c:pt>
                <c:pt idx="1">
                  <c:v>27655</c:v>
                </c:pt>
                <c:pt idx="2">
                  <c:v>10362</c:v>
                </c:pt>
                <c:pt idx="3">
                  <c:v>4822</c:v>
                </c:pt>
              </c:numCache>
            </c:numRef>
          </c:val>
          <c:extLst xmlns:c16r2="http://schemas.microsoft.com/office/drawing/2015/06/chart">
            <c:ext xmlns:c16="http://schemas.microsoft.com/office/drawing/2014/chart" uri="{C3380CC4-5D6E-409C-BE32-E72D297353CC}">
              <c16:uniqueId val="{00000003-B440-4E9E-80D1-4D59AFF2CC50}"/>
            </c:ext>
          </c:extLst>
        </c:ser>
        <c:ser>
          <c:idx val="4"/>
          <c:order val="4"/>
          <c:tx>
            <c:strRef>
              <c:f>Sheet1!$F$1</c:f>
              <c:strCache>
                <c:ptCount val="1"/>
                <c:pt idx="0">
                  <c:v>&gt;41 0/7</c:v>
                </c:pt>
              </c:strCache>
            </c:strRef>
          </c:tx>
          <c:spPr>
            <a:solidFill>
              <a:schemeClr val="accent2">
                <a:lumMod val="40000"/>
                <a:lumOff val="60000"/>
              </a:schemeClr>
            </a:solidFill>
          </c:spPr>
          <c:invertIfNegative val="0"/>
          <c:cat>
            <c:strRef>
              <c:f>Sheet1!$A$2:$A$5</c:f>
              <c:strCache>
                <c:ptCount val="4"/>
                <c:pt idx="0">
                  <c:v>I დონე</c:v>
                </c:pt>
                <c:pt idx="1">
                  <c:v>II დონე</c:v>
                </c:pt>
                <c:pt idx="2">
                  <c:v>II-III დონე</c:v>
                </c:pt>
                <c:pt idx="3">
                  <c:v>IIIდონე</c:v>
                </c:pt>
              </c:strCache>
            </c:strRef>
          </c:cat>
          <c:val>
            <c:numRef>
              <c:f>Sheet1!$F$2:$F$5</c:f>
              <c:numCache>
                <c:formatCode>General</c:formatCode>
                <c:ptCount val="4"/>
                <c:pt idx="0">
                  <c:v>185</c:v>
                </c:pt>
                <c:pt idx="1">
                  <c:v>2030</c:v>
                </c:pt>
                <c:pt idx="2">
                  <c:v>729</c:v>
                </c:pt>
                <c:pt idx="3">
                  <c:v>463</c:v>
                </c:pt>
              </c:numCache>
            </c:numRef>
          </c:val>
          <c:extLst xmlns:c16r2="http://schemas.microsoft.com/office/drawing/2015/06/chart">
            <c:ext xmlns:c16="http://schemas.microsoft.com/office/drawing/2014/chart" uri="{C3380CC4-5D6E-409C-BE32-E72D297353CC}">
              <c16:uniqueId val="{00000004-B440-4E9E-80D1-4D59AFF2CC50}"/>
            </c:ext>
          </c:extLst>
        </c:ser>
        <c:dLbls>
          <c:showLegendKey val="0"/>
          <c:showVal val="0"/>
          <c:showCatName val="0"/>
          <c:showSerName val="0"/>
          <c:showPercent val="0"/>
          <c:showBubbleSize val="0"/>
        </c:dLbls>
        <c:gapWidth val="75"/>
        <c:overlap val="100"/>
        <c:axId val="176603592"/>
        <c:axId val="176603984"/>
      </c:barChart>
      <c:catAx>
        <c:axId val="176603592"/>
        <c:scaling>
          <c:orientation val="minMax"/>
        </c:scaling>
        <c:delete val="0"/>
        <c:axPos val="b"/>
        <c:numFmt formatCode="General" sourceLinked="0"/>
        <c:majorTickMark val="none"/>
        <c:minorTickMark val="none"/>
        <c:tickLblPos val="nextTo"/>
        <c:crossAx val="176603984"/>
        <c:crosses val="autoZero"/>
        <c:auto val="1"/>
        <c:lblAlgn val="ctr"/>
        <c:lblOffset val="100"/>
        <c:noMultiLvlLbl val="0"/>
      </c:catAx>
      <c:valAx>
        <c:axId val="176603984"/>
        <c:scaling>
          <c:orientation val="minMax"/>
        </c:scaling>
        <c:delete val="0"/>
        <c:axPos val="l"/>
        <c:majorGridlines/>
        <c:numFmt formatCode="General" sourceLinked="1"/>
        <c:majorTickMark val="none"/>
        <c:minorTickMark val="none"/>
        <c:tickLblPos val="nextTo"/>
        <c:spPr>
          <a:ln w="9525">
            <a:noFill/>
          </a:ln>
        </c:spPr>
        <c:txPr>
          <a:bodyPr/>
          <a:lstStyle/>
          <a:p>
            <a:pPr>
              <a:defRPr>
                <a:solidFill>
                  <a:schemeClr val="bg1">
                    <a:lumMod val="50000"/>
                  </a:schemeClr>
                </a:solidFill>
              </a:defRPr>
            </a:pPr>
            <a:endParaRPr lang="en-US"/>
          </a:p>
        </c:txPr>
        <c:crossAx val="176603592"/>
        <c:crosses val="autoZero"/>
        <c:crossBetween val="between"/>
      </c:valAx>
      <c:spPr>
        <a:solidFill>
          <a:schemeClr val="bg1"/>
        </a:solidFill>
        <a:effectLst>
          <a:glow rad="114300">
            <a:schemeClr val="accent1">
              <a:alpha val="24000"/>
            </a:schemeClr>
          </a:glow>
          <a:outerShdw blurRad="50800" dist="50800" dir="5400000" sx="1000" sy="1000" algn="ctr" rotWithShape="0">
            <a:srgbClr val="000000">
              <a:alpha val="87000"/>
            </a:srgbClr>
          </a:outerShdw>
          <a:softEdge rad="1270000"/>
        </a:effectLst>
        <a:scene3d>
          <a:camera prst="orthographicFront"/>
          <a:lightRig rig="threePt" dir="t"/>
        </a:scene3d>
        <a:sp3d>
          <a:bevelT w="19050" h="101600"/>
          <a:bevelB w="12700" h="88900"/>
        </a:sp3d>
      </c:spPr>
    </c:plotArea>
    <c:legend>
      <c:legendPos val="b"/>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a-GE" sz="1800" dirty="0" smtClean="0">
                <a:solidFill>
                  <a:schemeClr val="accent1">
                    <a:lumMod val="50000"/>
                  </a:schemeClr>
                </a:solidFill>
                <a:effectLst>
                  <a:outerShdw blurRad="38100" dist="38100" dir="2700000" algn="tl">
                    <a:srgbClr val="000000">
                      <a:alpha val="43137"/>
                    </a:srgbClr>
                  </a:outerShdw>
                </a:effectLst>
              </a:rPr>
              <a:t>ინტრანატალური სიკვდილის 53 შემთხვევა</a:t>
            </a:r>
            <a:endParaRPr lang="ka-GE" sz="1800" dirty="0">
              <a:solidFill>
                <a:schemeClr val="accent1">
                  <a:lumMod val="50000"/>
                </a:schemeClr>
              </a:solidFill>
              <a:effectLst>
                <a:outerShdw blurRad="38100" dist="38100" dir="2700000" algn="tl">
                  <a:srgbClr val="000000">
                    <a:alpha val="43137"/>
                  </a:srgbClr>
                </a:outerShdw>
              </a:effectLst>
            </a:endParaRP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4.0116706976411169E-2"/>
          <c:y val="0.20489681686052508"/>
          <c:w val="0.9304643745742206"/>
          <c:h val="0.68953838313800841"/>
        </c:manualLayout>
      </c:layout>
      <c:pie3DChart>
        <c:varyColors val="1"/>
        <c:ser>
          <c:idx val="0"/>
          <c:order val="0"/>
          <c:tx>
            <c:strRef>
              <c:f>Sheet1!$B$1</c:f>
              <c:strCache>
                <c:ptCount val="1"/>
                <c:pt idx="0">
                  <c:v>ინტრანატალური</c:v>
                </c:pt>
              </c:strCache>
            </c:strRef>
          </c:tx>
          <c:explosion val="25"/>
          <c:dPt>
            <c:idx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8100000" scaled="1"/>
                <a:tileRect/>
              </a:gradFill>
            </c:spPr>
          </c:dPt>
          <c:dPt>
            <c:idx val="1"/>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c:spPr>
          </c:dPt>
          <c:dPt>
            <c:idx val="2"/>
            <c:bubble3D val="0"/>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c:spPr>
          </c:dPt>
          <c:dLbls>
            <c:spPr>
              <a:noFill/>
              <a:ln>
                <a:noFill/>
              </a:ln>
              <a:effectLst/>
            </c:spPr>
            <c:txPr>
              <a:bodyPr/>
              <a:lstStyle/>
              <a:p>
                <a:pPr>
                  <a:defRPr sz="1200" b="1">
                    <a:solidFill>
                      <a:schemeClr val="tx1">
                        <a:lumMod val="65000"/>
                        <a:lumOff val="35000"/>
                      </a:schemeClr>
                    </a:solidFill>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22 0/7 - 26 6/7 </c:v>
                </c:pt>
                <c:pt idx="1">
                  <c:v>28 0/7 - 33 6/7</c:v>
                </c:pt>
                <c:pt idx="2">
                  <c:v>34 0/7 - 36 6/7</c:v>
                </c:pt>
              </c:strCache>
            </c:strRef>
          </c:cat>
          <c:val>
            <c:numRef>
              <c:f>Sheet1!$B$2:$B$4</c:f>
              <c:numCache>
                <c:formatCode>General</c:formatCode>
                <c:ptCount val="3"/>
                <c:pt idx="0">
                  <c:v>44</c:v>
                </c:pt>
                <c:pt idx="1">
                  <c:v>7</c:v>
                </c:pt>
                <c:pt idx="2">
                  <c:v>2</c:v>
                </c:pt>
              </c:numCache>
            </c:numRef>
          </c:val>
        </c:ser>
        <c:dLbls>
          <c:showLegendKey val="0"/>
          <c:showVal val="0"/>
          <c:showCatName val="0"/>
          <c:showSerName val="0"/>
          <c:showPercent val="0"/>
          <c:showBubbleSize val="0"/>
          <c:showLeaderLines val="1"/>
        </c:dLbls>
      </c:pie3DChart>
    </c:plotArea>
    <c:legend>
      <c:legendPos val="b"/>
      <c:overlay val="0"/>
      <c:txPr>
        <a:bodyPr/>
        <a:lstStyle/>
        <a:p>
          <a:pPr>
            <a:defRPr sz="1200" b="1">
              <a:solidFill>
                <a:schemeClr val="bg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3AB94"/>
            </a:solidFill>
            <a:ln>
              <a:noFill/>
            </a:ln>
            <a:effectLst>
              <a:glow rad="127000">
                <a:schemeClr val="bg1">
                  <a:alpha val="97000"/>
                </a:schemeClr>
              </a:glow>
              <a:outerShdw blurRad="50800" dist="50800" dir="5400000" algn="ctr" rotWithShape="0">
                <a:srgbClr val="000000">
                  <a:alpha val="79000"/>
                </a:srgbClr>
              </a:outerShdw>
              <a:softEdge rad="660400"/>
            </a:effectLst>
            <a:scene3d>
              <a:camera prst="orthographicFront"/>
              <a:lightRig rig="freezing" dir="t"/>
            </a:scene3d>
            <a:sp3d prstMaterial="dkEdge">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p-95 უცნობი მიზეზი</c:v>
                </c:pt>
                <c:pt idx="1">
                  <c:v>P-00 დედის ავადობით გამოწვეული</c:v>
                </c:pt>
                <c:pt idx="2">
                  <c:v>P-02</c:v>
                </c:pt>
              </c:strCache>
            </c:strRef>
          </c:cat>
          <c:val>
            <c:numRef>
              <c:f>Sheet1!$B$2:$B$4</c:f>
              <c:numCache>
                <c:formatCode>General</c:formatCode>
                <c:ptCount val="3"/>
                <c:pt idx="0">
                  <c:v>399</c:v>
                </c:pt>
                <c:pt idx="1">
                  <c:v>39</c:v>
                </c:pt>
                <c:pt idx="2">
                  <c:v>26</c:v>
                </c:pt>
              </c:numCache>
            </c:numRef>
          </c:val>
        </c:ser>
        <c:dLbls>
          <c:showLegendKey val="0"/>
          <c:showVal val="0"/>
          <c:showCatName val="0"/>
          <c:showSerName val="0"/>
          <c:showPercent val="0"/>
          <c:showBubbleSize val="0"/>
        </c:dLbls>
        <c:gapWidth val="219"/>
        <c:overlap val="-27"/>
        <c:axId val="178392040"/>
        <c:axId val="178392432"/>
      </c:barChart>
      <c:catAx>
        <c:axId val="17839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effectLst/>
                <a:latin typeface="+mn-lt"/>
                <a:ea typeface="+mn-ea"/>
                <a:cs typeface="+mn-cs"/>
              </a:defRPr>
            </a:pPr>
            <a:endParaRPr lang="en-US"/>
          </a:p>
        </c:txPr>
        <c:crossAx val="178392432"/>
        <c:crosses val="autoZero"/>
        <c:auto val="1"/>
        <c:lblAlgn val="ctr"/>
        <c:lblOffset val="100"/>
        <c:noMultiLvlLbl val="0"/>
      </c:catAx>
      <c:valAx>
        <c:axId val="17839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9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Neonatal!$C$2</c:f>
              <c:strCache>
                <c:ptCount val="1"/>
                <c:pt idx="0">
                  <c:v>0-7 დღემდე/1000 ცოცხ</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Neonatal!$C$3:$C$10</c:f>
              <c:numCache>
                <c:formatCode>General</c:formatCode>
                <c:ptCount val="8"/>
                <c:pt idx="0">
                  <c:v>6.6</c:v>
                </c:pt>
                <c:pt idx="1">
                  <c:v>7.1</c:v>
                </c:pt>
                <c:pt idx="2">
                  <c:v>7.5</c:v>
                </c:pt>
                <c:pt idx="3">
                  <c:v>6.1</c:v>
                </c:pt>
                <c:pt idx="4">
                  <c:v>4.0999999999999996</c:v>
                </c:pt>
                <c:pt idx="5">
                  <c:v>3.8</c:v>
                </c:pt>
                <c:pt idx="6">
                  <c:v>4.0999999999999996</c:v>
                </c:pt>
                <c:pt idx="7">
                  <c:v>4.5</c:v>
                </c:pt>
              </c:numCache>
            </c:numRef>
          </c:val>
          <c:smooth val="0"/>
          <c:extLst xmlns:c16r2="http://schemas.microsoft.com/office/drawing/2015/06/chart">
            <c:ext xmlns:c16="http://schemas.microsoft.com/office/drawing/2014/chart" uri="{C3380CC4-5D6E-409C-BE32-E72D297353CC}">
              <c16:uniqueId val="{00000000-9B3F-45A8-B88F-675B27C9E2BE}"/>
            </c:ext>
          </c:extLst>
        </c:ser>
        <c:ser>
          <c:idx val="1"/>
          <c:order val="1"/>
          <c:tx>
            <c:strRef>
              <c:f>Neonatal!$D$2</c:f>
              <c:strCache>
                <c:ptCount val="1"/>
                <c:pt idx="0">
                  <c:v>8-28 დღემდე/1000 ცოცხ</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Neonatal!$D$3:$D$10</c:f>
              <c:numCache>
                <c:formatCode>General</c:formatCode>
                <c:ptCount val="8"/>
                <c:pt idx="0">
                  <c:v>2.5</c:v>
                </c:pt>
                <c:pt idx="1">
                  <c:v>2.6</c:v>
                </c:pt>
                <c:pt idx="2">
                  <c:v>3.2</c:v>
                </c:pt>
                <c:pt idx="3">
                  <c:v>3</c:v>
                </c:pt>
                <c:pt idx="4">
                  <c:v>2.4</c:v>
                </c:pt>
                <c:pt idx="5">
                  <c:v>2</c:v>
                </c:pt>
                <c:pt idx="6">
                  <c:v>2.2000000000000002</c:v>
                </c:pt>
                <c:pt idx="7">
                  <c:v>2.1</c:v>
                </c:pt>
              </c:numCache>
            </c:numRef>
          </c:val>
          <c:smooth val="0"/>
          <c:extLst xmlns:c16r2="http://schemas.microsoft.com/office/drawing/2015/06/chart">
            <c:ext xmlns:c16="http://schemas.microsoft.com/office/drawing/2014/chart" uri="{C3380CC4-5D6E-409C-BE32-E72D297353CC}">
              <c16:uniqueId val="{00000001-9B3F-45A8-B88F-675B27C9E2BE}"/>
            </c:ext>
          </c:extLst>
        </c:ser>
        <c:ser>
          <c:idx val="2"/>
          <c:order val="2"/>
          <c:tx>
            <c:strRef>
              <c:f>Neonatal!$E$2</c:f>
              <c:strCache>
                <c:ptCount val="1"/>
                <c:pt idx="0">
                  <c:v>0-28 დღემდე/1000 ცოცხალ</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Neonatal!$B$3:$B$10</c:f>
              <c:numCache>
                <c:formatCode>General</c:formatCode>
                <c:ptCount val="8"/>
                <c:pt idx="0">
                  <c:v>2010</c:v>
                </c:pt>
                <c:pt idx="1">
                  <c:v>2011</c:v>
                </c:pt>
                <c:pt idx="2">
                  <c:v>2012</c:v>
                </c:pt>
                <c:pt idx="3">
                  <c:v>2013</c:v>
                </c:pt>
                <c:pt idx="4">
                  <c:v>2014</c:v>
                </c:pt>
                <c:pt idx="5">
                  <c:v>2015</c:v>
                </c:pt>
                <c:pt idx="6">
                  <c:v>2016</c:v>
                </c:pt>
                <c:pt idx="7">
                  <c:v>2017</c:v>
                </c:pt>
              </c:numCache>
            </c:numRef>
          </c:cat>
          <c:val>
            <c:numRef>
              <c:f>Neonatal!$E$3:$E$10</c:f>
              <c:numCache>
                <c:formatCode>General</c:formatCode>
                <c:ptCount val="8"/>
                <c:pt idx="0">
                  <c:v>9.1</c:v>
                </c:pt>
                <c:pt idx="1">
                  <c:v>9.6999999999999993</c:v>
                </c:pt>
                <c:pt idx="2">
                  <c:v>10.7</c:v>
                </c:pt>
                <c:pt idx="3">
                  <c:v>9.1</c:v>
                </c:pt>
                <c:pt idx="4">
                  <c:v>6.5</c:v>
                </c:pt>
                <c:pt idx="5">
                  <c:v>5.8</c:v>
                </c:pt>
                <c:pt idx="6">
                  <c:v>6.3</c:v>
                </c:pt>
                <c:pt idx="7">
                  <c:v>6.6</c:v>
                </c:pt>
              </c:numCache>
            </c:numRef>
          </c:val>
          <c:smooth val="0"/>
          <c:extLst xmlns:c16r2="http://schemas.microsoft.com/office/drawing/2015/06/chart">
            <c:ext xmlns:c16="http://schemas.microsoft.com/office/drawing/2014/chart" uri="{C3380CC4-5D6E-409C-BE32-E72D297353CC}">
              <c16:uniqueId val="{00000002-9B3F-45A8-B88F-675B27C9E2BE}"/>
            </c:ext>
          </c:extLst>
        </c:ser>
        <c:dLbls>
          <c:showLegendKey val="0"/>
          <c:showVal val="1"/>
          <c:showCatName val="0"/>
          <c:showSerName val="0"/>
          <c:showPercent val="0"/>
          <c:showBubbleSize val="0"/>
        </c:dLbls>
        <c:smooth val="0"/>
        <c:axId val="145207472"/>
        <c:axId val="173553592"/>
      </c:lineChart>
      <c:catAx>
        <c:axId val="14520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53592"/>
        <c:crosses val="autoZero"/>
        <c:auto val="1"/>
        <c:lblAlgn val="ctr"/>
        <c:lblOffset val="100"/>
        <c:noMultiLvlLbl val="0"/>
      </c:catAx>
      <c:valAx>
        <c:axId val="173553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07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7974606562305136E-3"/>
          <c:y val="3.3212565124086852E-3"/>
        </c:manualLayout>
      </c:layout>
      <c:overlay val="0"/>
      <c:txPr>
        <a:bodyPr/>
        <a:lstStyle/>
        <a:p>
          <a:pPr lvl="1" algn="l" rtl="0">
            <a:defRPr lang="ka-GE" sz="1400" b="1" i="0" u="none" strike="noStrike" kern="1200" baseline="0">
              <a:solidFill>
                <a:srgbClr val="002060"/>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9.7567938833303558E-2"/>
          <c:y val="0.1244752022436003"/>
          <c:w val="0.89928470830110607"/>
          <c:h val="0.7124156087589617"/>
        </c:manualLayout>
      </c:layout>
      <c:pie3DChart>
        <c:varyColors val="1"/>
        <c:ser>
          <c:idx val="0"/>
          <c:order val="0"/>
          <c:tx>
            <c:strRef>
              <c:f>Sheet1!$B$1</c:f>
              <c:strCache>
                <c:ptCount val="1"/>
                <c:pt idx="0">
                  <c:v>წონის მიხედვით:</c:v>
                </c:pt>
              </c:strCache>
            </c:strRef>
          </c:tx>
          <c:spPr>
            <a:ln>
              <a:solidFill>
                <a:schemeClr val="accent1">
                  <a:lumMod val="40000"/>
                  <a:lumOff val="60000"/>
                </a:schemeClr>
              </a:solidFill>
            </a:ln>
          </c:spPr>
          <c:dPt>
            <c:idx val="0"/>
            <c:bubble3D val="0"/>
            <c:spPr>
              <a:solidFill>
                <a:schemeClr val="accent1">
                  <a:lumMod val="40000"/>
                  <a:lumOff val="60000"/>
                </a:schemeClr>
              </a:solidFill>
              <a:ln>
                <a:solidFill>
                  <a:schemeClr val="accent1">
                    <a:lumMod val="40000"/>
                    <a:lumOff val="60000"/>
                  </a:schemeClr>
                </a:solidFill>
              </a:ln>
            </c:spPr>
          </c:dPt>
          <c:dPt>
            <c:idx val="1"/>
            <c:bubble3D val="0"/>
            <c:spPr>
              <a:solidFill>
                <a:schemeClr val="accent2">
                  <a:lumMod val="40000"/>
                  <a:lumOff val="60000"/>
                </a:schemeClr>
              </a:solidFill>
              <a:ln>
                <a:solidFill>
                  <a:schemeClr val="accent1">
                    <a:lumMod val="40000"/>
                    <a:lumOff val="60000"/>
                  </a:schemeClr>
                </a:solidFill>
              </a:ln>
            </c:spPr>
          </c:dPt>
          <c:dPt>
            <c:idx val="5"/>
            <c:bubble3D val="0"/>
            <c:spPr>
              <a:solidFill>
                <a:schemeClr val="accent6">
                  <a:lumMod val="20000"/>
                  <a:lumOff val="80000"/>
                </a:schemeClr>
              </a:solidFill>
              <a:ln>
                <a:solidFill>
                  <a:schemeClr val="accent1">
                    <a:lumMod val="40000"/>
                    <a:lumOff val="60000"/>
                  </a:schemeClr>
                </a:solidFill>
              </a:ln>
            </c:spPr>
          </c:dPt>
          <c:dLbls>
            <c:dLbl>
              <c:idx val="0"/>
              <c:layout>
                <c:manualLayout>
                  <c:x val="-0.18598439160801727"/>
                  <c:y val="7.745850129215184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97101628884879E-2"/>
                  <c:y val="-0.2860627390586075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7482960256901036E-2"/>
                  <c:y val="-0.1412060309870117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121436339650385"/>
                  <c:y val="1.440681370967552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n-US" sz="1100" b="1" i="0" u="none" strike="noStrike" kern="1200" baseline="0">
                    <a:solidFill>
                      <a:srgbClr val="000000">
                        <a:lumMod val="75000"/>
                        <a:lumOff val="25000"/>
                      </a:srgbClr>
                    </a:solidFill>
                    <a:effectLst/>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&lt;1000</c:v>
                </c:pt>
                <c:pt idx="1">
                  <c:v>1000-1499</c:v>
                </c:pt>
                <c:pt idx="2">
                  <c:v>1500-1999</c:v>
                </c:pt>
                <c:pt idx="3">
                  <c:v>2000-2499</c:v>
                </c:pt>
                <c:pt idx="4">
                  <c:v>&gt;2500</c:v>
                </c:pt>
                <c:pt idx="5">
                  <c:v>დაუზუსტებელი </c:v>
                </c:pt>
              </c:strCache>
            </c:strRef>
          </c:cat>
          <c:val>
            <c:numRef>
              <c:f>Sheet1!$B$2:$B$7</c:f>
              <c:numCache>
                <c:formatCode>General</c:formatCode>
                <c:ptCount val="6"/>
                <c:pt idx="0">
                  <c:v>100</c:v>
                </c:pt>
                <c:pt idx="1">
                  <c:v>48</c:v>
                </c:pt>
                <c:pt idx="2">
                  <c:v>25</c:v>
                </c:pt>
                <c:pt idx="3">
                  <c:v>19</c:v>
                </c:pt>
                <c:pt idx="4">
                  <c:v>41</c:v>
                </c:pt>
                <c:pt idx="5">
                  <c:v>5</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7709964867905521"/>
          <c:w val="1"/>
          <c:h val="0.22900351320944784"/>
        </c:manualLayout>
      </c:layout>
      <c:overlay val="0"/>
      <c:txPr>
        <a:bodyPr/>
        <a:lstStyle/>
        <a:p>
          <a:pPr>
            <a:defRPr lang="en-US" sz="1400" b="1" i="0" u="none" strike="noStrike" kern="1200" baseline="0">
              <a:solidFill>
                <a:srgbClr val="000000">
                  <a:lumMod val="50000"/>
                  <a:lumOff val="50000"/>
                </a:srgbClr>
              </a:solidFill>
              <a:effectLst/>
              <a:latin typeface="+mn-lt"/>
              <a:ea typeface="+mn-ea"/>
              <a:cs typeface="+mn-cs"/>
            </a:defRPr>
          </a:pPr>
          <a:endParaRPr lang="en-US"/>
        </a:p>
      </c:txPr>
    </c:legend>
    <c:plotVisOnly val="1"/>
    <c:dispBlanksAs val="gap"/>
    <c:showDLblsOverMax val="0"/>
  </c:chart>
  <c:spPr>
    <a:effectLst>
      <a:outerShdw blurRad="50800" dist="50800" dir="5400000" sx="94000" sy="94000" algn="ctr" rotWithShape="0">
        <a:srgbClr val="000000">
          <a:alpha val="29000"/>
        </a:srgbClr>
      </a:outerShdw>
    </a:effectLst>
  </c:spPr>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3493344231156E-2"/>
          <c:y val="4.8670071351381149E-2"/>
          <c:w val="0.87617969422513486"/>
          <c:h val="0.70185940803504065"/>
        </c:manualLayout>
      </c:layout>
      <c:barChart>
        <c:barDir val="col"/>
        <c:grouping val="clustered"/>
        <c:varyColors val="0"/>
        <c:ser>
          <c:idx val="0"/>
          <c:order val="0"/>
          <c:tx>
            <c:strRef>
              <c:f>Sheet1!$B$1</c:f>
              <c:strCache>
                <c:ptCount val="1"/>
                <c:pt idx="0">
                  <c:v>Series 1</c:v>
                </c:pt>
              </c:strCache>
            </c:strRef>
          </c:tx>
          <c:spPr>
            <a:solidFill>
              <a:srgbClr val="33AB94">
                <a:alpha val="92000"/>
              </a:srgbClr>
            </a:solidFill>
            <a:ln cap="rnd">
              <a:solidFill>
                <a:srgbClr val="1D7E74"/>
              </a:solidFill>
              <a:bevel/>
            </a:ln>
            <a:effectLst>
              <a:glow rad="520700">
                <a:schemeClr val="bg1">
                  <a:alpha val="40000"/>
                </a:schemeClr>
              </a:glow>
              <a:outerShdw blurRad="50800" dist="38100" dir="5400000" algn="t" rotWithShape="0">
                <a:prstClr val="black">
                  <a:alpha val="40000"/>
                </a:prstClr>
              </a:outerShdw>
              <a:softEdge rad="12700"/>
            </a:effectLst>
            <a:scene3d>
              <a:camera prst="orthographicFront"/>
              <a:lightRig rig="twoPt" dir="t"/>
            </a:scene3d>
            <a:sp3d prstMaterial="matte">
              <a:bevelT prst="angle"/>
              <a:bevelB/>
            </a:sp3d>
          </c:spPr>
          <c:invertIfNegative val="0"/>
          <c:dPt>
            <c:idx val="0"/>
            <c:invertIfNegative val="0"/>
            <c:bubble3D val="0"/>
            <c:spPr>
              <a:solidFill>
                <a:srgbClr val="33AB94">
                  <a:alpha val="92000"/>
                </a:srgbClr>
              </a:solidFill>
              <a:ln cap="rnd">
                <a:solidFill>
                  <a:srgbClr val="1D7E74"/>
                </a:solidFill>
                <a:bevel/>
              </a:ln>
              <a:effectLst>
                <a:glow rad="520700">
                  <a:schemeClr val="bg1">
                    <a:alpha val="40000"/>
                  </a:schemeClr>
                </a:glow>
                <a:outerShdw blurRad="50800" dist="38100" dir="2700000" algn="tl" rotWithShape="0">
                  <a:prstClr val="black">
                    <a:alpha val="40000"/>
                  </a:prstClr>
                </a:outerShdw>
                <a:softEdge rad="12700"/>
              </a:effectLst>
              <a:scene3d>
                <a:camera prst="orthographicFront"/>
                <a:lightRig rig="twoPt" dir="t"/>
              </a:scene3d>
              <a:sp3d prstMaterial="dkEdge">
                <a:bevelT/>
                <a:bevelB/>
              </a:sp3d>
            </c:spPr>
          </c:dPt>
          <c:cat>
            <c:strRef>
              <c:f>Sheet1!$A$2:$A$4</c:f>
              <c:strCache>
                <c:ptCount val="3"/>
                <c:pt idx="0">
                  <c:v>P-05, P-07 ნაადრევი მშობიარობით გამოწვეული სიკვდილიანობა, ნაყოფის მცირე წონა</c:v>
                </c:pt>
                <c:pt idx="1">
                  <c:v>Q-00-05, Q-20-25, Q-21 თანდაყოლილი ანომალიები </c:v>
                </c:pt>
                <c:pt idx="2">
                  <c:v>P-21 ასფიქსია</c:v>
                </c:pt>
              </c:strCache>
            </c:strRef>
          </c:cat>
          <c:val>
            <c:numRef>
              <c:f>Sheet1!$B$2:$B$4</c:f>
              <c:numCache>
                <c:formatCode>General</c:formatCode>
                <c:ptCount val="3"/>
                <c:pt idx="0">
                  <c:v>123</c:v>
                </c:pt>
                <c:pt idx="1">
                  <c:v>49</c:v>
                </c:pt>
                <c:pt idx="2">
                  <c:v>15</c:v>
                </c:pt>
              </c:numCache>
            </c:numRef>
          </c:val>
        </c:ser>
        <c:dLbls>
          <c:showLegendKey val="0"/>
          <c:showVal val="0"/>
          <c:showCatName val="0"/>
          <c:showSerName val="0"/>
          <c:showPercent val="0"/>
          <c:showBubbleSize val="0"/>
        </c:dLbls>
        <c:gapWidth val="219"/>
        <c:overlap val="-27"/>
        <c:axId val="179338288"/>
        <c:axId val="179338680"/>
      </c:barChart>
      <c:catAx>
        <c:axId val="1793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9338680"/>
        <c:crosses val="autoZero"/>
        <c:auto val="1"/>
        <c:lblAlgn val="ctr"/>
        <c:lblOffset val="100"/>
        <c:noMultiLvlLbl val="0"/>
      </c:catAx>
      <c:valAx>
        <c:axId val="179338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33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ნეონატალური სიკვდილობა</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Pt>
            <c:idx val="0"/>
            <c:invertIfNegative val="0"/>
            <c:bubble3D val="0"/>
          </c:dPt>
          <c:dPt>
            <c:idx val="1"/>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3"/>
            <c:invertIfNegative val="0"/>
            <c:bubble3D val="0"/>
          </c:dPt>
          <c:dPt>
            <c:idx val="16"/>
            <c:invertIfNegative val="0"/>
            <c:bubble3D val="0"/>
          </c:dPt>
          <c:dPt>
            <c:idx val="21"/>
            <c:invertIfNegative val="0"/>
            <c:bubble3D val="0"/>
            <c:spPr>
              <a:solidFill>
                <a:srgbClr val="C00000"/>
              </a:soli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22"/>
            <c:invertIfNegative val="0"/>
            <c:bubble3D val="0"/>
          </c:dPt>
          <c:dPt>
            <c:idx val="2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Sheet1!$A$2:$A$26</c:f>
              <c:strCache>
                <c:ptCount val="25"/>
                <c:pt idx="0">
                  <c:v>იაპონია</c:v>
                </c:pt>
                <c:pt idx="1">
                  <c:v>ესტონეთი</c:v>
                </c:pt>
                <c:pt idx="2">
                  <c:v>სლოვენია</c:v>
                </c:pt>
                <c:pt idx="3">
                  <c:v>ჩეხეთი</c:v>
                </c:pt>
                <c:pt idx="4">
                  <c:v>მონაკო</c:v>
                </c:pt>
                <c:pt idx="5">
                  <c:v>ისრაელი</c:v>
                </c:pt>
                <c:pt idx="6">
                  <c:v>იტალია</c:v>
                </c:pt>
                <c:pt idx="7">
                  <c:v>პორტუგალია</c:v>
                </c:pt>
                <c:pt idx="8">
                  <c:v>ავსტრალია</c:v>
                </c:pt>
                <c:pt idx="9">
                  <c:v>ავსტრია</c:v>
                </c:pt>
                <c:pt idx="10">
                  <c:v>გერმანია</c:v>
                </c:pt>
                <c:pt idx="11">
                  <c:v>საფრანგეთი</c:v>
                </c:pt>
                <c:pt idx="12">
                  <c:v>ლატვია</c:v>
                </c:pt>
                <c:pt idx="13">
                  <c:v>შვეიცარია</c:v>
                </c:pt>
                <c:pt idx="14">
                  <c:v>სლოვაკეთი</c:v>
                </c:pt>
                <c:pt idx="15">
                  <c:v>რუსეთი</c:v>
                </c:pt>
                <c:pt idx="16">
                  <c:v>ამერიკა</c:v>
                </c:pt>
                <c:pt idx="17">
                  <c:v>ჩინეთი</c:v>
                </c:pt>
                <c:pt idx="18">
                  <c:v>უკრაინა</c:v>
                </c:pt>
                <c:pt idx="19">
                  <c:v>ყაზახეთი</c:v>
                </c:pt>
                <c:pt idx="20">
                  <c:v>თურქეთი</c:v>
                </c:pt>
                <c:pt idx="21">
                  <c:v>საქართველო</c:v>
                </c:pt>
                <c:pt idx="22">
                  <c:v>სომხეთი</c:v>
                </c:pt>
                <c:pt idx="23">
                  <c:v>ყირგიზეთი</c:v>
                </c:pt>
                <c:pt idx="24">
                  <c:v>აზერბაიჯანი</c:v>
                </c:pt>
              </c:strCache>
            </c:strRef>
          </c:cat>
          <c:val>
            <c:numRef>
              <c:f>Sheet1!$B$2:$B$26</c:f>
              <c:numCache>
                <c:formatCode>General</c:formatCode>
                <c:ptCount val="25"/>
                <c:pt idx="0">
                  <c:v>0.9</c:v>
                </c:pt>
                <c:pt idx="1">
                  <c:v>1.3</c:v>
                </c:pt>
                <c:pt idx="2">
                  <c:v>1.3</c:v>
                </c:pt>
                <c:pt idx="3">
                  <c:v>1.6</c:v>
                </c:pt>
                <c:pt idx="4">
                  <c:v>1.8</c:v>
                </c:pt>
                <c:pt idx="5">
                  <c:v>2</c:v>
                </c:pt>
                <c:pt idx="6">
                  <c:v>2</c:v>
                </c:pt>
                <c:pt idx="7">
                  <c:v>2.1</c:v>
                </c:pt>
                <c:pt idx="8">
                  <c:v>2.2000000000000002</c:v>
                </c:pt>
                <c:pt idx="9">
                  <c:v>2.2000000000000002</c:v>
                </c:pt>
                <c:pt idx="10">
                  <c:v>2.2999999999999998</c:v>
                </c:pt>
                <c:pt idx="11">
                  <c:v>2.4</c:v>
                </c:pt>
                <c:pt idx="12">
                  <c:v>2.4</c:v>
                </c:pt>
                <c:pt idx="13">
                  <c:v>2.9</c:v>
                </c:pt>
                <c:pt idx="14">
                  <c:v>3</c:v>
                </c:pt>
                <c:pt idx="15">
                  <c:v>3.4</c:v>
                </c:pt>
                <c:pt idx="16">
                  <c:v>3.7</c:v>
                </c:pt>
                <c:pt idx="17">
                  <c:v>5.0999999999999996</c:v>
                </c:pt>
                <c:pt idx="18">
                  <c:v>5.4</c:v>
                </c:pt>
                <c:pt idx="19">
                  <c:v>5.9</c:v>
                </c:pt>
                <c:pt idx="20">
                  <c:v>6.5</c:v>
                </c:pt>
                <c:pt idx="21">
                  <c:v>7.1</c:v>
                </c:pt>
                <c:pt idx="22">
                  <c:v>7.4</c:v>
                </c:pt>
                <c:pt idx="23">
                  <c:v>11.6</c:v>
                </c:pt>
                <c:pt idx="24">
                  <c:v>18.100000000000001</c:v>
                </c:pt>
              </c:numCache>
            </c:numRef>
          </c:val>
        </c:ser>
        <c:dLbls>
          <c:dLblPos val="inEnd"/>
          <c:showLegendKey val="0"/>
          <c:showVal val="1"/>
          <c:showCatName val="0"/>
          <c:showSerName val="0"/>
          <c:showPercent val="0"/>
          <c:showBubbleSize val="0"/>
        </c:dLbls>
        <c:gapWidth val="100"/>
        <c:axId val="179339464"/>
        <c:axId val="179339856"/>
      </c:barChart>
      <c:catAx>
        <c:axId val="179339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9339856"/>
        <c:crosses val="autoZero"/>
        <c:auto val="1"/>
        <c:lblAlgn val="ctr"/>
        <c:lblOffset val="100"/>
        <c:noMultiLvlLbl val="0"/>
      </c:catAx>
      <c:valAx>
        <c:axId val="179339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7933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ka-GE" dirty="0"/>
              <a:t>დედათა სიკვდილიანობა/100 000 ცოცხლადშობილზე</a:t>
            </a:r>
          </a:p>
        </c:rich>
      </c:tx>
      <c:layout>
        <c:manualLayout>
          <c:xMode val="edge"/>
          <c:yMode val="edge"/>
          <c:x val="0.19049475065616794"/>
          <c:y val="3.7499999999999999E-2"/>
        </c:manualLayout>
      </c:layout>
      <c:overlay val="0"/>
      <c:spPr>
        <a:noFill/>
        <a:ln>
          <a:noFill/>
        </a:ln>
        <a:effectLst/>
      </c:spPr>
    </c:title>
    <c:autoTitleDeleted val="0"/>
    <c:plotArea>
      <c:layout/>
      <c:lineChart>
        <c:grouping val="standard"/>
        <c:varyColors val="0"/>
        <c:ser>
          <c:idx val="0"/>
          <c:order val="0"/>
          <c:tx>
            <c:strRef>
              <c:f>Sheet1!$B$1</c:f>
              <c:strCache>
                <c:ptCount val="1"/>
                <c:pt idx="0">
                  <c:v>დედათა სიკვდილიანობა/1000000 ცოცხლად</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19.399999999999999</c:v>
                </c:pt>
                <c:pt idx="1">
                  <c:v>27.6</c:v>
                </c:pt>
                <c:pt idx="2">
                  <c:v>22.8</c:v>
                </c:pt>
                <c:pt idx="3">
                  <c:v>27.7</c:v>
                </c:pt>
                <c:pt idx="4">
                  <c:v>31.5</c:v>
                </c:pt>
                <c:pt idx="5">
                  <c:v>32.200000000000003</c:v>
                </c:pt>
                <c:pt idx="6">
                  <c:v>23</c:v>
                </c:pt>
                <c:pt idx="7">
                  <c:v>15.1</c:v>
                </c:pt>
              </c:numCache>
            </c:numRef>
          </c:val>
          <c:smooth val="0"/>
          <c:extLst xmlns:c16r2="http://schemas.microsoft.com/office/drawing/2015/06/chart">
            <c:ext xmlns:c16="http://schemas.microsoft.com/office/drawing/2014/chart" uri="{C3380CC4-5D6E-409C-BE32-E72D297353CC}">
              <c16:uniqueId val="{00000000-DD0C-4AE0-8AD5-FF64951A3819}"/>
            </c:ext>
          </c:extLst>
        </c:ser>
        <c:dLbls>
          <c:showLegendKey val="0"/>
          <c:showVal val="1"/>
          <c:showCatName val="0"/>
          <c:showSerName val="0"/>
          <c:showPercent val="0"/>
          <c:showBubbleSize val="0"/>
        </c:dLbls>
        <c:smooth val="0"/>
        <c:axId val="179340640"/>
        <c:axId val="179341032"/>
      </c:lineChart>
      <c:catAx>
        <c:axId val="17934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341032"/>
        <c:crosses val="autoZero"/>
        <c:auto val="1"/>
        <c:lblAlgn val="ctr"/>
        <c:lblOffset val="100"/>
        <c:noMultiLvlLbl val="0"/>
      </c:catAx>
      <c:valAx>
        <c:axId val="179341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340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r"/>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F06B-4A3D-9649-1013C088C3A9}"/>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F06B-4A3D-9649-1013C088C3A9}"/>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F06B-4A3D-9649-1013C088C3A9}"/>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F06B-4A3D-9649-1013C088C3A9}"/>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09-F06B-4A3D-9649-1013C088C3A9}"/>
              </c:ext>
            </c:extLst>
          </c:dPt>
          <c:dLbls>
            <c:dLbl>
              <c:idx val="0"/>
              <c:layout>
                <c:manualLayout>
                  <c:x val="-1.6309668134619447E-2"/>
                  <c:y val="-1.031405055734432E-2"/>
                </c:manualLayout>
              </c:layout>
              <c:tx>
                <c:rich>
                  <a:bodyPr/>
                  <a:lstStyle/>
                  <a:p>
                    <a:fld id="{65E77442-B3F6-472A-A5FA-F79A56024C9E}"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06B-4A3D-9649-1013C088C3A9}"/>
                </c:ext>
                <c:ext xmlns:c15="http://schemas.microsoft.com/office/drawing/2012/chart" uri="{CE6537A1-D6FC-4f65-9D91-7224C49458BB}">
                  <c15:layout/>
                  <c15:dlblFieldTable/>
                  <c15:showDataLabelsRange val="0"/>
                </c:ext>
              </c:extLst>
            </c:dLbl>
            <c:dLbl>
              <c:idx val="1"/>
              <c:layout>
                <c:manualLayout>
                  <c:x val="8.6991720873868493E-3"/>
                  <c:y val="-7.9464994105824839E-3"/>
                </c:manualLayout>
              </c:layout>
              <c:tx>
                <c:rich>
                  <a:bodyPr/>
                  <a:lstStyle/>
                  <a:p>
                    <a:fld id="{9839D3F1-F1DD-4337-95B6-9FFF1EFB49BB}"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F06B-4A3D-9649-1013C088C3A9}"/>
                </c:ext>
                <c:ext xmlns:c15="http://schemas.microsoft.com/office/drawing/2012/chart" uri="{CE6537A1-D6FC-4f65-9D91-7224C49458BB}">
                  <c15:layout/>
                  <c15:dlblFieldTable/>
                  <c15:showDataLabelsRange val="0"/>
                </c:ext>
              </c:extLst>
            </c:dLbl>
            <c:dLbl>
              <c:idx val="2"/>
              <c:layout>
                <c:manualLayout>
                  <c:x val="-2.9337539595246154E-2"/>
                  <c:y val="6.165823391824312E-2"/>
                </c:manualLayout>
              </c:layout>
              <c:tx>
                <c:rich>
                  <a:bodyPr/>
                  <a:lstStyle/>
                  <a:p>
                    <a:fld id="{A7C94465-FD66-4C8B-AB8C-14429F4D01D6}"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F06B-4A3D-9649-1013C088C3A9}"/>
                </c:ext>
                <c:ext xmlns:c15="http://schemas.microsoft.com/office/drawing/2012/chart" uri="{CE6537A1-D6FC-4f65-9D91-7224C49458BB}">
                  <c15:layout/>
                  <c15:dlblFieldTable/>
                  <c15:showDataLabelsRange val="0"/>
                </c:ext>
              </c:extLst>
            </c:dLbl>
            <c:dLbl>
              <c:idx val="3"/>
              <c:layout>
                <c:manualLayout>
                  <c:x val="1.8113948756957016E-2"/>
                  <c:y val="-0.11343375970092287"/>
                </c:manualLayout>
              </c:layout>
              <c:tx>
                <c:rich>
                  <a:bodyPr/>
                  <a:lstStyle/>
                  <a:p>
                    <a:fld id="{639662C0-78E9-4EF7-84C0-089E286A4C32}" type="VALUE">
                      <a:rPr lang="en-US" sz="1050" b="1"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F06B-4A3D-9649-1013C088C3A9}"/>
                </c:ext>
                <c:ext xmlns:c15="http://schemas.microsoft.com/office/drawing/2012/chart" uri="{CE6537A1-D6FC-4f65-9D91-7224C49458BB}">
                  <c15:layout/>
                  <c15:dlblFieldTable/>
                  <c15:showDataLabelsRange val="0"/>
                </c:ext>
              </c:extLst>
            </c:dLbl>
            <c:dLbl>
              <c:idx val="4"/>
              <c:layout/>
              <c:tx>
                <c:rich>
                  <a:bodyPr/>
                  <a:lstStyle/>
                  <a:p>
                    <a:fld id="{4E33074E-C732-44D7-BC8A-7D7273EE49C5}" type="VALUE">
                      <a:rPr lang="en-US" smtClean="0"/>
                      <a:pPr/>
                      <a:t>[VALUE]</a:t>
                    </a:fld>
                    <a:endParaRPr lang="en-US"/>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F06B-4A3D-9649-1013C088C3A9}"/>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Sheet1!$A$10:$A$14</c:f>
              <c:strCache>
                <c:ptCount val="5"/>
                <c:pt idx="0">
                  <c:v>22-27</c:v>
                </c:pt>
                <c:pt idx="1">
                  <c:v>28-33</c:v>
                </c:pt>
                <c:pt idx="2">
                  <c:v>34-36</c:v>
                </c:pt>
                <c:pt idx="3">
                  <c:v>37-40</c:v>
                </c:pt>
                <c:pt idx="4">
                  <c:v>&gt;=41</c:v>
                </c:pt>
              </c:strCache>
            </c:strRef>
          </c:cat>
          <c:val>
            <c:numRef>
              <c:f>Sheet1!$B$10:$B$14</c:f>
              <c:numCache>
                <c:formatCode>0.0;[Red]0.0</c:formatCode>
                <c:ptCount val="5"/>
                <c:pt idx="0">
                  <c:v>0.7</c:v>
                </c:pt>
                <c:pt idx="1">
                  <c:v>2</c:v>
                </c:pt>
                <c:pt idx="2">
                  <c:v>5.2</c:v>
                </c:pt>
                <c:pt idx="3">
                  <c:v>85.7</c:v>
                </c:pt>
                <c:pt idx="4">
                  <c:v>6.4</c:v>
                </c:pt>
              </c:numCache>
            </c:numRef>
          </c:val>
          <c:extLst xmlns:c16r2="http://schemas.microsoft.com/office/drawing/2015/06/chart">
            <c:ext xmlns:c16="http://schemas.microsoft.com/office/drawing/2014/chart" uri="{C3380CC4-5D6E-409C-BE32-E72D297353CC}">
              <c16:uniqueId val="{0000000A-F06B-4A3D-9649-1013C088C3A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7680710758495728"/>
          <c:y val="0.27045683639815621"/>
          <c:w val="0.11334537005554544"/>
          <c:h val="0.353440218827375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2396106736658"/>
          <c:y val="7.7622922488385852E-4"/>
          <c:w val="0.82979988892516821"/>
          <c:h val="0.92434201198612798"/>
        </c:manualLayout>
      </c:layout>
      <c:barChart>
        <c:barDir val="bar"/>
        <c:grouping val="clustered"/>
        <c:varyColors val="0"/>
        <c:ser>
          <c:idx val="0"/>
          <c:order val="0"/>
          <c:tx>
            <c:strRef>
              <c:f>Sheet1!$B$1</c:f>
              <c:strCache>
                <c:ptCount val="1"/>
                <c:pt idx="0">
                  <c:v>sakeisro</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Pt>
            <c:idx val="0"/>
            <c:invertIfNegative val="0"/>
            <c:bubble3D val="0"/>
          </c:dPt>
          <c:dPt>
            <c:idx val="1"/>
            <c:invertIfNegative val="0"/>
            <c:bubble3D val="0"/>
          </c:dPt>
          <c:dPt>
            <c:idx val="2"/>
            <c:invertIfNegative val="0"/>
            <c:bubble3D val="0"/>
          </c:dPt>
          <c:dPt>
            <c:idx val="6"/>
            <c:invertIfNegative val="0"/>
            <c:bubble3D val="0"/>
          </c:dPt>
          <c:dPt>
            <c:idx val="7"/>
            <c:invertIfNegative val="0"/>
            <c:bubble3D val="0"/>
          </c:dPt>
          <c:dPt>
            <c:idx val="10"/>
            <c:invertIfNegative val="0"/>
            <c:bubble3D val="0"/>
          </c:dPt>
          <c:dPt>
            <c:idx val="13"/>
            <c:invertIfNegative val="0"/>
            <c:bubble3D val="0"/>
          </c:dPt>
          <c:dPt>
            <c:idx val="14"/>
            <c:invertIfNegative val="0"/>
            <c:bubble3D val="0"/>
          </c:dPt>
          <c:dPt>
            <c:idx val="16"/>
            <c:invertIfNegative val="0"/>
            <c:bubble3D val="0"/>
          </c:dPt>
          <c:dPt>
            <c:idx val="27"/>
            <c:invertIfNegative val="0"/>
            <c:bubble3D val="0"/>
            <c:spPr>
              <a:solidFill>
                <a:srgbClr val="C00000"/>
              </a:solidFill>
              <a:ln>
                <a:noFill/>
              </a:ln>
              <a:effectLst/>
            </c:spPr>
          </c:dPt>
          <c:dPt>
            <c:idx val="28"/>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c:f>
              <c:strCache>
                <c:ptCount val="29"/>
                <c:pt idx="0">
                  <c:v>ყირგიზეთი</c:v>
                </c:pt>
                <c:pt idx="1">
                  <c:v>უკრაინა</c:v>
                </c:pt>
                <c:pt idx="2">
                  <c:v>რუსეთი</c:v>
                </c:pt>
                <c:pt idx="3">
                  <c:v>ისრაელი</c:v>
                </c:pt>
                <c:pt idx="4">
                  <c:v>ნორვეგია</c:v>
                </c:pt>
                <c:pt idx="5">
                  <c:v>ფინეთი</c:v>
                </c:pt>
                <c:pt idx="6">
                  <c:v>სომხეთი</c:v>
                </c:pt>
                <c:pt idx="7">
                  <c:v>სლოვენია</c:v>
                </c:pt>
                <c:pt idx="8">
                  <c:v>საფრანგეთი</c:v>
                </c:pt>
                <c:pt idx="9">
                  <c:v>იაპონია</c:v>
                </c:pt>
                <c:pt idx="10">
                  <c:v>ესტონეთი</c:v>
                </c:pt>
                <c:pt idx="11">
                  <c:v>მონაკო</c:v>
                </c:pt>
                <c:pt idx="12">
                  <c:v>ბელგია</c:v>
                </c:pt>
                <c:pt idx="13">
                  <c:v>ლატვია</c:v>
                </c:pt>
                <c:pt idx="14">
                  <c:v>ლიტვა</c:v>
                </c:pt>
                <c:pt idx="15">
                  <c:v>ჩეხეთი</c:v>
                </c:pt>
                <c:pt idx="16">
                  <c:v>აზერბაიჯანი</c:v>
                </c:pt>
                <c:pt idx="17">
                  <c:v>ავსტრია</c:v>
                </c:pt>
                <c:pt idx="18">
                  <c:v>სლოვაკეთი</c:v>
                </c:pt>
                <c:pt idx="19">
                  <c:v>გერმანია</c:v>
                </c:pt>
                <c:pt idx="20">
                  <c:v>ამერიკა</c:v>
                </c:pt>
                <c:pt idx="21">
                  <c:v>ავსტრალია</c:v>
                </c:pt>
                <c:pt idx="22">
                  <c:v>შვეიცარია</c:v>
                </c:pt>
                <c:pt idx="23">
                  <c:v>ჩინეთი</c:v>
                </c:pt>
                <c:pt idx="24">
                  <c:v>იტალია</c:v>
                </c:pt>
                <c:pt idx="25">
                  <c:v>პორტუგალია</c:v>
                </c:pt>
                <c:pt idx="26">
                  <c:v>უნგრეთი</c:v>
                </c:pt>
                <c:pt idx="27">
                  <c:v>საქართველო</c:v>
                </c:pt>
                <c:pt idx="28">
                  <c:v>თურქეთი</c:v>
                </c:pt>
              </c:strCache>
            </c:strRef>
          </c:cat>
          <c:val>
            <c:numRef>
              <c:f>Sheet1!$B$2:$B$30</c:f>
              <c:numCache>
                <c:formatCode>General</c:formatCode>
                <c:ptCount val="29"/>
                <c:pt idx="0">
                  <c:v>7.4</c:v>
                </c:pt>
                <c:pt idx="1">
                  <c:v>12.1</c:v>
                </c:pt>
                <c:pt idx="2">
                  <c:v>13</c:v>
                </c:pt>
                <c:pt idx="3">
                  <c:v>16.100000000000001</c:v>
                </c:pt>
                <c:pt idx="4">
                  <c:v>16.100000000000001</c:v>
                </c:pt>
                <c:pt idx="5">
                  <c:v>16.399999999999999</c:v>
                </c:pt>
                <c:pt idx="6">
                  <c:v>18</c:v>
                </c:pt>
                <c:pt idx="7">
                  <c:v>18.899999999999999</c:v>
                </c:pt>
                <c:pt idx="8">
                  <c:v>19.600000000000001</c:v>
                </c:pt>
                <c:pt idx="9">
                  <c:v>19.7</c:v>
                </c:pt>
                <c:pt idx="10">
                  <c:v>20.3</c:v>
                </c:pt>
                <c:pt idx="11">
                  <c:v>20.6</c:v>
                </c:pt>
                <c:pt idx="12">
                  <c:v>21.2</c:v>
                </c:pt>
                <c:pt idx="13">
                  <c:v>21.7</c:v>
                </c:pt>
                <c:pt idx="14">
                  <c:v>21.9</c:v>
                </c:pt>
                <c:pt idx="15">
                  <c:v>25.9</c:v>
                </c:pt>
                <c:pt idx="16">
                  <c:v>27.6</c:v>
                </c:pt>
                <c:pt idx="17">
                  <c:v>29.5</c:v>
                </c:pt>
                <c:pt idx="18">
                  <c:v>30.3</c:v>
                </c:pt>
                <c:pt idx="19">
                  <c:v>30.5</c:v>
                </c:pt>
                <c:pt idx="20">
                  <c:v>32</c:v>
                </c:pt>
                <c:pt idx="21">
                  <c:v>33.299999999999997</c:v>
                </c:pt>
                <c:pt idx="22">
                  <c:v>33.299999999999997</c:v>
                </c:pt>
                <c:pt idx="23">
                  <c:v>34.9</c:v>
                </c:pt>
                <c:pt idx="24">
                  <c:v>35</c:v>
                </c:pt>
                <c:pt idx="25">
                  <c:v>35.200000000000003</c:v>
                </c:pt>
                <c:pt idx="26">
                  <c:v>36.4</c:v>
                </c:pt>
                <c:pt idx="27">
                  <c:v>41.4</c:v>
                </c:pt>
                <c:pt idx="28">
                  <c:v>48.1</c:v>
                </c:pt>
              </c:numCache>
            </c:numRef>
          </c:val>
        </c:ser>
        <c:dLbls>
          <c:dLblPos val="inEnd"/>
          <c:showLegendKey val="0"/>
          <c:showVal val="1"/>
          <c:showCatName val="0"/>
          <c:showSerName val="0"/>
          <c:showPercent val="0"/>
          <c:showBubbleSize val="0"/>
        </c:dLbls>
        <c:gapWidth val="326"/>
        <c:overlap val="-58"/>
        <c:axId val="176604768"/>
        <c:axId val="176605160"/>
      </c:barChart>
      <c:catAx>
        <c:axId val="17660476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05160"/>
        <c:crosses val="autoZero"/>
        <c:auto val="1"/>
        <c:lblAlgn val="ctr"/>
        <c:lblOffset val="100"/>
        <c:noMultiLvlLbl val="0"/>
      </c:catAx>
      <c:valAx>
        <c:axId val="176605160"/>
        <c:scaling>
          <c:orientation val="minMax"/>
        </c:scaling>
        <c:delete val="0"/>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604768"/>
        <c:crosses val="autoZero"/>
        <c:crossBetween val="between"/>
      </c:valAx>
      <c:spPr>
        <a:noFill/>
        <a:ln>
          <a:noFill/>
        </a:ln>
        <a:effectLst>
          <a:outerShdw sx="1000" sy="1000" algn="ctr" rotWithShape="0">
            <a:srgbClr val="000000"/>
          </a:outerShdw>
          <a:softEdge rad="0"/>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9239522247205"/>
          <c:y val="9.0478924621969811E-2"/>
          <c:w val="0.88907604777527949"/>
          <c:h val="0.67703172448101812"/>
        </c:manualLayout>
      </c:layout>
      <c:pie3DChart>
        <c:varyColors val="1"/>
        <c:ser>
          <c:idx val="0"/>
          <c:order val="0"/>
          <c:tx>
            <c:strRef>
              <c:f>Sheet1!$B$1</c:f>
              <c:strCache>
                <c:ptCount val="1"/>
                <c:pt idx="0">
                  <c:v>Sales</c:v>
                </c:pt>
              </c:strCache>
            </c:strRef>
          </c:tx>
          <c:dPt>
            <c:idx val="0"/>
            <c:bubble3D val="0"/>
            <c:spPr>
              <a:solidFill>
                <a:schemeClr val="accent5">
                  <a:tint val="77000"/>
                </a:schemeClr>
              </a:solidFill>
              <a:ln w="25400">
                <a:solidFill>
                  <a:schemeClr val="lt1"/>
                </a:solidFill>
              </a:ln>
              <a:effectLst/>
              <a:sp3d contourW="25400">
                <a:contourClr>
                  <a:schemeClr val="lt1"/>
                </a:contourClr>
              </a:sp3d>
            </c:spPr>
          </c:dPt>
          <c:dPt>
            <c:idx val="1"/>
            <c:bubble3D val="0"/>
            <c:spPr>
              <a:solidFill>
                <a:schemeClr val="accent5">
                  <a:shade val="76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გადაუდებელი საკეისრო</c:v>
                </c:pt>
                <c:pt idx="1">
                  <c:v>გეგმიური საკეისრო</c:v>
                </c:pt>
              </c:strCache>
            </c:strRef>
          </c:cat>
          <c:val>
            <c:numRef>
              <c:f>Sheet1!$B$2:$B$3</c:f>
              <c:numCache>
                <c:formatCode>General</c:formatCode>
                <c:ptCount val="2"/>
                <c:pt idx="0">
                  <c:v>20070</c:v>
                </c:pt>
                <c:pt idx="1">
                  <c:v>7014</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rgbClr val="33AB94"/>
              </a:solidFill>
              <a:ln w="25400">
                <a:solidFill>
                  <a:schemeClr val="lt1"/>
                </a:solidFill>
              </a:ln>
              <a:effectLst/>
              <a:sp3d contourW="25400">
                <a:contourClr>
                  <a:schemeClr val="lt1"/>
                </a:contourClr>
              </a:sp3d>
            </c:spPr>
          </c:dPt>
          <c:dLbls>
            <c:dLbl>
              <c:idx val="0"/>
              <c:layout>
                <c:manualLayout>
                  <c:x val="-0.20875686789356621"/>
                  <c:y val="3.875388066573690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9136222461097496"/>
                  <c:y val="-0.1309314614728312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საკეისრო</c:v>
                </c:pt>
                <c:pt idx="1">
                  <c:v>მშობიარობა</c:v>
                </c:pt>
              </c:strCache>
            </c:strRef>
          </c:cat>
          <c:val>
            <c:numRef>
              <c:f>Sheet1!$B$2:$B$3</c:f>
              <c:numCache>
                <c:formatCode>0.00%</c:formatCode>
                <c:ptCount val="2"/>
                <c:pt idx="0">
                  <c:v>0.44600000000000001</c:v>
                </c:pt>
                <c:pt idx="1">
                  <c:v>0.55400000000000005</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25400">
                <a:solidFill>
                  <a:schemeClr val="lt1"/>
                </a:solidFill>
              </a:ln>
              <a:effectLst/>
              <a:sp3d contourW="25400">
                <a:contourClr>
                  <a:schemeClr val="lt1"/>
                </a:contourClr>
              </a:sp3d>
            </c:spPr>
          </c:dPt>
          <c:dPt>
            <c:idx val="1"/>
            <c:bubble3D val="0"/>
            <c: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25400">
                <a:solidFill>
                  <a:schemeClr val="lt1"/>
                </a:solidFill>
              </a:ln>
              <a:effectLst/>
              <a:sp3d contourW="25400">
                <a:contourClr>
                  <a:schemeClr val="lt1"/>
                </a:contourClr>
              </a:sp3d>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effectLst/>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39 კვირამდე საკეისრო</c:v>
                </c:pt>
                <c:pt idx="1">
                  <c:v>სხვა ვადაზე</c:v>
                </c:pt>
              </c:strCache>
            </c:strRef>
          </c:cat>
          <c:val>
            <c:numRef>
              <c:f>Sheet1!$B$2:$B$3</c:f>
              <c:numCache>
                <c:formatCode>General</c:formatCode>
                <c:ptCount val="2"/>
                <c:pt idx="0">
                  <c:v>12257</c:v>
                </c:pt>
                <c:pt idx="1">
                  <c:v>11182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18287688622001"/>
          <c:y val="0.74417316591888216"/>
          <c:w val="0.46543493662495716"/>
          <c:h val="0.2284034746332125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50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89897997022854E-2"/>
          <c:y val="5.4092055021230802E-2"/>
          <c:w val="0.94201713849579793"/>
          <c:h val="0.62370274790584823"/>
        </c:manualLayout>
      </c:layout>
      <c:pie3DChart>
        <c:varyColors val="1"/>
        <c:ser>
          <c:idx val="0"/>
          <c:order val="0"/>
          <c:tx>
            <c:strRef>
              <c:f>Sheet1!$B$1</c:f>
              <c:strCache>
                <c:ptCount val="1"/>
                <c:pt idx="0">
                  <c:v>Sales</c:v>
                </c:pt>
              </c:strCache>
            </c:strRef>
          </c:tx>
          <c:dPt>
            <c:idx val="0"/>
            <c:bubble3D val="0"/>
            <c:spPr>
              <a:solidFill>
                <a:srgbClr val="33AB94"/>
              </a:solidFill>
              <a:ln w="25400">
                <a:solidFill>
                  <a:schemeClr val="lt1"/>
                </a:solidFill>
              </a:ln>
              <a:effectLst/>
              <a:sp3d contourW="25400">
                <a:contourClr>
                  <a:schemeClr val="lt1"/>
                </a:contourClr>
              </a:sp3d>
            </c:spPr>
          </c:dPt>
          <c:dPt>
            <c:idx val="1"/>
            <c:bubble3D val="0"/>
            <c:spPr>
              <a:solidFill>
                <a:schemeClr val="accent1">
                  <a:lumMod val="75000"/>
                </a:schemeClr>
              </a:solidFill>
              <a:ln w="25400">
                <a:solidFill>
                  <a:schemeClr val="lt1"/>
                </a:solidFill>
              </a:ln>
              <a:effectLst/>
              <a:sp3d contourW="25400">
                <a:contourClr>
                  <a:schemeClr val="lt1"/>
                </a:contourClr>
              </a:sp3d>
            </c:spPr>
          </c:dPt>
          <c:dPt>
            <c:idx val="2"/>
            <c:bubble3D val="0"/>
            <c:spPr>
              <a:solidFill>
                <a:schemeClr val="accent4">
                  <a:lumMod val="60000"/>
                  <a:lumOff val="40000"/>
                </a:schemeClr>
              </a:solidFill>
              <a:ln w="25400">
                <a:solidFill>
                  <a:schemeClr val="lt1"/>
                </a:solidFill>
              </a:ln>
              <a:effectLst/>
              <a:sp3d contourW="25400">
                <a:contourClr>
                  <a:schemeClr val="lt1"/>
                </a:contourClr>
              </a:sp3d>
            </c:spPr>
          </c:dPt>
          <c:dLbls>
            <c:dLbl>
              <c:idx val="0"/>
              <c:layout>
                <c:manualLayout>
                  <c:x val="-0.15296368947306069"/>
                  <c:y val="-0.123437669837552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effectLst/>
                        <a:latin typeface="+mn-lt"/>
                        <a:ea typeface="+mn-ea"/>
                        <a:cs typeface="+mn-cs"/>
                      </a:defRPr>
                    </a:pPr>
                    <a:fld id="{4853C162-0495-4B6F-99C1-699B5AA9DE90}" type="PERCENTAGE">
                      <a:rPr lang="en-US" smtClean="0"/>
                      <a:pPr>
                        <a:defRPr b="1">
                          <a:solidFill>
                            <a:schemeClr val="bg1"/>
                          </a:solidFill>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9.2270167091459201E-2"/>
                      <c:h val="7.9085831296743667E-2"/>
                    </c:manualLayout>
                  </c15:layout>
                  <c15:dlblFieldTable/>
                  <c15:showDataLabelsRange val="0"/>
                </c:ext>
              </c:extLst>
            </c:dLbl>
            <c:dLbl>
              <c:idx val="1"/>
              <c:layout/>
              <c:tx>
                <c:rich>
                  <a:bodyPr/>
                  <a:lstStyle/>
                  <a:p>
                    <a:fld id="{DA2510A3-3FD4-471D-B246-2BE356904D30}" type="VALUE">
                      <a:rPr lang="en-US" smtClean="0"/>
                      <a:pPr/>
                      <a:t>[VALUE]</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21D5ECAC-193F-498C-AB50-F689439A0202}" type="VALUE">
                      <a:rPr lang="en-US" smtClean="0"/>
                      <a:pPr/>
                      <a:t>[VALUE]</a:t>
                    </a:fld>
                    <a:r>
                      <a:rPr lang="en-US" smtClean="0"/>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პირველადი საკეისრო კვეთა</c:v>
                </c:pt>
                <c:pt idx="1">
                  <c:v>განმეორებითი საკეისრო კვეთა</c:v>
                </c:pt>
                <c:pt idx="2">
                  <c:v>3 და მეტი საკეისრო კვეთა</c:v>
                </c:pt>
              </c:strCache>
            </c:strRef>
          </c:cat>
          <c:val>
            <c:numRef>
              <c:f>Sheet1!$B$2:$B$4</c:f>
              <c:numCache>
                <c:formatCode>General</c:formatCode>
                <c:ptCount val="3"/>
                <c:pt idx="0">
                  <c:v>54.5</c:v>
                </c:pt>
                <c:pt idx="1">
                  <c:v>35.6</c:v>
                </c:pt>
                <c:pt idx="2">
                  <c:v>9.8000000000000007</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4.2106750291550157E-2"/>
          <c:y val="0.7501821535138623"/>
          <c:w val="0.85412611746187639"/>
          <c:h val="0.1895780772001460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5-28T17:04:50.479" idx="18">
    <p:pos x="10" y="10"/>
    <p:text>ცხაკაიას და ღუდუშაურის შიდა რეფერალებში რამდენია და რა ვადაზე საკეისრო კვეთა??</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4-21T06:43:45.709" idx="5">
    <p:pos x="6065" y="0"/>
    <p:text>მელოგინის რეფერალები?????</p:text>
  </p:cm>
  <p:cm authorId="1" dt="2018-04-24T11:22:41.722" idx="8">
    <p:pos x="206" y="173"/>
    <p:text>მე-3 დონიდან რა % მოხდა და დიაგნოზები  ანუ კოდები რომელია თუ სეგიძლია ერთ სლაიდზე დამიმატე</p:text>
    <p:extLst mod="1">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8T17:02:06.368" idx="16">
    <p:pos x="10" y="10"/>
    <p:text>2500გრ დაიფილტროს საკეისრო კვეთიდან მიღებული რამდენია (ლაგვილავას თხოვნაა)</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8T17:00:56.922" idx="15">
    <p:pos x="10" y="10"/>
    <p:text>2500გრ-ზე მეტი ახალშობილებიდან, ხომ არ შეიძლება დაიფილტროს რამდენი იყოო საკეისრო კვეთიდან მიღებული (ლაგვილავას თხოვნაა)</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0.1696</cdr:x>
      <cdr:y>0.5479</cdr:y>
    </cdr:from>
    <cdr:to>
      <cdr:x>0.28908</cdr:x>
      <cdr:y>0.81138</cdr:y>
    </cdr:to>
    <cdr:sp macro="" textlink="">
      <cdr:nvSpPr>
        <cdr:cNvPr id="2" name="TextBox 1"/>
        <cdr:cNvSpPr txBox="1"/>
      </cdr:nvSpPr>
      <cdr:spPr>
        <a:xfrm xmlns:a="http://schemas.openxmlformats.org/drawingml/2006/main">
          <a:off x="1297918" y="190153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0.18738</cdr:x>
      <cdr:y>0.57485</cdr:y>
    </cdr:from>
    <cdr:to>
      <cdr:x>0.27223</cdr:x>
      <cdr:y>0.66467</cdr:y>
    </cdr:to>
    <cdr:sp macro="" textlink="">
      <cdr:nvSpPr>
        <cdr:cNvPr id="3" name="TextBox 2"/>
        <cdr:cNvSpPr txBox="1"/>
      </cdr:nvSpPr>
      <cdr:spPr>
        <a:xfrm xmlns:a="http://schemas.openxmlformats.org/drawingml/2006/main">
          <a:off x="1433968" y="1995069"/>
          <a:ext cx="649408" cy="311726"/>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96%</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0.39911</cdr:x>
      <cdr:y>0.05057</cdr:y>
    </cdr:from>
    <cdr:to>
      <cdr:x>0.47937</cdr:x>
      <cdr:y>0.14039</cdr:y>
    </cdr:to>
    <cdr:sp macro="" textlink="">
      <cdr:nvSpPr>
        <cdr:cNvPr id="4" name="TextBox 1"/>
        <cdr:cNvSpPr txBox="1"/>
      </cdr:nvSpPr>
      <cdr:spPr>
        <a:xfrm xmlns:a="http://schemas.openxmlformats.org/drawingml/2006/main">
          <a:off x="3054350" y="175492"/>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95%</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0.61892</cdr:x>
      <cdr:y>0.42448</cdr:y>
    </cdr:from>
    <cdr:to>
      <cdr:x>0.69918</cdr:x>
      <cdr:y>0.5143</cdr:y>
    </cdr:to>
    <cdr:sp macro="" textlink="">
      <cdr:nvSpPr>
        <cdr:cNvPr id="5" name="TextBox 1"/>
        <cdr:cNvSpPr txBox="1"/>
      </cdr:nvSpPr>
      <cdr:spPr>
        <a:xfrm xmlns:a="http://schemas.openxmlformats.org/drawingml/2006/main">
          <a:off x="4736523" y="1473201"/>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93%</a:t>
          </a:r>
          <a:endParaRPr lang="en-US" sz="1800" b="1" dirty="0">
            <a:solidFill>
              <a:schemeClr val="bg2"/>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0.83058</cdr:x>
      <cdr:y>0.53194</cdr:y>
    </cdr:from>
    <cdr:to>
      <cdr:x>0.91084</cdr:x>
      <cdr:y>0.62176</cdr:y>
    </cdr:to>
    <cdr:sp macro="" textlink="">
      <cdr:nvSpPr>
        <cdr:cNvPr id="6" name="TextBox 1"/>
        <cdr:cNvSpPr txBox="1"/>
      </cdr:nvSpPr>
      <cdr:spPr>
        <a:xfrm xmlns:a="http://schemas.openxmlformats.org/drawingml/2006/main">
          <a:off x="6356350" y="1846120"/>
          <a:ext cx="614217" cy="311727"/>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ka-GE" sz="1800" b="1" dirty="0">
              <a:solidFill>
                <a:schemeClr val="bg2"/>
              </a:solidFill>
              <a:effectLst>
                <a:outerShdw blurRad="38100" dist="38100" dir="2700000" algn="tl">
                  <a:srgbClr val="000000">
                    <a:alpha val="43137"/>
                  </a:srgbClr>
                </a:outerShdw>
              </a:effectLst>
            </a:rPr>
            <a:t>75%</a:t>
          </a:r>
          <a:endParaRPr lang="en-US" sz="1800" b="1" dirty="0">
            <a:solidFill>
              <a:schemeClr val="bg2"/>
            </a:solidFill>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0.68859</cdr:x>
      <cdr:y>0.11161</cdr:y>
    </cdr:from>
    <cdr:to>
      <cdr:x>0.76627</cdr:x>
      <cdr:y>0.11336</cdr:y>
    </cdr:to>
    <cdr:cxnSp macro="">
      <cdr:nvCxnSpPr>
        <cdr:cNvPr id="3" name="Straight Arrow Connector 2"/>
        <cdr:cNvCxnSpPr/>
      </cdr:nvCxnSpPr>
      <cdr:spPr>
        <a:xfrm xmlns:a="http://schemas.openxmlformats.org/drawingml/2006/main" flipH="1" flipV="1">
          <a:off x="6105726" y="642490"/>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0.66116</cdr:x>
      <cdr:y>0.23556</cdr:y>
    </cdr:from>
    <cdr:to>
      <cdr:x>0.73884</cdr:x>
      <cdr:y>0.23731</cdr:y>
    </cdr:to>
    <cdr:cxnSp macro="">
      <cdr:nvCxnSpPr>
        <cdr:cNvPr id="5" name="Straight Arrow Connector 4"/>
        <cdr:cNvCxnSpPr/>
      </cdr:nvCxnSpPr>
      <cdr:spPr>
        <a:xfrm xmlns:a="http://schemas.openxmlformats.org/drawingml/2006/main" flipH="1" flipV="1">
          <a:off x="5862486" y="1356015"/>
          <a:ext cx="688784"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0.55781</cdr:x>
      <cdr:y>0.43208</cdr:y>
    </cdr:from>
    <cdr:to>
      <cdr:x>0.63549</cdr:x>
      <cdr:y>0.43383</cdr:y>
    </cdr:to>
    <cdr:cxnSp macro="">
      <cdr:nvCxnSpPr>
        <cdr:cNvPr id="4" name="Straight Arrow Connector 3"/>
        <cdr:cNvCxnSpPr/>
      </cdr:nvCxnSpPr>
      <cdr:spPr>
        <a:xfrm xmlns:a="http://schemas.openxmlformats.org/drawingml/2006/main" flipH="1" flipV="1">
          <a:off x="4946078" y="2487296"/>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0.64242</cdr:x>
      <cdr:y>0.27622</cdr:y>
    </cdr:from>
    <cdr:to>
      <cdr:x>0.7201</cdr:x>
      <cdr:y>0.27797</cdr:y>
    </cdr:to>
    <cdr:cxnSp macro="">
      <cdr:nvCxnSpPr>
        <cdr:cNvPr id="6" name="Straight Arrow Connector 5"/>
        <cdr:cNvCxnSpPr/>
      </cdr:nvCxnSpPr>
      <cdr:spPr>
        <a:xfrm xmlns:a="http://schemas.openxmlformats.org/drawingml/2006/main" flipH="1" flipV="1">
          <a:off x="5696266" y="1590079"/>
          <a:ext cx="688785" cy="100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0.3139</cdr:x>
      <cdr:y>0.2178</cdr:y>
    </cdr:from>
    <cdr:to>
      <cdr:x>0.48319</cdr:x>
      <cdr:y>0.33994</cdr:y>
    </cdr:to>
    <cdr:sp macro="" textlink="">
      <cdr:nvSpPr>
        <cdr:cNvPr id="2" name="TextBox 1"/>
        <cdr:cNvSpPr txBox="1"/>
      </cdr:nvSpPr>
      <cdr:spPr>
        <a:xfrm xmlns:a="http://schemas.openxmlformats.org/drawingml/2006/main">
          <a:off x="1080860" y="502620"/>
          <a:ext cx="582911" cy="281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400" b="1" dirty="0" smtClean="0">
              <a:solidFill>
                <a:schemeClr val="bg1"/>
              </a:solidFill>
              <a:effectLst>
                <a:outerShdw blurRad="38100" dist="38100" dir="2700000" algn="tl">
                  <a:srgbClr val="000000">
                    <a:alpha val="43137"/>
                  </a:srgbClr>
                </a:outerShdw>
              </a:effectLst>
            </a:rPr>
            <a:t>26%</a:t>
          </a:r>
          <a:endParaRPr lang="en-US" sz="1400" b="1" dirty="0">
            <a:solidFill>
              <a:schemeClr val="bg1"/>
            </a:solidFill>
            <a:effectLst>
              <a:outerShdw blurRad="38100" dist="38100" dir="2700000" algn="tl">
                <a:srgbClr val="000000">
                  <a:alpha val="43137"/>
                </a:srgbClr>
              </a:outerShdw>
            </a:effectLst>
          </a:endParaRPr>
        </a:p>
      </cdr:txBody>
    </cdr:sp>
  </cdr:relSizeAnchor>
  <cdr:relSizeAnchor xmlns:cdr="http://schemas.openxmlformats.org/drawingml/2006/chartDrawing">
    <cdr:from>
      <cdr:x>0.66442</cdr:x>
      <cdr:y>0.2362</cdr:y>
    </cdr:from>
    <cdr:to>
      <cdr:x>0.88116</cdr:x>
      <cdr:y>0.39864</cdr:y>
    </cdr:to>
    <cdr:sp macro="" textlink="">
      <cdr:nvSpPr>
        <cdr:cNvPr id="3" name="TextBox 2"/>
        <cdr:cNvSpPr txBox="1"/>
      </cdr:nvSpPr>
      <cdr:spPr>
        <a:xfrm xmlns:a="http://schemas.openxmlformats.org/drawingml/2006/main">
          <a:off x="2287816" y="545082"/>
          <a:ext cx="746307" cy="3748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400" b="1" dirty="0" smtClean="0">
              <a:solidFill>
                <a:schemeClr val="bg1"/>
              </a:solidFill>
              <a:effectLst>
                <a:outerShdw blurRad="38100" dist="38100" dir="2700000" algn="tl">
                  <a:srgbClr val="000000">
                    <a:alpha val="43137"/>
                  </a:srgbClr>
                </a:outerShdw>
              </a:effectLst>
            </a:rPr>
            <a:t>74</a:t>
          </a:r>
          <a:r>
            <a:rPr lang="ka-GE" sz="1050" b="1" dirty="0" smtClean="0">
              <a:solidFill>
                <a:schemeClr val="bg1"/>
              </a:solidFill>
              <a:effectLst>
                <a:outerShdw blurRad="38100" dist="38100" dir="2700000" algn="tl">
                  <a:srgbClr val="000000">
                    <a:alpha val="43137"/>
                  </a:srgbClr>
                </a:outerShdw>
              </a:effectLst>
            </a:rPr>
            <a:t>%</a:t>
          </a:r>
          <a:endParaRPr lang="en-US" sz="1050" b="1" dirty="0">
            <a:solidFill>
              <a:schemeClr val="bg1"/>
            </a:solidFill>
            <a:effectLst>
              <a:outerShdw blurRad="38100" dist="38100" dir="2700000" algn="tl">
                <a:srgbClr val="000000">
                  <a:alpha val="43137"/>
                </a:srgbClr>
              </a:outerShdw>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0.77889</cdr:x>
      <cdr:y>0.1403</cdr:y>
    </cdr:from>
    <cdr:to>
      <cdr:x>0.93872</cdr:x>
      <cdr:y>0.25479</cdr:y>
    </cdr:to>
    <cdr:sp macro="" textlink="">
      <cdr:nvSpPr>
        <cdr:cNvPr id="2" name="TextBox 1"/>
        <cdr:cNvSpPr txBox="1"/>
      </cdr:nvSpPr>
      <cdr:spPr>
        <a:xfrm xmlns:a="http://schemas.openxmlformats.org/drawingml/2006/main">
          <a:off x="5886513" y="584151"/>
          <a:ext cx="1207926" cy="476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100" b="1" dirty="0" smtClean="0">
              <a:solidFill>
                <a:schemeClr val="tx1">
                  <a:lumMod val="75000"/>
                  <a:lumOff val="25000"/>
                </a:schemeClr>
              </a:solidFill>
            </a:rPr>
            <a:t>30.30%</a:t>
          </a:r>
          <a:endParaRPr lang="en-US" sz="1100" b="1" dirty="0">
            <a:solidFill>
              <a:schemeClr val="tx1">
                <a:lumMod val="75000"/>
                <a:lumOff val="2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0.2152</cdr:x>
      <cdr:y>0.22011</cdr:y>
    </cdr:from>
    <cdr:to>
      <cdr:x>0.28284</cdr:x>
      <cdr:y>0.32854</cdr:y>
    </cdr:to>
    <cdr:sp macro="" textlink="">
      <cdr:nvSpPr>
        <cdr:cNvPr id="2" name="TextBox 1"/>
        <cdr:cNvSpPr txBox="1"/>
      </cdr:nvSpPr>
      <cdr:spPr>
        <a:xfrm xmlns:a="http://schemas.openxmlformats.org/drawingml/2006/main">
          <a:off x="987845" y="894508"/>
          <a:ext cx="310509" cy="440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0.59501</cdr:x>
      <cdr:y>0.32367</cdr:y>
    </cdr:from>
    <cdr:to>
      <cdr:x>0.71787</cdr:x>
      <cdr:y>0.44756</cdr:y>
    </cdr:to>
    <cdr:sp macro="" textlink="">
      <cdr:nvSpPr>
        <cdr:cNvPr id="2" name="TextBox 1"/>
        <cdr:cNvSpPr txBox="1"/>
      </cdr:nvSpPr>
      <cdr:spPr>
        <a:xfrm xmlns:a="http://schemas.openxmlformats.org/drawingml/2006/main">
          <a:off x="4191389" y="1361473"/>
          <a:ext cx="865462" cy="521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effectLst>
                <a:outerShdw blurRad="38100" dist="38100" dir="2700000" algn="tl">
                  <a:srgbClr val="000000">
                    <a:alpha val="43137"/>
                  </a:srgbClr>
                </a:outerShdw>
              </a:effectLst>
            </a:rPr>
            <a:t>42%</a:t>
          </a:r>
          <a:endParaRPr lang="en-US" sz="11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0.50903</cdr:x>
      <cdr:y>0.43653</cdr:y>
    </cdr:from>
    <cdr:to>
      <cdr:x>0.66739</cdr:x>
      <cdr:y>0.55178</cdr:y>
    </cdr:to>
    <cdr:sp macro="" textlink="">
      <cdr:nvSpPr>
        <cdr:cNvPr id="3" name="TextBox 2"/>
        <cdr:cNvSpPr txBox="1"/>
      </cdr:nvSpPr>
      <cdr:spPr>
        <a:xfrm xmlns:a="http://schemas.openxmlformats.org/drawingml/2006/main">
          <a:off x="3585765" y="1836205"/>
          <a:ext cx="1115486" cy="484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2">
                  <a:lumMod val="50000"/>
                </a:schemeClr>
              </a:solidFill>
              <a:effectLst>
                <a:outerShdw blurRad="38100" dist="38100" dir="2700000" algn="tl">
                  <a:srgbClr val="000000">
                    <a:alpha val="43137"/>
                  </a:srgbClr>
                </a:outerShdw>
              </a:effectLst>
            </a:rPr>
            <a:t>20.1%</a:t>
          </a:r>
          <a:endParaRPr lang="en-US" sz="1100" b="1" dirty="0">
            <a:solidFill>
              <a:schemeClr val="bg2">
                <a:lumMod val="50000"/>
              </a:schemeClr>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1"/>
            <a:ext cx="2930574" cy="49712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29011" y="1"/>
            <a:ext cx="2930574" cy="497126"/>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5801" y="4723494"/>
            <a:ext cx="5409562" cy="4474131"/>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43790"/>
            <a:ext cx="2930574" cy="49712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29011" y="9443790"/>
            <a:ext cx="2930574"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a-G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52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Shape 167"/>
          <p:cNvSpPr txBox="1">
            <a:spLocks noGrp="1"/>
          </p:cNvSpPr>
          <p:nvPr>
            <p:ph type="body" idx="1"/>
          </p:nvPr>
        </p:nvSpPr>
        <p:spPr>
          <a:xfrm>
            <a:off x="675801" y="4723494"/>
            <a:ext cx="5409562" cy="44741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29011" y="9443790"/>
            <a:ext cx="2930574" cy="4971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a-G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363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8" name="Shape 318"/>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18</a:t>
            </a:fld>
            <a:endParaRPr/>
          </a:p>
        </p:txBody>
      </p:sp>
    </p:spTree>
    <p:extLst>
      <p:ext uri="{BB962C8B-B14F-4D97-AF65-F5344CB8AC3E}">
        <p14:creationId xmlns:p14="http://schemas.microsoft.com/office/powerpoint/2010/main" val="32316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95160" y="4422571"/>
            <a:ext cx="5564400" cy="4189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8" name="Shape 318"/>
          <p:cNvSpPr txBox="1">
            <a:spLocks noGrp="1"/>
          </p:cNvSpPr>
          <p:nvPr>
            <p:ph type="sldNum" idx="12"/>
          </p:nvPr>
        </p:nvSpPr>
        <p:spPr>
          <a:xfrm>
            <a:off x="3938693" y="8842149"/>
            <a:ext cx="3014400" cy="4656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19</a:t>
            </a:fld>
            <a:endParaRPr/>
          </a:p>
        </p:txBody>
      </p:sp>
    </p:spTree>
    <p:extLst>
      <p:ext uri="{BB962C8B-B14F-4D97-AF65-F5344CB8AC3E}">
        <p14:creationId xmlns:p14="http://schemas.microsoft.com/office/powerpoint/2010/main" val="177977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ისევე, როგორც მთელ მსოფლიოში,</a:t>
            </a:r>
            <a:r>
              <a:rPr lang="ka-GE" baseline="0" dirty="0"/>
              <a:t> ჩვენთანაც 34-37კვ დაბადებულ ახალშობილებში % ყველაზე მაღალია მკვდრადშობადობაც და ადრეული ნეონატალური სიკვდილობაც.</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21</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958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5" name="Shape 325"/>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22</a:t>
            </a:fld>
            <a:endParaRPr/>
          </a:p>
        </p:txBody>
      </p:sp>
    </p:spTree>
    <p:extLst>
      <p:ext uri="{BB962C8B-B14F-4D97-AF65-F5344CB8AC3E}">
        <p14:creationId xmlns:p14="http://schemas.microsoft.com/office/powerpoint/2010/main" val="140464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9350"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95160" y="4422571"/>
            <a:ext cx="5564400" cy="4189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ka-GE" dirty="0" smtClean="0"/>
              <a:t>საყურადღებოა: 1500-2500</a:t>
            </a:r>
            <a:r>
              <a:rPr lang="ka-GE" baseline="0" dirty="0" smtClean="0"/>
              <a:t> და 2500 მეტი მკვდრადშბილთ 44%, ხოლო გესტაციური ვადით 32 კვირაზე მეტი ახაალშბილთ რაოოდენობა 37%, რაც მოგვანიშნებს რომ ყურადღებას იპყრობს ზრდის შეფერხების არსებობა მუცლადყოფლის პეროდში, რაც მიგვანიშნებს ანტინატალური,ეთვალყურეობის პრბლემებზე.</a:t>
            </a:r>
            <a:endParaRPr dirty="0"/>
          </a:p>
        </p:txBody>
      </p:sp>
      <p:sp>
        <p:nvSpPr>
          <p:cNvPr id="333" name="Shape 333"/>
          <p:cNvSpPr txBox="1">
            <a:spLocks noGrp="1"/>
          </p:cNvSpPr>
          <p:nvPr>
            <p:ph type="sldNum" idx="12"/>
          </p:nvPr>
        </p:nvSpPr>
        <p:spPr>
          <a:xfrm>
            <a:off x="3938693" y="8842149"/>
            <a:ext cx="3014400" cy="465600"/>
          </a:xfrm>
          <a:prstGeom prst="rect">
            <a:avLst/>
          </a:prstGeom>
        </p:spPr>
        <p:txBody>
          <a:bodyPr spcFirstLastPara="1" wrap="square" lIns="91425" tIns="45700" rIns="91425" bIns="45700" anchor="b" anchorCtr="0">
            <a:noAutofit/>
          </a:bodyPr>
          <a:lstStyle/>
          <a:p>
            <a:fld id="{00000000-1234-1234-1234-123412341234}" type="slidenum">
              <a:rPr lang="ka-GE"/>
              <a:pPr/>
              <a:t>23</a:t>
            </a:fld>
            <a:endParaRPr/>
          </a:p>
        </p:txBody>
      </p:sp>
    </p:spTree>
    <p:extLst>
      <p:ext uri="{BB962C8B-B14F-4D97-AF65-F5344CB8AC3E}">
        <p14:creationId xmlns:p14="http://schemas.microsoft.com/office/powerpoint/2010/main" val="161300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352" name="Shape 352"/>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27</a:t>
            </a:fld>
            <a:endParaRPr/>
          </a:p>
        </p:txBody>
      </p:sp>
    </p:spTree>
    <p:extLst>
      <p:ext uri="{BB962C8B-B14F-4D97-AF65-F5344CB8AC3E}">
        <p14:creationId xmlns:p14="http://schemas.microsoft.com/office/powerpoint/2010/main" val="135247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წინასწარი მონაცემების მიხედვით გარდაცვლილ დედათა რაოდენობა შეადგენს 8, შესაბამისად კოეფივიენტიც აქედან დავთვალეთ </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30</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176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32</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75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75801" y="4723494"/>
            <a:ext cx="5409562" cy="4474131"/>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67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4" name="Shape 224"/>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2</a:t>
            </a:fld>
            <a:endParaRPr/>
          </a:p>
        </p:txBody>
      </p:sp>
    </p:spTree>
    <p:extLst>
      <p:ext uri="{BB962C8B-B14F-4D97-AF65-F5344CB8AC3E}">
        <p14:creationId xmlns:p14="http://schemas.microsoft.com/office/powerpoint/2010/main" val="41854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197" name="Shape 197"/>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ka-GE"/>
              <a:t>3</a:t>
            </a:fld>
            <a:endParaRPr/>
          </a:p>
        </p:txBody>
      </p:sp>
    </p:spTree>
    <p:extLst>
      <p:ext uri="{BB962C8B-B14F-4D97-AF65-F5344CB8AC3E}">
        <p14:creationId xmlns:p14="http://schemas.microsoft.com/office/powerpoint/2010/main" val="330355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4" name="Shape 204"/>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4</a:t>
            </a:fld>
            <a:endParaRPr/>
          </a:p>
        </p:txBody>
      </p:sp>
    </p:spTree>
    <p:extLst>
      <p:ext uri="{BB962C8B-B14F-4D97-AF65-F5344CB8AC3E}">
        <p14:creationId xmlns:p14="http://schemas.microsoft.com/office/powerpoint/2010/main" val="328249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30" name="Shape 230"/>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5</a:t>
            </a:fld>
            <a:endParaRPr/>
          </a:p>
        </p:txBody>
      </p:sp>
    </p:spTree>
    <p:extLst>
      <p:ext uri="{BB962C8B-B14F-4D97-AF65-F5344CB8AC3E}">
        <p14:creationId xmlns:p14="http://schemas.microsoft.com/office/powerpoint/2010/main" val="227975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გაზრდილია</a:t>
            </a:r>
            <a:r>
              <a:rPr lang="ka-GE" baseline="0" dirty="0"/>
              <a:t> 37-40 კვირაზე მშობიარობათა რაოდენობა, ნულამდეა  შემცირებული არავალიდაციური შემთხვევების რაოდენობა, </a:t>
            </a:r>
            <a:r>
              <a:rPr lang="en-US" baseline="0" dirty="0"/>
              <a:t> </a:t>
            </a:r>
            <a:r>
              <a:rPr lang="ka-GE" baseline="0" dirty="0"/>
              <a:t>შემცირება 2299</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6</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0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პაციენტი მიდის დონის შესაბამისად</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ka-GE" sz="1200" b="0" i="0" u="none" strike="noStrike" cap="none" smtClean="0">
                <a:solidFill>
                  <a:schemeClr val="dk1"/>
                </a:solidFill>
                <a:latin typeface="Calibri"/>
                <a:ea typeface="Calibri"/>
                <a:cs typeface="Calibri"/>
                <a:sym typeface="Calibri"/>
              </a:rPr>
              <a:t>7</a:t>
            </a:fld>
            <a:endParaRPr lang="ka-G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19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56" name="Shape 256"/>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10</a:t>
            </a:fld>
            <a:endParaRPr/>
          </a:p>
        </p:txBody>
      </p:sp>
    </p:spTree>
    <p:extLst>
      <p:ext uri="{BB962C8B-B14F-4D97-AF65-F5344CB8AC3E}">
        <p14:creationId xmlns:p14="http://schemas.microsoft.com/office/powerpoint/2010/main" val="333064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895350" y="746125"/>
            <a:ext cx="497046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75802" y="4723493"/>
            <a:ext cx="5409445" cy="4474243"/>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00" name="Shape 300"/>
          <p:cNvSpPr txBox="1">
            <a:spLocks noGrp="1"/>
          </p:cNvSpPr>
          <p:nvPr>
            <p:ph type="sldNum" idx="12"/>
          </p:nvPr>
        </p:nvSpPr>
        <p:spPr>
          <a:xfrm>
            <a:off x="3829010" y="9443789"/>
            <a:ext cx="2930456" cy="497281"/>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ka-GE"/>
              <a:t>17</a:t>
            </a:fld>
            <a:endParaRPr/>
          </a:p>
        </p:txBody>
      </p:sp>
    </p:spTree>
    <p:extLst>
      <p:ext uri="{BB962C8B-B14F-4D97-AF65-F5344CB8AC3E}">
        <p14:creationId xmlns:p14="http://schemas.microsoft.com/office/powerpoint/2010/main" val="27776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09600" y="914400"/>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2286000"/>
            <a:ext cx="8229600" cy="384016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09600" y="914400"/>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2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1"/>
          </p:nvPr>
        </p:nvSpPr>
        <p:spPr>
          <a:xfrm>
            <a:off x="457200" y="2286000"/>
            <a:ext cx="8229600" cy="3840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FFFFFF"/>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FFFFFF"/>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FFFFFF"/>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FFFFFF"/>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FFFFFF"/>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FFFFFF"/>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FFFFFF"/>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FFFFFF"/>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Shape 13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8" name="Shape 148"/>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4" name="Shape 1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FFFFFF"/>
                </a:solidFill>
                <a:latin typeface="Calibri"/>
                <a:ea typeface="Calibri"/>
                <a:cs typeface="Calibri"/>
                <a:sym typeface="Calibri"/>
              </a:defRPr>
            </a:lvl1pPr>
            <a:lvl2pPr marL="0" marR="0" lvl="1" indent="0" algn="r" rtl="0">
              <a:spcBef>
                <a:spcPts val="0"/>
              </a:spcBef>
              <a:spcAft>
                <a:spcPts val="0"/>
              </a:spcAft>
              <a:buNone/>
              <a:defRPr sz="1200">
                <a:solidFill>
                  <a:srgbClr val="FFFFFF"/>
                </a:solidFill>
                <a:latin typeface="Calibri"/>
                <a:ea typeface="Calibri"/>
                <a:cs typeface="Calibri"/>
                <a:sym typeface="Calibri"/>
              </a:defRPr>
            </a:lvl2pPr>
            <a:lvl3pPr marL="0" marR="0" lvl="2" indent="0" algn="r" rtl="0">
              <a:spcBef>
                <a:spcPts val="0"/>
              </a:spcBef>
              <a:spcAft>
                <a:spcPts val="0"/>
              </a:spcAft>
              <a:buNone/>
              <a:defRPr sz="1200">
                <a:solidFill>
                  <a:srgbClr val="FFFFFF"/>
                </a:solidFill>
                <a:latin typeface="Calibri"/>
                <a:ea typeface="Calibri"/>
                <a:cs typeface="Calibri"/>
                <a:sym typeface="Calibri"/>
              </a:defRPr>
            </a:lvl3pPr>
            <a:lvl4pPr marL="0" marR="0" lvl="3" indent="0" algn="r" rtl="0">
              <a:spcBef>
                <a:spcPts val="0"/>
              </a:spcBef>
              <a:spcAft>
                <a:spcPts val="0"/>
              </a:spcAft>
              <a:buNone/>
              <a:defRPr sz="1200">
                <a:solidFill>
                  <a:srgbClr val="FFFFFF"/>
                </a:solidFill>
                <a:latin typeface="Calibri"/>
                <a:ea typeface="Calibri"/>
                <a:cs typeface="Calibri"/>
                <a:sym typeface="Calibri"/>
              </a:defRPr>
            </a:lvl4pPr>
            <a:lvl5pPr marL="0" marR="0" lvl="4" indent="0" algn="r" rtl="0">
              <a:spcBef>
                <a:spcPts val="0"/>
              </a:spcBef>
              <a:spcAft>
                <a:spcPts val="0"/>
              </a:spcAft>
              <a:buNone/>
              <a:defRPr sz="1200">
                <a:solidFill>
                  <a:srgbClr val="FFFFFF"/>
                </a:solidFill>
                <a:latin typeface="Calibri"/>
                <a:ea typeface="Calibri"/>
                <a:cs typeface="Calibri"/>
                <a:sym typeface="Calibri"/>
              </a:defRPr>
            </a:lvl5pPr>
            <a:lvl6pPr marL="0" marR="0" lvl="5" indent="0" algn="r" rtl="0">
              <a:spcBef>
                <a:spcPts val="0"/>
              </a:spcBef>
              <a:spcAft>
                <a:spcPts val="0"/>
              </a:spcAft>
              <a:buNone/>
              <a:defRPr sz="1200">
                <a:solidFill>
                  <a:srgbClr val="FFFFFF"/>
                </a:solidFill>
                <a:latin typeface="Calibri"/>
                <a:ea typeface="Calibri"/>
                <a:cs typeface="Calibri"/>
                <a:sym typeface="Calibri"/>
              </a:defRPr>
            </a:lvl6pPr>
            <a:lvl7pPr marL="0" marR="0" lvl="6" indent="0" algn="r" rtl="0">
              <a:spcBef>
                <a:spcPts val="0"/>
              </a:spcBef>
              <a:spcAft>
                <a:spcPts val="0"/>
              </a:spcAft>
              <a:buNone/>
              <a:defRPr sz="1200">
                <a:solidFill>
                  <a:srgbClr val="FFFFFF"/>
                </a:solidFill>
                <a:latin typeface="Calibri"/>
                <a:ea typeface="Calibri"/>
                <a:cs typeface="Calibri"/>
                <a:sym typeface="Calibri"/>
              </a:defRPr>
            </a:lvl7pPr>
            <a:lvl8pPr marL="0" marR="0" lvl="7" indent="0" algn="r" rtl="0">
              <a:spcBef>
                <a:spcPts val="0"/>
              </a:spcBef>
              <a:spcAft>
                <a:spcPts val="0"/>
              </a:spcAft>
              <a:buNone/>
              <a:defRPr sz="1200">
                <a:solidFill>
                  <a:srgbClr val="FFFFFF"/>
                </a:solidFill>
                <a:latin typeface="Calibri"/>
                <a:ea typeface="Calibri"/>
                <a:cs typeface="Calibri"/>
                <a:sym typeface="Calibri"/>
              </a:defRPr>
            </a:lvl8pPr>
            <a:lvl9pPr marL="0" marR="0" lvl="8" indent="0" algn="r" rtl="0">
              <a:spcBef>
                <a:spcPts val="0"/>
              </a:spcBef>
              <a:spcAft>
                <a:spcPts val="0"/>
              </a:spcAft>
              <a:buNone/>
              <a:defRPr sz="12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pic>
        <p:nvPicPr>
          <p:cNvPr id="15" name="Shape 15" descr="MOH ppt-02.jpg"/>
          <p:cNvPicPr preferRelativeResize="0"/>
          <p:nvPr/>
        </p:nvPicPr>
        <p:blipFill rotWithShape="1">
          <a:blip r:embed="rId13">
            <a:alphaModFix/>
          </a:blip>
          <a:srcRect/>
          <a:stretch/>
        </p:blipFill>
        <p:spPr>
          <a:xfrm>
            <a:off x="0" y="0"/>
            <a:ext cx="9144000" cy="6858000"/>
          </a:xfrm>
          <a:prstGeom prst="rect">
            <a:avLst/>
          </a:prstGeom>
          <a:noFill/>
          <a:ln>
            <a:noFill/>
          </a:ln>
        </p:spPr>
      </p:pic>
      <p:pic>
        <p:nvPicPr>
          <p:cNvPr id="16" name="Shape 16" descr="MOH ppt-02.jpg"/>
          <p:cNvPicPr preferRelativeResize="0"/>
          <p:nvPr/>
        </p:nvPicPr>
        <p:blipFill rotWithShape="1">
          <a:blip r:embed="rId13">
            <a:alphaModFix/>
          </a:blip>
          <a:srcRect t="24446" r="72501" b="62219"/>
          <a:stretch/>
        </p:blipFill>
        <p:spPr>
          <a:xfrm>
            <a:off x="152400" y="533400"/>
            <a:ext cx="2514600" cy="914400"/>
          </a:xfrm>
          <a:prstGeom prst="rect">
            <a:avLst/>
          </a:prstGeom>
          <a:noFill/>
          <a:ln>
            <a:noFill/>
          </a:ln>
        </p:spPr>
      </p:pic>
      <p:pic>
        <p:nvPicPr>
          <p:cNvPr id="17" name="Shape 17" descr="MOH ppt-02.jpg"/>
          <p:cNvPicPr preferRelativeResize="0"/>
          <p:nvPr/>
        </p:nvPicPr>
        <p:blipFill rotWithShape="1">
          <a:blip r:embed="rId14">
            <a:alphaModFix/>
          </a:blip>
          <a:srcRect l="2499" t="8890" r="72500" b="78410"/>
          <a:stretch/>
        </p:blipFill>
        <p:spPr>
          <a:xfrm>
            <a:off x="0" y="0"/>
            <a:ext cx="1600200"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ka-GE"/>
              <a:t>‹#›</a:t>
            </a:fld>
            <a:endParaRPr/>
          </a:p>
        </p:txBody>
      </p:sp>
      <p:pic>
        <p:nvPicPr>
          <p:cNvPr id="93" name="Shape 93" descr="MOH ppt-02.jpg"/>
          <p:cNvPicPr preferRelativeResize="0"/>
          <p:nvPr/>
        </p:nvPicPr>
        <p:blipFill rotWithShape="1">
          <a:blip r:embed="rId13">
            <a:alphaModFix/>
          </a:blip>
          <a:srcRect/>
          <a:stretch/>
        </p:blipFill>
        <p:spPr>
          <a:xfrm>
            <a:off x="0" y="0"/>
            <a:ext cx="9143998" cy="6857998"/>
          </a:xfrm>
          <a:prstGeom prst="rect">
            <a:avLst/>
          </a:prstGeom>
          <a:noFill/>
          <a:ln>
            <a:noFill/>
          </a:ln>
        </p:spPr>
      </p:pic>
      <p:pic>
        <p:nvPicPr>
          <p:cNvPr id="94" name="Shape 94" descr="MOH ppt-02.jpg"/>
          <p:cNvPicPr preferRelativeResize="0"/>
          <p:nvPr/>
        </p:nvPicPr>
        <p:blipFill rotWithShape="1">
          <a:blip r:embed="rId13">
            <a:alphaModFix/>
          </a:blip>
          <a:srcRect t="24445" r="72501" b="62219"/>
          <a:stretch/>
        </p:blipFill>
        <p:spPr>
          <a:xfrm>
            <a:off x="152400" y="533400"/>
            <a:ext cx="2514600" cy="914401"/>
          </a:xfrm>
          <a:prstGeom prst="rect">
            <a:avLst/>
          </a:prstGeom>
          <a:noFill/>
          <a:ln>
            <a:noFill/>
          </a:ln>
        </p:spPr>
      </p:pic>
      <p:pic>
        <p:nvPicPr>
          <p:cNvPr id="95" name="Shape 95" descr="MOH ppt-02.jpg"/>
          <p:cNvPicPr preferRelativeResize="0"/>
          <p:nvPr/>
        </p:nvPicPr>
        <p:blipFill rotWithShape="1">
          <a:blip r:embed="rId14">
            <a:alphaModFix/>
          </a:blip>
          <a:srcRect l="2500" t="8890" r="72500" b="78409"/>
          <a:stretch/>
        </p:blipFill>
        <p:spPr>
          <a:xfrm>
            <a:off x="0" y="0"/>
            <a:ext cx="1600199" cy="609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3.xml"/><Relationship Id="rId4" Type="http://schemas.openxmlformats.org/officeDocument/2006/relationships/hyperlink" Target="http://www.europeristat.com/reports/european-perinatal-health-report-2010.html"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omments" Target="../comments/commen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917863" y="2171700"/>
            <a:ext cx="7620000" cy="2514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Shape 171"/>
          <p:cNvSpPr txBox="1"/>
          <p:nvPr/>
        </p:nvSpPr>
        <p:spPr>
          <a:xfrm>
            <a:off x="1534063" y="5513950"/>
            <a:ext cx="6096000" cy="369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1800" b="1" dirty="0">
                <a:solidFill>
                  <a:schemeClr val="dk1"/>
                </a:solidFill>
                <a:latin typeface="Calibri"/>
                <a:ea typeface="Calibri"/>
                <a:cs typeface="Calibri"/>
                <a:sym typeface="Calibri"/>
              </a:rPr>
              <a:t>2018წელი</a:t>
            </a:r>
            <a:endParaRPr sz="1800" b="1" i="0" u="none" strike="noStrike" cap="none" dirty="0">
              <a:solidFill>
                <a:schemeClr val="dk1"/>
              </a:solidFill>
              <a:latin typeface="Calibri"/>
              <a:ea typeface="Calibri"/>
              <a:cs typeface="Calibri"/>
              <a:sym typeface="Calibri"/>
            </a:endParaRPr>
          </a:p>
        </p:txBody>
      </p:sp>
      <p:sp>
        <p:nvSpPr>
          <p:cNvPr id="172" name="Shape 172"/>
          <p:cNvSpPr txBox="1"/>
          <p:nvPr/>
        </p:nvSpPr>
        <p:spPr>
          <a:xfrm>
            <a:off x="917863" y="3757300"/>
            <a:ext cx="75801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800" b="1" i="1" u="none" strike="noStrike" cap="none" dirty="0">
                <a:solidFill>
                  <a:srgbClr val="244061"/>
                </a:solidFill>
                <a:latin typeface="Merriweather"/>
                <a:ea typeface="Merriweather"/>
                <a:cs typeface="Merriweather"/>
                <a:sym typeface="Merriweather"/>
              </a:rPr>
              <a:t>ჯანმრთელობის  დაცვის  დეპარტამენტი</a:t>
            </a:r>
            <a:endParaRPr sz="2800" b="1" i="1" u="none" strike="noStrike" cap="none" dirty="0">
              <a:solidFill>
                <a:srgbClr val="244061"/>
              </a:solidFill>
              <a:latin typeface="Calibri"/>
              <a:ea typeface="Calibri"/>
              <a:cs typeface="Calibri"/>
              <a:sym typeface="Calibri"/>
            </a:endParaRPr>
          </a:p>
        </p:txBody>
      </p:sp>
      <p:sp>
        <p:nvSpPr>
          <p:cNvPr id="173" name="Shape 173"/>
          <p:cNvSpPr txBox="1"/>
          <p:nvPr/>
        </p:nvSpPr>
        <p:spPr>
          <a:xfrm>
            <a:off x="877963" y="2282433"/>
            <a:ext cx="7620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a-GE" sz="2400" b="1" i="1" u="none" strike="noStrike" cap="none" dirty="0">
                <a:solidFill>
                  <a:srgbClr val="2A7E67"/>
                </a:solidFill>
                <a:latin typeface="Arial"/>
                <a:ea typeface="Arial"/>
                <a:cs typeface="Arial"/>
                <a:sym typeface="Arial"/>
              </a:rPr>
              <a:t>პერინატალური  მოვლის რეგიონალიზაცია</a:t>
            </a:r>
            <a:endParaRPr sz="2400" b="1" i="1" u="none" strike="noStrike" cap="none" dirty="0">
              <a:solidFill>
                <a:srgbClr val="2A7E67"/>
              </a:solidFill>
              <a:latin typeface="Arial"/>
              <a:ea typeface="Arial"/>
              <a:cs typeface="Arial"/>
              <a:sym typeface="Arial"/>
            </a:endParaRPr>
          </a:p>
        </p:txBody>
      </p:sp>
      <p:sp>
        <p:nvSpPr>
          <p:cNvPr id="174" name="Shape 174"/>
          <p:cNvSpPr txBox="1"/>
          <p:nvPr/>
        </p:nvSpPr>
        <p:spPr>
          <a:xfrm>
            <a:off x="1534063" y="1222986"/>
            <a:ext cx="7003800" cy="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sz="3000" b="1" dirty="0">
                <a:solidFill>
                  <a:srgbClr val="134F5C"/>
                </a:solidFill>
              </a:rPr>
              <a:t>დედათა და ბავშვთა ჯანმრთელობა</a:t>
            </a:r>
            <a:endParaRPr sz="3000" b="1" dirty="0">
              <a:solidFill>
                <a:srgbClr val="134F5C"/>
              </a:solidFill>
            </a:endParaRPr>
          </a:p>
        </p:txBody>
      </p:sp>
      <p:sp>
        <p:nvSpPr>
          <p:cNvPr id="175" name="Shape 175"/>
          <p:cNvSpPr txBox="1"/>
          <p:nvPr/>
        </p:nvSpPr>
        <p:spPr>
          <a:xfrm>
            <a:off x="4396350" y="5800125"/>
            <a:ext cx="7003800" cy="817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603022" y="479664"/>
            <a:ext cx="7540978" cy="461635"/>
          </a:xfrm>
          <a:prstGeom prst="rect">
            <a:avLst/>
          </a:prstGeom>
          <a:solidFill>
            <a:srgbClr val="0FC79B"/>
          </a:solidFill>
          <a:ln>
            <a:noFill/>
          </a:ln>
        </p:spPr>
        <p:txBody>
          <a:bodyPr spcFirstLastPara="1" wrap="square" lIns="91425" tIns="91425" rIns="91425" bIns="91425" rtlCol="0" anchor="ctr" anchorCtr="0">
            <a:spAutoFit/>
          </a:bodyPr>
          <a:lstStyle/>
          <a:p>
            <a:r>
              <a:rPr lang="ka-GE" sz="1800" i="1" dirty="0">
                <a:solidFill>
                  <a:schemeClr val="bg1"/>
                </a:solidFill>
                <a:latin typeface="Arial"/>
                <a:ea typeface="Arial"/>
                <a:cs typeface="Arial"/>
                <a:sym typeface="Arial"/>
              </a:rPr>
              <a:t>საკეისრო </a:t>
            </a:r>
            <a:r>
              <a:rPr lang="ka-GE" sz="1800" i="1" dirty="0" smtClean="0">
                <a:solidFill>
                  <a:schemeClr val="bg1"/>
                </a:solidFill>
                <a:latin typeface="Arial"/>
                <a:ea typeface="Arial"/>
                <a:cs typeface="Arial"/>
                <a:sym typeface="Arial"/>
              </a:rPr>
              <a:t>კვეთის ტენდენციები</a:t>
            </a:r>
            <a:endParaRPr sz="1800" i="1" dirty="0">
              <a:solidFill>
                <a:schemeClr val="bg1"/>
              </a:solidFill>
              <a:latin typeface="Arial"/>
              <a:ea typeface="Arial"/>
              <a:cs typeface="Arial"/>
            </a:endParaRPr>
          </a:p>
        </p:txBody>
      </p:sp>
      <p:sp>
        <p:nvSpPr>
          <p:cNvPr id="259" name="Shape 259"/>
          <p:cNvSpPr txBox="1">
            <a:spLocks noGrp="1"/>
          </p:cNvSpPr>
          <p:nvPr>
            <p:ph type="body" idx="1"/>
          </p:nvPr>
        </p:nvSpPr>
        <p:spPr>
          <a:xfrm>
            <a:off x="173050" y="1060900"/>
            <a:ext cx="8229600" cy="40140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Font typeface="Arial"/>
              <a:buNone/>
            </a:pPr>
            <a:r>
              <a:rPr lang="ka-GE" sz="1800" b="0" dirty="0">
                <a:latin typeface="Arial"/>
                <a:ea typeface="Arial"/>
                <a:cs typeface="Arial"/>
                <a:sym typeface="Arial"/>
              </a:rPr>
              <a:t>       </a:t>
            </a:r>
            <a:endParaRPr dirty="0"/>
          </a:p>
        </p:txBody>
      </p:sp>
      <p:sp>
        <p:nvSpPr>
          <p:cNvPr id="7" name="TextBox 6"/>
          <p:cNvSpPr txBox="1"/>
          <p:nvPr/>
        </p:nvSpPr>
        <p:spPr>
          <a:xfrm>
            <a:off x="7122263" y="6604084"/>
            <a:ext cx="2909454" cy="253916"/>
          </a:xfrm>
          <a:prstGeom prst="rect">
            <a:avLst/>
          </a:prstGeom>
          <a:noFill/>
        </p:spPr>
        <p:txBody>
          <a:bodyPr wrap="square" rtlCol="0">
            <a:spAutoFit/>
          </a:bodyPr>
          <a:lstStyle/>
          <a:p>
            <a:r>
              <a:rPr lang="ka-GE" sz="1050" b="1" dirty="0" smtClean="0">
                <a:solidFill>
                  <a:srgbClr val="3B25DB"/>
                </a:solidFill>
                <a:effectLst>
                  <a:outerShdw blurRad="38100" dist="38100" dir="2700000" algn="tl">
                    <a:srgbClr val="000000">
                      <a:alpha val="43137"/>
                    </a:srgbClr>
                  </a:outerShdw>
                </a:effectLst>
                <a:latin typeface="+mj-lt"/>
              </a:rPr>
              <a:t>წყარო: </a:t>
            </a:r>
            <a:r>
              <a:rPr lang="ka-GE" sz="1050" b="1" dirty="0" smtClean="0">
                <a:solidFill>
                  <a:schemeClr val="tx1"/>
                </a:solidFill>
                <a:effectLst>
                  <a:outerShdw blurRad="38100" dist="38100" dir="2700000" algn="tl">
                    <a:srgbClr val="000000">
                      <a:alpha val="43137"/>
                    </a:srgbClr>
                  </a:outerShdw>
                </a:effectLst>
                <a:latin typeface="+mj-lt"/>
              </a:rPr>
              <a:t>დაბადების რეგისტრი</a:t>
            </a:r>
            <a:endParaRPr lang="en-US" sz="1050" b="1" dirty="0">
              <a:solidFill>
                <a:srgbClr val="3B25DB"/>
              </a:solidFill>
              <a:effectLst>
                <a:outerShdw blurRad="38100" dist="38100" dir="2700000" algn="tl">
                  <a:srgbClr val="000000">
                    <a:alpha val="43137"/>
                  </a:srgbClr>
                </a:outerShdw>
              </a:effectLst>
              <a:latin typeface="+mj-lt"/>
            </a:endParaRPr>
          </a:p>
        </p:txBody>
      </p:sp>
      <p:graphicFrame>
        <p:nvGraphicFramePr>
          <p:cNvPr id="6" name="Chart 5"/>
          <p:cNvGraphicFramePr/>
          <p:nvPr>
            <p:extLst>
              <p:ext uri="{D42A27DB-BD31-4B8C-83A1-F6EECF244321}">
                <p14:modId xmlns:p14="http://schemas.microsoft.com/office/powerpoint/2010/main" val="2330731967"/>
              </p:ext>
            </p:extLst>
          </p:nvPr>
        </p:nvGraphicFramePr>
        <p:xfrm>
          <a:off x="4431690" y="835378"/>
          <a:ext cx="4527931" cy="266084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46273" y="-24835"/>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graphicFrame>
        <p:nvGraphicFramePr>
          <p:cNvPr id="12" name="Chart 11"/>
          <p:cNvGraphicFramePr/>
          <p:nvPr>
            <p:extLst>
              <p:ext uri="{D42A27DB-BD31-4B8C-83A1-F6EECF244321}">
                <p14:modId xmlns:p14="http://schemas.microsoft.com/office/powerpoint/2010/main" val="2932522814"/>
              </p:ext>
            </p:extLst>
          </p:nvPr>
        </p:nvGraphicFramePr>
        <p:xfrm>
          <a:off x="454603" y="941299"/>
          <a:ext cx="3605987" cy="245859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793945" y="2770617"/>
            <a:ext cx="3051673" cy="461665"/>
          </a:xfrm>
          <a:prstGeom prst="rect">
            <a:avLst/>
          </a:prstGeom>
          <a:noFill/>
        </p:spPr>
        <p:txBody>
          <a:bodyPr wrap="square" rtlCol="0">
            <a:spAutoFit/>
          </a:bodyPr>
          <a:lstStyle/>
          <a:p>
            <a:r>
              <a:rPr lang="ka-GE" sz="1200" b="1" dirty="0" smtClean="0">
                <a:solidFill>
                  <a:schemeClr val="bg2">
                    <a:lumMod val="75000"/>
                  </a:schemeClr>
                </a:solidFill>
              </a:rPr>
              <a:t>მსოფლიოში გადაუდებელი საკეისროების წილი 11%-ია</a:t>
            </a:r>
            <a:endParaRPr lang="en-US" sz="1200" b="1" dirty="0">
              <a:solidFill>
                <a:schemeClr val="bg2">
                  <a:lumMod val="75000"/>
                </a:schemeClr>
              </a:solidFill>
            </a:endParaRPr>
          </a:p>
        </p:txBody>
      </p:sp>
      <p:graphicFrame>
        <p:nvGraphicFramePr>
          <p:cNvPr id="13" name="Chart 12"/>
          <p:cNvGraphicFramePr/>
          <p:nvPr>
            <p:extLst>
              <p:ext uri="{D42A27DB-BD31-4B8C-83A1-F6EECF244321}">
                <p14:modId xmlns:p14="http://schemas.microsoft.com/office/powerpoint/2010/main" val="442506585"/>
              </p:ext>
            </p:extLst>
          </p:nvPr>
        </p:nvGraphicFramePr>
        <p:xfrm>
          <a:off x="4623697" y="3184045"/>
          <a:ext cx="4513922" cy="2995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2801212545"/>
              </p:ext>
            </p:extLst>
          </p:nvPr>
        </p:nvGraphicFramePr>
        <p:xfrm>
          <a:off x="173050" y="3403373"/>
          <a:ext cx="4169094" cy="2851990"/>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7376616" y="3920301"/>
            <a:ext cx="938004" cy="276999"/>
          </a:xfrm>
          <a:prstGeom prst="rect">
            <a:avLst/>
          </a:prstGeom>
          <a:noFill/>
        </p:spPr>
        <p:txBody>
          <a:bodyPr wrap="square" rtlCol="0">
            <a:spAutoFit/>
          </a:bodyPr>
          <a:lstStyle/>
          <a:p>
            <a:r>
              <a:rPr lang="ka-GE" sz="1200" b="1" dirty="0" smtClean="0">
                <a:solidFill>
                  <a:schemeClr val="bg1"/>
                </a:solidFill>
                <a:effectLst>
                  <a:outerShdw blurRad="38100" dist="38100" dir="2700000" algn="tl">
                    <a:srgbClr val="000000">
                      <a:alpha val="43137"/>
                    </a:srgbClr>
                  </a:outerShdw>
                </a:effectLst>
              </a:rPr>
              <a:t>52.2%</a:t>
            </a:r>
            <a:endParaRPr lang="en-US"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6135508" y="3797190"/>
            <a:ext cx="959555" cy="276999"/>
          </a:xfrm>
          <a:prstGeom prst="rect">
            <a:avLst/>
          </a:prstGeom>
          <a:noFill/>
        </p:spPr>
        <p:txBody>
          <a:bodyPr wrap="square" rtlCol="0">
            <a:spAutoFit/>
          </a:bodyPr>
          <a:lstStyle/>
          <a:p>
            <a:r>
              <a:rPr lang="ka-GE" sz="1200" b="1" dirty="0" smtClean="0">
                <a:solidFill>
                  <a:schemeClr val="bg1"/>
                </a:solidFill>
                <a:effectLst>
                  <a:outerShdw blurRad="38100" dist="38100" dir="2700000" algn="tl">
                    <a:srgbClr val="000000">
                      <a:alpha val="43137"/>
                    </a:srgbClr>
                  </a:outerShdw>
                </a:effectLst>
              </a:rPr>
              <a:t>47.8%</a:t>
            </a:r>
            <a:endParaRPr lang="en-US" sz="12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733" y="410921"/>
            <a:ext cx="7552267" cy="492412"/>
          </a:xfrm>
          <a:solidFill>
            <a:srgbClr val="0FC79B"/>
          </a:solidFill>
          <a:ln>
            <a:noFill/>
          </a:ln>
        </p:spPr>
        <p:txBody>
          <a:bodyPr spcFirstLastPara="1" wrap="square" lIns="91425" tIns="91425" rIns="91425" bIns="91425" rtlCol="0" anchor="ctr" anchorCtr="0">
            <a:spAutoFit/>
          </a:bodyPr>
          <a:lstStyle/>
          <a:p>
            <a:r>
              <a:rPr lang="ka-GE" sz="2000" i="1" dirty="0">
                <a:solidFill>
                  <a:schemeClr val="bg1"/>
                </a:solidFill>
                <a:latin typeface="Arial"/>
                <a:ea typeface="Arial"/>
                <a:cs typeface="Arial"/>
                <a:sym typeface="Arial"/>
              </a:rPr>
              <a:t>ნეონატალური ტრანსპორტირების </a:t>
            </a:r>
            <a:r>
              <a:rPr lang="ka-GE" sz="2000" i="1" dirty="0" smtClean="0">
                <a:solidFill>
                  <a:schemeClr val="bg1"/>
                </a:solidFill>
                <a:latin typeface="Arial"/>
                <a:ea typeface="Arial"/>
                <a:cs typeface="Arial"/>
                <a:sym typeface="Arial"/>
              </a:rPr>
              <a:t>ინდექსი:</a:t>
            </a:r>
            <a:endParaRPr lang="nb-NO" sz="2000" i="1" dirty="0">
              <a:solidFill>
                <a:schemeClr val="bg1"/>
              </a:solidFill>
              <a:latin typeface="Arial"/>
              <a:ea typeface="Arial"/>
              <a:cs typeface="Arial"/>
              <a:sym typeface="Arial"/>
            </a:endParaRPr>
          </a:p>
        </p:txBody>
      </p:sp>
      <p:graphicFrame>
        <p:nvGraphicFramePr>
          <p:cNvPr id="91" name="Chart 90"/>
          <p:cNvGraphicFramePr/>
          <p:nvPr>
            <p:extLst>
              <p:ext uri="{D42A27DB-BD31-4B8C-83A1-F6EECF244321}">
                <p14:modId xmlns:p14="http://schemas.microsoft.com/office/powerpoint/2010/main" val="3926684713"/>
              </p:ext>
            </p:extLst>
          </p:nvPr>
        </p:nvGraphicFramePr>
        <p:xfrm>
          <a:off x="1184564" y="1438562"/>
          <a:ext cx="6764482" cy="43180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232448" y="2596444"/>
            <a:ext cx="2181339" cy="369332"/>
          </a:xfrm>
          <a:prstGeom prst="rect">
            <a:avLst/>
          </a:prstGeom>
          <a:noFill/>
        </p:spPr>
        <p:txBody>
          <a:bodyPr wrap="square" rtlCol="0">
            <a:spAutoFit/>
          </a:bodyPr>
          <a:lstStyle/>
          <a:p>
            <a:r>
              <a:rPr lang="ka-GE" sz="1800" b="1" dirty="0" smtClean="0">
                <a:effectLst>
                  <a:outerShdw blurRad="38100" dist="38100" dir="2700000" algn="tl">
                    <a:srgbClr val="000000">
                      <a:alpha val="43137"/>
                    </a:srgbClr>
                  </a:outerShdw>
                </a:effectLst>
              </a:rPr>
              <a:t>სამიზნე 3.5</a:t>
            </a:r>
            <a:endParaRPr lang="en-US" sz="1800" b="1" dirty="0">
              <a:effectLst>
                <a:outerShdw blurRad="38100" dist="38100" dir="2700000" algn="tl">
                  <a:srgbClr val="000000">
                    <a:alpha val="43137"/>
                  </a:srgbClr>
                </a:outerShdw>
              </a:effectLst>
            </a:endParaRPr>
          </a:p>
        </p:txBody>
      </p:sp>
      <p:sp>
        <p:nvSpPr>
          <p:cNvPr id="5" name="TextBox 4"/>
          <p:cNvSpPr txBox="1"/>
          <p:nvPr/>
        </p:nvSpPr>
        <p:spPr>
          <a:xfrm>
            <a:off x="3713128" y="-32005"/>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825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NICU-</a:t>
            </a:r>
            <a:r>
              <a:rPr lang="ka-GE" sz="2000" dirty="0"/>
              <a:t>ში გადაყვანილი დროული და ნაადრევად დაბადებული ახალშობილების </a:t>
            </a:r>
            <a:r>
              <a:rPr lang="ka-GE" sz="2000" dirty="0" smtClean="0"/>
              <a:t>გადანაწილება ყველა დონეზე გესტაციური ასაკის მიხედვით </a:t>
            </a:r>
            <a:endParaRPr lang="nb-NO" sz="2000" dirty="0"/>
          </a:p>
        </p:txBody>
      </p:sp>
      <p:graphicFrame>
        <p:nvGraphicFramePr>
          <p:cNvPr id="4" name="Chart 3"/>
          <p:cNvGraphicFramePr>
            <a:graphicFrameLocks/>
          </p:cNvGraphicFramePr>
          <p:nvPr>
            <p:extLst>
              <p:ext uri="{D42A27DB-BD31-4B8C-83A1-F6EECF244321}">
                <p14:modId xmlns:p14="http://schemas.microsoft.com/office/powerpoint/2010/main" val="2815034028"/>
              </p:ext>
            </p:extLst>
          </p:nvPr>
        </p:nvGraphicFramePr>
        <p:xfrm>
          <a:off x="609600" y="1946787"/>
          <a:ext cx="7855974" cy="40213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586429" y="425325"/>
            <a:ext cx="7557571"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2000" dirty="0" smtClean="0"/>
              <a:t>                                       </a:t>
            </a:r>
            <a:r>
              <a:rPr lang="en-US" sz="2000" dirty="0" smtClean="0"/>
              <a:t>რ</a:t>
            </a:r>
            <a:r>
              <a:rPr lang="ka-GE" sz="2000" dirty="0" smtClean="0"/>
              <a:t>ეფერალი</a:t>
            </a:r>
            <a:endParaRPr lang="en-US" sz="2000" dirty="0"/>
          </a:p>
        </p:txBody>
      </p:sp>
    </p:spTree>
    <p:extLst>
      <p:ext uri="{BB962C8B-B14F-4D97-AF65-F5344CB8AC3E}">
        <p14:creationId xmlns:p14="http://schemas.microsoft.com/office/powerpoint/2010/main" val="324874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sz="2400" dirty="0">
                <a:solidFill>
                  <a:schemeClr val="tx1">
                    <a:lumMod val="65000"/>
                    <a:lumOff val="35000"/>
                  </a:schemeClr>
                </a:solidFill>
              </a:rPr>
              <a:t>რეფერირებული (შიდა/გარე) ახალშობილები წონის მიხედვით</a:t>
            </a:r>
            <a:endParaRPr lang="nb-NO" sz="2400" dirty="0">
              <a:solidFill>
                <a:schemeClr val="tx1">
                  <a:lumMod val="65000"/>
                  <a:lumOff val="35000"/>
                </a:schemeClr>
              </a:solidFill>
            </a:endParaRPr>
          </a:p>
        </p:txBody>
      </p:sp>
      <p:graphicFrame>
        <p:nvGraphicFramePr>
          <p:cNvPr id="4" name="Chart 3"/>
          <p:cNvGraphicFramePr>
            <a:graphicFrameLocks/>
          </p:cNvGraphicFramePr>
          <p:nvPr>
            <p:extLst/>
          </p:nvPr>
        </p:nvGraphicFramePr>
        <p:xfrm>
          <a:off x="1337187" y="1917289"/>
          <a:ext cx="6587613" cy="40705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429745" y="6220543"/>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7203879" y="5680068"/>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603023" y="422961"/>
            <a:ext cx="7540977"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2000" dirty="0" smtClean="0"/>
              <a:t>                                        </a:t>
            </a:r>
            <a:r>
              <a:rPr lang="en-US" sz="2000" dirty="0" smtClean="0"/>
              <a:t>რ</a:t>
            </a:r>
            <a:r>
              <a:rPr lang="ka-GE" sz="2000" dirty="0" smtClean="0"/>
              <a:t>ეფერალი</a:t>
            </a:r>
            <a:endParaRPr lang="en-US" sz="2000" dirty="0"/>
          </a:p>
        </p:txBody>
      </p:sp>
    </p:spTree>
    <p:extLst>
      <p:ext uri="{BB962C8B-B14F-4D97-AF65-F5344CB8AC3E}">
        <p14:creationId xmlns:p14="http://schemas.microsoft.com/office/powerpoint/2010/main" val="48335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4587527"/>
              </p:ext>
            </p:extLst>
          </p:nvPr>
        </p:nvGraphicFramePr>
        <p:xfrm>
          <a:off x="0" y="775368"/>
          <a:ext cx="9144000" cy="314325"/>
        </p:xfrm>
        <a:graphic>
          <a:graphicData uri="http://schemas.openxmlformats.org/drawingml/2006/table">
            <a:tbl>
              <a:tblPr>
                <a:tableStyleId>{FC37A189-4E31-41AD-884B-BFA707145127}</a:tableStyleId>
              </a:tblPr>
              <a:tblGrid>
                <a:gridCol w="9144000"/>
              </a:tblGrid>
              <a:tr h="0">
                <a:tc>
                  <a:txBody>
                    <a:bodyPr/>
                    <a:lstStyle/>
                    <a:p>
                      <a:pPr algn="l" fontAlgn="ctr"/>
                      <a:r>
                        <a:rPr lang="en-US" sz="2000" u="none" strike="noStrike" dirty="0">
                          <a:solidFill>
                            <a:schemeClr val="accent1">
                              <a:lumMod val="50000"/>
                            </a:schemeClr>
                          </a:solidFill>
                          <a:effectLst>
                            <a:outerShdw blurRad="38100" dist="38100" dir="2700000" algn="tl">
                              <a:srgbClr val="000000">
                                <a:alpha val="43137"/>
                              </a:srgbClr>
                            </a:outerShdw>
                          </a:effectLst>
                        </a:rPr>
                        <a:t>NICU </a:t>
                      </a:r>
                      <a:r>
                        <a:rPr lang="ka-GE" sz="2000" u="none" strike="noStrike" dirty="0" smtClean="0">
                          <a:solidFill>
                            <a:schemeClr val="accent1">
                              <a:lumMod val="50000"/>
                            </a:schemeClr>
                          </a:solidFill>
                          <a:effectLst>
                            <a:outerShdw blurRad="38100" dist="38100" dir="2700000" algn="tl">
                              <a:srgbClr val="000000">
                                <a:alpha val="43137"/>
                              </a:srgbClr>
                            </a:outerShdw>
                          </a:effectLst>
                        </a:rPr>
                        <a:t>მონაცემები-</a:t>
                      </a:r>
                      <a:r>
                        <a:rPr lang="ka-GE" sz="2000" dirty="0" smtClean="0">
                          <a:solidFill>
                            <a:schemeClr val="accent1">
                              <a:lumMod val="50000"/>
                            </a:schemeClr>
                          </a:solidFill>
                          <a:effectLst>
                            <a:outerShdw blurRad="38100" dist="38100" dir="2700000" algn="tl">
                              <a:srgbClr val="000000">
                                <a:alpha val="43137"/>
                              </a:srgbClr>
                            </a:outerShdw>
                          </a:effectLst>
                        </a:rPr>
                        <a:t>დაწესებულებებიდან</a:t>
                      </a:r>
                      <a:r>
                        <a:rPr lang="en-US" sz="2000" dirty="0" smtClean="0">
                          <a:solidFill>
                            <a:schemeClr val="accent1">
                              <a:lumMod val="50000"/>
                            </a:schemeClr>
                          </a:solidFill>
                          <a:effectLst>
                            <a:outerShdw blurRad="38100" dist="38100" dir="2700000" algn="tl">
                              <a:srgbClr val="000000">
                                <a:alpha val="43137"/>
                              </a:srgbClr>
                            </a:outerShdw>
                          </a:effectLst>
                        </a:rPr>
                        <a:t> </a:t>
                      </a:r>
                      <a:r>
                        <a:rPr lang="ka-GE" sz="2000" dirty="0" smtClean="0">
                          <a:solidFill>
                            <a:schemeClr val="accent1">
                              <a:lumMod val="50000"/>
                            </a:schemeClr>
                          </a:solidFill>
                          <a:effectLst>
                            <a:outerShdw blurRad="38100" dist="38100" dir="2700000" algn="tl">
                              <a:srgbClr val="000000">
                                <a:alpha val="43137"/>
                              </a:srgbClr>
                            </a:outerShdw>
                          </a:effectLst>
                        </a:rPr>
                        <a:t>მიღებული</a:t>
                      </a:r>
                      <a:endParaRPr lang="ka-GE" sz="2000" b="0" i="0" u="none" strike="noStrike" dirty="0">
                        <a:solidFill>
                          <a:schemeClr val="accent1">
                            <a:lumMod val="50000"/>
                          </a:schemeClr>
                        </a:solidFill>
                        <a:effectLst>
                          <a:outerShdw blurRad="38100" dist="38100" dir="2700000" algn="tl">
                            <a:srgbClr val="000000">
                              <a:alpha val="43137"/>
                            </a:srgbClr>
                          </a:outerShdw>
                        </a:effectLst>
                        <a:latin typeface="Calibri"/>
                      </a:endParaRPr>
                    </a:p>
                  </a:txBody>
                  <a:tcPr marL="9525" marR="9525" marT="9525" marB="0" anchor="ctr"/>
                </a:tc>
              </a:tr>
            </a:tbl>
          </a:graphicData>
        </a:graphic>
      </p:graphicFrame>
      <p:sp>
        <p:nvSpPr>
          <p:cNvPr id="5" name="TextBox 4"/>
          <p:cNvSpPr txBox="1"/>
          <p:nvPr/>
        </p:nvSpPr>
        <p:spPr>
          <a:xfrm>
            <a:off x="1667057" y="1313667"/>
            <a:ext cx="5195455" cy="307777"/>
          </a:xfrm>
          <a:prstGeom prst="rect">
            <a:avLst/>
          </a:prstGeom>
          <a:noFill/>
        </p:spPr>
        <p:txBody>
          <a:bodyPr wrap="square" rtlCol="0">
            <a:spAutoFit/>
          </a:bodyPr>
          <a:lstStyle/>
          <a:p>
            <a:r>
              <a:rPr lang="en-US" b="1" dirty="0" smtClean="0">
                <a:solidFill>
                  <a:schemeClr val="bg2">
                    <a:lumMod val="50000"/>
                  </a:schemeClr>
                </a:solidFill>
              </a:rPr>
              <a:t>III</a:t>
            </a:r>
            <a:r>
              <a:rPr lang="ka-GE" b="1" dirty="0" smtClean="0">
                <a:solidFill>
                  <a:schemeClr val="bg2">
                    <a:lumMod val="50000"/>
                  </a:schemeClr>
                </a:solidFill>
              </a:rPr>
              <a:t> დონის კლინიკები</a:t>
            </a:r>
            <a:endParaRPr lang="en-US" b="1" dirty="0">
              <a:solidFill>
                <a:schemeClr val="bg2">
                  <a:lumMod val="50000"/>
                </a:schemeClr>
              </a:solidFill>
            </a:endParaRPr>
          </a:p>
        </p:txBody>
      </p:sp>
      <p:sp>
        <p:nvSpPr>
          <p:cNvPr id="6" name="TextBox 5"/>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586429" y="400860"/>
            <a:ext cx="7557571" cy="338554"/>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600" dirty="0" smtClean="0"/>
              <a:t>                                                 </a:t>
            </a:r>
            <a:r>
              <a:rPr lang="en-US" sz="1600" dirty="0" smtClean="0"/>
              <a:t>რ</a:t>
            </a:r>
            <a:r>
              <a:rPr lang="ka-GE" sz="1600" dirty="0" smtClean="0"/>
              <a:t>ეფერალი</a:t>
            </a:r>
            <a:endParaRPr lang="en-US" sz="1600" dirty="0"/>
          </a:p>
        </p:txBody>
      </p:sp>
      <p:graphicFrame>
        <p:nvGraphicFramePr>
          <p:cNvPr id="10" name="Chart 9"/>
          <p:cNvGraphicFramePr/>
          <p:nvPr>
            <p:extLst>
              <p:ext uri="{D42A27DB-BD31-4B8C-83A1-F6EECF244321}">
                <p14:modId xmlns:p14="http://schemas.microsoft.com/office/powerpoint/2010/main" val="3014450056"/>
              </p:ext>
            </p:extLst>
          </p:nvPr>
        </p:nvGraphicFramePr>
        <p:xfrm>
          <a:off x="-191911" y="1467556"/>
          <a:ext cx="5396089" cy="423764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123752" y="1313666"/>
            <a:ext cx="5195455" cy="307777"/>
          </a:xfrm>
          <a:prstGeom prst="rect">
            <a:avLst/>
          </a:prstGeom>
          <a:noFill/>
        </p:spPr>
        <p:txBody>
          <a:bodyPr wrap="square" rtlCol="0">
            <a:spAutoFit/>
          </a:bodyPr>
          <a:lstStyle/>
          <a:p>
            <a:r>
              <a:rPr lang="en-US" b="1" dirty="0" smtClean="0">
                <a:solidFill>
                  <a:schemeClr val="bg2">
                    <a:lumMod val="50000"/>
                  </a:schemeClr>
                </a:solidFill>
              </a:rPr>
              <a:t>II</a:t>
            </a:r>
            <a:r>
              <a:rPr lang="ka-GE" b="1" dirty="0" smtClean="0">
                <a:solidFill>
                  <a:schemeClr val="bg2">
                    <a:lumMod val="50000"/>
                  </a:schemeClr>
                </a:solidFill>
              </a:rPr>
              <a:t>/</a:t>
            </a:r>
            <a:r>
              <a:rPr lang="en-US" b="1" dirty="0" smtClean="0">
                <a:solidFill>
                  <a:schemeClr val="bg2">
                    <a:lumMod val="50000"/>
                  </a:schemeClr>
                </a:solidFill>
              </a:rPr>
              <a:t>III</a:t>
            </a:r>
            <a:r>
              <a:rPr lang="ka-GE" b="1" dirty="0" smtClean="0">
                <a:solidFill>
                  <a:schemeClr val="bg2">
                    <a:lumMod val="50000"/>
                  </a:schemeClr>
                </a:solidFill>
              </a:rPr>
              <a:t> დონის კლინიკები</a:t>
            </a:r>
            <a:endParaRPr lang="en-US" b="1" dirty="0">
              <a:solidFill>
                <a:schemeClr val="bg2">
                  <a:lumMod val="50000"/>
                </a:schemeClr>
              </a:solidFill>
            </a:endParaRPr>
          </a:p>
        </p:txBody>
      </p:sp>
      <p:graphicFrame>
        <p:nvGraphicFramePr>
          <p:cNvPr id="15" name="Chart 14"/>
          <p:cNvGraphicFramePr/>
          <p:nvPr>
            <p:extLst>
              <p:ext uri="{D42A27DB-BD31-4B8C-83A1-F6EECF244321}">
                <p14:modId xmlns:p14="http://schemas.microsoft.com/office/powerpoint/2010/main" val="2961574378"/>
              </p:ext>
            </p:extLst>
          </p:nvPr>
        </p:nvGraphicFramePr>
        <p:xfrm>
          <a:off x="3814512" y="1775332"/>
          <a:ext cx="6096000" cy="392986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753923" y="3089792"/>
            <a:ext cx="835378"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48.8%</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17" name="TextBox 16"/>
          <p:cNvSpPr txBox="1"/>
          <p:nvPr/>
        </p:nvSpPr>
        <p:spPr>
          <a:xfrm>
            <a:off x="2133034" y="3298377"/>
            <a:ext cx="620889" cy="307777"/>
          </a:xfrm>
          <a:prstGeom prst="rect">
            <a:avLst/>
          </a:prstGeom>
          <a:noFill/>
        </p:spPr>
        <p:txBody>
          <a:bodyPr wrap="square" rtlCol="0">
            <a:spAutoFit/>
          </a:bodyPr>
          <a:lstStyle/>
          <a:p>
            <a:r>
              <a:rPr lang="ka-GE" sz="1100" b="1" dirty="0" smtClean="0">
                <a:solidFill>
                  <a:schemeClr val="bg2">
                    <a:lumMod val="75000"/>
                  </a:schemeClr>
                </a:solidFill>
                <a:effectLst>
                  <a:outerShdw blurRad="38100" dist="38100" dir="2700000" algn="tl">
                    <a:srgbClr val="000000">
                      <a:alpha val="43137"/>
                    </a:srgbClr>
                  </a:outerShdw>
                </a:effectLst>
              </a:rPr>
              <a:t>31.7</a:t>
            </a:r>
            <a:r>
              <a:rPr lang="ka-GE" b="1" dirty="0" smtClean="0">
                <a:solidFill>
                  <a:schemeClr val="bg2">
                    <a:lumMod val="75000"/>
                  </a:schemeClr>
                </a:solidFill>
                <a:effectLst>
                  <a:outerShdw blurRad="38100" dist="38100" dir="2700000" algn="tl">
                    <a:srgbClr val="000000">
                      <a:alpha val="43137"/>
                    </a:srgbClr>
                  </a:outerShdw>
                </a:effectLst>
              </a:rPr>
              <a:t>%</a:t>
            </a:r>
            <a:endParaRPr lang="en-US" b="1" dirty="0">
              <a:solidFill>
                <a:schemeClr val="bg2">
                  <a:lumMod val="75000"/>
                </a:schemeClr>
              </a:solidFill>
              <a:effectLst>
                <a:outerShdw blurRad="38100" dist="38100" dir="2700000" algn="tl">
                  <a:srgbClr val="000000">
                    <a:alpha val="43137"/>
                  </a:srgbClr>
                </a:outerShdw>
              </a:effectLst>
            </a:endParaRPr>
          </a:p>
        </p:txBody>
      </p:sp>
      <p:sp>
        <p:nvSpPr>
          <p:cNvPr id="18" name="TextBox 17"/>
          <p:cNvSpPr txBox="1"/>
          <p:nvPr/>
        </p:nvSpPr>
        <p:spPr>
          <a:xfrm>
            <a:off x="2065301" y="2812793"/>
            <a:ext cx="778933" cy="261610"/>
          </a:xfrm>
          <a:prstGeom prst="rect">
            <a:avLst/>
          </a:prstGeom>
          <a:noFill/>
        </p:spPr>
        <p:txBody>
          <a:bodyPr wrap="square" rtlCol="0">
            <a:spAutoFit/>
          </a:bodyPr>
          <a:lstStyle/>
          <a:p>
            <a:r>
              <a:rPr lang="ka-GE" sz="1100" b="1" dirty="0" smtClean="0">
                <a:solidFill>
                  <a:schemeClr val="bg2">
                    <a:lumMod val="75000"/>
                  </a:schemeClr>
                </a:solidFill>
                <a:effectLst>
                  <a:outerShdw blurRad="38100" dist="38100" dir="2700000" algn="tl">
                    <a:srgbClr val="000000">
                      <a:alpha val="43137"/>
                    </a:srgbClr>
                  </a:outerShdw>
                </a:effectLst>
              </a:rPr>
              <a:t>17.3%</a:t>
            </a:r>
            <a:endParaRPr lang="en-US" sz="1100" b="1" dirty="0">
              <a:solidFill>
                <a:schemeClr val="bg2">
                  <a:lumMod val="75000"/>
                </a:schemeClr>
              </a:solidFill>
              <a:effectLst>
                <a:outerShdw blurRad="38100" dist="38100" dir="2700000" algn="tl">
                  <a:srgbClr val="000000">
                    <a:alpha val="43137"/>
                  </a:srgbClr>
                </a:outerShdw>
              </a:effectLst>
            </a:endParaRPr>
          </a:p>
        </p:txBody>
      </p:sp>
      <p:sp>
        <p:nvSpPr>
          <p:cNvPr id="19" name="TextBox 18"/>
          <p:cNvSpPr txBox="1"/>
          <p:nvPr/>
        </p:nvSpPr>
        <p:spPr>
          <a:xfrm>
            <a:off x="2392679" y="2187152"/>
            <a:ext cx="699911"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2.2%</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0" name="TextBox 19"/>
          <p:cNvSpPr txBox="1"/>
          <p:nvPr/>
        </p:nvSpPr>
        <p:spPr>
          <a:xfrm>
            <a:off x="6702204" y="2993071"/>
            <a:ext cx="914400"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50.3%</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1" name="TextBox 20"/>
          <p:cNvSpPr txBox="1"/>
          <p:nvPr/>
        </p:nvSpPr>
        <p:spPr>
          <a:xfrm>
            <a:off x="6189526" y="3175266"/>
            <a:ext cx="838510"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41.8%</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2" name="TextBox 21"/>
          <p:cNvSpPr txBox="1"/>
          <p:nvPr/>
        </p:nvSpPr>
        <p:spPr>
          <a:xfrm>
            <a:off x="6237925" y="2548339"/>
            <a:ext cx="756922"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6.5%</a:t>
            </a:r>
            <a:endParaRPr lang="en-US" sz="1200" b="1" dirty="0">
              <a:solidFill>
                <a:schemeClr val="bg2">
                  <a:lumMod val="75000"/>
                </a:schemeClr>
              </a:solidFill>
              <a:effectLst>
                <a:outerShdw blurRad="38100" dist="38100" dir="2700000" algn="tl">
                  <a:srgbClr val="000000">
                    <a:alpha val="43137"/>
                  </a:srgbClr>
                </a:outerShdw>
              </a:effectLst>
            </a:endParaRPr>
          </a:p>
        </p:txBody>
      </p:sp>
      <p:sp>
        <p:nvSpPr>
          <p:cNvPr id="23" name="TextBox 22"/>
          <p:cNvSpPr txBox="1"/>
          <p:nvPr/>
        </p:nvSpPr>
        <p:spPr>
          <a:xfrm>
            <a:off x="6436207" y="2255950"/>
            <a:ext cx="852609" cy="276999"/>
          </a:xfrm>
          <a:prstGeom prst="rect">
            <a:avLst/>
          </a:prstGeom>
          <a:noFill/>
        </p:spPr>
        <p:txBody>
          <a:bodyPr wrap="square" rtlCol="0">
            <a:spAutoFit/>
          </a:bodyPr>
          <a:lstStyle/>
          <a:p>
            <a:r>
              <a:rPr lang="ka-GE" sz="1200" b="1" dirty="0" smtClean="0">
                <a:solidFill>
                  <a:schemeClr val="bg2">
                    <a:lumMod val="75000"/>
                  </a:schemeClr>
                </a:solidFill>
                <a:effectLst>
                  <a:outerShdw blurRad="38100" dist="38100" dir="2700000" algn="tl">
                    <a:srgbClr val="000000">
                      <a:alpha val="43137"/>
                    </a:srgbClr>
                  </a:outerShdw>
                </a:effectLst>
              </a:rPr>
              <a:t>1.4%</a:t>
            </a:r>
            <a:endParaRPr lang="en-US" sz="1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3209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2" y="717196"/>
            <a:ext cx="8229600" cy="905387"/>
          </a:xfrm>
        </p:spPr>
        <p:txBody>
          <a:bodyPr/>
          <a:lstStyle/>
          <a:p>
            <a:r>
              <a:rPr lang="ka-GE" sz="2000" dirty="0">
                <a:solidFill>
                  <a:schemeClr val="tx1">
                    <a:lumMod val="65000"/>
                    <a:lumOff val="35000"/>
                  </a:schemeClr>
                </a:solidFill>
              </a:rPr>
              <a:t>ახალშობილთა </a:t>
            </a:r>
            <a:r>
              <a:rPr lang="ka-GE" sz="2000" dirty="0" smtClean="0">
                <a:solidFill>
                  <a:schemeClr val="tx1">
                    <a:lumMod val="65000"/>
                    <a:lumOff val="35000"/>
                  </a:schemeClr>
                </a:solidFill>
              </a:rPr>
              <a:t>რეფერალის დიაგნოზები ყველა დონიდან</a:t>
            </a:r>
            <a:endParaRPr lang="nb-NO" sz="2000" dirty="0">
              <a:solidFill>
                <a:schemeClr val="tx1">
                  <a:lumMod val="65000"/>
                  <a:lumOff val="35000"/>
                </a:schemeClr>
              </a:solidFill>
            </a:endParaRPr>
          </a:p>
        </p:txBody>
      </p:sp>
      <p:graphicFrame>
        <p:nvGraphicFramePr>
          <p:cNvPr id="6" name="Chart 5"/>
          <p:cNvGraphicFramePr/>
          <p:nvPr>
            <p:extLst>
              <p:ext uri="{D42A27DB-BD31-4B8C-83A1-F6EECF244321}">
                <p14:modId xmlns:p14="http://schemas.microsoft.com/office/powerpoint/2010/main" val="3928811485"/>
              </p:ext>
            </p:extLst>
          </p:nvPr>
        </p:nvGraphicFramePr>
        <p:xfrm>
          <a:off x="835742" y="1439755"/>
          <a:ext cx="7541342"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196937" y="6442066"/>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8" name="TextBox 7"/>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9" name="TextBox 8"/>
          <p:cNvSpPr txBox="1"/>
          <p:nvPr/>
        </p:nvSpPr>
        <p:spPr>
          <a:xfrm>
            <a:off x="1608464" y="403826"/>
            <a:ext cx="7535536" cy="369332"/>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800" dirty="0" smtClean="0"/>
              <a:t>                                      </a:t>
            </a:r>
            <a:r>
              <a:rPr lang="en-US" sz="1800" dirty="0" smtClean="0"/>
              <a:t>რ</a:t>
            </a:r>
            <a:r>
              <a:rPr lang="ka-GE" sz="1800" dirty="0" smtClean="0"/>
              <a:t>ეფერალი</a:t>
            </a:r>
            <a:endParaRPr lang="en-US" sz="1800" dirty="0"/>
          </a:p>
        </p:txBody>
      </p:sp>
      <p:sp>
        <p:nvSpPr>
          <p:cNvPr id="10" name="TextBox 9"/>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7845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92" y="652877"/>
            <a:ext cx="8229600" cy="698090"/>
          </a:xfrm>
        </p:spPr>
        <p:txBody>
          <a:bodyPr/>
          <a:lstStyle/>
          <a:p>
            <a:r>
              <a:rPr lang="ka-GE" sz="2000" dirty="0">
                <a:solidFill>
                  <a:schemeClr val="tx1">
                    <a:lumMod val="65000"/>
                    <a:lumOff val="35000"/>
                  </a:schemeClr>
                </a:solidFill>
              </a:rPr>
              <a:t>ტრანსფერირებული ახალშობილების </a:t>
            </a:r>
            <a:r>
              <a:rPr lang="ka-GE" sz="2000" dirty="0" smtClean="0">
                <a:solidFill>
                  <a:schemeClr val="tx1">
                    <a:lumMod val="65000"/>
                    <a:lumOff val="35000"/>
                  </a:schemeClr>
                </a:solidFill>
              </a:rPr>
              <a:t>დიაგნოზები </a:t>
            </a:r>
            <a:r>
              <a:rPr lang="en-US" sz="2000" dirty="0" smtClean="0">
                <a:solidFill>
                  <a:schemeClr val="tx1">
                    <a:lumMod val="65000"/>
                    <a:lumOff val="35000"/>
                  </a:schemeClr>
                </a:solidFill>
              </a:rPr>
              <a:t>ICD10</a:t>
            </a:r>
            <a:r>
              <a:rPr lang="ka-GE" sz="2000" dirty="0" smtClean="0">
                <a:solidFill>
                  <a:schemeClr val="tx1">
                    <a:lumMod val="65000"/>
                    <a:lumOff val="35000"/>
                  </a:schemeClr>
                </a:solidFill>
              </a:rPr>
              <a:t> მიხედვით</a:t>
            </a:r>
            <a:endParaRPr lang="nb-NO" sz="2000" dirty="0">
              <a:solidFill>
                <a:schemeClr val="tx1">
                  <a:lumMod val="65000"/>
                  <a:lumOff val="3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1716957626"/>
              </p:ext>
            </p:extLst>
          </p:nvPr>
        </p:nvGraphicFramePr>
        <p:xfrm>
          <a:off x="1150374" y="1179871"/>
          <a:ext cx="7570839" cy="490629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196937" y="6442066"/>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6" name="TextBox 5"/>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1597446" y="392249"/>
            <a:ext cx="7546554" cy="369332"/>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r>
              <a:rPr lang="ka-GE" sz="1800" dirty="0" smtClean="0"/>
              <a:t>                                        </a:t>
            </a:r>
            <a:r>
              <a:rPr lang="en-US" sz="1800" dirty="0" smtClean="0"/>
              <a:t>რ</a:t>
            </a:r>
            <a:r>
              <a:rPr lang="ka-GE" sz="1800" dirty="0" smtClean="0"/>
              <a:t>ეფერალი</a:t>
            </a:r>
            <a:endParaRPr lang="en-US" sz="1800" dirty="0"/>
          </a:p>
        </p:txBody>
      </p:sp>
      <p:sp>
        <p:nvSpPr>
          <p:cNvPr id="8" name="TextBox 7"/>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2925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Shape 302"/>
          <p:cNvGrpSpPr/>
          <p:nvPr/>
        </p:nvGrpSpPr>
        <p:grpSpPr>
          <a:xfrm>
            <a:off x="350271" y="698352"/>
            <a:ext cx="4555384" cy="5246375"/>
            <a:chOff x="1168087" y="283725"/>
            <a:chExt cx="2048100" cy="4082147"/>
          </a:xfrm>
        </p:grpSpPr>
        <p:sp>
          <p:nvSpPr>
            <p:cNvPr id="303" name="Shape 303"/>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a:off x="1168087" y="293121"/>
              <a:ext cx="2048100" cy="15489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r>
                <a:rPr lang="ka-GE" dirty="0"/>
                <a:t>ICD 10-ის კოდებით ხშირი დიაგნოზები:</a:t>
              </a:r>
              <a:endParaRPr dirty="0"/>
            </a:p>
          </p:txBody>
        </p:sp>
        <p:sp>
          <p:nvSpPr>
            <p:cNvPr id="305" name="Shape 305"/>
            <p:cNvSpPr/>
            <p:nvPr/>
          </p:nvSpPr>
          <p:spPr>
            <a:xfrm>
              <a:off x="1225925" y="1192067"/>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200">
                <a:solidFill>
                  <a:srgbClr val="1D7E74"/>
                </a:solidFill>
                <a:latin typeface="Roboto Medium"/>
                <a:ea typeface="Roboto Medium"/>
                <a:cs typeface="Roboto Medium"/>
                <a:sym typeface="Roboto Medium"/>
              </a:endParaRPr>
            </a:p>
          </p:txBody>
        </p:sp>
        <p:sp>
          <p:nvSpPr>
            <p:cNvPr id="306" name="Shape 306"/>
            <p:cNvSpPr/>
            <p:nvPr/>
          </p:nvSpPr>
          <p:spPr>
            <a:xfrm>
              <a:off x="1286348" y="459162"/>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a-GE" sz="2400" b="1" dirty="0">
                  <a:solidFill>
                    <a:srgbClr val="1D7E74"/>
                  </a:solidFill>
                  <a:latin typeface="Roboto"/>
                  <a:ea typeface="Roboto"/>
                  <a:cs typeface="Roboto"/>
                  <a:sym typeface="Roboto"/>
                </a:rPr>
                <a:t>ორსულთა რეფერალის ჯამური რაოდენობა</a:t>
              </a:r>
              <a:endParaRPr sz="2400" b="1" dirty="0">
                <a:solidFill>
                  <a:srgbClr val="1D7E74"/>
                </a:solidFill>
                <a:latin typeface="Roboto"/>
                <a:ea typeface="Roboto"/>
                <a:cs typeface="Roboto"/>
                <a:sym typeface="Roboto"/>
              </a:endParaRPr>
            </a:p>
            <a:p>
              <a:pPr marL="0" lvl="0" indent="0" algn="ctr">
                <a:spcBef>
                  <a:spcPts val="0"/>
                </a:spcBef>
                <a:spcAft>
                  <a:spcPts val="0"/>
                </a:spcAft>
                <a:buNone/>
              </a:pPr>
              <a:r>
                <a:rPr lang="ka-GE" sz="2400" b="1" dirty="0">
                  <a:solidFill>
                    <a:srgbClr val="1D7E74"/>
                  </a:solidFill>
                  <a:latin typeface="Roboto"/>
                  <a:ea typeface="Roboto"/>
                  <a:cs typeface="Roboto"/>
                  <a:sym typeface="Roboto"/>
                </a:rPr>
                <a:t>68</a:t>
              </a:r>
              <a:endParaRPr sz="2400" b="1" dirty="0">
                <a:solidFill>
                  <a:srgbClr val="1D7E74"/>
                </a:solidFill>
                <a:latin typeface="Roboto"/>
                <a:ea typeface="Roboto"/>
                <a:cs typeface="Roboto"/>
                <a:sym typeface="Roboto"/>
              </a:endParaRPr>
            </a:p>
          </p:txBody>
        </p:sp>
        <p:sp>
          <p:nvSpPr>
            <p:cNvPr id="307" name="Shape 307"/>
            <p:cNvSpPr/>
            <p:nvPr/>
          </p:nvSpPr>
          <p:spPr>
            <a:xfrm rot="5400000">
              <a:off x="1969130" y="191358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p:nvPr/>
          </p:nvSpPr>
          <p:spPr>
            <a:xfrm>
              <a:off x="1178645" y="2370872"/>
              <a:ext cx="2030400" cy="1995000"/>
            </a:xfrm>
            <a:prstGeom prst="rect">
              <a:avLst/>
            </a:prstGeom>
            <a:noFill/>
            <a:ln>
              <a:noFill/>
            </a:ln>
          </p:spPr>
          <p:txBody>
            <a:bodyPr spcFirstLastPara="1" wrap="square" lIns="91425" tIns="91425" rIns="91425" bIns="91425" anchor="t" anchorCtr="0">
              <a:noAutofit/>
            </a:bodyPr>
            <a:lstStyle/>
            <a:p>
              <a:pPr marL="457200" lvl="0" indent="-355600" rtl="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O60.0- ნაადრევი სამშობიარო მოქმედების დაწყება მშბიარობის გარეშე</a:t>
              </a:r>
              <a:endParaRPr sz="2000">
                <a:solidFill>
                  <a:srgbClr val="FFFFFF"/>
                </a:solidFill>
                <a:latin typeface="Roboto"/>
                <a:ea typeface="Roboto"/>
                <a:cs typeface="Roboto"/>
                <a:sym typeface="Roboto"/>
              </a:endParaRPr>
            </a:p>
            <a:p>
              <a:pPr marL="457200" lvl="0" indent="-355600" rtl="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014.1- მძიმე პრეეეკლამპსია</a:t>
              </a:r>
              <a:endParaRPr sz="2000">
                <a:solidFill>
                  <a:srgbClr val="FFFFFF"/>
                </a:solidFill>
                <a:latin typeface="Roboto"/>
                <a:ea typeface="Roboto"/>
                <a:cs typeface="Roboto"/>
                <a:sym typeface="Roboto"/>
              </a:endParaRPr>
            </a:p>
            <a:p>
              <a:pPr marL="457200" lvl="0" indent="-355600">
                <a:lnSpc>
                  <a:spcPct val="115000"/>
                </a:lnSpc>
                <a:spcBef>
                  <a:spcPts val="0"/>
                </a:spcBef>
                <a:spcAft>
                  <a:spcPts val="0"/>
                </a:spcAft>
                <a:buClr>
                  <a:srgbClr val="FFFFFF"/>
                </a:buClr>
                <a:buSzPts val="2000"/>
                <a:buFont typeface="Roboto"/>
                <a:buChar char="❖"/>
              </a:pPr>
              <a:r>
                <a:rPr lang="ka-GE" sz="2000">
                  <a:solidFill>
                    <a:srgbClr val="FFFFFF"/>
                  </a:solidFill>
                  <a:latin typeface="Roboto"/>
                  <a:ea typeface="Roboto"/>
                  <a:cs typeface="Roboto"/>
                  <a:sym typeface="Roboto"/>
                </a:rPr>
                <a:t>014,0- საშუალო სიმძიმის პრეეკლამპსია</a:t>
              </a:r>
              <a:endParaRPr sz="2000">
                <a:solidFill>
                  <a:srgbClr val="FFFFFF"/>
                </a:solidFill>
                <a:latin typeface="Roboto"/>
                <a:ea typeface="Roboto"/>
                <a:cs typeface="Roboto"/>
                <a:sym typeface="Roboto"/>
              </a:endParaRPr>
            </a:p>
          </p:txBody>
        </p:sp>
      </p:grpSp>
      <p:grpSp>
        <p:nvGrpSpPr>
          <p:cNvPr id="309" name="Shape 309"/>
          <p:cNvGrpSpPr/>
          <p:nvPr/>
        </p:nvGrpSpPr>
        <p:grpSpPr>
          <a:xfrm>
            <a:off x="4851300" y="698346"/>
            <a:ext cx="4297246" cy="5224320"/>
            <a:chOff x="1118304" y="283720"/>
            <a:chExt cx="2099598" cy="4076405"/>
          </a:xfrm>
        </p:grpSpPr>
        <p:sp>
          <p:nvSpPr>
            <p:cNvPr id="310" name="Shape 310"/>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a:off x="1169802" y="283720"/>
              <a:ext cx="2048100" cy="15564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ka-GE"/>
                <a:t>ICD 10-ის კოდებით ხშირი დიაგნოზები:</a:t>
              </a:r>
              <a:endParaRPr/>
            </a:p>
          </p:txBody>
        </p:sp>
        <p:sp>
          <p:nvSpPr>
            <p:cNvPr id="312" name="Shape 312"/>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ka-GE" sz="2400" b="1">
                  <a:solidFill>
                    <a:srgbClr val="1D7E74"/>
                  </a:solidFill>
                  <a:latin typeface="Roboto"/>
                  <a:ea typeface="Roboto"/>
                  <a:cs typeface="Roboto"/>
                  <a:sym typeface="Roboto"/>
                </a:rPr>
                <a:t>მელოგინის რეფერალის ჯამური რაოდენობა</a:t>
              </a:r>
              <a:endParaRPr sz="2400" b="1">
                <a:solidFill>
                  <a:srgbClr val="1D7E74"/>
                </a:solidFill>
                <a:latin typeface="Roboto"/>
                <a:ea typeface="Roboto"/>
                <a:cs typeface="Roboto"/>
                <a:sym typeface="Roboto"/>
              </a:endParaRPr>
            </a:p>
            <a:p>
              <a:pPr marL="0" lvl="0" indent="0" algn="ctr">
                <a:spcBef>
                  <a:spcPts val="0"/>
                </a:spcBef>
                <a:spcAft>
                  <a:spcPts val="0"/>
                </a:spcAft>
                <a:buNone/>
              </a:pPr>
              <a:r>
                <a:rPr lang="ka-GE" sz="2400" b="1">
                  <a:solidFill>
                    <a:srgbClr val="1D7E74"/>
                  </a:solidFill>
                  <a:latin typeface="Roboto"/>
                  <a:ea typeface="Roboto"/>
                  <a:cs typeface="Roboto"/>
                  <a:sym typeface="Roboto"/>
                </a:rPr>
                <a:t>114</a:t>
              </a:r>
              <a:endParaRPr sz="2400" b="1">
                <a:solidFill>
                  <a:srgbClr val="1D7E74"/>
                </a:solidFill>
                <a:latin typeface="Roboto"/>
                <a:ea typeface="Roboto"/>
                <a:cs typeface="Roboto"/>
                <a:sym typeface="Roboto"/>
              </a:endParaRPr>
            </a:p>
          </p:txBody>
        </p:sp>
        <p:sp>
          <p:nvSpPr>
            <p:cNvPr id="313" name="Shape 313"/>
            <p:cNvSpPr/>
            <p:nvPr/>
          </p:nvSpPr>
          <p:spPr>
            <a:xfrm rot="5400000">
              <a:off x="1938957" y="1895624"/>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a:off x="1118304" y="2299545"/>
              <a:ext cx="2030400" cy="19584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082.1 სასწრაფო საკეისრო კვეთის ჩატარება</a:t>
              </a:r>
              <a:endParaRPr sz="1800">
                <a:solidFill>
                  <a:srgbClr val="FFFFFF"/>
                </a:solidFill>
                <a:latin typeface="Roboto"/>
                <a:ea typeface="Roboto"/>
                <a:cs typeface="Roboto"/>
                <a:sym typeface="Roboto"/>
              </a:endParaRPr>
            </a:p>
            <a:p>
              <a:pPr marL="457200" lvl="0" indent="-342900" rtl="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082.8- სხვა ერთნაყოფიანი მშბიარობა საკეისრო კვეთით</a:t>
              </a:r>
              <a:endParaRPr sz="1800">
                <a:solidFill>
                  <a:srgbClr val="FFFFFF"/>
                </a:solidFill>
                <a:latin typeface="Roboto"/>
                <a:ea typeface="Roboto"/>
                <a:cs typeface="Roboto"/>
                <a:sym typeface="Roboto"/>
              </a:endParaRPr>
            </a:p>
            <a:p>
              <a:pPr marL="457200" lvl="0" indent="-342900">
                <a:lnSpc>
                  <a:spcPct val="115000"/>
                </a:lnSpc>
                <a:spcBef>
                  <a:spcPts val="0"/>
                </a:spcBef>
                <a:spcAft>
                  <a:spcPts val="0"/>
                </a:spcAft>
                <a:buClr>
                  <a:srgbClr val="FFFFFF"/>
                </a:buClr>
                <a:buSzPts val="1800"/>
                <a:buFont typeface="Roboto"/>
                <a:buChar char="❖"/>
              </a:pPr>
              <a:r>
                <a:rPr lang="ka-GE" sz="1800">
                  <a:solidFill>
                    <a:srgbClr val="FFFFFF"/>
                  </a:solidFill>
                  <a:latin typeface="Roboto"/>
                  <a:ea typeface="Roboto"/>
                  <a:cs typeface="Roboto"/>
                  <a:sym typeface="Roboto"/>
                </a:rPr>
                <a:t>080.0- სპონტანური მშბიარობა კეფით წინა მდებარეობით</a:t>
              </a:r>
              <a:endParaRPr sz="1800">
                <a:solidFill>
                  <a:srgbClr val="FFFFFF"/>
                </a:solidFill>
                <a:latin typeface="Roboto"/>
                <a:ea typeface="Roboto"/>
                <a:cs typeface="Roboto"/>
                <a:sym typeface="Roboto"/>
              </a:endParaRPr>
            </a:p>
          </p:txBody>
        </p:sp>
      </p:grpSp>
      <p:sp>
        <p:nvSpPr>
          <p:cNvPr id="15" name="TextBox 14"/>
          <p:cNvSpPr txBox="1"/>
          <p:nvPr/>
        </p:nvSpPr>
        <p:spPr>
          <a:xfrm>
            <a:off x="3612079" y="-38729"/>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1603022" y="361381"/>
            <a:ext cx="7527406" cy="400110"/>
          </a:xfrm>
          <a:prstGeom prst="rect">
            <a:avLst/>
          </a:prstGeom>
          <a:solidFill>
            <a:srgbClr val="0FC79B"/>
          </a:solidFill>
        </p:spPr>
        <p:txBody>
          <a:bodyPr wrap="square" rtlCol="0">
            <a:spAutoFit/>
          </a:bodyPr>
          <a:lstStyle>
            <a:defPPr marR="0" lvl="0" algn="l" rtl="0">
              <a:lnSpc>
                <a:spcPct val="100000"/>
              </a:lnSpc>
              <a:spcBef>
                <a:spcPts val="0"/>
              </a:spcBef>
              <a:spcAft>
                <a:spcPts val="0"/>
              </a:spcAft>
            </a:defPPr>
            <a:lvl1pPr>
              <a:defRPr b="1" i="1">
                <a:solidFill>
                  <a:schemeClr val="bg1"/>
                </a:solidFill>
              </a:defRPr>
            </a:lvl1pPr>
          </a:lstStyle>
          <a:p>
            <a:pPr algn="ctr"/>
            <a:r>
              <a:rPr lang="en-US" sz="2000" dirty="0" smtClean="0"/>
              <a:t>რ</a:t>
            </a:r>
            <a:r>
              <a:rPr lang="ka-GE" sz="2000" dirty="0" smtClean="0"/>
              <a:t>ეფერალი</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28809" y="1779765"/>
            <a:ext cx="8229600" cy="861744"/>
          </a:xfrm>
          <a:prstGeom prst="rect">
            <a:avLst/>
          </a:prstGeom>
          <a:solidFill>
            <a:srgbClr val="0FC79B"/>
          </a:solidFill>
          <a:ln>
            <a:noFill/>
          </a:ln>
        </p:spPr>
        <p:txBody>
          <a:bodyPr spcFirstLastPara="1" wrap="square" lIns="91425" tIns="91425" rIns="91425" bIns="91425" rtlCol="0" anchor="ctr" anchorCtr="0">
            <a:spAutoFit/>
          </a:bodyPr>
          <a:lstStyle/>
          <a:p>
            <a:r>
              <a:rPr lang="ka-GE" sz="4400" i="1" dirty="0">
                <a:solidFill>
                  <a:schemeClr val="bg1"/>
                </a:solidFill>
                <a:latin typeface="Arial"/>
                <a:ea typeface="Arial"/>
                <a:cs typeface="Arial"/>
              </a:rPr>
              <a:t>შედეგის </a:t>
            </a:r>
            <a:r>
              <a:rPr lang="ka-GE" sz="4400" i="1" dirty="0" smtClean="0">
                <a:solidFill>
                  <a:schemeClr val="bg1"/>
                </a:solidFill>
                <a:latin typeface="Arial"/>
                <a:ea typeface="Arial"/>
                <a:cs typeface="Arial"/>
              </a:rPr>
              <a:t>ინდიკატორები</a:t>
            </a:r>
            <a:endParaRPr sz="4400" i="1" dirty="0">
              <a:solidFill>
                <a:schemeClr val="bg1"/>
              </a:solidFill>
              <a:latin typeface="Arial"/>
              <a:ea typeface="Arial"/>
              <a:cs typeface="Arial"/>
            </a:endParaRPr>
          </a:p>
        </p:txBody>
      </p:sp>
      <p:sp>
        <p:nvSpPr>
          <p:cNvPr id="2" name="TextBox 1"/>
          <p:cNvSpPr txBox="1"/>
          <p:nvPr/>
        </p:nvSpPr>
        <p:spPr>
          <a:xfrm>
            <a:off x="3729210" y="3008983"/>
            <a:ext cx="4301836" cy="461665"/>
          </a:xfrm>
          <a:prstGeom prst="rect">
            <a:avLst/>
          </a:prstGeom>
          <a:noFill/>
        </p:spPr>
        <p:txBody>
          <a:bodyPr wrap="square" rtlCol="0">
            <a:spAutoFit/>
          </a:bodyPr>
          <a:lstStyle/>
          <a:p>
            <a:r>
              <a:rPr lang="ka-GE" sz="2400" b="1" i="1" dirty="0" smtClean="0">
                <a:solidFill>
                  <a:srgbClr val="33AB94"/>
                </a:solidFill>
              </a:rPr>
              <a:t>3-5 წელი</a:t>
            </a:r>
            <a:endParaRPr lang="en-US" sz="2400" b="1" i="1" dirty="0">
              <a:solidFill>
                <a:srgbClr val="33AB94"/>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96271" y="719523"/>
            <a:ext cx="8229600" cy="492412"/>
          </a:xfrm>
          <a:prstGeom prst="rect">
            <a:avLst/>
          </a:prstGeom>
          <a:solidFill>
            <a:srgbClr val="0FC79B"/>
          </a:solidFill>
          <a:ln>
            <a:noFill/>
          </a:ln>
        </p:spPr>
        <p:txBody>
          <a:bodyPr spcFirstLastPara="1" wrap="square" lIns="91425" tIns="91425" rIns="91425" bIns="91425" rtlCol="0" anchor="ctr" anchorCtr="0">
            <a:spAutoFit/>
          </a:bodyPr>
          <a:lstStyle/>
          <a:p>
            <a:r>
              <a:rPr lang="ka-GE" sz="2000" i="1">
                <a:solidFill>
                  <a:schemeClr val="bg1"/>
                </a:solidFill>
                <a:latin typeface="Arial"/>
                <a:ea typeface="Arial"/>
                <a:cs typeface="Arial"/>
              </a:rPr>
              <a:t>შედეგის ინდიკატორები:</a:t>
            </a:r>
            <a:endParaRPr sz="2000" i="1">
              <a:solidFill>
                <a:schemeClr val="bg1"/>
              </a:solidFill>
              <a:latin typeface="Arial"/>
              <a:ea typeface="Arial"/>
              <a:cs typeface="Arial"/>
            </a:endParaRPr>
          </a:p>
        </p:txBody>
      </p:sp>
      <p:sp>
        <p:nvSpPr>
          <p:cNvPr id="3" name="Rounded Rectangle 2"/>
          <p:cNvSpPr/>
          <p:nvPr/>
        </p:nvSpPr>
        <p:spPr>
          <a:xfrm>
            <a:off x="793213" y="1905713"/>
            <a:ext cx="7337234" cy="2941503"/>
          </a:xfrm>
          <a:prstGeom prst="roundRect">
            <a:avLst/>
          </a:prstGeom>
          <a:solidFill>
            <a:schemeClr val="bg1">
              <a:lumMod val="95000"/>
            </a:schemeClr>
          </a:solidFill>
          <a:effectLst>
            <a:outerShdw blurRad="50800" dist="50800" dir="5400000" algn="ctr" rotWithShape="0">
              <a:srgbClr val="000000">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5754" y="2217174"/>
            <a:ext cx="6632153" cy="2318583"/>
          </a:xfrm>
          <a:prstGeom prst="rect">
            <a:avLst/>
          </a:prstGeom>
          <a:noFill/>
        </p:spPr>
        <p:txBody>
          <a:bodyPr wrap="square" rtlCol="0">
            <a:spAutoFit/>
          </a:bodyPr>
          <a:lstStyle/>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მკვდრადშობადობა</a:t>
            </a:r>
          </a:p>
          <a:p>
            <a:pPr marL="457200" lvl="0" indent="-381000">
              <a:spcBef>
                <a:spcPts val="480"/>
              </a:spcBef>
              <a:buClr>
                <a:srgbClr val="33AB94"/>
              </a:buClr>
              <a:buSzPts val="2400"/>
              <a:buFont typeface="Arial" panose="020B0604020202020204" pitchFamily="34" charset="0"/>
              <a:buChar char="•"/>
            </a:pPr>
            <a:endParaRPr lang="ka-GE" sz="2400" b="1" dirty="0">
              <a:solidFill>
                <a:srgbClr val="073763"/>
              </a:solidFill>
              <a:effectLst>
                <a:outerShdw blurRad="38100" dist="38100" dir="2700000" algn="tl">
                  <a:srgbClr val="000000">
                    <a:alpha val="43137"/>
                  </a:srgbClr>
                </a:outerShdw>
              </a:effectLst>
            </a:endParaRPr>
          </a:p>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ადრეული ნეონატალური სიკვდილობა</a:t>
            </a:r>
          </a:p>
          <a:p>
            <a:pPr marL="457200" lvl="0" indent="-381000">
              <a:spcBef>
                <a:spcPts val="480"/>
              </a:spcBef>
              <a:buClr>
                <a:srgbClr val="33AB94"/>
              </a:buClr>
              <a:buSzPts val="2400"/>
              <a:buFont typeface="Arial" panose="020B0604020202020204" pitchFamily="34" charset="0"/>
              <a:buChar char="•"/>
            </a:pPr>
            <a:endParaRPr lang="ka-GE" sz="1800" b="1" dirty="0">
              <a:solidFill>
                <a:srgbClr val="073763"/>
              </a:solidFill>
              <a:effectLst>
                <a:outerShdw blurRad="38100" dist="38100" dir="2700000" algn="tl">
                  <a:srgbClr val="000000">
                    <a:alpha val="43137"/>
                  </a:srgbClr>
                </a:outerShdw>
              </a:effectLst>
            </a:endParaRPr>
          </a:p>
          <a:p>
            <a:pPr marL="457200" lvl="0" indent="-381000">
              <a:spcBef>
                <a:spcPts val="480"/>
              </a:spcBef>
              <a:buClr>
                <a:srgbClr val="33AB94"/>
              </a:buClr>
              <a:buSzPts val="2400"/>
              <a:buFont typeface="Arial" panose="020B0604020202020204" pitchFamily="34" charset="0"/>
              <a:buChar char="•"/>
            </a:pPr>
            <a:r>
              <a:rPr lang="ka-GE" sz="2400" b="1" dirty="0">
                <a:solidFill>
                  <a:srgbClr val="073763"/>
                </a:solidFill>
                <a:effectLst>
                  <a:outerShdw blurRad="38100" dist="38100" dir="2700000" algn="tl">
                    <a:srgbClr val="000000">
                      <a:alpha val="43137"/>
                    </a:srgbClr>
                  </a:outerShdw>
                </a:effectLst>
              </a:rPr>
              <a:t>დედათა სიკვდილობა</a:t>
            </a:r>
            <a:endParaRPr lang="ka-GE" sz="1800" b="1" dirty="0">
              <a:solidFill>
                <a:srgbClr val="073763"/>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099727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457445" y="395476"/>
            <a:ext cx="8229600" cy="38403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Clr>
                <a:srgbClr val="006666"/>
              </a:buClr>
              <a:buSzPts val="2400"/>
              <a:buFont typeface="Arial"/>
              <a:buNone/>
            </a:pPr>
            <a:r>
              <a:rPr lang="ka-GE" dirty="0">
                <a:solidFill>
                  <a:srgbClr val="006666"/>
                </a:solidFill>
              </a:rPr>
              <a:t>ეფექტურობის საზომი ინდიკატორები</a:t>
            </a:r>
            <a:endParaRPr dirty="0"/>
          </a:p>
          <a:p>
            <a:pPr marL="342900" lvl="0" indent="-342900" rtl="0">
              <a:spcBef>
                <a:spcPts val="480"/>
              </a:spcBef>
              <a:spcAft>
                <a:spcPts val="0"/>
              </a:spcAft>
              <a:buClr>
                <a:schemeClr val="dk2"/>
              </a:buClr>
              <a:buSzPts val="2400"/>
              <a:buFont typeface="Arial"/>
              <a:buNone/>
            </a:pPr>
            <a:r>
              <a:rPr lang="ka-GE" sz="2000" dirty="0">
                <a:solidFill>
                  <a:schemeClr val="dk2"/>
                </a:solidFill>
              </a:rPr>
              <a:t>სტრუქტურული </a:t>
            </a:r>
            <a:r>
              <a:rPr lang="ka-GE" sz="2000" dirty="0" smtClean="0">
                <a:solidFill>
                  <a:schemeClr val="dk2"/>
                </a:solidFill>
              </a:rPr>
              <a:t>ინდიკატორები</a:t>
            </a:r>
          </a:p>
          <a:p>
            <a:pPr marL="342900" lvl="0" indent="-342900" rtl="0">
              <a:spcBef>
                <a:spcPts val="360"/>
              </a:spcBef>
              <a:spcAft>
                <a:spcPts val="0"/>
              </a:spcAft>
              <a:buClr>
                <a:srgbClr val="006666"/>
              </a:buClr>
              <a:buSzPts val="1800"/>
              <a:buChar char="•"/>
            </a:pPr>
            <a:r>
              <a:rPr lang="ka-GE" sz="1400" dirty="0" smtClean="0">
                <a:solidFill>
                  <a:srgbClr val="006666"/>
                </a:solidFill>
              </a:rPr>
              <a:t>დაწესებულების </a:t>
            </a:r>
            <a:r>
              <a:rPr lang="ka-GE" sz="1400" dirty="0">
                <a:solidFill>
                  <a:srgbClr val="006666"/>
                </a:solidFill>
              </a:rPr>
              <a:t>დონის შესაბამისი კადრებით უზრუნველყოფა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დაწესებულების დონის შესაბამისი აღჭურვილობით </a:t>
            </a:r>
            <a:r>
              <a:rPr lang="ka-GE" sz="1400" dirty="0" smtClean="0">
                <a:solidFill>
                  <a:srgbClr val="006666"/>
                </a:solidFill>
              </a:rPr>
              <a:t>უზრუნველყოფა</a:t>
            </a:r>
          </a:p>
          <a:p>
            <a:pPr marL="342900" lvl="0" indent="-342900" rtl="0">
              <a:spcBef>
                <a:spcPts val="360"/>
              </a:spcBef>
              <a:spcAft>
                <a:spcPts val="0"/>
              </a:spcAft>
              <a:buClr>
                <a:srgbClr val="006666"/>
              </a:buClr>
              <a:buSzPts val="1800"/>
              <a:buChar char="•"/>
            </a:pPr>
            <a:r>
              <a:rPr lang="ka-GE" sz="1400" dirty="0" smtClean="0">
                <a:solidFill>
                  <a:srgbClr val="006666"/>
                </a:solidFill>
              </a:rPr>
              <a:t>განსაზღვრული პერიოდულობით დონის გადამოწმება</a:t>
            </a:r>
            <a:endParaRPr lang="ka-GE" sz="1800" dirty="0"/>
          </a:p>
          <a:p>
            <a:pPr marL="0" lvl="0" indent="0" rtl="0">
              <a:spcBef>
                <a:spcPts val="360"/>
              </a:spcBef>
              <a:spcAft>
                <a:spcPts val="0"/>
              </a:spcAft>
              <a:buClr>
                <a:srgbClr val="006666"/>
              </a:buClr>
              <a:buSzPts val="1800"/>
              <a:buNone/>
            </a:pPr>
            <a:endParaRPr sz="1800" dirty="0">
              <a:solidFill>
                <a:srgbClr val="006666"/>
              </a:solidFill>
            </a:endParaRPr>
          </a:p>
          <a:p>
            <a:pPr marL="342900" lvl="0" indent="-342900" rtl="0">
              <a:spcBef>
                <a:spcPts val="480"/>
              </a:spcBef>
              <a:spcAft>
                <a:spcPts val="0"/>
              </a:spcAft>
              <a:buClr>
                <a:schemeClr val="dk2"/>
              </a:buClr>
              <a:buSzPts val="2400"/>
              <a:buFont typeface="Arial"/>
              <a:buNone/>
            </a:pPr>
            <a:r>
              <a:rPr lang="ka-GE" sz="2000" dirty="0">
                <a:solidFill>
                  <a:schemeClr val="dk2"/>
                </a:solidFill>
              </a:rPr>
              <a:t>პროცესის ინდიკატორები (1-2 </a:t>
            </a:r>
            <a:r>
              <a:rPr lang="ka-GE" sz="2000" dirty="0" smtClean="0">
                <a:solidFill>
                  <a:schemeClr val="dk2"/>
                </a:solidFill>
              </a:rPr>
              <a:t>წელი)</a:t>
            </a:r>
          </a:p>
          <a:p>
            <a:pPr marL="342900" indent="-342900">
              <a:buClr>
                <a:schemeClr val="dk2"/>
              </a:buClr>
            </a:pPr>
            <a:r>
              <a:rPr lang="ka-GE" sz="1400" dirty="0" smtClean="0">
                <a:solidFill>
                  <a:srgbClr val="006666"/>
                </a:solidFill>
              </a:rPr>
              <a:t>დონის </a:t>
            </a:r>
            <a:r>
              <a:rPr lang="ka-GE" sz="1400" dirty="0">
                <a:solidFill>
                  <a:srgbClr val="006666"/>
                </a:solidFill>
              </a:rPr>
              <a:t>შესაბამისი მიმართვიანობა ყველა </a:t>
            </a:r>
            <a:r>
              <a:rPr lang="ka-GE" sz="1400" dirty="0" smtClean="0">
                <a:solidFill>
                  <a:srgbClr val="006666"/>
                </a:solidFill>
              </a:rPr>
              <a:t>დონეზე</a:t>
            </a:r>
          </a:p>
          <a:p>
            <a:pPr marL="342900" indent="-342900">
              <a:buClr>
                <a:schemeClr val="dk2"/>
              </a:buClr>
            </a:pPr>
            <a:r>
              <a:rPr lang="ka-GE" sz="1400" dirty="0" smtClean="0">
                <a:solidFill>
                  <a:srgbClr val="006666"/>
                </a:solidFill>
              </a:rPr>
              <a:t>მშობიარობების/საკეისრო კვეთების საერთო რაოდენობა ყველა დონეზე</a:t>
            </a:r>
            <a:endParaRPr lang="ka-GE" sz="1400" dirty="0">
              <a:solidFill>
                <a:srgbClr val="006666"/>
              </a:solidFill>
            </a:endParaRPr>
          </a:p>
          <a:p>
            <a:pPr marL="342900" lvl="0" indent="-342900" rtl="0">
              <a:spcBef>
                <a:spcPts val="360"/>
              </a:spcBef>
              <a:spcAft>
                <a:spcPts val="0"/>
              </a:spcAft>
              <a:buClr>
                <a:srgbClr val="006666"/>
              </a:buClr>
              <a:buSzPts val="1800"/>
              <a:buChar char="•"/>
            </a:pPr>
            <a:r>
              <a:rPr lang="ka-GE" sz="1400" dirty="0">
                <a:solidFill>
                  <a:srgbClr val="006666"/>
                </a:solidFill>
              </a:rPr>
              <a:t>ნაადრევი მშობიარობა  ( 22 0/7-33 6/7 კვირა) ყველა დონეზე</a:t>
            </a:r>
            <a:endParaRPr lang="en-US" sz="1400" dirty="0">
              <a:solidFill>
                <a:srgbClr val="006666"/>
              </a:solidFill>
            </a:endParaRPr>
          </a:p>
          <a:p>
            <a:pPr marL="342900" lvl="0" indent="-342900" rtl="0">
              <a:spcBef>
                <a:spcPts val="360"/>
              </a:spcBef>
              <a:spcAft>
                <a:spcPts val="0"/>
              </a:spcAft>
              <a:buClr>
                <a:srgbClr val="006666"/>
              </a:buClr>
              <a:buSzPts val="1800"/>
              <a:buChar char="•"/>
            </a:pPr>
            <a:r>
              <a:rPr lang="ka-GE" sz="1400" dirty="0">
                <a:solidFill>
                  <a:srgbClr val="006666"/>
                </a:solidFill>
              </a:rPr>
              <a:t>დედათა და ახალშობილთა რეფერალის საერთო </a:t>
            </a:r>
            <a:r>
              <a:rPr lang="ka-GE" sz="1400" dirty="0" smtClean="0">
                <a:solidFill>
                  <a:srgbClr val="006666"/>
                </a:solidFill>
              </a:rPr>
              <a:t>რაოდენობა</a:t>
            </a:r>
          </a:p>
          <a:p>
            <a:pPr marL="342900" lvl="0" indent="-342900">
              <a:spcBef>
                <a:spcPts val="360"/>
              </a:spcBef>
              <a:buClr>
                <a:srgbClr val="006666"/>
              </a:buClr>
              <a:buSzPts val="1800"/>
            </a:pPr>
            <a:r>
              <a:rPr lang="ka-GE" sz="1400" dirty="0">
                <a:solidFill>
                  <a:srgbClr val="006666"/>
                </a:solidFill>
              </a:rPr>
              <a:t>ნეონატალური ტრანსპორტრების ინდექსი (ტრანსპორტირებულ ახალშობილთა რაოდენობა/100 ცოცხალშობილზე</a:t>
            </a:r>
            <a:endParaRPr lang="ka-GE" sz="1400" dirty="0" smtClean="0">
              <a:solidFill>
                <a:srgbClr val="006666"/>
              </a:solidFill>
            </a:endParaRPr>
          </a:p>
          <a:p>
            <a:pPr marL="342900" lvl="0" indent="-342900" rtl="0">
              <a:spcBef>
                <a:spcPts val="360"/>
              </a:spcBef>
              <a:spcAft>
                <a:spcPts val="0"/>
              </a:spcAft>
              <a:buClr>
                <a:srgbClr val="006666"/>
              </a:buClr>
              <a:buSzPts val="1800"/>
              <a:buChar char="•"/>
            </a:pPr>
            <a:r>
              <a:rPr lang="ka-GE" sz="1400" dirty="0" smtClean="0">
                <a:solidFill>
                  <a:srgbClr val="006666"/>
                </a:solidFill>
              </a:rPr>
              <a:t>რეფერირებულ ახალშობილთა რაოდენობა ( შიდა და გარე რეფერალი)</a:t>
            </a:r>
          </a:p>
          <a:p>
            <a:pPr marL="342900" lvl="0" indent="-342900" rtl="0">
              <a:spcBef>
                <a:spcPts val="480"/>
              </a:spcBef>
              <a:spcAft>
                <a:spcPts val="0"/>
              </a:spcAft>
              <a:buClr>
                <a:schemeClr val="dk2"/>
              </a:buClr>
              <a:buSzPts val="2400"/>
              <a:buFont typeface="Arial"/>
              <a:buNone/>
            </a:pPr>
            <a:r>
              <a:rPr lang="ka-GE" sz="2000" dirty="0" smtClean="0">
                <a:solidFill>
                  <a:schemeClr val="dk2"/>
                </a:solidFill>
              </a:rPr>
              <a:t>შედეგის </a:t>
            </a:r>
            <a:r>
              <a:rPr lang="ka-GE" sz="2000" dirty="0">
                <a:solidFill>
                  <a:schemeClr val="dk2"/>
                </a:solidFill>
              </a:rPr>
              <a:t>ინდიკატორი (3-5 წელი)</a:t>
            </a:r>
            <a:endParaRPr sz="2000" dirty="0"/>
          </a:p>
          <a:p>
            <a:pPr marL="342900" lvl="0" indent="-342900" rtl="0">
              <a:spcBef>
                <a:spcPts val="360"/>
              </a:spcBef>
              <a:spcAft>
                <a:spcPts val="0"/>
              </a:spcAft>
              <a:buClr>
                <a:srgbClr val="006666"/>
              </a:buClr>
              <a:buSzPts val="1800"/>
              <a:buChar char="•"/>
            </a:pPr>
            <a:r>
              <a:rPr lang="ka-GE" sz="1400" dirty="0">
                <a:solidFill>
                  <a:srgbClr val="006666"/>
                </a:solidFill>
              </a:rPr>
              <a:t>მკვდრადშობადობა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ადრეული ნეონატალური სიკვდილობა</a:t>
            </a:r>
            <a:endParaRPr sz="1800" dirty="0"/>
          </a:p>
          <a:p>
            <a:pPr marL="342900" lvl="0" indent="-342900" rtl="0">
              <a:spcBef>
                <a:spcPts val="360"/>
              </a:spcBef>
              <a:spcAft>
                <a:spcPts val="0"/>
              </a:spcAft>
              <a:buClr>
                <a:srgbClr val="006666"/>
              </a:buClr>
              <a:buSzPts val="1800"/>
              <a:buChar char="•"/>
            </a:pPr>
            <a:r>
              <a:rPr lang="ka-GE" sz="1400" dirty="0">
                <a:solidFill>
                  <a:srgbClr val="006666"/>
                </a:solidFill>
              </a:rPr>
              <a:t>დედათა სიკვდილობა</a:t>
            </a:r>
            <a:endParaRPr sz="1800" dirty="0"/>
          </a:p>
          <a:p>
            <a:pPr marL="0" lvl="0" indent="0">
              <a:spcBef>
                <a:spcPts val="480"/>
              </a:spcBef>
              <a:spcAft>
                <a:spcPts val="0"/>
              </a:spcAft>
              <a:buNone/>
            </a:pPr>
            <a:endParaRPr dirty="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rotWithShape="1">
          <a:blip r:embed="rId2"/>
          <a:srcRect l="2841" t="27313" r="2614" b="26158"/>
          <a:stretch/>
        </p:blipFill>
        <p:spPr>
          <a:xfrm>
            <a:off x="353292" y="1984663"/>
            <a:ext cx="8645236" cy="2608119"/>
          </a:xfrm>
          <a:prstGeom prst="rect">
            <a:avLst/>
          </a:prstGeom>
        </p:spPr>
      </p:pic>
      <p:sp>
        <p:nvSpPr>
          <p:cNvPr id="5" name="TextBox 4"/>
          <p:cNvSpPr txBox="1"/>
          <p:nvPr/>
        </p:nvSpPr>
        <p:spPr>
          <a:xfrm>
            <a:off x="2202874" y="872961"/>
            <a:ext cx="4686299" cy="523220"/>
          </a:xfrm>
          <a:prstGeom prst="rect">
            <a:avLst/>
          </a:prstGeom>
          <a:noFill/>
        </p:spPr>
        <p:txBody>
          <a:bodyPr wrap="square" rtlCol="0">
            <a:spAutoFit/>
          </a:bodyPr>
          <a:lstStyle/>
          <a:p>
            <a:pPr algn="ctr"/>
            <a:r>
              <a:rPr lang="en-US" sz="2800" b="1" i="1" dirty="0" smtClean="0">
                <a:solidFill>
                  <a:srgbClr val="33AB94"/>
                </a:solidFill>
                <a:effectLst>
                  <a:outerShdw blurRad="38100" dist="38100" dir="2700000" algn="tl">
                    <a:srgbClr val="000000">
                      <a:alpha val="43137"/>
                    </a:srgbClr>
                  </a:outerShdw>
                </a:effectLst>
                <a:latin typeface="Arial Black" panose="020B0A04020102020204" pitchFamily="34" charset="0"/>
              </a:rPr>
              <a:t>Outcome Of Pregnancy</a:t>
            </a:r>
            <a:endParaRPr lang="en-US" sz="2800" b="1" i="1" dirty="0">
              <a:solidFill>
                <a:srgbClr val="33AB94"/>
              </a:solidFill>
              <a:effectLst>
                <a:outerShdw blurRad="38100" dist="38100" dir="2700000" algn="tl">
                  <a:srgbClr val="000000">
                    <a:alpha val="43137"/>
                  </a:srgbClr>
                </a:outerShdw>
              </a:effectLst>
              <a:latin typeface="Arial Black" panose="020B0A04020102020204" pitchFamily="34" charset="0"/>
            </a:endParaRPr>
          </a:p>
        </p:txBody>
      </p:sp>
      <p:sp>
        <p:nvSpPr>
          <p:cNvPr id="3" name="TextBox 2"/>
          <p:cNvSpPr txBox="1"/>
          <p:nvPr/>
        </p:nvSpPr>
        <p:spPr>
          <a:xfrm>
            <a:off x="3489592" y="0"/>
            <a:ext cx="4968608" cy="338554"/>
          </a:xfrm>
          <a:prstGeom prst="rect">
            <a:avLst/>
          </a:prstGeom>
          <a:noFill/>
        </p:spPr>
        <p:txBody>
          <a:bodyPr wrap="square" rtlCol="0">
            <a:spAutoFit/>
          </a:bodyPr>
          <a:lstStyle/>
          <a:p>
            <a:r>
              <a:rPr lang="ka-GE" sz="16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535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11357164"/>
              </p:ext>
            </p:extLst>
          </p:nvPr>
        </p:nvGraphicFramePr>
        <p:xfrm>
          <a:off x="91440" y="1248698"/>
          <a:ext cx="8616142" cy="4582682"/>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58"/>
          <p:cNvSpPr txBox="1">
            <a:spLocks/>
          </p:cNvSpPr>
          <p:nvPr/>
        </p:nvSpPr>
        <p:spPr>
          <a:xfrm>
            <a:off x="1597446" y="461574"/>
            <a:ext cx="7546554" cy="461635"/>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34 0/7-36 7/7 </a:t>
            </a:r>
            <a:r>
              <a:rPr lang="en-US"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 37 0/7-40 7/7 </a:t>
            </a:r>
            <a:r>
              <a:rPr lang="ka-GE" sz="1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Arial"/>
                <a:cs typeface="Arial"/>
              </a:rPr>
              <a:t>გესტაციურ ვადაზე</a:t>
            </a:r>
          </a:p>
        </p:txBody>
      </p:sp>
      <p:sp>
        <p:nvSpPr>
          <p:cNvPr id="5" name="TextBox 4"/>
          <p:cNvSpPr txBox="1"/>
          <p:nvPr/>
        </p:nvSpPr>
        <p:spPr>
          <a:xfrm>
            <a:off x="7018816" y="5676166"/>
            <a:ext cx="2356242" cy="630942"/>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r>
              <a:rPr lang="en-GB" sz="1050" dirty="0">
                <a:solidFill>
                  <a:schemeClr val="tx1"/>
                </a:solidFill>
              </a:rPr>
              <a:t> </a:t>
            </a:r>
            <a:r>
              <a:rPr lang="ka-GE" sz="1050" dirty="0">
                <a:solidFill>
                  <a:schemeClr val="tx1"/>
                </a:solidFill>
              </a:rPr>
              <a:t>+ დაბადება-გარდაცვალების რეგისტრი</a:t>
            </a:r>
            <a:endParaRPr lang="en-US" sz="1050" dirty="0">
              <a:solidFill>
                <a:schemeClr val="tx1"/>
              </a:solidFill>
            </a:endParaRPr>
          </a:p>
        </p:txBody>
      </p:sp>
      <p:sp>
        <p:nvSpPr>
          <p:cNvPr id="6" name="TextBox 5"/>
          <p:cNvSpPr txBox="1"/>
          <p:nvPr/>
        </p:nvSpPr>
        <p:spPr>
          <a:xfrm>
            <a:off x="8196937" y="6461730"/>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8" name="TextBox 7"/>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82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597446" y="444296"/>
            <a:ext cx="7546554" cy="461635"/>
          </a:xfrm>
          <a:prstGeom prst="rect">
            <a:avLst/>
          </a:prstGeom>
          <a:solidFill>
            <a:srgbClr val="0FC79B"/>
          </a:solidFill>
          <a:ln>
            <a:noFill/>
          </a:ln>
        </p:spPr>
        <p:txBody>
          <a:bodyPr spcFirstLastPara="1" wrap="square" lIns="91425" tIns="91425" rIns="91425" bIns="91425" rtlCol="0" anchor="ctr" anchorCtr="0">
            <a:spAutoFit/>
          </a:bodyPr>
          <a:lstStyle/>
          <a:p>
            <a:r>
              <a:rPr lang="ka-GE" sz="1800" i="1" dirty="0">
                <a:solidFill>
                  <a:schemeClr val="bg1"/>
                </a:solidFill>
                <a:latin typeface="Arial"/>
                <a:ea typeface="Arial"/>
                <a:cs typeface="Arial"/>
              </a:rPr>
              <a:t>მკვდრადშობადობა</a:t>
            </a:r>
            <a:endParaRPr sz="1800" i="1" dirty="0">
              <a:solidFill>
                <a:schemeClr val="bg1"/>
              </a:solidFill>
              <a:latin typeface="Arial"/>
              <a:ea typeface="Arial"/>
              <a:cs typeface="Arial"/>
            </a:endParaRPr>
          </a:p>
        </p:txBody>
      </p:sp>
      <p:pic>
        <p:nvPicPr>
          <p:cNvPr id="329" name="Shape 329" title="Points scored"/>
          <p:cNvPicPr preferRelativeResize="0"/>
          <p:nvPr/>
        </p:nvPicPr>
        <p:blipFill>
          <a:blip r:embed="rId3">
            <a:alphaModFix/>
          </a:blip>
          <a:stretch>
            <a:fillRect/>
          </a:stretch>
        </p:blipFill>
        <p:spPr>
          <a:xfrm>
            <a:off x="543124" y="1442531"/>
            <a:ext cx="8229600" cy="3652225"/>
          </a:xfrm>
          <a:prstGeom prst="rect">
            <a:avLst/>
          </a:prstGeom>
          <a:noFill/>
          <a:ln>
            <a:noFill/>
          </a:ln>
        </p:spPr>
      </p:pic>
      <p:sp>
        <p:nvSpPr>
          <p:cNvPr id="2" name="Oval 1"/>
          <p:cNvSpPr/>
          <p:nvPr/>
        </p:nvSpPr>
        <p:spPr>
          <a:xfrm>
            <a:off x="8042314" y="3646583"/>
            <a:ext cx="286438" cy="2423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042314" y="3646583"/>
            <a:ext cx="572876" cy="261610"/>
          </a:xfrm>
          <a:prstGeom prst="rect">
            <a:avLst/>
          </a:prstGeom>
          <a:noFill/>
        </p:spPr>
        <p:txBody>
          <a:bodyPr wrap="square" rtlCol="0">
            <a:spAutoFit/>
          </a:bodyPr>
          <a:lstStyle/>
          <a:p>
            <a:r>
              <a:rPr lang="ka-GE" sz="1100" dirty="0" smtClean="0">
                <a:solidFill>
                  <a:schemeClr val="bg2">
                    <a:lumMod val="75000"/>
                  </a:schemeClr>
                </a:solidFill>
              </a:rPr>
              <a:t>9,5</a:t>
            </a:r>
            <a:endParaRPr lang="en-US" sz="1100" dirty="0">
              <a:solidFill>
                <a:schemeClr val="bg2">
                  <a:lumMod val="75000"/>
                </a:schemeClr>
              </a:solidFill>
            </a:endParaRPr>
          </a:p>
        </p:txBody>
      </p:sp>
      <p:sp>
        <p:nvSpPr>
          <p:cNvPr id="6" name="TextBox 5"/>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619480" y="389126"/>
            <a:ext cx="7524519" cy="430857"/>
          </a:xfrm>
          <a:prstGeom prst="rect">
            <a:avLst/>
          </a:prstGeom>
          <a:solidFill>
            <a:srgbClr val="0FC79B"/>
          </a:solidFill>
          <a:ln>
            <a:noFill/>
          </a:ln>
        </p:spPr>
        <p:txBody>
          <a:bodyPr spcFirstLastPara="1" wrap="square" lIns="91425" tIns="91425" rIns="91425" bIns="91425" rtlCol="0" anchor="ctr" anchorCtr="0">
            <a:spAutoFit/>
          </a:bodyPr>
          <a:lstStyle/>
          <a:p>
            <a:r>
              <a:rPr lang="ka-GE" sz="1600" i="1" dirty="0">
                <a:solidFill>
                  <a:schemeClr val="bg1"/>
                </a:solidFill>
                <a:latin typeface="Arial"/>
                <a:ea typeface="Arial"/>
                <a:cs typeface="Arial"/>
              </a:rPr>
              <a:t>მკვდრადშობადობა</a:t>
            </a:r>
            <a:endParaRPr sz="1600" i="1" dirty="0">
              <a:solidFill>
                <a:schemeClr val="bg1"/>
              </a:solidFill>
              <a:latin typeface="Arial"/>
              <a:ea typeface="Arial"/>
              <a:cs typeface="Arial"/>
            </a:endParaRPr>
          </a:p>
        </p:txBody>
      </p:sp>
      <p:sp>
        <p:nvSpPr>
          <p:cNvPr id="338" name="Shape 338"/>
          <p:cNvSpPr txBox="1"/>
          <p:nvPr/>
        </p:nvSpPr>
        <p:spPr>
          <a:xfrm>
            <a:off x="2144425" y="5761175"/>
            <a:ext cx="6381600" cy="744600"/>
          </a:xfrm>
          <a:prstGeom prst="rect">
            <a:avLst/>
          </a:prstGeom>
          <a:noFill/>
          <a:ln>
            <a:noFill/>
          </a:ln>
        </p:spPr>
        <p:txBody>
          <a:bodyPr spcFirstLastPara="1" wrap="square" lIns="91425" tIns="91425" rIns="91425" bIns="91425" anchor="t" anchorCtr="0">
            <a:noAutofit/>
          </a:bodyPr>
          <a:lstStyle/>
          <a:p>
            <a:endParaRPr/>
          </a:p>
        </p:txBody>
      </p:sp>
      <p:sp>
        <p:nvSpPr>
          <p:cNvPr id="339" name="Shape 339"/>
          <p:cNvSpPr txBox="1"/>
          <p:nvPr/>
        </p:nvSpPr>
        <p:spPr>
          <a:xfrm>
            <a:off x="1911829" y="1011027"/>
            <a:ext cx="6381600" cy="744600"/>
          </a:xfrm>
          <a:prstGeom prst="rect">
            <a:avLst/>
          </a:prstGeom>
          <a:noFill/>
          <a:ln>
            <a:noFill/>
          </a:ln>
        </p:spPr>
        <p:txBody>
          <a:bodyPr spcFirstLastPara="1" wrap="square" lIns="91425" tIns="91425" rIns="91425" bIns="91425" anchor="t" anchorCtr="0">
            <a:noAutofit/>
          </a:bodyPr>
          <a:lstStyle/>
          <a:p>
            <a:r>
              <a:rPr lang="ka-GE" sz="1800" i="1" dirty="0">
                <a:solidFill>
                  <a:srgbClr val="4F81BD">
                    <a:lumMod val="50000"/>
                  </a:srgbClr>
                </a:solidFill>
                <a:latin typeface="Sylfaen" panose="010A0502050306030303" pitchFamily="18" charset="0"/>
              </a:rPr>
              <a:t>2017 წელს მკვდრადშობადობის  </a:t>
            </a:r>
            <a:r>
              <a:rPr lang="ka-GE" sz="1800" i="1" dirty="0" smtClean="0">
                <a:solidFill>
                  <a:srgbClr val="4F81BD">
                    <a:lumMod val="50000"/>
                  </a:srgbClr>
                </a:solidFill>
                <a:latin typeface="Sylfaen" panose="010A0502050306030303" pitchFamily="18" charset="0"/>
              </a:rPr>
              <a:t>506 </a:t>
            </a:r>
            <a:r>
              <a:rPr lang="ka-GE" sz="1800" i="1" dirty="0">
                <a:solidFill>
                  <a:srgbClr val="4F81BD">
                    <a:lumMod val="50000"/>
                  </a:srgbClr>
                </a:solidFill>
                <a:latin typeface="Sylfaen" panose="010A0502050306030303" pitchFamily="18" charset="0"/>
              </a:rPr>
              <a:t>შემთხვევა</a:t>
            </a:r>
            <a:endParaRPr sz="1800" i="1" dirty="0">
              <a:solidFill>
                <a:srgbClr val="4F81BD">
                  <a:lumMod val="50000"/>
                </a:srgbClr>
              </a:solidFill>
            </a:endParaRPr>
          </a:p>
        </p:txBody>
      </p:sp>
      <p:graphicFrame>
        <p:nvGraphicFramePr>
          <p:cNvPr id="4" name="Chart 3"/>
          <p:cNvGraphicFramePr/>
          <p:nvPr>
            <p:extLst>
              <p:ext uri="{D42A27DB-BD31-4B8C-83A1-F6EECF244321}">
                <p14:modId xmlns:p14="http://schemas.microsoft.com/office/powerpoint/2010/main" val="4082828327"/>
              </p:ext>
            </p:extLst>
          </p:nvPr>
        </p:nvGraphicFramePr>
        <p:xfrm>
          <a:off x="638978" y="1597446"/>
          <a:ext cx="7557571" cy="41637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5791511"/>
            <a:ext cx="6525491" cy="523220"/>
          </a:xfrm>
          <a:prstGeom prst="rect">
            <a:avLst/>
          </a:prstGeom>
          <a:noFill/>
        </p:spPr>
        <p:txBody>
          <a:bodyPr wrap="square" rtlCol="0">
            <a:spAutoFit/>
          </a:bodyPr>
          <a:lstStyle/>
          <a:p>
            <a:r>
              <a:rPr lang="ka-GE" b="1" dirty="0" smtClean="0">
                <a:solidFill>
                  <a:srgbClr val="2A2EE2"/>
                </a:solidFill>
              </a:rPr>
              <a:t>წყარო</a:t>
            </a:r>
            <a:r>
              <a:rPr lang="ka-GE" dirty="0" smtClean="0"/>
              <a:t>:</a:t>
            </a:r>
            <a:r>
              <a:rPr lang="en-US" dirty="0" smtClean="0"/>
              <a:t> </a:t>
            </a:r>
            <a:r>
              <a:rPr lang="en-US" dirty="0">
                <a:hlinkClick r:id="rId4"/>
              </a:rPr>
              <a:t>European Perinatal Health Report 2010 - </a:t>
            </a:r>
            <a:r>
              <a:rPr lang="en-US" dirty="0" smtClean="0">
                <a:hlinkClick r:id="rId4"/>
              </a:rPr>
              <a:t>Euro-</a:t>
            </a:r>
            <a:r>
              <a:rPr lang="en-US" dirty="0" err="1" smtClean="0">
                <a:hlinkClick r:id="rId4"/>
              </a:rPr>
              <a:t>Peristat</a:t>
            </a:r>
            <a:r>
              <a:rPr lang="en-US" dirty="0" smtClean="0"/>
              <a:t>, </a:t>
            </a:r>
            <a:r>
              <a:rPr lang="en-US" sz="1050" dirty="0" smtClean="0"/>
              <a:t>Death Registry</a:t>
            </a:r>
            <a:endParaRPr lang="en-US" sz="1050" dirty="0"/>
          </a:p>
          <a:p>
            <a:r>
              <a:rPr lang="ka-GE" dirty="0" smtClean="0"/>
              <a:t> </a:t>
            </a:r>
            <a:endParaRPr lang="en-US" dirty="0"/>
          </a:p>
        </p:txBody>
      </p:sp>
      <p:sp>
        <p:nvSpPr>
          <p:cNvPr id="8" name="TextBox 7"/>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926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40695014"/>
              </p:ext>
            </p:extLst>
          </p:nvPr>
        </p:nvGraphicFramePr>
        <p:xfrm>
          <a:off x="142009" y="1018309"/>
          <a:ext cx="4585856" cy="4442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943549666"/>
              </p:ext>
            </p:extLst>
          </p:nvPr>
        </p:nvGraphicFramePr>
        <p:xfrm>
          <a:off x="4499264" y="1049482"/>
          <a:ext cx="4748645" cy="43641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221682" y="5706584"/>
            <a:ext cx="4000500" cy="307777"/>
          </a:xfrm>
          <a:prstGeom prst="rect">
            <a:avLst/>
          </a:prstGeom>
          <a:noFill/>
        </p:spPr>
        <p:txBody>
          <a:bodyPr wrap="square" rtlCol="0">
            <a:spAutoFit/>
          </a:bodyPr>
          <a:lstStyle/>
          <a:p>
            <a:r>
              <a:rPr lang="ka-GE" dirty="0" smtClean="0">
                <a:solidFill>
                  <a:srgbClr val="2A2EE2"/>
                </a:solidFill>
              </a:rPr>
              <a:t>წყარო: </a:t>
            </a:r>
            <a:r>
              <a:rPr lang="en-US" dirty="0" smtClean="0">
                <a:solidFill>
                  <a:schemeClr val="tx1"/>
                </a:solidFill>
              </a:rPr>
              <a:t>Death Registry</a:t>
            </a:r>
            <a:endParaRPr lang="en-US" dirty="0">
              <a:solidFill>
                <a:schemeClr val="tx1"/>
              </a:solidFill>
            </a:endParaRPr>
          </a:p>
        </p:txBody>
      </p:sp>
      <p:sp>
        <p:nvSpPr>
          <p:cNvPr id="2" name="TextBox 1"/>
          <p:cNvSpPr txBox="1"/>
          <p:nvPr/>
        </p:nvSpPr>
        <p:spPr>
          <a:xfrm>
            <a:off x="142009" y="6125225"/>
            <a:ext cx="3437263" cy="307777"/>
          </a:xfrm>
          <a:prstGeom prst="rect">
            <a:avLst/>
          </a:prstGeom>
          <a:noFill/>
        </p:spPr>
        <p:txBody>
          <a:bodyPr wrap="square" rtlCol="0">
            <a:spAutoFit/>
          </a:bodyPr>
          <a:lstStyle/>
          <a:p>
            <a:r>
              <a:rPr lang="ka-GE" b="1" i="1" dirty="0" smtClean="0">
                <a:solidFill>
                  <a:srgbClr val="C00000"/>
                </a:solidFill>
              </a:rPr>
              <a:t>1 გარდაცვალება ინფორმაციის გარეშე</a:t>
            </a:r>
            <a:endParaRPr lang="en-US" b="1" i="1" dirty="0">
              <a:solidFill>
                <a:srgbClr val="C00000"/>
              </a:solidFill>
            </a:endParaRPr>
          </a:p>
        </p:txBody>
      </p:sp>
      <p:sp>
        <p:nvSpPr>
          <p:cNvPr id="7" name="TextBox 6"/>
          <p:cNvSpPr txBox="1"/>
          <p:nvPr/>
        </p:nvSpPr>
        <p:spPr>
          <a:xfrm>
            <a:off x="4116767" y="19794"/>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8" name="Shape 335"/>
          <p:cNvSpPr txBox="1">
            <a:spLocks/>
          </p:cNvSpPr>
          <p:nvPr/>
        </p:nvSpPr>
        <p:spPr>
          <a:xfrm>
            <a:off x="1603022" y="389126"/>
            <a:ext cx="754097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მკვდრადშობადობა</a:t>
            </a:r>
            <a:endParaRPr lang="ka-GE" sz="1600" i="1" dirty="0">
              <a:solidFill>
                <a:schemeClr val="bg1"/>
              </a:solidFill>
              <a:latin typeface="Arial"/>
              <a:ea typeface="Arial"/>
              <a:cs typeface="Arial"/>
            </a:endParaRPr>
          </a:p>
        </p:txBody>
      </p:sp>
    </p:spTree>
    <p:extLst>
      <p:ext uri="{BB962C8B-B14F-4D97-AF65-F5344CB8AC3E}">
        <p14:creationId xmlns:p14="http://schemas.microsoft.com/office/powerpoint/2010/main" val="3249298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6767" y="19794"/>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5" name="Shape 335"/>
          <p:cNvSpPr txBox="1">
            <a:spLocks/>
          </p:cNvSpPr>
          <p:nvPr/>
        </p:nvSpPr>
        <p:spPr>
          <a:xfrm>
            <a:off x="1544398" y="459472"/>
            <a:ext cx="754097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მკვდრადშობადობა</a:t>
            </a:r>
            <a:endParaRPr lang="ka-GE" sz="1600" i="1" dirty="0">
              <a:solidFill>
                <a:schemeClr val="bg1"/>
              </a:solidFill>
              <a:latin typeface="Arial"/>
              <a:ea typeface="Arial"/>
              <a:cs typeface="Arial"/>
            </a:endParaRPr>
          </a:p>
        </p:txBody>
      </p:sp>
      <p:sp>
        <p:nvSpPr>
          <p:cNvPr id="16" name="Shape 307"/>
          <p:cNvSpPr/>
          <p:nvPr/>
        </p:nvSpPr>
        <p:spPr>
          <a:xfrm rot="5400000">
            <a:off x="5236364" y="3503596"/>
            <a:ext cx="500071" cy="61855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Rectangle 16"/>
          <p:cNvSpPr/>
          <p:nvPr/>
        </p:nvSpPr>
        <p:spPr>
          <a:xfrm>
            <a:off x="2191552" y="1032881"/>
            <a:ext cx="5971143" cy="461665"/>
          </a:xfrm>
          <a:prstGeom prst="rect">
            <a:avLst/>
          </a:prstGeom>
        </p:spPr>
        <p:txBody>
          <a:bodyPr wrap="square">
            <a:spAutoFit/>
          </a:bodyPr>
          <a:lstStyle/>
          <a:p>
            <a:r>
              <a:rPr lang="ka-GE" sz="2400" b="1" dirty="0">
                <a:solidFill>
                  <a:srgbClr val="33AB94"/>
                </a:solidFill>
                <a:effectLst>
                  <a:outerShdw blurRad="38100" dist="38100" dir="2700000" algn="tl">
                    <a:srgbClr val="000000">
                      <a:alpha val="43137"/>
                    </a:srgbClr>
                  </a:outerShdw>
                </a:effectLst>
              </a:rPr>
              <a:t>ICD 10-ის კოდებით ხშირი </a:t>
            </a:r>
            <a:r>
              <a:rPr lang="ka-GE" sz="2400" b="1" dirty="0" smtClean="0">
                <a:solidFill>
                  <a:srgbClr val="33AB94"/>
                </a:solidFill>
                <a:effectLst>
                  <a:outerShdw blurRad="38100" dist="38100" dir="2700000" algn="tl">
                    <a:srgbClr val="000000">
                      <a:alpha val="43137"/>
                    </a:srgbClr>
                  </a:outerShdw>
                </a:effectLst>
              </a:rPr>
              <a:t>დიაგნოზები:</a:t>
            </a:r>
            <a:endParaRPr lang="en-US" sz="2400" b="1" dirty="0">
              <a:solidFill>
                <a:srgbClr val="33AB94"/>
              </a:solidFill>
              <a:effectLst>
                <a:outerShdw blurRad="38100" dist="38100" dir="2700000" algn="tl">
                  <a:srgbClr val="000000">
                    <a:alpha val="43137"/>
                  </a:srgbClr>
                </a:outerShdw>
              </a:effectLst>
            </a:endParaRPr>
          </a:p>
        </p:txBody>
      </p:sp>
      <p:graphicFrame>
        <p:nvGraphicFramePr>
          <p:cNvPr id="20" name="Chart 19"/>
          <p:cNvGraphicFramePr/>
          <p:nvPr>
            <p:extLst>
              <p:ext uri="{D42A27DB-BD31-4B8C-83A1-F6EECF244321}">
                <p14:modId xmlns:p14="http://schemas.microsoft.com/office/powerpoint/2010/main" val="985599533"/>
              </p:ext>
            </p:extLst>
          </p:nvPr>
        </p:nvGraphicFramePr>
        <p:xfrm>
          <a:off x="1247775" y="1780871"/>
          <a:ext cx="691492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2458798" y="1731224"/>
            <a:ext cx="815247" cy="307777"/>
          </a:xfrm>
          <a:prstGeom prst="rect">
            <a:avLst/>
          </a:prstGeom>
          <a:noFill/>
        </p:spPr>
        <p:txBody>
          <a:bodyPr wrap="square" rtlCol="0">
            <a:spAutoFit/>
          </a:bodyPr>
          <a:lstStyle/>
          <a:p>
            <a:r>
              <a:rPr lang="ka-GE" b="1" dirty="0" smtClean="0"/>
              <a:t>80%</a:t>
            </a:r>
            <a:endParaRPr lang="en-US" b="1" dirty="0"/>
          </a:p>
        </p:txBody>
      </p:sp>
      <p:sp>
        <p:nvSpPr>
          <p:cNvPr id="22" name="TextBox 21"/>
          <p:cNvSpPr txBox="1"/>
          <p:nvPr/>
        </p:nvSpPr>
        <p:spPr>
          <a:xfrm>
            <a:off x="4628168" y="4082624"/>
            <a:ext cx="686718" cy="307777"/>
          </a:xfrm>
          <a:prstGeom prst="rect">
            <a:avLst/>
          </a:prstGeom>
          <a:noFill/>
        </p:spPr>
        <p:txBody>
          <a:bodyPr wrap="square" rtlCol="0">
            <a:spAutoFit/>
          </a:bodyPr>
          <a:lstStyle/>
          <a:p>
            <a:r>
              <a:rPr lang="ka-GE" b="1" dirty="0" smtClean="0"/>
              <a:t>7,8%</a:t>
            </a:r>
            <a:endParaRPr lang="en-US" b="1" dirty="0"/>
          </a:p>
        </p:txBody>
      </p:sp>
      <p:sp>
        <p:nvSpPr>
          <p:cNvPr id="23" name="TextBox 22"/>
          <p:cNvSpPr txBox="1"/>
          <p:nvPr/>
        </p:nvSpPr>
        <p:spPr>
          <a:xfrm>
            <a:off x="6753954" y="4145097"/>
            <a:ext cx="738131" cy="307777"/>
          </a:xfrm>
          <a:prstGeom prst="rect">
            <a:avLst/>
          </a:prstGeom>
          <a:noFill/>
        </p:spPr>
        <p:txBody>
          <a:bodyPr wrap="square" rtlCol="0">
            <a:spAutoFit/>
          </a:bodyPr>
          <a:lstStyle/>
          <a:p>
            <a:r>
              <a:rPr lang="ka-GE" b="1" dirty="0" smtClean="0"/>
              <a:t>5,2%</a:t>
            </a:r>
            <a:endParaRPr lang="en-US" b="1" dirty="0"/>
          </a:p>
        </p:txBody>
      </p:sp>
      <p:sp>
        <p:nvSpPr>
          <p:cNvPr id="38" name="TextBox 37"/>
          <p:cNvSpPr txBox="1"/>
          <p:nvPr/>
        </p:nvSpPr>
        <p:spPr>
          <a:xfrm>
            <a:off x="6984574" y="5802869"/>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Tree>
    <p:extLst>
      <p:ext uri="{BB962C8B-B14F-4D97-AF65-F5344CB8AC3E}">
        <p14:creationId xmlns:p14="http://schemas.microsoft.com/office/powerpoint/2010/main" val="1537575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39">
            <a:extLst>
              <a:ext uri="{FF2B5EF4-FFF2-40B4-BE49-F238E27FC236}">
                <a16:creationId xmlns="" xmlns:a16="http://schemas.microsoft.com/office/drawing/2014/main" id="{23556652-BDE7-48E6-AE90-A0A6C976F78F}"/>
              </a:ext>
            </a:extLst>
          </p:cNvPr>
          <p:cNvSpPr txBox="1">
            <a:spLocks/>
          </p:cNvSpPr>
          <p:nvPr/>
        </p:nvSpPr>
        <p:spPr>
          <a:xfrm>
            <a:off x="1593167" y="369332"/>
            <a:ext cx="7550833"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ka-GE" sz="2000" i="1" dirty="0" smtClean="0">
                <a:solidFill>
                  <a:schemeClr val="bg1"/>
                </a:solidFill>
                <a:latin typeface="Arial"/>
                <a:ea typeface="Arial"/>
                <a:cs typeface="Arial"/>
              </a:rPr>
              <a:t>                    ნეონატალური </a:t>
            </a:r>
            <a:r>
              <a:rPr lang="ka-GE" sz="2000" i="1" dirty="0">
                <a:solidFill>
                  <a:schemeClr val="bg1"/>
                </a:solidFill>
                <a:latin typeface="Arial"/>
                <a:ea typeface="Arial"/>
                <a:cs typeface="Arial"/>
              </a:rPr>
              <a:t>სიკვდილიანობა</a:t>
            </a:r>
          </a:p>
        </p:txBody>
      </p:sp>
      <p:sp>
        <p:nvSpPr>
          <p:cNvPr id="5" name="TextBox 4">
            <a:extLst>
              <a:ext uri="{FF2B5EF4-FFF2-40B4-BE49-F238E27FC236}">
                <a16:creationId xmlns="" xmlns:a16="http://schemas.microsoft.com/office/drawing/2014/main" id="{633B348E-2E9C-42E7-AA74-B1FD2CA598F2}"/>
              </a:ext>
            </a:extLst>
          </p:cNvPr>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graphicFrame>
        <p:nvGraphicFramePr>
          <p:cNvPr id="6" name="Chart 5">
            <a:extLst>
              <a:ext uri="{FF2B5EF4-FFF2-40B4-BE49-F238E27FC236}">
                <a16:creationId xmlns=""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69405438"/>
              </p:ext>
            </p:extLst>
          </p:nvPr>
        </p:nvGraphicFramePr>
        <p:xfrm>
          <a:off x="736847" y="1447060"/>
          <a:ext cx="7705817" cy="424352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708406" y="5426182"/>
            <a:ext cx="1762697" cy="352539"/>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620271" y="5357741"/>
            <a:ext cx="2115238" cy="269304"/>
          </a:xfrm>
          <a:prstGeom prst="rect">
            <a:avLst/>
          </a:prstGeom>
          <a:noFill/>
        </p:spPr>
        <p:txBody>
          <a:bodyPr wrap="square" rtlCol="0">
            <a:spAutoFit/>
          </a:bodyPr>
          <a:lstStyle/>
          <a:p>
            <a:r>
              <a:rPr lang="ka-GE" sz="1100" dirty="0" smtClean="0">
                <a:solidFill>
                  <a:schemeClr val="tx1">
                    <a:lumMod val="65000"/>
                    <a:lumOff val="35000"/>
                  </a:schemeClr>
                </a:solidFill>
              </a:rPr>
              <a:t>7-28 </a:t>
            </a:r>
            <a:r>
              <a:rPr lang="ka-GE" sz="1150" dirty="0" smtClean="0">
                <a:solidFill>
                  <a:schemeClr val="tx1">
                    <a:lumMod val="65000"/>
                    <a:lumOff val="35000"/>
                  </a:schemeClr>
                </a:solidFill>
              </a:rPr>
              <a:t>დღემდე/1000</a:t>
            </a:r>
            <a:r>
              <a:rPr lang="ka-GE" sz="1100" dirty="0" smtClean="0">
                <a:solidFill>
                  <a:schemeClr val="tx1">
                    <a:lumMod val="65000"/>
                    <a:lumOff val="35000"/>
                  </a:schemeClr>
                </a:solidFill>
              </a:rPr>
              <a:t> ცოცხალ</a:t>
            </a:r>
            <a:endParaRPr lang="en-US" sz="1100" dirty="0">
              <a:solidFill>
                <a:schemeClr val="tx1">
                  <a:lumMod val="65000"/>
                  <a:lumOff val="35000"/>
                </a:schemeClr>
              </a:solidFill>
            </a:endParaRPr>
          </a:p>
        </p:txBody>
      </p:sp>
      <p:sp>
        <p:nvSpPr>
          <p:cNvPr id="7" name="TextBox 6"/>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2907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591734" y="416657"/>
            <a:ext cx="7552266" cy="430857"/>
          </a:xfrm>
          <a:prstGeom prst="rect">
            <a:avLst/>
          </a:prstGeom>
          <a:solidFill>
            <a:srgbClr val="0FC79B"/>
          </a:solidFill>
          <a:ln>
            <a:noFill/>
          </a:ln>
        </p:spPr>
        <p:txBody>
          <a:bodyPr spcFirstLastPara="1" wrap="square" lIns="91425" tIns="91425" rIns="91425" bIns="91425" rtlCol="0" anchor="ctr" anchorCtr="0">
            <a:spAutoFit/>
          </a:bodyPr>
          <a:lstStyle/>
          <a:p>
            <a:r>
              <a:rPr lang="ka-GE" sz="1600" i="1" dirty="0">
                <a:solidFill>
                  <a:schemeClr val="bg1"/>
                </a:solidFill>
                <a:latin typeface="Arial"/>
                <a:ea typeface="Arial"/>
                <a:cs typeface="Arial"/>
              </a:rPr>
              <a:t>ადრეული ნეონატალური სიკვდილობა</a:t>
            </a:r>
            <a:endParaRPr sz="1600" i="1" dirty="0">
              <a:solidFill>
                <a:schemeClr val="bg1"/>
              </a:solidFill>
              <a:latin typeface="Arial"/>
              <a:ea typeface="Arial"/>
              <a:cs typeface="Arial"/>
            </a:endParaRPr>
          </a:p>
        </p:txBody>
      </p:sp>
      <p:sp>
        <p:nvSpPr>
          <p:cNvPr id="355" name="Shape 355"/>
          <p:cNvSpPr txBox="1">
            <a:spLocks noGrp="1"/>
          </p:cNvSpPr>
          <p:nvPr>
            <p:ph type="body" idx="1"/>
          </p:nvPr>
        </p:nvSpPr>
        <p:spPr>
          <a:xfrm>
            <a:off x="1042323" y="1274112"/>
            <a:ext cx="7062586" cy="533906"/>
          </a:xfrm>
          <a:prstGeom prst="rect">
            <a:avLst/>
          </a:prstGeom>
        </p:spPr>
        <p:txBody>
          <a:bodyPr spcFirstLastPara="1" wrap="square" lIns="91425" tIns="91425" rIns="91425" bIns="91425" anchor="t" anchorCtr="0">
            <a:noAutofit/>
          </a:bodyPr>
          <a:lstStyle/>
          <a:p>
            <a:pPr marL="0" lvl="0" indent="0">
              <a:spcBef>
                <a:spcPts val="480"/>
              </a:spcBef>
              <a:spcAft>
                <a:spcPts val="0"/>
              </a:spcAft>
              <a:buNone/>
            </a:pPr>
            <a:r>
              <a:rPr lang="ka-GE" sz="1800" b="0" i="1" dirty="0">
                <a:solidFill>
                  <a:schemeClr val="accent1">
                    <a:lumMod val="50000"/>
                  </a:schemeClr>
                </a:solidFill>
                <a:latin typeface="+mj-lt"/>
                <a:ea typeface="Arial"/>
                <a:cs typeface="Arial"/>
              </a:rPr>
              <a:t>2017 წელს ადრეული ნეონატალური </a:t>
            </a:r>
            <a:r>
              <a:rPr lang="ka-GE" sz="1800" b="0" i="1" dirty="0">
                <a:solidFill>
                  <a:schemeClr val="accent1">
                    <a:lumMod val="50000"/>
                  </a:schemeClr>
                </a:solidFill>
                <a:latin typeface="+mj-lt"/>
                <a:ea typeface="Arial"/>
                <a:cs typeface="Arial"/>
                <a:sym typeface="Arial"/>
              </a:rPr>
              <a:t>სიკვდილის</a:t>
            </a:r>
            <a:r>
              <a:rPr lang="ka-GE" sz="1800" b="0" i="1" dirty="0">
                <a:solidFill>
                  <a:schemeClr val="accent1">
                    <a:lumMod val="50000"/>
                  </a:schemeClr>
                </a:solidFill>
                <a:latin typeface="+mj-lt"/>
                <a:ea typeface="Arial"/>
                <a:cs typeface="Arial"/>
              </a:rPr>
              <a:t> </a:t>
            </a:r>
            <a:r>
              <a:rPr lang="en-US" sz="1800" b="0" i="1" dirty="0">
                <a:solidFill>
                  <a:schemeClr val="accent1">
                    <a:lumMod val="50000"/>
                  </a:schemeClr>
                </a:solidFill>
                <a:latin typeface="+mj-lt"/>
                <a:ea typeface="Arial"/>
                <a:cs typeface="Arial"/>
              </a:rPr>
              <a:t>238</a:t>
            </a:r>
            <a:r>
              <a:rPr lang="ka-GE" sz="1800" b="0" i="1" dirty="0">
                <a:solidFill>
                  <a:schemeClr val="accent1">
                    <a:lumMod val="50000"/>
                  </a:schemeClr>
                </a:solidFill>
                <a:latin typeface="+mj-lt"/>
                <a:ea typeface="Arial"/>
                <a:cs typeface="Arial"/>
              </a:rPr>
              <a:t> შემთხვევა</a:t>
            </a:r>
            <a:endParaRPr sz="1800" b="0" i="1" dirty="0">
              <a:solidFill>
                <a:schemeClr val="accent1">
                  <a:lumMod val="50000"/>
                </a:schemeClr>
              </a:solidFill>
              <a:latin typeface="+mj-lt"/>
              <a:ea typeface="Arial"/>
              <a:cs typeface="Arial"/>
            </a:endParaRPr>
          </a:p>
        </p:txBody>
      </p:sp>
      <p:sp>
        <p:nvSpPr>
          <p:cNvPr id="3" name="AutoShape 2" descr="data:image/png;base64,iVBORw0KGgoAAAANSUhEUgAAAlgAAAFzCAYAAADi5Xe0AAAgAElEQVR4Xu2dB5zcxPXH391e7727946xcW+4YHpz6CQQEiAEQgmBBFIIaSRAEkjgDykQOiF0U42NMS64YnDvvdydr/d+95+RM5c5Wbur3dVqpdVP/txnfbejmTffN5J+evM0iuhiG2EDARAAARAAARAAARAwjEAEBJZhLFERCIAACIAACIAACCgEILAwEEAABEAABEAABEDAYAIQWAYDRXUgAAIgAAIgAAIgAIGFMQACIAACIAACIAACBhOAwDIYKKoDARAAARAAARAAAQgsjAEQAAEQAAEQAAEQMJgABJbBQFEdCIAACIAACIAACEBgYQyAAAiAAAiAAAiAgMEEILAMBorqQAAEQAAEQAAEQAACC2MABEAABEAABEAABAwmAIFlMFBUBwIgAAIgAAIgAAIQWBgDIAACIAACIAACIGAwAQgsg4GiOhAAARAAARAAARCAwMIYAAEQAAEQAAEQAAGDCUBgGQwU1YEACIAACIAACIAABBbGAAiAAAiAAAiAAAgYTAACy2CgqA4EQAAEQAAEQAAEILAwBkAABEAABEAABEDAYAIQWAYDRXUgAAIgAAIgAAIgAIGFMQACIAACIAACIAACBhOAwDIQ6IqvdtG8Wx6hM0b0p7f/eDtlpSUZWHvwqxL285aumD+RnrrvOvrdM+/RkROVyv8T4mICMmLnwWK68M7H6HBJRTejD1Z8Tf98Z7kteXmDEeh4+NmTb9KjL35k2/HkjY8R3zc2t9ItDz1Pry1aq1TXOy+TFj52Jw3tmx9w9eXV9XTJ3X9R6jHjeJaPv5sunUUff7FFOVb4tvipe2j62CG6+iTsXr9tv1LerucjbrvM5I8/vIrWsT4JX//tp9fTdRdM08VEHEu8MN/vvOmnKb797sUzPNYhn7P0tKcej3r5i3YmjxloyLlWFxQUCjoBCKwAEcsnAFGVLyfDAJs3dPfn31tJN//2OeInssdf+aT75K7nxKLHEMHqwe9dQu+v2ETiAvCjb55Dv7l1gZ4qepxwrXjhMHI8yCdru44pXU4NoJBgtP9oGd159Vl0zU+fNlRQiAvfHaxufkzkZqYGTWyJ4+/l336PHmNt8e13ty2g7zz4rE/tCoHVvyibJrCbvbv/9Gr3DVOgN0kBuMrnXYVvV2/aS888cAPd/8SbVFpRQw/94DK676+vk14xIo+R86ePoQeefluxRa8YF8e0uOn0xFD4UJzT1L97gsDb4b7mY82uPtPq3ysfr6G7Hn2ZnmbC9pIzx/k8Duy8g+MEllEXLbkeK17o/RmU4i4vWBdzcbJxJ9jEhYGfRN1FIXgdSzfsUC4c/2ZRC3VkwZeToT+M3O0TjPFg1Fg1sp9WrstdxEnvmNC6GMoRDHcXWF8uor7yCzSKZuXIiLfjXRZYrz50C/3l34tJFtJ6b/wCZah3/Gj51pd95ZszX246fR1TZpf/59uf072Pv0b/+PkNtGDOeLObD2l7jhVY/K5IfRFXRx/4IOcbn6YRmxBTOw4cU6YDxcZD+jUNTZpTFeIELMqKO6e1W/YpESN+ouAb/z/fzpo0kj5Zs7W7bi54xg3r12Mq5J0/3UGvLlqjtMdtEne6YkpBHKDq6QJeqTtBKIfR1bbyKRdP0Rl5X3UoX91f9YgXgk7viVBtpywIhY3qE5TMgdsj7oh5FI1fOK+aP4ku/uHj3aZxn/AIAPcxr2v+lJHd/lb7Ry6rZzzIF21RXuvirRZY2ekpyhSrfOeuHlu8PvnCo/a/+E7LlzIzNWMRVRFRR96OXN6bHfL3fL9BvXO7x7s8luXxyf/Pp3F4m9xnInIhxrjMTPRH+EbrO28XLa0bAC1fcbvk+t3dOKin3OUxxv2w53Bp97lFjqZosRTHLJ9SF+cJrfOTfCzwen7LpvhzMlJow/YDPfzlbQz64y+eEqFn3IgxqOd45/X9Z/E6tzdc6rQDEcUUxxVndOc187vHkXzukX3oiceXOw4ox76cNsGvCVo3olpThPJ44WNXpEmoj33Rjvr8KMatVt1yH/SwF3V587+37/VcK2XbWtvaKSY6St21sP/dcQKLe1QeqGLAiQEjTnT8U+R2iBOCGMB84ORlpNLjr36iiJV//uIG+u6vnlUuBPKJk5e79tzJdMEdj3UfnK+zkwU/QS6Ye4YyuN5csr57So7/LoeHxQlZbk8tBmQxoxYOXEQ8+Ld3lak+cTLwlNcjvlMz4X18+M4r6Lqf/717qkIITP7dlWdNpLv//OopQk/NYtqYQfSDh1/qZiFONrzfQuzKgkBwV08DfbXzkMJu2Zc76URlrdI/WVR48qX64i4LB1mo8vrnTBhO/1q4guQpTTF9yqeK5OmbCSP60ZP/+VT3eNAaZ2qRpRZYi77YqlyQtcYjz5GTT97qu3txwuT9euyea+jOR15WGHLuWWnJ3Rcgtc/ken0tL/wihKqWsBVTWLxuue07rjqLSiprlBsI2WfqOuSbE/W41RJZ3qaFhLAQgqa8uq77gsjbumzehO7zgpbI0tpPfTMkiwC5b7w+9TEiLrq83h9ffy59454nFLEp3yDIdYj2H3t5UY+xIkfZxM2CuzEozlm++EsWe+rpMdFOWVVt902K+qZKnDvVOVVaNwJ8rKiFkzx21DecbzxyG/3huQ+V87P6PCjfPHnjwf1z+5Xz6Kr7ntKcstW6rsjXDJkrP+7ka4x8reD943YO61fYfVzKfNXj0Ndj9tG7rqLXPlnbzUO+efeFh7tjROS3cd7ebmrCXWE5UmAJp8rRDv43fvFSK3w550K+SImLLy9//3cu6D7p8gNDRBr4vuKkqFWvECbCHjkSIgupi9m89ZGSSuInW/nAE1NpIhKmtuW686fS8++v6nG3LQsY9R2YeopQLivEmoie8JMJjy5wGwQLOXlU2CZOqrIQUwsnfhFVCwI5KsD5iEifuFiLk6z6YiGSm+XpBbWg4Pvyu0jhW/liJJ8c/vjDK1kuxL+7zwGc77XnTeneV0tgeRsPQojJJx55XMlRVa0pQuEjrYsGN1RwU4s1eTpG8JAjYaJe9cmXJ1ZrTYGJv6nHpkjElu0QNyOiz6It7vOJowb08IWI0Ih6+fjhTMQ4UkcRvn/ZXFq/fb8yDtUiXT3VLI8JT4nwcmRFfWPBozTuHl6Q9xPHtrBX3FjJwkB9jPALXa+8DHrnsy+7jwetOj2NMVlAa527+N+8jUH53MZzI/3xFz8O1eca9YVczrt0FwWUIynyuZWL91/efAk9++7y7uNYjB01HzGmORuRUiD70BuPB26+SMmNEr4UNzLqHDCtKU95ilB9HHB75GNf3Q7P9dI6jsR5W3wnjgFZQOo5ZiMjI7p5yOXV10K1nfL5Xghi9c25+kbFbg98GSX8HCWw5EgIP9DE3al80lFPoch3vPIBpD4JyQ4RB41WQqyn79ROFQenO4ElThhaJxY+BXrDRTPol397u8ddhKe8Hk8CSy3GtFho5UTIIlZMC2kJLHES5AKKR03Enbu7C7hgJZ/E7/7m2fTHFz8+JcIjTsQiAiMEljhB8iclRWRICCz5ZOzuYJN9qXWSFvtpldOaxnMnCLgAVZ9U1QJECEt3OR+ecnFkXz7/65vo3sde6yFY5Ltw8TSpemwKIaRlhzuBpb4Z4cekGMtiPLjLx/MkNOX+iIuWOurnTtCrp+PFjYU7sSKElHo/MRbVAsvTTYgctdOaRhNtaUUFZP/edfV8uvzHTyrDTwhJX8agO4Glx1/yRd7TDYK7491dFJf3hY89vomZBbXAki/ispgWY9qbwHJ3TKqFj7i5lPvK69YrsPS2wwWWpxwutcCSjxVPx6yvkXJ137SufWpBp7Y7yhWJKUKjVJtV61EfACLyozWVJx9E6pA3Ly9OYlpPsnhK5vZHYMlTB1oiRubt6W6Tn4DkJ4zUSy+o85c83YV4i4gIm+RcDnFCFMyEiOIiVkRV1FElrbszub/ySVxE7NTTB/zCIKbXPCXw+5pULvtSRDq8jQcRgdPK/7icTT+pn6ZU3xnKv4s7TXlMCN6in/IUizr3Tp2fpZ4+Ud9s8PbUQkKennBnh1bumNY5Qn1SFlEf9ZiX/dQrN4NGDiqij1ZuPmUaXj5utMaEvOyB1nHDbfzPH26lP7+ySJmqVIs09bSNiMbx/bQu6lp9Vp8PhMBU53ryvvzm+wvo6vufVqpx93AH/04+ZtRRQ3kKyN0YFFFab0/pqf0lblREvfLxLU9FcyHg7njXEo9yHpaYzhZi4qUPvlBujtzdAHIRxFmKGyD1+PWFhxCs/JNHwMXv8pIgno5XEW13x13OFdM6ztTTp1pRJ73HLK9LndOl3tednepZA3WKAa9bPp7a2juQ5G5VUWS0XeoEUvmioz5hyCJL2KGV1yGfFEQdYrCqL3j+CiwuhuRpBl+XNZCThD09au6Oj8i5Ut9Zq6c5PLHgDNU5FXKEUJ2kKV9U3OVoyCJBnjYT/pIvzvJBr3f9HE/jT+1LwcgbA1m4inwc9V2laFfrIQVRlpcRd/Pqi726f/JUhLj4i2ihXI+7SI9WLoxWJNKdHb6Me5m51pOt6sRnT8m/Wsew1k2KVlKvVp6QsE095S8S74UI5eLN21Ny7saWp3OUViRS/E0W6FrjRh6X3sagP/7S8oP6ARdvx7vWenvyOVV+8ISfA7WmfdUzFfzGUss2X3hoPXigN8ndXa6e1rGvNQ7lnCv+FKUQ1+qokfr85u6YFXmEcl2epvi07NTiIU/5y3mxWKbBaBVj4/rc5cP40yWtiIj6BKl+QkVeY0VrHt1d/oc/9vmyj/rg1fMEkC/1eyor2tZKUPaVh7scJXfte7rQeArfG9V3f+tRC315LKqnr9S5HuIi5ysrb7Z6yv/ztq9dv5e5e4s+W62PVvGXsCMzNVFBVFHTELS1yKzmA2GP1nlIa6ZEzzGrVZev51GrcrKaXY7KwdIDX0v1B7IulHouXITR1aF79fSNbIfcvrs7HCMiMp74qKcLxVSGu8iLHtZ6y8gXKVlkqRNg9ax07at/Rb/V4k5u24oXTrW/5Kfh1E+Xyk8raUX8hJ8CXe/N22PmeseD3cqpI7OBcjSr/1bxl7upLLM4WKEd9dPV8sM48vVBz1hT1yU/Gev0p/6M9jUElhei8oD150Lq7SSl9b0vFzQ5VBvsg0PPwWv0AJXr0wpLB3qx0uNfdb+FTd4e+Q8mCz11a9mtlZsl6vI0vtXriBnxOhpZpAbqRz08rFAmGBzN6lco/aUnMmMWh1C14+vNtaexplVXsK8foeIWynYhsHTSV+dS6dzNtGLqKSHTGg6ThqzuX6tg1spvCdQ2Tw9eBFq3VfcPBkez+upEf5nFNhjt2HmsBYOHmXVCYJlJG22BAAiAAAiAAAg4ggAEliPcjE6CAAiAAAiAAAiYSQACy0zaaAsEQAAEQAAEQMARBCCwHOFmdBIEQAAEQAAEQMBMAhBYZtJGWyAAAiAAAiAAAo4gAIHlCDejkyAAAiAAAiAAAmYSgMAykzbaAgEQAAEQAAEQcAQBCCxHuBmdBAEQAAEQAAEQMJMABJaZtNEWCIAACIAACICAIwhAYDnCzegkCIAACIAACICAmQQgsMykjbZAAARAAARAAAQcQQACyxFuRidBAARAAARAAATMJACBZSZth7fV1dVFR0or6bVP1tHhkgr6w+2XU0JcTDeVg8fL6eIfPk78Te/qrXdeJi187E4a2jdf+aqhqYX+7/Wl9MRrS6i0ooYG9c6lmy6dRd+9ZCbFx/6vTt7mlzsO0S//9jZ9/uVOckVG0jlTR9NPvn0+jRncy9Eeae/oUNj8a+EKmn7aILrm3Ck9eATDHy2t7fSfxWvp4ec/pD2HSyk3M5W+c9F0uvWKuZSZmqTLH52dXbR0/XZ65IWP6ItNe5R9powZRD+5/jyaNX4oRUREKH9rbWunOx99hZ59d7lmvX/76fV03QXTlO/02oXxpMtFfhXibL/efZgefu5D+mjVZmpubaPTh/ahO6+ZT5fOHkdRLld3vX947gN64Om3Ndv50TfPod/cukD5zhd/HThWptS58POvqKOzU3NM+dUx7ORYAhBYDnI9P9mwaxMTGScvQGZt9UwMfbZ+Bz32yiJa9fXJC+IV8yfSU/dd10Ngbd9/nC686zE6ykSYepMFFq/vjkdeopc/XH1KOS6w/njXVRQbE6V8x9u96v6nqLqusUfZtOQEevfPd9LEkf0NwfD8eyvp5t8+R2eM6E9v//F2ykrTJxb8aby9pY2iYqP92VW54JQwQfrqx2sUgSpYy2JDVGy0P7ig+92z79PvnnnvFNvnThxBL/z6JspISfTYL17Hoy9+TL/950Jqa+/oUTY6ykVP339dt1DkIvx7zCevL1mvWafosy92mTWe1AY3NrfSLQ89T68tWkuygPBrEOjYqbOrkyIjInWUNK7IK2xMfv93zyvCSr39/MaL6MfXn6uILD6G73/iDfrzy4s0G5f56PUXH+tX/ORJRfTLGx9Tzz14Iy2YM96QjpZX19Mld/+F1m/bT1rHnCGNoBLLEIDAsowrgmfIugN1tOFQHe0ubVIaGZQTT+P6JNGk/inBa1Sq+WdPvskuih/1aEtLYK34ahfNu+UR5a71+V/dROnSxTaSicKUxDjlBPvJmq204Ed/pcT4WFbuRjpz/DB6b/nXysWUb++xSNek0QOJC7HvPvgMvbNsI1119iT64w+vYpGKNrqLRTX433j04i/3XNstxvyBIYSV2DdYF7/W+iaq2nOMqtmFoINFgSKjoyi1dw6lDSyg+Az9fpRP8HJ/tU72Rvtjy96jdOGdj1F5dR09fs81dC2LmK3fdoC+/ct/KhFNLrAunzfBoxtEHcXl1UrE6sffPo9OVNbSd3/1L+L2zpkwnF7+7feIC2i5r28++gMmpgf0qJtHT/mPXrvMGE+ehJX4bvFT99D0sUP8Ga4e92lsraealmpqaKllN2Kd7EYsitLiMig9IZOJrf9FjwxvmFXI/fmNe55gEdWD3ccqb+fuP72q3AzwyPU7f7qD+hZkkSw2/8SO6cvPmtjDJH5zlZwQp/v4d7ki6KdPvEmPv/qJwvWfv/g2Gz+J9Ot/vKtEyHlU9JXf3eJV/Hvioj7u1BH5YDBFnaEnAIEVeh8EzYLimlZ6ee0JOlrVotlGfmoMXT0xh3qlx/plA7/zX715L73z2Ub66XcvdHsC+hU7UZWU19C3zpuiRBOe/M+nmhGsVz5aTTcwQXTZ3DPoaTZ9wwWUeuN3rzyMz6eY5HJ1jc10A7tQc6H14PcuYXe75ylTjfyCzi/eH/31bjrzjGFKdXz6gd9FyidtXwHIojHYd6IVOw9T6Vd73ZqYObQ35Y4dqKsL/ER/82/+pQjQmeOG0J2PvEwbdx7SvJs22h9CjI4b1le5WGanJxMfQ/c+9h8WTfuUbrhoBj32o6spholHd5uog0/v8khhQXa6UpRPA37/oRd6RBB5NOIiFhFtZZGuhSxaObx/gWa1eu3az6aQgjWe1IbJF2QzLsYldUeptrlakw+fcs1NKqSUuDRdY+z3bPouhkV+rjlnsjIFrGcTYp6Pifcev4tOG9xb2Y1HoM75wR9JZlBZ26DcYPFzj3xcq9vRe/wnsfPMgnufoLVb9tH/3fctZRzyjU9XXnDHn6mZRYw/+OsPaQKLTvu6yTaYEd321T6UDy4BCKzg8g1p7X9ecowOVTR7tKGAiax7z/YtF4nnPL3MxJCYYvLlxCGEiVYEi98t/ujP/6YBRTnKxZffzWawvJwfXDmXbr18jpJb5W6qhE8r3Pr7F5RpQ3GhXrt1nxIRU1+geN7O/FsfpbiYaJ9PnHL7wYokyA5rKK2iQ0u/8jqO8s8YQukDC72Wkwt4m64w2h+/+vu7SiRT7fsH//YOPfSv93tEn9x1hPPnPzyimZaUoHzyTdg6mQlHHq3iU43yBXL8iH70FROS/GJ54cyxSo4OHxd8czcm1XZt2XvE8PGk1U9xUebiJNjTzbz98oZSqmws8zp2+mUMpmjX//Ib3e0gePLpNZ7vyI9f7hc5h0q9L8+Xq21oVvwpItW8jLgZ6l+YrUzp81zL42VVyg3Spt3MH5NG0OY9R6mypp7dMAylX91yqRIB55sQbd6O/5TE+G7hLB/TQqBzYc0jWDwPzJdNtK91rvOlHpS1LwEILPv6zqPlm4820LOrSnT17tpJOTS+T7LHsiJa9dd/L1FOeiL/ZSpLjv7OxTNpwezxuqbaPAksralEYZTIreLJp+5yUdR1f7njgOYFUb6rFCdUrba1IlPqclxc/vMXN7ApqmeVvAqxGSW+Di/bRPXFFbr8OPyq2brKiULeBJbR/uC5V1oCK9D8NX4B/MY9fyWeR/Pr7y9gOUpnK4nu4gKnBYVHs9545AfEL9zuxqTarh0HjukeT+o2ZWEuf6ceJ1pTuHzaef6UkUrbYvPlpsbToOjobKd9FTt1jZtUNl2Ym6wdBZQr+GrXIeLRzxc/+KI797EoN4O+f9lsn6JaPFL1rZ//nZas3aY8vCJyK+XjV224nFvpTmCpj//s9BRNgaV1fGiNKS0BpWUjP5/wjedqig3iS9fQs20hCCzbus6z4c99UUpfH6nX1bvh+Ql004yTT+e52+RcI36HeCN7Yu9cdneqdwpA1OvuYiaeMFy2YSdlsgTxc6aMVkTcP9/5XMnD4DkVPEw/ckCR4QKL2yYuXvyCt/9oWfdJUL4AyidNfmL8zS0L6OqfPt0trOR9jZjWaWN39HsWfqHLh7xQ71ljKCn/ZFRGz+ZJYAXDH3oFFrddJAKLfrgTFPIDDzx/5kWWx5WXdXJaqoblrfFoJX9y9UrmLz6G1rBpoOt+8Q9l2lhMJZshsMTxI8bFS0x8cLGpHifyccYvyP2LsrvHJmfwCssv+9lTbyrJ7kZcnKubK+lE3XE9w0UpMzh7pO6y/KZs277j9NKHq7rFll5hKD94wKNWr/3+1u4p3qaWVtqw/YASweLJ5/lZaUpyOk8v4Dc53iLY/gqs86af1j0uuei9lqU8iCljde6lfHOiPqeozx3BytvU7SgUDBoBCKygoQ1txT975yDVt/R8ysqdRTFRkfTwgn4eDZZP/Dxqdd3502j+5JGGCSx3jcvTAfyCcxlLgjY6gjWsX2H3iZOfDOU7WjmKpb5I8hwucSIVFw5ZHAR64qw5WELHVm/XPZCyRvShnNE9E7k97ewtgqW1byD+MFpgcXHFp5SfY8tMqC/C7vot53wJgaLXrkAiWOKizu3iy42UVdX2EPVcHMpRLmEb/5sQm2I8yVGUQCOlxbVHqK6lRvcY650+gOKi4nWVF8uA8OPmraUblGiWHoHF9/sDW6rh92zamOdhvsqm50T+pKeGxTSxaEOvv3yJYInjnfvi/u9c0H0uksWufFwJn8miTpxTtM4nusCikG0IQGDZxlW+GfrAwkNU09Sua6eEGBf97pK+HsuaMUWoZYBaBLgTWEbmYGmdDLltajHFl2JQ/40/lSYEYKARhtojZXR05RZdPuSFskf1p+yRnv0oV+aPwArEH0bkYAn7+bpV/ALMc7d4FPW5X35X10VY9qM3gRXMHCwtkaR1YdZ7sdY9SFQFPSW3a9XZJ30gxUbFeWyOTxH+463Pu0UVL6x3ipCvcfbC+yvpBw+/pKxZ9+RPvklXs2R5sbaZp4b1TumqczD9zcHSEsT8+Nc6f2j9zUih7K//sV9wCUBgBZdvyGp/dd0JWsuWZ9Cznd47ib41OVdPUaVMMJLc+aP2t7OT6tETVSwpdh5dcdbJx/XlxS6ffeA7yslWXPi8PUUoJ6nqfYpQnWMhT+HoyRUycr2iDpaQveutFbr90nfu6ZSQre9JL16pJ4EVDH+IpxIDeYqQ2y1PH/GcG60IB79Q/+H5D+iDFZuUtc54bha/+MmLj15z7mR2Af8WvfXpBmV6yZtdh1guHH8qked86R1PWs5TL+0hIi6yOPcU/dTKIdQ9SFQF+ZODXGTp3fRMEfqT5M7b59PSPG+LP6zCN+6bb7JpOLW4evnDL+ipNz6jPmw6/HG2zIpYc04sPioedKhgT8zq8VdKUnz3U4l6nyLUypUTkSm9Ny7ucsT0+gLlrE8AAsv6PvLLwj0nmujJz/TlVtw0PY+GF3he4FHLCL3LNMj7ust34RGJ29niofziw0+Q/GTF73ofZo9888e+eZ4Fn1oZNbDolHWw+NpHfHmGm379L6UpT+tgtbO8Li7ktNbBcpckz+uUpw757/Kq8nL/5JNroNM3vN6jq7ZS7eET3scAS+oefuWZ3stJJTxdCILhD631pviToiInSs86WHzMPfPOcmVqkE8f/ePnN9D508doRjj+s3idkiTNRdhTbAHS86aNoc827FDa49NVfC2umxecqbkOlpZdWutgeRpPamdoiW/1NBFfKoAnQXuKfooLs57pNm8DgouaPeXbvBVTvs9IyKasRO83Yv4s08DteJ+J4Rt//azyloZH77qSPTwzQ/PJwzVseYYL2PIrPGrN3wZx/YXTaffhEvrmz/6m5GLdcdVZ9NvbFrDv209ZB0/LX1rrYGWlJSvLwWitg6UWRrysehpXnkoUq8qrIQvfBxrp1uU8FAoJAQiskGA3p9EXVpfSxsOeE92H5iXQ92Z6TnA30lpPTxF6Wk2Zr7PFnw7jj3rzC9UdbP2mFz9YdYpp3zxvqnLhFK/g4SfDy+59UnMl99cfvrV7wUZ30Sn1FOBjbPVonpzsLsIg6gk0/0p0rJndhe//aJ1XF/SaNoqSe2V7LedODLpbyd3d6tb++EPk1vAFHNUbX8zxxV/frCzP4WkT0zvqVdzlfURfPK34f9akkfQMi4iKtbh4zo8eu/SOJ60+aI199TTTb1ik7er7Tz44oSXQg7FMSHVTBZ2oP/X1VHIf+KKj/TIGBW3BUTna7M7/4pjytPI+fzqUJ8TznDy+6fXXrkMlypOoWnfonpgAACAASURBVCu5y28HcBc9VE/3ibwuboPWzZi4ueGzAe5u1nw6mFHYkgQgsCzpFmOMamrtoDc3lrNV3LVF1lg2NXjp2CxKjgvuKs1ybzwJLF6OP931+3990J2/wZ9YfODmi2nexJHdax7xcuJdhM+wpwz5NKK3dxH+9pmFyqKFfFO/i9BdLoU4QavX0hJ9UIsScZI1SlwJbnUsF+vY2h3UydYK0tryxg2mjMFFPg8aPVMZRvtDvPPvL68uViJHvr6L0NPSCwKA7Bf+xNk/3/6c/v7Wsu53H97G3nvIlwyQF7LVa5d4t52n8aTlCK1cKlFOLe7533lEROviK8aeEdFR2c6KhhNU0agdKeVrX+UlF1J8tO9Rbr2D0tPSC6IO+bjiIuutpV8Sv+HhC+XyKCWfTrznW+dSjvRmA1/8xd9FyN9Zumj1VuX8ovV+S3eJ6VrHkrv1zMT5ZvWmvRBXegeITctBYNnUcb6YfZAtNvolE1n8VTn8hDMol70qp3cy9c/2nKzqSxt2LuurwApVX6v3F1MtW0KimeWrRSfEUwp7VU76gHzltTnYrE3AF4EVzPdYeqLU3tlGNc1V7FU5ddTO1seKj06gpNgUSo7Vtxq7tT1gjHW+CCxjWkQtdiYAgWVn78F2wwhoPSHIK9eT2G6YEagobAl4EvHeorphC8WGHXP35J+RDx7YEAtMdkMAAgtDAwQYAfUiok/dd50yXSkWEjR6SgbQnUdAvjir17QyYmFa5xE1v8eyUBY+45/u1uYz30K0aCUCEFhW8gZsCSkBrTwQXPhC6pKwa1wrh8yIpwHDDpSFO+TutUfBfum7hZHANESwMAZAAARAAARAAARAwBwCiGCZwxmtgAAIgAAIgAAIOIgABJaDnI2uggAIgAAIgAAImEMAAssczmgFBEAABEAABEDAQQQgsBzkbHQVBEAABEAABEDAHAIQWOZwRisgAAIgAAIgAAIOIgCB5SBno6sgAAIgAAIgAALmEIDAMoczWgEBEAABEAABEHAQAQgsBzkbXQUBEAABEAABEDCHAASWOZzRCgiAAAiAAAiAgIMIQGA5yNnoKgiAAAiAAAiAgDkEILDM4YxWQAAEQAAEQAAEHEQAAstBzkZXQQAEQAAEQAAEzCEAgWUOZ7QCAiAAAiAAAiDgIAIQWA5yNroKAiAAAiAAAiBgDgEILHM4oxUQAAEQAAEQAAEHEYDAcpCz0VUQAAEQAAEQAAFzCEBgmcMZrYAACIAACIAACDiIAASWg5yNroIACIAACIAACJhDAALLHM5oBQRAAARAAARAwEEEILAc5Gx0FQRAAARAAARAwBwCEFjmcEYrIAACIAACIAACDiIAgeUgZ6OrIAACIAACIAAC5hCAwDKHM1oBARAAARAAARBwEAEILAc5G10FARAAARAAARAwhwAEljmc0QoIgAAIgAAIgICDCEBgOcjZ6CoIgAAIgAAIgIA5BCCwzOGMVkAABEAABEAABBxEAALLQc5GV0EABEAABEAABMwhAIFlDme0AgIgAAIgAAIg4CACEFgOcja6CgIgAAIgAAIgYA4BCCxzOKMVEAABEAABEAABBxGAwHKQs9FVEAABEAABEAABcwhAYJnDGa2AAAiAAAiAAAg4iAAEloOcja6CAAiAAAiAAAiYQwACyxzOaAUEQAAEQAAEQMBBBCCwHORsdBUEQAAEQAAEQMAcAhBY5nBGKyAAAiAAAiAAAg4iAIHlIGejqyAAAiAAAiAAAuYQgMAyhzNaAQEQAAEQAAEQcBABCCwHORtdBQEQAAEQAAEQMIcABJY5nNEKCIAACIAACICAgwhAYDnI2egqCIAACIAACICAOQQgsMzhjFZAAAT+S6Crq4s6+b/ODurs4j+d1MF++O/KN+x74v/r7Dy5RwT7Tfkb0VeHYynGFUHR7Id/xkRFKv+Xf07+reffAR8EQAAEzCYAgWU2cbQHAmFKgIugts42au9opfbOdvbD/v/fzw72qfwwQdXBhJS/2/8tjfdr1+Q4F6UoP1GUHH/y/yf/xn5nn6nxJz/joiP9qh87gQAIgICaAAQWxgQIgIAPBLqolQmo1o4WauOf7f/9VERVmw/1+FfUX4GltzUe/RJiLCc5mvJTYyiP/fBPLsKwgQAIgIBeAhBYekmhHAg4jAAXTM1tTdTS3qwIKv7D/x/KLdgCy1PfEmIiqSAttofoyk+JoXj2d2wgAAIggAgWxgAIgMApBPhUXnNbI7V0NCufzUxI8Sk9q22hFFjuWKSxyBaPcOWnxVC/zDgakBNPXIxhAwEQcDYBRLCc7X/03qEEeCSqub2JmtoalCgVj07ZYbOiwNLiVsgiXQOZ0BqQHUd9mOhKZXlf2EAABJxFAALLWf5Gbx1KgOdNNbXVU2NrA/tsNCVfKhio7SKw1H3ngqs/E1t9mdjqkxlLWUnRwcCDOkEABCxEAALLQs6AKSBgFAH+RF9Dax01sggV/+QJ6eGw2VVgqdnzXK7eGTEsypVAQ/PiKSkWEa5wGJ/oAwjIBCCwMB5AIEwI8CUSuJhqaGE/7DMct3ARWLJvYtmTi1xkDck7KbYyEhHdCsexiz45jwAElvN8jh6HEQGeO1XfUqsIKj71F+5bOAos2WeRkRE0NPd/YiuXPaWIDQRAwJ4EILDs6TdY7WACfLqvjomq+pYaJVHdSVu4Cyy1LwfmxLGoVqIS2SpKj3WSq9FXELA9AQgs27sQHXACAf46GS6oaptrWF5VvRO6rNlHpwksGQJPjh9TlESn9UrENKJjjwB03E4EILDs5C3Y6jgCja31VNtSzSJWNd3v43McBKnDThZYAgNfbZ6LrNN6JdHw/AQnDwf0HQQsTQACy9LugXFOJMDf11fbVKUIq1CvnG41/hBYPT3SOyNWEVqIalltpMIeEGDvqWePc598TT02EACBkBLg+VQ1TZVU01wVUjus3DgElrZ3ENWy8qiFbU4lAIHlVM+j35YhwKf/uLDia1Zh80wAAsv7CBFRrfF9kigFL6j2DgwlQCBIBCCwggQW1YKANwLVTRUsWlXJpgHt8Zoab/0x43sILP2U+et5pg5IpakDUygRC5nqB4eSIGAQAQgsg0CiGhDQQ6CLPQ1YxYQV/7Hiy5T19CGUZSCwfKefkRjFhFYKTRmYSvHReAm17wSxBwj4RwACyz9u2AsEfCLQ0dZONW1VVNlUTp2dHT7ti8L/IwCB5f9oyGbvP+TRrCksqhUTFeF/RdgTBEBAFwEILF2YUAgE/CTAHiEp33GIKnYcpvjTc6g5qc3PirAbJwCBFfg4yGOrw09hQotHtVxs5XhsIAACwSEAgRUcrqgVBKhy91Eq23KAOlr/J6qSJxRSUwpElr/DAwLLX3Kn7leYxoTWf3O0jKsVNYEACAgCEFgYCyBgMIGaQ6VUvu0gtdRoPxWYNL6AmtPaDW7VGdVBYBnv5/5ZcTR3WDoNL8CipcbTRY1OJgCB5WTvo++GEmgqr6WyrQeovrjCa71J4/KpOR25WF5BqQpAYPlKTH95np/FhVZ6QpT+nVASBEDALQEILAwOEAiQQEdrO53YvI+q9hzzqaaksUxkZUJk+QINAssXWr6X5eKKiywutrCBAAgERgACKzB+2NvhBKr2HqMTm/axPCv/pvwSx+RRS3anwynq7z4Eln5WgZTk04Vzh6ZT/+y4QKrBviDgaAIQWI52PzrvL4GmyjpFWDWUVPpbRfd+iSNzqSUPb6zSAxICSw8l48rMHZZGc1hEC+tnGccUNTmHAASWc3yNnhpEgOdZ8acDjdwSRuRQa76RNYZnXRBY5vs1PzVGmTYcx169gw0EQEA/AQgs/axQ0uEEeBJ76Vd7qLG8JigkEoZmU2sR1iXyBBcCKyhDT1elk/qn0LkjM9j7DV26yqMQCDidAASW00cA+q+LQPn2Q8qUYLC3hMFZ1NbbRV3sX7ht+49U0i0PvEPFZbVK15596Bs0fmSRT92EwPIJl+GFc9kipeeOSqcxRYhmGQ4XFYYdAQissHMpOmQkgda6RiresNuQXCu9dsUPyKSO/tHUyd5bGC5bVW0T3fbgQupVkEIP3DaP/vbqGnr2zQ09RFZTSzs9+MRiOnK8lp544EJKT4k/pfsQWNYYEbOGpNJ5ozIp2oWIqzU8AiusSAACy4pegU2WIFBzoISJq13U2W7+Ugrx/dKpY2CsISJLiBsOVS1chKj5cNmubuajBue7FThajtmw9SjdcN8bPb761e3z6OJ5I7r/JsrcsGA83Xn9NHpn8Tb6xV8Wk/hd2JGXmax8726DwLLEoaEY0ZctUMqnDAfnniqErWMlLAGB0BGAwAode7RsYQIlX+5WXnUTyi2+Tzp1Do6jji7/BN5jz61UokRiUwsnecpOCCL5b3qm8EQbct3ib+fOGqJEq+Jjo8iTwLr5qklK5MqbuOL9gMAK5YjUbvscJrLmj0i3nmGwCARCTAACK8QOQPPWItBa30TH1+6gxhPVljAsriiVuoYlMpHl3zpbvBNaIkiOXKmFl1Z5LRhy5EqOWGkJN3dThE8+cDF98PkOXeIKAssSQ1LTiGF5CXTu6AzqlR5rXSNhGQiYTAACy2TgaM66BOqOldPxNdv9XjQ0WD2LyU+hyFHJ1N7p30uitQSTLILkSBPvg5i+4//3FMWSI2RyOSGmtuwuJrludZK7LK76FqYrU4Z88zRFiQhWsEZZ4PXytbIuHptJE/thFfjAaaKGcCAAgRUOXkQfAiZQsfMwW4Jhb8D1BKuCmJwkihyTSu1dvousQASWOpdK7p8egeVOLMk5V0Jc8bZGD81XnjQcOyK/e3pRbhMCK1gjzLh6MWVoHEvUZG8CEFj29h+sN4BACXtKsHJPaPOt9HQjJjORok5Pp9auVj3Fu8sEIrCMjGAJg4S4mjS6N82fMUTJv/pqWzE99eDFlJ+T0uP3/r0yevQVAssn14es8OQBKXTF+OyQtY+GQcAKBCCwrOAF2BASAl0dnXRk1VaqZ1ODdtmi0+MoelwWtbJ/ejcr5GBpiSv+lKEQWxBYer1pn3LD8xPophl4PYF9PAZLjSYAgWU0UdRnCwJtDc10lImrpoqTi17aaXMlx1LcpBxq6WrxaraczJ6fnaJEiURUyJenCOWEdjmqpfcpQm6oHLmSl3AQOV+YIvTqTtsVKGCv2bn37F62sxsGg4ARBCCwjKCIOmxFoLm6no6s2EJt7IlBu26u+BiKm8pElodIlnqZBtFXOfFc7zpY7gQWr1PPOli8XPGJOsWE/JzkU7DLifVIcrfrqNS2OyEmku47pzclx+EVO+HlWfTGGwEILG+E8H1YEWgsq6Yjn2+mjjb/lz2wCpBItr5U/PQCJrKarWJS0O1ADlbQEQetgXvmF1FhGpZxCBpgVGw5AhBYlnMJDAoWgYaSSjr02dfBqj4k9UZERVDizF7UHOEMkQWBFZJhZlijd80roj4ZEFmGAUVFliYAgWVp98A4owjUH6+gw8s3E3WF30uUOaPE2b2oJdJ7TpZRPENVDwRWqMgb1+7PzutNWUnRxlWImkDAogQgsCzqGJhlHAElcrVsU9iKK0Eq8UwmslzhLbIgsIw7LkJZ0y8v6ENpCVGhNAFtg0DQCUBgBR0xGgglgYbSKjrMxFVXZ2cozTCt7eQze1OTK3ynCyGwTBtKQW0oJiqSfnZeL0qJg8gKKmhUHlICEFghxY/Gg0mAL8FweNnXlnv1TTD7zOtOnsVEVlR4iiwIrGCPHvPqz06OprvmFhF/yhAbCIQjAQiscPQq+kStdY10cOlX1N4Y3lNm7lydNIMlvseEX98hsMLr4B6YE083Ts+nWPawBjYQCDcCEFjh5lH0hzrZEgwHlmykFrbelZO3pOlMZMWGl8iCwAq/ET2iIIG+PTWPoiIhssLPu87uEQSWs/0flr0/xKYFG4orw7JvvnYqeVovaooLH5EFgeXrCLBH+dFFiXQDE1nYQCCcCEBghZM30RcqXreTqvYdBwmJQNKUImpO0P/uQivDg8CysncCs20qe0H0ZXhBdGAQsbelCEBgWcodMCYQAuXbD9GJTfsCqSJs902aXEjNiW227x8Elu1d6LEDXGBxoYUNBMKBAARWOHgRfaC6o2XK+wWxuSeQPKmImpLsHcmCwArvER7Llm/43sx86pcVF94dRe8cQQACyxFuDu9OtrKXNh9YtN5xyzH449XkiYXUlGzfSBYElj9et9c+XFxxkcXFFjYQsDMBCCw7ew+2KwT4+wX5au3Y9BFIGl9AzWn2fNk1BJY+H9u9FPKx7O5B2M8JQGBhHNiawInN+6l820Fb9yEUxieNy6fm9I5QNB1QmxBYAeGz1c7Ix7KVu2CsBgEILAwL2xJQXuD8OXvHIDa/CCSNZSIr014iCwLLL1fbcifkY9nSbTBaIgCBheFgSwJdHZ2098O11Mbyr7D5TyBxTB61ZNvnPY0QWP772o57Ih/Ljl6DzYIABBbGgi0JYL0r49yWODKXWvK6jKswiDVBYAURrkWrnj00jS4ck2lR62AWCLgnAIGF0WE7AliSwXiXJYzIodZ84+s1ukYILKOJ2qO+H8wuoAHZ8fYwFlaCwH8JQGBhKNiOwN731ygvc8ZmLIGkYTnUXGhsnUbXBoFlNFF71DeiIJG9FBqv0rGHt2ClIACBhbFgKwJ4ajC47koYnEVtvV3Uxf5ZcYPAsqJXzLHpCrbK+2Ss8m4ObLRiCAEILEMwohIzCDRX19P+j9aZ0ZSj24gfkEkd/aOps8t6ye8QWM4dmpmJ0XTH3EJKiXM5FwJ6bisCEFi2cpezjeWvwuH5V9iCTyC+Xzp1DIy1nMiCwAq+763cwszBqXTJ2CwrmwjbQKCbAAQWBoMtCNQfL2drXm22ha3hYmRc7zTqGpJAHV3WWfUdAitcRpf//fj+rAIanIuEd/8JYk+zCEBgmUUa7QRE4MDiL6mpvCagOrCz7wRii1KJhiVaRmRBYPnuw3DbY2hegvKuQmwgYHUCEFhW9xDso5pDpXTsi20gESICMfkpFDEyyRIiCwIrRIPAYs1eNSGHJvZLtphVMAcEehKAwMKIsDyB/R+vo+aqesvbGc4GxuQkk2tMCrV1tYW0mxBYIcVvmcYH5sTTbWcWWMYeGAICWgQgsDAuLE2glkWvjiJ6ZQkfxWQmUtTp6dTa1RoyeyCwQobecg3fNCOfhucnWM4uGAQCggAEFsaCpQkcZLlXjTbOvTpQWUu3vfMZFdc1dHM+e2hf+sXsiRQX/b/Hzd/dto8eXLJWKTMyL4sev3AmpcfHWs430elxFD0ui1rZv1BsEFihoG7NNsf2TqLrJuda0zhYBQKMAAQWhoFlCTQUV9KhZV9b1j5vhgnRJAumv6z8mp77cnsPEfXlsVK68Y1P6YG5E2lG/yK6Y+HnStWyyBJCbf7gPnT7tNO8NR3U711JMRQ7ib1aJwQiCwIrqK61XeV3zyuiXhnWuxGxHUgYHBQCEFhBwYpKjSBg9rpXQhBxoXPRiAHU3NZBv1q6lj7eedBtd0RZdQF53+vHDe8WRXJE6x/fmEPjCnNJiC7++4icrO42xfdin1/Nn6SUt8LmSoiluCnZ1GKyyILAsoL3rWPDjEGpdOnpWBfLOh6BJTIBCCyMB0sS4O8a5O8cDPamNYWnV2DlJyfSExefSf0yUk4xUxZYcjkRreI76BFYGfEsmZdNMVpJXInORsZGUfz0fCayWoLtpu76IbBMQ22LhuJjIunH83tRWkKULeyFkc4iAIHlLH/bprcnNu2j8u2HTLNXFlqywPrzio105WlDThFRXCitOlDscbpOFlO8I1xoTetbQK9v2UNyVMvdFOEd08bQLxatsaS4Eo6JiIqgxJm9qDmi2RRfQWCZgtlWjZw3KoPmDU+3lc0w1hkEILCc4Wfb9XL3O6uovcm8yIg7gfX2tr10yYiBPRLSeXTKnfBSg9aKkInIlVxWneQuxNV9s8+gD3cd7J6mlIWZlZyaOLsXtUQG318QWFbyujVsyU2JoXvmF1FUZIQ1DIIVIPBfAhBYGAqWI1B3rJyOLDf3tThaAssdGD3RK76vnNM1f3DfHvlcnqYXhS1CXG06VqZMRW4uLlOeNHSX9xVqRyadySJZruCKLAisUHvZmu1/kz10Ma4PFh61pnecaxUElnN9b9meH1u9jWoOlppqn16BpTd6pZVrxTtUxaJy/CnBrSXlpLVcA7fjF5+spl+dNVnpP8+/GlOYrSzrwJd6kH+Xl3kwFZaHxpLP7E1NruBNF0JgWcXT1rJjAlvV/Wq2ujs2ELASAQgsK3kDtlBXVxftev1z6uzoNJWGXoHFo1J8408ZetrcCSw5+V0tsGRxxRPnhU12ElicSRLPyYoOTiQLAsvUw8I2jaXGR9GDF/axjb0w1BkEILCc4Wfb9LLuaBnx5RnM3mRB5C7PiUefHln+Jd0zY1yPRUC1xJm7SJU74aUWV7z/QozZZYpQ9lnSDCayYowXWRBYZh8Z9mkPK7vbx1dOsRQCyymetkk/j6/dSdX7j5tmrVYSumhcnYzuLnrlKfol1riSO6Q1Nbi9tIL6Z6T1SKaXRZZYi8uqSe5aDkuazkRWrLEiCwLLtEPDdg1hTSzbuSzsDYbACnsX26uDZj89qJeOu+iV3v2dWi6ZiawmA0UWBJZTR5L3fuckR9P95/b2XhAlQMAkAhBYJoFGM94JNLEE7wOLNngvGIISPBLVJz3Za+5VCEyzfJNJU4uoOd6YdxdCYFne3SE1kC/XUJiGV+eE1AlovJsABBYGg2UIVOw4TKVf77WMPcIQnjf1+MpNln0Bs+WAaRiUPLmQmhLbAjYVAitghGFdwXmjM2nesLSw7iM6Zx8CEFj28VXYW8rXvuJrYGELTwLJk4qoKSmwSBYEVniODaN61Tczju6cW2hUdagHBAIiAIEVED7sbCSB3W+tpPaWwC7ARtqDuownkDShgJpT2v2uGALLb3SO2fHRb/SnKBdWdXeMwy3cUQgsCzvHSaa11DbSvg+C/3JnJzG1al+TxjORleafyILAsqpXrWPXT87pRXns9TnYQCDUBCCwQu0BtK8QqD1USke/2AYaDiGQNC6fmtM7fO4tBJbPyBy3A9bDcpzLLdthCCzLusZZhpVu2kcV2w85q9MO723i2HxqyfRNZEFgOXzQ6Oj+padnEV8TCxsIhJoABFaoPYD2FQJIcHfmQEgck0ct2fpfiwSB5cxx4kuvZw5OpUvGZvmyC8qCQFAIQGAFBSsq9ZXA3vfXUGtdo6+7oXwYEEgcmUsteV26egKBpQuTowuNKkyk70zLczQDdN4aBCCwrOEHx1ux/dWljmfgZACJw5nIKvAusiCwnDxK9PU9PzWGfnx2L32FUQoEgkgAAiuIcFG1PgJtDc20Z+EX+gqjVNgSSBiaTa1Fnh+vh8AKW/cb1rHYqEj6w4J+htWHikDAXwIQWP6Sw36GEWgsr6GDi780rD5UZF8CCYOzqK23i7rYP60NAsu+vjXT8l9f1JeS41xmNom2QOAUAhBYGBQhJ1B7+AQdXbU15HbAAGsQiB+YQe19ozVFFgSWNXxkdSvumltEfTLxTkKr+ync7YPACncP26B/VXuPUfH6XTawFCaaRSChXya1D4ymzq6eTxhCYJnlAXu3c8vMfBqSl2DvTsB62xOAwLK9C+3fgXK2/tUJtg4WNhCQCcT1TqOuIQnU0fW/Vd8hsDBG9BDAYqN6KKFMsAlAYAWbMOr3SuDEpv1Uvv2g13Io4DwCsUVswcjhidTReVJkQWA5bwz40+MbpubR6KJEf3bFPiBgGAEILMNQoiJ/CZRs3EOVu474uzv2C3MCMfnJFDEyWYlkQWCFubMN6t63JufS6b2TDKoN1YCAfwQgsPzjhr0MJFCyYTdV7jlqYI2oKtwIxOQkk2tMCj3+aVS4dQ39CQKBqydk04R+KUGoGVWCgH4CEFj6WaFkkAgcW7Odag6UBKl2VGtnApGxMUTxsdQeFU2tCTH0emkMNbV5XivLzv2F7cYQuPS0DJoxJN2YylALCPhJAALLT3DYzTgCh5ZvpoZj5cZViJpsQyAyLoYi4mKpNTqGml1RVE9RVNUZRRXtEVTaGknljb69DNo2HYehQSUwZ3AiXTAWr8sJKmRU7pUABJZXRCgQbAJ7lqyntrK6YDeD+kNAgAsoio2lthgmoCKZgIqIouqOKCrriKDi5giqatb/oucQmI8mbUrgjKJoumZqb5taD7PDhQAEVrh40sb92PHRF9RV3WzjHjjX9EgWfSImolqjmIBi03j15KIaFoEqZdN4J1gEqrIJESjnjo7Q9Xx4FtFNcwaEzgC0DAKMAAQWhkHICXy9cBnFNCCSEXJHaBigRKDi4qgtOpqaXNFU1+Wi6k6XIp5OtLuoqul/a1RZ0X7Y5EwC/ZJa6Y7zhjmz8+i1ZQhAYFnGFc41ZO1riyi5M9q5AELYc1dCLHXFnJzCa2TTd3UsB6q6k+U+tUdSSUskVTcjAhVC96BpPwn0iqmhuy853c+9sRsIGEMAAssYjqglAAIrX/mAMiLiA6gBu7ojEMUEVAfPgeJTeCyJvJYnkXe4qJJFn463EtVgCg+DJwwJZHcU00+vnhaGPUOX7EQAAstO3gpTW5e/+j5lEd4b5o97XfFx1MmWMmhjT+E1RUYrAqq6i0WgWl1U3NpFtUgi9wcr9rE5gbz2I/STa2bZvBcw3+4EILDs7sEwsP+zVxZSbgRWXdZypSshjjrY9F07+2mKYAIqguU9dURSBXsSr6S5i2ogoMLgCEAXjCQQFx1JGU376d5r5hhZLeoCAZ8JQGD5jAw7GE1gyavvUkEEW3W5q8voqi1fHxdQnWwKr5UnkfNlDCiaiScmoNgUXmlLBBNQSCK3vBNhoKUIFKXHUmfZLggsS3nFmcZAYDnT75bqNRdYRXEZ1NncZim7AjYmIoJcbBVyLqBa1naeFQAAIABJREFUWA5UU6RLEVBV7Cm8MraQZgkTUHVIIg8YMyoAAZnAoOwYaijeDYGFYRFyAhBYIXcBDOACKz8+nSLs9sg/F1A8iZxN37VFx7Kn8FxUx6bx+BTeyafwIKAwukHAbAID07uosewQBJbZ4NHeKQQgsDAoQk6AC6zUyDhKtNpSDUxARfIpPDZ918qWMmjiyxiwH/4UXhkXUGxt1PoWLGMQ8gEEA0BAIpAXVUuRzZUQWBgVIScAgRVyF8AALrA6a5upKCXbVBgRkREUoTyFF60sY9DAnsKrYyuRK69yUSJQTEBhCs9Un6AxEAiUgKvmIOUmEgRWoCCxf8AEILACRogKAiXABdbxXQdo/JDRgVbVY/9IVyQRy4HiC2nyJPJG/hQeE1AnI1DsVS6YwjOUNyoDASsQOLRpBU0b1YfuvupMK5gDGxxMAALLwc63Stc/e/192rFuE82eNJ06W/U/NRfpcjEBFUOdXECx9+Dxp/CUhTTZu/DKWiPYU3iYwrOKj2EHCJhBID0+gjau+pTmjB9Mt18204wm0QYIuCUAgYXBEXICn7/5EW1bs5GmTZ1OUVKie2SUiyLYE3gd/GXCLvYUHluJvIY9gVfF3odX1sbehYccqJD7DgaAgJUIFCS206oVy+msCUPp1gXTrWQabHEgAQgsBzrdal1e8c4i2rJqA2WOmUaphQXKFN4JLqBauqihBS+Btpq/YA8IWJVAZlcZbfhqC507ZQTdfNEUq5oJuxxCAALLIY62cjdXLVxMm1aso84hY2hv8jArmwrbQAAELEyg5dhmOl5aThdOG0nfuWCyhS2FaU4gAIHlBC9bvI+rP1hKXy1bTXEDBlJJr4l0oh5LH1jcZTAPBCxHIDvJReuWL1bsunTmGLru3AmWsxEGOYsABJaz/G3J3q5b9DltWLJSEVgn8kaw5RHiLWknjAIBELAugdy4FlrzxSrFwMtmj6Vr54+3rrGwzBEEILAc4WZrd5KLKy6yuMDa2J5CUdmDrW0wrAMBELAcgYiaw7R/317FrmvOGk+XzxlrORthkLMIQGA5y9+W7O2WletpxbufKALr3QO1NH76XKpoQHK7JZ0Fo0DAogSObF1F7a1sbRa23XjhFDp/6giLWgqznEIAAsspnrZwP3d9uZk+/fd73QJr0qQpVNoaZ2GLYRoIgICVCKRHt9DGtSenB/l2x+UzafY4RMKt5CMn2gKB5USvW6zPB7btpo+ee71bYPXr24coY4DFrIQ5IAACViXQVbGfDh462G3ej6+dS1NG9bOqubDLIQQgsBziaCt389i+Q/Tu0y91Cyxu62lT5lJNM6YJrew32AYCViCQmxRJa5Yv6WHKg989l04bVGgF82CDgwlAYDnY+VbpetmxEnr9sWd6CKzJU6dSSVOsVUyEHSAAAhYlUBhTRyvXrO9h3SO3XkSDe+dY1GKY5RQCEFhO8bSF+1lbUUUv/f7/egisgvx8is3HoqMWdhtMA4GQE0hPiKKS3evp+ImqHrY8efdlVJSTFnL7YICzCUBgOdv/luh9c2MTPfvAn3oILG7YlOkzqbiBvdAZGwiAAAhoEBiY3kmLP112yjfP3H81ZaUmghkIhJQABFZI8aNxTqCzs5Oe/vFDpwisAX37UmdGf0ACARAAAU0CcbX7acfeg6d89+qD11ECe0k8NhAIJQEIrFDSR9vdBF5mU4QtaZnKOljyNmXGmVRcHwFSIAACINCDQO9Uos8/W6pJ5d0/3AhaIBByAhBYIXcBDOAEPn7+DTre1HGKwBoxdAg1JuBpIIwSEACBngSSm4/T5u07T8EyuFcOPXLbRcAFAiEnAIEVchfAAE5g7cef07aDJacILP7dlJlzqbgOSzZgpIAACJwk0Dctkj5b2nNpBsHm3MnD6eaLpwIVCIScAARWyF0AAziB3Ru30sp12zQF1rgxo6jSlQ1QIAACIKAQyO4opnWbdmjSuPPyWXTmuEEgBQIhJwCBFXIXwABOoOxoMb33/nJNgcW/nzRjLpXWI4qF0QICgRDYuXUTLVv8oVJFTl4BnXPx5RQfHx9IlabvOyovmhZ+uMhtu0/+iC3RkI0lGkx3DBo8hQAEFgaFJQi0t7XRC8+85VZgTRg3lsq60i1hK4wAATsSKD56mN59/WWaNe9c6jNgMH30zn+Ubsgiq6qygj546zUaNGQ4TZw+y3LdTIl3UWrzMVr+5XZN2zJSEulfP73acnbDIGcSgMBypt8t2evnX3iP3tpW4ta2qTNm0/F6S5oOo0BAkwC/cVi25CPau3ObW0Jc8AwdOYbk6JIoPHDoCJo19xyKio72SFiIJ7mQOkK1dsUy+mrDarrosmsoOze/2y7+e35RbxLias7Z5yu/W3GbUBRNry10H72aMLwP/fS6s6xoOmxyIAEILAc63apdfunNpfT6un1uzetTVEAJBcOpuR1ThVb1IezqScCbwEpKTqXzLr2CSo8fVabuhKBqa29XIkwnSo57ncoT4koIquioqG7xJOpPz8gkTwIrLiFRiVxZWVwVpsVQ7eEttHnvMbfD7Mq5p9NV88ZhGIKAJQhAYFnCDTCCE/hgxWb6+/trPcKYOnECHW9LAjAQsAUBLrBWL19KI8eOJy5y5I0Lo8MH9itTcSJ6JUedhCDi+4gok1anhcCSxZQcDRMRMndThJOnn0mffvy+pcUV7/eglCb6ZNlqj37/2fXz6Yxh1oy+2WLAwkhDCUBgGYoTlQVCoKquia7/zUteq5h55lw6XIMolldQKBByAlxg7di2iYaNGNNjms+T8BJGC4ElCye9HZIFlizO1EnuQlzNmDOfdrNpTDGVOXb8ZEvlYPVOi6JVny+h9g7Px/1zP7uG0pMT9GJCORAIKgEIrKDiReW+EvjJUwtpx8FSj7sNG9iXIjIHUlMbRJavfFHeGgTk6JWnqBT/zlexI3Kp6utquqcctXK4RDkhrkqOHe0xXSkiX6EmFhUZQfGNR9iiors9mjJ+aG/6+bfnh9pctA8C3QQgsDAYLEXg3RVb6Nn313i1afb0KXSgIc5rORQAAasR8BS9ampq6s690pvgLvon53t5W4KBi6vPFr1PZ84/X9md51/lFRYpCfV1dbU9fveWYB9svgOSW2jJ56u8NsMXF+WLjGIDAasQgMCyiidgh0LgRFU93fj7V73SiImOomkzZ9OBynavZVEABKxEgE/T8Y0/OShvfErw2NFDfq1NxevcsGaVEoFS53qp+y6LK15WRLKsKLAGZ0cr7xtsbm3z6MIoVyQ9dc8VlJOO/EwrjXWn2wKB5fQRYMH+/+zvH9CWfce9WjZuxCBqSuqDqUKvpFDAKgR4hGrVssU0dda87gU+vT1pyG0X04Tycgwit0pOhtfqpxwJU4srXl60b7UpwuzkaOoo30dfbtvr1X2TRval+745z2s5FAABMwlAYJlJG23pIvDO8s30rw88P00oKpo1dSIdakrUVS8KgUCoCWhFr8wUWCdKiykjI+uUdbXUNvia9xUMrsPSmunDpV/oqvq2b8ygeWcM0VUWhUDALAIQWGaRRju6CRwvq6FbHj25yrSebe7sM2lfdYSeoigDAiEjoBW9CpkxFm94cAbRoiVLdVkZFxNFT7PpwfQUPD2oCxgKmUYAAss01GjIFwIPPvsxbdx1RNcuyQlxdPrkGXS4CvlYuoChUEgI8Km81PT0U3KvQmKMhRstZEsybPziM2ps9px3JbowbUx/uufqORbuEUxzKgEILKd63uL9/njNDnrq7ZW6rRzavxclFgylysYO3fugIAiYRYDnTq1e8ZlfCexm2WiFdmKjIqmxeCcdPnJUtzl3XTGLZp0+SHd5FAQBswhAYJlFGu34RKC1rZ3ufPxtOlZWrXu/yePHUElnz9Wyde+MgiAAAiEnkNBSTNu27dBtR3pyPP31h98gHsXGBgJWIwCBZTWPwJ5uAq8v/YpeWrTBJyJzZk6j/XUxPu2DwiAAAqEnkBddR6vXrvfJkMtmj6Vr54/3aR8UBgGzCEBgmUUa7fhMoKKmge56/C2qaWj2ad85c+fS/kqs8u4TNBQGgRASGJUTSQs/XuKTBXEx0fTYnZdSfmaKT/uhMAiYRQACyyzSaMcvAs+x5RreZss2+LIVZKVT35FnUHEtkt594YayIBAKApP7J9Erbyz0uenzp4ygGy+a4vN+2AEEzCIAgWUWabTjF4HDpVV0x2NvUmdnl0/7FxbkUW6/UVTVhKR3n8ChMAiYSGBQTjx98vEHfrX459svof6FWX7ti51AwAwCEFhmUEYbARH46xvLacn6XT7XkZeXS3n9R1FNM6YLfYaHHUAgyAQSY120bc1i6vLt3kmxas74wXT7ZTODbCGqB4HACEBgBcYPe5tAYNuBErr/6ff8aikrK4vyB51G9S0QWX4BxE4gECQChzavoM52fWtdqU146HsX0PB+eUGyDNWCgDEEILCM4Yhagkzgdy8sprXbDvrVSlpaOhUNG0cNEFl+8cNOIGA0gWM71lFrU71f1U4d3Z/uvQYLi/oFDzuZSgACy1TcaMxfApvZy59/zl4C7e+WkpxEhcMnUXMbIln+MsR+IGAEgeM7N1BLY63fVf3ihrNp3JBefu+PHUHALAIQWGaRRjsBE3jho3X05rJNftcTFxdHfUZNpdYOP5I+/G4VO4IACHACUZERdHDLF9TW0uQ3kNnjBtMdlyP3ym+A2NFUAhBYpuJGY4EQaGppo/tYLtaB4xV+VxMVFUV9xswgHx9K9Ls97AgCIECUnhBFX6/5zO+cK84wKy2Jfnfz+ZSbkQykIGALAhBYtnATjBQEVm89QL9/0bcFCU+lF0FDzpiNSBaGFQiYQKAoLYZWLF3EWgoscnzbN2bQvDOGmGAxmgABYwhAYBnDEbWYSODJN1fQJ+t2Btzi5JlzqaQOOVkBg0QFIOCGQL+MKFq65JOA+cw4bSDdfdWZAdeDCkDATAIQWGbSRluGEDhRVU8//dt7xD8D3WbPmkUHaiMDrQb7gwAIqAj0S4ugpUs/DZhLGnuh82/Z1GBRdlrAdaECEDCTAASWmbTRlmEEeASLR7KM2GZNnUCHmpKMqAp1gAAIMAK9Etto+Qpjjs/vXTyVzpk8HFxBwHYEILBs5zIYLAj84aVP6Yst+w0BMn7MSKpw5RhSFyoBAacSSIiJpJSOSlq9fqMhCKaM6kc/vnauIXWhEhAwmwAEltnE0Z5hBA4WV9KDz35ElbWNhtTZv08vSikcglfrGEITlTiNQGFqFFUf20dbd+8zpOtJ8bHK1GDf/AxD6kMlIGA2AQgss4mjPUMJrNy8nx55OfA8D2FUakoqDRl9OpU1RhhqJyoDgXAmMDAjkrZ8vZ5KymsM6yZ/1yB/5yA2ELArAQgsu3oOdncTeG3JRnpl8ZeGEYmMjKTRp0+kms54w+pERSAQrgT6JTbT0hVfGNq9q+eNoyvmnm5onagMBMwmAIFlNnG0FxQCf3x1KS3/2pipCWHgwEGDKS6jiBr8ex9tUPqJSkHAKgQy4l3UVn2YNm/bZahJ8yYMpdsWTDe0TlQGAqEgAIEVCupo03AC1fVN9OAzH9P+4+WG1h0dG09jx42nsuZoQ+tFZSBgZwJ5CR20ddOXVFcX+FIpMofeeen02B0LyMVeq4MNBOxOAALL7h6E/d0Etu4vZknvH1NrW7vhVMaMGU3t8TnU2IqFSQ2HiwptQ4ALn8SOatr0lXFT8nLn//7jK/EqHNuMBhjqjQAEljdC+N5WBBat3UH/99bKoNicnZ1Fg4eNpuPG3rQHxVZUCgJGE8hnS8Xt372dSkpKjK5aqe9337uARvTLC0rdqBQEQkEAAisU1NFmUAk8895qWrhya9DamDxhPNVEpFJTW2DvVguagagYBAwkkBLnooR2trbVuuBErbip1507gS6dOcZAq1EVCISeAARW6H0AC4JA4JFXPqWVm4xZhFTLvMKCfOrVfwiVNuI1O0FwH6q0CIHeKV10eO9OOnC0OGgWnT6kFz1ww9lBqx8Vg0CoCEBghYo82g06gcdeW0afbdwT1HZGjRhOiZkFVFqP3KyggkblphLIiI9gTwgWsycEtwe13ZH985XFRLGBQDgSgMAKR6+iT90EnnhjOS1eb+xj5Fp4p0w6g1qj06miwfgEe7gTBMwkkB5ZT19/tZE6O4I7liGuzPQq2goFAQisUFBHm6YS+Ovry2nJhuCLrOyMVBo1ajSVtsSxpw07TO0jGgOBQAmkRbfTgb07qLqiLNCqvO4PceUVEQqEAQEIrDBwIrrgncCf/v0Zff7VXu8FDSgxfFAf6t1vEO0qx7ShAThRRZAJZMV3UenRA3T40MEgt3SyeogrUzCjEQsQgMCygBNggjkEHnpxMa3Zas5FhPdo2vjRlJiRT7vLsRS8OR5GK74QyE2KoJoTx2jHzp2+7BZQWYirgPBhZ5sRgMCymcNgbmAE+EKkG3cdCawSH/eePH4MJaTl0v7K4Oa0+GgWijuUQE5iBDVUFdPWrcFNYFfjhbhy6IBzcLchsBzsfKd2/Rf/+JA27T1mevcnjxtFSSyitbcCQst0+GiQMtmTgY1MWG3fbq6w4ughrjAAnUgAAsuJXkef2WrvK2jRWvOmRmTkE8cOp/ScItpd1k5YqhSDMdgE0uOYsKo8Tjt37gh2U5r1Tx3dn+69Zk5I2kajIBBKAhBYoaSPtkNK4M1lm+iFj9aFzIYzRg+hrLzedKC6k1raIbVC5ogwbTg/qYvKS47S7t3BXQvOE74Fs8bQt86ZEKaE0S0Q8EwAAgsjxNEEVm3eTw+//GlIGYwbMZByC3vTkToX1bdgeYeQOsPmjSfERFJOfDsdPXiA9hw4FNLefP/S6TR/4tCQ2oDGQSCUBCCwQkkfbVuCwL5j5fTwS0uopLIupPb0Lcqlvv0GUKsriYprkacVUmfYrPGsJBfFtNXS3j17qbS8IqTWJ8XHKlOCYwYVhtQONA4CoSYAgRVqD6B9SxCob2phIuvTkCS/qwFER7lo3JgRlJieQ0driVrbsZ6WJQaJBY3ITeyi+spS2hrkV9ro7fqAwiy699o5lJeRoncXlAOBsCUAgRW2rkXH/CEQyuR3LXsH9S2kvn37U2NEAh2vwXpa/vg03PZJjYukmI4GZWHQkpLgvYTZV25IZveVGMqHOwEIrHD3MPrnM4F3V2yhFz9eT23t1smH4tMup40axtbTyqZD1V2IavnsVXvvkBbvIv4qm4oy/gJm/tonaz0UgWR2e48vWB8cAhBYweGKWm1OYPvBEnqJiaxtB0os15OBffIpr6APtUYlUVkDpg8t5yCDDEqJc1F2PHvCtK6Kdu3dSycq2XyxxbbC7FS6dv4ZNGVUP4tZBnNAIPQEILBC7wNYYFECPILFI1k8omXVLTcnm/r06k3RialU3hRJrR0QXFb1lR67+FOAGTHt1FBTQXv37aXa+iY9u4WkzJzxgxVxlZGSEJL20SgIWJ0ABJbVPQT7Qk5g5ab9itAqsWAEQYaTEJ9Agwb2o5T0LGrojKGqRutMcYbciRY2IJ1N/8VSC1VXnaBdu/dSZ7u1nyBNT06ga84aR/MmYAkGCw8rmGYBAhBYFnACTLA+gdKqOmVRUi627LINGdifcnLzqDUynk40WCtnxy4Mg2FnCktSz06IoNbGGjpy7BgdOGT+a5v87dfkkf0UcdUrN93fKrAfCDiGAASWY1yNjhpBwIoJ8Hr6lZSSSr0KCyglLYO6XHFU2UzU0QnRpYddoGViorig6qTI1gaqLC+jPQcPU0urtaNU6j7HsKVDrj5rPF0yc3SgOLA/CDiGAASWY1yNjhpFgCfAv7ZkI329xz6Rh1MumLGxNKBPL8rMziZXbBLVtkRQdZO9LvpG+dPoemKjIyk1posiWuqpsqKU9uw/RF1d9hWzowcWsKjVeBraJ9doVKgPBMKaAARWWLsXnQsmgY9Wb6d3lm8O+QrwRvQxIiKChg3oRYUFhRQRm0AN7S627hYElze2ibEuymGrqMdFssT02mo6fOw4HTh83Ntutvg+LSmeLmYRq0tmIGplC4fBSMsRgMCynEtgkJ0IVNU1MpG1RRFa4bbFRkdRn6I8ys7OosSkFIqIiqOmjkgqq2+n5jbnPa2YGBNBydFdFNnRTM0NtVRZWU5Hjp+g9jB8cvPsScMUYZWXiRXZw+24Rn/MIwCBZR5rtBTGBHYcLFVE1pptB8O4lye7lpOeRL3zcykrK4MSEpOp0xVDda3EnlrsZD/2jXrxqb0kJqLY8lMU0dlKLc3N1FBfTxXV1VRWVk4dbS1h79sxAwuVPKuxg4vCvq/oIAgEmwAEVrAJo35HEVj65W56+/PNdLi0ylH9Fp3NSEmk1JQUSklJpsT4eIpJiCdXVAxFuqKprSuS2lgErLGti2qbO6jThLwknmAe44qgqMgucrHVzyOIJZt3tTGx1EptLc3U1NRAtbV1VFlVTa2tTCU6dMvNSKaLWcTq3MnDHUoA3QYB4wlAYBnPFDU6nEBjc6sybfg2i2i1ttk3ohNMN/IXWsczARYXF0/RLOE+JiqKotjf+N+VTxf/jCJXZCQTaOw79nsHE2Rt7MXX7R1dyrRcZ2cHdXS0U3tbG7W3t7Hv2ploamVCqZn9tFFTSwu1gb9XN140fZQSteLrW2EDARAwjgAElnEsURMI9CCw/3gFLVq7gxav28WWRHBezhKGg7UJTBjeR4lajeiXZ21DYR0I2JQABJZNHQez7UPgYHElLV6/kz5hQgsRLfv4LVwtnTSiL53FVmEfN7RXuHYR/QIBSxCAwLKEG2CEEwgcPVHNRNZOJrZ2EZ9GxAYCZhKYNro/e73NEDptEBLYzeSOtpxLAALLub5Hz0NEoLiilk0bnoxo1TWyJdWxgUAQCcwcO5DmnTGERg0oCGIrqBoEQEBNAAILYwIEQkSgrKqePmFThzxHi6+nhQ0EjCQwe9xgNhU4hIb1RY6VkVxRFwjoJQCBpZcUyoFAkAhU1jbSsq/20KrN+2nv0fIgtYJqnUAgPjaapo8ZoEwFDu6V44Quo48gYFkCEFiWdQ0McyKBtdsP0cpN+2jFpv22fn+dE30Xyj7z9wXy5PVJI/tSJluLDBsIgEDoCUBghd4HsAAETiFwhCXE84jWCia2eHI8NhBQEyjISu0WVUN6I1qFEQICViMAgWU1j8AeEJAIdLHFNXk0i0e1eHQLm7MJ8IVYJ7MolYhW8YVYsYEACFiTAASWNf0Cq0DgFAL7jlV0C61jZYhqOWmIDGeLgU7+7xRgTnqyk7qOvoKAbQlAYNnWdTDcyQS27i+mzXuP0aa9x2nnoVInowjbvg/tk0unD+nFXrxciIT1sPUyOhbOBCCwwtm76JsjCPAXS2/aw8XWMSa6jlML3r9nW7+P7J/fLar6F2TZth8wHARAgAgCC6MABMKIQFVd08nIFhdc+45ReXVDGPUuPLsyZlAhjWWrq/NoVZ+89PDsJHoFAg4kAIHlQKejy84g0N7RSVv2Hafdh0/QLvaz7UAJNbe2OaPzFu5lSmIcDSrKZlN/J0VVYXaqha2FaSAAAv4SgMDylxz2AwGbEeBTh1xo7WI5W9sPliriq629w2a9sJ+5RTlpxPOpBhRk0gAmrAYUZlKUy2W/jsBiEAABnwhAYPmEC4VBIHwItHd0sOhWmRLZ4tOKXHB1hU/3QtITvmzCsL65iqAazNam4qIqKy0pJLagURAAgdASgMAKLX+0DgKWIcCW3KKt+4/TwZJKOlTMfkqq6GBxBbUiyqXpIy6m+uRlUJ/8dOqXn0nD2Tv/BrIIVUSEZVwKQ0AABEJIAAIrhPDRNAjYgcDx8homtCr/+1OhCLDSyjo7mG6YjXkZKYqQUgQV++nLfvjUHzYQAAEQcEcAAgtjAwRAwGcCTS1tSnSLC68SJrb4C6ur6tgP+6xkn43NrT7XGeodEuNjKD05gdKS4qlv/kkhJX7iYqJCbR7aBwEQsBkBCCybOQzmgoAdCPCEeiG2+CcXXydFWJPyfy7AWts6lDW7WlrZD/9kP0Yn3Ue5Ik+KpuR45TOdfabxTyaixN8z2MuR+d/5a2iwgQAIgIBRBCCwjCKJekAABAImwN+92EN0MfHFc8C4CCOW28QFkyuC/bBP/v/IyIiTf+O/R7p6/s6/R0JUwD5BBSAAAv4RgMDyjxv2AgEQAAEQAAEQAAG3BCCwMDh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A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CCwMAZAAARAAARAAARAwGACEFgGA0V1IAACIAACIACrWPDfAAAA8klEQVQCIACBhTEAAiAAAiAAAiAAAgYTgMAyGCiqAwEQAAEQAAEQAAEILIwBEAABEAABEAABEDCYAASWwUBRHQiAAAiAAAiAAAhAYGEMgAAIgAAIgAAIgIDBBCCwDAaK6kAABEAABEAABEAAAgtjAARAAARAAARAAAQMJgCBZTBQVAcCIAACIAACIAACEFgYAyAAAiAAAiAAAiBgMAEILIOBojoQAAEQAAEQAAEQgMDCGAABEAABEAABEAABgwlAYBkMFNWBAAiAAAiAAAiAAAQWxgAIgAAIgAAIgAAIGEwAAstgoKgOBEAABEAABEAABP4fd1jt4clqPV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Chart 4"/>
          <p:cNvGraphicFramePr/>
          <p:nvPr>
            <p:extLst>
              <p:ext uri="{D42A27DB-BD31-4B8C-83A1-F6EECF244321}">
                <p14:modId xmlns:p14="http://schemas.microsoft.com/office/powerpoint/2010/main" val="707108353"/>
              </p:ext>
            </p:extLst>
          </p:nvPr>
        </p:nvGraphicFramePr>
        <p:xfrm>
          <a:off x="925689" y="1808017"/>
          <a:ext cx="7044267" cy="42063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21682" y="5706584"/>
            <a:ext cx="4000500" cy="307777"/>
          </a:xfrm>
          <a:prstGeom prst="rect">
            <a:avLst/>
          </a:prstGeom>
          <a:noFill/>
        </p:spPr>
        <p:txBody>
          <a:bodyPr wrap="square" rtlCol="0">
            <a:spAutoFit/>
          </a:bodyPr>
          <a:lstStyle/>
          <a:p>
            <a:r>
              <a:rPr lang="ka-GE" dirty="0" smtClean="0">
                <a:solidFill>
                  <a:srgbClr val="2A2EE2"/>
                </a:solidFill>
              </a:rPr>
              <a:t>წყარო: </a:t>
            </a:r>
            <a:r>
              <a:rPr lang="en-US" dirty="0" smtClean="0">
                <a:solidFill>
                  <a:schemeClr val="tx1"/>
                </a:solidFill>
              </a:rPr>
              <a:t>Death Registry</a:t>
            </a:r>
            <a:endParaRPr lang="en-US" dirty="0">
              <a:solidFill>
                <a:schemeClr val="tx1"/>
              </a:solidFill>
            </a:endParaRPr>
          </a:p>
        </p:txBody>
      </p:sp>
      <p:sp>
        <p:nvSpPr>
          <p:cNvPr id="4" name="TextBox 3"/>
          <p:cNvSpPr txBox="1"/>
          <p:nvPr/>
        </p:nvSpPr>
        <p:spPr>
          <a:xfrm>
            <a:off x="3256993" y="3547630"/>
            <a:ext cx="738131"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10.5%</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6" name="TextBox 5"/>
          <p:cNvSpPr txBox="1"/>
          <p:nvPr/>
        </p:nvSpPr>
        <p:spPr>
          <a:xfrm>
            <a:off x="3204838" y="3103414"/>
            <a:ext cx="569507" cy="307777"/>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8%</a:t>
            </a:r>
            <a:endParaRPr lang="en-US" b="1" dirty="0">
              <a:effectLst>
                <a:outerShdw blurRad="38100" dist="38100" dir="2700000" algn="tl">
                  <a:srgbClr val="000000">
                    <a:alpha val="43137"/>
                  </a:srgbClr>
                </a:outerShdw>
              </a:effectLst>
            </a:endParaRPr>
          </a:p>
        </p:txBody>
      </p:sp>
      <p:sp>
        <p:nvSpPr>
          <p:cNvPr id="7" name="TextBox 6"/>
          <p:cNvSpPr txBox="1"/>
          <p:nvPr/>
        </p:nvSpPr>
        <p:spPr>
          <a:xfrm>
            <a:off x="3602338" y="2764384"/>
            <a:ext cx="676293"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17,2%</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8" name="TextBox 7"/>
          <p:cNvSpPr txBox="1"/>
          <p:nvPr/>
        </p:nvSpPr>
        <p:spPr>
          <a:xfrm>
            <a:off x="4573616" y="2549416"/>
            <a:ext cx="630562" cy="276999"/>
          </a:xfrm>
          <a:prstGeom prst="rect">
            <a:avLst/>
          </a:prstGeom>
          <a:noFill/>
        </p:spPr>
        <p:txBody>
          <a:bodyPr wrap="square" rtlCol="0">
            <a:spAutoFit/>
          </a:bodyPr>
          <a:lstStyle/>
          <a:p>
            <a:r>
              <a:rPr lang="en-US" sz="1200" b="1" dirty="0" smtClean="0">
                <a:solidFill>
                  <a:schemeClr val="bg2">
                    <a:lumMod val="50000"/>
                  </a:schemeClr>
                </a:solidFill>
                <a:effectLst>
                  <a:outerShdw blurRad="38100" dist="38100" dir="2700000" algn="tl">
                    <a:srgbClr val="000000">
                      <a:alpha val="43137"/>
                    </a:srgbClr>
                  </a:outerShdw>
                </a:effectLst>
              </a:rPr>
              <a:t>2,,2%</a:t>
            </a:r>
            <a:endParaRPr lang="en-US" sz="1200" b="1" dirty="0">
              <a:solidFill>
                <a:schemeClr val="bg2">
                  <a:lumMod val="50000"/>
                </a:schemeClr>
              </a:solidFill>
              <a:effectLst>
                <a:outerShdw blurRad="38100" dist="38100" dir="2700000" algn="tl">
                  <a:srgbClr val="000000">
                    <a:alpha val="43137"/>
                  </a:srgbClr>
                </a:outerShdw>
              </a:effectLst>
            </a:endParaRPr>
          </a:p>
        </p:txBody>
      </p:sp>
      <p:sp>
        <p:nvSpPr>
          <p:cNvPr id="15" name="TextBox 14"/>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alpha val="95000"/>
              </a:schemeClr>
            </a:gs>
            <a:gs pos="4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
        <p:nvSpPr>
          <p:cNvPr id="5" name="Shape 354"/>
          <p:cNvSpPr txBox="1">
            <a:spLocks/>
          </p:cNvSpPr>
          <p:nvPr/>
        </p:nvSpPr>
        <p:spPr>
          <a:xfrm>
            <a:off x="1591734" y="416657"/>
            <a:ext cx="7552266"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i="1" smtClean="0">
                <a:solidFill>
                  <a:schemeClr val="bg1"/>
                </a:solidFill>
                <a:latin typeface="Arial"/>
                <a:ea typeface="Arial"/>
                <a:cs typeface="Arial"/>
              </a:rPr>
              <a:t>ადრეული ნეონატალური სიკვდილობა</a:t>
            </a:r>
            <a:endParaRPr lang="ka-GE" sz="1600" i="1" dirty="0">
              <a:solidFill>
                <a:schemeClr val="bg1"/>
              </a:solidFill>
              <a:latin typeface="Arial"/>
              <a:ea typeface="Arial"/>
              <a:cs typeface="Arial"/>
            </a:endParaRPr>
          </a:p>
        </p:txBody>
      </p:sp>
      <p:graphicFrame>
        <p:nvGraphicFramePr>
          <p:cNvPr id="8" name="Chart 7"/>
          <p:cNvGraphicFramePr/>
          <p:nvPr>
            <p:extLst>
              <p:ext uri="{D42A27DB-BD31-4B8C-83A1-F6EECF244321}">
                <p14:modId xmlns:p14="http://schemas.microsoft.com/office/powerpoint/2010/main" val="2649469806"/>
              </p:ext>
            </p:extLst>
          </p:nvPr>
        </p:nvGraphicFramePr>
        <p:xfrm>
          <a:off x="135874" y="1176661"/>
          <a:ext cx="8192878" cy="43538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1762699" y="1454227"/>
            <a:ext cx="600216"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58%</a:t>
            </a:r>
            <a:endParaRPr lang="en-US" b="1" dirty="0">
              <a:effectLst>
                <a:outerShdw blurRad="38100" dist="38100" dir="2700000" algn="tl">
                  <a:srgbClr val="000000">
                    <a:alpha val="43137"/>
                  </a:srgbClr>
                </a:outerShdw>
              </a:effectLst>
            </a:endParaRPr>
          </a:p>
        </p:txBody>
      </p:sp>
      <p:sp>
        <p:nvSpPr>
          <p:cNvPr id="17" name="TextBox 16"/>
          <p:cNvSpPr txBox="1"/>
          <p:nvPr/>
        </p:nvSpPr>
        <p:spPr>
          <a:xfrm>
            <a:off x="4169884" y="3059591"/>
            <a:ext cx="550844"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23%</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6550895" y="3734718"/>
            <a:ext cx="473725" cy="307777"/>
          </a:xfrm>
          <a:prstGeom prst="rect">
            <a:avLst/>
          </a:prstGeom>
          <a:noFill/>
        </p:spPr>
        <p:txBody>
          <a:bodyPr wrap="square" rtlCol="0">
            <a:spAutoFit/>
          </a:bodyPr>
          <a:lstStyle/>
          <a:p>
            <a:r>
              <a:rPr lang="ka-GE" b="1" dirty="0" smtClean="0">
                <a:effectLst>
                  <a:outerShdw blurRad="38100" dist="38100" dir="2700000" algn="tl">
                    <a:srgbClr val="000000">
                      <a:alpha val="43137"/>
                    </a:srgbClr>
                  </a:outerShdw>
                </a:effectLst>
              </a:rPr>
              <a:t>7%</a:t>
            </a:r>
            <a:endParaRPr lang="en-US" b="1" dirty="0">
              <a:effectLst>
                <a:outerShdw blurRad="38100" dist="38100" dir="2700000" algn="tl">
                  <a:srgbClr val="000000">
                    <a:alpha val="43137"/>
                  </a:srgbClr>
                </a:outerShdw>
              </a:effectLst>
            </a:endParaRPr>
          </a:p>
        </p:txBody>
      </p:sp>
      <p:sp>
        <p:nvSpPr>
          <p:cNvPr id="19" name="TextBox 18"/>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20" name="Rectangle 19"/>
          <p:cNvSpPr/>
          <p:nvPr/>
        </p:nvSpPr>
        <p:spPr>
          <a:xfrm>
            <a:off x="2487057" y="847514"/>
            <a:ext cx="5971143" cy="461665"/>
          </a:xfrm>
          <a:prstGeom prst="rect">
            <a:avLst/>
          </a:prstGeom>
        </p:spPr>
        <p:txBody>
          <a:bodyPr wrap="square">
            <a:spAutoFit/>
          </a:bodyPr>
          <a:lstStyle/>
          <a:p>
            <a:r>
              <a:rPr lang="ka-GE" sz="2400" b="1" dirty="0">
                <a:solidFill>
                  <a:srgbClr val="33AB94"/>
                </a:solidFill>
                <a:effectLst>
                  <a:outerShdw blurRad="38100" dist="38100" dir="2700000" algn="tl">
                    <a:srgbClr val="000000">
                      <a:alpha val="43137"/>
                    </a:srgbClr>
                  </a:outerShdw>
                </a:effectLst>
              </a:rPr>
              <a:t>ICD 10-ის კოდებით ხშირი </a:t>
            </a:r>
            <a:r>
              <a:rPr lang="ka-GE" sz="2400" b="1" dirty="0" smtClean="0">
                <a:solidFill>
                  <a:srgbClr val="33AB94"/>
                </a:solidFill>
                <a:effectLst>
                  <a:outerShdw blurRad="38100" dist="38100" dir="2700000" algn="tl">
                    <a:srgbClr val="000000">
                      <a:alpha val="43137"/>
                    </a:srgbClr>
                  </a:outerShdw>
                </a:effectLst>
              </a:rPr>
              <a:t>დიაგნოზები:</a:t>
            </a:r>
            <a:endParaRPr lang="en-US" sz="2400" b="1" dirty="0">
              <a:solidFill>
                <a:srgbClr val="33AB9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35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alpha val="95000"/>
              </a:schemeClr>
            </a:gs>
            <a:gs pos="36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11782528"/>
              </p:ext>
            </p:extLst>
          </p:nvPr>
        </p:nvGraphicFramePr>
        <p:xfrm>
          <a:off x="-1" y="495759"/>
          <a:ext cx="9033831" cy="554148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flipH="1" flipV="1">
            <a:off x="2150383" y="4988742"/>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282584" y="4591565"/>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82584" y="4169313"/>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851275" y="2339851"/>
            <a:ext cx="700892" cy="1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80472" y="6550223"/>
            <a:ext cx="4902507" cy="307777"/>
          </a:xfrm>
          <a:prstGeom prst="rect">
            <a:avLst/>
          </a:prstGeom>
          <a:noFill/>
        </p:spPr>
        <p:txBody>
          <a:bodyPr wrap="square" rtlCol="0">
            <a:spAutoFit/>
          </a:bodyPr>
          <a:lstStyle/>
          <a:p>
            <a:r>
              <a:rPr lang="ka-GE" dirty="0" smtClean="0">
                <a:solidFill>
                  <a:srgbClr val="2A2EE2"/>
                </a:solidFill>
              </a:rPr>
              <a:t>წყარო:</a:t>
            </a:r>
            <a:r>
              <a:rPr lang="en-US" sz="1100" dirty="0">
                <a:solidFill>
                  <a:schemeClr val="tx1"/>
                </a:solidFill>
              </a:rPr>
              <a:t>UNICEF GLOBAL </a:t>
            </a:r>
            <a:r>
              <a:rPr lang="en-US" sz="1100" dirty="0" smtClean="0">
                <a:solidFill>
                  <a:schemeClr val="tx1"/>
                </a:solidFill>
              </a:rPr>
              <a:t>DATABASES</a:t>
            </a:r>
            <a:r>
              <a:rPr lang="ka-GE" sz="1100" dirty="0" smtClean="0">
                <a:solidFill>
                  <a:schemeClr val="tx1"/>
                </a:solidFill>
              </a:rPr>
              <a:t>-</a:t>
            </a:r>
            <a:r>
              <a:rPr lang="en-US" sz="1100" dirty="0">
                <a:solidFill>
                  <a:schemeClr val="tx1"/>
                </a:solidFill>
              </a:rPr>
              <a:t>Child Mortality Estimates</a:t>
            </a:r>
          </a:p>
        </p:txBody>
      </p:sp>
      <p:sp>
        <p:nvSpPr>
          <p:cNvPr id="2" name="TextBox 1"/>
          <p:cNvSpPr txBox="1"/>
          <p:nvPr/>
        </p:nvSpPr>
        <p:spPr>
          <a:xfrm>
            <a:off x="4351661" y="0"/>
            <a:ext cx="4682169" cy="307777"/>
          </a:xfrm>
          <a:prstGeom prst="rect">
            <a:avLst/>
          </a:prstGeom>
          <a:noFill/>
        </p:spPr>
        <p:txBody>
          <a:bodyPr wrap="square" rtlCol="0">
            <a:spAutoFit/>
          </a:bodyPr>
          <a:lstStyle/>
          <a:p>
            <a:r>
              <a:rPr lang="ka-GE" b="1" dirty="0" smtClean="0">
                <a:solidFill>
                  <a:schemeClr val="bg2">
                    <a:lumMod val="50000"/>
                  </a:schemeClr>
                </a:solidFill>
                <a:effectLst>
                  <a:outerShdw blurRad="38100" dist="38100" dir="2700000" algn="tl">
                    <a:srgbClr val="000000">
                      <a:alpha val="43137"/>
                    </a:srgbClr>
                  </a:outerShdw>
                </a:effectLst>
              </a:rPr>
              <a:t>ნეონატალური სიკვდილობის ტენდენცია მსოფლიოში</a:t>
            </a:r>
            <a:endParaRPr lang="en-US" b="1"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4075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Rounded Rectangle 3"/>
          <p:cNvSpPr/>
          <p:nvPr/>
        </p:nvSpPr>
        <p:spPr>
          <a:xfrm>
            <a:off x="173258" y="975519"/>
            <a:ext cx="8890612" cy="4351662"/>
          </a:xfrm>
          <a:prstGeom prst="roundRect">
            <a:avLst/>
          </a:prstGeom>
          <a:effectLst>
            <a:outerShdw blurRad="304800" dist="38100" dir="4800000" sx="74000" sy="74000" algn="tl" rotWithShape="0">
              <a:prstClr val="black">
                <a:alpha val="74000"/>
              </a:prstClr>
            </a:outerShdw>
          </a:effectLst>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285750" indent="-285750" algn="just">
              <a:lnSpc>
                <a:spcPct val="200000"/>
              </a:lnSpc>
              <a:buFont typeface="Arial" panose="020B0604020202020204" pitchFamily="34" charset="0"/>
              <a:buChar char="•"/>
            </a:pPr>
            <a:endParaRPr lang="en-US" sz="1800">
              <a:solidFill>
                <a:schemeClr val="accent1">
                  <a:lumMod val="50000"/>
                </a:schemeClr>
              </a:solidFill>
              <a:latin typeface="+mn-lt"/>
              <a:ea typeface="+mn-ea"/>
              <a:cs typeface="+mn-cs"/>
              <a:sym typeface="Calibri"/>
            </a:endParaRPr>
          </a:p>
        </p:txBody>
      </p:sp>
      <p:sp>
        <p:nvSpPr>
          <p:cNvPr id="200" name="Shape 200"/>
          <p:cNvSpPr txBox="1">
            <a:spLocks noGrp="1"/>
          </p:cNvSpPr>
          <p:nvPr>
            <p:ph type="body" idx="1"/>
          </p:nvPr>
        </p:nvSpPr>
        <p:spPr>
          <a:xfrm>
            <a:off x="390875" y="1231200"/>
            <a:ext cx="8229600" cy="3840300"/>
          </a:xfrm>
          <a:prstGeom prst="rect">
            <a:avLst/>
          </a:prstGeom>
        </p:spPr>
        <p:txBody>
          <a:bodyPr spcFirstLastPara="1" wrap="square" lIns="91425" tIns="91425" rIns="91425" bIns="91425" anchor="t" anchorCtr="0">
            <a:noAutofit/>
          </a:bodyPr>
          <a:lstStyle/>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პერინატალური რეგიონალიზაციის პროგრამის ფარგლებში 106 დაწესებულებიდან დონე მიენიჭა 82 დაწესებულებას;</a:t>
            </a:r>
          </a:p>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დაწესებულებების </a:t>
            </a:r>
            <a:r>
              <a:rPr lang="ka-GE" sz="2200" dirty="0">
                <a:solidFill>
                  <a:schemeClr val="accent1">
                    <a:lumMod val="50000"/>
                  </a:schemeClr>
                </a:solidFill>
                <a:effectLst>
                  <a:outerShdw blurRad="38100" dist="38100" dir="2700000" algn="tl">
                    <a:srgbClr val="000000">
                      <a:alpha val="43137"/>
                    </a:srgbClr>
                  </a:outerShdw>
                </a:effectLst>
              </a:rPr>
              <a:t>100%-მა გააძლიერა ადამიანური </a:t>
            </a:r>
            <a:r>
              <a:rPr lang="ka-GE" sz="2200" dirty="0" smtClean="0">
                <a:solidFill>
                  <a:schemeClr val="accent1">
                    <a:lumMod val="50000"/>
                  </a:schemeClr>
                </a:solidFill>
                <a:effectLst>
                  <a:outerShdw blurRad="38100" dist="38100" dir="2700000" algn="tl">
                    <a:srgbClr val="000000">
                      <a:alpha val="43137"/>
                    </a:srgbClr>
                  </a:outerShdw>
                </a:effectLst>
              </a:rPr>
              <a:t>რესურსი; </a:t>
            </a:r>
            <a:endParaRPr sz="2200" dirty="0">
              <a:solidFill>
                <a:schemeClr val="accent1">
                  <a:lumMod val="50000"/>
                </a:schemeClr>
              </a:solidFill>
              <a:effectLst>
                <a:outerShdw blurRad="38100" dist="38100" dir="2700000" algn="tl">
                  <a:srgbClr val="000000">
                    <a:alpha val="43137"/>
                  </a:srgbClr>
                </a:outerShdw>
              </a:effectLst>
            </a:endParaRPr>
          </a:p>
          <a:p>
            <a:pPr lvl="0" rtl="0">
              <a:spcBef>
                <a:spcPts val="0"/>
              </a:spcBef>
              <a:spcAft>
                <a:spcPts val="0"/>
              </a:spcAft>
              <a:buClr>
                <a:srgbClr val="33AB94"/>
              </a:buClr>
              <a:buSzPts val="2400"/>
              <a:buFont typeface="Calibri" panose="020F0502020204030204" pitchFamily="34" charset="0"/>
              <a:buChar char="•"/>
            </a:pPr>
            <a:r>
              <a:rPr lang="ka-GE" sz="2200" dirty="0">
                <a:solidFill>
                  <a:schemeClr val="accent1">
                    <a:lumMod val="50000"/>
                  </a:schemeClr>
                </a:solidFill>
                <a:effectLst>
                  <a:outerShdw blurRad="38100" dist="38100" dir="2700000" algn="tl">
                    <a:srgbClr val="000000">
                      <a:alpha val="43137"/>
                    </a:srgbClr>
                  </a:outerShdw>
                </a:effectLst>
              </a:rPr>
              <a:t>დაწესებულებებში გაუმჯობესდა ინფრასტრუქტურა, აღჭურვილობა, </a:t>
            </a:r>
            <a:r>
              <a:rPr lang="ka-GE" sz="2200" dirty="0" smtClean="0">
                <a:solidFill>
                  <a:schemeClr val="accent1">
                    <a:lumMod val="50000"/>
                  </a:schemeClr>
                </a:solidFill>
                <a:effectLst>
                  <a:outerShdw blurRad="38100" dist="38100" dir="2700000" algn="tl">
                    <a:srgbClr val="000000">
                      <a:alpha val="43137"/>
                    </a:srgbClr>
                  </a:outerShdw>
                </a:effectLst>
              </a:rPr>
              <a:t>ლაბორატორიული და რადიოლოგიური  კვლევის სიმძლავრეები და </a:t>
            </a:r>
            <a:r>
              <a:rPr lang="ka-GE" sz="2200" dirty="0">
                <a:solidFill>
                  <a:schemeClr val="accent1">
                    <a:lumMod val="50000"/>
                  </a:schemeClr>
                </a:solidFill>
                <a:effectLst>
                  <a:outerShdw blurRad="38100" dist="38100" dir="2700000" algn="tl">
                    <a:srgbClr val="000000">
                      <a:alpha val="43137"/>
                    </a:srgbClr>
                  </a:outerShdw>
                </a:effectLst>
              </a:rPr>
              <a:t>შესაბამისობაში </a:t>
            </a:r>
            <a:r>
              <a:rPr lang="ka-GE" sz="2200" dirty="0" smtClean="0">
                <a:solidFill>
                  <a:schemeClr val="accent1">
                    <a:lumMod val="50000"/>
                  </a:schemeClr>
                </a:solidFill>
                <a:effectLst>
                  <a:outerShdw blurRad="38100" dist="38100" dir="2700000" algn="tl">
                    <a:srgbClr val="000000">
                      <a:alpha val="43137"/>
                    </a:srgbClr>
                  </a:outerShdw>
                </a:effectLst>
              </a:rPr>
              <a:t>მოვიდა  </a:t>
            </a:r>
            <a:r>
              <a:rPr lang="ka-GE" sz="2200" dirty="0">
                <a:solidFill>
                  <a:schemeClr val="accent1">
                    <a:lumMod val="50000"/>
                  </a:schemeClr>
                </a:solidFill>
                <a:effectLst>
                  <a:outerShdw blurRad="38100" dist="38100" dir="2700000" algn="tl">
                    <a:srgbClr val="000000">
                      <a:alpha val="43137"/>
                    </a:srgbClr>
                  </a:outerShdw>
                </a:effectLst>
              </a:rPr>
              <a:t>პერინატალური მოვლის დონის </a:t>
            </a:r>
            <a:r>
              <a:rPr lang="ka-GE" sz="2200" dirty="0" smtClean="0">
                <a:solidFill>
                  <a:schemeClr val="accent1">
                    <a:lumMod val="50000"/>
                  </a:schemeClr>
                </a:solidFill>
                <a:effectLst>
                  <a:outerShdw blurRad="38100" dist="38100" dir="2700000" algn="tl">
                    <a:srgbClr val="000000">
                      <a:alpha val="43137"/>
                    </a:srgbClr>
                  </a:outerShdw>
                </a:effectLst>
              </a:rPr>
              <a:t>მოთხოვნებთან;</a:t>
            </a:r>
          </a:p>
          <a:p>
            <a:pPr lvl="0" rtl="0">
              <a:spcBef>
                <a:spcPts val="0"/>
              </a:spcBef>
              <a:spcAft>
                <a:spcPts val="0"/>
              </a:spcAft>
              <a:buClr>
                <a:srgbClr val="33AB94"/>
              </a:buClr>
              <a:buSzPts val="2400"/>
              <a:buFont typeface="Calibri" panose="020F0502020204030204" pitchFamily="34" charset="0"/>
              <a:buChar char="•"/>
            </a:pPr>
            <a:r>
              <a:rPr lang="ka-GE" sz="2200" dirty="0" smtClean="0">
                <a:solidFill>
                  <a:schemeClr val="accent1">
                    <a:lumMod val="50000"/>
                  </a:schemeClr>
                </a:solidFill>
                <a:effectLst>
                  <a:outerShdw blurRad="38100" dist="38100" dir="2700000" algn="tl">
                    <a:srgbClr val="000000">
                      <a:alpha val="43137"/>
                    </a:srgbClr>
                  </a:outerShdw>
                </a:effectLst>
              </a:rPr>
              <a:t>მინისტრის ბრძანების შესაბამისად შემუშავებული განრიგით მიმდინარეობს დონის გადამოწმება.</a:t>
            </a:r>
          </a:p>
          <a:p>
            <a:pPr lvl="0" rtl="0">
              <a:spcBef>
                <a:spcPts val="0"/>
              </a:spcBef>
              <a:spcAft>
                <a:spcPts val="0"/>
              </a:spcAft>
              <a:buClr>
                <a:srgbClr val="33AB94"/>
              </a:buClr>
              <a:buSzPts val="2400"/>
              <a:buFont typeface="Calibri" panose="020F0502020204030204" pitchFamily="34" charset="0"/>
              <a:buChar char="•"/>
            </a:pPr>
            <a:endParaRPr dirty="0">
              <a:solidFill>
                <a:schemeClr val="accent1">
                  <a:lumMod val="50000"/>
                </a:schemeClr>
              </a:solidFill>
              <a:effectLst>
                <a:outerShdw blurRad="38100" dist="38100" dir="2700000" algn="tl">
                  <a:srgbClr val="000000">
                    <a:alpha val="43137"/>
                  </a:srgbClr>
                </a:outerShdw>
              </a:effectLst>
            </a:endParaRPr>
          </a:p>
          <a:p>
            <a:pPr marL="0" lvl="0" indent="0" rtl="0">
              <a:spcBef>
                <a:spcPts val="480"/>
              </a:spcBef>
              <a:spcAft>
                <a:spcPts val="0"/>
              </a:spcAft>
              <a:buNone/>
            </a:pPr>
            <a:endParaRPr dirty="0"/>
          </a:p>
        </p:txBody>
      </p:sp>
      <p:sp>
        <p:nvSpPr>
          <p:cNvPr id="6" name="TextBox 5"/>
          <p:cNvSpPr txBox="1"/>
          <p:nvPr/>
        </p:nvSpPr>
        <p:spPr>
          <a:xfrm>
            <a:off x="3220600" y="-9147"/>
            <a:ext cx="5706737"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სტრუქტურული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 xmlns:a16="http://schemas.microsoft.com/office/drawing/2014/main" id="{47B980BD-C5C7-46DD-9701-C4D43C26A7DE}"/>
              </a:ext>
            </a:extLst>
          </p:cNvPr>
          <p:cNvGraphicFramePr/>
          <p:nvPr>
            <p:extLst>
              <p:ext uri="{D42A27DB-BD31-4B8C-83A1-F6EECF244321}">
                <p14:modId xmlns:p14="http://schemas.microsoft.com/office/powerpoint/2010/main" val="90844936"/>
              </p:ext>
            </p:extLst>
          </p:nvPr>
        </p:nvGraphicFramePr>
        <p:xfrm>
          <a:off x="1145219" y="1396999"/>
          <a:ext cx="6853561" cy="4284709"/>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39">
            <a:extLst>
              <a:ext uri="{FF2B5EF4-FFF2-40B4-BE49-F238E27FC236}">
                <a16:creationId xmlns="" xmlns:a16="http://schemas.microsoft.com/office/drawing/2014/main" id="{136DE6CB-B825-48B9-8B94-C839B4FBE8FB}"/>
              </a:ext>
            </a:extLst>
          </p:cNvPr>
          <p:cNvSpPr txBox="1">
            <a:spLocks/>
          </p:cNvSpPr>
          <p:nvPr/>
        </p:nvSpPr>
        <p:spPr>
          <a:xfrm>
            <a:off x="1608463" y="369332"/>
            <a:ext cx="7535537"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2000" i="1" dirty="0">
                <a:solidFill>
                  <a:schemeClr val="bg1"/>
                </a:solidFill>
                <a:latin typeface="Arial"/>
                <a:ea typeface="Arial"/>
                <a:cs typeface="Arial"/>
              </a:rPr>
              <a:t>დედათა სიკვდილიანობა</a:t>
            </a:r>
          </a:p>
        </p:txBody>
      </p:sp>
      <p:sp>
        <p:nvSpPr>
          <p:cNvPr id="8" name="TextBox 7">
            <a:extLst>
              <a:ext uri="{FF2B5EF4-FFF2-40B4-BE49-F238E27FC236}">
                <a16:creationId xmlns="" xmlns:a16="http://schemas.microsoft.com/office/drawing/2014/main" id="{1501F24D-4F36-4B4F-8715-37AAC9CBC9D6}"/>
              </a:ext>
            </a:extLst>
          </p:cNvPr>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9" name="TextBox 8"/>
          <p:cNvSpPr txBox="1"/>
          <p:nvPr/>
        </p:nvSpPr>
        <p:spPr>
          <a:xfrm>
            <a:off x="3489592" y="0"/>
            <a:ext cx="4968608"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       შედეგის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884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463" y="0"/>
            <a:ext cx="7535537"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a:solidFill>
                  <a:schemeClr val="bg1"/>
                </a:solidFill>
                <a:latin typeface="Arial"/>
                <a:ea typeface="Arial"/>
                <a:cs typeface="Arial"/>
              </a:rPr>
              <a:t>დადებითი </a:t>
            </a:r>
            <a:r>
              <a:rPr lang="ka-GE" sz="2000" b="1" i="1" dirty="0" smtClean="0">
                <a:solidFill>
                  <a:schemeClr val="bg1"/>
                </a:solidFill>
                <a:latin typeface="Arial"/>
                <a:ea typeface="Arial"/>
                <a:cs typeface="Arial"/>
              </a:rPr>
              <a:t>ტენდენციები:</a:t>
            </a:r>
            <a:endParaRPr lang="en-US" sz="2000" b="1" i="1" dirty="0">
              <a:solidFill>
                <a:schemeClr val="bg1"/>
              </a:solidFill>
              <a:latin typeface="Arial"/>
              <a:ea typeface="Arial"/>
              <a:cs typeface="Arial"/>
            </a:endParaRPr>
          </a:p>
        </p:txBody>
      </p:sp>
      <p:sp>
        <p:nvSpPr>
          <p:cNvPr id="4" name="TextBox 3"/>
          <p:cNvSpPr txBox="1"/>
          <p:nvPr/>
        </p:nvSpPr>
        <p:spPr>
          <a:xfrm>
            <a:off x="0" y="631536"/>
            <a:ext cx="9058208" cy="5570756"/>
          </a:xfrm>
          <a:prstGeom prst="rect">
            <a:avLst/>
          </a:prstGeom>
          <a:noFill/>
        </p:spPr>
        <p:txBody>
          <a:bodyPr wrap="square" rtlCol="0">
            <a:spAutoFit/>
          </a:bodyPr>
          <a:lstStyle/>
          <a:p>
            <a:pPr marL="285750" indent="-285750">
              <a:buSzPct val="150000"/>
              <a:buFont typeface="Arial" panose="020B0604020202020204" pitchFamily="34" charset="0"/>
              <a:buChar char="•"/>
            </a:pPr>
            <a:r>
              <a:rPr lang="ka-GE" sz="1500" dirty="0">
                <a:solidFill>
                  <a:schemeClr val="accent1">
                    <a:lumMod val="50000"/>
                  </a:schemeClr>
                </a:solidFill>
                <a:sym typeface="Calibri"/>
              </a:rPr>
              <a:t>სტატისტიკური ინფორმაცია დაიხვეწა და გაიზარდა სტატისტიკური ინფორმაციის სანდოობა;</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დაბადების რეგისტრის მონაცემები 2016 წელთან შედარებით გაუმჯობესებულია და არავალიდური მონაცემების რაოდენობა თითქმის 0-მდეა შემცირებული;</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პერინატალური რეგიონალიზაციის მონიტორინგისათვის შექმნილი პორტალი, იძლევა ღრმა ანალიზის საშუალებას თითოეული პერინატალური სერვისის მიმწოდებელი დაწესებულების დონეზე;</a:t>
            </a:r>
            <a:endParaRPr lang="en-US"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შემუშავდა პერინატალური სერვისის ხარისხის ინდიკატორები და მიმდინარეობს მკაცრი მონიტორინგი;</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ქვეყნის 3 დიდ ქალაქში დაიწყო სელექტიური კონტრაქტირება</a:t>
            </a:r>
            <a:r>
              <a:rPr lang="ka-GE" sz="1500" dirty="0" smtClean="0">
                <a:solidFill>
                  <a:schemeClr val="accent1">
                    <a:lumMod val="50000"/>
                  </a:schemeClr>
                </a:solidFill>
                <a:sym typeface="Calibri"/>
              </a:rPr>
              <a:t>; (თბილისის 22 პერინატალური სერვისის მიმწოდებლი დაწესებულებიდან საყოველთაო ჯანდაცვის პროგრამით სარგებლობს მხოლოდ 15 კლინიკა);</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ქვეყანაში </a:t>
            </a:r>
            <a:r>
              <a:rPr lang="ka-GE" sz="1500" dirty="0">
                <a:solidFill>
                  <a:schemeClr val="accent1">
                    <a:lumMod val="50000"/>
                  </a:schemeClr>
                </a:solidFill>
                <a:sym typeface="Calibri"/>
              </a:rPr>
              <a:t>2017 წელს დაინერგა პერინატალური აუდიტის სისტემა, რაც ადრეული ნეონატალური სიკვდილობის  და მკვდრადშობადობის მიზეზების დეტალური შესწავლის და თითოეული შემთხვევის კლინიკის დონეზე მიწოდებული სამედიცინო მომსახურების ხარისხის შესწავლის  საშუალებას იძლევა;</a:t>
            </a:r>
          </a:p>
          <a:p>
            <a:pPr marL="285750" indent="-285750">
              <a:buSzPct val="150000"/>
              <a:buFont typeface="Arial" panose="020B0604020202020204" pitchFamily="34" charset="0"/>
              <a:buChar char="•"/>
            </a:pPr>
            <a:r>
              <a:rPr lang="ka-GE" sz="1500" dirty="0">
                <a:solidFill>
                  <a:schemeClr val="accent1">
                    <a:lumMod val="50000"/>
                  </a:schemeClr>
                </a:solidFill>
                <a:sym typeface="Calibri"/>
              </a:rPr>
              <a:t>დონის შესაბამისი მომსახურება </a:t>
            </a:r>
            <a:r>
              <a:rPr lang="ka-GE" sz="1500" dirty="0" smtClean="0">
                <a:solidFill>
                  <a:schemeClr val="accent1">
                    <a:lumMod val="50000"/>
                  </a:schemeClr>
                </a:solidFill>
                <a:sym typeface="Calibri"/>
              </a:rPr>
              <a:t>აჭარბებს  </a:t>
            </a:r>
            <a:r>
              <a:rPr lang="ka-GE" sz="1500" dirty="0" smtClean="0">
                <a:solidFill>
                  <a:schemeClr val="tx1"/>
                </a:solidFill>
                <a:sym typeface="Calibri"/>
              </a:rPr>
              <a:t>90%-ს, რაც ნიშნავს,რომ </a:t>
            </a:r>
            <a:r>
              <a:rPr lang="ka-GE" sz="1500" dirty="0" smtClean="0">
                <a:solidFill>
                  <a:schemeClr val="accent1">
                    <a:lumMod val="50000"/>
                  </a:schemeClr>
                </a:solidFill>
                <a:sym typeface="Calibri"/>
              </a:rPr>
              <a:t>პაციენტი </a:t>
            </a:r>
            <a:r>
              <a:rPr lang="ka-GE" sz="1500" dirty="0">
                <a:solidFill>
                  <a:schemeClr val="accent1">
                    <a:lumMod val="50000"/>
                  </a:schemeClr>
                </a:solidFill>
                <a:sym typeface="Calibri"/>
              </a:rPr>
              <a:t>მიდის შესაბამის დაწესებულებაში რისკის </a:t>
            </a:r>
            <a:r>
              <a:rPr lang="ka-GE" sz="1500" dirty="0" smtClean="0">
                <a:solidFill>
                  <a:schemeClr val="accent1">
                    <a:lumMod val="50000"/>
                  </a:schemeClr>
                </a:solidFill>
                <a:sym typeface="Calibri"/>
              </a:rPr>
              <a:t>შესაბამისად;</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შემცირებულია რეგიონებიდან პაციენტის რეფერირება</a:t>
            </a:r>
            <a:r>
              <a:rPr lang="ka-GE" sz="1500" dirty="0" smtClean="0">
                <a:solidFill>
                  <a:schemeClr val="accent1">
                    <a:lumMod val="50000"/>
                  </a:schemeClr>
                </a:solidFill>
                <a:sym typeface="Calibri"/>
              </a:rPr>
              <a:t>;</a:t>
            </a: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შემცირდა დედათა სიკვდილობის მაჩვენებელი;</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smtClean="0">
                <a:solidFill>
                  <a:schemeClr val="accent1">
                    <a:lumMod val="50000"/>
                  </a:schemeClr>
                </a:solidFill>
                <a:sym typeface="Calibri"/>
              </a:rPr>
              <a:t> შემცირდა მკვდრადშობადობა;</a:t>
            </a:r>
            <a:endParaRPr lang="ka-GE" sz="1500" dirty="0">
              <a:solidFill>
                <a:schemeClr val="accent1">
                  <a:lumMod val="50000"/>
                </a:schemeClr>
              </a:solidFill>
              <a:sym typeface="Calibri"/>
            </a:endParaRPr>
          </a:p>
          <a:p>
            <a:pPr marL="285750" indent="-285750">
              <a:buSzPct val="150000"/>
              <a:buFont typeface="Arial" panose="020B0604020202020204" pitchFamily="34" charset="0"/>
              <a:buChar char="•"/>
            </a:pPr>
            <a:r>
              <a:rPr lang="ka-GE" sz="1500" dirty="0">
                <a:solidFill>
                  <a:schemeClr val="accent1">
                    <a:lumMod val="50000"/>
                  </a:schemeClr>
                </a:solidFill>
                <a:sym typeface="Calibri"/>
              </a:rPr>
              <a:t>შესაძლებელი გახდა კონკრეტულ პრობლემებზე </a:t>
            </a:r>
            <a:r>
              <a:rPr lang="ka-GE" sz="1500" dirty="0" smtClean="0">
                <a:solidFill>
                  <a:schemeClr val="accent1">
                    <a:lumMod val="50000"/>
                  </a:schemeClr>
                </a:solidFill>
                <a:sym typeface="Calibri"/>
              </a:rPr>
              <a:t>ფოკუსირება  </a:t>
            </a:r>
            <a:r>
              <a:rPr lang="ka-GE" sz="1500" dirty="0">
                <a:solidFill>
                  <a:schemeClr val="accent1">
                    <a:lumMod val="50000"/>
                  </a:schemeClr>
                </a:solidFill>
                <a:sym typeface="Calibri"/>
              </a:rPr>
              <a:t>და შესაბამისად განსახორციელებელი ღონისძიებების განსაზღვრა</a:t>
            </a:r>
            <a:r>
              <a:rPr lang="ka-GE" dirty="0">
                <a:solidFill>
                  <a:schemeClr val="accent1">
                    <a:lumMod val="50000"/>
                  </a:schemeClr>
                </a:solidFill>
                <a:sym typeface="Calibri"/>
              </a:rPr>
              <a:t>.</a:t>
            </a:r>
          </a:p>
          <a:p>
            <a:endParaRPr lang="ka-GE" dirty="0" smtClean="0">
              <a:solidFill>
                <a:schemeClr val="bg2">
                  <a:lumMod val="50000"/>
                </a:schemeClr>
              </a:solidFill>
            </a:endParaRPr>
          </a:p>
          <a:p>
            <a:pPr marL="285750" indent="-285750">
              <a:buFont typeface="Arial" panose="020B0604020202020204" pitchFamily="34" charset="0"/>
              <a:buChar char="•"/>
            </a:pPr>
            <a:endParaRPr lang="ka-GE" sz="1200" dirty="0" smtClean="0"/>
          </a:p>
        </p:txBody>
      </p:sp>
    </p:spTree>
    <p:extLst>
      <p:ext uri="{BB962C8B-B14F-4D97-AF65-F5344CB8AC3E}">
        <p14:creationId xmlns:p14="http://schemas.microsoft.com/office/powerpoint/2010/main" val="2254848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428" y="328963"/>
            <a:ext cx="7557571"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smtClean="0">
                <a:solidFill>
                  <a:schemeClr val="bg1"/>
                </a:solidFill>
                <a:latin typeface="Arial"/>
                <a:ea typeface="Arial"/>
                <a:cs typeface="Arial"/>
              </a:rPr>
              <a:t>პრობლემები:</a:t>
            </a:r>
            <a:endParaRPr lang="en-US" sz="2000" b="1" i="1" dirty="0">
              <a:solidFill>
                <a:schemeClr val="bg1"/>
              </a:solidFill>
              <a:latin typeface="Arial"/>
              <a:ea typeface="Arial"/>
              <a:cs typeface="Arial"/>
            </a:endParaRPr>
          </a:p>
        </p:txBody>
      </p:sp>
      <p:sp>
        <p:nvSpPr>
          <p:cNvPr id="4" name="TextBox 3"/>
          <p:cNvSpPr txBox="1"/>
          <p:nvPr/>
        </p:nvSpPr>
        <p:spPr>
          <a:xfrm>
            <a:off x="320867" y="1328034"/>
            <a:ext cx="8188037" cy="4955203"/>
          </a:xfrm>
          <a:prstGeom prst="rect">
            <a:avLst/>
          </a:prstGeom>
          <a:noFill/>
        </p:spPr>
        <p:txBody>
          <a:bodyPr wrap="square" rtlCol="0">
            <a:spAutoFit/>
          </a:bodyPr>
          <a:lstStyle/>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a:t>
            </a:r>
            <a:r>
              <a:rPr lang="ka-GE" sz="1600" dirty="0" smtClean="0">
                <a:solidFill>
                  <a:schemeClr val="accent1">
                    <a:lumMod val="50000"/>
                  </a:schemeClr>
                </a:solidFill>
              </a:rPr>
              <a:t>რეფერალი;</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საკეისრო კვეთის </a:t>
            </a:r>
            <a:r>
              <a:rPr lang="ka-GE" sz="1600" dirty="0" smtClean="0">
                <a:solidFill>
                  <a:schemeClr val="accent1">
                    <a:lumMod val="50000"/>
                  </a:schemeClr>
                </a:solidFill>
              </a:rPr>
              <a:t>მაჩვენებელი (</a:t>
            </a:r>
            <a:r>
              <a:rPr lang="ka-GE" sz="1600" dirty="0">
                <a:solidFill>
                  <a:schemeClr val="accent1">
                    <a:lumMod val="50000"/>
                  </a:schemeClr>
                </a:solidFill>
              </a:rPr>
              <a:t>45%);   </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პირველი საკეისრო კვეთების </a:t>
            </a:r>
            <a:r>
              <a:rPr lang="ka-GE" sz="1600" dirty="0" smtClean="0">
                <a:solidFill>
                  <a:schemeClr val="accent1">
                    <a:lumMod val="50000"/>
                  </a:schemeClr>
                </a:solidFill>
              </a:rPr>
              <a:t>რაოდენობა (</a:t>
            </a:r>
            <a:r>
              <a:rPr lang="ka-GE" sz="1600" dirty="0">
                <a:solidFill>
                  <a:schemeClr val="accent1">
                    <a:lumMod val="50000"/>
                  </a:schemeClr>
                </a:solidFill>
              </a:rPr>
              <a:t>54</a:t>
            </a:r>
            <a:r>
              <a:rPr lang="ka-GE" sz="1600" dirty="0" smtClean="0">
                <a:solidFill>
                  <a:schemeClr val="accent1">
                    <a:lumMod val="50000"/>
                  </a:schemeClr>
                </a:solidFill>
              </a:rPr>
              <a:t>%);</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39 კვირამდე ჩატარებული საკეისრო კვეთების </a:t>
            </a:r>
            <a:r>
              <a:rPr lang="ka-GE" sz="1600" dirty="0" smtClean="0">
                <a:solidFill>
                  <a:schemeClr val="accent1">
                    <a:lumMod val="50000"/>
                  </a:schemeClr>
                </a:solidFill>
              </a:rPr>
              <a:t>რაოდენობა (52,2%);</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accent1">
                    <a:lumMod val="50000"/>
                  </a:schemeClr>
                </a:solidFill>
              </a:rPr>
              <a:t>მაღალია გადაუდებელი საკეირო კვეთების </a:t>
            </a:r>
            <a:r>
              <a:rPr lang="ka-GE" sz="1600" dirty="0" smtClean="0">
                <a:solidFill>
                  <a:schemeClr val="accent1">
                    <a:lumMod val="50000"/>
                  </a:schemeClr>
                </a:solidFill>
              </a:rPr>
              <a:t>რაოდენობა   (74%);</a:t>
            </a:r>
            <a:endParaRPr lang="ka-GE" sz="1600" dirty="0" smtClean="0">
              <a:solidFill>
                <a:schemeClr val="accent1">
                  <a:lumMod val="50000"/>
                </a:schemeClr>
              </a:solidFill>
            </a:endParaRPr>
          </a:p>
          <a:p>
            <a:pPr marL="285750" indent="-285750">
              <a:buSzPct val="150000"/>
              <a:buFont typeface="Arial" panose="020B0604020202020204" pitchFamily="34" charset="0"/>
              <a:buChar char="•"/>
            </a:pPr>
            <a:r>
              <a:rPr lang="ka-GE" sz="1600" dirty="0" smtClean="0">
                <a:solidFill>
                  <a:schemeClr val="bg2"/>
                </a:solidFill>
              </a:rPr>
              <a:t>ნეონატალური სიკვდილობა უმნიშვნელოდ მომატებულია;</a:t>
            </a:r>
          </a:p>
          <a:p>
            <a:pPr marL="285750" indent="-285750">
              <a:buSzPct val="150000"/>
              <a:buFont typeface="Arial" panose="020B0604020202020204" pitchFamily="34" charset="0"/>
              <a:buChar char="•"/>
            </a:pPr>
            <a:r>
              <a:rPr lang="ka-GE" sz="1600" dirty="0" smtClean="0">
                <a:solidFill>
                  <a:schemeClr val="accent1">
                    <a:lumMod val="50000"/>
                  </a:schemeClr>
                </a:solidFill>
              </a:rPr>
              <a:t>ქვეყანაში მაღალია ანტენატალური მკვდრადშობადობა მაღალ გესტაციურ ვადებზე, რაც ანტენატალურ პერიოდში რისკის დროული გამოვლენის და შესაბამისი მართვის ნაკლოვანებებზე  მიუთითებს; </a:t>
            </a:r>
          </a:p>
          <a:p>
            <a:pPr marL="285750" indent="-285750">
              <a:buSzPct val="150000"/>
              <a:buFont typeface="Arial" panose="020B0604020202020204" pitchFamily="34" charset="0"/>
              <a:buChar char="•"/>
            </a:pPr>
            <a:r>
              <a:rPr lang="ka-GE" sz="1600" dirty="0" smtClean="0">
                <a:solidFill>
                  <a:schemeClr val="accent1">
                    <a:lumMod val="50000"/>
                  </a:schemeClr>
                </a:solidFill>
              </a:rPr>
              <a:t>დასახვეწი და სტრუქტურულად ჩასაშლელია ახალშობილთა რეფერალთან დაკავშირებით მოსაწოდებელი ინფორმაცია;</a:t>
            </a:r>
          </a:p>
          <a:p>
            <a:pPr marL="285750" indent="-285750">
              <a:buSzPct val="150000"/>
              <a:buFont typeface="Arial" panose="020B0604020202020204" pitchFamily="34" charset="0"/>
              <a:buChar char="•"/>
            </a:pPr>
            <a:r>
              <a:rPr lang="ka-GE" sz="1600" dirty="0" smtClean="0">
                <a:solidFill>
                  <a:schemeClr val="accent1">
                    <a:lumMod val="50000"/>
                  </a:schemeClr>
                </a:solidFill>
              </a:rPr>
              <a:t>ხშირ შემთხვევაში სტატისტიკური ინფორმაციის სწორად და სრულფასოვნად მოწოდების მიზნით საჭიროა დაწესებულებასთან ინდივიდუალური კომუნიკაცია;</a:t>
            </a:r>
          </a:p>
          <a:p>
            <a:pPr marL="285750" indent="-285750">
              <a:buSzPct val="150000"/>
              <a:buFont typeface="Arial" panose="020B0604020202020204" pitchFamily="34" charset="0"/>
              <a:buChar char="•"/>
            </a:pPr>
            <a:r>
              <a:rPr lang="ka-GE" sz="1600" dirty="0" smtClean="0">
                <a:solidFill>
                  <a:schemeClr val="accent1">
                    <a:lumMod val="50000"/>
                  </a:schemeClr>
                </a:solidFill>
              </a:rPr>
              <a:t>ხშირია ახალშობილთა რადიოლოგიური კვლევებისათვის ტრანსპორტირება;</a:t>
            </a:r>
          </a:p>
          <a:p>
            <a:pPr marL="285750" indent="-285750">
              <a:buSzPct val="150000"/>
              <a:buFont typeface="Arial" panose="020B0604020202020204" pitchFamily="34" charset="0"/>
              <a:buChar char="•"/>
            </a:pPr>
            <a:r>
              <a:rPr lang="ka-GE" sz="1600" dirty="0" smtClean="0">
                <a:solidFill>
                  <a:schemeClr val="accent1">
                    <a:lumMod val="50000"/>
                  </a:schemeClr>
                </a:solidFill>
              </a:rPr>
              <a:t>ადგილი აქვს წარმოდგენილ კრიტიკულ საწოლთა რაოდენობაზე მეტი ახალშობილის გატარებას </a:t>
            </a:r>
            <a:r>
              <a:rPr lang="en-US" sz="1600" dirty="0" smtClean="0">
                <a:solidFill>
                  <a:schemeClr val="accent1">
                    <a:lumMod val="50000"/>
                  </a:schemeClr>
                </a:solidFill>
              </a:rPr>
              <a:t>NICU-</a:t>
            </a:r>
            <a:r>
              <a:rPr lang="ka-GE" sz="1600" dirty="0" smtClean="0">
                <a:solidFill>
                  <a:schemeClr val="accent1">
                    <a:lumMod val="50000"/>
                  </a:schemeClr>
                </a:solidFill>
              </a:rPr>
              <a:t>ში.</a:t>
            </a:r>
          </a:p>
          <a:p>
            <a:pPr marL="285750" indent="-285750">
              <a:buFont typeface="Arial" panose="020B0604020202020204" pitchFamily="34" charset="0"/>
              <a:buChar char="•"/>
            </a:pPr>
            <a:endParaRPr lang="ka-GE" sz="1600" dirty="0">
              <a:solidFill>
                <a:schemeClr val="accent1">
                  <a:lumMod val="50000"/>
                </a:schemeClr>
              </a:solidFill>
            </a:endParaRPr>
          </a:p>
          <a:p>
            <a:pPr marL="285750" indent="-285750">
              <a:buFont typeface="Arial" panose="020B0604020202020204" pitchFamily="34" charset="0"/>
              <a:buChar char="•"/>
            </a:pPr>
            <a:endParaRPr lang="ka-GE" sz="1600" dirty="0" smtClean="0">
              <a:solidFill>
                <a:schemeClr val="bg2"/>
              </a:solidFill>
            </a:endParaRPr>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endParaRPr lang="en-US" dirty="0"/>
          </a:p>
        </p:txBody>
      </p:sp>
      <p:sp>
        <p:nvSpPr>
          <p:cNvPr id="5" name="TextBox 4"/>
          <p:cNvSpPr txBox="1"/>
          <p:nvPr/>
        </p:nvSpPr>
        <p:spPr>
          <a:xfrm>
            <a:off x="1046602" y="4450815"/>
            <a:ext cx="3977089" cy="523220"/>
          </a:xfrm>
          <a:prstGeom prst="rect">
            <a:avLst/>
          </a:prstGeom>
          <a:noFill/>
        </p:spPr>
        <p:txBody>
          <a:bodyPr wrap="square" rtlCol="0">
            <a:spAutoFit/>
          </a:bodyPr>
          <a:lstStyle/>
          <a:p>
            <a:pPr marL="285750" indent="-285750">
              <a:buSzPct val="150000"/>
              <a:buFont typeface="Arial" panose="020B0604020202020204" pitchFamily="34" charset="0"/>
              <a:buChar char="•"/>
            </a:pPr>
            <a:endParaRPr lang="ka-GE" dirty="0">
              <a:solidFill>
                <a:schemeClr val="accent1">
                  <a:lumMod val="50000"/>
                </a:schemeClr>
              </a:solidFill>
            </a:endParaRPr>
          </a:p>
          <a:p>
            <a:endParaRPr lang="en-US" dirty="0"/>
          </a:p>
        </p:txBody>
      </p:sp>
    </p:spTree>
    <p:extLst>
      <p:ext uri="{BB962C8B-B14F-4D97-AF65-F5344CB8AC3E}">
        <p14:creationId xmlns:p14="http://schemas.microsoft.com/office/powerpoint/2010/main" val="4090427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446" y="327712"/>
            <a:ext cx="7546553" cy="492412"/>
          </a:xfrm>
          <a:solidFill>
            <a:srgbClr val="0FC79B"/>
          </a:solidFill>
          <a:ln>
            <a:noFill/>
          </a:ln>
        </p:spPr>
        <p:txBody>
          <a:bodyPr spcFirstLastPara="1" wrap="square" lIns="91425" tIns="91425" rIns="91425" bIns="91425" rtlCol="0" anchor="ctr" anchorCtr="0">
            <a:spAutoFit/>
          </a:bodyPr>
          <a:lstStyle/>
          <a:p>
            <a:pPr marL="457200" indent="-431800"/>
            <a:r>
              <a:rPr lang="ka-GE" sz="2000" b="1" i="1" dirty="0">
                <a:solidFill>
                  <a:schemeClr val="bg1"/>
                </a:solidFill>
                <a:latin typeface="Arial"/>
                <a:ea typeface="Arial"/>
                <a:cs typeface="Arial"/>
              </a:rPr>
              <a:t>რეკომენდაციები </a:t>
            </a:r>
            <a:endParaRPr lang="en-US" sz="2000" b="1" i="1" dirty="0">
              <a:solidFill>
                <a:schemeClr val="bg1"/>
              </a:solidFill>
              <a:latin typeface="Arial"/>
              <a:ea typeface="Arial"/>
              <a:cs typeface="Arial"/>
            </a:endParaRPr>
          </a:p>
        </p:txBody>
      </p:sp>
      <p:sp>
        <p:nvSpPr>
          <p:cNvPr id="3" name="Subtitle 2"/>
          <p:cNvSpPr>
            <a:spLocks noGrp="1"/>
          </p:cNvSpPr>
          <p:nvPr>
            <p:ph type="subTitle" idx="1"/>
          </p:nvPr>
        </p:nvSpPr>
        <p:spPr>
          <a:xfrm>
            <a:off x="0" y="957201"/>
            <a:ext cx="9144000" cy="4870722"/>
          </a:xfrm>
        </p:spPr>
        <p:txBody>
          <a:bodyPr/>
          <a:lstStyle/>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გამკაცრდეს საკეისრო კვეთის შემცირებასთან დაკავშირებული </a:t>
            </a:r>
            <a:r>
              <a:rPr lang="ka-GE" sz="1500" dirty="0" smtClean="0">
                <a:solidFill>
                  <a:schemeClr val="accent1">
                    <a:lumMod val="50000"/>
                  </a:schemeClr>
                </a:solidFill>
                <a:latin typeface="Arial"/>
                <a:ea typeface="Arial"/>
                <a:cs typeface="Arial"/>
                <a:sym typeface="Arial"/>
              </a:rPr>
              <a:t>რეგულაციები;</a:t>
            </a:r>
          </a:p>
          <a:p>
            <a:pPr marL="311150" indent="-28575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ყველა დონის დაწესებულებისათვის ხარისხის ინდიკატორად განისაზღვროს და სპეციალურ </a:t>
            </a:r>
          </a:p>
          <a:p>
            <a:pPr marL="25400" indent="0" algn="l"/>
            <a:r>
              <a:rPr lang="ka-GE" sz="1500" dirty="0">
                <a:solidFill>
                  <a:schemeClr val="accent1">
                    <a:lumMod val="50000"/>
                  </a:schemeClr>
                </a:solidFill>
                <a:latin typeface="Arial"/>
                <a:ea typeface="Arial"/>
                <a:cs typeface="Arial"/>
                <a:sym typeface="Arial"/>
              </a:rPr>
              <a:t>         ადმინისტრირებას დაექვემდებაროს :</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საკეისრო კვეთების საერთო რიცხვი; </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პირველი საკეისრო კვეთა;</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39 კვირამდე საკეისრო კვეთა;</a:t>
            </a:r>
          </a:p>
          <a:p>
            <a:pPr marL="939800" lvl="1" indent="-457200" algn="l">
              <a:buSzPct val="150000"/>
              <a:buFont typeface="Wingdings" panose="05000000000000000000" pitchFamily="2" charset="2"/>
              <a:buChar char="§"/>
            </a:pPr>
            <a:r>
              <a:rPr lang="ka-GE" sz="1500" dirty="0">
                <a:solidFill>
                  <a:schemeClr val="accent1">
                    <a:lumMod val="50000"/>
                  </a:schemeClr>
                </a:solidFill>
                <a:latin typeface="Arial"/>
                <a:ea typeface="Arial"/>
                <a:cs typeface="Arial"/>
                <a:sym typeface="Arial"/>
              </a:rPr>
              <a:t>გადაუდებელი საკეისრო კვეთა </a:t>
            </a:r>
          </a:p>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პირველი  საკეისრო კვეთების შემცირების მიზნით დარგობრივმა ასოციაციებმა, შეიმუშაონ პირველი საკეისროს შემთხვევაში გადაწყვეტილების მიღებისათვის ალგორითმი და მიაწოდონ ინფორმაცია მეან- გინეკოლოგებს;</a:t>
            </a:r>
          </a:p>
          <a:p>
            <a:pPr marL="482600" indent="-457200" algn="l">
              <a:buFont typeface="Arial" panose="020B0604020202020204" pitchFamily="34" charset="0"/>
              <a:buChar char="•"/>
            </a:pPr>
            <a:r>
              <a:rPr lang="ka-GE" sz="1500" dirty="0" smtClean="0">
                <a:solidFill>
                  <a:schemeClr val="accent1">
                    <a:lumMod val="50000"/>
                  </a:schemeClr>
                </a:solidFill>
                <a:latin typeface="Arial"/>
                <a:ea typeface="Arial"/>
                <a:cs typeface="Arial"/>
                <a:sym typeface="Arial"/>
              </a:rPr>
              <a:t>სავალდებულო გახდეს დონის </a:t>
            </a:r>
            <a:r>
              <a:rPr lang="ka-GE" sz="1500" dirty="0">
                <a:solidFill>
                  <a:schemeClr val="accent1">
                    <a:lumMod val="50000"/>
                  </a:schemeClr>
                </a:solidFill>
                <a:latin typeface="Arial"/>
                <a:ea typeface="Arial"/>
                <a:cs typeface="Arial"/>
                <a:sym typeface="Arial"/>
              </a:rPr>
              <a:t>შესაბამისი მომსახურების </a:t>
            </a:r>
            <a:r>
              <a:rPr lang="ka-GE" sz="1500" dirty="0" smtClean="0">
                <a:solidFill>
                  <a:schemeClr val="accent1">
                    <a:lumMod val="50000"/>
                  </a:schemeClr>
                </a:solidFill>
                <a:latin typeface="Arial"/>
                <a:ea typeface="Arial"/>
                <a:cs typeface="Arial"/>
                <a:sym typeface="Arial"/>
              </a:rPr>
              <a:t>გაწევა </a:t>
            </a:r>
            <a:r>
              <a:rPr lang="ka-GE" sz="1500" dirty="0">
                <a:solidFill>
                  <a:schemeClr val="accent1">
                    <a:lumMod val="50000"/>
                  </a:schemeClr>
                </a:solidFill>
                <a:latin typeface="Arial"/>
                <a:ea typeface="Arial"/>
                <a:cs typeface="Arial"/>
                <a:sym typeface="Arial"/>
              </a:rPr>
              <a:t>ადგილზე (გამოკვლევები, კომპეტენციის შესაბამისი მკურნალობა);</a:t>
            </a:r>
          </a:p>
          <a:p>
            <a:pPr marL="482600" indent="-457200" algn="l">
              <a:buFont typeface="Arial" panose="020B0604020202020204" pitchFamily="34" charset="0"/>
              <a:buChar char="•"/>
            </a:pPr>
            <a:r>
              <a:rPr lang="ka-GE" sz="1500" dirty="0">
                <a:solidFill>
                  <a:schemeClr val="accent1">
                    <a:lumMod val="50000"/>
                  </a:schemeClr>
                </a:solidFill>
                <a:latin typeface="Arial"/>
                <a:ea typeface="Arial"/>
                <a:cs typeface="Arial"/>
                <a:sym typeface="Arial"/>
              </a:rPr>
              <a:t>საწოლბრუნვა დაემატოს ხარისხის შეფასების </a:t>
            </a:r>
            <a:r>
              <a:rPr lang="ka-GE" sz="1500" dirty="0" smtClean="0">
                <a:solidFill>
                  <a:schemeClr val="accent1">
                    <a:lumMod val="50000"/>
                  </a:schemeClr>
                </a:solidFill>
                <a:latin typeface="Arial"/>
                <a:ea typeface="Arial"/>
                <a:cs typeface="Arial"/>
                <a:sym typeface="Arial"/>
              </a:rPr>
              <a:t>ინდიკატორებს</a:t>
            </a:r>
            <a:r>
              <a:rPr lang="ka-GE" sz="1500" dirty="0">
                <a:solidFill>
                  <a:schemeClr val="accent1">
                    <a:lumMod val="50000"/>
                  </a:schemeClr>
                </a:solidFill>
                <a:latin typeface="Arial"/>
                <a:ea typeface="Arial"/>
                <a:cs typeface="Arial"/>
                <a:sym typeface="Arial"/>
              </a:rPr>
              <a:t> </a:t>
            </a:r>
            <a:r>
              <a:rPr lang="ka-GE" sz="1500" dirty="0" smtClean="0">
                <a:solidFill>
                  <a:schemeClr val="accent1">
                    <a:lumMod val="50000"/>
                  </a:schemeClr>
                </a:solidFill>
                <a:latin typeface="Arial"/>
                <a:ea typeface="Arial"/>
                <a:cs typeface="Arial"/>
                <a:sym typeface="Arial"/>
              </a:rPr>
              <a:t>და დაექვემდებაროს განსაკუთრებულ მეთვალყურეობას;</a:t>
            </a:r>
            <a:endParaRPr lang="ka-GE" sz="1500" dirty="0">
              <a:solidFill>
                <a:schemeClr val="accent1">
                  <a:lumMod val="50000"/>
                </a:schemeClr>
              </a:solidFill>
              <a:latin typeface="Arial"/>
              <a:ea typeface="Arial"/>
              <a:cs typeface="Arial"/>
              <a:sym typeface="Arial"/>
            </a:endParaRPr>
          </a:p>
          <a:p>
            <a:pPr marL="25400" indent="0" algn="l"/>
            <a:endParaRPr lang="ka-GE" sz="1500" dirty="0">
              <a:solidFill>
                <a:schemeClr val="accent1">
                  <a:lumMod val="50000"/>
                </a:schemeClr>
              </a:solidFill>
              <a:latin typeface="Arial"/>
              <a:ea typeface="Arial"/>
              <a:cs typeface="Arial"/>
              <a:sym typeface="Arial"/>
            </a:endParaRPr>
          </a:p>
        </p:txBody>
      </p:sp>
    </p:spTree>
    <p:extLst>
      <p:ext uri="{BB962C8B-B14F-4D97-AF65-F5344CB8AC3E}">
        <p14:creationId xmlns:p14="http://schemas.microsoft.com/office/powerpoint/2010/main" val="783575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48" y="1098831"/>
            <a:ext cx="9112852" cy="5604933"/>
          </a:xfrm>
        </p:spPr>
        <p:txBody>
          <a:bodyPr/>
          <a:lstStyle/>
          <a:p>
            <a:pPr marL="482600" indent="-457200" algn="l">
              <a:buFont typeface="Arial" panose="020B0604020202020204" pitchFamily="34" charset="0"/>
              <a:buChar char="•"/>
            </a:pPr>
            <a:r>
              <a:rPr lang="en-US" sz="2000" dirty="0">
                <a:solidFill>
                  <a:schemeClr val="accent1">
                    <a:lumMod val="50000"/>
                  </a:schemeClr>
                </a:solidFill>
                <a:latin typeface="Arial"/>
                <a:ea typeface="Arial"/>
                <a:cs typeface="Arial"/>
                <a:sym typeface="Arial"/>
              </a:rPr>
              <a:t>II, II/III </a:t>
            </a:r>
            <a:r>
              <a:rPr lang="ka-GE" sz="2000" dirty="0">
                <a:solidFill>
                  <a:schemeClr val="accent1">
                    <a:lumMod val="50000"/>
                  </a:schemeClr>
                </a:solidFill>
                <a:latin typeface="Arial"/>
                <a:ea typeface="Arial"/>
                <a:cs typeface="Arial"/>
                <a:sym typeface="Arial"/>
              </a:rPr>
              <a:t>და </a:t>
            </a:r>
            <a:r>
              <a:rPr lang="en-US" sz="2000" dirty="0">
                <a:solidFill>
                  <a:schemeClr val="accent1">
                    <a:lumMod val="50000"/>
                  </a:schemeClr>
                </a:solidFill>
                <a:latin typeface="Arial"/>
                <a:ea typeface="Arial"/>
                <a:cs typeface="Arial"/>
                <a:sym typeface="Arial"/>
              </a:rPr>
              <a:t>III</a:t>
            </a:r>
            <a:r>
              <a:rPr lang="ka-GE" sz="2000" dirty="0">
                <a:solidFill>
                  <a:schemeClr val="accent1">
                    <a:lumMod val="50000"/>
                  </a:schemeClr>
                </a:solidFill>
                <a:latin typeface="Arial"/>
                <a:ea typeface="Arial"/>
                <a:cs typeface="Arial"/>
                <a:sym typeface="Arial"/>
              </a:rPr>
              <a:t> დონის კლინიკებმა წარმოადგინონ განვითარების სტრატეგია;</a:t>
            </a:r>
          </a:p>
          <a:p>
            <a:pPr marL="482600" indent="-457200" algn="l">
              <a:buFont typeface="Arial" panose="020B0604020202020204" pitchFamily="34" charset="0"/>
              <a:buChar char="•"/>
            </a:pPr>
            <a:r>
              <a:rPr lang="ka-GE" sz="2000" dirty="0">
                <a:solidFill>
                  <a:schemeClr val="accent1">
                    <a:lumMod val="50000"/>
                  </a:schemeClr>
                </a:solidFill>
                <a:latin typeface="Arial"/>
                <a:ea typeface="Arial"/>
                <a:cs typeface="Arial"/>
                <a:sym typeface="Arial"/>
              </a:rPr>
              <a:t>კლინიკებს, რომელთა მკვდრადშობადობის და ახალშობილთა გარდაცვალების შემთხვევებით პერინატალური აუდიტის პროცესში გამოუვლინდათ კვალიფიკაციის პრობლემები დაევალოთ დამატებითი ტრენინგების და გადამზადებების ორგანიზება </a:t>
            </a:r>
            <a:endParaRPr lang="ka-GE" sz="2000" dirty="0" smtClean="0">
              <a:solidFill>
                <a:schemeClr val="accent1">
                  <a:lumMod val="50000"/>
                </a:schemeClr>
              </a:solidFill>
              <a:latin typeface="Arial"/>
              <a:ea typeface="Arial"/>
              <a:cs typeface="Arial"/>
              <a:sym typeface="Arial"/>
            </a:endParaRPr>
          </a:p>
          <a:p>
            <a:pPr marL="482600" indent="-457200" algn="l">
              <a:buFont typeface="Arial" panose="020B0604020202020204" pitchFamily="34" charset="0"/>
              <a:buChar char="•"/>
            </a:pPr>
            <a:r>
              <a:rPr lang="ka-GE" sz="2000" dirty="0" smtClean="0">
                <a:solidFill>
                  <a:schemeClr val="accent1">
                    <a:lumMod val="50000"/>
                  </a:schemeClr>
                </a:solidFill>
                <a:latin typeface="Arial"/>
                <a:ea typeface="Arial"/>
                <a:cs typeface="Arial"/>
                <a:sym typeface="Arial"/>
              </a:rPr>
              <a:t>ანტენატალური </a:t>
            </a:r>
            <a:r>
              <a:rPr lang="ka-GE" sz="2000" dirty="0">
                <a:solidFill>
                  <a:schemeClr val="accent1">
                    <a:lumMod val="50000"/>
                  </a:schemeClr>
                </a:solidFill>
                <a:latin typeface="Arial"/>
                <a:ea typeface="Arial"/>
                <a:cs typeface="Arial"/>
                <a:sym typeface="Arial"/>
              </a:rPr>
              <a:t>მეთვალყურეობის ხარისხის </a:t>
            </a:r>
            <a:r>
              <a:rPr lang="ka-GE" sz="2000" dirty="0" smtClean="0">
                <a:solidFill>
                  <a:schemeClr val="accent1">
                    <a:lumMod val="50000"/>
                  </a:schemeClr>
                </a:solidFill>
                <a:latin typeface="Arial"/>
                <a:ea typeface="Arial"/>
                <a:cs typeface="Arial"/>
                <a:sym typeface="Arial"/>
              </a:rPr>
              <a:t>ამაღლების </a:t>
            </a:r>
            <a:r>
              <a:rPr lang="ka-GE" sz="2000" dirty="0">
                <a:solidFill>
                  <a:schemeClr val="accent1">
                    <a:lumMod val="50000"/>
                  </a:schemeClr>
                </a:solidFill>
                <a:latin typeface="Arial"/>
                <a:ea typeface="Arial"/>
                <a:cs typeface="Arial"/>
                <a:sym typeface="Arial"/>
              </a:rPr>
              <a:t>მიზნით, მოხდეს სერვისის მიმწოდებელთა სტრატიფიცირება;</a:t>
            </a:r>
          </a:p>
          <a:p>
            <a:pPr marL="342900" indent="-342900" algn="just">
              <a:spcBef>
                <a:spcPts val="0"/>
              </a:spcBef>
              <a:buClr>
                <a:srgbClr val="000000"/>
              </a:buClr>
              <a:buSzPct val="150000"/>
              <a:buFont typeface="Arial" panose="020B0604020202020204" pitchFamily="34" charset="0"/>
              <a:buChar char="•"/>
            </a:pPr>
            <a:r>
              <a:rPr lang="ka-GE" sz="2000" dirty="0">
                <a:solidFill>
                  <a:schemeClr val="accent1">
                    <a:lumMod val="50000"/>
                  </a:schemeClr>
                </a:solidFill>
                <a:latin typeface="Arial"/>
                <a:ea typeface="Arial"/>
                <a:cs typeface="Arial"/>
                <a:sym typeface="Arial"/>
              </a:rPr>
              <a:t> </a:t>
            </a:r>
            <a:r>
              <a:rPr lang="ka-GE" sz="2000" dirty="0" smtClean="0">
                <a:solidFill>
                  <a:schemeClr val="accent1">
                    <a:lumMod val="50000"/>
                  </a:schemeClr>
                </a:solidFill>
                <a:latin typeface="Arial"/>
                <a:ea typeface="Arial"/>
                <a:cs typeface="Arial"/>
                <a:sym typeface="Arial"/>
              </a:rPr>
              <a:t>სამინისტროს </a:t>
            </a:r>
            <a:r>
              <a:rPr lang="ka-GE" sz="2000" dirty="0">
                <a:solidFill>
                  <a:schemeClr val="accent1">
                    <a:lumMod val="50000"/>
                  </a:schemeClr>
                </a:solidFill>
                <a:latin typeface="Arial"/>
                <a:ea typeface="Arial"/>
                <a:cs typeface="Arial"/>
                <a:sym typeface="Arial"/>
              </a:rPr>
              <a:t>ელექტრონულ პორტალზე განთავსებულ        პერინატალურ რუქაზე განთავსდეს თითოეული დაწესებულების ხარისხის ინდიკატორთა მონაცემები, რათა პაციენტს მიეცეს სწორი და ინფორმირებული არჩევანის გაკეთების შესაძლებლობა.</a:t>
            </a:r>
          </a:p>
          <a:p>
            <a:pPr marL="482600" indent="-457200" algn="just">
              <a:buFont typeface="Arial" panose="020B0604020202020204" pitchFamily="34" charset="0"/>
              <a:buChar char="•"/>
            </a:pPr>
            <a:endParaRPr lang="en-US" sz="2000" dirty="0"/>
          </a:p>
        </p:txBody>
      </p:sp>
      <p:sp>
        <p:nvSpPr>
          <p:cNvPr id="4" name="Title 1"/>
          <p:cNvSpPr txBox="1">
            <a:spLocks/>
          </p:cNvSpPr>
          <p:nvPr/>
        </p:nvSpPr>
        <p:spPr>
          <a:xfrm>
            <a:off x="1600201" y="371778"/>
            <a:ext cx="7543799" cy="492412"/>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457200" indent="-431800"/>
            <a:r>
              <a:rPr lang="ka-GE" sz="2000" b="1" i="1" dirty="0" smtClean="0">
                <a:solidFill>
                  <a:schemeClr val="bg1"/>
                </a:solidFill>
                <a:latin typeface="Arial"/>
                <a:ea typeface="Arial"/>
                <a:cs typeface="Arial"/>
              </a:rPr>
              <a:t>რეკომენდაციები </a:t>
            </a:r>
            <a:endParaRPr lang="en-US" sz="2000" b="1" i="1" dirty="0">
              <a:solidFill>
                <a:schemeClr val="bg1"/>
              </a:solidFill>
              <a:latin typeface="Arial"/>
              <a:ea typeface="Arial"/>
              <a:cs typeface="Arial"/>
            </a:endParaRPr>
          </a:p>
        </p:txBody>
      </p:sp>
    </p:spTree>
    <p:extLst>
      <p:ext uri="{BB962C8B-B14F-4D97-AF65-F5344CB8AC3E}">
        <p14:creationId xmlns:p14="http://schemas.microsoft.com/office/powerpoint/2010/main" val="856690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217" y="457736"/>
            <a:ext cx="7532783" cy="461635"/>
          </a:xfrm>
          <a:solidFill>
            <a:srgbClr val="0FC79B"/>
          </a:solidFill>
          <a:ln>
            <a:noFill/>
          </a:ln>
        </p:spPr>
        <p:txBody>
          <a:bodyPr spcFirstLastPara="1" wrap="square" lIns="91425" tIns="91425" rIns="91425" bIns="91425" rtlCol="0" anchor="ctr" anchorCtr="0">
            <a:spAutoFit/>
          </a:bodyPr>
          <a:lstStyle/>
          <a:p>
            <a:pPr marL="457200" indent="-431800"/>
            <a:r>
              <a:rPr lang="ka-GE" sz="1800" b="1" i="1" dirty="0">
                <a:solidFill>
                  <a:schemeClr val="bg1"/>
                </a:solidFill>
                <a:latin typeface="Arial"/>
                <a:ea typeface="Arial"/>
                <a:cs typeface="Arial"/>
                <a:sym typeface="Arial"/>
              </a:rPr>
              <a:t>რეკომენდაციების შედეგად მიღებული </a:t>
            </a:r>
            <a:r>
              <a:rPr lang="ka-GE" sz="1800" b="1" i="1" dirty="0" smtClean="0">
                <a:solidFill>
                  <a:schemeClr val="bg1"/>
                </a:solidFill>
                <a:latin typeface="Arial"/>
                <a:ea typeface="Arial"/>
                <a:cs typeface="Arial"/>
                <a:sym typeface="Arial"/>
              </a:rPr>
              <a:t>გადაწყვეტილებების პროექტი</a:t>
            </a:r>
            <a:endParaRPr lang="en-US" sz="1800" b="1" i="1" dirty="0">
              <a:solidFill>
                <a:schemeClr val="bg1"/>
              </a:solidFill>
              <a:latin typeface="Arial"/>
              <a:ea typeface="Arial"/>
              <a:cs typeface="Arial"/>
              <a:sym typeface="Arial"/>
            </a:endParaRPr>
          </a:p>
        </p:txBody>
      </p:sp>
      <p:sp>
        <p:nvSpPr>
          <p:cNvPr id="3" name="Subtitle 2"/>
          <p:cNvSpPr>
            <a:spLocks noGrp="1"/>
          </p:cNvSpPr>
          <p:nvPr>
            <p:ph type="subTitle" idx="1"/>
          </p:nvPr>
        </p:nvSpPr>
        <p:spPr>
          <a:xfrm>
            <a:off x="280930" y="1076898"/>
            <a:ext cx="8708834" cy="4839159"/>
          </a:xfrm>
        </p:spPr>
        <p:txBody>
          <a:bodyPr/>
          <a:lstStyle/>
          <a:p>
            <a:pPr marL="25400" indent="0" algn="l"/>
            <a:r>
              <a:rPr lang="ka-GE" sz="2000" u="sng" dirty="0" smtClean="0">
                <a:solidFill>
                  <a:schemeClr val="accent1">
                    <a:lumMod val="50000"/>
                  </a:schemeClr>
                </a:solidFill>
                <a:latin typeface="Arial"/>
                <a:ea typeface="Arial"/>
                <a:cs typeface="Arial"/>
              </a:rPr>
              <a:t>36-ე დადგენილების </a:t>
            </a:r>
          </a:p>
          <a:p>
            <a:pPr marL="482600" indent="-457200" algn="l">
              <a:buFont typeface="Arial" panose="020B0604020202020204" pitchFamily="34" charset="0"/>
              <a:buChar char="•"/>
            </a:pPr>
            <a:r>
              <a:rPr lang="ka-GE" sz="2000" dirty="0" smtClean="0">
                <a:solidFill>
                  <a:schemeClr val="accent1">
                    <a:lumMod val="50000"/>
                  </a:schemeClr>
                </a:solidFill>
                <a:latin typeface="Arial"/>
                <a:ea typeface="Arial"/>
                <a:cs typeface="Arial"/>
              </a:rPr>
              <a:t>მუხლი 4-ს დაემატა </a:t>
            </a:r>
            <a:r>
              <a:rPr lang="ka-GE" sz="2000" dirty="0"/>
              <a:t>ა)</a:t>
            </a:r>
            <a:r>
              <a:rPr lang="ka-GE" sz="2000" baseline="30000" dirty="0"/>
              <a:t>1 </a:t>
            </a:r>
            <a:r>
              <a:rPr lang="ka-GE" sz="2000" dirty="0" smtClean="0">
                <a:solidFill>
                  <a:schemeClr val="accent1">
                    <a:lumMod val="50000"/>
                  </a:schemeClr>
                </a:solidFill>
                <a:latin typeface="Arial"/>
                <a:ea typeface="Arial"/>
                <a:cs typeface="Arial"/>
              </a:rPr>
              <a:t>პუნქტი შემდეგი ფორმულირებით: </a:t>
            </a:r>
          </a:p>
          <a:p>
            <a:pPr algn="l"/>
            <a:r>
              <a:rPr lang="ka-GE" sz="1300" dirty="0" smtClean="0"/>
              <a:t>             </a:t>
            </a:r>
            <a:r>
              <a:rPr lang="ka-GE" sz="1400" dirty="0" smtClean="0"/>
              <a:t>ა)</a:t>
            </a:r>
            <a:r>
              <a:rPr lang="ka-GE" sz="1400" baseline="30000" dirty="0" smtClean="0"/>
              <a:t>1 </a:t>
            </a:r>
            <a:r>
              <a:rPr lang="ka-GE" sz="1400" dirty="0" smtClean="0"/>
              <a:t> </a:t>
            </a:r>
            <a:r>
              <a:rPr lang="ka-GE" sz="1400" dirty="0"/>
              <a:t>ქვეყნის მასშტაბით </a:t>
            </a:r>
            <a:r>
              <a:rPr lang="en-US" sz="1400" dirty="0" err="1"/>
              <a:t>პერინატალური</a:t>
            </a:r>
            <a:r>
              <a:rPr lang="en-US" sz="1400" dirty="0"/>
              <a:t> </a:t>
            </a:r>
            <a:r>
              <a:rPr lang="en-US" sz="1400" dirty="0" err="1"/>
              <a:t>მოვლის</a:t>
            </a:r>
            <a:r>
              <a:rPr lang="en-US" sz="1400" dirty="0"/>
              <a:t> </a:t>
            </a:r>
            <a:r>
              <a:rPr lang="en-US" sz="1400" dirty="0" err="1"/>
              <a:t>სპეციალიზებული</a:t>
            </a:r>
            <a:r>
              <a:rPr lang="en-US" sz="1400" dirty="0"/>
              <a:t> (</a:t>
            </a:r>
            <a:r>
              <a:rPr lang="ka-GE" sz="1400" dirty="0"/>
              <a:t>ც</a:t>
            </a:r>
            <a:r>
              <a:rPr lang="en-US" sz="1400" dirty="0"/>
              <a:t>) </a:t>
            </a:r>
            <a:r>
              <a:rPr lang="en-US" sz="1400" dirty="0" err="1"/>
              <a:t>დონე</a:t>
            </a:r>
            <a:r>
              <a:rPr lang="en-US" sz="1400" dirty="0"/>
              <a:t> </a:t>
            </a:r>
            <a:r>
              <a:rPr lang="en-US" sz="1400" dirty="0" err="1"/>
              <a:t>ან</a:t>
            </a:r>
            <a:r>
              <a:rPr lang="en-US" sz="1400" dirty="0"/>
              <a:t> </a:t>
            </a:r>
            <a:r>
              <a:rPr lang="en-US" sz="1400" dirty="0" err="1"/>
              <a:t>პერინატალური</a:t>
            </a:r>
            <a:r>
              <a:rPr lang="en-US" sz="1400" dirty="0"/>
              <a:t> </a:t>
            </a:r>
            <a:r>
              <a:rPr lang="en-US" sz="1400" dirty="0" err="1"/>
              <a:t>მოვლის</a:t>
            </a:r>
            <a:r>
              <a:rPr lang="en-US" sz="1400" dirty="0"/>
              <a:t> </a:t>
            </a:r>
            <a:r>
              <a:rPr lang="en-US" sz="1400" dirty="0" err="1"/>
              <a:t>სუბსპეციალიზებული</a:t>
            </a:r>
            <a:r>
              <a:rPr lang="en-US" sz="1400" dirty="0"/>
              <a:t> (III) </a:t>
            </a:r>
            <a:r>
              <a:rPr lang="ka-GE" sz="1400" dirty="0"/>
              <a:t>ან და შერეული </a:t>
            </a:r>
            <a:r>
              <a:rPr lang="en-US" sz="1400" dirty="0"/>
              <a:t>II</a:t>
            </a:r>
            <a:r>
              <a:rPr lang="ka-GE" sz="1400" dirty="0"/>
              <a:t> - </a:t>
            </a:r>
            <a:r>
              <a:rPr lang="en-US" sz="1400" dirty="0"/>
              <a:t>III</a:t>
            </a:r>
            <a:r>
              <a:rPr lang="ka-GE" sz="1400" dirty="0"/>
              <a:t>  დონის სერვისის მიმწოდებელია დაწესებულება, რომელსაც </a:t>
            </a:r>
            <a:r>
              <a:rPr lang="en-US" sz="1400" dirty="0"/>
              <a:t>„</a:t>
            </a:r>
            <a:r>
              <a:rPr lang="en-US" sz="1400" dirty="0" err="1"/>
              <a:t>პერინატალური</a:t>
            </a:r>
            <a:r>
              <a:rPr lang="en-US" sz="1400" dirty="0"/>
              <a:t> </a:t>
            </a:r>
            <a:r>
              <a:rPr lang="en-US" sz="1400" dirty="0" err="1"/>
              <a:t>სამსახურების</a:t>
            </a:r>
            <a:r>
              <a:rPr lang="en-US" sz="1400" dirty="0"/>
              <a:t> </a:t>
            </a:r>
            <a:r>
              <a:rPr lang="en-US" sz="1400" dirty="0" err="1"/>
              <a:t>რეგიონალიზაციის</a:t>
            </a:r>
            <a:r>
              <a:rPr lang="en-US" sz="1400" dirty="0"/>
              <a:t> </a:t>
            </a:r>
            <a:r>
              <a:rPr lang="en-US" sz="1400" dirty="0" err="1"/>
              <a:t>დონეებისა</a:t>
            </a:r>
            <a:r>
              <a:rPr lang="en-US" sz="1400" dirty="0"/>
              <a:t> და </a:t>
            </a:r>
            <a:r>
              <a:rPr lang="en-US" sz="1400" dirty="0" err="1"/>
              <a:t>პაციენტის</a:t>
            </a:r>
            <a:r>
              <a:rPr lang="en-US" sz="1400" dirty="0"/>
              <a:t> </a:t>
            </a:r>
            <a:r>
              <a:rPr lang="en-US" sz="1400" dirty="0" err="1"/>
              <a:t>რეფერალის</a:t>
            </a:r>
            <a:r>
              <a:rPr lang="en-US" sz="1400" dirty="0"/>
              <a:t> </a:t>
            </a:r>
            <a:r>
              <a:rPr lang="en-US" sz="1400" dirty="0" err="1"/>
              <a:t>კრიტერიუმების</a:t>
            </a:r>
            <a:r>
              <a:rPr lang="en-US" sz="1400" dirty="0"/>
              <a:t> </a:t>
            </a:r>
            <a:r>
              <a:rPr lang="en-US" sz="1400" dirty="0" err="1"/>
              <a:t>დამტკიცების</a:t>
            </a:r>
            <a:r>
              <a:rPr lang="en-US" sz="1400" dirty="0"/>
              <a:t> </a:t>
            </a:r>
            <a:r>
              <a:rPr lang="en-US" sz="1400" dirty="0" err="1"/>
              <a:t>შესახებ</a:t>
            </a:r>
            <a:r>
              <a:rPr lang="en-US" sz="1400" dirty="0"/>
              <a:t>“ </a:t>
            </a:r>
            <a:r>
              <a:rPr lang="en-US" sz="1400" dirty="0" err="1"/>
              <a:t>საქართველოს</a:t>
            </a:r>
            <a:r>
              <a:rPr lang="en-US" sz="1400" dirty="0"/>
              <a:t> </a:t>
            </a:r>
            <a:r>
              <a:rPr lang="en-US" sz="1400" dirty="0" err="1"/>
              <a:t>შრომის</a:t>
            </a:r>
            <a:r>
              <a:rPr lang="en-US" sz="1400" dirty="0"/>
              <a:t>, </a:t>
            </a:r>
            <a:r>
              <a:rPr lang="en-US" sz="1400" dirty="0" err="1"/>
              <a:t>ჯანმრთელობისა</a:t>
            </a:r>
            <a:r>
              <a:rPr lang="en-US" sz="1400" dirty="0"/>
              <a:t> და </a:t>
            </a:r>
            <a:r>
              <a:rPr lang="en-US" sz="1400" dirty="0" err="1"/>
              <a:t>სოციალური</a:t>
            </a:r>
            <a:r>
              <a:rPr lang="en-US" sz="1400" dirty="0"/>
              <a:t> </a:t>
            </a:r>
            <a:r>
              <a:rPr lang="en-US" sz="1400" dirty="0" err="1"/>
              <a:t>დაცვის</a:t>
            </a:r>
            <a:r>
              <a:rPr lang="en-US" sz="1400" dirty="0"/>
              <a:t> </a:t>
            </a:r>
            <a:r>
              <a:rPr lang="en-US" sz="1400" dirty="0" err="1"/>
              <a:t>მინისტრის</a:t>
            </a:r>
            <a:r>
              <a:rPr lang="en-US" sz="1400" dirty="0"/>
              <a:t> 2015 </a:t>
            </a:r>
            <a:r>
              <a:rPr lang="en-US" sz="1400" dirty="0" err="1"/>
              <a:t>წლის</a:t>
            </a:r>
            <a:r>
              <a:rPr lang="en-US" sz="1400" dirty="0"/>
              <a:t> 15 </a:t>
            </a:r>
            <a:r>
              <a:rPr lang="en-US" sz="1400" dirty="0" err="1"/>
              <a:t>იანვრის</a:t>
            </a:r>
            <a:r>
              <a:rPr lang="en-US" sz="1400" dirty="0"/>
              <a:t> №01-2/ნ </a:t>
            </a:r>
            <a:r>
              <a:rPr lang="en-US" sz="1400" dirty="0" err="1"/>
              <a:t>ბრძანების</a:t>
            </a:r>
            <a:r>
              <a:rPr lang="en-US" sz="1400" dirty="0"/>
              <a:t> </a:t>
            </a:r>
            <a:r>
              <a:rPr lang="en-US" sz="1400" dirty="0" err="1"/>
              <a:t>შესაბამისად</a:t>
            </a:r>
            <a:r>
              <a:rPr lang="en-US" sz="1400" dirty="0"/>
              <a:t>, </a:t>
            </a:r>
            <a:r>
              <a:rPr lang="en-US" sz="1400" dirty="0" err="1"/>
              <a:t>მინიჭებული</a:t>
            </a:r>
            <a:r>
              <a:rPr lang="en-US" sz="1400" dirty="0"/>
              <a:t> </a:t>
            </a:r>
            <a:r>
              <a:rPr lang="en-US" sz="1400" dirty="0" err="1"/>
              <a:t>აქვს</a:t>
            </a:r>
            <a:r>
              <a:rPr lang="en-US" sz="1400" dirty="0"/>
              <a:t> </a:t>
            </a:r>
            <a:r>
              <a:rPr lang="en-US" sz="1400" dirty="0" err="1"/>
              <a:t>პერინატალური</a:t>
            </a:r>
            <a:r>
              <a:rPr lang="en-US" sz="1400" dirty="0"/>
              <a:t> </a:t>
            </a:r>
            <a:r>
              <a:rPr lang="en-US" sz="1400" dirty="0" err="1"/>
              <a:t>მოვლის</a:t>
            </a:r>
            <a:r>
              <a:rPr lang="en-US" sz="1400" dirty="0"/>
              <a:t> </a:t>
            </a:r>
            <a:r>
              <a:rPr lang="en-US" sz="1400" dirty="0" err="1"/>
              <a:t>სპეციალიზებული</a:t>
            </a:r>
            <a:r>
              <a:rPr lang="en-US" sz="1400" dirty="0"/>
              <a:t> (II) </a:t>
            </a:r>
            <a:r>
              <a:rPr lang="en-US" sz="1400" dirty="0" err="1"/>
              <a:t>დონე</a:t>
            </a:r>
            <a:r>
              <a:rPr lang="en-US" sz="1400" dirty="0"/>
              <a:t> </a:t>
            </a:r>
            <a:r>
              <a:rPr lang="en-US" sz="1400" dirty="0" err="1"/>
              <a:t>ან</a:t>
            </a:r>
            <a:r>
              <a:rPr lang="en-US" sz="1400" dirty="0"/>
              <a:t> </a:t>
            </a:r>
            <a:r>
              <a:rPr lang="en-US" sz="1400" dirty="0" err="1"/>
              <a:t>პერინატალური</a:t>
            </a:r>
            <a:r>
              <a:rPr lang="en-US" sz="1400" dirty="0"/>
              <a:t> </a:t>
            </a:r>
            <a:r>
              <a:rPr lang="en-US" sz="1400" dirty="0" err="1"/>
              <a:t>მოვლის</a:t>
            </a:r>
            <a:r>
              <a:rPr lang="en-US" sz="1400" dirty="0"/>
              <a:t> </a:t>
            </a:r>
            <a:r>
              <a:rPr lang="en-US" sz="1400" dirty="0" err="1"/>
              <a:t>სუბსპეციალიზებული</a:t>
            </a:r>
            <a:r>
              <a:rPr lang="en-US" sz="1400" dirty="0"/>
              <a:t> (III) </a:t>
            </a:r>
            <a:r>
              <a:rPr lang="en-US" sz="1400" dirty="0" err="1"/>
              <a:t>დონე</a:t>
            </a:r>
            <a:r>
              <a:rPr lang="en-US" sz="1400" dirty="0"/>
              <a:t> </a:t>
            </a:r>
            <a:r>
              <a:rPr lang="en-US" sz="1400" dirty="0" err="1"/>
              <a:t>ან</a:t>
            </a:r>
            <a:r>
              <a:rPr lang="en-US" sz="1400" dirty="0"/>
              <a:t> </a:t>
            </a:r>
            <a:r>
              <a:rPr lang="en-US" sz="1400" dirty="0" err="1"/>
              <a:t>ამავე</a:t>
            </a:r>
            <a:r>
              <a:rPr lang="en-US" sz="1400" dirty="0"/>
              <a:t> </a:t>
            </a:r>
            <a:r>
              <a:rPr lang="en-US" sz="1400" dirty="0" err="1"/>
              <a:t>ბრძანების</a:t>
            </a:r>
            <a:r>
              <a:rPr lang="en-US" sz="1400" dirty="0"/>
              <a:t> </a:t>
            </a:r>
            <a:r>
              <a:rPr lang="en-US" sz="1400" dirty="0" err="1"/>
              <a:t>დანართ</a:t>
            </a:r>
            <a:r>
              <a:rPr lang="en-US" sz="1400" dirty="0"/>
              <a:t> №1-ის მე-2 </a:t>
            </a:r>
            <a:r>
              <a:rPr lang="en-US" sz="1400" dirty="0" err="1"/>
              <a:t>მუხლის</a:t>
            </a:r>
            <a:r>
              <a:rPr lang="en-US" sz="1400" dirty="0"/>
              <a:t> მე-4 </a:t>
            </a:r>
            <a:r>
              <a:rPr lang="en-US" sz="1400" dirty="0" err="1"/>
              <a:t>პუნქტით</a:t>
            </a:r>
            <a:r>
              <a:rPr lang="en-US" sz="1400" dirty="0"/>
              <a:t> </a:t>
            </a:r>
            <a:r>
              <a:rPr lang="en-US" sz="1400" dirty="0" err="1"/>
              <a:t>განსაზღვრული</a:t>
            </a:r>
            <a:r>
              <a:rPr lang="en-US" sz="1400" dirty="0"/>
              <a:t> </a:t>
            </a:r>
            <a:r>
              <a:rPr lang="en-US" sz="1400" dirty="0" err="1"/>
              <a:t>წესით</a:t>
            </a:r>
            <a:r>
              <a:rPr lang="en-US" sz="1400" dirty="0"/>
              <a:t> </a:t>
            </a:r>
            <a:r>
              <a:rPr lang="en-US" sz="1400" dirty="0" err="1"/>
              <a:t>აწვდის</a:t>
            </a:r>
            <a:r>
              <a:rPr lang="en-US" sz="1400" dirty="0"/>
              <a:t> II </a:t>
            </a:r>
            <a:r>
              <a:rPr lang="en-US" sz="1400" dirty="0" err="1"/>
              <a:t>დონის</a:t>
            </a:r>
            <a:r>
              <a:rPr lang="en-US" sz="1400" dirty="0"/>
              <a:t> </a:t>
            </a:r>
            <a:r>
              <a:rPr lang="en-US" sz="1400" dirty="0" err="1"/>
              <a:t>სამეანო</a:t>
            </a:r>
            <a:r>
              <a:rPr lang="en-US" sz="1400" dirty="0"/>
              <a:t> </a:t>
            </a:r>
            <a:r>
              <a:rPr lang="en-US" sz="1400" dirty="0" err="1"/>
              <a:t>მოვლისა</a:t>
            </a:r>
            <a:r>
              <a:rPr lang="en-US" sz="1400" dirty="0"/>
              <a:t> და III </a:t>
            </a:r>
            <a:r>
              <a:rPr lang="en-US" sz="1400" dirty="0" err="1"/>
              <a:t>დონის</a:t>
            </a:r>
            <a:r>
              <a:rPr lang="en-US" sz="1400" dirty="0"/>
              <a:t> </a:t>
            </a:r>
            <a:r>
              <a:rPr lang="en-US" sz="1400" dirty="0" err="1"/>
              <a:t>ნეონატალური</a:t>
            </a:r>
            <a:r>
              <a:rPr lang="en-US" sz="1400" dirty="0"/>
              <a:t> </a:t>
            </a:r>
            <a:r>
              <a:rPr lang="en-US" sz="1400" dirty="0" err="1"/>
              <a:t>მოვლის</a:t>
            </a:r>
            <a:r>
              <a:rPr lang="en-US" sz="1400" dirty="0"/>
              <a:t> </a:t>
            </a:r>
            <a:r>
              <a:rPr lang="en-US" sz="1400" dirty="0" err="1"/>
              <a:t>სერვისებს</a:t>
            </a:r>
            <a:r>
              <a:rPr lang="ka-GE" sz="1400" dirty="0"/>
              <a:t>, </a:t>
            </a:r>
            <a:r>
              <a:rPr lang="en-US" sz="1400" dirty="0" err="1"/>
              <a:t>რომელიც</a:t>
            </a:r>
            <a:r>
              <a:rPr lang="en-US" sz="1400" dirty="0"/>
              <a:t> </a:t>
            </a:r>
            <a:r>
              <a:rPr lang="en-US" sz="1400" dirty="0" err="1"/>
              <a:t>აკმაყოფილებს</a:t>
            </a:r>
            <a:r>
              <a:rPr lang="en-US" sz="1400" dirty="0"/>
              <a:t> </a:t>
            </a:r>
            <a:r>
              <a:rPr lang="en-US" sz="1400" dirty="0" err="1"/>
              <a:t>შესაბამისი</a:t>
            </a:r>
            <a:r>
              <a:rPr lang="en-US" sz="1400" dirty="0"/>
              <a:t> </a:t>
            </a:r>
            <a:r>
              <a:rPr lang="en-US" sz="1400" dirty="0" err="1"/>
              <a:t>საქმიანობისათვის</a:t>
            </a:r>
            <a:r>
              <a:rPr lang="en-US" sz="1400" dirty="0"/>
              <a:t> </a:t>
            </a:r>
            <a:r>
              <a:rPr lang="en-US" sz="1400" dirty="0" err="1"/>
              <a:t>კანონმდებლობით</a:t>
            </a:r>
            <a:r>
              <a:rPr lang="en-US" sz="1400" dirty="0"/>
              <a:t> </a:t>
            </a:r>
            <a:r>
              <a:rPr lang="en-US" sz="1400" dirty="0" err="1"/>
              <a:t>დადგენილ</a:t>
            </a:r>
            <a:r>
              <a:rPr lang="en-US" sz="1400" dirty="0"/>
              <a:t> </a:t>
            </a:r>
            <a:r>
              <a:rPr lang="en-US" sz="1400" dirty="0" err="1"/>
              <a:t>მოთხოვნებს</a:t>
            </a:r>
            <a:r>
              <a:rPr lang="en-US" sz="1400" dirty="0"/>
              <a:t>, </a:t>
            </a:r>
            <a:r>
              <a:rPr lang="en-US" sz="1400" dirty="0" err="1"/>
              <a:t>ეთანხმება</a:t>
            </a:r>
            <a:r>
              <a:rPr lang="en-US" sz="1400" dirty="0"/>
              <a:t> </a:t>
            </a:r>
            <a:r>
              <a:rPr lang="en-US" sz="1400" dirty="0" err="1"/>
              <a:t>ვაუჩერი</a:t>
            </a:r>
            <a:r>
              <a:rPr lang="ka-GE" sz="1400" dirty="0"/>
              <a:t>ს </a:t>
            </a:r>
            <a:r>
              <a:rPr lang="en-US" sz="1400" dirty="0"/>
              <a:t>და </a:t>
            </a:r>
            <a:r>
              <a:rPr lang="en-US" sz="1400" dirty="0" err="1"/>
              <a:t>დადგენილების</a:t>
            </a:r>
            <a:r>
              <a:rPr lang="en-US" sz="1400" dirty="0"/>
              <a:t> </a:t>
            </a:r>
            <a:r>
              <a:rPr lang="en-US" sz="1400" dirty="0" err="1"/>
              <a:t>პირობებს</a:t>
            </a:r>
            <a:r>
              <a:rPr lang="en-US" sz="1400" dirty="0"/>
              <a:t> </a:t>
            </a:r>
            <a:r>
              <a:rPr lang="ka-GE" sz="1400" dirty="0"/>
              <a:t>და </a:t>
            </a:r>
            <a:r>
              <a:rPr lang="en-US" sz="1400" dirty="0" err="1"/>
              <a:t>ხელმოწერით</a:t>
            </a:r>
            <a:r>
              <a:rPr lang="en-US" sz="1400" dirty="0"/>
              <a:t> </a:t>
            </a:r>
            <a:r>
              <a:rPr lang="en-US" sz="1400" dirty="0" err="1"/>
              <a:t>დაადასტურებს</a:t>
            </a:r>
            <a:r>
              <a:rPr lang="en-US" sz="1400" dirty="0"/>
              <a:t> </a:t>
            </a:r>
            <a:r>
              <a:rPr lang="en-US" sz="1400" dirty="0" err="1"/>
              <a:t>პროგრამაში</a:t>
            </a:r>
            <a:r>
              <a:rPr lang="en-US" sz="1400" dirty="0"/>
              <a:t> </a:t>
            </a:r>
            <a:r>
              <a:rPr lang="en-US" sz="1400" dirty="0" err="1"/>
              <a:t>მონაწილეობის</a:t>
            </a:r>
            <a:r>
              <a:rPr lang="en-US" sz="1400" dirty="0"/>
              <a:t> </a:t>
            </a:r>
            <a:r>
              <a:rPr lang="en-US" sz="1400" dirty="0" err="1"/>
              <a:t>სურვილს</a:t>
            </a:r>
            <a:r>
              <a:rPr lang="ka-GE" sz="1400" dirty="0"/>
              <a:t>, ამასთან </a:t>
            </a:r>
            <a:r>
              <a:rPr lang="en-US" sz="1400" dirty="0" err="1"/>
              <a:t>წინა</a:t>
            </a:r>
            <a:r>
              <a:rPr lang="en-US" sz="1400" dirty="0"/>
              <a:t> 12 </a:t>
            </a:r>
            <a:r>
              <a:rPr lang="en-US" sz="1400" dirty="0" err="1"/>
              <a:t>თვის</a:t>
            </a:r>
            <a:r>
              <a:rPr lang="en-US" sz="1400" dirty="0"/>
              <a:t> </a:t>
            </a:r>
            <a:r>
              <a:rPr lang="en-US" sz="1400" dirty="0" err="1"/>
              <a:t>ანალიზის</a:t>
            </a:r>
            <a:r>
              <a:rPr lang="en-US" sz="1400" dirty="0"/>
              <a:t> </a:t>
            </a:r>
            <a:r>
              <a:rPr lang="en-US" sz="1400" dirty="0" err="1"/>
              <a:t>საფუძველზე</a:t>
            </a:r>
            <a:r>
              <a:rPr lang="en-US" sz="1400" dirty="0"/>
              <a:t> </a:t>
            </a:r>
            <a:r>
              <a:rPr lang="ka-GE" sz="1400" dirty="0"/>
              <a:t>პირველი საკეისრო კვეთების ხვედრითი წილი არ არემატება 35 %-ს, ხოლო 39 კვირამდე გესტაციურ ვადამდე ჩატარებული საკეისრო კვეთების ხვედრითი წილი 30%-ზე ნაკლებია</a:t>
            </a:r>
            <a:r>
              <a:rPr lang="ka-GE" sz="1400" dirty="0" smtClean="0"/>
              <a:t>.</a:t>
            </a:r>
            <a:endParaRPr lang="en-US" sz="1400" dirty="0"/>
          </a:p>
        </p:txBody>
      </p:sp>
    </p:spTree>
    <p:extLst>
      <p:ext uri="{BB962C8B-B14F-4D97-AF65-F5344CB8AC3E}">
        <p14:creationId xmlns:p14="http://schemas.microsoft.com/office/powerpoint/2010/main" val="422130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421" y="908354"/>
            <a:ext cx="8758409" cy="4864485"/>
          </a:xfrm>
        </p:spPr>
        <p:txBody>
          <a:bodyPr/>
          <a:lstStyle/>
          <a:p>
            <a:pPr marL="25400" indent="0" algn="l"/>
            <a:r>
              <a:rPr lang="ka-GE" sz="2000" u="sng" dirty="0">
                <a:solidFill>
                  <a:schemeClr val="accent1">
                    <a:lumMod val="50000"/>
                  </a:schemeClr>
                </a:solidFill>
                <a:latin typeface="Arial"/>
                <a:ea typeface="Arial"/>
                <a:cs typeface="Arial"/>
              </a:rPr>
              <a:t>36-ე დადგენილების </a:t>
            </a:r>
          </a:p>
          <a:p>
            <a:pPr marL="368300" indent="-342900" algn="l">
              <a:buFont typeface="Arial" panose="020B0604020202020204" pitchFamily="34" charset="0"/>
              <a:buChar char="•"/>
            </a:pPr>
            <a:r>
              <a:rPr lang="ka-GE" sz="2000" dirty="0" smtClean="0">
                <a:solidFill>
                  <a:schemeClr val="accent1">
                    <a:lumMod val="50000"/>
                  </a:schemeClr>
                </a:solidFill>
                <a:latin typeface="Arial"/>
                <a:ea typeface="Arial"/>
                <a:cs typeface="Arial"/>
              </a:rPr>
              <a:t>მუხლი </a:t>
            </a:r>
            <a:r>
              <a:rPr lang="ka-GE" sz="2000" dirty="0">
                <a:solidFill>
                  <a:schemeClr val="accent1">
                    <a:lumMod val="50000"/>
                  </a:schemeClr>
                </a:solidFill>
                <a:latin typeface="Arial"/>
                <a:ea typeface="Arial"/>
                <a:cs typeface="Arial"/>
              </a:rPr>
              <a:t>23-ის მე-18 პუნქტი შეიცვალა და მიიღო შემდეგი ფორმულირება:</a:t>
            </a:r>
          </a:p>
          <a:p>
            <a:r>
              <a:rPr lang="ka-GE" sz="1400" dirty="0"/>
              <a:t>18. </a:t>
            </a:r>
            <a:r>
              <a:rPr lang="en-US" sz="1400" dirty="0" err="1"/>
              <a:t>პროგრამით</a:t>
            </a:r>
            <a:r>
              <a:rPr lang="en-US" sz="1400" dirty="0"/>
              <a:t> </a:t>
            </a:r>
            <a:r>
              <a:rPr lang="en-US" sz="1400" dirty="0" err="1"/>
              <a:t>გათვალისწინებული</a:t>
            </a:r>
            <a:r>
              <a:rPr lang="en-US" sz="1400" dirty="0"/>
              <a:t> </a:t>
            </a:r>
            <a:r>
              <a:rPr lang="en-US" sz="1400" dirty="0" err="1"/>
              <a:t>საკეისრო</a:t>
            </a:r>
            <a:r>
              <a:rPr lang="en-US" sz="1400" dirty="0"/>
              <a:t> </a:t>
            </a:r>
            <a:r>
              <a:rPr lang="en-US" sz="1400" dirty="0" err="1"/>
              <a:t>კვეთის</a:t>
            </a:r>
            <a:r>
              <a:rPr lang="en-US" sz="1400" dirty="0"/>
              <a:t> </a:t>
            </a:r>
            <a:r>
              <a:rPr lang="en-US" sz="1400" dirty="0" err="1"/>
              <a:t>ანაზღაურება</a:t>
            </a:r>
            <a:r>
              <a:rPr lang="en-US" sz="1400" dirty="0"/>
              <a:t> </a:t>
            </a:r>
            <a:r>
              <a:rPr lang="en-US" sz="1400" dirty="0" err="1"/>
              <a:t>მოხდება</a:t>
            </a:r>
            <a:r>
              <a:rPr lang="en-US" sz="1400" dirty="0"/>
              <a:t> </a:t>
            </a:r>
            <a:r>
              <a:rPr lang="en-US" sz="1400" dirty="0" err="1"/>
              <a:t>შემდეგი</a:t>
            </a:r>
            <a:r>
              <a:rPr lang="en-US" sz="1400" dirty="0"/>
              <a:t> </a:t>
            </a:r>
            <a:r>
              <a:rPr lang="en-US" sz="1400" dirty="0" err="1"/>
              <a:t>წესით</a:t>
            </a:r>
            <a:r>
              <a:rPr lang="en-US" sz="1400" dirty="0"/>
              <a:t>: სამედიცინო </a:t>
            </a:r>
            <a:r>
              <a:rPr lang="en-US" sz="1400" dirty="0" err="1"/>
              <a:t>ჩვენების</a:t>
            </a:r>
            <a:r>
              <a:rPr lang="en-US" sz="1400" dirty="0"/>
              <a:t> </a:t>
            </a:r>
            <a:r>
              <a:rPr lang="en-US" sz="1400" dirty="0" err="1"/>
              <a:t>შემთხვევაში</a:t>
            </a:r>
            <a:r>
              <a:rPr lang="en-US" sz="1400" dirty="0"/>
              <a:t> − 800 </a:t>
            </a:r>
            <a:r>
              <a:rPr lang="en-US" sz="1400" dirty="0" err="1"/>
              <a:t>ლარით</a:t>
            </a:r>
            <a:r>
              <a:rPr lang="en-US" sz="1400" dirty="0"/>
              <a:t>, </a:t>
            </a:r>
            <a:r>
              <a:rPr lang="en-US" sz="1400" dirty="0" err="1"/>
              <a:t>ხოლო</a:t>
            </a:r>
            <a:r>
              <a:rPr lang="en-US" sz="1400" dirty="0"/>
              <a:t> </a:t>
            </a:r>
            <a:r>
              <a:rPr lang="en-US" sz="1400" dirty="0" err="1"/>
              <a:t>მოსარგებლის</a:t>
            </a:r>
            <a:r>
              <a:rPr lang="en-US" sz="1400" dirty="0"/>
              <a:t> </a:t>
            </a:r>
            <a:r>
              <a:rPr lang="en-US" sz="1400" dirty="0" err="1"/>
              <a:t>მოთხოვნის</a:t>
            </a:r>
            <a:r>
              <a:rPr lang="en-US" sz="1400" dirty="0"/>
              <a:t> </a:t>
            </a:r>
            <a:r>
              <a:rPr lang="en-US" sz="1400" dirty="0" err="1"/>
              <a:t>საფუძველზე</a:t>
            </a:r>
            <a:r>
              <a:rPr lang="en-US" sz="1400" dirty="0"/>
              <a:t> </a:t>
            </a:r>
            <a:r>
              <a:rPr lang="ka-GE" sz="1400" dirty="0"/>
              <a:t>ჩატარებული საკეისრო კვეთა პროგრამის ფარგლებში არ ანაზღაურდება</a:t>
            </a:r>
            <a:r>
              <a:rPr lang="ka-GE" sz="1400" dirty="0" smtClean="0"/>
              <a:t>.</a:t>
            </a:r>
          </a:p>
          <a:p>
            <a:endParaRPr lang="en-US" sz="1400" dirty="0"/>
          </a:p>
          <a:p>
            <a:pPr marL="482600" indent="-457200" algn="l">
              <a:buFont typeface="Arial" panose="020B0604020202020204" pitchFamily="34" charset="0"/>
              <a:buChar char="•"/>
            </a:pPr>
            <a:r>
              <a:rPr lang="ka-GE" sz="2000" dirty="0">
                <a:solidFill>
                  <a:schemeClr val="accent1">
                    <a:lumMod val="50000"/>
                  </a:schemeClr>
                </a:solidFill>
                <a:latin typeface="Arial"/>
                <a:ea typeface="Arial"/>
                <a:cs typeface="Arial"/>
              </a:rPr>
              <a:t>მუხლი 19-ის 22-ე პუნქტი შეიცვალა და მიიღო შემდეგი ფორმულირება</a:t>
            </a:r>
            <a:r>
              <a:rPr lang="ka-GE" sz="2000" dirty="0" smtClean="0">
                <a:solidFill>
                  <a:schemeClr val="accent1">
                    <a:lumMod val="50000"/>
                  </a:schemeClr>
                </a:solidFill>
                <a:latin typeface="Arial"/>
                <a:ea typeface="Arial"/>
                <a:cs typeface="Arial"/>
              </a:rPr>
              <a:t>:</a:t>
            </a:r>
          </a:p>
          <a:p>
            <a:pPr marL="25400" indent="0" algn="l"/>
            <a:endParaRPr lang="ka-GE" sz="1400" dirty="0" smtClean="0"/>
          </a:p>
          <a:p>
            <a:pPr marL="25400" indent="0" algn="l"/>
            <a:r>
              <a:rPr lang="ka-GE" sz="1400" dirty="0"/>
              <a:t> </a:t>
            </a:r>
            <a:r>
              <a:rPr lang="ka-GE" sz="1400" dirty="0" smtClean="0"/>
              <a:t>22</a:t>
            </a:r>
            <a:r>
              <a:rPr lang="ka-GE" sz="1400" dirty="0"/>
              <a:t>. </a:t>
            </a:r>
            <a:r>
              <a:rPr lang="en-US" sz="1400" dirty="0" err="1"/>
              <a:t>ამ</a:t>
            </a:r>
            <a:r>
              <a:rPr lang="en-US" sz="1400" dirty="0"/>
              <a:t> </a:t>
            </a:r>
            <a:r>
              <a:rPr lang="en-US" sz="1400" dirty="0" err="1"/>
              <a:t>პროგრამის</a:t>
            </a:r>
            <a:r>
              <a:rPr lang="en-US" sz="1400" dirty="0"/>
              <a:t> მე-4 </a:t>
            </a:r>
            <a:r>
              <a:rPr lang="en-US" sz="1400" dirty="0" err="1"/>
              <a:t>მუხლის</a:t>
            </a:r>
            <a:r>
              <a:rPr lang="en-US" sz="1400" dirty="0"/>
              <a:t> </a:t>
            </a:r>
            <a:r>
              <a:rPr lang="en-US" sz="1400" dirty="0" err="1"/>
              <a:t>პირველი</a:t>
            </a:r>
            <a:r>
              <a:rPr lang="en-US" sz="1400" dirty="0"/>
              <a:t> </a:t>
            </a:r>
            <a:r>
              <a:rPr lang="en-US" sz="1400" dirty="0" err="1"/>
              <a:t>პუნქტის</a:t>
            </a:r>
            <a:r>
              <a:rPr lang="en-US" sz="1400" dirty="0"/>
              <a:t> „ა“ </a:t>
            </a:r>
            <a:r>
              <a:rPr lang="en-US" sz="1400" dirty="0" err="1"/>
              <a:t>ქვეპუნქტით</a:t>
            </a:r>
            <a:r>
              <a:rPr lang="en-US" sz="1400" dirty="0"/>
              <a:t> </a:t>
            </a:r>
            <a:r>
              <a:rPr lang="en-US" sz="1400" dirty="0" err="1"/>
              <a:t>განსაზღვრულ</a:t>
            </a:r>
            <a:r>
              <a:rPr lang="en-US" sz="1400" dirty="0"/>
              <a:t> </a:t>
            </a:r>
            <a:r>
              <a:rPr lang="en-US" sz="1400" dirty="0" err="1"/>
              <a:t>დაწესებულებებში</a:t>
            </a:r>
            <a:r>
              <a:rPr lang="en-US" sz="1400" dirty="0"/>
              <a:t> </a:t>
            </a:r>
            <a:r>
              <a:rPr lang="en-US" sz="1400" dirty="0" err="1"/>
              <a:t>ხელშეკრულების</a:t>
            </a:r>
            <a:r>
              <a:rPr lang="en-US" sz="1400" dirty="0"/>
              <a:t> </a:t>
            </a:r>
            <a:r>
              <a:rPr lang="en-US" sz="1400" dirty="0" err="1"/>
              <a:t>გაფორმებიდან</a:t>
            </a:r>
            <a:r>
              <a:rPr lang="en-US" sz="1400" dirty="0"/>
              <a:t> 12 </a:t>
            </a:r>
            <a:r>
              <a:rPr lang="en-US" sz="1400" dirty="0" err="1"/>
              <a:t>თვის</a:t>
            </a:r>
            <a:r>
              <a:rPr lang="en-US" sz="1400" dirty="0"/>
              <a:t> </a:t>
            </a:r>
            <a:r>
              <a:rPr lang="en-US" sz="1400" dirty="0" err="1"/>
              <a:t>ანალიზის</a:t>
            </a:r>
            <a:r>
              <a:rPr lang="en-US" sz="1400" dirty="0"/>
              <a:t> </a:t>
            </a:r>
            <a:r>
              <a:rPr lang="en-US" sz="1400" dirty="0" err="1"/>
              <a:t>საფუძველზე</a:t>
            </a:r>
            <a:r>
              <a:rPr lang="en-US" sz="1400" dirty="0"/>
              <a:t>, </a:t>
            </a:r>
            <a:r>
              <a:rPr lang="en-US" sz="1400" dirty="0" err="1"/>
              <a:t>რომელიც</a:t>
            </a:r>
            <a:r>
              <a:rPr lang="en-US" sz="1400" dirty="0"/>
              <a:t> </a:t>
            </a:r>
            <a:r>
              <a:rPr lang="en-US" sz="1400" dirty="0" err="1"/>
              <a:t>განხორციელდება</a:t>
            </a:r>
            <a:r>
              <a:rPr lang="en-US" sz="1400" dirty="0"/>
              <a:t> </a:t>
            </a:r>
            <a:r>
              <a:rPr lang="en-US" sz="1400" dirty="0" err="1"/>
              <a:t>ხელშეკრულების</a:t>
            </a:r>
            <a:r>
              <a:rPr lang="en-US" sz="1400" dirty="0"/>
              <a:t> </a:t>
            </a:r>
            <a:r>
              <a:rPr lang="en-US" sz="1400" dirty="0" err="1"/>
              <a:t>გაფორმებიდან</a:t>
            </a:r>
            <a:r>
              <a:rPr lang="en-US" sz="1400" dirty="0"/>
              <a:t> მე-13 </a:t>
            </a:r>
            <a:r>
              <a:rPr lang="en-US" sz="1400" dirty="0" err="1"/>
              <a:t>თვეს</a:t>
            </a:r>
            <a:r>
              <a:rPr lang="en-US" sz="1400" dirty="0"/>
              <a:t>, </a:t>
            </a:r>
            <a:r>
              <a:rPr lang="en-US" sz="1400" dirty="0" err="1"/>
              <a:t>თუ</a:t>
            </a:r>
            <a:r>
              <a:rPr lang="en-US" sz="1400" dirty="0"/>
              <a:t> </a:t>
            </a:r>
            <a:r>
              <a:rPr lang="en-US" sz="1400" dirty="0" err="1"/>
              <a:t>მშობიარობათა</a:t>
            </a:r>
            <a:r>
              <a:rPr lang="en-US" sz="1400" dirty="0"/>
              <a:t> </a:t>
            </a:r>
            <a:r>
              <a:rPr lang="en-US" sz="1400" dirty="0" err="1"/>
              <a:t>საერთო</a:t>
            </a:r>
            <a:r>
              <a:rPr lang="en-US" sz="1400" dirty="0"/>
              <a:t> </a:t>
            </a:r>
            <a:r>
              <a:rPr lang="en-US" sz="1400" dirty="0" err="1"/>
              <a:t>რაოდენობაში</a:t>
            </a:r>
            <a:r>
              <a:rPr lang="en-US" sz="1400" dirty="0"/>
              <a:t> </a:t>
            </a:r>
            <a:r>
              <a:rPr lang="en-US" sz="1400" dirty="0" err="1"/>
              <a:t>საკეისრო</a:t>
            </a:r>
            <a:r>
              <a:rPr lang="en-US" sz="1400" dirty="0"/>
              <a:t> </a:t>
            </a:r>
            <a:r>
              <a:rPr lang="en-US" sz="1400" dirty="0" err="1"/>
              <a:t>კვეთების</a:t>
            </a:r>
            <a:r>
              <a:rPr lang="en-US" sz="1400" dirty="0"/>
              <a:t> </a:t>
            </a:r>
            <a:r>
              <a:rPr lang="en-US" sz="1400" dirty="0" err="1"/>
              <a:t>ხვედრითი</a:t>
            </a:r>
            <a:r>
              <a:rPr lang="en-US" sz="1400" dirty="0"/>
              <a:t> </a:t>
            </a:r>
            <a:r>
              <a:rPr lang="en-US" sz="1400" dirty="0" err="1"/>
              <a:t>წილი</a:t>
            </a:r>
            <a:r>
              <a:rPr lang="en-US" sz="1400" dirty="0"/>
              <a:t> </a:t>
            </a:r>
            <a:r>
              <a:rPr lang="en-US" sz="1400" dirty="0" err="1"/>
              <a:t>გადააჭარბებს</a:t>
            </a:r>
            <a:r>
              <a:rPr lang="en-US" sz="1400" dirty="0"/>
              <a:t> </a:t>
            </a:r>
            <a:r>
              <a:rPr lang="en-US" sz="1400" dirty="0" err="1"/>
              <a:t>ხელშეკრულებით</a:t>
            </a:r>
            <a:r>
              <a:rPr lang="en-US" sz="1400" dirty="0"/>
              <a:t> </a:t>
            </a:r>
            <a:r>
              <a:rPr lang="en-US" sz="1400" dirty="0" err="1"/>
              <a:t>გათვალისწინებულ</a:t>
            </a:r>
            <a:r>
              <a:rPr lang="en-US" sz="1400" dirty="0"/>
              <a:t> </a:t>
            </a:r>
            <a:r>
              <a:rPr lang="en-US" sz="1400" dirty="0" err="1"/>
              <a:t>შესაბამის</a:t>
            </a:r>
            <a:r>
              <a:rPr lang="en-US" sz="1400" dirty="0"/>
              <a:t> </a:t>
            </a:r>
            <a:r>
              <a:rPr lang="en-US" sz="1400" dirty="0" err="1"/>
              <a:t>მაჩვენებელს</a:t>
            </a:r>
            <a:r>
              <a:rPr lang="en-US" sz="1400" dirty="0"/>
              <a:t>, </a:t>
            </a:r>
            <a:r>
              <a:rPr lang="en-US" sz="1400" dirty="0" err="1"/>
              <a:t>მიმწოდებელს</a:t>
            </a:r>
            <a:r>
              <a:rPr lang="en-US" sz="1400" dirty="0"/>
              <a:t> </a:t>
            </a:r>
            <a:r>
              <a:rPr lang="en-US" sz="1400" dirty="0" err="1"/>
              <a:t>დაეკისრება</a:t>
            </a:r>
            <a:r>
              <a:rPr lang="en-US" sz="1400" dirty="0"/>
              <a:t> </a:t>
            </a:r>
            <a:r>
              <a:rPr lang="en-US" sz="1400" dirty="0" err="1"/>
              <a:t>ჯარიმა</a:t>
            </a:r>
            <a:r>
              <a:rPr lang="en-US" sz="1400" dirty="0"/>
              <a:t> </a:t>
            </a:r>
            <a:r>
              <a:rPr lang="en-US" sz="1400" dirty="0" err="1"/>
              <a:t>ხელშეკრულების</a:t>
            </a:r>
            <a:r>
              <a:rPr lang="en-US" sz="1400" dirty="0"/>
              <a:t> </a:t>
            </a:r>
            <a:r>
              <a:rPr lang="en-US" sz="1400" dirty="0" err="1"/>
              <a:t>მოქმედების</a:t>
            </a:r>
            <a:r>
              <a:rPr lang="en-US" sz="1400" dirty="0"/>
              <a:t> </a:t>
            </a:r>
            <a:r>
              <a:rPr lang="en-US" sz="1400" dirty="0" err="1"/>
              <a:t>პერიოდში</a:t>
            </a:r>
            <a:r>
              <a:rPr lang="en-US" sz="1400" dirty="0"/>
              <a:t>, </a:t>
            </a:r>
            <a:r>
              <a:rPr lang="en-US" sz="1400" dirty="0" err="1"/>
              <a:t>პროგრამის</a:t>
            </a:r>
            <a:r>
              <a:rPr lang="en-US" sz="1400" dirty="0"/>
              <a:t> </a:t>
            </a:r>
            <a:r>
              <a:rPr lang="en-US" sz="1400" dirty="0" err="1"/>
              <a:t>ფარგლებში</a:t>
            </a:r>
            <a:r>
              <a:rPr lang="en-US" sz="1400" dirty="0"/>
              <a:t>, </a:t>
            </a:r>
            <a:r>
              <a:rPr lang="ka-GE" sz="1400" dirty="0"/>
              <a:t>მშობიარობისა და საკეისრო კვეთების დაფინანსებაზე ბოლო 1 წლის განმავლობაში გადარიცხული თანხის 10%-ით.</a:t>
            </a:r>
            <a:endParaRPr lang="en-US" sz="1400" dirty="0"/>
          </a:p>
          <a:p>
            <a:pPr marL="25400" indent="0" algn="l"/>
            <a:endParaRPr lang="en-US" sz="2000" dirty="0">
              <a:solidFill>
                <a:schemeClr val="accent1">
                  <a:lumMod val="50000"/>
                </a:schemeClr>
              </a:solidFill>
              <a:latin typeface="Arial"/>
              <a:ea typeface="Arial"/>
              <a:cs typeface="Arial"/>
            </a:endParaRPr>
          </a:p>
        </p:txBody>
      </p:sp>
      <p:sp>
        <p:nvSpPr>
          <p:cNvPr id="4" name="Title 1"/>
          <p:cNvSpPr>
            <a:spLocks noGrp="1"/>
          </p:cNvSpPr>
          <p:nvPr>
            <p:ph type="ctrTitle"/>
          </p:nvPr>
        </p:nvSpPr>
        <p:spPr>
          <a:xfrm>
            <a:off x="1611217" y="446719"/>
            <a:ext cx="7532783" cy="461635"/>
          </a:xfrm>
          <a:solidFill>
            <a:srgbClr val="0FC79B"/>
          </a:solidFill>
          <a:ln>
            <a:noFill/>
          </a:ln>
        </p:spPr>
        <p:txBody>
          <a:bodyPr spcFirstLastPara="1" wrap="square" lIns="91425" tIns="91425" rIns="91425" bIns="91425" rtlCol="0" anchor="ctr" anchorCtr="0">
            <a:spAutoFit/>
          </a:bodyPr>
          <a:lstStyle/>
          <a:p>
            <a:pPr marL="457200" indent="-431800"/>
            <a:r>
              <a:rPr lang="ka-GE" sz="1800" b="1" i="1" dirty="0">
                <a:solidFill>
                  <a:schemeClr val="bg1"/>
                </a:solidFill>
                <a:latin typeface="Arial"/>
                <a:ea typeface="Arial"/>
                <a:cs typeface="Arial"/>
                <a:sym typeface="Arial"/>
              </a:rPr>
              <a:t>რეკომენდაციების შედეგად მიღებული </a:t>
            </a:r>
            <a:r>
              <a:rPr lang="ka-GE" sz="1800" b="1" i="1" dirty="0" smtClean="0">
                <a:solidFill>
                  <a:schemeClr val="bg1"/>
                </a:solidFill>
                <a:latin typeface="Arial"/>
                <a:ea typeface="Arial"/>
                <a:cs typeface="Arial"/>
                <a:sym typeface="Arial"/>
              </a:rPr>
              <a:t>გადაწყვეტილებების პროექტი</a:t>
            </a:r>
            <a:endParaRPr lang="en-US" sz="1800" b="1" i="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823797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53" y="1366091"/>
            <a:ext cx="9309253" cy="484743"/>
          </a:xfrm>
        </p:spPr>
        <p:txBody>
          <a:bodyPr/>
          <a:lstStyle/>
          <a:p>
            <a:r>
              <a:rPr lang="ka-GE" sz="2000" dirty="0" smtClean="0">
                <a:solidFill>
                  <a:schemeClr val="accent1">
                    <a:lumMod val="50000"/>
                  </a:schemeClr>
                </a:solidFill>
                <a:latin typeface="Arial"/>
                <a:ea typeface="Arial"/>
                <a:cs typeface="Arial"/>
              </a:rPr>
              <a:t>ხელშეკრულებაში </a:t>
            </a:r>
            <a:r>
              <a:rPr lang="ka-GE" sz="2000" dirty="0">
                <a:solidFill>
                  <a:schemeClr val="accent1">
                    <a:lumMod val="50000"/>
                  </a:schemeClr>
                </a:solidFill>
                <a:latin typeface="Arial"/>
                <a:ea typeface="Arial"/>
                <a:cs typeface="Arial"/>
              </a:rPr>
              <a:t>სამედიცინო მომსახურების (მშობიარობა და საკეისრო კვეთა) გაწევის </a:t>
            </a:r>
            <a:r>
              <a:rPr lang="ka-GE" sz="2000" dirty="0" smtClean="0">
                <a:solidFill>
                  <a:schemeClr val="accent1">
                    <a:lumMod val="50000"/>
                  </a:schemeClr>
                </a:solidFill>
                <a:latin typeface="Arial"/>
                <a:ea typeface="Arial"/>
                <a:cs typeface="Arial"/>
              </a:rPr>
              <a:t>შესახებ</a:t>
            </a:r>
            <a:r>
              <a:rPr lang="en-US" dirty="0"/>
              <a:t/>
            </a:r>
            <a:br>
              <a:rPr lang="en-US" dirty="0"/>
            </a:br>
            <a:endParaRPr lang="en-US" dirty="0"/>
          </a:p>
        </p:txBody>
      </p:sp>
      <p:sp>
        <p:nvSpPr>
          <p:cNvPr id="3" name="Subtitle 2"/>
          <p:cNvSpPr>
            <a:spLocks noGrp="1"/>
          </p:cNvSpPr>
          <p:nvPr>
            <p:ph type="subTitle" idx="1"/>
          </p:nvPr>
        </p:nvSpPr>
        <p:spPr>
          <a:xfrm>
            <a:off x="126693" y="1850834"/>
            <a:ext cx="8907137" cy="3787966"/>
          </a:xfrm>
        </p:spPr>
        <p:txBody>
          <a:bodyPr/>
          <a:lstStyle/>
          <a:p>
            <a:pPr marL="482600" indent="-457200" algn="l">
              <a:buFont typeface="Arial" panose="020B0604020202020204" pitchFamily="34" charset="0"/>
              <a:buChar char="•"/>
            </a:pPr>
            <a:r>
              <a:rPr lang="ka-GE" sz="2000" dirty="0">
                <a:solidFill>
                  <a:schemeClr val="accent1">
                    <a:lumMod val="50000"/>
                  </a:schemeClr>
                </a:solidFill>
                <a:latin typeface="Arial"/>
                <a:ea typeface="Arial"/>
                <a:cs typeface="Arial"/>
              </a:rPr>
              <a:t>მე-5 პუნქტის, 5.3 ქვეპუნქტი შეიცვალა და მიიღო შემდეგი ფორმულირება</a:t>
            </a:r>
            <a:r>
              <a:rPr lang="ka-GE" sz="2000" dirty="0" smtClean="0">
                <a:solidFill>
                  <a:schemeClr val="accent1">
                    <a:lumMod val="50000"/>
                  </a:schemeClr>
                </a:solidFill>
                <a:latin typeface="Arial"/>
                <a:ea typeface="Arial"/>
                <a:cs typeface="Arial"/>
              </a:rPr>
              <a:t>:</a:t>
            </a:r>
          </a:p>
          <a:p>
            <a:pPr marL="25400" indent="0" algn="l"/>
            <a:r>
              <a:rPr lang="ka-GE" sz="1800" dirty="0"/>
              <a:t>5.3. პერინატალური მოვლის სუბსპეციალიზებული (III) დონის მიმწოდებელ სამედიცინო დაწესებულებებში მშობიარობების საერთო რაოდენობაში საკეისრო კვეთების ხვედრითი წილის შემცირების პროპორცია განისაზღვრება ხელშეკრულების გაფორმების თვის წინა 12 თვის განმავლობაში მშობიარობათა საერთო რაოდენობაში საკეისრო კვეთების ხვედრითი წილიდან </a:t>
            </a:r>
            <a:r>
              <a:rPr lang="ka-GE" sz="1800"/>
              <a:t>და </a:t>
            </a:r>
            <a:r>
              <a:rPr lang="ka-GE" sz="1800" smtClean="0"/>
              <a:t>შეადგენს</a:t>
            </a:r>
            <a:r>
              <a:rPr lang="ka-GE" sz="1800"/>
              <a:t> </a:t>
            </a:r>
            <a:r>
              <a:rPr lang="ka-GE" sz="1800" smtClean="0"/>
              <a:t>თითოეული დაწესებულებისთვის ინდივიდუალურად განსაზღვრულ %-</a:t>
            </a:r>
            <a:r>
              <a:rPr lang="ka-GE" sz="1800" dirty="0"/>
              <a:t>ს </a:t>
            </a:r>
            <a:r>
              <a:rPr lang="ka-GE" sz="1800" i="1" dirty="0"/>
              <a:t>(განისაზღვრება სერვისის მიმწოდებლის მიერ, ამასთან, სავალდებულოა კლების ტენდენციის დაფიქსირება არაუმცირეს</a:t>
            </a:r>
            <a:r>
              <a:rPr lang="en-US" sz="1800" i="1" dirty="0"/>
              <a:t> 3%-</a:t>
            </a:r>
            <a:r>
              <a:rPr lang="ka-GE" sz="1800" i="1" dirty="0"/>
              <a:t>სა)</a:t>
            </a:r>
            <a:r>
              <a:rPr lang="ka-GE" sz="1800" dirty="0"/>
              <a:t>. </a:t>
            </a:r>
            <a:endParaRPr lang="en-US" sz="1800" dirty="0"/>
          </a:p>
          <a:p>
            <a:pPr marL="482600" indent="-457200" algn="l">
              <a:buFont typeface="Arial" panose="020B0604020202020204" pitchFamily="34" charset="0"/>
              <a:buChar char="•"/>
            </a:pPr>
            <a:endParaRPr lang="en-US" sz="2000" dirty="0">
              <a:solidFill>
                <a:schemeClr val="accent1">
                  <a:lumMod val="50000"/>
                </a:schemeClr>
              </a:solidFill>
              <a:latin typeface="Arial"/>
              <a:ea typeface="Arial"/>
              <a:cs typeface="Arial"/>
            </a:endParaRPr>
          </a:p>
        </p:txBody>
      </p:sp>
      <p:sp>
        <p:nvSpPr>
          <p:cNvPr id="4" name="Title 1"/>
          <p:cNvSpPr txBox="1">
            <a:spLocks/>
          </p:cNvSpPr>
          <p:nvPr/>
        </p:nvSpPr>
        <p:spPr>
          <a:xfrm>
            <a:off x="1611217" y="446719"/>
            <a:ext cx="7532783" cy="461635"/>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457200" indent="-431800"/>
            <a:r>
              <a:rPr lang="ka-GE" sz="1800" b="1" i="1" smtClean="0">
                <a:solidFill>
                  <a:schemeClr val="bg1"/>
                </a:solidFill>
                <a:latin typeface="Arial"/>
                <a:ea typeface="Arial"/>
                <a:cs typeface="Arial"/>
                <a:sym typeface="Arial"/>
              </a:rPr>
              <a:t>რეკომენდაციების შედეგად მიღებული გადაწყვეტილებების პროექტი</a:t>
            </a:r>
            <a:endParaRPr lang="en-US" sz="1800" b="1" i="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12443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0" y="2236565"/>
            <a:ext cx="9144000" cy="738633"/>
          </a:xfrm>
          <a:prstGeom prst="rect">
            <a:avLst/>
          </a:prstGeom>
          <a:solidFill>
            <a:srgbClr val="0FC79B"/>
          </a:solidFill>
          <a:ln>
            <a:noFill/>
          </a:ln>
        </p:spPr>
        <p:txBody>
          <a:bodyPr spcFirstLastPara="1" wrap="square" lIns="91425" tIns="91425" rIns="91425" bIns="91425" rtlCol="0" anchor="ctr" anchorCtr="0">
            <a:spAutoFit/>
          </a:bodyPr>
          <a:lstStyle/>
          <a:p>
            <a:pPr indent="-431800" algn="ctr">
              <a:spcBef>
                <a:spcPts val="0"/>
              </a:spcBef>
              <a:buClr>
                <a:srgbClr val="000000"/>
              </a:buClr>
              <a:buSzPts val="1400"/>
              <a:buNone/>
            </a:pPr>
            <a:r>
              <a:rPr lang="ka-GE" sz="2800" i="1" dirty="0">
                <a:solidFill>
                  <a:schemeClr val="bg1"/>
                </a:solidFill>
                <a:latin typeface="Arial"/>
                <a:ea typeface="Arial"/>
                <a:cs typeface="Arial"/>
              </a:rPr>
              <a:t>    </a:t>
            </a:r>
            <a:r>
              <a:rPr lang="ka-GE" sz="2800" i="1" dirty="0" smtClean="0">
                <a:solidFill>
                  <a:schemeClr val="bg1"/>
                </a:solidFill>
                <a:latin typeface="Arial"/>
                <a:ea typeface="Arial"/>
                <a:cs typeface="Arial"/>
              </a:rPr>
              <a:t>    </a:t>
            </a:r>
            <a:r>
              <a:rPr lang="ka-GE" sz="3200" i="1" dirty="0" smtClean="0">
                <a:solidFill>
                  <a:schemeClr val="bg1"/>
                </a:solidFill>
                <a:latin typeface="Arial"/>
                <a:ea typeface="Arial"/>
                <a:cs typeface="Arial"/>
              </a:rPr>
              <a:t>მა</a:t>
            </a:r>
            <a:r>
              <a:rPr lang="ka-GE" sz="3600" i="1" dirty="0" smtClean="0">
                <a:solidFill>
                  <a:schemeClr val="bg1"/>
                </a:solidFill>
                <a:latin typeface="Arial"/>
                <a:ea typeface="Arial"/>
                <a:cs typeface="Arial"/>
              </a:rPr>
              <a:t>დლობა</a:t>
            </a:r>
            <a:r>
              <a:rPr lang="ka-GE" sz="2800" i="1" dirty="0" smtClean="0">
                <a:solidFill>
                  <a:schemeClr val="bg1"/>
                </a:solidFill>
                <a:latin typeface="Arial"/>
                <a:ea typeface="Arial"/>
                <a:cs typeface="Arial"/>
              </a:rPr>
              <a:t> </a:t>
            </a:r>
            <a:r>
              <a:rPr lang="ka-GE" sz="3200" i="1" dirty="0" smtClean="0">
                <a:solidFill>
                  <a:schemeClr val="bg1"/>
                </a:solidFill>
                <a:latin typeface="Arial"/>
                <a:ea typeface="Arial"/>
                <a:cs typeface="Arial"/>
              </a:rPr>
              <a:t>ყურადღებისათვის</a:t>
            </a:r>
            <a:r>
              <a:rPr lang="ka-GE" sz="3200" i="1" dirty="0">
                <a:solidFill>
                  <a:schemeClr val="bg1"/>
                </a:solidFill>
                <a:latin typeface="Arial"/>
                <a:ea typeface="Arial"/>
                <a:cs typeface="Arial"/>
              </a:rPr>
              <a:t>!</a:t>
            </a:r>
            <a:endParaRPr sz="3200" i="1" dirty="0">
              <a:solidFill>
                <a:schemeClr val="bg1"/>
              </a:solidFill>
              <a:latin typeface="Arial"/>
              <a:ea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944" y="327125"/>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ka-GE" i="1" dirty="0">
                <a:solidFill>
                  <a:schemeClr val="accent1">
                    <a:lumMod val="50000"/>
                  </a:schemeClr>
                </a:solidFill>
                <a:effectLst>
                  <a:outerShdw blurRad="38100" dist="38100" dir="2700000" algn="tl">
                    <a:srgbClr val="000000">
                      <a:alpha val="43137"/>
                    </a:srgbClr>
                  </a:outerShdw>
                </a:effectLst>
              </a:rPr>
              <a:t>პერინატალური სერვისის დონეები</a:t>
            </a:r>
            <a:endParaRPr i="1" dirty="0">
              <a:solidFill>
                <a:schemeClr val="accent1">
                  <a:lumMod val="50000"/>
                </a:schemeClr>
              </a:solidFill>
              <a:effectLst>
                <a:outerShdw blurRad="38100" dist="38100" dir="2700000" algn="tl">
                  <a:srgbClr val="000000">
                    <a:alpha val="43137"/>
                  </a:srgbClr>
                </a:outerShdw>
              </a:effectLst>
            </a:endParaRPr>
          </a:p>
        </p:txBody>
      </p:sp>
      <p:sp>
        <p:nvSpPr>
          <p:cNvPr id="207" name="Shape 207"/>
          <p:cNvSpPr txBox="1"/>
          <p:nvPr/>
        </p:nvSpPr>
        <p:spPr>
          <a:xfrm>
            <a:off x="3849359" y="3780681"/>
            <a:ext cx="1443600" cy="8043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a:solidFill>
                <a:srgbClr val="701C7F"/>
              </a:solidFill>
            </a:endParaRPr>
          </a:p>
        </p:txBody>
      </p:sp>
      <p:grpSp>
        <p:nvGrpSpPr>
          <p:cNvPr id="208" name="Shape 208"/>
          <p:cNvGrpSpPr/>
          <p:nvPr/>
        </p:nvGrpSpPr>
        <p:grpSpPr>
          <a:xfrm>
            <a:off x="207978" y="1332016"/>
            <a:ext cx="2577050" cy="2331686"/>
            <a:chOff x="2991282" y="1153325"/>
            <a:chExt cx="3514799" cy="3252003"/>
          </a:xfrm>
        </p:grpSpPr>
        <p:sp>
          <p:nvSpPr>
            <p:cNvPr id="209" name="Shape 209"/>
            <p:cNvSpPr/>
            <p:nvPr/>
          </p:nvSpPr>
          <p:spPr>
            <a:xfrm>
              <a:off x="3477586" y="2585458"/>
              <a:ext cx="2541910" cy="950456"/>
            </a:xfrm>
            <a:custGeom>
              <a:avLst/>
              <a:gdLst/>
              <a:ahLst/>
              <a:cxnLst/>
              <a:rect l="0" t="0" r="0" b="0"/>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210" name="Shape 210"/>
            <p:cNvSpPr/>
            <p:nvPr/>
          </p:nvSpPr>
          <p:spPr>
            <a:xfrm>
              <a:off x="299128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0B5394"/>
            </a:solidFill>
            <a:ln>
              <a:noFill/>
            </a:ln>
          </p:spPr>
        </p:sp>
        <p:sp>
          <p:nvSpPr>
            <p:cNvPr id="211" name="Shape 211"/>
            <p:cNvSpPr/>
            <p:nvPr/>
          </p:nvSpPr>
          <p:spPr>
            <a:xfrm flipH="1">
              <a:off x="474785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0B5394"/>
            </a:solidFill>
            <a:ln>
              <a:noFill/>
            </a:ln>
          </p:spPr>
        </p:sp>
        <p:sp>
          <p:nvSpPr>
            <p:cNvPr id="212" name="Shape 212"/>
            <p:cNvSpPr/>
            <p:nvPr/>
          </p:nvSpPr>
          <p:spPr>
            <a:xfrm>
              <a:off x="3969199" y="2001324"/>
              <a:ext cx="1565850" cy="585863"/>
            </a:xfrm>
            <a:custGeom>
              <a:avLst/>
              <a:gdLst/>
              <a:ahLst/>
              <a:cxnLst/>
              <a:rect l="0" t="0" r="0" b="0"/>
              <a:pathLst>
                <a:path w="24053" h="8150" extrusionOk="0">
                  <a:moveTo>
                    <a:pt x="0" y="3827"/>
                  </a:moveTo>
                  <a:lnTo>
                    <a:pt x="11976" y="8150"/>
                  </a:lnTo>
                  <a:lnTo>
                    <a:pt x="24053" y="3827"/>
                  </a:lnTo>
                  <a:lnTo>
                    <a:pt x="12126" y="0"/>
                  </a:lnTo>
                  <a:close/>
                </a:path>
              </a:pathLst>
            </a:custGeom>
            <a:solidFill>
              <a:srgbClr val="D9D9D9"/>
            </a:solidFill>
            <a:ln>
              <a:noFill/>
            </a:ln>
          </p:spPr>
        </p:sp>
        <p:sp>
          <p:nvSpPr>
            <p:cNvPr id="213" name="Shape 213"/>
            <p:cNvSpPr/>
            <p:nvPr/>
          </p:nvSpPr>
          <p:spPr>
            <a:xfrm>
              <a:off x="356325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45818E"/>
            </a:solidFill>
            <a:ln>
              <a:noFill/>
            </a:ln>
          </p:spPr>
        </p:sp>
        <p:sp>
          <p:nvSpPr>
            <p:cNvPr id="214" name="Shape 214"/>
            <p:cNvSpPr/>
            <p:nvPr/>
          </p:nvSpPr>
          <p:spPr>
            <a:xfrm flipH="1">
              <a:off x="474936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45818E"/>
            </a:solidFill>
            <a:ln>
              <a:noFill/>
            </a:ln>
          </p:spPr>
        </p:sp>
        <p:sp>
          <p:nvSpPr>
            <p:cNvPr id="215" name="Shape 215"/>
            <p:cNvSpPr/>
            <p:nvPr/>
          </p:nvSpPr>
          <p:spPr>
            <a:xfrm>
              <a:off x="4059061"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D9EAD3"/>
            </a:solidFill>
            <a:ln>
              <a:noFill/>
            </a:ln>
          </p:spPr>
        </p:sp>
        <p:sp>
          <p:nvSpPr>
            <p:cNvPr id="216" name="Shape 216"/>
            <p:cNvSpPr/>
            <p:nvPr/>
          </p:nvSpPr>
          <p:spPr>
            <a:xfrm flipH="1">
              <a:off x="4749350"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D9EAD3"/>
            </a:solidFill>
            <a:ln>
              <a:noFill/>
            </a:ln>
          </p:spPr>
        </p:sp>
      </p:grpSp>
      <p:sp>
        <p:nvSpPr>
          <p:cNvPr id="217" name="Shape 217"/>
          <p:cNvSpPr txBox="1"/>
          <p:nvPr/>
        </p:nvSpPr>
        <p:spPr>
          <a:xfrm>
            <a:off x="1084803" y="1621731"/>
            <a:ext cx="5124514" cy="571502"/>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III დონე</a:t>
            </a:r>
            <a:endParaRPr b="1" dirty="0"/>
          </a:p>
        </p:txBody>
      </p:sp>
      <p:sp>
        <p:nvSpPr>
          <p:cNvPr id="218" name="Shape 218"/>
          <p:cNvSpPr txBox="1"/>
          <p:nvPr/>
        </p:nvSpPr>
        <p:spPr>
          <a:xfrm>
            <a:off x="1032107" y="3067140"/>
            <a:ext cx="5456100" cy="63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I დონე</a:t>
            </a:r>
            <a:endParaRPr b="1" dirty="0"/>
          </a:p>
        </p:txBody>
      </p:sp>
      <p:sp>
        <p:nvSpPr>
          <p:cNvPr id="219" name="Shape 219"/>
          <p:cNvSpPr txBox="1"/>
          <p:nvPr/>
        </p:nvSpPr>
        <p:spPr>
          <a:xfrm>
            <a:off x="1129575" y="2330775"/>
            <a:ext cx="5565000" cy="63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dirty="0"/>
              <a:t> II დონე</a:t>
            </a:r>
            <a:endParaRPr b="1" dirty="0"/>
          </a:p>
        </p:txBody>
      </p:sp>
      <p:sp>
        <p:nvSpPr>
          <p:cNvPr id="220" name="Shape 220"/>
          <p:cNvSpPr txBox="1"/>
          <p:nvPr/>
        </p:nvSpPr>
        <p:spPr>
          <a:xfrm>
            <a:off x="3220600" y="1332016"/>
            <a:ext cx="5565000" cy="107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ka-GE" b="1" i="1" dirty="0">
                <a:solidFill>
                  <a:schemeClr val="accent1">
                    <a:lumMod val="50000"/>
                  </a:schemeClr>
                </a:solidFill>
              </a:rPr>
              <a:t>I (საბაზისო) დონის 23 დაწესებულება</a:t>
            </a:r>
            <a:r>
              <a:rPr lang="ka-GE" dirty="0">
                <a:solidFill>
                  <a:schemeClr val="accent1">
                    <a:lumMod val="50000"/>
                  </a:schemeClr>
                </a:solidFill>
              </a:rPr>
              <a:t> - დაწესებულება უზრუნველყოფს ფიზიოლოგიურად მიმდინარე ორსულობა/მშობიარობის და ჯანმრთელი დროული ახალშობილის (37 0/7 – 41 0/7 კვირის) მართვას</a:t>
            </a:r>
            <a:endParaRPr dirty="0">
              <a:solidFill>
                <a:schemeClr val="accent1">
                  <a:lumMod val="50000"/>
                </a:schemeClr>
              </a:solidFill>
            </a:endParaRPr>
          </a:p>
          <a:p>
            <a:pPr marL="0" lvl="0" indent="0">
              <a:spcBef>
                <a:spcPts val="0"/>
              </a:spcBef>
              <a:spcAft>
                <a:spcPts val="0"/>
              </a:spcAft>
              <a:buNone/>
            </a:pPr>
            <a:endParaRPr dirty="0">
              <a:solidFill>
                <a:schemeClr val="accent1">
                  <a:lumMod val="50000"/>
                </a:schemeClr>
              </a:solidFill>
            </a:endParaRPr>
          </a:p>
          <a:p>
            <a:pPr marL="0" lvl="0" indent="0">
              <a:spcBef>
                <a:spcPts val="0"/>
              </a:spcBef>
              <a:spcAft>
                <a:spcPts val="0"/>
              </a:spcAft>
              <a:buNone/>
            </a:pPr>
            <a:r>
              <a:rPr lang="ka-GE" b="1" i="1" dirty="0">
                <a:solidFill>
                  <a:schemeClr val="accent1">
                    <a:lumMod val="50000"/>
                  </a:schemeClr>
                </a:solidFill>
              </a:rPr>
              <a:t>II (სპეციალიზებული) დონის 46 დაწესებულება - </a:t>
            </a:r>
            <a:r>
              <a:rPr lang="ka-GE" i="1" dirty="0">
                <a:solidFill>
                  <a:schemeClr val="accent1">
                    <a:lumMod val="50000"/>
                  </a:schemeClr>
                </a:solidFill>
              </a:rPr>
              <a:t>უზრუნველყოფს მაღალი დონის სამეანო მოვლას როგორც ფიზიოლოგიური, ასევე რისკის მქონე ორსულობისა და მშობიარობის შემთხვევაში და ნეონატალურ მომსახურებას ჯანმრთელი, დღენაკლი (≥34 0/7 კვირის გესტაციური ასაკის) და საშუალო სიმძიმის ახალშობილებისათვის, რომელთა პრობლემები სწრაფად მოგვარებადია. </a:t>
            </a:r>
            <a:endParaRPr dirty="0">
              <a:solidFill>
                <a:schemeClr val="accent1">
                  <a:lumMod val="50000"/>
                </a:schemeClr>
              </a:solidFill>
            </a:endParaRPr>
          </a:p>
          <a:p>
            <a:pPr marL="0" lvl="0" indent="0">
              <a:spcBef>
                <a:spcPts val="0"/>
              </a:spcBef>
              <a:spcAft>
                <a:spcPts val="0"/>
              </a:spcAft>
              <a:buNone/>
            </a:pPr>
            <a:endParaRPr dirty="0">
              <a:solidFill>
                <a:schemeClr val="accent1">
                  <a:lumMod val="50000"/>
                </a:schemeClr>
              </a:solidFill>
            </a:endParaRPr>
          </a:p>
          <a:p>
            <a:pPr marL="0" lvl="0" indent="0">
              <a:spcBef>
                <a:spcPts val="0"/>
              </a:spcBef>
              <a:spcAft>
                <a:spcPts val="0"/>
              </a:spcAft>
              <a:buNone/>
            </a:pPr>
            <a:r>
              <a:rPr lang="ka-GE" b="1" i="1" dirty="0">
                <a:solidFill>
                  <a:schemeClr val="accent1">
                    <a:lumMod val="50000"/>
                  </a:schemeClr>
                </a:solidFill>
                <a:highlight>
                  <a:srgbClr val="FFFFFF"/>
                </a:highlight>
                <a:latin typeface="Merriweather"/>
                <a:ea typeface="Merriweather"/>
                <a:cs typeface="Merriweather"/>
                <a:sym typeface="Merriweather"/>
              </a:rPr>
              <a:t>II/III დონის  6 დაწესებულება</a:t>
            </a:r>
            <a:endParaRPr b="1" i="1" dirty="0">
              <a:solidFill>
                <a:schemeClr val="accent1">
                  <a:lumMod val="50000"/>
                </a:schemeClr>
              </a:solidFill>
              <a:highlight>
                <a:srgbClr val="FFFFFF"/>
              </a:highlight>
              <a:latin typeface="Merriweather"/>
              <a:ea typeface="Merriweather"/>
              <a:cs typeface="Merriweather"/>
              <a:sym typeface="Merriweather"/>
            </a:endParaRPr>
          </a:p>
          <a:p>
            <a:pPr marL="0" lvl="0" indent="0">
              <a:spcBef>
                <a:spcPts val="0"/>
              </a:spcBef>
              <a:spcAft>
                <a:spcPts val="0"/>
              </a:spcAft>
              <a:buNone/>
            </a:pPr>
            <a:endParaRPr b="1" i="1" dirty="0">
              <a:solidFill>
                <a:schemeClr val="accent1">
                  <a:lumMod val="50000"/>
                </a:schemeClr>
              </a:solidFill>
              <a:highlight>
                <a:srgbClr val="FFFFFF"/>
              </a:highlight>
              <a:latin typeface="Merriweather"/>
              <a:ea typeface="Merriweather"/>
              <a:cs typeface="Merriweather"/>
              <a:sym typeface="Merriweather"/>
            </a:endParaRPr>
          </a:p>
          <a:p>
            <a:pPr marL="0" lvl="0" indent="0">
              <a:spcBef>
                <a:spcPts val="0"/>
              </a:spcBef>
              <a:spcAft>
                <a:spcPts val="0"/>
              </a:spcAft>
              <a:buNone/>
            </a:pPr>
            <a:r>
              <a:rPr lang="ka-GE" b="1" i="1" dirty="0">
                <a:solidFill>
                  <a:schemeClr val="accent1">
                    <a:lumMod val="50000"/>
                  </a:schemeClr>
                </a:solidFill>
                <a:highlight>
                  <a:srgbClr val="FFFFFF"/>
                </a:highlight>
                <a:latin typeface="Merriweather"/>
                <a:ea typeface="Merriweather"/>
                <a:cs typeface="Merriweather"/>
                <a:sym typeface="Merriweather"/>
              </a:rPr>
              <a:t>III (სუბსპეციალიზებული) დონის </a:t>
            </a:r>
            <a:r>
              <a:rPr lang="en-US" b="1" i="1" dirty="0" smtClean="0">
                <a:solidFill>
                  <a:schemeClr val="accent1">
                    <a:lumMod val="50000"/>
                  </a:schemeClr>
                </a:solidFill>
                <a:highlight>
                  <a:srgbClr val="FFFFFF"/>
                </a:highlight>
                <a:latin typeface="Merriweather"/>
                <a:ea typeface="Merriweather"/>
                <a:cs typeface="Merriweather"/>
                <a:sym typeface="Merriweather"/>
              </a:rPr>
              <a:t> </a:t>
            </a:r>
            <a:r>
              <a:rPr lang="ka-GE" b="1" i="1" dirty="0" smtClean="0">
                <a:solidFill>
                  <a:schemeClr val="accent1">
                    <a:lumMod val="50000"/>
                  </a:schemeClr>
                </a:solidFill>
                <a:highlight>
                  <a:srgbClr val="FFFFFF"/>
                </a:highlight>
                <a:latin typeface="Merriweather"/>
                <a:ea typeface="Merriweather"/>
                <a:cs typeface="Merriweather"/>
                <a:sym typeface="Merriweather"/>
              </a:rPr>
              <a:t>7 </a:t>
            </a:r>
            <a:r>
              <a:rPr lang="ka-GE" b="1" i="1" dirty="0">
                <a:solidFill>
                  <a:schemeClr val="accent1">
                    <a:lumMod val="50000"/>
                  </a:schemeClr>
                </a:solidFill>
                <a:highlight>
                  <a:srgbClr val="FFFFFF"/>
                </a:highlight>
                <a:latin typeface="Merriweather"/>
                <a:ea typeface="Merriweather"/>
                <a:cs typeface="Merriweather"/>
                <a:sym typeface="Merriweather"/>
              </a:rPr>
              <a:t>დაწესებულება </a:t>
            </a:r>
            <a:r>
              <a:rPr lang="ka-GE" sz="1200" dirty="0">
                <a:solidFill>
                  <a:schemeClr val="accent1">
                    <a:lumMod val="50000"/>
                  </a:schemeClr>
                </a:solidFill>
                <a:highlight>
                  <a:srgbClr val="FFFFFF"/>
                </a:highlight>
                <a:latin typeface="Merriweather"/>
                <a:ea typeface="Merriweather"/>
                <a:cs typeface="Merriweather"/>
                <a:sym typeface="Merriweather"/>
              </a:rPr>
              <a:t>-უზრუნველყოფს მაღალსპეციალიზირებულ სამშობიარო მომსახურებას, განსაზღვრულია ორსულობისა და მშობიარობის მძიმე გართულებებისათვის, III დონის ნეონატოლოგიური დაწესებულება უზრუნველყოფს ინტენსიურ ნეონატალურ მოვლას მძიმე პათოლოგიების მქონე და/ან ძალზე მცირე მასის (&lt;1500 გ) და დაბალი გესტაციური ასაკის (&lt;34 კვირა) ახალშობილებისთვის.</a:t>
            </a:r>
            <a:endParaRPr sz="1200" dirty="0">
              <a:solidFill>
                <a:schemeClr val="accent1">
                  <a:lumMod val="50000"/>
                </a:schemeClr>
              </a:solidFill>
              <a:highlight>
                <a:srgbClr val="FFFFFF"/>
              </a:highlight>
              <a:latin typeface="Merriweather"/>
              <a:ea typeface="Merriweather"/>
              <a:cs typeface="Merriweather"/>
              <a:sym typeface="Merriweather"/>
            </a:endParaRPr>
          </a:p>
        </p:txBody>
      </p:sp>
      <p:sp>
        <p:nvSpPr>
          <p:cNvPr id="2" name="TextBox 1"/>
          <p:cNvSpPr txBox="1"/>
          <p:nvPr/>
        </p:nvSpPr>
        <p:spPr>
          <a:xfrm>
            <a:off x="3220600" y="-9147"/>
            <a:ext cx="5706737" cy="369332"/>
          </a:xfrm>
          <a:prstGeom prst="rect">
            <a:avLst/>
          </a:prstGeom>
          <a:noFill/>
        </p:spPr>
        <p:txBody>
          <a:bodyPr wrap="square" rtlCol="0">
            <a:spAutoFit/>
          </a:bodyPr>
          <a:lstStyle/>
          <a:p>
            <a:r>
              <a:rPr lang="ka-GE" sz="1800" b="1" dirty="0" smtClean="0">
                <a:solidFill>
                  <a:schemeClr val="bg1"/>
                </a:solidFill>
                <a:effectLst>
                  <a:outerShdw blurRad="38100" dist="38100" dir="2700000" algn="tl">
                    <a:srgbClr val="000000">
                      <a:alpha val="43137"/>
                    </a:srgbClr>
                  </a:outerShdw>
                </a:effectLst>
              </a:rPr>
              <a:t>სტრუქტურული ინდიკატორი</a:t>
            </a:r>
            <a:endParaRPr lang="en-US" sz="18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0" y="2041769"/>
            <a:ext cx="9143999" cy="800189"/>
          </a:xfrm>
          <a:prstGeom prst="rect">
            <a:avLst/>
          </a:prstGeom>
          <a:solidFill>
            <a:srgbClr val="0FC79B"/>
          </a:solidFill>
          <a:ln>
            <a:noFill/>
          </a:ln>
        </p:spPr>
        <p:txBody>
          <a:bodyPr spcFirstLastPara="1" wrap="square" lIns="91425" tIns="91425" rIns="91425" bIns="91425" rtlCol="0" anchor="ctr" anchorCtr="0">
            <a:spAutoFit/>
          </a:bodyPr>
          <a:lstStyle/>
          <a:p>
            <a:r>
              <a:rPr lang="ka-GE" sz="4000" i="1" dirty="0">
                <a:solidFill>
                  <a:schemeClr val="bg1"/>
                </a:solidFill>
                <a:latin typeface="Arial"/>
                <a:ea typeface="Arial"/>
                <a:cs typeface="Arial"/>
              </a:rPr>
              <a:t>პროცესიის ინდიკატორები</a:t>
            </a:r>
            <a:endParaRPr sz="4000" i="1" dirty="0">
              <a:solidFill>
                <a:schemeClr val="bg1"/>
              </a:solidFill>
              <a:latin typeface="Arial"/>
              <a:ea typeface="Arial"/>
              <a:cs typeface="Arial"/>
            </a:endParaRPr>
          </a:p>
        </p:txBody>
      </p:sp>
      <p:sp>
        <p:nvSpPr>
          <p:cNvPr id="2" name="TextBox 1"/>
          <p:cNvSpPr txBox="1"/>
          <p:nvPr/>
        </p:nvSpPr>
        <p:spPr>
          <a:xfrm>
            <a:off x="3522519" y="3190009"/>
            <a:ext cx="5205845" cy="461665"/>
          </a:xfrm>
          <a:prstGeom prst="rect">
            <a:avLst/>
          </a:prstGeom>
          <a:noFill/>
        </p:spPr>
        <p:txBody>
          <a:bodyPr wrap="square" rtlCol="0">
            <a:spAutoFit/>
          </a:bodyPr>
          <a:lstStyle/>
          <a:p>
            <a:r>
              <a:rPr lang="ka-GE" sz="2400" b="1" i="1" dirty="0" smtClean="0">
                <a:solidFill>
                  <a:srgbClr val="33AB94"/>
                </a:solidFill>
              </a:rPr>
              <a:t>1-2 წელი</a:t>
            </a:r>
            <a:endParaRPr lang="en-US" sz="2400" b="1" i="1" dirty="0">
              <a:solidFill>
                <a:srgbClr val="33AB94"/>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9"/>
          <p:cNvSpPr txBox="1">
            <a:spLocks/>
          </p:cNvSpPr>
          <p:nvPr/>
        </p:nvSpPr>
        <p:spPr>
          <a:xfrm>
            <a:off x="1608463" y="430887"/>
            <a:ext cx="7535537" cy="430857"/>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ka-GE" sz="1600" b="1" i="1" dirty="0" smtClean="0">
                <a:solidFill>
                  <a:schemeClr val="bg1"/>
                </a:solidFill>
                <a:latin typeface="Arial"/>
                <a:ea typeface="Arial"/>
                <a:cs typeface="Arial"/>
              </a:rPr>
              <a:t>ცოცხალშობილთა </a:t>
            </a:r>
            <a:r>
              <a:rPr lang="ka-GE" sz="1600" b="1" i="1" dirty="0">
                <a:solidFill>
                  <a:schemeClr val="bg1"/>
                </a:solidFill>
                <a:latin typeface="Arial"/>
                <a:ea typeface="Arial"/>
                <a:cs typeface="Arial"/>
              </a:rPr>
              <a:t>რაოდენობა 2016/2017 წელი</a:t>
            </a:r>
          </a:p>
        </p:txBody>
      </p:sp>
      <p:graphicFrame>
        <p:nvGraphicFramePr>
          <p:cNvPr id="6" name="Chart 5"/>
          <p:cNvGraphicFramePr/>
          <p:nvPr>
            <p:extLst>
              <p:ext uri="{D42A27DB-BD31-4B8C-83A1-F6EECF244321}">
                <p14:modId xmlns:p14="http://schemas.microsoft.com/office/powerpoint/2010/main" val="570047227"/>
              </p:ext>
            </p:extLst>
          </p:nvPr>
        </p:nvGraphicFramePr>
        <p:xfrm>
          <a:off x="100151" y="1199507"/>
          <a:ext cx="86868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7" name="TextBox 6"/>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3" name="TextBox 2"/>
          <p:cNvSpPr txBox="1"/>
          <p:nvPr/>
        </p:nvSpPr>
        <p:spPr>
          <a:xfrm>
            <a:off x="2666766" y="0"/>
            <a:ext cx="5299113" cy="400110"/>
          </a:xfrm>
          <a:prstGeom prst="rect">
            <a:avLst/>
          </a:prstGeom>
          <a:noFill/>
        </p:spPr>
        <p:txBody>
          <a:bodyPr wrap="square" rtlCol="0">
            <a:spAutoFit/>
          </a:bodyPr>
          <a:lstStyle/>
          <a:p>
            <a:r>
              <a:rPr lang="ka-GE" sz="2000" b="1" dirty="0" smtClean="0">
                <a:solidFill>
                  <a:schemeClr val="bg1"/>
                </a:solidFill>
                <a:effectLst>
                  <a:outerShdw blurRad="38100" dist="38100" dir="2700000" algn="tl">
                    <a:srgbClr val="000000">
                      <a:alpha val="43137"/>
                    </a:srgbClr>
                  </a:outerShdw>
                </a:effectLst>
              </a:rPr>
              <a:t>               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48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64092715"/>
              </p:ext>
            </p:extLst>
          </p:nvPr>
        </p:nvGraphicFramePr>
        <p:xfrm>
          <a:off x="784516" y="1577445"/>
          <a:ext cx="7652903" cy="34705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91734" y="413682"/>
            <a:ext cx="7552266" cy="677078"/>
          </a:xfrm>
          <a:prstGeom prst="rect">
            <a:avLst/>
          </a:prstGeom>
          <a:solidFill>
            <a:srgbClr val="0FC79B"/>
          </a:solid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algn="ctr">
              <a:buSzPts val="1400"/>
              <a:buNone/>
              <a:defRPr sz="2000" b="1" i="1">
                <a:solidFill>
                  <a:schemeClr val="bg1"/>
                </a:solidFill>
                <a:sym typeface="Calibri"/>
              </a:defRPr>
            </a:lvl1pPr>
            <a:lvl2pPr algn="ctr">
              <a:buSzPts val="1400"/>
              <a:buNone/>
              <a:defRPr sz="4400">
                <a:solidFill>
                  <a:schemeClr val="dk1"/>
                </a:solidFill>
                <a:latin typeface="Calibri"/>
                <a:ea typeface="Calibri"/>
                <a:cs typeface="Calibri"/>
                <a:sym typeface="Calibri"/>
              </a:defRPr>
            </a:lvl2pPr>
            <a:lvl3pPr algn="ctr">
              <a:buSzPts val="1400"/>
              <a:buNone/>
              <a:defRPr sz="4400">
                <a:solidFill>
                  <a:schemeClr val="dk1"/>
                </a:solidFill>
                <a:latin typeface="Calibri"/>
                <a:ea typeface="Calibri"/>
                <a:cs typeface="Calibri"/>
                <a:sym typeface="Calibri"/>
              </a:defRPr>
            </a:lvl3pPr>
            <a:lvl4pPr algn="ctr">
              <a:buSzPts val="1400"/>
              <a:buNone/>
              <a:defRPr sz="4400">
                <a:solidFill>
                  <a:schemeClr val="dk1"/>
                </a:solidFill>
                <a:latin typeface="Calibri"/>
                <a:ea typeface="Calibri"/>
                <a:cs typeface="Calibri"/>
                <a:sym typeface="Calibri"/>
              </a:defRPr>
            </a:lvl4pPr>
            <a:lvl5pPr algn="ctr">
              <a:buSzPts val="1400"/>
              <a:buNone/>
              <a:defRPr sz="4400">
                <a:solidFill>
                  <a:schemeClr val="dk1"/>
                </a:solidFill>
                <a:latin typeface="Calibri"/>
                <a:ea typeface="Calibri"/>
                <a:cs typeface="Calibri"/>
                <a:sym typeface="Calibri"/>
              </a:defRPr>
            </a:lvl5pPr>
            <a:lvl6pPr algn="ctr">
              <a:buSzPts val="1400"/>
              <a:buNone/>
              <a:defRPr sz="4400">
                <a:solidFill>
                  <a:schemeClr val="dk1"/>
                </a:solidFill>
                <a:latin typeface="Calibri"/>
                <a:ea typeface="Calibri"/>
                <a:cs typeface="Calibri"/>
                <a:sym typeface="Calibri"/>
              </a:defRPr>
            </a:lvl6pPr>
            <a:lvl7pPr algn="ctr">
              <a:buSzPts val="1400"/>
              <a:buNone/>
              <a:defRPr sz="4400">
                <a:solidFill>
                  <a:schemeClr val="dk1"/>
                </a:solidFill>
                <a:latin typeface="Calibri"/>
                <a:ea typeface="Calibri"/>
                <a:cs typeface="Calibri"/>
                <a:sym typeface="Calibri"/>
              </a:defRPr>
            </a:lvl7pPr>
            <a:lvl8pPr algn="ctr">
              <a:buSzPts val="1400"/>
              <a:buNone/>
              <a:defRPr sz="4400">
                <a:solidFill>
                  <a:schemeClr val="dk1"/>
                </a:solidFill>
                <a:latin typeface="Calibri"/>
                <a:ea typeface="Calibri"/>
                <a:cs typeface="Calibri"/>
                <a:sym typeface="Calibri"/>
              </a:defRPr>
            </a:lvl8pPr>
            <a:lvl9pPr algn="ctr">
              <a:buSzPts val="1400"/>
              <a:buNone/>
              <a:defRPr sz="4400">
                <a:solidFill>
                  <a:schemeClr val="dk1"/>
                </a:solidFill>
                <a:latin typeface="Calibri"/>
                <a:ea typeface="Calibri"/>
                <a:cs typeface="Calibri"/>
                <a:sym typeface="Calibri"/>
              </a:defRPr>
            </a:lvl9pPr>
          </a:lstStyle>
          <a:p>
            <a:r>
              <a:rPr lang="ka-GE" sz="1600" dirty="0" smtClean="0"/>
              <a:t>მშობიარობები/საკეირო კვეთები ყველა დონეზე </a:t>
            </a:r>
            <a:r>
              <a:rPr lang="ka-GE" sz="1600" dirty="0"/>
              <a:t>გესტაციური ვადის </a:t>
            </a:r>
            <a:r>
              <a:rPr lang="ka-GE" sz="1600" dirty="0" smtClean="0"/>
              <a:t>მიხედვით (ნაადრევი მშობიარობა)</a:t>
            </a:r>
            <a:endParaRPr lang="en-US" sz="1600" dirty="0"/>
          </a:p>
        </p:txBody>
      </p:sp>
      <p:sp>
        <p:nvSpPr>
          <p:cNvPr id="7" name="TextBox 6"/>
          <p:cNvSpPr txBox="1"/>
          <p:nvPr/>
        </p:nvSpPr>
        <p:spPr>
          <a:xfrm>
            <a:off x="7819158" y="1423556"/>
            <a:ext cx="618261" cy="307777"/>
          </a:xfrm>
          <a:prstGeom prst="rect">
            <a:avLst/>
          </a:prstGeom>
          <a:noFill/>
        </p:spPr>
        <p:txBody>
          <a:bodyPr wrap="square" rtlCol="0">
            <a:spAutoFit/>
          </a:bodyPr>
          <a:lstStyle/>
          <a:p>
            <a:r>
              <a:rPr lang="ka-GE" b="1" i="1" u="sng" dirty="0" smtClean="0">
                <a:solidFill>
                  <a:srgbClr val="C00000"/>
                </a:solidFill>
                <a:effectLst>
                  <a:outerShdw blurRad="38100" dist="38100" dir="2700000" algn="tl">
                    <a:srgbClr val="000000">
                      <a:alpha val="43137"/>
                    </a:srgbClr>
                  </a:outerShdw>
                </a:effectLst>
              </a:rPr>
              <a:t> </a:t>
            </a:r>
            <a:endParaRPr lang="en-US" b="1" i="1" u="sng" dirty="0">
              <a:solidFill>
                <a:srgbClr val="C00000"/>
              </a:solidFill>
              <a:effectLst>
                <a:outerShdw blurRad="38100" dist="38100" dir="2700000" algn="tl">
                  <a:srgbClr val="000000">
                    <a:alpha val="43137"/>
                  </a:srgbClr>
                </a:outerShdw>
              </a:effectLst>
            </a:endParaRPr>
          </a:p>
        </p:txBody>
      </p:sp>
      <p:sp>
        <p:nvSpPr>
          <p:cNvPr id="8" name="TextBox 7"/>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sp>
        <p:nvSpPr>
          <p:cNvPr id="9" name="TextBox 8"/>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sp>
        <p:nvSpPr>
          <p:cNvPr id="2" name="TextBox 1"/>
          <p:cNvSpPr txBox="1"/>
          <p:nvPr/>
        </p:nvSpPr>
        <p:spPr>
          <a:xfrm>
            <a:off x="3763627" y="-6090"/>
            <a:ext cx="6048261" cy="584775"/>
          </a:xfrm>
          <a:prstGeom prst="rect">
            <a:avLst/>
          </a:prstGeom>
          <a:noFill/>
        </p:spPr>
        <p:txBody>
          <a:bodyPr wrap="square" rtlCol="0">
            <a:spAutoFit/>
          </a:bodyPr>
          <a:lstStyle/>
          <a:p>
            <a:r>
              <a:rPr lang="ka-GE" sz="1800" b="1" dirty="0">
                <a:solidFill>
                  <a:schemeClr val="bg1"/>
                </a:solidFill>
                <a:effectLst>
                  <a:outerShdw blurRad="38100" dist="38100" dir="2700000" algn="tl">
                    <a:srgbClr val="000000">
                      <a:alpha val="43137"/>
                    </a:srgbClr>
                  </a:outerShdw>
                </a:effectLst>
              </a:rPr>
              <a:t>პროცესის ინდიკატორი</a:t>
            </a:r>
            <a:endParaRPr lang="en-US" sz="18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23168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463" y="379496"/>
            <a:ext cx="7535537" cy="800189"/>
          </a:xfrm>
          <a:solidFill>
            <a:srgbClr val="0FC79B"/>
          </a:solidFill>
          <a:ln>
            <a:noFill/>
          </a:ln>
        </p:spPr>
        <p:txBody>
          <a:bodyPr spcFirstLastPara="1" wrap="square" lIns="91425" tIns="91425" rIns="91425" bIns="91425" rtlCol="0" anchor="ctr" anchorCtr="0">
            <a:spAutoFit/>
          </a:bodyPr>
          <a:lstStyle/>
          <a:p>
            <a:r>
              <a:rPr lang="ka-GE" sz="2000" i="1" dirty="0">
                <a:solidFill>
                  <a:schemeClr val="bg1"/>
                </a:solidFill>
                <a:latin typeface="Arial"/>
                <a:ea typeface="Arial"/>
                <a:cs typeface="Arial"/>
              </a:rPr>
              <a:t>მშობიარობები/საკეირო კვეთები </a:t>
            </a:r>
            <a:r>
              <a:rPr lang="ka-GE" sz="2000" i="1" dirty="0" smtClean="0">
                <a:solidFill>
                  <a:schemeClr val="bg1"/>
                </a:solidFill>
                <a:latin typeface="Arial"/>
                <a:ea typeface="Arial"/>
                <a:cs typeface="Arial"/>
              </a:rPr>
              <a:t> </a:t>
            </a:r>
            <a:r>
              <a:rPr lang="ka-GE" sz="2000" i="1" dirty="0">
                <a:solidFill>
                  <a:schemeClr val="bg1"/>
                </a:solidFill>
                <a:latin typeface="Arial"/>
                <a:ea typeface="Arial"/>
                <a:cs typeface="Arial"/>
              </a:rPr>
              <a:t>გესტაციური ვადის მიხედვით (ნაადრევი მშობიარობა</a:t>
            </a:r>
            <a:r>
              <a:rPr lang="ka-GE" sz="2000" i="1" dirty="0" smtClean="0">
                <a:solidFill>
                  <a:schemeClr val="bg1"/>
                </a:solidFill>
                <a:latin typeface="Arial"/>
                <a:ea typeface="Arial"/>
                <a:cs typeface="Arial"/>
              </a:rPr>
              <a:t>)</a:t>
            </a:r>
            <a:endParaRPr lang="nb-NO" sz="2000" i="1" dirty="0">
              <a:solidFill>
                <a:schemeClr val="bg1"/>
              </a:solidFill>
              <a:latin typeface="Arial"/>
              <a:ea typeface="Arial"/>
              <a:cs typeface="Arial"/>
            </a:endParaRPr>
          </a:p>
        </p:txBody>
      </p:sp>
      <p:graphicFrame>
        <p:nvGraphicFramePr>
          <p:cNvPr id="4" name="Chart 3"/>
          <p:cNvGraphicFramePr>
            <a:graphicFrameLocks/>
          </p:cNvGraphicFramePr>
          <p:nvPr>
            <p:extLst>
              <p:ext uri="{D42A27DB-BD31-4B8C-83A1-F6EECF244321}">
                <p14:modId xmlns:p14="http://schemas.microsoft.com/office/powerpoint/2010/main" val="2431213573"/>
              </p:ext>
            </p:extLst>
          </p:nvPr>
        </p:nvGraphicFramePr>
        <p:xfrm>
          <a:off x="934065" y="2057399"/>
          <a:ext cx="7059561" cy="39304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87758" y="5680067"/>
            <a:ext cx="2356242" cy="307777"/>
          </a:xfrm>
          <a:prstGeom prst="rect">
            <a:avLst/>
          </a:prstGeom>
          <a:noFill/>
        </p:spPr>
        <p:txBody>
          <a:bodyPr wrap="square" rtlCol="0">
            <a:spAutoFit/>
          </a:bodyPr>
          <a:lstStyle/>
          <a:p>
            <a:r>
              <a:rPr lang="ka-GE" sz="1050" dirty="0">
                <a:solidFill>
                  <a:schemeClr val="tx1"/>
                </a:solidFill>
              </a:rPr>
              <a:t>წყარო</a:t>
            </a:r>
            <a:r>
              <a:rPr lang="ka-GE" dirty="0">
                <a:solidFill>
                  <a:schemeClr val="tx1"/>
                </a:solidFill>
              </a:rPr>
              <a:t>: </a:t>
            </a:r>
            <a:r>
              <a:rPr lang="ka-GE" sz="1050" dirty="0">
                <a:solidFill>
                  <a:schemeClr val="tx1"/>
                </a:solidFill>
              </a:rPr>
              <a:t>დაბადების რეგისტრი</a:t>
            </a:r>
            <a:endParaRPr lang="en-US" sz="105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2082811665"/>
              </p:ext>
            </p:extLst>
          </p:nvPr>
        </p:nvGraphicFramePr>
        <p:xfrm>
          <a:off x="688259" y="1900603"/>
          <a:ext cx="7865806" cy="40872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724400" y="1740310"/>
            <a:ext cx="3642852" cy="317089"/>
          </a:xfrm>
          <a:prstGeom prst="rect">
            <a:avLst/>
          </a:prstGeom>
          <a:noFill/>
        </p:spPr>
        <p:txBody>
          <a:bodyPr wrap="square" rtlCol="0">
            <a:spAutoFit/>
          </a:bodyPr>
          <a:lstStyle/>
          <a:p>
            <a:r>
              <a:rPr lang="ka-GE" dirty="0"/>
              <a:t>ნაადრევი მშობიარობა (22-33 კვ) </a:t>
            </a:r>
            <a:r>
              <a:rPr lang="en-US" dirty="0" smtClean="0"/>
              <a:t>7</a:t>
            </a:r>
            <a:r>
              <a:rPr lang="ka-GE" dirty="0" smtClean="0"/>
              <a:t>.</a:t>
            </a:r>
            <a:r>
              <a:rPr lang="en-US" dirty="0" smtClean="0"/>
              <a:t>9</a:t>
            </a:r>
            <a:r>
              <a:rPr lang="ka-GE" dirty="0" smtClean="0"/>
              <a:t>%</a:t>
            </a:r>
            <a:endParaRPr lang="nb-NO" dirty="0"/>
          </a:p>
        </p:txBody>
      </p:sp>
      <p:cxnSp>
        <p:nvCxnSpPr>
          <p:cNvPr id="10" name="Straight Arrow Connector 9"/>
          <p:cNvCxnSpPr>
            <a:endCxn id="7" idx="0"/>
          </p:cNvCxnSpPr>
          <p:nvPr/>
        </p:nvCxnSpPr>
        <p:spPr>
          <a:xfrm flipV="1">
            <a:off x="4345858" y="1900603"/>
            <a:ext cx="275304" cy="15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52335" y="2057399"/>
            <a:ext cx="344130" cy="17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96937" y="6451898"/>
            <a:ext cx="714255" cy="307777"/>
          </a:xfrm>
          <a:prstGeom prst="rect">
            <a:avLst/>
          </a:prstGeom>
          <a:noFill/>
        </p:spPr>
        <p:txBody>
          <a:bodyPr wrap="square" rtlCol="0">
            <a:spAutoFit/>
          </a:bodyPr>
          <a:lstStyle/>
          <a:p>
            <a:r>
              <a:rPr lang="en-GB" b="1" dirty="0">
                <a:solidFill>
                  <a:srgbClr val="FF0000"/>
                </a:solidFill>
              </a:rPr>
              <a:t>NCDC</a:t>
            </a:r>
            <a:endParaRPr lang="en-US" sz="1050" b="1" dirty="0">
              <a:solidFill>
                <a:srgbClr val="FF0000"/>
              </a:solidFill>
            </a:endParaRPr>
          </a:p>
        </p:txBody>
      </p:sp>
      <p:cxnSp>
        <p:nvCxnSpPr>
          <p:cNvPr id="8" name="Straight Arrow Connector 7"/>
          <p:cNvCxnSpPr/>
          <p:nvPr/>
        </p:nvCxnSpPr>
        <p:spPr>
          <a:xfrm flipV="1">
            <a:off x="4896465" y="2057399"/>
            <a:ext cx="314513" cy="300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02500" y="1349291"/>
            <a:ext cx="2577947" cy="1255923"/>
          </a:xfrm>
          <a:prstGeom prst="roundRect">
            <a:avLst/>
          </a:prstGeom>
          <a:solidFill>
            <a:srgbClr val="33AB94"/>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0329" y="1406712"/>
            <a:ext cx="2182287" cy="138499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ka-GE" dirty="0">
                <a:solidFill>
                  <a:schemeClr val="bg1"/>
                </a:solidFill>
                <a:effectLst>
                  <a:outerShdw blurRad="38100" dist="38100" dir="2700000" algn="tl">
                    <a:srgbClr val="000000">
                      <a:alpha val="43137"/>
                    </a:srgbClr>
                  </a:outerShdw>
                </a:effectLst>
              </a:rPr>
              <a:t>184 ქვეყნის მონაცემებით ნაადრევი მშობიარობის მაჩვენებელი მრყეობს 5%-18%.</a:t>
            </a:r>
          </a:p>
          <a:p>
            <a:endParaRPr lang="en-US" dirty="0"/>
          </a:p>
        </p:txBody>
      </p:sp>
      <p:sp>
        <p:nvSpPr>
          <p:cNvPr id="6" name="TextBox 5"/>
          <p:cNvSpPr txBox="1"/>
          <p:nvPr/>
        </p:nvSpPr>
        <p:spPr>
          <a:xfrm>
            <a:off x="3629524" y="-20361"/>
            <a:ext cx="4924540" cy="400110"/>
          </a:xfrm>
          <a:prstGeom prst="rect">
            <a:avLst/>
          </a:prstGeom>
          <a:noFill/>
        </p:spPr>
        <p:txBody>
          <a:bodyPr wrap="square" rtlCol="0">
            <a:spAutoFit/>
          </a:bodyPr>
          <a:lstStyle/>
          <a:p>
            <a:r>
              <a:rPr lang="ka-GE" sz="2000" b="1" dirty="0">
                <a:solidFill>
                  <a:schemeClr val="bg1"/>
                </a:solidFill>
                <a:effectLst>
                  <a:outerShdw blurRad="38100" dist="38100" dir="2700000" algn="tl">
                    <a:srgbClr val="000000">
                      <a:alpha val="43137"/>
                    </a:srgbClr>
                  </a:outerShdw>
                </a:effectLst>
              </a:rPr>
              <a:t>პროცესის ინდიკატორი</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70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39091" y="1285930"/>
            <a:ext cx="1465118" cy="2207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8" name="Content Placeholder 6"/>
          <p:cNvGraphicFramePr>
            <a:graphicFrameLocks/>
          </p:cNvGraphicFramePr>
          <p:nvPr>
            <p:extLst>
              <p:ext uri="{D42A27DB-BD31-4B8C-83A1-F6EECF244321}">
                <p14:modId xmlns:p14="http://schemas.microsoft.com/office/powerpoint/2010/main" val="2324722563"/>
              </p:ext>
            </p:extLst>
          </p:nvPr>
        </p:nvGraphicFramePr>
        <p:xfrm>
          <a:off x="141968" y="529936"/>
          <a:ext cx="8866950" cy="57565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139807" y="6596390"/>
            <a:ext cx="9144001" cy="523220"/>
          </a:xfrm>
          <a:prstGeom prst="rect">
            <a:avLst/>
          </a:prstGeom>
          <a:noFill/>
        </p:spPr>
        <p:txBody>
          <a:bodyPr wrap="square" rtlCol="0">
            <a:spAutoFit/>
          </a:bodyPr>
          <a:lstStyle/>
          <a:p>
            <a:r>
              <a:rPr lang="ka-GE" b="1" dirty="0" smtClean="0">
                <a:solidFill>
                  <a:srgbClr val="2A2EE2"/>
                </a:solidFill>
              </a:rPr>
              <a:t>წყარო: </a:t>
            </a:r>
            <a:r>
              <a:rPr lang="en-US" b="1" dirty="0" smtClean="0"/>
              <a:t>Births </a:t>
            </a:r>
            <a:r>
              <a:rPr lang="en-US" b="1" dirty="0"/>
              <a:t>by caesarean </a:t>
            </a:r>
            <a:r>
              <a:rPr lang="en-US" b="1" dirty="0" smtClean="0"/>
              <a:t>section</a:t>
            </a:r>
            <a:r>
              <a:rPr lang="ka-GE" b="1" dirty="0" smtClean="0"/>
              <a:t> </a:t>
            </a:r>
            <a:r>
              <a:rPr lang="en-US" b="1" dirty="0" smtClean="0"/>
              <a:t>Data </a:t>
            </a:r>
            <a:r>
              <a:rPr lang="en-US" b="1" dirty="0"/>
              <a:t>by </a:t>
            </a:r>
            <a:r>
              <a:rPr lang="en-US" b="1" dirty="0" smtClean="0"/>
              <a:t>country</a:t>
            </a:r>
            <a:r>
              <a:rPr lang="ka-GE" b="1" dirty="0" smtClean="0"/>
              <a:t> –</a:t>
            </a:r>
            <a:r>
              <a:rPr lang="en-US" b="1" dirty="0" smtClean="0"/>
              <a:t>WHO 2012-2016</a:t>
            </a:r>
            <a:endParaRPr lang="en-US" b="1" dirty="0"/>
          </a:p>
          <a:p>
            <a:endParaRPr lang="en-US" b="1" dirty="0">
              <a:solidFill>
                <a:srgbClr val="2A2EE2"/>
              </a:solidFill>
            </a:endParaRPr>
          </a:p>
        </p:txBody>
      </p:sp>
      <p:sp>
        <p:nvSpPr>
          <p:cNvPr id="3" name="TextBox 2"/>
          <p:cNvSpPr txBox="1"/>
          <p:nvPr/>
        </p:nvSpPr>
        <p:spPr>
          <a:xfrm>
            <a:off x="3855028" y="24731"/>
            <a:ext cx="4987636" cy="307777"/>
          </a:xfrm>
          <a:prstGeom prst="rect">
            <a:avLst/>
          </a:prstGeom>
          <a:noFill/>
        </p:spPr>
        <p:txBody>
          <a:bodyPr wrap="square" rtlCol="0">
            <a:spAutoFit/>
          </a:bodyPr>
          <a:lstStyle/>
          <a:p>
            <a:r>
              <a:rPr lang="ka-GE" b="1" dirty="0" smtClean="0">
                <a:solidFill>
                  <a:schemeClr val="accent1">
                    <a:lumMod val="50000"/>
                  </a:schemeClr>
                </a:solidFill>
                <a:effectLst>
                  <a:outerShdw blurRad="38100" dist="38100" dir="2700000" algn="tl">
                    <a:srgbClr val="000000">
                      <a:alpha val="43137"/>
                    </a:srgbClr>
                  </a:outerShdw>
                </a:effectLst>
              </a:rPr>
              <a:t>საკეისრო კვეთების ტენდენცია მსოფლიოში</a:t>
            </a:r>
            <a:endParaRPr lang="en-US"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1531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8458</TotalTime>
  <Words>1682</Words>
  <Application>Microsoft Office PowerPoint</Application>
  <PresentationFormat>On-screen Show (4:3)</PresentationFormat>
  <Paragraphs>305</Paragraphs>
  <Slides>38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Roboto</vt:lpstr>
      <vt:lpstr>Merriweather</vt:lpstr>
      <vt:lpstr>Calibri</vt:lpstr>
      <vt:lpstr>Arial Black</vt:lpstr>
      <vt:lpstr>Roboto Medium</vt:lpstr>
      <vt:lpstr>Sylfaen</vt:lpstr>
      <vt:lpstr>Arial</vt:lpstr>
      <vt:lpstr>Wingdings</vt:lpstr>
      <vt:lpstr>Theme1</vt:lpstr>
      <vt:lpstr>Theme2</vt:lpstr>
      <vt:lpstr>PowerPoint Presentation</vt:lpstr>
      <vt:lpstr>PowerPoint Presentation</vt:lpstr>
      <vt:lpstr>PowerPoint Presentation</vt:lpstr>
      <vt:lpstr>პერინატალური სერვისის დონეები</vt:lpstr>
      <vt:lpstr>პროცესიის ინდიკატორები</vt:lpstr>
      <vt:lpstr>PowerPoint Presentation</vt:lpstr>
      <vt:lpstr>PowerPoint Presentation</vt:lpstr>
      <vt:lpstr>მშობიარობები/საკეირო კვეთები  გესტაციური ვადის მიხედვით (ნაადრევი მშობიარობა)</vt:lpstr>
      <vt:lpstr>PowerPoint Presentation</vt:lpstr>
      <vt:lpstr>საკეისრო კვეთის ტენდენციები</vt:lpstr>
      <vt:lpstr>ნეონატალური ტრანსპორტირების ინდექსი:</vt:lpstr>
      <vt:lpstr>NICU-ში გადაყვანილი დროული და ნაადრევად დაბადებული ახალშობილების გადანაწილება ყველა დონეზე გესტაციური ასაკის მიხედვით </vt:lpstr>
      <vt:lpstr>რეფერირებული (შიდა/გარე) ახალშობილები წონის მიხედვით</vt:lpstr>
      <vt:lpstr>PowerPoint Presentation</vt:lpstr>
      <vt:lpstr>ახალშობილთა რეფერალის დიაგნოზები ყველა დონიდან</vt:lpstr>
      <vt:lpstr>ტრანსფერირებული ახალშობილების დიაგნოზები ICD10 მიხედვით</vt:lpstr>
      <vt:lpstr>PowerPoint Presentation</vt:lpstr>
      <vt:lpstr>შედეგის ინდიკატორები</vt:lpstr>
      <vt:lpstr>შედეგის ინდიკატორები:</vt:lpstr>
      <vt:lpstr>PowerPoint Presentation</vt:lpstr>
      <vt:lpstr>PowerPoint Presentation</vt:lpstr>
      <vt:lpstr>მკვდრადშობადობა</vt:lpstr>
      <vt:lpstr>მკვდრადშობადობა</vt:lpstr>
      <vt:lpstr>PowerPoint Presentation</vt:lpstr>
      <vt:lpstr>PowerPoint Presentation</vt:lpstr>
      <vt:lpstr>PowerPoint Presentation</vt:lpstr>
      <vt:lpstr>ადრეული ნეონატალური სიკვდილობა</vt:lpstr>
      <vt:lpstr>PowerPoint Presentation</vt:lpstr>
      <vt:lpstr>PowerPoint Presentation</vt:lpstr>
      <vt:lpstr>PowerPoint Presentation</vt:lpstr>
      <vt:lpstr>დადებითი ტენდენციები:</vt:lpstr>
      <vt:lpstr>პრობლემები:</vt:lpstr>
      <vt:lpstr>რეკომენდაციები </vt:lpstr>
      <vt:lpstr>PowerPoint Presentation</vt:lpstr>
      <vt:lpstr>რეკომენდაციების შედეგად მიღებული გადაწყვეტილებების პროექტი</vt:lpstr>
      <vt:lpstr>რეკომენდაციების შედეგად მიღებული გადაწყვეტილებების პროექტი</vt:lpstr>
      <vt:lpstr>ხელშეკრულებაში სამედიცინო მომსახურების (მშობიარობა და საკეისრო კვეთა) გაწევის შესახებ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 Baziari</dc:creator>
  <cp:lastModifiedBy>Vera Baziari</cp:lastModifiedBy>
  <cp:revision>381</cp:revision>
  <cp:lastPrinted>2018-06-07T10:50:38Z</cp:lastPrinted>
  <dcterms:modified xsi:type="dcterms:W3CDTF">2018-06-13T12:25:30Z</dcterms:modified>
</cp:coreProperties>
</file>