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298" r:id="rId23"/>
    <p:sldId id="300" r:id="rId24"/>
    <p:sldId id="301" r:id="rId25"/>
    <p:sldId id="321" r:id="rId26"/>
    <p:sldId id="322" r:id="rId27"/>
    <p:sldId id="323" r:id="rId28"/>
    <p:sldId id="303" r:id="rId29"/>
    <p:sldId id="306" r:id="rId30"/>
    <p:sldId id="307" r:id="rId31"/>
    <p:sldId id="324" r:id="rId32"/>
    <p:sldId id="310" r:id="rId33"/>
    <p:sldId id="261" r:id="rId34"/>
    <p:sldId id="262" r:id="rId35"/>
    <p:sldId id="264" r:id="rId36"/>
    <p:sldId id="266" r:id="rId37"/>
    <p:sldId id="325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8" r:id="rId48"/>
    <p:sldId id="279" r:id="rId49"/>
    <p:sldId id="280" r:id="rId50"/>
    <p:sldId id="282" r:id="rId51"/>
    <p:sldId id="283" r:id="rId52"/>
    <p:sldId id="284" r:id="rId53"/>
    <p:sldId id="295" r:id="rId54"/>
    <p:sldId id="296" r:id="rId55"/>
    <p:sldId id="287" r:id="rId56"/>
    <p:sldId id="297" r:id="rId57"/>
    <p:sldId id="291" r:id="rId58"/>
    <p:sldId id="292" r:id="rId59"/>
    <p:sldId id="326" r:id="rId60"/>
    <p:sldId id="327" r:id="rId61"/>
    <p:sldId id="318" r:id="rId62"/>
    <p:sldId id="319" r:id="rId63"/>
    <p:sldId id="320" r:id="rId64"/>
    <p:sldId id="293" r:id="rId65"/>
    <p:sldId id="314" r:id="rId66"/>
    <p:sldId id="294" r:id="rId67"/>
    <p:sldId id="31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radie, Francesca" initials="C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mjlhme\Desktop\STREAM%201%20Sub-groups%20v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1974601590932697"/>
          <c:y val="2.1130628668744416E-2"/>
          <c:w val="0.56705395134250014"/>
          <c:h val="0.94700191714699666"/>
        </c:manualLayout>
      </c:layout>
      <c:scatterChart>
        <c:scatterStyle val="lineMarker"/>
        <c:ser>
          <c:idx val="0"/>
          <c:order val="0"/>
          <c:tx>
            <c:strRef>
              <c:f>Sheet1!$A$6</c:f>
              <c:strCache>
                <c:ptCount val="1"/>
                <c:pt idx="0">
                  <c:v>Overall</c:v>
                </c:pt>
              </c:strCache>
            </c:strRef>
          </c:tx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</c:spPr>
            </c:marker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B1-4075-8058-9808536D37BF}"/>
              </c:ext>
            </c:extLst>
          </c:dPt>
          <c:dPt>
            <c:idx val="2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B1-4075-8058-9808536D37BF}"/>
              </c:ext>
            </c:extLst>
          </c:dPt>
          <c:xVal>
            <c:numRef>
              <c:f>Sheet1!$C$6:$C$8</c:f>
              <c:numCache>
                <c:formatCode>General</c:formatCode>
                <c:ptCount val="3"/>
                <c:pt idx="0">
                  <c:v>2.5</c:v>
                </c:pt>
                <c:pt idx="1">
                  <c:v>-6.9</c:v>
                </c:pt>
                <c:pt idx="2">
                  <c:v>11.8</c:v>
                </c:pt>
              </c:numCache>
            </c:numRef>
          </c:xVal>
          <c:yVal>
            <c:numRef>
              <c:f>Sheet1!$D$6:$D$8</c:f>
              <c:numCache>
                <c:formatCode>General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6-C2B1-4075-8058-9808536D37BF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HIV Positive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7-C2B1-4075-8058-9808536D37BF}"/>
              </c:ext>
            </c:extLst>
          </c:dPt>
          <c:xVal>
            <c:numRef>
              <c:f>Sheet1!$C$9:$C$11</c:f>
              <c:numCache>
                <c:formatCode>General</c:formatCode>
                <c:ptCount val="3"/>
                <c:pt idx="0">
                  <c:v>-3.9</c:v>
                </c:pt>
                <c:pt idx="1">
                  <c:v>-23.3</c:v>
                </c:pt>
                <c:pt idx="2">
                  <c:v>15.5</c:v>
                </c:pt>
              </c:numCache>
            </c:numRef>
          </c:xVal>
          <c:yVal>
            <c:numRef>
              <c:f>Sheet1!$D$9:$D$11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8-C2B1-4075-8058-9808536D37BF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HIV Negative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 w="5080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2B1-4075-8058-9808536D37BF}"/>
              </c:ext>
            </c:extLst>
          </c:dPt>
          <c:dPt>
            <c:idx val="1"/>
            <c:spPr>
              <a:ln w="50800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2B1-4075-8058-9808536D37BF}"/>
              </c:ext>
            </c:extLst>
          </c:dPt>
          <c:dPt>
            <c:idx val="2"/>
            <c:spPr>
              <a:ln w="5080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2B1-4075-8058-9808536D37BF}"/>
              </c:ext>
            </c:extLst>
          </c:dPt>
          <c:xVal>
            <c:numRef>
              <c:f>Sheet1!$C$12:$C$14</c:f>
              <c:numCache>
                <c:formatCode>General</c:formatCode>
                <c:ptCount val="3"/>
                <c:pt idx="0">
                  <c:v>5</c:v>
                </c:pt>
                <c:pt idx="1">
                  <c:v>-4.7</c:v>
                </c:pt>
                <c:pt idx="2">
                  <c:v>14.7</c:v>
                </c:pt>
              </c:numCache>
            </c:numRef>
          </c:xVal>
          <c:yVal>
            <c:numRef>
              <c:f>Sheet1!$D$12:$D$14</c:f>
              <c:numCache>
                <c:formatCode>General</c:formatCode>
                <c:ptCount val="3"/>
                <c:pt idx="0">
                  <c:v>1.750000000000002</c:v>
                </c:pt>
                <c:pt idx="1">
                  <c:v>1.750000000000002</c:v>
                </c:pt>
                <c:pt idx="2">
                  <c:v>1.750000000000002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F-C2B1-4075-8058-9808536D37BF}"/>
            </c:ext>
          </c:extLst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Ethiopia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c:spPr>
            </c:marker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2B1-4075-8058-9808536D37BF}"/>
              </c:ext>
            </c:extLst>
          </c:dPt>
          <c:dPt>
            <c:idx val="2"/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2B1-4075-8058-9808536D37BF}"/>
              </c:ext>
            </c:extLst>
          </c:dPt>
          <c:xVal>
            <c:numRef>
              <c:f>Sheet1!$C$15:$C$17</c:f>
              <c:numCache>
                <c:formatCode>General</c:formatCode>
                <c:ptCount val="3"/>
                <c:pt idx="0">
                  <c:v>4.7</c:v>
                </c:pt>
                <c:pt idx="1">
                  <c:v>-7.3</c:v>
                </c:pt>
                <c:pt idx="2">
                  <c:v>16.7</c:v>
                </c:pt>
              </c:numCache>
            </c:numRef>
          </c:xVal>
          <c:yVal>
            <c:numRef>
              <c:f>Sheet1!$D$15:$D$17</c:f>
              <c:numCache>
                <c:formatCode>General</c:formatCode>
                <c:ptCount val="3"/>
                <c:pt idx="0">
                  <c:v>1.25</c:v>
                </c:pt>
                <c:pt idx="1">
                  <c:v>1.25</c:v>
                </c:pt>
                <c:pt idx="2">
                  <c:v>1.25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6-C2B1-4075-8058-9808536D37BF}"/>
            </c:ext>
          </c:extLst>
        </c:ser>
        <c:ser>
          <c:idx val="4"/>
          <c:order val="4"/>
          <c:tx>
            <c:strRef>
              <c:f>Sheet1!$A$18</c:f>
              <c:strCache>
                <c:ptCount val="1"/>
                <c:pt idx="0">
                  <c:v>Mongolia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c:spPr>
            </c:marker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C2B1-4075-8058-9808536D37BF}"/>
              </c:ext>
            </c:extLst>
          </c:dPt>
          <c:dPt>
            <c:idx val="2"/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C2B1-4075-8058-9808536D37BF}"/>
              </c:ext>
            </c:extLst>
          </c:dPt>
          <c:xVal>
            <c:numRef>
              <c:f>Sheet1!$C$18:$C$20</c:f>
              <c:numCache>
                <c:formatCode>General</c:formatCode>
                <c:ptCount val="3"/>
                <c:pt idx="0">
                  <c:v>27.3</c:v>
                </c:pt>
                <c:pt idx="1">
                  <c:v>1</c:v>
                </c:pt>
                <c:pt idx="2">
                  <c:v>53.6</c:v>
                </c:pt>
              </c:numCache>
            </c:numRef>
          </c:xVal>
          <c:yVal>
            <c:numRef>
              <c:f>Sheet1!$D$18:$D$20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D-C2B1-4075-8058-9808536D37BF}"/>
            </c:ext>
          </c:extLst>
        </c:ser>
        <c:ser>
          <c:idx val="5"/>
          <c:order val="5"/>
          <c:tx>
            <c:strRef>
              <c:f>Sheet1!$A$21</c:f>
              <c:strCache>
                <c:ptCount val="1"/>
                <c:pt idx="0">
                  <c:v>South Africa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c:spPr>
            </c:marker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2B1-4075-8058-9808536D37BF}"/>
              </c:ext>
            </c:extLst>
          </c:dPt>
          <c:dPt>
            <c:idx val="2"/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2B1-4075-8058-9808536D37BF}"/>
              </c:ext>
            </c:extLst>
          </c:dPt>
          <c:xVal>
            <c:numRef>
              <c:f>Sheet1!$C$21:$C$23</c:f>
              <c:numCache>
                <c:formatCode>General</c:formatCode>
                <c:ptCount val="3"/>
                <c:pt idx="0">
                  <c:v>-6.2</c:v>
                </c:pt>
                <c:pt idx="1">
                  <c:v>-24.7</c:v>
                </c:pt>
                <c:pt idx="2">
                  <c:v>12.4</c:v>
                </c:pt>
              </c:numCache>
            </c:numRef>
          </c:xVal>
          <c:yVal>
            <c:numRef>
              <c:f>Sheet1!$D$21:$D$23</c:f>
              <c:numCache>
                <c:formatCode>General</c:formatCode>
                <c:ptCount val="3"/>
                <c:pt idx="0">
                  <c:v>0.75000000000000122</c:v>
                </c:pt>
                <c:pt idx="1">
                  <c:v>0.75000000000000122</c:v>
                </c:pt>
                <c:pt idx="2">
                  <c:v>0.75000000000000122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4-C2B1-4075-8058-9808536D37BF}"/>
            </c:ext>
          </c:extLst>
        </c:ser>
        <c:ser>
          <c:idx val="6"/>
          <c:order val="6"/>
          <c:tx>
            <c:strRef>
              <c:f>Sheet1!$A$24</c:f>
              <c:strCache>
                <c:ptCount val="1"/>
                <c:pt idx="0">
                  <c:v>Vietnam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c:spPr>
            </c:marker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C2B1-4075-8058-9808536D37BF}"/>
              </c:ext>
            </c:extLst>
          </c:dPt>
          <c:dPt>
            <c:idx val="2"/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C2B1-4075-8058-9808536D37BF}"/>
              </c:ext>
            </c:extLst>
          </c:dPt>
          <c:xVal>
            <c:numRef>
              <c:f>Sheet1!$C$24:$C$26</c:f>
              <c:numCache>
                <c:formatCode>General</c:formatCode>
                <c:ptCount val="3"/>
                <c:pt idx="0">
                  <c:v>6.7</c:v>
                </c:pt>
                <c:pt idx="1">
                  <c:v>-9.4</c:v>
                </c:pt>
                <c:pt idx="2">
                  <c:v>22.8</c:v>
                </c:pt>
              </c:numCache>
            </c:numRef>
          </c:xVal>
          <c:yVal>
            <c:numRef>
              <c:f>Sheet1!$D$24:$D$26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B-C2B1-4075-8058-9808536D37BF}"/>
            </c:ext>
          </c:extLst>
        </c:ser>
        <c:ser>
          <c:idx val="7"/>
          <c:order val="7"/>
          <c:tx>
            <c:strRef>
              <c:f>Sheet1!$A$29</c:f>
              <c:strCache>
                <c:ptCount val="1"/>
                <c:pt idx="0">
                  <c:v>Margin of non-inferiority</c:v>
                </c:pt>
              </c:strCache>
            </c:strRef>
          </c:tx>
          <c:marker>
            <c:symbol val="none"/>
          </c:marker>
          <c:dPt>
            <c:idx val="1"/>
            <c:spPr>
              <a:ln>
                <a:solidFill>
                  <a:schemeClr val="tx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2B1-4075-8058-9808536D37BF}"/>
              </c:ext>
            </c:extLst>
          </c:dPt>
          <c:dPt>
            <c:idx val="2"/>
            <c:spPr>
              <a:ln>
                <a:solidFill>
                  <a:schemeClr val="tx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2B1-4075-8058-9808536D37BF}"/>
              </c:ext>
            </c:extLst>
          </c:dPt>
          <c:dPt>
            <c:idx val="3"/>
            <c:spPr>
              <a:ln>
                <a:solidFill>
                  <a:schemeClr val="tx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2B1-4075-8058-9808536D37BF}"/>
              </c:ext>
            </c:extLst>
          </c:dPt>
          <c:xVal>
            <c:numRef>
              <c:f>Sheet1!$C$29:$C$32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xVal>
          <c:yVal>
            <c:numRef>
              <c:f>Sheet1!$D$29:$D$32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2-C2B1-4075-8058-9808536D37BF}"/>
            </c:ext>
          </c:extLst>
        </c:ser>
        <c:axId val="58623104"/>
        <c:axId val="58624640"/>
      </c:scatterChart>
      <c:valAx>
        <c:axId val="58623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58624640"/>
        <c:crosses val="autoZero"/>
        <c:crossBetween val="midCat"/>
        <c:majorUnit val="10"/>
      </c:valAx>
      <c:valAx>
        <c:axId val="58624640"/>
        <c:scaling>
          <c:orientation val="minMax"/>
          <c:max val="2.75"/>
          <c:min val="0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12700" cmpd="sng"/>
        </c:spPr>
        <c:txPr>
          <a:bodyPr/>
          <a:lstStyle/>
          <a:p>
            <a:pPr>
              <a:defRPr lang="en-US"/>
            </a:pPr>
            <a:endParaRPr lang="en-US"/>
          </a:p>
        </c:txPr>
        <c:crossAx val="586231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03T16:33:00.868" idx="1">
    <p:pos x="17" y="-199"/>
    <p:text>Hide for non medical groups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A5B1F-8686-46D5-9921-194EEF585B10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8410-4CE2-42C0-A694-670AF3DAA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718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AC12-9995-4D9E-B77D-55133AD5C6D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436652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fontAlgn="ctr"/>
            <a:r>
              <a:rPr lang="en-US" altLang="en-US"/>
              <a:t>Differences here, numbers small, possibly due to chance.</a:t>
            </a:r>
          </a:p>
          <a:p>
            <a:pPr fontAlgn="ctr"/>
            <a:r>
              <a:rPr lang="en-US" altLang="en-US"/>
              <a:t>Conduction disorders cardiac disorder. QTcF prolongation &gt;500ms.</a:t>
            </a:r>
          </a:p>
          <a:p>
            <a:pPr lvl="1" fontAlgn="ctr"/>
            <a:r>
              <a:rPr lang="en-US" altLang="en-US"/>
              <a:t>Doesn't necesssary mean a clinically notable event.</a:t>
            </a:r>
          </a:p>
          <a:p>
            <a:r>
              <a:rPr lang="en-US" altLang="en-US"/>
              <a:t>Hypokalaemia</a:t>
            </a:r>
          </a:p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A472C78-EDC6-4772-A920-B44F3D3AAB39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55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Suggestion, p=0.1, of a difference in QTcF &gt; 500ms</a:t>
            </a:r>
          </a:p>
          <a:p>
            <a:r>
              <a:rPr lang="en-US" altLang="en-US"/>
              <a:t>Events continued throughout treatment</a:t>
            </a:r>
          </a:p>
          <a:p>
            <a:r>
              <a:rPr lang="en-US" altLang="en-US"/>
              <a:t>Events on both arms</a:t>
            </a:r>
          </a:p>
          <a:p>
            <a:r>
              <a:rPr lang="en-US" altLang="en-US"/>
              <a:t>Patients were allowed up to 5xULN ALT/AST</a:t>
            </a:r>
          </a:p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2F6FF768-A73E-471E-B97D-118F61A6AFE8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56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1150CD-6985-4FC3-8C11-5B70C2890AED}" type="slidenum">
              <a:rPr lang="en-GB" altLang="en-US" smtClean="0"/>
              <a:pPr/>
              <a:t>63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A79FB153-434A-4881-84E9-C6B35EEC1CCD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64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D78C-1D8C-4851-AEF2-16565FC73D53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57211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D78C-1D8C-4851-AEF2-16565FC73D53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89822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D78C-1D8C-4851-AEF2-16565FC73D53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ABE11B-00FA-486E-AF55-C355BC1F7F9F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94" y="914547"/>
            <a:ext cx="3723661" cy="251574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364" y="3581731"/>
            <a:ext cx="5410000" cy="4877094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Source data kept in patient file; CRFs kept in Patient CRF folder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Almost everyone has completed treatment.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1A147E-4DF3-4D33-8EDB-C8BE009E55C8}" type="slidenum">
              <a:rPr lang="en-GB" altLang="en-US" sz="1200">
                <a:latin typeface="Times New Roman" pitchFamily="18" charset="0"/>
              </a:rPr>
              <a:pPr/>
              <a:t>47</a:t>
            </a:fld>
            <a:endParaRPr lang="en-GB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No statistical evidence of a difference in mortality, although more deaths were observed on the study arm.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5DD4F842-9165-4B73-B7C7-AE842466CF1C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49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More SAEs in HIV positive because AE more often resulted in hospitalisation</a:t>
            </a:r>
          </a:p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EB2652C-A649-40CA-9CFD-E74F011B4F02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50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This could be a chance finding in a sub-group analysis, but this is something we are looking at in more detail.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937C0C7E-0C79-4FE5-940D-707A014B0A64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52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ahUKEwi_2r_8psrKAhWMGT4KHYN5CWoQjRwIBw&amp;url=http://logodatabase.net/usaid+ethiopia+logo&amp;psig=AFQjCNG-t8S0UVqE1eYXL_bShvunRDXDkQ&amp;ust=1453994819820965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9B9E-4D51-4965-A836-A1706C54F4D5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951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7A6-E571-43AE-BC22-5A4A4338F2A7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5078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CEE0-1E63-413B-8152-EC4EA2331106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810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tealgriffey.com/wp-content/uploads/2014/06/usaid-logo.jpe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021388"/>
            <a:ext cx="24320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446449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107950" y="6453188"/>
            <a:ext cx="6624290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099-13D9-43A3-BB54-982DFFE1443D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779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BF84-B723-4A9B-93A8-7B2D65F81371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4384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16F6-4F86-4459-8680-7311EA346D3E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939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7F7F-E3AD-4310-B468-2081AFCF55B2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8782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C32D-E4DF-438A-AA92-172ECF0FE402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858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746A-F1ED-48CE-A34B-926543CC7E72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044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6662-66EB-4F00-9157-17EE32D32EB3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291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940A-D621-4009-9A70-DE26BD9FF00E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00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5DF98-5253-48C1-AEE9-3350D063F932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28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google.com/url?sa=i&amp;rct=j&amp;q=&amp;esrc=s&amp;source=images&amp;cd=&amp;cad=rja&amp;uact=8&amp;ved=0ahUKEwi_2r_8psrKAhWMGT4KHYN5CWoQjRwIBw&amp;url=http://logodatabase.net/usaid+ethiopia+logo&amp;psig=AFQjCNG-t8S0UVqE1eYXL_bShvunRDXDkQ&amp;ust=1453994819820965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hyperlink" Target="https://www.google.com/url?sa=i&amp;rct=j&amp;q=&amp;esrc=s&amp;source=images&amp;cd=&amp;cad=rja&amp;uact=8&amp;ved=0ahUKEwj5oum6p8rKAhUCaz4KHeQuA9sQjRwIBw&amp;url=https://en.wikipedia.org/wiki/File:UK_Medical_Research_Council_Logo.jpg&amp;bvm=bv.112766941,d.amc&amp;psig=AFQjCNEIQuuh-zLmXc7X51UHc8L2xaUGQQ&amp;ust=1453994956568023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1.jpe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68313" y="2492375"/>
            <a:ext cx="8102600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3200" b="1" dirty="0">
                <a:solidFill>
                  <a:srgbClr val="C00000"/>
                </a:solidFill>
              </a:rPr>
              <a:t>STREAM </a:t>
            </a:r>
            <a:r>
              <a:rPr lang="ka-GE" altLang="en-US" sz="3200" b="1" dirty="0" smtClean="0">
                <a:solidFill>
                  <a:srgbClr val="C00000"/>
                </a:solidFill>
              </a:rPr>
              <a:t>სტადია</a:t>
            </a:r>
            <a:r>
              <a:rPr lang="en-GB" altLang="en-US" sz="3200" b="1" dirty="0" smtClean="0">
                <a:solidFill>
                  <a:srgbClr val="C00000"/>
                </a:solidFill>
              </a:rPr>
              <a:t>1</a:t>
            </a:r>
            <a:r>
              <a:rPr lang="en-GB" altLang="en-US" sz="3200" b="1" dirty="0">
                <a:solidFill>
                  <a:srgbClr val="C00000"/>
                </a:solidFill>
              </a:rPr>
              <a:t/>
            </a:r>
            <a:br>
              <a:rPr lang="en-GB" altLang="en-US" sz="3200" b="1" dirty="0">
                <a:solidFill>
                  <a:srgbClr val="C00000"/>
                </a:solidFill>
              </a:rPr>
            </a:br>
            <a:r>
              <a:rPr lang="ka-GE" altLang="en-US" sz="2800" b="1" dirty="0" smtClean="0">
                <a:solidFill>
                  <a:srgbClr val="C00000"/>
                </a:solidFill>
              </a:rPr>
              <a:t> ეფექტურობისა და უსაფრთხოების  </a:t>
            </a:r>
          </a:p>
          <a:p>
            <a:pPr algn="ctr"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2800" b="1" dirty="0" smtClean="0">
                <a:solidFill>
                  <a:srgbClr val="C00000"/>
                </a:solidFill>
              </a:rPr>
              <a:t>წინასწარი შედეგები</a:t>
            </a:r>
            <a:endParaRPr lang="en-GB" altLang="en-US" sz="28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</a:pPr>
            <a:endParaRPr lang="en-GB" altLang="en-US" sz="14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US" altLang="en-US" sz="1800" dirty="0" smtClean="0">
                <a:solidFill>
                  <a:schemeClr val="tx2"/>
                </a:solidFill>
              </a:rPr>
              <a:t>17 </a:t>
            </a:r>
            <a:r>
              <a:rPr lang="ka-GE" altLang="en-US" sz="1800" dirty="0" smtClean="0">
                <a:solidFill>
                  <a:schemeClr val="tx2"/>
                </a:solidFill>
              </a:rPr>
              <a:t>აპრილი</a:t>
            </a:r>
            <a:r>
              <a:rPr lang="ka-GE" altLang="en-US" sz="1800" dirty="0" smtClean="0">
                <a:solidFill>
                  <a:schemeClr val="tx2"/>
                </a:solidFill>
              </a:rPr>
              <a:t>, </a:t>
            </a:r>
            <a:r>
              <a:rPr lang="ka-GE" altLang="en-US" sz="1800" dirty="0" smtClean="0">
                <a:solidFill>
                  <a:schemeClr val="tx2"/>
                </a:solidFill>
              </a:rPr>
              <a:t>2018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3" y="116632"/>
            <a:ext cx="882449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77849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4" y="501020"/>
            <a:ext cx="8964488" cy="1066800"/>
          </a:xfrm>
        </p:spPr>
        <p:txBody>
          <a:bodyPr>
            <a:noAutofit/>
          </a:bodyPr>
          <a:lstStyle/>
          <a:p>
            <a:r>
              <a:rPr lang="ka-GE" altLang="en-US" sz="2600" b="1" dirty="0" smtClean="0"/>
              <a:t>მულტირეზისტენტული ტუბერკულოზის სამკურნალო  </a:t>
            </a:r>
            <a:r>
              <a:rPr lang="ka-GE" sz="2600" b="1" dirty="0" smtClean="0"/>
              <a:t>ტრ</a:t>
            </a:r>
            <a:r>
              <a:rPr lang="ka-GE" altLang="en-US" sz="2600" b="1" dirty="0" smtClean="0"/>
              <a:t>ადიციული / ხანგრძლივი რეჟიმები</a:t>
            </a:r>
            <a:endParaRPr lang="en-ZA" alt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435280" cy="5072098"/>
          </a:xfrm>
        </p:spPr>
        <p:txBody>
          <a:bodyPr>
            <a:noAutofit/>
          </a:bodyPr>
          <a:lstStyle/>
          <a:p>
            <a:r>
              <a:rPr lang="ka-GE" sz="2000" dirty="0" smtClean="0"/>
              <a:t>ჩვეულებრივ </a:t>
            </a:r>
            <a:r>
              <a:rPr lang="en-ZA" sz="2000" dirty="0" smtClean="0"/>
              <a:t>20-24 </a:t>
            </a:r>
            <a:r>
              <a:rPr lang="ka-GE" sz="2000" dirty="0" smtClean="0"/>
              <a:t>თვის განმავლობაში, შეიცავს 2 ფაზას</a:t>
            </a:r>
            <a:endParaRPr lang="ka-GE" sz="2000" dirty="0"/>
          </a:p>
          <a:p>
            <a:r>
              <a:rPr lang="ka-GE" sz="2000" dirty="0" smtClean="0"/>
              <a:t>მკურნალობის ინტენსიური ფაზა </a:t>
            </a:r>
            <a:endParaRPr lang="en-ZA" sz="2000" dirty="0"/>
          </a:p>
          <a:p>
            <a:pPr lvl="1"/>
            <a:r>
              <a:rPr lang="ka-GE" sz="1800" dirty="0" smtClean="0"/>
              <a:t>ქინოლონი  (ლევოფლოქსაცინი, </a:t>
            </a:r>
            <a:r>
              <a:rPr lang="en-US" sz="1800" dirty="0" err="1" smtClean="0"/>
              <a:t>მოქსიფლოქსაცინი</a:t>
            </a:r>
            <a:r>
              <a:rPr lang="ka-GE" sz="1800" dirty="0"/>
              <a:t>)</a:t>
            </a:r>
          </a:p>
          <a:p>
            <a:pPr lvl="1"/>
            <a:r>
              <a:rPr lang="ka-GE" sz="1800" dirty="0"/>
              <a:t>საინექციო აგენტი (ამიკაცინი ან კანამიცინი, ან კაპრეომიცინი)</a:t>
            </a:r>
          </a:p>
          <a:p>
            <a:pPr lvl="1"/>
            <a:r>
              <a:rPr lang="ka-GE" sz="1800" dirty="0" smtClean="0"/>
              <a:t>ეთიონამიდი </a:t>
            </a:r>
            <a:r>
              <a:rPr lang="en-US" sz="1800" dirty="0" smtClean="0"/>
              <a:t>/</a:t>
            </a:r>
            <a:r>
              <a:rPr lang="ka-GE" sz="1800" dirty="0" smtClean="0"/>
              <a:t>პროთიონამიდი</a:t>
            </a:r>
            <a:r>
              <a:rPr lang="en-ZA" sz="1800" dirty="0" smtClean="0"/>
              <a:t> </a:t>
            </a:r>
            <a:endParaRPr lang="ka-GE" sz="1800" dirty="0"/>
          </a:p>
          <a:p>
            <a:pPr lvl="1"/>
            <a:r>
              <a:rPr lang="ka-GE" sz="1800" dirty="0" smtClean="0"/>
              <a:t>ტერიზიდონი/ციკლოსერინი</a:t>
            </a:r>
          </a:p>
          <a:p>
            <a:pPr lvl="1"/>
            <a:r>
              <a:rPr lang="ka-GE" sz="1800" dirty="0" smtClean="0"/>
              <a:t>პირაზინამიდი (</a:t>
            </a:r>
            <a:r>
              <a:rPr lang="en-ZA" sz="1800" dirty="0" smtClean="0"/>
              <a:t>PZA</a:t>
            </a:r>
            <a:r>
              <a:rPr lang="ka-GE" sz="1800" dirty="0" smtClean="0"/>
              <a:t>) </a:t>
            </a:r>
          </a:p>
          <a:p>
            <a:pPr lvl="1"/>
            <a:r>
              <a:rPr lang="ka-GE" sz="1800" dirty="0" smtClean="0"/>
              <a:t>ეტამბუტოლი </a:t>
            </a:r>
          </a:p>
          <a:p>
            <a:pPr marL="361950" lvl="1" indent="-180975"/>
            <a:r>
              <a:rPr lang="ka-GE" sz="2000" dirty="0" smtClean="0">
                <a:solidFill>
                  <a:schemeClr val="tx1"/>
                </a:solidFill>
              </a:rPr>
              <a:t>მკურნალობის </a:t>
            </a:r>
            <a:r>
              <a:rPr lang="ka-GE" sz="2000" dirty="0">
                <a:solidFill>
                  <a:schemeClr val="tx1"/>
                </a:solidFill>
              </a:rPr>
              <a:t>გაგრძელების </a:t>
            </a:r>
            <a:r>
              <a:rPr lang="ka-GE" sz="2000" dirty="0" smtClean="0">
                <a:solidFill>
                  <a:schemeClr val="tx1"/>
                </a:solidFill>
              </a:rPr>
              <a:t>ფაზა</a:t>
            </a:r>
            <a:endParaRPr lang="en-ZA" sz="2000" dirty="0" smtClean="0">
              <a:solidFill>
                <a:schemeClr val="tx1"/>
              </a:solidFill>
            </a:endParaRPr>
          </a:p>
          <a:p>
            <a:pPr lvl="1"/>
            <a:r>
              <a:rPr lang="ka-GE" sz="1800" dirty="0" smtClean="0"/>
              <a:t>ქინოლონი  (ლევოფლოქსაცინი, </a:t>
            </a:r>
            <a:r>
              <a:rPr lang="en-US" sz="1800" dirty="0" err="1" smtClean="0"/>
              <a:t>მოქსიფლოქსაცინი</a:t>
            </a:r>
            <a:r>
              <a:rPr lang="ka-GE" sz="1800" dirty="0" smtClean="0"/>
              <a:t>)</a:t>
            </a:r>
          </a:p>
          <a:p>
            <a:pPr lvl="1"/>
            <a:r>
              <a:rPr lang="ka-GE" sz="1800" dirty="0" smtClean="0"/>
              <a:t>ეთიონამიდი/პროთიონამიდი </a:t>
            </a:r>
            <a:r>
              <a:rPr lang="en-ZA" sz="1800" dirty="0" smtClean="0"/>
              <a:t> </a:t>
            </a:r>
            <a:endParaRPr lang="ka-GE" sz="1800" dirty="0"/>
          </a:p>
          <a:p>
            <a:pPr lvl="1"/>
            <a:r>
              <a:rPr lang="ka-GE" sz="1800" dirty="0" smtClean="0"/>
              <a:t>ტერიზიდონი/ციკლოსერინი</a:t>
            </a:r>
          </a:p>
          <a:p>
            <a:pPr lvl="1"/>
            <a:r>
              <a:rPr lang="ka-GE" sz="1800" dirty="0" smtClean="0"/>
              <a:t>პირაზინამიდი (</a:t>
            </a:r>
            <a:r>
              <a:rPr lang="en-ZA" sz="1800" dirty="0" smtClean="0"/>
              <a:t>PZA</a:t>
            </a:r>
            <a:r>
              <a:rPr lang="ka-GE" sz="1800" dirty="0" smtClean="0"/>
              <a:t>)</a:t>
            </a:r>
          </a:p>
          <a:p>
            <a:pPr lvl="1"/>
            <a:r>
              <a:rPr lang="ka-GE" sz="1800" dirty="0" smtClean="0"/>
              <a:t>ეტამბუტოლი</a:t>
            </a:r>
            <a:endParaRPr lang="en-ZA" sz="2000" dirty="0"/>
          </a:p>
          <a:p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3B8-A2E4-4B7D-A2B9-3067440E8FFF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19187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692696"/>
            <a:ext cx="8229600" cy="1066800"/>
          </a:xfrm>
        </p:spPr>
        <p:txBody>
          <a:bodyPr>
            <a:normAutofit/>
          </a:bodyPr>
          <a:lstStyle/>
          <a:p>
            <a:r>
              <a:rPr lang="ka-GE" altLang="en-US" sz="2600" b="1" dirty="0"/>
              <a:t>უახლესი მტკიცებულება მკურნალობის ახალი რეჟიმებისათვის</a:t>
            </a:r>
            <a:endParaRPr lang="en-GB" alt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48472"/>
          </a:xfrm>
        </p:spPr>
        <p:txBody>
          <a:bodyPr>
            <a:normAutofit/>
          </a:bodyPr>
          <a:lstStyle/>
          <a:p>
            <a:r>
              <a:rPr lang="ka-GE" sz="2400" dirty="0"/>
              <a:t>ბანგლადეშში </a:t>
            </a:r>
            <a:r>
              <a:rPr lang="ka-GE" sz="2400" dirty="0" smtClean="0"/>
              <a:t>მულტირეზისტენტული ტბ-ის მქონე პაციენტების ექვსი ჯგუფში ჩატარებული მკურნალობის შემოკლებულ კურსის შედეგებმა აჩვენა, რომ შესაძლოა არსებობდეს მულტირეზისტენტული ტბ-ის მკურნალობის </a:t>
            </a:r>
            <a:r>
              <a:rPr lang="ka-GE" sz="2400" dirty="0"/>
              <a:t>უკეთესი ალტერნატიული </a:t>
            </a:r>
            <a:r>
              <a:rPr lang="ka-GE" sz="2400" dirty="0" smtClean="0"/>
              <a:t>ვარიანტები, ახალი </a:t>
            </a:r>
            <a:r>
              <a:rPr lang="ka-GE" sz="2400" dirty="0"/>
              <a:t>მედიკამენტების </a:t>
            </a:r>
            <a:r>
              <a:rPr lang="ka-GE" sz="2400" dirty="0" smtClean="0"/>
              <a:t>გარეშეც</a:t>
            </a:r>
          </a:p>
          <a:p>
            <a:endParaRPr lang="en-GB" dirty="0"/>
          </a:p>
          <a:p>
            <a:pPr lvl="1"/>
            <a:r>
              <a:rPr lang="ka-GE" sz="1500" dirty="0">
                <a:solidFill>
                  <a:schemeClr val="accent2">
                    <a:lumMod val="75000"/>
                  </a:schemeClr>
                </a:solidFill>
              </a:rPr>
              <a:t>ვან დუნ ა, მაუგ აკჯ, სალიმ მაჰი, დას პკ, საკერ მრ, დარუ პ, და სხვ. ცანმოკლე, მაღალეფექტური და </a:t>
            </a:r>
            <a:r>
              <a:rPr lang="ka-GE" sz="1500" dirty="0" smtClean="0">
                <a:solidFill>
                  <a:schemeClr val="accent2">
                    <a:lumMod val="75000"/>
                  </a:schemeClr>
                </a:solidFill>
              </a:rPr>
              <a:t>იაფი სტანდარტიზებული </a:t>
            </a:r>
            <a:r>
              <a:rPr lang="ka-GE" sz="1500" dirty="0">
                <a:solidFill>
                  <a:schemeClr val="accent2">
                    <a:lumMod val="75000"/>
                  </a:schemeClr>
                </a:solidFill>
              </a:rPr>
              <a:t>მკურნალობა </a:t>
            </a:r>
            <a:r>
              <a:rPr lang="ka-GE" sz="1500" dirty="0" smtClean="0">
                <a:solidFill>
                  <a:schemeClr val="accent2">
                    <a:lumMod val="75000"/>
                  </a:schemeClr>
                </a:solidFill>
              </a:rPr>
              <a:t>მულტირეზისტენტული </a:t>
            </a:r>
            <a:r>
              <a:rPr lang="ka-GE" sz="1500" dirty="0">
                <a:solidFill>
                  <a:schemeClr val="accent2">
                    <a:lumMod val="75000"/>
                  </a:schemeClr>
                </a:solidFill>
              </a:rPr>
              <a:t>ტუბერკულოზისათვის. </a:t>
            </a:r>
            <a:r>
              <a:rPr lang="ka-GE" sz="1500" i="1" dirty="0">
                <a:solidFill>
                  <a:schemeClr val="accent2">
                    <a:lumMod val="75000"/>
                  </a:schemeClr>
                </a:solidFill>
              </a:rPr>
              <a:t>ამერიკული ჟურნალი  </a:t>
            </a:r>
            <a:r>
              <a:rPr lang="en-GB" sz="1600" i="1" dirty="0" smtClean="0">
                <a:solidFill>
                  <a:schemeClr val="accent2">
                    <a:lumMod val="75000"/>
                  </a:schemeClr>
                </a:solidFill>
              </a:rPr>
              <a:t>Am J </a:t>
            </a:r>
            <a:r>
              <a:rPr lang="en-GB" sz="1600" i="1" dirty="0" err="1" smtClean="0">
                <a:solidFill>
                  <a:schemeClr val="accent2">
                    <a:lumMod val="75000"/>
                  </a:schemeClr>
                </a:solidFill>
              </a:rPr>
              <a:t>Respir</a:t>
            </a:r>
            <a:r>
              <a:rPr lang="en-GB" sz="1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i="1" dirty="0" err="1" smtClean="0">
                <a:solidFill>
                  <a:schemeClr val="accent2">
                    <a:lumMod val="75000"/>
                  </a:schemeClr>
                </a:solidFill>
              </a:rPr>
              <a:t>Crit</a:t>
            </a:r>
            <a:r>
              <a:rPr lang="en-GB" sz="1600" i="1" dirty="0" smtClean="0">
                <a:solidFill>
                  <a:schemeClr val="accent2">
                    <a:lumMod val="75000"/>
                  </a:schemeClr>
                </a:solidFill>
              </a:rPr>
              <a:t> Care Med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. 2010;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182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(5): 684-92.</a:t>
            </a:r>
          </a:p>
          <a:p>
            <a:pPr lvl="1">
              <a:buNone/>
            </a:pPr>
            <a:endParaRPr lang="ka-GE" sz="15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fld id="{0232B19A-9722-4F0A-9D4D-07F312E96A4C}" type="slidenum">
              <a:rPr lang="en-GB" smtClean="0">
                <a:solidFill>
                  <a:schemeClr val="bg1"/>
                </a:solidFill>
              </a:rPr>
              <a:pPr algn="r"/>
              <a:t>11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00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 idx="4294967295"/>
          </p:nvPr>
        </p:nvSpPr>
        <p:spPr>
          <a:xfrm>
            <a:off x="142844" y="714356"/>
            <a:ext cx="9001156" cy="775618"/>
          </a:xfrm>
        </p:spPr>
        <p:txBody>
          <a:bodyPr>
            <a:noAutofit/>
          </a:bodyPr>
          <a:lstStyle/>
          <a:p>
            <a:pPr eaLnBrk="1" hangingPunct="1"/>
            <a:r>
              <a:rPr lang="ka-GE" altLang="en-US" sz="2600" b="1" dirty="0"/>
              <a:t>9 თვიანი მკურნალობის რეჟიმის </a:t>
            </a:r>
            <a:r>
              <a:rPr lang="ka-GE" altLang="en-US" sz="2600" b="1" dirty="0" smtClean="0"/>
              <a:t>შედეგები </a:t>
            </a:r>
            <a:r>
              <a:rPr lang="ka-GE" altLang="en-US" sz="2600" b="1" dirty="0"/>
              <a:t>- </a:t>
            </a:r>
            <a:r>
              <a:rPr lang="ka-GE" altLang="en-US" sz="2600" b="1" dirty="0" smtClean="0"/>
              <a:t>ბანგლადეში</a:t>
            </a:r>
            <a:endParaRPr lang="fr-FR" altLang="en-US" sz="2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58763" y="1779978"/>
            <a:ext cx="8421687" cy="4868818"/>
            <a:chOff x="258763" y="1996001"/>
            <a:chExt cx="8421687" cy="4868818"/>
          </a:xfrm>
        </p:grpSpPr>
        <p:sp>
          <p:nvSpPr>
            <p:cNvPr id="46084" name="Textfeld 9"/>
            <p:cNvSpPr txBox="1">
              <a:spLocks noChangeArrowheads="1"/>
            </p:cNvSpPr>
            <p:nvPr/>
          </p:nvSpPr>
          <p:spPr bwMode="auto">
            <a:xfrm>
              <a:off x="258763" y="5935663"/>
              <a:ext cx="854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rgbClr val="920049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920049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920049"/>
                </a:buClr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920049"/>
                </a:buClr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200" b="1">
                  <a:solidFill>
                    <a:schemeClr val="bg1"/>
                  </a:solidFill>
                  <a:latin typeface="Times" pitchFamily="18" charset="0"/>
                </a:rPr>
                <a:t>Introdion</a:t>
              </a:r>
            </a:p>
          </p:txBody>
        </p:sp>
        <p:sp>
          <p:nvSpPr>
            <p:cNvPr id="46085" name="Textfeld 10"/>
            <p:cNvSpPr txBox="1">
              <a:spLocks noChangeArrowheads="1"/>
            </p:cNvSpPr>
            <p:nvPr/>
          </p:nvSpPr>
          <p:spPr bwMode="auto">
            <a:xfrm>
              <a:off x="2117725" y="5937250"/>
              <a:ext cx="758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rgbClr val="920049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920049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920049"/>
                </a:buClr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920049"/>
                </a:buClr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200" b="1">
                  <a:solidFill>
                    <a:schemeClr val="bg1"/>
                  </a:solidFill>
                  <a:latin typeface="Times" pitchFamily="18" charset="0"/>
                </a:rPr>
                <a:t>Objectif</a:t>
              </a:r>
            </a:p>
          </p:txBody>
        </p:sp>
        <p:sp>
          <p:nvSpPr>
            <p:cNvPr id="46086" name="Textfeld 12"/>
            <p:cNvSpPr txBox="1">
              <a:spLocks noChangeArrowheads="1"/>
            </p:cNvSpPr>
            <p:nvPr/>
          </p:nvSpPr>
          <p:spPr bwMode="auto">
            <a:xfrm>
              <a:off x="3917950" y="5937250"/>
              <a:ext cx="9032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rgbClr val="920049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920049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920049"/>
                </a:buClr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920049"/>
                </a:buClr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200" b="1">
                  <a:solidFill>
                    <a:schemeClr val="bg1"/>
                  </a:solidFill>
                  <a:latin typeface="Times" pitchFamily="18" charset="0"/>
                </a:rPr>
                <a:t>Méthodes</a:t>
              </a:r>
            </a:p>
          </p:txBody>
        </p:sp>
        <p:sp>
          <p:nvSpPr>
            <p:cNvPr id="46087" name="Textfeld 13"/>
            <p:cNvSpPr txBox="1">
              <a:spLocks noChangeArrowheads="1"/>
            </p:cNvSpPr>
            <p:nvPr/>
          </p:nvSpPr>
          <p:spPr bwMode="auto">
            <a:xfrm>
              <a:off x="7656513" y="5929313"/>
              <a:ext cx="10239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rgbClr val="920049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920049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920049"/>
                </a:buClr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920049"/>
                </a:buClr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200" b="1">
                  <a:solidFill>
                    <a:schemeClr val="bg1"/>
                  </a:solidFill>
                  <a:latin typeface="Times" pitchFamily="18" charset="0"/>
                </a:rPr>
                <a:t>Conclusion</a:t>
              </a:r>
            </a:p>
          </p:txBody>
        </p:sp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>
              <a:off x="785786" y="2001949"/>
              <a:ext cx="3429024" cy="486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a-GE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გამოქვეყნებული კოჰორტა </a:t>
              </a:r>
              <a:r>
                <a:rPr lang="en-GB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(206 </a:t>
              </a:r>
              <a:r>
                <a:rPr lang="ka-GE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პაციენტი</a:t>
              </a:r>
              <a:r>
                <a:rPr lang="en-GB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)</a:t>
              </a:r>
              <a:endParaRPr lang="en-GB" i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ka-GE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განიკურნა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	82.5%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a-GE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დაასრულა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	  5.3%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a-GE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შეწყვიტა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	  5.8%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a-GE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გარდაიცვალა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	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 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5.3%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a-GE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უშედეგო 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ka-GE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              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0.5%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a-GE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რელაფსი               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0.5%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a-GE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წარმატების მთლიანი მაჩვენებელი: </a:t>
              </a:r>
              <a:endParaRPr lang="en-GB" b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87.9% (95% CI 82.7, 92.6)</a:t>
              </a:r>
            </a:p>
            <a:p>
              <a:pPr>
                <a:spcBef>
                  <a:spcPct val="50000"/>
                </a:spcBef>
                <a:defRPr/>
              </a:pPr>
              <a:endParaRPr lang="en-GB" sz="1000" dirty="0"/>
            </a:p>
            <a:p>
              <a:pPr>
                <a:spcBef>
                  <a:spcPct val="50000"/>
                </a:spcBef>
                <a:defRPr/>
              </a:pPr>
              <a:r>
                <a:rPr lang="ka-GE" sz="1000" b="1" dirty="0">
                  <a:latin typeface="+mn-lt"/>
                </a:rPr>
                <a:t>ამერიკული ჟურნალი: </a:t>
              </a:r>
              <a:r>
                <a:rPr lang="en-GB" sz="1000" b="1" dirty="0">
                  <a:latin typeface="+mn-lt"/>
                </a:rPr>
                <a:t>Am J </a:t>
              </a:r>
              <a:r>
                <a:rPr lang="en-GB" sz="1000" b="1" dirty="0" err="1">
                  <a:latin typeface="+mn-lt"/>
                </a:rPr>
                <a:t>Respir</a:t>
              </a:r>
              <a:r>
                <a:rPr lang="en-GB" sz="1000" b="1" dirty="0">
                  <a:latin typeface="+mn-lt"/>
                </a:rPr>
                <a:t> </a:t>
              </a:r>
              <a:r>
                <a:rPr lang="en-GB" sz="1000" b="1" dirty="0" err="1">
                  <a:latin typeface="+mn-lt"/>
                </a:rPr>
                <a:t>Crit</a:t>
              </a:r>
              <a:r>
                <a:rPr lang="en-GB" sz="1000" b="1" dirty="0">
                  <a:latin typeface="+mn-lt"/>
                </a:rPr>
                <a:t> Care Med Vol 182. 684–692, 2010</a:t>
              </a:r>
            </a:p>
          </p:txBody>
        </p:sp>
        <p:sp>
          <p:nvSpPr>
            <p:cNvPr id="15370" name="Text Box 11"/>
            <p:cNvSpPr txBox="1">
              <a:spLocks noChangeArrowheads="1"/>
            </p:cNvSpPr>
            <p:nvPr/>
          </p:nvSpPr>
          <p:spPr bwMode="auto">
            <a:xfrm>
              <a:off x="4877742" y="1996001"/>
              <a:ext cx="3800549" cy="470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a-GE" i="1" dirty="0" smtClean="0">
                  <a:solidFill>
                    <a:schemeClr val="accent5">
                      <a:lumMod val="75000"/>
                    </a:schemeClr>
                  </a:solidFill>
                </a:rPr>
                <a:t>განახლებული კოჰორტის მონაცემები </a:t>
              </a:r>
              <a:r>
                <a:rPr lang="en-GB" i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(515</a:t>
              </a:r>
              <a:r>
                <a:rPr lang="ka-GE" i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პაც.</a:t>
              </a:r>
              <a:r>
                <a:rPr lang="en-GB" i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       81.2%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         3.3%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         7.8%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         5.6%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         1.4%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         0.8%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a-GE" b="1" dirty="0" smtClean="0">
                  <a:solidFill>
                    <a:schemeClr val="accent2">
                      <a:lumMod val="75000"/>
                    </a:schemeClr>
                  </a:solidFill>
                </a:rPr>
                <a:t>წარმატების მთლიანი მაჩვენებელი: </a:t>
              </a:r>
              <a:endParaRPr lang="en-GB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GB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84.5</a:t>
              </a: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% </a:t>
              </a: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</a:rPr>
                <a:t>(95% CI 0.81, 0.88) 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defRPr/>
              </a:pPr>
              <a:endParaRPr lang="en-GB" sz="1000" dirty="0">
                <a:solidFill>
                  <a:srgbClr val="FF0000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GB" sz="1000" b="1" dirty="0">
                  <a:latin typeface="+mn-lt"/>
                </a:rPr>
                <a:t>Aung et all, IJTLD</a:t>
              </a:r>
              <a:r>
                <a:rPr lang="de-DE" sz="1000" b="1" dirty="0">
                  <a:latin typeface="+mn-lt"/>
                </a:rPr>
                <a:t> 18(10):1180–1187, 2014</a:t>
              </a:r>
              <a:endParaRPr lang="en-GB" b="1" dirty="0"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B19A-9722-4F0A-9D4D-07F312E96A4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920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kselibas\Documents\SIzwe photos\Final\DSC_3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6" y="1627865"/>
            <a:ext cx="3815410" cy="2527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235" y="764704"/>
            <a:ext cx="8373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ka-GE" altLang="en-US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მკურნალობის ინტენსიური ფაზა </a:t>
            </a:r>
            <a:r>
              <a:rPr lang="ka-GE" altLang="en-US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 ბანგლადეში</a:t>
            </a:r>
            <a:endParaRPr lang="en-US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3460" y="2688923"/>
            <a:ext cx="4287012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a-GE" dirty="0" smtClean="0"/>
              <a:t>ქინოლონი  </a:t>
            </a:r>
            <a:r>
              <a:rPr lang="ka-GE" dirty="0"/>
              <a:t>(</a:t>
            </a:r>
            <a:r>
              <a:rPr lang="en-US" dirty="0" err="1"/>
              <a:t>მოქსიფლოქსაცინი</a:t>
            </a:r>
            <a:r>
              <a:rPr lang="ka-GE" dirty="0"/>
              <a:t>/ გატიფლოქსაცინი)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a-GE" dirty="0"/>
              <a:t>საინექციო აგენტი (ამიკაცინი ან კანამიცინი, ან კაპრეომიცინი)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a-GE" dirty="0"/>
              <a:t>პირაზინამიდი (</a:t>
            </a:r>
            <a:r>
              <a:rPr lang="en-ZA" dirty="0" err="1"/>
              <a:t>PZA</a:t>
            </a:r>
            <a:r>
              <a:rPr lang="ka-GE" dirty="0"/>
              <a:t>)</a:t>
            </a:r>
            <a:endParaRPr lang="en-ZA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a-GE" dirty="0"/>
              <a:t>ეთიონამიდი/პროთიონამიდი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a-GE" dirty="0" smtClean="0"/>
              <a:t>იზონიაზიდის ის </a:t>
            </a:r>
            <a:r>
              <a:rPr lang="ka-GE" dirty="0"/>
              <a:t>მაღალი დოზა  </a:t>
            </a:r>
            <a:r>
              <a:rPr lang="en-ZA" dirty="0"/>
              <a:t> </a:t>
            </a:r>
            <a:endParaRPr lang="ka-GE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a-GE" dirty="0"/>
              <a:t>კლოფაზიმინი 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a-GE" dirty="0"/>
              <a:t>ეტამბუტოლი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ZA" sz="2400" dirty="0"/>
          </a:p>
        </p:txBody>
      </p:sp>
    </p:spTree>
    <p:extLst>
      <p:ext uri="{BB962C8B-B14F-4D97-AF65-F5344CB8AC3E}">
        <p14:creationId xmlns="" xmlns:p14="http://schemas.microsoft.com/office/powerpoint/2010/main" val="227293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64" y="642918"/>
            <a:ext cx="7892950" cy="1066800"/>
          </a:xfrm>
        </p:spPr>
        <p:txBody>
          <a:bodyPr>
            <a:normAutofit/>
          </a:bodyPr>
          <a:lstStyle/>
          <a:p>
            <a:r>
              <a:rPr lang="ka-GE" altLang="en-US" sz="2600" b="1" dirty="0" smtClean="0"/>
              <a:t>მკურნალობის გაგრძელების ფაზა - ბანგლადეში</a:t>
            </a:r>
            <a:endParaRPr lang="en-ZA" altLang="en-US" sz="2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51" y="1795398"/>
            <a:ext cx="8229600" cy="4325112"/>
          </a:xfrm>
        </p:spPr>
        <p:txBody>
          <a:bodyPr>
            <a:normAutofit/>
          </a:bodyPr>
          <a:lstStyle/>
          <a:p>
            <a:r>
              <a:rPr lang="ka-GE" sz="2500" dirty="0" smtClean="0"/>
              <a:t>ქინოლონი  </a:t>
            </a:r>
            <a:r>
              <a:rPr lang="ka-GE" sz="2500" dirty="0"/>
              <a:t>(</a:t>
            </a:r>
            <a:r>
              <a:rPr lang="en-US" sz="2500" dirty="0" err="1"/>
              <a:t>მოქსიფლოქსაცინი</a:t>
            </a:r>
            <a:r>
              <a:rPr lang="ka-GE" sz="2500" dirty="0"/>
              <a:t>/ გატიფლოქსაცინი)</a:t>
            </a:r>
            <a:r>
              <a:rPr lang="en-ZA" sz="2500" dirty="0"/>
              <a:t>   </a:t>
            </a:r>
            <a:endParaRPr lang="ka-GE" sz="2500" dirty="0"/>
          </a:p>
          <a:p>
            <a:r>
              <a:rPr lang="ka-GE" sz="2500" dirty="0"/>
              <a:t>პირაზინამიდი (</a:t>
            </a:r>
            <a:r>
              <a:rPr lang="en-ZA" sz="2500" dirty="0" err="1"/>
              <a:t>PZA</a:t>
            </a:r>
            <a:r>
              <a:rPr lang="ka-GE" sz="2500" dirty="0"/>
              <a:t>)</a:t>
            </a:r>
          </a:p>
          <a:p>
            <a:r>
              <a:rPr lang="ka-GE" sz="2500" dirty="0"/>
              <a:t>კლოფაზიმინი </a:t>
            </a:r>
          </a:p>
          <a:p>
            <a:r>
              <a:rPr lang="ka-GE" sz="2500" dirty="0"/>
              <a:t>ეტამბუტოლი</a:t>
            </a:r>
          </a:p>
          <a:p>
            <a:r>
              <a:rPr lang="ka-GE" sz="2500" dirty="0"/>
              <a:t>არ გამოიყენება საინექციო აგენტი</a:t>
            </a:r>
            <a:endParaRPr lang="en-ZA" sz="2500" dirty="0"/>
          </a:p>
          <a:p>
            <a:endParaRPr lang="en-ZA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3B8-A2E4-4B7D-A2B9-3067440E8FFF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54544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60" y="548680"/>
            <a:ext cx="8229600" cy="1066800"/>
          </a:xfrm>
        </p:spPr>
        <p:txBody>
          <a:bodyPr>
            <a:normAutofit/>
          </a:bodyPr>
          <a:lstStyle/>
          <a:p>
            <a:r>
              <a:rPr lang="ka-GE" altLang="en-US" b="1" dirty="0" smtClean="0"/>
              <a:t>დასკვნები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60" y="1568418"/>
            <a:ext cx="8229600" cy="4932416"/>
          </a:xfrm>
        </p:spPr>
        <p:txBody>
          <a:bodyPr>
            <a:normAutofit fontScale="62500" lnSpcReduction="20000"/>
          </a:bodyPr>
          <a:lstStyle/>
          <a:p>
            <a:r>
              <a:rPr lang="ka-GE" dirty="0" smtClean="0"/>
              <a:t>მსოფლიოში ტუბსაწინააღმდეგო მედიკამენტებისადმი რეზისტენტული ტუბერკულოზით ნახევარ მილიონზე მეტი ადამიანია დაავადებული</a:t>
            </a:r>
          </a:p>
          <a:p>
            <a:r>
              <a:rPr lang="ka-GE" dirty="0" smtClean="0"/>
              <a:t>რეზისტენტულ ტუბერკულოზის მკურნალობაზე მყოფი პაციენტების მხოლოდ ნახევარს აქვს წარმატებული მკურნალობის გამოსავალი</a:t>
            </a:r>
          </a:p>
          <a:p>
            <a:r>
              <a:rPr lang="ka-GE" dirty="0" smtClean="0"/>
              <a:t>ბოლო დრომდე რეზისტენტული ტუბერკულოზის მკურნალობა ეფუძნებოდა ძალიან დაბალი ხარისხის მტკიცებულებას </a:t>
            </a:r>
          </a:p>
          <a:p>
            <a:r>
              <a:rPr lang="ka-GE" dirty="0" smtClean="0"/>
              <a:t>ჩნდება </a:t>
            </a:r>
            <a:r>
              <a:rPr lang="en-US" dirty="0" smtClean="0"/>
              <a:t>MDR </a:t>
            </a:r>
            <a:r>
              <a:rPr lang="ka-GE" dirty="0" smtClean="0"/>
              <a:t>ტუბერკულოზის მკურნალობის ახალი, იმედისმომცემი რეჟიმები:</a:t>
            </a:r>
            <a:endParaRPr lang="en-US" dirty="0" smtClean="0"/>
          </a:p>
          <a:p>
            <a:pPr lvl="1"/>
            <a:r>
              <a:rPr lang="ka-GE" dirty="0" smtClean="0"/>
              <a:t>მკურნალობის უკეთესი გამოსავალებით</a:t>
            </a:r>
          </a:p>
          <a:p>
            <a:pPr lvl="1"/>
            <a:r>
              <a:rPr lang="ka-GE" dirty="0" smtClean="0"/>
              <a:t>უფრო ხანმოკლეა</a:t>
            </a:r>
          </a:p>
          <a:p>
            <a:pPr lvl="1"/>
            <a:r>
              <a:rPr lang="ka-GE" dirty="0" smtClean="0"/>
              <a:t>კვლავ შეიცავს საინექციო აგენტებს</a:t>
            </a:r>
          </a:p>
          <a:p>
            <a:pPr lvl="1"/>
            <a:r>
              <a:rPr lang="ka-GE" dirty="0" smtClean="0"/>
              <a:t>ჯერ არ შეიცავს ახალ მედიკამენტებს </a:t>
            </a:r>
            <a:endParaRPr lang="en-US" dirty="0" smtClean="0"/>
          </a:p>
          <a:p>
            <a:r>
              <a:rPr lang="ka-GE" dirty="0" smtClean="0"/>
              <a:t>თუმცა, კვლავ არსებობს კვლევის ჩატარების გადაუდებელი საჭიროება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B19A-9722-4F0A-9D4D-07F312E96A4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279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766623"/>
            <a:ext cx="4176464" cy="3311433"/>
          </a:xfrm>
        </p:spPr>
        <p:txBody>
          <a:bodyPr>
            <a:normAutofit/>
          </a:bodyPr>
          <a:lstStyle/>
          <a:p>
            <a:pPr marL="749808" lvl="1" indent="-457200"/>
            <a:r>
              <a:rPr lang="ka-GE" sz="1800" dirty="0" smtClean="0">
                <a:solidFill>
                  <a:schemeClr val="tx1"/>
                </a:solidFill>
              </a:rPr>
              <a:t>მულტირეზისტენტული ტუბერკულოზით დაავადებული პაციენტების უმეტესობისთვის, მკურნალობის ხანგრძლივი </a:t>
            </a:r>
            <a:r>
              <a:rPr lang="ka-GE" sz="1800" dirty="0">
                <a:solidFill>
                  <a:schemeClr val="tx1"/>
                </a:solidFill>
              </a:rPr>
              <a:t>ტრადიციული რეჟიმის </a:t>
            </a:r>
            <a:r>
              <a:rPr lang="ka-GE" sz="1800" dirty="0" smtClean="0">
                <a:solidFill>
                  <a:schemeClr val="tx1"/>
                </a:solidFill>
              </a:rPr>
              <a:t>ნაცვლად, </a:t>
            </a:r>
            <a:r>
              <a:rPr lang="ka-GE" sz="1800" dirty="0">
                <a:solidFill>
                  <a:schemeClr val="tx1"/>
                </a:solidFill>
              </a:rPr>
              <a:t>შესაძლოა გამოყენებულ იქნას მკურნალობის უფრო ხანმოკლე რეჟიმი (</a:t>
            </a:r>
            <a:r>
              <a:rPr lang="en-ZA" sz="1800" dirty="0">
                <a:solidFill>
                  <a:schemeClr val="tx1"/>
                </a:solidFill>
              </a:rPr>
              <a:t>9-12</a:t>
            </a:r>
            <a:r>
              <a:rPr lang="ka-GE" sz="1800" dirty="0">
                <a:solidFill>
                  <a:schemeClr val="tx1"/>
                </a:solidFill>
              </a:rPr>
              <a:t> </a:t>
            </a:r>
            <a:r>
              <a:rPr lang="ka-GE" sz="1800" dirty="0" smtClean="0">
                <a:solidFill>
                  <a:schemeClr val="tx1"/>
                </a:solidFill>
              </a:rPr>
              <a:t>თვე)</a:t>
            </a:r>
            <a:endParaRPr lang="en-Z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858280" cy="1066800"/>
          </a:xfrm>
        </p:spPr>
        <p:txBody>
          <a:bodyPr>
            <a:noAutofit/>
          </a:bodyPr>
          <a:lstStyle/>
          <a:p>
            <a:r>
              <a:rPr lang="ka-GE" altLang="en-US" sz="2600" b="1" dirty="0"/>
              <a:t>ჯანდაცვის მსოფლიო ორგანიზაციის (</a:t>
            </a:r>
            <a:r>
              <a:rPr lang="ka-GE" altLang="en-US" sz="2600" b="1" dirty="0" smtClean="0"/>
              <a:t>ჯანმო</a:t>
            </a:r>
            <a:r>
              <a:rPr lang="ka-GE" altLang="en-US" sz="2600" b="1" dirty="0"/>
              <a:t>) </a:t>
            </a:r>
            <a:r>
              <a:rPr lang="ka-GE" altLang="en-US" sz="2600" b="1" dirty="0" smtClean="0"/>
              <a:t>ახალი</a:t>
            </a:r>
            <a:r>
              <a:rPr lang="en-US" altLang="en-US" sz="2600" b="1" dirty="0" smtClean="0"/>
              <a:t> </a:t>
            </a:r>
            <a:r>
              <a:rPr lang="ka-GE" altLang="en-US" sz="2600" b="1" dirty="0" smtClean="0"/>
              <a:t>რეკომენდაცია </a:t>
            </a:r>
            <a:r>
              <a:rPr lang="ka-GE" altLang="en-US" sz="2600" b="1" dirty="0"/>
              <a:t>მკურნალობის </a:t>
            </a:r>
            <a:r>
              <a:rPr lang="ka-GE" altLang="en-US" sz="2600" b="1" dirty="0" smtClean="0"/>
              <a:t>ხანმოკლე რეჟიმებისთვის</a:t>
            </a:r>
            <a:r>
              <a:rPr lang="en-US" altLang="en-US" sz="2600" b="1" dirty="0" smtClean="0"/>
              <a:t> - 2016</a:t>
            </a:r>
            <a:endParaRPr lang="en-ZA" altLang="en-US" sz="2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3B8-A2E4-4B7D-A2B9-3067440E8FFF}" type="slidenum">
              <a:rPr lang="en-ZA" smtClean="0"/>
              <a:pPr/>
              <a:t>16</a:t>
            </a:fld>
            <a:endParaRPr lang="en-ZA"/>
          </a:p>
        </p:txBody>
      </p:sp>
      <p:pic>
        <p:nvPicPr>
          <p:cNvPr id="7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32990"/>
            <a:ext cx="2664296" cy="344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140162" y="5157191"/>
            <a:ext cx="8248262" cy="1080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9808" lvl="1" indent="-457200"/>
            <a:r>
              <a:rPr lang="ka-GE" sz="2300" dirty="0" smtClean="0">
                <a:solidFill>
                  <a:schemeClr val="tx1"/>
                </a:solidFill>
              </a:rPr>
              <a:t>თუმცა: ჯანმო </a:t>
            </a:r>
            <a:r>
              <a:rPr lang="ka-GE" sz="2300" dirty="0">
                <a:solidFill>
                  <a:schemeClr val="tx1"/>
                </a:solidFill>
              </a:rPr>
              <a:t>რეკომენდაციაში </a:t>
            </a:r>
            <a:r>
              <a:rPr lang="ka-GE" sz="2300" dirty="0" smtClean="0">
                <a:solidFill>
                  <a:schemeClr val="tx1"/>
                </a:solidFill>
              </a:rPr>
              <a:t>აღიარებს, </a:t>
            </a:r>
            <a:r>
              <a:rPr lang="ka-GE" sz="2300" dirty="0">
                <a:solidFill>
                  <a:schemeClr val="tx1"/>
                </a:solidFill>
              </a:rPr>
              <a:t>რომ საჭიროა დამატებითი მტკიცებულების </a:t>
            </a:r>
            <a:r>
              <a:rPr lang="ka-GE" sz="2300" dirty="0" smtClean="0">
                <a:solidFill>
                  <a:schemeClr val="tx1"/>
                </a:solidFill>
              </a:rPr>
              <a:t>არსებობა</a:t>
            </a:r>
            <a:endParaRPr lang="en-ZA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83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702968"/>
            <a:ext cx="8352928" cy="1069848"/>
          </a:xfrm>
        </p:spPr>
        <p:txBody>
          <a:bodyPr>
            <a:noAutofit/>
          </a:bodyPr>
          <a:lstStyle/>
          <a:p>
            <a:r>
              <a:rPr lang="en-US" altLang="en-US" sz="2600" b="1" dirty="0" smtClean="0"/>
              <a:t>MDR </a:t>
            </a:r>
            <a:r>
              <a:rPr lang="ka-GE" altLang="en-US" sz="2600" b="1" dirty="0" smtClean="0"/>
              <a:t>ტუბერკულოზის მკურნალობის უკეთესი რეჟიმების მტკიცებულების ჩამოყალიბება</a:t>
            </a:r>
            <a:endParaRPr lang="en-GB" altLang="en-US" sz="2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4040188" cy="864096"/>
          </a:xfrm>
          <a:solidFill>
            <a:schemeClr val="accent6">
              <a:lumMod val="60000"/>
              <a:lumOff val="40000"/>
              <a:alpha val="25000"/>
            </a:schemeClr>
          </a:solidFill>
        </p:spPr>
        <p:txBody>
          <a:bodyPr/>
          <a:lstStyle/>
          <a:p>
            <a:r>
              <a:rPr lang="ka-GE" sz="2600" i="1" dirty="0" smtClean="0"/>
              <a:t>კოჰორტული კვლევები</a:t>
            </a:r>
            <a:endParaRPr lang="en-GB" sz="26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844824"/>
            <a:ext cx="4041775" cy="864095"/>
          </a:xfrm>
          <a:solidFill>
            <a:schemeClr val="accent1">
              <a:lumMod val="60000"/>
              <a:lumOff val="40000"/>
              <a:alpha val="25000"/>
            </a:schemeClr>
          </a:solidFill>
        </p:spPr>
        <p:txBody>
          <a:bodyPr>
            <a:normAutofit lnSpcReduction="10000"/>
          </a:bodyPr>
          <a:lstStyle/>
          <a:p>
            <a:r>
              <a:rPr lang="ka-GE" sz="2600" i="1" dirty="0" smtClean="0"/>
              <a:t>რანდომიზებული კვლევები</a:t>
            </a:r>
            <a:endParaRPr lang="en-GB" sz="26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7544" y="2797613"/>
            <a:ext cx="4040188" cy="3595618"/>
          </a:xfrm>
        </p:spPr>
        <p:txBody>
          <a:bodyPr>
            <a:normAutofit/>
          </a:bodyPr>
          <a:lstStyle/>
          <a:p>
            <a:r>
              <a:rPr lang="ka-GE" sz="2400" dirty="0">
                <a:solidFill>
                  <a:schemeClr val="accent2">
                    <a:lumMod val="75000"/>
                  </a:schemeClr>
                </a:solidFill>
              </a:rPr>
              <a:t>კამერუნი</a:t>
            </a:r>
          </a:p>
          <a:p>
            <a:r>
              <a:rPr lang="ka-GE" sz="2400" dirty="0">
                <a:solidFill>
                  <a:schemeClr val="accent2">
                    <a:lumMod val="75000"/>
                  </a:schemeClr>
                </a:solidFill>
              </a:rPr>
              <a:t>ბენინი</a:t>
            </a:r>
          </a:p>
          <a:p>
            <a:r>
              <a:rPr lang="ka-GE" sz="2400" dirty="0">
                <a:solidFill>
                  <a:schemeClr val="accent2">
                    <a:lumMod val="75000"/>
                  </a:schemeClr>
                </a:solidFill>
              </a:rPr>
              <a:t>ნიგერია</a:t>
            </a:r>
          </a:p>
          <a:p>
            <a:r>
              <a:rPr lang="ka-GE" dirty="0">
                <a:solidFill>
                  <a:schemeClr val="accent2">
                    <a:lumMod val="75000"/>
                  </a:schemeClr>
                </a:solidFill>
              </a:rPr>
              <a:t>სვაზილანდი</a:t>
            </a:r>
          </a:p>
          <a:p>
            <a:r>
              <a:rPr lang="ka-GE" dirty="0">
                <a:solidFill>
                  <a:schemeClr val="accent2">
                    <a:lumMod val="75000"/>
                  </a:schemeClr>
                </a:solidFill>
              </a:rPr>
              <a:t>სხვა აფრიკული ქვეყნები </a:t>
            </a:r>
          </a:p>
          <a:p>
            <a:r>
              <a:rPr lang="ka-GE" dirty="0">
                <a:solidFill>
                  <a:schemeClr val="accent2">
                    <a:lumMod val="75000"/>
                  </a:schemeClr>
                </a:solidFill>
              </a:rPr>
              <a:t>უზბეკეთი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1" y="2667000"/>
            <a:ext cx="4248472" cy="370973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solidFill>
                  <a:schemeClr val="accent5"/>
                </a:solidFill>
              </a:rPr>
              <a:t>STREAM</a:t>
            </a:r>
            <a:endParaRPr lang="ka-GE" sz="2400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 (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STREAM</a:t>
            </a:r>
            <a:r>
              <a:rPr lang="en-US" b="1" dirty="0" smtClean="0">
                <a:solidFill>
                  <a:srgbClr val="002060"/>
                </a:solidFill>
                <a:latin typeface="Sylfaen" pitchFamily="18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S</a:t>
            </a:r>
            <a:r>
              <a:rPr lang="en-US" b="1" dirty="0" smtClean="0">
                <a:solidFill>
                  <a:srgbClr val="002060"/>
                </a:solidFill>
                <a:latin typeface="Sylfaen" pitchFamily="18" charset="0"/>
              </a:rPr>
              <a:t>tandard </a:t>
            </a:r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T</a:t>
            </a:r>
            <a:r>
              <a:rPr lang="en-US" b="1" dirty="0" smtClean="0">
                <a:solidFill>
                  <a:srgbClr val="002060"/>
                </a:solidFill>
                <a:latin typeface="Sylfaen" pitchFamily="18" charset="0"/>
              </a:rPr>
              <a:t>reatment </a:t>
            </a:r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Re</a:t>
            </a:r>
            <a:r>
              <a:rPr lang="en-US" b="1" dirty="0" smtClean="0">
                <a:solidFill>
                  <a:srgbClr val="002060"/>
                </a:solidFill>
                <a:latin typeface="Sylfaen" pitchFamily="18" charset="0"/>
              </a:rPr>
              <a:t>gimen of </a:t>
            </a:r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Sylfaen" pitchFamily="18" charset="0"/>
              </a:rPr>
              <a:t>nti-tuberculosis drugs for patients with </a:t>
            </a:r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M</a:t>
            </a:r>
            <a:r>
              <a:rPr lang="en-US" b="1" dirty="0" smtClean="0">
                <a:solidFill>
                  <a:srgbClr val="002060"/>
                </a:solidFill>
                <a:latin typeface="Sylfaen" pitchFamily="18" charset="0"/>
              </a:rPr>
              <a:t>DR-TB</a:t>
            </a:r>
            <a:endParaRPr lang="ka-GE" b="1" dirty="0" smtClean="0">
              <a:solidFill>
                <a:srgbClr val="002060"/>
              </a:solidFill>
              <a:latin typeface="Sylfaen" pitchFamily="18" charset="0"/>
            </a:endParaRPr>
          </a:p>
          <a:p>
            <a:pPr>
              <a:buNone/>
            </a:pPr>
            <a:r>
              <a:rPr lang="ka-GE" b="1" dirty="0" smtClean="0">
                <a:solidFill>
                  <a:srgbClr val="002060"/>
                </a:solidFill>
                <a:latin typeface="Sylfaen" pitchFamily="18" charset="0"/>
              </a:rPr>
              <a:t>    </a:t>
            </a:r>
            <a:r>
              <a:rPr lang="ka-GE" sz="2000" dirty="0" smtClean="0">
                <a:solidFill>
                  <a:srgbClr val="002060"/>
                </a:solidFill>
              </a:rPr>
              <a:t>მულტი</a:t>
            </a:r>
            <a:r>
              <a:rPr lang="en-GB" sz="2000" dirty="0" err="1" smtClean="0">
                <a:solidFill>
                  <a:srgbClr val="002060"/>
                </a:solidFill>
              </a:rPr>
              <a:t>რეზისტენტული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ტუბერკულოზით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დაავადებული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პაციენტების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ანტი</a:t>
            </a:r>
            <a:r>
              <a:rPr lang="ka-GE" sz="2000" dirty="0" smtClean="0">
                <a:solidFill>
                  <a:srgbClr val="002060"/>
                </a:solidFill>
              </a:rPr>
              <a:t>-</a:t>
            </a:r>
            <a:r>
              <a:rPr lang="en-GB" sz="2000" dirty="0" err="1" smtClean="0">
                <a:solidFill>
                  <a:srgbClr val="002060"/>
                </a:solidFill>
              </a:rPr>
              <a:t>ტუბერკულოზ</a:t>
            </a:r>
            <a:r>
              <a:rPr lang="ka-GE" sz="2000" dirty="0" smtClean="0">
                <a:solidFill>
                  <a:srgbClr val="002060"/>
                </a:solidFill>
              </a:rPr>
              <a:t>ური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მედიკამენტებით</a:t>
            </a:r>
            <a:r>
              <a:rPr lang="en-GB" sz="2000" dirty="0" smtClean="0">
                <a:solidFill>
                  <a:srgbClr val="002060"/>
                </a:solidFill>
              </a:rPr>
              <a:t>  </a:t>
            </a:r>
            <a:r>
              <a:rPr lang="en-GB" sz="2000" dirty="0" err="1" smtClean="0">
                <a:solidFill>
                  <a:srgbClr val="002060"/>
                </a:solidFill>
              </a:rPr>
              <a:t>სტანდარტიზირებული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მკურნალობის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რეჟიმის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შეფასება)</a:t>
            </a:r>
            <a:endParaRPr lang="en-US" sz="2000" b="1" dirty="0" smtClean="0">
              <a:solidFill>
                <a:srgbClr val="002060"/>
              </a:solidFill>
              <a:latin typeface="Sylfaen" pitchFamily="18" charset="0"/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ka-GE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32B19A-9722-4F0A-9D4D-07F312E96A4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9" name="Picture 8" descr="usaid_brand_2_color_msword"/>
          <p:cNvPicPr preferRelativeResize="0"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09848"/>
            <a:ext cx="232944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77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 smtClean="0"/>
              <a:t>STREAM</a:t>
            </a:r>
            <a:r>
              <a:rPr lang="ka-GE" altLang="en-US" sz="2800" b="1" dirty="0" smtClean="0"/>
              <a:t> კვლევის </a:t>
            </a:r>
            <a:r>
              <a:rPr lang="ka-GE" altLang="en-US" sz="2800" b="1" dirty="0"/>
              <a:t>ამოცანები</a:t>
            </a:r>
            <a:endParaRPr lang="en-GB" alt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B19A-9722-4F0A-9D4D-07F312E96A4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14282" y="2132856"/>
            <a:ext cx="1944216" cy="30243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 smtClean="0"/>
          </a:p>
          <a:p>
            <a:pPr algn="ctr"/>
            <a:r>
              <a:rPr lang="ka-GE" dirty="0" smtClean="0"/>
              <a:t>ტრადიციული </a:t>
            </a:r>
            <a:r>
              <a:rPr lang="ka-GE" dirty="0"/>
              <a:t>რეჟიმი</a:t>
            </a:r>
            <a:endParaRPr lang="en-US" sz="1200" dirty="0"/>
          </a:p>
          <a:p>
            <a:pPr algn="ctr"/>
            <a:r>
              <a:rPr lang="en-US" dirty="0"/>
              <a:t>(20-24 </a:t>
            </a:r>
            <a:r>
              <a:rPr lang="ka-GE" dirty="0"/>
              <a:t>თვე</a:t>
            </a:r>
            <a:r>
              <a:rPr lang="en-US" dirty="0"/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59832" y="2139645"/>
            <a:ext cx="1944216" cy="30243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 smtClean="0"/>
          </a:p>
          <a:p>
            <a:pPr algn="ctr"/>
            <a:endParaRPr lang="ka-GE" dirty="0" smtClean="0"/>
          </a:p>
          <a:p>
            <a:pPr algn="ctr"/>
            <a:r>
              <a:rPr lang="ka-GE" dirty="0" smtClean="0"/>
              <a:t>ბანგლადეშის </a:t>
            </a:r>
            <a:r>
              <a:rPr lang="ka-GE" dirty="0"/>
              <a:t>რეჟიმი </a:t>
            </a:r>
            <a:r>
              <a:rPr lang="en-US" dirty="0" err="1"/>
              <a:t>მოქსიფლოქსაცინი</a:t>
            </a:r>
            <a:r>
              <a:rPr lang="ka-GE" dirty="0"/>
              <a:t>თ</a:t>
            </a:r>
            <a:endParaRPr lang="en-US" dirty="0"/>
          </a:p>
          <a:p>
            <a:pPr algn="ctr"/>
            <a:r>
              <a:rPr lang="en-US" dirty="0"/>
              <a:t>(9 </a:t>
            </a:r>
            <a:r>
              <a:rPr lang="ka-GE" dirty="0"/>
              <a:t>თვე</a:t>
            </a:r>
            <a:r>
              <a:rPr lang="en-US" dirty="0"/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13932" y="928670"/>
            <a:ext cx="2229968" cy="24715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უფრო </a:t>
            </a:r>
            <a:r>
              <a:rPr lang="ka-GE" dirty="0"/>
              <a:t>ხანმოკლე რეჟიმი</a:t>
            </a:r>
            <a:endParaRPr lang="en-US" dirty="0"/>
          </a:p>
          <a:p>
            <a:pPr algn="ctr"/>
            <a:r>
              <a:rPr lang="en-US" dirty="0"/>
              <a:t>(6 </a:t>
            </a:r>
            <a:r>
              <a:rPr lang="ka-GE" dirty="0"/>
              <a:t>თვე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7978" y="3500438"/>
            <a:ext cx="107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/>
              <a:t>ნაცვლად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17984" y="2492896"/>
            <a:ext cx="1054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ნაცვლად,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4277" y="4959203"/>
            <a:ext cx="99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/>
              <a:t>ნაცვლად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76142" y="4185084"/>
            <a:ext cx="2224250" cy="247156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/>
          </a:p>
          <a:p>
            <a:pPr algn="ctr"/>
            <a:r>
              <a:rPr lang="ka-GE" dirty="0" smtClean="0"/>
              <a:t>მთლიანად პერორალური რეჟიმი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9 </a:t>
            </a:r>
            <a:r>
              <a:rPr lang="ka-GE" dirty="0"/>
              <a:t>თვე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 rot="21183719">
            <a:off x="849921" y="2453618"/>
            <a:ext cx="345638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STREAM </a:t>
            </a:r>
            <a:r>
              <a:rPr lang="ka-GE" sz="2200" b="1" dirty="0" smtClean="0">
                <a:solidFill>
                  <a:schemeClr val="bg1"/>
                </a:solidFill>
              </a:rPr>
              <a:t>კვლევა, სტადია 1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880013">
            <a:off x="4669179" y="3139922"/>
            <a:ext cx="3073151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STREAM</a:t>
            </a:r>
            <a:r>
              <a:rPr lang="ka-GE" sz="2600" b="1" dirty="0" smtClean="0">
                <a:solidFill>
                  <a:schemeClr val="bg1"/>
                </a:solidFill>
              </a:rPr>
              <a:t> კვლევა, </a:t>
            </a:r>
          </a:p>
          <a:p>
            <a:pPr algn="ctr"/>
            <a:r>
              <a:rPr lang="ka-GE" sz="2600" b="1" dirty="0" smtClean="0">
                <a:solidFill>
                  <a:schemeClr val="bg1"/>
                </a:solidFill>
              </a:rPr>
              <a:t>სტადია 2</a:t>
            </a:r>
            <a:r>
              <a:rPr lang="en-US" sz="2600" b="1" dirty="0" smtClean="0"/>
              <a:t> </a:t>
            </a:r>
            <a:endParaRPr lang="en-US" sz="2600" b="1" dirty="0"/>
          </a:p>
        </p:txBody>
      </p:sp>
    </p:spTree>
    <p:extLst>
      <p:ext uri="{BB962C8B-B14F-4D97-AF65-F5344CB8AC3E}">
        <p14:creationId xmlns="" xmlns:p14="http://schemas.microsoft.com/office/powerpoint/2010/main" val="42615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/>
      <p:bldP spid="14" grpId="0" animBg="1"/>
      <p:bldP spid="7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en-GB" altLang="en-US" sz="2800" b="1" dirty="0" smtClean="0"/>
              <a:t>STREAM</a:t>
            </a:r>
            <a:r>
              <a:rPr lang="ka-GE" altLang="en-US" sz="2800" b="1" dirty="0" smtClean="0"/>
              <a:t> კვლევის სტადია-1</a:t>
            </a:r>
            <a:endParaRPr lang="en-GB" altLang="en-US" sz="2800" b="1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4604490" cy="43204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ts val="1000"/>
              </a:lnSpc>
            </a:pPr>
            <a:endParaRPr lang="en-GB" altLang="en-US" sz="2600" dirty="0"/>
          </a:p>
          <a:p>
            <a:pPr eaLnBrk="1" hangingPunct="1"/>
            <a:r>
              <a:rPr lang="ka-GE" altLang="en-US" sz="2600" dirty="0" smtClean="0"/>
              <a:t>საკონტროლო რეჟიმი </a:t>
            </a:r>
            <a:r>
              <a:rPr lang="en-GB" altLang="en-US" sz="2600" b="1" dirty="0">
                <a:solidFill>
                  <a:srgbClr val="FF0000"/>
                </a:solidFill>
              </a:rPr>
              <a:t>(A) </a:t>
            </a:r>
            <a:r>
              <a:rPr lang="en-GB" altLang="en-US" sz="2600" dirty="0">
                <a:sym typeface="Wingdings" panose="05000000000000000000" pitchFamily="2" charset="2"/>
              </a:rPr>
              <a:t></a:t>
            </a:r>
            <a:r>
              <a:rPr lang="en-GB" altLang="en-US" sz="2600" dirty="0"/>
              <a:t> </a:t>
            </a:r>
          </a:p>
          <a:p>
            <a:pPr marL="411480" lvl="1" indent="0">
              <a:buNone/>
            </a:pPr>
            <a:r>
              <a:rPr lang="ka-GE" altLang="en-US" sz="2400" dirty="0" smtClean="0"/>
              <a:t>ადგილობრივად </a:t>
            </a:r>
            <a:r>
              <a:rPr lang="ka-GE" altLang="en-US" sz="2400" dirty="0"/>
              <a:t>გამოყენებული </a:t>
            </a:r>
            <a:r>
              <a:rPr lang="ka-GE" altLang="en-US" sz="2400" dirty="0" smtClean="0"/>
              <a:t>ჯანმო-ს მიერ რეკომენდებული </a:t>
            </a:r>
            <a:r>
              <a:rPr lang="ka-GE" altLang="en-US" sz="2400" dirty="0"/>
              <a:t>რეჟიმი</a:t>
            </a:r>
            <a:endParaRPr lang="en-GB" altLang="en-US" sz="2400" dirty="0"/>
          </a:p>
          <a:p>
            <a:pPr eaLnBrk="1" hangingPunct="1"/>
            <a:r>
              <a:rPr lang="ka-GE" altLang="en-US" sz="2600" dirty="0" smtClean="0"/>
              <a:t>საკვლევი რეჟიმი </a:t>
            </a:r>
            <a:r>
              <a:rPr lang="en-GB" altLang="en-US" sz="2600" b="1" dirty="0">
                <a:solidFill>
                  <a:srgbClr val="FF0000"/>
                </a:solidFill>
              </a:rPr>
              <a:t>(B)</a:t>
            </a:r>
            <a:r>
              <a:rPr lang="en-GB" altLang="en-US" sz="2600" b="1" dirty="0">
                <a:solidFill>
                  <a:srgbClr val="C00000"/>
                </a:solidFill>
              </a:rPr>
              <a:t> </a:t>
            </a:r>
            <a:r>
              <a:rPr lang="en-GB" altLang="en-US" sz="2600" dirty="0">
                <a:sym typeface="Wingdings" panose="05000000000000000000" pitchFamily="2" charset="2"/>
              </a:rPr>
              <a:t></a:t>
            </a:r>
            <a:r>
              <a:rPr lang="en-GB" altLang="en-US" sz="2600" dirty="0"/>
              <a:t> </a:t>
            </a:r>
          </a:p>
          <a:p>
            <a:pPr marL="411480" lvl="1" indent="0">
              <a:buNone/>
            </a:pPr>
            <a:r>
              <a:rPr lang="ka-GE" altLang="en-US" sz="2400" dirty="0"/>
              <a:t>ბანგლადეშის </a:t>
            </a:r>
            <a:r>
              <a:rPr lang="ka-GE" altLang="en-US" sz="2400" dirty="0" smtClean="0"/>
              <a:t>მკურნალობის ხანმოკლე რეჟიმის ანალოგიური, </a:t>
            </a:r>
            <a:r>
              <a:rPr lang="ka-GE" altLang="en-US" sz="2400" dirty="0"/>
              <a:t>მაგრამ  მაღალი დოზის </a:t>
            </a:r>
            <a:r>
              <a:rPr lang="en-US" sz="2400" dirty="0" err="1"/>
              <a:t>მოქსიფლოქსაცინი</a:t>
            </a:r>
            <a:r>
              <a:rPr lang="ka-GE" sz="2400" dirty="0"/>
              <a:t> ცვლის მაღალი დოზის გატიფლოქსაცინს </a:t>
            </a:r>
            <a:endParaRPr lang="en-GB"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B19A-9722-4F0A-9D4D-07F312E96A4C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5" name="Group 6"/>
          <p:cNvGrpSpPr/>
          <p:nvPr/>
        </p:nvGrpSpPr>
        <p:grpSpPr>
          <a:xfrm>
            <a:off x="4644008" y="1701969"/>
            <a:ext cx="4176464" cy="4268216"/>
            <a:chOff x="4644008" y="1701969"/>
            <a:chExt cx="4176464" cy="42682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250" y="2132856"/>
              <a:ext cx="3918198" cy="35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44008" y="1701969"/>
              <a:ext cx="38055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STREAM</a:t>
              </a:r>
              <a:r>
                <a:rPr lang="ka-GE" sz="2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-ის 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1 </a:t>
              </a:r>
              <a:r>
                <a:rPr lang="ka-GE" sz="2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ეტაპის ადგილები</a:t>
              </a:r>
              <a:endParaRPr lang="en-US" sz="22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44008" y="5446965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საიტები: </a:t>
              </a:r>
              <a:r>
                <a:rPr lang="ka-GE" sz="14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ეთიოპია (2), სამხრეთ აფრიკა (3), ვიეტნამი და მონღოლეთი (1)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760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ature.com/nature/journal/v502/n7470_supp/images/502S2a-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2586038"/>
            <a:ext cx="4297363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263" y="2103438"/>
            <a:ext cx="413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a-GE" sz="2000">
                <a:solidFill>
                  <a:srgbClr val="000000"/>
                </a:solidFill>
                <a:latin typeface="Arial" pitchFamily="34" charset="0"/>
                <a:ea typeface="BatangChe" pitchFamily="49" charset="-127"/>
                <a:cs typeface="Arial" pitchFamily="34" charset="0"/>
                <a:sym typeface="Wingdings" pitchFamily="2" charset="2"/>
              </a:rPr>
              <a:t>მილიარდზე &gt; გარდაცვლილი</a:t>
            </a:r>
            <a:endParaRPr lang="en-US">
              <a:solidFill>
                <a:srgbClr val="000000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692275" y="6457950"/>
            <a:ext cx="21605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Paulson T,  Nature 2013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0800" y="1274763"/>
            <a:ext cx="4619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ბოლო 200 წლის მანძილზე</a:t>
            </a:r>
            <a:endParaRPr 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16463" y="548680"/>
            <a:ext cx="4448175" cy="6242645"/>
            <a:chOff x="4716016" y="211610"/>
            <a:chExt cx="4449299" cy="624263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716016" y="211610"/>
              <a:ext cx="4449299" cy="5927768"/>
              <a:chOff x="4716016" y="211610"/>
              <a:chExt cx="4449299" cy="5927768"/>
            </a:xfrm>
          </p:grpSpPr>
          <p:sp>
            <p:nvSpPr>
              <p:cNvPr id="17418" name="TextBox 9"/>
              <p:cNvSpPr txBox="1">
                <a:spLocks noChangeArrowheads="1"/>
              </p:cNvSpPr>
              <p:nvPr/>
            </p:nvSpPr>
            <p:spPr bwMode="auto">
              <a:xfrm>
                <a:off x="6876355" y="211610"/>
                <a:ext cx="208876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a-GE" sz="28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2015 </a:t>
                </a:r>
                <a:r>
                  <a:rPr lang="ka-GE" sz="28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წელი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        </a:t>
                </a:r>
                <a:endParaRPr lang="en-US" sz="1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4716016" y="807710"/>
                <a:ext cx="1872000" cy="5176855"/>
                <a:chOff x="4283968" y="807710"/>
                <a:chExt cx="1872000" cy="5176855"/>
              </a:xfrm>
            </p:grpSpPr>
            <p:pic>
              <p:nvPicPr>
                <p:cNvPr id="17424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3968" y="807710"/>
                  <a:ext cx="1872000" cy="1216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5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874" y="2024131"/>
                  <a:ext cx="1812094" cy="12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6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67045" y="3425278"/>
                  <a:ext cx="1788923" cy="12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7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67045" y="4760565"/>
                  <a:ext cx="1644320" cy="12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420" name="TextBox 11"/>
              <p:cNvSpPr txBox="1">
                <a:spLocks noChangeArrowheads="1"/>
              </p:cNvSpPr>
              <p:nvPr/>
            </p:nvSpPr>
            <p:spPr bwMode="auto">
              <a:xfrm>
                <a:off x="7113595" y="873874"/>
                <a:ext cx="205172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10.4 </a:t>
                </a:r>
                <a:r>
                  <a:rPr lang="ka-GE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მილიონი ახალი შემთხვევა</a:t>
                </a: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1" name="TextBox 12"/>
              <p:cNvSpPr txBox="1">
                <a:spLocks noChangeArrowheads="1"/>
              </p:cNvSpPr>
              <p:nvPr/>
            </p:nvSpPr>
            <p:spPr bwMode="auto">
              <a:xfrm>
                <a:off x="7113594" y="2102505"/>
                <a:ext cx="1966906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1.8 </a:t>
                </a:r>
                <a:r>
                  <a:rPr lang="ka-GE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მილიონი ტუბ.-ით გარდაცვლილი</a:t>
                </a: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2" name="TextBox 13"/>
              <p:cNvSpPr txBox="1">
                <a:spLocks noChangeArrowheads="1"/>
              </p:cNvSpPr>
              <p:nvPr/>
            </p:nvSpPr>
            <p:spPr bwMode="auto">
              <a:xfrm>
                <a:off x="7113595" y="3486720"/>
                <a:ext cx="203040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1.2 </a:t>
                </a:r>
                <a:r>
                  <a:rPr lang="ka-GE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მილიონი აივ ინფიცირებული დაავადდა</a:t>
                </a: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3" name="TextBox 14"/>
              <p:cNvSpPr txBox="1">
                <a:spLocks noChangeArrowheads="1"/>
              </p:cNvSpPr>
              <p:nvPr/>
            </p:nvSpPr>
            <p:spPr bwMode="auto">
              <a:xfrm>
                <a:off x="7156569" y="4662050"/>
                <a:ext cx="1987431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480,000 </a:t>
                </a:r>
              </a:p>
              <a:p>
                <a:r>
                  <a:rPr lang="ka-GE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ახალი მულტირეზისტენტული ტუბერკულოზი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417" name="Rectangle 8"/>
            <p:cNvSpPr>
              <a:spLocks noChangeArrowheads="1"/>
            </p:cNvSpPr>
            <p:nvPr/>
          </p:nvSpPr>
          <p:spPr bwMode="auto">
            <a:xfrm>
              <a:off x="6465945" y="6192631"/>
              <a:ext cx="259228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WHO, Global tuberculosis report 2016</a:t>
              </a:r>
            </a:p>
          </p:txBody>
        </p:sp>
      </p:grpSp>
      <p:sp>
        <p:nvSpPr>
          <p:cNvPr id="17415" name="TextBox 19"/>
          <p:cNvSpPr txBox="1">
            <a:spLocks noChangeArrowheads="1"/>
          </p:cNvSpPr>
          <p:nvPr/>
        </p:nvSpPr>
        <p:spPr bwMode="auto">
          <a:xfrm>
            <a:off x="1" y="476672"/>
            <a:ext cx="772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a-GE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ტუბერკულოზი მსოფლიოში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STREAM</a:t>
            </a:r>
            <a:r>
              <a:rPr lang="ka-GE" sz="2600" b="1" dirty="0" smtClean="0"/>
              <a:t> კვლევის სტადია </a:t>
            </a:r>
            <a:r>
              <a:rPr lang="en-GB" sz="2600" b="1" dirty="0" smtClean="0"/>
              <a:t>1</a:t>
            </a:r>
            <a:r>
              <a:rPr lang="ka-GE" sz="2600" b="1" dirty="0" smtClean="0"/>
              <a:t>-ის კვლევის </a:t>
            </a:r>
            <a:r>
              <a:rPr lang="ka-GE" sz="2600" b="1" dirty="0"/>
              <a:t>პოპულაცია</a:t>
            </a:r>
            <a:endParaRPr lang="en-GB" sz="26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280920" cy="43267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ka-GE" sz="2000" dirty="0" smtClean="0"/>
              <a:t>ზრდასული ადამიანები, რომელთაც მისცეს ინფორმირებული თანხმობა </a:t>
            </a:r>
          </a:p>
          <a:p>
            <a:pPr>
              <a:spcBef>
                <a:spcPts val="600"/>
              </a:spcBef>
            </a:pPr>
            <a:r>
              <a:rPr lang="ka-GE" sz="2000" dirty="0" smtClean="0"/>
              <a:t>ნახველის ნაცხ-დადებითი </a:t>
            </a:r>
            <a:r>
              <a:rPr lang="ka-GE" sz="2000" dirty="0"/>
              <a:t> </a:t>
            </a:r>
            <a:r>
              <a:rPr lang="ka-GE" sz="2000" dirty="0" smtClean="0"/>
              <a:t>ფილტვის ტუბერკულოზი  </a:t>
            </a:r>
            <a:r>
              <a:rPr lang="ka-GE" sz="2000" dirty="0"/>
              <a:t>ან, თუ </a:t>
            </a:r>
            <a:r>
              <a:rPr lang="en-GB" sz="2000" dirty="0" smtClean="0"/>
              <a:t>HIV </a:t>
            </a:r>
            <a:r>
              <a:rPr lang="ka-GE" sz="2000" dirty="0" smtClean="0"/>
              <a:t>პოზიტიურია, </a:t>
            </a:r>
            <a:r>
              <a:rPr lang="ka-GE" sz="2000" dirty="0"/>
              <a:t>შესაძლოა იყოს ნახველის </a:t>
            </a:r>
            <a:r>
              <a:rPr lang="ka-GE" sz="2000" dirty="0" smtClean="0"/>
              <a:t>ნაცხ-უარყოფითიც </a:t>
            </a:r>
            <a:endParaRPr lang="ka-GE" sz="2000" dirty="0"/>
          </a:p>
          <a:p>
            <a:pPr>
              <a:spcBef>
                <a:spcPts val="600"/>
              </a:spcBef>
            </a:pPr>
            <a:r>
              <a:rPr lang="ka-GE" sz="2000" dirty="0"/>
              <a:t>რიფამპიცინის მიმართ რეზისტენტული</a:t>
            </a:r>
            <a:endParaRPr lang="en-ZA" sz="2000" dirty="0"/>
          </a:p>
          <a:p>
            <a:pPr>
              <a:spcBef>
                <a:spcPts val="600"/>
              </a:spcBef>
            </a:pPr>
            <a:r>
              <a:rPr lang="ka-GE" sz="2000" dirty="0"/>
              <a:t>არ არის რეზისტენტული </a:t>
            </a:r>
            <a:r>
              <a:rPr lang="ka-GE" sz="2000" dirty="0" smtClean="0"/>
              <a:t>ფთოროქინოლონის </a:t>
            </a:r>
            <a:r>
              <a:rPr lang="ka-GE" sz="2000" dirty="0"/>
              <a:t>ან მე-2 რიგის საინექციო მედიკამენტების მიმართ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ka-GE" sz="2000" dirty="0" smtClean="0"/>
              <a:t>ანამნეზში არ აღენიშნება  </a:t>
            </a:r>
            <a:r>
              <a:rPr lang="en-GB" sz="2000" dirty="0"/>
              <a:t>QT </a:t>
            </a:r>
            <a:r>
              <a:rPr lang="ka-GE" sz="2000" dirty="0" smtClean="0"/>
              <a:t>ინტერვალის </a:t>
            </a:r>
            <a:r>
              <a:rPr lang="ka-GE" sz="2000" dirty="0"/>
              <a:t>გახანგრძლივება </a:t>
            </a:r>
            <a:r>
              <a:rPr lang="en-GB" sz="2000" dirty="0"/>
              <a:t>&gt;500</a:t>
            </a:r>
            <a:r>
              <a:rPr lang="ka-GE" sz="2000" dirty="0"/>
              <a:t> </a:t>
            </a:r>
            <a:r>
              <a:rPr lang="ka-GE" sz="2000" dirty="0" smtClean="0"/>
              <a:t>მილიწამი</a:t>
            </a:r>
            <a:endParaRPr lang="ka-GE" sz="2000" dirty="0"/>
          </a:p>
          <a:p>
            <a:pPr>
              <a:spcBef>
                <a:spcPts val="600"/>
              </a:spcBef>
            </a:pPr>
            <a:r>
              <a:rPr lang="ka-GE" sz="2000" dirty="0" smtClean="0"/>
              <a:t>მენოპაუზამდე პერიოდის ქალებში,  გამოიცხოს ორსულობა, </a:t>
            </a:r>
            <a:r>
              <a:rPr lang="ka-GE" sz="2000" dirty="0"/>
              <a:t>ან </a:t>
            </a:r>
            <a:r>
              <a:rPr lang="ka-GE" sz="2000" dirty="0" smtClean="0"/>
              <a:t>ძუძუთი კვება და პაციენტი თანახმაა მკურნალობის დროს გამოიყენოს ეფექტური ბარიერული კონტრაცეფციის მეთოდი / საშვილოსნოსშიდა კონტრაცეფცია</a:t>
            </a:r>
            <a:endParaRPr lang="ka-GE" sz="2000" dirty="0"/>
          </a:p>
          <a:p>
            <a:pPr>
              <a:spcBef>
                <a:spcPts val="600"/>
              </a:spcBef>
            </a:pP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B19A-9722-4F0A-9D4D-07F312E96A4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8754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040"/>
            <a:ext cx="8229600" cy="106680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STREAM</a:t>
            </a:r>
            <a:r>
              <a:rPr lang="ka-GE" sz="2600" b="1" dirty="0" smtClean="0"/>
              <a:t> კვლევის სტადია </a:t>
            </a:r>
            <a:r>
              <a:rPr lang="en-GB" sz="2600" b="1" dirty="0" smtClean="0"/>
              <a:t>1</a:t>
            </a:r>
            <a:r>
              <a:rPr lang="ka-GE" sz="2600" b="1" dirty="0" smtClean="0"/>
              <a:t>-ის სტატუსი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81642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ka-GE" sz="4000" dirty="0"/>
              <a:t>პაციენტების </a:t>
            </a:r>
            <a:r>
              <a:rPr lang="ka-GE" sz="4000" dirty="0" smtClean="0"/>
              <a:t>ჩართვა დაიწყო </a:t>
            </a:r>
            <a:r>
              <a:rPr lang="en-GB" sz="4000" dirty="0"/>
              <a:t>2012</a:t>
            </a:r>
            <a:r>
              <a:rPr lang="ka-GE" sz="4000" dirty="0"/>
              <a:t> წლის ივლისში </a:t>
            </a:r>
            <a:endParaRPr lang="ka-GE" sz="4000" dirty="0" smtClean="0"/>
          </a:p>
          <a:p>
            <a:pPr>
              <a:buNone/>
            </a:pPr>
            <a:endParaRPr lang="ka-GE" sz="4000" dirty="0"/>
          </a:p>
          <a:p>
            <a:pPr>
              <a:buFont typeface="Wingdings" pitchFamily="2" charset="2"/>
              <a:buChar char="q"/>
            </a:pPr>
            <a:r>
              <a:rPr lang="ka-GE" sz="4000" dirty="0" smtClean="0"/>
              <a:t>ჩაერთო  </a:t>
            </a:r>
            <a:r>
              <a:rPr lang="en-GB" sz="4000" dirty="0"/>
              <a:t>424 </a:t>
            </a:r>
            <a:r>
              <a:rPr lang="ka-GE" sz="4000" dirty="0"/>
              <a:t> </a:t>
            </a:r>
            <a:r>
              <a:rPr lang="ka-GE" sz="4000" dirty="0" smtClean="0"/>
              <a:t>პაციენტი</a:t>
            </a:r>
          </a:p>
          <a:p>
            <a:pPr>
              <a:buNone/>
            </a:pPr>
            <a:r>
              <a:rPr lang="ka-GE" sz="4000" dirty="0" smtClean="0"/>
              <a:t> </a:t>
            </a:r>
            <a:endParaRPr lang="en-GB" sz="4000" dirty="0"/>
          </a:p>
          <a:p>
            <a:pPr lvl="1">
              <a:buFont typeface="Wingdings" pitchFamily="2" charset="2"/>
              <a:buChar char="q"/>
            </a:pPr>
            <a:r>
              <a:rPr lang="ka-GE" sz="3200" dirty="0"/>
              <a:t>მიღწეულ და გადაჭარბებულ იქნა </a:t>
            </a:r>
            <a:r>
              <a:rPr lang="ka-GE" sz="3200" dirty="0" smtClean="0"/>
              <a:t>წინასწარ განსაზღვრულ რაოდენობაზე  </a:t>
            </a:r>
          </a:p>
          <a:p>
            <a:pPr lvl="1">
              <a:buNone/>
            </a:pPr>
            <a:endParaRPr lang="en-GB" sz="3200" dirty="0"/>
          </a:p>
          <a:p>
            <a:pPr>
              <a:buFont typeface="Wingdings" pitchFamily="2" charset="2"/>
              <a:buChar char="q"/>
            </a:pPr>
            <a:r>
              <a:rPr lang="ka-GE" sz="4000" dirty="0"/>
              <a:t>პაციენტების </a:t>
            </a:r>
            <a:r>
              <a:rPr lang="ka-GE" sz="4000" dirty="0" smtClean="0"/>
              <a:t>ჩართვა </a:t>
            </a:r>
            <a:r>
              <a:rPr lang="ka-GE" sz="4000" dirty="0"/>
              <a:t>შეწყდა </a:t>
            </a:r>
            <a:r>
              <a:rPr lang="en-GB" sz="4000" dirty="0"/>
              <a:t>2015 </a:t>
            </a:r>
            <a:r>
              <a:rPr lang="ka-GE" sz="4000" dirty="0"/>
              <a:t> წლის 30 </a:t>
            </a:r>
            <a:r>
              <a:rPr lang="ka-GE" sz="4000" dirty="0" smtClean="0"/>
              <a:t>ივნისს</a:t>
            </a:r>
          </a:p>
          <a:p>
            <a:pPr>
              <a:buNone/>
            </a:pPr>
            <a:r>
              <a:rPr lang="ka-GE" sz="4000" dirty="0" smtClean="0"/>
              <a:t> </a:t>
            </a:r>
            <a:endParaRPr lang="ka-GE" sz="4000" dirty="0"/>
          </a:p>
          <a:p>
            <a:pPr>
              <a:buFont typeface="Wingdings" pitchFamily="2" charset="2"/>
              <a:buChar char="q"/>
            </a:pPr>
            <a:r>
              <a:rPr lang="ka-GE" sz="4000" dirty="0" smtClean="0"/>
              <a:t>მაღალია პაციენტების </a:t>
            </a:r>
            <a:r>
              <a:rPr lang="ka-GE" sz="4000" dirty="0"/>
              <a:t>შენარჩუნების </a:t>
            </a:r>
            <a:r>
              <a:rPr lang="ka-GE" sz="4000" dirty="0" smtClean="0"/>
              <a:t>კოეფიციენტი</a:t>
            </a:r>
          </a:p>
          <a:p>
            <a:pPr>
              <a:buNone/>
            </a:pPr>
            <a:endParaRPr lang="ka-GE" sz="4000" dirty="0"/>
          </a:p>
          <a:p>
            <a:pPr>
              <a:buFont typeface="Wingdings" pitchFamily="2" charset="2"/>
              <a:buChar char="q"/>
            </a:pPr>
            <a:r>
              <a:rPr lang="ka-GE" sz="4000" dirty="0" smtClean="0"/>
              <a:t>პაციენტის </a:t>
            </a:r>
            <a:r>
              <a:rPr lang="ka-GE" sz="4000" dirty="0"/>
              <a:t>ბოლო ვიზიტი მოსალოდნელია </a:t>
            </a:r>
            <a:r>
              <a:rPr lang="en-GB" sz="4000" dirty="0"/>
              <a:t>2017</a:t>
            </a:r>
            <a:r>
              <a:rPr lang="ka-GE" sz="4000" dirty="0"/>
              <a:t> წლის მე-4 </a:t>
            </a:r>
            <a:r>
              <a:rPr lang="ka-GE" sz="4000" dirty="0" smtClean="0"/>
              <a:t>კვარტალში</a:t>
            </a:r>
            <a:endParaRPr lang="ka-GE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B19A-9722-4F0A-9D4D-07F312E96A4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002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404813"/>
            <a:ext cx="61722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ka-GE" altLang="en-US" sz="3200" b="1" smtClean="0">
                <a:solidFill>
                  <a:srgbClr val="C00000"/>
                </a:solidFill>
                <a:latin typeface="Sylfaen" pitchFamily="18" charset="0"/>
              </a:rPr>
              <a:t>შინაარსი</a:t>
            </a:r>
            <a:endParaRPr lang="en-GB" altLang="en-US" sz="3200" b="1" smtClean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14325" y="1052513"/>
            <a:ext cx="8154988" cy="561657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რას წარმოადგენს 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STREAM </a:t>
            </a: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სტადია 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1?</a:t>
            </a:r>
          </a:p>
          <a:p>
            <a:pPr>
              <a:defRPr/>
            </a:pPr>
            <a:endParaRPr lang="en-ZA" altLang="en-US" sz="2400" kern="1200" dirty="0">
              <a:solidFill>
                <a:schemeClr val="tx2"/>
              </a:solidFill>
              <a:latin typeface="Sylfaen" pitchFamily="18" charset="0"/>
            </a:endParaRPr>
          </a:p>
          <a:p>
            <a:pPr>
              <a:defRPr/>
            </a:pP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რა იყო 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STREAM </a:t>
            </a: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სტადია 1-ის მთავარი შეკითხვა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?</a:t>
            </a:r>
          </a:p>
          <a:p>
            <a:pPr>
              <a:defRPr/>
            </a:pPr>
            <a:endParaRPr lang="en-ZA" altLang="en-US" sz="2400" kern="1200" dirty="0">
              <a:solidFill>
                <a:schemeClr val="tx2"/>
              </a:solidFill>
              <a:latin typeface="Sylfaen" pitchFamily="18" charset="0"/>
            </a:endParaRPr>
          </a:p>
          <a:p>
            <a:pPr>
              <a:defRPr/>
            </a:pP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სად და როდის ჩატარდა 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STREAM </a:t>
            </a: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კვლევა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?</a:t>
            </a:r>
          </a:p>
          <a:p>
            <a:pPr>
              <a:defRPr/>
            </a:pPr>
            <a:endParaRPr lang="en-GB" altLang="en-US" sz="2400" kern="1200" dirty="0">
              <a:solidFill>
                <a:schemeClr val="tx2"/>
              </a:solidFill>
              <a:latin typeface="Sylfaen" pitchFamily="18" charset="0"/>
            </a:endParaRPr>
          </a:p>
          <a:p>
            <a:pPr>
              <a:defRPr/>
            </a:pP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ვის შეეძლო კვლევაში მონაწილეობის მიღება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?</a:t>
            </a:r>
          </a:p>
          <a:p>
            <a:pPr>
              <a:defRPr/>
            </a:pPr>
            <a:endParaRPr lang="en-ZA" altLang="en-US" sz="2400" kern="1200" dirty="0">
              <a:solidFill>
                <a:schemeClr val="tx2"/>
              </a:solidFill>
              <a:latin typeface="Sylfaen" pitchFamily="18" charset="0"/>
            </a:endParaRPr>
          </a:p>
          <a:p>
            <a:pPr>
              <a:defRPr/>
            </a:pP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რა შედეგები ჰქონდა 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STREAM </a:t>
            </a: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კვლევას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?</a:t>
            </a:r>
          </a:p>
          <a:p>
            <a:pPr>
              <a:defRPr/>
            </a:pPr>
            <a:endParaRPr lang="en-ZA" altLang="en-US" sz="2400" kern="1200" dirty="0">
              <a:solidFill>
                <a:schemeClr val="tx2"/>
              </a:solidFill>
              <a:latin typeface="Sylfaen" pitchFamily="18" charset="0"/>
            </a:endParaRPr>
          </a:p>
          <a:p>
            <a:pPr>
              <a:defRPr/>
            </a:pP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შეგვიძლია თუ არა დანამდვილებით ვთქვათ, რომ 9-11 თვიანი მკურნალობა იგივენაირად წარმატებულია, როგორც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 20-24 </a:t>
            </a:r>
            <a:r>
              <a:rPr lang="ka-GE" altLang="en-US" sz="2400" kern="1200" dirty="0">
                <a:solidFill>
                  <a:schemeClr val="tx2"/>
                </a:solidFill>
                <a:latin typeface="Sylfaen" pitchFamily="18" charset="0"/>
              </a:rPr>
              <a:t>თვიანი მკურნალობა</a:t>
            </a:r>
            <a:r>
              <a:rPr lang="en-ZA" altLang="en-US" sz="2400" kern="1200" dirty="0">
                <a:solidFill>
                  <a:schemeClr val="tx2"/>
                </a:solidFill>
                <a:latin typeface="Sylfaen" pitchFamily="18" charset="0"/>
              </a:rPr>
              <a:t>?</a:t>
            </a:r>
            <a:endParaRPr lang="en-GB" altLang="en-US" sz="2400" kern="1200" dirty="0">
              <a:solidFill>
                <a:schemeClr val="tx2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5600"/>
            <a:ext cx="8351838" cy="625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3200" smtClean="0">
                <a:latin typeface="Sylfaen" pitchFamily="18" charset="0"/>
              </a:rPr>
              <a:t>რას წარმოადგენს </a:t>
            </a:r>
            <a:r>
              <a:rPr lang="en-ZA" altLang="en-US" sz="3200" smtClean="0">
                <a:latin typeface="Sylfaen" pitchFamily="18" charset="0"/>
              </a:rPr>
              <a:t>STREAM </a:t>
            </a:r>
            <a:r>
              <a:rPr lang="ka-GE" altLang="en-US" sz="3200" smtClean="0">
                <a:latin typeface="Sylfaen" pitchFamily="18" charset="0"/>
              </a:rPr>
              <a:t>სტადია </a:t>
            </a:r>
            <a:r>
              <a:rPr lang="en-ZA" altLang="en-US" sz="3200" smtClean="0">
                <a:latin typeface="Sylfaen" pitchFamily="18" charset="0"/>
              </a:rPr>
              <a:t>1</a:t>
            </a:r>
            <a:r>
              <a:rPr lang="en-ZA" altLang="en-US" sz="3200" smtClean="0"/>
              <a:t>?</a:t>
            </a:r>
          </a:p>
        </p:txBody>
      </p:sp>
      <p:pic>
        <p:nvPicPr>
          <p:cNvPr id="21507" name="Content Placeholder 3" descr="C:\Users\kselibas\Documents\SIzwe photos\Final\DSC_3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38575"/>
            <a:ext cx="4387850" cy="2903538"/>
          </a:xfrm>
          <a:noFill/>
          <a:ln>
            <a:miter lim="800000"/>
            <a:headEnd/>
            <a:tailEnd/>
          </a:ln>
        </p:spPr>
      </p:pic>
      <p:sp>
        <p:nvSpPr>
          <p:cNvPr id="24580" name="Rectangle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9750" y="1670050"/>
            <a:ext cx="83534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Clr>
                <a:srgbClr val="9A044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ka-GE" altLang="en-US" sz="2200" dirty="0">
                <a:latin typeface="Sylfaen" pitchFamily="18" charset="0"/>
              </a:rPr>
              <a:t>ჯანმოს </a:t>
            </a:r>
            <a:r>
              <a:rPr lang="ka-GE" altLang="en-US" sz="2200" dirty="0" smtClean="0">
                <a:latin typeface="Sylfaen" pitchFamily="18" charset="0"/>
              </a:rPr>
              <a:t>მიერ</a:t>
            </a:r>
            <a:r>
              <a:rPr lang="en-US" altLang="en-US" sz="2200" dirty="0" smtClean="0">
                <a:latin typeface="Sylfaen" pitchFamily="18" charset="0"/>
              </a:rPr>
              <a:t> </a:t>
            </a:r>
            <a:r>
              <a:rPr lang="ka-GE" altLang="en-US" sz="2200" dirty="0" smtClean="0">
                <a:latin typeface="Sylfaen" pitchFamily="18" charset="0"/>
              </a:rPr>
              <a:t>რეკომენდებული </a:t>
            </a:r>
            <a:r>
              <a:rPr lang="ka-GE" altLang="en-US" sz="2200" dirty="0">
                <a:latin typeface="Sylfaen" pitchFamily="18" charset="0"/>
              </a:rPr>
              <a:t>კვლევის დაწყების პერიოდში</a:t>
            </a:r>
            <a:r>
              <a:rPr lang="en-ZA" altLang="en-US" sz="2200" dirty="0">
                <a:latin typeface="Sylfaen" pitchFamily="18" charset="0"/>
              </a:rPr>
              <a:t> (2010) </a:t>
            </a:r>
          </a:p>
          <a:p>
            <a:pPr>
              <a:buClr>
                <a:srgbClr val="9A044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ka-GE" altLang="en-US" sz="2200" dirty="0">
                <a:latin typeface="Sylfaen" pitchFamily="18" charset="0"/>
              </a:rPr>
              <a:t>ეროვნულ </a:t>
            </a:r>
            <a:r>
              <a:rPr lang="en-ZA" altLang="en-US" sz="2200" dirty="0">
                <a:latin typeface="Sylfaen" pitchFamily="18" charset="0"/>
              </a:rPr>
              <a:t>TB </a:t>
            </a:r>
            <a:r>
              <a:rPr lang="ka-GE" altLang="en-US" sz="2200" dirty="0">
                <a:latin typeface="Sylfaen" pitchFamily="18" charset="0"/>
              </a:rPr>
              <a:t>პროგრამები</a:t>
            </a:r>
            <a:endParaRPr lang="en-ZA" altLang="en-US" sz="2200" dirty="0">
              <a:latin typeface="Sylfaen" pitchFamily="18" charset="0"/>
            </a:endParaRP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r>
              <a:rPr lang="en-ZA" altLang="en-US" sz="2200" dirty="0">
                <a:latin typeface="Sylfaen" pitchFamily="18" charset="0"/>
              </a:rPr>
              <a:t>20-24 </a:t>
            </a:r>
            <a:r>
              <a:rPr lang="ka-GE" altLang="en-US" sz="2200" dirty="0">
                <a:latin typeface="Sylfaen" pitchFamily="18" charset="0"/>
              </a:rPr>
              <a:t>თვიანი</a:t>
            </a:r>
            <a:endParaRPr lang="en-ZA" altLang="en-US" sz="2200" dirty="0">
              <a:latin typeface="Sylfaen" pitchFamily="18" charset="0"/>
            </a:endParaRP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r>
              <a:rPr lang="ka-GE" altLang="en-US" sz="2200" dirty="0">
                <a:latin typeface="Sylfaen" pitchFamily="18" charset="0"/>
              </a:rPr>
              <a:t>საინექციო მედიკამენტი </a:t>
            </a:r>
            <a:r>
              <a:rPr lang="en-ZA" altLang="en-US" sz="2200" dirty="0">
                <a:latin typeface="Sylfaen" pitchFamily="18" charset="0"/>
              </a:rPr>
              <a:t>8 </a:t>
            </a:r>
            <a:r>
              <a:rPr lang="ka-GE" altLang="en-US" sz="2200" dirty="0">
                <a:latin typeface="Sylfaen" pitchFamily="18" charset="0"/>
              </a:rPr>
              <a:t>თვის განმავლობაში</a:t>
            </a:r>
            <a:endParaRPr lang="en-ZA" altLang="en-US" sz="2200" dirty="0">
              <a:latin typeface="Sylfaen" pitchFamily="18" charset="0"/>
            </a:endParaRP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r>
              <a:rPr lang="ka-GE" altLang="en-US" sz="2200" dirty="0">
                <a:latin typeface="Sylfaen" pitchFamily="18" charset="0"/>
              </a:rPr>
              <a:t>წარმატებული მკურნალობის გამოსავალი პაციენტთა დაახლოებით 50%-ში</a:t>
            </a:r>
            <a:endParaRPr lang="en-ZA" altLang="en-US" sz="2200" dirty="0">
              <a:latin typeface="Sylfaen" pitchFamily="18" charset="0"/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539750" y="1125538"/>
            <a:ext cx="7056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altLang="en-US">
                <a:solidFill>
                  <a:srgbClr val="C00000"/>
                </a:solidFill>
                <a:latin typeface="Sylfaen" pitchFamily="18" charset="0"/>
              </a:rPr>
              <a:t>MDR-TB</a:t>
            </a:r>
            <a:r>
              <a:rPr lang="ka-GE" altLang="en-US">
                <a:solidFill>
                  <a:srgbClr val="C00000"/>
                </a:solidFill>
                <a:latin typeface="Sylfaen" pitchFamily="18" charset="0"/>
              </a:rPr>
              <a:t> ხანგრძლივი მკურნალობა</a:t>
            </a:r>
            <a:endParaRPr lang="en-US" altLang="en-US">
              <a:latin typeface="Sylfaen" pitchFamily="18" charset="0"/>
            </a:endParaRPr>
          </a:p>
        </p:txBody>
      </p:sp>
      <p:sp>
        <p:nvSpPr>
          <p:cNvPr id="21510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E849DF2E-0300-4F66-8186-30F6BD30FCB8}" type="slidenum">
              <a:rPr lang="en-GB" altLang="en-US" sz="1200" smtClean="0"/>
              <a:pPr algn="r"/>
              <a:t>23</a:t>
            </a:fld>
            <a:endParaRPr lang="en-GB" altLang="en-US" sz="1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ZA" altLang="en-US" smtClean="0"/>
              <a:t> </a:t>
            </a:r>
            <a:r>
              <a:rPr lang="ka-GE" altLang="en-US" sz="3200" smtClean="0">
                <a:latin typeface="Sylfaen" pitchFamily="18" charset="0"/>
              </a:rPr>
              <a:t>რას წარმოადგენს </a:t>
            </a:r>
            <a:r>
              <a:rPr lang="en-ZA" altLang="en-US" sz="3200" smtClean="0">
                <a:latin typeface="Sylfaen" pitchFamily="18" charset="0"/>
              </a:rPr>
              <a:t>STREAM </a:t>
            </a:r>
            <a:r>
              <a:rPr lang="ka-GE" altLang="en-US" sz="3200" smtClean="0">
                <a:latin typeface="Sylfaen" pitchFamily="18" charset="0"/>
              </a:rPr>
              <a:t>სტადია </a:t>
            </a:r>
            <a:r>
              <a:rPr lang="en-ZA" altLang="en-US" sz="3200" smtClean="0">
                <a:latin typeface="Sylfaen" pitchFamily="18" charset="0"/>
              </a:rPr>
              <a:t>1</a:t>
            </a:r>
            <a:r>
              <a:rPr lang="en-ZA" altLang="en-US" sz="3200" smtClean="0"/>
              <a:t>?</a:t>
            </a:r>
          </a:p>
        </p:txBody>
      </p:sp>
      <p:pic>
        <p:nvPicPr>
          <p:cNvPr id="22531" name="Content Placeholder 3" descr="C:\Users\kselibas\Documents\SIzwe photos\Final\DSC_3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36975"/>
            <a:ext cx="4319587" cy="2860675"/>
          </a:xfrm>
          <a:noFill/>
          <a:ln>
            <a:miter lim="800000"/>
            <a:headEnd/>
            <a:tailEnd/>
          </a:ln>
        </p:spPr>
      </p:pic>
      <p:sp>
        <p:nvSpPr>
          <p:cNvPr id="21508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63588" y="1644650"/>
            <a:ext cx="80565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rgbClr val="9A044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ka-GE" altLang="en-US" sz="2200" dirty="0">
                <a:latin typeface="Sylfaen" pitchFamily="18" charset="0"/>
              </a:rPr>
              <a:t>მკურნალობის ახალი მიდგომა</a:t>
            </a:r>
            <a:endParaRPr lang="en-ZA" altLang="en-US" sz="2200" dirty="0">
              <a:latin typeface="Sylfaen" pitchFamily="18" charset="0"/>
            </a:endParaRPr>
          </a:p>
          <a:p>
            <a:pPr>
              <a:buClr>
                <a:srgbClr val="9A044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ka-GE" altLang="en-US" sz="2200" dirty="0">
                <a:latin typeface="Sylfaen" pitchFamily="18" charset="0"/>
              </a:rPr>
              <a:t>თავდაპირველად შესწავლილ იქნა ბანგლადეშში</a:t>
            </a:r>
            <a:endParaRPr lang="en-ZA" altLang="en-US" sz="2200" dirty="0">
              <a:latin typeface="Sylfaen" pitchFamily="18" charset="0"/>
            </a:endParaRP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r>
              <a:rPr lang="ka-GE" altLang="en-US" sz="2200" dirty="0">
                <a:latin typeface="Sylfaen" pitchFamily="18" charset="0"/>
              </a:rPr>
              <a:t>პაციენტთა </a:t>
            </a:r>
            <a:r>
              <a:rPr lang="en-ZA" altLang="en-US" sz="2200" dirty="0">
                <a:latin typeface="Sylfaen" pitchFamily="18" charset="0"/>
              </a:rPr>
              <a:t>85%</a:t>
            </a:r>
            <a:r>
              <a:rPr lang="ka-GE" altLang="en-US" sz="2200" dirty="0">
                <a:latin typeface="Sylfaen" pitchFamily="18" charset="0"/>
              </a:rPr>
              <a:t>-მა წარმატებით დაასრულა მკურნალობა</a:t>
            </a:r>
            <a:endParaRPr lang="en-ZA" altLang="en-US" sz="2200" dirty="0">
              <a:latin typeface="Sylfaen" pitchFamily="18" charset="0"/>
            </a:endParaRPr>
          </a:p>
          <a:p>
            <a:pPr>
              <a:buClr>
                <a:srgbClr val="9A044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ZA" altLang="en-US" sz="2200" dirty="0">
                <a:latin typeface="Sylfaen" pitchFamily="18" charset="0"/>
              </a:rPr>
              <a:t>9 - 11 </a:t>
            </a:r>
            <a:r>
              <a:rPr lang="ka-GE" altLang="en-US" sz="2200" dirty="0">
                <a:latin typeface="Sylfaen" pitchFamily="18" charset="0"/>
              </a:rPr>
              <a:t>თვიანი</a:t>
            </a:r>
            <a:endParaRPr lang="en-ZA" altLang="en-US" sz="2200" dirty="0">
              <a:latin typeface="Sylfaen" pitchFamily="18" charset="0"/>
            </a:endParaRPr>
          </a:p>
          <a:p>
            <a:pPr>
              <a:buClr>
                <a:srgbClr val="9A044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ka-GE" altLang="en-US" sz="2200" dirty="0">
                <a:latin typeface="Sylfaen" pitchFamily="18" charset="0"/>
              </a:rPr>
              <a:t>საინექციო მედიკამენტი </a:t>
            </a:r>
            <a:r>
              <a:rPr lang="en-ZA" altLang="en-US" sz="2200" dirty="0">
                <a:latin typeface="Sylfaen" pitchFamily="18" charset="0"/>
              </a:rPr>
              <a:t>4-6 </a:t>
            </a:r>
            <a:r>
              <a:rPr lang="ka-GE" altLang="en-US" sz="2200" dirty="0">
                <a:latin typeface="Sylfaen" pitchFamily="18" charset="0"/>
              </a:rPr>
              <a:t>თვის განმავლობაში</a:t>
            </a:r>
            <a:endParaRPr lang="en-ZA" altLang="en-US" sz="2200" dirty="0">
              <a:latin typeface="Sylfaen" pitchFamily="18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84213" y="1155700"/>
            <a:ext cx="712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altLang="en-US">
                <a:solidFill>
                  <a:srgbClr val="C00000"/>
                </a:solidFill>
                <a:latin typeface="Sylfaen" pitchFamily="18" charset="0"/>
              </a:rPr>
              <a:t>MDR-TB</a:t>
            </a:r>
            <a:r>
              <a:rPr lang="ka-GE" altLang="en-US">
                <a:solidFill>
                  <a:srgbClr val="C00000"/>
                </a:solidFill>
                <a:latin typeface="Sylfaen" pitchFamily="18" charset="0"/>
              </a:rPr>
              <a:t> მოკლევადიანი მკურნალობა</a:t>
            </a:r>
            <a:endParaRPr lang="en-US" altLang="en-US">
              <a:latin typeface="Sylfaen" pitchFamily="18" charset="0"/>
            </a:endParaRPr>
          </a:p>
        </p:txBody>
      </p:sp>
      <p:sp>
        <p:nvSpPr>
          <p:cNvPr id="22534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79EF0DA-978F-4459-8888-D3616FEC2FE7}" type="slidenum">
              <a:rPr lang="en-GB" altLang="en-US" sz="1200" smtClean="0"/>
              <a:pPr algn="r"/>
              <a:t>24</a:t>
            </a:fld>
            <a:endParaRPr lang="en-GB" altLang="en-US" sz="1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5600"/>
            <a:ext cx="8351838" cy="625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3200" smtClean="0">
                <a:latin typeface="Sylfaen" pitchFamily="18" charset="0"/>
              </a:rPr>
              <a:t>რას წარმოადგენს </a:t>
            </a:r>
            <a:r>
              <a:rPr lang="en-ZA" altLang="en-US" sz="3200" smtClean="0">
                <a:latin typeface="Sylfaen" pitchFamily="18" charset="0"/>
              </a:rPr>
              <a:t>STREAM </a:t>
            </a:r>
            <a:r>
              <a:rPr lang="ka-GE" altLang="en-US" sz="3200" smtClean="0">
                <a:latin typeface="Sylfaen" pitchFamily="18" charset="0"/>
              </a:rPr>
              <a:t>სტადია </a:t>
            </a:r>
            <a:r>
              <a:rPr lang="en-ZA" altLang="en-US" sz="3200" smtClean="0">
                <a:latin typeface="Sylfaen" pitchFamily="18" charset="0"/>
              </a:rPr>
              <a:t>1</a:t>
            </a:r>
            <a:r>
              <a:rPr lang="en-ZA" altLang="en-US" sz="3200" smtClean="0"/>
              <a:t>?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 bwMode="auto">
          <a:xfrm>
            <a:off x="385763" y="1196975"/>
            <a:ext cx="8229600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sz="2400" smtClean="0">
                <a:latin typeface="Sylfaen" pitchFamily="18" charset="0"/>
              </a:rPr>
              <a:t>რანდომიზებული კლინიკური კვლევა</a:t>
            </a:r>
            <a:endParaRPr lang="en-US" sz="2400" smtClean="0">
              <a:latin typeface="Sylfaen" pitchFamily="18" charset="0"/>
            </a:endParaRPr>
          </a:p>
          <a:p>
            <a:r>
              <a:rPr lang="ka-GE" sz="2400" smtClean="0">
                <a:latin typeface="Sylfaen" pitchFamily="18" charset="0"/>
              </a:rPr>
              <a:t>მულტირეზისტენტული ტუბერკულოზის </a:t>
            </a:r>
            <a:r>
              <a:rPr lang="en-US" sz="2400" smtClean="0">
                <a:latin typeface="Sylfaen" pitchFamily="18" charset="0"/>
              </a:rPr>
              <a:t>(MDR-TB)</a:t>
            </a:r>
            <a:r>
              <a:rPr lang="ka-GE" sz="2400" smtClean="0">
                <a:latin typeface="Sylfaen" pitchFamily="18" charset="0"/>
              </a:rPr>
              <a:t> საწინააღმდეგო ორი მკურნალობის ეფექტურობისა და უსაფრთხოების შედარება</a:t>
            </a:r>
            <a:endParaRPr lang="en-US" sz="2400" smtClean="0">
              <a:latin typeface="Sylfaen" pitchFamily="18" charset="0"/>
            </a:endParaRPr>
          </a:p>
          <a:p>
            <a:pPr lvl="1">
              <a:buClr>
                <a:srgbClr val="2D2DB9"/>
              </a:buClr>
            </a:pPr>
            <a:r>
              <a:rPr lang="ka-GE" sz="2200" smtClean="0">
                <a:latin typeface="Sylfaen" pitchFamily="18" charset="0"/>
              </a:rPr>
              <a:t>გრძელვადიანი</a:t>
            </a:r>
            <a:r>
              <a:rPr lang="en-US" sz="2200" smtClean="0">
                <a:latin typeface="Sylfaen" pitchFamily="18" charset="0"/>
              </a:rPr>
              <a:t> – 20-24 </a:t>
            </a:r>
            <a:r>
              <a:rPr lang="ka-GE" sz="2200" smtClean="0">
                <a:latin typeface="Sylfaen" pitchFamily="18" charset="0"/>
              </a:rPr>
              <a:t>თვიანი მკურნალობა</a:t>
            </a:r>
            <a:endParaRPr lang="en-US" sz="2200" smtClean="0">
              <a:latin typeface="Sylfaen" pitchFamily="18" charset="0"/>
            </a:endParaRPr>
          </a:p>
          <a:p>
            <a:pPr lvl="1">
              <a:buClr>
                <a:srgbClr val="2D2DB9"/>
              </a:buClr>
            </a:pPr>
            <a:r>
              <a:rPr lang="ka-GE" sz="2200" smtClean="0">
                <a:latin typeface="Sylfaen" pitchFamily="18" charset="0"/>
              </a:rPr>
              <a:t>მოკლევადიანი</a:t>
            </a:r>
            <a:r>
              <a:rPr lang="en-US" sz="2200" smtClean="0">
                <a:latin typeface="Sylfaen" pitchFamily="18" charset="0"/>
              </a:rPr>
              <a:t> – 9-11 </a:t>
            </a:r>
            <a:r>
              <a:rPr lang="ka-GE" sz="2200" smtClean="0">
                <a:latin typeface="Sylfaen" pitchFamily="18" charset="0"/>
              </a:rPr>
              <a:t>თვიანი მკურნალობა</a:t>
            </a:r>
            <a:endParaRPr lang="en-US" sz="2200" smtClean="0">
              <a:latin typeface="Sylfaen" pitchFamily="18" charset="0"/>
            </a:endParaRPr>
          </a:p>
          <a:p>
            <a:r>
              <a:rPr lang="ka-GE" sz="2500" smtClean="0">
                <a:latin typeface="Sylfaen" pitchFamily="18" charset="0"/>
              </a:rPr>
              <a:t>მიზნად ისახავს მოკლევადიანი და პაციენტებისათვის მეტად მარტივი ტუბსაწინააღმდეგო მკურნალობის სასარგებლოდ მტკიცებულებების მოძიებას</a:t>
            </a:r>
            <a:endParaRPr lang="en-US" sz="2500" smtClean="0">
              <a:latin typeface="Sylfaen" pitchFamily="18" charset="0"/>
            </a:endParaRPr>
          </a:p>
        </p:txBody>
      </p:sp>
      <p:sp>
        <p:nvSpPr>
          <p:cNvPr id="20484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0EFF1E76-3CE3-4ACB-8554-D699D084B6F5}" type="slidenum">
              <a:rPr lang="en-GB" altLang="en-US" sz="1200" smtClean="0"/>
              <a:pPr algn="r"/>
              <a:t>25</a:t>
            </a:fld>
            <a:endParaRPr lang="en-GB" altLang="en-US" sz="1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 dirty="0">
                <a:solidFill>
                  <a:srgbClr val="9A044B"/>
                </a:solidFill>
              </a:rPr>
              <a:t>STREAM </a:t>
            </a:r>
            <a:r>
              <a:rPr lang="ka-GE" altLang="en-US" sz="2800" dirty="0" smtClean="0">
                <a:solidFill>
                  <a:srgbClr val="9A044B"/>
                </a:solidFill>
              </a:rPr>
              <a:t>სტადია</a:t>
            </a:r>
            <a:r>
              <a:rPr lang="en-GB" altLang="en-US" sz="2800" dirty="0" smtClean="0">
                <a:solidFill>
                  <a:srgbClr val="9A044B"/>
                </a:solidFill>
              </a:rPr>
              <a:t> 1</a:t>
            </a:r>
            <a:r>
              <a:rPr lang="ka-GE" altLang="en-US" sz="2800" dirty="0" smtClean="0">
                <a:solidFill>
                  <a:srgbClr val="9A044B"/>
                </a:solidFill>
              </a:rPr>
              <a:t>-ის </a:t>
            </a:r>
            <a:r>
              <a:rPr lang="en-GB" altLang="en-US" sz="2800" dirty="0" smtClean="0">
                <a:solidFill>
                  <a:srgbClr val="9A044B"/>
                </a:solidFill>
              </a:rPr>
              <a:t> </a:t>
            </a:r>
            <a:r>
              <a:rPr lang="ka-GE" altLang="en-US" sz="2800" dirty="0" smtClean="0">
                <a:solidFill>
                  <a:srgbClr val="9A044B"/>
                </a:solidFill>
              </a:rPr>
              <a:t>დიზაინი</a:t>
            </a: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14E1D7-804F-47FA-A1F6-B4D20992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000000"/>
                </a:solidFill>
              </a:rPr>
              <a:t>STREAM </a:t>
            </a:r>
            <a:r>
              <a:rPr lang="ka-GE" altLang="en-US" dirty="0" smtClean="0">
                <a:solidFill>
                  <a:srgbClr val="000000"/>
                </a:solidFill>
              </a:rPr>
              <a:t>წარმოადგენს რანდომიზებულ კონტროლირებად კვლევას არა</a:t>
            </a:r>
            <a:r>
              <a:rPr lang="en-US" altLang="en-US" dirty="0" smtClean="0">
                <a:solidFill>
                  <a:srgbClr val="000000"/>
                </a:solidFill>
              </a:rPr>
              <a:t>-</a:t>
            </a:r>
            <a:r>
              <a:rPr lang="ka-GE" altLang="en-US" dirty="0" smtClean="0">
                <a:solidFill>
                  <a:srgbClr val="000000"/>
                </a:solidFill>
              </a:rPr>
              <a:t>აღმატებული დიზაინით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ka-GE" altLang="en-US" b="1" dirty="0" smtClean="0">
                <a:solidFill>
                  <a:srgbClr val="9A044B"/>
                </a:solidFill>
              </a:rPr>
              <a:t>საკონტროლო</a:t>
            </a:r>
            <a:r>
              <a:rPr lang="ka-GE" altLang="en-US" dirty="0" smtClean="0">
                <a:solidFill>
                  <a:srgbClr val="000000"/>
                </a:solidFill>
              </a:rPr>
              <a:t> რეჟიმი წარმოადგენდა მონაწილე ქვეყნებში 2011 წლიდან ჯანმო-ს მიერ რეკომენდირებულ მკურნალობის რეჟიმს</a:t>
            </a:r>
            <a:endParaRPr lang="en-GB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ts val="1000"/>
              </a:lnSpc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ka-GE" altLang="en-US" b="1" dirty="0" smtClean="0">
                <a:solidFill>
                  <a:srgbClr val="9A044B"/>
                </a:solidFill>
              </a:rPr>
              <a:t>საკვლევი</a:t>
            </a:r>
            <a:r>
              <a:rPr lang="ka-GE" altLang="en-US" dirty="0" smtClean="0">
                <a:solidFill>
                  <a:srgbClr val="000000"/>
                </a:solidFill>
              </a:rPr>
              <a:t> რეჟიმი ბანგლადეშში გამოყენებული რეჟიმის მსგავსი იყო, იმ განსხვავებით, რომ მოქსიფლოქსაცინის მაღალი დოზა ანაცვლებს გატიფლოქსაცინის მაღალ დოზას</a:t>
            </a:r>
            <a:endParaRPr lang="en-GB" alt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ka-GE" altLang="en-US" dirty="0" smtClean="0">
                <a:solidFill>
                  <a:srgbClr val="000000"/>
                </a:solidFill>
              </a:rPr>
              <a:t>მონაწილეები შემოწმებას გადიოდნენ ყოველ 4 კვირაში რანდომიზაციიდან 132 კვირის მანძილზე</a:t>
            </a:r>
          </a:p>
          <a:p>
            <a:pPr eaLnBrk="1" hangingPunct="1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49106415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152525"/>
            <a:ext cx="82804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latin typeface="Sylfaen" pitchFamily="18" charset="0"/>
              </a:rPr>
              <a:t>MDR-TB</a:t>
            </a:r>
            <a:r>
              <a:rPr lang="ka-GE" sz="2600" dirty="0" smtClean="0">
                <a:latin typeface="Sylfaen" pitchFamily="18" charset="0"/>
              </a:rPr>
              <a:t> პაციენტები, რომლებიც კვლევაში მონაწილეობდნენ, იღებდნენ</a:t>
            </a:r>
            <a:r>
              <a:rPr lang="en-US" sz="2600" dirty="0" smtClean="0"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ჩამოთვლილთაგან რომელიმე მკურნალობას</a:t>
            </a:r>
            <a:endParaRPr lang="en-US" sz="2600" dirty="0" smtClean="0">
              <a:latin typeface="Sylfaen" pitchFamily="18" charset="0"/>
            </a:endParaRPr>
          </a:p>
          <a:p>
            <a:pPr lvl="1">
              <a:lnSpc>
                <a:spcPct val="90000"/>
              </a:lnSpc>
              <a:buClr>
                <a:srgbClr val="2D2DB9"/>
              </a:buClr>
            </a:pPr>
            <a:r>
              <a:rPr lang="en-US" sz="2200" dirty="0" smtClean="0">
                <a:latin typeface="Sylfaen" pitchFamily="18" charset="0"/>
              </a:rPr>
              <a:t>9-11 </a:t>
            </a:r>
            <a:r>
              <a:rPr lang="ka-GE" sz="2200" dirty="0" smtClean="0">
                <a:latin typeface="Sylfaen" pitchFamily="18" charset="0"/>
              </a:rPr>
              <a:t>თვიანი მკურნალობა </a:t>
            </a:r>
            <a:r>
              <a:rPr lang="en-US" sz="2200" dirty="0" smtClean="0">
                <a:latin typeface="Sylfaen" pitchFamily="18" charset="0"/>
              </a:rPr>
              <a:t>(</a:t>
            </a:r>
            <a:r>
              <a:rPr lang="ka-GE" sz="2200" dirty="0" smtClean="0">
                <a:latin typeface="Sylfaen" pitchFamily="18" charset="0"/>
              </a:rPr>
              <a:t>ე.წ. </a:t>
            </a:r>
            <a:r>
              <a:rPr lang="ka-GE" sz="2200" b="1" dirty="0" smtClean="0">
                <a:latin typeface="Sylfaen" pitchFamily="18" charset="0"/>
              </a:rPr>
              <a:t>მოკლევადიანი მკურნალობა, ან საკვლევი რეჟიმი</a:t>
            </a:r>
            <a:r>
              <a:rPr lang="ka-GE" sz="2200" dirty="0" smtClean="0">
                <a:latin typeface="Sylfaen" pitchFamily="18" charset="0"/>
              </a:rPr>
              <a:t>)</a:t>
            </a:r>
            <a:endParaRPr lang="en-US" sz="2200" dirty="0" smtClean="0">
              <a:latin typeface="Sylfaen" pitchFamily="18" charset="0"/>
            </a:endParaRPr>
          </a:p>
          <a:p>
            <a:pPr lvl="1">
              <a:lnSpc>
                <a:spcPct val="90000"/>
              </a:lnSpc>
              <a:buClr>
                <a:srgbClr val="2D2DB9"/>
              </a:buClr>
            </a:pPr>
            <a:r>
              <a:rPr lang="en-US" sz="2200" dirty="0" smtClean="0">
                <a:latin typeface="Sylfaen" pitchFamily="18" charset="0"/>
              </a:rPr>
              <a:t>20-24 </a:t>
            </a:r>
            <a:r>
              <a:rPr lang="ka-GE" sz="2200" dirty="0" smtClean="0">
                <a:latin typeface="Sylfaen" pitchFamily="18" charset="0"/>
              </a:rPr>
              <a:t>თვიანი მკურნალობა </a:t>
            </a:r>
            <a:r>
              <a:rPr lang="en-US" sz="2200" dirty="0" smtClean="0">
                <a:latin typeface="Sylfaen" pitchFamily="18" charset="0"/>
              </a:rPr>
              <a:t>(</a:t>
            </a:r>
            <a:r>
              <a:rPr lang="ka-GE" sz="2200" dirty="0" smtClean="0">
                <a:latin typeface="Sylfaen" pitchFamily="18" charset="0"/>
              </a:rPr>
              <a:t>ე.წ. </a:t>
            </a:r>
            <a:r>
              <a:rPr lang="ka-GE" sz="2200" b="1" dirty="0" smtClean="0">
                <a:latin typeface="Sylfaen" pitchFamily="18" charset="0"/>
              </a:rPr>
              <a:t>ხანგრძლივი მკურნალობა, ან საკონტროლო რეჟიმი</a:t>
            </a:r>
            <a:r>
              <a:rPr lang="en-US" sz="2200" dirty="0" smtClean="0">
                <a:latin typeface="Sylfae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ka-GE" sz="2400" dirty="0" smtClean="0">
                <a:latin typeface="Sylfaen" pitchFamily="18" charset="0"/>
              </a:rPr>
              <a:t>ორივე ჯგუფის პაციენტებისათვის მკურნალობის შედეგებიკლასიფიცირდა, როგორც „სასურველი“ და „არასასურველი“</a:t>
            </a:r>
          </a:p>
          <a:p>
            <a:pPr>
              <a:lnSpc>
                <a:spcPct val="90000"/>
              </a:lnSpc>
            </a:pPr>
            <a:r>
              <a:rPr lang="ka-GE" sz="2400" dirty="0" smtClean="0">
                <a:latin typeface="Sylfaen" pitchFamily="18" charset="0"/>
              </a:rPr>
              <a:t>პაციენტთა მცირედი ჯგუფისთვის ვერ მოხერხდა გამოსავლის კლასიფიცირება</a:t>
            </a:r>
            <a:endParaRPr lang="en-US" sz="2500" dirty="0" smtClean="0">
              <a:latin typeface="Sylfaen" pitchFamily="18" charset="0"/>
            </a:endParaRPr>
          </a:p>
        </p:txBody>
      </p:sp>
      <p:sp>
        <p:nvSpPr>
          <p:cNvPr id="23555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</a:t>
            </a:r>
            <a:r>
              <a:rPr lang="ka-GE" altLang="en-US" sz="3200" dirty="0" smtClean="0">
                <a:latin typeface="Sylfaen" pitchFamily="18" charset="0"/>
              </a:rPr>
              <a:t>რას წარმოადგენს </a:t>
            </a:r>
            <a:r>
              <a:rPr lang="en-ZA" altLang="en-US" sz="3200" dirty="0" smtClean="0">
                <a:latin typeface="Sylfaen" pitchFamily="18" charset="0"/>
              </a:rPr>
              <a:t>STREAM </a:t>
            </a:r>
            <a:r>
              <a:rPr lang="ka-GE" altLang="en-US" sz="3200" dirty="0" smtClean="0">
                <a:latin typeface="Sylfaen" pitchFamily="18" charset="0"/>
              </a:rPr>
              <a:t>სტადია </a:t>
            </a:r>
            <a:r>
              <a:rPr lang="en-ZA" altLang="en-US" sz="3200" dirty="0" smtClean="0">
                <a:latin typeface="Sylfaen" pitchFamily="18" charset="0"/>
              </a:rPr>
              <a:t>1</a:t>
            </a:r>
            <a:r>
              <a:rPr lang="en-ZA" altLang="en-US" sz="3200" dirty="0" smtClean="0"/>
              <a:t>?</a:t>
            </a:r>
            <a:endParaRPr lang="en-US" altLang="en-US" sz="3200" dirty="0" smtClean="0"/>
          </a:p>
        </p:txBody>
      </p:sp>
      <p:sp>
        <p:nvSpPr>
          <p:cNvPr id="2355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11B26E52-2112-43B4-A508-F347440DD3B3}" type="slidenum">
              <a:rPr lang="en-GB" altLang="en-US" sz="1200" smtClean="0"/>
              <a:pPr algn="r"/>
              <a:t>27</a:t>
            </a:fld>
            <a:endParaRPr lang="en-GB" altLang="en-US" sz="1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80400" cy="5661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sz="2800" b="1" dirty="0" smtClean="0">
                <a:latin typeface="Sylfaen" pitchFamily="18" charset="0"/>
              </a:rPr>
              <a:t>მკურნალობის წარმატებული გამოსავალი</a:t>
            </a:r>
            <a:r>
              <a:rPr lang="en-US" sz="2800" dirty="0" smtClean="0">
                <a:latin typeface="Sylfaen" pitchFamily="18" charset="0"/>
              </a:rPr>
              <a:t>: </a:t>
            </a:r>
          </a:p>
          <a:p>
            <a:pPr lvl="1" indent="-273050">
              <a:buClr>
                <a:srgbClr val="2D2DB9"/>
              </a:buClr>
            </a:pPr>
            <a:r>
              <a:rPr lang="ka-GE" sz="2400" dirty="0" smtClean="0">
                <a:latin typeface="Sylfaen" pitchFamily="18" charset="0"/>
              </a:rPr>
              <a:t>მკურნალობის დაწყებიდან 2.5 წელში, ან ექიმთან ბოლო ვიზიტისას აღებულ პაციენტის ნახველში მკვდარი </a:t>
            </a:r>
            <a:r>
              <a:rPr lang="en-US" sz="2400" dirty="0" smtClean="0">
                <a:latin typeface="Sylfaen" pitchFamily="18" charset="0"/>
              </a:rPr>
              <a:t>TB </a:t>
            </a:r>
            <a:r>
              <a:rPr lang="ka-GE" sz="2400" dirty="0" smtClean="0">
                <a:latin typeface="Sylfaen" pitchFamily="18" charset="0"/>
              </a:rPr>
              <a:t>ბაქტერია</a:t>
            </a:r>
            <a:endParaRPr lang="en-US" sz="2400" dirty="0" smtClean="0">
              <a:latin typeface="Sylfaen" pitchFamily="18" charset="0"/>
            </a:endParaRPr>
          </a:p>
          <a:p>
            <a:pPr lvl="1" indent="-273050">
              <a:buClr>
                <a:srgbClr val="2D2DB9"/>
              </a:buClr>
            </a:pPr>
            <a:r>
              <a:rPr lang="ka-GE" sz="2400" dirty="0" smtClean="0">
                <a:latin typeface="Sylfaen" pitchFamily="18" charset="0"/>
              </a:rPr>
              <a:t>არ არსებობს იმის მიზეზი, რომ პაციენტის მკურნალობა წარუმატებლად ჩაითვალოს</a:t>
            </a:r>
            <a:endParaRPr lang="en-US" sz="2400" dirty="0" smtClean="0">
              <a:latin typeface="Sylfaen" pitchFamily="18" charset="0"/>
            </a:endParaRPr>
          </a:p>
          <a:p>
            <a:pPr lvl="1" indent="-273050">
              <a:buClr>
                <a:srgbClr val="2D2DB9"/>
              </a:buClr>
              <a:buFont typeface="Wingdings" panose="05000000000000000000" pitchFamily="2" charset="2"/>
              <a:buNone/>
            </a:pPr>
            <a:endParaRPr lang="en-US" sz="2400" dirty="0" smtClean="0">
              <a:latin typeface="Sylfaen" pitchFamily="18" charset="0"/>
            </a:endParaRPr>
          </a:p>
          <a:p>
            <a:r>
              <a:rPr lang="ka-GE" sz="2800" dirty="0" smtClean="0">
                <a:latin typeface="Sylfaen" pitchFamily="18" charset="0"/>
              </a:rPr>
              <a:t>უშედეგო მკურნალობა</a:t>
            </a:r>
            <a:r>
              <a:rPr lang="en-US" sz="2800" dirty="0" smtClean="0">
                <a:latin typeface="Sylfaen" pitchFamily="18" charset="0"/>
              </a:rPr>
              <a:t>:</a:t>
            </a:r>
          </a:p>
          <a:p>
            <a:pPr lvl="1" indent="-273050">
              <a:buClr>
                <a:srgbClr val="2D2DB9"/>
              </a:buClr>
            </a:pPr>
            <a:r>
              <a:rPr lang="ka-GE" sz="2400" dirty="0" smtClean="0">
                <a:latin typeface="Sylfaen" pitchFamily="18" charset="0"/>
              </a:rPr>
              <a:t>საჭირო გახდა მკურნალობის რეჟიმზე ორი ან მეტი დამატებით ტუბსაწინაღმდეგო მედიკამენტის დამატება კვლევის განმავლობაში</a:t>
            </a:r>
            <a:endParaRPr lang="en-US" sz="2400" dirty="0" smtClean="0">
              <a:latin typeface="Sylfaen" pitchFamily="18" charset="0"/>
            </a:endParaRPr>
          </a:p>
          <a:p>
            <a:pPr lvl="1" indent="-273050">
              <a:buClr>
                <a:srgbClr val="2D2DB9"/>
              </a:buClr>
            </a:pPr>
            <a:r>
              <a:rPr lang="ka-GE" sz="2400" dirty="0" smtClean="0">
                <a:latin typeface="Sylfaen" pitchFamily="18" charset="0"/>
              </a:rPr>
              <a:t>გარდაიცვალნენ </a:t>
            </a:r>
            <a:r>
              <a:rPr lang="ka-GE" sz="2400" dirty="0" smtClean="0">
                <a:latin typeface="Sylfaen" pitchFamily="18" charset="0"/>
              </a:rPr>
              <a:t>კვლევის მიმდინარეობისას</a:t>
            </a:r>
            <a:endParaRPr lang="en-US" sz="2400" dirty="0" smtClean="0">
              <a:latin typeface="Sylfaen" pitchFamily="18" charset="0"/>
            </a:endParaRPr>
          </a:p>
          <a:p>
            <a:pPr lvl="1" indent="-273050">
              <a:buClr>
                <a:srgbClr val="2D2DB9"/>
              </a:buClr>
            </a:pPr>
            <a:r>
              <a:rPr lang="ka-GE" sz="2400" dirty="0" smtClean="0">
                <a:latin typeface="Sylfaen" pitchFamily="18" charset="0"/>
              </a:rPr>
              <a:t>შეწყვიტეს კვლევაში მონაწილეობა</a:t>
            </a:r>
            <a:endParaRPr lang="en-US" sz="2400" dirty="0" smtClean="0">
              <a:latin typeface="Sylfaen" pitchFamily="18" charset="0"/>
            </a:endParaRPr>
          </a:p>
        </p:txBody>
      </p:sp>
      <p:sp>
        <p:nvSpPr>
          <p:cNvPr id="24579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 </a:t>
            </a:r>
            <a:r>
              <a:rPr lang="ka-GE" altLang="en-US" sz="3200" smtClean="0">
                <a:latin typeface="Sylfaen" pitchFamily="18" charset="0"/>
              </a:rPr>
              <a:t>რას წარმოადგენს </a:t>
            </a:r>
            <a:r>
              <a:rPr lang="en-ZA" altLang="en-US" sz="3200" smtClean="0">
                <a:latin typeface="Sylfaen" pitchFamily="18" charset="0"/>
              </a:rPr>
              <a:t>STREAM </a:t>
            </a:r>
            <a:r>
              <a:rPr lang="ka-GE" altLang="en-US" sz="3200" smtClean="0">
                <a:latin typeface="Sylfaen" pitchFamily="18" charset="0"/>
              </a:rPr>
              <a:t>სტადია </a:t>
            </a:r>
            <a:r>
              <a:rPr lang="en-ZA" altLang="en-US" sz="3200" smtClean="0">
                <a:latin typeface="Sylfaen" pitchFamily="18" charset="0"/>
              </a:rPr>
              <a:t>1</a:t>
            </a:r>
            <a:r>
              <a:rPr lang="en-ZA" altLang="en-US" sz="3200" smtClean="0"/>
              <a:t>?</a:t>
            </a:r>
          </a:p>
        </p:txBody>
      </p:sp>
      <p:sp>
        <p:nvSpPr>
          <p:cNvPr id="24580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A102531C-CFF1-4B6F-8167-1E9C5D546887}" type="slidenum">
              <a:rPr lang="en-GB" altLang="en-US" sz="1200" smtClean="0"/>
              <a:pPr algn="r"/>
              <a:t>28</a:t>
            </a:fld>
            <a:endParaRPr lang="en-GB" altLang="en-US" sz="1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19475" y="1936750"/>
            <a:ext cx="2665413" cy="3095625"/>
            <a:chOff x="3461162" y="700184"/>
            <a:chExt cx="5269676" cy="5619558"/>
          </a:xfrm>
        </p:grpSpPr>
        <p:pic>
          <p:nvPicPr>
            <p:cNvPr id="2663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3106" r="4381"/>
            <a:stretch>
              <a:fillRect/>
            </a:stretch>
          </p:blipFill>
          <p:spPr bwMode="auto">
            <a:xfrm>
              <a:off x="3461162" y="700184"/>
              <a:ext cx="5269676" cy="5619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Graphic 6" descr="Networ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5937" y="3043107"/>
              <a:ext cx="558667" cy="55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Graphic 7" descr="Networ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9882" y="3322644"/>
              <a:ext cx="558667" cy="55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Graphic 8" descr="Networ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1066" y="4700157"/>
              <a:ext cx="558667" cy="55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Graphic 9" descr="Networ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80475" y="1757813"/>
              <a:ext cx="558667" cy="55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284288"/>
            <a:ext cx="8229600" cy="5072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ka-GE" altLang="en-US" sz="2200" smtClean="0">
                <a:latin typeface="Sylfaen" pitchFamily="18" charset="0"/>
              </a:rPr>
              <a:t>პირველი პაციენტი კვლევაში 2012 წლის ივლისში ჩაერთო</a:t>
            </a:r>
            <a:endParaRPr lang="en-ZA" altLang="en-US" sz="2200" smtClean="0">
              <a:latin typeface="Sylfaen" pitchFamily="18" charset="0"/>
            </a:endParaRPr>
          </a:p>
          <a:p>
            <a:r>
              <a:rPr lang="ka-GE" altLang="en-US" sz="2200" smtClean="0">
                <a:latin typeface="Sylfaen" pitchFamily="18" charset="0"/>
              </a:rPr>
              <a:t>ბოლო პაციენტი კი 2015 წლის ივნისში</a:t>
            </a:r>
            <a:endParaRPr lang="en-ZA" altLang="en-US" sz="2200" smtClean="0">
              <a:latin typeface="Sylfaen" pitchFamily="18" charset="0"/>
            </a:endParaRPr>
          </a:p>
          <a:p>
            <a:pPr>
              <a:buFontTx/>
              <a:buNone/>
            </a:pPr>
            <a:endParaRPr lang="en-ZA" altLang="en-US" sz="2200" smtClean="0">
              <a:latin typeface="Sylfaen" pitchFamily="18" charset="0"/>
            </a:endParaRPr>
          </a:p>
          <a:p>
            <a:r>
              <a:rPr lang="ka-GE" altLang="en-US" sz="2200" smtClean="0">
                <a:latin typeface="Sylfaen" pitchFamily="18" charset="0"/>
              </a:rPr>
              <a:t>კვლევის საიტები</a:t>
            </a:r>
            <a:r>
              <a:rPr lang="en-ZA" altLang="en-US" sz="2200" smtClean="0">
                <a:latin typeface="Sylfaen" pitchFamily="18" charset="0"/>
              </a:rPr>
              <a:t>:</a:t>
            </a:r>
          </a:p>
          <a:p>
            <a:pPr lvl="1">
              <a:buClr>
                <a:srgbClr val="2D2DB9"/>
              </a:buClr>
            </a:pPr>
            <a:r>
              <a:rPr lang="ka-GE" altLang="en-US" sz="2000" smtClean="0">
                <a:latin typeface="Sylfaen" pitchFamily="18" charset="0"/>
              </a:rPr>
              <a:t>ვიეტნამი</a:t>
            </a:r>
            <a:endParaRPr lang="en-ZA" altLang="en-US" sz="2000" smtClean="0">
              <a:latin typeface="Sylfaen" pitchFamily="18" charset="0"/>
            </a:endParaRPr>
          </a:p>
          <a:p>
            <a:pPr lvl="1">
              <a:buClr>
                <a:srgbClr val="2D2DB9"/>
              </a:buClr>
            </a:pPr>
            <a:r>
              <a:rPr lang="ka-GE" altLang="en-US" sz="2000" smtClean="0">
                <a:latin typeface="Sylfaen" pitchFamily="18" charset="0"/>
              </a:rPr>
              <a:t>სამხრეთ აფრიკა</a:t>
            </a:r>
            <a:endParaRPr lang="en-ZA" altLang="en-US" sz="2000" smtClean="0">
              <a:latin typeface="Sylfaen" pitchFamily="18" charset="0"/>
            </a:endParaRPr>
          </a:p>
          <a:p>
            <a:pPr lvl="1">
              <a:buClr>
                <a:srgbClr val="2D2DB9"/>
              </a:buClr>
            </a:pPr>
            <a:r>
              <a:rPr lang="ka-GE" altLang="en-US" sz="2000" smtClean="0">
                <a:latin typeface="Sylfaen" pitchFamily="18" charset="0"/>
              </a:rPr>
              <a:t>მონღოლეთი</a:t>
            </a:r>
            <a:endParaRPr lang="en-ZA" altLang="en-US" sz="2000" smtClean="0">
              <a:latin typeface="Sylfaen" pitchFamily="18" charset="0"/>
            </a:endParaRPr>
          </a:p>
          <a:p>
            <a:pPr lvl="1">
              <a:buClr>
                <a:srgbClr val="2D2DB9"/>
              </a:buClr>
            </a:pPr>
            <a:r>
              <a:rPr lang="ka-GE" altLang="en-US" sz="2000" smtClean="0">
                <a:latin typeface="Sylfaen" pitchFamily="18" charset="0"/>
              </a:rPr>
              <a:t>ეთიოპია</a:t>
            </a:r>
            <a:endParaRPr lang="en-ZA" altLang="en-US" sz="2000" smtClean="0">
              <a:latin typeface="Sylfaen" pitchFamily="18" charset="0"/>
            </a:endParaRPr>
          </a:p>
          <a:p>
            <a:pPr lvl="1">
              <a:buClr>
                <a:srgbClr val="2D2DB9"/>
              </a:buClr>
            </a:pPr>
            <a:endParaRPr lang="en-ZA" altLang="en-US" smtClean="0">
              <a:latin typeface="Sylfaen" pitchFamily="18" charset="0"/>
            </a:endParaRPr>
          </a:p>
          <a:p>
            <a:r>
              <a:rPr lang="ka-GE" altLang="en-US" sz="2200" smtClean="0">
                <a:latin typeface="Sylfaen" pitchFamily="18" charset="0"/>
              </a:rPr>
              <a:t>პაციენტთა უმრავლესობამ უკვე დაასრულა მკურნალობა და შემდგომი მეთვალყურეობა</a:t>
            </a:r>
          </a:p>
          <a:p>
            <a:r>
              <a:rPr lang="ka-GE" altLang="en-US" sz="2200" smtClean="0">
                <a:latin typeface="Sylfaen" pitchFamily="18" charset="0"/>
              </a:rPr>
              <a:t>წინასწარი შედეგები იუნიონ  (</a:t>
            </a:r>
            <a:r>
              <a:rPr lang="en-US" altLang="en-US" sz="2200" smtClean="0">
                <a:latin typeface="Sylfaen" pitchFamily="18" charset="0"/>
              </a:rPr>
              <a:t>The Union)</a:t>
            </a:r>
            <a:r>
              <a:rPr lang="ka-GE" altLang="en-US" sz="2200" smtClean="0">
                <a:latin typeface="Sylfaen" pitchFamily="18" charset="0"/>
              </a:rPr>
              <a:t> კონფერენციაზე იქნა წარდგენილი 2017 წლის ოქტომბერში</a:t>
            </a:r>
            <a:endParaRPr lang="en-ZA" altLang="en-US" sz="2200" smtClean="0">
              <a:latin typeface="Sylfaen" pitchFamily="18" charset="0"/>
            </a:endParaRPr>
          </a:p>
        </p:txBody>
      </p:sp>
      <p:sp>
        <p:nvSpPr>
          <p:cNvPr id="26628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95288"/>
            <a:ext cx="8785225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3200" smtClean="0">
                <a:latin typeface="Sylfaen" pitchFamily="18" charset="0"/>
              </a:rPr>
              <a:t>სად და როდის ჩატარდა</a:t>
            </a:r>
            <a:r>
              <a:rPr lang="en-ZA" altLang="en-US" sz="3200" smtClean="0">
                <a:latin typeface="Sylfaen" pitchFamily="18" charset="0"/>
              </a:rPr>
              <a:t> STREAM </a:t>
            </a:r>
            <a:r>
              <a:rPr lang="ka-GE" altLang="en-US" sz="3200" smtClean="0">
                <a:latin typeface="Sylfaen" pitchFamily="18" charset="0"/>
              </a:rPr>
              <a:t>კვლევა</a:t>
            </a:r>
            <a:r>
              <a:rPr lang="en-ZA" altLang="en-US" sz="3200" smtClean="0">
                <a:latin typeface="Sylfaen" pitchFamily="18" charset="0"/>
              </a:rPr>
              <a:t>?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79325977-849F-47A6-8CE6-A19EB2ABF4C8}" type="slidenum">
              <a:rPr lang="en-GB" altLang="en-US" sz="1200" smtClean="0">
                <a:solidFill>
                  <a:srgbClr val="898989"/>
                </a:solidFill>
              </a:rPr>
              <a:pPr algn="r"/>
              <a:t>29</a:t>
            </a:fld>
            <a:endParaRPr lang="en-GB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90400"/>
            <a:ext cx="8579296" cy="864096"/>
          </a:xfrm>
        </p:spPr>
        <p:txBody>
          <a:bodyPr>
            <a:noAutofit/>
          </a:bodyPr>
          <a:lstStyle/>
          <a:p>
            <a:r>
              <a:rPr lang="ka-GE" sz="2600" b="1" dirty="0" smtClean="0"/>
              <a:t>ტუბერკულოზის სამკურნალო მედიკამენტების მიმართ რეზისტენტობის </a:t>
            </a:r>
            <a:r>
              <a:rPr lang="ka-GE" sz="2600" b="1" dirty="0"/>
              <a:t>განსაზღვრებები</a:t>
            </a:r>
            <a:endParaRPr lang="en-US" sz="26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28662" y="1873961"/>
            <a:ext cx="7412250" cy="4228686"/>
            <a:chOff x="1252538" y="1518668"/>
            <a:chExt cx="7412250" cy="4228686"/>
          </a:xfrm>
        </p:grpSpPr>
        <p:sp>
          <p:nvSpPr>
            <p:cNvPr id="16" name="Freeform 15"/>
            <p:cNvSpPr/>
            <p:nvPr/>
          </p:nvSpPr>
          <p:spPr>
            <a:xfrm>
              <a:off x="2738438" y="1518668"/>
              <a:ext cx="1745726" cy="759396"/>
            </a:xfrm>
            <a:custGeom>
              <a:avLst/>
              <a:gdLst>
                <a:gd name="connsiteX0" fmla="*/ 0 w 1354335"/>
                <a:gd name="connsiteY0" fmla="*/ 67717 h 677167"/>
                <a:gd name="connsiteX1" fmla="*/ 19834 w 1354335"/>
                <a:gd name="connsiteY1" fmla="*/ 19834 h 677167"/>
                <a:gd name="connsiteX2" fmla="*/ 67717 w 1354335"/>
                <a:gd name="connsiteY2" fmla="*/ 0 h 677167"/>
                <a:gd name="connsiteX3" fmla="*/ 1286618 w 1354335"/>
                <a:gd name="connsiteY3" fmla="*/ 0 h 677167"/>
                <a:gd name="connsiteX4" fmla="*/ 1334501 w 1354335"/>
                <a:gd name="connsiteY4" fmla="*/ 19834 h 677167"/>
                <a:gd name="connsiteX5" fmla="*/ 1354335 w 1354335"/>
                <a:gd name="connsiteY5" fmla="*/ 67717 h 677167"/>
                <a:gd name="connsiteX6" fmla="*/ 1354335 w 1354335"/>
                <a:gd name="connsiteY6" fmla="*/ 609450 h 677167"/>
                <a:gd name="connsiteX7" fmla="*/ 1334501 w 1354335"/>
                <a:gd name="connsiteY7" fmla="*/ 657333 h 677167"/>
                <a:gd name="connsiteX8" fmla="*/ 1286618 w 1354335"/>
                <a:gd name="connsiteY8" fmla="*/ 677167 h 677167"/>
                <a:gd name="connsiteX9" fmla="*/ 67717 w 1354335"/>
                <a:gd name="connsiteY9" fmla="*/ 677167 h 677167"/>
                <a:gd name="connsiteX10" fmla="*/ 19834 w 1354335"/>
                <a:gd name="connsiteY10" fmla="*/ 657333 h 677167"/>
                <a:gd name="connsiteX11" fmla="*/ 0 w 1354335"/>
                <a:gd name="connsiteY11" fmla="*/ 609450 h 677167"/>
                <a:gd name="connsiteX12" fmla="*/ 0 w 135433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433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286618" y="0"/>
                  </a:lnTo>
                  <a:cubicBezTo>
                    <a:pt x="1304578" y="0"/>
                    <a:pt x="1321802" y="7134"/>
                    <a:pt x="1334501" y="19834"/>
                  </a:cubicBezTo>
                  <a:cubicBezTo>
                    <a:pt x="1347200" y="32533"/>
                    <a:pt x="1354335" y="49758"/>
                    <a:pt x="1354335" y="67717"/>
                  </a:cubicBezTo>
                  <a:lnTo>
                    <a:pt x="1354335" y="609450"/>
                  </a:lnTo>
                  <a:cubicBezTo>
                    <a:pt x="1354335" y="627410"/>
                    <a:pt x="1347201" y="644634"/>
                    <a:pt x="1334501" y="657333"/>
                  </a:cubicBezTo>
                  <a:cubicBezTo>
                    <a:pt x="1321802" y="670032"/>
                    <a:pt x="1304577" y="677167"/>
                    <a:pt x="128661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5554" tIns="50314" rIns="65554" bIns="5031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100" dirty="0">
                  <a:solidFill>
                    <a:srgbClr val="FFFFFF"/>
                  </a:solidFill>
                </a:rPr>
                <a:t>მრავალი მედიკამენტისადმი </a:t>
              </a:r>
              <a:r>
                <a:rPr lang="ka-GE" sz="1100" dirty="0" smtClean="0"/>
                <a:t>რეზისტენტობა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100" dirty="0" smtClean="0"/>
                <a:t> </a:t>
              </a:r>
              <a:r>
                <a:rPr lang="ka-GE" sz="1100" dirty="0"/>
                <a:t>[</a:t>
              </a:r>
              <a:r>
                <a:rPr lang="en-US" sz="1100" dirty="0" err="1" smtClean="0"/>
                <a:t>მულტი</a:t>
              </a:r>
              <a:r>
                <a:rPr lang="ka-GE" sz="1100" dirty="0" smtClean="0"/>
                <a:t>რ</a:t>
              </a:r>
              <a:r>
                <a:rPr lang="en-US" sz="1100" dirty="0" err="1" smtClean="0"/>
                <a:t>ეზისტენტ</a:t>
              </a:r>
              <a:r>
                <a:rPr lang="ka-GE" sz="1100" dirty="0" smtClean="0"/>
                <a:t>ობა</a:t>
              </a:r>
              <a:r>
                <a:rPr lang="ka-GE" sz="1100" dirty="0"/>
                <a:t>]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971800" y="2278063"/>
              <a:ext cx="134938" cy="5080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07875"/>
                  </a:lnTo>
                  <a:lnTo>
                    <a:pt x="135433" y="5078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3106738" y="2447925"/>
              <a:ext cx="1214437" cy="676275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 err="1"/>
                <a:t>რიფამპიცინი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971800" y="2278063"/>
              <a:ext cx="134938" cy="13541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54335"/>
                  </a:lnTo>
                  <a:lnTo>
                    <a:pt x="135433" y="135433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3106738" y="3294063"/>
              <a:ext cx="1214437" cy="677862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200" dirty="0">
                  <a:solidFill>
                    <a:srgbClr val="040404"/>
                  </a:solidFill>
                </a:rPr>
                <a:t>იზონიაზიდი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519863" y="1562868"/>
              <a:ext cx="1517650" cy="676275"/>
            </a:xfrm>
            <a:custGeom>
              <a:avLst/>
              <a:gdLst>
                <a:gd name="connsiteX0" fmla="*/ 0 w 1518643"/>
                <a:gd name="connsiteY0" fmla="*/ 67717 h 677167"/>
                <a:gd name="connsiteX1" fmla="*/ 19834 w 1518643"/>
                <a:gd name="connsiteY1" fmla="*/ 19834 h 677167"/>
                <a:gd name="connsiteX2" fmla="*/ 67717 w 1518643"/>
                <a:gd name="connsiteY2" fmla="*/ 0 h 677167"/>
                <a:gd name="connsiteX3" fmla="*/ 1450926 w 1518643"/>
                <a:gd name="connsiteY3" fmla="*/ 0 h 677167"/>
                <a:gd name="connsiteX4" fmla="*/ 1498809 w 1518643"/>
                <a:gd name="connsiteY4" fmla="*/ 19834 h 677167"/>
                <a:gd name="connsiteX5" fmla="*/ 1518643 w 1518643"/>
                <a:gd name="connsiteY5" fmla="*/ 67717 h 677167"/>
                <a:gd name="connsiteX6" fmla="*/ 1518643 w 1518643"/>
                <a:gd name="connsiteY6" fmla="*/ 609450 h 677167"/>
                <a:gd name="connsiteX7" fmla="*/ 1498809 w 1518643"/>
                <a:gd name="connsiteY7" fmla="*/ 657333 h 677167"/>
                <a:gd name="connsiteX8" fmla="*/ 1450926 w 1518643"/>
                <a:gd name="connsiteY8" fmla="*/ 677167 h 677167"/>
                <a:gd name="connsiteX9" fmla="*/ 67717 w 1518643"/>
                <a:gd name="connsiteY9" fmla="*/ 677167 h 677167"/>
                <a:gd name="connsiteX10" fmla="*/ 19834 w 1518643"/>
                <a:gd name="connsiteY10" fmla="*/ 657333 h 677167"/>
                <a:gd name="connsiteX11" fmla="*/ 0 w 1518643"/>
                <a:gd name="connsiteY11" fmla="*/ 609450 h 677167"/>
                <a:gd name="connsiteX12" fmla="*/ 0 w 1518643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643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450926" y="0"/>
                  </a:lnTo>
                  <a:cubicBezTo>
                    <a:pt x="1468886" y="0"/>
                    <a:pt x="1486110" y="7134"/>
                    <a:pt x="1498809" y="19834"/>
                  </a:cubicBezTo>
                  <a:cubicBezTo>
                    <a:pt x="1511508" y="32533"/>
                    <a:pt x="1518643" y="49758"/>
                    <a:pt x="1518643" y="67717"/>
                  </a:cubicBezTo>
                  <a:lnTo>
                    <a:pt x="1518643" y="609450"/>
                  </a:lnTo>
                  <a:cubicBezTo>
                    <a:pt x="1518643" y="627410"/>
                    <a:pt x="1511509" y="644634"/>
                    <a:pt x="1498809" y="657333"/>
                  </a:cubicBezTo>
                  <a:cubicBezTo>
                    <a:pt x="1486110" y="670032"/>
                    <a:pt x="1468885" y="677167"/>
                    <a:pt x="1450926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5554" tIns="50314" rIns="65554" bIns="5031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100" dirty="0" smtClean="0"/>
                <a:t>ზემდგრადი </a:t>
              </a:r>
              <a:r>
                <a:rPr lang="ka-GE" sz="1100" dirty="0"/>
                <a:t>რეზისტენტობა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759908" y="2386313"/>
              <a:ext cx="1214438" cy="676275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 err="1"/>
                <a:t>რიფამპიცინი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759908" y="3232451"/>
              <a:ext cx="1214438" cy="677862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200" dirty="0">
                  <a:solidFill>
                    <a:srgbClr val="040404"/>
                  </a:solidFill>
                </a:rPr>
                <a:t>იზონიაზიდი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759907" y="4078588"/>
              <a:ext cx="1301453" cy="677863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100" dirty="0" smtClean="0"/>
                <a:t>ფთორქინოლონი</a:t>
              </a:r>
              <a:endParaRPr lang="en-US" sz="1100" dirty="0">
                <a:solidFill>
                  <a:srgbClr val="040404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59908" y="4924726"/>
              <a:ext cx="1214438" cy="677862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200" dirty="0">
                  <a:solidFill>
                    <a:srgbClr val="040404"/>
                  </a:solidFill>
                </a:rPr>
                <a:t>ამიკაცინი ან კანამიცინი ან კაპრეომიცინი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  <p:sp>
          <p:nvSpPr>
            <p:cNvPr id="43025" name="Rectangle 6"/>
            <p:cNvSpPr>
              <a:spLocks noChangeArrowheads="1"/>
            </p:cNvSpPr>
            <p:nvPr/>
          </p:nvSpPr>
          <p:spPr bwMode="auto">
            <a:xfrm rot="20800978">
              <a:off x="7315216" y="5439577"/>
              <a:ext cx="13495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a-GE" sz="1400" b="1" dirty="0">
                  <a:solidFill>
                    <a:srgbClr val="FF0000"/>
                  </a:solidFill>
                  <a:latin typeface="Impact" pitchFamily="34" charset="0"/>
                </a:rPr>
                <a:t>რეზისტენობა</a:t>
              </a:r>
              <a:endParaRPr lang="en-US" sz="1400" b="1" dirty="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43026" name="Rectangle 7"/>
            <p:cNvSpPr>
              <a:spLocks noChangeArrowheads="1"/>
            </p:cNvSpPr>
            <p:nvPr/>
          </p:nvSpPr>
          <p:spPr bwMode="auto">
            <a:xfrm rot="20800978">
              <a:off x="3216765" y="2880163"/>
              <a:ext cx="139338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a-GE" sz="1500" b="1" dirty="0">
                  <a:solidFill>
                    <a:srgbClr val="FF0000"/>
                  </a:solidFill>
                  <a:latin typeface="Impact" pitchFamily="34" charset="0"/>
                </a:rPr>
                <a:t>რეზისტენობა</a:t>
              </a:r>
              <a:endParaRPr lang="en-US" sz="1500" b="1" dirty="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43027" name="Rectangle 10"/>
            <p:cNvSpPr>
              <a:spLocks noChangeArrowheads="1"/>
            </p:cNvSpPr>
            <p:nvPr/>
          </p:nvSpPr>
          <p:spPr bwMode="auto">
            <a:xfrm rot="20800978">
              <a:off x="7244720" y="4465787"/>
              <a:ext cx="14048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a-GE" sz="1400" b="1" dirty="0">
                  <a:solidFill>
                    <a:srgbClr val="FF0000"/>
                  </a:solidFill>
                  <a:latin typeface="Impact" pitchFamily="34" charset="0"/>
                </a:rPr>
                <a:t>რეზისტენობა</a:t>
              </a:r>
              <a:endParaRPr lang="en-US" sz="1400" b="1" dirty="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43028" name="Rectangle 11"/>
            <p:cNvSpPr>
              <a:spLocks noChangeArrowheads="1"/>
            </p:cNvSpPr>
            <p:nvPr/>
          </p:nvSpPr>
          <p:spPr bwMode="auto">
            <a:xfrm rot="20800978">
              <a:off x="7169102" y="3610349"/>
              <a:ext cx="13614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a-GE" sz="1400" b="1" dirty="0">
                  <a:solidFill>
                    <a:srgbClr val="FF0000"/>
                  </a:solidFill>
                  <a:latin typeface="Impact" pitchFamily="34" charset="0"/>
                </a:rPr>
                <a:t>რეზისტენობა</a:t>
              </a:r>
              <a:endParaRPr lang="en-US" sz="1400" b="1" dirty="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43029" name="Rectangle 12"/>
            <p:cNvSpPr>
              <a:spLocks noChangeArrowheads="1"/>
            </p:cNvSpPr>
            <p:nvPr/>
          </p:nvSpPr>
          <p:spPr bwMode="auto">
            <a:xfrm rot="20800978">
              <a:off x="7179002" y="2722010"/>
              <a:ext cx="13599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a-GE" sz="1400" b="1" dirty="0">
                  <a:solidFill>
                    <a:srgbClr val="FF0000"/>
                  </a:solidFill>
                  <a:latin typeface="Impact" pitchFamily="34" charset="0"/>
                </a:rPr>
                <a:t>რეზისტენობა</a:t>
              </a:r>
              <a:endParaRPr lang="en-US" sz="1400" b="1" dirty="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43030" name="Rectangle 13"/>
            <p:cNvSpPr>
              <a:spLocks noChangeArrowheads="1"/>
            </p:cNvSpPr>
            <p:nvPr/>
          </p:nvSpPr>
          <p:spPr bwMode="auto">
            <a:xfrm rot="20800978">
              <a:off x="3286167" y="3675913"/>
              <a:ext cx="154487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a-GE" sz="1500" b="1" dirty="0">
                  <a:solidFill>
                    <a:srgbClr val="FF0000"/>
                  </a:solidFill>
                  <a:latin typeface="Impact" pitchFamily="34" charset="0"/>
                </a:rPr>
                <a:t>რეზისტენობა</a:t>
              </a:r>
              <a:endParaRPr lang="en-US" sz="1500" b="1" dirty="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49276" y="1574473"/>
              <a:ext cx="1620838" cy="692150"/>
            </a:xfrm>
            <a:custGeom>
              <a:avLst/>
              <a:gdLst>
                <a:gd name="connsiteX0" fmla="*/ 0 w 1518643"/>
                <a:gd name="connsiteY0" fmla="*/ 67717 h 677167"/>
                <a:gd name="connsiteX1" fmla="*/ 19834 w 1518643"/>
                <a:gd name="connsiteY1" fmla="*/ 19834 h 677167"/>
                <a:gd name="connsiteX2" fmla="*/ 67717 w 1518643"/>
                <a:gd name="connsiteY2" fmla="*/ 0 h 677167"/>
                <a:gd name="connsiteX3" fmla="*/ 1450926 w 1518643"/>
                <a:gd name="connsiteY3" fmla="*/ 0 h 677167"/>
                <a:gd name="connsiteX4" fmla="*/ 1498809 w 1518643"/>
                <a:gd name="connsiteY4" fmla="*/ 19834 h 677167"/>
                <a:gd name="connsiteX5" fmla="*/ 1518643 w 1518643"/>
                <a:gd name="connsiteY5" fmla="*/ 67717 h 677167"/>
                <a:gd name="connsiteX6" fmla="*/ 1518643 w 1518643"/>
                <a:gd name="connsiteY6" fmla="*/ 609450 h 677167"/>
                <a:gd name="connsiteX7" fmla="*/ 1498809 w 1518643"/>
                <a:gd name="connsiteY7" fmla="*/ 657333 h 677167"/>
                <a:gd name="connsiteX8" fmla="*/ 1450926 w 1518643"/>
                <a:gd name="connsiteY8" fmla="*/ 677167 h 677167"/>
                <a:gd name="connsiteX9" fmla="*/ 67717 w 1518643"/>
                <a:gd name="connsiteY9" fmla="*/ 677167 h 677167"/>
                <a:gd name="connsiteX10" fmla="*/ 19834 w 1518643"/>
                <a:gd name="connsiteY10" fmla="*/ 657333 h 677167"/>
                <a:gd name="connsiteX11" fmla="*/ 0 w 1518643"/>
                <a:gd name="connsiteY11" fmla="*/ 609450 h 677167"/>
                <a:gd name="connsiteX12" fmla="*/ 0 w 1518643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643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450926" y="0"/>
                  </a:lnTo>
                  <a:cubicBezTo>
                    <a:pt x="1468886" y="0"/>
                    <a:pt x="1486110" y="7134"/>
                    <a:pt x="1498809" y="19834"/>
                  </a:cubicBezTo>
                  <a:cubicBezTo>
                    <a:pt x="1511508" y="32533"/>
                    <a:pt x="1518643" y="49758"/>
                    <a:pt x="1518643" y="67717"/>
                  </a:cubicBezTo>
                  <a:lnTo>
                    <a:pt x="1518643" y="609450"/>
                  </a:lnTo>
                  <a:cubicBezTo>
                    <a:pt x="1518643" y="627410"/>
                    <a:pt x="1511509" y="644634"/>
                    <a:pt x="1498809" y="657333"/>
                  </a:cubicBezTo>
                  <a:cubicBezTo>
                    <a:pt x="1486110" y="670032"/>
                    <a:pt x="1468885" y="677167"/>
                    <a:pt x="1450926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5554" tIns="50314" rIns="65554" bIns="5031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Pre-XDR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91063" y="2289175"/>
              <a:ext cx="152400" cy="5080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07875"/>
                  </a:lnTo>
                  <a:lnTo>
                    <a:pt x="151864" y="5078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4843463" y="2447925"/>
              <a:ext cx="1214437" cy="676275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 err="1"/>
                <a:t>რიფამპიცინი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691063" y="2289175"/>
              <a:ext cx="152400" cy="13541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54335"/>
                  </a:lnTo>
                  <a:lnTo>
                    <a:pt x="151864" y="135433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4843463" y="3294063"/>
              <a:ext cx="1214437" cy="677862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200" dirty="0">
                  <a:solidFill>
                    <a:srgbClr val="040404"/>
                  </a:solidFill>
                </a:rPr>
                <a:t>იზონიაზიდი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691063" y="2289175"/>
              <a:ext cx="152400" cy="2200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00795"/>
                  </a:lnTo>
                  <a:lnTo>
                    <a:pt x="151864" y="2200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4832350" y="4108450"/>
              <a:ext cx="1262169" cy="677863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100" dirty="0" smtClean="0"/>
                <a:t>ფთორქინოლონი</a:t>
              </a:r>
              <a:r>
                <a:rPr lang="ka-GE" sz="1100" dirty="0"/>
                <a:t> </a:t>
              </a:r>
              <a:endParaRPr lang="en-US" sz="1100" dirty="0">
                <a:solidFill>
                  <a:srgbClr val="040404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691063" y="2289175"/>
              <a:ext cx="152400" cy="30480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47255"/>
                  </a:lnTo>
                  <a:lnTo>
                    <a:pt x="151864" y="304725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 39"/>
            <p:cNvSpPr/>
            <p:nvPr/>
          </p:nvSpPr>
          <p:spPr>
            <a:xfrm>
              <a:off x="4843463" y="4986338"/>
              <a:ext cx="1214437" cy="677862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200" dirty="0">
                  <a:solidFill>
                    <a:srgbClr val="040404"/>
                  </a:solidFill>
                </a:rPr>
                <a:t>ამიკაცინი ან კანამიცინი ან კაპრეომიცინი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  <p:sp>
          <p:nvSpPr>
            <p:cNvPr id="43040" name="Rectangle 41"/>
            <p:cNvSpPr>
              <a:spLocks noChangeArrowheads="1"/>
            </p:cNvSpPr>
            <p:nvPr/>
          </p:nvSpPr>
          <p:spPr bwMode="auto">
            <a:xfrm rot="20800978">
              <a:off x="5262184" y="4662613"/>
              <a:ext cx="13641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a-GE" sz="1400" b="1" dirty="0">
                  <a:solidFill>
                    <a:srgbClr val="FF0000"/>
                  </a:solidFill>
                  <a:latin typeface="Impact" pitchFamily="34" charset="0"/>
                </a:rPr>
                <a:t>რეზისტენობა</a:t>
              </a:r>
              <a:endParaRPr lang="en-US" sz="1400" b="1" dirty="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43041" name="Rectangle 42"/>
            <p:cNvSpPr>
              <a:spLocks noChangeArrowheads="1"/>
            </p:cNvSpPr>
            <p:nvPr/>
          </p:nvSpPr>
          <p:spPr bwMode="auto">
            <a:xfrm rot="20800978">
              <a:off x="5220099" y="3533272"/>
              <a:ext cx="13842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a-GE" sz="1400" b="1" dirty="0">
                  <a:solidFill>
                    <a:srgbClr val="FF0000"/>
                  </a:solidFill>
                  <a:latin typeface="Impact" pitchFamily="34" charset="0"/>
                </a:rPr>
                <a:t>რეზისტენობა</a:t>
              </a:r>
              <a:endParaRPr lang="en-US" sz="1400" b="1" dirty="0">
                <a:solidFill>
                  <a:srgbClr val="FF0000"/>
                </a:solidFill>
                <a:latin typeface="Impact" pitchFamily="34" charset="0"/>
              </a:endParaRPr>
            </a:p>
            <a:p>
              <a:endParaRPr lang="en-US" sz="1400" dirty="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43042" name="Rectangle 43"/>
            <p:cNvSpPr>
              <a:spLocks noChangeArrowheads="1"/>
            </p:cNvSpPr>
            <p:nvPr/>
          </p:nvSpPr>
          <p:spPr bwMode="auto">
            <a:xfrm rot="20800978">
              <a:off x="5186285" y="2815445"/>
              <a:ext cx="13976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a-GE" sz="1400" b="1" dirty="0">
                  <a:solidFill>
                    <a:srgbClr val="FF0000"/>
                  </a:solidFill>
                  <a:latin typeface="Impact" pitchFamily="34" charset="0"/>
                </a:rPr>
                <a:t>რეზისტენობა</a:t>
              </a:r>
              <a:endParaRPr lang="en-US" sz="1400" b="1" dirty="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43043" name="Rectangle 44"/>
            <p:cNvSpPr>
              <a:spLocks noChangeArrowheads="1"/>
            </p:cNvSpPr>
            <p:nvPr/>
          </p:nvSpPr>
          <p:spPr bwMode="auto">
            <a:xfrm>
              <a:off x="4824438" y="4716781"/>
              <a:ext cx="35779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a-GE" sz="1500" b="1" dirty="0">
                  <a:solidFill>
                    <a:srgbClr val="FF0000"/>
                  </a:solidFill>
                  <a:latin typeface="Candara" pitchFamily="34" charset="0"/>
                </a:rPr>
                <a:t>ან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52538" y="1590675"/>
              <a:ext cx="1354137" cy="676275"/>
            </a:xfrm>
            <a:custGeom>
              <a:avLst/>
              <a:gdLst>
                <a:gd name="connsiteX0" fmla="*/ 0 w 1354335"/>
                <a:gd name="connsiteY0" fmla="*/ 67717 h 677167"/>
                <a:gd name="connsiteX1" fmla="*/ 19834 w 1354335"/>
                <a:gd name="connsiteY1" fmla="*/ 19834 h 677167"/>
                <a:gd name="connsiteX2" fmla="*/ 67717 w 1354335"/>
                <a:gd name="connsiteY2" fmla="*/ 0 h 677167"/>
                <a:gd name="connsiteX3" fmla="*/ 1286618 w 1354335"/>
                <a:gd name="connsiteY3" fmla="*/ 0 h 677167"/>
                <a:gd name="connsiteX4" fmla="*/ 1334501 w 1354335"/>
                <a:gd name="connsiteY4" fmla="*/ 19834 h 677167"/>
                <a:gd name="connsiteX5" fmla="*/ 1354335 w 1354335"/>
                <a:gd name="connsiteY5" fmla="*/ 67717 h 677167"/>
                <a:gd name="connsiteX6" fmla="*/ 1354335 w 1354335"/>
                <a:gd name="connsiteY6" fmla="*/ 609450 h 677167"/>
                <a:gd name="connsiteX7" fmla="*/ 1334501 w 1354335"/>
                <a:gd name="connsiteY7" fmla="*/ 657333 h 677167"/>
                <a:gd name="connsiteX8" fmla="*/ 1286618 w 1354335"/>
                <a:gd name="connsiteY8" fmla="*/ 677167 h 677167"/>
                <a:gd name="connsiteX9" fmla="*/ 67717 w 1354335"/>
                <a:gd name="connsiteY9" fmla="*/ 677167 h 677167"/>
                <a:gd name="connsiteX10" fmla="*/ 19834 w 1354335"/>
                <a:gd name="connsiteY10" fmla="*/ 657333 h 677167"/>
                <a:gd name="connsiteX11" fmla="*/ 0 w 1354335"/>
                <a:gd name="connsiteY11" fmla="*/ 609450 h 677167"/>
                <a:gd name="connsiteX12" fmla="*/ 0 w 135433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433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286618" y="0"/>
                  </a:lnTo>
                  <a:cubicBezTo>
                    <a:pt x="1304578" y="0"/>
                    <a:pt x="1321802" y="7134"/>
                    <a:pt x="1334501" y="19834"/>
                  </a:cubicBezTo>
                  <a:cubicBezTo>
                    <a:pt x="1347200" y="32533"/>
                    <a:pt x="1354335" y="49758"/>
                    <a:pt x="1354335" y="67717"/>
                  </a:cubicBezTo>
                  <a:lnTo>
                    <a:pt x="1354335" y="609450"/>
                  </a:lnTo>
                  <a:cubicBezTo>
                    <a:pt x="1354335" y="627410"/>
                    <a:pt x="1347201" y="644634"/>
                    <a:pt x="1334501" y="657333"/>
                  </a:cubicBezTo>
                  <a:cubicBezTo>
                    <a:pt x="1321802" y="670032"/>
                    <a:pt x="1304577" y="677167"/>
                    <a:pt x="128661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5554" tIns="50314" rIns="65554" bIns="5031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100">
                  <a:solidFill>
                    <a:srgbClr val="FFFFFF"/>
                  </a:solidFill>
                </a:rPr>
                <a:t>მედიკამენტის </a:t>
              </a:r>
              <a:r>
                <a:rPr lang="ka-GE" sz="1100" dirty="0">
                  <a:solidFill>
                    <a:srgbClr val="FFFFFF"/>
                  </a:solidFill>
                </a:rPr>
                <a:t>მიმართ სენსიტიური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387475" y="2266950"/>
              <a:ext cx="134938" cy="5080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07875"/>
                  </a:lnTo>
                  <a:lnTo>
                    <a:pt x="135433" y="5078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 46"/>
            <p:cNvSpPr/>
            <p:nvPr/>
          </p:nvSpPr>
          <p:spPr>
            <a:xfrm>
              <a:off x="1522413" y="2436813"/>
              <a:ext cx="1216025" cy="677862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 err="1"/>
                <a:t>რიფამპიცინი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387475" y="2266950"/>
              <a:ext cx="134938" cy="13541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54335"/>
                  </a:lnTo>
                  <a:lnTo>
                    <a:pt x="135433" y="135433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reeform 48"/>
            <p:cNvSpPr/>
            <p:nvPr/>
          </p:nvSpPr>
          <p:spPr>
            <a:xfrm>
              <a:off x="1522413" y="3282950"/>
              <a:ext cx="1216025" cy="677863"/>
            </a:xfrm>
            <a:custGeom>
              <a:avLst/>
              <a:gdLst>
                <a:gd name="connsiteX0" fmla="*/ 0 w 1214915"/>
                <a:gd name="connsiteY0" fmla="*/ 67717 h 677167"/>
                <a:gd name="connsiteX1" fmla="*/ 19834 w 1214915"/>
                <a:gd name="connsiteY1" fmla="*/ 19834 h 677167"/>
                <a:gd name="connsiteX2" fmla="*/ 67717 w 1214915"/>
                <a:gd name="connsiteY2" fmla="*/ 0 h 677167"/>
                <a:gd name="connsiteX3" fmla="*/ 1147198 w 1214915"/>
                <a:gd name="connsiteY3" fmla="*/ 0 h 677167"/>
                <a:gd name="connsiteX4" fmla="*/ 1195081 w 1214915"/>
                <a:gd name="connsiteY4" fmla="*/ 19834 h 677167"/>
                <a:gd name="connsiteX5" fmla="*/ 1214915 w 1214915"/>
                <a:gd name="connsiteY5" fmla="*/ 67717 h 677167"/>
                <a:gd name="connsiteX6" fmla="*/ 1214915 w 1214915"/>
                <a:gd name="connsiteY6" fmla="*/ 609450 h 677167"/>
                <a:gd name="connsiteX7" fmla="*/ 1195081 w 1214915"/>
                <a:gd name="connsiteY7" fmla="*/ 657333 h 677167"/>
                <a:gd name="connsiteX8" fmla="*/ 1147198 w 1214915"/>
                <a:gd name="connsiteY8" fmla="*/ 677167 h 677167"/>
                <a:gd name="connsiteX9" fmla="*/ 67717 w 1214915"/>
                <a:gd name="connsiteY9" fmla="*/ 677167 h 677167"/>
                <a:gd name="connsiteX10" fmla="*/ 19834 w 1214915"/>
                <a:gd name="connsiteY10" fmla="*/ 657333 h 677167"/>
                <a:gd name="connsiteX11" fmla="*/ 0 w 1214915"/>
                <a:gd name="connsiteY11" fmla="*/ 609450 h 677167"/>
                <a:gd name="connsiteX12" fmla="*/ 0 w 1214915"/>
                <a:gd name="connsiteY12" fmla="*/ 67717 h 6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915" h="677167">
                  <a:moveTo>
                    <a:pt x="0" y="67717"/>
                  </a:moveTo>
                  <a:cubicBezTo>
                    <a:pt x="0" y="49757"/>
                    <a:pt x="7134" y="32533"/>
                    <a:pt x="19834" y="19834"/>
                  </a:cubicBezTo>
                  <a:cubicBezTo>
                    <a:pt x="32533" y="7135"/>
                    <a:pt x="49758" y="0"/>
                    <a:pt x="67717" y="0"/>
                  </a:cubicBezTo>
                  <a:lnTo>
                    <a:pt x="1147198" y="0"/>
                  </a:lnTo>
                  <a:cubicBezTo>
                    <a:pt x="1165158" y="0"/>
                    <a:pt x="1182382" y="7134"/>
                    <a:pt x="1195081" y="19834"/>
                  </a:cubicBezTo>
                  <a:cubicBezTo>
                    <a:pt x="1207780" y="32533"/>
                    <a:pt x="1214915" y="49758"/>
                    <a:pt x="1214915" y="67717"/>
                  </a:cubicBezTo>
                  <a:lnTo>
                    <a:pt x="1214915" y="609450"/>
                  </a:lnTo>
                  <a:cubicBezTo>
                    <a:pt x="1214915" y="627410"/>
                    <a:pt x="1207781" y="644634"/>
                    <a:pt x="1195081" y="657333"/>
                  </a:cubicBezTo>
                  <a:cubicBezTo>
                    <a:pt x="1182382" y="670032"/>
                    <a:pt x="1165157" y="677167"/>
                    <a:pt x="1147198" y="677167"/>
                  </a:cubicBezTo>
                  <a:lnTo>
                    <a:pt x="67717" y="677167"/>
                  </a:lnTo>
                  <a:cubicBezTo>
                    <a:pt x="49757" y="677167"/>
                    <a:pt x="32533" y="670033"/>
                    <a:pt x="19834" y="657333"/>
                  </a:cubicBezTo>
                  <a:cubicBezTo>
                    <a:pt x="7135" y="644634"/>
                    <a:pt x="0" y="627409"/>
                    <a:pt x="0" y="609450"/>
                  </a:cubicBezTo>
                  <a:lnTo>
                    <a:pt x="0" y="677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94" tIns="35074" rIns="42694" bIns="3507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a-GE" sz="1200" dirty="0">
                  <a:solidFill>
                    <a:srgbClr val="040404"/>
                  </a:solidFill>
                </a:rPr>
                <a:t>იზონიაზიდი</a:t>
              </a:r>
              <a:endParaRPr lang="en-US" sz="1200" dirty="0">
                <a:solidFill>
                  <a:srgbClr val="040404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74736" y="-24"/>
            <a:ext cx="762000" cy="365760"/>
          </a:xfrm>
        </p:spPr>
        <p:txBody>
          <a:bodyPr/>
          <a:lstStyle/>
          <a:p>
            <a:fld id="{8E8523B8-A2E4-4B7D-A2B9-3067440E8FFF}" type="slidenum">
              <a:rPr lang="en-ZA" smtClean="0"/>
              <a:pPr/>
              <a:t>3</a:t>
            </a:fld>
            <a:endParaRPr lang="en-ZA"/>
          </a:p>
        </p:txBody>
      </p:sp>
      <p:sp>
        <p:nvSpPr>
          <p:cNvPr id="43" name="Freeform 42"/>
          <p:cNvSpPr/>
          <p:nvPr/>
        </p:nvSpPr>
        <p:spPr>
          <a:xfrm>
            <a:off x="6286512" y="2571744"/>
            <a:ext cx="142876" cy="32731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47255"/>
                </a:lnTo>
                <a:lnTo>
                  <a:pt x="151864" y="304725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0" name="Straight Connector 49"/>
          <p:cNvCxnSpPr/>
          <p:nvPr/>
        </p:nvCxnSpPr>
        <p:spPr>
          <a:xfrm>
            <a:off x="6286512" y="307181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86512" y="400050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86512" y="478632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065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39725"/>
            <a:ext cx="8893175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3200" smtClean="0">
                <a:latin typeface="Sylfaen" pitchFamily="18" charset="0"/>
              </a:rPr>
              <a:t>სად და როდის ჩატარდა</a:t>
            </a:r>
            <a:r>
              <a:rPr lang="en-ZA" altLang="en-US" sz="3200" smtClean="0">
                <a:latin typeface="Sylfaen" pitchFamily="18" charset="0"/>
              </a:rPr>
              <a:t> STREAM </a:t>
            </a:r>
            <a:r>
              <a:rPr lang="ka-GE" altLang="en-US" sz="3200" smtClean="0">
                <a:latin typeface="Sylfaen" pitchFamily="18" charset="0"/>
              </a:rPr>
              <a:t>კვლევა</a:t>
            </a:r>
            <a:r>
              <a:rPr lang="en-ZA" altLang="en-US" sz="3200" smtClean="0">
                <a:latin typeface="Sylfaen" pitchFamily="18" charset="0"/>
              </a:rPr>
              <a:t>?</a:t>
            </a:r>
            <a:endParaRPr lang="en-ZA" altLang="en-US" sz="320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2E1B5FCE-3A3F-4F1D-9181-E8DE3F547A91}" type="slidenum">
              <a:rPr lang="en-GB" altLang="en-US" sz="1200" smtClean="0">
                <a:solidFill>
                  <a:srgbClr val="898989"/>
                </a:solidFill>
              </a:rPr>
              <a:pPr algn="r"/>
              <a:t>30</a:t>
            </a:fld>
            <a:endParaRPr lang="en-GB" altLang="en-US" sz="1200" smtClean="0">
              <a:solidFill>
                <a:srgbClr val="898989"/>
              </a:solidFill>
            </a:endParaRPr>
          </a:p>
        </p:txBody>
      </p:sp>
      <p:pic>
        <p:nvPicPr>
          <p:cNvPr id="27652" name="Chart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65300"/>
            <a:ext cx="5168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95288" y="1196975"/>
            <a:ext cx="4321175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a-GE" dirty="0">
                <a:latin typeface="Sylfaen" pitchFamily="18" charset="0"/>
              </a:rPr>
              <a:t>ვიეტნამი</a:t>
            </a:r>
            <a:endParaRPr lang="en-US" dirty="0">
              <a:latin typeface="Sylfaen" pitchFamily="18" charset="0"/>
            </a:endParaRPr>
          </a:p>
          <a:p>
            <a:pPr marL="257175" indent="-257175"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Sylfaen" pitchFamily="18" charset="0"/>
              </a:rPr>
              <a:t>1 </a:t>
            </a:r>
            <a:r>
              <a:rPr lang="ka-GE" sz="2200" dirty="0">
                <a:latin typeface="Sylfaen" pitchFamily="18" charset="0"/>
              </a:rPr>
              <a:t>საიტი</a:t>
            </a:r>
            <a:r>
              <a:rPr lang="en-US" sz="2200" dirty="0">
                <a:latin typeface="Sylfaen" pitchFamily="18" charset="0"/>
              </a:rPr>
              <a:t> – </a:t>
            </a:r>
            <a:r>
              <a:rPr lang="ka-GE" sz="2200" dirty="0">
                <a:latin typeface="Sylfaen" pitchFamily="18" charset="0"/>
              </a:rPr>
              <a:t>ქალაქი </a:t>
            </a:r>
            <a:r>
              <a:rPr lang="en-US" sz="2200" dirty="0">
                <a:latin typeface="Sylfaen" pitchFamily="18" charset="0"/>
              </a:rPr>
              <a:t>Ho Chi Minh</a:t>
            </a:r>
          </a:p>
          <a:p>
            <a:pPr>
              <a:defRPr/>
            </a:pPr>
            <a:endParaRPr lang="ka-GE" sz="1500" dirty="0">
              <a:latin typeface="Sylfaen" pitchFamily="18" charset="0"/>
            </a:endParaRPr>
          </a:p>
          <a:p>
            <a:pPr>
              <a:defRPr/>
            </a:pPr>
            <a:endParaRPr lang="en-US" sz="1500" dirty="0">
              <a:latin typeface="Sylfaen" pitchFamily="18" charset="0"/>
            </a:endParaRPr>
          </a:p>
          <a:p>
            <a:pPr>
              <a:defRPr/>
            </a:pPr>
            <a:r>
              <a:rPr lang="ka-GE" dirty="0">
                <a:latin typeface="Sylfaen" pitchFamily="18" charset="0"/>
              </a:rPr>
              <a:t>ეთიოპია</a:t>
            </a:r>
            <a:endParaRPr lang="en-US" dirty="0">
              <a:latin typeface="Sylfaen" pitchFamily="18" charset="0"/>
            </a:endParaRPr>
          </a:p>
          <a:p>
            <a:pPr marL="257175" indent="-257175"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Sylfaen" pitchFamily="18" charset="0"/>
              </a:rPr>
              <a:t>2 </a:t>
            </a:r>
            <a:r>
              <a:rPr lang="ka-GE" sz="2200" dirty="0">
                <a:latin typeface="Sylfaen" pitchFamily="18" charset="0"/>
              </a:rPr>
              <a:t>საიტი</a:t>
            </a:r>
            <a:r>
              <a:rPr lang="en-US" sz="2200" dirty="0">
                <a:latin typeface="Sylfaen" pitchFamily="18" charset="0"/>
              </a:rPr>
              <a:t> – </a:t>
            </a:r>
            <a:r>
              <a:rPr lang="ka-GE" sz="2200" dirty="0">
                <a:latin typeface="Sylfaen" pitchFamily="18" charset="0"/>
              </a:rPr>
              <a:t>ქალაქი </a:t>
            </a:r>
            <a:r>
              <a:rPr lang="en-US" sz="2200" dirty="0">
                <a:latin typeface="Sylfaen" pitchFamily="18" charset="0"/>
              </a:rPr>
              <a:t>Addis Ababa</a:t>
            </a:r>
          </a:p>
          <a:p>
            <a:pPr>
              <a:defRPr/>
            </a:pPr>
            <a:endParaRPr lang="ka-GE" sz="1500" dirty="0">
              <a:latin typeface="Sylfaen" pitchFamily="18" charset="0"/>
            </a:endParaRPr>
          </a:p>
          <a:p>
            <a:pPr>
              <a:defRPr/>
            </a:pPr>
            <a:endParaRPr lang="en-US" sz="1500" dirty="0">
              <a:latin typeface="Sylfaen" pitchFamily="18" charset="0"/>
            </a:endParaRPr>
          </a:p>
          <a:p>
            <a:pPr>
              <a:defRPr/>
            </a:pPr>
            <a:r>
              <a:rPr lang="ka-GE" dirty="0">
                <a:latin typeface="Sylfaen" pitchFamily="18" charset="0"/>
              </a:rPr>
              <a:t>მონღოლეთი</a:t>
            </a:r>
            <a:endParaRPr lang="en-US" dirty="0">
              <a:latin typeface="Sylfaen" pitchFamily="18" charset="0"/>
            </a:endParaRPr>
          </a:p>
          <a:p>
            <a:pPr marL="257175" indent="-257175"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Sylfaen" pitchFamily="18" charset="0"/>
              </a:rPr>
              <a:t>1 </a:t>
            </a:r>
            <a:r>
              <a:rPr lang="ka-GE" sz="2200" dirty="0">
                <a:latin typeface="Sylfaen" pitchFamily="18" charset="0"/>
              </a:rPr>
              <a:t>საიტი</a:t>
            </a:r>
            <a:r>
              <a:rPr lang="en-US" sz="2200" dirty="0">
                <a:latin typeface="Sylfaen" pitchFamily="18" charset="0"/>
              </a:rPr>
              <a:t> – </a:t>
            </a:r>
            <a:r>
              <a:rPr lang="ka-GE" sz="2200" dirty="0">
                <a:latin typeface="Sylfaen" pitchFamily="18" charset="0"/>
              </a:rPr>
              <a:t>ქალაქი </a:t>
            </a:r>
            <a:r>
              <a:rPr lang="en-US" sz="2200" dirty="0">
                <a:latin typeface="Sylfaen" pitchFamily="18" charset="0"/>
              </a:rPr>
              <a:t>Ulaanbaatar</a:t>
            </a:r>
          </a:p>
          <a:p>
            <a:pPr>
              <a:defRPr/>
            </a:pPr>
            <a:endParaRPr lang="ka-GE" sz="1500" dirty="0">
              <a:latin typeface="Sylfaen" pitchFamily="18" charset="0"/>
            </a:endParaRPr>
          </a:p>
          <a:p>
            <a:pPr>
              <a:defRPr/>
            </a:pPr>
            <a:endParaRPr lang="en-US" sz="1500" dirty="0">
              <a:latin typeface="Sylfaen" pitchFamily="18" charset="0"/>
            </a:endParaRPr>
          </a:p>
          <a:p>
            <a:pPr>
              <a:defRPr/>
            </a:pPr>
            <a:r>
              <a:rPr lang="ka-GE" dirty="0">
                <a:latin typeface="Sylfaen" pitchFamily="18" charset="0"/>
              </a:rPr>
              <a:t>სამხრეთ აფრიკა</a:t>
            </a:r>
            <a:endParaRPr lang="en-US" dirty="0">
              <a:latin typeface="Sylfaen" pitchFamily="18" charset="0"/>
            </a:endParaRPr>
          </a:p>
          <a:p>
            <a:pPr marL="257175" indent="-257175"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Sylfaen" pitchFamily="18" charset="0"/>
              </a:rPr>
              <a:t>3 </a:t>
            </a:r>
            <a:r>
              <a:rPr lang="ka-GE" sz="2200" dirty="0">
                <a:latin typeface="Sylfaen" pitchFamily="18" charset="0"/>
              </a:rPr>
              <a:t>საიტი, ქალაქები:</a:t>
            </a:r>
            <a:endParaRPr lang="en-US" sz="2200" dirty="0">
              <a:latin typeface="Sylfaen" pitchFamily="18" charset="0"/>
            </a:endParaRPr>
          </a:p>
          <a:p>
            <a:pPr marL="600075" lvl="1" indent="-257175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Sylfaen" pitchFamily="18" charset="0"/>
              </a:rPr>
              <a:t>Durban</a:t>
            </a:r>
          </a:p>
          <a:p>
            <a:pPr marL="600075" lvl="1" indent="-257175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Sylfaen" pitchFamily="18" charset="0"/>
              </a:rPr>
              <a:t>Johannesburg</a:t>
            </a:r>
          </a:p>
          <a:p>
            <a:pPr marL="600075" lvl="1" indent="-257175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Sylfaen" pitchFamily="18" charset="0"/>
              </a:rPr>
              <a:t>Pietermaritzburg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800" dirty="0" smtClean="0">
                <a:solidFill>
                  <a:srgbClr val="9A044B"/>
                </a:solidFill>
              </a:rPr>
              <a:t>ჩართვის ძირითადი კრიტერიუმები</a:t>
            </a:r>
            <a:endParaRPr lang="en-GB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000" dirty="0" smtClean="0"/>
              <a:t>კვლევის შესაფერისი სუბიექტები იყვნენ:  მოზრდილი პაციენტები ტუბერკულოზის მიკობაქტერიის რეზისტენტობით რიფამპიცინის, მაგრამ </a:t>
            </a:r>
            <a:r>
              <a:rPr lang="en-US" altLang="en-US" sz="2000" dirty="0" smtClean="0"/>
              <a:t>LPA </a:t>
            </a:r>
            <a:r>
              <a:rPr lang="ka-GE" altLang="en-US" sz="2000" dirty="0" smtClean="0"/>
              <a:t>-ით დადგენილი სენსიტიურიურობით ფთორქინოლონებისა და ამინოგლიკოზიდების მიმართ</a:t>
            </a:r>
            <a:endParaRPr lang="en-GB" altLang="en-US" sz="2000" dirty="0"/>
          </a:p>
          <a:p>
            <a:endParaRPr lang="en-GB" altLang="en-US" sz="2000" dirty="0"/>
          </a:p>
          <a:p>
            <a:r>
              <a:rPr lang="ka-GE" altLang="en-US" sz="2000" dirty="0" smtClean="0"/>
              <a:t>გამორიცხვის კრიტერიუმები:პაციენტები </a:t>
            </a:r>
            <a:r>
              <a:rPr lang="en-US" altLang="en-US" sz="2000" dirty="0" smtClean="0"/>
              <a:t>QT </a:t>
            </a:r>
            <a:r>
              <a:rPr lang="ka-GE" altLang="en-US" sz="2000" dirty="0" smtClean="0"/>
              <a:t>ინტერვალის გახანგრძლივებით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QTc</a:t>
            </a:r>
            <a:r>
              <a:rPr lang="en-US" altLang="en-US" sz="2000" dirty="0" smtClean="0"/>
              <a:t> &gt; 500 ms) </a:t>
            </a:r>
            <a:r>
              <a:rPr lang="ka-GE" altLang="en-US" sz="2000" dirty="0" smtClean="0"/>
              <a:t>ან ღვიძლის ფუნქციების ანომალური მაჩვენებლებით</a:t>
            </a:r>
            <a:r>
              <a:rPr lang="ru-RU" altLang="en-US" sz="2000" dirty="0" smtClean="0"/>
              <a:t> (AST </a:t>
            </a:r>
            <a:r>
              <a:rPr lang="ka-GE" altLang="en-US" sz="2000" dirty="0" smtClean="0"/>
              <a:t>ან </a:t>
            </a:r>
            <a:r>
              <a:rPr lang="ru-RU" altLang="en-US" sz="2000" dirty="0" smtClean="0"/>
              <a:t>ALT&gt; 5 * ULN)</a:t>
            </a:r>
            <a:r>
              <a:rPr lang="ka-GE" altLang="en-US" sz="2000" dirty="0" smtClean="0"/>
              <a:t>, ორსული ან მეძუძური ქალები</a:t>
            </a:r>
            <a:endParaRPr lang="en-GB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116087406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640763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2400" dirty="0" smtClean="0">
                <a:latin typeface="Sylfaen" pitchFamily="18" charset="0"/>
              </a:rPr>
              <a:t>როგორი იყო კვლევის მონაწილეთა ზოგადი დახასიათება</a:t>
            </a:r>
            <a:r>
              <a:rPr lang="en-ZA" altLang="en-US" sz="2400" dirty="0" smtClean="0">
                <a:latin typeface="Sylfaen" pitchFamily="18" charset="0"/>
              </a:rPr>
              <a:t>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ZA" sz="2600" dirty="0" smtClean="0">
                <a:latin typeface="Sylfaen" pitchFamily="18" charset="0"/>
              </a:rPr>
              <a:t>STREAM </a:t>
            </a:r>
            <a:r>
              <a:rPr lang="ka-GE" sz="2600" dirty="0" smtClean="0">
                <a:latin typeface="Sylfaen" pitchFamily="18" charset="0"/>
              </a:rPr>
              <a:t>სტადია 1-ს პირველადი სკრინინგი გაიარა </a:t>
            </a:r>
            <a:r>
              <a:rPr lang="en-ZA" sz="2600" dirty="0" smtClean="0">
                <a:latin typeface="Sylfaen" pitchFamily="18" charset="0"/>
              </a:rPr>
              <a:t>424 </a:t>
            </a:r>
            <a:r>
              <a:rPr lang="ka-GE" sz="2600" dirty="0" smtClean="0">
                <a:latin typeface="Sylfaen" pitchFamily="18" charset="0"/>
              </a:rPr>
              <a:t>ადამიანმა, აქედან </a:t>
            </a:r>
          </a:p>
          <a:p>
            <a:pPr marL="0" indent="0">
              <a:buFontTx/>
              <a:buNone/>
            </a:pPr>
            <a:endParaRPr lang="ka-GE" sz="2600" dirty="0" smtClean="0">
              <a:latin typeface="Sylfaen" pitchFamily="18" charset="0"/>
            </a:endParaRPr>
          </a:p>
          <a:p>
            <a:pPr marL="0" indent="0">
              <a:buFontTx/>
              <a:buNone/>
            </a:pPr>
            <a:endParaRPr lang="en-ZA" sz="2600" dirty="0" smtClean="0">
              <a:latin typeface="Sylfaen" pitchFamily="18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ka-GE" sz="2400" dirty="0" smtClean="0">
                <a:latin typeface="Sylfaen" pitchFamily="18" charset="0"/>
              </a:rPr>
              <a:t>მამაკაცი - </a:t>
            </a:r>
            <a:r>
              <a:rPr lang="en-ZA" sz="2200" dirty="0" smtClean="0">
                <a:latin typeface="Sylfaen" pitchFamily="18" charset="0"/>
              </a:rPr>
              <a:t>61% </a:t>
            </a:r>
            <a:r>
              <a:rPr lang="ka-GE" sz="2200" dirty="0" smtClean="0">
                <a:latin typeface="Sylfaen" pitchFamily="18" charset="0"/>
              </a:rPr>
              <a:t>, ქალი</a:t>
            </a:r>
            <a:r>
              <a:rPr lang="en-ZA" sz="2200" dirty="0" smtClean="0">
                <a:latin typeface="Sylfaen" pitchFamily="18" charset="0"/>
              </a:rPr>
              <a:t>  </a:t>
            </a:r>
            <a:r>
              <a:rPr lang="ka-GE" sz="2200" dirty="0" smtClean="0">
                <a:latin typeface="Sylfaen" pitchFamily="18" charset="0"/>
              </a:rPr>
              <a:t>- </a:t>
            </a:r>
            <a:r>
              <a:rPr lang="en-ZA" sz="2200" dirty="0" smtClean="0">
                <a:latin typeface="Sylfaen" pitchFamily="18" charset="0"/>
              </a:rPr>
              <a:t>39%</a:t>
            </a:r>
            <a:endParaRPr lang="ka-GE" sz="2200" dirty="0" smtClean="0">
              <a:latin typeface="Sylfaen" pitchFamily="18" charset="0"/>
            </a:endParaRPr>
          </a:p>
          <a:p>
            <a:pPr marL="0" indent="0">
              <a:buFontTx/>
              <a:buNone/>
            </a:pPr>
            <a:endParaRPr lang="en-ZA" sz="2200" dirty="0" smtClean="0">
              <a:latin typeface="Sylfaen" pitchFamily="18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ka-GE" sz="2400" dirty="0" smtClean="0">
                <a:latin typeface="Sylfaen" pitchFamily="18" charset="0"/>
              </a:rPr>
              <a:t>საშუალო ასაკი მერყეობდა </a:t>
            </a:r>
            <a:r>
              <a:rPr lang="en-ZA" sz="2400" dirty="0" smtClean="0">
                <a:latin typeface="Sylfaen" pitchFamily="18" charset="0"/>
              </a:rPr>
              <a:t>25</a:t>
            </a:r>
            <a:r>
              <a:rPr lang="ka-GE" sz="2400" dirty="0" smtClean="0">
                <a:latin typeface="Sylfaen" pitchFamily="18" charset="0"/>
              </a:rPr>
              <a:t>-სა და </a:t>
            </a:r>
            <a:r>
              <a:rPr lang="en-ZA" sz="2400" dirty="0" smtClean="0">
                <a:latin typeface="Sylfaen" pitchFamily="18" charset="0"/>
              </a:rPr>
              <a:t>44 </a:t>
            </a:r>
            <a:r>
              <a:rPr lang="ka-GE" sz="2400" dirty="0" smtClean="0">
                <a:latin typeface="Sylfaen" pitchFamily="18" charset="0"/>
              </a:rPr>
              <a:t>წელს შორის</a:t>
            </a:r>
          </a:p>
          <a:p>
            <a:pPr marL="0" indent="0">
              <a:buFontTx/>
              <a:buNone/>
            </a:pPr>
            <a:endParaRPr lang="en-ZA" sz="2400" dirty="0" smtClean="0">
              <a:latin typeface="Sylfaen" pitchFamily="18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ka-GE" sz="2400" dirty="0" smtClean="0">
                <a:latin typeface="Sylfaen" pitchFamily="18" charset="0"/>
              </a:rPr>
              <a:t>მონაწილეთა ერთი მესამედი აივ ინფიცირებული იყო</a:t>
            </a:r>
            <a:endParaRPr lang="en-ZA" sz="2400" dirty="0" smtClean="0">
              <a:latin typeface="Sylfaen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2FA85B72-D70E-457A-9040-C17C4D39C29C}" type="slidenum">
              <a:rPr lang="en-GB" altLang="en-US" sz="1200" smtClean="0">
                <a:solidFill>
                  <a:srgbClr val="898989"/>
                </a:solidFill>
              </a:rPr>
              <a:pPr algn="r"/>
              <a:t>32</a:t>
            </a:fld>
            <a:endParaRPr lang="en-GB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800" dirty="0" smtClean="0">
                <a:solidFill>
                  <a:srgbClr val="9A044B"/>
                </a:solidFill>
              </a:rPr>
              <a:t>საიტების მიხედვით ჩართული პაციენტების საერთო რაოდენობა</a:t>
            </a:r>
            <a:endParaRPr lang="en-GB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879FA7C-315D-4976-B23B-0B4F5466B5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599" cy="514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5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89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57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ქვეყანა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საიტი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საკვლევი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კონტროლი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სულ</a:t>
                      </a:r>
                      <a:endParaRPr lang="en-GB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ეთიოპია</a:t>
                      </a:r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Addis Ababa:</a:t>
                      </a:r>
                      <a:r>
                        <a:rPr lang="en-GB" sz="1800" baseline="0" dirty="0"/>
                        <a:t> A</a:t>
                      </a:r>
                      <a:r>
                        <a:rPr lang="en-GB" sz="1800" dirty="0"/>
                        <a:t>HRI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38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55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Addis Ababa: St Peter’s 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47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24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71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მონგოლეთი</a:t>
                      </a:r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Ulaanbaatar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22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სამხრეთ აფრიკა</a:t>
                      </a:r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Durban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60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90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Johannesburg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41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61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Pietermaritzburg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effectLst/>
                        </a:rPr>
                        <a:t>  8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ვიეტნამი</a:t>
                      </a:r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Ho</a:t>
                      </a:r>
                      <a:r>
                        <a:rPr lang="en-GB" sz="1800" dirty="0"/>
                        <a:t> Chi Minh City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66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34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100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17">
                <a:tc gridSpan="2">
                  <a:txBody>
                    <a:bodyPr/>
                    <a:lstStyle/>
                    <a:p>
                      <a:r>
                        <a:rPr lang="ka-GE" sz="1800" dirty="0" smtClean="0"/>
                        <a:t>სულ</a:t>
                      </a:r>
                      <a:endParaRPr lang="en-GB" sz="18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157767411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საკვლევი პოპულაციის დახასიათება</a:t>
            </a:r>
            <a:endParaRPr lang="en-GB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37080DC-F890-4651-BB30-8F2AD51A22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9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65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საკვლევი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კონტროლი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სულ</a:t>
                      </a:r>
                      <a:endParaRPr lang="en-GB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სულ რანდომიზებული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282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142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424</a:t>
                      </a:r>
                      <a:endParaRPr lang="en-GB" sz="1800" b="1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l"/>
                      <a:r>
                        <a:rPr lang="ka-GE" sz="1800" dirty="0" smtClean="0"/>
                        <a:t>გამორიცხული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მოდიფიცირებული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საკვლევი პოპულაციიდან (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ITT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endParaRPr lang="en-GB" sz="180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endParaRPr lang="en-GB" sz="1800"/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l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კულტურა უარყოფითი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20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8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28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l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ფენოტიპური ტესტით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RIF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სენსიტიური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8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l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ფენოტიპური ტესტით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XDR-TB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l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შეცდომით რანდომიზებული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l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მოდიფიცირებული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საკვლევი პოპულაცია (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ITT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254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129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383</a:t>
                      </a:r>
                      <a:endParaRPr lang="en-GB" sz="1800" b="1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8948962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საბაზისო მაჩვენებლები</a:t>
            </a:r>
            <a:r>
              <a:rPr lang="en-GB" altLang="en-US" sz="2800" dirty="0" smtClean="0">
                <a:solidFill>
                  <a:srgbClr val="9A044B"/>
                </a:solidFill>
              </a:rPr>
              <a:t>(1</a:t>
            </a:r>
            <a:r>
              <a:rPr lang="en-GB" altLang="en-US" sz="2800" dirty="0">
                <a:solidFill>
                  <a:srgbClr val="9A044B"/>
                </a:solidFill>
              </a:rPr>
              <a:t>)</a:t>
            </a:r>
            <a:endParaRPr lang="en-GB" alt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="" xmlns:a16="http://schemas.microsoft.com/office/drawing/2014/main" id="{2C7F23AD-87C5-40B1-89D3-8F666CB04C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188" y="1196975"/>
          <a:ext cx="7993062" cy="520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2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2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21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საკვლევი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კონტროლი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სულ</a:t>
                      </a:r>
                      <a:endParaRPr lang="en-GB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ასაკი (წლები)</a:t>
                      </a:r>
                      <a:r>
                        <a:rPr lang="en-GB" sz="1400" dirty="0" smtClean="0"/>
                        <a:t>: </a:t>
                      </a:r>
                      <a:r>
                        <a:rPr lang="en-GB" sz="1400" dirty="0"/>
                        <a:t>18-24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56"/>
                      </a:pPr>
                      <a:r>
                        <a:rPr lang="en-GB" sz="14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dirty="0"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31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87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23%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  </a:t>
                      </a:r>
                      <a:r>
                        <a:rPr lang="ka-GE" sz="1400" dirty="0" smtClean="0"/>
                        <a:t>           </a:t>
                      </a:r>
                      <a:r>
                        <a:rPr lang="en-GB" sz="1400" dirty="0" smtClean="0"/>
                        <a:t>25-34</a:t>
                      </a:r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89"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35%</a:t>
                      </a:r>
                      <a:endParaRPr lang="en-GB" sz="1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45   </a:t>
                      </a:r>
                      <a:r>
                        <a:rPr lang="en-GB" sz="14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en-GB" sz="1400" b="0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134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35%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 </a:t>
                      </a:r>
                      <a:r>
                        <a:rPr lang="ka-GE" sz="1400" dirty="0" smtClean="0"/>
                        <a:t>          </a:t>
                      </a:r>
                      <a:r>
                        <a:rPr lang="en-GB" sz="1400" dirty="0" smtClean="0"/>
                        <a:t>  </a:t>
                      </a:r>
                      <a:r>
                        <a:rPr lang="en-GB" sz="1400" dirty="0"/>
                        <a:t>35-44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58 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23%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</a:t>
                      </a: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33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91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</a:t>
                      </a:r>
                      <a:r>
                        <a:rPr lang="ka-GE" sz="1400" dirty="0" smtClean="0"/>
                        <a:t>           </a:t>
                      </a:r>
                      <a:r>
                        <a:rPr lang="en-GB" sz="1400" dirty="0" smtClean="0"/>
                        <a:t>   </a:t>
                      </a:r>
                      <a:r>
                        <a:rPr lang="en-GB" sz="1400" dirty="0"/>
                        <a:t>45 </a:t>
                      </a:r>
                      <a:r>
                        <a:rPr lang="ka-GE" sz="1400" dirty="0" smtClean="0"/>
                        <a:t>და მეტი</a:t>
                      </a:r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51"/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20%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20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16%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71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19%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სქესი: კაცი</a:t>
                      </a:r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152  </a:t>
                      </a:r>
                      <a:r>
                        <a:rPr lang="en-GB" sz="14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60%</a:t>
                      </a:r>
                      <a:endParaRPr lang="en-GB" sz="1400" b="0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82   </a:t>
                      </a:r>
                      <a:r>
                        <a:rPr lang="en-GB" sz="14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64%</a:t>
                      </a:r>
                      <a:endParaRPr lang="en-GB" sz="1400" b="0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234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61%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</a:t>
                      </a:r>
                      <a:r>
                        <a:rPr lang="en-GB" sz="1400" baseline="0" dirty="0"/>
                        <a:t> </a:t>
                      </a:r>
                      <a:r>
                        <a:rPr lang="ka-GE" sz="1400" baseline="0" dirty="0" smtClean="0"/>
                        <a:t>ქალი</a:t>
                      </a:r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102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40% 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47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149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39%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წონის დიაპაზონი </a:t>
                      </a:r>
                      <a:r>
                        <a:rPr lang="en-GB" sz="1400" dirty="0" smtClean="0"/>
                        <a:t>(</a:t>
                      </a:r>
                      <a:r>
                        <a:rPr lang="ka-GE" sz="1400" dirty="0" smtClean="0"/>
                        <a:t>კგ</a:t>
                      </a:r>
                      <a:r>
                        <a:rPr lang="en-GB" sz="1400" dirty="0" smtClean="0"/>
                        <a:t>): </a:t>
                      </a:r>
                      <a:r>
                        <a:rPr lang="ka-GE" sz="1400" dirty="0" smtClean="0"/>
                        <a:t> </a:t>
                      </a:r>
                      <a:r>
                        <a:rPr lang="en-GB" sz="1400" dirty="0" smtClean="0"/>
                        <a:t>&lt; </a:t>
                      </a:r>
                      <a:r>
                        <a:rPr lang="en-GB" sz="1400" dirty="0"/>
                        <a:t>33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1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&lt;1%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0    0%</a:t>
                      </a: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 1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&lt;1%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              </a:t>
                      </a:r>
                      <a:r>
                        <a:rPr lang="ka-GE" sz="1400" dirty="0" smtClean="0"/>
                        <a:t>                </a:t>
                      </a:r>
                      <a:r>
                        <a:rPr lang="en-GB" sz="1400" dirty="0" smtClean="0"/>
                        <a:t>33 </a:t>
                      </a:r>
                      <a:r>
                        <a:rPr lang="en-GB" sz="1400" dirty="0"/>
                        <a:t>– 50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116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46%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</a:t>
                      </a: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59 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46%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175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   </a:t>
                      </a:r>
                      <a:r>
                        <a:rPr lang="en-GB" sz="1400" i="1" baseline="0" dirty="0">
                          <a:effectLst/>
                          <a:latin typeface="+mn-lt"/>
                        </a:rPr>
                        <a:t>46%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         </a:t>
                      </a:r>
                      <a:r>
                        <a:rPr lang="ka-GE" sz="1400" dirty="0" smtClean="0"/>
                        <a:t>                   </a:t>
                      </a:r>
                      <a:r>
                        <a:rPr lang="en-GB" sz="1400" dirty="0" smtClean="0"/>
                        <a:t>  </a:t>
                      </a:r>
                      <a:r>
                        <a:rPr lang="en-GB" sz="1400" dirty="0"/>
                        <a:t>&gt; 50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137  </a:t>
                      </a:r>
                      <a:r>
                        <a:rPr lang="en-GB" sz="14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en-GB" sz="1400" b="0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70    </a:t>
                      </a:r>
                      <a:r>
                        <a:rPr lang="en-GB" sz="14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en-GB" sz="1400" b="0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207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54%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აივ</a:t>
                      </a:r>
                      <a:r>
                        <a:rPr lang="ka-GE" sz="1400" baseline="0" dirty="0" smtClean="0"/>
                        <a:t> </a:t>
                      </a:r>
                      <a:r>
                        <a:rPr lang="ka-GE" sz="1400" dirty="0" smtClean="0"/>
                        <a:t>სტატუსი</a:t>
                      </a:r>
                      <a:r>
                        <a:rPr lang="en-GB" sz="1400" dirty="0" smtClean="0"/>
                        <a:t>:</a:t>
                      </a:r>
                      <a:r>
                        <a:rPr lang="ka-GE" sz="1400" dirty="0" smtClean="0"/>
                        <a:t>უარყოფითი</a:t>
                      </a:r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168  </a:t>
                      </a:r>
                      <a:r>
                        <a:rPr lang="en-GB" sz="14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66%</a:t>
                      </a:r>
                      <a:endParaRPr lang="en-GB" sz="1400" b="0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89    </a:t>
                      </a:r>
                      <a:r>
                        <a:rPr lang="en-GB" sz="14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en-GB" sz="1400" b="0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257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67%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</a:t>
                      </a:r>
                      <a:r>
                        <a:rPr lang="ka-GE" sz="1400" dirty="0" smtClean="0"/>
                        <a:t>           დადებითი</a:t>
                      </a:r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86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40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31%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126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33%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სულ</a:t>
                      </a:r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254 </a:t>
                      </a:r>
                      <a:r>
                        <a:rPr lang="en-GB" sz="1400" b="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129 </a:t>
                      </a:r>
                      <a:r>
                        <a:rPr lang="en-GB" sz="1400" b="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383 </a:t>
                      </a:r>
                      <a:r>
                        <a:rPr lang="en-GB" sz="1400" b="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66046293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მიდევნება</a:t>
            </a:r>
            <a:endParaRPr lang="en-GB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2647EE32-C878-4687-ACEC-28AB2115D1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18488" cy="497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11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1295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კვირა</a:t>
                      </a:r>
                      <a:endParaRPr lang="en-GB" sz="18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საკვლევი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კონტროლი</a:t>
                      </a:r>
                      <a:endParaRPr lang="en-GB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85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%</a:t>
                      </a: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%</a:t>
                      </a: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851">
                <a:tc rowSpan="5"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76</a:t>
                      </a: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მოსალოდნელი</a:t>
                      </a:r>
                      <a:r>
                        <a:rPr lang="ka-GE" sz="1800" baseline="0" dirty="0" smtClean="0"/>
                        <a:t> 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dirty="0"/>
                        <a:t>282  </a:t>
                      </a:r>
                      <a:r>
                        <a:rPr lang="en-GB" sz="1600" i="1" dirty="0"/>
                        <a:t>100%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42"/>
                      </a:pPr>
                      <a:r>
                        <a:rPr lang="en-GB" sz="1600" dirty="0"/>
                        <a:t>  </a:t>
                      </a:r>
                      <a:r>
                        <a:rPr lang="en-GB" sz="1600" i="1" dirty="0"/>
                        <a:t>100%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ნანახი 76-ე</a:t>
                      </a:r>
                      <a:r>
                        <a:rPr lang="ka-GE" sz="1800" baseline="0" dirty="0" smtClean="0"/>
                        <a:t> კვირაზე ან მოგვიანებით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248    </a:t>
                      </a:r>
                      <a:r>
                        <a:rPr lang="en-GB" sz="1600" i="1" dirty="0"/>
                        <a:t>88%</a:t>
                      </a:r>
                      <a:r>
                        <a:rPr lang="en-GB" sz="1600" dirty="0"/>
                        <a:t> 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27"/>
                      </a:pPr>
                      <a:r>
                        <a:rPr lang="en-GB" sz="1600" dirty="0"/>
                        <a:t>    </a:t>
                      </a:r>
                      <a:r>
                        <a:rPr lang="en-GB" sz="1600" i="1" dirty="0"/>
                        <a:t>89%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გარდაცვლილი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19      </a:t>
                      </a:r>
                      <a:r>
                        <a:rPr lang="en-GB" sz="1600" i="1" dirty="0"/>
                        <a:t>7%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6     </a:t>
                      </a:r>
                      <a:r>
                        <a:rPr lang="en-GB" sz="1600" i="1" dirty="0"/>
                        <a:t>4%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არ გამოცხადდა ვიზიტზე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1   </a:t>
                      </a:r>
                      <a:r>
                        <a:rPr lang="en-GB" sz="1600" i="1" dirty="0"/>
                        <a:t>&lt;1%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1   </a:t>
                      </a:r>
                      <a:r>
                        <a:rPr lang="en-GB" sz="1600" i="1" dirty="0"/>
                        <a:t>&lt;1%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531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კვლევიდან</a:t>
                      </a:r>
                      <a:r>
                        <a:rPr lang="ka-GE" sz="1800" baseline="0" dirty="0" smtClean="0"/>
                        <a:t> გამოთიშვა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14       </a:t>
                      </a:r>
                      <a:r>
                        <a:rPr lang="en-GB" sz="1600" i="1" dirty="0"/>
                        <a:t>5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8     </a:t>
                      </a:r>
                      <a:r>
                        <a:rPr lang="en-GB" sz="1600" i="1" dirty="0"/>
                        <a:t>6%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85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9851">
                <a:tc rowSpan="5"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132</a:t>
                      </a: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მოსალოდნელი</a:t>
                      </a:r>
                      <a:r>
                        <a:rPr lang="ka-GE" sz="1800" baseline="0" dirty="0" smtClean="0"/>
                        <a:t> 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61"/>
                      </a:pPr>
                      <a:r>
                        <a:rPr lang="en-GB" sz="1600" dirty="0"/>
                        <a:t>  </a:t>
                      </a:r>
                      <a:r>
                        <a:rPr lang="en-GB" sz="1600" i="1" dirty="0"/>
                        <a:t>100%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130  </a:t>
                      </a:r>
                      <a:r>
                        <a:rPr lang="en-GB" sz="1600" i="1" dirty="0"/>
                        <a:t>100%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ნანახი 132-ე</a:t>
                      </a:r>
                      <a:r>
                        <a:rPr lang="ka-GE" sz="1800" baseline="0" dirty="0" smtClean="0"/>
                        <a:t> კვირაზე ან მოგვიანებით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i="0" dirty="0"/>
                        <a:t>218    </a:t>
                      </a:r>
                      <a:r>
                        <a:rPr lang="en-GB" sz="1600" i="1" dirty="0"/>
                        <a:t>84%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07"/>
                      </a:pPr>
                      <a:r>
                        <a:rPr lang="en-GB" sz="1600" dirty="0"/>
                        <a:t>    </a:t>
                      </a:r>
                      <a:r>
                        <a:rPr lang="en-GB" sz="1600" i="1" dirty="0"/>
                        <a:t>82%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გარდაცვლილი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22      </a:t>
                      </a:r>
                      <a:r>
                        <a:rPr lang="en-GB" sz="1600" i="1" dirty="0"/>
                        <a:t>8%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7      </a:t>
                      </a:r>
                      <a:r>
                        <a:rPr lang="en-GB" sz="1600" i="1" dirty="0"/>
                        <a:t>5%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არ გამოცხადდა ვიზიტზე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1   </a:t>
                      </a:r>
                      <a:r>
                        <a:rPr lang="en-GB" sz="1600" i="1" dirty="0"/>
                        <a:t>&lt;1%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2     </a:t>
                      </a:r>
                      <a:r>
                        <a:rPr lang="en-GB" sz="1600" i="1" dirty="0"/>
                        <a:t> 2%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კვლევიდან</a:t>
                      </a:r>
                      <a:r>
                        <a:rPr lang="ka-GE" sz="1800" baseline="0" dirty="0" smtClean="0"/>
                        <a:t> გამოთიშვა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20     </a:t>
                      </a:r>
                      <a:r>
                        <a:rPr lang="en-GB" sz="1600" i="1" dirty="0"/>
                        <a:t>8%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14     </a:t>
                      </a:r>
                      <a:r>
                        <a:rPr lang="en-GB" sz="1600" i="1" dirty="0"/>
                        <a:t>11%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7917167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პოპულაციის ეფექტურობის ანალიზი</a:t>
            </a:r>
            <a:endParaRPr lang="en-GB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A7D0A9F-35AA-4F80-81FE-1CF5C0B068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9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საკვლევი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კონტროლი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სულ</a:t>
                      </a:r>
                      <a:endParaRPr lang="en-GB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pPr algn="l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მოდიფიცირებული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ITT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პოპულაცია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254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129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383</a:t>
                      </a:r>
                      <a:endParaRPr lang="en-GB" sz="18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გამორიცხული ეფექტურობის ანალიზიდან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  </a:t>
                      </a:r>
                      <a:r>
                        <a:rPr lang="ka-GE" sz="1800" dirty="0" smtClean="0"/>
                        <a:t>რანდომიზებული 2014 წლის 3 დეკემბრის შემდეგ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50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   </a:t>
                      </a:r>
                      <a:r>
                        <a:rPr lang="ka-GE" sz="1800" dirty="0" smtClean="0"/>
                        <a:t>რეინფექცია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6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en-GB" sz="1800" dirty="0"/>
                        <a:t>   </a:t>
                      </a:r>
                      <a:r>
                        <a:rPr lang="ka-GE" sz="1800" dirty="0" smtClean="0"/>
                        <a:t>არ არის გამოკვლეული </a:t>
                      </a:r>
                      <a:r>
                        <a:rPr lang="en-GB" sz="1800" dirty="0" smtClean="0"/>
                        <a:t>76 </a:t>
                      </a:r>
                      <a:r>
                        <a:rPr lang="ka-GE" sz="1800" dirty="0" smtClean="0"/>
                        <a:t>კვირის შემდეგ, მაგრამ ბოლო კულტური ნეგატიურია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9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მოდიფიცირებული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საკვლევი პოპულაციის</a:t>
                      </a:r>
                      <a:r>
                        <a:rPr lang="ka-G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ეფექტურობის ანალიზი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210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108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318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7976452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ნაცხის კონვერსიის დრო</a:t>
            </a:r>
            <a:endParaRPr lang="en-GB" altLang="en-US" dirty="0"/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5167313" y="2492375"/>
            <a:ext cx="2663825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>
                <a:latin typeface="Calibri" pitchFamily="34" charset="0"/>
              </a:rPr>
              <a:t>HR = 0.99 (95% CI, 0.81, 1.22) log rank </a:t>
            </a:r>
            <a:r>
              <a:rPr lang="el-GR" altLang="en-US" sz="1600">
                <a:latin typeface="Calibri" pitchFamily="34" charset="0"/>
              </a:rPr>
              <a:t>χ</a:t>
            </a:r>
            <a:r>
              <a:rPr lang="en-GB" altLang="en-US" sz="1600" baseline="30000">
                <a:latin typeface="Calibri" pitchFamily="34" charset="0"/>
              </a:rPr>
              <a:t>2</a:t>
            </a:r>
            <a:r>
              <a:rPr lang="en-GB" altLang="en-US" sz="1600">
                <a:latin typeface="Calibri" pitchFamily="34" charset="0"/>
              </a:rPr>
              <a:t> = 0.01  , p = 0.91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600200"/>
            <a:ext cx="681355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65400"/>
            <a:ext cx="2730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50416798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კულტურის კონვერსიის დრო</a:t>
            </a:r>
            <a:endParaRPr lang="en-GB" altLang="en-US" dirty="0"/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5386388" y="2565400"/>
            <a:ext cx="24257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>
                <a:latin typeface="Calibri" pitchFamily="34" charset="0"/>
              </a:rPr>
              <a:t>HR 1.14 (95% 0.93, 1.40) log rank </a:t>
            </a:r>
            <a:r>
              <a:rPr lang="el-GR" altLang="en-US" sz="1600">
                <a:latin typeface="Calibri" pitchFamily="34" charset="0"/>
              </a:rPr>
              <a:t>χ</a:t>
            </a:r>
            <a:r>
              <a:rPr lang="en-GB" altLang="en-US" sz="1400" baseline="30000">
                <a:latin typeface="Calibri" pitchFamily="34" charset="0"/>
              </a:rPr>
              <a:t>2</a:t>
            </a:r>
            <a:r>
              <a:rPr lang="en-GB" altLang="en-US" sz="1600">
                <a:latin typeface="Calibri" pitchFamily="34" charset="0"/>
              </a:rPr>
              <a:t> = 2.51   p = 0.11</a:t>
            </a: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600200"/>
            <a:ext cx="6664325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5292725" y="2717800"/>
            <a:ext cx="24257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>
                <a:latin typeface="Calibri" pitchFamily="34" charset="0"/>
              </a:rPr>
              <a:t>HR 1.14 (95% 0.93, 1.40) log rank </a:t>
            </a:r>
            <a:r>
              <a:rPr lang="el-GR" altLang="en-US" sz="1600">
                <a:latin typeface="Calibri" pitchFamily="34" charset="0"/>
              </a:rPr>
              <a:t>χ</a:t>
            </a:r>
            <a:r>
              <a:rPr lang="en-GB" altLang="en-US" sz="1400" baseline="30000">
                <a:latin typeface="Calibri" pitchFamily="34" charset="0"/>
              </a:rPr>
              <a:t>2</a:t>
            </a:r>
            <a:r>
              <a:rPr lang="en-GB" altLang="en-US" sz="1600">
                <a:latin typeface="Calibri" pitchFamily="34" charset="0"/>
              </a:rPr>
              <a:t> = 2.51   p = 0.11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16858744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1066800"/>
          </a:xfrm>
        </p:spPr>
        <p:txBody>
          <a:bodyPr>
            <a:normAutofit/>
          </a:bodyPr>
          <a:lstStyle/>
          <a:p>
            <a:r>
              <a:rPr lang="ka-GE" sz="2800" b="1" dirty="0"/>
              <a:t>მედიკამენტების მიმართ </a:t>
            </a:r>
            <a:r>
              <a:rPr lang="ka-GE" sz="2800" b="1" dirty="0" smtClean="0"/>
              <a:t>სენსიტიური ტუბერკულოზის (</a:t>
            </a:r>
            <a:r>
              <a:rPr lang="en-US" sz="2800" b="1" dirty="0" smtClean="0"/>
              <a:t>DS TB) </a:t>
            </a:r>
            <a:r>
              <a:rPr lang="ka-GE" sz="2800" b="1" dirty="0" smtClean="0"/>
              <a:t>მკურნალობა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89970"/>
            <a:ext cx="8229600" cy="432511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DS TB-</a:t>
            </a:r>
            <a:r>
              <a:rPr lang="ka-GE" sz="2000" dirty="0" smtClean="0"/>
              <a:t>ის სამკურნალო ორი ძირითადი მედიკამენტი </a:t>
            </a:r>
            <a:r>
              <a:rPr lang="en-US" sz="2000" dirty="0" smtClean="0"/>
              <a:t>:</a:t>
            </a:r>
            <a:endParaRPr lang="en-ZA" sz="2000" dirty="0"/>
          </a:p>
          <a:p>
            <a:pPr lvl="1"/>
            <a:r>
              <a:rPr lang="ka-GE" sz="2000" dirty="0"/>
              <a:t>იზონიაზიდი</a:t>
            </a:r>
          </a:p>
          <a:p>
            <a:pPr lvl="1"/>
            <a:r>
              <a:rPr lang="ka-GE" sz="2000" dirty="0"/>
              <a:t>რიფამპიცინი</a:t>
            </a:r>
            <a:endParaRPr lang="en-ZA" sz="2000" dirty="0"/>
          </a:p>
          <a:p>
            <a:r>
              <a:rPr lang="ka-GE" sz="2000" dirty="0"/>
              <a:t>მკურნალობა 6 თვის განმავლობაში</a:t>
            </a:r>
            <a:r>
              <a:rPr lang="en-US" sz="2000" dirty="0"/>
              <a:t>, </a:t>
            </a:r>
            <a:r>
              <a:rPr lang="ka-GE" sz="2000" dirty="0"/>
              <a:t>ორალური </a:t>
            </a:r>
            <a:r>
              <a:rPr lang="ka-GE" sz="2000" dirty="0" smtClean="0"/>
              <a:t>მედიკამენტებით</a:t>
            </a:r>
            <a:endParaRPr lang="ka-GE" sz="2000" dirty="0"/>
          </a:p>
          <a:p>
            <a:r>
              <a:rPr lang="ka-GE" sz="2000" dirty="0" smtClean="0"/>
              <a:t>წარმატებული მკურნალობის მაღალი მაჩვენებლები</a:t>
            </a:r>
            <a:endParaRPr lang="en-ZA" sz="2000" dirty="0"/>
          </a:p>
          <a:p>
            <a:pPr lvl="1"/>
            <a:r>
              <a:rPr lang="en-ZA" sz="2000" dirty="0"/>
              <a:t>&gt;90% </a:t>
            </a:r>
            <a:r>
              <a:rPr lang="ka-GE" sz="2000" dirty="0" smtClean="0"/>
              <a:t>განკურნება იმ პაციენტებში, რომელთაც მიიღეს მედიკამენტები</a:t>
            </a:r>
            <a:endParaRPr lang="en-ZA" sz="2000" dirty="0" smtClean="0"/>
          </a:p>
          <a:p>
            <a:r>
              <a:rPr lang="ka-GE" sz="2000" dirty="0" smtClean="0"/>
              <a:t>თუ ადგილი აქვს რიფამპიცინის მიმართ რეზისტენტობას  მაშინ, მკურნალობა</a:t>
            </a:r>
            <a:endParaRPr lang="en-ZA" sz="2000" dirty="0" smtClean="0"/>
          </a:p>
          <a:p>
            <a:pPr lvl="1"/>
            <a:r>
              <a:rPr lang="ka-GE" sz="2000" dirty="0" smtClean="0"/>
              <a:t>გაცილებით ხანგრძლივია</a:t>
            </a:r>
            <a:endParaRPr lang="ka-GE" sz="2000" dirty="0"/>
          </a:p>
          <a:p>
            <a:pPr lvl="1"/>
            <a:r>
              <a:rPr lang="ka-GE" sz="2000" dirty="0" smtClean="0"/>
              <a:t>აღინიშნება მეტი </a:t>
            </a:r>
            <a:r>
              <a:rPr lang="ka-GE" sz="2000" dirty="0"/>
              <a:t>გვერდით </a:t>
            </a:r>
            <a:r>
              <a:rPr lang="ka-GE" sz="2000" dirty="0" smtClean="0"/>
              <a:t>მოვლენები</a:t>
            </a:r>
          </a:p>
          <a:p>
            <a:pPr lvl="1"/>
            <a:r>
              <a:rPr lang="ka-GE" sz="2000" dirty="0" smtClean="0"/>
              <a:t>ნაკლებ ეფექტურია</a:t>
            </a:r>
            <a:endParaRPr lang="en-ZA" sz="2000" dirty="0" smtClean="0">
              <a:solidFill>
                <a:srgbClr val="FF0000"/>
              </a:solidFill>
            </a:endParaRPr>
          </a:p>
          <a:p>
            <a:pPr lvl="1"/>
            <a:endParaRPr lang="en-Z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3B8-A2E4-4B7D-A2B9-3067440E8FFF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978088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წარუმატებელი მკურნალობის გამოსავლების დეფინიციები</a:t>
            </a:r>
            <a:endParaRPr lang="en-GB" altLang="en-US" sz="2800" dirty="0">
              <a:solidFill>
                <a:srgbClr val="9A044B"/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="" xmlns:a16="http://schemas.microsoft.com/office/drawing/2014/main" id="{DE172FCE-1BAB-46E3-99EF-47D3DFDE5AE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8313" y="1290637"/>
            <a:ext cx="8229600" cy="49577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ka-GE" altLang="en-US" sz="2000" dirty="0" smtClean="0"/>
              <a:t>პაციენტის მკურნალობის გამოსავალი კლასიფიცირდა წარუმატებლად, თუ</a:t>
            </a:r>
            <a:r>
              <a:rPr lang="en-GB" altLang="en-US" sz="2000" dirty="0" smtClean="0"/>
              <a:t>:</a:t>
            </a:r>
            <a:endParaRPr lang="en-GB" altLang="en-US" sz="2000" dirty="0"/>
          </a:p>
          <a:p>
            <a:pPr marL="0" indent="0">
              <a:buFontTx/>
              <a:buNone/>
              <a:defRPr/>
            </a:pPr>
            <a:endParaRPr lang="en-GB" altLang="en-US" sz="2000" dirty="0"/>
          </a:p>
          <a:p>
            <a:pPr>
              <a:defRPr/>
            </a:pPr>
            <a:r>
              <a:rPr lang="ka-GE" altLang="en-US" sz="2000" dirty="0" smtClean="0"/>
              <a:t>დაემატა </a:t>
            </a:r>
            <a:r>
              <a:rPr lang="en-GB" altLang="en-US" sz="2000" dirty="0" smtClean="0"/>
              <a:t> </a:t>
            </a:r>
            <a:r>
              <a:rPr lang="en-GB" altLang="en-US" sz="2000" u="sng" dirty="0"/>
              <a:t>&gt;</a:t>
            </a:r>
            <a:r>
              <a:rPr lang="en-GB" altLang="en-US" sz="2000" dirty="0"/>
              <a:t> 2 </a:t>
            </a:r>
            <a:r>
              <a:rPr lang="ka-GE" altLang="en-US" sz="2000" dirty="0" smtClean="0"/>
              <a:t>დამატებითი მედიკამენტი </a:t>
            </a:r>
            <a:r>
              <a:rPr lang="en-GB" altLang="en-US" sz="2000" dirty="0" smtClean="0"/>
              <a:t>(</a:t>
            </a:r>
            <a:r>
              <a:rPr lang="ka-GE" altLang="en-US" sz="2000" dirty="0" smtClean="0"/>
              <a:t>მოიცავს რეჟიმის ცვლილებას)</a:t>
            </a: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r>
              <a:rPr lang="ka-GE" altLang="en-US" sz="2100" dirty="0" smtClean="0">
                <a:solidFill>
                  <a:srgbClr val="000000"/>
                </a:solidFill>
              </a:rPr>
              <a:t>მკურნალობა გახანგრძლივდა ნებადართულ  ხანგრძლივობაზე მეტად</a:t>
            </a:r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r>
              <a:rPr lang="ka-GE" altLang="en-US" sz="2000" dirty="0" smtClean="0"/>
              <a:t>მოკვდა ნებისმიერ დროს რანდომიზაციიდან 132 კვირამდე პერიოდში</a:t>
            </a:r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r>
              <a:rPr lang="ka-GE" altLang="en-US" sz="2000" dirty="0" smtClean="0"/>
              <a:t>კულტურის დადებითი შედეგი რანდომიზაციიდან 132 კვირაზე ან ბოლო შემოწმების დროს</a:t>
            </a:r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r>
              <a:rPr lang="ka-GE" altLang="en-US" sz="2000" dirty="0" smtClean="0"/>
              <a:t>არაა ნანახი 76 კვირაზე ან მოგვიანებით</a:t>
            </a:r>
            <a:endParaRPr lang="en-GB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84523325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800" dirty="0" smtClean="0">
                <a:solidFill>
                  <a:srgbClr val="9A044B"/>
                </a:solidFill>
              </a:rPr>
              <a:t>წარმატებელი მკურნალობის გამოსავლების დეფინიციები</a:t>
            </a:r>
            <a:endParaRPr lang="en-GB" altLang="en-US" sz="2800" dirty="0">
              <a:solidFill>
                <a:srgbClr val="9A044B"/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="" xmlns:a16="http://schemas.microsoft.com/office/drawing/2014/main" id="{7A53639F-B084-4CCF-BF54-23F79197715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27088" y="1557338"/>
            <a:ext cx="7345362" cy="4597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ka-GE" altLang="en-US" sz="2000" dirty="0" smtClean="0"/>
              <a:t>პაციენტის მკურნალობის გამოსავალი შეფასდა წარმატებულად, თუ კულტურა უარყოფითია 132 კვირაზე და ბოლო შესრულებული ვიზიტის დროს, გარდა იმ შემთხვევებისა, როდესაც გამოსავალი კლასიფიცირდა როგორც “წარუმატებელი”</a:t>
            </a:r>
            <a:endParaRPr lang="en-GB" altLang="en-US" sz="2000" dirty="0" smtClean="0"/>
          </a:p>
          <a:p>
            <a:pPr>
              <a:defRPr/>
            </a:pPr>
            <a:endParaRPr lang="en-GB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146484274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ეფექტურობის პირველადი შედეგები</a:t>
            </a:r>
            <a:br>
              <a:rPr lang="ka-GE" altLang="en-US" sz="2800" dirty="0" smtClean="0">
                <a:solidFill>
                  <a:srgbClr val="9A044B"/>
                </a:solidFill>
              </a:rPr>
            </a:br>
            <a:r>
              <a:rPr lang="en-GB" altLang="en-US" sz="2800" dirty="0" smtClean="0">
                <a:solidFill>
                  <a:srgbClr val="9A044B"/>
                </a:solidFill>
              </a:rPr>
              <a:t>(</a:t>
            </a:r>
            <a:r>
              <a:rPr lang="en-GB" altLang="en-US" sz="2800" dirty="0">
                <a:solidFill>
                  <a:srgbClr val="9A044B"/>
                </a:solidFill>
              </a:rPr>
              <a:t>1)</a:t>
            </a:r>
            <a:endParaRPr lang="en-GB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C514F3B-FC8F-4595-BB60-CC4637CBA4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2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საკვლევი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კონტროლი</a:t>
                      </a:r>
                      <a:endParaRPr lang="en-GB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 %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%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სულ შეფასებული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10"/>
                      </a:pPr>
                      <a:r>
                        <a:rPr lang="en-GB" sz="1800" dirty="0"/>
                        <a:t>    </a:t>
                      </a:r>
                      <a:r>
                        <a:rPr lang="en-GB" sz="1800" i="1" dirty="0"/>
                        <a:t>100.0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108   </a:t>
                      </a:r>
                      <a:r>
                        <a:rPr lang="en-GB" sz="1800" i="1" dirty="0"/>
                        <a:t>100.0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წარმატებული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164      </a:t>
                      </a:r>
                      <a:r>
                        <a:rPr lang="en-GB" sz="1800" i="1" dirty="0"/>
                        <a:t>78.1</a:t>
                      </a:r>
                      <a:r>
                        <a:rPr lang="en-GB" sz="1800" dirty="0"/>
                        <a:t>         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87     </a:t>
                      </a:r>
                      <a:r>
                        <a:rPr lang="en-GB" sz="1800" i="1" dirty="0"/>
                        <a:t>80.6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წარუმატებელი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46      </a:t>
                      </a:r>
                      <a:r>
                        <a:rPr lang="en-GB" sz="1800" i="1" dirty="0"/>
                        <a:t>21.9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21     </a:t>
                      </a:r>
                      <a:r>
                        <a:rPr lang="en-GB" sz="1800" i="1" dirty="0"/>
                        <a:t>19.4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ka-GE" sz="1800" baseline="0" dirty="0" smtClean="0"/>
                        <a:t>განსხვავება (ნედლი)</a:t>
                      </a:r>
                      <a:endParaRPr lang="en-GB" sz="18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i="1" dirty="0"/>
                        <a:t>2.5%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95% </a:t>
                      </a:r>
                      <a:r>
                        <a:rPr lang="ka-GE" sz="1800" dirty="0" smtClean="0"/>
                        <a:t>სარწმუნოობის</a:t>
                      </a:r>
                      <a:r>
                        <a:rPr lang="ka-GE" sz="1800" baseline="0" dirty="0" smtClean="0"/>
                        <a:t> </a:t>
                      </a:r>
                      <a:r>
                        <a:rPr lang="ka-GE" sz="1800" dirty="0" smtClean="0"/>
                        <a:t>ინტერვალი</a:t>
                      </a:r>
                      <a:endParaRPr lang="en-GB" sz="18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i="1" dirty="0"/>
                        <a:t>-6.9%,</a:t>
                      </a:r>
                      <a:r>
                        <a:rPr lang="en-GB" sz="1800" i="1" baseline="0" dirty="0"/>
                        <a:t> 11.8%</a:t>
                      </a:r>
                      <a:endParaRPr lang="en-GB" sz="1800" i="1" dirty="0"/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განსხვავება (სტანდარტიზირებული)</a:t>
                      </a:r>
                      <a:endParaRPr lang="en-GB" sz="18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rgbClr val="9A044B"/>
                          </a:solidFill>
                        </a:rPr>
                        <a:t>2.1%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95% </a:t>
                      </a:r>
                      <a:r>
                        <a:rPr lang="ka-GE" sz="1800" dirty="0" smtClean="0"/>
                        <a:t>სარწმუნოობის</a:t>
                      </a:r>
                      <a:r>
                        <a:rPr lang="ka-GE" sz="1800" baseline="0" dirty="0" smtClean="0"/>
                        <a:t> </a:t>
                      </a:r>
                      <a:r>
                        <a:rPr lang="ka-GE" sz="1800" dirty="0" smtClean="0"/>
                        <a:t>ინტერვალი</a:t>
                      </a:r>
                      <a:endParaRPr lang="en-GB" sz="18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rgbClr val="9A044B"/>
                          </a:solidFill>
                        </a:rPr>
                        <a:t>-6.9%, 11.2%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79350501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800" dirty="0" smtClean="0">
                <a:solidFill>
                  <a:srgbClr val="9A044B"/>
                </a:solidFill>
              </a:rPr>
              <a:t>ეფექტურობის პირველადი შედეგები</a:t>
            </a:r>
            <a:br>
              <a:rPr lang="ka-GE" altLang="en-US" sz="2800" dirty="0" smtClean="0">
                <a:solidFill>
                  <a:srgbClr val="9A044B"/>
                </a:solidFill>
              </a:rPr>
            </a:br>
            <a:r>
              <a:rPr lang="en-GB" altLang="en-US" sz="2800" dirty="0" smtClean="0">
                <a:solidFill>
                  <a:srgbClr val="9A044B"/>
                </a:solidFill>
              </a:rPr>
              <a:t> (2</a:t>
            </a:r>
            <a:r>
              <a:rPr lang="en-GB" altLang="en-US" sz="2800" dirty="0">
                <a:solidFill>
                  <a:srgbClr val="9A044B"/>
                </a:solidFill>
              </a:rPr>
              <a:t>)</a:t>
            </a:r>
            <a:endParaRPr lang="en-GB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66D28E4-1904-4884-8DC0-C63D9F4274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229600" cy="5059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185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საკვლევი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კონტროლი</a:t>
                      </a:r>
                      <a:endParaRPr lang="en-GB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 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ka-GE" sz="1500" dirty="0" smtClean="0"/>
                        <a:t>სულ შეფასებული</a:t>
                      </a:r>
                      <a:endParaRPr lang="en-GB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10"/>
                      </a:pPr>
                      <a:r>
                        <a:rPr lang="en-GB" sz="1500" dirty="0"/>
                        <a:t>   </a:t>
                      </a:r>
                      <a:r>
                        <a:rPr lang="en-GB" sz="1500" i="1" dirty="0"/>
                        <a:t>100.0%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108   </a:t>
                      </a:r>
                      <a:r>
                        <a:rPr lang="en-GB" sz="1500" i="1" dirty="0"/>
                        <a:t>100.0%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ka-GE" sz="1500" b="1" dirty="0" smtClean="0">
                          <a:solidFill>
                            <a:srgbClr val="9A044B"/>
                          </a:solidFill>
                        </a:rPr>
                        <a:t>წარუმატებელი</a:t>
                      </a:r>
                      <a:endParaRPr lang="en-GB" sz="1500" b="1" dirty="0">
                        <a:solidFill>
                          <a:srgbClr val="9A044B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rgbClr val="9A044B"/>
                          </a:solidFill>
                        </a:rPr>
                        <a:t>  46   </a:t>
                      </a:r>
                      <a:r>
                        <a:rPr lang="en-GB" sz="1500" b="1" i="1" dirty="0">
                          <a:solidFill>
                            <a:srgbClr val="9A044B"/>
                          </a:solidFill>
                        </a:rPr>
                        <a:t>21.9%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rgbClr val="9A044B"/>
                          </a:solidFill>
                        </a:rPr>
                        <a:t>  21   </a:t>
                      </a:r>
                      <a:r>
                        <a:rPr lang="en-GB" sz="1500" b="1" i="1" dirty="0">
                          <a:solidFill>
                            <a:srgbClr val="9A044B"/>
                          </a:solidFill>
                        </a:rPr>
                        <a:t>19.4%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ka-GE" sz="1500" dirty="0" smtClean="0"/>
                        <a:t>დაწყებულია </a:t>
                      </a:r>
                      <a:r>
                        <a:rPr lang="en-GB" sz="1500" dirty="0" smtClean="0"/>
                        <a:t> </a:t>
                      </a:r>
                      <a:r>
                        <a:rPr lang="en-GB" sz="1500" u="sng" dirty="0"/>
                        <a:t>&gt;</a:t>
                      </a:r>
                      <a:r>
                        <a:rPr lang="en-GB" sz="1500" dirty="0"/>
                        <a:t> 2 </a:t>
                      </a:r>
                      <a:r>
                        <a:rPr lang="ka-GE" sz="1500" dirty="0" smtClean="0"/>
                        <a:t>დამატებითი</a:t>
                      </a:r>
                      <a:r>
                        <a:rPr lang="ka-GE" sz="1500" baseline="0" dirty="0" smtClean="0"/>
                        <a:t> მედიკამენტი</a:t>
                      </a:r>
                      <a:endParaRPr lang="en-GB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  24    </a:t>
                      </a:r>
                      <a:r>
                        <a:rPr lang="en-GB" sz="1500" i="1" dirty="0"/>
                        <a:t>11.4%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    6      </a:t>
                      </a:r>
                      <a:r>
                        <a:rPr lang="en-GB" sz="1500" i="1" dirty="0"/>
                        <a:t>5.5%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ka-GE" sz="1500" dirty="0" smtClean="0"/>
                        <a:t>მკ-ბა გახანგრძლივდა ნებადართულზე მეტად</a:t>
                      </a:r>
                      <a:endParaRPr lang="en-GB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   4       </a:t>
                      </a:r>
                      <a:r>
                        <a:rPr lang="en-GB" sz="1500" i="1" dirty="0"/>
                        <a:t>1.9%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    0      </a:t>
                      </a:r>
                      <a:r>
                        <a:rPr lang="en-GB" sz="1500" i="1" dirty="0"/>
                        <a:t>0.0%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ka-GE" sz="1500" dirty="0" smtClean="0"/>
                        <a:t>მოკვდა მკურნალობისას ან შემდგომი მეთვალყურეობის</a:t>
                      </a:r>
                      <a:r>
                        <a:rPr lang="ka-GE" sz="1500" baseline="0" dirty="0" smtClean="0"/>
                        <a:t> დროს</a:t>
                      </a:r>
                      <a:endParaRPr lang="en-GB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  12      </a:t>
                      </a:r>
                      <a:r>
                        <a:rPr lang="en-GB" sz="1500" i="1" dirty="0"/>
                        <a:t>5.7%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    6      </a:t>
                      </a:r>
                      <a:r>
                        <a:rPr lang="en-GB" sz="1500" i="1" dirty="0"/>
                        <a:t>5.5%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ka-GE" sz="1500" dirty="0" smtClean="0"/>
                        <a:t>არაა ნანახი 76 კვირაზე ან შემდეგ</a:t>
                      </a:r>
                      <a:endParaRPr lang="en-GB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    6      </a:t>
                      </a:r>
                      <a:r>
                        <a:rPr lang="en-GB" sz="1500" i="1" dirty="0"/>
                        <a:t>2.9%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    7      </a:t>
                      </a:r>
                      <a:r>
                        <a:rPr lang="en-GB" sz="1500" i="1" dirty="0"/>
                        <a:t>6.5%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ka-GE" sz="1500" dirty="0" smtClean="0"/>
                        <a:t>კულტურა-დადებითი 132 კვირაზე</a:t>
                      </a:r>
                      <a:endParaRPr lang="en-GB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baseline="0" dirty="0"/>
                        <a:t>    0      </a:t>
                      </a:r>
                      <a:r>
                        <a:rPr lang="en-GB" sz="1500" i="1" baseline="0" dirty="0"/>
                        <a:t>0.0%</a:t>
                      </a:r>
                      <a:endParaRPr lang="en-GB" sz="150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    2      </a:t>
                      </a:r>
                      <a:r>
                        <a:rPr lang="en-GB" sz="1500" i="1" dirty="0"/>
                        <a:t>1.9%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ka-GE" sz="1500" baseline="0" dirty="0" smtClean="0"/>
                        <a:t>განსხვავება (ნედლი)</a:t>
                      </a:r>
                      <a:endParaRPr lang="en-GB" sz="15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i="1" dirty="0"/>
                        <a:t>2.5%</a:t>
                      </a: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500" dirty="0"/>
                        <a:t>95% </a:t>
                      </a:r>
                      <a:r>
                        <a:rPr lang="ka-GE" sz="1500" dirty="0" smtClean="0"/>
                        <a:t>სარწმუნოობის ინტერვალი</a:t>
                      </a:r>
                      <a:endParaRPr lang="en-GB" sz="15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i="1" dirty="0"/>
                        <a:t>-6.9%,</a:t>
                      </a:r>
                      <a:r>
                        <a:rPr lang="en-GB" sz="1500" i="1" baseline="0" dirty="0"/>
                        <a:t> 11.8%</a:t>
                      </a:r>
                      <a:endParaRPr lang="en-GB" sz="1500" i="1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ka-GE" sz="1500" dirty="0" smtClean="0"/>
                        <a:t>განსხვავება (სტანდარტიზებული)</a:t>
                      </a:r>
                      <a:endParaRPr lang="en-GB" sz="15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i="1" dirty="0">
                          <a:solidFill>
                            <a:srgbClr val="9A044B"/>
                          </a:solidFill>
                        </a:rPr>
                        <a:t>2.1%</a:t>
                      </a: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500" dirty="0"/>
                        <a:t>95% </a:t>
                      </a:r>
                      <a:r>
                        <a:rPr lang="ka-GE" sz="1500" dirty="0" smtClean="0"/>
                        <a:t>სარწმუნოობის</a:t>
                      </a:r>
                      <a:r>
                        <a:rPr lang="ka-GE" sz="1500" baseline="0" dirty="0" smtClean="0"/>
                        <a:t> </a:t>
                      </a:r>
                      <a:r>
                        <a:rPr lang="ka-GE" sz="1500" dirty="0" smtClean="0"/>
                        <a:t>ინტერვალი</a:t>
                      </a:r>
                      <a:endParaRPr lang="en-GB" sz="15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i="1" dirty="0">
                          <a:solidFill>
                            <a:srgbClr val="9A044B"/>
                          </a:solidFill>
                        </a:rPr>
                        <a:t>-6.9%, 11.2%</a:t>
                      </a: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59821673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800" dirty="0" smtClean="0">
                <a:solidFill>
                  <a:srgbClr val="9A044B"/>
                </a:solidFill>
              </a:rPr>
              <a:t>ეფექტურობის პირველადი შედეგები</a:t>
            </a:r>
            <a:br>
              <a:rPr lang="ka-GE" altLang="en-US" sz="2800" dirty="0" smtClean="0">
                <a:solidFill>
                  <a:srgbClr val="9A044B"/>
                </a:solidFill>
              </a:rPr>
            </a:br>
            <a:r>
              <a:rPr lang="en-GB" altLang="en-US" sz="2800" dirty="0" smtClean="0">
                <a:solidFill>
                  <a:srgbClr val="9A044B"/>
                </a:solidFill>
              </a:rPr>
              <a:t> (3</a:t>
            </a:r>
            <a:r>
              <a:rPr lang="en-GB" altLang="en-US" sz="2800" dirty="0">
                <a:solidFill>
                  <a:srgbClr val="9A044B"/>
                </a:solidFill>
              </a:rPr>
              <a:t>)</a:t>
            </a:r>
            <a:endParaRPr lang="en-GB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1DD11E2-915A-4ACD-B658-342BD2C1F5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229600" cy="403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185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საკვლევი</a:t>
                      </a:r>
                      <a:endParaRPr lang="en-GB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ka-GE" sz="1600" dirty="0" smtClean="0"/>
                        <a:t>კონტროლი</a:t>
                      </a:r>
                      <a:endParaRPr lang="en-GB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 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სულ შეფასებული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10"/>
                      </a:pPr>
                      <a:r>
                        <a:rPr lang="en-GB" sz="1600" dirty="0"/>
                        <a:t>   </a:t>
                      </a:r>
                      <a:r>
                        <a:rPr lang="en-GB" sz="1600" i="1" dirty="0"/>
                        <a:t>100.0%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108  </a:t>
                      </a:r>
                      <a:r>
                        <a:rPr lang="en-GB" sz="1600" i="1" dirty="0"/>
                        <a:t>100.0%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ka-GE" sz="1800" b="1" dirty="0" smtClean="0">
                          <a:solidFill>
                            <a:srgbClr val="9A044B"/>
                          </a:solidFill>
                        </a:rPr>
                        <a:t>წარუმატებელი</a:t>
                      </a:r>
                      <a:endParaRPr lang="en-GB" sz="1800" b="1" dirty="0">
                        <a:solidFill>
                          <a:srgbClr val="9A044B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9A044B"/>
                          </a:solidFill>
                        </a:rPr>
                        <a:t>  46   </a:t>
                      </a:r>
                      <a:r>
                        <a:rPr lang="en-GB" sz="1600" b="1" i="1" dirty="0">
                          <a:solidFill>
                            <a:srgbClr val="9A044B"/>
                          </a:solidFill>
                        </a:rPr>
                        <a:t>21.9%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9A044B"/>
                          </a:solidFill>
                        </a:rPr>
                        <a:t>  21  </a:t>
                      </a:r>
                      <a:r>
                        <a:rPr lang="en-GB" sz="1600" b="1" i="1" dirty="0">
                          <a:solidFill>
                            <a:srgbClr val="9A044B"/>
                          </a:solidFill>
                        </a:rPr>
                        <a:t>19.4%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pPr marL="1319213" indent="-1319213"/>
                      <a:r>
                        <a:rPr lang="en-GB" sz="1800" dirty="0" smtClean="0"/>
                        <a:t> </a:t>
                      </a:r>
                      <a:r>
                        <a:rPr lang="ka-GE" sz="1800" dirty="0" smtClean="0"/>
                        <a:t>ცვლილება:</a:t>
                      </a:r>
                      <a:r>
                        <a:rPr lang="ka-GE" sz="1800" baseline="0" dirty="0" smtClean="0"/>
                        <a:t> არა მომხდარა კონვერსია /    რევერსის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</a:t>
                      </a:r>
                      <a:r>
                        <a:rPr lang="en-GB" sz="1600" baseline="0" dirty="0"/>
                        <a:t>12      5.7%</a:t>
                      </a:r>
                      <a:endParaRPr lang="en-GB" sz="16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2    </a:t>
                      </a:r>
                      <a:r>
                        <a:rPr lang="en-GB" sz="1600" i="1" dirty="0"/>
                        <a:t>1.9%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n-GB" sz="1800" dirty="0"/>
                        <a:t>                 </a:t>
                      </a:r>
                      <a:r>
                        <a:rPr lang="ka-GE" sz="1800" dirty="0" smtClean="0"/>
                        <a:t>        რელაფსი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7       3.3%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2    </a:t>
                      </a:r>
                      <a:r>
                        <a:rPr kumimoji="0" lang="en-GB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1.9%</a:t>
                      </a:r>
                      <a:endParaRPr lang="en-GB" sz="16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n-GB" sz="1800" dirty="0"/>
                        <a:t>                </a:t>
                      </a:r>
                      <a:r>
                        <a:rPr lang="ka-GE" sz="1800" dirty="0" smtClean="0"/>
                        <a:t>         ტოქსიურობა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3       </a:t>
                      </a:r>
                      <a:r>
                        <a:rPr lang="en-GB" sz="1600" i="1" dirty="0"/>
                        <a:t>1.4%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1    </a:t>
                      </a:r>
                      <a:r>
                        <a:rPr lang="en-GB" sz="1600" i="1" dirty="0"/>
                        <a:t>0.9%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                 </a:t>
                      </a:r>
                      <a:r>
                        <a:rPr lang="ka-GE" sz="1800" baseline="0" dirty="0" smtClean="0"/>
                        <a:t>         სხვა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6       </a:t>
                      </a:r>
                      <a:r>
                        <a:rPr lang="en-GB" sz="1600" i="1" dirty="0"/>
                        <a:t>2.9%</a:t>
                      </a:r>
                      <a:endParaRPr lang="en-GB" sz="16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3    </a:t>
                      </a:r>
                      <a:r>
                        <a:rPr lang="en-GB" sz="1600" i="0" dirty="0"/>
                        <a:t>2.8%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მოკვდა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12     </a:t>
                      </a:r>
                      <a:r>
                        <a:rPr lang="en-GB" sz="1600" i="1" dirty="0"/>
                        <a:t> 5.7%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6    </a:t>
                      </a:r>
                      <a:r>
                        <a:rPr lang="en-GB" sz="1600" i="1" dirty="0"/>
                        <a:t>5.6%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მეთვალყურეობიდან დაკარგული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6       </a:t>
                      </a:r>
                      <a:r>
                        <a:rPr lang="en-GB" sz="1600" i="1" dirty="0"/>
                        <a:t>2.9%</a:t>
                      </a:r>
                      <a:endParaRPr lang="en-GB" sz="16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7    </a:t>
                      </a:r>
                      <a:r>
                        <a:rPr lang="en-GB" sz="1600" i="1" dirty="0"/>
                        <a:t>6.5%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54278093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წარუმატებელი გამოსავლის დრო</a:t>
            </a:r>
            <a:endParaRPr lang="en-GB" altLang="en-US" dirty="0"/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196975"/>
            <a:ext cx="7889875" cy="5256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5530850" y="2867025"/>
            <a:ext cx="24257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>
                <a:latin typeface="Calibri" pitchFamily="34" charset="0"/>
              </a:rPr>
              <a:t>HR 1.14 (95% 0.70, 1.85) log rank </a:t>
            </a:r>
            <a:r>
              <a:rPr lang="el-GR" altLang="en-US" sz="1600">
                <a:latin typeface="Calibri" pitchFamily="34" charset="0"/>
              </a:rPr>
              <a:t>χ</a:t>
            </a:r>
            <a:r>
              <a:rPr lang="en-GB" altLang="en-US" sz="1400" baseline="30000">
                <a:latin typeface="Calibri" pitchFamily="34" charset="0"/>
              </a:rPr>
              <a:t>2</a:t>
            </a:r>
            <a:r>
              <a:rPr lang="en-GB" altLang="en-US" sz="1600">
                <a:latin typeface="Calibri" pitchFamily="34" charset="0"/>
              </a:rPr>
              <a:t> = 0.34   p = 0.56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6711536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393700" y="333375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წარუმატებელი გამოსავლები ჯგუფებად</a:t>
            </a:r>
            <a:endParaRPr lang="en-GB" altLang="en-US" sz="2800" dirty="0"/>
          </a:p>
        </p:txBody>
      </p:sp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E9948D5C-E22F-4F73-A06D-8EDA0FE2DA28}"/>
              </a:ext>
            </a:extLst>
          </p:cNvPr>
          <p:cNvSpPr txBox="1"/>
          <p:nvPr/>
        </p:nvSpPr>
        <p:spPr>
          <a:xfrm>
            <a:off x="200025" y="2852738"/>
            <a:ext cx="13157200" cy="2682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Ethiopia 	(n = 105)	4.7% (-7.3%, 16.7%)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4D7DE533-6FD5-480B-A3E5-52BF39FC617F}"/>
              </a:ext>
            </a:extLst>
          </p:cNvPr>
          <p:cNvSpPr txBox="1"/>
          <p:nvPr/>
        </p:nvSpPr>
        <p:spPr>
          <a:xfrm>
            <a:off x="193675" y="3122613"/>
            <a:ext cx="13595350" cy="2349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Vietnam  	(n = 85)	6.7% (-9.4%, 22.8%)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4062B3C2-C3F2-433A-8835-3F92761AB11D}"/>
              </a:ext>
            </a:extLst>
          </p:cNvPr>
          <p:cNvSpPr txBox="1"/>
          <p:nvPr/>
        </p:nvSpPr>
        <p:spPr>
          <a:xfrm>
            <a:off x="179388" y="3303588"/>
            <a:ext cx="4648200" cy="2698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South Africa	(n = 113)	-6.2% (-24.7%, 12.4%)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A66E100B-4A3F-49D9-826D-6718001905F7}"/>
              </a:ext>
            </a:extLst>
          </p:cNvPr>
          <p:cNvSpPr txBox="1"/>
          <p:nvPr/>
        </p:nvSpPr>
        <p:spPr>
          <a:xfrm>
            <a:off x="179388" y="3573463"/>
            <a:ext cx="5402262" cy="22701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Mongolia 	(n = 15)	27.3% (1.0%, 53.6%)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1AD55952-F883-4ABB-B599-82452CB71622}"/>
              </a:ext>
            </a:extLst>
          </p:cNvPr>
          <p:cNvSpPr txBox="1"/>
          <p:nvPr/>
        </p:nvSpPr>
        <p:spPr>
          <a:xfrm>
            <a:off x="179388" y="3986213"/>
            <a:ext cx="5688012" cy="3063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AHRI 	(n = 47)	2.3% (-19.0%, 23.6%)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39EB0C23-47BE-46E0-A624-6967CC1CBD3E}"/>
              </a:ext>
            </a:extLst>
          </p:cNvPr>
          <p:cNvSpPr txBox="1"/>
          <p:nvPr/>
        </p:nvSpPr>
        <p:spPr>
          <a:xfrm>
            <a:off x="185738" y="4221163"/>
            <a:ext cx="4602162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St. Peters' 	(n = 48)	6.0% (-7.5%, 19.6%)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="" xmlns:a16="http://schemas.microsoft.com/office/drawing/2014/main" id="{693627B5-8CF4-48E1-91C6-E5E1213ABDFC}"/>
              </a:ext>
            </a:extLst>
          </p:cNvPr>
          <p:cNvSpPr txBox="1"/>
          <p:nvPr/>
        </p:nvSpPr>
        <p:spPr>
          <a:xfrm>
            <a:off x="179388" y="4457700"/>
            <a:ext cx="6323012" cy="2667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HCMC 	(n = 85)	6.7% (-9.4%, 22.8%)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B9F0A6D9-4D17-4D8C-AE18-FABEFE08D85B}"/>
              </a:ext>
            </a:extLst>
          </p:cNvPr>
          <p:cNvSpPr txBox="1"/>
          <p:nvPr/>
        </p:nvSpPr>
        <p:spPr>
          <a:xfrm>
            <a:off x="179388" y="4652963"/>
            <a:ext cx="7705725" cy="2889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Durban 	(n = 56)	5.1% (-17.4%, 27.6%)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="" xmlns:a16="http://schemas.microsoft.com/office/drawing/2014/main" id="{5D7493EE-9BAF-4788-AC91-D214ABFE479F}"/>
              </a:ext>
            </a:extLst>
          </p:cNvPr>
          <p:cNvSpPr txBox="1"/>
          <p:nvPr/>
        </p:nvSpPr>
        <p:spPr>
          <a:xfrm>
            <a:off x="179388" y="4949825"/>
            <a:ext cx="5472112" cy="1349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Johannesburg 	(n = 42)	-23.0% (-53.7%, 7.8%)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="" xmlns:a16="http://schemas.microsoft.com/office/drawing/2014/main" id="{7C97360D-F9AD-4E76-BC91-F02E2B93E622}"/>
              </a:ext>
            </a:extLst>
          </p:cNvPr>
          <p:cNvSpPr txBox="1"/>
          <p:nvPr/>
        </p:nvSpPr>
        <p:spPr>
          <a:xfrm>
            <a:off x="179388" y="5124450"/>
            <a:ext cx="8424862" cy="249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Ulaanbaatar 	(n = 15)	27.3% (1.0%, 53.6%)</a:t>
            </a:r>
          </a:p>
        </p:txBody>
      </p:sp>
      <p:sp>
        <p:nvSpPr>
          <p:cNvPr id="39949" name="TextBox 1"/>
          <p:cNvSpPr txBox="1">
            <a:spLocks noChangeArrowheads="1"/>
          </p:cNvSpPr>
          <p:nvPr/>
        </p:nvSpPr>
        <p:spPr bwMode="auto">
          <a:xfrm>
            <a:off x="200025" y="2860675"/>
            <a:ext cx="8548688" cy="280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</p:txBody>
      </p:sp>
      <p:graphicFrame>
        <p:nvGraphicFramePr>
          <p:cNvPr id="22" name="Chart 21">
            <a:extLst>
              <a:ext uri="{FF2B5EF4-FFF2-40B4-BE49-F238E27FC236}">
                <a16:creationId xmlns="" xmlns:a16="http://schemas.microsoft.com/office/drawing/2014/main" id="{8833B015-8E19-419F-958C-F073C15D48C0}"/>
              </a:ext>
            </a:extLst>
          </p:cNvPr>
          <p:cNvGraphicFramePr>
            <a:graphicFrameLocks/>
          </p:cNvGraphicFramePr>
          <p:nvPr/>
        </p:nvGraphicFramePr>
        <p:xfrm>
          <a:off x="212184" y="1179367"/>
          <a:ext cx="8660371" cy="524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51" name="TextBox 1"/>
          <p:cNvSpPr txBox="1">
            <a:spLocks noChangeArrowheads="1"/>
          </p:cNvSpPr>
          <p:nvPr/>
        </p:nvSpPr>
        <p:spPr bwMode="auto">
          <a:xfrm>
            <a:off x="179388" y="1447800"/>
            <a:ext cx="4011612" cy="43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 b="1" dirty="0"/>
              <a:t>              </a:t>
            </a:r>
            <a:r>
              <a:rPr lang="ka-GE" altLang="en-US" sz="1600" b="1" dirty="0" smtClean="0"/>
              <a:t>    </a:t>
            </a:r>
            <a:r>
              <a:rPr lang="ka-GE" altLang="en-US" sz="1400" b="1" dirty="0" smtClean="0">
                <a:solidFill>
                  <a:srgbClr val="9A044B"/>
                </a:solidFill>
              </a:rPr>
              <a:t>საკვლევი</a:t>
            </a:r>
            <a:r>
              <a:rPr lang="en-GB" altLang="en-US" sz="1400" b="1" dirty="0" smtClean="0">
                <a:solidFill>
                  <a:srgbClr val="9A044B"/>
                </a:solidFill>
              </a:rPr>
              <a:t>           </a:t>
            </a:r>
            <a:r>
              <a:rPr lang="ka-GE" altLang="en-US" sz="1400" b="1" dirty="0" smtClean="0">
                <a:solidFill>
                  <a:srgbClr val="9A044B"/>
                </a:solidFill>
              </a:rPr>
              <a:t>კონტროლი </a:t>
            </a:r>
            <a:r>
              <a:rPr lang="en-GB" altLang="en-US" sz="1400" b="1" dirty="0" smtClean="0">
                <a:solidFill>
                  <a:srgbClr val="9A044B"/>
                </a:solidFill>
              </a:rPr>
              <a:t> </a:t>
            </a:r>
            <a:endParaRPr lang="en-GB" altLang="en-US" sz="1400" b="1" dirty="0">
              <a:solidFill>
                <a:srgbClr val="9A044B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b="1" dirty="0" smtClean="0"/>
              <a:t>სულ</a:t>
            </a:r>
            <a:r>
              <a:rPr lang="en-GB" altLang="en-US" sz="1600" b="1" dirty="0" smtClean="0"/>
              <a:t>  </a:t>
            </a:r>
            <a:r>
              <a:rPr lang="ka-GE" altLang="en-US" sz="1600" b="1" dirty="0" smtClean="0"/>
              <a:t>      </a:t>
            </a:r>
            <a:r>
              <a:rPr lang="en-GB" altLang="en-US" sz="1400" dirty="0" smtClean="0"/>
              <a:t>21.9</a:t>
            </a:r>
            <a:r>
              <a:rPr lang="en-GB" altLang="en-US" sz="1400" dirty="0"/>
              <a:t>% of 210 v 19.4% of 108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b="1" dirty="0" smtClean="0"/>
              <a:t>აივ </a:t>
            </a:r>
            <a:r>
              <a:rPr lang="en-GB" altLang="en-US" sz="1600" b="1" dirty="0" smtClean="0"/>
              <a:t> </a:t>
            </a:r>
            <a:r>
              <a:rPr lang="ka-GE" altLang="en-US" sz="1600" b="1" dirty="0" smtClean="0"/>
              <a:t>სტატუსი</a:t>
            </a:r>
            <a:endParaRPr lang="en-GB" altLang="en-US" sz="1600" b="1" dirty="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dirty="0" smtClean="0"/>
              <a:t>დადებითი</a:t>
            </a:r>
            <a:r>
              <a:rPr lang="en-GB" altLang="en-US" sz="1600" dirty="0" smtClean="0"/>
              <a:t> </a:t>
            </a:r>
            <a:r>
              <a:rPr lang="ka-GE" altLang="en-US" sz="1600" dirty="0" smtClean="0"/>
              <a:t>    </a:t>
            </a:r>
            <a:r>
              <a:rPr lang="en-GB" altLang="en-US" sz="1400" dirty="0" smtClean="0"/>
              <a:t>31</a:t>
            </a:r>
            <a:r>
              <a:rPr lang="en-GB" altLang="en-US" sz="1400" dirty="0"/>
              <a:t>% of 70 v 35% of 34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dirty="0" smtClean="0"/>
              <a:t>უარყოფითი</a:t>
            </a:r>
            <a:r>
              <a:rPr lang="en-GB" altLang="en-US" sz="1600" dirty="0" smtClean="0"/>
              <a:t>   </a:t>
            </a:r>
            <a:r>
              <a:rPr lang="en-GB" altLang="en-US" sz="1400" dirty="0"/>
              <a:t>17% of 140 v 12% of 74</a:t>
            </a:r>
          </a:p>
          <a:p>
            <a:pPr eaLnBrk="1" hangingPunct="1">
              <a:lnSpc>
                <a:spcPts val="13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b="1" dirty="0" smtClean="0"/>
              <a:t>ქვეყანა</a:t>
            </a:r>
            <a:endParaRPr lang="en-GB" altLang="en-US" sz="1600" b="1" dirty="0"/>
          </a:p>
          <a:p>
            <a:pPr eaLnBrk="1" hangingPunct="1">
              <a:lnSpc>
                <a:spcPts val="13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dirty="0" smtClean="0"/>
              <a:t>ეთიოპია  </a:t>
            </a:r>
            <a:r>
              <a:rPr lang="en-GB" altLang="en-US" sz="1600" dirty="0" smtClean="0"/>
              <a:t>     </a:t>
            </a:r>
            <a:r>
              <a:rPr lang="en-GB" altLang="en-US" sz="1400" dirty="0"/>
              <a:t>13% of 69 v 8% of 36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dirty="0" smtClean="0"/>
              <a:t>მონგოლეთი </a:t>
            </a:r>
            <a:r>
              <a:rPr lang="en-GB" altLang="en-US" sz="1600" dirty="0" smtClean="0"/>
              <a:t> </a:t>
            </a:r>
            <a:r>
              <a:rPr lang="en-GB" altLang="en-US" sz="1400" dirty="0"/>
              <a:t>27% of 11 v 0% of 4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dirty="0" smtClean="0"/>
              <a:t>სამხ. აფრიკა  </a:t>
            </a:r>
            <a:r>
              <a:rPr lang="en-GB" altLang="en-US" sz="1400" dirty="0" smtClean="0"/>
              <a:t>31</a:t>
            </a:r>
            <a:r>
              <a:rPr lang="en-GB" altLang="en-US" sz="1400" dirty="0"/>
              <a:t>% of 75 v 37% of 38</a:t>
            </a:r>
            <a:r>
              <a:rPr lang="en-GB" altLang="en-US" sz="1600" dirty="0"/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dirty="0" smtClean="0"/>
              <a:t>ვიეტნამი  </a:t>
            </a:r>
            <a:r>
              <a:rPr lang="en-GB" altLang="en-US" sz="1600" dirty="0" smtClean="0"/>
              <a:t>     </a:t>
            </a:r>
            <a:r>
              <a:rPr lang="en-GB" altLang="en-US" sz="1400" dirty="0"/>
              <a:t>20% of 55 v 13% of 30</a:t>
            </a:r>
          </a:p>
        </p:txBody>
      </p:sp>
      <p:sp>
        <p:nvSpPr>
          <p:cNvPr id="39952" name="TextBox 3"/>
          <p:cNvSpPr txBox="1">
            <a:spLocks noChangeArrowheads="1"/>
          </p:cNvSpPr>
          <p:nvPr/>
        </p:nvSpPr>
        <p:spPr bwMode="auto">
          <a:xfrm>
            <a:off x="6156325" y="1196975"/>
            <a:ext cx="27368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ka-GE" altLang="en-US" sz="1600" b="1" dirty="0" smtClean="0">
                <a:solidFill>
                  <a:srgbClr val="9A044B"/>
                </a:solidFill>
              </a:rPr>
              <a:t>კონტროლი უკეთესი </a:t>
            </a:r>
            <a:r>
              <a:rPr lang="en-GB" altLang="en-US" sz="1600" b="1" dirty="0" smtClean="0">
                <a:solidFill>
                  <a:srgbClr val="9A044B"/>
                </a:solidFill>
              </a:rPr>
              <a:t>-&gt;</a:t>
            </a:r>
            <a:endParaRPr lang="en-GB" altLang="en-US" sz="1600" b="1" dirty="0">
              <a:solidFill>
                <a:srgbClr val="9A044B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122390951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3200" dirty="0" smtClean="0">
                <a:solidFill>
                  <a:srgbClr val="9A044B"/>
                </a:solidFill>
              </a:rPr>
              <a:t>უსაფრთხოების ანალიზის პოპულაცია</a:t>
            </a:r>
            <a:endParaRPr lang="en-US" altLang="en-US" sz="3200" dirty="0">
              <a:solidFill>
                <a:srgbClr val="9A044B"/>
              </a:solidFill>
            </a:endParaRPr>
          </a:p>
        </p:txBody>
      </p:sp>
      <p:sp>
        <p:nvSpPr>
          <p:cNvPr id="43011" name="Content Placeholder 2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600" dirty="0" smtClean="0"/>
              <a:t>ყველა რანდომიზებულ პაციენტს მიღებული ჰქონდა მკურნალობის სულ მცირე ერთი დოზა</a:t>
            </a:r>
          </a:p>
          <a:p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14294F4-E322-4983-AB6B-5EAFB6D2F6E3}"/>
              </a:ext>
            </a:extLst>
          </p:cNvPr>
          <p:cNvGraphicFramePr>
            <a:graphicFrameLocks noGrp="1"/>
          </p:cNvGraphicFramePr>
          <p:nvPr/>
        </p:nvGraphicFramePr>
        <p:xfrm>
          <a:off x="735013" y="3187700"/>
          <a:ext cx="7724775" cy="168751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08781">
                  <a:extLst>
                    <a:ext uri="{9D8B030D-6E8A-4147-A177-3AD203B41FA5}">
                      <a16:colId xmlns="" xmlns:a16="http://schemas.microsoft.com/office/drawing/2014/main" val="2585988369"/>
                    </a:ext>
                  </a:extLst>
                </a:gridCol>
                <a:gridCol w="1271998">
                  <a:extLst>
                    <a:ext uri="{9D8B030D-6E8A-4147-A177-3AD203B41FA5}">
                      <a16:colId xmlns="" xmlns:a16="http://schemas.microsoft.com/office/drawing/2014/main" val="923214304"/>
                    </a:ext>
                  </a:extLst>
                </a:gridCol>
                <a:gridCol w="1271998">
                  <a:extLst>
                    <a:ext uri="{9D8B030D-6E8A-4147-A177-3AD203B41FA5}">
                      <a16:colId xmlns="" xmlns:a16="http://schemas.microsoft.com/office/drawing/2014/main" val="2620444458"/>
                    </a:ext>
                  </a:extLst>
                </a:gridCol>
                <a:gridCol w="1271998">
                  <a:extLst>
                    <a:ext uri="{9D8B030D-6E8A-4147-A177-3AD203B41FA5}">
                      <a16:colId xmlns="" xmlns:a16="http://schemas.microsoft.com/office/drawing/2014/main" val="1684727576"/>
                    </a:ext>
                  </a:extLst>
                </a:gridCol>
              </a:tblGrid>
              <a:tr h="342076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საკვლევი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კონტროლი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სულ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extLst>
                  <a:ext uri="{0D108BD9-81ED-4DB2-BD59-A6C34878D82A}">
                    <a16:rowId xmlns="" xmlns:a16="http://schemas.microsoft.com/office/drawing/2014/main" val="252506625"/>
                  </a:ext>
                </a:extLst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სულ რანდომიზებული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142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extLst>
                  <a:ext uri="{0D108BD9-81ED-4DB2-BD59-A6C34878D82A}">
                    <a16:rowId xmlns="" xmlns:a16="http://schemas.microsoft.com/office/drawing/2014/main" val="18977927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სულ უსაფრთხოების ანალიზის პოპულაცია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141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extLst>
                  <a:ext uri="{0D108BD9-81ED-4DB2-BD59-A6C34878D82A}">
                    <a16:rowId xmlns="" xmlns:a16="http://schemas.microsoft.com/office/drawing/2014/main" val="4123091381"/>
                  </a:ext>
                </a:extLst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გამოირიცხა: არ დაუწყიათ</a:t>
                      </a:r>
                      <a:r>
                        <a:rPr lang="ka-GE" sz="1500" u="none" strike="noStrike" baseline="0" dirty="0" smtClean="0">
                          <a:effectLst/>
                        </a:rPr>
                        <a:t> მკურნალობა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extLst>
                  <a:ext uri="{0D108BD9-81ED-4DB2-BD59-A6C34878D82A}">
                    <a16:rowId xmlns="" xmlns:a16="http://schemas.microsoft.com/office/drawing/2014/main" val="42175575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42065918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3200" dirty="0" smtClean="0">
                <a:solidFill>
                  <a:srgbClr val="9A044B"/>
                </a:solidFill>
              </a:rPr>
              <a:t>უსაფრთხოების ანალიზის </a:t>
            </a:r>
            <a:br>
              <a:rPr lang="ka-GE" altLang="en-US" sz="3200" dirty="0" smtClean="0">
                <a:solidFill>
                  <a:srgbClr val="9A044B"/>
                </a:solidFill>
              </a:rPr>
            </a:br>
            <a:r>
              <a:rPr lang="ka-GE" altLang="en-US" sz="3200" dirty="0" smtClean="0">
                <a:solidFill>
                  <a:srgbClr val="9A044B"/>
                </a:solidFill>
              </a:rPr>
              <a:t>პირველადი გამოსავალები</a:t>
            </a:r>
            <a:endParaRPr lang="en-US" altLang="en-US" sz="3200" dirty="0">
              <a:solidFill>
                <a:srgbClr val="9A044B"/>
              </a:solidFill>
            </a:endParaRPr>
          </a:p>
        </p:txBody>
      </p:sp>
      <p:sp>
        <p:nvSpPr>
          <p:cNvPr id="45059" name="Content Placeholder 2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2400" dirty="0" smtClean="0"/>
              <a:t>პაციენტების წილი, რომელთაც მკურნალობის ან მეთვალყურეობის პერიოდში აღენიშნათ </a:t>
            </a:r>
            <a:r>
              <a:rPr lang="ka-GE" altLang="en-US" sz="2400" b="1" dirty="0" smtClean="0"/>
              <a:t>მესამე ხარისხის ან  მეტი არასასურველი მოვლენა:</a:t>
            </a:r>
            <a:endParaRPr lang="en-US" altLang="en-US" sz="2400" b="1" dirty="0"/>
          </a:p>
          <a:p>
            <a:endParaRPr lang="en-US" altLang="en-US" sz="2400" dirty="0"/>
          </a:p>
          <a:p>
            <a:pPr lvl="1"/>
            <a:r>
              <a:rPr lang="ka-GE" altLang="en-US" sz="2200" dirty="0" smtClean="0"/>
              <a:t>რანდომიზაციის შემდეგ მკურნალობისას ნებისმიერ დროს ან 132-ე კვირამდე მეთვალყურეობის პერიოდში</a:t>
            </a:r>
            <a:endParaRPr lang="en-US" altLang="en-US" sz="2200" dirty="0"/>
          </a:p>
          <a:p>
            <a:pPr lvl="1"/>
            <a:r>
              <a:rPr lang="ka-GE" altLang="en-US" sz="2200" dirty="0" smtClean="0"/>
              <a:t>მოიცავს ყველა არასასურველ მოვლენას, მიუხედავად იმისა იყო თუ არა მოვლენა დაკავშირებული მკურნალობასთან</a:t>
            </a:r>
            <a:endParaRPr lang="en-US" altLang="en-US" sz="2200" dirty="0"/>
          </a:p>
          <a:p>
            <a:pPr lvl="1"/>
            <a:r>
              <a:rPr lang="ka-GE" altLang="en-US" sz="2200" dirty="0" smtClean="0"/>
              <a:t>ხარისხები განისაზღვრა </a:t>
            </a:r>
            <a:r>
              <a:rPr lang="en-US" altLang="en-US" sz="2200" dirty="0" smtClean="0"/>
              <a:t>DAIDS </a:t>
            </a:r>
            <a:r>
              <a:rPr lang="ka-GE" altLang="en-US" sz="2200" dirty="0" smtClean="0"/>
              <a:t>ცხრილის მიხედვით</a:t>
            </a:r>
            <a:endParaRPr lang="en-US" altLang="en-US" sz="2200" dirty="0"/>
          </a:p>
          <a:p>
            <a:pPr lvl="1"/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479733423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32656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3200" dirty="0" smtClean="0">
                <a:solidFill>
                  <a:srgbClr val="9A044B"/>
                </a:solidFill>
              </a:rPr>
              <a:t>უსაფრთხოების ანალიზის </a:t>
            </a:r>
            <a:br>
              <a:rPr lang="ka-GE" altLang="en-US" sz="3200" dirty="0" smtClean="0">
                <a:solidFill>
                  <a:srgbClr val="9A044B"/>
                </a:solidFill>
              </a:rPr>
            </a:br>
            <a:r>
              <a:rPr lang="ka-GE" altLang="en-US" sz="3200" dirty="0" smtClean="0">
                <a:solidFill>
                  <a:srgbClr val="9A044B"/>
                </a:solidFill>
              </a:rPr>
              <a:t>მეორადი გამოსავალები</a:t>
            </a:r>
            <a:endParaRPr lang="en-US" altLang="en-US" sz="3200" dirty="0">
              <a:solidFill>
                <a:srgbClr val="9A044B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EBE2DC-B8B5-4D43-B921-FB596958909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408238"/>
          <a:ext cx="8147050" cy="214795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70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2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2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2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2002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საკვლევი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კონტროლი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სულ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20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500" u="none" strike="noStrike" dirty="0" smtClean="0">
                          <a:effectLst/>
                        </a:rPr>
                        <a:t>უსაფრთხოების ანალიზის პოპულაცია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141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423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741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პაციენტები </a:t>
                      </a:r>
                      <a:r>
                        <a:rPr lang="en-US" sz="1500" u="none" strike="noStrike" dirty="0" smtClean="0">
                          <a:effectLst/>
                        </a:rPr>
                        <a:t>3-5 </a:t>
                      </a:r>
                      <a:r>
                        <a:rPr lang="ka-GE" sz="1500" u="none" strike="noStrike" dirty="0" smtClean="0">
                          <a:effectLst/>
                        </a:rPr>
                        <a:t>ხარისხის არასასურველი</a:t>
                      </a:r>
                      <a:r>
                        <a:rPr lang="ka-GE" sz="1500" u="none" strike="noStrike" baseline="0" dirty="0" smtClean="0">
                          <a:effectLst/>
                        </a:rPr>
                        <a:t> მოვლენით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129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192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741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პაციენტები ნებისმიერი სერიოზული არასასურველი მოვლენით</a:t>
                      </a:r>
                      <a:r>
                        <a:rPr lang="ka-GE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(</a:t>
                      </a:r>
                      <a:r>
                        <a:rPr lang="en-US" sz="1500" u="none" strike="noStrike" dirty="0">
                          <a:effectLst/>
                        </a:rPr>
                        <a:t>SAE)*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144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202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გარდაცვლილები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07" name="TextBox 9"/>
          <p:cNvSpPr txBox="1">
            <a:spLocks noChangeArrowheads="1"/>
          </p:cNvSpPr>
          <p:nvPr/>
        </p:nvSpPr>
        <p:spPr bwMode="auto">
          <a:xfrm>
            <a:off x="533400" y="4784973"/>
            <a:ext cx="78486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</a:pPr>
            <a:r>
              <a:rPr lang="en-US" altLang="en-US" sz="1800" dirty="0" smtClean="0"/>
              <a:t>*</a:t>
            </a:r>
            <a:r>
              <a:rPr lang="ka-GE" altLang="en-US" sz="1800" dirty="0" smtClean="0"/>
              <a:t>ნებისმიერი არასასურველი მოვლენა სერიოზულია თუ:</a:t>
            </a:r>
            <a:r>
              <a:rPr lang="en-US" altLang="en-US" sz="1800" dirty="0" smtClean="0"/>
              <a:t> </a:t>
            </a:r>
            <a:r>
              <a:rPr lang="ka-GE" altLang="en-US" sz="1800" dirty="0" smtClean="0"/>
              <a:t>იწვევს სიკვდილს</a:t>
            </a:r>
            <a:r>
              <a:rPr lang="en-US" altLang="en-US" sz="1800" dirty="0" smtClean="0"/>
              <a:t>, </a:t>
            </a:r>
            <a:r>
              <a:rPr lang="ka-GE" altLang="en-US" sz="1800" dirty="0" smtClean="0"/>
              <a:t>სიცოცხლისთვის საშიშია, საჭიროებს ჰოსპიტალიზაციას ან მის გახანგრძლივებას</a:t>
            </a:r>
            <a:r>
              <a:rPr lang="en-US" altLang="en-US" sz="1800" dirty="0" smtClean="0"/>
              <a:t>, </a:t>
            </a:r>
            <a:r>
              <a:rPr lang="ka-GE" altLang="en-US" sz="1800" dirty="0" smtClean="0"/>
              <a:t>იწვევს დროებით ან მუდმივ შრომისუუნარობას ან ინვალიდობას,</a:t>
            </a:r>
            <a:r>
              <a:rPr lang="en-US" altLang="en-US" sz="1800" dirty="0" smtClean="0"/>
              <a:t> </a:t>
            </a:r>
            <a:r>
              <a:rPr lang="ka-GE" altLang="en-US" sz="1800" dirty="0" smtClean="0"/>
              <a:t>იწვევს თანდაყოლილ ანომალიას ან დეფექტს, ან სხვა მნიშვნელოვან სამედიცინო მდგომარეობას</a:t>
            </a:r>
            <a:endParaRPr lang="en-US" alt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6449336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715404" cy="1066800"/>
          </a:xfrm>
        </p:spPr>
        <p:txBody>
          <a:bodyPr>
            <a:noAutofit/>
          </a:bodyPr>
          <a:lstStyle/>
          <a:p>
            <a:r>
              <a:rPr lang="ka-GE" sz="2600" b="1" dirty="0"/>
              <a:t>როგორ </a:t>
            </a:r>
            <a:r>
              <a:rPr lang="ka-GE" sz="2600" b="1" dirty="0" smtClean="0"/>
              <a:t>ხდება ტუბერკულოზის </a:t>
            </a:r>
            <a:r>
              <a:rPr lang="ka-GE" sz="2600" b="1" dirty="0"/>
              <a:t>სამკურნალო მედიკამენტების </a:t>
            </a:r>
            <a:r>
              <a:rPr lang="ka-GE" sz="2600" b="1" dirty="0" smtClean="0"/>
              <a:t>მიმართ რეზისტენტობის განვითარება?</a:t>
            </a:r>
            <a:endParaRPr lang="en-ZA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462174" cy="4143404"/>
          </a:xfrm>
        </p:spPr>
        <p:txBody>
          <a:bodyPr>
            <a:noAutofit/>
          </a:bodyPr>
          <a:lstStyle/>
          <a:p>
            <a:r>
              <a:rPr lang="ka-GE" sz="2000" b="1" dirty="0"/>
              <a:t>შეძენილი რეზისტენტობა </a:t>
            </a:r>
            <a:r>
              <a:rPr lang="ka-GE" sz="2000" dirty="0" smtClean="0"/>
              <a:t>ვითარდება, </a:t>
            </a:r>
            <a:r>
              <a:rPr lang="ka-GE" sz="2000" dirty="0"/>
              <a:t>როდესაც</a:t>
            </a:r>
            <a:endParaRPr lang="en-ZA" sz="2000" dirty="0"/>
          </a:p>
          <a:p>
            <a:pPr lvl="1"/>
            <a:r>
              <a:rPr lang="ka-GE" sz="2000" dirty="0" smtClean="0"/>
              <a:t>სენსიტიური ტუბერკულოზით დაავადებული პაციენტები ვერ  ან </a:t>
            </a:r>
            <a:r>
              <a:rPr lang="ka-GE" sz="2000" dirty="0"/>
              <a:t>არ იღებენ </a:t>
            </a:r>
            <a:r>
              <a:rPr lang="ka-GE" sz="2000" dirty="0" smtClean="0"/>
              <a:t>მედიკამენტებს ისე, </a:t>
            </a:r>
            <a:r>
              <a:rPr lang="ka-GE" sz="2000" dirty="0"/>
              <a:t>როგორც ეს საჭიროა </a:t>
            </a:r>
            <a:endParaRPr lang="en-ZA" sz="2000" dirty="0"/>
          </a:p>
          <a:p>
            <a:pPr lvl="2"/>
            <a:r>
              <a:rPr lang="ka-GE" sz="2000" dirty="0" smtClean="0"/>
              <a:t>ტოვებენ (აცდენენ) დოზებს, ან ეძლევათ არასათანადო </a:t>
            </a:r>
            <a:r>
              <a:rPr lang="ka-GE" sz="2000" dirty="0"/>
              <a:t>დოზა </a:t>
            </a:r>
          </a:p>
          <a:p>
            <a:pPr lvl="2"/>
            <a:r>
              <a:rPr lang="ka-GE" sz="2000" dirty="0"/>
              <a:t>აფთიაქს აღარ აქვს მედიკამენტები</a:t>
            </a:r>
          </a:p>
          <a:p>
            <a:pPr lvl="2"/>
            <a:r>
              <a:rPr lang="ka-GE" sz="2000" dirty="0"/>
              <a:t>გვერდითი მოვლენების გამო წყვეტენ </a:t>
            </a:r>
            <a:r>
              <a:rPr lang="ka-GE" sz="2000" dirty="0" smtClean="0"/>
              <a:t>მკურნალობას</a:t>
            </a:r>
          </a:p>
          <a:p>
            <a:pPr lvl="2"/>
            <a:endParaRPr lang="en-ZA" sz="2000" dirty="0"/>
          </a:p>
          <a:p>
            <a:r>
              <a:rPr lang="ka-GE" sz="2000" b="1" dirty="0" smtClean="0"/>
              <a:t>პირველადი რეზისტენტობას </a:t>
            </a:r>
            <a:r>
              <a:rPr lang="ka-GE" sz="2000" dirty="0" smtClean="0"/>
              <a:t>ადგილი აქვს მაშინ</a:t>
            </a:r>
            <a:r>
              <a:rPr lang="ka-GE" sz="2000" dirty="0"/>
              <a:t>, როდესაც </a:t>
            </a:r>
            <a:endParaRPr lang="en-ZA" sz="2000" dirty="0"/>
          </a:p>
          <a:p>
            <a:pPr lvl="1"/>
            <a:r>
              <a:rPr lang="ka-GE" sz="2000" dirty="0"/>
              <a:t>პაციენტები </a:t>
            </a:r>
            <a:r>
              <a:rPr lang="ka-GE" sz="2000" dirty="0" smtClean="0"/>
              <a:t>ავადდებიან ტუბერკულოზის რეზისტენტული შტამით</a:t>
            </a:r>
            <a:endParaRPr lang="en-ZA" sz="2000" dirty="0"/>
          </a:p>
          <a:p>
            <a:pPr lvl="2"/>
            <a:r>
              <a:rPr lang="ka-GE" sz="2000" dirty="0" smtClean="0"/>
              <a:t>ტუბერკულოზის გამომწვევი ორგანიზმი</a:t>
            </a:r>
            <a:r>
              <a:rPr lang="ka-GE" sz="2000" dirty="0"/>
              <a:t>, </a:t>
            </a:r>
            <a:r>
              <a:rPr lang="ka-GE" sz="2000" dirty="0" smtClean="0"/>
              <a:t>რომელიც აინფიცირებს პაციენტს, უკვე რეზისტენტულია </a:t>
            </a:r>
            <a:r>
              <a:rPr lang="ka-GE" sz="2000" dirty="0"/>
              <a:t>მედიკამენტის მიმართ მკურნალობის </a:t>
            </a:r>
            <a:r>
              <a:rPr lang="ka-GE" sz="2000" dirty="0" smtClean="0"/>
              <a:t>დაწყებამდე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3B8-A2E4-4B7D-A2B9-3067440E8FFF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12853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3200" dirty="0" smtClean="0">
                <a:solidFill>
                  <a:srgbClr val="9A044B"/>
                </a:solidFill>
              </a:rPr>
              <a:t>უსაფრთხოების ანალიზი </a:t>
            </a:r>
            <a:br>
              <a:rPr lang="ka-GE" altLang="en-US" sz="3200" dirty="0" smtClean="0">
                <a:solidFill>
                  <a:srgbClr val="9A044B"/>
                </a:solidFill>
              </a:rPr>
            </a:br>
            <a:r>
              <a:rPr lang="ka-GE" altLang="en-US" sz="3200" dirty="0" smtClean="0">
                <a:solidFill>
                  <a:srgbClr val="9A044B"/>
                </a:solidFill>
              </a:rPr>
              <a:t>აივ სტატუსის მიხედვით</a:t>
            </a:r>
            <a:endParaRPr lang="en-US" altLang="en-US" sz="3200" dirty="0">
              <a:solidFill>
                <a:srgbClr val="9A044B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1BA5A9B-20B5-4A80-906E-DCB003D0E1EC}"/>
              </a:ext>
            </a:extLst>
          </p:cNvPr>
          <p:cNvGraphicFramePr>
            <a:graphicFrameLocks noGrp="1"/>
          </p:cNvGraphicFramePr>
          <p:nvPr/>
        </p:nvGraphicFramePr>
        <p:xfrm>
          <a:off x="192088" y="2522538"/>
          <a:ext cx="8753474" cy="295551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49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0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07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07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07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07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8277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1" u="none" strike="noStrike" dirty="0" smtClean="0">
                          <a:effectLst/>
                          <a:latin typeface="+mj-lt"/>
                        </a:rPr>
                        <a:t>საკვლევი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1" u="none" strike="noStrike" dirty="0" smtClean="0">
                          <a:effectLst/>
                          <a:latin typeface="+mj-lt"/>
                        </a:rPr>
                        <a:t>კონტროლი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სულ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1" u="none" strike="noStrike" dirty="0" smtClean="0">
                          <a:effectLst/>
                          <a:latin typeface="+mj-lt"/>
                        </a:rPr>
                        <a:t>საკვლევი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1" u="none" strike="noStrike" dirty="0" smtClean="0">
                          <a:effectLst/>
                          <a:latin typeface="+mj-lt"/>
                        </a:rPr>
                        <a:t>კონტროლი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სულ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545"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 smtClean="0">
                          <a:effectLst/>
                          <a:latin typeface="+mj-lt"/>
                        </a:rPr>
                        <a:t>უსაფრთხოების ანალიზის პოპულაცია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270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545"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 smtClean="0">
                          <a:effectLst/>
                        </a:rPr>
                        <a:t>პაციენტები ნებისმიერი     </a:t>
                      </a:r>
                      <a:r>
                        <a:rPr lang="en-US" sz="1400" u="none" strike="noStrike" dirty="0" smtClean="0">
                          <a:effectLst/>
                        </a:rPr>
                        <a:t>3-5 </a:t>
                      </a:r>
                      <a:r>
                        <a:rPr lang="ka-GE" sz="1400" u="none" strike="noStrike" dirty="0" smtClean="0">
                          <a:effectLst/>
                        </a:rPr>
                        <a:t>ხარისხის არასასურველი</a:t>
                      </a:r>
                      <a:r>
                        <a:rPr lang="ka-GE" sz="1400" u="none" strike="noStrike" baseline="0" dirty="0" smtClean="0">
                          <a:effectLst/>
                        </a:rPr>
                        <a:t> მოვლენით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43.6%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49.5%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47.7%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385"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 smtClean="0">
                          <a:effectLst/>
                        </a:rPr>
                        <a:t>პაციენტები ნებისმიერი სერიოზული არასასურველი მოვლენით</a:t>
                      </a:r>
                      <a:r>
                        <a:rPr lang="ka-GE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(SAE)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46</a:t>
                      </a:r>
                      <a:b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44.7%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66</a:t>
                      </a:r>
                      <a:b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43.1%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385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  <a:latin typeface="+mj-lt"/>
                        </a:rPr>
                        <a:t>გარდაცვლილები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17.5%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14.4%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E2392E0-B0A6-430B-8197-1DFDB11B62BA}"/>
              </a:ext>
            </a:extLst>
          </p:cNvPr>
          <p:cNvSpPr/>
          <p:nvPr/>
        </p:nvSpPr>
        <p:spPr>
          <a:xfrm>
            <a:off x="2641600" y="2127250"/>
            <a:ext cx="3149600" cy="3359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ka-GE" sz="2100" b="1" dirty="0" smtClean="0">
                <a:solidFill>
                  <a:schemeClr val="tx1"/>
                </a:solidFill>
              </a:rPr>
              <a:t>აივ უარყოფითი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915C26E-525D-484D-9F6A-FCF36974EAF1}"/>
              </a:ext>
            </a:extLst>
          </p:cNvPr>
          <p:cNvSpPr/>
          <p:nvPr/>
        </p:nvSpPr>
        <p:spPr>
          <a:xfrm>
            <a:off x="5791200" y="2133600"/>
            <a:ext cx="3152775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ka-GE" sz="2100" b="1" dirty="0" smtClean="0">
                <a:solidFill>
                  <a:schemeClr val="tx1"/>
                </a:solidFill>
              </a:rPr>
              <a:t>აივ დადებითი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411613250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3200" dirty="0" smtClean="0">
                <a:solidFill>
                  <a:srgbClr val="9A044B"/>
                </a:solidFill>
              </a:rPr>
              <a:t>დრო გარდაცვალებამდე</a:t>
            </a:r>
            <a:endParaRPr lang="en-US" altLang="en-US" sz="3200" dirty="0">
              <a:solidFill>
                <a:srgbClr val="9A044B"/>
              </a:solidFill>
            </a:endParaRPr>
          </a:p>
        </p:txBody>
      </p:sp>
      <p:pic>
        <p:nvPicPr>
          <p:cNvPr id="5120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6975"/>
            <a:ext cx="7258050" cy="52800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9F829C-62D2-4670-9DE1-F1A651D21261}"/>
              </a:ext>
            </a:extLst>
          </p:cNvPr>
          <p:cNvSpPr txBox="1"/>
          <p:nvPr/>
        </p:nvSpPr>
        <p:spPr>
          <a:xfrm>
            <a:off x="1619672" y="1659054"/>
            <a:ext cx="430374" cy="313809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1600" dirty="0"/>
              <a:t>Probability of death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13576851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2600" dirty="0" smtClean="0">
                <a:solidFill>
                  <a:srgbClr val="9A044B"/>
                </a:solidFill>
              </a:rPr>
              <a:t>დრო გარდაცვალებამდე აივ სტატუსის მიხედვით</a:t>
            </a:r>
            <a:endParaRPr lang="en-US" altLang="en-US" sz="2600" dirty="0">
              <a:solidFill>
                <a:srgbClr val="9A044B"/>
              </a:solidFill>
            </a:endParaRPr>
          </a:p>
        </p:txBody>
      </p:sp>
      <p:pic>
        <p:nvPicPr>
          <p:cNvPr id="5222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25538"/>
            <a:ext cx="9072563" cy="45354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4D3844-661E-4165-B484-60844FE584AA}"/>
              </a:ext>
            </a:extLst>
          </p:cNvPr>
          <p:cNvSpPr txBox="1"/>
          <p:nvPr/>
        </p:nvSpPr>
        <p:spPr>
          <a:xfrm>
            <a:off x="323528" y="1669707"/>
            <a:ext cx="368947" cy="25793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1200" dirty="0"/>
              <a:t>Probability of death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45C26F-D190-4DE0-8C16-A3590EC9C583}"/>
              </a:ext>
            </a:extLst>
          </p:cNvPr>
          <p:cNvSpPr txBox="1"/>
          <p:nvPr/>
        </p:nvSpPr>
        <p:spPr>
          <a:xfrm>
            <a:off x="4818859" y="1700808"/>
            <a:ext cx="368947" cy="25793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1200" dirty="0"/>
              <a:t>Probability of death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97411325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8680"/>
            <a:ext cx="8229600" cy="8689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ka-GE" altLang="en-US" sz="2600" dirty="0" smtClean="0">
                <a:solidFill>
                  <a:srgbClr val="9A044B"/>
                </a:solidFill>
              </a:rPr>
              <a:t>სიკვდილობის შემსწავლელი დამოუკიდებელი კომიტეტი</a:t>
            </a:r>
            <a:endParaRPr lang="en-US" altLang="en-US" sz="2600" dirty="0">
              <a:solidFill>
                <a:srgbClr val="9A044B"/>
              </a:solidFill>
            </a:endParaRPr>
          </a:p>
        </p:txBody>
      </p:sp>
      <p:sp>
        <p:nvSpPr>
          <p:cNvPr id="65539" name="Content Placeholder 2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sz="2400" dirty="0" smtClean="0"/>
              <a:t>STREAM </a:t>
            </a:r>
            <a:r>
              <a:rPr lang="ka-GE" altLang="en-US" sz="2400" dirty="0" smtClean="0"/>
              <a:t>სტადია 1 ფარგლებში შეიქმნა სიკვდილობის მიზეზების შემსწავლელი დამოუკიდებელი კომიტეტი</a:t>
            </a:r>
            <a:endParaRPr lang="en-US" altLang="en-US" sz="2400" dirty="0"/>
          </a:p>
          <a:p>
            <a:pPr lvl="1"/>
            <a:r>
              <a:rPr lang="ka-GE" altLang="en-US" sz="2400" dirty="0" smtClean="0"/>
              <a:t>ორი დამოუკიდებელი კლინიცისტი, მულტირეზისტენტული ტბ მართვის გამოცდილებით </a:t>
            </a:r>
            <a:endParaRPr lang="en-US" altLang="en-US" sz="2400" dirty="0"/>
          </a:p>
          <a:p>
            <a:pPr lvl="1"/>
            <a:r>
              <a:rPr lang="ka-GE" altLang="en-US" sz="2400" dirty="0" smtClean="0"/>
              <a:t>მოხდა 3-4 შეხვედრა კვლევის პერიოდში</a:t>
            </a:r>
          </a:p>
          <a:p>
            <a:pPr lvl="1"/>
            <a:r>
              <a:rPr lang="ka-GE" altLang="en-US" sz="2400" dirty="0" smtClean="0"/>
              <a:t>სიკვდილის ძირითადი მიზეზები კლასიფიცირდა, როგორც გამოწვეული:</a:t>
            </a:r>
            <a:endParaRPr lang="en-US" altLang="en-US" sz="2400" dirty="0"/>
          </a:p>
          <a:p>
            <a:pPr marL="1371600" lvl="2" indent="-457200">
              <a:buFont typeface="Verdana" pitchFamily="34" charset="0"/>
              <a:buAutoNum type="arabicPeriod"/>
            </a:pPr>
            <a:r>
              <a:rPr lang="ka-GE" altLang="en-US" dirty="0" smtClean="0"/>
              <a:t>აივ ან აივ-ის მკურნალობით</a:t>
            </a:r>
            <a:endParaRPr lang="en-US" altLang="en-US" dirty="0"/>
          </a:p>
          <a:p>
            <a:pPr marL="1371600" lvl="2" indent="-457200">
              <a:buFont typeface="Verdana" pitchFamily="34" charset="0"/>
              <a:buAutoNum type="arabicPeriod"/>
            </a:pPr>
            <a:r>
              <a:rPr lang="ka-GE" altLang="en-US" dirty="0" smtClean="0"/>
              <a:t>ტუბერკულოზით</a:t>
            </a:r>
            <a:endParaRPr lang="en-US" altLang="en-US" dirty="0"/>
          </a:p>
          <a:p>
            <a:pPr marL="1371600" lvl="2" indent="-457200">
              <a:buFont typeface="Verdana" pitchFamily="34" charset="0"/>
              <a:buAutoNum type="arabicPeriod"/>
            </a:pPr>
            <a:r>
              <a:rPr lang="ka-GE" altLang="en-US" dirty="0" smtClean="0"/>
              <a:t>ტუბსაწინააღმდეგო მკურნალობით</a:t>
            </a:r>
            <a:endParaRPr lang="en-US" altLang="en-US" dirty="0"/>
          </a:p>
          <a:p>
            <a:pPr marL="1371600" lvl="2" indent="-457200">
              <a:buFont typeface="Verdana" pitchFamily="34" charset="0"/>
              <a:buAutoNum type="arabicPeriod"/>
            </a:pPr>
            <a:r>
              <a:rPr lang="ka-GE" altLang="en-US" dirty="0" smtClean="0"/>
              <a:t>სხვა მიზეზით</a:t>
            </a:r>
            <a:endParaRPr lang="en-US" altLang="en-US" dirty="0"/>
          </a:p>
          <a:p>
            <a:pPr marL="1371600" lvl="2" indent="-457200">
              <a:buFont typeface="Verdana" pitchFamily="34" charset="0"/>
              <a:buAutoNum type="arabicPeriod"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53097987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3200" dirty="0" smtClean="0">
                <a:solidFill>
                  <a:srgbClr val="9A044B"/>
                </a:solidFill>
              </a:rPr>
              <a:t>სიკვდილის მიზეზი და დრო</a:t>
            </a:r>
            <a:endParaRPr lang="en-US" altLang="en-US" sz="3200" dirty="0">
              <a:solidFill>
                <a:srgbClr val="9A044B"/>
              </a:solidFill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="" xmlns:a16="http://schemas.microsoft.com/office/drawing/2014/main" id="{7D350B06-8A4E-4A98-9726-83C3BDB510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295400"/>
          <a:ext cx="8642350" cy="5419675"/>
        </p:xfrm>
        <a:graphic>
          <a:graphicData uri="http://schemas.openxmlformats.org/drawingml/2006/table">
            <a:tbl>
              <a:tblPr firstRow="1" lastRow="1" bandRow="1">
                <a:tableStyleId>{BC89EF96-8CEA-46FF-86C4-4CE0E7609802}</a:tableStyleId>
              </a:tblPr>
              <a:tblGrid>
                <a:gridCol w="1584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6182"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>
                          <a:latin typeface="+mj-lt"/>
                        </a:rPr>
                        <a:t>პერიოდი რანდომიზაციიდან</a:t>
                      </a:r>
                      <a:r>
                        <a:rPr lang="ka-GE" sz="1200" baseline="0" dirty="0" smtClean="0">
                          <a:latin typeface="+mj-lt"/>
                        </a:rPr>
                        <a:t>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91" marR="6859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latin typeface="+mj-lt"/>
                        </a:rPr>
                        <a:t>საკვლევი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91" marR="6859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latin typeface="+mj-lt"/>
                        </a:rPr>
                        <a:t>კონტროლი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91" marR="6859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latin typeface="+mj-lt"/>
                        </a:rPr>
                        <a:t>საკვლევი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91" marR="6859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latin typeface="+mj-lt"/>
                        </a:rPr>
                        <a:t>კონტროლი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91" marR="68591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8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კვირა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პანტკრეატიტი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აივ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სუიციდი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სეფსისი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აივ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8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16- &lt;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კვირა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ჰიპოგლიკემიური კომა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ღვიძლის ალკოჰოლური დაავადება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ანტიტბ</a:t>
                      </a:r>
                      <a:r>
                        <a:rPr lang="ka-G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მკურნალობა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თირკმლის უკმარისობა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ka-G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ტბ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-ანტიტბ</a:t>
                      </a:r>
                      <a:r>
                        <a:rPr lang="ka-G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მკურნალობა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-აივ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-დიაბეტური კეტოაციდოზი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-მედიკამენტებით გამოწვეული </a:t>
                      </a:r>
                      <a:r>
                        <a:rPr lang="ka-G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ღვიძლის უკმარისობა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-უეცარი</a:t>
                      </a:r>
                      <a:r>
                        <a:rPr lang="ka-G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სიკვდილი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აივ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8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40- &lt;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კვირა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თავის</a:t>
                      </a:r>
                      <a:r>
                        <a:rPr lang="ka-G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ტვინის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ინფარქტი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ღვიძლის უკმარისობა, გამოწვეული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მცენარეული პრეპარატებით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-აივ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ka-G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თავის ტვინის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კიბო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დიაბეტური კეტოაციდოზი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აივ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76- &lt;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კვირა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HIV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ცეცხლსასროლი ჭრილობა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408"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სულ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</a:t>
                      </a:r>
                      <a:r>
                        <a:rPr lang="en-US" sz="14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5.5</a:t>
                      </a:r>
                      <a:r>
                        <a:rPr lang="en-US" sz="14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17.5</a:t>
                      </a:r>
                      <a:r>
                        <a:rPr lang="en-US" sz="14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296"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უსაფრთხოების ანალიზის პოპულაცია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031B4D-8013-4EAA-80AB-EB1A13A00387}"/>
              </a:ext>
            </a:extLst>
          </p:cNvPr>
          <p:cNvSpPr/>
          <p:nvPr/>
        </p:nvSpPr>
        <p:spPr>
          <a:xfrm>
            <a:off x="1835150" y="838200"/>
            <a:ext cx="3384550" cy="525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ka-GE" sz="2100" b="1" dirty="0" smtClean="0">
                <a:solidFill>
                  <a:schemeClr val="tx1"/>
                </a:solidFill>
              </a:rPr>
              <a:t>აივ</a:t>
            </a:r>
            <a:r>
              <a:rPr lang="en-US" sz="2100" b="1" dirty="0" smtClean="0">
                <a:solidFill>
                  <a:schemeClr val="tx1"/>
                </a:solidFill>
              </a:rPr>
              <a:t> </a:t>
            </a:r>
            <a:r>
              <a:rPr lang="ka-GE" sz="2100" b="1" dirty="0" smtClean="0">
                <a:solidFill>
                  <a:schemeClr val="tx1"/>
                </a:solidFill>
              </a:rPr>
              <a:t>უარყოფითი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29B16-3D21-47B7-B70E-9181C8CAFE68}"/>
              </a:ext>
            </a:extLst>
          </p:cNvPr>
          <p:cNvSpPr/>
          <p:nvPr/>
        </p:nvSpPr>
        <p:spPr>
          <a:xfrm>
            <a:off x="5219700" y="838200"/>
            <a:ext cx="3673475" cy="525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ka-GE" sz="2100" b="1" dirty="0" smtClean="0">
                <a:solidFill>
                  <a:schemeClr val="tx1"/>
                </a:solidFill>
              </a:rPr>
              <a:t>აივ</a:t>
            </a:r>
            <a:r>
              <a:rPr lang="en-US" sz="2100" b="1" dirty="0" smtClean="0">
                <a:solidFill>
                  <a:schemeClr val="tx1"/>
                </a:solidFill>
              </a:rPr>
              <a:t> </a:t>
            </a:r>
            <a:r>
              <a:rPr lang="ka-GE" sz="2100" b="1" dirty="0" smtClean="0">
                <a:solidFill>
                  <a:schemeClr val="tx1"/>
                </a:solidFill>
              </a:rPr>
              <a:t>დადებითი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417780835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>
            <a:extLst>
              <a:ext uri="{FF2B5EF4-FFF2-40B4-BE49-F238E27FC236}">
                <a16:creationId xmlns="" xmlns:a16="http://schemas.microsoft.com/office/drawing/2014/main" id="{55A26369-5961-4798-81AB-CF6E22692D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412875"/>
          <a:ext cx="7886699" cy="4438650"/>
        </p:xfrm>
        <a:graphic>
          <a:graphicData uri="http://schemas.openxmlformats.org/drawingml/2006/table">
            <a:tbl>
              <a:tblPr firstRow="1" firstCol="1" lastRow="1" lastCol="1" bandRow="1">
                <a:tableStyleId>{3B4B98B0-60AC-42C2-AFA5-B58CD77FA1E5}</a:tableStyleId>
              </a:tblPr>
              <a:tblGrid>
                <a:gridCol w="3853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4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44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44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პაციენტთა რაოდენობა </a:t>
                      </a:r>
                      <a:r>
                        <a:rPr lang="en-US" sz="1500" u="none" strike="noStrike" dirty="0" smtClean="0">
                          <a:effectLst/>
                        </a:rPr>
                        <a:t>AE</a:t>
                      </a:r>
                      <a:r>
                        <a:rPr lang="ka-GE" sz="1500" u="none" strike="noStrike" dirty="0" smtClean="0">
                          <a:effectLst/>
                        </a:rPr>
                        <a:t> მიხედვით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საკვლევი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კონტროლი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u="none" strike="noStrike" dirty="0" smtClean="0">
                          <a:effectLst/>
                        </a:rPr>
                        <a:t>სულ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წონის დაქვეითება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28 </a:t>
                      </a:r>
                      <a:r>
                        <a:rPr lang="en-US" sz="1500" b="1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15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43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გამტარებლობის დარღვევა</a:t>
                      </a:r>
                      <a:r>
                        <a:rPr lang="ka-GE" sz="1500" b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b="0" u="none" strike="noStrike" dirty="0" err="1" smtClean="0">
                          <a:effectLst/>
                        </a:rPr>
                        <a:t>QTcF</a:t>
                      </a:r>
                      <a:r>
                        <a:rPr lang="en-US" sz="1500" b="0" u="none" strike="noStrike" dirty="0" smtClean="0">
                          <a:effectLst/>
                        </a:rPr>
                        <a:t> </a:t>
                      </a:r>
                      <a:r>
                        <a:rPr lang="en-US" sz="1500" b="0" u="none" strike="noStrike" dirty="0">
                          <a:effectLst/>
                        </a:rPr>
                        <a:t>≥500ms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28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7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35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  <a:latin typeface="+mj-lt"/>
                        </a:rPr>
                        <a:t>სიყრუე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11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  <a:latin typeface="+mj-lt"/>
                        </a:rPr>
                        <a:t>14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  <a:latin typeface="+mj-lt"/>
                        </a:rPr>
                        <a:t>ოტოტოქსიურობა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</a:t>
                      </a:r>
                      <a:r>
                        <a:rPr lang="en-US" sz="1500" b="1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ჰიპოკალემია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ღვიძლის მედიკამენტოზური უკმარისობა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ღვიძლის ანომალური</a:t>
                      </a:r>
                      <a:r>
                        <a:rPr lang="ka-GE" sz="1500" b="0" u="none" strike="noStrike" baseline="0" dirty="0" smtClean="0">
                          <a:effectLst/>
                        </a:rPr>
                        <a:t> </a:t>
                      </a:r>
                      <a:r>
                        <a:rPr lang="ka-GE" sz="1500" b="0" u="none" strike="noStrike" dirty="0" smtClean="0">
                          <a:effectLst/>
                        </a:rPr>
                        <a:t>ფუნქციები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6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ჰეპატიტი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5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6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ანემია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ჰიპერგლიკემია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7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თირკმლის უკმარისობა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ღებინება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5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7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500" b="0" u="none" strike="noStrike" dirty="0" smtClean="0">
                          <a:effectLst/>
                        </a:rPr>
                        <a:t>დეპრესია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6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3-5</a:t>
                      </a:r>
                      <a:r>
                        <a:rPr lang="ka-GE" sz="1500" u="none" strike="noStrike" dirty="0" smtClean="0">
                          <a:effectLst/>
                        </a:rPr>
                        <a:t>-მდე ნებისმიერი ხარისხის </a:t>
                      </a:r>
                      <a:r>
                        <a:rPr lang="en-US" sz="1500" u="none" strike="noStrike" dirty="0" smtClean="0">
                          <a:effectLst/>
                        </a:rPr>
                        <a:t>AEs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129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63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192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itle 14">
            <a:extLst>
              <a:ext uri="{FF2B5EF4-FFF2-40B4-BE49-F238E27FC236}">
                <a16:creationId xmlns="" xmlns:a16="http://schemas.microsoft.com/office/drawing/2014/main" id="{185B0CBF-1758-4FAA-AB77-123818D0D306}"/>
              </a:ext>
            </a:extLst>
          </p:cNvPr>
          <p:cNvSpPr txBox="1">
            <a:spLocks/>
          </p:cNvSpPr>
          <p:nvPr/>
        </p:nvSpPr>
        <p:spPr>
          <a:xfrm>
            <a:off x="395288" y="115888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A04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10000"/>
              </a:lnSpc>
              <a:buClr>
                <a:srgbClr val="920049"/>
              </a:buClr>
              <a:defRPr/>
            </a:pPr>
            <a:r>
              <a:rPr lang="ka-GE" sz="2400" b="0" kern="0" dirty="0" smtClean="0"/>
              <a:t>მესამე-მეხუთე ხარისხის არასასურველი მოვლენები (</a:t>
            </a:r>
            <a:r>
              <a:rPr lang="en-US" sz="2400" b="0" kern="0" dirty="0" smtClean="0"/>
              <a:t>AE)</a:t>
            </a:r>
            <a:r>
              <a:rPr lang="ka-GE" sz="2400" b="0" kern="0" dirty="0" smtClean="0"/>
              <a:t> [ </a:t>
            </a:r>
            <a:r>
              <a:rPr lang="en-US" sz="2400" b="0" kern="0" dirty="0" err="1" smtClean="0"/>
              <a:t>MedDRA</a:t>
            </a:r>
            <a:r>
              <a:rPr lang="en-US" sz="2400" b="0" kern="0" dirty="0" smtClean="0"/>
              <a:t> </a:t>
            </a:r>
            <a:r>
              <a:rPr lang="ka-GE" sz="2400" b="0" kern="0" dirty="0" smtClean="0"/>
              <a:t>მიხედვით </a:t>
            </a:r>
            <a:r>
              <a:rPr lang="en-US" sz="2400" b="0" kern="0" dirty="0" smtClean="0"/>
              <a:t>(PT)</a:t>
            </a:r>
            <a:r>
              <a:rPr lang="ka-GE" sz="2400" b="0" kern="0" dirty="0" smtClean="0"/>
              <a:t>], რომლებიც ყველაზე ხშირად დაფიქსირდა </a:t>
            </a:r>
            <a:endParaRPr lang="en-US" sz="2400" b="0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16102028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3200" dirty="0" smtClean="0">
                <a:solidFill>
                  <a:srgbClr val="9A044B"/>
                </a:solidFill>
              </a:rPr>
              <a:t>დრო </a:t>
            </a:r>
            <a:r>
              <a:rPr lang="en-US" altLang="en-US" sz="3200" dirty="0" err="1" smtClean="0">
                <a:solidFill>
                  <a:srgbClr val="9A044B"/>
                </a:solidFill>
              </a:rPr>
              <a:t>QTcF</a:t>
            </a:r>
            <a:r>
              <a:rPr lang="en-US" altLang="en-US" sz="3200" dirty="0" smtClean="0">
                <a:solidFill>
                  <a:srgbClr val="9A044B"/>
                </a:solidFill>
              </a:rPr>
              <a:t> 500</a:t>
            </a:r>
            <a:r>
              <a:rPr lang="ka-GE" altLang="en-US" sz="3200" dirty="0" smtClean="0">
                <a:solidFill>
                  <a:srgbClr val="9A044B"/>
                </a:solidFill>
              </a:rPr>
              <a:t>მწ გაზრდამდე</a:t>
            </a:r>
            <a:endParaRPr lang="en-US" altLang="en-US" sz="3200" dirty="0">
              <a:solidFill>
                <a:srgbClr val="9A044B"/>
              </a:solidFill>
            </a:endParaRPr>
          </a:p>
        </p:txBody>
      </p:sp>
      <p:pic>
        <p:nvPicPr>
          <p:cNvPr id="60419" name="Content Placeholder 6" descr="A screenshot of a cell phone&#10;&#10;Description generated with very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200900" cy="52371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62440529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Content Placeholder 8" descr="A screenshot of a cell phone&#10;&#10;Description generated with very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00200"/>
            <a:ext cx="6219825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54013" y="188913"/>
            <a:ext cx="8435975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400" dirty="0" smtClean="0">
                <a:solidFill>
                  <a:srgbClr val="9A044B"/>
                </a:solidFill>
              </a:rPr>
              <a:t>დრო </a:t>
            </a:r>
            <a:r>
              <a:rPr lang="en-US" altLang="en-US" sz="2400" dirty="0" smtClean="0">
                <a:solidFill>
                  <a:srgbClr val="9A044B"/>
                </a:solidFill>
              </a:rPr>
              <a:t>ALT 5xULN</a:t>
            </a:r>
            <a:r>
              <a:rPr lang="ka-GE" altLang="en-US" sz="2400" dirty="0" smtClean="0">
                <a:solidFill>
                  <a:srgbClr val="9A044B"/>
                </a:solidFill>
              </a:rPr>
              <a:t> მატებამდე</a:t>
            </a:r>
            <a:r>
              <a:rPr lang="en-US" altLang="en-US" sz="2400" dirty="0" smtClean="0">
                <a:solidFill>
                  <a:srgbClr val="9A044B"/>
                </a:solidFill>
              </a:rPr>
              <a:t> </a:t>
            </a:r>
            <a:r>
              <a:rPr lang="en-US" altLang="en-US" sz="2400" dirty="0">
                <a:solidFill>
                  <a:srgbClr val="9A044B"/>
                </a:solidFill>
              </a:rPr>
              <a:t/>
            </a:r>
            <a:br>
              <a:rPr lang="en-US" altLang="en-US" sz="2400" dirty="0">
                <a:solidFill>
                  <a:srgbClr val="9A044B"/>
                </a:solidFill>
              </a:rPr>
            </a:br>
            <a:r>
              <a:rPr lang="en-US" altLang="en-US" sz="2400" dirty="0" smtClean="0">
                <a:solidFill>
                  <a:srgbClr val="9A044B"/>
                </a:solidFill>
              </a:rPr>
              <a:t>(</a:t>
            </a:r>
            <a:r>
              <a:rPr lang="ka-GE" altLang="en-US" sz="2400" dirty="0" smtClean="0">
                <a:solidFill>
                  <a:srgbClr val="9A044B"/>
                </a:solidFill>
              </a:rPr>
              <a:t>მე-</a:t>
            </a:r>
            <a:r>
              <a:rPr lang="en-US" altLang="en-US" sz="2400" dirty="0" smtClean="0">
                <a:solidFill>
                  <a:srgbClr val="9A044B"/>
                </a:solidFill>
              </a:rPr>
              <a:t>3 </a:t>
            </a:r>
            <a:r>
              <a:rPr lang="ka-GE" altLang="en-US" sz="2400" dirty="0" smtClean="0">
                <a:solidFill>
                  <a:srgbClr val="9A044B"/>
                </a:solidFill>
              </a:rPr>
              <a:t>ხარისხის ანომალური მაჩვენებელი</a:t>
            </a:r>
            <a:r>
              <a:rPr lang="en-US" altLang="en-US" sz="2400" dirty="0" smtClean="0">
                <a:solidFill>
                  <a:srgbClr val="9A044B"/>
                </a:solidFill>
              </a:rPr>
              <a:t>)</a:t>
            </a:r>
            <a:endParaRPr lang="en-US" altLang="en-US" sz="2400" dirty="0">
              <a:solidFill>
                <a:srgbClr val="9A044B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126077439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54013" y="188913"/>
            <a:ext cx="8435975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400" dirty="0" smtClean="0">
                <a:solidFill>
                  <a:srgbClr val="9A044B"/>
                </a:solidFill>
              </a:rPr>
              <a:t>დრო </a:t>
            </a:r>
            <a:r>
              <a:rPr lang="en-US" altLang="en-US" sz="2400" dirty="0" smtClean="0">
                <a:solidFill>
                  <a:srgbClr val="9A044B"/>
                </a:solidFill>
              </a:rPr>
              <a:t>AST 5xULN</a:t>
            </a:r>
            <a:r>
              <a:rPr lang="ka-GE" altLang="en-US" sz="2400" dirty="0" smtClean="0">
                <a:solidFill>
                  <a:srgbClr val="9A044B"/>
                </a:solidFill>
              </a:rPr>
              <a:t> მატებამდე</a:t>
            </a:r>
            <a:r>
              <a:rPr lang="en-US" altLang="en-US" sz="2400" dirty="0" smtClean="0">
                <a:solidFill>
                  <a:srgbClr val="9A044B"/>
                </a:solidFill>
              </a:rPr>
              <a:t> </a:t>
            </a:r>
            <a:br>
              <a:rPr lang="en-US" altLang="en-US" sz="2400" dirty="0" smtClean="0">
                <a:solidFill>
                  <a:srgbClr val="9A044B"/>
                </a:solidFill>
              </a:rPr>
            </a:br>
            <a:r>
              <a:rPr lang="en-US" altLang="en-US" sz="2400" dirty="0" smtClean="0">
                <a:solidFill>
                  <a:srgbClr val="9A044B"/>
                </a:solidFill>
              </a:rPr>
              <a:t>(</a:t>
            </a:r>
            <a:r>
              <a:rPr lang="ka-GE" altLang="en-US" sz="2400" dirty="0" smtClean="0">
                <a:solidFill>
                  <a:srgbClr val="9A044B"/>
                </a:solidFill>
              </a:rPr>
              <a:t>მე-</a:t>
            </a:r>
            <a:r>
              <a:rPr lang="en-US" altLang="en-US" sz="2400" dirty="0" smtClean="0">
                <a:solidFill>
                  <a:srgbClr val="9A044B"/>
                </a:solidFill>
              </a:rPr>
              <a:t>3 </a:t>
            </a:r>
            <a:r>
              <a:rPr lang="ka-GE" altLang="en-US" sz="2400" dirty="0" smtClean="0">
                <a:solidFill>
                  <a:srgbClr val="9A044B"/>
                </a:solidFill>
              </a:rPr>
              <a:t>ხარისხის ანომალური მაჩვენებელი</a:t>
            </a:r>
            <a:r>
              <a:rPr lang="en-US" altLang="en-US" sz="2400" dirty="0" smtClean="0">
                <a:solidFill>
                  <a:srgbClr val="9A044B"/>
                </a:solidFill>
              </a:rPr>
              <a:t>)</a:t>
            </a:r>
            <a:endParaRPr lang="en-US" altLang="en-US" sz="2400" dirty="0">
              <a:solidFill>
                <a:srgbClr val="9A044B"/>
              </a:solidFill>
            </a:endParaRPr>
          </a:p>
        </p:txBody>
      </p:sp>
      <p:pic>
        <p:nvPicPr>
          <p:cNvPr id="64515" name="Content Placeholder 6" descr="A screenshot of a cell phone&#10;&#10;Description generated with very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00200"/>
            <a:ext cx="6219825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574596405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11163"/>
            <a:ext cx="8785225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2500" smtClean="0">
                <a:latin typeface="Sylfaen" pitchFamily="18" charset="0"/>
              </a:rPr>
              <a:t>რა იყო </a:t>
            </a:r>
            <a:r>
              <a:rPr lang="en-US" altLang="en-US" sz="2500" smtClean="0">
                <a:latin typeface="Sylfaen" pitchFamily="18" charset="0"/>
              </a:rPr>
              <a:t>STREAM </a:t>
            </a:r>
            <a:r>
              <a:rPr lang="ka-GE" altLang="en-US" sz="2500" smtClean="0">
                <a:latin typeface="Sylfaen" pitchFamily="18" charset="0"/>
              </a:rPr>
              <a:t>სტადია </a:t>
            </a:r>
            <a:r>
              <a:rPr lang="en-US" altLang="en-US" sz="2500" smtClean="0">
                <a:latin typeface="Sylfaen" pitchFamily="18" charset="0"/>
              </a:rPr>
              <a:t>1</a:t>
            </a:r>
            <a:r>
              <a:rPr lang="ka-GE" altLang="en-US" sz="2500" smtClean="0">
                <a:latin typeface="Sylfaen" pitchFamily="18" charset="0"/>
              </a:rPr>
              <a:t>-ის მთავარი შეკითხვა</a:t>
            </a:r>
            <a:r>
              <a:rPr lang="en-US" altLang="en-US" sz="2500" smtClean="0">
                <a:latin typeface="Sylfaen" pitchFamily="18" charset="0"/>
              </a:rPr>
              <a:t>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endParaRPr lang="en-US" sz="3200" i="1" smtClean="0">
              <a:latin typeface="Sylfaen" pitchFamily="18" charset="0"/>
            </a:endParaRPr>
          </a:p>
          <a:p>
            <a:pPr marL="0" indent="0" algn="ctr">
              <a:buFontTx/>
              <a:buNone/>
            </a:pPr>
            <a:r>
              <a:rPr lang="ka-GE" sz="3200" i="1" smtClean="0">
                <a:latin typeface="Sylfaen" pitchFamily="18" charset="0"/>
              </a:rPr>
              <a:t>არის თუ არა </a:t>
            </a:r>
            <a:r>
              <a:rPr lang="en-US" sz="3200" i="1" smtClean="0">
                <a:latin typeface="Sylfaen" pitchFamily="18" charset="0"/>
              </a:rPr>
              <a:t>9-11 </a:t>
            </a:r>
            <a:r>
              <a:rPr lang="ka-GE" sz="3200" i="1" smtClean="0">
                <a:latin typeface="Sylfaen" pitchFamily="18" charset="0"/>
              </a:rPr>
              <a:t>თვიანი მკურნალობა ისევე </a:t>
            </a:r>
            <a:r>
              <a:rPr lang="ka-GE" sz="3200" i="1" u="sng" smtClean="0">
                <a:latin typeface="Sylfaen" pitchFamily="18" charset="0"/>
              </a:rPr>
              <a:t>ეფექტური,</a:t>
            </a:r>
            <a:r>
              <a:rPr lang="ka-GE" sz="3200" i="1" smtClean="0">
                <a:latin typeface="Sylfaen" pitchFamily="18" charset="0"/>
              </a:rPr>
              <a:t> როგორც</a:t>
            </a:r>
            <a:r>
              <a:rPr lang="en-US" sz="3200" i="1" smtClean="0">
                <a:latin typeface="Sylfaen" pitchFamily="18" charset="0"/>
              </a:rPr>
              <a:t> 20-24 </a:t>
            </a:r>
            <a:r>
              <a:rPr lang="ka-GE" sz="3200" i="1" smtClean="0">
                <a:latin typeface="Sylfaen" pitchFamily="18" charset="0"/>
              </a:rPr>
              <a:t>თვიანი მკურნალობა</a:t>
            </a:r>
            <a:r>
              <a:rPr lang="en-US" sz="3200" i="1" smtClean="0">
                <a:latin typeface="Sylfaen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sz="2700" i="1" smtClean="0">
              <a:latin typeface="Sylfaen" pitchFamily="18" charset="0"/>
            </a:endParaRPr>
          </a:p>
          <a:p>
            <a:pPr marL="0" indent="0">
              <a:buFontTx/>
              <a:buNone/>
            </a:pPr>
            <a:endParaRPr lang="en-US" sz="2400" smtClean="0">
              <a:latin typeface="Sylfaen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864629E-D5BD-419E-A147-A6DAF4277BBB}" type="slidenum">
              <a:rPr lang="en-US" altLang="en-US" sz="1200" smtClean="0">
                <a:solidFill>
                  <a:srgbClr val="898989"/>
                </a:solidFill>
              </a:rPr>
              <a:pPr algn="r"/>
              <a:t>59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457200" y="1773238"/>
            <a:ext cx="8229600" cy="210502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686800" cy="1066800"/>
          </a:xfrm>
        </p:spPr>
        <p:txBody>
          <a:bodyPr>
            <a:noAutofit/>
          </a:bodyPr>
          <a:lstStyle/>
          <a:p>
            <a:r>
              <a:rPr lang="ka-GE" sz="2600" b="1" dirty="0"/>
              <a:t>რა ხდება </a:t>
            </a:r>
            <a:r>
              <a:rPr lang="ka-GE" sz="2600" b="1" dirty="0" smtClean="0"/>
              <a:t>ტუბერკულოზის სამკურნალო მედიკამენტების მიმართ რეზისტენტობის </a:t>
            </a:r>
            <a:r>
              <a:rPr lang="ka-GE" sz="2600" b="1" dirty="0"/>
              <a:t>შემთხვევაში</a:t>
            </a:r>
            <a:r>
              <a:rPr lang="ka-GE" sz="2600" dirty="0"/>
              <a:t>?</a:t>
            </a:r>
            <a:endParaRPr lang="en-Z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25112"/>
          </a:xfrm>
        </p:spPr>
        <p:txBody>
          <a:bodyPr>
            <a:noAutofit/>
          </a:bodyPr>
          <a:lstStyle/>
          <a:p>
            <a:r>
              <a:rPr lang="ka-GE" sz="2200" dirty="0" smtClean="0"/>
              <a:t>დღეისათვის რიფამპიცინი </a:t>
            </a:r>
            <a:r>
              <a:rPr lang="ka-GE" sz="2200" dirty="0"/>
              <a:t>საუკეთესო მედიკამენტია ტუბერკულოზის სამკურნალოდ</a:t>
            </a:r>
          </a:p>
          <a:p>
            <a:r>
              <a:rPr lang="ka-GE" sz="2200" dirty="0"/>
              <a:t>რიფამპიცინის მიმართ </a:t>
            </a:r>
            <a:r>
              <a:rPr lang="ka-GE" sz="2200" dirty="0" smtClean="0"/>
              <a:t>რეზისტენტობის </a:t>
            </a:r>
            <a:r>
              <a:rPr lang="ka-GE" sz="2200" dirty="0"/>
              <a:t>შემთხვევაში, საჭიროა უფრო მეტი </a:t>
            </a:r>
            <a:r>
              <a:rPr lang="ka-GE" sz="2200" dirty="0" smtClean="0"/>
              <a:t>მედიკამენტის მიცემა, რომლებიც:</a:t>
            </a:r>
            <a:endParaRPr lang="en-ZA" sz="2200" dirty="0"/>
          </a:p>
          <a:p>
            <a:pPr marL="808038" lvl="1" indent="-273050"/>
            <a:r>
              <a:rPr lang="ka-GE" sz="2200" dirty="0" smtClean="0"/>
              <a:t>არ არიან ისეთივე სიძლიერის</a:t>
            </a:r>
            <a:endParaRPr lang="ka-GE" sz="2200" dirty="0"/>
          </a:p>
          <a:p>
            <a:pPr marL="808038" lvl="1" indent="-273050"/>
            <a:r>
              <a:rPr lang="ka-GE" sz="2200" dirty="0" smtClean="0"/>
              <a:t>ახასიათებთ მეტი </a:t>
            </a:r>
            <a:r>
              <a:rPr lang="ka-GE" sz="2200" dirty="0"/>
              <a:t>გვერდითი </a:t>
            </a:r>
            <a:r>
              <a:rPr lang="ka-GE" sz="2200" dirty="0" smtClean="0"/>
              <a:t>მოვლენები</a:t>
            </a:r>
            <a:endParaRPr lang="en-ZA" sz="2200" dirty="0"/>
          </a:p>
          <a:p>
            <a:r>
              <a:rPr lang="ka-GE" sz="2200" dirty="0" smtClean="0"/>
              <a:t>პაციენტებმა </a:t>
            </a:r>
            <a:r>
              <a:rPr lang="ka-GE" sz="2200" dirty="0"/>
              <a:t>6 თვის განმავლობაში </a:t>
            </a:r>
            <a:r>
              <a:rPr lang="ka-GE" sz="2200" dirty="0" smtClean="0"/>
              <a:t>უნდა მიიღონ მედიკამენტი ინექციის სახით</a:t>
            </a:r>
            <a:endParaRPr lang="ka-GE" sz="2200" dirty="0"/>
          </a:p>
          <a:p>
            <a:r>
              <a:rPr lang="ka-GE" sz="2200" dirty="0"/>
              <a:t>მკურნალობა ნაკლებ ეფექტურია </a:t>
            </a:r>
            <a:endParaRPr lang="en-ZA" sz="2200" dirty="0"/>
          </a:p>
          <a:p>
            <a:pPr marL="903288" lvl="1" indent="-368300"/>
            <a:r>
              <a:rPr lang="ka-GE" sz="2200" dirty="0" smtClean="0"/>
              <a:t>პაციენტების </a:t>
            </a:r>
            <a:r>
              <a:rPr lang="ka-GE" sz="2200" dirty="0"/>
              <a:t>დაახლოებით </a:t>
            </a:r>
            <a:r>
              <a:rPr lang="en-ZA" sz="2200" dirty="0"/>
              <a:t>50%</a:t>
            </a:r>
            <a:r>
              <a:rPr lang="ka-GE" sz="2200" dirty="0"/>
              <a:t> იკურნება</a:t>
            </a:r>
            <a:endParaRPr lang="en-ZA" sz="2200" dirty="0"/>
          </a:p>
          <a:p>
            <a:pPr marL="109728" indent="0">
              <a:buNone/>
            </a:pPr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3B8-A2E4-4B7D-A2B9-3067440E8FFF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100087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a-GE" altLang="en-US" sz="2800" dirty="0" smtClean="0">
                <a:solidFill>
                  <a:srgbClr val="9A044B"/>
                </a:solidFill>
              </a:rPr>
              <a:t>შეჯამება და დასკვნები: ეფექტურობა</a:t>
            </a:r>
            <a:endParaRPr lang="en-GB" altLang="en-US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="" xmlns:a16="http://schemas.microsoft.com/office/drawing/2014/main" id="{4A6A81E2-B13F-42DA-A64F-FF7A4A71D46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ka-GE" altLang="en-US" sz="2000" dirty="0" smtClean="0">
                <a:solidFill>
                  <a:srgbClr val="000000"/>
                </a:solidFill>
              </a:rPr>
              <a:t>საკონტროლო რეჟიმი  - </a:t>
            </a:r>
            <a:r>
              <a:rPr lang="en-US" altLang="en-US" sz="2000" dirty="0" smtClean="0">
                <a:solidFill>
                  <a:srgbClr val="000000"/>
                </a:solidFill>
              </a:rPr>
              <a:t>80.6</a:t>
            </a:r>
            <a:r>
              <a:rPr lang="en-US" altLang="en-US" sz="2000" dirty="0">
                <a:solidFill>
                  <a:srgbClr val="000000"/>
                </a:solidFill>
              </a:rPr>
              <a:t>% </a:t>
            </a:r>
            <a:r>
              <a:rPr lang="ka-GE" altLang="en-US" sz="2000" dirty="0" smtClean="0">
                <a:solidFill>
                  <a:srgbClr val="000000"/>
                </a:solidFill>
              </a:rPr>
              <a:t> წარმატებული გამოსავალი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ka-GE" altLang="en-US" sz="2000" dirty="0" smtClean="0">
                <a:solidFill>
                  <a:srgbClr val="000000"/>
                </a:solidFill>
              </a:rPr>
              <a:t>9-თვიანი რეჟიმი  - </a:t>
            </a:r>
            <a:r>
              <a:rPr lang="en-US" altLang="en-US" sz="2000" dirty="0" smtClean="0">
                <a:solidFill>
                  <a:srgbClr val="000000"/>
                </a:solidFill>
              </a:rPr>
              <a:t>78.1</a:t>
            </a:r>
            <a:r>
              <a:rPr lang="en-US" altLang="en-US" sz="2000" dirty="0">
                <a:solidFill>
                  <a:srgbClr val="000000"/>
                </a:solidFill>
              </a:rPr>
              <a:t>% </a:t>
            </a:r>
            <a:r>
              <a:rPr lang="ka-GE" altLang="en-US" sz="2000" dirty="0" smtClean="0">
                <a:solidFill>
                  <a:srgbClr val="000000"/>
                </a:solidFill>
              </a:rPr>
              <a:t>წარმატებული გამოსავალი 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ka-GE" altLang="en-US" sz="2000" dirty="0" smtClean="0">
                <a:solidFill>
                  <a:srgbClr val="000000"/>
                </a:solidFill>
              </a:rPr>
              <a:t>კორექტირებული განსხვავება </a:t>
            </a:r>
            <a:r>
              <a:rPr lang="en-US" altLang="en-US" sz="2000" dirty="0" smtClean="0">
                <a:solidFill>
                  <a:srgbClr val="000000"/>
                </a:solidFill>
              </a:rPr>
              <a:t>2.1</a:t>
            </a:r>
            <a:r>
              <a:rPr lang="en-US" altLang="en-US" sz="2000" dirty="0">
                <a:solidFill>
                  <a:srgbClr val="000000"/>
                </a:solidFill>
              </a:rPr>
              <a:t>% (95% CI -6.9%, +11.2%), </a:t>
            </a:r>
            <a:r>
              <a:rPr lang="ka-GE" altLang="en-US" sz="2000" dirty="0" smtClean="0">
                <a:solidFill>
                  <a:srgbClr val="000000"/>
                </a:solidFill>
              </a:rPr>
              <a:t>ანუ ფორმალურად ვერ აჩვენა არა-აღმატებულობა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ka-GE" altLang="en-US" sz="2000" dirty="0" smtClean="0">
                <a:solidFill>
                  <a:srgbClr val="000000"/>
                </a:solidFill>
              </a:rPr>
              <a:t>საკონტროლო რეჟიმი განხორციელდა მოსალოდნელზე უკეთესად</a:t>
            </a:r>
            <a:r>
              <a:rPr lang="en-US" altLang="en-US" sz="2000" dirty="0" smtClean="0">
                <a:solidFill>
                  <a:srgbClr val="000000"/>
                </a:solidFill>
              </a:rPr>
              <a:t>; </a:t>
            </a:r>
            <a:r>
              <a:rPr lang="ka-GE" altLang="en-US" sz="2000" dirty="0" smtClean="0">
                <a:solidFill>
                  <a:srgbClr val="000000"/>
                </a:solidFill>
              </a:rPr>
              <a:t>რაც ნაწილობრივ სავარაუდოდ დაკავშირებული იყო ცენტრებისა და პაციენტების არჩევასთან, ასევე კვლევის პირობებთან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ka-GE" altLang="en-US" sz="2000" dirty="0" smtClean="0">
                <a:solidFill>
                  <a:srgbClr val="000000"/>
                </a:solidFill>
              </a:rPr>
              <a:t>სხვა კოჰორტების მსგავსად 9 თვიანი რეჟიმი განხორციელდა კარგად, მიუხედავად მკაცრი კრიტერიუმებისა და მეთვალყურეობის გრძელვადიანი პერიოდისა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099636181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747125" cy="93662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ZA" altLang="en-US" sz="2200" smtClean="0">
                <a:latin typeface="Sylfaen" pitchFamily="18" charset="0"/>
              </a:rPr>
              <a:t>STREAM </a:t>
            </a:r>
            <a:r>
              <a:rPr lang="ka-GE" altLang="en-US" sz="2200" smtClean="0">
                <a:latin typeface="Sylfaen" pitchFamily="18" charset="0"/>
              </a:rPr>
              <a:t>კვლევის შედეგები</a:t>
            </a:r>
            <a:r>
              <a:rPr lang="en-ZA" altLang="en-US" sz="2200" smtClean="0">
                <a:latin typeface="Sylfaen" pitchFamily="18" charset="0"/>
              </a:rPr>
              <a:t>:  </a:t>
            </a:r>
            <a:r>
              <a:rPr lang="en-ZA" altLang="en-US" sz="1800" smtClean="0">
                <a:latin typeface="Sylfaen" pitchFamily="18" charset="0"/>
              </a:rPr>
              <a:t/>
            </a:r>
            <a:br>
              <a:rPr lang="en-ZA" altLang="en-US" sz="1800" smtClean="0">
                <a:latin typeface="Sylfaen" pitchFamily="18" charset="0"/>
              </a:rPr>
            </a:br>
            <a:r>
              <a:rPr lang="ka-GE" altLang="en-US" sz="1800" smtClean="0">
                <a:latin typeface="Sylfaen" pitchFamily="18" charset="0"/>
              </a:rPr>
              <a:t>რამდენად კარგად იმუშავა ხანმოკლე მკურნალობამ</a:t>
            </a:r>
            <a:r>
              <a:rPr lang="en-ZA" sz="1900" smtClean="0">
                <a:latin typeface="Sylfaen" pitchFamily="18" charset="0"/>
              </a:rPr>
              <a:t>?</a:t>
            </a:r>
            <a:r>
              <a:rPr lang="en-ZA" sz="1900" u="sng" smtClean="0">
                <a:latin typeface="Sylfaen" pitchFamily="18" charset="0"/>
              </a:rPr>
              <a:t/>
            </a:r>
            <a:br>
              <a:rPr lang="en-ZA" sz="1900" u="sng" smtClean="0">
                <a:latin typeface="Sylfaen" pitchFamily="18" charset="0"/>
              </a:rPr>
            </a:br>
            <a:r>
              <a:rPr lang="en-ZA" sz="1900" u="sng" smtClean="0">
                <a:latin typeface="Sylfaen" pitchFamily="18" charset="0"/>
              </a:rPr>
              <a:t/>
            </a:r>
            <a:br>
              <a:rPr lang="en-ZA" sz="1900" u="sng" smtClean="0">
                <a:latin typeface="Sylfaen" pitchFamily="18" charset="0"/>
              </a:rPr>
            </a:br>
            <a:r>
              <a:rPr lang="en-ZA" sz="1900" u="sng" smtClean="0">
                <a:latin typeface="Sylfaen" pitchFamily="18" charset="0"/>
              </a:rPr>
              <a:t/>
            </a:r>
            <a:br>
              <a:rPr lang="en-ZA" sz="1900" u="sng" smtClean="0">
                <a:latin typeface="Sylfaen" pitchFamily="18" charset="0"/>
              </a:rPr>
            </a:br>
            <a:r>
              <a:rPr lang="en-ZA" sz="1900" u="sng" smtClean="0">
                <a:latin typeface="Sylfaen" pitchFamily="18" charset="0"/>
              </a:rPr>
              <a:t/>
            </a:r>
            <a:br>
              <a:rPr lang="en-ZA" sz="1900" u="sng" smtClean="0">
                <a:latin typeface="Sylfaen" pitchFamily="18" charset="0"/>
              </a:rPr>
            </a:br>
            <a:r>
              <a:rPr lang="en-ZA" sz="1900" u="sng" smtClean="0">
                <a:latin typeface="Sylfaen" pitchFamily="18" charset="0"/>
              </a:rPr>
              <a:t/>
            </a:r>
            <a:br>
              <a:rPr lang="en-ZA" sz="1900" u="sng" smtClean="0">
                <a:latin typeface="Sylfaen" pitchFamily="18" charset="0"/>
              </a:rPr>
            </a:br>
            <a:r>
              <a:rPr lang="en-ZA" sz="1900" u="sng" smtClean="0">
                <a:latin typeface="Sylfaen" pitchFamily="18" charset="0"/>
              </a:rPr>
              <a:t/>
            </a:r>
            <a:br>
              <a:rPr lang="en-ZA" sz="1900" u="sng" smtClean="0">
                <a:latin typeface="Sylfaen" pitchFamily="18" charset="0"/>
              </a:rPr>
            </a:br>
            <a:r>
              <a:rPr lang="en-ZA" sz="1900" u="sng" smtClean="0">
                <a:latin typeface="Sylfaen" pitchFamily="18" charset="0"/>
              </a:rPr>
              <a:t/>
            </a:r>
            <a:br>
              <a:rPr lang="en-ZA" sz="1900" u="sng" smtClean="0">
                <a:latin typeface="Sylfaen" pitchFamily="18" charset="0"/>
              </a:rPr>
            </a:br>
            <a:endParaRPr lang="en-ZA" altLang="en-US" sz="1800" smtClean="0">
              <a:latin typeface="Sylfae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611188" y="1196975"/>
            <a:ext cx="8353425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q"/>
            </a:pPr>
            <a:r>
              <a:rPr lang="ka-GE" altLang="en-US" sz="2500" smtClean="0">
                <a:latin typeface="Sylfaen" pitchFamily="18" charset="0"/>
              </a:rPr>
              <a:t>გრძელვადიან მკურნალობაზე მყოფ პაციენტთა </a:t>
            </a:r>
            <a:r>
              <a:rPr lang="en-US" altLang="en-US" sz="2500" b="1" smtClean="0">
                <a:latin typeface="Sylfaen" pitchFamily="18" charset="0"/>
              </a:rPr>
              <a:t>81%</a:t>
            </a:r>
            <a:r>
              <a:rPr lang="ka-GE" altLang="en-US" sz="2500" smtClean="0">
                <a:latin typeface="Sylfaen" pitchFamily="18" charset="0"/>
              </a:rPr>
              <a:t>-ს აღენიშნა მკურნალობის წარმატებული გამოსავალი</a:t>
            </a:r>
            <a:endParaRPr lang="en-US" altLang="en-US" sz="250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ka-GE" altLang="en-US" sz="2500" smtClean="0">
                <a:latin typeface="Sylfaen" pitchFamily="18" charset="0"/>
              </a:rPr>
              <a:t>9-11 თვიან მკურნალობაზე მყოფ პაციენტთა </a:t>
            </a:r>
            <a:r>
              <a:rPr lang="en-US" altLang="en-US" sz="2500" b="1" smtClean="0">
                <a:latin typeface="Sylfaen" pitchFamily="18" charset="0"/>
              </a:rPr>
              <a:t>78% </a:t>
            </a:r>
            <a:r>
              <a:rPr lang="ka-GE" altLang="en-US" sz="2500" smtClean="0">
                <a:latin typeface="Sylfaen" pitchFamily="18" charset="0"/>
              </a:rPr>
              <a:t>აღენიშნა მკურნალობის წარმატებული გამოსავალი</a:t>
            </a:r>
            <a:endParaRPr lang="en-US" altLang="en-US" sz="250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ka-GE" altLang="en-US" sz="2500" smtClean="0">
                <a:latin typeface="Sylfaen" pitchFamily="18" charset="0"/>
              </a:rPr>
              <a:t>კვლევაში მყოფ აივ ინფიცირებულ პაციენტებს უკეთესი გამოსავლები აღენიშნათ ხანმოკლე მკურნალობაზე, ვიდრე გრძელვადიან მკურნალობაზე, თუმცა სარწმუოდ ვერ ვიტყვით, იქნებოდა თუ არა იგივე შედეგი, მეტი აივ ინფიცირებული პაციენტი რომ ჩართულიყო</a:t>
            </a:r>
            <a:endParaRPr lang="en-US" altLang="en-US" sz="2500" smtClean="0">
              <a:latin typeface="Sylfaen" pitchFamily="18" charset="0"/>
            </a:endParaRPr>
          </a:p>
        </p:txBody>
      </p:sp>
      <p:sp>
        <p:nvSpPr>
          <p:cNvPr id="30724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D3AC1E5A-8E22-430D-B95E-D597EAC27B03}" type="slidenum">
              <a:rPr lang="en-GB" altLang="en-US" sz="1200" smtClean="0"/>
              <a:pPr algn="r"/>
              <a:t>61</a:t>
            </a:fld>
            <a:endParaRPr lang="en-GB" altLang="en-US" sz="1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268413"/>
            <a:ext cx="8353425" cy="52562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q"/>
            </a:pPr>
            <a:r>
              <a:rPr lang="ka-GE" sz="2400" smtClean="0">
                <a:latin typeface="Sylfaen" pitchFamily="18" charset="0"/>
              </a:rPr>
              <a:t>პაციენტთა თითქმის ნახევარს აღენიშნა საშუალო სიმძიმისა და სერიოზული არასასურველი მოვლენები ჯანმრთელობის პაციენტთა ორივე ჯგუფში</a:t>
            </a:r>
          </a:p>
          <a:p>
            <a:pPr>
              <a:buFont typeface="Wingdings" pitchFamily="2" charset="2"/>
              <a:buChar char="q"/>
            </a:pPr>
            <a:endParaRPr lang="en-GB" sz="240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ka-GE" sz="2400" smtClean="0">
                <a:latin typeface="Sylfaen" pitchFamily="18" charset="0"/>
              </a:rPr>
              <a:t>აივ ინფიცირებულთა შორის მეტი სიკვდილი აღინიშნა 9-11 თვიან სამკურნალო ჯგუფში, თუმცა დარწმუნებით ვერ ვიტყვით, რომ იგივე შედეგი იქნებოდა მეტი აივ-ინფიცირებული პაციენტის ჩართვის შემთხვევაში</a:t>
            </a:r>
          </a:p>
          <a:p>
            <a:pPr>
              <a:buFont typeface="Wingdings" pitchFamily="2" charset="2"/>
              <a:buChar char="q"/>
            </a:pPr>
            <a:endParaRPr lang="ka-GE" sz="240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ka-GE" sz="2400" smtClean="0">
                <a:latin typeface="Sylfaen" pitchFamily="18" charset="0"/>
              </a:rPr>
              <a:t>აღნიშნული შედეგები აივ ინფიცირებულ პაციენტებში მეტად სიღრმისეულ შეფასებას საჭიროებს</a:t>
            </a:r>
            <a:endParaRPr lang="en-ZA" sz="2400" smtClean="0">
              <a:latin typeface="Sylfaen" pitchFamily="18" charset="0"/>
            </a:endParaRPr>
          </a:p>
        </p:txBody>
      </p:sp>
      <p:sp>
        <p:nvSpPr>
          <p:cNvPr id="31747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747125" cy="950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ZA" altLang="en-US" sz="3000" dirty="0" smtClean="0">
                <a:latin typeface="Sylfaen" pitchFamily="18" charset="0"/>
              </a:rPr>
              <a:t>STREAM </a:t>
            </a:r>
            <a:r>
              <a:rPr lang="ka-GE" altLang="en-US" sz="3000" dirty="0" smtClean="0">
                <a:latin typeface="Sylfaen" pitchFamily="18" charset="0"/>
              </a:rPr>
              <a:t>კვლევის შედეგები </a:t>
            </a:r>
            <a:r>
              <a:rPr lang="en-ZA" altLang="en-US" sz="3000" dirty="0" smtClean="0">
                <a:latin typeface="Sylfaen" pitchFamily="18" charset="0"/>
              </a:rPr>
              <a:t>:  </a:t>
            </a:r>
            <a:r>
              <a:rPr lang="en-ZA" altLang="en-US" dirty="0" smtClean="0">
                <a:latin typeface="Sylfaen" pitchFamily="18" charset="0"/>
              </a:rPr>
              <a:t/>
            </a:r>
            <a:br>
              <a:rPr lang="en-ZA" altLang="en-US" dirty="0" smtClean="0">
                <a:latin typeface="Sylfaen" pitchFamily="18" charset="0"/>
              </a:rPr>
            </a:br>
            <a:r>
              <a:rPr lang="ka-GE" altLang="en-US" sz="3100" dirty="0" smtClean="0">
                <a:latin typeface="Sylfaen" pitchFamily="18" charset="0"/>
              </a:rPr>
              <a:t>რამდენად უსაფრთხო იყო ხანმოკლე მკურნლობა</a:t>
            </a:r>
            <a:r>
              <a:rPr lang="en-ZA" sz="2500" dirty="0" smtClean="0">
                <a:latin typeface="Sylfaen" pitchFamily="18" charset="0"/>
              </a:rPr>
              <a:t>?</a:t>
            </a:r>
            <a:endParaRPr lang="en-ZA" altLang="en-US" dirty="0" smtClean="0">
              <a:latin typeface="Sylfaen" pitchFamily="18" charset="0"/>
            </a:endParaRPr>
          </a:p>
        </p:txBody>
      </p:sp>
      <p:sp>
        <p:nvSpPr>
          <p:cNvPr id="31748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CFC577D-E605-4ABF-A9B2-2BB0F6A0CEA4}" type="slidenum">
              <a:rPr lang="en-GB" altLang="en-US" sz="1200" smtClean="0"/>
              <a:pPr algn="r"/>
              <a:t>62</a:t>
            </a:fld>
            <a:endParaRPr lang="en-GB" altLang="en-US" sz="1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xfrm>
            <a:off x="-36513" y="1150938"/>
            <a:ext cx="9180513" cy="5707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273050">
              <a:spcBef>
                <a:spcPts val="1200"/>
              </a:spcBef>
              <a:buClr>
                <a:srgbClr val="2D2DB9"/>
              </a:buClr>
            </a:pPr>
            <a:r>
              <a:rPr lang="ka-GE" sz="2200" smtClean="0">
                <a:latin typeface="Sylfaen" pitchFamily="18" charset="0"/>
              </a:rPr>
              <a:t>იმსიათვის, რომ გავიგოთ, რომ ერთ მკურნალობა იგივენაირად ეფექტურია, როგორც მეორე, საჭიროა კვლევის დაწყებამდე მკვლევარებმა ზუსტად შეაფასონ ორივე მკურნალობის მოსალოდნელი შედეგები</a:t>
            </a:r>
            <a:endParaRPr lang="en-GB" sz="2200" smtClean="0">
              <a:latin typeface="Sylfaen" pitchFamily="18" charset="0"/>
            </a:endParaRPr>
          </a:p>
          <a:p>
            <a:pPr lvl="1" indent="-273050">
              <a:spcBef>
                <a:spcPts val="1200"/>
              </a:spcBef>
              <a:buClr>
                <a:srgbClr val="2D2DB9"/>
              </a:buClr>
            </a:pPr>
            <a:r>
              <a:rPr lang="ka-GE" sz="2200" smtClean="0">
                <a:latin typeface="Sylfaen" pitchFamily="18" charset="0"/>
              </a:rPr>
              <a:t>როდესაც </a:t>
            </a:r>
            <a:r>
              <a:rPr lang="en-GB" sz="2200" smtClean="0">
                <a:latin typeface="Sylfaen" pitchFamily="18" charset="0"/>
              </a:rPr>
              <a:t>STREAM </a:t>
            </a:r>
            <a:r>
              <a:rPr lang="ka-GE" sz="2200" smtClean="0">
                <a:latin typeface="Sylfaen" pitchFamily="18" charset="0"/>
              </a:rPr>
              <a:t>დაიწყო</a:t>
            </a:r>
            <a:r>
              <a:rPr lang="en-GB" sz="2200" smtClean="0">
                <a:latin typeface="Sylfaen" pitchFamily="18" charset="0"/>
              </a:rPr>
              <a:t>, </a:t>
            </a:r>
            <a:r>
              <a:rPr lang="ka-GE" sz="2200" smtClean="0">
                <a:latin typeface="Sylfaen" pitchFamily="18" charset="0"/>
              </a:rPr>
              <a:t>არც გრძელვადიანი, არც ხანმოკლე რეჟიმი არ ყოფილა შესწავლილი რანდომიზირებული კლინიკური კვლევის ფარგლებში, ამიტომ არ იყო ზუსტი წარმოდგენა იმის შესახებ, თუ რა შედეგები იქნებოდა</a:t>
            </a:r>
            <a:endParaRPr lang="en-GB" sz="2200" smtClean="0">
              <a:latin typeface="Sylfaen" pitchFamily="18" charset="0"/>
            </a:endParaRPr>
          </a:p>
          <a:p>
            <a:pPr lvl="1" indent="-273050">
              <a:spcBef>
                <a:spcPts val="1200"/>
              </a:spcBef>
              <a:buClr>
                <a:srgbClr val="2D2DB9"/>
              </a:buClr>
            </a:pPr>
            <a:r>
              <a:rPr lang="ka-GE" sz="2200" smtClean="0">
                <a:latin typeface="Sylfaen" pitchFamily="18" charset="0"/>
              </a:rPr>
              <a:t>ხანმოკლე მკურნალობასთან დაკავშირებული ვარაუდები საკმაოდ სარწმუნო აღმოჩნდა, თუმცა არასაკმარისად შევაფასეთ, თუ რამდენად წარმატებულად ჩაივლიდა გრძელვადიანი მკურნალობაც</a:t>
            </a:r>
          </a:p>
          <a:p>
            <a:pPr lvl="1" indent="-273050">
              <a:spcBef>
                <a:spcPts val="1200"/>
              </a:spcBef>
              <a:buClr>
                <a:srgbClr val="2D2DB9"/>
              </a:buClr>
            </a:pPr>
            <a:r>
              <a:rPr lang="ka-GE" sz="2200" smtClean="0">
                <a:latin typeface="Sylfaen" pitchFamily="18" charset="0"/>
              </a:rPr>
              <a:t>შედეგად, არასაკმარისად შევაფასეთ, თუ რამდენი პაციენტი უნდა ჩაგვერთო კვლევაში რომ გვეჩვენებინა ხანმოკლე და გრძელვადიანი რეჟიმების თანაბარი ეფექტურობა</a:t>
            </a:r>
            <a:endParaRPr lang="en-GB" sz="2200" smtClean="0">
              <a:latin typeface="Sylfaen" pitchFamily="18" charset="0"/>
            </a:endParaRPr>
          </a:p>
        </p:txBody>
      </p:sp>
      <p:sp>
        <p:nvSpPr>
          <p:cNvPr id="32771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15888"/>
            <a:ext cx="8748712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altLang="en-US" sz="1800" smtClean="0">
                <a:latin typeface="Sylfaen" pitchFamily="18" charset="0"/>
              </a:rPr>
              <a:t>შეგვიძლია თუ არა დანამდვილებით ვთქვათ, რომ ხანმოკლე მკურნალობა იგივენაირად წარმატებულია, როგორც</a:t>
            </a:r>
            <a:r>
              <a:rPr lang="en-ZA" altLang="en-US" sz="1800" smtClean="0">
                <a:latin typeface="Sylfaen" pitchFamily="18" charset="0"/>
              </a:rPr>
              <a:t> </a:t>
            </a:r>
            <a:r>
              <a:rPr lang="ka-GE" altLang="en-US" sz="1800" smtClean="0">
                <a:latin typeface="Sylfaen" pitchFamily="18" charset="0"/>
              </a:rPr>
              <a:t>გრძელვადიანი მკურნალობა?</a:t>
            </a:r>
            <a:endParaRPr lang="en-ZA" altLang="en-US" sz="1600" smtClean="0"/>
          </a:p>
        </p:txBody>
      </p:sp>
      <p:sp>
        <p:nvSpPr>
          <p:cNvPr id="32772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6EC410DD-B95F-48FE-B0EB-074DEDC5B706}" type="slidenum">
              <a:rPr lang="en-GB" altLang="en-US" sz="1200" smtClean="0"/>
              <a:pPr algn="r"/>
              <a:t>63</a:t>
            </a:fld>
            <a:endParaRPr lang="en-GB" altLang="en-US" sz="1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88640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a-GE" altLang="en-US" sz="3200" dirty="0" smtClean="0">
                <a:solidFill>
                  <a:srgbClr val="9A044B"/>
                </a:solidFill>
              </a:rPr>
              <a:t>შეჯამება და დასკვნები</a:t>
            </a:r>
            <a:r>
              <a:rPr lang="en-GB" altLang="en-US" sz="3200" dirty="0" smtClean="0">
                <a:solidFill>
                  <a:srgbClr val="9A044B"/>
                </a:solidFill>
              </a:rPr>
              <a:t>: </a:t>
            </a:r>
            <a:r>
              <a:rPr lang="ka-GE" altLang="en-US" sz="3200" dirty="0" smtClean="0">
                <a:solidFill>
                  <a:srgbClr val="9A044B"/>
                </a:solidFill>
              </a:rPr>
              <a:t>უსაფრთხოება</a:t>
            </a:r>
            <a:endParaRPr lang="en-GB" altLang="en-US" sz="3200" dirty="0">
              <a:solidFill>
                <a:srgbClr val="9A044B"/>
              </a:solidFill>
            </a:endParaRPr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ka-GE" altLang="en-US" sz="1800" dirty="0" smtClean="0"/>
              <a:t>სამკურნალო რეჟიმებს შორის არ იყო სხვაობა არასასურველი მოვლენების სიმძიმეში (3-5 ხარისხი)</a:t>
            </a:r>
            <a:r>
              <a:rPr lang="en-US" altLang="en-US" sz="1800" dirty="0" smtClean="0"/>
              <a:t> (</a:t>
            </a:r>
            <a:r>
              <a:rPr lang="en-US" altLang="en-US" sz="1800" dirty="0"/>
              <a:t>45.7% </a:t>
            </a:r>
            <a:r>
              <a:rPr lang="en-US" altLang="en-US" sz="1800" dirty="0" err="1"/>
              <a:t>vs</a:t>
            </a:r>
            <a:r>
              <a:rPr lang="en-US" altLang="en-US" sz="1800" dirty="0"/>
              <a:t> 44.7%), </a:t>
            </a:r>
            <a:r>
              <a:rPr lang="ka-GE" altLang="en-US" sz="1800" dirty="0" smtClean="0"/>
              <a:t>რაც კვლევის უსაფრთხოების პირველად გამოსავალს წარმოადგენდა</a:t>
            </a:r>
            <a:r>
              <a:rPr lang="en-US" altLang="en-US" sz="1800" dirty="0" smtClean="0"/>
              <a:t>.</a:t>
            </a:r>
            <a:endParaRPr lang="en-US" altLang="en-US" sz="18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ka-GE" altLang="en-US" sz="1800" dirty="0" smtClean="0"/>
              <a:t>სამკურნალო რეჟიმებს შორის არ იყო სიკვდილობის სტატისტიკურად სარწმუნო სხვაობა, მიუხედავად იმისა, რომ მეტი სიკვდილი დაფიქსირდა საკვლევ რეჟიმში </a:t>
            </a:r>
            <a:r>
              <a:rPr lang="en-US" altLang="en-US" sz="1800" dirty="0" smtClean="0"/>
              <a:t>(</a:t>
            </a:r>
            <a:r>
              <a:rPr lang="en-US" altLang="en-US" sz="1800" dirty="0"/>
              <a:t>8.5% </a:t>
            </a:r>
            <a:r>
              <a:rPr lang="en-US" altLang="en-US" sz="1800" dirty="0" err="1"/>
              <a:t>vs</a:t>
            </a:r>
            <a:r>
              <a:rPr lang="en-US" altLang="en-US" sz="1800" dirty="0"/>
              <a:t> 6.4%), </a:t>
            </a:r>
            <a:r>
              <a:rPr lang="ka-GE" altLang="en-US" sz="1800" dirty="0" smtClean="0"/>
              <a:t>კერძოდ აივ კო-ინფიცირებულ პაციენტებში</a:t>
            </a:r>
            <a:r>
              <a:rPr lang="en-US" altLang="en-US" sz="1800" dirty="0" smtClean="0"/>
              <a:t>(17.5</a:t>
            </a:r>
            <a:r>
              <a:rPr lang="en-US" altLang="en-US" sz="1800" dirty="0"/>
              <a:t>% </a:t>
            </a:r>
            <a:r>
              <a:rPr lang="en-US" altLang="en-US" sz="1800" dirty="0" err="1"/>
              <a:t>vs</a:t>
            </a:r>
            <a:r>
              <a:rPr lang="en-US" altLang="en-US" sz="1800" dirty="0"/>
              <a:t> 8.0%).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ka-GE" altLang="en-US" sz="1800" dirty="0" smtClean="0"/>
              <a:t>საკვლევ რეჟიმში დაფიქსირდა </a:t>
            </a:r>
            <a:r>
              <a:rPr lang="en-US" altLang="en-US" sz="1800" dirty="0" smtClean="0"/>
              <a:t>QT </a:t>
            </a:r>
            <a:r>
              <a:rPr lang="ka-GE" altLang="en-US" sz="1800" dirty="0" smtClean="0"/>
              <a:t>ინტერვალის უფრო ხშირი მატება, კერძოდ, </a:t>
            </a:r>
            <a:r>
              <a:rPr lang="en-US" altLang="en-US" sz="1800" dirty="0" err="1" smtClean="0"/>
              <a:t>QTcF</a:t>
            </a:r>
            <a:r>
              <a:rPr lang="ka-GE" altLang="en-US" sz="1800" dirty="0" smtClean="0"/>
              <a:t>-ის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≥</a:t>
            </a:r>
            <a:r>
              <a:rPr lang="en-US" altLang="en-US" sz="1800" dirty="0" smtClean="0"/>
              <a:t>500</a:t>
            </a:r>
            <a:r>
              <a:rPr lang="ka-GE" altLang="en-US" sz="1800" dirty="0" smtClean="0"/>
              <a:t>მწ-მდე მატება მკურნალობის მიმდინარეობისას </a:t>
            </a:r>
            <a:r>
              <a:rPr lang="en-US" altLang="en-US" sz="1800" dirty="0" smtClean="0"/>
              <a:t>(</a:t>
            </a:r>
            <a:r>
              <a:rPr lang="ka-GE" altLang="en-US" sz="1800" dirty="0" smtClean="0"/>
              <a:t>ავტომატიზირებული მაჩვენებელი</a:t>
            </a:r>
            <a:r>
              <a:rPr lang="en-US" altLang="en-US" sz="1800" dirty="0" smtClean="0"/>
              <a:t>).</a:t>
            </a:r>
            <a:endParaRPr lang="en-US" altLang="en-US" sz="18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altLang="en-US" sz="1800" dirty="0"/>
              <a:t>ALT </a:t>
            </a:r>
            <a:r>
              <a:rPr lang="ka-GE" altLang="en-US" sz="1800" dirty="0" smtClean="0"/>
              <a:t>ანომალური მაჩვენებლები უფრო ხშირი იყო საკვლევ რეჟიმში, თუმცა აღნიშნული არ წარმოადგენდა რეჟიმებს შორის კლინიკურად მნიშნელოვან ჰეპატოლოგიური მოვლენის განვითარებისთვის სარწმუნო სხვაობას</a:t>
            </a:r>
            <a:r>
              <a:rPr lang="en-US" altLang="en-US" sz="1800" dirty="0" smtClean="0"/>
              <a:t>.</a:t>
            </a:r>
            <a:endParaRPr lang="en-US" altLang="en-US" sz="18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ka-GE" altLang="en-US" sz="1800" dirty="0" smtClean="0"/>
              <a:t>კვლავ მიმდინარეობს უსაფრთხოების შემდგომი ანალიზები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80708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15888"/>
            <a:ext cx="8569325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altLang="en-US" sz="250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 bwMode="auto">
          <a:xfrm>
            <a:off x="412750" y="1006475"/>
            <a:ext cx="8623300" cy="5662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 smtClean="0">
              <a:latin typeface="Sylfaen" pitchFamily="18" charset="0"/>
            </a:endParaRPr>
          </a:p>
          <a:p>
            <a:pPr>
              <a:buFontTx/>
              <a:buNone/>
            </a:pPr>
            <a:endParaRPr lang="en-GB" sz="2400" smtClean="0">
              <a:latin typeface="Sylfaen" pitchFamily="18" charset="0"/>
            </a:endParaRPr>
          </a:p>
          <a:p>
            <a:pPr>
              <a:buFontTx/>
              <a:buNone/>
            </a:pPr>
            <a:endParaRPr lang="en-GB" sz="2400" smtClean="0">
              <a:latin typeface="Sylfaen" pitchFamily="18" charset="0"/>
            </a:endParaRPr>
          </a:p>
          <a:p>
            <a:pPr algn="ctr">
              <a:buFontTx/>
              <a:buNone/>
            </a:pPr>
            <a:r>
              <a:rPr lang="ka-GE" sz="3600" b="1" smtClean="0">
                <a:latin typeface="Sylfaen" pitchFamily="18" charset="0"/>
              </a:rPr>
              <a:t>შეკითხვები</a:t>
            </a:r>
            <a:r>
              <a:rPr lang="en-GB" sz="3600" b="1" smtClean="0">
                <a:latin typeface="Sylfaen" pitchFamily="18" charset="0"/>
              </a:rPr>
              <a:t>?</a:t>
            </a:r>
          </a:p>
        </p:txBody>
      </p:sp>
      <p:sp>
        <p:nvSpPr>
          <p:cNvPr id="3379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913296B7-B6E6-4A17-B4D9-2DCAEE4657BA}" type="slidenum">
              <a:rPr lang="en-GB" altLang="en-US" sz="1200" smtClean="0"/>
              <a:pPr algn="r"/>
              <a:t>65</a:t>
            </a:fld>
            <a:endParaRPr lang="en-GB" altLang="en-US" sz="1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AC350E-EFBC-4C2B-B71D-25BB8EEAA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14425"/>
            <a:ext cx="8229600" cy="540067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ka-GE" altLang="en-US" b="1" kern="1200" dirty="0" smtClean="0">
                <a:solidFill>
                  <a:srgbClr val="9A044B"/>
                </a:solidFill>
                <a:ea typeface="+mn-ea"/>
                <a:cs typeface="+mn-cs"/>
              </a:rPr>
              <a:t>განსაკუთრებული მადლობა:</a:t>
            </a:r>
            <a:endParaRPr lang="en-GB" altLang="en-US" b="1" kern="1200" dirty="0">
              <a:solidFill>
                <a:srgbClr val="9A044B"/>
              </a:solidFill>
              <a:ea typeface="+mn-ea"/>
              <a:cs typeface="+mn-cs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STREAM </a:t>
            </a: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Stage </a:t>
            </a: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1</a:t>
            </a: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-ის წარმართვაში ჩართულ პირებს:</a:t>
            </a:r>
            <a:endParaRPr lang="en-GB" altLang="en-US" sz="12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დამფინანსებლებს </a:t>
            </a: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USAID </a:t>
            </a:r>
            <a:r>
              <a:rPr lang="ka-GE" altLang="en-US" sz="1200" dirty="0" smtClean="0">
                <a:solidFill>
                  <a:srgbClr val="000000"/>
                </a:solidFill>
              </a:rPr>
              <a:t>და </a:t>
            </a: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Medical </a:t>
            </a: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Research Council, UK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ka-GE" altLang="en-US" sz="1200" dirty="0" smtClean="0">
                <a:solidFill>
                  <a:srgbClr val="000000"/>
                </a:solidFill>
              </a:rPr>
              <a:t>ადგილობრივ მკვლევარებს</a:t>
            </a: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, </a:t>
            </a: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კვლევის გუნდს და </a:t>
            </a: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პაციენტებს</a:t>
            </a:r>
            <a:endParaRPr lang="en-GB" altLang="en-US" sz="12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900" kern="1200" dirty="0" err="1" smtClean="0">
                <a:solidFill>
                  <a:srgbClr val="000000"/>
                </a:solidFill>
                <a:ea typeface="+mn-ea"/>
                <a:cs typeface="+mn-cs"/>
              </a:rPr>
              <a:t>Armauer</a:t>
            </a:r>
            <a:r>
              <a:rPr lang="en-GB" altLang="en-US" sz="900" kern="1200" dirty="0" smtClean="0">
                <a:solidFill>
                  <a:srgbClr val="000000"/>
                </a:solidFill>
                <a:ea typeface="+mn-ea"/>
                <a:cs typeface="+mn-cs"/>
              </a:rPr>
              <a:t> Hansen Research Institute, Addis Ababa; </a:t>
            </a:r>
            <a:endParaRPr lang="en-GB" altLang="en-US" sz="9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900" kern="1200" dirty="0">
                <a:solidFill>
                  <a:srgbClr val="000000"/>
                </a:solidFill>
                <a:ea typeface="+mn-ea"/>
                <a:cs typeface="+mn-cs"/>
              </a:rPr>
              <a:t>Doris Goodwin Hospital, Pietermaritzburg;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900" kern="1200" dirty="0">
                <a:solidFill>
                  <a:srgbClr val="000000"/>
                </a:solidFill>
                <a:ea typeface="+mn-ea"/>
                <a:cs typeface="+mn-cs"/>
              </a:rPr>
              <a:t>King </a:t>
            </a:r>
            <a:r>
              <a:rPr lang="en-GB" altLang="en-US" sz="900" kern="1200" dirty="0" err="1">
                <a:solidFill>
                  <a:srgbClr val="000000"/>
                </a:solidFill>
                <a:ea typeface="+mn-ea"/>
                <a:cs typeface="+mn-cs"/>
              </a:rPr>
              <a:t>Dinuzulu</a:t>
            </a:r>
            <a:r>
              <a:rPr lang="en-GB" altLang="en-US" sz="900" kern="1200" dirty="0">
                <a:solidFill>
                  <a:srgbClr val="000000"/>
                </a:solidFill>
                <a:ea typeface="+mn-ea"/>
                <a:cs typeface="+mn-cs"/>
              </a:rPr>
              <a:t> Hospital, Durban;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900" kern="1200" dirty="0">
                <a:solidFill>
                  <a:srgbClr val="000000"/>
                </a:solidFill>
                <a:ea typeface="+mn-ea"/>
                <a:cs typeface="+mn-cs"/>
              </a:rPr>
              <a:t>National Centre for Communicable Diseases, Ulaanbaatar;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900" kern="1200" dirty="0">
                <a:solidFill>
                  <a:srgbClr val="000000"/>
                </a:solidFill>
                <a:ea typeface="+mn-ea"/>
                <a:cs typeface="+mn-cs"/>
              </a:rPr>
              <a:t>Pham Ngoc Thach Hospital, </a:t>
            </a:r>
            <a:r>
              <a:rPr lang="en-GB" altLang="en-US" sz="900" kern="1200" dirty="0" err="1">
                <a:solidFill>
                  <a:srgbClr val="000000"/>
                </a:solidFill>
                <a:ea typeface="+mn-ea"/>
                <a:cs typeface="+mn-cs"/>
              </a:rPr>
              <a:t>Ho</a:t>
            </a:r>
            <a:r>
              <a:rPr lang="en-GB" altLang="en-US" sz="900" kern="1200" dirty="0">
                <a:solidFill>
                  <a:srgbClr val="000000"/>
                </a:solidFill>
                <a:ea typeface="+mn-ea"/>
                <a:cs typeface="+mn-cs"/>
              </a:rPr>
              <a:t> Chi Minh City;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900" kern="1200" dirty="0">
                <a:solidFill>
                  <a:srgbClr val="000000"/>
                </a:solidFill>
                <a:ea typeface="+mn-ea"/>
                <a:cs typeface="+mn-cs"/>
              </a:rPr>
              <a:t>Sizwe Hospital, Johannesburg;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900" kern="1200" dirty="0">
                <a:solidFill>
                  <a:srgbClr val="000000"/>
                </a:solidFill>
                <a:ea typeface="+mn-ea"/>
                <a:cs typeface="+mn-cs"/>
              </a:rPr>
              <a:t>St Peter’s Hospital, Addis Ababa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ტროპიკული  მედიცინის ინსტიტუტს, ანტვერპენი</a:t>
            </a:r>
            <a:endParaRPr lang="en-GB" altLang="en-US" sz="12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ტროპიკული მედიცინის სკოლას, ლივერპული</a:t>
            </a:r>
            <a:endParaRPr lang="en-GB" altLang="en-US" sz="12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STREAM </a:t>
            </a: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კვლევის მმართველ გუნდს (</a:t>
            </a: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MRC </a:t>
            </a: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კლინიკური კვლევების განყოფილებას</a:t>
            </a: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 UCL</a:t>
            </a: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-ში</a:t>
            </a: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და </a:t>
            </a:r>
            <a:r>
              <a:rPr lang="en-GB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Vital  </a:t>
            </a: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Strategies)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ka-GE" altLang="en-US" sz="1200" dirty="0" smtClean="0">
                <a:solidFill>
                  <a:srgbClr val="000000"/>
                </a:solidFill>
              </a:rPr>
              <a:t>კვლევის </a:t>
            </a: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ზედამხედველთა კომიტეტს და მონაცემთა მონიტორინგის დამოუკიდემელ კომიტეტს</a:t>
            </a:r>
            <a:endParaRPr lang="en-GB" altLang="en-US" sz="12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ka-GE" altLang="en-US" sz="1200" kern="1200" dirty="0" smtClean="0">
                <a:solidFill>
                  <a:srgbClr val="000000"/>
                </a:solidFill>
                <a:ea typeface="+mn-ea"/>
                <a:cs typeface="+mn-cs"/>
              </a:rPr>
              <a:t>ტექნიკურ მრჩეველებს</a:t>
            </a:r>
            <a:endParaRPr lang="en-GB" altLang="en-US" sz="12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pic>
        <p:nvPicPr>
          <p:cNvPr id="67588" name="Picture 2" descr="K:\STREAM\Trial Master File\Admin\Logos\Current logs for STREAM\USA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938"/>
            <a:ext cx="25098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C:\Users\dmhtajn\AppData\Local\Microsoft\Windows\Temporary Internet Files\Content.Outlook\178WDV7N\20160728_152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214813" cy="23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09776916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9150" y="908050"/>
            <a:ext cx="7535863" cy="4067175"/>
          </a:xfrm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9550" y="5949950"/>
            <a:ext cx="8826500" cy="747713"/>
            <a:chOff x="131763" y="88902"/>
            <a:chExt cx="8826500" cy="747712"/>
          </a:xfrm>
        </p:grpSpPr>
        <p:pic>
          <p:nvPicPr>
            <p:cNvPr id="34820" name="Picture 9" descr="http://tealgriffey.com/wp-content/uploads/2014/06/usaid-logo.jpe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763" y="95251"/>
              <a:ext cx="2432050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8" descr="https://upload.wikimedia.org/wikipedia/en/e/e2/UK_Medical_Research_Council_Logo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4301" y="174625"/>
              <a:ext cx="1203325" cy="53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14110"/>
            <a:stretch>
              <a:fillRect/>
            </a:stretch>
          </p:blipFill>
          <p:spPr bwMode="auto">
            <a:xfrm>
              <a:off x="5148263" y="174627"/>
              <a:ext cx="1544637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4026" y="188913"/>
              <a:ext cx="79375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65414" y="88902"/>
              <a:ext cx="1114425" cy="66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96188" y="115888"/>
              <a:ext cx="1362075" cy="62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14356"/>
            <a:ext cx="8382000" cy="1069848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MDR-TB</a:t>
            </a:r>
            <a:r>
              <a:rPr lang="ka-GE" sz="3000" b="1" dirty="0" smtClean="0"/>
              <a:t> -ის გავრცელება მსოფლიოში</a:t>
            </a:r>
            <a:endParaRPr lang="en-ZA" sz="3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754" y="1613992"/>
            <a:ext cx="7935416" cy="457200"/>
          </a:xfrm>
        </p:spPr>
        <p:txBody>
          <a:bodyPr/>
          <a:lstStyle/>
          <a:p>
            <a:r>
              <a:rPr lang="ka-GE" dirty="0"/>
              <a:t>დაავადების ტვირთი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36984" y="2214554"/>
            <a:ext cx="8007424" cy="3886200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2015 </a:t>
            </a:r>
            <a:r>
              <a:rPr lang="ka-GE" dirty="0"/>
              <a:t> წელს დაახლოებით </a:t>
            </a:r>
            <a:r>
              <a:rPr lang="en-ZA" b="1" dirty="0">
                <a:solidFill>
                  <a:srgbClr val="FF0000"/>
                </a:solidFill>
              </a:rPr>
              <a:t>580,000</a:t>
            </a:r>
            <a:r>
              <a:rPr lang="ka-GE" b="1" dirty="0">
                <a:solidFill>
                  <a:srgbClr val="FF0000"/>
                </a:solidFill>
              </a:rPr>
              <a:t> </a:t>
            </a:r>
            <a:r>
              <a:rPr lang="ka-GE" dirty="0"/>
              <a:t>ადამიანი საჭიროებდა </a:t>
            </a:r>
            <a:r>
              <a:rPr lang="en-US" dirty="0" smtClean="0"/>
              <a:t>MDR</a:t>
            </a:r>
            <a:r>
              <a:rPr lang="ka-GE" dirty="0" smtClean="0"/>
              <a:t>-</a:t>
            </a:r>
            <a:r>
              <a:rPr lang="en-US" dirty="0" smtClean="0"/>
              <a:t>TB-</a:t>
            </a:r>
            <a:r>
              <a:rPr lang="ka-GE" dirty="0" smtClean="0"/>
              <a:t>ის  მკურნალობას და მხოლოდ </a:t>
            </a:r>
            <a:r>
              <a:rPr lang="en-ZA" b="1" dirty="0">
                <a:solidFill>
                  <a:srgbClr val="FF0000"/>
                </a:solidFill>
              </a:rPr>
              <a:t>125 000 </a:t>
            </a:r>
            <a:r>
              <a:rPr lang="en-GB" dirty="0"/>
              <a:t>(</a:t>
            </a:r>
            <a:r>
              <a:rPr lang="ka-GE" b="1" dirty="0">
                <a:solidFill>
                  <a:srgbClr val="FF0000"/>
                </a:solidFill>
              </a:rPr>
              <a:t>დაახლოებით</a:t>
            </a:r>
            <a:r>
              <a:rPr lang="en-GB" b="1" dirty="0">
                <a:solidFill>
                  <a:srgbClr val="FF0000"/>
                </a:solidFill>
              </a:rPr>
              <a:t> 5</a:t>
            </a:r>
            <a:r>
              <a:rPr lang="ka-GE" b="1" dirty="0">
                <a:solidFill>
                  <a:srgbClr val="FF0000"/>
                </a:solidFill>
              </a:rPr>
              <a:t>-დან 1-მა</a:t>
            </a:r>
            <a:r>
              <a:rPr lang="en-GB" dirty="0"/>
              <a:t>)</a:t>
            </a:r>
            <a:r>
              <a:rPr lang="ka-GE" dirty="0"/>
              <a:t>  </a:t>
            </a:r>
            <a:r>
              <a:rPr lang="ka-GE" dirty="0" smtClean="0"/>
              <a:t>ჩაერთო  მკურნალობაში </a:t>
            </a:r>
            <a:endParaRPr lang="en-GB" dirty="0"/>
          </a:p>
          <a:p>
            <a:r>
              <a:rPr lang="ka-GE" dirty="0" smtClean="0"/>
              <a:t>მულტი/რიფამპიცინის </a:t>
            </a:r>
            <a:r>
              <a:rPr lang="ka-GE" dirty="0"/>
              <a:t>მიმართ</a:t>
            </a:r>
            <a:r>
              <a:rPr lang="en-ZA" dirty="0"/>
              <a:t> </a:t>
            </a:r>
            <a:r>
              <a:rPr lang="ka-GE" dirty="0"/>
              <a:t>რეზისტენტული </a:t>
            </a:r>
            <a:r>
              <a:rPr lang="ka-GE" dirty="0" smtClean="0"/>
              <a:t>ტუბერკულოზის (</a:t>
            </a:r>
            <a:r>
              <a:rPr lang="en-US" dirty="0" smtClean="0"/>
              <a:t>MDR </a:t>
            </a:r>
            <a:r>
              <a:rPr lang="ka-GE" dirty="0" smtClean="0"/>
              <a:t>/</a:t>
            </a:r>
            <a:r>
              <a:rPr lang="en-US" dirty="0" smtClean="0"/>
              <a:t>RR-TB)</a:t>
            </a:r>
            <a:r>
              <a:rPr lang="ka-GE" dirty="0" smtClean="0"/>
              <a:t> 2013 წლის კოჰორტის მკურნალობის გამოსავალები შემდეგია:</a:t>
            </a:r>
            <a:endParaRPr lang="en-ZA" dirty="0"/>
          </a:p>
          <a:p>
            <a:pPr lvl="1"/>
            <a:r>
              <a:rPr lang="en-ZA" sz="1800" b="1" dirty="0">
                <a:solidFill>
                  <a:srgbClr val="FF0000"/>
                </a:solidFill>
              </a:rPr>
              <a:t>52% </a:t>
            </a:r>
            <a:r>
              <a:rPr lang="ka-GE" sz="1800" dirty="0" smtClean="0"/>
              <a:t>წარმატებით გაიარა მკურნალობა</a:t>
            </a:r>
            <a:endParaRPr lang="en-ZA" sz="1800" dirty="0"/>
          </a:p>
          <a:p>
            <a:pPr lvl="1"/>
            <a:r>
              <a:rPr lang="en-ZA" sz="1800" b="1" dirty="0">
                <a:solidFill>
                  <a:srgbClr val="FF0000"/>
                </a:solidFill>
              </a:rPr>
              <a:t>17%</a:t>
            </a:r>
            <a:r>
              <a:rPr lang="en-ZA" sz="1800" b="1" dirty="0">
                <a:solidFill>
                  <a:srgbClr val="C00000"/>
                </a:solidFill>
              </a:rPr>
              <a:t> </a:t>
            </a:r>
            <a:r>
              <a:rPr lang="ka-GE" sz="1800" dirty="0"/>
              <a:t>გარდაიცვალა</a:t>
            </a:r>
            <a:endParaRPr lang="en-ZA" sz="1800" dirty="0"/>
          </a:p>
          <a:p>
            <a:pPr lvl="1"/>
            <a:r>
              <a:rPr lang="en-ZA" sz="1800" b="1" dirty="0">
                <a:solidFill>
                  <a:srgbClr val="FF0000"/>
                </a:solidFill>
              </a:rPr>
              <a:t>15%</a:t>
            </a:r>
            <a:r>
              <a:rPr lang="en-ZA" sz="1800" b="1" dirty="0">
                <a:solidFill>
                  <a:srgbClr val="C00000"/>
                </a:solidFill>
              </a:rPr>
              <a:t> </a:t>
            </a:r>
            <a:r>
              <a:rPr lang="ka-GE" sz="1800" dirty="0" smtClean="0"/>
              <a:t>დაიკარგა შემდგომი  მეთვალყურეობიდან (შეწყვიტა)</a:t>
            </a:r>
            <a:endParaRPr lang="en-ZA" sz="1800" dirty="0"/>
          </a:p>
          <a:p>
            <a:pPr lvl="1"/>
            <a:r>
              <a:rPr lang="en-ZA" sz="1800" b="1" dirty="0">
                <a:solidFill>
                  <a:srgbClr val="FF0000"/>
                </a:solidFill>
              </a:rPr>
              <a:t>9%</a:t>
            </a:r>
            <a:r>
              <a:rPr lang="en-ZA" sz="1800" dirty="0"/>
              <a:t> </a:t>
            </a:r>
            <a:r>
              <a:rPr lang="ka-GE" sz="1800" dirty="0" smtClean="0"/>
              <a:t>უშედეგოდ დაასრულა მკურნალობა</a:t>
            </a:r>
          </a:p>
          <a:p>
            <a:pPr lvl="1"/>
            <a:r>
              <a:rPr lang="en-ZA" sz="1800" b="1" dirty="0" smtClean="0">
                <a:solidFill>
                  <a:srgbClr val="FF0000"/>
                </a:solidFill>
              </a:rPr>
              <a:t>7</a:t>
            </a:r>
            <a:r>
              <a:rPr lang="en-ZA" sz="1800" b="1" dirty="0">
                <a:solidFill>
                  <a:srgbClr val="FF0000"/>
                </a:solidFill>
              </a:rPr>
              <a:t>%</a:t>
            </a:r>
            <a:r>
              <a:rPr lang="en-ZA" sz="1800" dirty="0"/>
              <a:t> </a:t>
            </a:r>
            <a:r>
              <a:rPr lang="ka-GE" sz="1800" dirty="0"/>
              <a:t>არ არსებობს ინფორმაცია </a:t>
            </a:r>
            <a:r>
              <a:rPr lang="ka-GE" sz="1800" dirty="0" smtClean="0"/>
              <a:t>მკურნალობის გამოსავალის                           </a:t>
            </a:r>
            <a:r>
              <a:rPr lang="ka-GE" sz="1800" dirty="0"/>
              <a:t>შესახებ</a:t>
            </a:r>
            <a:endParaRPr lang="en-ZA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523B8-A2E4-4B7D-A2B9-3067440E8FFF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39" y="3786190"/>
            <a:ext cx="1870439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said_brand_2_color_msword"/>
          <p:cNvPicPr preferRelativeResize="0"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09848"/>
            <a:ext cx="232944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904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143116"/>
            <a:ext cx="7429552" cy="342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MDR-TB</a:t>
            </a:r>
            <a:r>
              <a:rPr lang="ka-GE" sz="3000" b="1" dirty="0" smtClean="0"/>
              <a:t>-ის </a:t>
            </a:r>
            <a:r>
              <a:rPr lang="ka-GE" sz="3000" b="1" dirty="0"/>
              <a:t>მკურნალობის </a:t>
            </a:r>
            <a:r>
              <a:rPr lang="ka-GE" sz="3000" b="1" dirty="0" smtClean="0"/>
              <a:t>გამოსავალები</a:t>
            </a:r>
            <a:endParaRPr lang="en-ZA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3B8-A2E4-4B7D-A2B9-3067440E8FFF}" type="slidenum">
              <a:rPr lang="en-ZA" smtClean="0"/>
              <a:pPr/>
              <a:t>8</a:t>
            </a:fld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575556" y="6274045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/>
              <a:t>წყარო: </a:t>
            </a:r>
            <a:r>
              <a:rPr lang="ka-GE" sz="1400" dirty="0"/>
              <a:t>ტუბერკულოზის გლობალური ანგარიში, </a:t>
            </a:r>
            <a:r>
              <a:rPr lang="en-US" sz="1400" dirty="0"/>
              <a:t> 2016</a:t>
            </a:r>
            <a:r>
              <a:rPr lang="ka-GE" sz="1400" dirty="0"/>
              <a:t> წ.</a:t>
            </a:r>
            <a:endParaRPr lang="en-US" sz="1400" dirty="0"/>
          </a:p>
        </p:txBody>
      </p:sp>
      <p:sp>
        <p:nvSpPr>
          <p:cNvPr id="5" name="Rectángulo 4"/>
          <p:cNvSpPr/>
          <p:nvPr/>
        </p:nvSpPr>
        <p:spPr>
          <a:xfrm>
            <a:off x="357158" y="5528138"/>
            <a:ext cx="360040" cy="34916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1643042" y="5528138"/>
            <a:ext cx="360040" cy="3491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2854638" y="5528138"/>
            <a:ext cx="360040" cy="3491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3929058" y="5530880"/>
            <a:ext cx="360040" cy="349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5715008" y="5528138"/>
            <a:ext cx="360040" cy="349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7164288" y="5517232"/>
            <a:ext cx="360040" cy="349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717198" y="5500702"/>
            <a:ext cx="109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>
                <a:latin typeface="Arial" panose="020B0604020202020204" pitchFamily="34" charset="0"/>
                <a:cs typeface="Arial" panose="020B0604020202020204" pitchFamily="34" charset="0"/>
              </a:rPr>
              <a:t>წარმატებული მკურნალობა</a:t>
            </a:r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987468" y="5572140"/>
            <a:ext cx="941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უშედეგო</a:t>
            </a:r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143240" y="5572140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მოკვდა</a:t>
            </a:r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57686" y="5500702"/>
            <a:ext cx="163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დაიკარგა მეთვალყურეობიდან</a:t>
            </a:r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072198" y="5572140"/>
            <a:ext cx="1012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შეუფასებელი</a:t>
            </a:r>
            <a:endParaRPr lang="ka-G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579562" y="5529220"/>
            <a:ext cx="163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>
                <a:latin typeface="Arial" panose="020B0604020202020204" pitchFamily="34" charset="0"/>
                <a:cs typeface="Arial" panose="020B0604020202020204" pitchFamily="34" charset="0"/>
              </a:rPr>
              <a:t>არ არსებობს</a:t>
            </a:r>
          </a:p>
          <a:p>
            <a:r>
              <a:rPr lang="ka-GE" sz="1000" dirty="0">
                <a:latin typeface="Arial" panose="020B0604020202020204" pitchFamily="34" charset="0"/>
                <a:cs typeface="Arial" panose="020B0604020202020204" pitchFamily="34" charset="0"/>
              </a:rPr>
              <a:t>მონაცემები</a:t>
            </a:r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779912" y="5085184"/>
            <a:ext cx="257791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CuadroTexto 18"/>
          <p:cNvSpPr txBox="1"/>
          <p:nvPr/>
        </p:nvSpPr>
        <p:spPr>
          <a:xfrm>
            <a:off x="3453536" y="5026054"/>
            <a:ext cx="37827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კოჰორტის პროცენტული მაჩვენებელი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2214554"/>
            <a:ext cx="4357686" cy="2416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ka-G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აფრიკა</a:t>
            </a:r>
          </a:p>
          <a:p>
            <a:pPr algn="r"/>
            <a:endParaRPr lang="es-A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ჩრდ. და სამხრეთ </a:t>
            </a:r>
            <a:r>
              <a:rPr lang="ka-G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ამერიკა</a:t>
            </a:r>
          </a:p>
          <a:p>
            <a:pPr algn="r"/>
            <a:endParaRPr lang="ka-GE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აღმოსავლეთ </a:t>
            </a:r>
            <a:r>
              <a:rPr lang="ka-GE" sz="1400" dirty="0"/>
              <a:t> </a:t>
            </a:r>
            <a:r>
              <a:rPr lang="ka-GE" sz="1400" dirty="0" smtClean="0"/>
              <a:t>ხმელთაშუა ზღვისპირეთის ქვეყნები</a:t>
            </a:r>
          </a:p>
          <a:p>
            <a:pPr algn="r"/>
            <a:endParaRPr lang="es-A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ევროპა</a:t>
            </a:r>
          </a:p>
          <a:p>
            <a:pPr algn="r"/>
            <a:endParaRPr lang="ka-GE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სამხრეთ-აღმოსავლეთ აზია</a:t>
            </a:r>
          </a:p>
          <a:p>
            <a:pPr algn="r"/>
            <a:endParaRPr lang="es-A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1600" dirty="0">
                <a:latin typeface="Arial" panose="020B0604020202020204" pitchFamily="34" charset="0"/>
                <a:cs typeface="Arial" panose="020B0604020202020204" pitchFamily="34" charset="0"/>
              </a:rPr>
              <a:t>წყნარი ოკეანის დასავლეთის კიდის ქვეყნები</a:t>
            </a:r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ka-GE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მსოფლიო</a:t>
            </a:r>
            <a:endParaRPr lang="es-A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89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7158" y="3416433"/>
            <a:ext cx="5965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მულტირეზისტენტული ტუბერკულოზით დაავადებული პაციენტებისთვის რეკომენდებულია </a:t>
            </a:r>
            <a:r>
              <a:rPr lang="ka-GE" sz="1600" dirty="0">
                <a:latin typeface="Arial" panose="020B0604020202020204" pitchFamily="34" charset="0"/>
                <a:cs typeface="Arial" panose="020B0604020202020204" pitchFamily="34" charset="0"/>
              </a:rPr>
              <a:t>მკურნალობის მინიმუმ </a:t>
            </a:r>
            <a:endParaRPr lang="ka-G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ka-GE" sz="1600" dirty="0">
                <a:latin typeface="Arial" panose="020B0604020202020204" pitchFamily="34" charset="0"/>
                <a:cs typeface="Arial" panose="020B0604020202020204" pitchFamily="34" charset="0"/>
              </a:rPr>
              <a:t>თვიანი ინტენსიური 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ფაზა </a:t>
            </a:r>
            <a:r>
              <a:rPr lang="ka-GE" sz="1600" dirty="0">
                <a:latin typeface="Arial" panose="020B0604020202020204" pitchFamily="34" charset="0"/>
                <a:cs typeface="Arial" panose="020B0604020202020204" pitchFamily="34" charset="0"/>
              </a:rPr>
              <a:t>(პირობითი 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რეკომენდაცია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a-GE" sz="1600" dirty="0">
                <a:latin typeface="Arial" panose="020B0604020202020204" pitchFamily="34" charset="0"/>
                <a:cs typeface="Arial" panose="020B0604020202020204" pitchFamily="34" charset="0"/>
              </a:rPr>
              <a:t>ძალიან დაბალი ხარისხის 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მტკიცებულება)</a:t>
            </a:r>
            <a:endParaRPr lang="ka-G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მულტირეზისტენტული ტუბერკულოზით დაავადებული იმ პაციენტებში, რომელთაც არ აქვთ წარსულში ჩატარებული მკურნალობა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MDR 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ტუბერკულოზის გამო, რეკომენდებულია </a:t>
            </a:r>
            <a:r>
              <a:rPr lang="ka-GE" sz="1600" dirty="0" smtClean="0">
                <a:cs typeface="Arial" panose="020B0604020202020204" pitchFamily="34" charset="0"/>
              </a:rPr>
              <a:t>მთლიანი </a:t>
            </a:r>
            <a:r>
              <a:rPr lang="ka-GE" sz="1600" dirty="0">
                <a:cs typeface="Arial" panose="020B0604020202020204" pitchFamily="34" charset="0"/>
              </a:rPr>
              <a:t>მკურნალობის ხანგრძლივობა მინიმუმ 20 </a:t>
            </a:r>
            <a:r>
              <a:rPr lang="ka-GE" sz="1600" dirty="0" smtClean="0">
                <a:cs typeface="Arial" panose="020B0604020202020204" pitchFamily="34" charset="0"/>
              </a:rPr>
              <a:t>თვის განმავლობაში </a:t>
            </a:r>
            <a:r>
              <a:rPr lang="ka-GE" sz="1600" dirty="0">
                <a:cs typeface="Arial" panose="020B0604020202020204" pitchFamily="34" charset="0"/>
              </a:rPr>
              <a:t>(პირობითი </a:t>
            </a:r>
            <a:r>
              <a:rPr lang="ka-GE" sz="1600" dirty="0" smtClean="0">
                <a:cs typeface="Arial" panose="020B0604020202020204" pitchFamily="34" charset="0"/>
              </a:rPr>
              <a:t>რეკომენდაცია               </a:t>
            </a:r>
            <a:r>
              <a:rPr lang="en-US" sz="1600" dirty="0">
                <a:cs typeface="Arial" panose="020B0604020202020204" pitchFamily="34" charset="0"/>
              </a:rPr>
              <a:t>/</a:t>
            </a:r>
            <a:r>
              <a:rPr lang="ka-GE" sz="1600" dirty="0">
                <a:cs typeface="Arial" panose="020B0604020202020204" pitchFamily="34" charset="0"/>
              </a:rPr>
              <a:t> </a:t>
            </a:r>
            <a:endParaRPr lang="ka-GE" sz="1600" dirty="0" smtClean="0">
              <a:cs typeface="Arial" panose="020B0604020202020204" pitchFamily="34" charset="0"/>
            </a:endParaRPr>
          </a:p>
          <a:p>
            <a:r>
              <a:rPr lang="ka-GE" sz="1600" dirty="0" smtClean="0">
                <a:cs typeface="Arial" panose="020B0604020202020204" pitchFamily="34" charset="0"/>
              </a:rPr>
              <a:t>ძალიან </a:t>
            </a:r>
            <a:r>
              <a:rPr lang="ka-GE" sz="1600" dirty="0">
                <a:cs typeface="Arial" panose="020B0604020202020204" pitchFamily="34" charset="0"/>
              </a:rPr>
              <a:t>დაბალი ხარისხის მტკიცებულება</a:t>
            </a:r>
            <a:r>
              <a:rPr lang="en-US" sz="1600" dirty="0" smtClean="0">
                <a:cs typeface="Arial" panose="020B0604020202020204" pitchFamily="34" charset="0"/>
              </a:rPr>
              <a:t>).</a:t>
            </a:r>
            <a:endParaRPr lang="es-AR" sz="1600" dirty="0"/>
          </a:p>
        </p:txBody>
      </p:sp>
      <p:sp>
        <p:nvSpPr>
          <p:cNvPr id="9223" name="Textfeld 13"/>
          <p:cNvSpPr txBox="1">
            <a:spLocks noChangeArrowheads="1"/>
          </p:cNvSpPr>
          <p:nvPr/>
        </p:nvSpPr>
        <p:spPr bwMode="auto">
          <a:xfrm>
            <a:off x="7656513" y="5929313"/>
            <a:ext cx="1023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AT" altLang="en-US" sz="1200" b="1">
                <a:solidFill>
                  <a:schemeClr val="bg1"/>
                </a:solidFill>
                <a:latin typeface="Times" pitchFamily="18" charset="0"/>
              </a:rPr>
              <a:t>Conclusion</a:t>
            </a:r>
          </a:p>
        </p:txBody>
      </p:sp>
      <p:pic>
        <p:nvPicPr>
          <p:cNvPr id="922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50" t="8145" r="31087" b="28671"/>
          <a:stretch>
            <a:fillRect/>
          </a:stretch>
        </p:blipFill>
        <p:spPr bwMode="auto">
          <a:xfrm>
            <a:off x="7194578" y="4370408"/>
            <a:ext cx="13779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7158" y="5857892"/>
            <a:ext cx="3500462" cy="43204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57502" y="4154013"/>
            <a:ext cx="4071966" cy="42572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 </a:t>
            </a:r>
            <a:endParaRPr lang="en-GB" dirty="0"/>
          </a:p>
        </p:txBody>
      </p:sp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539750" y="548680"/>
            <a:ext cx="8352730" cy="1224136"/>
          </a:xfrm>
        </p:spPr>
        <p:txBody>
          <a:bodyPr>
            <a:noAutofit/>
          </a:bodyPr>
          <a:lstStyle/>
          <a:p>
            <a:pPr eaLnBrk="1" hangingPunct="1"/>
            <a:r>
              <a:rPr lang="ka-GE" altLang="en-US" sz="2600" b="1" dirty="0"/>
              <a:t>როგორ მკურნალობენ </a:t>
            </a:r>
            <a:r>
              <a:rPr lang="ka-GE" altLang="en-US" sz="2600" b="1" dirty="0" smtClean="0"/>
              <a:t>მედიკამენტების </a:t>
            </a:r>
            <a:r>
              <a:rPr lang="ka-GE" altLang="en-US" sz="2600" b="1" dirty="0"/>
              <a:t>მიმართ </a:t>
            </a:r>
            <a:r>
              <a:rPr lang="ka-GE" altLang="en-US" sz="2600" b="1" dirty="0" smtClean="0"/>
              <a:t>რეზისტენტულ ტუბერკულოზს (</a:t>
            </a:r>
            <a:r>
              <a:rPr lang="en-US" altLang="en-US" sz="2600" b="1" dirty="0" smtClean="0"/>
              <a:t>DR-TB</a:t>
            </a:r>
            <a:r>
              <a:rPr lang="ka-GE" altLang="en-US" sz="2600" b="1" dirty="0" smtClean="0"/>
              <a:t>)? </a:t>
            </a:r>
            <a:endParaRPr lang="fr-FR" altLang="en-US" sz="2600" b="1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fld id="{0232B19A-9722-4F0A-9D4D-07F312E96A4C}" type="slidenum">
              <a:rPr lang="en-GB" smtClean="0">
                <a:solidFill>
                  <a:schemeClr val="bg1"/>
                </a:solidFill>
              </a:rPr>
              <a:pPr algn="r"/>
              <a:t>9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07" y="1679945"/>
            <a:ext cx="2606311" cy="260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61853" y="1657167"/>
            <a:ext cx="5653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მეორე </a:t>
            </a:r>
            <a:r>
              <a:rPr lang="ka-GE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რიგის მედიკამენტებით ტუბერკულოზის </a:t>
            </a:r>
            <a:r>
              <a:rPr lang="ka-GE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სამკურნალო რეჟიმების </a:t>
            </a:r>
            <a:r>
              <a:rPr lang="ka-GE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ხანგრძლივობა</a:t>
            </a:r>
            <a:endParaRPr lang="es-AR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40" y="5643578"/>
            <a:ext cx="6540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29" y="3950332"/>
            <a:ext cx="6540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34856" y="2955622"/>
            <a:ext cx="459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რეკომენდაციები</a:t>
            </a:r>
            <a:endParaRPr lang="es-A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642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_template_CT_WG10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owerpoint_template_CT_WG10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4059</Words>
  <Application>Microsoft Office PowerPoint</Application>
  <PresentationFormat>On-screen Show (4:3)</PresentationFormat>
  <Paragraphs>1024</Paragraphs>
  <Slides>67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Slide 1</vt:lpstr>
      <vt:lpstr>Slide 2</vt:lpstr>
      <vt:lpstr>ტუბერკულოზის სამკურნალო მედიკამენტების მიმართ რეზისტენტობის განსაზღვრებები</vt:lpstr>
      <vt:lpstr>მედიკამენტების მიმართ სენსიტიური ტუბერკულოზის (DS TB) მკურნალობა</vt:lpstr>
      <vt:lpstr>როგორ ხდება ტუბერკულოზის სამკურნალო მედიკამენტების მიმართ რეზისტენტობის განვითარება?</vt:lpstr>
      <vt:lpstr>რა ხდება ტუბერკულოზის სამკურნალო მედიკამენტების მიმართ რეზისტენტობის შემთხვევაში?</vt:lpstr>
      <vt:lpstr>MDR-TB -ის გავრცელება მსოფლიოში</vt:lpstr>
      <vt:lpstr>MDR-TB-ის მკურნალობის გამოსავალები</vt:lpstr>
      <vt:lpstr>როგორ მკურნალობენ მედიკამენტების მიმართ რეზისტენტულ ტუბერკულოზს (DR-TB)? </vt:lpstr>
      <vt:lpstr>მულტირეზისტენტული ტუბერკულოზის სამკურნალო  ტრადიციული / ხანგრძლივი რეჟიმები</vt:lpstr>
      <vt:lpstr>უახლესი მტკიცებულება მკურნალობის ახალი რეჟიმებისათვის</vt:lpstr>
      <vt:lpstr>9 თვიანი მკურნალობის რეჟიმის შედეგები - ბანგლადეში</vt:lpstr>
      <vt:lpstr>Slide 13</vt:lpstr>
      <vt:lpstr>მკურნალობის გაგრძელების ფაზა - ბანგლადეში</vt:lpstr>
      <vt:lpstr>დასკვნები</vt:lpstr>
      <vt:lpstr>ჯანდაცვის მსოფლიო ორგანიზაციის (ჯანმო) ახალი რეკომენდაცია მკურნალობის ხანმოკლე რეჟიმებისთვის - 2016</vt:lpstr>
      <vt:lpstr>MDR ტუბერკულოზის მკურნალობის უკეთესი რეჟიმების მტკიცებულების ჩამოყალიბება</vt:lpstr>
      <vt:lpstr>STREAM კვლევის ამოცანები</vt:lpstr>
      <vt:lpstr>STREAM კვლევის სტადია-1</vt:lpstr>
      <vt:lpstr>STREAM კვლევის სტადია 1-ის კვლევის პოპულაცია</vt:lpstr>
      <vt:lpstr>STREAM კვლევის სტადია 1-ის სტატუსი</vt:lpstr>
      <vt:lpstr>შინაარსი</vt:lpstr>
      <vt:lpstr>რას წარმოადგენს STREAM სტადია 1?</vt:lpstr>
      <vt:lpstr> რას წარმოადგენს STREAM სტადია 1?</vt:lpstr>
      <vt:lpstr>რას წარმოადგენს STREAM სტადია 1?</vt:lpstr>
      <vt:lpstr>STREAM სტადია 1-ის  დიზაინი</vt:lpstr>
      <vt:lpstr> რას წარმოადგენს STREAM სტადია 1?</vt:lpstr>
      <vt:lpstr> რას წარმოადგენს STREAM სტადია 1?</vt:lpstr>
      <vt:lpstr>სად და როდის ჩატარდა STREAM კვლევა?</vt:lpstr>
      <vt:lpstr>სად და როდის ჩატარდა STREAM კვლევა?</vt:lpstr>
      <vt:lpstr>ჩართვის ძირითადი კრიტერიუმები</vt:lpstr>
      <vt:lpstr>როგორი იყო კვლევის მონაწილეთა ზოგადი დახასიათება?</vt:lpstr>
      <vt:lpstr>საიტების მიხედვით ჩართული პაციენტების საერთო რაოდენობა</vt:lpstr>
      <vt:lpstr>საკვლევი პოპულაციის დახასიათება</vt:lpstr>
      <vt:lpstr>საბაზისო მაჩვენებლები(1)</vt:lpstr>
      <vt:lpstr>მიდევნება</vt:lpstr>
      <vt:lpstr>პოპულაციის ეფექტურობის ანალიზი</vt:lpstr>
      <vt:lpstr>ნაცხის კონვერსიის დრო</vt:lpstr>
      <vt:lpstr>კულტურის კონვერსიის დრო</vt:lpstr>
      <vt:lpstr>წარუმატებელი მკურნალობის გამოსავლების დეფინიციები</vt:lpstr>
      <vt:lpstr>წარმატებელი მკურნალობის გამოსავლების დეფინიციები</vt:lpstr>
      <vt:lpstr>ეფექტურობის პირველადი შედეგები (1)</vt:lpstr>
      <vt:lpstr>ეფექტურობის პირველადი შედეგები  (2)</vt:lpstr>
      <vt:lpstr>ეფექტურობის პირველადი შედეგები  (3)</vt:lpstr>
      <vt:lpstr>წარუმატებელი გამოსავლის დრო</vt:lpstr>
      <vt:lpstr>წარუმატებელი გამოსავლები ჯგუფებად</vt:lpstr>
      <vt:lpstr>უსაფრთხოების ანალიზის პოპულაცია</vt:lpstr>
      <vt:lpstr>უსაფრთხოების ანალიზის  პირველადი გამოსავალები</vt:lpstr>
      <vt:lpstr>უსაფრთხოების ანალიზის  მეორადი გამოსავალები</vt:lpstr>
      <vt:lpstr>უსაფრთხოების ანალიზი  აივ სტატუსის მიხედვით</vt:lpstr>
      <vt:lpstr>დრო გარდაცვალებამდე</vt:lpstr>
      <vt:lpstr>დრო გარდაცვალებამდე აივ სტატუსის მიხედვით</vt:lpstr>
      <vt:lpstr>სიკვდილობის შემსწავლელი დამოუკიდებელი კომიტეტი</vt:lpstr>
      <vt:lpstr>სიკვდილის მიზეზი და დრო</vt:lpstr>
      <vt:lpstr>Slide 55</vt:lpstr>
      <vt:lpstr>დრო QTcF 500მწ გაზრდამდე</vt:lpstr>
      <vt:lpstr>დრო ALT 5xULN მატებამდე  (მე-3 ხარისხის ანომალური მაჩვენებელი)</vt:lpstr>
      <vt:lpstr>დრო AST 5xULN მატებამდე  (მე-3 ხარისხის ანომალური მაჩვენებელი)</vt:lpstr>
      <vt:lpstr>რა იყო STREAM სტადია 1-ის მთავარი შეკითხვა?</vt:lpstr>
      <vt:lpstr>შეჯამება და დასკვნები: ეფექტურობა</vt:lpstr>
      <vt:lpstr>STREAM კვლევის შედეგები:   რამდენად კარგად იმუშავა ხანმოკლე მკურნალობამ?       </vt:lpstr>
      <vt:lpstr>STREAM კვლევის შედეგები :   რამდენად უსაფრთხო იყო ხანმოკლე მკურნლობა?</vt:lpstr>
      <vt:lpstr>შეგვიძლია თუ არა დანამდვილებით ვთქვათ, რომ ხანმოკლე მკურნალობა იგივენაირად წარმატებულია, როგორც გრძელვადიანი მკურნალობა?</vt:lpstr>
      <vt:lpstr>შეჯამება და დასკვნები: უსაფრთხოება</vt:lpstr>
      <vt:lpstr>Slide 65</vt:lpstr>
      <vt:lpstr>                   </vt:lpstr>
      <vt:lpstr>Slide 67</vt:lpstr>
    </vt:vector>
  </TitlesOfParts>
  <Company>MRC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Nunn</dc:creator>
  <cp:lastModifiedBy>NANA</cp:lastModifiedBy>
  <cp:revision>107</cp:revision>
  <dcterms:created xsi:type="dcterms:W3CDTF">2017-11-20T15:32:35Z</dcterms:created>
  <dcterms:modified xsi:type="dcterms:W3CDTF">2018-04-12T17:19:10Z</dcterms:modified>
</cp:coreProperties>
</file>