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95" r:id="rId26"/>
    <p:sldId id="296" r:id="rId27"/>
    <p:sldId id="287" r:id="rId28"/>
    <p:sldId id="289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mjlhme\Desktop\STREAM%201%20Sub-groups%20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1974601590932697"/>
          <c:y val="2.1130628668744395E-2"/>
          <c:w val="0.56705395134250014"/>
          <c:h val="0.94700191714699566"/>
        </c:manualLayout>
      </c:layout>
      <c:scatterChart>
        <c:scatterStyle val="lineMarker"/>
        <c:ser>
          <c:idx val="0"/>
          <c:order val="0"/>
          <c:tx>
            <c:strRef>
              <c:f>Sheet1!$A$6</c:f>
              <c:strCache>
                <c:ptCount val="1"/>
                <c:pt idx="0">
                  <c:v>Overall</c:v>
                </c:pt>
              </c:strCache>
            </c:strRef>
          </c:tx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B1-4075-8058-9808536D37BF}"/>
              </c:ext>
            </c:extLst>
          </c:dPt>
          <c:dPt>
            <c:idx val="2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B1-4075-8058-9808536D37BF}"/>
              </c:ext>
            </c:extLst>
          </c:dPt>
          <c:xVal>
            <c:numRef>
              <c:f>Sheet1!$C$6:$C$8</c:f>
              <c:numCache>
                <c:formatCode>General</c:formatCode>
                <c:ptCount val="3"/>
                <c:pt idx="0">
                  <c:v>2.5</c:v>
                </c:pt>
                <c:pt idx="1">
                  <c:v>-6.9</c:v>
                </c:pt>
                <c:pt idx="2">
                  <c:v>11.8</c:v>
                </c:pt>
              </c:numCache>
            </c:numRef>
          </c:xVal>
          <c:yVal>
            <c:numRef>
              <c:f>Sheet1!$D$6:$D$8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C2B1-4075-8058-9808536D37BF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HIV Positive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7-C2B1-4075-8058-9808536D37BF}"/>
              </c:ext>
            </c:extLst>
          </c:dPt>
          <c:xVal>
            <c:numRef>
              <c:f>Sheet1!$C$9:$C$11</c:f>
              <c:numCache>
                <c:formatCode>General</c:formatCode>
                <c:ptCount val="3"/>
                <c:pt idx="0">
                  <c:v>-3.9</c:v>
                </c:pt>
                <c:pt idx="1">
                  <c:v>-23.3</c:v>
                </c:pt>
                <c:pt idx="2">
                  <c:v>15.5</c:v>
                </c:pt>
              </c:numCache>
            </c:numRef>
          </c:xVal>
          <c:yVal>
            <c:numRef>
              <c:f>Sheet1!$D$9:$D$11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C2B1-4075-8058-9808536D37BF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HIV Negative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 w="508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2B1-4075-8058-9808536D37BF}"/>
              </c:ext>
            </c:extLst>
          </c:dPt>
          <c:dPt>
            <c:idx val="1"/>
            <c:spPr>
              <a:ln w="50800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2B1-4075-8058-9808536D37BF}"/>
              </c:ext>
            </c:extLst>
          </c:dPt>
          <c:dPt>
            <c:idx val="2"/>
            <c:spPr>
              <a:ln w="508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2B1-4075-8058-9808536D37BF}"/>
              </c:ext>
            </c:extLst>
          </c:dPt>
          <c:xVal>
            <c:numRef>
              <c:f>Sheet1!$C$12:$C$14</c:f>
              <c:numCache>
                <c:formatCode>General</c:formatCode>
                <c:ptCount val="3"/>
                <c:pt idx="0">
                  <c:v>5</c:v>
                </c:pt>
                <c:pt idx="1">
                  <c:v>-4.7</c:v>
                </c:pt>
                <c:pt idx="2">
                  <c:v>14.7</c:v>
                </c:pt>
              </c:numCache>
            </c:numRef>
          </c:xVal>
          <c:yVal>
            <c:numRef>
              <c:f>Sheet1!$D$12:$D$14</c:f>
              <c:numCache>
                <c:formatCode>General</c:formatCode>
                <c:ptCount val="3"/>
                <c:pt idx="0">
                  <c:v>1.7500000000000002</c:v>
                </c:pt>
                <c:pt idx="1">
                  <c:v>1.7500000000000002</c:v>
                </c:pt>
                <c:pt idx="2">
                  <c:v>1.7500000000000002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F-C2B1-4075-8058-9808536D37BF}"/>
            </c:ext>
          </c:extLst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Ethiopia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2B1-4075-8058-9808536D37BF}"/>
              </c:ext>
            </c:extLst>
          </c:dPt>
          <c:xVal>
            <c:numRef>
              <c:f>Sheet1!$C$15:$C$17</c:f>
              <c:numCache>
                <c:formatCode>General</c:formatCode>
                <c:ptCount val="3"/>
                <c:pt idx="0">
                  <c:v>4.7</c:v>
                </c:pt>
                <c:pt idx="1">
                  <c:v>-7.3</c:v>
                </c:pt>
                <c:pt idx="2">
                  <c:v>16.7</c:v>
                </c:pt>
              </c:numCache>
            </c:numRef>
          </c:xVal>
          <c:yVal>
            <c:numRef>
              <c:f>Sheet1!$D$15:$D$17</c:f>
              <c:numCache>
                <c:formatCode>General</c:formatCode>
                <c:ptCount val="3"/>
                <c:pt idx="0">
                  <c:v>1.25</c:v>
                </c:pt>
                <c:pt idx="1">
                  <c:v>1.25</c:v>
                </c:pt>
                <c:pt idx="2">
                  <c:v>1.25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6-C2B1-4075-8058-9808536D37BF}"/>
            </c:ext>
          </c:extLst>
        </c:ser>
        <c:ser>
          <c:idx val="4"/>
          <c:order val="4"/>
          <c:tx>
            <c:strRef>
              <c:f>Sheet1!$A$18</c:f>
              <c:strCache>
                <c:ptCount val="1"/>
                <c:pt idx="0">
                  <c:v>Mongolia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2B1-4075-8058-9808536D37BF}"/>
              </c:ext>
            </c:extLst>
          </c:dPt>
          <c:xVal>
            <c:numRef>
              <c:f>Sheet1!$C$18:$C$20</c:f>
              <c:numCache>
                <c:formatCode>General</c:formatCode>
                <c:ptCount val="3"/>
                <c:pt idx="0">
                  <c:v>27.3</c:v>
                </c:pt>
                <c:pt idx="1">
                  <c:v>1</c:v>
                </c:pt>
                <c:pt idx="2">
                  <c:v>53.6</c:v>
                </c:pt>
              </c:numCache>
            </c:numRef>
          </c:xVal>
          <c:yVal>
            <c:numRef>
              <c:f>Sheet1!$D$18:$D$20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D-C2B1-4075-8058-9808536D37BF}"/>
            </c:ext>
          </c:extLst>
        </c:ser>
        <c:ser>
          <c:idx val="5"/>
          <c:order val="5"/>
          <c:tx>
            <c:strRef>
              <c:f>Sheet1!$A$21</c:f>
              <c:strCache>
                <c:ptCount val="1"/>
                <c:pt idx="0">
                  <c:v>South Africa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2B1-4075-8058-9808536D37BF}"/>
              </c:ext>
            </c:extLst>
          </c:dPt>
          <c:xVal>
            <c:numRef>
              <c:f>Sheet1!$C$21:$C$23</c:f>
              <c:numCache>
                <c:formatCode>General</c:formatCode>
                <c:ptCount val="3"/>
                <c:pt idx="0">
                  <c:v>-6.2</c:v>
                </c:pt>
                <c:pt idx="1">
                  <c:v>-24.7</c:v>
                </c:pt>
                <c:pt idx="2">
                  <c:v>12.4</c:v>
                </c:pt>
              </c:numCache>
            </c:numRef>
          </c:xVal>
          <c:yVal>
            <c:numRef>
              <c:f>Sheet1!$D$21:$D$23</c:f>
              <c:numCache>
                <c:formatCode>General</c:formatCode>
                <c:ptCount val="3"/>
                <c:pt idx="0">
                  <c:v>0.75000000000000011</c:v>
                </c:pt>
                <c:pt idx="1">
                  <c:v>0.75000000000000011</c:v>
                </c:pt>
                <c:pt idx="2">
                  <c:v>0.75000000000000011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4-C2B1-4075-8058-9808536D37BF}"/>
            </c:ext>
          </c:extLst>
        </c:ser>
        <c:ser>
          <c:idx val="6"/>
          <c:order val="6"/>
          <c:tx>
            <c:strRef>
              <c:f>Sheet1!$A$24</c:f>
              <c:strCache>
                <c:ptCount val="1"/>
                <c:pt idx="0">
                  <c:v>Vietnam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C2B1-4075-8058-9808536D37BF}"/>
              </c:ext>
            </c:extLst>
          </c:dPt>
          <c:dPt>
            <c:idx val="1"/>
            <c:spPr>
              <a:ln w="508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C2B1-4075-8058-9808536D37BF}"/>
              </c:ext>
            </c:extLst>
          </c:dPt>
          <c:dPt>
            <c:idx val="2"/>
            <c:spPr>
              <a:ln w="508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C2B1-4075-8058-9808536D37BF}"/>
              </c:ext>
            </c:extLst>
          </c:dPt>
          <c:xVal>
            <c:numRef>
              <c:f>Sheet1!$C$24:$C$26</c:f>
              <c:numCache>
                <c:formatCode>General</c:formatCode>
                <c:ptCount val="3"/>
                <c:pt idx="0">
                  <c:v>6.7</c:v>
                </c:pt>
                <c:pt idx="1">
                  <c:v>-9.4</c:v>
                </c:pt>
                <c:pt idx="2">
                  <c:v>22.8</c:v>
                </c:pt>
              </c:numCache>
            </c:numRef>
          </c:xVal>
          <c:yVal>
            <c:numRef>
              <c:f>Sheet1!$D$24:$D$26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B-C2B1-4075-8058-9808536D37BF}"/>
            </c:ext>
          </c:extLst>
        </c:ser>
        <c:ser>
          <c:idx val="7"/>
          <c:order val="7"/>
          <c:tx>
            <c:strRef>
              <c:f>Sheet1!$A$29</c:f>
              <c:strCache>
                <c:ptCount val="1"/>
                <c:pt idx="0">
                  <c:v>Margin of non-inferiority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2B1-4075-8058-9808536D37BF}"/>
              </c:ext>
            </c:extLst>
          </c:dPt>
          <c:dPt>
            <c:idx val="2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2B1-4075-8058-9808536D37BF}"/>
              </c:ext>
            </c:extLst>
          </c:dPt>
          <c:dPt>
            <c:idx val="3"/>
            <c:spPr>
              <a:ln>
                <a:solidFill>
                  <a:schemeClr val="tx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2B1-4075-8058-9808536D37BF}"/>
              </c:ext>
            </c:extLst>
          </c:dPt>
          <c:xVal>
            <c:numRef>
              <c:f>Sheet1!$C$29:$C$32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xVal>
          <c:yVal>
            <c:numRef>
              <c:f>Sheet1!$D$29:$D$32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2-C2B1-4075-8058-9808536D37BF}"/>
            </c:ext>
          </c:extLst>
        </c:ser>
        <c:dLbls/>
        <c:axId val="60357632"/>
        <c:axId val="60171008"/>
      </c:scatterChart>
      <c:valAx>
        <c:axId val="60357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0171008"/>
        <c:crosses val="autoZero"/>
        <c:crossBetween val="midCat"/>
        <c:majorUnit val="10"/>
      </c:valAx>
      <c:valAx>
        <c:axId val="60171008"/>
        <c:scaling>
          <c:orientation val="minMax"/>
          <c:max val="2.75"/>
          <c:min val="0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12700" cmpd="sng"/>
        </c:spPr>
        <c:crossAx val="603576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5B1F-8686-46D5-9921-194EEF585B10}" type="datetimeFigureOut">
              <a:rPr lang="en-GB" smtClean="0"/>
              <a:pPr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410-4CE2-42C0-A694-670AF3DAA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718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AC12-9995-4D9E-B77D-55133AD5C6D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3665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Almost everyone has completed treatment.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1A147E-4DF3-4D33-8EDB-C8BE009E55C8}" type="slidenum">
              <a:rPr lang="en-GB" altLang="en-US" sz="1200">
                <a:latin typeface="Times New Roman" pitchFamily="18" charset="0"/>
              </a:rPr>
              <a:pPr/>
              <a:t>19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No statistical evidence of a difference in mortality, although more deaths were observed on the study arm.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DD4F842-9165-4B73-B7C7-AE842466CF1C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More SAEs in HIV positive because AE more often resulted in hospitalisation</a:t>
            </a:r>
          </a:p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EB2652C-A649-40CA-9CFD-E74F011B4F02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This could be a chance finding in a sub-group analysis, but this is something we are looking at in more detail.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37C0C7E-0C79-4FE5-940D-707A014B0A64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fontAlgn="ctr"/>
            <a:r>
              <a:rPr lang="en-US" altLang="en-US"/>
              <a:t>Differences here, numbers small, possibly due to chance.</a:t>
            </a:r>
          </a:p>
          <a:p>
            <a:pPr fontAlgn="ctr"/>
            <a:r>
              <a:rPr lang="en-US" altLang="en-US"/>
              <a:t>Conduction disorders cardiac disorder. QTcF prolongation &gt;500ms.</a:t>
            </a:r>
          </a:p>
          <a:p>
            <a:pPr lvl="1" fontAlgn="ctr"/>
            <a:r>
              <a:rPr lang="en-US" altLang="en-US"/>
              <a:t>Doesn't necesssary mean a clinically notable event.</a:t>
            </a:r>
          </a:p>
          <a:p>
            <a:r>
              <a:rPr lang="en-US" altLang="en-US"/>
              <a:t>Hypokalaemia</a:t>
            </a:r>
          </a:p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A472C78-EDC6-4772-A920-B44F3D3AAB39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Suggestion, p=0.1, of a difference in QTcF &gt; 500ms</a:t>
            </a:r>
          </a:p>
          <a:p>
            <a:r>
              <a:rPr lang="en-US" altLang="en-US"/>
              <a:t>Events continued throughout treatment</a:t>
            </a:r>
          </a:p>
          <a:p>
            <a:r>
              <a:rPr lang="en-US" altLang="en-US"/>
              <a:t>Events on both arms</a:t>
            </a:r>
          </a:p>
          <a:p>
            <a:r>
              <a:rPr lang="en-US" altLang="en-US"/>
              <a:t>Patients were allowed up to 5xULN ALT/AST</a:t>
            </a:r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F6FF768-A73E-471E-B97D-118F61A6AFE8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A79FB153-434A-4881-84E9-C6B35EEC1CCD}" type="slidenum">
              <a:rPr lang="en-GB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9B9E-4D51-4965-A836-A1706C54F4D5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5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7A6-E571-43AE-BC22-5A4A4338F2A7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07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CEE0-1E63-413B-8152-EC4EA2331106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81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099-13D9-43A3-BB54-982DFFE1443D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79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BF84-B723-4A9B-93A8-7B2D65F81371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38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16F6-4F86-4459-8680-7311EA346D3E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93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7F7F-E3AD-4310-B468-2081AFCF55B2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78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C32D-E4DF-438A-AA92-172ECF0FE402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58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746A-F1ED-48CE-A34B-926543CC7E72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04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6662-66EB-4F00-9157-17EE32D32EB3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291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0A-D621-4009-9A70-DE26BD9FF00E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00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DF98-5253-48C1-AEE9-3350D063F932}" type="datetime1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Preliminary data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C87B-FE60-4320-93E0-07BB29FF9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28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8313" y="2492375"/>
            <a:ext cx="81026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3200" b="1" dirty="0">
                <a:solidFill>
                  <a:srgbClr val="C00000"/>
                </a:solidFill>
              </a:rPr>
              <a:t>STREAM Stage 1</a:t>
            </a:r>
            <a:br>
              <a:rPr lang="en-GB" altLang="en-US" sz="3200" b="1" dirty="0">
                <a:solidFill>
                  <a:srgbClr val="C00000"/>
                </a:solidFill>
              </a:rPr>
            </a:br>
            <a:r>
              <a:rPr lang="en-GB" altLang="en-US" sz="2800" b="1" dirty="0">
                <a:solidFill>
                  <a:srgbClr val="C00000"/>
                </a:solidFill>
              </a:rPr>
              <a:t>Preliminary Efficacy and Safety Results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endParaRPr lang="en-GB" altLang="en-US" sz="14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800" dirty="0">
                <a:solidFill>
                  <a:schemeClr val="tx2"/>
                </a:solidFill>
              </a:rPr>
              <a:t>December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03" y="116632"/>
            <a:ext cx="882449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77849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Time to culture conversion</a:t>
            </a:r>
            <a:endParaRPr lang="en-GB" altLang="en-US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5386388" y="2565400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0.93, 1.40)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2.51   p = 0.11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600200"/>
            <a:ext cx="666432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5292725" y="2717800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0.93, 1.40)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2.51   p = 0.11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858744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Unfavourable outcome definition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DE172FCE-1BAB-46E3-99EF-47D3DFDE5AE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9577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GB" altLang="en-US" sz="2000" dirty="0"/>
              <a:t>A patient’s outcome is classified as unfavourable if:</a:t>
            </a:r>
          </a:p>
          <a:p>
            <a:pPr marL="0" indent="0">
              <a:buFontTx/>
              <a:buNone/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started </a:t>
            </a:r>
            <a:r>
              <a:rPr lang="en-GB" altLang="en-US" sz="2000" u="sng" dirty="0"/>
              <a:t>&gt;</a:t>
            </a:r>
            <a:r>
              <a:rPr lang="en-GB" altLang="en-US" sz="2000" dirty="0"/>
              <a:t> 2 additional drugs (includes change of regimen)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100" dirty="0">
                <a:solidFill>
                  <a:srgbClr val="000000"/>
                </a:solidFill>
              </a:rPr>
              <a:t>treatment extended beyond permitted duration</a:t>
            </a: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death at any point up to 132 weeks post-randomisation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positive culture result at 132 weeks post-randomisation or when last seen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not seen at 76 weeks or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452332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Favourable outcome definition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7A53639F-B084-4CCF-BF54-23F7919771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27088" y="1557338"/>
            <a:ext cx="7345362" cy="4597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GB" altLang="en-US" sz="2000" dirty="0"/>
              <a:t>A patient’s outcome is classified as favourable if culture negative at 132 weeks and at the previous occasion they were seen unless the patient had already been classified as unfavourable</a:t>
            </a:r>
          </a:p>
          <a:p>
            <a:pPr>
              <a:defRPr/>
            </a:pPr>
            <a:endParaRPr lang="en-GB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648427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Primary efficacy result (1)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C514F3B-FC8F-4595-BB60-CC4637CBA4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2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Study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Control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Total assessed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800" dirty="0"/>
                        <a:t>    </a:t>
                      </a:r>
                      <a:r>
                        <a:rPr lang="en-GB" sz="1800" i="1" dirty="0"/>
                        <a:t>100.0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108   </a:t>
                      </a:r>
                      <a:r>
                        <a:rPr lang="en-GB" sz="1800" i="1" dirty="0"/>
                        <a:t>100.0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Favourable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164      </a:t>
                      </a:r>
                      <a:r>
                        <a:rPr lang="en-GB" sz="1800" i="1" dirty="0"/>
                        <a:t>78.1</a:t>
                      </a:r>
                      <a:r>
                        <a:rPr lang="en-GB" sz="1800" dirty="0"/>
                        <a:t>        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87     </a:t>
                      </a:r>
                      <a:r>
                        <a:rPr lang="en-GB" sz="1800" i="1" dirty="0"/>
                        <a:t>80.6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Unfavourable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46      </a:t>
                      </a:r>
                      <a:r>
                        <a:rPr lang="en-GB" sz="1800" i="1" dirty="0"/>
                        <a:t>21.9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21     </a:t>
                      </a:r>
                      <a:r>
                        <a:rPr lang="en-GB" sz="1800" i="1" dirty="0"/>
                        <a:t>19.4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Difference</a:t>
                      </a:r>
                      <a:r>
                        <a:rPr lang="en-GB" sz="1800" baseline="0" dirty="0"/>
                        <a:t> in response (crude)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2.5%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95% confidence interval</a:t>
                      </a:r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-6.9%,</a:t>
                      </a:r>
                      <a:r>
                        <a:rPr lang="en-GB" sz="1800" i="1" baseline="0" dirty="0"/>
                        <a:t> 11.8%</a:t>
                      </a:r>
                      <a:endParaRPr lang="en-GB" sz="1800" i="1" dirty="0"/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Difference</a:t>
                      </a:r>
                      <a:r>
                        <a:rPr lang="en-GB" sz="1800" baseline="0" dirty="0"/>
                        <a:t> in response (standardised)</a:t>
                      </a:r>
                      <a:endParaRPr lang="en-GB" sz="1800" dirty="0"/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2.1%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95% confidence interval</a:t>
                      </a:r>
                    </a:p>
                  </a:txBody>
                  <a:tcPr marT="45721" marB="4572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-6.9%, 11.2%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935050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Primary efficacy result (2)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66D28E4-1904-4884-8DC0-C63D9F4274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29600" cy="488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85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Study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Control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Total assessed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600" dirty="0"/>
                        <a:t> 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108 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9A044B"/>
                          </a:solidFill>
                        </a:rPr>
                        <a:t>Unfavourable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46 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21.9%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21 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19.4%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   Started </a:t>
                      </a:r>
                      <a:r>
                        <a:rPr lang="en-GB" sz="1800" u="sng" dirty="0"/>
                        <a:t>&gt;</a:t>
                      </a:r>
                      <a:r>
                        <a:rPr lang="en-GB" sz="1800" dirty="0"/>
                        <a:t> 2 additional drugs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24    </a:t>
                      </a:r>
                      <a:r>
                        <a:rPr lang="en-GB" sz="1600" i="1" dirty="0"/>
                        <a:t>11.4%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  </a:t>
                      </a:r>
                      <a:r>
                        <a:rPr lang="en-GB" sz="1600" i="1" dirty="0"/>
                        <a:t>5.5%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   Extended treatment beyond allowed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4       </a:t>
                      </a:r>
                      <a:r>
                        <a:rPr lang="en-GB" sz="1600" i="1" dirty="0"/>
                        <a:t>1.9%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0      </a:t>
                      </a:r>
                      <a:r>
                        <a:rPr lang="en-GB" sz="1600" i="1" dirty="0"/>
                        <a:t>0.0%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   Died during treatment</a:t>
                      </a:r>
                      <a:r>
                        <a:rPr lang="en-GB" sz="1800" baseline="0" dirty="0"/>
                        <a:t> or follow-up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12      </a:t>
                      </a:r>
                      <a:r>
                        <a:rPr lang="en-GB" sz="1600" i="1" dirty="0"/>
                        <a:t>5.7%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  </a:t>
                      </a:r>
                      <a:r>
                        <a:rPr lang="en-GB" sz="1600" i="1" dirty="0"/>
                        <a:t>5.5%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   Not seen at or after 76 </a:t>
                      </a:r>
                      <a:r>
                        <a:rPr lang="en-GB" sz="1800" dirty="0" err="1"/>
                        <a:t>wk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  </a:t>
                      </a:r>
                      <a:r>
                        <a:rPr lang="en-GB" sz="1600" i="1" dirty="0"/>
                        <a:t>2.9%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7      </a:t>
                      </a:r>
                      <a:r>
                        <a:rPr lang="en-GB" sz="1600" i="1" dirty="0"/>
                        <a:t>6.5%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   C</a:t>
                      </a:r>
                      <a:r>
                        <a:rPr lang="en-GB" sz="1800" baseline="0" dirty="0"/>
                        <a:t>ulture positive at 132 </a:t>
                      </a:r>
                      <a:r>
                        <a:rPr lang="en-GB" sz="1800" baseline="0" dirty="0" err="1"/>
                        <a:t>wk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    0      </a:t>
                      </a:r>
                      <a:r>
                        <a:rPr lang="en-GB" sz="1600" i="1" baseline="0" dirty="0"/>
                        <a:t>0.0%</a:t>
                      </a:r>
                      <a:endParaRPr lang="en-GB" sz="160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2      </a:t>
                      </a:r>
                      <a:r>
                        <a:rPr lang="en-GB" sz="1600" i="1" dirty="0"/>
                        <a:t>1.9%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Difference</a:t>
                      </a:r>
                      <a:r>
                        <a:rPr lang="en-GB" sz="1800" baseline="0" dirty="0"/>
                        <a:t> in response (crude)</a:t>
                      </a:r>
                      <a:endParaRPr lang="en-GB" sz="18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2.5%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95% confidence interval</a:t>
                      </a: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-6.9%,</a:t>
                      </a:r>
                      <a:r>
                        <a:rPr lang="en-GB" sz="1800" i="1" baseline="0" dirty="0"/>
                        <a:t> 11.8%</a:t>
                      </a:r>
                      <a:endParaRPr lang="en-GB" sz="1800" i="1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Difference</a:t>
                      </a:r>
                      <a:r>
                        <a:rPr lang="en-GB" sz="1800" baseline="0" dirty="0"/>
                        <a:t> in response (standardised)</a:t>
                      </a:r>
                      <a:endParaRPr lang="en-GB" sz="18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2.1%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800" dirty="0"/>
                        <a:t>95% confidence interval</a:t>
                      </a:r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rgbClr val="9A044B"/>
                          </a:solidFill>
                        </a:rPr>
                        <a:t>-6.9%, 11.2%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982167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Primary efficacy result (3)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1DD11E2-915A-4ACD-B658-342BD2C1F5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29600" cy="376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85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Study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Control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 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  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Total assessed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10"/>
                      </a:pPr>
                      <a:r>
                        <a:rPr lang="en-GB" sz="1600" dirty="0"/>
                        <a:t> 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108  </a:t>
                      </a:r>
                      <a:r>
                        <a:rPr lang="en-GB" sz="1600" i="1" dirty="0"/>
                        <a:t>100.0%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9A044B"/>
                          </a:solidFill>
                        </a:rPr>
                        <a:t>Unfavourable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46 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21.9%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9A044B"/>
                          </a:solidFill>
                        </a:rPr>
                        <a:t>  21  </a:t>
                      </a:r>
                      <a:r>
                        <a:rPr lang="en-GB" sz="1600" b="1" i="1" dirty="0">
                          <a:solidFill>
                            <a:srgbClr val="9A044B"/>
                          </a:solidFill>
                        </a:rPr>
                        <a:t>19.4%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Change: never</a:t>
                      </a:r>
                      <a:r>
                        <a:rPr lang="en-GB" sz="1800" baseline="0" dirty="0"/>
                        <a:t> converted/reverted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</a:t>
                      </a:r>
                      <a:r>
                        <a:rPr lang="en-GB" sz="1600" baseline="0" dirty="0"/>
                        <a:t>12      5.7%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2    </a:t>
                      </a:r>
                      <a:r>
                        <a:rPr lang="en-GB" sz="1600" i="1" dirty="0"/>
                        <a:t>1.9%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             relapse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7       3.3%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2    </a:t>
                      </a: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  <a:endParaRPr lang="en-GB" sz="16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             toxicity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3       </a:t>
                      </a:r>
                      <a:r>
                        <a:rPr lang="en-GB" sz="1600" i="1" dirty="0"/>
                        <a:t>1.4%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 </a:t>
                      </a:r>
                      <a:r>
                        <a:rPr lang="en-GB" sz="1600" i="1" dirty="0"/>
                        <a:t>0.9%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                 other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6       </a:t>
                      </a:r>
                      <a:r>
                        <a:rPr lang="en-GB" sz="1600" i="1" dirty="0"/>
                        <a:t>2.9%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3    </a:t>
                      </a:r>
                      <a:r>
                        <a:rPr lang="en-GB" sz="1600" i="0" dirty="0"/>
                        <a:t>2.8%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Died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12     </a:t>
                      </a:r>
                      <a:r>
                        <a:rPr lang="en-GB" sz="1600" i="1" dirty="0"/>
                        <a:t> 5.7%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</a:t>
                      </a:r>
                      <a:r>
                        <a:rPr lang="en-GB" sz="1600" i="1" dirty="0"/>
                        <a:t>5.6%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n-GB" sz="1800" dirty="0"/>
                        <a:t>    Lost to follow-up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6       </a:t>
                      </a:r>
                      <a:r>
                        <a:rPr lang="en-GB" sz="1600" i="1" dirty="0"/>
                        <a:t>2.9%</a:t>
                      </a:r>
                      <a:endParaRPr lang="en-GB" sz="16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7    </a:t>
                      </a:r>
                      <a:r>
                        <a:rPr lang="en-GB" sz="1600" i="1" dirty="0"/>
                        <a:t>6.5%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5427809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Time to unfavourable outcome</a:t>
            </a:r>
            <a:endParaRPr lang="en-GB" altLang="en-US"/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1196975"/>
            <a:ext cx="7889875" cy="5256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530850" y="2867025"/>
            <a:ext cx="24257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1.14 (95% 0.70, 1.85)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4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0.34   p = 0.56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671153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3937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Unfavourable outcome by subgroups</a:t>
            </a:r>
            <a:endParaRPr lang="en-GB" altLang="en-US" sz="280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E9948D5C-E22F-4F73-A06D-8EDA0FE2DA28}"/>
              </a:ext>
            </a:extLst>
          </p:cNvPr>
          <p:cNvSpPr txBox="1"/>
          <p:nvPr/>
        </p:nvSpPr>
        <p:spPr>
          <a:xfrm>
            <a:off x="200025" y="2852738"/>
            <a:ext cx="13157200" cy="2682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Ethiopia 	(n = 105)	4.7% (-7.3%, 16.7%)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4D7DE533-6FD5-480B-A3E5-52BF39FC617F}"/>
              </a:ext>
            </a:extLst>
          </p:cNvPr>
          <p:cNvSpPr txBox="1"/>
          <p:nvPr/>
        </p:nvSpPr>
        <p:spPr>
          <a:xfrm>
            <a:off x="193675" y="3122613"/>
            <a:ext cx="13595350" cy="234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Vietnam  	(n = 85)	6.7% (-9.4%, 22.8%)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4062B3C2-C3F2-433A-8835-3F92761AB11D}"/>
              </a:ext>
            </a:extLst>
          </p:cNvPr>
          <p:cNvSpPr txBox="1"/>
          <p:nvPr/>
        </p:nvSpPr>
        <p:spPr>
          <a:xfrm>
            <a:off x="179388" y="3303588"/>
            <a:ext cx="4648200" cy="2698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South Africa	(n = 113)	-6.2% (-24.7%, 12.4%)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A66E100B-4A3F-49D9-826D-6718001905F7}"/>
              </a:ext>
            </a:extLst>
          </p:cNvPr>
          <p:cNvSpPr txBox="1"/>
          <p:nvPr/>
        </p:nvSpPr>
        <p:spPr>
          <a:xfrm>
            <a:off x="179388" y="3573463"/>
            <a:ext cx="5402262" cy="2270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Mongolia 	(n = 15)	27.3% (1.0%, 53.6%)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AD55952-F883-4ABB-B599-82452CB71622}"/>
              </a:ext>
            </a:extLst>
          </p:cNvPr>
          <p:cNvSpPr txBox="1"/>
          <p:nvPr/>
        </p:nvSpPr>
        <p:spPr>
          <a:xfrm>
            <a:off x="179388" y="3986213"/>
            <a:ext cx="5688012" cy="3063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AHRI 	(n = 47)	2.3% (-19.0%, 23.6%)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39EB0C23-47BE-46E0-A624-6967CC1CBD3E}"/>
              </a:ext>
            </a:extLst>
          </p:cNvPr>
          <p:cNvSpPr txBox="1"/>
          <p:nvPr/>
        </p:nvSpPr>
        <p:spPr>
          <a:xfrm>
            <a:off x="185738" y="4221163"/>
            <a:ext cx="4602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St. Peters' 	(n = 48)	6.0% (-7.5%, 19.6%)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693627B5-8CF4-48E1-91C6-E5E1213ABDFC}"/>
              </a:ext>
            </a:extLst>
          </p:cNvPr>
          <p:cNvSpPr txBox="1"/>
          <p:nvPr/>
        </p:nvSpPr>
        <p:spPr>
          <a:xfrm>
            <a:off x="179388" y="4457700"/>
            <a:ext cx="6323012" cy="266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HCMC 	(n = 85)	6.7% (-9.4%, 22.8%)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B9F0A6D9-4D17-4D8C-AE18-FABEFE08D85B}"/>
              </a:ext>
            </a:extLst>
          </p:cNvPr>
          <p:cNvSpPr txBox="1"/>
          <p:nvPr/>
        </p:nvSpPr>
        <p:spPr>
          <a:xfrm>
            <a:off x="179388" y="4652963"/>
            <a:ext cx="7705725" cy="2889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Durban 	(n = 56)	5.1% (-17.4%, 27.6%)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5D7493EE-9BAF-4788-AC91-D214ABFE479F}"/>
              </a:ext>
            </a:extLst>
          </p:cNvPr>
          <p:cNvSpPr txBox="1"/>
          <p:nvPr/>
        </p:nvSpPr>
        <p:spPr>
          <a:xfrm>
            <a:off x="179388" y="4949825"/>
            <a:ext cx="5472112" cy="134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Johannesburg 	(n = 42)	-23.0% (-53.7%, 7.8%)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7C97360D-F9AD-4E76-BC91-F02E2B93E622}"/>
              </a:ext>
            </a:extLst>
          </p:cNvPr>
          <p:cNvSpPr txBox="1"/>
          <p:nvPr/>
        </p:nvSpPr>
        <p:spPr>
          <a:xfrm>
            <a:off x="179388" y="5124450"/>
            <a:ext cx="8424862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defRPr/>
            </a:pPr>
            <a:r>
              <a:rPr lang="en-GB" sz="800" b="1" dirty="0">
                <a:ea typeface="Verdana" panose="020B0604030504040204" pitchFamily="34" charset="0"/>
                <a:cs typeface="Verdana" panose="020B0604030504040204" pitchFamily="34" charset="0"/>
              </a:rPr>
              <a:t>Ulaanbaatar 	(n = 15)	27.3% (1.0%, 53.6%)</a:t>
            </a:r>
          </a:p>
        </p:txBody>
      </p:sp>
      <p:sp>
        <p:nvSpPr>
          <p:cNvPr id="39949" name="TextBox 1"/>
          <p:cNvSpPr txBox="1">
            <a:spLocks noChangeArrowheads="1"/>
          </p:cNvSpPr>
          <p:nvPr/>
        </p:nvSpPr>
        <p:spPr bwMode="auto">
          <a:xfrm>
            <a:off x="200025" y="2860675"/>
            <a:ext cx="8548688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endParaRPr lang="en-GB" altLang="en-US" sz="80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8833B015-8E19-419F-958C-F073C15D48C0}"/>
              </a:ext>
            </a:extLst>
          </p:cNvPr>
          <p:cNvGraphicFramePr>
            <a:graphicFrameLocks/>
          </p:cNvGraphicFramePr>
          <p:nvPr/>
        </p:nvGraphicFramePr>
        <p:xfrm>
          <a:off x="212184" y="1179367"/>
          <a:ext cx="8660371" cy="524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179388" y="1008063"/>
            <a:ext cx="38528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/>
              <a:t>              </a:t>
            </a:r>
            <a:r>
              <a:rPr lang="en-GB" altLang="en-US" sz="1600" b="1">
                <a:solidFill>
                  <a:srgbClr val="9A044B"/>
                </a:solidFill>
              </a:rPr>
              <a:t>Study           Control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/>
              <a:t>Overall  </a:t>
            </a:r>
            <a:r>
              <a:rPr lang="en-GB" altLang="en-US" sz="1400"/>
              <a:t>21.9% of 210 v 19.4% of 108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/>
              <a:t>HIV status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Positive    </a:t>
            </a:r>
            <a:r>
              <a:rPr lang="en-GB" altLang="en-US" sz="1400"/>
              <a:t>31% of 70 v 35% of 34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Negative   </a:t>
            </a:r>
            <a:r>
              <a:rPr lang="en-GB" altLang="en-US" sz="1400"/>
              <a:t>17% of 140 v 12% of 74</a:t>
            </a:r>
          </a:p>
          <a:p>
            <a:pPr eaLnBrk="1" hangingPunct="1">
              <a:lnSpc>
                <a:spcPts val="13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/>
              <a:t>Country</a:t>
            </a:r>
          </a:p>
          <a:p>
            <a:pPr eaLnBrk="1" hangingPunct="1">
              <a:lnSpc>
                <a:spcPts val="13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Ethiopia     </a:t>
            </a:r>
            <a:r>
              <a:rPr lang="en-GB" altLang="en-US" sz="1400"/>
              <a:t>13% of 69 v 8% of 36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Mongolia    </a:t>
            </a:r>
            <a:r>
              <a:rPr lang="en-GB" altLang="en-US" sz="1400"/>
              <a:t>27% of 11 v 0% of 4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S Africa      </a:t>
            </a:r>
            <a:r>
              <a:rPr lang="en-GB" altLang="en-US" sz="1400"/>
              <a:t>31% of 75 v 37% of 38</a:t>
            </a:r>
            <a:r>
              <a:rPr lang="en-GB" altLang="en-US" sz="1600"/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/>
              <a:t>Vietnam     </a:t>
            </a:r>
            <a:r>
              <a:rPr lang="en-GB" altLang="en-US" sz="1400"/>
              <a:t>20% of 55 v 13% of 30</a:t>
            </a:r>
          </a:p>
        </p:txBody>
      </p:sp>
      <p:sp>
        <p:nvSpPr>
          <p:cNvPr id="39952" name="TextBox 3"/>
          <p:cNvSpPr txBox="1">
            <a:spLocks noChangeArrowheads="1"/>
          </p:cNvSpPr>
          <p:nvPr/>
        </p:nvSpPr>
        <p:spPr bwMode="auto">
          <a:xfrm>
            <a:off x="6156325" y="11969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 b="1">
                <a:solidFill>
                  <a:srgbClr val="9A044B"/>
                </a:solidFill>
              </a:rPr>
              <a:t>Control better -&gt;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23909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 dirty="0">
                <a:solidFill>
                  <a:srgbClr val="9A044B"/>
                </a:solidFill>
              </a:rPr>
              <a:t>Summary and conclusions</a:t>
            </a:r>
            <a:r>
              <a:rPr lang="en-GB" altLang="en-US" sz="2800">
                <a:solidFill>
                  <a:srgbClr val="9A044B"/>
                </a:solidFill>
              </a:rPr>
              <a:t>: Efficacy</a:t>
            </a:r>
            <a:endParaRPr lang="en-GB" altLang="en-US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xmlns="" id="{4A6A81E2-B13F-42DA-A64F-FF7A4A71D46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Control regimen    80.6% favourable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9-month regimen  78.1% favourable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Adjusted difference 2.1% (95% CI -6.9%, +11.2%), 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    i.e. failed to formally demonstrate non-inferiority </a:t>
            </a:r>
          </a:p>
          <a:p>
            <a:pPr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Control arm performed better than expected; likely to be due in part to choice of </a:t>
            </a:r>
            <a:r>
              <a:rPr lang="en-US" altLang="en-US" sz="2000" dirty="0" err="1">
                <a:solidFill>
                  <a:srgbClr val="000000"/>
                </a:solidFill>
              </a:rPr>
              <a:t>centres</a:t>
            </a:r>
            <a:r>
              <a:rPr lang="en-US" altLang="en-US" sz="2000" dirty="0">
                <a:solidFill>
                  <a:srgbClr val="000000"/>
                </a:solidFill>
              </a:rPr>
              <a:t>, patient selection and trial setting</a:t>
            </a:r>
          </a:p>
          <a:p>
            <a:pPr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9-month regimen performed well, similar to the cohorts, despite stricter criteria and longer follow-up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996361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Safety analysis population</a:t>
            </a:r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randomised patients that have taken at least one dose of treatment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14294F4-E322-4983-AB6B-5EAFB6D2F6E3}"/>
              </a:ext>
            </a:extLst>
          </p:cNvPr>
          <p:cNvGraphicFramePr>
            <a:graphicFrameLocks noGrp="1"/>
          </p:cNvGraphicFramePr>
          <p:nvPr/>
        </p:nvGraphicFramePr>
        <p:xfrm>
          <a:off x="735013" y="3187700"/>
          <a:ext cx="7724775" cy="16875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08781">
                  <a:extLst>
                    <a:ext uri="{9D8B030D-6E8A-4147-A177-3AD203B41FA5}">
                      <a16:colId xmlns:a16="http://schemas.microsoft.com/office/drawing/2014/main" xmlns="" val="2585988369"/>
                    </a:ext>
                  </a:extLst>
                </a:gridCol>
                <a:gridCol w="1271998">
                  <a:extLst>
                    <a:ext uri="{9D8B030D-6E8A-4147-A177-3AD203B41FA5}">
                      <a16:colId xmlns:a16="http://schemas.microsoft.com/office/drawing/2014/main" xmlns="" val="923214304"/>
                    </a:ext>
                  </a:extLst>
                </a:gridCol>
                <a:gridCol w="1271998">
                  <a:extLst>
                    <a:ext uri="{9D8B030D-6E8A-4147-A177-3AD203B41FA5}">
                      <a16:colId xmlns:a16="http://schemas.microsoft.com/office/drawing/2014/main" xmlns="" val="2620444458"/>
                    </a:ext>
                  </a:extLst>
                </a:gridCol>
                <a:gridCol w="1271998">
                  <a:extLst>
                    <a:ext uri="{9D8B030D-6E8A-4147-A177-3AD203B41FA5}">
                      <a16:colId xmlns:a16="http://schemas.microsoft.com/office/drawing/2014/main" xmlns="" val="1684727576"/>
                    </a:ext>
                  </a:extLst>
                </a:gridCol>
              </a:tblGrid>
              <a:tr h="342076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Study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Control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:a16="http://schemas.microsoft.com/office/drawing/2014/main" xmlns="" val="252506625"/>
                  </a:ext>
                </a:extLst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 randomised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:a16="http://schemas.microsoft.com/office/drawing/2014/main" xmlns="" val="18977927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 in safety analysis population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:a16="http://schemas.microsoft.com/office/drawing/2014/main" xmlns="" val="4123091381"/>
                  </a:ext>
                </a:extLst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Excluded: Didn’t start treatment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3" marB="0" anchor="ctr"/>
                </a:tc>
                <a:extLst>
                  <a:ext uri="{0D108BD9-81ED-4DB2-BD59-A6C34878D82A}">
                    <a16:rowId xmlns:a16="http://schemas.microsoft.com/office/drawing/2014/main" xmlns="" val="42175575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206591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STREAM Stage 1 design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4E1D7-804F-47FA-A1F6-B4D20992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STREAM is a randomised controlled trial with a non-inferiority design 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The </a:t>
            </a:r>
            <a:r>
              <a:rPr lang="en-GB" altLang="en-US" b="1" dirty="0">
                <a:solidFill>
                  <a:srgbClr val="9A044B"/>
                </a:solidFill>
              </a:rPr>
              <a:t>control</a:t>
            </a:r>
            <a:r>
              <a:rPr lang="en-GB" altLang="en-US" dirty="0">
                <a:solidFill>
                  <a:srgbClr val="000000"/>
                </a:solidFill>
              </a:rPr>
              <a:t> regimen is the locally used 2011 WHO recommended regimen in the participating countries</a:t>
            </a:r>
          </a:p>
          <a:p>
            <a:pPr eaLnBrk="1" hangingPunct="1">
              <a:lnSpc>
                <a:spcPts val="1000"/>
              </a:lnSpc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The </a:t>
            </a:r>
            <a:r>
              <a:rPr lang="en-GB" altLang="en-US" b="1" dirty="0">
                <a:solidFill>
                  <a:srgbClr val="9A044B"/>
                </a:solidFill>
              </a:rPr>
              <a:t>study</a:t>
            </a:r>
            <a:r>
              <a:rPr lang="en-GB" altLang="en-US" dirty="0">
                <a:solidFill>
                  <a:srgbClr val="000000"/>
                </a:solidFill>
              </a:rPr>
              <a:t> regimen is closely similar to the regimen used in Bangladesh with the exception that high dose moxifloxacin replaces high dose gatifloxacin</a:t>
            </a:r>
          </a:p>
          <a:p>
            <a:pPr eaLnBrk="1" hangingPunct="1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Participants were seen every four weeks to 132 weeks post randomisation</a:t>
            </a:r>
          </a:p>
          <a:p>
            <a:pPr eaLnBrk="1" hangingPunct="1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4910641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Primary safety outcome</a:t>
            </a:r>
          </a:p>
        </p:txBody>
      </p:sp>
      <p:sp>
        <p:nvSpPr>
          <p:cNvPr id="45059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/>
              <a:t>The proportion of patients experiencing a grade 3 or greater adverse event (AE) during treatment or follow-up.</a:t>
            </a:r>
          </a:p>
          <a:p>
            <a:endParaRPr lang="en-US" altLang="en-US"/>
          </a:p>
          <a:p>
            <a:pPr lvl="1"/>
            <a:r>
              <a:rPr lang="en-US" altLang="en-US"/>
              <a:t>At any time during treatment or follow-up up to 132 weeks from randomisation</a:t>
            </a:r>
          </a:p>
          <a:p>
            <a:pPr lvl="1"/>
            <a:r>
              <a:rPr lang="en-US" altLang="en-US"/>
              <a:t>Includes all AEs, irrespective of whether considered related to treatment</a:t>
            </a:r>
          </a:p>
          <a:p>
            <a:pPr lvl="1"/>
            <a:r>
              <a:rPr lang="en-US" altLang="en-US"/>
              <a:t>Grades defined according to DAIDS grading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797334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32656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Secondary safety outcome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EBE2DC-B8B5-4D43-B921-FB596958909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08238"/>
          <a:ext cx="8147050" cy="21478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70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002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Study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Control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Safety analysis population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Patients with any grade 3-5 AE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129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192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Patients with any Serious AE (SAE)*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Deaths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6107" name="TextBox 9"/>
          <p:cNvSpPr txBox="1">
            <a:spLocks noChangeArrowheads="1"/>
          </p:cNvSpPr>
          <p:nvPr/>
        </p:nvSpPr>
        <p:spPr bwMode="auto">
          <a:xfrm>
            <a:off x="1176338" y="4805363"/>
            <a:ext cx="68945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</a:pPr>
            <a:r>
              <a:rPr lang="en-US" altLang="en-US" sz="1800"/>
              <a:t>*An AE is Serious if it: results in death, is life-threatening, requires hospitalization or prolongation of existing hospitalization, results in persistent or significant disability or incapacity, consists of a congenital anomaly or birth defect, or is other medically important condition.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4493366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Safety analysis by HIV status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1BA5A9B-20B5-4A80-906E-DCB003D0E1EC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2522538"/>
          <a:ext cx="8753474" cy="28781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9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07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8277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j-lt"/>
                        </a:rPr>
                        <a:t>Study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j-lt"/>
                        </a:rPr>
                        <a:t>Control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Study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Safety analysis population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270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Patients with any grade 3-5 AE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43.6%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Patients with any Serious AE (SAE)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Deaths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2392E0-B0A6-430B-8197-1DFDB11B62BA}"/>
              </a:ext>
            </a:extLst>
          </p:cNvPr>
          <p:cNvSpPr/>
          <p:nvPr/>
        </p:nvSpPr>
        <p:spPr>
          <a:xfrm>
            <a:off x="2641600" y="2127250"/>
            <a:ext cx="3151188" cy="3273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HIV Negative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15C26E-525D-484D-9F6A-FCF36974EAF1}"/>
              </a:ext>
            </a:extLst>
          </p:cNvPr>
          <p:cNvSpPr/>
          <p:nvPr/>
        </p:nvSpPr>
        <p:spPr>
          <a:xfrm>
            <a:off x="5792788" y="2127250"/>
            <a:ext cx="3152775" cy="3273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HIV Positive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161325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Time to death</a:t>
            </a:r>
          </a:p>
        </p:txBody>
      </p:sp>
      <p:pic>
        <p:nvPicPr>
          <p:cNvPr id="5120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975"/>
            <a:ext cx="7258050" cy="528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9F829C-62D2-4670-9DE1-F1A651D21261}"/>
              </a:ext>
            </a:extLst>
          </p:cNvPr>
          <p:cNvSpPr txBox="1"/>
          <p:nvPr/>
        </p:nvSpPr>
        <p:spPr>
          <a:xfrm>
            <a:off x="1619672" y="1659054"/>
            <a:ext cx="430374" cy="313809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600" dirty="0"/>
              <a:t>Probability of death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3576851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Time to death by HIV status</a:t>
            </a:r>
          </a:p>
        </p:txBody>
      </p:sp>
      <p:pic>
        <p:nvPicPr>
          <p:cNvPr id="5222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25538"/>
            <a:ext cx="9072563" cy="45354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4D3844-661E-4165-B484-60844FE584AA}"/>
              </a:ext>
            </a:extLst>
          </p:cNvPr>
          <p:cNvSpPr txBox="1"/>
          <p:nvPr/>
        </p:nvSpPr>
        <p:spPr>
          <a:xfrm>
            <a:off x="323528" y="1669707"/>
            <a:ext cx="368947" cy="2579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200" dirty="0"/>
              <a:t>Probability of death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45C26F-D190-4DE0-8C16-A3590EC9C583}"/>
              </a:ext>
            </a:extLst>
          </p:cNvPr>
          <p:cNvSpPr txBox="1"/>
          <p:nvPr/>
        </p:nvSpPr>
        <p:spPr>
          <a:xfrm>
            <a:off x="4818859" y="1700808"/>
            <a:ext cx="368947" cy="2579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1200" dirty="0"/>
              <a:t>Probability of death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9741132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80"/>
            <a:ext cx="8229600" cy="868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Independent death review committee</a:t>
            </a:r>
          </a:p>
        </p:txBody>
      </p:sp>
      <p:sp>
        <p:nvSpPr>
          <p:cNvPr id="65539" name="Content Placeholder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We convened an independent committee to review all deaths in STREAM Stage 1</a:t>
            </a:r>
          </a:p>
          <a:p>
            <a:pPr lvl="1"/>
            <a:r>
              <a:rPr lang="en-US" altLang="en-US" sz="2400" dirty="0"/>
              <a:t>Two independent experienced MDR-TB clinicians</a:t>
            </a:r>
          </a:p>
          <a:p>
            <a:pPr lvl="1"/>
            <a:r>
              <a:rPr lang="en-US" altLang="en-US" sz="2400" dirty="0"/>
              <a:t>Met 3-4 times during the study</a:t>
            </a:r>
          </a:p>
          <a:p>
            <a:pPr lvl="1"/>
            <a:r>
              <a:rPr lang="en-US" altLang="en-US" sz="2400" dirty="0"/>
              <a:t>Classified all deaths as having as primary cause:</a:t>
            </a:r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en-US" altLang="en-US" dirty="0"/>
              <a:t>HIV or HIV treatment</a:t>
            </a:r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en-US" altLang="en-US" dirty="0"/>
              <a:t>TB</a:t>
            </a:r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en-US" altLang="en-US" dirty="0"/>
              <a:t>TB treatment </a:t>
            </a:r>
          </a:p>
          <a:p>
            <a:pPr marL="1371600" lvl="2" indent="-457200">
              <a:buFont typeface="Verdana" pitchFamily="34" charset="0"/>
              <a:buAutoNum type="arabicPeriod"/>
            </a:pPr>
            <a:r>
              <a:rPr lang="en-US" altLang="en-US" dirty="0"/>
              <a:t>Other</a:t>
            </a:r>
          </a:p>
          <a:p>
            <a:pPr marL="1371600" lvl="2" indent="-457200">
              <a:buFont typeface="Verdana" pitchFamily="34" charset="0"/>
              <a:buAutoNum type="arabicPeriod"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30979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Cause and timing of death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xmlns="" id="{7D350B06-8A4E-4A98-9726-83C3BDB510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2350" cy="4822826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158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1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Time from </a:t>
                      </a:r>
                      <a:r>
                        <a:rPr lang="en-US" sz="1400" dirty="0" err="1">
                          <a:latin typeface="+mj-lt"/>
                        </a:rPr>
                        <a:t>randomisation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Study</a:t>
                      </a: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Control</a:t>
                      </a: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Study</a:t>
                      </a:r>
                    </a:p>
                  </a:txBody>
                  <a:tcPr marL="68591" marR="6859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Control</a:t>
                      </a:r>
                    </a:p>
                  </a:txBody>
                  <a:tcPr marL="68591" marR="68591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&lt;16wks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Pancreatitis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HIV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Suicide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Sepsis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HIV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16- &lt;40wks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Hypoglycaemic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seizure/alcoholic liver disease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 treatment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Renal failure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 treatment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Diabetic ketoacidosis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Liver failure drug-induced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Sudden death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 &lt;76wks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Cerebral infarct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Liver failure herbal medicine induced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Cervical cancer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Diabetic ketoacidosis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76- &lt;140wks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HIV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Gunshot injury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deaths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en-US" sz="14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Safety population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3573" marR="3573" marT="3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573" marR="3573" marT="357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31B4D-8013-4EAA-80AB-EB1A13A00387}"/>
              </a:ext>
            </a:extLst>
          </p:cNvPr>
          <p:cNvSpPr/>
          <p:nvPr/>
        </p:nvSpPr>
        <p:spPr>
          <a:xfrm>
            <a:off x="1835150" y="1123950"/>
            <a:ext cx="3384550" cy="525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HIV Negative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A29B16-3D21-47B7-B70E-9181C8CAFE68}"/>
              </a:ext>
            </a:extLst>
          </p:cNvPr>
          <p:cNvSpPr/>
          <p:nvPr/>
        </p:nvSpPr>
        <p:spPr>
          <a:xfrm>
            <a:off x="5219700" y="1123950"/>
            <a:ext cx="3673475" cy="525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HIV Positive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77808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xmlns="" id="{55A26369-5961-4798-81AB-CF6E22692D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412875"/>
          <a:ext cx="7886699" cy="4438650"/>
        </p:xfrm>
        <a:graphic>
          <a:graphicData uri="http://schemas.openxmlformats.org/drawingml/2006/table">
            <a:tbl>
              <a:tblPr firstRow="1" firstCol="1" lastRow="1" lastCol="1" bandRow="1">
                <a:tableStyleId>{3B4B98B0-60AC-42C2-AFA5-B58CD77FA1E5}</a:tableStyleId>
              </a:tblPr>
              <a:tblGrid>
                <a:gridCol w="3853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Numbers of patients with AE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Study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Control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Weight decreased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28 </a:t>
                      </a: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43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Conduction disorder QTcF ≥500ms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28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35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  <a:latin typeface="+mj-lt"/>
                        </a:rPr>
                        <a:t>Deafness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11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  <a:latin typeface="+mj-lt"/>
                        </a:rPr>
                        <a:t>14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  <a:latin typeface="+mj-lt"/>
                        </a:rPr>
                        <a:t>Ototoxicity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en-US" sz="1500" b="1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 err="1">
                          <a:effectLst/>
                        </a:rPr>
                        <a:t>Hypokalaemia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Drug-induced liver injury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Hepatic function abnormal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Hepatitis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 err="1">
                          <a:effectLst/>
                        </a:rPr>
                        <a:t>Anaemia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 err="1">
                          <a:effectLst/>
                        </a:rPr>
                        <a:t>Hyperglycaemia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Renal impairment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10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Vomiting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5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7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Depression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4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u="none" strike="noStrike" dirty="0">
                          <a:effectLst/>
                        </a:rPr>
                        <a:t>6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Any grade 3-5 AEs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4" marR="2804" marT="280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129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63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192 </a:t>
                      </a:r>
                      <a:r>
                        <a:rPr lang="en-US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le 14">
            <a:extLst>
              <a:ext uri="{FF2B5EF4-FFF2-40B4-BE49-F238E27FC236}">
                <a16:creationId xmlns:a16="http://schemas.microsoft.com/office/drawing/2014/main" xmlns="" id="{185B0CBF-1758-4FAA-AB77-123818D0D306}"/>
              </a:ext>
            </a:extLst>
          </p:cNvPr>
          <p:cNvSpPr txBox="1">
            <a:spLocks/>
          </p:cNvSpPr>
          <p:nvPr/>
        </p:nvSpPr>
        <p:spPr>
          <a:xfrm>
            <a:off x="395288" y="1158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A0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buClr>
                <a:srgbClr val="920049"/>
              </a:buClr>
              <a:defRPr/>
            </a:pPr>
            <a:r>
              <a:rPr lang="en-US" sz="2400" b="0" kern="0" dirty="0"/>
              <a:t>Most common grade 3-5 AEs by MedDRA Preferred Term (PT)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6102028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rgbClr val="9A044B"/>
                </a:solidFill>
              </a:rPr>
              <a:t>Time to </a:t>
            </a:r>
            <a:r>
              <a:rPr lang="en-US" altLang="en-US" sz="3200" dirty="0" err="1">
                <a:solidFill>
                  <a:srgbClr val="9A044B"/>
                </a:solidFill>
              </a:rPr>
              <a:t>QTcF</a:t>
            </a:r>
            <a:r>
              <a:rPr lang="en-US" altLang="en-US" sz="3200" dirty="0">
                <a:solidFill>
                  <a:srgbClr val="9A044B"/>
                </a:solidFill>
              </a:rPr>
              <a:t> exceeding 500ms</a:t>
            </a:r>
          </a:p>
        </p:txBody>
      </p:sp>
      <p:pic>
        <p:nvPicPr>
          <p:cNvPr id="60419" name="Content Placeholder 6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200900" cy="5237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6244052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8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00200"/>
            <a:ext cx="621982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54013" y="188913"/>
            <a:ext cx="8435975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solidFill>
                  <a:srgbClr val="9A044B"/>
                </a:solidFill>
              </a:rPr>
              <a:t>Time to ALT exceeding 5xULN </a:t>
            </a:r>
            <a:br>
              <a:rPr lang="en-US" altLang="en-US" sz="2400">
                <a:solidFill>
                  <a:srgbClr val="9A044B"/>
                </a:solidFill>
              </a:rPr>
            </a:br>
            <a:r>
              <a:rPr lang="en-US" altLang="en-US" sz="2400">
                <a:solidFill>
                  <a:srgbClr val="9A044B"/>
                </a:solidFill>
              </a:rPr>
              <a:t>(Grade 3 laboratory abnormality)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607743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 dirty="0">
                <a:solidFill>
                  <a:srgbClr val="9A044B"/>
                </a:solidFill>
              </a:rPr>
              <a:t>Key eligibility criteria 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/>
              <a:t>Eligible patients were adults with bacilli resistant to rifampicin but sensitive on line probe assays to fluoroquinolones and aminoglycosides</a:t>
            </a:r>
          </a:p>
          <a:p>
            <a:endParaRPr lang="en-GB" altLang="en-US" sz="2000"/>
          </a:p>
          <a:p>
            <a:r>
              <a:rPr lang="en-GB" altLang="en-US" sz="2000"/>
              <a:t>Patients with pre-existing QT prolongation (QTc &gt; 500 ms) or evidence of liver abnormality (AST or ALT &gt; 5*ULN) were excluded as were pregnant or breast feeding women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6087406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54013" y="188913"/>
            <a:ext cx="8435975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solidFill>
                  <a:srgbClr val="9A044B"/>
                </a:solidFill>
              </a:rPr>
              <a:t>Time to AST exceeding 5xULN </a:t>
            </a:r>
            <a:br>
              <a:rPr lang="en-US" altLang="en-US" sz="2400">
                <a:solidFill>
                  <a:srgbClr val="9A044B"/>
                </a:solidFill>
              </a:rPr>
            </a:br>
            <a:r>
              <a:rPr lang="en-US" altLang="en-US" sz="2400">
                <a:solidFill>
                  <a:srgbClr val="9A044B"/>
                </a:solidFill>
              </a:rPr>
              <a:t>(Grade 3 laboratory abnormality)</a:t>
            </a:r>
          </a:p>
        </p:txBody>
      </p:sp>
      <p:pic>
        <p:nvPicPr>
          <p:cNvPr id="64515" name="Content Placeholder 6" descr="A screenshot of a cell phone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00200"/>
            <a:ext cx="621982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745964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8864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dirty="0">
                <a:solidFill>
                  <a:srgbClr val="9A044B"/>
                </a:solidFill>
              </a:rPr>
              <a:t>Summary and conclusions: Safety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/>
              <a:t>There was no difference between treatment arms in severe (grade 3-5) adverse events (45.7% vs 44.7%), our primary safety outcome.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/>
              <a:t>There was no statistically significant difference in mortality between arms, although more deaths were observed on the study arm (8.5% vs 6.4%), particularly in those HIV coinfected (17.5% vs 8.0%).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/>
              <a:t>There was more QT prolongation in the study arm, with events of QTcF ≥500ms (on automated measurement) occurring throughout treatment.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/>
              <a:t>ALT laboratory abnormalities were more common in the study arm, but this didn’t appear to translate into significantly more clinically important hepatic events.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altLang="en-US" sz="1800"/>
              <a:t>Further analyses of the safety data are ongoing.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0708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C350E-EFBC-4C2B-B71D-25BB8EEAA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14425"/>
            <a:ext cx="8229600" cy="540067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b="1" kern="1200" dirty="0">
                <a:solidFill>
                  <a:srgbClr val="9A044B"/>
                </a:solidFill>
                <a:ea typeface="+mn-ea"/>
                <a:cs typeface="+mn-cs"/>
              </a:rPr>
              <a:t>Acknowledgements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We wish to thank all those involved in the conduct of STREAM Stage 1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The funders USAID and Medical Research Council, UK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The site investigators, staff and patients at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 err="1">
                <a:solidFill>
                  <a:srgbClr val="000000"/>
                </a:solidFill>
                <a:ea typeface="+mn-ea"/>
                <a:cs typeface="+mn-cs"/>
              </a:rPr>
              <a:t>Armauer</a:t>
            </a: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 Hansen Research Institute, Addis Ababa;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Doris Goodwin Hospital, Pietermaritzburg;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King </a:t>
            </a:r>
            <a:r>
              <a:rPr lang="en-GB" altLang="en-US" sz="800" kern="1200" dirty="0" err="1">
                <a:solidFill>
                  <a:srgbClr val="000000"/>
                </a:solidFill>
                <a:ea typeface="+mn-ea"/>
                <a:cs typeface="+mn-cs"/>
              </a:rPr>
              <a:t>Dinuzulu</a:t>
            </a: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 Hospital, Durban;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National Centre for Communicable Diseases, Ulaanbaatar;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Pham Ngoc Thach Hospital, </a:t>
            </a:r>
            <a:r>
              <a:rPr lang="en-GB" altLang="en-US" sz="800" kern="1200" dirty="0" err="1">
                <a:solidFill>
                  <a:srgbClr val="000000"/>
                </a:solidFill>
                <a:ea typeface="+mn-ea"/>
                <a:cs typeface="+mn-cs"/>
              </a:rPr>
              <a:t>Ho</a:t>
            </a: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 Chi Minh City;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Sizwe Hospital, Johannesburg; </a:t>
            </a:r>
          </a:p>
          <a:p>
            <a:pPr marL="40005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800" kern="1200" dirty="0">
                <a:solidFill>
                  <a:srgbClr val="000000"/>
                </a:solidFill>
                <a:ea typeface="+mn-ea"/>
                <a:cs typeface="+mn-cs"/>
              </a:rPr>
              <a:t>St Peter’s Hospital, Addis Ababa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Institute of Tropical Medicine, Antwerp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Liverpool School of Tropical Medicine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STREAM Trial Management Team (MRC Clinical Trials Unit at UCL and </a:t>
            </a:r>
            <a:r>
              <a:rPr lang="en-GB" altLang="en-US" sz="1200" kern="1200">
                <a:solidFill>
                  <a:srgbClr val="000000"/>
                </a:solidFill>
                <a:ea typeface="+mn-ea"/>
                <a:cs typeface="+mn-cs"/>
              </a:rPr>
              <a:t>Vital  Strategies)</a:t>
            </a:r>
            <a:endParaRPr lang="en-GB" altLang="en-US" sz="12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Trial Steering Committee &amp; Independent Data Monitoring Committee 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en-GB" altLang="en-US" sz="1200" kern="1200" dirty="0">
                <a:solidFill>
                  <a:srgbClr val="000000"/>
                </a:solidFill>
                <a:ea typeface="+mn-ea"/>
                <a:cs typeface="+mn-cs"/>
              </a:rPr>
              <a:t>Technical Advisors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67588" name="Picture 2" descr="K:\STREAM\Trial Master File\Admin\Logos\Current logs for STREAM\US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938"/>
            <a:ext cx="25098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C:\Users\dmhtajn\AppData\Local\Microsoft\Windows\Temporary Internet Files\Content.Outlook\178WDV7N\20160728_152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4434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977691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Total enrolled by site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879FA7C-315D-4976-B23B-0B4F5466B5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599" cy="487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2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57">
                <a:tc>
                  <a:txBody>
                    <a:bodyPr/>
                    <a:lstStyle/>
                    <a:p>
                      <a:r>
                        <a:rPr lang="en-GB" sz="1600" dirty="0"/>
                        <a:t>Country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Site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Study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Control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Total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en-GB" sz="1800" dirty="0"/>
                        <a:t>Ethiopia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Addis Ababa:</a:t>
                      </a:r>
                      <a:r>
                        <a:rPr lang="en-GB" sz="1800" baseline="0" dirty="0"/>
                        <a:t> A</a:t>
                      </a:r>
                      <a:r>
                        <a:rPr lang="en-GB" sz="1800" dirty="0"/>
                        <a:t>HRI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38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55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Addis Ababa: St Peter’s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47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en-GB" sz="1800" dirty="0"/>
                        <a:t>Mongolia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Ulaanbaatar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en-GB" sz="1800" dirty="0"/>
                        <a:t>South Africa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Durban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Johannesburg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61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Pietermaritzburg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effectLst/>
                        </a:rPr>
                        <a:t>  8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r>
                        <a:rPr lang="en-GB" sz="1800" dirty="0"/>
                        <a:t>Vietnam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Ho</a:t>
                      </a:r>
                      <a:r>
                        <a:rPr lang="en-GB" sz="1800" dirty="0"/>
                        <a:t> Chi Minh City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66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34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 </a:t>
                      </a: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17">
                <a:tc gridSpan="2">
                  <a:txBody>
                    <a:bodyPr/>
                    <a:lstStyle/>
                    <a:p>
                      <a:r>
                        <a:rPr lang="en-GB" sz="1800" dirty="0"/>
                        <a:t>                </a:t>
                      </a:r>
                      <a:r>
                        <a:rPr lang="en-GB" sz="1800" baseline="0" dirty="0"/>
                        <a:t>     </a:t>
                      </a:r>
                      <a:r>
                        <a:rPr lang="en-GB" sz="1800" dirty="0"/>
                        <a:t>  Total</a:t>
                      </a:r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77674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Population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37080DC-F890-4651-BB30-8F2AD51A2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5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65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Study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Control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Total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Total randomised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282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142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424</a:t>
                      </a:r>
                      <a:endParaRPr lang="en-GB" sz="1800" b="1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Exclusions from </a:t>
                      </a:r>
                      <a:r>
                        <a:rPr lang="en-GB" sz="1800" dirty="0" err="1"/>
                        <a:t>mITT</a:t>
                      </a:r>
                      <a:r>
                        <a:rPr lang="en-GB" sz="1800" baseline="0" dirty="0"/>
                        <a:t> population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endParaRPr lang="en-GB" sz="180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600" dirty="0"/>
                        <a:t>   No positive culture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20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28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   </a:t>
                      </a:r>
                      <a:r>
                        <a:rPr lang="en-GB" sz="1600" dirty="0"/>
                        <a:t>RIF sensitive on phenotypic test</a:t>
                      </a:r>
                      <a:endParaRPr lang="en-GB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   </a:t>
                      </a:r>
                      <a:r>
                        <a:rPr lang="en-GB" sz="1600" dirty="0"/>
                        <a:t>XDR-TB on phenotypic test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   </a:t>
                      </a:r>
                      <a:r>
                        <a:rPr lang="en-GB" sz="1600" dirty="0"/>
                        <a:t>Randomised in error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en-GB" sz="1800" dirty="0"/>
                        <a:t>Modified</a:t>
                      </a:r>
                      <a:r>
                        <a:rPr lang="en-GB" sz="1800" baseline="0" dirty="0"/>
                        <a:t> ITT population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254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129</a:t>
                      </a:r>
                      <a:endParaRPr lang="en-GB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383</a:t>
                      </a:r>
                      <a:endParaRPr lang="en-GB" sz="1800" b="1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94896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Efficacy analysis population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A7D0A9F-35AA-4F80-81FE-1CF5C0B068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2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Study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Control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Total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Modified</a:t>
                      </a:r>
                      <a:r>
                        <a:rPr lang="en-GB" sz="1800" baseline="0" dirty="0"/>
                        <a:t> ITT population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254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129</a:t>
                      </a:r>
                      <a:endParaRPr lang="en-GB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383</a:t>
                      </a:r>
                      <a:endParaRPr lang="en-GB" sz="18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Excluded from efficacy</a:t>
                      </a:r>
                      <a:r>
                        <a:rPr lang="en-GB" sz="1800" baseline="0" dirty="0"/>
                        <a:t> analysis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   Randomised after 3</a:t>
                      </a:r>
                      <a:r>
                        <a:rPr lang="en-GB" sz="1800" baseline="30000" dirty="0"/>
                        <a:t>rd</a:t>
                      </a:r>
                      <a:r>
                        <a:rPr lang="en-GB" sz="1800" dirty="0"/>
                        <a:t> Dec 2014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5">
                <a:tc>
                  <a:txBody>
                    <a:bodyPr/>
                    <a:lstStyle/>
                    <a:p>
                      <a:r>
                        <a:rPr lang="en-GB" sz="1800" dirty="0"/>
                        <a:t>   Reinfection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en-GB" sz="1800" dirty="0"/>
                        <a:t>   Not seen after 76 </a:t>
                      </a:r>
                      <a:r>
                        <a:rPr lang="en-GB" sz="1800" dirty="0" err="1"/>
                        <a:t>wk</a:t>
                      </a:r>
                      <a:r>
                        <a:rPr lang="en-GB" sz="1800" dirty="0"/>
                        <a:t> but last </a:t>
                      </a:r>
                    </a:p>
                    <a:p>
                      <a:r>
                        <a:rPr lang="en-GB" sz="1800" dirty="0"/>
                        <a:t>   culture negative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9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en-GB" sz="1800" dirty="0"/>
                        <a:t>Modified</a:t>
                      </a:r>
                      <a:r>
                        <a:rPr lang="en-GB" sz="1800" baseline="0" dirty="0"/>
                        <a:t> ITT efficacy analysis population</a:t>
                      </a:r>
                      <a:endParaRPr lang="en-GB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210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108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318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97645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Baseline characteristics (1)</a:t>
            </a:r>
            <a:endParaRPr lang="en-GB" alt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2C7F23AD-87C5-40B1-89D3-8F666CB04C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88" y="1196975"/>
          <a:ext cx="7993062" cy="517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Study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Control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 marL="91061" marR="91061" marT="45521" marB="455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Age in years: 18-24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56"/>
                      </a:pPr>
                      <a:r>
                        <a:rPr lang="en-GB" sz="1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87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23%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25-34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89"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35%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45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35%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134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35%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35-44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58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23%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33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91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45 or more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51"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20%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20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16%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71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19%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Gender: Male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152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60%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82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234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Female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102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40% 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47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149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39%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Weight band (kg): &lt; 33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1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&lt;1%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0    0%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  1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&lt;1%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           33 – 50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116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46%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59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46%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175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en-GB" sz="1400" i="1" baseline="0" dirty="0">
                          <a:effectLst/>
                          <a:latin typeface="+mn-lt"/>
                        </a:rPr>
                        <a:t>46%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           &gt; 50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137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70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207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54%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 marL="91061" marR="91061" marT="45521" marB="4552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HIV status: Negative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168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66%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89 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69%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257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67%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                 Positive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  86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34%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40 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31%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126 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33%</a:t>
                      </a:r>
                      <a:endParaRPr lang="en-GB" sz="14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 marL="91061" marR="91061" marT="45521" marB="455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254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129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383 </a:t>
                      </a:r>
                      <a:r>
                        <a:rPr lang="en-GB" sz="140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295" marR="68295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604629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Retention</a:t>
            </a:r>
            <a:endParaRPr lang="en-GB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647EE32-C878-4687-ACEC-28AB2115D1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18488" cy="498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1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295">
                <a:tc>
                  <a:txBody>
                    <a:bodyPr/>
                    <a:lstStyle/>
                    <a:p>
                      <a:r>
                        <a:rPr lang="en-GB" sz="1800" dirty="0"/>
                        <a:t>Week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Study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Control</a:t>
                      </a: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%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         %</a:t>
                      </a:r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851">
                <a:tc rowSpan="5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76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Expected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282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42"/>
                      </a:pPr>
                      <a:r>
                        <a:rPr lang="en-GB" sz="1600" dirty="0"/>
                        <a:t>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Seen now or later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248    </a:t>
                      </a:r>
                      <a:r>
                        <a:rPr lang="en-GB" sz="1600" i="1" dirty="0"/>
                        <a:t>88%</a:t>
                      </a:r>
                      <a:r>
                        <a:rPr lang="en-GB" sz="1600" dirty="0"/>
                        <a:t> 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27"/>
                      </a:pPr>
                      <a:r>
                        <a:rPr lang="en-GB" sz="1600" dirty="0"/>
                        <a:t>    </a:t>
                      </a:r>
                      <a:r>
                        <a:rPr lang="en-GB" sz="1600" i="1" dirty="0"/>
                        <a:t>89%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Died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19      </a:t>
                      </a:r>
                      <a:r>
                        <a:rPr lang="en-GB" sz="1600" i="1" dirty="0"/>
                        <a:t>7%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6     </a:t>
                      </a:r>
                      <a:r>
                        <a:rPr lang="en-GB" sz="1600" i="1" dirty="0"/>
                        <a:t>4%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</a:t>
                      </a:r>
                      <a:r>
                        <a:rPr lang="en-GB" sz="1800" baseline="0" dirty="0"/>
                        <a:t> seen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Discontinued study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14       </a:t>
                      </a:r>
                      <a:r>
                        <a:rPr lang="en-GB" sz="1600" i="1" dirty="0"/>
                        <a:t>5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8     </a:t>
                      </a:r>
                      <a:r>
                        <a:rPr lang="en-GB" sz="1600" i="1" dirty="0"/>
                        <a:t>6%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1" marR="91431" marT="45713" marB="4571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851">
                <a:tc rowSpan="5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132</a:t>
                      </a:r>
                    </a:p>
                  </a:txBody>
                  <a:tcPr marL="91431" marR="91431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Expected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61"/>
                      </a:pPr>
                      <a:r>
                        <a:rPr lang="en-GB" sz="1600" dirty="0"/>
                        <a:t>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130  </a:t>
                      </a:r>
                      <a:r>
                        <a:rPr lang="en-GB" sz="1600" i="1" dirty="0"/>
                        <a:t>100%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Seen now or later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i="0" dirty="0"/>
                        <a:t>218    </a:t>
                      </a:r>
                      <a:r>
                        <a:rPr lang="en-GB" sz="1600" i="1" dirty="0"/>
                        <a:t>84%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07"/>
                      </a:pPr>
                      <a:r>
                        <a:rPr lang="en-GB" sz="1600" dirty="0"/>
                        <a:t>    </a:t>
                      </a:r>
                      <a:r>
                        <a:rPr lang="en-GB" sz="1600" i="1" dirty="0"/>
                        <a:t>82%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Died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22      </a:t>
                      </a:r>
                      <a:r>
                        <a:rPr lang="en-GB" sz="1600" i="1" dirty="0"/>
                        <a:t>8%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7      </a:t>
                      </a:r>
                      <a:r>
                        <a:rPr lang="en-GB" sz="1600" i="1" dirty="0"/>
                        <a:t>5%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</a:t>
                      </a:r>
                      <a:r>
                        <a:rPr lang="en-GB" sz="1800" baseline="0" dirty="0"/>
                        <a:t> seen</a:t>
                      </a:r>
                      <a:endParaRPr lang="en-GB" sz="1800" dirty="0"/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 1   </a:t>
                      </a:r>
                      <a:r>
                        <a:rPr lang="en-GB" sz="1600" i="1" dirty="0"/>
                        <a:t>&lt;1%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 2     </a:t>
                      </a:r>
                      <a:r>
                        <a:rPr lang="en-GB" sz="1600" i="1" dirty="0"/>
                        <a:t> 2%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85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Discontinued study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 20     </a:t>
                      </a:r>
                      <a:r>
                        <a:rPr lang="en-GB" sz="1600" i="1" dirty="0"/>
                        <a:t>8%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 14     </a:t>
                      </a:r>
                      <a:r>
                        <a:rPr lang="en-GB" sz="1600" i="1" dirty="0"/>
                        <a:t>11%</a:t>
                      </a:r>
                    </a:p>
                  </a:txBody>
                  <a:tcPr marL="91431" marR="91431" marT="45706" marB="4570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79171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800">
                <a:solidFill>
                  <a:srgbClr val="9A044B"/>
                </a:solidFill>
              </a:rPr>
              <a:t>Time to smear conversion</a:t>
            </a:r>
            <a:endParaRPr lang="en-GB" altLang="en-US"/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5167313" y="2492375"/>
            <a:ext cx="26638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rgbClr val="920049"/>
              </a:buClr>
            </a:pPr>
            <a:r>
              <a:rPr lang="en-GB" altLang="en-US" sz="1600">
                <a:latin typeface="Calibri" pitchFamily="34" charset="0"/>
              </a:rPr>
              <a:t>HR = 0.99 (95% CI, 0.81, 1.22) log rank </a:t>
            </a:r>
            <a:r>
              <a:rPr lang="el-GR" altLang="en-US" sz="1600">
                <a:latin typeface="Calibri" pitchFamily="34" charset="0"/>
              </a:rPr>
              <a:t>χ</a:t>
            </a:r>
            <a:r>
              <a:rPr lang="en-GB" altLang="en-US" sz="1600" baseline="30000">
                <a:latin typeface="Calibri" pitchFamily="34" charset="0"/>
              </a:rPr>
              <a:t>2</a:t>
            </a:r>
            <a:r>
              <a:rPr lang="en-GB" altLang="en-US" sz="1600">
                <a:latin typeface="Calibri" pitchFamily="34" charset="0"/>
              </a:rPr>
              <a:t> = 0.01  , p = 0.91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00200"/>
            <a:ext cx="681355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2730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Preliminary data -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041679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_template_CT_WG10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werpoint_template_CT_WG10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2369</Words>
  <Application>Microsoft Office PowerPoint</Application>
  <PresentationFormat>On-screen Show (4:3)</PresentationFormat>
  <Paragraphs>637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STREAM Stage 1 design</vt:lpstr>
      <vt:lpstr>Key eligibility criteria </vt:lpstr>
      <vt:lpstr>Total enrolled by site</vt:lpstr>
      <vt:lpstr>Population</vt:lpstr>
      <vt:lpstr>Efficacy analysis population</vt:lpstr>
      <vt:lpstr>Baseline characteristics (1)</vt:lpstr>
      <vt:lpstr>Retention</vt:lpstr>
      <vt:lpstr>Time to smear conversion</vt:lpstr>
      <vt:lpstr>Time to culture conversion</vt:lpstr>
      <vt:lpstr>Unfavourable outcome definition</vt:lpstr>
      <vt:lpstr>Favourable outcome definition</vt:lpstr>
      <vt:lpstr>Primary efficacy result (1)</vt:lpstr>
      <vt:lpstr>Primary efficacy result (2)</vt:lpstr>
      <vt:lpstr>Primary efficacy result (3)</vt:lpstr>
      <vt:lpstr>Time to unfavourable outcome</vt:lpstr>
      <vt:lpstr>Unfavourable outcome by subgroups</vt:lpstr>
      <vt:lpstr>Summary and conclusions: Efficacy</vt:lpstr>
      <vt:lpstr>Safety analysis population</vt:lpstr>
      <vt:lpstr>Primary safety outcome</vt:lpstr>
      <vt:lpstr>Secondary safety outcome</vt:lpstr>
      <vt:lpstr>Safety analysis by HIV status</vt:lpstr>
      <vt:lpstr>Time to death</vt:lpstr>
      <vt:lpstr>Time to death by HIV status</vt:lpstr>
      <vt:lpstr>Independent death review committee</vt:lpstr>
      <vt:lpstr>Cause and timing of death</vt:lpstr>
      <vt:lpstr>Slide 27</vt:lpstr>
      <vt:lpstr>Time to QTcF exceeding 500ms</vt:lpstr>
      <vt:lpstr>Time to ALT exceeding 5xULN  (Grade 3 laboratory abnormality)</vt:lpstr>
      <vt:lpstr>Time to AST exceeding 5xULN  (Grade 3 laboratory abnormality)</vt:lpstr>
      <vt:lpstr>Summary and conclusions: Safety</vt:lpstr>
      <vt:lpstr>                   </vt:lpstr>
    </vt:vector>
  </TitlesOfParts>
  <Company>MRC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Nunn</dc:creator>
  <cp:lastModifiedBy>39</cp:lastModifiedBy>
  <cp:revision>8</cp:revision>
  <dcterms:created xsi:type="dcterms:W3CDTF">2017-11-20T15:32:35Z</dcterms:created>
  <dcterms:modified xsi:type="dcterms:W3CDTF">2018-04-18T14:25:51Z</dcterms:modified>
</cp:coreProperties>
</file>