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6" r:id="rId1"/>
    <p:sldMasterId id="2147483942" r:id="rId2"/>
    <p:sldMasterId id="2147483954" r:id="rId3"/>
    <p:sldMasterId id="2147483966" r:id="rId4"/>
  </p:sldMasterIdLst>
  <p:notesMasterIdLst>
    <p:notesMasterId r:id="rId29"/>
  </p:notesMasterIdLst>
  <p:sldIdLst>
    <p:sldId id="257" r:id="rId5"/>
    <p:sldId id="284" r:id="rId6"/>
    <p:sldId id="329" r:id="rId7"/>
    <p:sldId id="294" r:id="rId8"/>
    <p:sldId id="305" r:id="rId9"/>
    <p:sldId id="306" r:id="rId10"/>
    <p:sldId id="312" r:id="rId11"/>
    <p:sldId id="308" r:id="rId12"/>
    <p:sldId id="310" r:id="rId13"/>
    <p:sldId id="311" r:id="rId14"/>
    <p:sldId id="313" r:id="rId15"/>
    <p:sldId id="314" r:id="rId16"/>
    <p:sldId id="327" r:id="rId17"/>
    <p:sldId id="296" r:id="rId18"/>
    <p:sldId id="297" r:id="rId19"/>
    <p:sldId id="298" r:id="rId20"/>
    <p:sldId id="299" r:id="rId21"/>
    <p:sldId id="300" r:id="rId22"/>
    <p:sldId id="315" r:id="rId23"/>
    <p:sldId id="301" r:id="rId24"/>
    <p:sldId id="324" r:id="rId25"/>
    <p:sldId id="325" r:id="rId26"/>
    <p:sldId id="330" r:id="rId27"/>
    <p:sldId id="326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3">
          <p15:clr>
            <a:srgbClr val="A4A3A4"/>
          </p15:clr>
        </p15:guide>
        <p15:guide id="2" pos="40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82" autoAdjust="0"/>
  </p:normalViewPr>
  <p:slideViewPr>
    <p:cSldViewPr snapToGrid="0" snapToObjects="1" showGuides="1">
      <p:cViewPr varScale="1">
        <p:scale>
          <a:sx n="116" d="100"/>
          <a:sy n="116" d="100"/>
        </p:scale>
        <p:origin x="-654" y="-102"/>
      </p:cViewPr>
      <p:guideLst>
        <p:guide orient="horz" pos="253"/>
        <p:guide pos="40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1.xlsm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0218519196728302E-2"/>
          <c:y val="2.7484738564982701E-2"/>
          <c:w val="0.90127388535031805"/>
          <c:h val="0.80377563478722502"/>
        </c:manualLayout>
      </c:layout>
      <c:lineChart>
        <c:grouping val="standard"/>
        <c:varyColors val="0"/>
        <c:ser>
          <c:idx val="0"/>
          <c:order val="0"/>
          <c:tx>
            <c:strRef>
              <c:f>Georgia!$A$2</c:f>
              <c:strCache>
                <c:ptCount val="1"/>
                <c:pt idx="0">
                  <c:v>All cases</c:v>
                </c:pt>
              </c:strCache>
            </c:strRef>
          </c:tx>
          <c:spPr>
            <a:ln w="38100" cap="flat" cmpd="dbl" algn="ctr">
              <a:solidFill>
                <a:schemeClr val="accent1"/>
              </a:solidFill>
              <a:miter lim="800000"/>
            </a:ln>
            <a:effectLst/>
          </c:spPr>
          <c:marker>
            <c:symbol val="none"/>
          </c:marker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EA7-4F9D-91EF-C8970C226082}"/>
              </c:ext>
            </c:extLst>
          </c:dPt>
          <c:dLbls>
            <c:dLbl>
              <c:idx val="0"/>
              <c:layout>
                <c:manualLayout>
                  <c:x val="-4.81136950904393E-2"/>
                  <c:y val="-4.7157391842873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EA7-4F9D-91EF-C8970C226082}"/>
                </c:ex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Georgia!$B$1:$M$1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Georgia!$B$2:$M$2</c:f>
              <c:numCache>
                <c:formatCode>0</c:formatCode>
                <c:ptCount val="12"/>
                <c:pt idx="0">
                  <c:v>6448</c:v>
                </c:pt>
                <c:pt idx="1">
                  <c:v>6311</c:v>
                </c:pt>
                <c:pt idx="2">
                  <c:v>5911</c:v>
                </c:pt>
                <c:pt idx="3">
                  <c:v>5836</c:v>
                </c:pt>
                <c:pt idx="4">
                  <c:v>5982</c:v>
                </c:pt>
                <c:pt idx="5">
                  <c:v>5796</c:v>
                </c:pt>
                <c:pt idx="6">
                  <c:v>5536</c:v>
                </c:pt>
                <c:pt idx="7">
                  <c:v>4975</c:v>
                </c:pt>
                <c:pt idx="8">
                  <c:v>4320</c:v>
                </c:pt>
                <c:pt idx="9">
                  <c:v>3850</c:v>
                </c:pt>
                <c:pt idx="10">
                  <c:v>3611</c:v>
                </c:pt>
                <c:pt idx="11">
                  <c:v>3311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EA7-4F9D-91EF-C8970C226082}"/>
            </c:ext>
          </c:extLst>
        </c:ser>
        <c:ser>
          <c:idx val="1"/>
          <c:order val="1"/>
          <c:tx>
            <c:strRef>
              <c:f>Georgia!$A$3</c:f>
              <c:strCache>
                <c:ptCount val="1"/>
                <c:pt idx="0">
                  <c:v>New cases</c:v>
                </c:pt>
              </c:strCache>
            </c:strRef>
          </c:tx>
          <c:spPr>
            <a:ln w="38100" cap="flat" cmpd="dbl" algn="ctr">
              <a:solidFill>
                <a:schemeClr val="accent2"/>
              </a:solidFill>
              <a:miter lim="800000"/>
            </a:ln>
            <a:effectLst/>
          </c:spPr>
          <c:marker>
            <c:symbol val="none"/>
          </c:marker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EA7-4F9D-91EF-C8970C2260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Georgia!$B$1:$M$1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Georgia!$B$3:$M$3</c:f>
              <c:numCache>
                <c:formatCode>0</c:formatCode>
                <c:ptCount val="12"/>
                <c:pt idx="0">
                  <c:v>4244</c:v>
                </c:pt>
                <c:pt idx="1">
                  <c:v>4283</c:v>
                </c:pt>
                <c:pt idx="2">
                  <c:v>4063</c:v>
                </c:pt>
                <c:pt idx="3">
                  <c:v>4148</c:v>
                </c:pt>
                <c:pt idx="4">
                  <c:v>4458</c:v>
                </c:pt>
                <c:pt idx="5">
                  <c:v>4383</c:v>
                </c:pt>
                <c:pt idx="6">
                  <c:v>4226</c:v>
                </c:pt>
                <c:pt idx="7">
                  <c:v>3779</c:v>
                </c:pt>
                <c:pt idx="8">
                  <c:v>3133</c:v>
                </c:pt>
                <c:pt idx="9">
                  <c:v>2807</c:v>
                </c:pt>
                <c:pt idx="10">
                  <c:v>2622</c:v>
                </c:pt>
                <c:pt idx="11">
                  <c:v>2452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EA7-4F9D-91EF-C8970C226082}"/>
            </c:ext>
          </c:extLst>
        </c:ser>
        <c:ser>
          <c:idx val="2"/>
          <c:order val="2"/>
          <c:tx>
            <c:strRef>
              <c:f>Georgia!$A$4</c:f>
              <c:strCache>
                <c:ptCount val="1"/>
                <c:pt idx="0">
                  <c:v>Re-treated cases</c:v>
                </c:pt>
              </c:strCache>
            </c:strRef>
          </c:tx>
          <c:spPr>
            <a:ln w="38100" cap="flat" cmpd="dbl" algn="ctr">
              <a:solidFill>
                <a:schemeClr val="accent3"/>
              </a:solidFill>
              <a:miter lim="800000"/>
            </a:ln>
            <a:effectLst/>
          </c:spPr>
          <c:marker>
            <c:symbol val="none"/>
          </c:marker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EA7-4F9D-91EF-C8970C2260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Georgia!$B$1:$M$1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Georgia!$B$4:$M$4</c:f>
              <c:numCache>
                <c:formatCode>0</c:formatCode>
                <c:ptCount val="12"/>
                <c:pt idx="0">
                  <c:v>2204</c:v>
                </c:pt>
                <c:pt idx="1">
                  <c:v>2028</c:v>
                </c:pt>
                <c:pt idx="2">
                  <c:v>1848</c:v>
                </c:pt>
                <c:pt idx="3">
                  <c:v>1688</c:v>
                </c:pt>
                <c:pt idx="4">
                  <c:v>1524</c:v>
                </c:pt>
                <c:pt idx="5" formatCode="General">
                  <c:v>1413</c:v>
                </c:pt>
                <c:pt idx="6" formatCode="General">
                  <c:v>1310</c:v>
                </c:pt>
                <c:pt idx="7" formatCode="General">
                  <c:v>1196</c:v>
                </c:pt>
                <c:pt idx="8" formatCode="General">
                  <c:v>1187</c:v>
                </c:pt>
                <c:pt idx="9" formatCode="General">
                  <c:v>1043</c:v>
                </c:pt>
                <c:pt idx="10" formatCode="General">
                  <c:v>989</c:v>
                </c:pt>
                <c:pt idx="11" formatCode="General">
                  <c:v>859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EEA7-4F9D-91EF-C8970C2260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642560"/>
        <c:axId val="226652544"/>
      </c:lineChart>
      <c:catAx>
        <c:axId val="226642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0"/>
          <a:lstStyle/>
          <a:p>
            <a:pPr>
              <a:defRPr/>
            </a:pPr>
            <a:endParaRPr lang="en-US"/>
          </a:p>
        </c:txPr>
        <c:crossAx val="226652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665254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0"/>
          <a:lstStyle/>
          <a:p>
            <a:pPr>
              <a:defRPr/>
            </a:pPr>
            <a:endParaRPr lang="en-US"/>
          </a:p>
        </c:txPr>
        <c:crossAx val="226642560"/>
        <c:crosses val="autoZero"/>
        <c:crossBetween val="between"/>
      </c:valAx>
      <c:spPr>
        <a:noFill/>
        <a:ln>
          <a:solidFill>
            <a:schemeClr val="accent3">
              <a:lumMod val="75000"/>
            </a:schemeClr>
          </a:solidFill>
        </a:ln>
        <a:effectLst/>
      </c:spPr>
    </c:plotArea>
    <c:legend>
      <c:legendPos val="t"/>
      <c:layout>
        <c:manualLayout>
          <c:xMode val="edge"/>
          <c:yMode val="edge"/>
          <c:x val="0.18477527518362499"/>
          <c:y val="0.91235955056179796"/>
          <c:w val="0.64595332560174201"/>
          <c:h val="8.28962222418827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3">
          <a:lumMod val="75000"/>
        </a:schemeClr>
      </a:solidFill>
      <a:round/>
    </a:ln>
    <a:effectLst/>
  </c:spPr>
  <c:txPr>
    <a:bodyPr/>
    <a:lstStyle/>
    <a:p>
      <a:pPr algn="just">
        <a:defRPr sz="1400">
          <a:latin typeface="+mn-lt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ტბ სიკვდილობა (100000 მოსახლეზე)</c:v>
                </c:pt>
                <c:pt idx="1">
                  <c:v>ტბ ინციდენტობა (100000 მოსახლეზე)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6.8</c:v>
                </c:pt>
                <c:pt idx="1">
                  <c:v>116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ტბ სიკვდილობა (100000 მოსახლეზე)</c:v>
                </c:pt>
                <c:pt idx="1">
                  <c:v>ტბ ინციდენტობა (100000 მოსახლეზე)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4.3</c:v>
                </c:pt>
                <c:pt idx="1">
                  <c:v>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48310400"/>
        <c:axId val="226038528"/>
      </c:barChart>
      <c:scatterChart>
        <c:scatterStyle val="lineMarker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ფაქტიური</c:v>
                </c:pt>
              </c:strCache>
            </c:strRef>
          </c:tx>
          <c:spPr>
            <a:ln w="28575">
              <a:noFill/>
            </a:ln>
          </c:spPr>
          <c:dPt>
            <c:idx val="0"/>
            <c:bubble3D val="0"/>
            <c:spPr>
              <a:ln w="66675">
                <a:solidFill>
                  <a:schemeClr val="accent3">
                    <a:lumMod val="50000"/>
                  </a:schemeClr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ka-GE" sz="1400" dirty="0" smtClean="0"/>
                      <a:t>-</a:t>
                    </a:r>
                    <a:r>
                      <a:rPr lang="en-US" sz="1400" dirty="0" smtClean="0"/>
                      <a:t>39%</a:t>
                    </a:r>
                    <a:r>
                      <a:rPr lang="ka-GE" sz="1400" dirty="0" smtClean="0"/>
                      <a:t> ფაქტიური</a:t>
                    </a:r>
                    <a:endParaRPr lang="en-US" sz="1400" dirty="0"/>
                  </a:p>
                </c:rich>
              </c:tx>
              <c:spPr>
                <a:ln>
                  <a:solidFill>
                    <a:schemeClr val="accent3">
                      <a:lumMod val="75000"/>
                    </a:schemeClr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ka-GE" sz="1400" dirty="0" smtClean="0"/>
                      <a:t>-</a:t>
                    </a:r>
                    <a:r>
                      <a:rPr lang="en-US" sz="1400" dirty="0" smtClean="0"/>
                      <a:t>21%</a:t>
                    </a:r>
                    <a:r>
                      <a:rPr lang="ka-GE" sz="1400" dirty="0" smtClean="0"/>
                      <a:t> ფაქტიური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strRef>
              <c:f>Sheet1!$A$2:$A$3</c:f>
              <c:strCache>
                <c:ptCount val="2"/>
                <c:pt idx="0">
                  <c:v>ტბ სიკვდილობა (100000 მოსახლეზე)</c:v>
                </c:pt>
                <c:pt idx="1">
                  <c:v>ტბ ინციდენტობა (100000 მოსახლეზე)</c:v>
                </c:pt>
              </c:strCache>
            </c:strRef>
          </c:xVal>
          <c:yVal>
            <c:numRef>
              <c:f>Sheet1!$D$2:$D$3</c:f>
              <c:numCache>
                <c:formatCode>0%</c:formatCode>
                <c:ptCount val="2"/>
                <c:pt idx="0">
                  <c:v>0.39</c:v>
                </c:pt>
                <c:pt idx="1">
                  <c:v>0.21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2020 სამიზნე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ka-GE" sz="1400" smtClean="0"/>
                      <a:t>-</a:t>
                    </a:r>
                    <a:r>
                      <a:rPr lang="en-US" sz="1400" smtClean="0"/>
                      <a:t>25%</a:t>
                    </a:r>
                    <a:r>
                      <a:rPr lang="ka-GE" sz="1400" smtClean="0"/>
                      <a:t> სამიზნე </a:t>
                    </a:r>
                    <a:endParaRPr lang="en-US" sz="140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ka-GE" sz="1400" smtClean="0"/>
                      <a:t>-</a:t>
                    </a:r>
                    <a:r>
                      <a:rPr lang="en-US" sz="1400" smtClean="0"/>
                      <a:t>15%</a:t>
                    </a:r>
                    <a:r>
                      <a:rPr lang="ka-GE" sz="1400" smtClean="0"/>
                      <a:t> სამიზნე</a:t>
                    </a:r>
                    <a:endParaRPr lang="en-US" sz="14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strRef>
              <c:f>Sheet1!$A$2:$A$3</c:f>
              <c:strCache>
                <c:ptCount val="2"/>
                <c:pt idx="0">
                  <c:v>ტბ სიკვდილობა (100000 მოსახლეზე)</c:v>
                </c:pt>
                <c:pt idx="1">
                  <c:v>ტბ ინციდენტობა (100000 მოსახლეზე)</c:v>
                </c:pt>
              </c:strCache>
            </c:strRef>
          </c:xVal>
          <c:yVal>
            <c:numRef>
              <c:f>Sheet1!$E$2:$E$3</c:f>
              <c:numCache>
                <c:formatCode>0%</c:formatCode>
                <c:ptCount val="2"/>
                <c:pt idx="0">
                  <c:v>0.25</c:v>
                </c:pt>
                <c:pt idx="1">
                  <c:v>0.15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26054912"/>
        <c:axId val="226040832"/>
      </c:scatterChart>
      <c:catAx>
        <c:axId val="248310400"/>
        <c:scaling>
          <c:orientation val="minMax"/>
        </c:scaling>
        <c:delete val="0"/>
        <c:axPos val="b"/>
        <c:majorTickMark val="none"/>
        <c:minorTickMark val="none"/>
        <c:tickLblPos val="nextTo"/>
        <c:crossAx val="226038528"/>
        <c:crosses val="autoZero"/>
        <c:auto val="1"/>
        <c:lblAlgn val="ctr"/>
        <c:lblOffset val="100"/>
        <c:noMultiLvlLbl val="0"/>
      </c:catAx>
      <c:valAx>
        <c:axId val="226038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48310400"/>
        <c:crosses val="autoZero"/>
        <c:crossBetween val="between"/>
      </c:valAx>
      <c:valAx>
        <c:axId val="22604083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crossAx val="226054912"/>
        <c:crosses val="max"/>
        <c:crossBetween val="midCat"/>
      </c:valAx>
      <c:valAx>
        <c:axId val="226054912"/>
        <c:scaling>
          <c:orientation val="minMax"/>
        </c:scaling>
        <c:delete val="1"/>
        <c:axPos val="b"/>
        <c:majorTickMark val="out"/>
        <c:minorTickMark val="none"/>
        <c:tickLblPos val="nextTo"/>
        <c:crossAx val="226040832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რეზისტენტული ტბ ახალ შემთხვევებში</c:v>
                </c:pt>
                <c:pt idx="1">
                  <c:v>რეზისტენტული ტბ ნამკურნალევ შემთხვევებში</c:v>
                </c:pt>
                <c:pt idx="2">
                  <c:v>MDR TB შემთხვევების გამოვლენა (%)</c:v>
                </c:pt>
                <c:pt idx="3">
                  <c:v>MDR TB შემთხვევების წარმატებული მკურნალობა (%)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0.112</c:v>
                </c:pt>
                <c:pt idx="1">
                  <c:v>0.39200000000000002</c:v>
                </c:pt>
                <c:pt idx="2" formatCode="0%">
                  <c:v>0.69</c:v>
                </c:pt>
                <c:pt idx="3">
                  <c:v>0.47499999999999998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რეზისტენტული ტბ ახალ შემთხვევებში</c:v>
                </c:pt>
                <c:pt idx="1">
                  <c:v>რეზისტენტული ტბ ნამკურნალევ შემთხვევებში</c:v>
                </c:pt>
                <c:pt idx="2">
                  <c:v>MDR TB შემთხვევების გამოვლენა (%)</c:v>
                </c:pt>
                <c:pt idx="3">
                  <c:v>MDR TB შემთხვევების წარმატებული მკურნალობა (%)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0.11</c:v>
                </c:pt>
                <c:pt idx="1">
                  <c:v>0.31</c:v>
                </c:pt>
                <c:pt idx="2">
                  <c:v>0.99</c:v>
                </c:pt>
                <c:pt idx="3">
                  <c:v>0.49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რეზისტენტული ტბ ახალ შემთხვევებში</c:v>
                </c:pt>
                <c:pt idx="1">
                  <c:v>რეზისტენტული ტბ ნამკურნალევ შემთხვევებში</c:v>
                </c:pt>
                <c:pt idx="2">
                  <c:v>MDR TB შემთხვევების გამოვლენა (%)</c:v>
                </c:pt>
                <c:pt idx="3">
                  <c:v>MDR TB შემთხვევების წარმატებული მკურნალობა (%)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0.15</c:v>
                </c:pt>
                <c:pt idx="1">
                  <c:v>0.4</c:v>
                </c:pt>
                <c:pt idx="2">
                  <c:v>0.9</c:v>
                </c:pt>
                <c:pt idx="3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26089984"/>
        <c:axId val="226091776"/>
      </c:barChart>
      <c:catAx>
        <c:axId val="226089984"/>
        <c:scaling>
          <c:orientation val="minMax"/>
        </c:scaling>
        <c:delete val="0"/>
        <c:axPos val="b"/>
        <c:majorTickMark val="none"/>
        <c:minorTickMark val="none"/>
        <c:tickLblPos val="nextTo"/>
        <c:crossAx val="226091776"/>
        <c:crosses val="autoZero"/>
        <c:auto val="1"/>
        <c:lblAlgn val="ctr"/>
        <c:lblOffset val="100"/>
        <c:noMultiLvlLbl val="0"/>
      </c:catAx>
      <c:valAx>
        <c:axId val="22609177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crossAx val="2260899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Sheet1!$A$3:$A$8</c:f>
              <c:strCache>
                <c:ptCount val="6"/>
                <c:pt idx="0">
                  <c:v>ზუგდიდი</c:v>
                </c:pt>
                <c:pt idx="1">
                  <c:v>ბათუმი</c:v>
                </c:pt>
                <c:pt idx="2">
                  <c:v>აბასთუმანი</c:v>
                </c:pt>
                <c:pt idx="3">
                  <c:v>იმერეთი</c:v>
                </c:pt>
                <c:pt idx="4">
                  <c:v>ფოთის ტუბდისპანსერი </c:v>
                </c:pt>
                <c:pt idx="5">
                  <c:v>ქვეყნის საშუალო ( სამოქალაქო)</c:v>
                </c:pt>
              </c:strCache>
            </c:strRef>
          </c:cat>
          <c:val>
            <c:numRef>
              <c:f>Sheet1!$B$3:$B$8</c:f>
              <c:numCache>
                <c:formatCode>0%</c:formatCode>
                <c:ptCount val="6"/>
                <c:pt idx="0">
                  <c:v>0.77</c:v>
                </c:pt>
                <c:pt idx="1">
                  <c:v>0.86</c:v>
                </c:pt>
                <c:pt idx="2">
                  <c:v>0.48</c:v>
                </c:pt>
                <c:pt idx="3">
                  <c:v>0.73</c:v>
                </c:pt>
                <c:pt idx="4">
                  <c:v>0.99</c:v>
                </c:pt>
                <c:pt idx="5">
                  <c:v>0.76233333333333331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Sheet1!$A$3:$A$8</c:f>
              <c:strCache>
                <c:ptCount val="6"/>
                <c:pt idx="0">
                  <c:v>ზუგდიდი</c:v>
                </c:pt>
                <c:pt idx="1">
                  <c:v>ბათუმი</c:v>
                </c:pt>
                <c:pt idx="2">
                  <c:v>აბასთუმანი</c:v>
                </c:pt>
                <c:pt idx="3">
                  <c:v>იმერეთი</c:v>
                </c:pt>
                <c:pt idx="4">
                  <c:v>ფოთის ტუბდისპანსერი </c:v>
                </c:pt>
                <c:pt idx="5">
                  <c:v>ქვეყნის საშუალო ( სამოქალაქო)</c:v>
                </c:pt>
              </c:strCache>
            </c:strRef>
          </c:cat>
          <c:val>
            <c:numRef>
              <c:f>Sheet1!$C$3:$C$8</c:f>
              <c:numCache>
                <c:formatCode>0%</c:formatCode>
                <c:ptCount val="6"/>
                <c:pt idx="0">
                  <c:v>0.74</c:v>
                </c:pt>
                <c:pt idx="1">
                  <c:v>0.63</c:v>
                </c:pt>
                <c:pt idx="2">
                  <c:v>0.497</c:v>
                </c:pt>
                <c:pt idx="3">
                  <c:v>0.68</c:v>
                </c:pt>
                <c:pt idx="4">
                  <c:v>0.98</c:v>
                </c:pt>
                <c:pt idx="5">
                  <c:v>0.70283333333333342</c:v>
                </c:pt>
              </c:numCache>
            </c:numRef>
          </c:val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Sheet1!$A$3:$A$8</c:f>
              <c:strCache>
                <c:ptCount val="6"/>
                <c:pt idx="0">
                  <c:v>ზუგდიდი</c:v>
                </c:pt>
                <c:pt idx="1">
                  <c:v>ბათუმი</c:v>
                </c:pt>
                <c:pt idx="2">
                  <c:v>აბასთუმანი</c:v>
                </c:pt>
                <c:pt idx="3">
                  <c:v>იმერეთი</c:v>
                </c:pt>
                <c:pt idx="4">
                  <c:v>ფოთის ტუბდისპანსერი </c:v>
                </c:pt>
                <c:pt idx="5">
                  <c:v>ქვეყნის საშუალო ( სამოქალაქო)</c:v>
                </c:pt>
              </c:strCache>
            </c:strRef>
          </c:cat>
          <c:val>
            <c:numRef>
              <c:f>Sheet1!$D$3:$D$8</c:f>
              <c:numCache>
                <c:formatCode>0%</c:formatCode>
                <c:ptCount val="6"/>
                <c:pt idx="0">
                  <c:v>0.68</c:v>
                </c:pt>
                <c:pt idx="1">
                  <c:v>0.63</c:v>
                </c:pt>
                <c:pt idx="2">
                  <c:v>0.5</c:v>
                </c:pt>
                <c:pt idx="3">
                  <c:v>0.65</c:v>
                </c:pt>
                <c:pt idx="4">
                  <c:v>0.87</c:v>
                </c:pt>
                <c:pt idx="5">
                  <c:v>0.66333333333333333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666944"/>
        <c:axId val="249676928"/>
      </c:barChart>
      <c:catAx>
        <c:axId val="249666944"/>
        <c:scaling>
          <c:orientation val="minMax"/>
        </c:scaling>
        <c:delete val="0"/>
        <c:axPos val="l"/>
        <c:majorTickMark val="none"/>
        <c:minorTickMark val="none"/>
        <c:tickLblPos val="nextTo"/>
        <c:crossAx val="249676928"/>
        <c:crosses val="autoZero"/>
        <c:auto val="1"/>
        <c:lblAlgn val="ctr"/>
        <c:lblOffset val="100"/>
        <c:noMultiLvlLbl val="0"/>
      </c:catAx>
      <c:valAx>
        <c:axId val="249676928"/>
        <c:scaling>
          <c:orientation val="minMax"/>
          <c:max val="1"/>
          <c:min val="0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crossAx val="2496669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სენსიური ტბ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29.5</c:v>
                </c:pt>
                <c:pt idx="1">
                  <c:v>30</c:v>
                </c:pt>
                <c:pt idx="2">
                  <c:v>29.4</c:v>
                </c:pt>
                <c:pt idx="3">
                  <c:v>30.5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რეზისტენტული ტბ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87.5</c:v>
                </c:pt>
                <c:pt idx="1">
                  <c:v>86</c:v>
                </c:pt>
                <c:pt idx="2">
                  <c:v>127</c:v>
                </c:pt>
                <c:pt idx="3">
                  <c:v>61.3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ქირურგია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12.3</c:v>
                </c:pt>
                <c:pt idx="1">
                  <c:v>10.7</c:v>
                </c:pt>
                <c:pt idx="2">
                  <c:v>10.4</c:v>
                </c:pt>
                <c:pt idx="3">
                  <c:v>9.8000000000000007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49735808"/>
        <c:axId val="249737600"/>
      </c:barChart>
      <c:catAx>
        <c:axId val="249735808"/>
        <c:scaling>
          <c:orientation val="minMax"/>
        </c:scaling>
        <c:delete val="0"/>
        <c:axPos val="b"/>
        <c:majorTickMark val="none"/>
        <c:minorTickMark val="none"/>
        <c:tickLblPos val="nextTo"/>
        <c:crossAx val="249737600"/>
        <c:crosses val="autoZero"/>
        <c:auto val="1"/>
        <c:lblAlgn val="ctr"/>
        <c:lblOffset val="100"/>
        <c:noMultiLvlLbl val="0"/>
      </c:catAx>
      <c:valAx>
        <c:axId val="249737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497358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ზუგდიდი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62.6</c:v>
                </c:pt>
                <c:pt idx="1">
                  <c:v>54.9</c:v>
                </c:pt>
                <c:pt idx="2">
                  <c:v>61.5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ბათუმი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0</c:v>
                </c:pt>
                <c:pt idx="1">
                  <c:v>99.5</c:v>
                </c:pt>
                <c:pt idx="2">
                  <c:v>45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აბასთუმანი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95</c:v>
                </c:pt>
                <c:pt idx="1">
                  <c:v>106</c:v>
                </c:pt>
                <c:pt idx="2">
                  <c:v>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825920"/>
        <c:axId val="249831808"/>
      </c:barChar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ტფდეც</c:v>
                </c:pt>
              </c:strCache>
            </c:strRef>
          </c:tx>
          <c:spPr>
            <a:ln w="28575">
              <a:noFill/>
            </a:ln>
          </c:spPr>
          <c:dPt>
            <c:idx val="0"/>
            <c:marker>
              <c:spPr>
                <a:ln w="107950"/>
              </c:spPr>
            </c:marker>
            <c:bubble3D val="0"/>
          </c:dPt>
          <c:dPt>
            <c:idx val="1"/>
            <c:marker>
              <c:spPr>
                <a:ln w="107950"/>
              </c:spPr>
            </c:marker>
            <c:bubble3D val="0"/>
          </c:dPt>
          <c:dPt>
            <c:idx val="2"/>
            <c:marker>
              <c:spPr>
                <a:ln w="107950"/>
              </c:spPr>
            </c:marker>
            <c:bubble3D val="0"/>
          </c:dPt>
          <c:xVal>
            <c:strRef>
              <c:f>Sheet1!$B$1:$D$1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xVal>
          <c:yVal>
            <c:numRef>
              <c:f>Sheet1!$B$2:$D$2</c:f>
              <c:numCache>
                <c:formatCode>General</c:formatCode>
                <c:ptCount val="3"/>
                <c:pt idx="0">
                  <c:v>87</c:v>
                </c:pt>
                <c:pt idx="1">
                  <c:v>86</c:v>
                </c:pt>
                <c:pt idx="2">
                  <c:v>127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9834880"/>
        <c:axId val="249833344"/>
      </c:scatterChart>
      <c:catAx>
        <c:axId val="249825920"/>
        <c:scaling>
          <c:orientation val="minMax"/>
        </c:scaling>
        <c:delete val="0"/>
        <c:axPos val="b"/>
        <c:majorTickMark val="out"/>
        <c:minorTickMark val="none"/>
        <c:tickLblPos val="nextTo"/>
        <c:crossAx val="249831808"/>
        <c:crosses val="autoZero"/>
        <c:auto val="1"/>
        <c:lblAlgn val="ctr"/>
        <c:lblOffset val="100"/>
        <c:noMultiLvlLbl val="0"/>
      </c:catAx>
      <c:valAx>
        <c:axId val="249831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9825920"/>
        <c:crosses val="autoZero"/>
        <c:crossBetween val="between"/>
      </c:valAx>
      <c:valAx>
        <c:axId val="24983334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49834880"/>
        <c:crosses val="max"/>
        <c:crossBetween val="midCat"/>
      </c:valAx>
      <c:valAx>
        <c:axId val="249834880"/>
        <c:scaling>
          <c:orientation val="minMax"/>
        </c:scaling>
        <c:delete val="0"/>
        <c:axPos val="t"/>
        <c:majorTickMark val="out"/>
        <c:minorTickMark val="none"/>
        <c:tickLblPos val="nextTo"/>
        <c:crossAx val="249833344"/>
        <c:crosses val="max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დიაგნოსტიკა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Sheet1!$B$2:$D$2</c:f>
              <c:numCache>
                <c:formatCode>_("$"* #,##0.00_);_("$"* \(#,##0.00\);_("$"* "-"??_);_(@_)</c:formatCode>
                <c:ptCount val="3"/>
                <c:pt idx="0">
                  <c:v>3265066.6945564565</c:v>
                </c:pt>
                <c:pt idx="1">
                  <c:v>4094719.8471715027</c:v>
                </c:pt>
                <c:pt idx="2">
                  <c:v>3284551.9674734082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მკურნალობა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Sheet1!$B$3:$D$3</c:f>
              <c:numCache>
                <c:formatCode>_("$"* #,##0.00_);_("$"* \(#,##0.00\);_("$"* "-"??_);_(@_)</c:formatCode>
                <c:ptCount val="3"/>
                <c:pt idx="0">
                  <c:v>8964028.4714496024</c:v>
                </c:pt>
                <c:pt idx="1">
                  <c:v>10389720.984627407</c:v>
                </c:pt>
                <c:pt idx="2">
                  <c:v>10622872.897881085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მხარდამჭერი გარემო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Sheet1!$B$4:$D$4</c:f>
              <c:numCache>
                <c:formatCode>_("$"* #,##0.00_);_("$"* \(#,##0.00\);_("$"* "-"??_);_(@_)</c:formatCode>
                <c:ptCount val="3"/>
                <c:pt idx="0">
                  <c:v>3764771</c:v>
                </c:pt>
                <c:pt idx="1">
                  <c:v>4219690</c:v>
                </c:pt>
                <c:pt idx="2">
                  <c:v>3962110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ინფლაცია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Sheet1!$B$5:$D$5</c:f>
              <c:numCache>
                <c:formatCode>_("$"* #,##0.00_);_("$"* \(#,##0.00\);_("$"* "-"??_);_(@_)</c:formatCode>
                <c:ptCount val="3"/>
                <c:pt idx="0">
                  <c:v>0</c:v>
                </c:pt>
                <c:pt idx="1">
                  <c:v>935206.54158994555</c:v>
                </c:pt>
                <c:pt idx="2">
                  <c:v>893476.74326772476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სულ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Sheet1!$B$6:$D$6</c:f>
              <c:numCache>
                <c:formatCode>_("$"* #,##0.00_);_("$"* \(#,##0.00\);_("$"* "-"??_);_(@_)</c:formatCode>
                <c:ptCount val="3"/>
                <c:pt idx="0">
                  <c:v>15993866.166006058</c:v>
                </c:pt>
                <c:pt idx="1">
                  <c:v>19639337.373388857</c:v>
                </c:pt>
                <c:pt idx="2">
                  <c:v>18763011.608622219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984704"/>
        <c:axId val="187008512"/>
      </c:barChart>
      <c:catAx>
        <c:axId val="1869847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87008512"/>
        <c:crosses val="autoZero"/>
        <c:auto val="1"/>
        <c:lblAlgn val="ctr"/>
        <c:lblOffset val="100"/>
        <c:noMultiLvlLbl val="0"/>
      </c:catAx>
      <c:valAx>
        <c:axId val="187008512"/>
        <c:scaling>
          <c:orientation val="minMax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1869847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დიაგნოსტიკა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Sheet1!$B$2:$E$2</c:f>
              <c:numCache>
                <c:formatCode>_("$"* #,##0.00_);_("$"* \(#,##0.00\);_("$"* "-"??_);_(@_)</c:formatCode>
                <c:ptCount val="4"/>
                <c:pt idx="0">
                  <c:v>3237658.8096964667</c:v>
                </c:pt>
                <c:pt idx="1">
                  <c:v>3313761.7062070286</c:v>
                </c:pt>
                <c:pt idx="2">
                  <c:v>3415904.7074227789</c:v>
                </c:pt>
                <c:pt idx="3">
                  <c:v>3377100.3659755201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მკურნალობა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Sheet1!$B$3:$E$3</c:f>
              <c:numCache>
                <c:formatCode>_("$"* #,##0.00_);_("$"* \(#,##0.00\);_("$"* "-"??_);_(@_)</c:formatCode>
                <c:ptCount val="4"/>
                <c:pt idx="0">
                  <c:v>8648574.0133751407</c:v>
                </c:pt>
                <c:pt idx="1">
                  <c:v>8967380.4178438988</c:v>
                </c:pt>
                <c:pt idx="2">
                  <c:v>9230107.9001360945</c:v>
                </c:pt>
                <c:pt idx="3">
                  <c:v>9535743.8317428976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მხარდამჭერი გარემო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Sheet1!$B$4:$E$4</c:f>
              <c:numCache>
                <c:formatCode>_("$"* #,##0.00_);_("$"* \(#,##0.00\);_("$"* "-"??_);_(@_)</c:formatCode>
                <c:ptCount val="4"/>
                <c:pt idx="0">
                  <c:v>2029585</c:v>
                </c:pt>
                <c:pt idx="1">
                  <c:v>2170290</c:v>
                </c:pt>
                <c:pt idx="2">
                  <c:v>1955010</c:v>
                </c:pt>
                <c:pt idx="3">
                  <c:v>1985010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ინფლაცია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Sheet1!$B$5:$E$5</c:f>
              <c:numCache>
                <c:formatCode>_("$"* #,##0.00_);_("$"* \(#,##0.00\);_("$"* "-"??_);_(@_)</c:formatCode>
                <c:ptCount val="4"/>
                <c:pt idx="0">
                  <c:v>0</c:v>
                </c:pt>
                <c:pt idx="1">
                  <c:v>722571.60620254639</c:v>
                </c:pt>
                <c:pt idx="2">
                  <c:v>730051.13037794363</c:v>
                </c:pt>
                <c:pt idx="3">
                  <c:v>744892.70988592086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სულ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Sheet1!$B$6:$E$6</c:f>
              <c:numCache>
                <c:formatCode>_("$"* #,##0.00_);_("$"* \(#,##0.00\);_("$"* "-"??_);_(@_)</c:formatCode>
                <c:ptCount val="4"/>
                <c:pt idx="0">
                  <c:v>13915817.823071606</c:v>
                </c:pt>
                <c:pt idx="1">
                  <c:v>15174003.730253473</c:v>
                </c:pt>
                <c:pt idx="2">
                  <c:v>15331073.737936817</c:v>
                </c:pt>
                <c:pt idx="3">
                  <c:v>15642746.907604339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276288"/>
        <c:axId val="187299328"/>
      </c:barChart>
      <c:catAx>
        <c:axId val="187276288"/>
        <c:scaling>
          <c:orientation val="minMax"/>
        </c:scaling>
        <c:delete val="0"/>
        <c:axPos val="b"/>
        <c:majorTickMark val="none"/>
        <c:minorTickMark val="none"/>
        <c:tickLblPos val="nextTo"/>
        <c:crossAx val="187299328"/>
        <c:crosses val="autoZero"/>
        <c:auto val="1"/>
        <c:lblAlgn val="ctr"/>
        <c:lblOffset val="100"/>
        <c:noMultiLvlLbl val="0"/>
      </c:catAx>
      <c:valAx>
        <c:axId val="187299328"/>
        <c:scaling>
          <c:orientation val="minMax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1872762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EFD67-D662-4FCA-A038-869ED9DAA070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9D05B-82E1-4692-94FA-E9CE671D9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81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 smtClean="0"/>
              <a:t>აღინიშნება</a:t>
            </a:r>
            <a:r>
              <a:rPr lang="ka-GE" baseline="0" dirty="0" smtClean="0"/>
              <a:t> მაღალი ვარიაბელობა დაყოვნების საშუალო ხანგრძლივობის მაჩვენებელში საავადმყოფოებს შორის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9D05B-82E1-4692-94FA-E9CE671D93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91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 smtClean="0"/>
              <a:t>მნიშვნელოვანია დადგინდეს</a:t>
            </a:r>
            <a:r>
              <a:rPr lang="ka-GE" baseline="0" dirty="0" smtClean="0"/>
              <a:t> რეალისტური სამიზნეები: </a:t>
            </a:r>
          </a:p>
          <a:p>
            <a:r>
              <a:rPr lang="ka-GE" baseline="0" dirty="0" smtClean="0"/>
              <a:t>სიკვდილობის კლების ტენდენცია მნიშვნელოვანი იყო 2013-დან 2016 წლამდე, რამაც შეადგინა 41%-ზე მეტი. დიდი ალბათობით ეს უკავშირდება ახალი მედიკამენტების დანერგვას კლების ამ ტენდენციის შენარჩუნება რთული იქნება-ამიტომ კლების 25% სამიზნის დასმა 2016წლის ბაზისურ მონაცემთან შედარებით ვფიქრობ გამართლებულია. </a:t>
            </a:r>
          </a:p>
          <a:p>
            <a:r>
              <a:rPr lang="ka-GE" baseline="0" dirty="0" smtClean="0"/>
              <a:t>უნდა შევამციროთ რეზისტენტული ტბ-ის გავრცელების სამიზნეები, სულ მცირე 10%-ზე ნაკლები და სულ მცირე 35ზე ნაკლები.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9D05B-82E1-4692-94FA-E9CE671D93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62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ide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88534"/>
          </a:xfrm>
          <a:prstGeom prst="rect">
            <a:avLst/>
          </a:prstGeom>
        </p:spPr>
      </p:pic>
      <p:pic>
        <p:nvPicPr>
          <p:cNvPr id="14" name="Picture 13" descr="wid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88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339" y="1315622"/>
            <a:ext cx="7909322" cy="110251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339" y="2342163"/>
            <a:ext cx="7909322" cy="732337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2593" y="4767264"/>
            <a:ext cx="910532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13BCD0-5A1D-2E4D-A432-06A0C3E16228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8256" y="4767264"/>
            <a:ext cx="1075738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E288AC-AD9F-2542-B5A7-13747F07D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576641" y="3808220"/>
            <a:ext cx="1990725" cy="1587"/>
          </a:xfrm>
          <a:prstGeom prst="line">
            <a:avLst/>
          </a:prstGeom>
          <a:ln>
            <a:solidFill>
              <a:srgbClr val="2DB23E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617339" y="3098458"/>
            <a:ext cx="7909322" cy="548543"/>
          </a:xfrm>
        </p:spPr>
        <p:txBody>
          <a:bodyPr/>
          <a:lstStyle>
            <a:lvl1pPr marL="0" indent="0" algn="ctr">
              <a:buNone/>
              <a:defRPr sz="2000" b="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0" algn="ctr">
              <a:buNone/>
              <a:defRPr sz="1800" i="1">
                <a:solidFill>
                  <a:srgbClr val="FFFFFF"/>
                </a:solidFill>
              </a:defRPr>
            </a:lvl2pPr>
            <a:lvl3pPr marL="0" indent="0" algn="ctr">
              <a:buNone/>
              <a:defRPr sz="1800" i="1">
                <a:solidFill>
                  <a:srgbClr val="FFFFFF"/>
                </a:solidFill>
              </a:defRPr>
            </a:lvl3pPr>
            <a:lvl4pPr marL="0" indent="0" algn="ctr">
              <a:buNone/>
              <a:defRPr sz="1800" i="1">
                <a:solidFill>
                  <a:srgbClr val="FFFFFF"/>
                </a:solidFill>
              </a:defRPr>
            </a:lvl4pPr>
            <a:lvl5pPr marL="0" indent="0" algn="ctr">
              <a:buNone/>
              <a:defRPr sz="1800" i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05872" y="3998393"/>
            <a:ext cx="4132263" cy="29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i="1" dirty="0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Improving systems. Empowering communities.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05872" y="4290781"/>
            <a:ext cx="4132263" cy="29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i="1" dirty="0" err="1">
                <a:solidFill>
                  <a:srgbClr val="FFFFFF"/>
                </a:solidFill>
                <a:latin typeface="Times New Roman"/>
                <a:ea typeface="+mn-ea"/>
                <a:cs typeface="Times New Roman"/>
              </a:rPr>
              <a:t>www.urc-chs.com</a:t>
            </a:r>
            <a:endParaRPr lang="en-US" sz="1300" i="1" dirty="0">
              <a:solidFill>
                <a:srgbClr val="FFFFFF"/>
              </a:solidFill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842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529" y="1073000"/>
            <a:ext cx="7262010" cy="1020537"/>
          </a:xfrm>
        </p:spPr>
        <p:txBody>
          <a:bodyPr>
            <a:normAutofit/>
          </a:bodyPr>
          <a:lstStyle>
            <a:lvl1pPr marL="0" marR="0" indent="0" algn="l" defTabSz="457200" rtl="0" eaLnBrk="1" fontAlgn="base" latinLnBrk="0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/>
            </a:lvl1pPr>
          </a:lstStyle>
          <a:p>
            <a:pPr marL="0" marR="0" lvl="0" indent="0" defTabSz="457200" rtl="0" eaLnBrk="1" fontAlgn="base" latinLnBrk="0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title style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5AA3"/>
              </a:solidFill>
              <a:effectLst>
                <a:outerShdw blurRad="50800" dist="38100" dir="2700000">
                  <a:srgbClr val="000000">
                    <a:alpha val="35000"/>
                  </a:srgbClr>
                </a:outerShdw>
              </a:effectLst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82529" y="2093541"/>
            <a:ext cx="6731000" cy="68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Click to edit Master subtitle style</a:t>
            </a:r>
          </a:p>
        </p:txBody>
      </p:sp>
      <p:pic>
        <p:nvPicPr>
          <p:cNvPr id="6" name="Picture 5" descr="largegreenURConlyAS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9541" cy="5164756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82865" y="4509357"/>
            <a:ext cx="41322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Improving systems. Empowering communities.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41414" y="4767264"/>
            <a:ext cx="835836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356" y="4767264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2456" y="4767264"/>
            <a:ext cx="784343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 bwMode="auto">
          <a:xfrm>
            <a:off x="1682529" y="2093541"/>
            <a:ext cx="6731000" cy="68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Click to edit Master subtitle style</a:t>
            </a:r>
          </a:p>
        </p:txBody>
      </p:sp>
      <p:pic>
        <p:nvPicPr>
          <p:cNvPr id="13" name="Picture 12" descr="largegreenURConlyASI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39541" cy="5164756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729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557035"/>
            <a:ext cx="6207864" cy="425054"/>
          </a:xfrm>
        </p:spPr>
        <p:txBody>
          <a:bodyPr anchor="b"/>
          <a:lstStyle>
            <a:lvl1pPr algn="l">
              <a:defRPr sz="2000" b="1">
                <a:solidFill>
                  <a:srgbClr val="005A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01638"/>
            <a:ext cx="6207864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6207864" cy="51152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largegreenURConlyAMER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82865" y="4509357"/>
            <a:ext cx="41322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26942C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Improving systems. Empowering communities.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541414" y="4767264"/>
            <a:ext cx="835836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356" y="4767264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2456" y="4767264"/>
            <a:ext cx="784343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largegreenURConlyAMERIC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34440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4582865" y="4509357"/>
            <a:ext cx="41322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26942C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Improving systems. Empowering communities.</a:t>
            </a:r>
          </a:p>
        </p:txBody>
      </p:sp>
    </p:spTree>
    <p:extLst>
      <p:ext uri="{BB962C8B-B14F-4D97-AF65-F5344CB8AC3E}">
        <p14:creationId xmlns:p14="http://schemas.microsoft.com/office/powerpoint/2010/main" val="2341914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557035"/>
            <a:ext cx="6207864" cy="425054"/>
          </a:xfrm>
        </p:spPr>
        <p:txBody>
          <a:bodyPr anchor="b"/>
          <a:lstStyle>
            <a:lvl1pPr algn="l">
              <a:defRPr sz="2000" b="1">
                <a:solidFill>
                  <a:srgbClr val="005A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01638"/>
            <a:ext cx="6207864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6207864" cy="51152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2865" y="4509357"/>
            <a:ext cx="41322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26942C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Improving systems. Empowering communities.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541414" y="4767264"/>
            <a:ext cx="835836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356" y="4767264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2456" y="4767264"/>
            <a:ext cx="784343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largegreenURConlyAFR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37473" cy="5156139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4582865" y="4509357"/>
            <a:ext cx="41322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26942C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Improving systems. Empowering communities.</a:t>
            </a:r>
          </a:p>
        </p:txBody>
      </p:sp>
      <p:pic>
        <p:nvPicPr>
          <p:cNvPr id="15" name="Picture 14" descr="largegreenURConlyAFRIC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37473" cy="5156139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96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557035"/>
            <a:ext cx="6207864" cy="425054"/>
          </a:xfrm>
        </p:spPr>
        <p:txBody>
          <a:bodyPr anchor="b"/>
          <a:lstStyle>
            <a:lvl1pPr algn="l">
              <a:defRPr sz="2000" b="1">
                <a:solidFill>
                  <a:srgbClr val="005A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01638"/>
            <a:ext cx="6207864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6207864" cy="51152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2865" y="4509357"/>
            <a:ext cx="41322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Improving systems. Empowering communities.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541414" y="4767264"/>
            <a:ext cx="835836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356" y="4767264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2456" y="4767264"/>
            <a:ext cx="784343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largegreenURConlyAS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"/>
            <a:ext cx="1234439" cy="5143499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largegreenURConlyASI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3"/>
            <a:ext cx="1234439" cy="5143499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3022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414" y="3557035"/>
            <a:ext cx="7145384" cy="425054"/>
          </a:xfrm>
        </p:spPr>
        <p:txBody>
          <a:bodyPr anchor="b"/>
          <a:lstStyle>
            <a:lvl1pPr algn="l">
              <a:defRPr sz="2000" b="1">
                <a:solidFill>
                  <a:srgbClr val="005A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41413" y="401638"/>
            <a:ext cx="7145385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1413" y="4025505"/>
            <a:ext cx="7145385" cy="51152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2865" y="4509357"/>
            <a:ext cx="41322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Improving systems. Empowering communities.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541414" y="4767264"/>
            <a:ext cx="835836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356" y="4767264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2456" y="4767264"/>
            <a:ext cx="784343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07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BCD0-5A1D-2E4D-A432-06A0C3E16228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65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2914650"/>
            <a:ext cx="6858000" cy="74295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3843338"/>
            <a:ext cx="6858000" cy="4000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>
            <a:lvl1pPr>
              <a:defRPr sz="1400"/>
            </a:lvl1pPr>
          </a:lstStyle>
          <a:p>
            <a:fld id="{59EBFC19-A360-454D-9D36-DC3EAD761A6B}" type="datetime1">
              <a:rPr lang="ru-RU" smtClean="0">
                <a:solidFill>
                  <a:srgbClr val="464653"/>
                </a:solidFill>
              </a:rPr>
              <a:pPr/>
              <a:t>17.05.2018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4766310"/>
            <a:ext cx="1219200" cy="274320"/>
          </a:xfrm>
        </p:spPr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2736056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3786188"/>
            <a:ext cx="7315200" cy="514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2736056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3786188"/>
            <a:ext cx="228600" cy="514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08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F552-1898-4FFC-ACA0-F0286E86787F}" type="datetime1">
              <a:rPr lang="ru-RU" smtClean="0">
                <a:solidFill>
                  <a:srgbClr val="464653"/>
                </a:solidFill>
              </a:rPr>
              <a:pPr/>
              <a:t>17.05.2018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033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57716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28850"/>
            <a:ext cx="6858000" cy="8001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200400"/>
            <a:ext cx="6781800" cy="85725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/>
          <a:p>
            <a:fld id="{A9F5AB43-142B-4E17-923D-9E4E568D8387}" type="datetime1">
              <a:rPr lang="ru-RU" smtClean="0">
                <a:solidFill>
                  <a:srgbClr val="DDE9EC"/>
                </a:solidFill>
              </a:rPr>
              <a:pPr/>
              <a:t>17.05.2018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4766310"/>
            <a:ext cx="1520952" cy="274320"/>
          </a:xfrm>
        </p:spPr>
        <p:txBody>
          <a:bodyPr/>
          <a:lstStyle/>
          <a:p>
            <a:fld id="{D133CA5D-1751-4940-AFE4-8AC98F55C7E3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114550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114550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80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12BB-44CF-4B40-9E91-38E528CB0E17}" type="datetime1">
              <a:rPr lang="ru-RU" smtClean="0">
                <a:solidFill>
                  <a:srgbClr val="464653"/>
                </a:solidFill>
              </a:rPr>
              <a:pPr/>
              <a:t>17.05.2018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912114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3036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678" y="1315622"/>
            <a:ext cx="7909322" cy="110251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005AA3"/>
                </a:solidFill>
              </a:defRPr>
            </a:lvl1pPr>
          </a:lstStyle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678" y="2363871"/>
            <a:ext cx="7909322" cy="732337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005A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83818" y="4767264"/>
            <a:ext cx="910532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1539" y="4767264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196" y="4767264"/>
            <a:ext cx="1075738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reentopamer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678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pic>
        <p:nvPicPr>
          <p:cNvPr id="8" name="Picture 9" descr="urclogoandtextONL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4347" y="302327"/>
            <a:ext cx="3049989" cy="96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193979" y="3249614"/>
            <a:ext cx="1990725" cy="1587"/>
          </a:xfrm>
          <a:prstGeom prst="line">
            <a:avLst/>
          </a:prstGeom>
          <a:ln>
            <a:solidFill>
              <a:srgbClr val="2DB23E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1234678" y="3554326"/>
            <a:ext cx="7909322" cy="548543"/>
          </a:xfrm>
        </p:spPr>
        <p:txBody>
          <a:bodyPr/>
          <a:lstStyle>
            <a:lvl1pPr marL="0" indent="0" algn="ctr">
              <a:buNone/>
              <a:defRPr sz="2000" b="0" i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0" indent="0" algn="ctr">
              <a:buNone/>
              <a:defRPr sz="1800" i="1">
                <a:solidFill>
                  <a:srgbClr val="FFFFFF"/>
                </a:solidFill>
              </a:defRPr>
            </a:lvl2pPr>
            <a:lvl3pPr marL="0" indent="0" algn="ctr">
              <a:buNone/>
              <a:defRPr sz="1800" i="1">
                <a:solidFill>
                  <a:srgbClr val="FFFFFF"/>
                </a:solidFill>
              </a:defRPr>
            </a:lvl3pPr>
            <a:lvl4pPr marL="0" indent="0" algn="ctr">
              <a:buNone/>
              <a:defRPr sz="1800" i="1">
                <a:solidFill>
                  <a:srgbClr val="FFFFFF"/>
                </a:solidFill>
              </a:defRPr>
            </a:lvl4pPr>
            <a:lvl5pPr marL="0" indent="0" algn="ctr">
              <a:buNone/>
              <a:defRPr sz="1800" i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3210" y="4258889"/>
            <a:ext cx="4132263" cy="29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i="1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Improving systems. Empowering communities.</a:t>
            </a:r>
          </a:p>
        </p:txBody>
      </p:sp>
      <p:pic>
        <p:nvPicPr>
          <p:cNvPr id="13" name="Picture 12" descr="greentopameric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34678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pic>
        <p:nvPicPr>
          <p:cNvPr id="14" name="Picture 9" descr="urclogoandtextONLY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664347" y="302327"/>
            <a:ext cx="3049989" cy="96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 userDrawn="1"/>
        </p:nvCxnSpPr>
        <p:spPr>
          <a:xfrm>
            <a:off x="4193979" y="3249614"/>
            <a:ext cx="1990725" cy="1587"/>
          </a:xfrm>
          <a:prstGeom prst="line">
            <a:avLst/>
          </a:prstGeom>
          <a:ln>
            <a:solidFill>
              <a:srgbClr val="2DB23E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663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4406"/>
            <a:ext cx="4040188" cy="51435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13" y="971550"/>
            <a:ext cx="4041775" cy="51435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F51D-CBA3-4807-86AB-F896E5FA97C1}" type="datetime1">
              <a:rPr lang="ru-RU" smtClean="0">
                <a:solidFill>
                  <a:srgbClr val="464653"/>
                </a:solidFill>
              </a:rPr>
              <a:pPr/>
              <a:t>17.05.2018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81191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A0EA-60B5-4E62-98B3-771D0BD00DC1}" type="datetime1">
              <a:rPr lang="ru-RU" smtClean="0">
                <a:solidFill>
                  <a:srgbClr val="464653"/>
                </a:solidFill>
              </a:rPr>
              <a:pPr/>
              <a:t>17.05.2018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69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031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18B1-1B49-43DD-A02A-ACFAEC99774B}" type="datetime1">
              <a:rPr lang="ru-RU" smtClean="0">
                <a:solidFill>
                  <a:srgbClr val="464653"/>
                </a:solidFill>
              </a:rPr>
              <a:pPr/>
              <a:t>17.05.2018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69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69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228600"/>
            <a:ext cx="2514600" cy="62865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914403"/>
            <a:ext cx="2514600" cy="3632597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9DFE-2DFC-40AF-9F49-F83EA6A8D83C}" type="datetime1">
              <a:rPr lang="ru-RU" smtClean="0">
                <a:solidFill>
                  <a:srgbClr val="464653"/>
                </a:solidFill>
              </a:rPr>
              <a:pPr/>
              <a:t>17.05.2018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915025" y="2493169"/>
            <a:ext cx="4526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69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715000" cy="42862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58799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642"/>
            <a:ext cx="8229600" cy="506016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428750"/>
            <a:ext cx="8229600" cy="320268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40005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538A-E7A9-405C-8A4C-3B1A09348AC8}" type="datetime1">
              <a:rPr lang="ru-RU" smtClean="0">
                <a:solidFill>
                  <a:srgbClr val="DDE9EC"/>
                </a:solidFill>
              </a:rPr>
              <a:pPr/>
              <a:t>17.05.2018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69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375642"/>
            <a:ext cx="182880" cy="5143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48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03F6-A446-4191-8995-1DC6CD1C3489}" type="datetime1">
              <a:rPr lang="ru-RU" smtClean="0">
                <a:solidFill>
                  <a:srgbClr val="464653"/>
                </a:solidFill>
              </a:rPr>
              <a:pPr/>
              <a:t>17.05.2018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86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EEED-7ACC-4A58-A5B9-F54317369BAB}" type="datetime1">
              <a:rPr lang="ru-RU" smtClean="0">
                <a:solidFill>
                  <a:srgbClr val="464653"/>
                </a:solidFill>
              </a:rPr>
              <a:pPr/>
              <a:t>17.05.2018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42969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4361127" y="2401464"/>
            <a:ext cx="4389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95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9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57202"/>
            <a:ext cx="5943600" cy="606029"/>
          </a:xfrm>
        </p:spPr>
        <p:txBody>
          <a:bodyPr>
            <a:no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Ø"/>
              <a:defRPr sz="1400"/>
            </a:lvl1pPr>
            <a:lvl2pPr marL="742950" indent="-285750">
              <a:buFont typeface="Arial" panose="020B0604020202020204" pitchFamily="34" charset="0"/>
              <a:buChar char="•"/>
              <a:defRPr sz="12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63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4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678" y="1315622"/>
            <a:ext cx="7909322" cy="110251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005AA3"/>
                </a:solidFill>
              </a:defRPr>
            </a:lvl1pPr>
          </a:lstStyle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678" y="2363871"/>
            <a:ext cx="7909322" cy="732337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005A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83818" y="4767264"/>
            <a:ext cx="910532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1539" y="47672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4334" y="4767264"/>
            <a:ext cx="2133600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9" descr="urclogoandtextONL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4347" y="302327"/>
            <a:ext cx="3049989" cy="96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193979" y="3249614"/>
            <a:ext cx="1990725" cy="1587"/>
          </a:xfrm>
          <a:prstGeom prst="line">
            <a:avLst/>
          </a:prstGeom>
          <a:ln>
            <a:solidFill>
              <a:srgbClr val="2DB23E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1234678" y="3554326"/>
            <a:ext cx="7909322" cy="548543"/>
          </a:xfrm>
        </p:spPr>
        <p:txBody>
          <a:bodyPr/>
          <a:lstStyle>
            <a:lvl1pPr marL="0" indent="0" algn="ctr">
              <a:buNone/>
              <a:defRPr sz="2000" b="0" i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0" indent="0" algn="ctr">
              <a:buNone/>
              <a:defRPr sz="1800" i="1">
                <a:solidFill>
                  <a:srgbClr val="FFFFFF"/>
                </a:solidFill>
              </a:defRPr>
            </a:lvl2pPr>
            <a:lvl3pPr marL="0" indent="0" algn="ctr">
              <a:buNone/>
              <a:defRPr sz="1800" i="1">
                <a:solidFill>
                  <a:srgbClr val="FFFFFF"/>
                </a:solidFill>
              </a:defRPr>
            </a:lvl3pPr>
            <a:lvl4pPr marL="0" indent="0" algn="ctr">
              <a:buNone/>
              <a:defRPr sz="1800" i="1">
                <a:solidFill>
                  <a:srgbClr val="FFFFFF"/>
                </a:solidFill>
              </a:defRPr>
            </a:lvl4pPr>
            <a:lvl5pPr marL="0" indent="0" algn="ctr">
              <a:buNone/>
              <a:defRPr sz="1800" i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3210" y="4258889"/>
            <a:ext cx="4132263" cy="29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i="1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Improving systems. Empowering communities.</a:t>
            </a:r>
          </a:p>
        </p:txBody>
      </p:sp>
      <p:pic>
        <p:nvPicPr>
          <p:cNvPr id="13" name="Picture 12" descr="greentopafri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34679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pic>
        <p:nvPicPr>
          <p:cNvPr id="14" name="Picture 9" descr="urclogoandtextONLY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64347" y="302327"/>
            <a:ext cx="3049989" cy="96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 userDrawn="1"/>
        </p:nvCxnSpPr>
        <p:spPr>
          <a:xfrm>
            <a:off x="4193979" y="3249614"/>
            <a:ext cx="1990725" cy="1587"/>
          </a:xfrm>
          <a:prstGeom prst="line">
            <a:avLst/>
          </a:prstGeom>
          <a:ln>
            <a:solidFill>
              <a:srgbClr val="2DB23E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7" name="Picture 16" descr="greentopafrica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34679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7252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96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410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91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661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5037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138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916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385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13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57200"/>
            <a:ext cx="5943600" cy="606029"/>
          </a:xfrm>
        </p:spPr>
        <p:txBody>
          <a:bodyPr>
            <a:no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Ø"/>
              <a:defRPr sz="1400"/>
            </a:lvl1pPr>
            <a:lvl2pPr marL="742950" indent="-285750">
              <a:buFont typeface="Arial" panose="020B0604020202020204" pitchFamily="34" charset="0"/>
              <a:buChar char="•"/>
              <a:defRPr sz="12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18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678" y="1315622"/>
            <a:ext cx="7909322" cy="110251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005AA3"/>
                </a:solidFill>
              </a:defRPr>
            </a:lvl1pPr>
          </a:lstStyle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678" y="2363871"/>
            <a:ext cx="7909322" cy="732337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005A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83818" y="4767264"/>
            <a:ext cx="910532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1539" y="4767264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3844" y="4767264"/>
            <a:ext cx="674101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9" descr="urclogoandtextONL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4347" y="302327"/>
            <a:ext cx="3049989" cy="96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193979" y="3249614"/>
            <a:ext cx="1990725" cy="1587"/>
          </a:xfrm>
          <a:prstGeom prst="line">
            <a:avLst/>
          </a:prstGeom>
          <a:ln>
            <a:solidFill>
              <a:srgbClr val="2DB23E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1234678" y="3554326"/>
            <a:ext cx="7909322" cy="548543"/>
          </a:xfrm>
        </p:spPr>
        <p:txBody>
          <a:bodyPr/>
          <a:lstStyle>
            <a:lvl1pPr marL="0" indent="0" algn="ctr">
              <a:buNone/>
              <a:defRPr sz="2000" b="0" i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0" indent="0" algn="ctr">
              <a:buNone/>
              <a:defRPr sz="1800" i="1">
                <a:solidFill>
                  <a:srgbClr val="FFFFFF"/>
                </a:solidFill>
              </a:defRPr>
            </a:lvl2pPr>
            <a:lvl3pPr marL="0" indent="0" algn="ctr">
              <a:buNone/>
              <a:defRPr sz="1800" i="1">
                <a:solidFill>
                  <a:srgbClr val="FFFFFF"/>
                </a:solidFill>
              </a:defRPr>
            </a:lvl3pPr>
            <a:lvl4pPr marL="0" indent="0" algn="ctr">
              <a:buNone/>
              <a:defRPr sz="1800" i="1">
                <a:solidFill>
                  <a:srgbClr val="FFFFFF"/>
                </a:solidFill>
              </a:defRPr>
            </a:lvl4pPr>
            <a:lvl5pPr marL="0" indent="0" algn="ctr">
              <a:buNone/>
              <a:defRPr sz="1800" i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3210" y="4258889"/>
            <a:ext cx="4132263" cy="29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i="1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Improving systems. Empowering communities.</a:t>
            </a:r>
          </a:p>
        </p:txBody>
      </p:sp>
      <p:pic>
        <p:nvPicPr>
          <p:cNvPr id="14" name="Picture 13" descr="greentopas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"/>
            <a:ext cx="1234678" cy="5143499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pic>
        <p:nvPicPr>
          <p:cNvPr id="13" name="Picture 9" descr="urclogoandtextONLY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64347" y="302327"/>
            <a:ext cx="3049989" cy="96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 userDrawn="1"/>
        </p:nvCxnSpPr>
        <p:spPr>
          <a:xfrm>
            <a:off x="4193979" y="3249614"/>
            <a:ext cx="1990725" cy="1587"/>
          </a:xfrm>
          <a:prstGeom prst="line">
            <a:avLst/>
          </a:prstGeom>
          <a:ln>
            <a:solidFill>
              <a:srgbClr val="2DB23E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7" name="Picture 16" descr="greentopasia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"/>
            <a:ext cx="1234678" cy="5143499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47421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88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120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826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548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66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125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500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4532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0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414" y="205979"/>
            <a:ext cx="7145386" cy="85725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416" y="1200151"/>
            <a:ext cx="7145385" cy="3394472"/>
          </a:xfrm>
        </p:spPr>
        <p:txBody>
          <a:bodyPr/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>
                <a:latin typeface="Arial"/>
                <a:cs typeface="Arial"/>
              </a:defRPr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–"/>
              <a:tabLst/>
              <a:defRPr>
                <a:latin typeface="Arial"/>
                <a:cs typeface="Arial"/>
              </a:defRPr>
            </a:lvl2pPr>
            <a:lvl3pPr marL="11430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>
                <a:latin typeface="Arial"/>
                <a:cs typeface="Arial"/>
              </a:defRPr>
            </a:lvl3pPr>
            <a:lvl4pPr marL="16002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–"/>
              <a:tabLst/>
              <a:defRPr>
                <a:latin typeface="Arial"/>
                <a:cs typeface="Arial"/>
              </a:defRPr>
            </a:lvl4pPr>
            <a:lvl5pPr marL="20574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»"/>
              <a:tabLst/>
              <a:defRPr>
                <a:latin typeface="Arial"/>
                <a:cs typeface="Arial"/>
              </a:defRPr>
            </a:lvl5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text styles</a:t>
            </a:r>
          </a:p>
          <a:p>
            <a:pPr marL="34290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Second level</a:t>
            </a:r>
          </a:p>
          <a:p>
            <a:pPr marL="342900" marR="0" lvl="2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Third level</a:t>
            </a:r>
          </a:p>
          <a:p>
            <a:pPr marL="342900" marR="0" lvl="3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Fourth level</a:t>
            </a:r>
          </a:p>
          <a:p>
            <a:pPr marL="342900" marR="0" lvl="4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41414" y="4767264"/>
            <a:ext cx="835836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356" y="47672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2456" y="4767264"/>
            <a:ext cx="784343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argegreenURConlyAMER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34440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82865" y="4509357"/>
            <a:ext cx="41322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Improving systems. Empowering communities.</a:t>
            </a:r>
          </a:p>
        </p:txBody>
      </p:sp>
      <p:pic>
        <p:nvPicPr>
          <p:cNvPr id="9" name="Picture 8" descr="largegreenURConlyAMERIC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34440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390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414" y="205979"/>
            <a:ext cx="7145386" cy="85725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416" y="1200151"/>
            <a:ext cx="7145385" cy="3394472"/>
          </a:xfrm>
        </p:spPr>
        <p:txBody>
          <a:bodyPr/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>
                <a:latin typeface="Arial"/>
                <a:cs typeface="Arial"/>
              </a:defRPr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–"/>
              <a:tabLst/>
              <a:defRPr>
                <a:latin typeface="Arial"/>
                <a:cs typeface="Arial"/>
              </a:defRPr>
            </a:lvl2pPr>
            <a:lvl3pPr marL="11430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>
                <a:latin typeface="Arial"/>
                <a:cs typeface="Arial"/>
              </a:defRPr>
            </a:lvl3pPr>
            <a:lvl4pPr marL="16002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–"/>
              <a:tabLst/>
              <a:defRPr>
                <a:latin typeface="Arial"/>
                <a:cs typeface="Arial"/>
              </a:defRPr>
            </a:lvl4pPr>
            <a:lvl5pPr marL="20574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»"/>
              <a:tabLst/>
              <a:defRPr>
                <a:latin typeface="Arial"/>
                <a:cs typeface="Arial"/>
              </a:defRPr>
            </a:lvl5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text styles</a:t>
            </a:r>
          </a:p>
          <a:p>
            <a:pPr marL="34290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Second level</a:t>
            </a:r>
          </a:p>
          <a:p>
            <a:pPr marL="342900" marR="0" lvl="2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Third level</a:t>
            </a:r>
          </a:p>
          <a:p>
            <a:pPr marL="342900" marR="0" lvl="3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Fourth level</a:t>
            </a:r>
          </a:p>
          <a:p>
            <a:pPr marL="342900" marR="0" lvl="4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41414" y="4767264"/>
            <a:ext cx="835836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356" y="47672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2456" y="4767264"/>
            <a:ext cx="784343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82865" y="4509357"/>
            <a:ext cx="41322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Improving systems. Empowering communities.</a:t>
            </a:r>
          </a:p>
        </p:txBody>
      </p:sp>
      <p:pic>
        <p:nvPicPr>
          <p:cNvPr id="9" name="Picture 8" descr="largegreenURConlyAFR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largegreenURConlyAFRIC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34440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196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414" y="205979"/>
            <a:ext cx="7145386" cy="85725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416" y="1200151"/>
            <a:ext cx="7145385" cy="3394472"/>
          </a:xfrm>
        </p:spPr>
        <p:txBody>
          <a:bodyPr/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>
                <a:latin typeface="Arial"/>
                <a:cs typeface="Arial"/>
              </a:defRPr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–"/>
              <a:tabLst/>
              <a:defRPr>
                <a:latin typeface="Arial"/>
                <a:cs typeface="Arial"/>
              </a:defRPr>
            </a:lvl2pPr>
            <a:lvl3pPr marL="11430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>
                <a:latin typeface="Arial"/>
                <a:cs typeface="Arial"/>
              </a:defRPr>
            </a:lvl3pPr>
            <a:lvl4pPr marL="16002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–"/>
              <a:tabLst/>
              <a:defRPr>
                <a:latin typeface="Arial"/>
                <a:cs typeface="Arial"/>
              </a:defRPr>
            </a:lvl4pPr>
            <a:lvl5pPr marL="20574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»"/>
              <a:tabLst/>
              <a:defRPr>
                <a:latin typeface="Arial"/>
                <a:cs typeface="Arial"/>
              </a:defRPr>
            </a:lvl5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text styles</a:t>
            </a:r>
          </a:p>
          <a:p>
            <a:pPr marL="34290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Second level</a:t>
            </a:r>
          </a:p>
          <a:p>
            <a:pPr marL="342900" marR="0" lvl="2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Third level</a:t>
            </a:r>
          </a:p>
          <a:p>
            <a:pPr marL="342900" marR="0" lvl="3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Fourth level</a:t>
            </a:r>
          </a:p>
          <a:p>
            <a:pPr marL="342900" marR="0" lvl="4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41414" y="4767264"/>
            <a:ext cx="835836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356" y="4767264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2456" y="4767264"/>
            <a:ext cx="784343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82865" y="4509357"/>
            <a:ext cx="41322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Improving systems. Empowering communities.</a:t>
            </a:r>
          </a:p>
        </p:txBody>
      </p:sp>
      <p:pic>
        <p:nvPicPr>
          <p:cNvPr id="10" name="Picture 9" descr="largegreenURConlyAS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34440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largegreenURConlyASI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34440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63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529" y="1073000"/>
            <a:ext cx="7262010" cy="1020537"/>
          </a:xfrm>
        </p:spPr>
        <p:txBody>
          <a:bodyPr>
            <a:normAutofit/>
          </a:bodyPr>
          <a:lstStyle>
            <a:lvl1pPr marL="0" marR="0" indent="0" algn="l" defTabSz="457200" rtl="0" eaLnBrk="1" fontAlgn="base" latinLnBrk="0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/>
            </a:lvl1pPr>
          </a:lstStyle>
          <a:p>
            <a:pPr marL="0" marR="0" lvl="0" indent="0" defTabSz="457200" rtl="0" eaLnBrk="1" fontAlgn="base" latinLnBrk="0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title style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5AA3"/>
              </a:solidFill>
              <a:effectLst>
                <a:outerShdw blurRad="50800" dist="38100" dir="2700000">
                  <a:srgbClr val="000000">
                    <a:alpha val="35000"/>
                  </a:srgbClr>
                </a:outerShdw>
              </a:effectLst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82529" y="2093541"/>
            <a:ext cx="6731000" cy="68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Click to edit Master subtitle style</a:t>
            </a:r>
          </a:p>
        </p:txBody>
      </p:sp>
      <p:pic>
        <p:nvPicPr>
          <p:cNvPr id="10" name="Picture 9" descr="largegreenURConlyAMER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34440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582865" y="4509357"/>
            <a:ext cx="41322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Improving systems. Empowering communities.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541414" y="4767264"/>
            <a:ext cx="835836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356" y="4767264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2456" y="4767264"/>
            <a:ext cx="784343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1682529" y="2093541"/>
            <a:ext cx="6731000" cy="68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Click to edit Master subtitle style</a:t>
            </a:r>
          </a:p>
        </p:txBody>
      </p:sp>
      <p:pic>
        <p:nvPicPr>
          <p:cNvPr id="15" name="Picture 14" descr="largegreenURConlyAMERIC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34440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577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529" y="1073000"/>
            <a:ext cx="7262010" cy="1020537"/>
          </a:xfrm>
        </p:spPr>
        <p:txBody>
          <a:bodyPr>
            <a:normAutofit/>
          </a:bodyPr>
          <a:lstStyle>
            <a:lvl1pPr marL="0" marR="0" indent="0" algn="l" defTabSz="457200" rtl="0" eaLnBrk="1" fontAlgn="base" latinLnBrk="0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/>
            </a:lvl1pPr>
          </a:lstStyle>
          <a:p>
            <a:pPr marL="0" marR="0" lvl="0" indent="0" defTabSz="457200" rtl="0" eaLnBrk="1" fontAlgn="base" latinLnBrk="0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title style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5AA3"/>
              </a:solidFill>
              <a:effectLst>
                <a:outerShdw blurRad="50800" dist="38100" dir="2700000">
                  <a:srgbClr val="000000">
                    <a:alpha val="35000"/>
                  </a:srgbClr>
                </a:outerShdw>
              </a:effectLst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82529" y="2093541"/>
            <a:ext cx="6731000" cy="68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Click to edit Master subtitle style</a:t>
            </a:r>
          </a:p>
        </p:txBody>
      </p:sp>
      <p:pic>
        <p:nvPicPr>
          <p:cNvPr id="5" name="Picture 4" descr="largegreenURConlyAFR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82865" y="4509357"/>
            <a:ext cx="41322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Improving systems. Empowering communities.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41414" y="4767264"/>
            <a:ext cx="835836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356" y="4767264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2456" y="4767264"/>
            <a:ext cx="784343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682529" y="2093541"/>
            <a:ext cx="6731000" cy="68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Click to edit Master subtitle style</a:t>
            </a:r>
          </a:p>
        </p:txBody>
      </p:sp>
      <p:pic>
        <p:nvPicPr>
          <p:cNvPr id="13" name="Picture 12" descr="largegreenURConlyAFRIC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34440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204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41414" y="205979"/>
            <a:ext cx="714538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1414" y="1200151"/>
            <a:ext cx="7145386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text styles</a:t>
            </a:r>
          </a:p>
          <a:p>
            <a:pPr marL="34290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Second level</a:t>
            </a:r>
          </a:p>
          <a:p>
            <a:pPr marL="342900" marR="0" lvl="2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Third level</a:t>
            </a:r>
          </a:p>
          <a:p>
            <a:pPr marL="342900" marR="0" lvl="3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Fourth level</a:t>
            </a:r>
          </a:p>
          <a:p>
            <a:pPr marL="342900" marR="0" lvl="4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41414" y="4767264"/>
            <a:ext cx="104938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3BCD0-5A1D-2E4D-A432-06A0C3E16228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357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1092" y="4767264"/>
            <a:ext cx="10557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0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5A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/>
          <a:ea typeface="+mj-ea"/>
          <a:cs typeface="Arial"/>
        </a:defRPr>
      </a:lvl1pPr>
    </p:titleStyle>
    <p:bodyStyle>
      <a:lvl1pPr marL="342900" marR="0" indent="-34290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5AA3"/>
        </a:buClr>
        <a:buSzTx/>
        <a:buFont typeface="Arial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5AA3"/>
        </a:buClr>
        <a:buSzTx/>
        <a:buFont typeface="Arial" charset="0"/>
        <a:buChar char="–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5AA3"/>
        </a:buClr>
        <a:buSzTx/>
        <a:buFont typeface="Arial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5AA3"/>
        </a:buClr>
        <a:buSzTx/>
        <a:buFont typeface="Arial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5AA3"/>
        </a:buClr>
        <a:buSzTx/>
        <a:buFont typeface="Arial" charset="0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6827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4767263"/>
            <a:ext cx="2289048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fld id="{E6F3EFBC-EAAF-43A0-A02D-5116FE1121EF}" type="datetime1">
              <a:rPr lang="ru-RU" smtClean="0">
                <a:solidFill>
                  <a:srgbClr val="464653"/>
                </a:solidFill>
              </a:rPr>
              <a:pPr defTabSz="914400"/>
              <a:t>17.05.2018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4767263"/>
            <a:ext cx="3505200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4767263"/>
            <a:ext cx="19812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fld id="{D133CA5D-1751-4940-AFE4-8AC98F55C7E3}" type="slidenum">
              <a:rPr lang="ru-RU" smtClean="0">
                <a:solidFill>
                  <a:srgbClr val="464653"/>
                </a:solidFill>
              </a:rPr>
              <a:pPr defTabSz="914400"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85725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42969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MOH ppt-0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402"/>
            <a:ext cx="9144000" cy="514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FB1D9A4-1701-4946-A9E8-73669FB14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48DCD50-BA87-442C-B203-FFA12290A6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MOH ppt-0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402"/>
            <a:ext cx="9144000" cy="514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9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678" y="1315622"/>
            <a:ext cx="7909322" cy="1102519"/>
          </a:xfrm>
        </p:spPr>
        <p:txBody>
          <a:bodyPr>
            <a:noAutofit/>
          </a:bodyPr>
          <a:lstStyle/>
          <a:p>
            <a:r>
              <a:rPr lang="ka-GE" sz="2800" dirty="0" smtClean="0"/>
              <a:t>ტუბერკულოზის ეროვნული სტრატეგიის შემუშავება 2019-2022 წლებისთვის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a-GE" sz="1600" dirty="0" smtClean="0"/>
              <a:t>სტრატეგიული გეგმის ჩარჩო და პრიორიტეტული მიმართულებები</a:t>
            </a: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ka-GE" sz="1600" i="0" dirty="0" smtClean="0"/>
              <a:t>თამარ გაბუნია, მულტირესისტენტული ტუბერკულოზის და ჯანდაცვის სისტემების გაძლიერების სპეციალისტი, </a:t>
            </a:r>
            <a:r>
              <a:rPr lang="en-US" sz="1600" i="0" dirty="0" smtClean="0"/>
              <a:t>16 </a:t>
            </a:r>
            <a:r>
              <a:rPr lang="ka-GE" sz="1600" i="0" dirty="0" smtClean="0"/>
              <a:t>მაისი 2018 </a:t>
            </a:r>
            <a:endParaRPr lang="en-US" sz="1600" i="0" dirty="0"/>
          </a:p>
        </p:txBody>
      </p:sp>
    </p:spTree>
    <p:extLst>
      <p:ext uri="{BB962C8B-B14F-4D97-AF65-F5344CB8AC3E}">
        <p14:creationId xmlns:p14="http://schemas.microsoft.com/office/powerpoint/2010/main" val="353573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414" y="205979"/>
            <a:ext cx="7145386" cy="527189"/>
          </a:xfrm>
        </p:spPr>
        <p:txBody>
          <a:bodyPr>
            <a:noAutofit/>
          </a:bodyPr>
          <a:lstStyle/>
          <a:p>
            <a:r>
              <a:rPr lang="ka-GE" sz="1800" dirty="0" smtClean="0"/>
              <a:t>ჰოსპიტალური სერვისების უტილიზაცია: დაყოვნების საშუალო ხანგრძლივობა მულტირეზისტენტული ტბ-ისთვის </a:t>
            </a:r>
            <a:endParaRPr lang="en-US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699589"/>
              </p:ext>
            </p:extLst>
          </p:nvPr>
        </p:nvGraphicFramePr>
        <p:xfrm>
          <a:off x="1541414" y="887112"/>
          <a:ext cx="7145337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64043" y="4220170"/>
            <a:ext cx="7142206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a-GE" sz="1400" dirty="0" smtClean="0"/>
              <a:t>დაყოვნების საშუალო ხანგრძლივობა სტაბილურად მაღალი და ვარიაბელურია ქვეყნის მასშტაბით, რაც ჰოსპილური სერვისების უტილიზაციის ერთიანი სტანდარტის არარსებობაზე მიუთითებს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0718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ადამიანური რესურსი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a-GE" sz="2400" dirty="0" smtClean="0"/>
              <a:t>ადამიანური რესურსის ექსპრეს ანალიზი ჩატარდა 2017 წლის აპრილში</a:t>
            </a:r>
          </a:p>
          <a:p>
            <a:r>
              <a:rPr lang="ka-GE" sz="2400" dirty="0"/>
              <a:t>სულ</a:t>
            </a:r>
            <a:r>
              <a:rPr lang="en-US" sz="2400" dirty="0"/>
              <a:t>,</a:t>
            </a:r>
            <a:r>
              <a:rPr lang="ka-GE" sz="2400" dirty="0"/>
              <a:t> ტუბ სამსახურებში </a:t>
            </a:r>
            <a:r>
              <a:rPr lang="ka-GE" sz="2400" dirty="0" smtClean="0"/>
              <a:t>დასაქმებული</a:t>
            </a:r>
          </a:p>
          <a:p>
            <a:pPr lvl="1"/>
            <a:r>
              <a:rPr lang="ka-GE" sz="2000" dirty="0" smtClean="0"/>
              <a:t>ფტიზიატრების 69.8</a:t>
            </a:r>
            <a:r>
              <a:rPr lang="ka-GE" sz="2000" dirty="0"/>
              <a:t>% წინა-საპენსიო და საპენსიო ასაკშია (≥ 55 წელს); რეგიონებში – 73.5%, თბილისში – 56.5</a:t>
            </a:r>
            <a:r>
              <a:rPr lang="ka-GE" sz="2000" dirty="0" smtClean="0"/>
              <a:t>%</a:t>
            </a:r>
            <a:endParaRPr lang="ka-GE" sz="2000" dirty="0"/>
          </a:p>
          <a:p>
            <a:pPr lvl="1"/>
            <a:r>
              <a:rPr lang="ka-GE" sz="2000" dirty="0" smtClean="0"/>
              <a:t>ექთნების</a:t>
            </a:r>
            <a:r>
              <a:rPr lang="en-US" sz="2000" dirty="0" smtClean="0"/>
              <a:t> </a:t>
            </a:r>
            <a:r>
              <a:rPr lang="en-US" sz="2000" dirty="0"/>
              <a:t>31.6% </a:t>
            </a:r>
            <a:r>
              <a:rPr lang="ka-GE" sz="2000" dirty="0"/>
              <a:t>არის წინასაპენსიო და საპენსიო ასაკის</a:t>
            </a:r>
            <a:r>
              <a:rPr lang="en-US" sz="2000" dirty="0"/>
              <a:t> (≥ 55 </a:t>
            </a:r>
            <a:r>
              <a:rPr lang="ka-GE" sz="2000" dirty="0"/>
              <a:t>წელზე</a:t>
            </a:r>
            <a:r>
              <a:rPr lang="en-US" sz="2000" dirty="0"/>
              <a:t>); </a:t>
            </a:r>
            <a:r>
              <a:rPr lang="ka-GE" sz="2000" dirty="0"/>
              <a:t>რეგიონებში</a:t>
            </a:r>
            <a:r>
              <a:rPr lang="en-US" sz="2000" dirty="0"/>
              <a:t>– 29.2%, </a:t>
            </a:r>
            <a:r>
              <a:rPr lang="ka-GE" sz="2000" dirty="0"/>
              <a:t>თბილისში</a:t>
            </a:r>
            <a:r>
              <a:rPr lang="en-US" sz="2000" dirty="0"/>
              <a:t> – 34.6</a:t>
            </a:r>
            <a:r>
              <a:rPr lang="en-US" sz="2000" dirty="0" smtClean="0"/>
              <a:t>%</a:t>
            </a:r>
            <a:endParaRPr lang="ka-GE" sz="2000" dirty="0" smtClean="0"/>
          </a:p>
          <a:p>
            <a:pPr lvl="1"/>
            <a:r>
              <a:rPr lang="ka-GE" sz="2000" dirty="0" smtClean="0"/>
              <a:t>ანაზღაურების დონე დაბალია-დაბალი მოტივაცია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249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საინფორმაციო სისტემები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ერთიანი ელექტრონული მოდულის ამოქმედება შეფერხებულია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143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ტბ სწრაფი მოლეკულური დიაგნოსტიკა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2400" dirty="0" smtClean="0"/>
              <a:t>წინასწარი მონაცემებით რაონული დონის ზოგადი პროფილის საავადმყოფოებში </a:t>
            </a:r>
            <a:r>
              <a:rPr lang="en-US" sz="2400" dirty="0" err="1" smtClean="0"/>
              <a:t>GeneXpert</a:t>
            </a:r>
            <a:r>
              <a:rPr lang="ka-GE" sz="2400" dirty="0" smtClean="0"/>
              <a:t>-ის უტილიზაცია დაბალია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1654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08" y="195486"/>
            <a:ext cx="8928992" cy="378042"/>
          </a:xfrm>
        </p:spPr>
        <p:txBody>
          <a:bodyPr>
            <a:noAutofit/>
          </a:bodyPr>
          <a:lstStyle/>
          <a:p>
            <a:r>
              <a:rPr lang="ka-G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სტრატეგიის მიზანი და სამიზნეები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14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416" y="823785"/>
            <a:ext cx="8497064" cy="3830594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ka-GE" sz="1200" b="1" i="1" dirty="0" smtClean="0"/>
              <a:t>მიზანი</a:t>
            </a:r>
            <a:endParaRPr lang="en-US" sz="1200" b="1" i="1" dirty="0" smtClean="0"/>
          </a:p>
          <a:p>
            <a:pPr>
              <a:spcAft>
                <a:spcPts val="300"/>
              </a:spcAft>
            </a:pPr>
            <a:r>
              <a:rPr lang="ka-GE" sz="1200" dirty="0" smtClean="0"/>
              <a:t>ტუბერკულოზის </a:t>
            </a:r>
            <a:r>
              <a:rPr lang="ka-GE" sz="1200" dirty="0"/>
              <a:t>ტვირთვისა </a:t>
            </a:r>
            <a:r>
              <a:rPr lang="ka-GE" sz="1200" dirty="0" smtClean="0"/>
              <a:t>და ქვეყნის </a:t>
            </a:r>
            <a:r>
              <a:rPr lang="ka-GE" sz="1200" dirty="0"/>
              <a:t>სოციალურ და ეკონომიკურ განვითარებაზე </a:t>
            </a:r>
            <a:r>
              <a:rPr lang="ka-GE" sz="1200" dirty="0" smtClean="0"/>
              <a:t> მისი უარყოფითი ზეგავლენის შემცირება ტუბერკულოზის ყველა ფორმის დროულ და ხარისხიან დიაგნოსტიკისა და მკურნალობაზე უნივერსალური ხელმისაწვდომობის უზრუნველყოფის გზით. ამ გზით შემცირდება დაავადების გავრცელება, სიკვდილობა და მედიკამენტების მიმართ რეზისტენტული ფორმების განვითარება.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ka-GE" sz="1200" b="1" i="1" dirty="0" smtClean="0"/>
              <a:t>სამიზნეები</a:t>
            </a:r>
            <a:r>
              <a:rPr lang="en-US" sz="1200" b="1" i="1" dirty="0" smtClean="0"/>
              <a:t> </a:t>
            </a:r>
            <a:r>
              <a:rPr lang="en-US" sz="1200" dirty="0" smtClean="0"/>
              <a:t>(202</a:t>
            </a:r>
            <a:r>
              <a:rPr lang="ka-GE" sz="1200" dirty="0" smtClean="0"/>
              <a:t>2</a:t>
            </a:r>
            <a:r>
              <a:rPr lang="en-US" sz="1200" dirty="0" smtClean="0"/>
              <a:t>), </a:t>
            </a:r>
            <a:r>
              <a:rPr lang="ka-GE" sz="1200" dirty="0" smtClean="0"/>
              <a:t>ბაზისურ მაჩვენებლებთან შედარებით </a:t>
            </a:r>
            <a:r>
              <a:rPr lang="en-US" sz="1200" dirty="0" smtClean="0"/>
              <a:t>(201</a:t>
            </a:r>
            <a:r>
              <a:rPr lang="ka-GE" sz="1200" dirty="0" smtClean="0"/>
              <a:t>6</a:t>
            </a:r>
            <a:r>
              <a:rPr lang="en-US" sz="1200" dirty="0" smtClean="0"/>
              <a:t>)</a:t>
            </a:r>
            <a:endParaRPr lang="en-US" sz="1200" b="1" i="1" dirty="0"/>
          </a:p>
          <a:p>
            <a:pPr>
              <a:spcAft>
                <a:spcPts val="300"/>
              </a:spcAft>
            </a:pPr>
            <a:r>
              <a:rPr lang="ka-GE" sz="1200" dirty="0" smtClean="0"/>
              <a:t>ტუბერკულოზით გამოწვეული სიკვდილობის შემცირება სულ  მცირე </a:t>
            </a:r>
            <a:r>
              <a:rPr lang="en-US" sz="1200" b="1" dirty="0" smtClean="0">
                <a:solidFill>
                  <a:srgbClr val="002060"/>
                </a:solidFill>
              </a:rPr>
              <a:t>25%</a:t>
            </a:r>
            <a:r>
              <a:rPr lang="ka-GE" sz="1200" b="1" dirty="0" smtClean="0">
                <a:solidFill>
                  <a:srgbClr val="002060"/>
                </a:solidFill>
              </a:rPr>
              <a:t>-ით</a:t>
            </a:r>
            <a:endParaRPr lang="en-US" sz="1200" b="1" dirty="0">
              <a:solidFill>
                <a:srgbClr val="002060"/>
              </a:solidFill>
            </a:endParaRPr>
          </a:p>
          <a:p>
            <a:pPr>
              <a:spcAft>
                <a:spcPts val="300"/>
              </a:spcAft>
            </a:pPr>
            <a:r>
              <a:rPr lang="ka-GE" sz="1200" dirty="0" smtClean="0"/>
              <a:t>ტუბერკულოზით ავადობის შემცირება სულ მცირე </a:t>
            </a:r>
            <a:r>
              <a:rPr lang="ka-GE" sz="1200" b="1" dirty="0">
                <a:solidFill>
                  <a:srgbClr val="002060"/>
                </a:solidFill>
              </a:rPr>
              <a:t>15%</a:t>
            </a:r>
            <a:r>
              <a:rPr lang="ka-GE" sz="1200" dirty="0" smtClean="0"/>
              <a:t>-ით </a:t>
            </a:r>
          </a:p>
          <a:p>
            <a:pPr>
              <a:spcAft>
                <a:spcPts val="300"/>
              </a:spcAft>
            </a:pPr>
            <a:r>
              <a:rPr lang="ka-GE" sz="1200" dirty="0" smtClean="0"/>
              <a:t>ახალ შემთხვევებში რეზისტენტული ტუბერკულოზის გავრცელება არ აღემატება </a:t>
            </a:r>
            <a:r>
              <a:rPr lang="ka-GE" sz="1200" b="1" dirty="0">
                <a:solidFill>
                  <a:srgbClr val="002060"/>
                </a:solidFill>
              </a:rPr>
              <a:t>15%</a:t>
            </a:r>
            <a:r>
              <a:rPr lang="ka-GE" sz="1200" dirty="0" smtClean="0"/>
              <a:t>-ს, ხოლო განმეორებით ნამკურნალებ შემთხვევებში 40%-ს. </a:t>
            </a:r>
          </a:p>
          <a:p>
            <a:pPr>
              <a:spcAft>
                <a:spcPts val="300"/>
              </a:spcAft>
            </a:pPr>
            <a:r>
              <a:rPr lang="ka-GE" sz="1200" dirty="0" smtClean="0"/>
              <a:t>ტბ ყველა ფორმისთვის (მ.შ. </a:t>
            </a:r>
            <a:r>
              <a:rPr lang="en-US" sz="1200" dirty="0" smtClean="0"/>
              <a:t>M/XDR-TB</a:t>
            </a:r>
            <a:r>
              <a:rPr lang="ka-GE" sz="1200" dirty="0" smtClean="0"/>
              <a:t>) დიაგნოსტიკასა და მკურნალობაზე უნივერსალური ხელმისაწვდომობის უზრუნველყოფა</a:t>
            </a:r>
            <a:endParaRPr lang="en-US" sz="1200" dirty="0"/>
          </a:p>
          <a:p>
            <a:pPr lvl="1">
              <a:spcAft>
                <a:spcPts val="300"/>
              </a:spcAft>
            </a:pPr>
            <a:r>
              <a:rPr lang="ka-GE" sz="1200" dirty="0" smtClean="0">
                <a:solidFill>
                  <a:schemeClr val="accent6">
                    <a:lumMod val="50000"/>
                  </a:schemeClr>
                </a:solidFill>
              </a:rPr>
              <a:t>დიაგნოსტირებულია 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MDR-TB</a:t>
            </a:r>
            <a:r>
              <a:rPr lang="ka-GE" sz="1200" dirty="0" smtClean="0">
                <a:solidFill>
                  <a:schemeClr val="accent6">
                    <a:lumMod val="50000"/>
                  </a:schemeClr>
                </a:solidFill>
              </a:rPr>
              <a:t> პროგნოზული შემთხვევების სულ მცირე </a:t>
            </a:r>
            <a:r>
              <a:rPr lang="ka-GE" sz="1200" b="1" dirty="0">
                <a:solidFill>
                  <a:srgbClr val="002060"/>
                </a:solidFill>
              </a:rPr>
              <a:t>90%</a:t>
            </a:r>
          </a:p>
          <a:p>
            <a:pPr lvl="1">
              <a:spcAft>
                <a:spcPts val="300"/>
              </a:spcAft>
            </a:pPr>
            <a:r>
              <a:rPr lang="ka-GE" sz="1200" dirty="0" smtClean="0">
                <a:solidFill>
                  <a:schemeClr val="accent6">
                    <a:lumMod val="50000"/>
                  </a:schemeClr>
                </a:solidFill>
              </a:rPr>
              <a:t>წარმატებითაა ნამკურნალები 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MDR-TB</a:t>
            </a:r>
            <a:r>
              <a:rPr lang="ka-GE" sz="1200" dirty="0" smtClean="0">
                <a:solidFill>
                  <a:schemeClr val="accent6">
                    <a:lumMod val="50000"/>
                  </a:schemeClr>
                </a:solidFill>
              </a:rPr>
              <a:t> რეგისტრირებული შემთხვევების სულ მცირე </a:t>
            </a:r>
            <a:r>
              <a:rPr lang="ka-GE" sz="1200" b="1" dirty="0">
                <a:solidFill>
                  <a:srgbClr val="002060"/>
                </a:solidFill>
              </a:rPr>
              <a:t>75%</a:t>
            </a:r>
            <a:endParaRPr lang="en-US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65516"/>
            <a:ext cx="8856984" cy="270030"/>
          </a:xfrm>
        </p:spPr>
        <p:txBody>
          <a:bodyPr>
            <a:noAutofit/>
          </a:bodyPr>
          <a:lstStyle/>
          <a:p>
            <a:r>
              <a:rPr lang="ka-G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სტრატეგიის ჩარჩო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71900" y="1059583"/>
            <a:ext cx="1872208" cy="3611684"/>
          </a:xfrm>
          <a:prstGeom prst="rect">
            <a:avLst/>
          </a:prstGeom>
          <a:solidFill>
            <a:srgbClr val="CCECFF">
              <a:alpha val="20000"/>
            </a:srgbClr>
          </a:solidFill>
          <a:ln w="19050">
            <a:prstDash val="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20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sz="20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sz="20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sz="20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sz="20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sz="20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r>
              <a:rPr lang="ka-GE" sz="1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საპატიმროები</a:t>
            </a:r>
            <a:endParaRPr lang="en-US" sz="14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8144" y="1059582"/>
            <a:ext cx="2088232" cy="3726414"/>
          </a:xfrm>
          <a:prstGeom prst="rect">
            <a:avLst/>
          </a:prstGeom>
          <a:solidFill>
            <a:srgbClr val="CCECFF">
              <a:alpha val="20000"/>
            </a:srgbClr>
          </a:solidFill>
          <a:ln w="19050">
            <a:prstDash val="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sz="9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r>
              <a:rPr lang="ka-GE" sz="1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სხვა ჯგუფები და სპეციფიკური საჭიროებები</a:t>
            </a:r>
            <a:endParaRPr lang="en-US" sz="14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5656" y="1059582"/>
            <a:ext cx="1872208" cy="3616020"/>
          </a:xfrm>
          <a:prstGeom prst="rect">
            <a:avLst/>
          </a:prstGeom>
          <a:solidFill>
            <a:srgbClr val="CCECFF">
              <a:alpha val="20000"/>
            </a:srgbClr>
          </a:solidFill>
          <a:ln w="19050">
            <a:prstDash val="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20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sz="20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sz="20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sz="20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en-US" sz="20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r>
              <a:rPr lang="ka-GE" sz="1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ტბ/აივ</a:t>
            </a:r>
            <a:endParaRPr lang="en-US" sz="14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9552" y="1113588"/>
            <a:ext cx="8136904" cy="2970330"/>
          </a:xfrm>
          <a:prstGeom prst="ellipse">
            <a:avLst/>
          </a:prstGeom>
          <a:solidFill>
            <a:schemeClr val="accent3">
              <a:tint val="66000"/>
              <a:satMod val="160000"/>
              <a:lumMod val="27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2000" b="1" dirty="0" smtClean="0">
              <a:solidFill>
                <a:prstClr val="black"/>
              </a:solidFill>
            </a:endParaRPr>
          </a:p>
          <a:p>
            <a:pPr algn="ctr" defTabSz="914400"/>
            <a:endParaRPr lang="en-US" sz="2000" b="1" dirty="0">
              <a:solidFill>
                <a:prstClr val="black"/>
              </a:solidFill>
            </a:endParaRPr>
          </a:p>
          <a:p>
            <a:pPr algn="ctr" defTabSz="914400"/>
            <a:endParaRPr lang="en-US" sz="2000" b="1" dirty="0" smtClean="0">
              <a:solidFill>
                <a:prstClr val="black"/>
              </a:solidFill>
            </a:endParaRPr>
          </a:p>
          <a:p>
            <a:pPr algn="ctr" defTabSz="914400"/>
            <a:endParaRPr lang="en-US" sz="2000" b="1" dirty="0">
              <a:solidFill>
                <a:prstClr val="black"/>
              </a:solidFill>
            </a:endParaRPr>
          </a:p>
          <a:p>
            <a:pPr algn="ctr" defTabSz="914400"/>
            <a:endParaRPr lang="en-US" sz="2000" b="1" dirty="0" smtClean="0">
              <a:solidFill>
                <a:prstClr val="black"/>
              </a:solidFill>
            </a:endParaRPr>
          </a:p>
          <a:p>
            <a:pPr algn="ctr" defTabSz="914400"/>
            <a:endParaRPr lang="en-US" sz="2000" b="1" dirty="0">
              <a:solidFill>
                <a:prstClr val="black"/>
              </a:solidFill>
            </a:endParaRPr>
          </a:p>
          <a:p>
            <a:pPr algn="ctr" defTabSz="914400"/>
            <a:endParaRPr lang="en-US" sz="2000" b="1" dirty="0" smtClean="0">
              <a:solidFill>
                <a:prstClr val="black"/>
              </a:solidFill>
            </a:endParaRPr>
          </a:p>
          <a:p>
            <a:pPr algn="ctr" defTabSz="914400"/>
            <a:endParaRPr lang="en-US" sz="2000" b="1" dirty="0">
              <a:solidFill>
                <a:prstClr val="black"/>
              </a:solidFill>
            </a:endParaRPr>
          </a:p>
          <a:p>
            <a:pPr algn="ctr" defTabSz="914400"/>
            <a:r>
              <a:rPr lang="ka-GE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ამოცანა 3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ka-GE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მხარდამჭერი გარემო და სისტემები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77244" y="1491630"/>
            <a:ext cx="5112568" cy="756084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  <a:alpha val="25000"/>
                </a:srgbClr>
              </a:gs>
              <a:gs pos="75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ka-GE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ამოცანა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ka-GE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შემთხვევების გამოვლენა და დიაგნოსტიკა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77244" y="2463738"/>
            <a:ext cx="5112568" cy="756084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  <a:alpha val="25000"/>
                </a:srgbClr>
              </a:gs>
              <a:gs pos="75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a-GE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ამოცანა 2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ka-GE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მკურნალობა და პაციენტის მხარდაჭერა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7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1510"/>
            <a:ext cx="8928992" cy="378042"/>
          </a:xfrm>
        </p:spPr>
        <p:txBody>
          <a:bodyPr>
            <a:noAutofit/>
          </a:bodyPr>
          <a:lstStyle/>
          <a:p>
            <a:r>
              <a:rPr lang="ka-G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ამოცანა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r>
              <a:rPr lang="ka-G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შემთხვევების გამოვლენა და დიაგნოსტიკა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16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059582"/>
            <a:ext cx="8496944" cy="3834426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ka-GE" sz="2000" b="1" i="1" dirty="0" smtClean="0"/>
              <a:t>სტრატეგიული ინტერვენციები</a:t>
            </a:r>
            <a:r>
              <a:rPr lang="en-US" sz="2000" b="1" i="1" dirty="0" smtClean="0"/>
              <a:t>:</a:t>
            </a:r>
            <a:endParaRPr lang="en-US" sz="2000" dirty="0" smtClean="0"/>
          </a:p>
          <a:p>
            <a:pPr marL="109728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2000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dirty="0"/>
              <a:t>1.1	</a:t>
            </a:r>
            <a:r>
              <a:rPr lang="en-US" sz="2000" dirty="0" err="1" smtClean="0"/>
              <a:t>Xpert</a:t>
            </a:r>
            <a:r>
              <a:rPr lang="en-US" sz="2000" dirty="0" smtClean="0"/>
              <a:t> </a:t>
            </a:r>
            <a:r>
              <a:rPr lang="en-US" sz="2000" dirty="0"/>
              <a:t>MTB/RIF </a:t>
            </a:r>
            <a:r>
              <a:rPr lang="ka-GE" sz="2000" dirty="0" smtClean="0"/>
              <a:t>ტექნოლოგიის ფართოდ დანერგვა</a:t>
            </a:r>
            <a:endParaRPr lang="en-US" sz="1600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dirty="0"/>
              <a:t>1.2	</a:t>
            </a:r>
            <a:r>
              <a:rPr lang="ka-GE" sz="2000" dirty="0" smtClean="0"/>
              <a:t>ტბ დიაგნოსტიკური შესაძლებლობების გაძლიერება რეგიონულ და ცენტრალურ დონეებზე</a:t>
            </a:r>
            <a:endParaRPr lang="en-US" sz="1600" dirty="0" smtClean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dirty="0" smtClean="0"/>
              <a:t>1.3</a:t>
            </a:r>
            <a:r>
              <a:rPr lang="en-US" sz="2000" dirty="0"/>
              <a:t>	</a:t>
            </a:r>
            <a:r>
              <a:rPr lang="ka-GE" sz="2000" dirty="0" smtClean="0"/>
              <a:t>კონტაქტების გამოკვლევა, სკრინინგი და ტბ შემთხვევების აქტიური ძიება მაღალი რისკის ჯგუფებში მ.შ. აივ პოზიტიურ პირებში</a:t>
            </a:r>
            <a:endParaRPr lang="en-US" sz="1600" dirty="0" smtClean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dirty="0" smtClean="0"/>
              <a:t>1.4</a:t>
            </a:r>
            <a:r>
              <a:rPr lang="en-US" sz="2000" dirty="0"/>
              <a:t>	</a:t>
            </a:r>
            <a:r>
              <a:rPr lang="ka-GE" sz="2000" dirty="0" smtClean="0"/>
              <a:t>ლაბორატორიული ქსელის ფუნქციონირების ხელშეწყობა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78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65516"/>
            <a:ext cx="8928992" cy="324036"/>
          </a:xfrm>
        </p:spPr>
        <p:txBody>
          <a:bodyPr>
            <a:noAutofit/>
          </a:bodyPr>
          <a:lstStyle/>
          <a:p>
            <a:r>
              <a:rPr lang="ka-G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ამოცანა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r>
              <a:rPr lang="ka-G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მკურნალობა და პაციენტის მხარდაჭერა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789552"/>
            <a:ext cx="8712968" cy="3996444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ka-GE" sz="1800" b="1" i="1" dirty="0" smtClean="0"/>
              <a:t>სტრატეგიული ინტერვენციები:</a:t>
            </a:r>
            <a:endParaRPr lang="en-US" sz="1800" dirty="0" smtClean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 smtClean="0"/>
              <a:t>2.1</a:t>
            </a:r>
            <a:r>
              <a:rPr lang="en-US" sz="1800" dirty="0"/>
              <a:t>	</a:t>
            </a:r>
            <a:r>
              <a:rPr lang="ka-GE" sz="1800" dirty="0" smtClean="0"/>
              <a:t>ტუბ საწინააღმდეგო მედიკამენტებით მომარაგება და მედიკამენტების მართვის სისტემების გაძლიერება</a:t>
            </a:r>
            <a:endParaRPr lang="en-US" sz="1800" dirty="0" smtClean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 smtClean="0"/>
              <a:t>2.2</a:t>
            </a:r>
            <a:r>
              <a:rPr lang="en-US" sz="1800" dirty="0"/>
              <a:t>	</a:t>
            </a:r>
            <a:r>
              <a:rPr lang="ka-GE" sz="1800" dirty="0" smtClean="0"/>
              <a:t>მკურნალობაზე დამყოლობის გაუმჯობესებისთვის პაციენტის მხარდაჭერა</a:t>
            </a:r>
            <a:endParaRPr lang="en-US" sz="1800" dirty="0" smtClean="0"/>
          </a:p>
          <a:p>
            <a:pPr marL="0" indent="0">
              <a:spcAft>
                <a:spcPts val="300"/>
              </a:spcAft>
              <a:buNone/>
            </a:pPr>
            <a:r>
              <a:rPr lang="en-US" sz="1800" dirty="0" smtClean="0"/>
              <a:t>2.3</a:t>
            </a:r>
            <a:r>
              <a:rPr lang="en-US" sz="1800" dirty="0"/>
              <a:t>	</a:t>
            </a:r>
            <a:r>
              <a:rPr lang="ka-GE" sz="1800" dirty="0" smtClean="0"/>
              <a:t>მკურნალობაზე მონიტორინგი, მედიკამენტების გვერდითი მოვლენების და თანმხლები დაავადებების მართვა </a:t>
            </a:r>
            <a:r>
              <a:rPr lang="en-US" sz="1800" dirty="0" smtClean="0"/>
              <a:t>	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 smtClean="0"/>
              <a:t>2.4</a:t>
            </a:r>
            <a:r>
              <a:rPr lang="en-US" sz="1800" dirty="0"/>
              <a:t>	</a:t>
            </a:r>
            <a:r>
              <a:rPr lang="ka-GE" sz="1800" dirty="0" smtClean="0"/>
              <a:t>ტუბერკულოზის ინფექციის კონტროლი სამედიცინო დაწესებულებებში</a:t>
            </a:r>
            <a:endParaRPr lang="en-US" sz="1800" dirty="0" smtClean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 smtClean="0"/>
              <a:t>2.5</a:t>
            </a:r>
            <a:r>
              <a:rPr lang="en-US" sz="1800" dirty="0"/>
              <a:t>	</a:t>
            </a:r>
            <a:r>
              <a:rPr lang="ka-GE" sz="1800" dirty="0" smtClean="0"/>
              <a:t>პრევენციული მკურნალობა და ტბ საწინააღმდეგო ვაქცინაცია</a:t>
            </a:r>
            <a:endParaRPr lang="en-US" sz="1800" dirty="0" smtClean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 smtClean="0"/>
              <a:t>2.6</a:t>
            </a:r>
            <a:r>
              <a:rPr lang="en-US" sz="1800" dirty="0"/>
              <a:t>	</a:t>
            </a:r>
            <a:r>
              <a:rPr lang="ka-GE" sz="1800" dirty="0" smtClean="0"/>
              <a:t>ტბ დაწესებულებების ფუნქციონირების ხელშეწყობა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0262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1510"/>
            <a:ext cx="8928992" cy="378042"/>
          </a:xfrm>
        </p:spPr>
        <p:txBody>
          <a:bodyPr>
            <a:noAutofit/>
          </a:bodyPr>
          <a:lstStyle/>
          <a:p>
            <a:r>
              <a:rPr lang="ka-G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ამოცანა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r>
              <a:rPr lang="ka-G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მხარდამჭერი გარემო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113588"/>
            <a:ext cx="8280920" cy="3780420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ka-GE" sz="2000" b="1" i="1" dirty="0" smtClean="0"/>
              <a:t>სტრატეგიული ინტერვენციები</a:t>
            </a:r>
            <a:r>
              <a:rPr lang="en-US" sz="2000" b="1" i="1" dirty="0" smtClean="0"/>
              <a:t>:</a:t>
            </a:r>
            <a:endParaRPr lang="en-US" sz="2000" b="1" dirty="0"/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000" dirty="0" smtClean="0"/>
              <a:t>3.1	</a:t>
            </a:r>
            <a:r>
              <a:rPr lang="ka-GE" sz="2000" dirty="0" smtClean="0"/>
              <a:t>ტბ კონტროლისთვის ჯანდაცვის სისტემის ძირითადი ფუნქციების გაძლიერება მ.შ. პროგრამის მართვისა და მმართველობის სტრუქტურების განვითარება</a:t>
            </a:r>
            <a:endParaRPr lang="en-US" sz="2000" dirty="0" smtClean="0"/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000" dirty="0" smtClean="0"/>
              <a:t>3.2	</a:t>
            </a:r>
            <a:r>
              <a:rPr lang="ka-GE" sz="2000" dirty="0" smtClean="0"/>
              <a:t>ადვოკაცია, კომუნიკაცია, სოციალური მობილიზაცია და სამოქალაქო საზოგადოების ჩართულობა ტბ კონტროლში</a:t>
            </a:r>
            <a:endParaRPr lang="en-US" sz="2000" dirty="0" smtClean="0"/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000" dirty="0" smtClean="0"/>
              <a:t>3.3	</a:t>
            </a:r>
            <a:r>
              <a:rPr lang="ka-GE" sz="2000" dirty="0" smtClean="0"/>
              <a:t>ტუბერკულოზის კონტროლის ეთიკური და სამართლებრივი ასპექტები</a:t>
            </a:r>
            <a:endParaRPr lang="en-US" sz="2000" dirty="0" smtClean="0"/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000" dirty="0" smtClean="0"/>
              <a:t>3.4</a:t>
            </a:r>
            <a:r>
              <a:rPr lang="en-US" sz="2000" dirty="0"/>
              <a:t>	</a:t>
            </a:r>
            <a:r>
              <a:rPr lang="ka-GE" sz="2000" dirty="0" smtClean="0"/>
              <a:t>პრიორიტეტულ სფეროებში კვლევების ხელშეწყობა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64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გარდამავალი პერიოდის ინტერვენციები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19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a-GE" sz="2400" dirty="0" smtClean="0"/>
              <a:t>2019-2022 წწ სტრატეგიაში გარდამავალი პერიოდის ინტერვენციების ინტეგრაცია: </a:t>
            </a:r>
          </a:p>
          <a:p>
            <a:pPr lvl="1"/>
            <a:r>
              <a:rPr lang="ka-GE" sz="2100" dirty="0" smtClean="0"/>
              <a:t>დაფინანსება</a:t>
            </a:r>
          </a:p>
          <a:p>
            <a:pPr lvl="1"/>
            <a:r>
              <a:rPr lang="ka-GE" sz="2100" dirty="0" smtClean="0"/>
              <a:t>ადამიანური რესურსი</a:t>
            </a:r>
          </a:p>
          <a:p>
            <a:pPr lvl="1"/>
            <a:r>
              <a:rPr lang="ka-GE" sz="2100" dirty="0" smtClean="0"/>
              <a:t>სერვისების მოდელი</a:t>
            </a:r>
          </a:p>
          <a:p>
            <a:pPr lvl="1"/>
            <a:r>
              <a:rPr lang="ka-GE" sz="2100" dirty="0" smtClean="0"/>
              <a:t>საინფორმაციო სისტემები</a:t>
            </a:r>
          </a:p>
          <a:p>
            <a:pPr lvl="1"/>
            <a:r>
              <a:rPr lang="ka-GE" sz="2100" dirty="0" smtClean="0"/>
              <a:t>შესყიდვები და მიწოდების ჯაჭვი</a:t>
            </a:r>
          </a:p>
          <a:p>
            <a:pPr lvl="1"/>
            <a:r>
              <a:rPr lang="ka-GE" sz="2100" dirty="0" smtClean="0"/>
              <a:t>მმართველობა </a:t>
            </a:r>
          </a:p>
          <a:p>
            <a:pPr lvl="1"/>
            <a:endParaRPr lang="ka-GE" sz="2100" dirty="0" smtClean="0"/>
          </a:p>
        </p:txBody>
      </p:sp>
    </p:spTree>
    <p:extLst>
      <p:ext uri="{BB962C8B-B14F-4D97-AF65-F5344CB8AC3E}">
        <p14:creationId xmlns:p14="http://schemas.microsoft.com/office/powerpoint/2010/main" val="56062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946" y="411510"/>
            <a:ext cx="6895190" cy="324036"/>
          </a:xfrm>
        </p:spPr>
        <p:txBody>
          <a:bodyPr>
            <a:noAutofit/>
          </a:bodyPr>
          <a:lstStyle/>
          <a:p>
            <a:r>
              <a:rPr lang="ka-GE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საფუძვლები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/>
              <a:t>2</a:t>
            </a:fld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74572" y="848502"/>
            <a:ext cx="7489915" cy="3904031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ka-GE" sz="1400" dirty="0" smtClean="0"/>
              <a:t>საქართველოს კანონმდებლობა საზოგადოებრივი ჯანმრთელობის დაცვის და ტუბერკულოზის კონტროლის სფეროებში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ka-GE" sz="1400" dirty="0" smtClean="0"/>
              <a:t>ტუბერკულოზის ეროვნული სტრატეგია 2016-2020 წლებისთვის</a:t>
            </a:r>
            <a:endParaRPr lang="en-US" sz="1400" dirty="0"/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ka-GE" sz="1400" dirty="0" smtClean="0"/>
              <a:t>2015 წლის შემდგომ ტუბერკულოზის პრევენციის, მართვისა და კონტროლის გლობალური სტრატეგია და სამიზნეები (ჯანმრთელობის მსოფლიო ასამბლეა 2014)</a:t>
            </a:r>
            <a:endParaRPr lang="en-US" sz="1400" dirty="0"/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ka-GE" sz="1400" dirty="0" smtClean="0"/>
              <a:t>სტრატეგია ემყარება საერთაშორისო გამოცდილებას, საუკეთესო პრაქტიკას და მომზადებულია ყველა ეროვნულ დაინტერესებულ მხარესთან კონსულტაციების საფუძველზე: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ka-GE" sz="1100" dirty="0" smtClean="0"/>
              <a:t>კონსულტალტაციები პოლიტიკისა და ადვოკატირების კომიტეტის წევრებთან, როგორც ინდივიდუალურად, ასევე კომიტეტის სხდომებზე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ka-GE" sz="1400" dirty="0" smtClean="0"/>
              <a:t>სტრატეგია მზადდება გლობალური ფონდის ტუბერკულოზის პროექტის დაფინანსებით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ka-GE" sz="1400" dirty="0" smtClean="0"/>
              <a:t>იგეგმება სტრატეგიის </a:t>
            </a:r>
            <a:r>
              <a:rPr lang="ka-GE" sz="1400" dirty="0"/>
              <a:t>პროექტის დამოუკიდებელი ექსპერტიზა ჯანმოს </a:t>
            </a:r>
            <a:r>
              <a:rPr lang="ka-GE" sz="1400" dirty="0" smtClean="0"/>
              <a:t>მიერ</a:t>
            </a:r>
            <a:endParaRPr lang="en-US" sz="1400" dirty="0"/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29666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7" y="195486"/>
            <a:ext cx="8928992" cy="540060"/>
          </a:xfrm>
        </p:spPr>
        <p:txBody>
          <a:bodyPr>
            <a:noAutofit/>
          </a:bodyPr>
          <a:lstStyle/>
          <a:p>
            <a:pPr algn="ctr"/>
            <a:r>
              <a:rPr lang="ka-G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</a:t>
            </a:r>
            <a:r>
              <a:rPr lang="ka-GE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ტრატეგიული გეგმის განხორციელებისთვის საჭირო ფინანსური რესურსი (აშშ დოლარი) 2016-2018 წწ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20</a:t>
            </a:fld>
            <a:endParaRPr lang="ru-RU">
              <a:solidFill>
                <a:srgbClr val="464653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93194243"/>
              </p:ext>
            </p:extLst>
          </p:nvPr>
        </p:nvGraphicFramePr>
        <p:xfrm>
          <a:off x="457200" y="914400"/>
          <a:ext cx="8229600" cy="3703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178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2400" dirty="0" smtClean="0"/>
              <a:t>სტრატეგიული გეგმის განხორციელებისთვის საჭირო რესურსი (2019-2020, წინასწარი)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21</a:t>
            </a:fld>
            <a:endParaRPr lang="ru-RU">
              <a:solidFill>
                <a:srgbClr val="464653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52833232"/>
              </p:ext>
            </p:extLst>
          </p:nvPr>
        </p:nvGraphicFramePr>
        <p:xfrm>
          <a:off x="457200" y="914400"/>
          <a:ext cx="8229600" cy="3703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762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270"/>
            <a:ext cx="8229600" cy="421159"/>
          </a:xfrm>
        </p:spPr>
        <p:txBody>
          <a:bodyPr>
            <a:noAutofit/>
          </a:bodyPr>
          <a:lstStyle/>
          <a:p>
            <a:pPr algn="ctr"/>
            <a:r>
              <a:rPr lang="ka-GE" sz="2000" dirty="0" smtClean="0"/>
              <a:t>დაფინანსების წყაროების ანალიზი: სახელმწიფო დანახარჯი 2016 წ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22</a:t>
            </a:fld>
            <a:endParaRPr lang="ru-RU">
              <a:solidFill>
                <a:srgbClr val="464653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64826098"/>
              </p:ext>
            </p:extLst>
          </p:nvPr>
        </p:nvGraphicFramePr>
        <p:xfrm>
          <a:off x="457200" y="573654"/>
          <a:ext cx="8229600" cy="4336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9470"/>
                <a:gridCol w="1795849"/>
                <a:gridCol w="2434281"/>
              </a:tblGrid>
              <a:tr h="370840">
                <a:tc>
                  <a:txBody>
                    <a:bodyPr/>
                    <a:lstStyle/>
                    <a:p>
                      <a:endParaRPr lang="en-US" sz="105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50" i="0" dirty="0" smtClean="0"/>
                        <a:t>სახელმწიფო</a:t>
                      </a:r>
                      <a:endParaRPr lang="en-US" sz="105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50" i="0" dirty="0" smtClean="0"/>
                        <a:t>დონორი -გლობალური ფონდი</a:t>
                      </a:r>
                      <a:endParaRPr lang="en-US" sz="105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a-GE" sz="1050" i="0" dirty="0" smtClean="0"/>
                        <a:t> ხელფასები</a:t>
                      </a:r>
                      <a:endParaRPr lang="en-US" sz="105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50" i="0" dirty="0" smtClean="0"/>
                        <a:t>100%</a:t>
                      </a:r>
                      <a:endParaRPr lang="en-US" sz="105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50" i="0" dirty="0" smtClean="0"/>
                        <a:t>-</a:t>
                      </a:r>
                      <a:endParaRPr lang="en-US" sz="105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a-GE" sz="1050" i="0" dirty="0" smtClean="0"/>
                        <a:t>რემონტი და რეაბილიტაცია</a:t>
                      </a:r>
                      <a:endParaRPr lang="en-US" sz="105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50" i="0" dirty="0" smtClean="0"/>
                        <a:t>-</a:t>
                      </a:r>
                      <a:endParaRPr lang="en-US" sz="105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ka-GE" sz="105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მიკროსკოპიის და ბაქტერიული კულტურის ტრადიციული მეთოდებით გამოკვლევის (სახარჯი მასალები, რეაქტივები) </a:t>
                      </a:r>
                      <a:endParaRPr lang="en-US" sz="105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50" i="0" dirty="0" smtClean="0"/>
                        <a:t>100% 2016 წლის შუა პერიოდიდან</a:t>
                      </a:r>
                      <a:endParaRPr lang="en-US" sz="105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50" i="0" dirty="0" smtClean="0"/>
                        <a:t>-</a:t>
                      </a:r>
                      <a:endParaRPr lang="en-US" sz="105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a-GE" sz="1050" i="0" dirty="0" smtClean="0"/>
                        <a:t>კლინიკური</a:t>
                      </a:r>
                      <a:r>
                        <a:rPr lang="ka-GE" sz="1050" i="0" baseline="0" dirty="0" smtClean="0"/>
                        <a:t> გამოკვლევები რეზისტენტული ტბ პაციენტებისთვის ახალ მედიკამენტებზე</a:t>
                      </a:r>
                      <a:endParaRPr lang="en-US" sz="105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50" i="0" dirty="0" smtClean="0"/>
                        <a:t>100%</a:t>
                      </a:r>
                      <a:endParaRPr lang="en-US" sz="105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50" i="0" dirty="0" smtClean="0"/>
                        <a:t>-</a:t>
                      </a:r>
                      <a:endParaRPr lang="en-US" sz="1050" i="0" dirty="0"/>
                    </a:p>
                  </a:txBody>
                  <a:tcPr/>
                </a:tc>
              </a:tr>
              <a:tr h="275255">
                <a:tc>
                  <a:txBody>
                    <a:bodyPr/>
                    <a:lstStyle/>
                    <a:p>
                      <a:r>
                        <a:rPr lang="ka-GE" sz="1050" i="0" dirty="0" smtClean="0"/>
                        <a:t>ინფექციის</a:t>
                      </a:r>
                      <a:r>
                        <a:rPr lang="ka-GE" sz="1050" i="0" baseline="0" dirty="0" smtClean="0"/>
                        <a:t> კონტროლი</a:t>
                      </a:r>
                      <a:endParaRPr lang="en-US" sz="105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50" i="0" dirty="0" smtClean="0"/>
                        <a:t>100%</a:t>
                      </a:r>
                      <a:endParaRPr lang="en-US" sz="105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50" i="0" dirty="0" smtClean="0"/>
                        <a:t>-</a:t>
                      </a:r>
                      <a:endParaRPr lang="en-US" sz="1050" i="0" dirty="0"/>
                    </a:p>
                  </a:txBody>
                  <a:tcPr/>
                </a:tc>
              </a:tr>
              <a:tr h="247135">
                <a:tc>
                  <a:txBody>
                    <a:bodyPr/>
                    <a:lstStyle/>
                    <a:p>
                      <a:r>
                        <a:rPr kumimoji="0" lang="ka-GE" sz="105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პირველი რიგის ტუბ-საწინააღმდეგო  მედიკამენტები</a:t>
                      </a:r>
                      <a:endParaRPr lang="en-US" sz="105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50" i="0" dirty="0" smtClean="0"/>
                        <a:t>100%</a:t>
                      </a:r>
                      <a:endParaRPr lang="en-US" sz="105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50" i="0" dirty="0" smtClean="0"/>
                        <a:t>-</a:t>
                      </a:r>
                      <a:endParaRPr lang="en-US" sz="105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ka-GE" sz="105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Xpert MTB/RIF, MGIT და LPA ლაბორატორიული გამოკვლევები</a:t>
                      </a:r>
                      <a:endParaRPr kumimoji="0" lang="en-US" sz="105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50" i="0" dirty="0" smtClean="0"/>
                        <a:t>50%-2018</a:t>
                      </a:r>
                    </a:p>
                    <a:p>
                      <a:pPr algn="ctr"/>
                      <a:r>
                        <a:rPr lang="ka-GE" sz="1050" i="0" dirty="0" smtClean="0"/>
                        <a:t>100%-2020</a:t>
                      </a:r>
                      <a:endParaRPr lang="en-US" sz="105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50" i="0" dirty="0" smtClean="0"/>
                        <a:t>50%-2018</a:t>
                      </a:r>
                    </a:p>
                    <a:p>
                      <a:pPr algn="ctr"/>
                      <a:r>
                        <a:rPr lang="ka-GE" sz="1050" i="0" baseline="0" dirty="0" smtClean="0"/>
                        <a:t>სრული ჩანაცვლება </a:t>
                      </a:r>
                    </a:p>
                    <a:p>
                      <a:pPr algn="ctr"/>
                      <a:r>
                        <a:rPr lang="ka-GE" sz="1050" i="0" baseline="0" dirty="0" smtClean="0"/>
                        <a:t>2022 </a:t>
                      </a:r>
                      <a:r>
                        <a:rPr lang="ka-GE" sz="1050" i="0" baseline="0" dirty="0" smtClean="0"/>
                        <a:t>წლამდე</a:t>
                      </a:r>
                      <a:endParaRPr lang="en-US" sz="105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ka-GE" sz="105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პაციენტების მიერ სამკურნალო რეჟიმის დაცვა </a:t>
                      </a:r>
                      <a:endParaRPr kumimoji="0" lang="en-US" sz="105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50" i="0" dirty="0" smtClean="0"/>
                        <a:t>50%-2018</a:t>
                      </a:r>
                    </a:p>
                    <a:p>
                      <a:pPr algn="ctr"/>
                      <a:r>
                        <a:rPr lang="ka-GE" sz="1050" i="0" dirty="0" smtClean="0"/>
                        <a:t>100%-2020</a:t>
                      </a:r>
                      <a:endParaRPr lang="en-US" sz="105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50" i="0" dirty="0" smtClean="0"/>
                        <a:t>50%-</a:t>
                      </a:r>
                      <a:r>
                        <a:rPr lang="ka-GE" sz="1050" i="0" dirty="0" smtClean="0"/>
                        <a:t>2018</a:t>
                      </a:r>
                    </a:p>
                    <a:p>
                      <a:pPr algn="ctr"/>
                      <a:r>
                        <a:rPr lang="ka-GE" sz="1050" i="0" baseline="0" dirty="0" smtClean="0"/>
                        <a:t>სრული ჩანაცვლება </a:t>
                      </a:r>
                    </a:p>
                    <a:p>
                      <a:pPr algn="ctr"/>
                      <a:r>
                        <a:rPr lang="ka-GE" sz="1050" i="0" baseline="0" dirty="0" smtClean="0"/>
                        <a:t>2022 წლამდე</a:t>
                      </a:r>
                      <a:endParaRPr lang="en-US" sz="1050" i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ka-GE" sz="105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მეორე რიგის და მესამე რიგის პრეპარატები</a:t>
                      </a:r>
                      <a:endParaRPr kumimoji="0" lang="en-US" sz="105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i="0" dirty="0" smtClean="0"/>
                        <a:t>2017</a:t>
                      </a:r>
                      <a:r>
                        <a:rPr lang="en-US" sz="1050" i="0" baseline="0" dirty="0" smtClean="0"/>
                        <a:t> 25% </a:t>
                      </a:r>
                      <a:endParaRPr lang="ka-GE" sz="1050" i="0" baseline="0" dirty="0" smtClean="0"/>
                    </a:p>
                    <a:p>
                      <a:pPr algn="ctr"/>
                      <a:r>
                        <a:rPr lang="en-US" sz="1050" i="0" baseline="0" dirty="0" smtClean="0"/>
                        <a:t>2018 </a:t>
                      </a:r>
                      <a:r>
                        <a:rPr lang="ka-GE" sz="1050" i="0" dirty="0" smtClean="0"/>
                        <a:t>5</a:t>
                      </a:r>
                      <a:r>
                        <a:rPr lang="en-US" sz="1050" i="0" dirty="0" smtClean="0"/>
                        <a:t>0</a:t>
                      </a:r>
                      <a:r>
                        <a:rPr lang="ka-GE" sz="1050" i="0" dirty="0" smtClean="0"/>
                        <a:t>%</a:t>
                      </a:r>
                    </a:p>
                    <a:p>
                      <a:pPr algn="ctr"/>
                      <a:r>
                        <a:rPr lang="en-US" sz="1050" i="0" dirty="0" smtClean="0"/>
                        <a:t>75</a:t>
                      </a:r>
                      <a:r>
                        <a:rPr lang="ka-GE" sz="1050" i="0" dirty="0" smtClean="0"/>
                        <a:t>%-2020</a:t>
                      </a:r>
                      <a:r>
                        <a:rPr lang="en-US" sz="1050" i="0" dirty="0" smtClean="0"/>
                        <a:t> </a:t>
                      </a:r>
                      <a:endParaRPr lang="ka-GE" sz="1050" i="0" dirty="0" smtClean="0"/>
                    </a:p>
                    <a:p>
                      <a:pPr algn="ctr"/>
                      <a:r>
                        <a:rPr lang="en-US" sz="1050" i="0" dirty="0" smtClean="0"/>
                        <a:t>100% 2022 </a:t>
                      </a:r>
                      <a:r>
                        <a:rPr lang="ka-GE" sz="1050" i="0" dirty="0" smtClean="0"/>
                        <a:t>წლიდან</a:t>
                      </a:r>
                      <a:r>
                        <a:rPr lang="ka-GE" sz="1050" i="0" baseline="0" dirty="0" smtClean="0"/>
                        <a:t> </a:t>
                      </a:r>
                      <a:endParaRPr lang="en-US" sz="105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i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50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საკვანძო საკითხების: შეჯამება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23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ka-GE" dirty="0" smtClean="0"/>
              <a:t>ჰოსპიტალური დაფინანსების მექანიზმების ოპტიმიზაცია </a:t>
            </a:r>
          </a:p>
          <a:p>
            <a:r>
              <a:rPr lang="en-US" dirty="0" err="1" smtClean="0"/>
              <a:t>GeneXpert</a:t>
            </a:r>
            <a:r>
              <a:rPr lang="ka-GE" dirty="0" smtClean="0"/>
              <a:t> </a:t>
            </a:r>
            <a:r>
              <a:rPr lang="ka-GE" dirty="0"/>
              <a:t>სისტემების </a:t>
            </a:r>
            <a:r>
              <a:rPr lang="ka-GE" dirty="0" smtClean="0"/>
              <a:t>ოპტიმალური გამოყენება</a:t>
            </a:r>
          </a:p>
          <a:p>
            <a:r>
              <a:rPr lang="ka-GE" dirty="0" smtClean="0"/>
              <a:t>საინფორმაციო მოდულის ამოქმედება</a:t>
            </a:r>
            <a:endParaRPr lang="ka-GE" dirty="0"/>
          </a:p>
          <a:p>
            <a:r>
              <a:rPr lang="ka-GE" dirty="0" smtClean="0"/>
              <a:t>ტუბერკულოზის პროგრამის მართვა-კოორდინაციის მექანიზმის გაძლიერება </a:t>
            </a:r>
          </a:p>
          <a:p>
            <a:r>
              <a:rPr lang="ka-GE" dirty="0" smtClean="0"/>
              <a:t>დამყოლობის ხელშეყობის ინტერვენციების (განსაკუთრებით სამოქალაქო საზოგადოების ჩართულობით) განხორციელების ხელშეწყობა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 smtClean="0"/>
              <a:t>მიმდინარე სამუშაო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CA5D-1751-4940-AFE4-8AC98F55C7E3}" type="slidenum">
              <a:rPr lang="ru-RU" smtClean="0">
                <a:solidFill>
                  <a:srgbClr val="464653"/>
                </a:solidFill>
              </a:rPr>
              <a:pPr/>
              <a:t>24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a-GE" dirty="0" smtClean="0"/>
              <a:t>ბიუჯეტის დაზუსტება</a:t>
            </a:r>
          </a:p>
          <a:p>
            <a:r>
              <a:rPr lang="ka-GE" dirty="0" smtClean="0"/>
              <a:t>დაფინანსების ანალიზი წყაროების მიხედვით </a:t>
            </a:r>
          </a:p>
          <a:p>
            <a:r>
              <a:rPr lang="ka-GE" dirty="0" smtClean="0"/>
              <a:t>პაციენტზე-ორიენტირებული მოდელის დანერგვის ძირითადი ეტაპები (გზამკვლევი) </a:t>
            </a:r>
          </a:p>
          <a:p>
            <a:r>
              <a:rPr lang="ka-GE" dirty="0" smtClean="0"/>
              <a:t>გეგმის პროექტი დასრულდება 31 მაისისთვის და გავრცელდება შემდგომი კონსულტაციებისთვის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ტბ შემთხვევები 2005-2016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266696"/>
              </p:ext>
            </p:extLst>
          </p:nvPr>
        </p:nvGraphicFramePr>
        <p:xfrm>
          <a:off x="1541416" y="1073454"/>
          <a:ext cx="6843187" cy="3383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0318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2000" dirty="0" smtClean="0"/>
              <a:t>სად ვართ დღეს-პროგრესი 2016-2020 წლის სამიზნეებთან მიმართებაში (1) 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920871"/>
              </p:ext>
            </p:extLst>
          </p:nvPr>
        </p:nvGraphicFramePr>
        <p:xfrm>
          <a:off x="1541463" y="1200152"/>
          <a:ext cx="7145337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6828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2000" dirty="0" smtClean="0"/>
              <a:t>სად ვართ დღეს-პროგრესი 2016-2020 წლის სამიზნეებთან მიმართებაში (2) 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479821"/>
              </p:ext>
            </p:extLst>
          </p:nvPr>
        </p:nvGraphicFramePr>
        <p:xfrm>
          <a:off x="1541463" y="1200152"/>
          <a:ext cx="7145337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826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ტბ მომსახურების მოდელი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sz="2400" dirty="0" smtClean="0"/>
              <a:t>ადამიანზე ორიენტირებული სერვისები</a:t>
            </a:r>
          </a:p>
          <a:p>
            <a:pPr lvl="1"/>
            <a:r>
              <a:rPr lang="ka-GE" sz="2000" dirty="0" smtClean="0"/>
              <a:t>უპირატესობა ენიჭება ამბულატორიულ მომსახურებას ჰოსპიტალურთან შედარებით </a:t>
            </a:r>
          </a:p>
          <a:p>
            <a:pPr lvl="1"/>
            <a:r>
              <a:rPr lang="ka-GE" sz="2000" dirty="0" smtClean="0"/>
              <a:t>პაციენტის უფლებების დაცვა </a:t>
            </a:r>
          </a:p>
          <a:p>
            <a:pPr lvl="1"/>
            <a:r>
              <a:rPr lang="ka-GE" sz="2000" dirty="0" smtClean="0"/>
              <a:t>სოციალური, ფსიქოლოგიური მხარდაჭერა მკურნალობის პროცესში და სოციალური რეაბილიტაციის ხელშეწყობა </a:t>
            </a:r>
          </a:p>
          <a:p>
            <a:pPr lvl="1"/>
            <a:r>
              <a:rPr lang="ka-GE" sz="2000" dirty="0" smtClean="0"/>
              <a:t>მომსახურების ხარისხი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271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ტბ სერვისების მიმწოდებლები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a-GE" sz="1800" dirty="0" smtClean="0"/>
              <a:t>ამბულატორიული მომსახურების მიმწოდებლები ინტეგრირებული რაიონულ საავადმყოფოებში</a:t>
            </a:r>
          </a:p>
          <a:p>
            <a:r>
              <a:rPr lang="ka-GE" sz="1800" dirty="0" smtClean="0"/>
              <a:t>საკუთრებით ფორმის მიხედვით </a:t>
            </a:r>
          </a:p>
          <a:p>
            <a:pPr lvl="1"/>
            <a:r>
              <a:rPr lang="ka-GE" sz="1800" dirty="0" smtClean="0"/>
              <a:t>კერძო 51</a:t>
            </a:r>
          </a:p>
          <a:p>
            <a:pPr lvl="1"/>
            <a:r>
              <a:rPr lang="ka-GE" sz="1800" dirty="0" smtClean="0"/>
              <a:t>სახელმწიფო 16</a:t>
            </a:r>
          </a:p>
          <a:p>
            <a:r>
              <a:rPr lang="ka-GE" sz="1800" dirty="0" smtClean="0"/>
              <a:t>ჰოსპიტლები: </a:t>
            </a:r>
          </a:p>
          <a:p>
            <a:pPr lvl="1"/>
            <a:r>
              <a:rPr lang="ka-GE" sz="1800" dirty="0" smtClean="0"/>
              <a:t>თბილისი-257 საწოლი=97 რეზისტენტული და 60 სენსიტიური</a:t>
            </a:r>
            <a:endParaRPr lang="ka-GE" sz="1800" dirty="0"/>
          </a:p>
          <a:p>
            <a:pPr lvl="1"/>
            <a:r>
              <a:rPr lang="ka-GE" sz="1800" dirty="0"/>
              <a:t>აბასთუმანი-120 </a:t>
            </a:r>
            <a:r>
              <a:rPr lang="ka-GE" sz="1800" dirty="0" smtClean="0"/>
              <a:t>საწოლი=50 რეზისტენტული, 60 სენსიური და 10 პალიატიური </a:t>
            </a:r>
            <a:endParaRPr lang="ka-GE" sz="1800" dirty="0"/>
          </a:p>
          <a:p>
            <a:pPr lvl="1"/>
            <a:r>
              <a:rPr lang="ka-GE" sz="1800" dirty="0"/>
              <a:t>ქუთაისი-20 </a:t>
            </a:r>
            <a:r>
              <a:rPr lang="ka-GE" sz="1800" dirty="0" smtClean="0"/>
              <a:t>საწოლი სენსიტიური</a:t>
            </a:r>
            <a:endParaRPr lang="ka-GE" sz="1800" dirty="0"/>
          </a:p>
          <a:p>
            <a:pPr lvl="1"/>
            <a:r>
              <a:rPr lang="ka-GE" sz="1800" dirty="0" smtClean="0"/>
              <a:t>ბათუმი-45 საწოლი, მ.შ. 5 პედიატრიული </a:t>
            </a:r>
            <a:endParaRPr lang="ka-GE" sz="1800" dirty="0"/>
          </a:p>
          <a:p>
            <a:pPr lvl="1"/>
            <a:r>
              <a:rPr lang="ka-GE" sz="1800" dirty="0"/>
              <a:t>ზუგდიდი-30 </a:t>
            </a:r>
            <a:r>
              <a:rPr lang="ka-GE" sz="1800" dirty="0" smtClean="0"/>
              <a:t>საწოლი=12 რეზისტენტული და 18 სენსიტიური</a:t>
            </a:r>
            <a:endParaRPr lang="ka-GE" sz="1800" dirty="0"/>
          </a:p>
          <a:p>
            <a:pPr lvl="1"/>
            <a:r>
              <a:rPr lang="ka-GE" sz="1800" dirty="0"/>
              <a:t>ფოთი-10 </a:t>
            </a:r>
            <a:r>
              <a:rPr lang="ka-GE" sz="1800" dirty="0" smtClean="0"/>
              <a:t>საწოლი</a:t>
            </a:r>
          </a:p>
          <a:p>
            <a:pPr lvl="1"/>
            <a:r>
              <a:rPr lang="ka-GE" sz="1800" dirty="0" smtClean="0"/>
              <a:t>პენიტენციურ სისტემაში -</a:t>
            </a:r>
            <a:r>
              <a:rPr lang="en-US" sz="1800" dirty="0" smtClean="0"/>
              <a:t> </a:t>
            </a:r>
            <a:r>
              <a:rPr lang="ka-GE" sz="1800" dirty="0" smtClean="0"/>
              <a:t>95 რეზისტენტული და 603 სენსიტიური</a:t>
            </a:r>
            <a:r>
              <a:rPr lang="en-US" sz="1800" dirty="0" smtClean="0"/>
              <a:t> </a:t>
            </a:r>
            <a:r>
              <a:rPr lang="ka-GE" sz="1800" dirty="0" smtClean="0"/>
              <a:t>საწოლი </a:t>
            </a:r>
            <a:endParaRPr lang="ka-GE" sz="1800" dirty="0"/>
          </a:p>
          <a:p>
            <a:endParaRPr lang="ka-GE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45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14" y="457200"/>
            <a:ext cx="8052486" cy="606029"/>
          </a:xfrm>
        </p:spPr>
        <p:txBody>
          <a:bodyPr/>
          <a:lstStyle/>
          <a:p>
            <a:r>
              <a:rPr lang="ka-GE" altLang="en-US" sz="1800" dirty="0" smtClean="0">
                <a:solidFill>
                  <a:srgbClr val="336699"/>
                </a:solidFill>
              </a:rPr>
              <a:t>პოსპიტალური სერვისების უტილიზაცია: წ</a:t>
            </a:r>
            <a:r>
              <a:rPr lang="en-US" altLang="en-US" sz="1800" dirty="0" err="1">
                <a:solidFill>
                  <a:srgbClr val="336699"/>
                </a:solidFill>
              </a:rPr>
              <a:t>ლიური</a:t>
            </a:r>
            <a:r>
              <a:rPr lang="en-US" altLang="en-US" sz="1800" dirty="0">
                <a:solidFill>
                  <a:srgbClr val="336699"/>
                </a:solidFill>
              </a:rPr>
              <a:t> </a:t>
            </a:r>
            <a:r>
              <a:rPr lang="en-US" altLang="en-US" sz="1800" dirty="0" err="1">
                <a:solidFill>
                  <a:srgbClr val="336699"/>
                </a:solidFill>
              </a:rPr>
              <a:t>დატვირთვა</a:t>
            </a:r>
            <a:r>
              <a:rPr lang="en-US" altLang="en-US" sz="1800" dirty="0">
                <a:solidFill>
                  <a:srgbClr val="336699"/>
                </a:solidFill>
              </a:rPr>
              <a:t> </a:t>
            </a:r>
            <a:r>
              <a:rPr lang="en-US" altLang="en-US" sz="1800" dirty="0" err="1">
                <a:solidFill>
                  <a:srgbClr val="336699"/>
                </a:solidFill>
              </a:rPr>
              <a:t>საწოლზე</a:t>
            </a:r>
            <a:r>
              <a:rPr lang="en-US" altLang="en-US" sz="1800" dirty="0">
                <a:solidFill>
                  <a:srgbClr val="336699"/>
                </a:solidFill>
              </a:rPr>
              <a:t> </a:t>
            </a:r>
            <a:r>
              <a:rPr lang="ka-GE" altLang="en-US" sz="1800" dirty="0">
                <a:solidFill>
                  <a:srgbClr val="336699"/>
                </a:solidFill>
              </a:rPr>
              <a:t/>
            </a:r>
            <a:br>
              <a:rPr lang="ka-GE" altLang="en-US" sz="1800" dirty="0">
                <a:solidFill>
                  <a:srgbClr val="336699"/>
                </a:solidFill>
              </a:rPr>
            </a:br>
            <a:r>
              <a:rPr lang="en-US" altLang="en-US" sz="1800" dirty="0" err="1">
                <a:solidFill>
                  <a:srgbClr val="336699"/>
                </a:solidFill>
              </a:rPr>
              <a:t>დაწესებულებების</a:t>
            </a:r>
            <a:r>
              <a:rPr lang="en-US" altLang="en-US" sz="1800" dirty="0">
                <a:solidFill>
                  <a:srgbClr val="336699"/>
                </a:solidFill>
              </a:rPr>
              <a:t> </a:t>
            </a:r>
            <a:r>
              <a:rPr lang="en-US" altLang="en-US" sz="1800" dirty="0" err="1">
                <a:solidFill>
                  <a:srgbClr val="336699"/>
                </a:solidFill>
              </a:rPr>
              <a:t>მიხედვით</a:t>
            </a:r>
            <a:r>
              <a:rPr lang="en-US" altLang="en-US" sz="1800" dirty="0">
                <a:solidFill>
                  <a:srgbClr val="336699"/>
                </a:solidFill>
              </a:rPr>
              <a:t> </a:t>
            </a:r>
            <a:r>
              <a:rPr lang="ka-GE" altLang="en-US" sz="1800" dirty="0">
                <a:solidFill>
                  <a:srgbClr val="336699"/>
                </a:solidFill>
              </a:rPr>
              <a:t>(</a:t>
            </a:r>
            <a:r>
              <a:rPr lang="ka-GE" altLang="en-US" sz="1800" dirty="0" smtClean="0">
                <a:solidFill>
                  <a:srgbClr val="336699"/>
                </a:solidFill>
              </a:rPr>
              <a:t>2014-2016)</a:t>
            </a:r>
            <a:endParaRPr lang="en-US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024538"/>
              </p:ext>
            </p:extLst>
          </p:nvPr>
        </p:nvGraphicFramePr>
        <p:xfrm>
          <a:off x="370703" y="1063229"/>
          <a:ext cx="8316097" cy="3531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277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2400" dirty="0" smtClean="0"/>
              <a:t>ჰოსპიტალური სერვისების უტილიზაცია: დაყოვნების საშუალო ხანგრძლივობა  ტფდეც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414362"/>
              </p:ext>
            </p:extLst>
          </p:nvPr>
        </p:nvGraphicFramePr>
        <p:xfrm>
          <a:off x="1541463" y="1200150"/>
          <a:ext cx="7145337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152280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URCw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Mincho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URCwide.thmx</Template>
  <TotalTime>1269</TotalTime>
  <Words>859</Words>
  <Application>Microsoft Office PowerPoint</Application>
  <PresentationFormat>On-screen Show (16:9)</PresentationFormat>
  <Paragraphs>205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URCwide</vt:lpstr>
      <vt:lpstr>Origin</vt:lpstr>
      <vt:lpstr>1_Office Theme</vt:lpstr>
      <vt:lpstr>2_Office Theme</vt:lpstr>
      <vt:lpstr>ტუბერკულოზის ეროვნული სტრატეგიის შემუშავება 2019-2022 წლებისთვის </vt:lpstr>
      <vt:lpstr>საფუძვლები</vt:lpstr>
      <vt:lpstr>ტბ შემთხვევები 2005-2016</vt:lpstr>
      <vt:lpstr>სად ვართ დღეს-პროგრესი 2016-2020 წლის სამიზნეებთან მიმართებაში (1) </vt:lpstr>
      <vt:lpstr>სად ვართ დღეს-პროგრესი 2016-2020 წლის სამიზნეებთან მიმართებაში (2) </vt:lpstr>
      <vt:lpstr>ტბ მომსახურების მოდელი</vt:lpstr>
      <vt:lpstr>ტბ სერვისების მიმწოდებლები</vt:lpstr>
      <vt:lpstr>პოსპიტალური სერვისების უტილიზაცია: წლიური დატვირთვა საწოლზე  დაწესებულებების მიხედვით (2014-2016)</vt:lpstr>
      <vt:lpstr>ჰოსპიტალური სერვისების უტილიზაცია: დაყოვნების საშუალო ხანგრძლივობა  ტფდეც</vt:lpstr>
      <vt:lpstr>ჰოსპიტალური სერვისების უტილიზაცია: დაყოვნების საშუალო ხანგრძლივობა მულტირეზისტენტული ტბ-ისთვის </vt:lpstr>
      <vt:lpstr>ადამიანური რესურსი </vt:lpstr>
      <vt:lpstr>საინფორმაციო სისტემები</vt:lpstr>
      <vt:lpstr>ტბ სწრაფი მოლეკულური დიაგნოსტიკა</vt:lpstr>
      <vt:lpstr>სტრატეგიის მიზანი და სამიზნეები</vt:lpstr>
      <vt:lpstr>სტრატეგიის ჩარჩო</vt:lpstr>
      <vt:lpstr>ამოცანა 1: შემთხვევების გამოვლენა და დიაგნოსტიკა (1)</vt:lpstr>
      <vt:lpstr>ამოცანა 2: მკურნალობა და პაციენტის მხარდაჭერა</vt:lpstr>
      <vt:lpstr>ამოცანა 3: მხარდამჭერი გარემო (1)</vt:lpstr>
      <vt:lpstr>გარდამავალი პერიოდის ინტერვენციები </vt:lpstr>
      <vt:lpstr>სტრატეგიული გეგმის განხორციელებისთვის საჭირო ფინანსური რესურსი (აშშ დოლარი) 2016-2018 წწ</vt:lpstr>
      <vt:lpstr>სტრატეგიული გეგმის განხორციელებისთვის საჭირო რესურსი (2019-2020, წინასწარი)</vt:lpstr>
      <vt:lpstr>დაფინანსების წყაროების ანალიზი: სახელმწიფო დანახარჯი 2016 წ</vt:lpstr>
      <vt:lpstr>საკვანძო საკითხების: შეჯამება</vt:lpstr>
      <vt:lpstr>მიმდინარე სამუშაო</vt:lpstr>
    </vt:vector>
  </TitlesOfParts>
  <Company>URC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Norberto Polanco</dc:creator>
  <cp:lastModifiedBy>Tamar Gabunia</cp:lastModifiedBy>
  <cp:revision>103</cp:revision>
  <dcterms:created xsi:type="dcterms:W3CDTF">2014-09-23T13:43:09Z</dcterms:created>
  <dcterms:modified xsi:type="dcterms:W3CDTF">2018-05-17T04:07:52Z</dcterms:modified>
</cp:coreProperties>
</file>