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charts/chart1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449" r:id="rId2"/>
    <p:sldId id="450" r:id="rId3"/>
    <p:sldId id="462" r:id="rId4"/>
    <p:sldId id="413" r:id="rId5"/>
    <p:sldId id="441" r:id="rId6"/>
    <p:sldId id="375" r:id="rId7"/>
    <p:sldId id="448" r:id="rId8"/>
    <p:sldId id="443" r:id="rId9"/>
    <p:sldId id="465" r:id="rId10"/>
    <p:sldId id="466" r:id="rId11"/>
    <p:sldId id="453" r:id="rId12"/>
    <p:sldId id="456" r:id="rId13"/>
    <p:sldId id="455" r:id="rId14"/>
    <p:sldId id="459" r:id="rId15"/>
    <p:sldId id="469" r:id="rId16"/>
    <p:sldId id="457" r:id="rId17"/>
    <p:sldId id="468" r:id="rId18"/>
    <p:sldId id="472" r:id="rId19"/>
    <p:sldId id="471" r:id="rId20"/>
    <p:sldId id="446" r:id="rId21"/>
  </p:sldIdLst>
  <p:sldSz cx="9144000" cy="6858000" type="screen4x3"/>
  <p:notesSz cx="6954838"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SI" initials="J"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6666"/>
    <a:srgbClr val="127D0D"/>
    <a:srgbClr val="79E395"/>
    <a:srgbClr val="6CB484"/>
    <a:srgbClr val="5CC475"/>
    <a:srgbClr val="D2EAFA"/>
    <a:srgbClr val="8CD099"/>
    <a:srgbClr val="5FC179"/>
    <a:srgbClr val="A09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67482" autoAdjust="0"/>
  </p:normalViewPr>
  <p:slideViewPr>
    <p:cSldViewPr>
      <p:cViewPr varScale="1">
        <p:scale>
          <a:sx n="60" d="100"/>
          <a:sy n="60" d="100"/>
        </p:scale>
        <p:origin x="-2178" y="-96"/>
      </p:cViewPr>
      <p:guideLst>
        <p:guide orient="horz" pos="2160"/>
        <p:guide pos="2880"/>
      </p:guideLst>
    </p:cSldViewPr>
  </p:slideViewPr>
  <p:outlineViewPr>
    <p:cViewPr>
      <p:scale>
        <a:sx n="33" d="100"/>
        <a:sy n="33" d="100"/>
      </p:scale>
      <p:origin x="42" y="3841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defRPr>
            </a:pPr>
            <a:r>
              <a:rPr lang="ka-GE"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rPr>
              <a:t>მშპ და ეკონომიკური ზრდა</a:t>
            </a:r>
            <a:endPara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endParaRPr>
          </a:p>
        </c:rich>
      </c:tx>
      <c:layout>
        <c:manualLayout>
          <c:xMode val="edge"/>
          <c:yMode val="edge"/>
          <c:x val="0.28779610542868411"/>
          <c:y val="8.4593154138690577E-2"/>
        </c:manualLayout>
      </c:layout>
      <c:overlay val="0"/>
      <c:spPr>
        <a:noFill/>
        <a:ln>
          <a:noFill/>
        </a:ln>
        <a:effectLst/>
      </c:spPr>
    </c:title>
    <c:autoTitleDeleted val="0"/>
    <c:plotArea>
      <c:layout>
        <c:manualLayout>
          <c:layoutTarget val="inner"/>
          <c:xMode val="edge"/>
          <c:yMode val="edge"/>
          <c:x val="0.11983177671057042"/>
          <c:y val="0.11198160806217108"/>
          <c:w val="0.79835471207048903"/>
          <c:h val="0.64354274653525101"/>
        </c:manualLayout>
      </c:layout>
      <c:barChart>
        <c:barDir val="col"/>
        <c:grouping val="clustered"/>
        <c:varyColors val="0"/>
        <c:ser>
          <c:idx val="0"/>
          <c:order val="0"/>
          <c:tx>
            <c:strRef>
              <c:f>Sheet1!$B$1</c:f>
              <c:strCache>
                <c:ptCount val="1"/>
                <c:pt idx="0">
                  <c:v>ნომინალური მშპ</c:v>
                </c:pt>
              </c:strCache>
            </c:strRef>
          </c:tx>
          <c:spPr>
            <a:solidFill>
              <a:schemeClr val="accent1"/>
            </a:solidFill>
            <a:ln>
              <a:noFill/>
            </a:ln>
            <a:effectLst/>
          </c:spPr>
          <c:invertIfNegative val="0"/>
          <c:dPt>
            <c:idx val="7"/>
            <c:invertIfNegative val="0"/>
            <c:bubble3D val="0"/>
            <c:spPr>
              <a:solidFill>
                <a:srgbClr val="2B9FBB"/>
              </a:solidFill>
              <a:ln>
                <a:noFill/>
              </a:ln>
              <a:effectLst/>
            </c:spPr>
            <c:extLst xmlns:c16r2="http://schemas.microsoft.com/office/drawing/2015/06/chart">
              <c:ext xmlns:c16="http://schemas.microsoft.com/office/drawing/2014/chart" uri="{C3380CC4-5D6E-409C-BE32-E72D297353CC}">
                <c16:uniqueId val="{00000001-4979-44E0-A2C8-C267D5178272}"/>
              </c:ext>
            </c:extLst>
          </c:dPt>
          <c:dLbls>
            <c:numFmt formatCode="#,##0" sourceLinked="0"/>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BPG Arial" panose="020B0604020202020204" pitchFamily="34" charset="0"/>
                    <a:ea typeface="+mn-ea"/>
                    <a:cs typeface="BPG 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2012</c:v>
                </c:pt>
                <c:pt idx="1">
                  <c:v>2013</c:v>
                </c:pt>
                <c:pt idx="2">
                  <c:v>2014</c:v>
                </c:pt>
                <c:pt idx="3">
                  <c:v>2015</c:v>
                </c:pt>
                <c:pt idx="4">
                  <c:v>2016</c:v>
                </c:pt>
                <c:pt idx="5">
                  <c:v>2017 *</c:v>
                </c:pt>
              </c:strCache>
            </c:strRef>
          </c:cat>
          <c:val>
            <c:numRef>
              <c:f>Sheet1!$B$2:$B$7</c:f>
              <c:numCache>
                <c:formatCode>#,##0.0</c:formatCode>
                <c:ptCount val="6"/>
                <c:pt idx="0">
                  <c:v>26167.3</c:v>
                </c:pt>
                <c:pt idx="1">
                  <c:v>26847.4</c:v>
                </c:pt>
                <c:pt idx="2">
                  <c:v>29150.5</c:v>
                </c:pt>
                <c:pt idx="3" formatCode="0.0">
                  <c:v>31755.599999999999</c:v>
                </c:pt>
                <c:pt idx="4" formatCode="0.0">
                  <c:v>34028.5</c:v>
                </c:pt>
                <c:pt idx="5" formatCode="0.0">
                  <c:v>37516</c:v>
                </c:pt>
              </c:numCache>
            </c:numRef>
          </c:val>
          <c:extLst xmlns:c16r2="http://schemas.microsoft.com/office/drawing/2015/06/chart">
            <c:ext xmlns:c16="http://schemas.microsoft.com/office/drawing/2014/chart" uri="{C3380CC4-5D6E-409C-BE32-E72D297353CC}">
              <c16:uniqueId val="{00000000-DFD5-488A-B92B-F78D43575459}"/>
            </c:ext>
          </c:extLst>
        </c:ser>
        <c:dLbls>
          <c:showLegendKey val="0"/>
          <c:showVal val="0"/>
          <c:showCatName val="0"/>
          <c:showSerName val="0"/>
          <c:showPercent val="0"/>
          <c:showBubbleSize val="0"/>
        </c:dLbls>
        <c:gapWidth val="25"/>
        <c:axId val="34835072"/>
        <c:axId val="34840960"/>
      </c:barChart>
      <c:lineChart>
        <c:grouping val="stacked"/>
        <c:varyColors val="0"/>
        <c:ser>
          <c:idx val="1"/>
          <c:order val="1"/>
          <c:tx>
            <c:strRef>
              <c:f>Sheet1!$C$1</c:f>
              <c:strCache>
                <c:ptCount val="1"/>
                <c:pt idx="0">
                  <c:v>მშპ-ის რეალური ზრდა</c:v>
                </c:pt>
              </c:strCache>
            </c:strRef>
          </c:tx>
          <c:spPr>
            <a:ln w="28575" cap="rnd">
              <a:noFill/>
              <a:round/>
            </a:ln>
            <a:effectLst/>
          </c:spPr>
          <c:marker>
            <c:symbol val="diamond"/>
            <c:size val="7"/>
            <c:spPr>
              <a:solidFill>
                <a:srgbClr val="C00000"/>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PG Arial" panose="020B0604020202020204" pitchFamily="34" charset="0"/>
                    <a:ea typeface="+mn-ea"/>
                    <a:cs typeface="BPG Arial" panose="020B0604020202020204" pitchFamily="34" charset="0"/>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2012</c:v>
                </c:pt>
                <c:pt idx="1">
                  <c:v>2013</c:v>
                </c:pt>
                <c:pt idx="2">
                  <c:v>2014</c:v>
                </c:pt>
                <c:pt idx="3">
                  <c:v>2015</c:v>
                </c:pt>
                <c:pt idx="4">
                  <c:v>2016</c:v>
                </c:pt>
                <c:pt idx="5">
                  <c:v>2017 *</c:v>
                </c:pt>
              </c:strCache>
            </c:strRef>
          </c:cat>
          <c:val>
            <c:numRef>
              <c:f>Sheet1!$C$2:$C$7</c:f>
              <c:numCache>
                <c:formatCode>0.0%</c:formatCode>
                <c:ptCount val="6"/>
                <c:pt idx="0">
                  <c:v>6.4000000000000001E-2</c:v>
                </c:pt>
                <c:pt idx="1">
                  <c:v>3.4000000000000002E-2</c:v>
                </c:pt>
                <c:pt idx="2">
                  <c:v>4.5999999999999999E-2</c:v>
                </c:pt>
                <c:pt idx="3">
                  <c:v>2.9000000000000001E-2</c:v>
                </c:pt>
                <c:pt idx="4">
                  <c:v>2.8000000000000001E-2</c:v>
                </c:pt>
                <c:pt idx="5">
                  <c:v>4.8000000000000001E-2</c:v>
                </c:pt>
              </c:numCache>
            </c:numRef>
          </c:val>
          <c:smooth val="0"/>
          <c:extLst xmlns:c16r2="http://schemas.microsoft.com/office/drawing/2015/06/chart">
            <c:ext xmlns:c16="http://schemas.microsoft.com/office/drawing/2014/chart" uri="{C3380CC4-5D6E-409C-BE32-E72D297353CC}">
              <c16:uniqueId val="{00000000-05A1-4050-971D-160586A62799}"/>
            </c:ext>
          </c:extLst>
        </c:ser>
        <c:dLbls>
          <c:showLegendKey val="0"/>
          <c:showVal val="0"/>
          <c:showCatName val="0"/>
          <c:showSerName val="0"/>
          <c:showPercent val="0"/>
          <c:showBubbleSize val="0"/>
        </c:dLbls>
        <c:marker val="1"/>
        <c:smooth val="0"/>
        <c:axId val="34844032"/>
        <c:axId val="34842496"/>
      </c:lineChart>
      <c:catAx>
        <c:axId val="348350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BPG Arial" panose="020B0604020202020204" pitchFamily="34" charset="0"/>
                <a:ea typeface="+mn-ea"/>
                <a:cs typeface="BPG Arial" panose="020B0604020202020204" pitchFamily="34" charset="0"/>
              </a:defRPr>
            </a:pPr>
            <a:endParaRPr lang="en-US"/>
          </a:p>
        </c:txPr>
        <c:crossAx val="34840960"/>
        <c:crosses val="autoZero"/>
        <c:auto val="1"/>
        <c:lblAlgn val="ctr"/>
        <c:lblOffset val="100"/>
        <c:noMultiLvlLbl val="0"/>
      </c:catAx>
      <c:valAx>
        <c:axId val="34840960"/>
        <c:scaling>
          <c:orientation val="minMax"/>
        </c:scaling>
        <c:delete val="0"/>
        <c:axPos val="l"/>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BPG Arial" panose="020B0604020202020204" pitchFamily="34" charset="0"/>
                <a:ea typeface="+mn-ea"/>
                <a:cs typeface="BPG Arial" panose="020B0604020202020204" pitchFamily="34" charset="0"/>
              </a:defRPr>
            </a:pPr>
            <a:endParaRPr lang="en-US"/>
          </a:p>
        </c:txPr>
        <c:crossAx val="34835072"/>
        <c:crosses val="autoZero"/>
        <c:crossBetween val="between"/>
        <c:majorUnit val="6000"/>
      </c:valAx>
      <c:valAx>
        <c:axId val="34842496"/>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BPG Arial" panose="020B0604020202020204" pitchFamily="34" charset="0"/>
                <a:ea typeface="+mn-ea"/>
                <a:cs typeface="BPG Arial" panose="020B0604020202020204" pitchFamily="34" charset="0"/>
              </a:defRPr>
            </a:pPr>
            <a:endParaRPr lang="en-US"/>
          </a:p>
        </c:txPr>
        <c:crossAx val="34844032"/>
        <c:crosses val="max"/>
        <c:crossBetween val="between"/>
      </c:valAx>
      <c:catAx>
        <c:axId val="34844032"/>
        <c:scaling>
          <c:orientation val="minMax"/>
        </c:scaling>
        <c:delete val="1"/>
        <c:axPos val="b"/>
        <c:numFmt formatCode="General" sourceLinked="1"/>
        <c:majorTickMark val="out"/>
        <c:minorTickMark val="none"/>
        <c:tickLblPos val="nextTo"/>
        <c:crossAx val="34842496"/>
        <c:crosses val="autoZero"/>
        <c:auto val="1"/>
        <c:lblAlgn val="ctr"/>
        <c:lblOffset val="100"/>
        <c:noMultiLvlLbl val="0"/>
      </c:catAx>
      <c:spPr>
        <a:noFill/>
        <a:ln>
          <a:noFill/>
        </a:ln>
        <a:effectLst/>
      </c:spPr>
    </c:plotArea>
    <c:legend>
      <c:legendPos val="r"/>
      <c:layout>
        <c:manualLayout>
          <c:xMode val="edge"/>
          <c:yMode val="edge"/>
          <c:x val="0.19124664058768473"/>
          <c:y val="0.91196561634851958"/>
          <c:w val="0.77927630993842067"/>
          <c:h val="7.871811010221492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900">
          <a:latin typeface="BPG Arial" panose="020B0604020202020204" pitchFamily="34" charset="0"/>
          <a:cs typeface="BPG Arial" panose="020B06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2.8301886792452831E-2"/>
          <c:y val="5.8823529411764705E-2"/>
          <c:w val="0.94757288784847837"/>
          <c:h val="0.91714875714065158"/>
        </c:manualLayout>
      </c:layout>
      <c:barChart>
        <c:barDir val="col"/>
        <c:grouping val="clustered"/>
        <c:varyColors val="0"/>
        <c:ser>
          <c:idx val="0"/>
          <c:order val="0"/>
          <c:tx>
            <c:strRef>
              <c:f>Sheet1!$B$1</c:f>
              <c:strCache>
                <c:ptCount val="1"/>
                <c:pt idx="0">
                  <c:v>2012</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Sheet1!$B$2</c:f>
              <c:numCache>
                <c:formatCode>General</c:formatCode>
                <c:ptCount val="1"/>
                <c:pt idx="0">
                  <c:v>2.2999999999999998</c:v>
                </c:pt>
              </c:numCache>
            </c:numRef>
          </c:val>
          <c:extLst xmlns:c16r2="http://schemas.microsoft.com/office/drawing/2015/06/chart">
            <c:ext xmlns:c16="http://schemas.microsoft.com/office/drawing/2014/chart" uri="{C3380CC4-5D6E-409C-BE32-E72D297353CC}">
              <c16:uniqueId val="{00000000-8B51-46A7-B7F0-E60C0CF30A37}"/>
            </c:ext>
          </c:extLst>
        </c:ser>
        <c:ser>
          <c:idx val="1"/>
          <c:order val="1"/>
          <c:tx>
            <c:strRef>
              <c:f>Sheet1!$C$1</c:f>
              <c:strCache>
                <c:ptCount val="1"/>
                <c:pt idx="0">
                  <c:v>2016</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Sheet1!$C$2</c:f>
              <c:numCache>
                <c:formatCode>General</c:formatCode>
                <c:ptCount val="1"/>
                <c:pt idx="0">
                  <c:v>3.9</c:v>
                </c:pt>
              </c:numCache>
            </c:numRef>
          </c:val>
          <c:extLst xmlns:c16r2="http://schemas.microsoft.com/office/drawing/2015/06/chart">
            <c:ext xmlns:c16="http://schemas.microsoft.com/office/drawing/2014/chart" uri="{C3380CC4-5D6E-409C-BE32-E72D297353CC}">
              <c16:uniqueId val="{00000001-8B51-46A7-B7F0-E60C0CF30A37}"/>
            </c:ext>
          </c:extLst>
        </c:ser>
        <c:dLbls>
          <c:showLegendKey val="0"/>
          <c:showVal val="0"/>
          <c:showCatName val="0"/>
          <c:showSerName val="0"/>
          <c:showPercent val="0"/>
          <c:showBubbleSize val="0"/>
        </c:dLbls>
        <c:gapWidth val="150"/>
        <c:axId val="115875840"/>
        <c:axId val="115877376"/>
      </c:barChart>
      <c:catAx>
        <c:axId val="115875840"/>
        <c:scaling>
          <c:orientation val="minMax"/>
        </c:scaling>
        <c:delete val="1"/>
        <c:axPos val="b"/>
        <c:numFmt formatCode="General" sourceLinked="0"/>
        <c:majorTickMark val="out"/>
        <c:minorTickMark val="none"/>
        <c:tickLblPos val="nextTo"/>
        <c:crossAx val="115877376"/>
        <c:crosses val="autoZero"/>
        <c:auto val="1"/>
        <c:lblAlgn val="ctr"/>
        <c:lblOffset val="100"/>
        <c:noMultiLvlLbl val="0"/>
      </c:catAx>
      <c:valAx>
        <c:axId val="115877376"/>
        <c:scaling>
          <c:orientation val="minMax"/>
        </c:scaling>
        <c:delete val="1"/>
        <c:axPos val="l"/>
        <c:numFmt formatCode="General" sourceLinked="1"/>
        <c:majorTickMark val="out"/>
        <c:minorTickMark val="none"/>
        <c:tickLblPos val="nextTo"/>
        <c:crossAx val="115875840"/>
        <c:crosses val="autoZero"/>
        <c:crossBetween val="between"/>
      </c:valAx>
    </c:plotArea>
    <c:legend>
      <c:legendPos val="r"/>
      <c:layout>
        <c:manualLayout>
          <c:xMode val="edge"/>
          <c:yMode val="edge"/>
          <c:x val="0.2371386123904323"/>
          <c:y val="8.5233132623127997E-2"/>
          <c:w val="0.19584162828703017"/>
          <c:h val="0.2721097730430754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538" dirty="0" smtClean="0"/>
              <a:t>HCV </a:t>
            </a:r>
            <a:r>
              <a:rPr lang="ka-GE" sz="1538" dirty="0" smtClean="0"/>
              <a:t>გენოტიპის განაწილება</a:t>
            </a:r>
            <a:endParaRPr lang="en-US" sz="2000" dirty="0"/>
          </a:p>
        </c:rich>
      </c:tx>
      <c:layout>
        <c:manualLayout>
          <c:xMode val="edge"/>
          <c:yMode val="edge"/>
          <c:x val="0.12729156071526693"/>
          <c:y val="6.5573858482413622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2753092319053619"/>
          <c:y val="0.14161897734569498"/>
          <c:w val="0.59887980348610292"/>
          <c:h val="0.69116524496937881"/>
        </c:manualLayout>
      </c:layout>
      <c:pie3DChart>
        <c:varyColors val="1"/>
        <c:ser>
          <c:idx val="0"/>
          <c:order val="0"/>
          <c:tx>
            <c:strRef>
              <c:f>Sheet1!$B$1</c:f>
              <c:strCache>
                <c:ptCount val="1"/>
                <c:pt idx="0">
                  <c:v>Genotype distribution</c:v>
                </c:pt>
              </c:strCache>
            </c:strRef>
          </c:tx>
          <c:dPt>
            <c:idx val="0"/>
            <c:bubble3D val="0"/>
          </c:dPt>
          <c:dPt>
            <c:idx val="1"/>
            <c:bubble3D val="0"/>
          </c:dPt>
          <c:dPt>
            <c:idx val="2"/>
            <c:bubble3D val="0"/>
          </c:dPt>
          <c:dPt>
            <c:idx val="3"/>
            <c:bubble3D val="0"/>
          </c:dPt>
          <c:dPt>
            <c:idx val="4"/>
            <c:bubble3D val="0"/>
            <c:spPr>
              <a:solidFill>
                <a:schemeClr val="accent6"/>
              </a:solidFill>
            </c:spPr>
          </c:dPt>
          <c:dLbls>
            <c:dLbl>
              <c:idx val="0"/>
              <c:layout/>
              <c:tx>
                <c:rich>
                  <a:bodyPr/>
                  <a:lstStyle/>
                  <a:p>
                    <a:r>
                      <a:rPr lang="en-US" sz="1384" b="0" smtClean="0"/>
                      <a:t>&lt;1</a:t>
                    </a:r>
                    <a:r>
                      <a:rPr lang="en-US" sz="1384" b="0"/>
                      <a:t>%</a:t>
                    </a:r>
                    <a:endParaRPr lang="en-US"/>
                  </a:p>
                </c:rich>
              </c:tx>
              <c:showLegendKey val="0"/>
              <c:showVal val="0"/>
              <c:showCatName val="0"/>
              <c:showSerName val="0"/>
              <c:showPercent val="0"/>
              <c:showBubbleSize val="0"/>
            </c:dLbl>
            <c:spPr>
              <a:noFill/>
              <a:ln w="19513">
                <a:noFill/>
              </a:ln>
            </c:spPr>
            <c:txPr>
              <a:bodyPr/>
              <a:lstStyle/>
              <a:p>
                <a:pPr>
                  <a:defRPr sz="1384" b="0"/>
                </a:pPr>
                <a:endParaRPr lang="en-US"/>
              </a:p>
            </c:txPr>
            <c:showLegendKey val="0"/>
            <c:showVal val="1"/>
            <c:showCatName val="0"/>
            <c:showSerName val="0"/>
            <c:showPercent val="0"/>
            <c:showBubbleSize val="0"/>
            <c:showLeaderLines val="1"/>
          </c:dLbls>
          <c:cat>
            <c:strRef>
              <c:f>Sheet1!$A$2:$A$6</c:f>
              <c:strCache>
                <c:ptCount val="5"/>
                <c:pt idx="0">
                  <c:v>HCV GT1a</c:v>
                </c:pt>
                <c:pt idx="1">
                  <c:v>HCV GT1b</c:v>
                </c:pt>
                <c:pt idx="2">
                  <c:v>HCV GT2</c:v>
                </c:pt>
                <c:pt idx="3">
                  <c:v>HCV GT3</c:v>
                </c:pt>
                <c:pt idx="4">
                  <c:v>HCV GT Indeterminate</c:v>
                </c:pt>
              </c:strCache>
            </c:strRef>
          </c:cat>
          <c:val>
            <c:numRef>
              <c:f>Sheet1!$B$2:$B$6</c:f>
              <c:numCache>
                <c:formatCode>0.0%</c:formatCode>
                <c:ptCount val="5"/>
                <c:pt idx="0" formatCode="0%">
                  <c:v>6.0000000000000001E-3</c:v>
                </c:pt>
                <c:pt idx="1">
                  <c:v>0.39450000000000002</c:v>
                </c:pt>
                <c:pt idx="2">
                  <c:v>0.245</c:v>
                </c:pt>
                <c:pt idx="3">
                  <c:v>0.34300000000000003</c:v>
                </c:pt>
                <c:pt idx="4">
                  <c:v>1.2E-2</c:v>
                </c:pt>
              </c:numCache>
            </c:numRef>
          </c:val>
        </c:ser>
        <c:dLbls>
          <c:showLegendKey val="0"/>
          <c:showVal val="0"/>
          <c:showCatName val="0"/>
          <c:showSerName val="0"/>
          <c:showPercent val="0"/>
          <c:showBubbleSize val="0"/>
          <c:showLeaderLines val="1"/>
        </c:dLbls>
      </c:pie3DChart>
      <c:spPr>
        <a:noFill/>
        <a:ln w="19536">
          <a:noFill/>
        </a:ln>
      </c:spPr>
    </c:plotArea>
    <c:legend>
      <c:legendPos val="b"/>
      <c:layout>
        <c:manualLayout>
          <c:xMode val="edge"/>
          <c:yMode val="edge"/>
          <c:x val="0"/>
          <c:y val="0.6545545179060257"/>
          <c:w val="0.76701938983684959"/>
          <c:h val="0.34186883081332631"/>
        </c:manualLayout>
      </c:layout>
      <c:overlay val="0"/>
      <c:txPr>
        <a:bodyPr/>
        <a:lstStyle/>
        <a:p>
          <a:pPr>
            <a:defRPr sz="1229" b="0"/>
          </a:pPr>
          <a:endParaRPr lang="en-US"/>
        </a:p>
      </c:txPr>
    </c:legend>
    <c:plotVisOnly val="1"/>
    <c:dispBlanksAs val="zero"/>
    <c:showDLblsOverMax val="0"/>
  </c:chart>
  <c:txPr>
    <a:bodyPr/>
    <a:lstStyle/>
    <a:p>
      <a:pPr>
        <a:defRPr sz="1383"/>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201846744005476E-2"/>
          <c:y val="5.9986928714812572E-2"/>
          <c:w val="0.91659448818897638"/>
          <c:h val="0.79689321245496025"/>
        </c:manualLayout>
      </c:layout>
      <c:lineChart>
        <c:grouping val="standard"/>
        <c:varyColors val="0"/>
        <c:ser>
          <c:idx val="0"/>
          <c:order val="0"/>
          <c:tx>
            <c:strRef>
              <c:f>Sheet1!$A$2</c:f>
              <c:strCache>
                <c:ptCount val="1"/>
                <c:pt idx="0">
                  <c:v>GEO</c:v>
                </c:pt>
              </c:strCache>
            </c:strRef>
          </c:tx>
          <c:spPr>
            <a:ln w="50800">
              <a:solidFill>
                <a:schemeClr val="accent1">
                  <a:lumMod val="75000"/>
                </a:schemeClr>
              </a:solidFill>
            </a:ln>
          </c:spPr>
          <c:marker>
            <c:symbol val="none"/>
          </c:marker>
          <c:cat>
            <c:strRef>
              <c:f>Sheet1!$B$1:$M$1</c:f>
              <c:strCache>
                <c:ptCount val="12"/>
                <c:pt idx="0">
                  <c:v>1990</c:v>
                </c:pt>
                <c:pt idx="1">
                  <c:v>1995</c:v>
                </c:pt>
                <c:pt idx="2">
                  <c:v>2000</c:v>
                </c:pt>
                <c:pt idx="3">
                  <c:v>2005</c:v>
                </c:pt>
                <c:pt idx="4">
                  <c:v>2010</c:v>
                </c:pt>
                <c:pt idx="5">
                  <c:v>2011</c:v>
                </c:pt>
                <c:pt idx="6">
                  <c:v>2012</c:v>
                </c:pt>
                <c:pt idx="7">
                  <c:v>2013</c:v>
                </c:pt>
                <c:pt idx="8">
                  <c:v>2014</c:v>
                </c:pt>
                <c:pt idx="9">
                  <c:v>2015</c:v>
                </c:pt>
                <c:pt idx="10">
                  <c:v>2016</c:v>
                </c:pt>
                <c:pt idx="11">
                  <c:v>2017*</c:v>
                </c:pt>
              </c:strCache>
            </c:strRef>
          </c:cat>
          <c:val>
            <c:numRef>
              <c:f>Sheet1!$B$2:$M$2</c:f>
              <c:numCache>
                <c:formatCode>General</c:formatCode>
                <c:ptCount val="12"/>
                <c:pt idx="0">
                  <c:v>0</c:v>
                </c:pt>
                <c:pt idx="1">
                  <c:v>0</c:v>
                </c:pt>
                <c:pt idx="2">
                  <c:v>2</c:v>
                </c:pt>
                <c:pt idx="3">
                  <c:v>5</c:v>
                </c:pt>
                <c:pt idx="4">
                  <c:v>10</c:v>
                </c:pt>
                <c:pt idx="5">
                  <c:v>10</c:v>
                </c:pt>
                <c:pt idx="6">
                  <c:v>12</c:v>
                </c:pt>
                <c:pt idx="7">
                  <c:v>11</c:v>
                </c:pt>
                <c:pt idx="8">
                  <c:v>15.1</c:v>
                </c:pt>
                <c:pt idx="9">
                  <c:v>19.3</c:v>
                </c:pt>
                <c:pt idx="10">
                  <c:v>19.3</c:v>
                </c:pt>
                <c:pt idx="11">
                  <c:v>17</c:v>
                </c:pt>
              </c:numCache>
            </c:numRef>
          </c:val>
          <c:smooth val="0"/>
        </c:ser>
        <c:ser>
          <c:idx val="1"/>
          <c:order val="1"/>
          <c:tx>
            <c:strRef>
              <c:f>Sheet1!$A$3</c:f>
              <c:strCache>
                <c:ptCount val="1"/>
                <c:pt idx="0">
                  <c:v>CIS</c:v>
                </c:pt>
              </c:strCache>
            </c:strRef>
          </c:tx>
          <c:spPr>
            <a:ln w="50800">
              <a:solidFill>
                <a:srgbClr val="00B050"/>
              </a:solidFill>
            </a:ln>
          </c:spPr>
          <c:marker>
            <c:symbol val="none"/>
          </c:marker>
          <c:cat>
            <c:strRef>
              <c:f>Sheet1!$B$1:$M$1</c:f>
              <c:strCache>
                <c:ptCount val="12"/>
                <c:pt idx="0">
                  <c:v>1990</c:v>
                </c:pt>
                <c:pt idx="1">
                  <c:v>1995</c:v>
                </c:pt>
                <c:pt idx="2">
                  <c:v>2000</c:v>
                </c:pt>
                <c:pt idx="3">
                  <c:v>2005</c:v>
                </c:pt>
                <c:pt idx="4">
                  <c:v>2010</c:v>
                </c:pt>
                <c:pt idx="5">
                  <c:v>2011</c:v>
                </c:pt>
                <c:pt idx="6">
                  <c:v>2012</c:v>
                </c:pt>
                <c:pt idx="7">
                  <c:v>2013</c:v>
                </c:pt>
                <c:pt idx="8">
                  <c:v>2014</c:v>
                </c:pt>
                <c:pt idx="9">
                  <c:v>2015</c:v>
                </c:pt>
                <c:pt idx="10">
                  <c:v>2016</c:v>
                </c:pt>
                <c:pt idx="11">
                  <c:v>2017*</c:v>
                </c:pt>
              </c:strCache>
            </c:strRef>
          </c:cat>
          <c:val>
            <c:numRef>
              <c:f>Sheet1!$B$3:$M$3</c:f>
              <c:numCache>
                <c:formatCode>General</c:formatCode>
                <c:ptCount val="12"/>
                <c:pt idx="0">
                  <c:v>0</c:v>
                </c:pt>
                <c:pt idx="1">
                  <c:v>6</c:v>
                </c:pt>
                <c:pt idx="2">
                  <c:v>14</c:v>
                </c:pt>
                <c:pt idx="3">
                  <c:v>23</c:v>
                </c:pt>
                <c:pt idx="4">
                  <c:v>32</c:v>
                </c:pt>
                <c:pt idx="5">
                  <c:v>32</c:v>
                </c:pt>
                <c:pt idx="6">
                  <c:v>32</c:v>
                </c:pt>
                <c:pt idx="7">
                  <c:v>33</c:v>
                </c:pt>
                <c:pt idx="8">
                  <c:v>32</c:v>
                </c:pt>
              </c:numCache>
            </c:numRef>
          </c:val>
          <c:smooth val="1"/>
        </c:ser>
        <c:ser>
          <c:idx val="2"/>
          <c:order val="2"/>
          <c:tx>
            <c:strRef>
              <c:f>Sheet1!$A$4</c:f>
              <c:strCache>
                <c:ptCount val="1"/>
                <c:pt idx="0">
                  <c:v>WHO_EURO</c:v>
                </c:pt>
              </c:strCache>
            </c:strRef>
          </c:tx>
          <c:spPr>
            <a:ln w="50800">
              <a:solidFill>
                <a:srgbClr val="C00000"/>
              </a:solidFill>
            </a:ln>
          </c:spPr>
          <c:marker>
            <c:symbol val="none"/>
          </c:marker>
          <c:cat>
            <c:strRef>
              <c:f>Sheet1!$B$1:$M$1</c:f>
              <c:strCache>
                <c:ptCount val="12"/>
                <c:pt idx="0">
                  <c:v>1990</c:v>
                </c:pt>
                <c:pt idx="1">
                  <c:v>1995</c:v>
                </c:pt>
                <c:pt idx="2">
                  <c:v>2000</c:v>
                </c:pt>
                <c:pt idx="3">
                  <c:v>2005</c:v>
                </c:pt>
                <c:pt idx="4">
                  <c:v>2010</c:v>
                </c:pt>
                <c:pt idx="5">
                  <c:v>2011</c:v>
                </c:pt>
                <c:pt idx="6">
                  <c:v>2012</c:v>
                </c:pt>
                <c:pt idx="7">
                  <c:v>2013</c:v>
                </c:pt>
                <c:pt idx="8">
                  <c:v>2014</c:v>
                </c:pt>
                <c:pt idx="9">
                  <c:v>2015</c:v>
                </c:pt>
                <c:pt idx="10">
                  <c:v>2016</c:v>
                </c:pt>
                <c:pt idx="11">
                  <c:v>2017*</c:v>
                </c:pt>
              </c:strCache>
            </c:strRef>
          </c:cat>
          <c:val>
            <c:numRef>
              <c:f>Sheet1!$B$4:$M$4</c:f>
              <c:numCache>
                <c:formatCode>General</c:formatCode>
                <c:ptCount val="12"/>
                <c:pt idx="0">
                  <c:v>2</c:v>
                </c:pt>
                <c:pt idx="1">
                  <c:v>4</c:v>
                </c:pt>
                <c:pt idx="2">
                  <c:v>7</c:v>
                </c:pt>
                <c:pt idx="3">
                  <c:v>11</c:v>
                </c:pt>
                <c:pt idx="4">
                  <c:v>14</c:v>
                </c:pt>
                <c:pt idx="5">
                  <c:v>14</c:v>
                </c:pt>
                <c:pt idx="6">
                  <c:v>14</c:v>
                </c:pt>
                <c:pt idx="7">
                  <c:v>14</c:v>
                </c:pt>
                <c:pt idx="8">
                  <c:v>14</c:v>
                </c:pt>
              </c:numCache>
            </c:numRef>
          </c:val>
          <c:smooth val="1"/>
        </c:ser>
        <c:dLbls>
          <c:showLegendKey val="0"/>
          <c:showVal val="0"/>
          <c:showCatName val="0"/>
          <c:showSerName val="0"/>
          <c:showPercent val="0"/>
          <c:showBubbleSize val="0"/>
        </c:dLbls>
        <c:marker val="1"/>
        <c:smooth val="0"/>
        <c:axId val="113897856"/>
        <c:axId val="113899392"/>
      </c:lineChart>
      <c:catAx>
        <c:axId val="113897856"/>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113899392"/>
        <c:crosses val="autoZero"/>
        <c:auto val="1"/>
        <c:lblAlgn val="ctr"/>
        <c:lblOffset val="100"/>
        <c:noMultiLvlLbl val="0"/>
      </c:catAx>
      <c:valAx>
        <c:axId val="113899392"/>
        <c:scaling>
          <c:orientation val="minMax"/>
        </c:scaling>
        <c:delete val="0"/>
        <c:axPos val="l"/>
        <c:majorGridlines/>
        <c:numFmt formatCode="General" sourceLinked="1"/>
        <c:majorTickMark val="out"/>
        <c:minorTickMark val="none"/>
        <c:tickLblPos val="nextTo"/>
        <c:spPr>
          <a:ln>
            <a:prstDash val="sysDot"/>
          </a:ln>
        </c:spPr>
        <c:txPr>
          <a:bodyPr/>
          <a:lstStyle/>
          <a:p>
            <a:pPr>
              <a:defRPr sz="1000"/>
            </a:pPr>
            <a:endParaRPr lang="en-US"/>
          </a:p>
        </c:txPr>
        <c:crossAx val="113897856"/>
        <c:crosses val="autoZero"/>
        <c:crossBetween val="between"/>
      </c:valAx>
    </c:plotArea>
    <c:legend>
      <c:legendPos val="r"/>
      <c:layout>
        <c:manualLayout>
          <c:xMode val="edge"/>
          <c:yMode val="edge"/>
          <c:x val="0.5774144850420736"/>
          <c:y val="0.21855109213043286"/>
          <c:w val="0.42258562209246436"/>
          <c:h val="0.20841199043157577"/>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825143384854678E-2"/>
          <c:y val="4.2200530820122609E-2"/>
          <c:w val="0.91659448818897638"/>
          <c:h val="0.79689321245496025"/>
        </c:manualLayout>
      </c:layout>
      <c:lineChart>
        <c:grouping val="standard"/>
        <c:varyColors val="0"/>
        <c:ser>
          <c:idx val="0"/>
          <c:order val="0"/>
          <c:tx>
            <c:strRef>
              <c:f>Sheet1!$A$2</c:f>
              <c:strCache>
                <c:ptCount val="1"/>
                <c:pt idx="0">
                  <c:v>Georgia</c:v>
                </c:pt>
              </c:strCache>
            </c:strRef>
          </c:tx>
          <c:spPr>
            <a:ln w="50800">
              <a:solidFill>
                <a:schemeClr val="accent1">
                  <a:lumMod val="75000"/>
                </a:schemeClr>
              </a:solidFill>
            </a:ln>
          </c:spPr>
          <c:marker>
            <c:symbol val="none"/>
          </c:marker>
          <c:cat>
            <c:strRef>
              <c:f>Sheet1!$B$1:$N$1</c:f>
              <c:strCache>
                <c:ptCount val="13"/>
                <c:pt idx="0">
                  <c:v>1980</c:v>
                </c:pt>
                <c:pt idx="1">
                  <c:v>1985</c:v>
                </c:pt>
                <c:pt idx="2">
                  <c:v>1990</c:v>
                </c:pt>
                <c:pt idx="3">
                  <c:v>1995</c:v>
                </c:pt>
                <c:pt idx="4">
                  <c:v>2000</c:v>
                </c:pt>
                <c:pt idx="5">
                  <c:v>2005</c:v>
                </c:pt>
                <c:pt idx="6">
                  <c:v>2010</c:v>
                </c:pt>
                <c:pt idx="7">
                  <c:v>2011</c:v>
                </c:pt>
                <c:pt idx="8">
                  <c:v>2012</c:v>
                </c:pt>
                <c:pt idx="9">
                  <c:v>2013</c:v>
                </c:pt>
                <c:pt idx="10">
                  <c:v>2014</c:v>
                </c:pt>
                <c:pt idx="11">
                  <c:v>2015</c:v>
                </c:pt>
                <c:pt idx="12">
                  <c:v>2016</c:v>
                </c:pt>
              </c:strCache>
            </c:strRef>
          </c:cat>
          <c:val>
            <c:numRef>
              <c:f>Sheet1!$B$2:$N$2</c:f>
              <c:numCache>
                <c:formatCode>General</c:formatCode>
                <c:ptCount val="13"/>
                <c:pt idx="0">
                  <c:v>42</c:v>
                </c:pt>
                <c:pt idx="1">
                  <c:v>35</c:v>
                </c:pt>
                <c:pt idx="2">
                  <c:v>28</c:v>
                </c:pt>
                <c:pt idx="3">
                  <c:v>34</c:v>
                </c:pt>
                <c:pt idx="4">
                  <c:v>100</c:v>
                </c:pt>
                <c:pt idx="5">
                  <c:v>103</c:v>
                </c:pt>
                <c:pt idx="6">
                  <c:v>98.6</c:v>
                </c:pt>
                <c:pt idx="7">
                  <c:v>94.2</c:v>
                </c:pt>
                <c:pt idx="8">
                  <c:v>84.1</c:v>
                </c:pt>
                <c:pt idx="9">
                  <c:v>69.8</c:v>
                </c:pt>
                <c:pt idx="10">
                  <c:v>75.400000000000006</c:v>
                </c:pt>
                <c:pt idx="11">
                  <c:v>74.7</c:v>
                </c:pt>
                <c:pt idx="12">
                  <c:v>66.2</c:v>
                </c:pt>
              </c:numCache>
            </c:numRef>
          </c:val>
          <c:smooth val="0"/>
        </c:ser>
        <c:ser>
          <c:idx val="1"/>
          <c:order val="1"/>
          <c:tx>
            <c:strRef>
              <c:f>Sheet1!$A$3</c:f>
              <c:strCache>
                <c:ptCount val="1"/>
                <c:pt idx="0">
                  <c:v>CIS</c:v>
                </c:pt>
              </c:strCache>
            </c:strRef>
          </c:tx>
          <c:spPr>
            <a:ln w="50800">
              <a:solidFill>
                <a:srgbClr val="00B050"/>
              </a:solidFill>
            </a:ln>
          </c:spPr>
          <c:marker>
            <c:symbol val="none"/>
          </c:marker>
          <c:cat>
            <c:strRef>
              <c:f>Sheet1!$B$1:$N$1</c:f>
              <c:strCache>
                <c:ptCount val="13"/>
                <c:pt idx="0">
                  <c:v>1980</c:v>
                </c:pt>
                <c:pt idx="1">
                  <c:v>1985</c:v>
                </c:pt>
                <c:pt idx="2">
                  <c:v>1990</c:v>
                </c:pt>
                <c:pt idx="3">
                  <c:v>1995</c:v>
                </c:pt>
                <c:pt idx="4">
                  <c:v>2000</c:v>
                </c:pt>
                <c:pt idx="5">
                  <c:v>2005</c:v>
                </c:pt>
                <c:pt idx="6">
                  <c:v>2010</c:v>
                </c:pt>
                <c:pt idx="7">
                  <c:v>2011</c:v>
                </c:pt>
                <c:pt idx="8">
                  <c:v>2012</c:v>
                </c:pt>
                <c:pt idx="9">
                  <c:v>2013</c:v>
                </c:pt>
                <c:pt idx="10">
                  <c:v>2014</c:v>
                </c:pt>
                <c:pt idx="11">
                  <c:v>2015</c:v>
                </c:pt>
                <c:pt idx="12">
                  <c:v>2016</c:v>
                </c:pt>
              </c:strCache>
            </c:strRef>
          </c:cat>
          <c:val>
            <c:numRef>
              <c:f>Sheet1!$B$3:$N$3</c:f>
              <c:numCache>
                <c:formatCode>General</c:formatCode>
                <c:ptCount val="13"/>
                <c:pt idx="0">
                  <c:v>57</c:v>
                </c:pt>
                <c:pt idx="1">
                  <c:v>49</c:v>
                </c:pt>
                <c:pt idx="2">
                  <c:v>37</c:v>
                </c:pt>
                <c:pt idx="3">
                  <c:v>52</c:v>
                </c:pt>
                <c:pt idx="4">
                  <c:v>89</c:v>
                </c:pt>
                <c:pt idx="5">
                  <c:v>92</c:v>
                </c:pt>
                <c:pt idx="6">
                  <c:v>84</c:v>
                </c:pt>
                <c:pt idx="7">
                  <c:v>80</c:v>
                </c:pt>
                <c:pt idx="8">
                  <c:v>76</c:v>
                </c:pt>
                <c:pt idx="9">
                  <c:v>77</c:v>
                </c:pt>
                <c:pt idx="10">
                  <c:v>70</c:v>
                </c:pt>
                <c:pt idx="11">
                  <c:v>67</c:v>
                </c:pt>
              </c:numCache>
            </c:numRef>
          </c:val>
          <c:smooth val="1"/>
        </c:ser>
        <c:ser>
          <c:idx val="2"/>
          <c:order val="2"/>
          <c:tx>
            <c:strRef>
              <c:f>Sheet1!$A$4</c:f>
              <c:strCache>
                <c:ptCount val="1"/>
                <c:pt idx="0">
                  <c:v>WHO_EURO</c:v>
                </c:pt>
              </c:strCache>
            </c:strRef>
          </c:tx>
          <c:spPr>
            <a:ln w="50800">
              <a:solidFill>
                <a:srgbClr val="C00000"/>
              </a:solidFill>
            </a:ln>
          </c:spPr>
          <c:marker>
            <c:symbol val="none"/>
          </c:marker>
          <c:cat>
            <c:strRef>
              <c:f>Sheet1!$B$1:$N$1</c:f>
              <c:strCache>
                <c:ptCount val="13"/>
                <c:pt idx="0">
                  <c:v>1980</c:v>
                </c:pt>
                <c:pt idx="1">
                  <c:v>1985</c:v>
                </c:pt>
                <c:pt idx="2">
                  <c:v>1990</c:v>
                </c:pt>
                <c:pt idx="3">
                  <c:v>1995</c:v>
                </c:pt>
                <c:pt idx="4">
                  <c:v>2000</c:v>
                </c:pt>
                <c:pt idx="5">
                  <c:v>2005</c:v>
                </c:pt>
                <c:pt idx="6">
                  <c:v>2010</c:v>
                </c:pt>
                <c:pt idx="7">
                  <c:v>2011</c:v>
                </c:pt>
                <c:pt idx="8">
                  <c:v>2012</c:v>
                </c:pt>
                <c:pt idx="9">
                  <c:v>2013</c:v>
                </c:pt>
                <c:pt idx="10">
                  <c:v>2014</c:v>
                </c:pt>
                <c:pt idx="11">
                  <c:v>2015</c:v>
                </c:pt>
                <c:pt idx="12">
                  <c:v>2016</c:v>
                </c:pt>
              </c:strCache>
            </c:strRef>
          </c:cat>
          <c:val>
            <c:numRef>
              <c:f>Sheet1!$B$4:$N$4</c:f>
              <c:numCache>
                <c:formatCode>General</c:formatCode>
                <c:ptCount val="13"/>
                <c:pt idx="0">
                  <c:v>42</c:v>
                </c:pt>
                <c:pt idx="1">
                  <c:v>36</c:v>
                </c:pt>
                <c:pt idx="2">
                  <c:v>29</c:v>
                </c:pt>
                <c:pt idx="3">
                  <c:v>34</c:v>
                </c:pt>
                <c:pt idx="4">
                  <c:v>43</c:v>
                </c:pt>
                <c:pt idx="5">
                  <c:v>42</c:v>
                </c:pt>
                <c:pt idx="6">
                  <c:v>37</c:v>
                </c:pt>
                <c:pt idx="7">
                  <c:v>35</c:v>
                </c:pt>
                <c:pt idx="8">
                  <c:v>33</c:v>
                </c:pt>
                <c:pt idx="9">
                  <c:v>33</c:v>
                </c:pt>
                <c:pt idx="10">
                  <c:v>31</c:v>
                </c:pt>
                <c:pt idx="11">
                  <c:v>29</c:v>
                </c:pt>
              </c:numCache>
            </c:numRef>
          </c:val>
          <c:smooth val="1"/>
        </c:ser>
        <c:dLbls>
          <c:showLegendKey val="0"/>
          <c:showVal val="0"/>
          <c:showCatName val="0"/>
          <c:showSerName val="0"/>
          <c:showPercent val="0"/>
          <c:showBubbleSize val="0"/>
        </c:dLbls>
        <c:marker val="1"/>
        <c:smooth val="0"/>
        <c:axId val="115477504"/>
        <c:axId val="115483392"/>
      </c:lineChart>
      <c:catAx>
        <c:axId val="115477504"/>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115483392"/>
        <c:crosses val="autoZero"/>
        <c:auto val="1"/>
        <c:lblAlgn val="ctr"/>
        <c:lblOffset val="100"/>
        <c:noMultiLvlLbl val="0"/>
      </c:catAx>
      <c:valAx>
        <c:axId val="115483392"/>
        <c:scaling>
          <c:orientation val="minMax"/>
        </c:scaling>
        <c:delete val="0"/>
        <c:axPos val="l"/>
        <c:majorGridlines>
          <c:spPr>
            <a:ln>
              <a:prstDash val="sysDot"/>
              <a:headEnd w="lg" len="med"/>
            </a:ln>
          </c:spPr>
        </c:majorGridlines>
        <c:numFmt formatCode="General" sourceLinked="1"/>
        <c:majorTickMark val="out"/>
        <c:minorTickMark val="none"/>
        <c:tickLblPos val="nextTo"/>
        <c:txPr>
          <a:bodyPr/>
          <a:lstStyle/>
          <a:p>
            <a:pPr>
              <a:defRPr sz="1000"/>
            </a:pPr>
            <a:endParaRPr lang="en-US"/>
          </a:p>
        </c:txPr>
        <c:crossAx val="115477504"/>
        <c:crosses val="autoZero"/>
        <c:crossBetween val="between"/>
      </c:valAx>
    </c:plotArea>
    <c:legend>
      <c:legendPos val="r"/>
      <c:layout>
        <c:manualLayout>
          <c:xMode val="edge"/>
          <c:yMode val="edge"/>
          <c:x val="0.61104928819123361"/>
          <c:y val="1.7888270431713288E-2"/>
          <c:w val="0.24714548632873684"/>
          <c:h val="0.15588718436057561"/>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ka-GE" sz="1400" b="1" i="0" u="none" strike="noStrike" kern="1200" cap="all" spc="0" normalizeH="0" baseline="0" dirty="0">
                <a:solidFill>
                  <a:prstClr val="black">
                    <a:lumMod val="65000"/>
                    <a:lumOff val="35000"/>
                  </a:prstClr>
                </a:solidFill>
                <a:latin typeface="Arial" panose="020B0604020202020204" pitchFamily="34" charset="0"/>
                <a:ea typeface="+mn-ea"/>
                <a:cs typeface="Arial" panose="020B0604020202020204" pitchFamily="34" charset="0"/>
              </a:defRPr>
            </a:pPr>
            <a:r>
              <a:rPr lang="ka-GE"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rPr>
              <a:t>უცხოური პირდაპირი ინვესტიციები (</a:t>
            </a:r>
            <a:r>
              <a: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rPr>
              <a:t>FDI)</a:t>
            </a:r>
            <a:endParaRPr lang="ka-GE" sz="1400" b="1" i="0" u="none" strike="noStrike" kern="1200" cap="all" spc="0" normalizeH="0" baseline="0" dirty="0">
              <a:solidFill>
                <a:prstClr val="black">
                  <a:lumMod val="65000"/>
                  <a:lumOff val="35000"/>
                </a:prstClr>
              </a:solidFill>
              <a:latin typeface="BPG Mrgvlovani Caps 2010" panose="02000503000000020004" pitchFamily="2" charset="0"/>
              <a:ea typeface="+mn-ea"/>
              <a:cs typeface="Arial" panose="020B0604020202020204" pitchFamily="34" charset="0"/>
            </a:endParaRPr>
          </a:p>
        </c:rich>
      </c:tx>
      <c:layout>
        <c:manualLayout>
          <c:xMode val="edge"/>
          <c:yMode val="edge"/>
          <c:x val="0.27415029863272505"/>
          <c:y val="8.5301837270341304E-5"/>
        </c:manualLayout>
      </c:layout>
      <c:overlay val="0"/>
      <c:spPr>
        <a:noFill/>
        <a:ln>
          <a:noFill/>
        </a:ln>
        <a:effectLst/>
      </c:spPr>
    </c:title>
    <c:autoTitleDeleted val="0"/>
    <c:plotArea>
      <c:layout>
        <c:manualLayout>
          <c:layoutTarget val="inner"/>
          <c:xMode val="edge"/>
          <c:yMode val="edge"/>
          <c:x val="9.6459875579106624E-2"/>
          <c:y val="0.13377165354330708"/>
          <c:w val="0.84251216547301389"/>
          <c:h val="0.635428258967629"/>
        </c:manualLayout>
      </c:layout>
      <c:barChart>
        <c:barDir val="col"/>
        <c:grouping val="stacked"/>
        <c:varyColors val="0"/>
        <c:ser>
          <c:idx val="0"/>
          <c:order val="0"/>
          <c:tx>
            <c:strRef>
              <c:f>Sheet1!$B$1</c:f>
              <c:strCache>
                <c:ptCount val="1"/>
                <c:pt idx="0">
                  <c:v>FDI (mln USD)</c:v>
                </c:pt>
              </c:strCache>
            </c:strRef>
          </c:tx>
          <c:spPr>
            <a:solidFill>
              <a:srgbClr val="2980B9"/>
            </a:solidFill>
            <a:ln>
              <a:noFill/>
            </a:ln>
            <a:effectLst/>
          </c:spPr>
          <c:invertIfNegative val="0"/>
          <c:dPt>
            <c:idx val="6"/>
            <c:invertIfNegative val="0"/>
            <c:bubble3D val="0"/>
            <c:extLst xmlns:c16r2="http://schemas.microsoft.com/office/drawing/2015/06/chart">
              <c:ext xmlns:c16="http://schemas.microsoft.com/office/drawing/2014/chart" uri="{C3380CC4-5D6E-409C-BE32-E72D297353CC}">
                <c16:uniqueId val="{00000001-BB68-4642-B662-FEE6EA8EF591}"/>
              </c:ext>
            </c:extLst>
          </c:dPt>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Sheet1!$A$2:$A$7</c:f>
              <c:strCache>
                <c:ptCount val="6"/>
                <c:pt idx="0">
                  <c:v>2012</c:v>
                </c:pt>
                <c:pt idx="1">
                  <c:v>2013</c:v>
                </c:pt>
                <c:pt idx="2">
                  <c:v>2014</c:v>
                </c:pt>
                <c:pt idx="3">
                  <c:v>2015</c:v>
                </c:pt>
                <c:pt idx="4">
                  <c:v>2016</c:v>
                </c:pt>
                <c:pt idx="5">
                  <c:v>2017 9 months</c:v>
                </c:pt>
              </c:strCache>
            </c:strRef>
          </c:cat>
          <c:val>
            <c:numRef>
              <c:f>Sheet1!$B$2:$B$7</c:f>
              <c:numCache>
                <c:formatCode>#,##0.0</c:formatCode>
                <c:ptCount val="6"/>
                <c:pt idx="0">
                  <c:v>911.3</c:v>
                </c:pt>
                <c:pt idx="1">
                  <c:v>949.9</c:v>
                </c:pt>
                <c:pt idx="2">
                  <c:v>1763</c:v>
                </c:pt>
                <c:pt idx="3">
                  <c:v>1576</c:v>
                </c:pt>
                <c:pt idx="4">
                  <c:v>1583.8</c:v>
                </c:pt>
                <c:pt idx="5">
                  <c:v>1346.4821357224359</c:v>
                </c:pt>
              </c:numCache>
            </c:numRef>
          </c:val>
          <c:extLst xmlns:c16r2="http://schemas.microsoft.com/office/drawing/2015/06/chart">
            <c:ext xmlns:c16="http://schemas.microsoft.com/office/drawing/2014/chart" uri="{C3380CC4-5D6E-409C-BE32-E72D297353CC}">
              <c16:uniqueId val="{00000002-BB68-4642-B662-FEE6EA8EF591}"/>
            </c:ext>
          </c:extLst>
        </c:ser>
        <c:ser>
          <c:idx val="1"/>
          <c:order val="1"/>
          <c:tx>
            <c:strRef>
              <c:f>Sheet1!$C$1</c:f>
              <c:strCache>
                <c:ptCount val="1"/>
                <c:pt idx="0">
                  <c:v>Column1</c:v>
                </c:pt>
              </c:strCache>
            </c:strRef>
          </c:tx>
          <c:spPr>
            <a:solidFill>
              <a:srgbClr val="C00000"/>
            </a:solidFill>
            <a:ln>
              <a:noFill/>
            </a:ln>
            <a:effectLst/>
          </c:spPr>
          <c:invertIfNegative val="0"/>
          <c:cat>
            <c:strRef>
              <c:f>Sheet1!$A$2:$A$7</c:f>
              <c:strCache>
                <c:ptCount val="6"/>
                <c:pt idx="0">
                  <c:v>2012</c:v>
                </c:pt>
                <c:pt idx="1">
                  <c:v>2013</c:v>
                </c:pt>
                <c:pt idx="2">
                  <c:v>2014</c:v>
                </c:pt>
                <c:pt idx="3">
                  <c:v>2015</c:v>
                </c:pt>
                <c:pt idx="4">
                  <c:v>2016</c:v>
                </c:pt>
                <c:pt idx="5">
                  <c:v>2017 9 months</c:v>
                </c:pt>
              </c:strCache>
            </c:strRef>
          </c:cat>
          <c:val>
            <c:numRef>
              <c:f>Sheet1!$C$2:$C$7</c:f>
              <c:numCache>
                <c:formatCode>#,##0.0</c:formatCode>
                <c:ptCount val="6"/>
                <c:pt idx="5">
                  <c:v>300</c:v>
                </c:pt>
              </c:numCache>
            </c:numRef>
          </c:val>
          <c:extLst xmlns:c16r2="http://schemas.microsoft.com/office/drawing/2015/06/chart">
            <c:ext xmlns:c16="http://schemas.microsoft.com/office/drawing/2014/chart" uri="{C3380CC4-5D6E-409C-BE32-E72D297353CC}">
              <c16:uniqueId val="{00000008-BB68-4642-B662-FEE6EA8EF591}"/>
            </c:ext>
          </c:extLst>
        </c:ser>
        <c:dLbls>
          <c:showLegendKey val="0"/>
          <c:showVal val="0"/>
          <c:showCatName val="0"/>
          <c:showSerName val="0"/>
          <c:showPercent val="0"/>
          <c:showBubbleSize val="0"/>
        </c:dLbls>
        <c:gapWidth val="31"/>
        <c:overlap val="100"/>
        <c:axId val="35182080"/>
        <c:axId val="35183616"/>
      </c:barChart>
      <c:lineChart>
        <c:grouping val="standard"/>
        <c:varyColors val="0"/>
        <c:ser>
          <c:idx val="2"/>
          <c:order val="2"/>
          <c:tx>
            <c:strRef>
              <c:f>Sheet1!$D$1</c:f>
              <c:strCache>
                <c:ptCount val="1"/>
                <c:pt idx="0">
                  <c:v>FDI, % of GDP</c:v>
                </c:pt>
              </c:strCache>
            </c:strRef>
          </c:tx>
          <c:spPr>
            <a:ln w="31750" cap="rnd">
              <a:solidFill>
                <a:schemeClr val="accent5"/>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Sheet1!$A$2:$A$7</c:f>
              <c:strCache>
                <c:ptCount val="6"/>
                <c:pt idx="0">
                  <c:v>2012</c:v>
                </c:pt>
                <c:pt idx="1">
                  <c:v>2013</c:v>
                </c:pt>
                <c:pt idx="2">
                  <c:v>2014</c:v>
                </c:pt>
                <c:pt idx="3">
                  <c:v>2015</c:v>
                </c:pt>
                <c:pt idx="4">
                  <c:v>2016</c:v>
                </c:pt>
                <c:pt idx="5">
                  <c:v>2017 9 months</c:v>
                </c:pt>
              </c:strCache>
            </c:strRef>
          </c:cat>
          <c:val>
            <c:numRef>
              <c:f>Sheet1!$D$2:$D$7</c:f>
              <c:numCache>
                <c:formatCode>0.0%</c:formatCode>
                <c:ptCount val="6"/>
                <c:pt idx="0">
                  <c:v>5.7506727106114187E-2</c:v>
                </c:pt>
                <c:pt idx="1">
                  <c:v>5.8854247670590686E-2</c:v>
                </c:pt>
                <c:pt idx="2">
                  <c:v>0.10679775179609173</c:v>
                </c:pt>
                <c:pt idx="3">
                  <c:v>0.11266696114650464</c:v>
                </c:pt>
                <c:pt idx="4">
                  <c:v>0.1101550246820896</c:v>
                </c:pt>
                <c:pt idx="5">
                  <c:v>0.12119400220927259</c:v>
                </c:pt>
              </c:numCache>
            </c:numRef>
          </c:val>
          <c:smooth val="0"/>
          <c:extLst xmlns:c16r2="http://schemas.microsoft.com/office/drawing/2015/06/chart">
            <c:ext xmlns:c16="http://schemas.microsoft.com/office/drawing/2014/chart" uri="{C3380CC4-5D6E-409C-BE32-E72D297353CC}">
              <c16:uniqueId val="{00000002-EFCA-4746-BC07-63A97485238E}"/>
            </c:ext>
          </c:extLst>
        </c:ser>
        <c:dLbls>
          <c:showLegendKey val="0"/>
          <c:showVal val="0"/>
          <c:showCatName val="0"/>
          <c:showSerName val="0"/>
          <c:showPercent val="0"/>
          <c:showBubbleSize val="0"/>
        </c:dLbls>
        <c:marker val="1"/>
        <c:smooth val="0"/>
        <c:axId val="35191040"/>
        <c:axId val="35189504"/>
      </c:lineChart>
      <c:catAx>
        <c:axId val="3518208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crossAx val="35183616"/>
        <c:crosses val="autoZero"/>
        <c:auto val="1"/>
        <c:lblAlgn val="ctr"/>
        <c:lblOffset val="100"/>
        <c:noMultiLvlLbl val="0"/>
      </c:catAx>
      <c:valAx>
        <c:axId val="35183616"/>
        <c:scaling>
          <c:orientation val="minMax"/>
          <c:min val="100"/>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700" b="0" i="0" u="none" strike="noStrike" kern="1200" baseline="0">
                <a:solidFill>
                  <a:schemeClr val="tx2"/>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crossAx val="35182080"/>
        <c:crosses val="autoZero"/>
        <c:crossBetween val="between"/>
      </c:valAx>
      <c:valAx>
        <c:axId val="35189504"/>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bg1"/>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crossAx val="35191040"/>
        <c:crosses val="max"/>
        <c:crossBetween val="between"/>
      </c:valAx>
      <c:catAx>
        <c:axId val="35191040"/>
        <c:scaling>
          <c:orientation val="minMax"/>
        </c:scaling>
        <c:delete val="1"/>
        <c:axPos val="b"/>
        <c:numFmt formatCode="General" sourceLinked="1"/>
        <c:majorTickMark val="out"/>
        <c:minorTickMark val="none"/>
        <c:tickLblPos val="nextTo"/>
        <c:crossAx val="35189504"/>
        <c:crosses val="autoZero"/>
        <c:auto val="1"/>
        <c:lblAlgn val="ctr"/>
        <c:lblOffset val="100"/>
        <c:noMultiLvlLbl val="0"/>
      </c:catAx>
      <c:spPr>
        <a:noFill/>
        <a:ln>
          <a:noFill/>
        </a:ln>
        <a:effectLst/>
      </c:spPr>
    </c:plotArea>
    <c:legend>
      <c:legendPos val="b"/>
      <c:legendEntry>
        <c:idx val="1"/>
        <c:delete val="1"/>
      </c:legendEntry>
      <c:layout>
        <c:manualLayout>
          <c:xMode val="edge"/>
          <c:yMode val="edge"/>
          <c:x val="0.19353058287297276"/>
          <c:y val="0.92184375471968494"/>
          <c:w val="0.41338168286048405"/>
          <c:h val="6.741149009363468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legend>
    <c:plotVisOnly val="1"/>
    <c:dispBlanksAs val="gap"/>
    <c:showDLblsOverMax val="0"/>
  </c:chart>
  <c:spPr>
    <a:noFill/>
    <a:ln>
      <a:noFill/>
    </a:ln>
    <a:effectLst/>
  </c:spPr>
  <c:txPr>
    <a:bodyPr/>
    <a:lstStyle/>
    <a:p>
      <a:pPr>
        <a:defRPr sz="700">
          <a:latin typeface="DejaVu Sans" panose="020B0603030804020204" pitchFamily="34" charset="0"/>
          <a:ea typeface="DejaVu Sans" panose="020B0603030804020204" pitchFamily="34" charset="0"/>
          <a:cs typeface="DejaVu Sans" panose="020B0603030804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DA71-4048-AE14-9DC37C007C2E}"/>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DA71-4048-AE14-9DC37C007C2E}"/>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DA71-4048-AE14-9DC37C007C2E}"/>
              </c:ext>
            </c:extLst>
          </c:dPt>
          <c:dLbls>
            <c:dLbl>
              <c:idx val="0"/>
              <c:layout>
                <c:manualLayout>
                  <c:x val="-0.20730795907791891"/>
                  <c:y val="0.10566338755788415"/>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A71-4048-AE14-9DC37C007C2E}"/>
                </c:ext>
                <c:ext xmlns:c15="http://schemas.microsoft.com/office/drawing/2012/chart" uri="{CE6537A1-D6FC-4f65-9D91-7224C49458BB}">
                  <c15:layout>
                    <c:manualLayout>
                      <c:w val="0.29821610695153883"/>
                      <c:h val="0.23531186293756687"/>
                    </c:manualLayout>
                  </c15:layout>
                </c:ext>
              </c:extLst>
            </c:dLbl>
            <c:dLbl>
              <c:idx val="1"/>
              <c:layout>
                <c:manualLayout>
                  <c:x val="2.875220847119336E-2"/>
                  <c:y val="-0.27709570990897331"/>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A71-4048-AE14-9DC37C007C2E}"/>
                </c:ext>
                <c:ext xmlns:c15="http://schemas.microsoft.com/office/drawing/2012/chart" uri="{CE6537A1-D6FC-4f65-9D91-7224C49458BB}">
                  <c15:layout>
                    <c:manualLayout>
                      <c:w val="0.29821610695153883"/>
                      <c:h val="0.23531186293756687"/>
                    </c:manualLayout>
                  </c15:layout>
                </c:ext>
              </c:extLst>
            </c:dLbl>
            <c:dLbl>
              <c:idx val="2"/>
              <c:layout>
                <c:manualLayout>
                  <c:x val="0.18865660353515706"/>
                  <c:y val="0.10219790758378672"/>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A71-4048-AE14-9DC37C007C2E}"/>
                </c:ext>
                <c:ext xmlns:c15="http://schemas.microsoft.com/office/drawing/2012/chart" uri="{CE6537A1-D6FC-4f65-9D91-7224C49458BB}">
                  <c15:layout>
                    <c:manualLayout>
                      <c:w val="0.27426300599157588"/>
                      <c:h val="0.23531186293756687"/>
                    </c:manualLayout>
                  </c15:layout>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'Chart-NCDs'!$B$18:$B$20</c:f>
              <c:numCache>
                <c:formatCode>0%</c:formatCode>
                <c:ptCount val="3"/>
                <c:pt idx="0">
                  <c:v>0.18868894601542438</c:v>
                </c:pt>
                <c:pt idx="1">
                  <c:v>0.6956298200514146</c:v>
                </c:pt>
                <c:pt idx="2">
                  <c:v>0.11568123393316203</c:v>
                </c:pt>
              </c:numCache>
            </c:numRef>
          </c:val>
          <c:extLst xmlns:c16r2="http://schemas.microsoft.com/office/drawing/2015/06/chart">
            <c:ext xmlns:c16="http://schemas.microsoft.com/office/drawing/2014/chart" uri="{C3380CC4-5D6E-409C-BE32-E72D297353CC}">
              <c16:uniqueId val="{00000006-DA71-4048-AE14-9DC37C007C2E}"/>
            </c:ext>
            <c:ext xmlns:c15="http://schemas.microsoft.com/office/drawing/2012/chart" uri="{02D57815-91ED-43cb-92C2-25804820EDAC}">
              <c15:filteredCategoryTitle>
                <c15:cat>
                  <c:strRef>
                    <c:extLst xmlns:c16="http://schemas.microsoft.com/office/drawing/2014/chart" xmlns:c16r2="http://schemas.microsoft.com/office/drawing/2015/06/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0"/>
      </c:pieChart>
      <c:spPr>
        <a:noFill/>
        <a:ln>
          <a:solidFill>
            <a:schemeClr val="bg1"/>
          </a:solidFill>
        </a:ln>
        <a:effectLst/>
      </c:spPr>
    </c:plotArea>
    <c:plotVisOnly val="1"/>
    <c:dispBlanksAs val="zero"/>
    <c:showDLblsOverMax val="0"/>
  </c:chart>
  <c:spPr>
    <a:noFill/>
    <a:ln>
      <a:noFill/>
    </a:ln>
    <a:effectLst/>
  </c:spPr>
  <c:txPr>
    <a:bodyPr/>
    <a:lstStyle/>
    <a:p>
      <a:pPr>
        <a:defRPr sz="1200" b="1">
          <a:solidFill>
            <a:schemeClr val="bg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CCAF-4A90-B436-D773CC219D94}"/>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CCAF-4A90-B436-D773CC219D94}"/>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CCAF-4A90-B436-D773CC219D94}"/>
              </c:ext>
            </c:extLst>
          </c:dPt>
          <c:dLbls>
            <c:dLbl>
              <c:idx val="0"/>
              <c:layout>
                <c:manualLayout>
                  <c:x val="-0.14493066189315676"/>
                  <c:y val="0.13023880900424514"/>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CAF-4A90-B436-D773CC219D94}"/>
                </c:ext>
                <c:ext xmlns:c15="http://schemas.microsoft.com/office/drawing/2012/chart" uri="{CE6537A1-D6FC-4f65-9D91-7224C49458BB}">
                  <c15:layout/>
                </c:ext>
              </c:extLst>
            </c:dLbl>
            <c:dLbl>
              <c:idx val="1"/>
              <c:layout>
                <c:manualLayout>
                  <c:x val="-1.3156722148274826E-2"/>
                  <c:y val="-0.31359508503437666"/>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CAF-4A90-B436-D773CC219D94}"/>
                </c:ext>
                <c:ext xmlns:c15="http://schemas.microsoft.com/office/drawing/2012/chart" uri="{CE6537A1-D6FC-4f65-9D91-7224C49458BB}">
                  <c15:layout/>
                </c:ext>
              </c:extLst>
            </c:dLbl>
            <c:dLbl>
              <c:idx val="2"/>
              <c:layout>
                <c:manualLayout>
                  <c:x val="6.4129457718587218E-2"/>
                  <c:y val="0.11342183316539356"/>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CAF-4A90-B436-D773CC219D94}"/>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'Chart-NCDs'!$C$18:$C$20</c:f>
              <c:numCache>
                <c:formatCode>0%</c:formatCode>
                <c:ptCount val="3"/>
                <c:pt idx="0">
                  <c:v>0.11439588688946015</c:v>
                </c:pt>
                <c:pt idx="1">
                  <c:v>0.80012853470437062</c:v>
                </c:pt>
                <c:pt idx="2">
                  <c:v>8.5475578406169664E-2</c:v>
                </c:pt>
              </c:numCache>
            </c:numRef>
          </c:val>
          <c:extLst xmlns:c16r2="http://schemas.microsoft.com/office/drawing/2015/06/chart">
            <c:ext xmlns:c16="http://schemas.microsoft.com/office/drawing/2014/chart" uri="{C3380CC4-5D6E-409C-BE32-E72D297353CC}">
              <c16:uniqueId val="{00000006-CCAF-4A90-B436-D773CC219D94}"/>
            </c:ext>
            <c:ext xmlns:c15="http://schemas.microsoft.com/office/drawing/2012/chart" uri="{02D57815-91ED-43cb-92C2-25804820EDAC}">
              <c15:filteredCategoryTitle>
                <c15:cat>
                  <c:strRef>
                    <c:extLst xmlns:c16="http://schemas.microsoft.com/office/drawing/2014/chart" xmlns:c16r2="http://schemas.microsoft.com/office/drawing/2015/06/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5"/>
      </c:pieChart>
      <c:spPr>
        <a:noFill/>
        <a:ln>
          <a:noFill/>
        </a:ln>
        <a:effectLst/>
      </c:spPr>
    </c:plotArea>
    <c:plotVisOnly val="1"/>
    <c:dispBlanksAs val="zero"/>
    <c:showDLblsOverMax val="0"/>
  </c:chart>
  <c:spPr>
    <a:noFill/>
    <a:ln>
      <a:noFill/>
    </a:ln>
    <a:effectLst/>
  </c:spPr>
  <c:txPr>
    <a:bodyPr/>
    <a:lstStyle/>
    <a:p>
      <a:pPr>
        <a:defRPr sz="1200">
          <a:solidFill>
            <a:sysClr val="windowText" lastClr="000000"/>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19050">
              <a:solidFill>
                <a:schemeClr val="bg1"/>
              </a:solidFill>
            </a:ln>
            <a:effectLst>
              <a:outerShdw blurRad="50800" dist="38100" dir="8100000" algn="tr" rotWithShape="0">
                <a:prstClr val="black">
                  <a:alpha val="20000"/>
                </a:prstClr>
              </a:outerShdw>
            </a:effectLst>
          </c:spPr>
          <c:dPt>
            <c:idx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1-EBF9-4607-BB1C-5013434A50E9}"/>
              </c:ext>
            </c:extLst>
          </c:dPt>
          <c:dPt>
            <c:idx val="1"/>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3-EBF9-4607-BB1C-5013434A50E9}"/>
              </c:ext>
            </c:extLst>
          </c:dPt>
          <c:dPt>
            <c:idx val="2"/>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5-EBF9-4607-BB1C-5013434A50E9}"/>
              </c:ext>
            </c:extLst>
          </c:dPt>
          <c:dLbls>
            <c:dLbl>
              <c:idx val="0"/>
              <c:layout>
                <c:manualLayout>
                  <c:x val="-0.12546817135174929"/>
                  <c:y val="0.12841972505252575"/>
                </c:manualLayout>
              </c:layout>
              <c:tx>
                <c:rich>
                  <a:bodyPr/>
                  <a:lstStyle/>
                  <a:p>
                    <a:r>
                      <a:rPr lang="en-US" dirty="0" smtClean="0"/>
                      <a:t>7%</a:t>
                    </a:r>
                    <a:endParaRPr lang="en-US" dirty="0"/>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BF9-4607-BB1C-5013434A50E9}"/>
                </c:ext>
                <c:ext xmlns:c15="http://schemas.microsoft.com/office/drawing/2012/chart" uri="{CE6537A1-D6FC-4f65-9D91-7224C49458BB}">
                  <c15:layout/>
                </c:ext>
              </c:extLst>
            </c:dLbl>
            <c:dLbl>
              <c:idx val="1"/>
              <c:layout>
                <c:manualLayout>
                  <c:x val="0.19405388369449991"/>
                  <c:y val="-0.2023146386998228"/>
                </c:manualLayout>
              </c:layout>
              <c:tx>
                <c:rich>
                  <a:bodyPr/>
                  <a:lstStyle/>
                  <a:p>
                    <a:r>
                      <a:rPr lang="en-US" dirty="0" smtClean="0"/>
                      <a:t>83</a:t>
                    </a:r>
                    <a:r>
                      <a:rPr lang="en-US" dirty="0"/>
                      <a:t>%</a:t>
                    </a:r>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BF9-4607-BB1C-5013434A50E9}"/>
                </c:ext>
                <c:ext xmlns:c15="http://schemas.microsoft.com/office/drawing/2012/chart" uri="{CE6537A1-D6FC-4f65-9D91-7224C49458BB}">
                  <c15:layout/>
                </c:ext>
              </c:extLst>
            </c:dLbl>
            <c:dLbl>
              <c:idx val="2"/>
              <c:layout>
                <c:manualLayout>
                  <c:x val="2.1259842519685095E-3"/>
                  <c:y val="0.12262574121955144"/>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BF9-4607-BB1C-5013434A50E9}"/>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'Chart-NCDs'!$D$18:$D$20</c:f>
              <c:numCache>
                <c:formatCode>0%</c:formatCode>
                <c:ptCount val="3"/>
                <c:pt idx="0">
                  <c:v>9.1490722968650046E-2</c:v>
                </c:pt>
                <c:pt idx="1">
                  <c:v>0.82533589251439643</c:v>
                </c:pt>
                <c:pt idx="2">
                  <c:v>8.3173384516954579E-2</c:v>
                </c:pt>
              </c:numCache>
            </c:numRef>
          </c:val>
          <c:extLst xmlns:c16r2="http://schemas.microsoft.com/office/drawing/2015/06/chart">
            <c:ext xmlns:c16="http://schemas.microsoft.com/office/drawing/2014/chart" uri="{C3380CC4-5D6E-409C-BE32-E72D297353CC}">
              <c16:uniqueId val="{00000006-EBF9-4607-BB1C-5013434A50E9}"/>
            </c:ext>
            <c:ext xmlns:c15="http://schemas.microsoft.com/office/drawing/2012/chart" uri="{02D57815-91ED-43cb-92C2-25804820EDAC}">
              <c15:filteredCategoryTitle>
                <c15:cat>
                  <c:strRef>
                    <c:extLst xmlns:c16="http://schemas.microsoft.com/office/drawing/2014/chart" xmlns:c16r2="http://schemas.microsoft.com/office/drawing/2015/06/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13"/>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0415573053369E-2"/>
          <c:y val="3.4560553877851966E-2"/>
          <c:w val="0.83859300573539419"/>
          <c:h val="0.60102589611255319"/>
        </c:manualLayout>
      </c:layout>
      <c:barChart>
        <c:barDir val="col"/>
        <c:grouping val="clustered"/>
        <c:varyColors val="0"/>
        <c:ser>
          <c:idx val="0"/>
          <c:order val="0"/>
          <c:tx>
            <c:strRef>
              <c:f>Sheet1!$A$2</c:f>
              <c:strCache>
                <c:ptCount val="1"/>
                <c:pt idx="0">
                  <c:v>ჯანდაცვაზე სახელმწიფო დანახარჯები, მლნ. ლარი</c:v>
                </c:pt>
              </c:strCache>
            </c:strRef>
          </c:tx>
          <c:invertIfNegative val="0"/>
          <c:dLbls>
            <c:spPr>
              <a:noFill/>
              <a:ln>
                <a:noFill/>
              </a:ln>
              <a:effectLst/>
            </c:spPr>
            <c:txPr>
              <a:bodyPr/>
              <a:lstStyle/>
              <a:p>
                <a:pPr>
                  <a:defRPr sz="1400"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2010</c:v>
                </c:pt>
                <c:pt idx="1">
                  <c:v>2011</c:v>
                </c:pt>
                <c:pt idx="2">
                  <c:v>2012</c:v>
                </c:pt>
                <c:pt idx="3">
                  <c:v>2013</c:v>
                </c:pt>
                <c:pt idx="4">
                  <c:v>2014</c:v>
                </c:pt>
                <c:pt idx="5">
                  <c:v>2015</c:v>
                </c:pt>
                <c:pt idx="6">
                  <c:v>2016</c:v>
                </c:pt>
              </c:strCache>
            </c:strRef>
          </c:cat>
          <c:val>
            <c:numRef>
              <c:f>Sheet1!$B$2:$H$2</c:f>
              <c:numCache>
                <c:formatCode>#,##0</c:formatCode>
                <c:ptCount val="7"/>
                <c:pt idx="0">
                  <c:v>441</c:v>
                </c:pt>
                <c:pt idx="1">
                  <c:v>375</c:v>
                </c:pt>
                <c:pt idx="2">
                  <c:v>450</c:v>
                </c:pt>
                <c:pt idx="3">
                  <c:v>548</c:v>
                </c:pt>
                <c:pt idx="4">
                  <c:v>693</c:v>
                </c:pt>
                <c:pt idx="5">
                  <c:v>914</c:v>
                </c:pt>
                <c:pt idx="6" formatCode="General">
                  <c:v>1017</c:v>
                </c:pt>
              </c:numCache>
            </c:numRef>
          </c:val>
        </c:ser>
        <c:dLbls>
          <c:showLegendKey val="0"/>
          <c:showVal val="0"/>
          <c:showCatName val="0"/>
          <c:showSerName val="0"/>
          <c:showPercent val="0"/>
          <c:showBubbleSize val="0"/>
        </c:dLbls>
        <c:gapWidth val="29"/>
        <c:overlap val="36"/>
        <c:axId val="33939456"/>
        <c:axId val="33940992"/>
      </c:barChart>
      <c:lineChart>
        <c:grouping val="standard"/>
        <c:varyColors val="0"/>
        <c:ser>
          <c:idx val="1"/>
          <c:order val="1"/>
          <c:tx>
            <c:strRef>
              <c:f>Sheet1!$A$3</c:f>
              <c:strCache>
                <c:ptCount val="1"/>
                <c:pt idx="0">
                  <c:v>მშპ-დან ჯანდაცვაზე სახელმწიფო დანახარჯების % </c:v>
                </c:pt>
              </c:strCache>
            </c:strRef>
          </c:tx>
          <c:spPr>
            <a:ln w="41275">
              <a:solidFill>
                <a:srgbClr val="C00000"/>
              </a:solidFill>
            </a:ln>
          </c:spPr>
          <c:marker>
            <c:symbol val="none"/>
          </c:marker>
          <c:dLbls>
            <c:dLbl>
              <c:idx val="6"/>
              <c:layout>
                <c:manualLayout>
                  <c:x val="-6.0006204906028655E-2"/>
                  <c:y val="-5.473979034428872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6.2591582417967195E-2"/>
                  <c:y val="-5.475240895608495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5.9952665198497956E-2"/>
                  <c:y val="-4.503128280050403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5.7367491259591855E-2"/>
                  <c:y val="-6.426204717796103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5.9952665198497956E-2"/>
                  <c:y val="-4.695915431073230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1"/>
              <c:layout>
                <c:manualLayout>
                  <c:x val="-4.7096417481060582E-2"/>
                  <c:y val="-4.3381777866500638E-2"/>
                </c:manualLayout>
              </c:layout>
              <c:numFmt formatCode="0.0%" sourceLinked="0"/>
              <c:spPr>
                <a:noFill/>
                <a:ln>
                  <a:noFill/>
                </a:ln>
                <a:effectLst/>
              </c:spPr>
              <c:txPr>
                <a:bodyPr/>
                <a:lstStyle/>
                <a:p>
                  <a:pPr>
                    <a:defRPr sz="1400"/>
                  </a:pPr>
                  <a:endParaRPr lang="en-US"/>
                </a:p>
              </c:txPr>
              <c:dLblPos val="r"/>
              <c:showLegendKey val="0"/>
              <c:showVal val="1"/>
              <c:showCatName val="0"/>
              <c:showSerName val="0"/>
              <c:showPercent val="0"/>
              <c:showBubbleSize val="0"/>
            </c:dLbl>
            <c:spPr>
              <a:noFill/>
              <a:ln>
                <a:noFill/>
              </a:ln>
              <a:effectLst/>
            </c:spPr>
            <c:txPr>
              <a:bodyPr/>
              <a:lstStyle/>
              <a:p>
                <a:pPr>
                  <a:defRPr sz="14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2010</c:v>
                </c:pt>
                <c:pt idx="1">
                  <c:v>2011</c:v>
                </c:pt>
                <c:pt idx="2">
                  <c:v>2012</c:v>
                </c:pt>
                <c:pt idx="3">
                  <c:v>2013</c:v>
                </c:pt>
                <c:pt idx="4">
                  <c:v>2014</c:v>
                </c:pt>
                <c:pt idx="5">
                  <c:v>2015</c:v>
                </c:pt>
                <c:pt idx="6">
                  <c:v>2016</c:v>
                </c:pt>
              </c:strCache>
            </c:strRef>
          </c:cat>
          <c:val>
            <c:numRef>
              <c:f>Sheet1!$B$3:$H$3</c:f>
              <c:numCache>
                <c:formatCode>0.0%</c:formatCode>
                <c:ptCount val="7"/>
                <c:pt idx="0">
                  <c:v>2.1533107964660497E-2</c:v>
                </c:pt>
                <c:pt idx="1">
                  <c:v>1.5424689032252081E-2</c:v>
                </c:pt>
                <c:pt idx="2">
                  <c:v>1.7209900867980875E-2</c:v>
                </c:pt>
                <c:pt idx="3">
                  <c:v>2.0409014953656761E-2</c:v>
                </c:pt>
                <c:pt idx="4">
                  <c:v>2.3780707749627678E-2</c:v>
                </c:pt>
                <c:pt idx="5">
                  <c:v>2.9000000000000001E-2</c:v>
                </c:pt>
                <c:pt idx="6" formatCode="0.00%">
                  <c:v>0.03</c:v>
                </c:pt>
              </c:numCache>
            </c:numRef>
          </c:val>
          <c:smooth val="0"/>
        </c:ser>
        <c:dLbls>
          <c:showLegendKey val="0"/>
          <c:showVal val="0"/>
          <c:showCatName val="0"/>
          <c:showSerName val="0"/>
          <c:showPercent val="0"/>
          <c:showBubbleSize val="0"/>
        </c:dLbls>
        <c:marker val="1"/>
        <c:smooth val="0"/>
        <c:axId val="33948416"/>
        <c:axId val="33942528"/>
      </c:lineChart>
      <c:catAx>
        <c:axId val="33939456"/>
        <c:scaling>
          <c:orientation val="minMax"/>
        </c:scaling>
        <c:delete val="0"/>
        <c:axPos val="b"/>
        <c:numFmt formatCode="General" sourceLinked="0"/>
        <c:majorTickMark val="out"/>
        <c:minorTickMark val="none"/>
        <c:tickLblPos val="nextTo"/>
        <c:txPr>
          <a:bodyPr/>
          <a:lstStyle/>
          <a:p>
            <a:pPr>
              <a:defRPr sz="1400" b="1"/>
            </a:pPr>
            <a:endParaRPr lang="en-US"/>
          </a:p>
        </c:txPr>
        <c:crossAx val="33940992"/>
        <c:crosses val="autoZero"/>
        <c:auto val="1"/>
        <c:lblAlgn val="ctr"/>
        <c:lblOffset val="100"/>
        <c:noMultiLvlLbl val="0"/>
      </c:catAx>
      <c:valAx>
        <c:axId val="33940992"/>
        <c:scaling>
          <c:orientation val="minMax"/>
        </c:scaling>
        <c:delete val="0"/>
        <c:axPos val="l"/>
        <c:numFmt formatCode="#,##0" sourceLinked="1"/>
        <c:majorTickMark val="out"/>
        <c:minorTickMark val="none"/>
        <c:tickLblPos val="nextTo"/>
        <c:txPr>
          <a:bodyPr/>
          <a:lstStyle/>
          <a:p>
            <a:pPr>
              <a:defRPr sz="1200"/>
            </a:pPr>
            <a:endParaRPr lang="en-US"/>
          </a:p>
        </c:txPr>
        <c:crossAx val="33939456"/>
        <c:crosses val="autoZero"/>
        <c:crossBetween val="between"/>
      </c:valAx>
      <c:valAx>
        <c:axId val="33942528"/>
        <c:scaling>
          <c:orientation val="minMax"/>
        </c:scaling>
        <c:delete val="0"/>
        <c:axPos val="r"/>
        <c:numFmt formatCode="0%" sourceLinked="0"/>
        <c:majorTickMark val="out"/>
        <c:minorTickMark val="none"/>
        <c:tickLblPos val="nextTo"/>
        <c:txPr>
          <a:bodyPr/>
          <a:lstStyle/>
          <a:p>
            <a:pPr>
              <a:defRPr sz="1400"/>
            </a:pPr>
            <a:endParaRPr lang="en-US"/>
          </a:p>
        </c:txPr>
        <c:crossAx val="33948416"/>
        <c:crosses val="max"/>
        <c:crossBetween val="between"/>
      </c:valAx>
      <c:catAx>
        <c:axId val="33948416"/>
        <c:scaling>
          <c:orientation val="minMax"/>
        </c:scaling>
        <c:delete val="1"/>
        <c:axPos val="b"/>
        <c:numFmt formatCode="General" sourceLinked="1"/>
        <c:majorTickMark val="out"/>
        <c:minorTickMark val="none"/>
        <c:tickLblPos val="nextTo"/>
        <c:crossAx val="33942528"/>
        <c:crosses val="autoZero"/>
        <c:auto val="1"/>
        <c:lblAlgn val="ctr"/>
        <c:lblOffset val="100"/>
        <c:noMultiLvlLbl val="0"/>
      </c:catAx>
    </c:plotArea>
    <c:legend>
      <c:legendPos val="b"/>
      <c:layout>
        <c:manualLayout>
          <c:xMode val="edge"/>
          <c:yMode val="edge"/>
          <c:x val="7.8204216408432822E-2"/>
          <c:y val="0.79363963799214532"/>
          <c:w val="0.88592667852002382"/>
          <c:h val="0.16232819911167418"/>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plotArea>
      <c:layout>
        <c:manualLayout>
          <c:layoutTarget val="inner"/>
          <c:xMode val="edge"/>
          <c:yMode val="edge"/>
          <c:x val="0.1085234439131755"/>
          <c:y val="4.5121577608127836E-2"/>
          <c:w val="0.81475551667152712"/>
          <c:h val="0.61745205985843854"/>
        </c:manualLayout>
      </c:layout>
      <c:barChart>
        <c:barDir val="col"/>
        <c:grouping val="clustered"/>
        <c:varyColors val="0"/>
        <c:ser>
          <c:idx val="0"/>
          <c:order val="0"/>
          <c:tx>
            <c:strRef>
              <c:f>Sheet1!$B$1</c:f>
              <c:strCache>
                <c:ptCount val="1"/>
                <c:pt idx="0">
                  <c:v>ჯიბიდან გადახდები, მლნ ლარი</c:v>
                </c:pt>
              </c:strCache>
            </c:strRef>
          </c:tx>
          <c:invertIfNegative val="0"/>
          <c:dPt>
            <c:idx val="0"/>
            <c:invertIfNegative val="0"/>
            <c:bubble3D val="0"/>
            <c:extLst xmlns:c16r2="http://schemas.microsoft.com/office/drawing/2015/06/chart">
              <c:ext xmlns:c16="http://schemas.microsoft.com/office/drawing/2014/chart" uri="{C3380CC4-5D6E-409C-BE32-E72D297353CC}">
                <c16:uniqueId val="{00000002-7F28-472A-8350-874F9330AC8E}"/>
              </c:ext>
            </c:extLst>
          </c:dPt>
          <c:dPt>
            <c:idx val="1"/>
            <c:invertIfNegative val="0"/>
            <c:bubble3D val="0"/>
            <c:extLst xmlns:c16r2="http://schemas.microsoft.com/office/drawing/2015/06/chart">
              <c:ext xmlns:c16="http://schemas.microsoft.com/office/drawing/2014/chart" uri="{C3380CC4-5D6E-409C-BE32-E72D297353CC}">
                <c16:uniqueId val="{00000003-7F28-472A-8350-874F9330AC8E}"/>
              </c:ext>
            </c:extLst>
          </c:dPt>
          <c:dPt>
            <c:idx val="2"/>
            <c:invertIfNegative val="0"/>
            <c:bubble3D val="0"/>
            <c:extLst xmlns:c16r2="http://schemas.microsoft.com/office/drawing/2015/06/chart">
              <c:ext xmlns:c16="http://schemas.microsoft.com/office/drawing/2014/chart" uri="{C3380CC4-5D6E-409C-BE32-E72D297353CC}">
                <c16:uniqueId val="{00000004-7F28-472A-8350-874F9330AC8E}"/>
              </c:ext>
            </c:extLst>
          </c:dPt>
          <c:dPt>
            <c:idx val="3"/>
            <c:invertIfNegative val="0"/>
            <c:bubble3D val="0"/>
            <c:extLst xmlns:c16r2="http://schemas.microsoft.com/office/drawing/2015/06/chart">
              <c:ext xmlns:c16="http://schemas.microsoft.com/office/drawing/2014/chart" uri="{C3380CC4-5D6E-409C-BE32-E72D297353CC}">
                <c16:uniqueId val="{00000005-7F28-472A-8350-874F9330AC8E}"/>
              </c:ext>
            </c:extLst>
          </c:dPt>
          <c:dPt>
            <c:idx val="4"/>
            <c:invertIfNegative val="0"/>
            <c:bubble3D val="0"/>
            <c:extLst xmlns:c16r2="http://schemas.microsoft.com/office/drawing/2015/06/chart">
              <c:ext xmlns:c16="http://schemas.microsoft.com/office/drawing/2014/chart" uri="{C3380CC4-5D6E-409C-BE32-E72D297353CC}">
                <c16:uniqueId val="{00000001-7F28-472A-8350-874F9330AC8E}"/>
              </c:ext>
            </c:extLst>
          </c:dPt>
          <c:dPt>
            <c:idx val="5"/>
            <c:invertIfNegative val="0"/>
            <c:bubble3D val="0"/>
            <c:extLst xmlns:c16r2="http://schemas.microsoft.com/office/drawing/2015/06/chart">
              <c:ext xmlns:c16="http://schemas.microsoft.com/office/drawing/2014/chart" uri="{C3380CC4-5D6E-409C-BE32-E72D297353CC}">
                <c16:uniqueId val="{00000006-7F28-472A-8350-874F9330AC8E}"/>
              </c:ext>
            </c:extLst>
          </c:dPt>
          <c:dLbls>
            <c:spPr>
              <a:noFill/>
              <a:ln>
                <a:noFill/>
              </a:ln>
              <a:effectLst/>
            </c:spPr>
            <c:txPr>
              <a:bodyPr/>
              <a:lstStyle/>
              <a:p>
                <a:pPr>
                  <a:defRPr sz="1400" b="1">
                    <a:solidFill>
                      <a:schemeClr val="bg1"/>
                    </a:solidFill>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Sheet1!$B$2:$B$8</c:f>
              <c:numCache>
                <c:formatCode>General</c:formatCode>
                <c:ptCount val="7"/>
                <c:pt idx="0">
                  <c:v>1440</c:v>
                </c:pt>
                <c:pt idx="1">
                  <c:v>1543</c:v>
                </c:pt>
                <c:pt idx="2">
                  <c:v>1609</c:v>
                </c:pt>
                <c:pt idx="3">
                  <c:v>1557</c:v>
                </c:pt>
                <c:pt idx="4">
                  <c:v>1623</c:v>
                </c:pt>
                <c:pt idx="5">
                  <c:v>1481</c:v>
                </c:pt>
                <c:pt idx="6">
                  <c:v>1591</c:v>
                </c:pt>
              </c:numCache>
            </c:numRef>
          </c:val>
          <c:extLst xmlns:c16r2="http://schemas.microsoft.com/office/drawing/2015/06/chart">
            <c:ext xmlns:c16="http://schemas.microsoft.com/office/drawing/2014/chart" uri="{C3380CC4-5D6E-409C-BE32-E72D297353CC}">
              <c16:uniqueId val="{00000000-5203-4761-B4DF-5DBCE9259186}"/>
            </c:ext>
          </c:extLst>
        </c:ser>
        <c:dLbls>
          <c:showLegendKey val="0"/>
          <c:showVal val="0"/>
          <c:showCatName val="0"/>
          <c:showSerName val="0"/>
          <c:showPercent val="0"/>
          <c:showBubbleSize val="0"/>
        </c:dLbls>
        <c:gapWidth val="37"/>
        <c:axId val="34054912"/>
        <c:axId val="34036736"/>
      </c:barChart>
      <c:lineChart>
        <c:grouping val="standard"/>
        <c:varyColors val="0"/>
        <c:ser>
          <c:idx val="1"/>
          <c:order val="1"/>
          <c:tx>
            <c:strRef>
              <c:f>Sheet1!$C$1</c:f>
              <c:strCache>
                <c:ptCount val="1"/>
                <c:pt idx="0">
                  <c:v>ჯიბიდან გადახდების % ჯანდაცვაზე მთლიანი დანახარჯებიდან</c:v>
                </c:pt>
              </c:strCache>
            </c:strRef>
          </c:tx>
          <c:marker>
            <c:symbol val="none"/>
          </c:marker>
          <c:dLbls>
            <c:dLbl>
              <c:idx val="0"/>
              <c:layout>
                <c:manualLayout>
                  <c:x val="-5.9881889763779526E-2"/>
                  <c:y val="-5.061059493684169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203-4761-B4DF-5DBCE9259186}"/>
                </c:ext>
                <c:ext xmlns:c15="http://schemas.microsoft.com/office/drawing/2012/chart" uri="{CE6537A1-D6FC-4f65-9D91-7224C49458BB}">
                  <c15:layout/>
                </c:ext>
              </c:extLst>
            </c:dLbl>
            <c:dLbl>
              <c:idx val="1"/>
              <c:layout>
                <c:manualLayout>
                  <c:x val="-7.1175712410948638E-2"/>
                  <c:y val="-6.057774368703724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2009045744281967E-2"/>
                  <c:y val="-4.50807199697576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9409813356663862E-2"/>
                  <c:y val="-9.499726415616556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F28-472A-8350-874F9330AC8E}"/>
                </c:ext>
                <c:ext xmlns:c15="http://schemas.microsoft.com/office/drawing/2012/chart" uri="{CE6537A1-D6FC-4f65-9D91-7224C49458BB}">
                  <c15:layout/>
                </c:ext>
              </c:extLst>
            </c:dLbl>
            <c:dLbl>
              <c:idx val="6"/>
              <c:layout>
                <c:manualLayout>
                  <c:x val="-8.0104283839520063E-2"/>
                  <c:y val="-1.0987267791742453E-2"/>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1400"/>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Sheet1!$C$2:$C$8</c:f>
              <c:numCache>
                <c:formatCode>0.00%</c:formatCode>
                <c:ptCount val="7"/>
                <c:pt idx="0">
                  <c:v>0.72699999999999998</c:v>
                </c:pt>
                <c:pt idx="1">
                  <c:v>0.75600000000000001</c:v>
                </c:pt>
                <c:pt idx="2">
                  <c:v>0.73399999999999999</c:v>
                </c:pt>
                <c:pt idx="3" formatCode="0%">
                  <c:v>0.69099999999999995</c:v>
                </c:pt>
                <c:pt idx="4">
                  <c:v>0.66</c:v>
                </c:pt>
                <c:pt idx="5" formatCode="0.0%">
                  <c:v>0.57299999999999995</c:v>
                </c:pt>
                <c:pt idx="6" formatCode="0.0%">
                  <c:v>0.57099999999999995</c:v>
                </c:pt>
              </c:numCache>
            </c:numRef>
          </c:val>
          <c:smooth val="0"/>
          <c:extLst xmlns:c16r2="http://schemas.microsoft.com/office/drawing/2015/06/chart">
            <c:ext xmlns:c16="http://schemas.microsoft.com/office/drawing/2014/chart" uri="{C3380CC4-5D6E-409C-BE32-E72D297353CC}">
              <c16:uniqueId val="{00000002-5203-4761-B4DF-5DBCE9259186}"/>
            </c:ext>
          </c:extLst>
        </c:ser>
        <c:dLbls>
          <c:showLegendKey val="0"/>
          <c:showVal val="0"/>
          <c:showCatName val="0"/>
          <c:showSerName val="0"/>
          <c:showPercent val="0"/>
          <c:showBubbleSize val="0"/>
        </c:dLbls>
        <c:marker val="1"/>
        <c:smooth val="0"/>
        <c:axId val="34033664"/>
        <c:axId val="34035200"/>
      </c:lineChart>
      <c:catAx>
        <c:axId val="34033664"/>
        <c:scaling>
          <c:orientation val="minMax"/>
        </c:scaling>
        <c:delete val="0"/>
        <c:axPos val="b"/>
        <c:numFmt formatCode="General" sourceLinked="1"/>
        <c:majorTickMark val="out"/>
        <c:minorTickMark val="none"/>
        <c:tickLblPos val="nextTo"/>
        <c:txPr>
          <a:bodyPr/>
          <a:lstStyle/>
          <a:p>
            <a:pPr>
              <a:defRPr sz="1400"/>
            </a:pPr>
            <a:endParaRPr lang="en-US"/>
          </a:p>
        </c:txPr>
        <c:crossAx val="34035200"/>
        <c:crosses val="autoZero"/>
        <c:auto val="1"/>
        <c:lblAlgn val="ctr"/>
        <c:lblOffset val="100"/>
        <c:noMultiLvlLbl val="0"/>
      </c:catAx>
      <c:valAx>
        <c:axId val="34035200"/>
        <c:scaling>
          <c:orientation val="minMax"/>
        </c:scaling>
        <c:delete val="0"/>
        <c:axPos val="l"/>
        <c:numFmt formatCode="0%" sourceLinked="0"/>
        <c:majorTickMark val="out"/>
        <c:minorTickMark val="none"/>
        <c:tickLblPos val="nextTo"/>
        <c:txPr>
          <a:bodyPr/>
          <a:lstStyle/>
          <a:p>
            <a:pPr>
              <a:defRPr sz="1200"/>
            </a:pPr>
            <a:endParaRPr lang="en-US"/>
          </a:p>
        </c:txPr>
        <c:crossAx val="34033664"/>
        <c:crosses val="autoZero"/>
        <c:crossBetween val="between"/>
      </c:valAx>
      <c:valAx>
        <c:axId val="34036736"/>
        <c:scaling>
          <c:orientation val="minMax"/>
        </c:scaling>
        <c:delete val="0"/>
        <c:axPos val="r"/>
        <c:numFmt formatCode="General" sourceLinked="1"/>
        <c:majorTickMark val="out"/>
        <c:minorTickMark val="none"/>
        <c:tickLblPos val="nextTo"/>
        <c:txPr>
          <a:bodyPr/>
          <a:lstStyle/>
          <a:p>
            <a:pPr>
              <a:defRPr sz="1200"/>
            </a:pPr>
            <a:endParaRPr lang="en-US"/>
          </a:p>
        </c:txPr>
        <c:crossAx val="34054912"/>
        <c:crosses val="max"/>
        <c:crossBetween val="between"/>
      </c:valAx>
      <c:catAx>
        <c:axId val="34054912"/>
        <c:scaling>
          <c:orientation val="minMax"/>
        </c:scaling>
        <c:delete val="1"/>
        <c:axPos val="b"/>
        <c:numFmt formatCode="General" sourceLinked="1"/>
        <c:majorTickMark val="out"/>
        <c:minorTickMark val="none"/>
        <c:tickLblPos val="nextTo"/>
        <c:crossAx val="34036736"/>
        <c:crosses val="autoZero"/>
        <c:auto val="1"/>
        <c:lblAlgn val="ctr"/>
        <c:lblOffset val="100"/>
        <c:noMultiLvlLbl val="0"/>
      </c:catAx>
    </c:plotArea>
    <c:legend>
      <c:legendPos val="r"/>
      <c:layout>
        <c:manualLayout>
          <c:xMode val="edge"/>
          <c:yMode val="edge"/>
          <c:x val="1.0275419443282276E-2"/>
          <c:y val="0.81559549321241231"/>
          <c:w val="0.9799692573150578"/>
          <c:h val="0.18440450678758766"/>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8877710168955595E-2"/>
          <c:y val="0.160476624015748"/>
          <c:w val="0.95820563206652276"/>
          <c:h val="0.57108070866141758"/>
        </c:manualLayout>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1-E837-4DBF-B481-B249B6C6FA0E}"/>
              </c:ext>
            </c:extLst>
          </c:dPt>
          <c:dPt>
            <c:idx val="1"/>
            <c:invertIfNegative val="0"/>
            <c:bubble3D val="0"/>
            <c:spPr>
              <a:solidFill>
                <a:srgbClr val="C00000"/>
              </a:solidFill>
            </c:spPr>
            <c:extLst xmlns:c16r2="http://schemas.microsoft.com/office/drawing/2015/06/chart">
              <c:ext xmlns:c16="http://schemas.microsoft.com/office/drawing/2014/chart" uri="{C3380CC4-5D6E-409C-BE32-E72D297353CC}">
                <c16:uniqueId val="{00000003-E837-4DBF-B481-B249B6C6FA0E}"/>
              </c:ext>
            </c:extLst>
          </c:dPt>
          <c:dLbls>
            <c:dLbl>
              <c:idx val="0"/>
              <c:layout/>
              <c:tx>
                <c:rich>
                  <a:bodyPr/>
                  <a:lstStyle/>
                  <a:p>
                    <a:r>
                      <a:rPr lang="en-US" sz="2400"/>
                      <a:t>14.1%</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837-4DBF-B481-B249B6C6FA0E}"/>
                </c:ext>
                <c:ext xmlns:c15="http://schemas.microsoft.com/office/drawing/2012/chart" uri="{CE6537A1-D6FC-4f65-9D91-7224C49458BB}">
                  <c15:layout/>
                </c:ext>
              </c:extLst>
            </c:dLbl>
            <c:dLbl>
              <c:idx val="1"/>
              <c:layout/>
              <c:tx>
                <c:rich>
                  <a:bodyPr/>
                  <a:lstStyle/>
                  <a:p>
                    <a:r>
                      <a:rPr lang="en-US" sz="2400"/>
                      <a:t>29.5%</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837-4DBF-B481-B249B6C6FA0E}"/>
                </c:ext>
                <c:ext xmlns:c15="http://schemas.microsoft.com/office/drawing/2012/chart" uri="{CE6537A1-D6FC-4f65-9D91-7224C49458BB}">
                  <c15:layout/>
                </c:ext>
              </c:extLst>
            </c:dLbl>
            <c:dLbl>
              <c:idx val="2"/>
              <c:layout/>
              <c:tx>
                <c:rich>
                  <a:bodyPr/>
                  <a:lstStyle/>
                  <a:p>
                    <a:r>
                      <a:rPr lang="en-US" sz="2400"/>
                      <a:t>99.9%</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837-4DBF-B481-B249B6C6FA0E}"/>
                </c:ext>
                <c:ext xmlns:c15="http://schemas.microsoft.com/office/drawing/2012/chart" uri="{CE6537A1-D6FC-4f65-9D91-7224C49458BB}">
                  <c15:layout/>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Sheet1!$A$2:$A$4</c:f>
              <c:numCache>
                <c:formatCode>General</c:formatCode>
                <c:ptCount val="3"/>
                <c:pt idx="0">
                  <c:v>2007</c:v>
                </c:pt>
                <c:pt idx="1">
                  <c:v>2010</c:v>
                </c:pt>
                <c:pt idx="2">
                  <c:v>2014</c:v>
                </c:pt>
              </c:numCache>
            </c:numRef>
          </c:cat>
          <c:val>
            <c:numRef>
              <c:f>Sheet1!$B$2:$B$4</c:f>
              <c:numCache>
                <c:formatCode>General</c:formatCode>
                <c:ptCount val="3"/>
                <c:pt idx="0">
                  <c:v>14.1</c:v>
                </c:pt>
                <c:pt idx="1">
                  <c:v>29.5</c:v>
                </c:pt>
                <c:pt idx="2">
                  <c:v>99.9</c:v>
                </c:pt>
              </c:numCache>
            </c:numRef>
          </c:val>
          <c:extLst xmlns:c16r2="http://schemas.microsoft.com/office/drawing/2015/06/chart">
            <c:ext xmlns:c16="http://schemas.microsoft.com/office/drawing/2014/chart" uri="{C3380CC4-5D6E-409C-BE32-E72D297353CC}">
              <c16:uniqueId val="{00000005-E837-4DBF-B481-B249B6C6FA0E}"/>
            </c:ext>
          </c:extLst>
        </c:ser>
        <c:dLbls>
          <c:showLegendKey val="0"/>
          <c:showVal val="0"/>
          <c:showCatName val="0"/>
          <c:showSerName val="0"/>
          <c:showPercent val="0"/>
          <c:showBubbleSize val="0"/>
        </c:dLbls>
        <c:gapWidth val="103"/>
        <c:axId val="34082176"/>
        <c:axId val="34092160"/>
      </c:barChart>
      <c:catAx>
        <c:axId val="34082176"/>
        <c:scaling>
          <c:orientation val="minMax"/>
        </c:scaling>
        <c:delete val="0"/>
        <c:axPos val="b"/>
        <c:numFmt formatCode="General" sourceLinked="1"/>
        <c:majorTickMark val="out"/>
        <c:minorTickMark val="none"/>
        <c:tickLblPos val="nextTo"/>
        <c:crossAx val="34092160"/>
        <c:crosses val="autoZero"/>
        <c:auto val="1"/>
        <c:lblAlgn val="ctr"/>
        <c:lblOffset val="100"/>
        <c:noMultiLvlLbl val="0"/>
      </c:catAx>
      <c:valAx>
        <c:axId val="34092160"/>
        <c:scaling>
          <c:orientation val="minMax"/>
        </c:scaling>
        <c:delete val="1"/>
        <c:axPos val="l"/>
        <c:numFmt formatCode="General" sourceLinked="1"/>
        <c:majorTickMark val="out"/>
        <c:minorTickMark val="none"/>
        <c:tickLblPos val="nextTo"/>
        <c:crossAx val="340821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
          <c:y val="2.4509803921568627E-2"/>
          <c:w val="0.94757288784847837"/>
          <c:h val="0.91714875714065158"/>
        </c:manualLayout>
      </c:layout>
      <c:barChart>
        <c:barDir val="col"/>
        <c:grouping val="clustered"/>
        <c:varyColors val="0"/>
        <c:ser>
          <c:idx val="0"/>
          <c:order val="0"/>
          <c:tx>
            <c:strRef>
              <c:f>Sheet1!$B$1</c:f>
              <c:strCache>
                <c:ptCount val="1"/>
                <c:pt idx="0">
                  <c:v>2012</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Sheet1!$B$2</c:f>
              <c:numCache>
                <c:formatCode>General</c:formatCode>
                <c:ptCount val="1"/>
                <c:pt idx="0">
                  <c:v>11.3</c:v>
                </c:pt>
              </c:numCache>
            </c:numRef>
          </c:val>
          <c:extLst xmlns:c16r2="http://schemas.microsoft.com/office/drawing/2015/06/chart">
            <c:ext xmlns:c16="http://schemas.microsoft.com/office/drawing/2014/chart" uri="{C3380CC4-5D6E-409C-BE32-E72D297353CC}">
              <c16:uniqueId val="{00000000-9E41-4340-B80A-2DA47C2D3903}"/>
            </c:ext>
          </c:extLst>
        </c:ser>
        <c:ser>
          <c:idx val="1"/>
          <c:order val="1"/>
          <c:tx>
            <c:strRef>
              <c:f>Sheet1!$C$1</c:f>
              <c:strCache>
                <c:ptCount val="1"/>
                <c:pt idx="0">
                  <c:v>2016</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Sheet1!$C$2</c:f>
              <c:numCache>
                <c:formatCode>General</c:formatCode>
                <c:ptCount val="1"/>
                <c:pt idx="0">
                  <c:v>13.3</c:v>
                </c:pt>
              </c:numCache>
            </c:numRef>
          </c:val>
          <c:extLst xmlns:c16r2="http://schemas.microsoft.com/office/drawing/2015/06/chart">
            <c:ext xmlns:c16="http://schemas.microsoft.com/office/drawing/2014/chart" uri="{C3380CC4-5D6E-409C-BE32-E72D297353CC}">
              <c16:uniqueId val="{00000001-9E41-4340-B80A-2DA47C2D3903}"/>
            </c:ext>
          </c:extLst>
        </c:ser>
        <c:dLbls>
          <c:showLegendKey val="0"/>
          <c:showVal val="0"/>
          <c:showCatName val="0"/>
          <c:showSerName val="0"/>
          <c:showPercent val="0"/>
          <c:showBubbleSize val="0"/>
        </c:dLbls>
        <c:gapWidth val="150"/>
        <c:axId val="115817856"/>
        <c:axId val="115831936"/>
      </c:barChart>
      <c:catAx>
        <c:axId val="115817856"/>
        <c:scaling>
          <c:orientation val="minMax"/>
        </c:scaling>
        <c:delete val="1"/>
        <c:axPos val="b"/>
        <c:numFmt formatCode="General" sourceLinked="0"/>
        <c:majorTickMark val="out"/>
        <c:minorTickMark val="none"/>
        <c:tickLblPos val="nextTo"/>
        <c:crossAx val="115831936"/>
        <c:crosses val="autoZero"/>
        <c:auto val="1"/>
        <c:lblAlgn val="ctr"/>
        <c:lblOffset val="100"/>
        <c:noMultiLvlLbl val="0"/>
      </c:catAx>
      <c:valAx>
        <c:axId val="115831936"/>
        <c:scaling>
          <c:orientation val="minMax"/>
        </c:scaling>
        <c:delete val="1"/>
        <c:axPos val="l"/>
        <c:numFmt formatCode="General" sourceLinked="1"/>
        <c:majorTickMark val="out"/>
        <c:minorTickMark val="none"/>
        <c:tickLblPos val="nextTo"/>
        <c:crossAx val="115817856"/>
        <c:crosses val="autoZero"/>
        <c:crossBetween val="between"/>
      </c:valAx>
    </c:plotArea>
    <c:legend>
      <c:legendPos val="r"/>
      <c:layout>
        <c:manualLayout>
          <c:xMode val="edge"/>
          <c:yMode val="edge"/>
          <c:x val="0.2371386123904323"/>
          <c:y val="8.5233132623127997E-2"/>
          <c:w val="0.19584162828703017"/>
          <c:h val="0.27210977304307549"/>
        </c:manualLayout>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EADAF1-2A7B-4A93-A25F-C73C6D3D56D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18F17440-78FB-4F19-B53E-3767B81E3DD5}">
      <dgm:prSet custT="1"/>
      <dgm:spPr>
        <a:solidFill>
          <a:schemeClr val="accent1">
            <a:lumMod val="50000"/>
          </a:schemeClr>
        </a:solidFill>
      </dgm:spPr>
      <dgm:t>
        <a:bodyPr/>
        <a:lstStyle/>
        <a:p>
          <a:pPr algn="r" rtl="0"/>
          <a:r>
            <a:rPr lang="ka-GE" sz="2000" dirty="0" smtClean="0">
              <a:latin typeface="Arial" panose="020B0604020202020204" pitchFamily="34" charset="0"/>
              <a:cs typeface="Arial" panose="020B0604020202020204" pitchFamily="34" charset="0"/>
            </a:rPr>
            <a:t>მომსახურებაზე გაზრდილი ხელმისაწვდომობა</a:t>
          </a:r>
          <a:endParaRPr lang="en-GB" sz="2000" dirty="0">
            <a:latin typeface="Arial" panose="020B0604020202020204" pitchFamily="34" charset="0"/>
            <a:cs typeface="Arial" panose="020B0604020202020204" pitchFamily="34" charset="0"/>
          </a:endParaRPr>
        </a:p>
      </dgm:t>
    </dgm:pt>
    <dgm:pt modelId="{323DC83E-F327-411F-A68D-74830168472B}" type="parTrans" cxnId="{2F8DB360-B19E-4442-B216-F73C6FDA73D0}">
      <dgm:prSet/>
      <dgm:spPr/>
      <dgm:t>
        <a:bodyPr/>
        <a:lstStyle/>
        <a:p>
          <a:endParaRPr lang="en-GB" sz="2000">
            <a:latin typeface="Arial" panose="020B0604020202020204" pitchFamily="34" charset="0"/>
            <a:cs typeface="Arial" panose="020B0604020202020204" pitchFamily="34" charset="0"/>
          </a:endParaRPr>
        </a:p>
      </dgm:t>
    </dgm:pt>
    <dgm:pt modelId="{AE6E7DDA-44E1-42EF-9209-15F1F3124D3E}" type="sibTrans" cxnId="{2F8DB360-B19E-4442-B216-F73C6FDA73D0}">
      <dgm:prSet/>
      <dgm:spPr/>
      <dgm:t>
        <a:bodyPr/>
        <a:lstStyle/>
        <a:p>
          <a:endParaRPr lang="en-GB" sz="2000">
            <a:latin typeface="Arial" panose="020B0604020202020204" pitchFamily="34" charset="0"/>
            <a:cs typeface="Arial" panose="020B0604020202020204" pitchFamily="34" charset="0"/>
          </a:endParaRPr>
        </a:p>
      </dgm:t>
    </dgm:pt>
    <dgm:pt modelId="{F98C5B04-B7F7-4979-AF6D-27CABF561EDF}">
      <dgm:prSet custT="1"/>
      <dgm:spPr>
        <a:solidFill>
          <a:schemeClr val="accent1">
            <a:lumMod val="50000"/>
          </a:schemeClr>
        </a:solidFill>
      </dgm:spPr>
      <dgm:t>
        <a:bodyPr/>
        <a:lstStyle/>
        <a:p>
          <a:pPr algn="r" rtl="0"/>
          <a:r>
            <a:rPr lang="ka-GE" sz="2000" dirty="0" smtClean="0">
              <a:latin typeface="Arial" panose="020B0604020202020204" pitchFamily="34" charset="0"/>
              <a:cs typeface="Arial" panose="020B0604020202020204" pitchFamily="34" charset="0"/>
            </a:rPr>
            <a:t>მომხმარებლების გაზრდილი გამოცდილება</a:t>
          </a:r>
          <a:endParaRPr lang="en-GB" sz="2000" dirty="0">
            <a:latin typeface="Arial" panose="020B0604020202020204" pitchFamily="34" charset="0"/>
            <a:cs typeface="Arial" panose="020B0604020202020204" pitchFamily="34" charset="0"/>
          </a:endParaRPr>
        </a:p>
      </dgm:t>
    </dgm:pt>
    <dgm:pt modelId="{F7186FD6-E0F7-4324-9DC1-7449A8C72A2C}" type="parTrans" cxnId="{481C668A-D840-4E10-9DB3-0E26C9BB195D}">
      <dgm:prSet/>
      <dgm:spPr/>
      <dgm:t>
        <a:bodyPr/>
        <a:lstStyle/>
        <a:p>
          <a:endParaRPr lang="en-GB" sz="2000">
            <a:latin typeface="Arial" panose="020B0604020202020204" pitchFamily="34" charset="0"/>
            <a:cs typeface="Arial" panose="020B0604020202020204" pitchFamily="34" charset="0"/>
          </a:endParaRPr>
        </a:p>
      </dgm:t>
    </dgm:pt>
    <dgm:pt modelId="{3B89632D-8680-49BF-A658-81C1DA270DB1}" type="sibTrans" cxnId="{481C668A-D840-4E10-9DB3-0E26C9BB195D}">
      <dgm:prSet/>
      <dgm:spPr/>
      <dgm:t>
        <a:bodyPr/>
        <a:lstStyle/>
        <a:p>
          <a:endParaRPr lang="en-GB" sz="2000">
            <a:latin typeface="Arial" panose="020B0604020202020204" pitchFamily="34" charset="0"/>
            <a:cs typeface="Arial" panose="020B0604020202020204" pitchFamily="34" charset="0"/>
          </a:endParaRPr>
        </a:p>
      </dgm:t>
    </dgm:pt>
    <dgm:pt modelId="{F3A22864-45DA-47F0-9766-0E99F38734A4}">
      <dgm:prSet custT="1"/>
      <dgm:spPr>
        <a:solidFill>
          <a:schemeClr val="accent1">
            <a:lumMod val="50000"/>
          </a:schemeClr>
        </a:solidFill>
      </dgm:spPr>
      <dgm:t>
        <a:bodyPr/>
        <a:lstStyle/>
        <a:p>
          <a:pPr algn="r" rtl="0"/>
          <a:r>
            <a:rPr lang="ka-GE" sz="2000" dirty="0" smtClean="0">
              <a:latin typeface="Arial" panose="020B0604020202020204" pitchFamily="34" charset="0"/>
              <a:cs typeface="Arial" panose="020B0604020202020204" pitchFamily="34" charset="0"/>
            </a:rPr>
            <a:t>გაზრდილი ფინანსური დაცულობა</a:t>
          </a:r>
          <a:endParaRPr lang="en-GB" sz="2000" dirty="0">
            <a:latin typeface="Arial" panose="020B0604020202020204" pitchFamily="34" charset="0"/>
            <a:cs typeface="Arial" panose="020B0604020202020204" pitchFamily="34" charset="0"/>
          </a:endParaRPr>
        </a:p>
      </dgm:t>
    </dgm:pt>
    <dgm:pt modelId="{645F7296-2D1F-4E85-9766-618AF475DB3C}" type="parTrans" cxnId="{F0874AB1-E004-44CD-83BB-CB09F9EAC966}">
      <dgm:prSet/>
      <dgm:spPr/>
      <dgm:t>
        <a:bodyPr/>
        <a:lstStyle/>
        <a:p>
          <a:endParaRPr lang="en-GB" sz="2000">
            <a:latin typeface="Arial" panose="020B0604020202020204" pitchFamily="34" charset="0"/>
            <a:cs typeface="Arial" panose="020B0604020202020204" pitchFamily="34" charset="0"/>
          </a:endParaRPr>
        </a:p>
      </dgm:t>
    </dgm:pt>
    <dgm:pt modelId="{963C1217-CC73-443D-B075-B82F94E7B2E4}" type="sibTrans" cxnId="{F0874AB1-E004-44CD-83BB-CB09F9EAC966}">
      <dgm:prSet/>
      <dgm:spPr/>
      <dgm:t>
        <a:bodyPr/>
        <a:lstStyle/>
        <a:p>
          <a:endParaRPr lang="en-GB" sz="2000">
            <a:latin typeface="Arial" panose="020B0604020202020204" pitchFamily="34" charset="0"/>
            <a:cs typeface="Arial" panose="020B0604020202020204" pitchFamily="34" charset="0"/>
          </a:endParaRPr>
        </a:p>
      </dgm:t>
    </dgm:pt>
    <dgm:pt modelId="{DA089793-4975-4999-A52B-651EE91730DA}" type="pres">
      <dgm:prSet presAssocID="{6EEADAF1-2A7B-4A93-A25F-C73C6D3D56DA}" presName="Name0" presStyleCnt="0">
        <dgm:presLayoutVars>
          <dgm:chPref val="3"/>
          <dgm:dir/>
          <dgm:animLvl val="lvl"/>
          <dgm:resizeHandles/>
        </dgm:presLayoutVars>
      </dgm:prSet>
      <dgm:spPr/>
      <dgm:t>
        <a:bodyPr/>
        <a:lstStyle/>
        <a:p>
          <a:endParaRPr lang="en-US"/>
        </a:p>
      </dgm:t>
    </dgm:pt>
    <dgm:pt modelId="{CE6596CC-A13F-4946-83FF-C16B16B18351}" type="pres">
      <dgm:prSet presAssocID="{18F17440-78FB-4F19-B53E-3767B81E3DD5}" presName="horFlow" presStyleCnt="0"/>
      <dgm:spPr/>
    </dgm:pt>
    <dgm:pt modelId="{B4998F7A-9161-4387-AB5F-2166D0E85277}" type="pres">
      <dgm:prSet presAssocID="{18F17440-78FB-4F19-B53E-3767B81E3DD5}" presName="bigChev" presStyleLbl="node1" presStyleIdx="0" presStyleCnt="3" custScaleX="251907" custLinFactNeighborX="314" custLinFactNeighborY="207"/>
      <dgm:spPr/>
      <dgm:t>
        <a:bodyPr/>
        <a:lstStyle/>
        <a:p>
          <a:endParaRPr lang="en-GB"/>
        </a:p>
      </dgm:t>
    </dgm:pt>
    <dgm:pt modelId="{0EEA75ED-6D39-4516-8E97-D13611EF628E}" type="pres">
      <dgm:prSet presAssocID="{18F17440-78FB-4F19-B53E-3767B81E3DD5}" presName="vSp" presStyleCnt="0"/>
      <dgm:spPr/>
    </dgm:pt>
    <dgm:pt modelId="{0EBA0EAE-2F21-4E85-92C9-50E6977BE50C}" type="pres">
      <dgm:prSet presAssocID="{F98C5B04-B7F7-4979-AF6D-27CABF561EDF}" presName="horFlow" presStyleCnt="0"/>
      <dgm:spPr/>
    </dgm:pt>
    <dgm:pt modelId="{F668D32E-F538-4EFB-9EF2-9FE4BA3FCB38}" type="pres">
      <dgm:prSet presAssocID="{F98C5B04-B7F7-4979-AF6D-27CABF561EDF}" presName="bigChev" presStyleLbl="node1" presStyleIdx="1" presStyleCnt="3" custScaleX="252217" custLinFactNeighborX="159" custLinFactNeighborY="-2731"/>
      <dgm:spPr/>
      <dgm:t>
        <a:bodyPr/>
        <a:lstStyle/>
        <a:p>
          <a:endParaRPr lang="en-US"/>
        </a:p>
      </dgm:t>
    </dgm:pt>
    <dgm:pt modelId="{C631CD4A-20CE-4034-B6C4-75BB7DA2A6A8}" type="pres">
      <dgm:prSet presAssocID="{F98C5B04-B7F7-4979-AF6D-27CABF561EDF}" presName="vSp" presStyleCnt="0"/>
      <dgm:spPr/>
    </dgm:pt>
    <dgm:pt modelId="{1BA63240-BE5B-451D-B40C-D46C492946A5}" type="pres">
      <dgm:prSet presAssocID="{F3A22864-45DA-47F0-9766-0E99F38734A4}" presName="horFlow" presStyleCnt="0"/>
      <dgm:spPr/>
    </dgm:pt>
    <dgm:pt modelId="{65F66A6B-97A1-4A91-BEA6-29E9A8CA017F}" type="pres">
      <dgm:prSet presAssocID="{F3A22864-45DA-47F0-9766-0E99F38734A4}" presName="bigChev" presStyleLbl="node1" presStyleIdx="2" presStyleCnt="3" custScaleX="251754"/>
      <dgm:spPr/>
      <dgm:t>
        <a:bodyPr/>
        <a:lstStyle/>
        <a:p>
          <a:endParaRPr lang="en-US"/>
        </a:p>
      </dgm:t>
    </dgm:pt>
  </dgm:ptLst>
  <dgm:cxnLst>
    <dgm:cxn modelId="{B950A503-5506-4D20-B996-D5F8BBABAF4E}" type="presOf" srcId="{6EEADAF1-2A7B-4A93-A25F-C73C6D3D56DA}" destId="{DA089793-4975-4999-A52B-651EE91730DA}" srcOrd="0" destOrd="0" presId="urn:microsoft.com/office/officeart/2005/8/layout/lProcess3"/>
    <dgm:cxn modelId="{EB02785A-4E45-43F6-9F9D-FC5F0CBABEDC}" type="presOf" srcId="{F3A22864-45DA-47F0-9766-0E99F38734A4}" destId="{65F66A6B-97A1-4A91-BEA6-29E9A8CA017F}" srcOrd="0" destOrd="0" presId="urn:microsoft.com/office/officeart/2005/8/layout/lProcess3"/>
    <dgm:cxn modelId="{F0874AB1-E004-44CD-83BB-CB09F9EAC966}" srcId="{6EEADAF1-2A7B-4A93-A25F-C73C6D3D56DA}" destId="{F3A22864-45DA-47F0-9766-0E99F38734A4}" srcOrd="2" destOrd="0" parTransId="{645F7296-2D1F-4E85-9766-618AF475DB3C}" sibTransId="{963C1217-CC73-443D-B075-B82F94E7B2E4}"/>
    <dgm:cxn modelId="{2F8DB360-B19E-4442-B216-F73C6FDA73D0}" srcId="{6EEADAF1-2A7B-4A93-A25F-C73C6D3D56DA}" destId="{18F17440-78FB-4F19-B53E-3767B81E3DD5}" srcOrd="0" destOrd="0" parTransId="{323DC83E-F327-411F-A68D-74830168472B}" sibTransId="{AE6E7DDA-44E1-42EF-9209-15F1F3124D3E}"/>
    <dgm:cxn modelId="{F058F1F9-5974-4BF4-9E70-D49934E04019}" type="presOf" srcId="{18F17440-78FB-4F19-B53E-3767B81E3DD5}" destId="{B4998F7A-9161-4387-AB5F-2166D0E85277}" srcOrd="0" destOrd="0" presId="urn:microsoft.com/office/officeart/2005/8/layout/lProcess3"/>
    <dgm:cxn modelId="{CBBC9ECE-8DE1-462C-B5DF-4A88E6A129EE}" type="presOf" srcId="{F98C5B04-B7F7-4979-AF6D-27CABF561EDF}" destId="{F668D32E-F538-4EFB-9EF2-9FE4BA3FCB38}" srcOrd="0" destOrd="0" presId="urn:microsoft.com/office/officeart/2005/8/layout/lProcess3"/>
    <dgm:cxn modelId="{481C668A-D840-4E10-9DB3-0E26C9BB195D}" srcId="{6EEADAF1-2A7B-4A93-A25F-C73C6D3D56DA}" destId="{F98C5B04-B7F7-4979-AF6D-27CABF561EDF}" srcOrd="1" destOrd="0" parTransId="{F7186FD6-E0F7-4324-9DC1-7449A8C72A2C}" sibTransId="{3B89632D-8680-49BF-A658-81C1DA270DB1}"/>
    <dgm:cxn modelId="{FFDDD68B-BB4A-4AFF-84F8-4010299FBB73}" type="presParOf" srcId="{DA089793-4975-4999-A52B-651EE91730DA}" destId="{CE6596CC-A13F-4946-83FF-C16B16B18351}" srcOrd="0" destOrd="0" presId="urn:microsoft.com/office/officeart/2005/8/layout/lProcess3"/>
    <dgm:cxn modelId="{22F2A70B-87B6-4C34-BBE3-3075E005A9BA}" type="presParOf" srcId="{CE6596CC-A13F-4946-83FF-C16B16B18351}" destId="{B4998F7A-9161-4387-AB5F-2166D0E85277}" srcOrd="0" destOrd="0" presId="urn:microsoft.com/office/officeart/2005/8/layout/lProcess3"/>
    <dgm:cxn modelId="{B44BF8DC-6E0D-4167-991B-1003B234A7E5}" type="presParOf" srcId="{DA089793-4975-4999-A52B-651EE91730DA}" destId="{0EEA75ED-6D39-4516-8E97-D13611EF628E}" srcOrd="1" destOrd="0" presId="urn:microsoft.com/office/officeart/2005/8/layout/lProcess3"/>
    <dgm:cxn modelId="{6BEEEACE-3F8F-482B-B49F-DBDE5918B355}" type="presParOf" srcId="{DA089793-4975-4999-A52B-651EE91730DA}" destId="{0EBA0EAE-2F21-4E85-92C9-50E6977BE50C}" srcOrd="2" destOrd="0" presId="urn:microsoft.com/office/officeart/2005/8/layout/lProcess3"/>
    <dgm:cxn modelId="{3C6DA56A-8111-46E0-9DDA-756FCB987C3B}" type="presParOf" srcId="{0EBA0EAE-2F21-4E85-92C9-50E6977BE50C}" destId="{F668D32E-F538-4EFB-9EF2-9FE4BA3FCB38}" srcOrd="0" destOrd="0" presId="urn:microsoft.com/office/officeart/2005/8/layout/lProcess3"/>
    <dgm:cxn modelId="{C871FA6A-2FCB-4579-9931-BDC62A5196C9}" type="presParOf" srcId="{DA089793-4975-4999-A52B-651EE91730DA}" destId="{C631CD4A-20CE-4034-B6C4-75BB7DA2A6A8}" srcOrd="3" destOrd="0" presId="urn:microsoft.com/office/officeart/2005/8/layout/lProcess3"/>
    <dgm:cxn modelId="{481513F7-364C-445D-B948-B3484639DF9D}" type="presParOf" srcId="{DA089793-4975-4999-A52B-651EE91730DA}" destId="{1BA63240-BE5B-451D-B40C-D46C492946A5}" srcOrd="4" destOrd="0" presId="urn:microsoft.com/office/officeart/2005/8/layout/lProcess3"/>
    <dgm:cxn modelId="{CB94DFCE-B08A-4725-A8E7-979A853BBE1B}" type="presParOf" srcId="{1BA63240-BE5B-451D-B40C-D46C492946A5}" destId="{65F66A6B-97A1-4A91-BEA6-29E9A8CA017F}"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98F7A-9161-4387-AB5F-2166D0E85277}">
      <dsp:nvSpPr>
        <dsp:cNvPr id="0" name=""/>
        <dsp:cNvSpPr/>
      </dsp:nvSpPr>
      <dsp:spPr>
        <a:xfrm>
          <a:off x="7506" y="167422"/>
          <a:ext cx="4028672" cy="639707"/>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r" defTabSz="889000" rtl="0">
            <a:lnSpc>
              <a:spcPct val="90000"/>
            </a:lnSpc>
            <a:spcBef>
              <a:spcPct val="0"/>
            </a:spcBef>
            <a:spcAft>
              <a:spcPct val="35000"/>
            </a:spcAft>
          </a:pPr>
          <a:r>
            <a:rPr lang="ka-GE" sz="2000" kern="1200" dirty="0" smtClean="0">
              <a:latin typeface="Arial" panose="020B0604020202020204" pitchFamily="34" charset="0"/>
              <a:cs typeface="Arial" panose="020B0604020202020204" pitchFamily="34" charset="0"/>
            </a:rPr>
            <a:t>მომსახურებაზე გაზრდილი ხელმისაწვდომობა</a:t>
          </a:r>
          <a:endParaRPr lang="en-GB" sz="2000" kern="1200" dirty="0">
            <a:latin typeface="Arial" panose="020B0604020202020204" pitchFamily="34" charset="0"/>
            <a:cs typeface="Arial" panose="020B0604020202020204" pitchFamily="34" charset="0"/>
          </a:endParaRPr>
        </a:p>
      </dsp:txBody>
      <dsp:txXfrm>
        <a:off x="327360" y="167422"/>
        <a:ext cx="3388965" cy="639707"/>
      </dsp:txXfrm>
    </dsp:sp>
    <dsp:sp modelId="{F668D32E-F538-4EFB-9EF2-9FE4BA3FCB38}">
      <dsp:nvSpPr>
        <dsp:cNvPr id="0" name=""/>
        <dsp:cNvSpPr/>
      </dsp:nvSpPr>
      <dsp:spPr>
        <a:xfrm>
          <a:off x="4969" y="877895"/>
          <a:ext cx="4033630" cy="639707"/>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r" defTabSz="889000" rtl="0">
            <a:lnSpc>
              <a:spcPct val="90000"/>
            </a:lnSpc>
            <a:spcBef>
              <a:spcPct val="0"/>
            </a:spcBef>
            <a:spcAft>
              <a:spcPct val="35000"/>
            </a:spcAft>
          </a:pPr>
          <a:r>
            <a:rPr lang="ka-GE" sz="2000" kern="1200" dirty="0" smtClean="0">
              <a:latin typeface="Arial" panose="020B0604020202020204" pitchFamily="34" charset="0"/>
              <a:cs typeface="Arial" panose="020B0604020202020204" pitchFamily="34" charset="0"/>
            </a:rPr>
            <a:t>მომხმარებლების გაზრდილი გამოცდილება</a:t>
          </a:r>
          <a:endParaRPr lang="en-GB" sz="2000" kern="1200" dirty="0">
            <a:latin typeface="Arial" panose="020B0604020202020204" pitchFamily="34" charset="0"/>
            <a:cs typeface="Arial" panose="020B0604020202020204" pitchFamily="34" charset="0"/>
          </a:endParaRPr>
        </a:p>
      </dsp:txBody>
      <dsp:txXfrm>
        <a:off x="324823" y="877895"/>
        <a:ext cx="3393923" cy="639707"/>
      </dsp:txXfrm>
    </dsp:sp>
    <dsp:sp modelId="{65F66A6B-97A1-4A91-BEA6-29E9A8CA017F}">
      <dsp:nvSpPr>
        <dsp:cNvPr id="0" name=""/>
        <dsp:cNvSpPr/>
      </dsp:nvSpPr>
      <dsp:spPr>
        <a:xfrm>
          <a:off x="2484" y="1624632"/>
          <a:ext cx="4026225" cy="639707"/>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r" defTabSz="889000" rtl="0">
            <a:lnSpc>
              <a:spcPct val="90000"/>
            </a:lnSpc>
            <a:spcBef>
              <a:spcPct val="0"/>
            </a:spcBef>
            <a:spcAft>
              <a:spcPct val="35000"/>
            </a:spcAft>
          </a:pPr>
          <a:r>
            <a:rPr lang="ka-GE" sz="2000" kern="1200" dirty="0" smtClean="0">
              <a:latin typeface="Arial" panose="020B0604020202020204" pitchFamily="34" charset="0"/>
              <a:cs typeface="Arial" panose="020B0604020202020204" pitchFamily="34" charset="0"/>
            </a:rPr>
            <a:t>გაზრდილი ფინანსური დაცულობა</a:t>
          </a:r>
          <a:endParaRPr lang="en-GB" sz="2000" kern="1200" dirty="0">
            <a:latin typeface="Arial" panose="020B0604020202020204" pitchFamily="34" charset="0"/>
            <a:cs typeface="Arial" panose="020B0604020202020204" pitchFamily="34" charset="0"/>
          </a:endParaRPr>
        </a:p>
      </dsp:txBody>
      <dsp:txXfrm>
        <a:off x="322338" y="1624632"/>
        <a:ext cx="3386518" cy="63970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163" cy="46553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40038" y="1"/>
            <a:ext cx="3013163" cy="46553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EC6A0DC-4D3A-4F31-ACF4-DCA3DE739D81}" type="datetimeFigureOut">
              <a:rPr lang="en-US"/>
              <a:pPr>
                <a:defRPr/>
              </a:pPr>
              <a:t>30-May-18</a:t>
            </a:fld>
            <a:endParaRPr lang="en-US"/>
          </a:p>
        </p:txBody>
      </p:sp>
      <p:sp>
        <p:nvSpPr>
          <p:cNvPr id="4" name="Footer Placeholder 3"/>
          <p:cNvSpPr>
            <a:spLocks noGrp="1"/>
          </p:cNvSpPr>
          <p:nvPr>
            <p:ph type="ftr" sz="quarter" idx="2"/>
          </p:nvPr>
        </p:nvSpPr>
        <p:spPr>
          <a:xfrm>
            <a:off x="0" y="8842074"/>
            <a:ext cx="3013163" cy="465529"/>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40038" y="8842074"/>
            <a:ext cx="3013163" cy="465529"/>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1F6753F-F0E3-4727-904A-DB1EBF212D82}" type="slidenum">
              <a:rPr lang="en-US"/>
              <a:pPr>
                <a:defRPr/>
              </a:pPr>
              <a:t>‹#›</a:t>
            </a:fld>
            <a:endParaRPr lang="en-US"/>
          </a:p>
        </p:txBody>
      </p:sp>
    </p:spTree>
    <p:extLst>
      <p:ext uri="{BB962C8B-B14F-4D97-AF65-F5344CB8AC3E}">
        <p14:creationId xmlns:p14="http://schemas.microsoft.com/office/powerpoint/2010/main" val="774035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163" cy="46553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40038" y="1"/>
            <a:ext cx="3013163" cy="46553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5A259BA-205C-40C1-AE89-81059E38544B}" type="datetimeFigureOut">
              <a:rPr lang="en-US"/>
              <a:pPr>
                <a:defRPr/>
              </a:pPr>
              <a:t>30-May-18</a:t>
            </a:fld>
            <a:endParaRPr lang="en-US"/>
          </a:p>
        </p:txBody>
      </p:sp>
      <p:sp>
        <p:nvSpPr>
          <p:cNvPr id="4" name="Slide Image Placeholder 3"/>
          <p:cNvSpPr>
            <a:spLocks noGrp="1" noRot="1" noChangeAspect="1"/>
          </p:cNvSpPr>
          <p:nvPr>
            <p:ph type="sldImg" idx="2"/>
          </p:nvPr>
        </p:nvSpPr>
        <p:spPr>
          <a:xfrm>
            <a:off x="1149350" y="696913"/>
            <a:ext cx="4656138" cy="34925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95977" y="4421786"/>
            <a:ext cx="5562887" cy="4189769"/>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074"/>
            <a:ext cx="3013163" cy="465529"/>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40038" y="8842074"/>
            <a:ext cx="3013163" cy="465529"/>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1038D2B-4BD2-497C-8E71-D70EE13E7292}" type="slidenum">
              <a:rPr lang="en-US"/>
              <a:pPr>
                <a:defRPr/>
              </a:pPr>
              <a:t>‹#›</a:t>
            </a:fld>
            <a:endParaRPr lang="en-US"/>
          </a:p>
        </p:txBody>
      </p:sp>
    </p:spTree>
    <p:extLst>
      <p:ext uri="{BB962C8B-B14F-4D97-AF65-F5344CB8AC3E}">
        <p14:creationId xmlns:p14="http://schemas.microsoft.com/office/powerpoint/2010/main" val="13333550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a:t>
            </a:fld>
            <a:endParaRPr lang="en-US"/>
          </a:p>
        </p:txBody>
      </p:sp>
    </p:spTree>
    <p:extLst>
      <p:ext uri="{BB962C8B-B14F-4D97-AF65-F5344CB8AC3E}">
        <p14:creationId xmlns:p14="http://schemas.microsoft.com/office/powerpoint/2010/main" val="2265533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5639" y="4369168"/>
            <a:ext cx="5562887" cy="4189769"/>
          </a:xfrm>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ka-GE" sz="1200" b="0" kern="0" dirty="0" smtClean="0"/>
              <a:t>მიუხედავად იმისა,</a:t>
            </a:r>
            <a:r>
              <a:rPr lang="ka-GE" sz="1200" b="0" kern="0" baseline="0" dirty="0" smtClean="0"/>
              <a:t> რომ ავადობის ძირიტად ტვირთს ატაგადამდები დაავადებები განაპირობებს, ქვეყნისთვის და არა მარტო ჩვენთვის, ჩვენი მეზობელი ქვეყნებისთვისაც მნიშვნელოვანია გადამდები დაავადებების გავრცელებაზე და  საზოგადიოებრივი ჯანდაცვის რისკებზე რეაგირების შესაძლებლობების გაძლიერება.</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ka-GE" sz="1200" b="0" kern="0" baseline="0"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ka-GE" sz="1200" kern="1200" dirty="0" smtClean="0">
                <a:solidFill>
                  <a:schemeClr val="tx1"/>
                </a:solidFill>
                <a:effectLst/>
                <a:latin typeface="+mn-lt"/>
                <a:ea typeface="+mn-ea"/>
                <a:cs typeface="+mn-cs"/>
              </a:rPr>
              <a:t>ქვეყანაში 2012 წლიდან სრულად დაინერგა ჯანმრთელობის</a:t>
            </a:r>
            <a:r>
              <a:rPr lang="ka-GE" sz="1200" kern="1200" baseline="0" dirty="0" smtClean="0">
                <a:solidFill>
                  <a:schemeClr val="tx1"/>
                </a:solidFill>
                <a:effectLst/>
                <a:latin typeface="+mn-lt"/>
                <a:ea typeface="+mn-ea"/>
                <a:cs typeface="+mn-cs"/>
              </a:rPr>
              <a:t> საერთაშორისო წესები; </a:t>
            </a:r>
            <a:r>
              <a:rPr lang="ka-GE" sz="1200" kern="1200" dirty="0" smtClean="0">
                <a:solidFill>
                  <a:schemeClr val="tx1"/>
                </a:solidFill>
                <a:effectLst/>
                <a:latin typeface="+mn-lt"/>
                <a:ea typeface="+mn-ea"/>
                <a:cs typeface="+mn-cs"/>
              </a:rPr>
              <a:t>საქართველო, 2014 წლიდან, აქტიურად უჭერს მხარს ჯანმრთელობის გლობალური  უსაფრთხოების ინიციატივის განხორციელებას, რომელიც ეფუძნება ინფექციური დაავადებებით გამოწვეული რისკების პრევენციას, გამოვლენას და რეაგირების ასპექტებს. ინიციატივის ფარგლებში არსებული 11 სამოქმედო პაკეტიდან, საქართველო ლიდერობს „რეალურ დროში ეპიდზედამხედველობის“ სამოქმედო პაკეტს და მხარს უჭერს „ზოონოზური დაავადებების“ და „ეროვნული ლაბორატორიული სისტემის“ სამოქმედო პაკეტებს.</a:t>
            </a:r>
            <a:endParaRPr lang="ka-GE" sz="1200" b="0" kern="0" baseline="0"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ka-GE" sz="1200" b="0" kern="0" dirty="0" smtClean="0"/>
          </a:p>
          <a:p>
            <a:pPr marL="171450" indent="-171450">
              <a:buFont typeface="Arial" panose="020B0604020202020204" pitchFamily="34" charset="0"/>
              <a:buChar char="•"/>
            </a:pPr>
            <a:endParaRPr lang="en-US" sz="1200" kern="1200" dirty="0" smtClean="0">
              <a:effectLst/>
            </a:endParaRPr>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10</a:t>
            </a:fld>
            <a:endParaRPr lang="en-US"/>
          </a:p>
        </p:txBody>
      </p:sp>
    </p:spTree>
    <p:extLst>
      <p:ext uri="{BB962C8B-B14F-4D97-AF65-F5344CB8AC3E}">
        <p14:creationId xmlns:p14="http://schemas.microsoft.com/office/powerpoint/2010/main" val="3692890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ka-GE" sz="1200" kern="1200" dirty="0" smtClean="0">
                <a:solidFill>
                  <a:schemeClr val="tx1"/>
                </a:solidFill>
                <a:effectLst/>
                <a:latin typeface="+mn-lt"/>
                <a:ea typeface="+mn-ea"/>
                <a:cs typeface="+mn-cs"/>
              </a:rPr>
              <a:t>ჯანმრთელობის მსოფლიო ორგანიზაციის შეფასებით, საქართველოში უკანასკნელ წლებში აღინიშნება ტუბერკულოზის ინციდენტობისა და პრევალენტობის მაჩვენებლების კლების ტენდენცია</a:t>
            </a:r>
            <a:r>
              <a:rPr lang="ka-GE" sz="1200" kern="1200" baseline="0" dirty="0" smtClean="0">
                <a:solidFill>
                  <a:schemeClr val="tx1"/>
                </a:solidFill>
                <a:effectLst/>
                <a:latin typeface="+mn-lt"/>
                <a:ea typeface="+mn-ea"/>
                <a:cs typeface="+mn-cs"/>
              </a:rPr>
              <a:t> საშუალოდ 9%-ით წელიწადში მდგრადი ზედამხედველობის სისტემის მეშვეობით. 2016 წლიდან საქართველო აღარ ირიცხება მულტირეზისტენტული ტუბერკულოზის მაღალი ავადობის ტვირთის მქონე ქვეყნებში. </a:t>
            </a:r>
            <a:r>
              <a:rPr lang="ka-GE" sz="1200" kern="1200" dirty="0" smtClean="0">
                <a:solidFill>
                  <a:schemeClr val="tx1"/>
                </a:solidFill>
                <a:effectLst/>
                <a:latin typeface="+mn-lt"/>
                <a:ea typeface="+mn-ea"/>
                <a:cs typeface="+mn-cs"/>
              </a:rPr>
              <a:t>საქართველომ მნიშვნელოვან წარმატებას მიაღწია</a:t>
            </a:r>
            <a:r>
              <a:rPr lang="ka-GE" sz="1200" kern="1200" baseline="0" dirty="0" smtClean="0">
                <a:solidFill>
                  <a:schemeClr val="tx1"/>
                </a:solidFill>
                <a:effectLst/>
                <a:latin typeface="+mn-lt"/>
                <a:ea typeface="+mn-ea"/>
                <a:cs typeface="+mn-cs"/>
              </a:rPr>
              <a:t> ტუბერკულოზის პრევენციასა და მართვაში. </a:t>
            </a:r>
            <a:r>
              <a:rPr lang="ka-GE" sz="1200" b="0" kern="1200" dirty="0" smtClean="0">
                <a:solidFill>
                  <a:schemeClr val="tx1"/>
                </a:solidFill>
                <a:effectLst/>
                <a:latin typeface="+mn-lt"/>
                <a:ea typeface="+mn-ea"/>
                <a:cs typeface="+mn-cs"/>
              </a:rPr>
              <a:t>ქვეყანამ მიაღწია ათასწლეულის</a:t>
            </a:r>
            <a:r>
              <a:rPr lang="ka-GE" sz="1200" b="0" kern="1200" baseline="0" dirty="0" smtClean="0">
                <a:solidFill>
                  <a:schemeClr val="tx1"/>
                </a:solidFill>
                <a:effectLst/>
                <a:latin typeface="+mn-lt"/>
                <a:ea typeface="+mn-ea"/>
                <a:cs typeface="+mn-cs"/>
              </a:rPr>
              <a:t> განვიტარების </a:t>
            </a:r>
            <a:r>
              <a:rPr lang="en-US" sz="1200" b="0" kern="1200" baseline="0" dirty="0" smtClean="0">
                <a:solidFill>
                  <a:schemeClr val="tx1"/>
                </a:solidFill>
                <a:effectLst/>
                <a:latin typeface="+mn-lt"/>
                <a:ea typeface="+mn-ea"/>
                <a:cs typeface="+mn-cs"/>
              </a:rPr>
              <a:t>6C </a:t>
            </a:r>
            <a:r>
              <a:rPr lang="ka-GE" sz="1200" b="0" kern="1200" baseline="0" dirty="0" smtClean="0">
                <a:solidFill>
                  <a:schemeClr val="tx1"/>
                </a:solidFill>
                <a:effectLst/>
                <a:latin typeface="+mn-lt"/>
                <a:ea typeface="+mn-ea"/>
                <a:cs typeface="+mn-cs"/>
              </a:rPr>
              <a:t>მიზანს და </a:t>
            </a:r>
            <a:endParaRPr lang="en-US" sz="1200" b="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mn-lt"/>
                <a:ea typeface="+mn-ea"/>
                <a:cs typeface="+mn-cs"/>
              </a:rPr>
              <a:t>Stop TB Partnership</a:t>
            </a:r>
            <a:r>
              <a:rPr lang="ka-GE" sz="1200" kern="1200" baseline="0" dirty="0" smtClean="0">
                <a:solidFill>
                  <a:schemeClr val="tx1"/>
                </a:solidFill>
                <a:effectLst/>
                <a:latin typeface="+mn-lt"/>
                <a:ea typeface="+mn-ea"/>
                <a:cs typeface="+mn-cs"/>
              </a:rPr>
              <a:t>-მა განსაზღვრა მიზანი 1990-2015 წლებში ტუბერკულოზის ავადობისა და სიკვდილიანობის შემცირება 50%-ით, ქვეყანამ შეძლო აღნიშნული სამიზნე მაჩვენებლის მიღწევა</a:t>
            </a:r>
          </a:p>
          <a:p>
            <a:pPr lvl="0"/>
            <a:endParaRPr lang="ka-GE" sz="1200" kern="1200" dirty="0" smtClean="0">
              <a:solidFill>
                <a:schemeClr val="tx1"/>
              </a:solidFill>
              <a:effectLst/>
              <a:latin typeface="+mn-lt"/>
              <a:ea typeface="+mn-ea"/>
              <a:cs typeface="+mn-cs"/>
            </a:endParaRPr>
          </a:p>
          <a:p>
            <a:pPr lvl="0"/>
            <a:endParaRPr lang="ka-GE"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ka-GE" sz="1200" kern="1200" dirty="0" smtClean="0">
                <a:solidFill>
                  <a:schemeClr val="tx1"/>
                </a:solidFill>
                <a:effectLst/>
                <a:latin typeface="+mn-lt"/>
                <a:ea typeface="+mn-ea"/>
                <a:cs typeface="+mn-cs"/>
              </a:rPr>
              <a:t>2015-2016 წლებში აივ ინფექციის ახალი შემთხევების გამოვლენის მატების ფონზე, 2017 წელს პირველად დაფიქსირდა აივ ინფექციის ინციდენტობის (გამოვლენილი ახალი  შემთხვევები) შემცირება 12%-ით.  </a:t>
            </a: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ka-GE" sz="1200" kern="1200" baseline="0" dirty="0" smtClean="0">
                <a:solidFill>
                  <a:schemeClr val="tx1"/>
                </a:solidFill>
                <a:effectLst/>
                <a:latin typeface="+mn-lt"/>
                <a:ea typeface="+mn-ea"/>
                <a:cs typeface="+mn-cs"/>
              </a:rPr>
              <a:t> </a:t>
            </a:r>
            <a:endParaRPr lang="ka-GE"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ka-GE" sz="1200" kern="1200" dirty="0" smtClean="0">
              <a:solidFill>
                <a:schemeClr val="tx1"/>
              </a:solidFill>
              <a:effectLst/>
              <a:latin typeface="+mn-lt"/>
              <a:ea typeface="+mn-ea"/>
              <a:cs typeface="+mn-cs"/>
            </a:endParaRPr>
          </a:p>
          <a:p>
            <a:endParaRPr lang="en-US" sz="1200" b="0" kern="1200" baseline="0" dirty="0" smtClean="0">
              <a:solidFill>
                <a:schemeClr val="tx1"/>
              </a:solidFill>
              <a:effectLst/>
              <a:latin typeface="+mn-lt"/>
              <a:ea typeface="+mn-ea"/>
              <a:cs typeface="+mn-cs"/>
            </a:endParaRPr>
          </a:p>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dirty="0" smtClean="0"/>
          </a:p>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10"/>
          </p:nvPr>
        </p:nvSpPr>
        <p:spPr/>
        <p:txBody>
          <a:bodyPr/>
          <a:lstStyle/>
          <a:p>
            <a:fld id="{5ABEA5C9-79DF-4EAB-B6EC-DD2CD99996A7}" type="slidenum">
              <a:rPr lang="en-GB" smtClean="0"/>
              <a:t>11</a:t>
            </a:fld>
            <a:endParaRPr lang="en-GB" dirty="0"/>
          </a:p>
        </p:txBody>
      </p:sp>
    </p:spTree>
    <p:extLst>
      <p:ext uri="{BB962C8B-B14F-4D97-AF65-F5344CB8AC3E}">
        <p14:creationId xmlns:p14="http://schemas.microsoft.com/office/powerpoint/2010/main" val="535800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ka-GE" sz="1200" kern="1200" dirty="0" smtClean="0">
                <a:solidFill>
                  <a:schemeClr val="tx1"/>
                </a:solidFill>
                <a:effectLst/>
                <a:latin typeface="+mn-lt"/>
                <a:ea typeface="+mn-ea"/>
                <a:cs typeface="+mn-cs"/>
              </a:rPr>
              <a:t>საქართველოს</a:t>
            </a:r>
            <a:r>
              <a:rPr lang="ka-GE" sz="1200" kern="1200" baseline="0" dirty="0" smtClean="0">
                <a:solidFill>
                  <a:schemeClr val="tx1"/>
                </a:solidFill>
                <a:effectLst/>
                <a:latin typeface="+mn-lt"/>
                <a:ea typeface="+mn-ea"/>
                <a:cs typeface="+mn-cs"/>
              </a:rPr>
              <a:t> ანტირეტროვირუსული პროგრამა აღიარებულია ერთ-ერთ საუკეთესოდ რეგიონში საერთასორისო ექსპერტების მიერ, რადგან მიღწეულია აივ მკურნალობაზე უნივერსალური ხელმისაწვდომობა, მიზნობრივი პოპულაციის მაღალი მოცვა და მაღალი ხარისხის პროგრამული ინტერვენციები. საქართველომ ერთ-ერთმა პირველმა რეგიონში დაიწყო 2015 წლის დეკემბერში  ჯანმოს </a:t>
            </a:r>
            <a:r>
              <a:rPr lang="en-US" sz="1200" b="0" kern="1200" dirty="0" smtClean="0">
                <a:solidFill>
                  <a:schemeClr val="tx1"/>
                </a:solidFill>
                <a:effectLst/>
                <a:latin typeface="+mn-lt"/>
                <a:ea typeface="+mn-ea"/>
                <a:cs typeface="+mn-cs"/>
              </a:rPr>
              <a:t>“Treat ALL” ს</a:t>
            </a:r>
            <a:r>
              <a:rPr lang="ka-GE" sz="1200" b="0" kern="1200" dirty="0" smtClean="0">
                <a:solidFill>
                  <a:schemeClr val="tx1"/>
                </a:solidFill>
                <a:effectLst/>
                <a:latin typeface="+mn-lt"/>
                <a:ea typeface="+mn-ea"/>
                <a:cs typeface="+mn-cs"/>
              </a:rPr>
              <a:t>ტრატეგია.</a:t>
            </a:r>
          </a:p>
          <a:p>
            <a:pPr marL="0" marR="0" indent="0" algn="l" defTabSz="914400" rtl="0" eaLnBrk="0" fontAlgn="base" latinLnBrk="0" hangingPunct="0">
              <a:lnSpc>
                <a:spcPct val="100000"/>
              </a:lnSpc>
              <a:spcBef>
                <a:spcPct val="30000"/>
              </a:spcBef>
              <a:spcAft>
                <a:spcPct val="0"/>
              </a:spcAft>
              <a:buClrTx/>
              <a:buSzTx/>
              <a:buFontTx/>
              <a:buNone/>
              <a:tabLst/>
              <a:defRPr/>
            </a:pPr>
            <a:endParaRPr lang="ka-GE" sz="1200" b="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ka-GE" sz="1200"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12</a:t>
            </a:fld>
            <a:endParaRPr lang="en-US"/>
          </a:p>
        </p:txBody>
      </p:sp>
    </p:spTree>
    <p:extLst>
      <p:ext uri="{BB962C8B-B14F-4D97-AF65-F5344CB8AC3E}">
        <p14:creationId xmlns:p14="http://schemas.microsoft.com/office/powerpoint/2010/main" val="3272968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sz="12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13</a:t>
            </a:fld>
            <a:endParaRPr lang="en-US"/>
          </a:p>
        </p:txBody>
      </p:sp>
    </p:spTree>
    <p:extLst>
      <p:ext uri="{BB962C8B-B14F-4D97-AF65-F5344CB8AC3E}">
        <p14:creationId xmlns:p14="http://schemas.microsoft.com/office/powerpoint/2010/main" val="1717812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solidFill>
                  <a:srgbClr val="FF0000"/>
                </a:solidFill>
              </a:rPr>
              <a:t>HCV, TB and HIV </a:t>
            </a:r>
            <a:r>
              <a:rPr lang="ka-GE" sz="1200" b="0" dirty="0" smtClean="0">
                <a:solidFill>
                  <a:srgbClr val="FF0000"/>
                </a:solidFill>
              </a:rPr>
              <a:t>გამოვლენის გაზრდის მიზნით ,სამეგრელო ზემო სვანეთში მიმდინარეობს </a:t>
            </a:r>
            <a:r>
              <a:rPr lang="en-US" sz="1200" b="0" dirty="0" smtClean="0">
                <a:solidFill>
                  <a:srgbClr val="FF0000"/>
                </a:solidFill>
              </a:rPr>
              <a:t>HCV, TB and HIV </a:t>
            </a:r>
            <a:r>
              <a:rPr lang="ka-GE" sz="1200" b="0" dirty="0" smtClean="0">
                <a:solidFill>
                  <a:srgbClr val="FF0000"/>
                </a:solidFill>
              </a:rPr>
              <a:t>სკრინინგის</a:t>
            </a:r>
            <a:r>
              <a:rPr lang="ka-GE" sz="1200" b="0" baseline="0" dirty="0" smtClean="0">
                <a:solidFill>
                  <a:srgbClr val="FF0000"/>
                </a:solidFill>
              </a:rPr>
              <a:t> </a:t>
            </a:r>
            <a:r>
              <a:rPr lang="ka-GE" sz="1200" b="0" dirty="0" smtClean="0">
                <a:solidFill>
                  <a:srgbClr val="FF0000"/>
                </a:solidFill>
              </a:rPr>
              <a:t>პჯდ  დაწესებულებაში ინტეგრაცია </a:t>
            </a:r>
            <a:endParaRPr lang="en-US" b="0"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14</a:t>
            </a:fld>
            <a:endParaRPr lang="en-US"/>
          </a:p>
        </p:txBody>
      </p:sp>
    </p:spTree>
    <p:extLst>
      <p:ext uri="{BB962C8B-B14F-4D97-AF65-F5344CB8AC3E}">
        <p14:creationId xmlns:p14="http://schemas.microsoft.com/office/powerpoint/2010/main" val="4252191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15</a:t>
            </a:fld>
            <a:endParaRPr lang="en-US"/>
          </a:p>
        </p:txBody>
      </p:sp>
    </p:spTree>
    <p:extLst>
      <p:ext uri="{BB962C8B-B14F-4D97-AF65-F5344CB8AC3E}">
        <p14:creationId xmlns:p14="http://schemas.microsoft.com/office/powerpoint/2010/main" val="1587898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ka-GE" dirty="0" smtClean="0"/>
              <a:t>გლობალური ფონდის ფინანსური და ტექნიკური მხარდაჭერით,</a:t>
            </a:r>
            <a:r>
              <a:rPr lang="ka-GE" baseline="0" dirty="0" smtClean="0"/>
              <a:t> სამინისტროს, სამტავრობო და არასამტავრობო ორგანზიაციების, სამოქალაქო საზოგადოების აქტიური ცართულობით </a:t>
            </a:r>
            <a:r>
              <a:rPr lang="ka-GE" dirty="0" smtClean="0"/>
              <a:t>2016 წელს </a:t>
            </a:r>
            <a:r>
              <a:rPr lang="ka-GE" b="0" dirty="0" smtClean="0"/>
              <a:t>შემუშავდა </a:t>
            </a:r>
            <a:r>
              <a:rPr lang="ka-GE" sz="1200" b="0" dirty="0" smtClean="0"/>
              <a:t>გლობალური ფონდის დაფინანსებიდან გადასვლისა და პროგრამული მდგრადობის გეგმა,</a:t>
            </a:r>
            <a:r>
              <a:rPr lang="ka-GE" sz="1200" b="0" baseline="0" dirty="0" smtClean="0"/>
              <a:t> რომელიც მიზნას ისახავს </a:t>
            </a:r>
            <a:r>
              <a:rPr lang="ka-GE" dirty="0" smtClean="0">
                <a:ln>
                  <a:solidFill>
                    <a:srgbClr val="22698F"/>
                  </a:solidFill>
                </a:ln>
                <a:solidFill>
                  <a:srgbClr val="000000"/>
                </a:solidFill>
                <a:ea typeface="Times New Roman" panose="02020603050405020304" pitchFamily="18" charset="0"/>
                <a:cs typeface="Calibri" panose="020F0502020204030204" pitchFamily="34" charset="0"/>
              </a:rPr>
              <a:t>აივ ინფექციასა და ტუბერკულოზზე ეროვნული რეაგირების გლობალური ფონდის დაფინანსებიდან სრულად ეროვნულ დაფინანსებაზე შეუფერხებელი გადასვლის უზრუნველყოფას 2022 წლისთვის</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16</a:t>
            </a:fld>
            <a:endParaRPr lang="en-US"/>
          </a:p>
        </p:txBody>
      </p:sp>
    </p:spTree>
    <p:extLst>
      <p:ext uri="{BB962C8B-B14F-4D97-AF65-F5344CB8AC3E}">
        <p14:creationId xmlns:p14="http://schemas.microsoft.com/office/powerpoint/2010/main" val="1130078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effectLst/>
                <a:latin typeface="+mn-lt"/>
                <a:ea typeface="+mn-ea"/>
                <a:cs typeface="+mn-cs"/>
              </a:rPr>
              <a:t>გარდამავალი გეგმა მოიცავს ორ ძირითად</a:t>
            </a:r>
            <a:r>
              <a:rPr lang="ka-GE" sz="1200" kern="1200" baseline="0" dirty="0" smtClean="0">
                <a:solidFill>
                  <a:schemeClr val="tx1"/>
                </a:solidFill>
                <a:effectLst/>
                <a:latin typeface="+mn-lt"/>
                <a:ea typeface="+mn-ea"/>
                <a:cs typeface="+mn-cs"/>
              </a:rPr>
              <a:t> ამოცანას:</a:t>
            </a:r>
            <a:r>
              <a:rPr lang="ka-GE"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ka-GE" sz="1200" kern="1200" dirty="0" smtClean="0">
                <a:solidFill>
                  <a:schemeClr val="tx1"/>
                </a:solidFill>
                <a:effectLst/>
                <a:latin typeface="+mn-lt"/>
                <a:ea typeface="+mn-ea"/>
                <a:cs typeface="+mn-cs"/>
              </a:rPr>
              <a:t>გარე გარემო: ხელსაყრელი სამართლებრივი გარემოს შექმნა აივ/შიდსა და ტუბერკულოზზე ეროვნული პასუხის შეუფერხებელი განხორციელებისათვის და არასამთავრობო ორგანიზაციების მეტი ჩართულობის უზრუნველყოფა სახელმწიფო დაფინანსების საშუალებით;</a:t>
            </a:r>
            <a:endParaRPr lang="en-US" dirty="0" smtClean="0">
              <a:effectLst/>
            </a:endParaRPr>
          </a:p>
          <a:p>
            <a:pPr lvl="0"/>
            <a:r>
              <a:rPr lang="ka-GE" sz="1200" kern="1200" dirty="0" smtClean="0">
                <a:solidFill>
                  <a:schemeClr val="tx1"/>
                </a:solidFill>
                <a:effectLst/>
                <a:latin typeface="+mn-lt"/>
                <a:ea typeface="+mn-ea"/>
                <a:cs typeface="+mn-cs"/>
              </a:rPr>
              <a:t>შიდა გარემო: ქვეყნის სტრუქტურული, ინსტიტუციური და ადამიანური რესურსების გაძლიერება აივ/შიდსისა და ტუბერკულოზის პროგრამების უწყვეტად, მაღალი ხარისხითა და სამიზნე მოსახლეობის მაღალი მოცვით განხორციელებისათვის.</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17</a:t>
            </a:fld>
            <a:endParaRPr lang="en-US"/>
          </a:p>
        </p:txBody>
      </p:sp>
    </p:spTree>
    <p:extLst>
      <p:ext uri="{BB962C8B-B14F-4D97-AF65-F5344CB8AC3E}">
        <p14:creationId xmlns:p14="http://schemas.microsoft.com/office/powerpoint/2010/main" val="1736795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18</a:t>
            </a:fld>
            <a:endParaRPr lang="en-US"/>
          </a:p>
        </p:txBody>
      </p:sp>
    </p:spTree>
    <p:extLst>
      <p:ext uri="{BB962C8B-B14F-4D97-AF65-F5344CB8AC3E}">
        <p14:creationId xmlns:p14="http://schemas.microsoft.com/office/powerpoint/2010/main" val="1493635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2018 წელს დასრულდება მუშაობა აივ/შიდსისა და ტუბერკულოზის ახალ სტრატეგიასა და სამოქმედო გეგმაზე 2019-2022,</a:t>
            </a:r>
            <a:r>
              <a:rPr lang="ka-GE" baseline="0" dirty="0" smtClean="0"/>
              <a:t> რომელშიც იქნება ინტეგრირებული გარდამავალი გეგმის ღონოსძიებები. </a:t>
            </a:r>
            <a:r>
              <a:rPr lang="ka-GE" baseline="0" smtClean="0"/>
              <a:t>აღნიშნული სტრატეგიები დამტკიცდება საქართველოს მთავრობის მიერ და გახდება ქვეყნის სამოქმედო დოკუმენტები გარდამავალ პერიოდში.</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19</a:t>
            </a:fld>
            <a:endParaRPr lang="en-US"/>
          </a:p>
        </p:txBody>
      </p:sp>
    </p:spTree>
    <p:extLst>
      <p:ext uri="{BB962C8B-B14F-4D97-AF65-F5344CB8AC3E}">
        <p14:creationId xmlns:p14="http://schemas.microsoft.com/office/powerpoint/2010/main" val="3774704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ka-GE" dirty="0" smtClean="0"/>
              <a:t>საქართველოს მოსახლეობა</a:t>
            </a:r>
            <a:r>
              <a:rPr lang="ka-GE" baseline="0" dirty="0" smtClean="0"/>
              <a:t> შემცირდა მეოთხედი საუკუნის მანძილზე უმეტესად გარემიგრაციის ხარჯზე. 2014 წლის აღწერის მიხედვით შეადგინა 3.7 მლნ</a:t>
            </a:r>
          </a:p>
          <a:p>
            <a:pPr marL="171450" indent="-171450">
              <a:buFont typeface="Arial" panose="020B0604020202020204" pitchFamily="34" charset="0"/>
              <a:buChar char="•"/>
            </a:pPr>
            <a:r>
              <a:rPr lang="ka-GE" baseline="0" dirty="0" smtClean="0"/>
              <a:t>საქართველოს აქვს პროგრესი ჯანდაცვის ძირითადი ინდიკატორების მიხედვით: ბოლო სამი ათწლეულის განმავლობაში სიცოცხლის მოსალოდნელი ხანგრძლივობა 4 წლით გაიზარდა და 73 წელი შეადგინა</a:t>
            </a:r>
          </a:p>
          <a:p>
            <a:pPr marL="171450" indent="-171450">
              <a:buFont typeface="Arial" panose="020B0604020202020204" pitchFamily="34" charset="0"/>
              <a:buChar char="•"/>
            </a:pPr>
            <a:r>
              <a:rPr lang="ka-GE" baseline="0" dirty="0" smtClean="0"/>
              <a:t>საგრძლობლად შემცირდა ხუთ წლამდე ასაკის და შვილ ბავშვთა ასაკის სიკვდილობა. 2015 წელს საქართველომ შეძლო ათასწლეულის განვითარების მე-4 მიზნის მიღწევა</a:t>
            </a:r>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2</a:t>
            </a:fld>
            <a:endParaRPr lang="en-US"/>
          </a:p>
        </p:txBody>
      </p:sp>
    </p:spTree>
    <p:extLst>
      <p:ext uri="{BB962C8B-B14F-4D97-AF65-F5344CB8AC3E}">
        <p14:creationId xmlns:p14="http://schemas.microsoft.com/office/powerpoint/2010/main" val="1742253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ka-GE" sz="1200" b="0" dirty="0" smtClean="0">
                <a:solidFill>
                  <a:schemeClr val="tx1">
                    <a:lumMod val="65000"/>
                    <a:lumOff val="35000"/>
                  </a:schemeClr>
                </a:solidFill>
              </a:rPr>
              <a:t>მსოფლიო ბანკის კლასიფიკაციით საქართველო წარმოადგენს საშუალოზე დაბალი განვიტარების ვეყანას</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ka-GE" sz="1200" dirty="0" smtClean="0">
                <a:solidFill>
                  <a:schemeClr val="tx1">
                    <a:lumMod val="65000"/>
                    <a:lumOff val="35000"/>
                  </a:schemeClr>
                </a:solidFill>
              </a:rPr>
              <a:t>მშპ-ის ზრდა 2014-2016 წწ, როდესაც თითქმის ყველა მეზობელ ქვეყანა</a:t>
            </a:r>
            <a:r>
              <a:rPr lang="ka-GE" sz="1200" baseline="0" dirty="0" smtClean="0">
                <a:solidFill>
                  <a:schemeClr val="tx1">
                    <a:lumMod val="65000"/>
                    <a:lumOff val="35000"/>
                  </a:schemeClr>
                </a:solidFill>
              </a:rPr>
              <a:t> ახლო იყო რეცესიასთან. მშპ ერთ სულ მოსახლეზე 3852 დოლარია</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ka-GE" sz="1200" baseline="0" dirty="0" smtClean="0">
                <a:solidFill>
                  <a:schemeClr val="tx1">
                    <a:lumMod val="65000"/>
                    <a:lumOff val="35000"/>
                  </a:schemeClr>
                </a:solidFill>
              </a:rPr>
              <a:t>2012 წლის შემდეგ გაორმაგდა უცხოური პირდაპირი ინვესტიციები და გაიზარდა მათი წილი მშპ-ში 6%-დან 12%-მდე</a:t>
            </a:r>
            <a:endParaRPr lang="ka-GE" sz="1200" dirty="0" smtClean="0">
              <a:solidFill>
                <a:schemeClr val="tx1">
                  <a:lumMod val="65000"/>
                  <a:lumOff val="35000"/>
                </a:schemeClr>
              </a:solidFill>
            </a:endParaRPr>
          </a:p>
          <a:p>
            <a:pPr marL="171450" indent="-171450">
              <a:buFont typeface="Arial" panose="020B0604020202020204" pitchFamily="34" charset="0"/>
              <a:buChar char="•"/>
            </a:pPr>
            <a:endParaRPr lang="en-US" sz="1200" b="0" dirty="0" smtClean="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D9CF4682-2967-4308-8320-C0028E82A1A7}" type="slidenum">
              <a:rPr lang="en-US" smtClean="0"/>
              <a:t>3</a:t>
            </a:fld>
            <a:endParaRPr lang="en-US"/>
          </a:p>
        </p:txBody>
      </p:sp>
    </p:spTree>
    <p:extLst>
      <p:ext uri="{BB962C8B-B14F-4D97-AF65-F5344CB8AC3E}">
        <p14:creationId xmlns:p14="http://schemas.microsoft.com/office/powerpoint/2010/main" val="3295751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1450" indent="-171450">
              <a:lnSpc>
                <a:spcPct val="150000"/>
              </a:lnSpc>
              <a:buFont typeface="Arial" panose="020B0604020202020204" pitchFamily="34" charset="0"/>
              <a:buChar char="•"/>
              <a:defRPr/>
            </a:pPr>
            <a:endParaRPr lang="ka-GE" sz="1200" dirty="0" smtClean="0">
              <a:solidFill>
                <a:srgbClr val="000000"/>
              </a:solidFill>
              <a:latin typeface="Arial"/>
            </a:endParaRPr>
          </a:p>
          <a:p>
            <a:pPr marL="171450" indent="-171450">
              <a:lnSpc>
                <a:spcPct val="150000"/>
              </a:lnSpc>
              <a:buFont typeface="Arial" panose="020B0604020202020204" pitchFamily="34" charset="0"/>
              <a:buChar char="•"/>
              <a:defRPr/>
            </a:pPr>
            <a:r>
              <a:rPr lang="ka-GE" sz="1200" dirty="0" smtClean="0">
                <a:solidFill>
                  <a:srgbClr val="000000"/>
                </a:solidFill>
                <a:latin typeface="Arial"/>
              </a:rPr>
              <a:t>არაგადამდები დაავადებები წარმაოდგენს ავადობის ტვირთვის მთავარ</a:t>
            </a:r>
            <a:r>
              <a:rPr lang="ka-GE" sz="1200" baseline="0" dirty="0" smtClean="0">
                <a:solidFill>
                  <a:srgbClr val="000000"/>
                </a:solidFill>
                <a:latin typeface="Arial"/>
              </a:rPr>
              <a:t> მიზეზს ქვეყანაში. ქვეყანაში სიკვდილიანობის მთავარი მიზეზები ასევე არაგადამდე დაავადებებს უკავშირდება, კარდიოვასკულური დაავადებები, სიმსივნეები, დიაბეტი და ქრონიკული რესპიტაციული დაავადებები დაზიანებებთან ერთად შეადგენს სიკვდილიანობის 94%-ს</a:t>
            </a:r>
          </a:p>
          <a:p>
            <a:pPr marL="171450" indent="-171450">
              <a:lnSpc>
                <a:spcPct val="150000"/>
              </a:lnSpc>
              <a:buFont typeface="Arial" panose="020B0604020202020204" pitchFamily="34" charset="0"/>
              <a:buChar char="•"/>
              <a:defRPr/>
            </a:pPr>
            <a:r>
              <a:rPr lang="ka-GE" sz="1200" dirty="0" smtClean="0">
                <a:solidFill>
                  <a:srgbClr val="000000"/>
                </a:solidFill>
                <a:latin typeface="Arial"/>
              </a:rPr>
              <a:t>არაგადამდები დაავადებებით გამოწვეული ნაადრევი სიკვდილიანობა ძირითადად გამოწვეულია ჯანდაცვასთან დაკავშირებული</a:t>
            </a:r>
            <a:r>
              <a:rPr lang="ka-GE" sz="1200" baseline="0" dirty="0" smtClean="0">
                <a:solidFill>
                  <a:srgbClr val="000000"/>
                </a:solidFill>
                <a:latin typeface="Arial"/>
              </a:rPr>
              <a:t> ქცევებითი და რისკ-ფაქტორებით. , როგორიცაა დაბალი ფიზიკური აქტივობა, თამბაქოს მოხმარება, ალკოლის მოხმარება და სხვა (</a:t>
            </a:r>
            <a:r>
              <a:rPr lang="en-US" sz="1200" baseline="0" dirty="0" smtClean="0">
                <a:solidFill>
                  <a:srgbClr val="000000"/>
                </a:solidFill>
                <a:latin typeface="Arial"/>
              </a:rPr>
              <a:t>STEPs </a:t>
            </a:r>
            <a:r>
              <a:rPr lang="ka-GE" sz="1200" baseline="0" dirty="0" smtClean="0">
                <a:solidFill>
                  <a:srgbClr val="000000"/>
                </a:solidFill>
                <a:latin typeface="Arial"/>
              </a:rPr>
              <a:t>2016 წლის კვლევა). </a:t>
            </a:r>
          </a:p>
        </p:txBody>
      </p:sp>
      <p:sp>
        <p:nvSpPr>
          <p:cNvPr id="4" name="Slide Number Placeholder 3"/>
          <p:cNvSpPr>
            <a:spLocks noGrp="1"/>
          </p:cNvSpPr>
          <p:nvPr>
            <p:ph type="sldNum" sz="quarter" idx="10"/>
          </p:nvPr>
        </p:nvSpPr>
        <p:spPr/>
        <p:txBody>
          <a:bodyPr/>
          <a:lstStyle/>
          <a:p>
            <a:fld id="{A8EAD108-9870-4C2A-A7CB-E56A06B87235}" type="slidenum">
              <a:rPr lang="en-US" altLang="en-US" smtClean="0">
                <a:solidFill>
                  <a:prstClr val="black"/>
                </a:solidFill>
              </a:rPr>
              <a:pPr/>
              <a:t>4</a:t>
            </a:fld>
            <a:endParaRPr lang="en-US" altLang="en-US">
              <a:solidFill>
                <a:prstClr val="black"/>
              </a:solidFill>
            </a:endParaRPr>
          </a:p>
        </p:txBody>
      </p:sp>
    </p:spTree>
    <p:extLst>
      <p:ext uri="{BB962C8B-B14F-4D97-AF65-F5344CB8AC3E}">
        <p14:creationId xmlns:p14="http://schemas.microsoft.com/office/powerpoint/2010/main" val="3991430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ka-GE" dirty="0" smtClean="0"/>
              <a:t>არაგადამდები თუ გადამდები დაავადებების პრევენციისთვის</a:t>
            </a:r>
            <a:r>
              <a:rPr lang="ka-GE" baseline="0" dirty="0" smtClean="0"/>
              <a:t> მნიშვნელოვანია მოსახლეობის სამედიცინო მომსახურებაზე ხელმისაწვდომობა. სწორედ სოციალურად ორიენტირებული პოლიტიკა აირჩია 2012 წელს ახლად არჩეულმა და უკვე 2016 წელს ხელმეორედ არჩეულმა მთავრობამ. პოლიტიკური პრიორიტეტი აისახა პრაქტიკულ ნაბიჯებშიც, 2012 წლიდან დღემდე 3-ჯერ გაიზარდა ჯანდაცვაზე სახელმწიფო ალოკაციები.</a:t>
            </a:r>
          </a:p>
          <a:p>
            <a:pPr marL="0" indent="0">
              <a:buFont typeface="Arial" panose="020B0604020202020204" pitchFamily="34" charset="0"/>
              <a:buNone/>
            </a:pPr>
            <a:endParaRPr lang="ka-GE" baseline="0" dirty="0" smtClean="0"/>
          </a:p>
          <a:p>
            <a:pPr marL="171450" indent="-171450">
              <a:buFont typeface="Arial" panose="020B0604020202020204" pitchFamily="34" charset="0"/>
              <a:buChar char="•"/>
            </a:pPr>
            <a:r>
              <a:rPr lang="ka-GE" baseline="0" dirty="0" smtClean="0"/>
              <a:t>მეორე მნიშვნელოვანი ნაბიჯი იყო 2013 წელს საყოველთაო ჯანდაცვის პროგრამის ამოქმედება, რითაც ქვეყანაში პირველად შეიქმნა უნივერსალური მოცვის პრეცენდენტი.</a:t>
            </a:r>
          </a:p>
          <a:p>
            <a:pPr marL="171450" indent="-171450">
              <a:buFont typeface="Arial" panose="020B0604020202020204" pitchFamily="34" charset="0"/>
              <a:buChar char="•"/>
            </a:pPr>
            <a:r>
              <a:rPr lang="ka-GE" baseline="0" dirty="0" smtClean="0"/>
              <a:t>მსოფლიო ბანკის, ჯანმრთელობის მსოფლიო ორგნზიაციისა და აშშ-ის განვითარების სააგენტოს მიერ 2014 და 2017 წლებში ჩატარებულმა კვლევებმა აჩვენა, რომ 2013 წლიდან გაიზარდა მომსახურებაზე ხელმისაწვდომობა, გაიზარდა სერვისების მოხმარება, შემცირდა ფინანსური ბარიერები.</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5</a:t>
            </a:fld>
            <a:endParaRPr lang="en-US"/>
          </a:p>
        </p:txBody>
      </p:sp>
    </p:spTree>
    <p:extLst>
      <p:ext uri="{BB962C8B-B14F-4D97-AF65-F5344CB8AC3E}">
        <p14:creationId xmlns:p14="http://schemas.microsoft.com/office/powerpoint/2010/main" val="3376865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pPr marL="171450" lvl="0" indent="-171450">
              <a:lnSpc>
                <a:spcPct val="120000"/>
              </a:lnSpc>
              <a:spcBef>
                <a:spcPts val="600"/>
              </a:spcBef>
              <a:buFont typeface="Arial" panose="020B0604020202020204" pitchFamily="34" charset="0"/>
              <a:buChar char="•"/>
            </a:pPr>
            <a:r>
              <a:rPr lang="ka-GE" dirty="0" smtClean="0"/>
              <a:t>საყოველთაო ჯანდაცვის პროგრამა მხარდაჭერილია</a:t>
            </a:r>
            <a:r>
              <a:rPr lang="ka-GE" baseline="0" dirty="0" smtClean="0"/>
              <a:t> სახელმწიფოს მხორდან მდგრადი დაფინანსებით. ყოველწლიურად იზრდება ჯანდაცვაზე სახელმწიფო დანახარჯები. ჯანდაცვაზე სახელმწიფო დანახარჯები მშპ-დან 1.7%-დან (2012) 3.0% (2016)  გაიზარდა, თუმცა დაბალია ევროპის რეგიონის საშუალოსთან შედარებით.</a:t>
            </a:r>
          </a:p>
          <a:p>
            <a:pPr marL="171450" lvl="0" indent="-171450">
              <a:lnSpc>
                <a:spcPct val="120000"/>
              </a:lnSpc>
              <a:spcBef>
                <a:spcPts val="600"/>
              </a:spcBef>
              <a:buFont typeface="Arial" panose="020B0604020202020204" pitchFamily="34" charset="0"/>
              <a:buChar char="•"/>
            </a:pPr>
            <a:r>
              <a:rPr lang="ka-GE" baseline="0" dirty="0" smtClean="0"/>
              <a:t>სახელმწიფო ხარჯების ზრდის პარალელურად შემცირდა ჯანდაცვაზე ჯიბუიდან გადახდები 73% (2012) – 57%</a:t>
            </a:r>
            <a:endParaRPr lang="ka-GE" dirty="0" smtClean="0"/>
          </a:p>
          <a:p>
            <a:pPr marL="171450" lvl="0" indent="-171450">
              <a:lnSpc>
                <a:spcPct val="120000"/>
              </a:lnSpc>
              <a:spcBef>
                <a:spcPts val="600"/>
              </a:spcBef>
              <a:buFont typeface="Arial" panose="020B0604020202020204" pitchFamily="34" charset="0"/>
              <a:buChar char="•"/>
            </a:pPr>
            <a:endParaRPr lang="ka-GE" dirty="0" smtClean="0"/>
          </a:p>
          <a:p>
            <a:pPr marL="171450" lvl="0" indent="-171450">
              <a:lnSpc>
                <a:spcPct val="120000"/>
              </a:lnSpc>
              <a:spcBef>
                <a:spcPts val="600"/>
              </a:spcBef>
              <a:buFont typeface="Arial" panose="020B0604020202020204" pitchFamily="34" charset="0"/>
              <a:buChar char="•"/>
            </a:pPr>
            <a:r>
              <a:rPr lang="en-US" dirty="0" smtClean="0"/>
              <a:t>The UHC program was accompanied with</a:t>
            </a:r>
            <a:r>
              <a:rPr lang="en-US" baseline="0" dirty="0" smtClean="0"/>
              <a:t> a substantial increase in the governments budget allocations. From 2012 to 2016, the health budget more than doubled, as a percentage of GDP it increased from 1.7 percent to 3% in 2016. </a:t>
            </a:r>
          </a:p>
          <a:p>
            <a:pPr marL="171450" lvl="0" indent="-171450">
              <a:lnSpc>
                <a:spcPct val="120000"/>
              </a:lnSpc>
              <a:spcBef>
                <a:spcPts val="600"/>
              </a:spcBef>
              <a:buFont typeface="Arial" panose="020B0604020202020204" pitchFamily="34" charset="0"/>
              <a:buChar char="•"/>
            </a:pPr>
            <a:r>
              <a:rPr lang="en-US" sz="1200" b="0" baseline="0" dirty="0" smtClean="0"/>
              <a:t> The total level of health spending in Georgia at 8.5% of GDP is high compared with countries of similar level of income, however, despite recent increases, public health spending as a share of GDP remains lower than in many comparable countries in the European region.  </a:t>
            </a:r>
            <a:endParaRPr lang="en-US" sz="1200" b="0" dirty="0" smtClean="0"/>
          </a:p>
          <a:p>
            <a:endParaRPr lang="en-US" baseline="0" dirty="0" smtClean="0"/>
          </a:p>
          <a:p>
            <a:r>
              <a:rPr lang="en-US" baseline="0" dirty="0" smtClean="0"/>
              <a:t>  </a:t>
            </a:r>
            <a:r>
              <a:rPr lang="en-US" dirty="0" smtClean="0"/>
              <a:t>Total Health expenditure (%)</a:t>
            </a:r>
            <a:r>
              <a:rPr lang="en-US" baseline="0" dirty="0" smtClean="0"/>
              <a:t> of GDP are relatively </a:t>
            </a:r>
            <a:r>
              <a:rPr lang="sl-SI" baseline="0" dirty="0" smtClean="0"/>
              <a:t>low</a:t>
            </a:r>
            <a:r>
              <a:rPr lang="en-US" baseline="0" dirty="0" smtClean="0"/>
              <a:t> in </a:t>
            </a:r>
            <a:r>
              <a:rPr lang="sl-SI" b="1" baseline="0" dirty="0" smtClean="0"/>
              <a:t>Georgia </a:t>
            </a:r>
            <a:r>
              <a:rPr lang="en-US" b="1" baseline="0" dirty="0" smtClean="0"/>
              <a:t>at </a:t>
            </a:r>
            <a:r>
              <a:rPr lang="sl-SI" b="1" baseline="0" dirty="0" smtClean="0"/>
              <a:t>7</a:t>
            </a:r>
            <a:r>
              <a:rPr lang="en-US" b="1" baseline="0" dirty="0" smtClean="0"/>
              <a:t>.</a:t>
            </a:r>
            <a:r>
              <a:rPr lang="sl-SI" b="1" baseline="0" dirty="0" smtClean="0"/>
              <a:t>4</a:t>
            </a:r>
            <a:r>
              <a:rPr lang="en-US" b="1" baseline="0" dirty="0" smtClean="0"/>
              <a:t>% </a:t>
            </a:r>
            <a:r>
              <a:rPr lang="en-US" baseline="0" dirty="0" smtClean="0"/>
              <a:t>(2014). The WHO European Region average is at </a:t>
            </a:r>
            <a:r>
              <a:rPr lang="en-US" b="1" baseline="0" dirty="0" smtClean="0"/>
              <a:t>8.2%</a:t>
            </a:r>
            <a:r>
              <a:rPr lang="sl-SI" b="1" baseline="0" dirty="0" smtClean="0"/>
              <a:t>. </a:t>
            </a:r>
            <a:r>
              <a:rPr lang="sl-SI" b="0" baseline="0" dirty="0" smtClean="0"/>
              <a:t>Average for CIS is at </a:t>
            </a:r>
            <a:r>
              <a:rPr lang="sl-SI" b="1" baseline="0" dirty="0" smtClean="0"/>
              <a:t>6.6%</a:t>
            </a:r>
            <a:r>
              <a:rPr lang="sl-SI" b="0" baseline="0" dirty="0" smtClean="0"/>
              <a:t>.</a:t>
            </a:r>
            <a:endParaRPr lang="sl-SI" baseline="0" dirty="0" smtClean="0"/>
          </a:p>
          <a:p>
            <a:endParaRPr lang="en-US" dirty="0" smtClean="0"/>
          </a:p>
        </p:txBody>
      </p:sp>
      <p:sp>
        <p:nvSpPr>
          <p:cNvPr id="4" name="Slide Number Placeholder 3"/>
          <p:cNvSpPr>
            <a:spLocks noGrp="1"/>
          </p:cNvSpPr>
          <p:nvPr>
            <p:ph type="sldNum" sz="quarter" idx="10"/>
          </p:nvPr>
        </p:nvSpPr>
        <p:spPr/>
        <p:txBody>
          <a:bodyPr/>
          <a:lstStyle/>
          <a:p>
            <a:fld id="{5ABEA5C9-79DF-4EAB-B6EC-DD2CD99996A7}" type="slidenum">
              <a:rPr lang="en-GB" smtClean="0"/>
              <a:t>6</a:t>
            </a:fld>
            <a:endParaRPr lang="en-GB" dirty="0"/>
          </a:p>
        </p:txBody>
      </p:sp>
    </p:spTree>
    <p:extLst>
      <p:ext uri="{BB962C8B-B14F-4D97-AF65-F5344CB8AC3E}">
        <p14:creationId xmlns:p14="http://schemas.microsoft.com/office/powerpoint/2010/main" val="1479524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ka-GE" dirty="0" smtClean="0"/>
              <a:t>როგორც ჯანდაცვის სერვისების</a:t>
            </a:r>
            <a:r>
              <a:rPr lang="ka-GE" baseline="0" dirty="0" smtClean="0"/>
              <a:t> უტილიზაციისა და დანახარჯების კვლევამ აჩვენა, გაიზარდა მოსახლეობის მოცვა. მოსახლეობის ნახევარზე მეტი პირველადაა მოცული საბაზისო სერვისებით. ასევე გაიზარდა სერვისების მოხმარება. ამბულატორიული ვიზიტები ერთ სულზე წლების მანძილზე 2.0-2.2 მერყეობდა, 2016 წელს კი 4.0 შეადგინა. ასევე იზრდება სტაციონარულ სერვისების მოხმარებაც</a:t>
            </a:r>
            <a:endParaRPr lang="ka-GE" dirty="0" smtClean="0"/>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7</a:t>
            </a:fld>
            <a:endParaRPr lang="en-US"/>
          </a:p>
        </p:txBody>
      </p:sp>
    </p:spTree>
    <p:extLst>
      <p:ext uri="{BB962C8B-B14F-4D97-AF65-F5344CB8AC3E}">
        <p14:creationId xmlns:p14="http://schemas.microsoft.com/office/powerpoint/2010/main" val="1537023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sz="1200" b="0" i="0" u="none" strike="noStrike" kern="1200" baseline="0" dirty="0" smtClean="0">
              <a:solidFill>
                <a:schemeClr val="tx1"/>
              </a:solidFill>
              <a:latin typeface="+mn-lt"/>
              <a:ea typeface="+mn-ea"/>
              <a:cs typeface="+mn-cs"/>
            </a:endParaRPr>
          </a:p>
          <a:p>
            <a:pPr>
              <a:lnSpc>
                <a:spcPct val="100000"/>
              </a:lnSpc>
              <a:spcBef>
                <a:spcPts val="600"/>
              </a:spcBef>
              <a:buFontTx/>
              <a:buNone/>
            </a:pPr>
            <a:r>
              <a:rPr lang="ka-GE" sz="1200" b="0" i="0" u="none" strike="noStrike" kern="1200" baseline="0" dirty="0" smtClean="0">
                <a:solidFill>
                  <a:schemeClr val="tx1"/>
                </a:solidFill>
                <a:latin typeface="+mn-lt"/>
                <a:ea typeface="+mn-ea"/>
                <a:cs typeface="+mn-cs"/>
              </a:rPr>
              <a:t>მეორე მნიშვნელოვანი პროგრამა, რომელიც ამოქმედდა 2015 წლის აპრილში ესაა </a:t>
            </a:r>
            <a:r>
              <a:rPr lang="en-US" sz="1200" b="0" i="0" u="none" strike="noStrike" kern="1200" baseline="0" dirty="0" smtClean="0">
                <a:solidFill>
                  <a:schemeClr val="tx1"/>
                </a:solidFill>
                <a:latin typeface="+mn-lt"/>
                <a:ea typeface="+mn-ea"/>
                <a:cs typeface="+mn-cs"/>
              </a:rPr>
              <a:t>C </a:t>
            </a:r>
            <a:r>
              <a:rPr lang="ka-GE" sz="1200" b="0" i="0" u="none" strike="noStrike" kern="1200" baseline="0" dirty="0" smtClean="0">
                <a:solidFill>
                  <a:schemeClr val="tx1"/>
                </a:solidFill>
                <a:latin typeface="+mn-lt"/>
                <a:ea typeface="+mn-ea"/>
                <a:cs typeface="+mn-cs"/>
              </a:rPr>
              <a:t>ჰეპატიტის ელიმინაციის პროგრამა. ქვეყანა განეკუთვნება მაღალი პრევალენტობის ქვეყნების ჯგუფს (პრევალენტობა 7%). </a:t>
            </a:r>
            <a:r>
              <a:rPr lang="en-US" sz="1200" b="0" i="0" u="none" strike="noStrike" kern="1200" baseline="0" dirty="0" smtClean="0">
                <a:solidFill>
                  <a:schemeClr val="tx1"/>
                </a:solidFill>
                <a:latin typeface="+mn-lt"/>
                <a:ea typeface="+mn-ea"/>
                <a:cs typeface="+mn-cs"/>
              </a:rPr>
              <a:t>C </a:t>
            </a:r>
            <a:r>
              <a:rPr lang="ka-GE" sz="1200" b="0" i="0" u="none" strike="noStrike" kern="1200" baseline="0" dirty="0" smtClean="0">
                <a:solidFill>
                  <a:schemeClr val="tx1"/>
                </a:solidFill>
                <a:latin typeface="+mn-lt"/>
                <a:ea typeface="+mn-ea"/>
                <a:cs typeface="+mn-cs"/>
              </a:rPr>
              <a:t>ჰეპატიტი ღვიძლის ქრონიკული დაავადებების გამომწვევი ერთ-ერთი რისკ-ფაქტორია. პროგრამის ფარგლებში სკრინინგული კვლევა ჩაუტარდა 1,5 მლნ ადამიანს, მკურნალობა დაიწყო 45 ათასზე მეტმა, მკურნალობა დაასრულა 41 ატასმა განკურნების მაჩვენებელი საკმაოდ მაღალია: </a:t>
            </a:r>
            <a:r>
              <a:rPr lang="ka-GE" altLang="en-US" sz="1200" b="0" dirty="0" smtClean="0">
                <a:latin typeface="Arial" panose="020B0604020202020204" pitchFamily="34" charset="0"/>
              </a:rPr>
              <a:t>სოფოსბუვირის რეჟიმი </a:t>
            </a:r>
            <a:r>
              <a:rPr lang="en-US" altLang="ka-GE" sz="1200" b="0" dirty="0" smtClean="0">
                <a:latin typeface="Arial" panose="020B0604020202020204" pitchFamily="34" charset="0"/>
              </a:rPr>
              <a:t>: 82%</a:t>
            </a:r>
            <a:endParaRPr lang="ka-GE" altLang="ka-GE" sz="1200" b="0" dirty="0" smtClean="0">
              <a:latin typeface="Arial" panose="020B0604020202020204" pitchFamily="34" charset="0"/>
            </a:endParaRPr>
          </a:p>
          <a:p>
            <a:pPr>
              <a:lnSpc>
                <a:spcPct val="100000"/>
              </a:lnSpc>
              <a:spcBef>
                <a:spcPts val="600"/>
              </a:spcBef>
              <a:buFontTx/>
              <a:buNone/>
            </a:pPr>
            <a:r>
              <a:rPr lang="ka-GE" altLang="en-US" sz="1200" b="0" dirty="0" smtClean="0">
                <a:latin typeface="Arial" panose="020B0604020202020204" pitchFamily="34" charset="0"/>
              </a:rPr>
              <a:t>ჰარვონის რეჟიმი </a:t>
            </a:r>
            <a:r>
              <a:rPr lang="ka-GE" altLang="en-US" sz="1200" b="0" dirty="0" smtClean="0">
                <a:solidFill>
                  <a:srgbClr val="FF0000"/>
                </a:solidFill>
                <a:latin typeface="Arial" panose="020B0604020202020204" pitchFamily="34" charset="0"/>
              </a:rPr>
              <a:t>: </a:t>
            </a:r>
            <a:r>
              <a:rPr lang="en-US" altLang="ka-GE" sz="1200" b="0" dirty="0" smtClean="0">
                <a:latin typeface="Arial" panose="020B0604020202020204" pitchFamily="34" charset="0"/>
              </a:rPr>
              <a:t>98.2%</a:t>
            </a:r>
          </a:p>
          <a:p>
            <a:endParaRPr lang="ka-GE" sz="1200" b="0" i="0" u="none" strike="noStrike" kern="1200" baseline="0" dirty="0" smtClean="0">
              <a:solidFill>
                <a:schemeClr val="tx1"/>
              </a:solidFill>
              <a:latin typeface="+mn-lt"/>
              <a:ea typeface="+mn-ea"/>
              <a:cs typeface="+mn-cs"/>
            </a:endParaRPr>
          </a:p>
          <a:p>
            <a:endParaRPr lang="ka-GE" sz="1200" b="0" i="0" u="none" strike="noStrike"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ka-GE" sz="1200" b="0" i="0" u="none" strike="noStrike" kern="1200" baseline="0" dirty="0" smtClean="0">
                <a:solidFill>
                  <a:schemeClr val="tx1"/>
                </a:solidFill>
                <a:latin typeface="+mn-lt"/>
                <a:ea typeface="+mn-ea"/>
                <a:cs typeface="+mn-cs"/>
              </a:rPr>
              <a:t>2016 წელს დამტკიცდა </a:t>
            </a:r>
            <a:r>
              <a:rPr lang="en-US" sz="1200" b="0" i="0" u="none" strike="noStrike" kern="1200" baseline="0" dirty="0" smtClean="0">
                <a:solidFill>
                  <a:schemeClr val="tx1"/>
                </a:solidFill>
                <a:latin typeface="+mn-lt"/>
                <a:ea typeface="+mn-ea"/>
                <a:cs typeface="+mn-cs"/>
              </a:rPr>
              <a:t>C </a:t>
            </a:r>
            <a:r>
              <a:rPr lang="ka-GE" sz="1200" b="0" i="0" u="none" strike="noStrike" kern="1200" baseline="0" dirty="0" smtClean="0">
                <a:solidFill>
                  <a:schemeClr val="tx1"/>
                </a:solidFill>
                <a:latin typeface="+mn-lt"/>
                <a:ea typeface="+mn-ea"/>
                <a:cs typeface="+mn-cs"/>
              </a:rPr>
              <a:t>ჰეპატიტის ელიმინაციის სტარტეგია, რომლის მიზანია </a:t>
            </a:r>
            <a:r>
              <a:rPr lang="en-US" b="0" dirty="0" smtClean="0"/>
              <a:t>C </a:t>
            </a:r>
            <a:r>
              <a:rPr lang="en-US" b="0" dirty="0" err="1" smtClean="0"/>
              <a:t>ჰეპატიტით</a:t>
            </a:r>
            <a:r>
              <a:rPr lang="en-US" b="0" dirty="0" smtClean="0"/>
              <a:t> </a:t>
            </a:r>
            <a:r>
              <a:rPr lang="en-US" b="0" dirty="0" err="1" smtClean="0"/>
              <a:t>გამოწვეული</a:t>
            </a:r>
            <a:r>
              <a:rPr lang="en-US" b="0" dirty="0" smtClean="0"/>
              <a:t> </a:t>
            </a:r>
            <a:r>
              <a:rPr lang="en-US" b="0" dirty="0" err="1" smtClean="0"/>
              <a:t>ავადობის</a:t>
            </a:r>
            <a:r>
              <a:rPr lang="en-US" b="0" dirty="0" smtClean="0"/>
              <a:t>, </a:t>
            </a:r>
            <a:r>
              <a:rPr lang="en-US" b="0" dirty="0" err="1" smtClean="0"/>
              <a:t>სიკვდილიანობისა</a:t>
            </a:r>
            <a:r>
              <a:rPr lang="en-US" b="0" dirty="0" smtClean="0"/>
              <a:t> </a:t>
            </a:r>
            <a:r>
              <a:rPr lang="en-US" b="0" dirty="0" err="1" smtClean="0"/>
              <a:t>და</a:t>
            </a:r>
            <a:r>
              <a:rPr lang="en-US" b="0" dirty="0" smtClean="0"/>
              <a:t> </a:t>
            </a:r>
            <a:r>
              <a:rPr lang="en-US" b="0" dirty="0" err="1" smtClean="0"/>
              <a:t>ინფექციის</a:t>
            </a:r>
            <a:r>
              <a:rPr lang="en-US" b="0" dirty="0" smtClean="0"/>
              <a:t> </a:t>
            </a:r>
            <a:r>
              <a:rPr lang="en-US" b="0" dirty="0" err="1" smtClean="0"/>
              <a:t>გავრცელების</a:t>
            </a:r>
            <a:r>
              <a:rPr lang="en-US" b="0" dirty="0" smtClean="0"/>
              <a:t> </a:t>
            </a:r>
            <a:r>
              <a:rPr lang="en-US" b="0" dirty="0" err="1" smtClean="0"/>
              <a:t>შემცირება</a:t>
            </a:r>
            <a:r>
              <a:rPr lang="en-US" b="0" dirty="0" smtClean="0"/>
              <a:t> </a:t>
            </a:r>
            <a:r>
              <a:rPr lang="en-US" b="0" dirty="0" err="1" smtClean="0"/>
              <a:t>დაავადების</a:t>
            </a:r>
            <a:r>
              <a:rPr lang="en-US" b="0" dirty="0" smtClean="0"/>
              <a:t> </a:t>
            </a:r>
            <a:r>
              <a:rPr lang="en-US" b="0" dirty="0" err="1" smtClean="0"/>
              <a:t>პრევენციაზე</a:t>
            </a:r>
            <a:r>
              <a:rPr lang="en-US" b="0" dirty="0" smtClean="0"/>
              <a:t>, </a:t>
            </a:r>
            <a:r>
              <a:rPr lang="en-US" b="0" dirty="0" err="1" smtClean="0"/>
              <a:t>დიაგნოსტიკასა</a:t>
            </a:r>
            <a:r>
              <a:rPr lang="en-US" b="0" dirty="0" smtClean="0"/>
              <a:t> </a:t>
            </a:r>
            <a:r>
              <a:rPr lang="en-US" b="0" dirty="0" err="1" smtClean="0"/>
              <a:t>და</a:t>
            </a:r>
            <a:r>
              <a:rPr lang="en-US" b="0" dirty="0" smtClean="0"/>
              <a:t> </a:t>
            </a:r>
            <a:r>
              <a:rPr lang="en-US" b="0" dirty="0" err="1" smtClean="0"/>
              <a:t>მკურნალობაზე</a:t>
            </a:r>
            <a:r>
              <a:rPr lang="en-US" b="0" dirty="0" smtClean="0"/>
              <a:t> </a:t>
            </a:r>
            <a:r>
              <a:rPr lang="en-US" b="0" dirty="0" err="1" smtClean="0"/>
              <a:t>მოსახლეობის</a:t>
            </a:r>
            <a:r>
              <a:rPr lang="en-US" b="0" dirty="0" smtClean="0"/>
              <a:t> </a:t>
            </a:r>
            <a:r>
              <a:rPr lang="en-US" b="0" dirty="0" err="1" smtClean="0"/>
              <a:t>ხელმისაწვდომობის</a:t>
            </a:r>
            <a:r>
              <a:rPr lang="en-US" b="0" dirty="0" smtClean="0"/>
              <a:t> </a:t>
            </a:r>
            <a:r>
              <a:rPr lang="en-US" b="0" dirty="0" err="1" smtClean="0"/>
              <a:t>უზრუნველყოფის</a:t>
            </a:r>
            <a:r>
              <a:rPr lang="en-US" b="0" dirty="0" smtClean="0"/>
              <a:t> </a:t>
            </a:r>
            <a:r>
              <a:rPr lang="en-US" b="0" dirty="0" err="1" smtClean="0"/>
              <a:t>გზით</a:t>
            </a:r>
            <a:r>
              <a:rPr lang="ka-GE" b="0" dirty="0" smtClean="0"/>
              <a:t>. გააჩნია</a:t>
            </a:r>
            <a:r>
              <a:rPr lang="ka-GE" b="0" baseline="0" dirty="0" smtClean="0"/>
              <a:t> მეტად ამბიციური სამიზნე მაჩვენებლები :</a:t>
            </a:r>
          </a:p>
          <a:p>
            <a:pPr marL="556022">
              <a:spcBef>
                <a:spcPts val="900"/>
              </a:spcBef>
              <a:spcAft>
                <a:spcPts val="0"/>
              </a:spcAft>
              <a:buClr>
                <a:schemeClr val="accent5">
                  <a:lumMod val="25000"/>
                </a:schemeClr>
              </a:buClr>
              <a:buSzPct val="135000"/>
              <a:buFont typeface="Wingdings" panose="05000000000000000000" pitchFamily="2" charset="2"/>
              <a:buChar char="ü"/>
              <a:defRPr/>
            </a:pPr>
            <a:r>
              <a:rPr lang="en-US" sz="1200" b="0" dirty="0" err="1" smtClean="0"/>
              <a:t>ინფიცირებულთა</a:t>
            </a:r>
            <a:r>
              <a:rPr lang="en-US" sz="1200" b="0" dirty="0" smtClean="0"/>
              <a:t> </a:t>
            </a:r>
            <a:r>
              <a:rPr lang="en-US" sz="1200" b="0" dirty="0" smtClean="0">
                <a:solidFill>
                  <a:srgbClr val="FF0000"/>
                </a:solidFill>
              </a:rPr>
              <a:t>90%</a:t>
            </a:r>
            <a:r>
              <a:rPr lang="en-US" sz="1200" b="0" dirty="0" smtClean="0"/>
              <a:t>-</a:t>
            </a:r>
            <a:r>
              <a:rPr lang="en-US" sz="1200" b="0" dirty="0" err="1" smtClean="0"/>
              <a:t>ის</a:t>
            </a:r>
            <a:r>
              <a:rPr lang="en-US" sz="1200" b="0" dirty="0" smtClean="0"/>
              <a:t> </a:t>
            </a:r>
            <a:r>
              <a:rPr lang="en-US" sz="1200" b="0" dirty="0" err="1" smtClean="0"/>
              <a:t>გამოკვლევა</a:t>
            </a:r>
            <a:endParaRPr lang="en-US" sz="1200" b="0" dirty="0" smtClean="0"/>
          </a:p>
          <a:p>
            <a:pPr marL="556022">
              <a:spcBef>
                <a:spcPts val="900"/>
              </a:spcBef>
              <a:spcAft>
                <a:spcPts val="0"/>
              </a:spcAft>
              <a:buClr>
                <a:schemeClr val="accent5">
                  <a:lumMod val="25000"/>
                </a:schemeClr>
              </a:buClr>
              <a:buSzPct val="135000"/>
              <a:buFont typeface="Wingdings" panose="05000000000000000000" pitchFamily="2" charset="2"/>
              <a:buChar char="ü"/>
              <a:defRPr/>
            </a:pPr>
            <a:r>
              <a:rPr lang="en-US" sz="1200" b="0" dirty="0" err="1" smtClean="0"/>
              <a:t>ქრონიკული</a:t>
            </a:r>
            <a:r>
              <a:rPr lang="en-US" sz="1200" b="0" dirty="0" smtClean="0"/>
              <a:t> </a:t>
            </a:r>
            <a:r>
              <a:rPr lang="en-US" sz="1200" b="0" dirty="0" err="1" smtClean="0"/>
              <a:t>ფორმის</a:t>
            </a:r>
            <a:r>
              <a:rPr lang="en-US" sz="1200" b="0" dirty="0" smtClean="0"/>
              <a:t> </a:t>
            </a:r>
            <a:r>
              <a:rPr lang="en-US" sz="1200" b="0" dirty="0" err="1" smtClean="0"/>
              <a:t>მქონეთა</a:t>
            </a:r>
            <a:r>
              <a:rPr lang="en-US" sz="1200" b="0" dirty="0" smtClean="0"/>
              <a:t> </a:t>
            </a:r>
            <a:r>
              <a:rPr lang="en-US" sz="1200" b="0" dirty="0" smtClean="0">
                <a:solidFill>
                  <a:srgbClr val="FF0000"/>
                </a:solidFill>
              </a:rPr>
              <a:t>95%-</a:t>
            </a:r>
            <a:r>
              <a:rPr lang="en-US" sz="1200" b="0" dirty="0" err="1" smtClean="0"/>
              <a:t>ის</a:t>
            </a:r>
            <a:r>
              <a:rPr lang="en-US" sz="1200" b="0" dirty="0" smtClean="0"/>
              <a:t> </a:t>
            </a:r>
            <a:r>
              <a:rPr lang="en-US" sz="1200" b="0" dirty="0" err="1" smtClean="0"/>
              <a:t>მკურნალობა</a:t>
            </a:r>
            <a:r>
              <a:rPr lang="en-US" sz="1200" b="0" dirty="0" smtClean="0"/>
              <a:t> </a:t>
            </a:r>
          </a:p>
          <a:p>
            <a:pPr marL="556022">
              <a:spcBef>
                <a:spcPts val="900"/>
              </a:spcBef>
              <a:spcAft>
                <a:spcPts val="0"/>
              </a:spcAft>
              <a:buClr>
                <a:schemeClr val="accent5">
                  <a:lumMod val="25000"/>
                </a:schemeClr>
              </a:buClr>
              <a:buSzPct val="135000"/>
              <a:buFont typeface="Wingdings" panose="05000000000000000000" pitchFamily="2" charset="2"/>
              <a:buChar char="ü"/>
              <a:defRPr/>
            </a:pPr>
            <a:r>
              <a:rPr lang="en-US" sz="1200" b="0" dirty="0" err="1" smtClean="0"/>
              <a:t>მკურნალობის</a:t>
            </a:r>
            <a:r>
              <a:rPr lang="en-US" sz="1200" b="0" dirty="0" smtClean="0"/>
              <a:t> </a:t>
            </a:r>
            <a:r>
              <a:rPr lang="en-US" sz="1200" b="0" dirty="0" err="1" smtClean="0"/>
              <a:t>შედეგად</a:t>
            </a:r>
            <a:r>
              <a:rPr lang="en-US" sz="1200" b="0" dirty="0" smtClean="0"/>
              <a:t> </a:t>
            </a:r>
            <a:r>
              <a:rPr lang="en-US" sz="1200" b="0" dirty="0" smtClean="0">
                <a:solidFill>
                  <a:srgbClr val="FF0000"/>
                </a:solidFill>
              </a:rPr>
              <a:t>95%-</a:t>
            </a:r>
            <a:r>
              <a:rPr lang="en-US" sz="1200" b="0" dirty="0" err="1" smtClean="0"/>
              <a:t>ის</a:t>
            </a:r>
            <a:r>
              <a:rPr lang="en-US" sz="1200" b="0" dirty="0" smtClean="0"/>
              <a:t> </a:t>
            </a:r>
            <a:r>
              <a:rPr lang="en-US" sz="1200" b="0" dirty="0" err="1" smtClean="0"/>
              <a:t>განკურნება</a:t>
            </a:r>
            <a:endParaRPr lang="en-US" sz="1200" b="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fld id="{26040ACB-3D6A-4C81-884E-7407748451C4}" type="slidenum">
              <a:rPr lang="ka-GE" smtClean="0"/>
              <a:t>8</a:t>
            </a:fld>
            <a:endParaRPr lang="ka-GE"/>
          </a:p>
        </p:txBody>
      </p:sp>
    </p:spTree>
    <p:extLst>
      <p:ext uri="{BB962C8B-B14F-4D97-AF65-F5344CB8AC3E}">
        <p14:creationId xmlns:p14="http://schemas.microsoft.com/office/powerpoint/2010/main" val="1897419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ჯანდაცვის</a:t>
            </a:r>
            <a:r>
              <a:rPr lang="ka-GE" baseline="0" dirty="0" smtClean="0"/>
              <a:t> სერვისებით უნივერსალურ მოცვის და სერვისების უტილიზაციის ზრდის, ასევე გაზრდილი სახელმწიფო დანახარჯების ადმინისტრირებისთვის მნიშვნელოვანია გამართული ჯანდაცვის მართვის საინფორმაციო სისტემა.</a:t>
            </a:r>
          </a:p>
          <a:p>
            <a:r>
              <a:rPr lang="ka-GE" baseline="0" dirty="0" smtClean="0"/>
              <a:t>2011 წელს შეიქმნა დაბადება-გარდაცვალების ელექტრონული სისტემა და ქვეყანაში მოწესრიგდა აღრიცხვიანობა.</a:t>
            </a:r>
          </a:p>
          <a:p>
            <a:r>
              <a:rPr lang="ka-GE" baseline="0" dirty="0" smtClean="0"/>
              <a:t>2013-2014 წლებში უკვე ამბულატორიულ იდასტაციონარული შემთხვევების ელექტრონული რეგისტრაცია გახდა შესაძლებელი</a:t>
            </a:r>
          </a:p>
          <a:p>
            <a:r>
              <a:rPr lang="ka-GE" baseline="0" dirty="0" smtClean="0"/>
              <a:t>2015 წელს ამოქმედდა კიბოს პოპულაციური რეგისტრი. რამაც შესაძლებელი გახადა კიბოთი გამოწვეული რეგისტრირებული შემთხვევების დაზუსტება</a:t>
            </a:r>
          </a:p>
          <a:p>
            <a:r>
              <a:rPr lang="ka-GE" baseline="0" dirty="0" smtClean="0"/>
              <a:t>2017 წელს დაიწყო </a:t>
            </a:r>
            <a:r>
              <a:rPr lang="ka-GE" dirty="0" smtClean="0"/>
              <a:t>შიდსის პრევენციული სერვისების ბაზის</a:t>
            </a:r>
            <a:r>
              <a:rPr lang="ka-GE" baseline="0" dirty="0" smtClean="0"/>
              <a:t> პილოტირება, მიმდინარეობს მუშაობა და მალე დასრულდება  </a:t>
            </a:r>
            <a:r>
              <a:rPr lang="ka-GE" dirty="0" smtClean="0"/>
              <a:t>ტუბერკულოზის სერვისების ანგარიშგების/მონიტორინგის ელექტრონული მოდული </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9</a:t>
            </a:fld>
            <a:endParaRPr lang="en-US"/>
          </a:p>
        </p:txBody>
      </p:sp>
    </p:spTree>
    <p:extLst>
      <p:ext uri="{BB962C8B-B14F-4D97-AF65-F5344CB8AC3E}">
        <p14:creationId xmlns:p14="http://schemas.microsoft.com/office/powerpoint/2010/main" val="612023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CB975E-CD6C-441E-A07B-D657ECD97421}" type="datetime1">
              <a:rPr lang="en-US"/>
              <a:pPr>
                <a:defRPr/>
              </a:pPr>
              <a:t>30-May-18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B76FD4-9C7C-4FB7-8DA8-6C94B568D20C}" type="slidenum">
              <a:rPr lang="en-US"/>
              <a:pPr>
                <a:defRPr/>
              </a:pPr>
              <a:t>‹#›</a:t>
            </a:fld>
            <a:endParaRPr lang="en-US"/>
          </a:p>
        </p:txBody>
      </p:sp>
    </p:spTree>
    <p:extLst>
      <p:ext uri="{BB962C8B-B14F-4D97-AF65-F5344CB8AC3E}">
        <p14:creationId xmlns:p14="http://schemas.microsoft.com/office/powerpoint/2010/main" val="273463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34575A-4521-4A2C-B4AE-D5D1BC4425FB}" type="datetime1">
              <a:rPr lang="en-US"/>
              <a:pPr>
                <a:defRPr/>
              </a:pPr>
              <a:t>30-May-18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B481AA-70E7-4BD4-B817-48858F874E62}" type="slidenum">
              <a:rPr lang="en-US"/>
              <a:pPr>
                <a:defRPr/>
              </a:pPr>
              <a:t>‹#›</a:t>
            </a:fld>
            <a:endParaRPr lang="en-US"/>
          </a:p>
        </p:txBody>
      </p:sp>
    </p:spTree>
    <p:extLst>
      <p:ext uri="{BB962C8B-B14F-4D97-AF65-F5344CB8AC3E}">
        <p14:creationId xmlns:p14="http://schemas.microsoft.com/office/powerpoint/2010/main" val="2626741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414217-1ABD-42DF-8DDE-42929C18B2B4}" type="datetime1">
              <a:rPr lang="en-US"/>
              <a:pPr>
                <a:defRPr/>
              </a:pPr>
              <a:t>30-May-18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E27D6B-BE32-483A-98FD-4FFE045C959C}" type="slidenum">
              <a:rPr lang="en-US"/>
              <a:pPr>
                <a:defRPr/>
              </a:pPr>
              <a:t>‹#›</a:t>
            </a:fld>
            <a:endParaRPr lang="en-US"/>
          </a:p>
        </p:txBody>
      </p:sp>
    </p:spTree>
    <p:extLst>
      <p:ext uri="{BB962C8B-B14F-4D97-AF65-F5344CB8AC3E}">
        <p14:creationId xmlns:p14="http://schemas.microsoft.com/office/powerpoint/2010/main" val="1482233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1"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1650" b="0" i="0" cap="none" baseline="0">
                <a:solidFill>
                  <a:srgbClr val="021F43"/>
                </a:solidFill>
                <a:latin typeface="+mj-lt"/>
                <a:cs typeface="Andes ExtraLight"/>
              </a:defRPr>
            </a:lvl1pPr>
          </a:lstStyle>
          <a:p>
            <a:r>
              <a:rPr lang="en-US" dirty="0"/>
              <a:t>Click to edit Master title style</a:t>
            </a:r>
          </a:p>
        </p:txBody>
      </p:sp>
      <p:sp>
        <p:nvSpPr>
          <p:cNvPr id="4" name="Rectangle 6"/>
          <p:cNvSpPr>
            <a:spLocks noGrp="1" noChangeArrowheads="1"/>
          </p:cNvSpPr>
          <p:nvPr>
            <p:ph type="sldNum" sz="quarter" idx="19"/>
          </p:nvPr>
        </p:nvSpPr>
        <p:spPr>
          <a:ln/>
        </p:spPr>
        <p:txBody>
          <a:bodyPr/>
          <a:lstStyle>
            <a:lvl1pPr>
              <a:defRPr/>
            </a:lvl1pPr>
          </a:lstStyle>
          <a:p>
            <a:fld id="{BDFE3A7F-4ED5-435F-BAB5-536CAF6CAC1C}" type="slidenum">
              <a:rPr lang="en-US" altLang="en-US"/>
              <a:pPr/>
              <a:t>‹#›</a:t>
            </a:fld>
            <a:endParaRPr lang="en-US" altLang="en-US"/>
          </a:p>
        </p:txBody>
      </p:sp>
      <p:sp>
        <p:nvSpPr>
          <p:cNvPr id="6" name="Footer Placeholder 2"/>
          <p:cNvSpPr>
            <a:spLocks noGrp="1"/>
          </p:cNvSpPr>
          <p:nvPr>
            <p:ph type="ftr" sz="quarter" idx="20"/>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3952698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229600" cy="1143000"/>
          </a:xfrm>
        </p:spPr>
        <p:txBody>
          <a:bodyPr>
            <a:normAutofit/>
          </a:bodyPr>
          <a:lstStyle>
            <a:lvl1pPr>
              <a:defRPr sz="3200" b="1">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normAutofit/>
          </a:bodyPr>
          <a:lstStyle>
            <a:lvl1pPr>
              <a:defRPr sz="2400" b="1"/>
            </a:lvl1pPr>
            <a:lvl2pPr>
              <a:defRPr sz="2400" b="1"/>
            </a:lvl2pPr>
            <a:lvl3pPr>
              <a:defRPr sz="2400" b="1"/>
            </a:lvl3pPr>
            <a:lvl4pPr>
              <a:defRPr sz="2400" b="1"/>
            </a:lvl4pPr>
            <a:lvl5pPr>
              <a:defRPr sz="24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713C878-C189-405F-B9DA-B69F4DFAF7F7}" type="datetime1">
              <a:rPr lang="en-US"/>
              <a:pPr>
                <a:defRPr/>
              </a:pPr>
              <a:t>30-May-18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C8379A-5A7A-4A2E-B8BF-0FBCB5EBCE88}" type="slidenum">
              <a:rPr lang="en-US"/>
              <a:pPr>
                <a:defRPr/>
              </a:pPr>
              <a:t>‹#›</a:t>
            </a:fld>
            <a:endParaRPr lang="en-US"/>
          </a:p>
        </p:txBody>
      </p:sp>
    </p:spTree>
    <p:extLst>
      <p:ext uri="{BB962C8B-B14F-4D97-AF65-F5344CB8AC3E}">
        <p14:creationId xmlns:p14="http://schemas.microsoft.com/office/powerpoint/2010/main" val="131228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949FA4-8579-4447-8FCC-3D1B9635BF74}" type="datetime1">
              <a:rPr lang="en-US"/>
              <a:pPr>
                <a:defRPr/>
              </a:pPr>
              <a:t>30-May-18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9C0B1F-730C-4DDB-B480-D7F9647335CE}" type="slidenum">
              <a:rPr lang="en-US"/>
              <a:pPr>
                <a:defRPr/>
              </a:pPr>
              <a:t>‹#›</a:t>
            </a:fld>
            <a:endParaRPr lang="en-US"/>
          </a:p>
        </p:txBody>
      </p:sp>
    </p:spTree>
    <p:extLst>
      <p:ext uri="{BB962C8B-B14F-4D97-AF65-F5344CB8AC3E}">
        <p14:creationId xmlns:p14="http://schemas.microsoft.com/office/powerpoint/2010/main" val="1691369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B9A632E-2EAF-4E63-9483-61ED90974AF3}" type="datetime1">
              <a:rPr lang="en-US"/>
              <a:pPr>
                <a:defRPr/>
              </a:pPr>
              <a:t>30-May-18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920FA9-B43B-4707-8306-3A5AACD7A307}" type="slidenum">
              <a:rPr lang="en-US"/>
              <a:pPr>
                <a:defRPr/>
              </a:pPr>
              <a:t>‹#›</a:t>
            </a:fld>
            <a:endParaRPr lang="en-US"/>
          </a:p>
        </p:txBody>
      </p:sp>
    </p:spTree>
    <p:extLst>
      <p:ext uri="{BB962C8B-B14F-4D97-AF65-F5344CB8AC3E}">
        <p14:creationId xmlns:p14="http://schemas.microsoft.com/office/powerpoint/2010/main" val="3621739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FA573F-CB88-4D72-8597-D9B2A2FB4FF2}" type="datetime1">
              <a:rPr lang="en-US"/>
              <a:pPr>
                <a:defRPr/>
              </a:pPr>
              <a:t>30-May-18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410D69C-63FC-47F4-AE25-EC5BB7CA09C6}" type="slidenum">
              <a:rPr lang="en-US"/>
              <a:pPr>
                <a:defRPr/>
              </a:pPr>
              <a:t>‹#›</a:t>
            </a:fld>
            <a:endParaRPr lang="en-US"/>
          </a:p>
        </p:txBody>
      </p:sp>
    </p:spTree>
    <p:extLst>
      <p:ext uri="{BB962C8B-B14F-4D97-AF65-F5344CB8AC3E}">
        <p14:creationId xmlns:p14="http://schemas.microsoft.com/office/powerpoint/2010/main" val="3333522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A3B805C-3638-4343-824D-74BC941BBC01}" type="datetime1">
              <a:rPr lang="en-US"/>
              <a:pPr>
                <a:defRPr/>
              </a:pPr>
              <a:t>30-May-18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9279DC-B643-403A-8DFE-89408F360526}" type="slidenum">
              <a:rPr lang="en-US"/>
              <a:pPr>
                <a:defRPr/>
              </a:pPr>
              <a:t>‹#›</a:t>
            </a:fld>
            <a:endParaRPr lang="en-US"/>
          </a:p>
        </p:txBody>
      </p:sp>
    </p:spTree>
    <p:extLst>
      <p:ext uri="{BB962C8B-B14F-4D97-AF65-F5344CB8AC3E}">
        <p14:creationId xmlns:p14="http://schemas.microsoft.com/office/powerpoint/2010/main" val="805671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3329F3-120A-4180-B9FC-AC7AF240AD46}" type="datetime1">
              <a:rPr lang="en-US"/>
              <a:pPr>
                <a:defRPr/>
              </a:pPr>
              <a:t>30-May-18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0152BB2-22F5-4389-B625-20DF7C5227A4}" type="slidenum">
              <a:rPr lang="en-US"/>
              <a:pPr>
                <a:defRPr/>
              </a:pPr>
              <a:t>‹#›</a:t>
            </a:fld>
            <a:endParaRPr lang="en-US"/>
          </a:p>
        </p:txBody>
      </p:sp>
    </p:spTree>
    <p:extLst>
      <p:ext uri="{BB962C8B-B14F-4D97-AF65-F5344CB8AC3E}">
        <p14:creationId xmlns:p14="http://schemas.microsoft.com/office/powerpoint/2010/main" val="2570282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9747C2-710D-4F89-9B4E-61548951AB2D}" type="datetime1">
              <a:rPr lang="en-US"/>
              <a:pPr>
                <a:defRPr/>
              </a:pPr>
              <a:t>30-May-18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7A61E6-2D68-40C9-B133-94F66584BCF5}" type="slidenum">
              <a:rPr lang="en-US"/>
              <a:pPr>
                <a:defRPr/>
              </a:pPr>
              <a:t>‹#›</a:t>
            </a:fld>
            <a:endParaRPr lang="en-US"/>
          </a:p>
        </p:txBody>
      </p:sp>
    </p:spTree>
    <p:extLst>
      <p:ext uri="{BB962C8B-B14F-4D97-AF65-F5344CB8AC3E}">
        <p14:creationId xmlns:p14="http://schemas.microsoft.com/office/powerpoint/2010/main" val="98366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9FFAFB-1253-48DA-87CC-94F44FB5E089}" type="datetime1">
              <a:rPr lang="en-US"/>
              <a:pPr>
                <a:defRPr/>
              </a:pPr>
              <a:t>30-May-18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46330C-CC95-44DC-8345-068D35688BFF}" type="slidenum">
              <a:rPr lang="en-US"/>
              <a:pPr>
                <a:defRPr/>
              </a:pPr>
              <a:t>‹#›</a:t>
            </a:fld>
            <a:endParaRPr lang="en-US"/>
          </a:p>
        </p:txBody>
      </p:sp>
    </p:spTree>
    <p:extLst>
      <p:ext uri="{BB962C8B-B14F-4D97-AF65-F5344CB8AC3E}">
        <p14:creationId xmlns:p14="http://schemas.microsoft.com/office/powerpoint/2010/main" val="334737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0F9BA302-D067-4A9D-A03E-FD0E04E82735}" type="datetime1">
              <a:rPr lang="en-US"/>
              <a:pPr>
                <a:defRPr/>
              </a:pPr>
              <a:t>30-May-18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B8E7E6CF-B8FF-4B76-821B-9C96A18B3440}" type="slidenum">
              <a:rPr lang="en-US"/>
              <a:pPr>
                <a:defRPr/>
              </a:pPr>
              <a:t>‹#›</a:t>
            </a:fld>
            <a:endParaRPr lang="en-US"/>
          </a:p>
        </p:txBody>
      </p:sp>
      <p:pic>
        <p:nvPicPr>
          <p:cNvPr id="1031" name="Picture 6" descr="MOH ppt-02.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descr="MOH ppt-02.jpg"/>
          <p:cNvPicPr>
            <a:picLocks noChangeAspect="1"/>
          </p:cNvPicPr>
          <p:nvPr/>
        </p:nvPicPr>
        <p:blipFill>
          <a:blip r:embed="rId14">
            <a:extLst>
              <a:ext uri="{28A0092B-C50C-407E-A947-70E740481C1C}">
                <a14:useLocalDpi xmlns:a14="http://schemas.microsoft.com/office/drawing/2010/main" val="0"/>
              </a:ext>
            </a:extLst>
          </a:blip>
          <a:srcRect t="24446" r="72501" b="62219"/>
          <a:stretch>
            <a:fillRect/>
          </a:stretch>
        </p:blipFill>
        <p:spPr bwMode="auto">
          <a:xfrm>
            <a:off x="152400" y="533400"/>
            <a:ext cx="2514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MOH ppt-02.jpg"/>
          <p:cNvPicPr>
            <a:picLocks noChangeAspect="1"/>
          </p:cNvPicPr>
          <p:nvPr/>
        </p:nvPicPr>
        <p:blipFill>
          <a:blip r:embed="rId15">
            <a:extLst>
              <a:ext uri="{28A0092B-C50C-407E-A947-70E740481C1C}">
                <a14:useLocalDpi xmlns:a14="http://schemas.microsoft.com/office/drawing/2010/main" val="0"/>
              </a:ext>
            </a:extLst>
          </a:blip>
          <a:srcRect l="2499" t="8890" r="72501" b="78410"/>
          <a:stretch>
            <a:fillRect/>
          </a:stretch>
        </p:blipFill>
        <p:spPr bwMode="auto">
          <a:xfrm>
            <a:off x="0" y="0"/>
            <a:ext cx="1600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cid:image001.jpg@01CAC1E1.EF79F4F0" TargetMode="Externa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google.ge/url?sa=i&amp;rct=j&amp;q=&amp;esrc=s&amp;frm=1&amp;source=images&amp;cd=&amp;cad=rja&amp;docid=Esm2TgTCE6iy7M&amp;tbnid=f5TVPqEzJIguEM:&amp;ved=0CAUQjRw&amp;url=http://www.abandonthecube.com/Destinations/Georgia.html&amp;ei=vgU4UpOlIsLkswbbuICYDQ&amp;psig=AFQjCNFeYivnBgeDkbwZRJlSlTsp983hqQ&amp;ust=1379489571209217" TargetMode="External"/><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jpe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chart" Target="../charts/chart5.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752600"/>
            <a:ext cx="7086600" cy="2113384"/>
          </a:xfrm>
        </p:spPr>
        <p:txBody>
          <a:bodyPr>
            <a:noAutofit/>
          </a:bodyPr>
          <a:lstStyle/>
          <a:p>
            <a:pPr algn="ctr">
              <a:lnSpc>
                <a:spcPct val="150000"/>
              </a:lnSpc>
              <a:spcBef>
                <a:spcPts val="1200"/>
              </a:spcBef>
            </a:pPr>
            <a:r>
              <a:rPr lang="ka-GE" b="1" dirty="0">
                <a:solidFill>
                  <a:srgbClr val="002060"/>
                </a:solidFill>
                <a:latin typeface="Arial" panose="020B0604020202020204" pitchFamily="34" charset="0"/>
                <a:cs typeface="Arial" panose="020B0604020202020204" pitchFamily="34" charset="0"/>
              </a:rPr>
              <a:t>საქართველოს ჯანდაცვის სისტემის  მიმოხილვა</a:t>
            </a:r>
            <a:endParaRPr lang="en-US" b="1" dirty="0">
              <a:solidFill>
                <a:srgbClr val="002060"/>
              </a:solidFill>
              <a:latin typeface="Arial" panose="020B0604020202020204" pitchFamily="34" charset="0"/>
              <a:cs typeface="Arial" panose="020B0604020202020204" pitchFamily="34" charset="0"/>
            </a:endParaRPr>
          </a:p>
        </p:txBody>
      </p:sp>
      <p:sp>
        <p:nvSpPr>
          <p:cNvPr id="3" name="Ondertitel 2"/>
          <p:cNvSpPr>
            <a:spLocks noGrp="1"/>
          </p:cNvSpPr>
          <p:nvPr>
            <p:ph type="subTitle" idx="1"/>
          </p:nvPr>
        </p:nvSpPr>
        <p:spPr>
          <a:xfrm>
            <a:off x="838200" y="4724400"/>
            <a:ext cx="7854696" cy="1008112"/>
          </a:xfrm>
        </p:spPr>
        <p:txBody>
          <a:bodyPr>
            <a:noAutofit/>
          </a:bodyPr>
          <a:lstStyle/>
          <a:p>
            <a:pPr algn="r"/>
            <a:r>
              <a:rPr lang="ka-GE" sz="2800" b="1" i="1" dirty="0">
                <a:solidFill>
                  <a:srgbClr val="006666"/>
                </a:solidFill>
                <a:latin typeface="Arial" panose="020B0604020202020204" pitchFamily="34" charset="0"/>
                <a:cs typeface="Arial" panose="020B0604020202020204" pitchFamily="34" charset="0"/>
              </a:rPr>
              <a:t>მაია ლაგვილავა</a:t>
            </a:r>
          </a:p>
          <a:p>
            <a:pPr algn="r"/>
            <a:r>
              <a:rPr lang="ka-GE" sz="2400" b="1" dirty="0">
                <a:solidFill>
                  <a:srgbClr val="006666"/>
                </a:solidFill>
                <a:latin typeface="Arial" panose="020B0604020202020204" pitchFamily="34" charset="0"/>
                <a:cs typeface="Arial" panose="020B0604020202020204" pitchFamily="34" charset="0"/>
              </a:rPr>
              <a:t>საქართველოს შრომის, ჯანმრთელობისა და </a:t>
            </a:r>
          </a:p>
          <a:p>
            <a:pPr algn="r"/>
            <a:r>
              <a:rPr lang="ka-GE" sz="2400" b="1" dirty="0">
                <a:solidFill>
                  <a:srgbClr val="006666"/>
                </a:solidFill>
                <a:latin typeface="Arial" panose="020B0604020202020204" pitchFamily="34" charset="0"/>
                <a:cs typeface="Arial" panose="020B0604020202020204" pitchFamily="34" charset="0"/>
              </a:rPr>
              <a:t>სოციალური დაცვის  მინისტრის მოადგილე</a:t>
            </a:r>
          </a:p>
          <a:p>
            <a:pPr algn="ctr"/>
            <a:endParaRPr lang="en-GB" sz="2400" i="1" dirty="0">
              <a:solidFill>
                <a:schemeClr val="bg1"/>
              </a:solidFill>
              <a:effectLst>
                <a:outerShdw blurRad="38100" dist="38100" dir="2700000" algn="tl">
                  <a:srgbClr val="000000">
                    <a:alpha val="43137"/>
                  </a:srgbClr>
                </a:outerShdw>
              </a:effectLst>
            </a:endParaRPr>
          </a:p>
          <a:p>
            <a:endParaRPr lang="nl-NL" sz="2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46941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85800" y="1219200"/>
            <a:ext cx="2133600" cy="646331"/>
          </a:xfrm>
          <a:prstGeom prst="rect">
            <a:avLst/>
          </a:prstGeom>
          <a:noFill/>
        </p:spPr>
        <p:txBody>
          <a:bodyPr wrap="square" rtlCol="0">
            <a:spAutoFit/>
          </a:bodyPr>
          <a:lstStyle/>
          <a:p>
            <a:pPr algn="ctr"/>
            <a:r>
              <a:rPr lang="ka-GE" b="1" dirty="0" smtClean="0">
                <a:solidFill>
                  <a:srgbClr val="003366"/>
                </a:solidFill>
              </a:rPr>
              <a:t>რისკებზე მზადყოფნა </a:t>
            </a:r>
            <a:endParaRPr lang="en-US" b="1" dirty="0">
              <a:solidFill>
                <a:srgbClr val="003366"/>
              </a:solidFill>
            </a:endParaRPr>
          </a:p>
        </p:txBody>
      </p:sp>
      <p:sp>
        <p:nvSpPr>
          <p:cNvPr id="22" name="TextBox 21"/>
          <p:cNvSpPr txBox="1"/>
          <p:nvPr/>
        </p:nvSpPr>
        <p:spPr>
          <a:xfrm>
            <a:off x="2209800" y="5257800"/>
            <a:ext cx="1676400" cy="1200329"/>
          </a:xfrm>
          <a:prstGeom prst="rect">
            <a:avLst/>
          </a:prstGeom>
          <a:noFill/>
        </p:spPr>
        <p:txBody>
          <a:bodyPr wrap="square" rtlCol="0">
            <a:spAutoFit/>
          </a:bodyPr>
          <a:lstStyle/>
          <a:p>
            <a:pPr algn="ctr"/>
            <a:r>
              <a:rPr lang="ka-GE" b="1" dirty="0" smtClean="0">
                <a:solidFill>
                  <a:srgbClr val="003366"/>
                </a:solidFill>
              </a:rPr>
              <a:t>ჯანმრთე-ლობის საერთაშორისო წესები</a:t>
            </a:r>
            <a:endParaRPr lang="en-US" b="1" dirty="0">
              <a:solidFill>
                <a:srgbClr val="003366"/>
              </a:solidFill>
            </a:endParaRPr>
          </a:p>
        </p:txBody>
      </p:sp>
      <p:sp>
        <p:nvSpPr>
          <p:cNvPr id="23" name="TextBox 22"/>
          <p:cNvSpPr txBox="1"/>
          <p:nvPr/>
        </p:nvSpPr>
        <p:spPr>
          <a:xfrm>
            <a:off x="0" y="5105400"/>
            <a:ext cx="2057400" cy="1200329"/>
          </a:xfrm>
          <a:prstGeom prst="rect">
            <a:avLst/>
          </a:prstGeom>
          <a:noFill/>
        </p:spPr>
        <p:txBody>
          <a:bodyPr wrap="square" rtlCol="0">
            <a:spAutoFit/>
          </a:bodyPr>
          <a:lstStyle/>
          <a:p>
            <a:r>
              <a:rPr lang="ka-GE" b="1" dirty="0" smtClean="0">
                <a:solidFill>
                  <a:srgbClr val="003366"/>
                </a:solidFill>
              </a:rPr>
              <a:t>გლობალური ჯანმრთელობის უსაფრთხოების დღის წესრიგი </a:t>
            </a:r>
            <a:endParaRPr lang="en-US" b="1" dirty="0">
              <a:solidFill>
                <a:srgbClr val="003366"/>
              </a:solidFill>
            </a:endParaRPr>
          </a:p>
        </p:txBody>
      </p:sp>
      <p:sp>
        <p:nvSpPr>
          <p:cNvPr id="25" name="TextBox 24"/>
          <p:cNvSpPr txBox="1"/>
          <p:nvPr/>
        </p:nvSpPr>
        <p:spPr>
          <a:xfrm>
            <a:off x="3657840" y="4743048"/>
            <a:ext cx="5261783" cy="2000548"/>
          </a:xfrm>
          <a:prstGeom prst="rect">
            <a:avLst/>
          </a:prstGeom>
          <a:noFill/>
        </p:spPr>
        <p:txBody>
          <a:bodyPr wrap="square" rtlCol="0">
            <a:spAutoFit/>
          </a:bodyPr>
          <a:lstStyle/>
          <a:p>
            <a:pPr algn="just">
              <a:defRPr/>
            </a:pPr>
            <a:r>
              <a:rPr lang="ka-GE" altLang="ka-GE" sz="1600" b="1" dirty="0" smtClean="0">
                <a:solidFill>
                  <a:srgbClr val="003366"/>
                </a:solidFill>
                <a:latin typeface="+mn-lt"/>
              </a:rPr>
              <a:t>საქართველო, სხვა ქვეყნებთან ერთად აქტიურად არის ჩართული 11 სამოქმედო გეგმის მხარდაჭერაში </a:t>
            </a:r>
            <a:r>
              <a:rPr lang="en-US" altLang="ka-GE" sz="1600" b="1" dirty="0" smtClean="0">
                <a:solidFill>
                  <a:srgbClr val="003366"/>
                </a:solidFill>
                <a:latin typeface="+mn-lt"/>
              </a:rPr>
              <a:t>:</a:t>
            </a:r>
          </a:p>
          <a:p>
            <a:pPr lvl="1" indent="-171450" algn="just">
              <a:buFont typeface="Wingdings" panose="05000000000000000000" pitchFamily="2" charset="2"/>
              <a:buChar char="Ø"/>
              <a:defRPr/>
            </a:pPr>
            <a:r>
              <a:rPr lang="en-US" altLang="ka-GE" sz="1600" b="1" dirty="0" smtClean="0">
                <a:solidFill>
                  <a:srgbClr val="C00000"/>
                </a:solidFill>
                <a:latin typeface="+mn-lt"/>
              </a:rPr>
              <a:t> </a:t>
            </a:r>
            <a:r>
              <a:rPr lang="ka-GE" sz="1400" dirty="0" smtClean="0"/>
              <a:t>„</a:t>
            </a:r>
            <a:r>
              <a:rPr lang="ka-GE" sz="1400" b="1" dirty="0" smtClean="0">
                <a:solidFill>
                  <a:srgbClr val="C00000"/>
                </a:solidFill>
              </a:rPr>
              <a:t>რეალურ დროში ეპიდზედამხედველობა“ </a:t>
            </a:r>
            <a:r>
              <a:rPr lang="en-US" altLang="ka-GE" sz="1400" b="1" dirty="0" smtClean="0">
                <a:solidFill>
                  <a:srgbClr val="003366"/>
                </a:solidFill>
                <a:latin typeface="Calibri"/>
                <a:cs typeface="Calibri"/>
              </a:rPr>
              <a:t>- </a:t>
            </a:r>
            <a:r>
              <a:rPr lang="ka-GE" altLang="ka-GE" sz="1400" b="1" dirty="0" smtClean="0">
                <a:solidFill>
                  <a:srgbClr val="003366"/>
                </a:solidFill>
                <a:latin typeface="Calibri"/>
                <a:cs typeface="Calibri"/>
              </a:rPr>
              <a:t>წამყვანი ქვეყანა</a:t>
            </a:r>
            <a:endParaRPr lang="en-US" altLang="ka-GE" sz="1400" b="1" dirty="0" smtClean="0">
              <a:solidFill>
                <a:srgbClr val="003366"/>
              </a:solidFill>
              <a:latin typeface="Calibri"/>
              <a:cs typeface="Calibri"/>
            </a:endParaRPr>
          </a:p>
          <a:p>
            <a:pPr lvl="1" indent="-171450" algn="just">
              <a:buFont typeface="Wingdings" panose="05000000000000000000" pitchFamily="2" charset="2"/>
              <a:buChar char="Ø"/>
              <a:defRPr/>
            </a:pPr>
            <a:r>
              <a:rPr lang="en-US" altLang="ka-GE" sz="1400" b="1" dirty="0" smtClean="0">
                <a:solidFill>
                  <a:srgbClr val="003366"/>
                </a:solidFill>
                <a:latin typeface="Calibri"/>
                <a:cs typeface="Calibri"/>
              </a:rPr>
              <a:t> </a:t>
            </a:r>
            <a:r>
              <a:rPr lang="ka-GE" sz="1400" b="1" dirty="0" smtClean="0">
                <a:solidFill>
                  <a:srgbClr val="C00000"/>
                </a:solidFill>
              </a:rPr>
              <a:t>ზოონოზური დაავადებების“ და „</a:t>
            </a:r>
            <a:r>
              <a:rPr lang="ka-GE" sz="1400" b="1" dirty="0">
                <a:solidFill>
                  <a:srgbClr val="C00000"/>
                </a:solidFill>
              </a:rPr>
              <a:t>ეროვნული ლაბორატორიული </a:t>
            </a:r>
            <a:r>
              <a:rPr lang="ka-GE" sz="1400" b="1" dirty="0" smtClean="0">
                <a:solidFill>
                  <a:srgbClr val="C00000"/>
                </a:solidFill>
              </a:rPr>
              <a:t>სისტემის“ სამოქმედო პაკეტის </a:t>
            </a:r>
            <a:r>
              <a:rPr lang="en-US" altLang="ka-GE" sz="1400" b="1" dirty="0" smtClean="0">
                <a:solidFill>
                  <a:srgbClr val="003366"/>
                </a:solidFill>
                <a:latin typeface="Calibri"/>
                <a:cs typeface="Calibri"/>
              </a:rPr>
              <a:t>– მ</a:t>
            </a:r>
            <a:r>
              <a:rPr lang="ka-GE" altLang="ka-GE" sz="1400" b="1" dirty="0" smtClean="0">
                <a:solidFill>
                  <a:srgbClr val="003366"/>
                </a:solidFill>
                <a:latin typeface="Calibri"/>
                <a:cs typeface="Calibri"/>
              </a:rPr>
              <a:t>ზარდამჭერი ქვეყანა</a:t>
            </a:r>
            <a:endParaRPr lang="ka-GE" altLang="en-US" sz="1400" b="1" dirty="0">
              <a:solidFill>
                <a:srgbClr val="C00000"/>
              </a:solidFill>
              <a:latin typeface="Calibri"/>
              <a:cs typeface="Calibri"/>
            </a:endParaRPr>
          </a:p>
          <a:p>
            <a:endParaRPr lang="en-US" sz="2000" dirty="0">
              <a:latin typeface="+mn-lt"/>
            </a:endParaRPr>
          </a:p>
        </p:txBody>
      </p:sp>
      <p:sp>
        <p:nvSpPr>
          <p:cNvPr id="26" name="TextBox 25"/>
          <p:cNvSpPr txBox="1"/>
          <p:nvPr/>
        </p:nvSpPr>
        <p:spPr>
          <a:xfrm>
            <a:off x="3429000" y="3372390"/>
            <a:ext cx="5482417" cy="1292662"/>
          </a:xfrm>
          <a:prstGeom prst="rect">
            <a:avLst/>
          </a:prstGeom>
          <a:noFill/>
        </p:spPr>
        <p:txBody>
          <a:bodyPr wrap="square" rtlCol="0">
            <a:spAutoFit/>
          </a:bodyPr>
          <a:lstStyle/>
          <a:p>
            <a:pPr marL="285750" indent="-285750">
              <a:buFont typeface="Wingdings" panose="05000000000000000000" pitchFamily="2" charset="2"/>
              <a:buChar char="Ø"/>
            </a:pPr>
            <a:endParaRPr lang="en-US" altLang="ka-GE" sz="1400" b="1" dirty="0" smtClean="0">
              <a:solidFill>
                <a:srgbClr val="003366"/>
              </a:solidFill>
            </a:endParaRPr>
          </a:p>
          <a:p>
            <a:pPr marL="285750" indent="-285750">
              <a:buFont typeface="Wingdings" charset="2"/>
              <a:buChar char="ü"/>
            </a:pPr>
            <a:r>
              <a:rPr lang="ka-GE" sz="1600" b="1" dirty="0" smtClean="0">
                <a:solidFill>
                  <a:srgbClr val="003366"/>
                </a:solidFill>
              </a:rPr>
              <a:t>ჯანმრთელობის </a:t>
            </a:r>
            <a:r>
              <a:rPr lang="ka-GE" sz="1600" b="1" dirty="0">
                <a:solidFill>
                  <a:srgbClr val="003366"/>
                </a:solidFill>
              </a:rPr>
              <a:t>საერთაშორისო </a:t>
            </a:r>
            <a:r>
              <a:rPr lang="ka-GE" sz="1600" b="1" dirty="0" smtClean="0">
                <a:solidFill>
                  <a:srgbClr val="003366"/>
                </a:solidFill>
              </a:rPr>
              <a:t>წესები (</a:t>
            </a:r>
            <a:r>
              <a:rPr lang="en-US" sz="1600" b="1" dirty="0" smtClean="0">
                <a:solidFill>
                  <a:srgbClr val="003366"/>
                </a:solidFill>
              </a:rPr>
              <a:t>IHR) </a:t>
            </a:r>
            <a:r>
              <a:rPr lang="ka-GE" sz="1600" b="1" dirty="0" smtClean="0">
                <a:solidFill>
                  <a:srgbClr val="003366"/>
                </a:solidFill>
              </a:rPr>
              <a:t>სრულად დაინერგა 2012</a:t>
            </a:r>
            <a:r>
              <a:rPr lang="en-US" altLang="ka-GE" sz="1600" b="1" dirty="0" smtClean="0">
                <a:solidFill>
                  <a:srgbClr val="17375E"/>
                </a:solidFill>
                <a:latin typeface="+mn-lt"/>
              </a:rPr>
              <a:t>;</a:t>
            </a:r>
            <a:endParaRPr lang="en-US" altLang="ka-GE" sz="1600" b="1" dirty="0">
              <a:solidFill>
                <a:srgbClr val="17375E"/>
              </a:solidFill>
              <a:latin typeface="+mn-lt"/>
            </a:endParaRPr>
          </a:p>
          <a:p>
            <a:pPr marL="285750" lvl="0" indent="-285750">
              <a:buFont typeface="Wingdings" charset="2"/>
              <a:buChar char="ü"/>
            </a:pPr>
            <a:r>
              <a:rPr lang="ka-GE" altLang="ka-GE" sz="1600" b="1" dirty="0" smtClean="0">
                <a:solidFill>
                  <a:srgbClr val="17375E"/>
                </a:solidFill>
                <a:latin typeface="+mn-lt"/>
              </a:rPr>
              <a:t>დკსჯეც არის </a:t>
            </a:r>
            <a:r>
              <a:rPr lang="en-US" altLang="ka-GE" sz="1600" b="1" dirty="0" smtClean="0">
                <a:solidFill>
                  <a:srgbClr val="17375E"/>
                </a:solidFill>
                <a:latin typeface="+mn-lt"/>
              </a:rPr>
              <a:t>IHR-</a:t>
            </a:r>
            <a:r>
              <a:rPr lang="ka-GE" altLang="ka-GE" sz="1600" b="1" dirty="0" smtClean="0">
                <a:solidFill>
                  <a:srgbClr val="17375E"/>
                </a:solidFill>
                <a:latin typeface="+mn-lt"/>
              </a:rPr>
              <a:t>ის კოორდინატორი</a:t>
            </a:r>
            <a:r>
              <a:rPr lang="en-US" altLang="ka-GE" sz="1600" b="1" dirty="0" smtClean="0">
                <a:solidFill>
                  <a:srgbClr val="17375E"/>
                </a:solidFill>
                <a:latin typeface="+mn-lt"/>
              </a:rPr>
              <a:t>;</a:t>
            </a:r>
            <a:endParaRPr lang="en-US" altLang="ka-GE" sz="1600" b="1" dirty="0">
              <a:solidFill>
                <a:srgbClr val="17375E"/>
              </a:solidFill>
              <a:latin typeface="+mn-lt"/>
            </a:endParaRPr>
          </a:p>
          <a:p>
            <a:pPr marL="285750" indent="-285750">
              <a:buFont typeface="Wingdings" charset="2"/>
              <a:buChar char="ü"/>
            </a:pPr>
            <a:r>
              <a:rPr lang="en-US" altLang="ka-GE" sz="1600" b="1" dirty="0" smtClean="0">
                <a:solidFill>
                  <a:srgbClr val="17375E"/>
                </a:solidFill>
                <a:latin typeface="+mn-lt"/>
              </a:rPr>
              <a:t>24/7 </a:t>
            </a:r>
            <a:r>
              <a:rPr lang="ka-GE" altLang="ka-GE" sz="1600" b="1" dirty="0" smtClean="0">
                <a:solidFill>
                  <a:srgbClr val="17375E"/>
                </a:solidFill>
                <a:latin typeface="+mn-lt"/>
              </a:rPr>
              <a:t>ზედამხედველობის სისტემა</a:t>
            </a:r>
            <a:r>
              <a:rPr lang="en-US" altLang="ka-GE" sz="1600" b="1" dirty="0" smtClean="0">
                <a:solidFill>
                  <a:srgbClr val="17375E"/>
                </a:solidFill>
                <a:latin typeface="+mn-lt"/>
              </a:rPr>
              <a:t>;</a:t>
            </a:r>
            <a:endParaRPr lang="en-US" altLang="ka-GE" sz="1600" b="1" dirty="0" smtClean="0">
              <a:solidFill>
                <a:srgbClr val="17375E"/>
              </a:solidFill>
              <a:latin typeface="+mn-lt"/>
            </a:endParaRPr>
          </a:p>
        </p:txBody>
      </p:sp>
      <p:sp>
        <p:nvSpPr>
          <p:cNvPr id="27" name="TextBox 26"/>
          <p:cNvSpPr txBox="1"/>
          <p:nvPr/>
        </p:nvSpPr>
        <p:spPr>
          <a:xfrm>
            <a:off x="3048000" y="685800"/>
            <a:ext cx="6096000" cy="2819233"/>
          </a:xfrm>
          <a:prstGeom prst="rect">
            <a:avLst/>
          </a:prstGeom>
          <a:noFill/>
        </p:spPr>
        <p:txBody>
          <a:bodyPr wrap="square" rtlCol="0">
            <a:spAutoFit/>
          </a:bodyPr>
          <a:lstStyle/>
          <a:p>
            <a:endParaRPr lang="en-US" b="1" kern="0" dirty="0">
              <a:solidFill>
                <a:srgbClr val="10253F"/>
              </a:solidFill>
              <a:latin typeface="+mn-lt"/>
            </a:endParaRPr>
          </a:p>
          <a:p>
            <a:pPr marL="171450" indent="-171450">
              <a:buFont typeface="Wingdings" panose="05000000000000000000" pitchFamily="2" charset="2"/>
              <a:buChar char="Ø"/>
            </a:pPr>
            <a:endParaRPr lang="en-US" sz="1400" b="1" kern="0" dirty="0" smtClean="0">
              <a:solidFill>
                <a:srgbClr val="10253F"/>
              </a:solidFill>
              <a:latin typeface="+mn-lt"/>
            </a:endParaRPr>
          </a:p>
          <a:p>
            <a:pPr marL="285750" indent="-285750">
              <a:lnSpc>
                <a:spcPct val="110000"/>
              </a:lnSpc>
              <a:buFont typeface="Wingdings" charset="2"/>
              <a:buChar char="ü"/>
            </a:pPr>
            <a:r>
              <a:rPr lang="ka-GE" sz="1600" b="1" kern="0" dirty="0" smtClean="0">
                <a:solidFill>
                  <a:schemeClr val="tx2">
                    <a:lumMod val="75000"/>
                  </a:schemeClr>
                </a:solidFill>
                <a:latin typeface="+mn-lt"/>
              </a:rPr>
              <a:t>ეპიდემიებზე, პანდემიებსა და ბიოლოგიურ ინციდენტებზე რეაგირების გეგმის გადახედვა</a:t>
            </a:r>
          </a:p>
          <a:p>
            <a:pPr marL="285750" indent="-285750">
              <a:lnSpc>
                <a:spcPct val="110000"/>
              </a:lnSpc>
              <a:buFont typeface="Wingdings" charset="2"/>
              <a:buChar char="ü"/>
            </a:pPr>
            <a:r>
              <a:rPr lang="ka-GE" sz="1600" b="1" kern="0" dirty="0" smtClean="0">
                <a:solidFill>
                  <a:schemeClr val="tx2">
                    <a:lumMod val="75000"/>
                  </a:schemeClr>
                </a:solidFill>
                <a:latin typeface="+mn-lt"/>
              </a:rPr>
              <a:t>დაავადება სპეციფიკური გეგმების მომზადება/განახლება </a:t>
            </a:r>
            <a:endParaRPr lang="en-US" sz="1600" b="1" kern="0" dirty="0" smtClean="0">
              <a:solidFill>
                <a:schemeClr val="tx2">
                  <a:lumMod val="75000"/>
                </a:schemeClr>
              </a:solidFill>
              <a:latin typeface="+mn-lt"/>
            </a:endParaRPr>
          </a:p>
          <a:p>
            <a:pPr marL="1085850" lvl="2" indent="-171450">
              <a:lnSpc>
                <a:spcPct val="110000"/>
              </a:lnSpc>
              <a:buFont typeface="Wingdings" panose="05000000000000000000" pitchFamily="2" charset="2"/>
              <a:buChar char="Ø"/>
            </a:pPr>
            <a:r>
              <a:rPr lang="en-US" sz="1400" b="1" i="1" kern="0" dirty="0" smtClean="0">
                <a:solidFill>
                  <a:schemeClr val="tx2">
                    <a:lumMod val="75000"/>
                  </a:schemeClr>
                </a:solidFill>
                <a:latin typeface="+mn-lt"/>
              </a:rPr>
              <a:t> </a:t>
            </a:r>
            <a:r>
              <a:rPr lang="ka-GE" sz="1400" b="1" i="1" kern="0" dirty="0" smtClean="0">
                <a:solidFill>
                  <a:schemeClr val="tx2">
                    <a:lumMod val="75000"/>
                  </a:schemeClr>
                </a:solidFill>
                <a:latin typeface="+mn-lt"/>
              </a:rPr>
              <a:t>გრიპი</a:t>
            </a:r>
            <a:endParaRPr lang="en-US" sz="1400" b="1" i="1" kern="0" dirty="0" smtClean="0">
              <a:solidFill>
                <a:schemeClr val="tx2">
                  <a:lumMod val="75000"/>
                </a:schemeClr>
              </a:solidFill>
              <a:latin typeface="+mn-lt"/>
            </a:endParaRPr>
          </a:p>
          <a:p>
            <a:pPr marL="1085850" lvl="2" indent="-171450">
              <a:lnSpc>
                <a:spcPct val="110000"/>
              </a:lnSpc>
              <a:buFont typeface="Wingdings" panose="05000000000000000000" pitchFamily="2" charset="2"/>
              <a:buChar char="Ø"/>
            </a:pPr>
            <a:r>
              <a:rPr lang="ka-GE" sz="1400" b="1" i="1" kern="0" dirty="0" smtClean="0">
                <a:solidFill>
                  <a:schemeClr val="tx2">
                    <a:lumMod val="75000"/>
                  </a:schemeClr>
                </a:solidFill>
                <a:latin typeface="+mn-lt"/>
              </a:rPr>
              <a:t>ებოლას ვირუსი</a:t>
            </a:r>
            <a:endParaRPr lang="en-US" sz="1400" b="1" i="1" kern="0" dirty="0" smtClean="0">
              <a:solidFill>
                <a:schemeClr val="tx2">
                  <a:lumMod val="75000"/>
                </a:schemeClr>
              </a:solidFill>
              <a:latin typeface="+mn-lt"/>
            </a:endParaRPr>
          </a:p>
          <a:p>
            <a:pPr marL="1085850" lvl="2" indent="-171450">
              <a:lnSpc>
                <a:spcPct val="110000"/>
              </a:lnSpc>
              <a:buFont typeface="Wingdings" panose="05000000000000000000" pitchFamily="2" charset="2"/>
              <a:buChar char="Ø"/>
            </a:pPr>
            <a:r>
              <a:rPr lang="ka-GE" sz="1400" b="1" i="1" kern="0" dirty="0" smtClean="0">
                <a:solidFill>
                  <a:schemeClr val="tx2">
                    <a:lumMod val="75000"/>
                  </a:schemeClr>
                </a:solidFill>
                <a:latin typeface="+mn-lt"/>
              </a:rPr>
              <a:t>ზიკას ვირუსი</a:t>
            </a:r>
            <a:endParaRPr lang="en-US" sz="1400" b="1" i="1" kern="0" dirty="0" smtClean="0">
              <a:solidFill>
                <a:schemeClr val="tx2">
                  <a:lumMod val="75000"/>
                </a:schemeClr>
              </a:solidFill>
              <a:latin typeface="+mn-lt"/>
            </a:endParaRPr>
          </a:p>
          <a:p>
            <a:pPr marL="1085850" lvl="2" indent="-171450">
              <a:lnSpc>
                <a:spcPct val="110000"/>
              </a:lnSpc>
              <a:buFont typeface="Wingdings" panose="05000000000000000000" pitchFamily="2" charset="2"/>
              <a:buChar char="Ø"/>
            </a:pPr>
            <a:r>
              <a:rPr lang="ka-GE" sz="1400" b="1" i="1" kern="0" dirty="0" smtClean="0">
                <a:solidFill>
                  <a:schemeClr val="tx2">
                    <a:lumMod val="75000"/>
                  </a:schemeClr>
                </a:solidFill>
                <a:latin typeface="+mn-lt"/>
              </a:rPr>
              <a:t>ყირიმ-კონგოს ჰემორაგიული ცხელება</a:t>
            </a:r>
            <a:endParaRPr lang="en-US" sz="1400" b="1" i="1" kern="0" dirty="0" smtClean="0">
              <a:solidFill>
                <a:schemeClr val="tx2">
                  <a:lumMod val="75000"/>
                </a:schemeClr>
              </a:solidFill>
              <a:latin typeface="+mn-lt"/>
            </a:endParaRPr>
          </a:p>
          <a:p>
            <a:pPr marL="1085850" lvl="2" indent="-171450">
              <a:lnSpc>
                <a:spcPct val="110000"/>
              </a:lnSpc>
              <a:buFont typeface="Wingdings" panose="05000000000000000000" pitchFamily="2" charset="2"/>
              <a:buChar char="Ø"/>
            </a:pPr>
            <a:r>
              <a:rPr lang="ka-GE" sz="1400" b="1" i="1" kern="0" dirty="0" smtClean="0">
                <a:solidFill>
                  <a:schemeClr val="tx2">
                    <a:lumMod val="75000"/>
                  </a:schemeClr>
                </a:solidFill>
                <a:latin typeface="+mn-lt"/>
              </a:rPr>
              <a:t>პოლიო</a:t>
            </a:r>
            <a:endParaRPr lang="en-US" sz="1400" b="1" i="1" kern="0" dirty="0" smtClean="0">
              <a:solidFill>
                <a:schemeClr val="tx2">
                  <a:lumMod val="75000"/>
                </a:schemeClr>
              </a:solidFill>
              <a:latin typeface="+mn-lt"/>
            </a:endParaRPr>
          </a:p>
          <a:p>
            <a:pPr marL="1085850" lvl="2" indent="-171450">
              <a:lnSpc>
                <a:spcPct val="110000"/>
              </a:lnSpc>
              <a:buFont typeface="Wingdings" panose="05000000000000000000" pitchFamily="2" charset="2"/>
              <a:buChar char="Ø"/>
            </a:pPr>
            <a:r>
              <a:rPr lang="en-US" sz="1400" b="1" i="1" kern="0" dirty="0" smtClean="0">
                <a:solidFill>
                  <a:schemeClr val="tx2">
                    <a:lumMod val="75000"/>
                  </a:schemeClr>
                </a:solidFill>
                <a:latin typeface="+mn-lt"/>
              </a:rPr>
              <a:t>D</a:t>
            </a:r>
            <a:r>
              <a:rPr lang="ka-GE" sz="1400" b="1" i="1" kern="0" dirty="0" smtClean="0">
                <a:solidFill>
                  <a:schemeClr val="tx2">
                    <a:lumMod val="75000"/>
                  </a:schemeClr>
                </a:solidFill>
                <a:latin typeface="+mn-lt"/>
              </a:rPr>
              <a:t>დენგე</a:t>
            </a:r>
            <a:r>
              <a:rPr lang="en-US" sz="1400" b="1" i="1" kern="0" dirty="0" smtClean="0">
                <a:solidFill>
                  <a:schemeClr val="tx2">
                    <a:lumMod val="75000"/>
                  </a:schemeClr>
                </a:solidFill>
                <a:latin typeface="+mn-lt"/>
              </a:rPr>
              <a:t> </a:t>
            </a:r>
            <a:endParaRPr lang="en-US" sz="1400" b="1" i="1" kern="0" dirty="0" smtClean="0">
              <a:solidFill>
                <a:schemeClr val="tx2">
                  <a:lumMod val="75000"/>
                </a:schemeClr>
              </a:solidFill>
              <a:latin typeface="+mn-lt"/>
            </a:endParaRPr>
          </a:p>
        </p:txBody>
      </p:sp>
      <p:sp>
        <p:nvSpPr>
          <p:cNvPr id="3" name="TextBox 2"/>
          <p:cNvSpPr txBox="1"/>
          <p:nvPr/>
        </p:nvSpPr>
        <p:spPr>
          <a:xfrm>
            <a:off x="685800" y="352404"/>
            <a:ext cx="8001000" cy="830997"/>
          </a:xfrm>
          <a:prstGeom prst="rect">
            <a:avLst/>
          </a:prstGeom>
          <a:noFill/>
        </p:spPr>
        <p:txBody>
          <a:bodyPr wrap="square" rtlCol="0">
            <a:spAutoFit/>
          </a:bodyPr>
          <a:lstStyle/>
          <a:p>
            <a:pPr algn="ctr"/>
            <a:r>
              <a:rPr lang="ka-GE" sz="2400" b="1" dirty="0" smtClean="0">
                <a:solidFill>
                  <a:schemeClr val="tx2">
                    <a:lumMod val="50000"/>
                  </a:schemeClr>
                </a:solidFill>
                <a:latin typeface="+mn-lt"/>
                <a:ea typeface="Arial" panose="020B0604020202020204" pitchFamily="34" charset="0"/>
                <a:cs typeface="Arial" panose="020B0604020202020204" pitchFamily="34" charset="0"/>
              </a:rPr>
              <a:t>საზოგადოებრივი ჯანდაცვის რისკებზე მზადყოფნის და რეაგირების შესაძლებლობები</a:t>
            </a:r>
            <a:endParaRPr lang="ka-GE" sz="2400" b="1" dirty="0">
              <a:solidFill>
                <a:schemeClr val="tx2">
                  <a:lumMod val="50000"/>
                </a:schemeClr>
              </a:solidFill>
              <a:latin typeface="+mn-lt"/>
              <a:ea typeface="Arial" panose="020B0604020202020204" pitchFamily="34" charset="0"/>
              <a:cs typeface="Arial" panose="020B0604020202020204" pitchFamily="34" charset="0"/>
            </a:endParaRPr>
          </a:p>
        </p:txBody>
      </p:sp>
      <p:pic>
        <p:nvPicPr>
          <p:cNvPr id="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33240"/>
            <a:ext cx="3178482" cy="372529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6272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60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Chart Placeholder 3"/>
          <p:cNvGraphicFramePr>
            <a:graphicFrameLocks/>
          </p:cNvGraphicFramePr>
          <p:nvPr>
            <p:extLst>
              <p:ext uri="{D42A27DB-BD31-4B8C-83A1-F6EECF244321}">
                <p14:modId xmlns:p14="http://schemas.microsoft.com/office/powerpoint/2010/main" val="791649831"/>
              </p:ext>
            </p:extLst>
          </p:nvPr>
        </p:nvGraphicFramePr>
        <p:xfrm>
          <a:off x="4579089" y="914400"/>
          <a:ext cx="4278096"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Placeholder 3"/>
          <p:cNvGraphicFramePr>
            <a:graphicFrameLocks/>
          </p:cNvGraphicFramePr>
          <p:nvPr>
            <p:extLst>
              <p:ext uri="{D42A27DB-BD31-4B8C-83A1-F6EECF244321}">
                <p14:modId xmlns:p14="http://schemas.microsoft.com/office/powerpoint/2010/main" val="3177933705"/>
              </p:ext>
            </p:extLst>
          </p:nvPr>
        </p:nvGraphicFramePr>
        <p:xfrm>
          <a:off x="235689" y="1016613"/>
          <a:ext cx="4114799" cy="44196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5943600" y="5334000"/>
            <a:ext cx="2621230" cy="307777"/>
          </a:xfrm>
          <a:prstGeom prst="rect">
            <a:avLst/>
          </a:prstGeom>
          <a:noFill/>
        </p:spPr>
        <p:txBody>
          <a:bodyPr wrap="none" rtlCol="0">
            <a:spAutoFit/>
          </a:bodyPr>
          <a:lstStyle/>
          <a:p>
            <a:r>
              <a:rPr lang="en-US" sz="1400" dirty="0" smtClean="0"/>
              <a:t>* Data for 2017 are preliminary</a:t>
            </a:r>
            <a:endParaRPr lang="en-US" sz="1400" dirty="0"/>
          </a:p>
        </p:txBody>
      </p:sp>
      <p:sp>
        <p:nvSpPr>
          <p:cNvPr id="4" name="TextBox 3"/>
          <p:cNvSpPr txBox="1"/>
          <p:nvPr/>
        </p:nvSpPr>
        <p:spPr>
          <a:xfrm>
            <a:off x="235689" y="152400"/>
            <a:ext cx="4343399" cy="923330"/>
          </a:xfrm>
          <a:prstGeom prst="rect">
            <a:avLst/>
          </a:prstGeom>
          <a:noFill/>
        </p:spPr>
        <p:txBody>
          <a:bodyPr wrap="square" rtlCol="0">
            <a:spAutoFit/>
          </a:bodyPr>
          <a:lstStyle/>
          <a:p>
            <a:r>
              <a:rPr lang="ka-GE" b="1" dirty="0" smtClean="0">
                <a:latin typeface="Arial Narrow" panose="020B0606020202030204" pitchFamily="34" charset="0"/>
                <a:cs typeface="Arial" panose="020B0604020202020204" pitchFamily="34" charset="0"/>
              </a:rPr>
              <a:t>ტუბერკულოზის ინციდენტობა , საქართველო, ევროპის რეგიონი, დსთ</a:t>
            </a:r>
            <a:r>
              <a:rPr lang="en-US" dirty="0" smtClean="0">
                <a:latin typeface="Arial Narrow" panose="020B0606020202030204" pitchFamily="34" charset="0"/>
                <a:cs typeface="Arial" panose="020B0604020202020204" pitchFamily="34" charset="0"/>
              </a:rPr>
              <a:t>, 1990-2016</a:t>
            </a:r>
            <a:endParaRPr lang="en-US" dirty="0">
              <a:latin typeface="Arial Narrow" panose="020B0606020202030204" pitchFamily="34" charset="0"/>
              <a:cs typeface="Arial" panose="020B0604020202020204" pitchFamily="34" charset="0"/>
            </a:endParaRPr>
          </a:p>
        </p:txBody>
      </p:sp>
      <p:sp>
        <p:nvSpPr>
          <p:cNvPr id="10" name="TextBox 9"/>
          <p:cNvSpPr txBox="1"/>
          <p:nvPr/>
        </p:nvSpPr>
        <p:spPr>
          <a:xfrm>
            <a:off x="4800600" y="115669"/>
            <a:ext cx="4343399" cy="646331"/>
          </a:xfrm>
          <a:prstGeom prst="rect">
            <a:avLst/>
          </a:prstGeom>
          <a:noFill/>
        </p:spPr>
        <p:txBody>
          <a:bodyPr wrap="square" rtlCol="0">
            <a:spAutoFit/>
          </a:bodyPr>
          <a:lstStyle/>
          <a:p>
            <a:r>
              <a:rPr lang="ka-GE" b="1" dirty="0" smtClean="0">
                <a:latin typeface="Arial Narrow" panose="020B0606020202030204" pitchFamily="34" charset="0"/>
                <a:cs typeface="Arial" panose="020B0604020202020204" pitchFamily="34" charset="0"/>
              </a:rPr>
              <a:t>აივ-ის ინციდენტობა </a:t>
            </a:r>
            <a:r>
              <a:rPr lang="ka-GE" b="1" dirty="0">
                <a:latin typeface="Arial Narrow" panose="020B0606020202030204" pitchFamily="34" charset="0"/>
                <a:cs typeface="Arial" panose="020B0604020202020204" pitchFamily="34" charset="0"/>
              </a:rPr>
              <a:t>, საქართველო, ევროპის რეგიონი, დსთ</a:t>
            </a:r>
            <a:r>
              <a:rPr lang="en-US" dirty="0">
                <a:latin typeface="Arial Narrow" panose="020B0606020202030204" pitchFamily="34" charset="0"/>
                <a:cs typeface="Arial" panose="020B0604020202020204" pitchFamily="34" charset="0"/>
              </a:rPr>
              <a:t>, 1990-2016</a:t>
            </a:r>
          </a:p>
        </p:txBody>
      </p:sp>
    </p:spTree>
    <p:extLst>
      <p:ext uri="{BB962C8B-B14F-4D97-AF65-F5344CB8AC3E}">
        <p14:creationId xmlns:p14="http://schemas.microsoft.com/office/powerpoint/2010/main" val="2814427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1143000"/>
          </a:xfrm>
        </p:spPr>
        <p:txBody>
          <a:bodyPr>
            <a:normAutofit/>
          </a:bodyPr>
          <a:lstStyle/>
          <a:p>
            <a:r>
              <a:rPr lang="ka-GE" sz="2800" dirty="0">
                <a:solidFill>
                  <a:srgbClr val="002060"/>
                </a:solidFill>
                <a:effectLst/>
                <a:latin typeface="Arial" panose="020B0604020202020204" pitchFamily="34" charset="0"/>
                <a:cs typeface="Arial" panose="020B0604020202020204" pitchFamily="34" charset="0"/>
              </a:rPr>
              <a:t>აივ-ინფექცია შიდსის მართვა</a:t>
            </a:r>
            <a:endParaRPr lang="en-US" sz="2800" dirty="0">
              <a:solidFill>
                <a:srgbClr val="002060"/>
              </a:solidFill>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1447800"/>
            <a:ext cx="8229600" cy="3840163"/>
          </a:xfrm>
        </p:spPr>
        <p:txBody>
          <a:bodyPr>
            <a:normAutofit fontScale="92500" lnSpcReduction="20000"/>
          </a:bodyPr>
          <a:lstStyle/>
          <a:p>
            <a:pPr lvl="0">
              <a:spcBef>
                <a:spcPts val="1200"/>
              </a:spcBef>
            </a:pPr>
            <a:r>
              <a:rPr lang="ka-GE" b="0" dirty="0"/>
              <a:t>მომზადდა </a:t>
            </a:r>
            <a:r>
              <a:rPr lang="en-US" b="0" dirty="0" err="1"/>
              <a:t>აივ</a:t>
            </a:r>
            <a:r>
              <a:rPr lang="en-US" b="0" dirty="0"/>
              <a:t>/</a:t>
            </a:r>
            <a:r>
              <a:rPr lang="en-US" b="0" dirty="0" err="1"/>
              <a:t>შიდსის</a:t>
            </a:r>
            <a:r>
              <a:rPr lang="en-US" b="0" dirty="0"/>
              <a:t> </a:t>
            </a:r>
            <a:r>
              <a:rPr lang="en-US" b="0" dirty="0" err="1"/>
              <a:t>პრევენციისა</a:t>
            </a:r>
            <a:r>
              <a:rPr lang="en-US" b="0" dirty="0"/>
              <a:t> </a:t>
            </a:r>
            <a:r>
              <a:rPr lang="en-US" b="0" dirty="0" err="1"/>
              <a:t>და</a:t>
            </a:r>
            <a:r>
              <a:rPr lang="en-US" b="0" dirty="0"/>
              <a:t> </a:t>
            </a:r>
            <a:r>
              <a:rPr lang="en-US" b="0" dirty="0" err="1"/>
              <a:t>კონტროლის</a:t>
            </a:r>
            <a:r>
              <a:rPr lang="en-US" b="0" dirty="0"/>
              <a:t> 2016-2018 </a:t>
            </a:r>
            <a:r>
              <a:rPr lang="en-US" b="0" dirty="0" err="1"/>
              <a:t>წლების</a:t>
            </a:r>
            <a:r>
              <a:rPr lang="en-US" b="0" dirty="0"/>
              <a:t> </a:t>
            </a:r>
            <a:r>
              <a:rPr lang="en-US" b="0" dirty="0" err="1"/>
              <a:t>ეროვნული</a:t>
            </a:r>
            <a:r>
              <a:rPr lang="en-US" b="0" dirty="0"/>
              <a:t> </a:t>
            </a:r>
            <a:r>
              <a:rPr lang="en-US" b="0" dirty="0" err="1"/>
              <a:t>სტრატეგი</a:t>
            </a:r>
            <a:r>
              <a:rPr lang="ka-GE" b="0" dirty="0" smtClean="0"/>
              <a:t>ა, მიმდინარეობს მუშაობა ახალ სტრატეგიაზე</a:t>
            </a:r>
          </a:p>
          <a:p>
            <a:pPr lvl="0">
              <a:spcBef>
                <a:spcPts val="1200"/>
              </a:spcBef>
            </a:pPr>
            <a:r>
              <a:rPr lang="ka-GE" b="0" dirty="0" smtClean="0"/>
              <a:t>ქვეყანაში უზრუნველყოფილია ანტირეტროვირუსულ პრეპარატებზე უნივერსალური ხელმისაწვდომობა</a:t>
            </a:r>
            <a:endParaRPr lang="ka-GE" b="0" dirty="0"/>
          </a:p>
          <a:p>
            <a:pPr lvl="0">
              <a:spcBef>
                <a:spcPts val="1200"/>
              </a:spcBef>
            </a:pPr>
            <a:r>
              <a:rPr lang="ka-GE" b="0" dirty="0" smtClean="0"/>
              <a:t>2015 </a:t>
            </a:r>
            <a:r>
              <a:rPr lang="ka-GE" b="0" dirty="0"/>
              <a:t>წლიდან სახელმწიფო მთლიანად უზრუნველყოფს  I რიგის ანიტერტოვირუსულ </a:t>
            </a:r>
            <a:r>
              <a:rPr lang="ka-GE" b="0" dirty="0" smtClean="0"/>
              <a:t>მედიკამენტებს</a:t>
            </a:r>
          </a:p>
          <a:p>
            <a:pPr lvl="0">
              <a:spcBef>
                <a:spcPts val="1200"/>
              </a:spcBef>
            </a:pPr>
            <a:r>
              <a:rPr lang="ka-GE" b="0" dirty="0" smtClean="0"/>
              <a:t>2017 წ. სახელმწიფოს მიერ უზრუნველყოფილია II </a:t>
            </a:r>
            <a:r>
              <a:rPr lang="ka-GE" b="0" dirty="0"/>
              <a:t>რიგის მედიკამენტების 25</a:t>
            </a:r>
            <a:r>
              <a:rPr lang="ka-GE" b="0" dirty="0" smtClean="0"/>
              <a:t>%, 2018 წ. - 50%; 2020 წელს 100</a:t>
            </a:r>
            <a:r>
              <a:rPr lang="ka-GE" b="0" dirty="0" smtClean="0"/>
              <a:t>%</a:t>
            </a:r>
          </a:p>
          <a:p>
            <a:pPr lvl="0">
              <a:spcBef>
                <a:spcPts val="1200"/>
              </a:spcBef>
            </a:pPr>
            <a:r>
              <a:rPr lang="ka-GE" b="0" dirty="0"/>
              <a:t>საქართველომ ერთ-ერთმა პირველმა დაიწყო 2015 წლის დეკემბერში  ჯანმოს </a:t>
            </a:r>
            <a:r>
              <a:rPr lang="en-US" b="0" dirty="0"/>
              <a:t>“Treat ALL” ს</a:t>
            </a:r>
            <a:r>
              <a:rPr lang="ka-GE" b="0" dirty="0" smtClean="0"/>
              <a:t>ტრატეგიის დანერგვა</a:t>
            </a:r>
            <a:endParaRPr lang="ka-GE" b="0" dirty="0" smtClean="0"/>
          </a:p>
          <a:p>
            <a:pPr>
              <a:spcBef>
                <a:spcPts val="1200"/>
              </a:spcBef>
            </a:pPr>
            <a:endParaRPr lang="en-US" dirty="0"/>
          </a:p>
        </p:txBody>
      </p:sp>
    </p:spTree>
    <p:extLst>
      <p:ext uri="{BB962C8B-B14F-4D97-AF65-F5344CB8AC3E}">
        <p14:creationId xmlns:p14="http://schemas.microsoft.com/office/powerpoint/2010/main" val="370499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
            <a:ext cx="8229600" cy="1143000"/>
          </a:xfrm>
        </p:spPr>
        <p:txBody>
          <a:bodyPr>
            <a:normAutofit/>
          </a:bodyPr>
          <a:lstStyle/>
          <a:p>
            <a:r>
              <a:rPr lang="ka-GE" sz="2800" dirty="0">
                <a:solidFill>
                  <a:srgbClr val="002060"/>
                </a:solidFill>
                <a:effectLst/>
                <a:latin typeface="Arial" panose="020B0604020202020204" pitchFamily="34" charset="0"/>
                <a:cs typeface="Arial" panose="020B0604020202020204" pitchFamily="34" charset="0"/>
              </a:rPr>
              <a:t>ტუბერკულოზის მართვა</a:t>
            </a:r>
            <a:endParaRPr lang="en-US" sz="2800" dirty="0">
              <a:solidFill>
                <a:srgbClr val="002060"/>
              </a:solidFill>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914400"/>
            <a:ext cx="8686800" cy="3840163"/>
          </a:xfrm>
        </p:spPr>
        <p:txBody>
          <a:bodyPr>
            <a:noAutofit/>
          </a:bodyPr>
          <a:lstStyle/>
          <a:p>
            <a:pPr lvl="0">
              <a:spcBef>
                <a:spcPts val="1200"/>
              </a:spcBef>
            </a:pPr>
            <a:r>
              <a:rPr lang="ka-GE" sz="2000" dirty="0" smtClean="0"/>
              <a:t>მომზადდა </a:t>
            </a:r>
            <a:r>
              <a:rPr lang="en-US" sz="2000" dirty="0" err="1" smtClean="0"/>
              <a:t>ტუბერკულოზის</a:t>
            </a:r>
            <a:r>
              <a:rPr lang="en-US" sz="2000" dirty="0" smtClean="0"/>
              <a:t> </a:t>
            </a:r>
            <a:r>
              <a:rPr lang="en-US" sz="2000" dirty="0" err="1"/>
              <a:t>კონტროლის</a:t>
            </a:r>
            <a:r>
              <a:rPr lang="en-US" sz="2000" dirty="0"/>
              <a:t> 2016-2020 </a:t>
            </a:r>
            <a:r>
              <a:rPr lang="en-US" sz="2000" dirty="0" err="1"/>
              <a:t>წლების</a:t>
            </a:r>
            <a:r>
              <a:rPr lang="en-US" sz="2000" dirty="0"/>
              <a:t> </a:t>
            </a:r>
            <a:r>
              <a:rPr lang="en-US" sz="2000" dirty="0" err="1"/>
              <a:t>ეროვნული</a:t>
            </a:r>
            <a:r>
              <a:rPr lang="en-US" sz="2000" dirty="0"/>
              <a:t> </a:t>
            </a:r>
            <a:r>
              <a:rPr lang="en-US" sz="2000" dirty="0" err="1" smtClean="0"/>
              <a:t>სტრატეგი</a:t>
            </a:r>
            <a:r>
              <a:rPr lang="ka-GE" sz="2000" dirty="0" smtClean="0"/>
              <a:t>ა</a:t>
            </a:r>
          </a:p>
          <a:p>
            <a:pPr lvl="0">
              <a:spcBef>
                <a:spcPts val="1200"/>
              </a:spcBef>
            </a:pPr>
            <a:r>
              <a:rPr lang="ka-GE" sz="2000" dirty="0" smtClean="0"/>
              <a:t>2014 წლიდან პაციენტები უზრუნველყოფილი არიან ახალი თაობის მედიკამენტებით (ბედაქილინი და დელამანიდი)</a:t>
            </a:r>
          </a:p>
          <a:p>
            <a:pPr lvl="0">
              <a:spcBef>
                <a:spcPts val="1200"/>
              </a:spcBef>
            </a:pPr>
            <a:r>
              <a:rPr lang="ka-GE" sz="2000" dirty="0" smtClean="0"/>
              <a:t>ტუბერკულოზის </a:t>
            </a:r>
            <a:r>
              <a:rPr lang="ka-GE" sz="2000" dirty="0"/>
              <a:t>პროგრამის ფარგლებში 15 სამედიცინო დაწესებულებაში დაიწყო ჯინ ექსპერტ კვლევების პილოტური პროექტი</a:t>
            </a:r>
            <a:endParaRPr lang="en-US" sz="2000" dirty="0"/>
          </a:p>
          <a:p>
            <a:pPr>
              <a:spcBef>
                <a:spcPts val="1200"/>
              </a:spcBef>
            </a:pPr>
            <a:r>
              <a:rPr lang="ka-GE" sz="2000" dirty="0" smtClean="0"/>
              <a:t>ტუბერკულოზის </a:t>
            </a:r>
            <a:r>
              <a:rPr lang="ka-GE" sz="2000" dirty="0"/>
              <a:t>მართვის ამბულატორიული მოდელის შემუშავება და დანერგვა (</a:t>
            </a:r>
            <a:r>
              <a:rPr lang="en-US" sz="2000" dirty="0"/>
              <a:t>GF TB REP)</a:t>
            </a:r>
            <a:endParaRPr lang="ka-GE" sz="2000" dirty="0"/>
          </a:p>
          <a:p>
            <a:pPr>
              <a:spcBef>
                <a:spcPts val="1200"/>
              </a:spcBef>
            </a:pPr>
            <a:r>
              <a:rPr lang="ka-GE" sz="2000" dirty="0" smtClean="0"/>
              <a:t>201</a:t>
            </a:r>
            <a:r>
              <a:rPr lang="en-US" sz="2000" dirty="0" smtClean="0"/>
              <a:t>4 </a:t>
            </a:r>
            <a:r>
              <a:rPr lang="ka-GE" sz="2000" dirty="0" smtClean="0"/>
              <a:t>წლიდან </a:t>
            </a:r>
            <a:r>
              <a:rPr lang="ka-GE" sz="2000" dirty="0"/>
              <a:t>დაიწყო </a:t>
            </a:r>
            <a:r>
              <a:rPr lang="en-US" sz="2000" dirty="0" err="1"/>
              <a:t>რეზისტენტული</a:t>
            </a:r>
            <a:r>
              <a:rPr lang="en-US" sz="2000" dirty="0"/>
              <a:t> </a:t>
            </a:r>
            <a:r>
              <a:rPr lang="en-US" sz="2000" dirty="0" err="1"/>
              <a:t>ფორმის</a:t>
            </a:r>
            <a:r>
              <a:rPr lang="en-US" sz="2000" dirty="0"/>
              <a:t> </a:t>
            </a:r>
            <a:r>
              <a:rPr lang="en-US" sz="2000" dirty="0" err="1"/>
              <a:t>ტუბერკულოზით</a:t>
            </a:r>
            <a:r>
              <a:rPr lang="en-US" sz="2000" dirty="0"/>
              <a:t> </a:t>
            </a:r>
            <a:r>
              <a:rPr lang="en-US" sz="2000" dirty="0" err="1"/>
              <a:t>დაავადებულთა</a:t>
            </a:r>
            <a:r>
              <a:rPr lang="en-US" sz="2000" dirty="0"/>
              <a:t> </a:t>
            </a:r>
            <a:r>
              <a:rPr lang="en-US" sz="2000" dirty="0" err="1"/>
              <a:t>ფულადი</a:t>
            </a:r>
            <a:r>
              <a:rPr lang="en-US" sz="2000" dirty="0"/>
              <a:t> </a:t>
            </a:r>
            <a:r>
              <a:rPr lang="en-US" sz="2000" dirty="0" err="1"/>
              <a:t>წახალისების</a:t>
            </a:r>
            <a:r>
              <a:rPr lang="en-US" sz="2000" dirty="0"/>
              <a:t> </a:t>
            </a:r>
            <a:r>
              <a:rPr lang="en-US" sz="2000" dirty="0" err="1" smtClean="0"/>
              <a:t>დაფინანსება</a:t>
            </a:r>
            <a:endParaRPr lang="ka-GE" sz="2000" dirty="0"/>
          </a:p>
          <a:p>
            <a:pPr>
              <a:spcBef>
                <a:spcPts val="1200"/>
              </a:spcBef>
            </a:pPr>
            <a:r>
              <a:rPr lang="ka-GE" sz="2000" dirty="0" smtClean="0"/>
              <a:t>2015 </a:t>
            </a:r>
            <a:r>
              <a:rPr lang="ka-GE" sz="2000" dirty="0"/>
              <a:t>წლიდან სახელმწიფო მთლიანად </a:t>
            </a:r>
            <a:r>
              <a:rPr lang="ka-GE" sz="2000" dirty="0" smtClean="0"/>
              <a:t> უზრუნველყოფს  </a:t>
            </a:r>
            <a:r>
              <a:rPr lang="ka-GE" sz="2000" dirty="0"/>
              <a:t>I რიგის ანიტერტოვირუსულ მედიკამენტებს</a:t>
            </a:r>
          </a:p>
          <a:p>
            <a:pPr lvl="0">
              <a:spcBef>
                <a:spcPts val="1200"/>
              </a:spcBef>
            </a:pPr>
            <a:r>
              <a:rPr lang="ka-GE" sz="2000" dirty="0"/>
              <a:t>2017 წ. სახელმწიფოს მიერ უზრუნველყოფილია II რიგის მედიკამენტების 25%, 2018 წ. - 50%; 2020 წელს 100%</a:t>
            </a:r>
          </a:p>
          <a:p>
            <a:pPr>
              <a:spcBef>
                <a:spcPts val="1200"/>
              </a:spcBef>
            </a:pPr>
            <a:endParaRPr lang="en-US" sz="2000" dirty="0"/>
          </a:p>
        </p:txBody>
      </p:sp>
    </p:spTree>
    <p:extLst>
      <p:ext uri="{BB962C8B-B14F-4D97-AF65-F5344CB8AC3E}">
        <p14:creationId xmlns:p14="http://schemas.microsoft.com/office/powerpoint/2010/main" val="3472011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1143000"/>
          </a:xfrm>
        </p:spPr>
        <p:txBody>
          <a:bodyPr/>
          <a:lstStyle/>
          <a:p>
            <a:r>
              <a:rPr lang="ka-GE" dirty="0" smtClean="0"/>
              <a:t>სამეგრელო-ზემო სვანეთის პილოტი</a:t>
            </a:r>
            <a:endParaRPr lang="en-US" dirty="0"/>
          </a:p>
        </p:txBody>
      </p:sp>
      <p:sp>
        <p:nvSpPr>
          <p:cNvPr id="3" name="Content Placeholder 2"/>
          <p:cNvSpPr>
            <a:spLocks noGrp="1"/>
          </p:cNvSpPr>
          <p:nvPr>
            <p:ph idx="1"/>
          </p:nvPr>
        </p:nvSpPr>
        <p:spPr>
          <a:xfrm>
            <a:off x="457200" y="1676400"/>
            <a:ext cx="8229600" cy="3840163"/>
          </a:xfrm>
        </p:spPr>
        <p:txBody>
          <a:bodyPr>
            <a:normAutofit fontScale="92500"/>
          </a:bodyPr>
          <a:lstStyle/>
          <a:p>
            <a:pPr marL="0" indent="0">
              <a:buNone/>
            </a:pPr>
            <a:r>
              <a:rPr lang="en-US" sz="2400" b="1" dirty="0" smtClean="0">
                <a:solidFill>
                  <a:srgbClr val="FF0000"/>
                </a:solidFill>
              </a:rPr>
              <a:t> HCV, TB and HIV </a:t>
            </a:r>
            <a:r>
              <a:rPr lang="ka-GE" sz="2400" b="1" dirty="0" smtClean="0">
                <a:solidFill>
                  <a:srgbClr val="FF0000"/>
                </a:solidFill>
              </a:rPr>
              <a:t>გამოვლენის ინტეგრაცია პირველადი ჯანდაცვის რგოლში სამეგრელო-ზემო სვანეთის რეგიონში</a:t>
            </a:r>
          </a:p>
          <a:p>
            <a:pPr>
              <a:buFont typeface="Wingdings" panose="05000000000000000000" pitchFamily="2" charset="2"/>
              <a:buChar char="ü"/>
            </a:pPr>
            <a:r>
              <a:rPr lang="en-US" sz="2100" dirty="0"/>
              <a:t>TB</a:t>
            </a:r>
            <a:r>
              <a:rPr lang="ka-GE" sz="2100" dirty="0"/>
              <a:t> </a:t>
            </a:r>
            <a:r>
              <a:rPr lang="ka-GE" dirty="0"/>
              <a:t>/ </a:t>
            </a:r>
            <a:r>
              <a:rPr lang="en-US" dirty="0"/>
              <a:t>HIC / HCV </a:t>
            </a:r>
            <a:r>
              <a:rPr lang="ka-GE" dirty="0"/>
              <a:t>სკრინინგისა და ადრეული დაავადების გამოვლენის ეფექტური ინტეგრაციისათვის </a:t>
            </a:r>
            <a:r>
              <a:rPr lang="ka-GE" dirty="0" smtClean="0"/>
              <a:t>ადგილობრივი </a:t>
            </a:r>
            <a:r>
              <a:rPr lang="ka-GE" dirty="0"/>
              <a:t>საჯარო-კერძო პარტნიორობის შემუშავება</a:t>
            </a:r>
            <a:r>
              <a:rPr lang="ka-GE" dirty="0" smtClean="0"/>
              <a:t>;</a:t>
            </a:r>
            <a:endParaRPr lang="en-US" dirty="0" smtClean="0"/>
          </a:p>
          <a:p>
            <a:pPr>
              <a:buFont typeface="Wingdings" panose="05000000000000000000" pitchFamily="2" charset="2"/>
              <a:buChar char="ü"/>
            </a:pPr>
            <a:r>
              <a:rPr lang="ka-GE" dirty="0"/>
              <a:t>ინტეგრირებული </a:t>
            </a:r>
            <a:r>
              <a:rPr lang="en-US" dirty="0"/>
              <a:t>TB</a:t>
            </a:r>
            <a:r>
              <a:rPr lang="ka-GE" dirty="0" smtClean="0"/>
              <a:t> </a:t>
            </a:r>
            <a:r>
              <a:rPr lang="ka-GE" dirty="0"/>
              <a:t>/ </a:t>
            </a:r>
            <a:r>
              <a:rPr lang="en-US" dirty="0"/>
              <a:t>HIC / HCV </a:t>
            </a:r>
            <a:r>
              <a:rPr lang="ka-GE" dirty="0"/>
              <a:t>სკრინინგის </a:t>
            </a:r>
            <a:r>
              <a:rPr lang="ka-GE" dirty="0" smtClean="0"/>
              <a:t>განვითარების </a:t>
            </a:r>
            <a:r>
              <a:rPr lang="ka-GE" dirty="0"/>
              <a:t>გზით </a:t>
            </a:r>
            <a:r>
              <a:rPr lang="ka-GE" dirty="0" smtClean="0"/>
              <a:t>პირველადი ჯანდაცვის ცენტრების გაძლიერება; </a:t>
            </a:r>
            <a:endParaRPr lang="en-US" dirty="0" smtClean="0"/>
          </a:p>
          <a:p>
            <a:pPr>
              <a:buFont typeface="Wingdings" panose="05000000000000000000" pitchFamily="2" charset="2"/>
              <a:buChar char="ü"/>
            </a:pPr>
            <a:r>
              <a:rPr lang="ka-GE" dirty="0" smtClean="0"/>
              <a:t>რეგიონალურ დონეზე სერვისის მიმწოდებლების გაჩენა და სპეციალიზებულ კლინიკებში ეფექტური რეფერალის სისტემის შემუშავება.</a:t>
            </a:r>
          </a:p>
          <a:p>
            <a:pPr marL="0" indent="0">
              <a:buNone/>
            </a:pPr>
            <a:endParaRPr lang="en-US" dirty="0"/>
          </a:p>
        </p:txBody>
      </p:sp>
    </p:spTree>
    <p:extLst>
      <p:ext uri="{BB962C8B-B14F-4D97-AF65-F5344CB8AC3E}">
        <p14:creationId xmlns:p14="http://schemas.microsoft.com/office/powerpoint/2010/main" val="746442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229600" cy="1143000"/>
          </a:xfrm>
        </p:spPr>
        <p:txBody>
          <a:bodyPr/>
          <a:lstStyle/>
          <a:p>
            <a:r>
              <a:rPr lang="en-US" dirty="0" err="1">
                <a:solidFill>
                  <a:schemeClr val="bg2">
                    <a:lumMod val="25000"/>
                  </a:schemeClr>
                </a:solidFill>
              </a:rPr>
              <a:t>ნარკომანიი</a:t>
            </a:r>
            <a:r>
              <a:rPr lang="ka-GE" dirty="0">
                <a:solidFill>
                  <a:schemeClr val="bg2">
                    <a:lumMod val="25000"/>
                  </a:schemeClr>
                </a:solidFill>
              </a:rPr>
              <a:t>თ დაავადებულ პაციენტთა მკურნალობის</a:t>
            </a:r>
            <a:r>
              <a:rPr lang="en-US" dirty="0">
                <a:solidFill>
                  <a:schemeClr val="bg2">
                    <a:lumMod val="25000"/>
                  </a:schemeClr>
                </a:solidFill>
              </a:rPr>
              <a:t> </a:t>
            </a:r>
            <a:r>
              <a:rPr lang="en-US" dirty="0" err="1">
                <a:solidFill>
                  <a:schemeClr val="bg2">
                    <a:lumMod val="25000"/>
                  </a:schemeClr>
                </a:solidFill>
              </a:rPr>
              <a:t>სახელმწიფო</a:t>
            </a:r>
            <a:r>
              <a:rPr lang="en-US" dirty="0">
                <a:solidFill>
                  <a:schemeClr val="bg2">
                    <a:lumMod val="25000"/>
                  </a:schemeClr>
                </a:solidFill>
              </a:rPr>
              <a:t> </a:t>
            </a:r>
            <a:r>
              <a:rPr lang="en-US" dirty="0" err="1">
                <a:solidFill>
                  <a:schemeClr val="bg2">
                    <a:lumMod val="25000"/>
                  </a:schemeClr>
                </a:solidFill>
              </a:rPr>
              <a:t>პროგრამა</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a:t>ჩამანაცვლებელი</a:t>
            </a:r>
            <a:r>
              <a:rPr lang="en-US" dirty="0"/>
              <a:t> </a:t>
            </a:r>
            <a:r>
              <a:rPr lang="en-US" dirty="0" err="1"/>
              <a:t>ფარმაცევტული</a:t>
            </a:r>
            <a:r>
              <a:rPr lang="en-US" dirty="0"/>
              <a:t> </a:t>
            </a:r>
            <a:r>
              <a:rPr lang="en-US" dirty="0" err="1"/>
              <a:t>პროდუქტის</a:t>
            </a:r>
            <a:r>
              <a:rPr lang="en-US" dirty="0"/>
              <a:t> </a:t>
            </a:r>
            <a:r>
              <a:rPr lang="ka-GE" dirty="0"/>
              <a:t>მიმღები</a:t>
            </a:r>
            <a:r>
              <a:rPr lang="en-US" dirty="0"/>
              <a:t> </a:t>
            </a:r>
            <a:r>
              <a:rPr lang="ka-GE" dirty="0"/>
              <a:t>- </a:t>
            </a:r>
            <a:r>
              <a:rPr lang="en-US" u="sng" dirty="0" err="1"/>
              <a:t>უცხო</a:t>
            </a:r>
            <a:r>
              <a:rPr lang="en-US" u="sng" dirty="0"/>
              <a:t> </a:t>
            </a:r>
            <a:r>
              <a:rPr lang="en-US" u="sng" dirty="0" err="1"/>
              <a:t>ქვეყნის</a:t>
            </a:r>
            <a:r>
              <a:rPr lang="en-US" u="sng" dirty="0"/>
              <a:t> </a:t>
            </a:r>
            <a:r>
              <a:rPr lang="en-US" u="sng" dirty="0" err="1"/>
              <a:t>მოქალაქეები</a:t>
            </a:r>
            <a:r>
              <a:rPr lang="en-US" u="sng" dirty="0"/>
              <a:t> </a:t>
            </a:r>
            <a:r>
              <a:rPr lang="ka-GE" dirty="0"/>
              <a:t>(</a:t>
            </a:r>
            <a:r>
              <a:rPr lang="en-US" dirty="0" err="1"/>
              <a:t>უცხოეთში</a:t>
            </a:r>
            <a:r>
              <a:rPr lang="en-US" dirty="0"/>
              <a:t> </a:t>
            </a:r>
            <a:r>
              <a:rPr lang="en-US" dirty="0" err="1"/>
              <a:t>მოქმედ</a:t>
            </a:r>
            <a:r>
              <a:rPr lang="ka-GE" dirty="0"/>
              <a:t>ი</a:t>
            </a:r>
            <a:r>
              <a:rPr lang="en-US" dirty="0"/>
              <a:t> </a:t>
            </a:r>
            <a:r>
              <a:rPr lang="en-US" dirty="0" err="1"/>
              <a:t>ჩანაცვლებით</a:t>
            </a:r>
            <a:r>
              <a:rPr lang="ka-GE" dirty="0"/>
              <a:t>ი</a:t>
            </a:r>
            <a:r>
              <a:rPr lang="en-US" dirty="0"/>
              <a:t> </a:t>
            </a:r>
            <a:r>
              <a:rPr lang="en-US" dirty="0" err="1"/>
              <a:t>პროგრამები</a:t>
            </a:r>
            <a:r>
              <a:rPr lang="ka-GE" dirty="0"/>
              <a:t>ს ბენეფიციარები</a:t>
            </a:r>
          </a:p>
          <a:p>
            <a:r>
              <a:rPr lang="ka-GE" dirty="0"/>
              <a:t>2017 წლის 1 ივლისიდან                    </a:t>
            </a:r>
            <a:r>
              <a:rPr lang="en-US" dirty="0" err="1"/>
              <a:t>ფსიქოსოციალური</a:t>
            </a:r>
            <a:r>
              <a:rPr lang="en-US" dirty="0"/>
              <a:t> </a:t>
            </a:r>
            <a:r>
              <a:rPr lang="en-US" dirty="0" err="1"/>
              <a:t>რეაბილიტაცი</a:t>
            </a:r>
            <a:r>
              <a:rPr lang="ka-GE" dirty="0"/>
              <a:t>ა</a:t>
            </a:r>
          </a:p>
          <a:p>
            <a:r>
              <a:rPr lang="ka-GE" dirty="0"/>
              <a:t>2017 წლის 1 ივლისიდან  - ჩანაცვლებით თერაპიაზე მოიხსნა </a:t>
            </a:r>
            <a:r>
              <a:rPr lang="ka-GE" dirty="0" smtClean="0"/>
              <a:t>თანაგადახდა</a:t>
            </a:r>
          </a:p>
          <a:p>
            <a:r>
              <a:rPr lang="ka-GE" dirty="0" smtClean="0"/>
              <a:t>გაიზარდა პროგრამის ბიუჯეტი (4,4 მლნ - 2016 წ. ; 9.2 მლნ 2018 წ.)</a:t>
            </a:r>
            <a:endParaRPr lang="ka-GE" dirty="0" smtClean="0"/>
          </a:p>
          <a:p>
            <a:r>
              <a:rPr lang="ka-GE" dirty="0" smtClean="0"/>
              <a:t>გაიზარდა ბენეფიციართა რაოდენობა (3000- 2016 წ; 8000 – 2017 წ.)</a:t>
            </a:r>
            <a:endParaRPr lang="en-US" dirty="0"/>
          </a:p>
          <a:p>
            <a:endParaRPr lang="en-US" dirty="0"/>
          </a:p>
        </p:txBody>
      </p:sp>
    </p:spTree>
    <p:extLst>
      <p:ext uri="{BB962C8B-B14F-4D97-AF65-F5344CB8AC3E}">
        <p14:creationId xmlns:p14="http://schemas.microsoft.com/office/powerpoint/2010/main" val="1017376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76400"/>
            <a:ext cx="8229600" cy="1143000"/>
          </a:xfrm>
        </p:spPr>
        <p:txBody>
          <a:bodyPr>
            <a:noAutofit/>
          </a:bodyPr>
          <a:lstStyle/>
          <a:p>
            <a:r>
              <a:rPr lang="ka-GE" sz="3200" b="1" dirty="0"/>
              <a:t>გლობალური ფონდის დაფინანსებიდან გადასვლისა და პროგრამული მდგრადობის </a:t>
            </a:r>
            <a:r>
              <a:rPr lang="ka-GE" sz="3200" b="1" dirty="0" smtClean="0"/>
              <a:t>გეგმა</a:t>
            </a:r>
            <a:endParaRPr lang="en-US" sz="3200" dirty="0"/>
          </a:p>
        </p:txBody>
      </p:sp>
      <p:sp>
        <p:nvSpPr>
          <p:cNvPr id="3" name="Content Placeholder 2"/>
          <p:cNvSpPr>
            <a:spLocks noGrp="1"/>
          </p:cNvSpPr>
          <p:nvPr>
            <p:ph idx="1"/>
          </p:nvPr>
        </p:nvSpPr>
        <p:spPr>
          <a:xfrm>
            <a:off x="476884" y="3581400"/>
            <a:ext cx="8229600" cy="3200400"/>
          </a:xfrm>
        </p:spPr>
        <p:txBody>
          <a:bodyPr>
            <a:normAutofit/>
          </a:bodyPr>
          <a:lstStyle/>
          <a:p>
            <a:pPr marL="0" indent="0" algn="ctr">
              <a:buNone/>
            </a:pPr>
            <a:r>
              <a:rPr lang="ka-GE" dirty="0" smtClean="0">
                <a:ln>
                  <a:solidFill>
                    <a:srgbClr val="22698F"/>
                  </a:solidFill>
                </a:ln>
                <a:solidFill>
                  <a:srgbClr val="000000"/>
                </a:solidFill>
                <a:ea typeface="Times New Roman" panose="02020603050405020304" pitchFamily="18" charset="0"/>
                <a:cs typeface="Calibri" panose="020F0502020204030204" pitchFamily="34" charset="0"/>
              </a:rPr>
              <a:t>მიზანი: აივ </a:t>
            </a:r>
            <a:r>
              <a:rPr lang="ka-GE" dirty="0">
                <a:ln>
                  <a:solidFill>
                    <a:srgbClr val="22698F"/>
                  </a:solidFill>
                </a:ln>
                <a:solidFill>
                  <a:srgbClr val="000000"/>
                </a:solidFill>
                <a:ea typeface="Times New Roman" panose="02020603050405020304" pitchFamily="18" charset="0"/>
                <a:cs typeface="Calibri" panose="020F0502020204030204" pitchFamily="34" charset="0"/>
              </a:rPr>
              <a:t>ინფექციასა და ტუბერკულოზზე ეროვნული რეაგირების გლობალური ფონდის დაფინანსებიდან სრულად </a:t>
            </a:r>
            <a:r>
              <a:rPr lang="ka-GE" dirty="0" smtClean="0">
                <a:ln>
                  <a:solidFill>
                    <a:srgbClr val="22698F"/>
                  </a:solidFill>
                </a:ln>
                <a:solidFill>
                  <a:srgbClr val="000000"/>
                </a:solidFill>
                <a:ea typeface="Times New Roman" panose="02020603050405020304" pitchFamily="18" charset="0"/>
                <a:cs typeface="Calibri" panose="020F0502020204030204" pitchFamily="34" charset="0"/>
              </a:rPr>
              <a:t>ეროვნულ </a:t>
            </a:r>
            <a:r>
              <a:rPr lang="ka-GE" dirty="0">
                <a:ln>
                  <a:solidFill>
                    <a:srgbClr val="22698F"/>
                  </a:solidFill>
                </a:ln>
                <a:solidFill>
                  <a:srgbClr val="000000"/>
                </a:solidFill>
                <a:ea typeface="Times New Roman" panose="02020603050405020304" pitchFamily="18" charset="0"/>
                <a:cs typeface="Calibri" panose="020F0502020204030204" pitchFamily="34" charset="0"/>
              </a:rPr>
              <a:t>დაფინანსებაზე შეუფერხებელი გადასვლის უზრუნველყოფა 2022 წლისთვის</a:t>
            </a:r>
            <a:endParaRPr lang="en-US" sz="2400" dirty="0"/>
          </a:p>
        </p:txBody>
      </p:sp>
      <p:pic>
        <p:nvPicPr>
          <p:cNvPr id="4" name="Picture 4" descr="http://www.moh.gov.ge/imgs/ic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24" y="219518"/>
            <a:ext cx="1346589" cy="11520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cM Blank"/>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133600" y="350606"/>
            <a:ext cx="1600200" cy="824865"/>
          </a:xfrm>
          <a:prstGeom prst="rect">
            <a:avLst/>
          </a:prstGeom>
          <a:noFill/>
          <a:ln>
            <a:noFill/>
          </a:ln>
        </p:spPr>
      </p:pic>
      <p:pic>
        <p:nvPicPr>
          <p:cNvPr id="6" name="Picture 6" descr="http://www.ncdc.ge/images/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284199"/>
            <a:ext cx="1219200" cy="8606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ratio International Foundati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0" y="327703"/>
            <a:ext cx="2694140" cy="792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210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1143000"/>
          </a:xfrm>
        </p:spPr>
        <p:txBody>
          <a:bodyPr/>
          <a:lstStyle/>
          <a:p>
            <a:r>
              <a:rPr lang="ka-GE" dirty="0" smtClean="0"/>
              <a:t>მიზნები</a:t>
            </a:r>
            <a:endParaRPr lang="en-US" dirty="0"/>
          </a:p>
        </p:txBody>
      </p:sp>
      <p:sp>
        <p:nvSpPr>
          <p:cNvPr id="3" name="Content Placeholder 2"/>
          <p:cNvSpPr>
            <a:spLocks noGrp="1"/>
          </p:cNvSpPr>
          <p:nvPr>
            <p:ph idx="1"/>
          </p:nvPr>
        </p:nvSpPr>
        <p:spPr>
          <a:xfrm>
            <a:off x="457200" y="1600200"/>
            <a:ext cx="8229600" cy="3840163"/>
          </a:xfrm>
        </p:spPr>
        <p:txBody>
          <a:bodyPr>
            <a:normAutofit lnSpcReduction="10000"/>
          </a:bodyPr>
          <a:lstStyle/>
          <a:p>
            <a:r>
              <a:rPr lang="ka-GE" dirty="0"/>
              <a:t>ხელსაყრელი სამართლებრივი გარემოს შექმნა აივ/შიდსა და ტუბერკულოზზე ეროვნული პასუხის შეუფერხებელი განხორციელებისათვის და არასამთავრობო ორგანიზაციების მეტი ჩართულობის უზრუნველყოფა სახელმწიფო დაფინანსების </a:t>
            </a:r>
            <a:r>
              <a:rPr lang="ka-GE" dirty="0" smtClean="0"/>
              <a:t>საშუალებით</a:t>
            </a:r>
          </a:p>
          <a:p>
            <a:r>
              <a:rPr lang="ka-GE" dirty="0"/>
              <a:t>ქვეყნის სტრუქტურული, ინსტიტუციური და ადამიანური რესურსების გაძლიერება აივ/შიდსისა და ტუბერკულოზის პროგრამების უწყვეტად, მაღალი ხარისხითა და სამიზნე მოსახლეობის მაღალი მოცვით განხორციელებისათვის</a:t>
            </a:r>
            <a:endParaRPr lang="en-US" dirty="0"/>
          </a:p>
        </p:txBody>
      </p:sp>
    </p:spTree>
    <p:extLst>
      <p:ext uri="{BB962C8B-B14F-4D97-AF65-F5344CB8AC3E}">
        <p14:creationId xmlns:p14="http://schemas.microsoft.com/office/powerpoint/2010/main" val="2807069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229600" cy="1143000"/>
          </a:xfrm>
        </p:spPr>
        <p:txBody>
          <a:bodyPr/>
          <a:lstStyle/>
          <a:p>
            <a:r>
              <a:rPr lang="ka-GE" dirty="0" smtClean="0"/>
              <a:t>გეგმის ძირითადი აქცენტები</a:t>
            </a:r>
            <a:r>
              <a:rPr lang="ka-GE" dirty="0" smtClean="0"/>
              <a:t> </a:t>
            </a:r>
            <a:endParaRPr lang="en-US" dirty="0"/>
          </a:p>
        </p:txBody>
      </p:sp>
      <p:sp>
        <p:nvSpPr>
          <p:cNvPr id="3" name="Content Placeholder 2"/>
          <p:cNvSpPr>
            <a:spLocks noGrp="1"/>
          </p:cNvSpPr>
          <p:nvPr>
            <p:ph idx="1"/>
          </p:nvPr>
        </p:nvSpPr>
        <p:spPr>
          <a:xfrm>
            <a:off x="381000" y="990600"/>
            <a:ext cx="8610600" cy="4419600"/>
          </a:xfrm>
        </p:spPr>
        <p:txBody>
          <a:bodyPr>
            <a:noAutofit/>
          </a:bodyPr>
          <a:lstStyle/>
          <a:p>
            <a:r>
              <a:rPr lang="ka-GE" sz="2000" dirty="0" smtClean="0"/>
              <a:t>აივ/შიდსზე და ტუბერკულოზზე ეროვნული </a:t>
            </a:r>
            <a:r>
              <a:rPr lang="ka-GE" sz="2000" dirty="0"/>
              <a:t>რეაგირებისათვის სრული ბიუჯეტური ვალდებულების და დაფინანსების ალოკაციის  ეფექტურობის უზრუნველყოფა</a:t>
            </a:r>
          </a:p>
          <a:p>
            <a:r>
              <a:rPr lang="ka-GE" sz="2000" dirty="0" smtClean="0"/>
              <a:t>დაინტერესებულ მხარეებთან (სამთავრობო უწყებები, </a:t>
            </a:r>
            <a:r>
              <a:rPr lang="ka-GE" sz="2000" dirty="0" smtClean="0"/>
              <a:t>საპარლამენტო </a:t>
            </a:r>
            <a:r>
              <a:rPr lang="ka-GE" sz="2000" dirty="0" smtClean="0"/>
              <a:t>კომიტეტები, </a:t>
            </a:r>
            <a:r>
              <a:rPr lang="ka-GE" sz="2000" dirty="0" smtClean="0"/>
              <a:t>სამოქალაქო </a:t>
            </a:r>
            <a:r>
              <a:rPr lang="ka-GE" sz="2000" dirty="0" smtClean="0"/>
              <a:t>საზოგადოება) კოორდინაციის გაძლიერება</a:t>
            </a:r>
          </a:p>
          <a:p>
            <a:r>
              <a:rPr lang="ka-GE" sz="2000" dirty="0"/>
              <a:t>საკანონმდებლო </a:t>
            </a:r>
            <a:r>
              <a:rPr lang="ka-GE" sz="2000" dirty="0" smtClean="0"/>
              <a:t>ბარიერების შემცირება </a:t>
            </a:r>
            <a:r>
              <a:rPr lang="ka-GE" sz="2000" dirty="0"/>
              <a:t>აივ პრევენციის და ზიანის შემცირების სერვისებზე ხელმისაწვდომობის თვალსაზრისით როგორც სამოქალაქო, ასევე სასჯელაღსრულების </a:t>
            </a:r>
            <a:r>
              <a:rPr lang="ka-GE" sz="2000" dirty="0" smtClean="0"/>
              <a:t>სექტორში</a:t>
            </a:r>
          </a:p>
          <a:p>
            <a:r>
              <a:rPr lang="ka-GE" sz="2000" dirty="0" smtClean="0"/>
              <a:t>სსო/სათემო </a:t>
            </a:r>
            <a:r>
              <a:rPr lang="ka-GE" sz="2000" dirty="0"/>
              <a:t>ორგანიზაციების </a:t>
            </a:r>
            <a:r>
              <a:rPr lang="ka-GE" sz="2000" dirty="0" smtClean="0"/>
              <a:t>მათი </a:t>
            </a:r>
            <a:r>
              <a:rPr lang="ka-GE" sz="2000" dirty="0"/>
              <a:t>ქსელები </a:t>
            </a:r>
            <a:r>
              <a:rPr lang="ka-GE" sz="2000" dirty="0" smtClean="0"/>
              <a:t>და კოალიციების შესაძლებლობების განვითარება</a:t>
            </a:r>
          </a:p>
          <a:p>
            <a:r>
              <a:rPr lang="ka-GE" sz="2000" dirty="0"/>
              <a:t>სახელმწიფო დაფინანსების </a:t>
            </a:r>
            <a:r>
              <a:rPr lang="ka-GE" sz="2000" dirty="0" smtClean="0"/>
              <a:t>ალოკაცია ეპიდემიოლოგიურ </a:t>
            </a:r>
            <a:r>
              <a:rPr lang="ka-GE" sz="2000" dirty="0"/>
              <a:t>პრიორიტეტებთან </a:t>
            </a:r>
            <a:r>
              <a:rPr lang="ka-GE" sz="2000" dirty="0" smtClean="0"/>
              <a:t>მიმართებაში</a:t>
            </a:r>
          </a:p>
          <a:p>
            <a:r>
              <a:rPr lang="ka-GE" sz="2000" dirty="0"/>
              <a:t>სახელმწიფო დაფინანსების გამოყოფა აივ-თან </a:t>
            </a:r>
            <a:r>
              <a:rPr lang="ka-GE" sz="2000" dirty="0" smtClean="0"/>
              <a:t> და ტუბერკულოზთან დაკავშირებული </a:t>
            </a:r>
            <a:r>
              <a:rPr lang="ka-GE" sz="2000" dirty="0"/>
              <a:t>კვლევების </a:t>
            </a:r>
            <a:r>
              <a:rPr lang="ka-GE" sz="2000" dirty="0" smtClean="0"/>
              <a:t>მხარდასაჭერად</a:t>
            </a:r>
          </a:p>
          <a:p>
            <a:r>
              <a:rPr lang="ka-GE" sz="2000" dirty="0" smtClean="0"/>
              <a:t>ადამიანური რესურსების განვითარება</a:t>
            </a:r>
          </a:p>
          <a:p>
            <a:r>
              <a:rPr lang="ka-GE" sz="2000" dirty="0" smtClean="0"/>
              <a:t>....</a:t>
            </a:r>
            <a:endParaRPr lang="en-US" sz="2000" dirty="0"/>
          </a:p>
        </p:txBody>
      </p:sp>
    </p:spTree>
    <p:extLst>
      <p:ext uri="{BB962C8B-B14F-4D97-AF65-F5344CB8AC3E}">
        <p14:creationId xmlns:p14="http://schemas.microsoft.com/office/powerpoint/2010/main" val="1167668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3840163"/>
          </a:xfrm>
        </p:spPr>
        <p:txBody>
          <a:bodyPr/>
          <a:lstStyle/>
          <a:p>
            <a:pPr lvl="1">
              <a:spcBef>
                <a:spcPts val="1800"/>
              </a:spcBef>
            </a:pPr>
            <a:r>
              <a:rPr lang="ka-GE" dirty="0" smtClean="0"/>
              <a:t>აივ/შიდსის მართვის ეროვნული </a:t>
            </a:r>
            <a:r>
              <a:rPr lang="ka-GE" dirty="0" smtClean="0"/>
              <a:t>სტრატეგია 2019-2022</a:t>
            </a:r>
          </a:p>
          <a:p>
            <a:pPr lvl="1">
              <a:spcBef>
                <a:spcPts val="1800"/>
              </a:spcBef>
            </a:pPr>
            <a:r>
              <a:rPr lang="ka-GE" dirty="0" smtClean="0"/>
              <a:t>ტუბერკულოზის </a:t>
            </a:r>
            <a:r>
              <a:rPr lang="ka-GE" dirty="0" smtClean="0"/>
              <a:t>კონტროლის სტრატეგია 2019-2022</a:t>
            </a:r>
            <a:endParaRPr lang="ka-GE" dirty="0" smtClean="0"/>
          </a:p>
          <a:p>
            <a:pPr lvl="1">
              <a:spcBef>
                <a:spcPts val="1800"/>
              </a:spcBef>
            </a:pPr>
            <a:r>
              <a:rPr lang="ka-GE" dirty="0" smtClean="0"/>
              <a:t>გარდამავალი გეგმის ღონისძიებების ინტეგრირება ახალ სტრატეგიებში</a:t>
            </a:r>
          </a:p>
        </p:txBody>
      </p:sp>
      <p:sp>
        <p:nvSpPr>
          <p:cNvPr id="4" name="Title 3"/>
          <p:cNvSpPr>
            <a:spLocks noGrp="1"/>
          </p:cNvSpPr>
          <p:nvPr>
            <p:ph type="title"/>
          </p:nvPr>
        </p:nvSpPr>
        <p:spPr/>
        <p:txBody>
          <a:bodyPr/>
          <a:lstStyle/>
          <a:p>
            <a:r>
              <a:rPr lang="ka-GE" dirty="0"/>
              <a:t>2018 </a:t>
            </a:r>
            <a:r>
              <a:rPr lang="ka-GE" dirty="0" smtClean="0"/>
              <a:t>წელი</a:t>
            </a:r>
            <a:r>
              <a:rPr lang="ka-GE" dirty="0"/>
              <a:t/>
            </a:r>
            <a:br>
              <a:rPr lang="ka-GE" dirty="0"/>
            </a:br>
            <a:endParaRPr lang="en-US" dirty="0"/>
          </a:p>
        </p:txBody>
      </p:sp>
    </p:spTree>
    <p:extLst>
      <p:ext uri="{BB962C8B-B14F-4D97-AF65-F5344CB8AC3E}">
        <p14:creationId xmlns:p14="http://schemas.microsoft.com/office/powerpoint/2010/main" val="1800826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http://www.abandonthecube.com/Content/Georgia%20Regional%20Map%201">
            <a:hlinkClick r:id="rId3"/>
          </p:cNvPr>
          <p:cNvPicPr>
            <a:picLocks noChangeAspect="1" noChangeArrowheads="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l="4447" t="18668" r="6179" b="33767"/>
          <a:stretch/>
        </p:blipFill>
        <p:spPr bwMode="auto">
          <a:xfrm>
            <a:off x="-43884" y="2068830"/>
            <a:ext cx="8965440" cy="4641608"/>
          </a:xfrm>
          <a:prstGeom prst="rect">
            <a:avLst/>
          </a:prstGeom>
          <a:solidFill>
            <a:schemeClr val="accent3">
              <a:lumMod val="75000"/>
            </a:schemeClr>
          </a:solidFill>
          <a:ln>
            <a:noFill/>
          </a:ln>
          <a:extLst/>
        </p:spPr>
      </p:pic>
      <p:sp>
        <p:nvSpPr>
          <p:cNvPr id="2" name="Title 1"/>
          <p:cNvSpPr>
            <a:spLocks noGrp="1"/>
          </p:cNvSpPr>
          <p:nvPr>
            <p:ph type="title"/>
          </p:nvPr>
        </p:nvSpPr>
        <p:spPr>
          <a:xfrm>
            <a:off x="0" y="152400"/>
            <a:ext cx="9252520" cy="1143000"/>
          </a:xfrm>
        </p:spPr>
        <p:txBody>
          <a:bodyPr>
            <a:normAutofit/>
          </a:bodyPr>
          <a:lstStyle/>
          <a:p>
            <a:r>
              <a:rPr lang="ka-GE" sz="2800" dirty="0">
                <a:solidFill>
                  <a:srgbClr val="002060"/>
                </a:solidFill>
                <a:effectLst/>
                <a:latin typeface="Arial" panose="020B0604020202020204" pitchFamily="34" charset="0"/>
                <a:cs typeface="Arial" panose="020B0604020202020204" pitchFamily="34" charset="0"/>
              </a:rPr>
              <a:t>დემოგრაფიული და სოციალურ-ეკონომიკური მდგომარება, 2016</a:t>
            </a:r>
            <a:endParaRPr lang="en-US" sz="2800" dirty="0">
              <a:solidFill>
                <a:srgbClr val="002060"/>
              </a:solidFill>
              <a:effectLst/>
              <a:latin typeface="Arial" panose="020B0604020202020204" pitchFamily="34" charset="0"/>
              <a:cs typeface="Arial" panose="020B0604020202020204" pitchFamily="34" charset="0"/>
            </a:endParaRPr>
          </a:p>
        </p:txBody>
      </p:sp>
      <p:sp>
        <p:nvSpPr>
          <p:cNvPr id="4" name="Rectangle 3"/>
          <p:cNvSpPr/>
          <p:nvPr/>
        </p:nvSpPr>
        <p:spPr>
          <a:xfrm>
            <a:off x="3657600" y="1600200"/>
            <a:ext cx="19050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057400" y="2708920"/>
            <a:ext cx="6744580" cy="1200329"/>
          </a:xfrm>
          <a:prstGeom prst="rect">
            <a:avLst/>
          </a:prstGeom>
          <a:noFill/>
        </p:spPr>
        <p:txBody>
          <a:bodyPr wrap="square" rtlCol="0">
            <a:spAutoFit/>
          </a:bodyPr>
          <a:lstStyle/>
          <a:p>
            <a:r>
              <a:rPr lang="ka-GE" b="1" dirty="0" smtClean="0"/>
              <a:t>დედათა სიკვდილიანობა 100000 ცოცხალშობილზე </a:t>
            </a:r>
            <a:r>
              <a:rPr lang="en-US" b="1" dirty="0" smtClean="0"/>
              <a:t>– </a:t>
            </a:r>
            <a:r>
              <a:rPr lang="ka-GE" b="1" dirty="0" smtClean="0"/>
              <a:t>22.9</a:t>
            </a:r>
            <a:endParaRPr lang="en-US" b="1" dirty="0" smtClean="0"/>
          </a:p>
          <a:p>
            <a:r>
              <a:rPr lang="ka-GE" b="1" dirty="0" smtClean="0"/>
              <a:t>ჩვილ ბავშვთა სიკვდილიანობა 1000 ცოცხალშობილზე </a:t>
            </a:r>
            <a:r>
              <a:rPr lang="en-US" b="1" dirty="0" smtClean="0"/>
              <a:t>– </a:t>
            </a:r>
            <a:r>
              <a:rPr lang="ka-GE" b="1" dirty="0" smtClean="0"/>
              <a:t>9.0</a:t>
            </a:r>
            <a:endParaRPr lang="en-US" b="1" dirty="0" smtClean="0"/>
          </a:p>
          <a:p>
            <a:r>
              <a:rPr lang="ka-GE" b="1" dirty="0" smtClean="0"/>
              <a:t>ხუთ წლამდე ასაკის ბავშვთა სიკვდილიანობა 1000 ცოცხალშობილზე </a:t>
            </a:r>
            <a:r>
              <a:rPr lang="en-US" b="1" dirty="0" smtClean="0"/>
              <a:t> – 2</a:t>
            </a:r>
            <a:r>
              <a:rPr lang="ka-GE" b="1" dirty="0" smtClean="0"/>
              <a:t>0.7</a:t>
            </a:r>
            <a:endParaRPr lang="en-US" b="1" dirty="0" smtClean="0"/>
          </a:p>
        </p:txBody>
      </p:sp>
      <p:sp>
        <p:nvSpPr>
          <p:cNvPr id="9" name="TextBox 8"/>
          <p:cNvSpPr txBox="1"/>
          <p:nvPr/>
        </p:nvSpPr>
        <p:spPr>
          <a:xfrm>
            <a:off x="635748" y="4389634"/>
            <a:ext cx="3764988" cy="646331"/>
          </a:xfrm>
          <a:prstGeom prst="rect">
            <a:avLst/>
          </a:prstGeom>
          <a:noFill/>
        </p:spPr>
        <p:txBody>
          <a:bodyPr wrap="square" rtlCol="0">
            <a:spAutoFit/>
          </a:bodyPr>
          <a:lstStyle/>
          <a:p>
            <a:r>
              <a:rPr lang="ka-GE" b="1" dirty="0" smtClean="0"/>
              <a:t>მშპ ერთ სულზე (2016) </a:t>
            </a:r>
            <a:r>
              <a:rPr lang="en-US" b="1" dirty="0" smtClean="0"/>
              <a:t>– </a:t>
            </a:r>
            <a:r>
              <a:rPr lang="ka-GE" b="1" dirty="0" smtClean="0"/>
              <a:t>3852 </a:t>
            </a:r>
            <a:r>
              <a:rPr lang="en-US" b="1" dirty="0" smtClean="0"/>
              <a:t>$US</a:t>
            </a:r>
          </a:p>
          <a:p>
            <a:r>
              <a:rPr lang="ka-GE" b="1" dirty="0" smtClean="0"/>
              <a:t>მშპ-ის რეალური ზრდის %</a:t>
            </a:r>
            <a:r>
              <a:rPr lang="en-US" b="1" dirty="0" smtClean="0"/>
              <a:t>– </a:t>
            </a:r>
            <a:r>
              <a:rPr lang="ka-GE" b="1" dirty="0" smtClean="0"/>
              <a:t>2.7</a:t>
            </a:r>
            <a:r>
              <a:rPr lang="en-US" b="1" dirty="0" smtClean="0"/>
              <a:t>%</a:t>
            </a:r>
          </a:p>
        </p:txBody>
      </p:sp>
      <p:sp>
        <p:nvSpPr>
          <p:cNvPr id="10" name="TextBox 9"/>
          <p:cNvSpPr txBox="1"/>
          <p:nvPr/>
        </p:nvSpPr>
        <p:spPr>
          <a:xfrm>
            <a:off x="1639440" y="5410199"/>
            <a:ext cx="8647560" cy="1200329"/>
          </a:xfrm>
          <a:prstGeom prst="rect">
            <a:avLst/>
          </a:prstGeom>
          <a:noFill/>
        </p:spPr>
        <p:txBody>
          <a:bodyPr wrap="square" rtlCol="0">
            <a:spAutoFit/>
          </a:bodyPr>
          <a:lstStyle/>
          <a:p>
            <a:r>
              <a:rPr lang="ka-GE" b="1" dirty="0" smtClean="0"/>
              <a:t>ჯანდაცვაზე სახელმწიფო დანახარჯების წილი მშპ-დან </a:t>
            </a:r>
            <a:r>
              <a:rPr lang="en-US" b="1" dirty="0" smtClean="0"/>
              <a:t>– </a:t>
            </a:r>
            <a:r>
              <a:rPr lang="ka-GE" b="1" dirty="0"/>
              <a:t>3</a:t>
            </a:r>
            <a:r>
              <a:rPr lang="en-US" b="1" dirty="0" smtClean="0"/>
              <a:t>% </a:t>
            </a:r>
            <a:endParaRPr lang="en-US" b="1" dirty="0" smtClean="0">
              <a:solidFill>
                <a:srgbClr val="C00000"/>
              </a:solidFill>
            </a:endParaRPr>
          </a:p>
          <a:p>
            <a:r>
              <a:rPr lang="ka-GE" b="1" dirty="0" smtClean="0"/>
              <a:t>ჯანდაცვაზე სახელმწიფო დანახარჯები </a:t>
            </a:r>
            <a:r>
              <a:rPr lang="en-US" b="1" dirty="0" smtClean="0"/>
              <a:t>(USD) – </a:t>
            </a:r>
            <a:r>
              <a:rPr lang="ka-GE" b="1" dirty="0" smtClean="0"/>
              <a:t>116</a:t>
            </a:r>
            <a:r>
              <a:rPr lang="en-US" b="1" dirty="0" smtClean="0"/>
              <a:t> </a:t>
            </a:r>
            <a:endParaRPr lang="en-US" b="1" dirty="0">
              <a:solidFill>
                <a:srgbClr val="C00000"/>
              </a:solidFill>
            </a:endParaRPr>
          </a:p>
          <a:p>
            <a:r>
              <a:rPr lang="ka-GE" b="1" dirty="0" smtClean="0"/>
              <a:t>ჯანდაცვაზე სახელმწიფ დანახარჯების წილი ჯანდაცვაზე მთლიანი დანახარჯებიდან </a:t>
            </a:r>
            <a:r>
              <a:rPr lang="en-US" b="1" dirty="0" smtClean="0"/>
              <a:t>– 3</a:t>
            </a:r>
            <a:r>
              <a:rPr lang="ka-GE" b="1" dirty="0"/>
              <a:t>7</a:t>
            </a:r>
            <a:r>
              <a:rPr lang="en-US" b="1" dirty="0" smtClean="0"/>
              <a:t>%</a:t>
            </a:r>
            <a:endParaRPr lang="en-US" b="1" dirty="0" smtClean="0">
              <a:solidFill>
                <a:srgbClr val="C00000"/>
              </a:solidFill>
            </a:endParaRPr>
          </a:p>
        </p:txBody>
      </p:sp>
      <p:sp>
        <p:nvSpPr>
          <p:cNvPr id="6" name="Rectangle 5"/>
          <p:cNvSpPr/>
          <p:nvPr/>
        </p:nvSpPr>
        <p:spPr>
          <a:xfrm>
            <a:off x="3657600" y="2286000"/>
            <a:ext cx="1562472" cy="206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55576" y="1189119"/>
            <a:ext cx="8388424" cy="1200329"/>
          </a:xfrm>
          <a:prstGeom prst="rect">
            <a:avLst/>
          </a:prstGeom>
          <a:noFill/>
        </p:spPr>
        <p:txBody>
          <a:bodyPr wrap="square" rtlCol="0">
            <a:spAutoFit/>
          </a:bodyPr>
          <a:lstStyle/>
          <a:p>
            <a:r>
              <a:rPr lang="ka-GE" b="1" dirty="0" smtClean="0"/>
              <a:t>მოსახლეობა </a:t>
            </a:r>
            <a:r>
              <a:rPr lang="en-US" b="1" dirty="0" smtClean="0"/>
              <a:t>– 3 719 300</a:t>
            </a:r>
          </a:p>
          <a:p>
            <a:r>
              <a:rPr lang="ka-GE" b="1" dirty="0" smtClean="0"/>
              <a:t>შობადობა 1000 მოსახლეზე</a:t>
            </a:r>
            <a:r>
              <a:rPr lang="en-US" b="1" dirty="0" smtClean="0"/>
              <a:t> </a:t>
            </a:r>
            <a:r>
              <a:rPr lang="en-US" b="1" dirty="0"/>
              <a:t>– </a:t>
            </a:r>
            <a:r>
              <a:rPr lang="en-US" b="1" dirty="0" smtClean="0"/>
              <a:t>1</a:t>
            </a:r>
            <a:r>
              <a:rPr lang="ka-GE" b="1" dirty="0"/>
              <a:t>5</a:t>
            </a:r>
            <a:r>
              <a:rPr lang="en-US" b="1" dirty="0" smtClean="0"/>
              <a:t>.</a:t>
            </a:r>
            <a:r>
              <a:rPr lang="ka-GE" b="1" dirty="0" smtClean="0"/>
              <a:t>2</a:t>
            </a:r>
            <a:endParaRPr lang="en-US" b="1" dirty="0"/>
          </a:p>
          <a:p>
            <a:r>
              <a:rPr lang="ka-GE" b="1" dirty="0" smtClean="0"/>
              <a:t>მოკვდაობა 10000 მოსახლეზე </a:t>
            </a:r>
            <a:r>
              <a:rPr lang="en-US" b="1" dirty="0" smtClean="0"/>
              <a:t>– 13.</a:t>
            </a:r>
            <a:r>
              <a:rPr lang="ka-GE" b="1" dirty="0" smtClean="0"/>
              <a:t>7</a:t>
            </a:r>
            <a:endParaRPr lang="en-US" b="1" dirty="0"/>
          </a:p>
          <a:p>
            <a:r>
              <a:rPr lang="ka-GE" b="1" dirty="0" smtClean="0"/>
              <a:t>სიცოცხლის მოსალოდნელი ხანგრძლივობა დაბადებისას </a:t>
            </a:r>
            <a:r>
              <a:rPr lang="en-US" b="1" dirty="0" smtClean="0"/>
              <a:t>– 72.</a:t>
            </a:r>
            <a:r>
              <a:rPr lang="ka-GE" b="1" dirty="0" smtClean="0"/>
              <a:t>7</a:t>
            </a:r>
            <a:endParaRPr lang="en-US" b="1" dirty="0"/>
          </a:p>
        </p:txBody>
      </p:sp>
      <p:pic>
        <p:nvPicPr>
          <p:cNvPr id="11" name="Picture 2" descr="http://geostat.ge/images/census-geo.png"/>
          <p:cNvPicPr>
            <a:picLocks noChangeAspect="1" noChangeArrowheads="1"/>
          </p:cNvPicPr>
          <p:nvPr/>
        </p:nvPicPr>
        <p:blipFill rotWithShape="1">
          <a:blip r:embed="rId6">
            <a:extLst>
              <a:ext uri="{28A0092B-C50C-407E-A947-70E740481C1C}">
                <a14:useLocalDpi xmlns:a14="http://schemas.microsoft.com/office/drawing/2010/main" val="0"/>
              </a:ext>
            </a:extLst>
          </a:blip>
          <a:srcRect l="31560" t="23283" r="28011" b="47164"/>
          <a:stretch/>
        </p:blipFill>
        <p:spPr bwMode="auto">
          <a:xfrm>
            <a:off x="-43884" y="1315259"/>
            <a:ext cx="928047" cy="4503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Image result for maternal and child health"/>
          <p:cNvPicPr>
            <a:picLocks noChangeAspect="1" noChangeArrowheads="1"/>
          </p:cNvPicPr>
          <p:nvPr/>
        </p:nvPicPr>
        <p:blipFill rotWithShape="1">
          <a:blip r:embed="rId7">
            <a:extLst>
              <a:ext uri="{28A0092B-C50C-407E-A947-70E740481C1C}">
                <a14:useLocalDpi xmlns:a14="http://schemas.microsoft.com/office/drawing/2010/main" val="0"/>
              </a:ext>
            </a:extLst>
          </a:blip>
          <a:srcRect l="16392" r="52790"/>
          <a:stretch/>
        </p:blipFill>
        <p:spPr bwMode="auto">
          <a:xfrm>
            <a:off x="1343167" y="2865635"/>
            <a:ext cx="714233" cy="8868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Image result for economic growth"/>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6352" r="24251"/>
          <a:stretch/>
        </p:blipFill>
        <p:spPr bwMode="auto">
          <a:xfrm>
            <a:off x="49544" y="4389633"/>
            <a:ext cx="644804" cy="6414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https://media.licdn.com/mpr/mpr/AAEAAQAAAAAAAAXQAAAAJDUyYTU4YzIwLTFmNmUtNDMwNC05OWE2LWFlMWNmZTVhOWVhMQ.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544" y="5724479"/>
            <a:ext cx="997733" cy="571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43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pPr marL="0" indent="0" algn="ctr">
              <a:buNone/>
            </a:pPr>
            <a:r>
              <a:rPr lang="ka-GE" dirty="0" smtClean="0"/>
              <a:t>მადლობა  ყურადღებისთვის!</a:t>
            </a:r>
            <a:endParaRPr lang="en-US" dirty="0"/>
          </a:p>
        </p:txBody>
      </p:sp>
    </p:spTree>
    <p:extLst>
      <p:ext uri="{BB962C8B-B14F-4D97-AF65-F5344CB8AC3E}">
        <p14:creationId xmlns:p14="http://schemas.microsoft.com/office/powerpoint/2010/main" val="4277096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36"/>
          <p:cNvGraphicFramePr/>
          <p:nvPr>
            <p:extLst>
              <p:ext uri="{D42A27DB-BD31-4B8C-83A1-F6EECF244321}">
                <p14:modId xmlns:p14="http://schemas.microsoft.com/office/powerpoint/2010/main" val="970156103"/>
              </p:ext>
            </p:extLst>
          </p:nvPr>
        </p:nvGraphicFramePr>
        <p:xfrm>
          <a:off x="-381000" y="1115060"/>
          <a:ext cx="5622020" cy="2392073"/>
        </p:xfrm>
        <a:graphic>
          <a:graphicData uri="http://schemas.openxmlformats.org/drawingml/2006/chart">
            <c:chart xmlns:c="http://schemas.openxmlformats.org/drawingml/2006/chart" xmlns:r="http://schemas.openxmlformats.org/officeDocument/2006/relationships" r:id="rId3"/>
          </a:graphicData>
        </a:graphic>
      </p:graphicFrame>
      <p:sp>
        <p:nvSpPr>
          <p:cNvPr id="36" name="Rectangle 35"/>
          <p:cNvSpPr/>
          <p:nvPr/>
        </p:nvSpPr>
        <p:spPr>
          <a:xfrm>
            <a:off x="0" y="660485"/>
            <a:ext cx="9144000" cy="382089"/>
          </a:xfrm>
          <a:prstGeom prst="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Arial Narrow" panose="020B0606020202030204" pitchFamily="34" charset="0"/>
              </a:rPr>
              <a:t>Economic Growth</a:t>
            </a:r>
            <a:endParaRPr lang="ka-GE" b="1" dirty="0">
              <a:solidFill>
                <a:schemeClr val="bg1"/>
              </a:solidFill>
              <a:latin typeface="BPG Mrgvlovani Caps 2010" panose="02000503000000020004" pitchFamily="2" charset="0"/>
            </a:endParaRPr>
          </a:p>
        </p:txBody>
      </p:sp>
      <p:sp>
        <p:nvSpPr>
          <p:cNvPr id="72" name="TextBox 71"/>
          <p:cNvSpPr txBox="1"/>
          <p:nvPr/>
        </p:nvSpPr>
        <p:spPr>
          <a:xfrm>
            <a:off x="5855028" y="1292423"/>
            <a:ext cx="3379573" cy="307777"/>
          </a:xfrm>
          <a:prstGeom prst="rect">
            <a:avLst/>
          </a:prstGeom>
          <a:noFill/>
        </p:spPr>
        <p:txBody>
          <a:bodyPr wrap="square" rtlCol="0">
            <a:spAutoFit/>
          </a:bodyPr>
          <a:lstStyle/>
          <a:p>
            <a:pPr algn="just">
              <a:spcBef>
                <a:spcPct val="20000"/>
              </a:spcBef>
              <a:buClr>
                <a:srgbClr val="EC0000"/>
              </a:buClr>
            </a:pPr>
            <a:r>
              <a:rPr lang="ka-GE" sz="1400" dirty="0" smtClean="0">
                <a:solidFill>
                  <a:schemeClr val="tx1">
                    <a:lumMod val="65000"/>
                    <a:lumOff val="35000"/>
                  </a:schemeClr>
                </a:solidFill>
              </a:rPr>
              <a:t>მშპ-ის ზრდა 2014-2016 წწ</a:t>
            </a:r>
          </a:p>
        </p:txBody>
      </p:sp>
      <p:sp>
        <p:nvSpPr>
          <p:cNvPr id="73" name="Rounded Rectangle 72"/>
          <p:cNvSpPr/>
          <p:nvPr/>
        </p:nvSpPr>
        <p:spPr>
          <a:xfrm>
            <a:off x="5082627" y="1282238"/>
            <a:ext cx="698972" cy="392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r>
              <a:rPr lang="en-US" sz="1600" b="1" dirty="0">
                <a:solidFill>
                  <a:schemeClr val="bg1"/>
                </a:solidFill>
              </a:rPr>
              <a:t>3</a:t>
            </a:r>
            <a:r>
              <a:rPr lang="ka-GE" sz="1600" b="1" dirty="0">
                <a:solidFill>
                  <a:schemeClr val="bg1"/>
                </a:solidFill>
              </a:rPr>
              <a:t>.5</a:t>
            </a:r>
            <a:r>
              <a:rPr lang="en-US" sz="1600" b="1" dirty="0">
                <a:solidFill>
                  <a:schemeClr val="bg1"/>
                </a:solidFill>
              </a:rPr>
              <a:t> %</a:t>
            </a:r>
          </a:p>
        </p:txBody>
      </p:sp>
      <p:sp>
        <p:nvSpPr>
          <p:cNvPr id="74" name="Rectangle 73"/>
          <p:cNvSpPr/>
          <p:nvPr/>
        </p:nvSpPr>
        <p:spPr>
          <a:xfrm>
            <a:off x="5855028" y="1904093"/>
            <a:ext cx="2952088" cy="307777"/>
          </a:xfrm>
          <a:prstGeom prst="rect">
            <a:avLst/>
          </a:prstGeom>
        </p:spPr>
        <p:txBody>
          <a:bodyPr wrap="square">
            <a:spAutoFit/>
          </a:bodyPr>
          <a:lstStyle/>
          <a:p>
            <a:pPr algn="just">
              <a:spcBef>
                <a:spcPct val="20000"/>
              </a:spcBef>
              <a:buClr>
                <a:srgbClr val="EC0000"/>
              </a:buClr>
            </a:pPr>
            <a:r>
              <a:rPr lang="en-US" sz="1400" dirty="0" smtClean="0">
                <a:solidFill>
                  <a:schemeClr val="tx1">
                    <a:lumMod val="65000"/>
                    <a:lumOff val="35000"/>
                  </a:schemeClr>
                </a:solidFill>
              </a:rPr>
              <a:t>2</a:t>
            </a:r>
            <a:r>
              <a:rPr lang="ka-GE" sz="1400" dirty="0" smtClean="0">
                <a:solidFill>
                  <a:schemeClr val="tx1">
                    <a:lumMod val="65000"/>
                    <a:lumOff val="35000"/>
                  </a:schemeClr>
                </a:solidFill>
              </a:rPr>
              <a:t>017 წელს მშპ-ის ზრდა 4.8%</a:t>
            </a:r>
            <a:endParaRPr lang="en-US" sz="1400" dirty="0">
              <a:solidFill>
                <a:schemeClr val="tx1">
                  <a:lumMod val="65000"/>
                  <a:lumOff val="35000"/>
                </a:schemeClr>
              </a:solidFill>
            </a:endParaRPr>
          </a:p>
        </p:txBody>
      </p:sp>
      <p:sp>
        <p:nvSpPr>
          <p:cNvPr id="75" name="Rounded Rectangle 74"/>
          <p:cNvSpPr/>
          <p:nvPr/>
        </p:nvSpPr>
        <p:spPr>
          <a:xfrm>
            <a:off x="5029200" y="2489365"/>
            <a:ext cx="735227" cy="35653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spcBef>
                <a:spcPct val="20000"/>
              </a:spcBef>
              <a:buClr>
                <a:srgbClr val="EC0000"/>
              </a:buClr>
            </a:pPr>
            <a:r>
              <a:rPr lang="ka-GE" sz="1600" b="1" dirty="0">
                <a:solidFill>
                  <a:schemeClr val="bg1"/>
                </a:solidFill>
              </a:rPr>
              <a:t>4.9</a:t>
            </a:r>
            <a:r>
              <a:rPr lang="en-US" sz="1600" b="1" dirty="0">
                <a:solidFill>
                  <a:schemeClr val="bg1"/>
                </a:solidFill>
              </a:rPr>
              <a:t> %</a:t>
            </a:r>
          </a:p>
        </p:txBody>
      </p:sp>
      <p:sp>
        <p:nvSpPr>
          <p:cNvPr id="76" name="Rectangle 75"/>
          <p:cNvSpPr/>
          <p:nvPr/>
        </p:nvSpPr>
        <p:spPr>
          <a:xfrm>
            <a:off x="5851018" y="2432785"/>
            <a:ext cx="3206390" cy="523220"/>
          </a:xfrm>
          <a:prstGeom prst="rect">
            <a:avLst/>
          </a:prstGeom>
        </p:spPr>
        <p:txBody>
          <a:bodyPr wrap="square">
            <a:spAutoFit/>
          </a:bodyPr>
          <a:lstStyle/>
          <a:p>
            <a:pPr>
              <a:spcBef>
                <a:spcPct val="20000"/>
              </a:spcBef>
              <a:buClr>
                <a:srgbClr val="EC0000"/>
              </a:buClr>
            </a:pPr>
            <a:r>
              <a:rPr lang="ka-GE" sz="1400" dirty="0" smtClean="0">
                <a:solidFill>
                  <a:schemeClr val="tx1">
                    <a:lumMod val="65000"/>
                    <a:lumOff val="35000"/>
                  </a:schemeClr>
                </a:solidFill>
              </a:rPr>
              <a:t>მშპ-ის ზრდა 2018-2022 წლებში (</a:t>
            </a:r>
            <a:r>
              <a:rPr lang="en-US" sz="1400" dirty="0" smtClean="0">
                <a:solidFill>
                  <a:schemeClr val="tx1">
                    <a:lumMod val="65000"/>
                    <a:lumOff val="35000"/>
                  </a:schemeClr>
                </a:solidFill>
              </a:rPr>
              <a:t>IMF</a:t>
            </a:r>
            <a:r>
              <a:rPr lang="ka-GE" sz="1400" dirty="0" smtClean="0">
                <a:solidFill>
                  <a:schemeClr val="tx1">
                    <a:lumMod val="65000"/>
                    <a:lumOff val="35000"/>
                  </a:schemeClr>
                </a:solidFill>
              </a:rPr>
              <a:t>)</a:t>
            </a:r>
            <a:endParaRPr lang="en-US" sz="1400" dirty="0">
              <a:solidFill>
                <a:schemeClr val="tx1">
                  <a:lumMod val="65000"/>
                  <a:lumOff val="35000"/>
                </a:schemeClr>
              </a:solidFill>
            </a:endParaRPr>
          </a:p>
        </p:txBody>
      </p:sp>
      <p:sp>
        <p:nvSpPr>
          <p:cNvPr id="77" name="Rounded Rectangle 76"/>
          <p:cNvSpPr/>
          <p:nvPr/>
        </p:nvSpPr>
        <p:spPr>
          <a:xfrm>
            <a:off x="5047327" y="1904093"/>
            <a:ext cx="698972" cy="392415"/>
          </a:xfrm>
          <a:prstGeom prst="roundRect">
            <a:avLst/>
          </a:prstGeom>
          <a:solidFill>
            <a:srgbClr val="2B9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spcBef>
                <a:spcPct val="20000"/>
              </a:spcBef>
              <a:buClr>
                <a:srgbClr val="EC0000"/>
              </a:buClr>
            </a:pPr>
            <a:r>
              <a:rPr lang="en-US" sz="1600" b="1" dirty="0">
                <a:solidFill>
                  <a:schemeClr val="bg1"/>
                </a:solidFill>
              </a:rPr>
              <a:t>4.</a:t>
            </a:r>
            <a:r>
              <a:rPr lang="ka-GE" sz="1600" b="1" dirty="0">
                <a:solidFill>
                  <a:schemeClr val="bg1"/>
                </a:solidFill>
              </a:rPr>
              <a:t>8</a:t>
            </a:r>
            <a:r>
              <a:rPr lang="en-US" sz="1600" b="1" dirty="0">
                <a:solidFill>
                  <a:schemeClr val="bg1"/>
                </a:solidFill>
              </a:rPr>
              <a:t> %</a:t>
            </a:r>
          </a:p>
        </p:txBody>
      </p:sp>
      <p:graphicFrame>
        <p:nvGraphicFramePr>
          <p:cNvPr id="15" name="Chart 14"/>
          <p:cNvGraphicFramePr/>
          <p:nvPr>
            <p:extLst>
              <p:ext uri="{D42A27DB-BD31-4B8C-83A1-F6EECF244321}">
                <p14:modId xmlns:p14="http://schemas.microsoft.com/office/powerpoint/2010/main" val="3994602179"/>
              </p:ext>
            </p:extLst>
          </p:nvPr>
        </p:nvGraphicFramePr>
        <p:xfrm>
          <a:off x="1371600" y="3657600"/>
          <a:ext cx="5314220" cy="2286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14940005"/>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5905" y="762000"/>
            <a:ext cx="7754115" cy="531395"/>
          </a:xfrm>
        </p:spPr>
        <p:txBody>
          <a:bodyPr/>
          <a:lstStyle/>
          <a:p>
            <a:r>
              <a:rPr lang="ka-GE" sz="2800" b="1" dirty="0" smtClean="0">
                <a:solidFill>
                  <a:srgbClr val="002060"/>
                </a:solidFill>
                <a:latin typeface="Arial" panose="020B0604020202020204" pitchFamily="34" charset="0"/>
                <a:cs typeface="Arial" panose="020B0604020202020204" pitchFamily="34" charset="0"/>
              </a:rPr>
              <a:t>არაგადამდები დააბადებები - ავადობის ტვირთის მთავარი მიზეზი</a:t>
            </a:r>
            <a:endParaRPr lang="en-US" sz="2800" b="1" dirty="0">
              <a:solidFill>
                <a:srgbClr val="002060"/>
              </a:solidFill>
              <a:latin typeface="Arial" panose="020B0604020202020204" pitchFamily="34" charset="0"/>
              <a:cs typeface="Arial" panose="020B0604020202020204" pitchFamily="34" charset="0"/>
            </a:endParaRPr>
          </a:p>
        </p:txBody>
      </p:sp>
      <p:grpSp>
        <p:nvGrpSpPr>
          <p:cNvPr id="2" name="Group 35"/>
          <p:cNvGrpSpPr/>
          <p:nvPr/>
        </p:nvGrpSpPr>
        <p:grpSpPr>
          <a:xfrm>
            <a:off x="1306577" y="1781734"/>
            <a:ext cx="6530847" cy="3292429"/>
            <a:chOff x="1185838" y="1462310"/>
            <a:chExt cx="6100787" cy="4109815"/>
          </a:xfrm>
        </p:grpSpPr>
        <p:grpSp>
          <p:nvGrpSpPr>
            <p:cNvPr id="8" name="Group 27"/>
            <p:cNvGrpSpPr/>
            <p:nvPr/>
          </p:nvGrpSpPr>
          <p:grpSpPr>
            <a:xfrm>
              <a:off x="1185838" y="1782160"/>
              <a:ext cx="6100787" cy="3789965"/>
              <a:chOff x="1213407" y="1313336"/>
              <a:chExt cx="6125094" cy="3581664"/>
            </a:xfrm>
          </p:grpSpPr>
          <p:sp>
            <p:nvSpPr>
              <p:cNvPr id="9" name="TextBox 8"/>
              <p:cNvSpPr txBox="1"/>
              <p:nvPr/>
            </p:nvSpPr>
            <p:spPr>
              <a:xfrm>
                <a:off x="1213407" y="3015687"/>
                <a:ext cx="800234" cy="326764"/>
              </a:xfrm>
              <a:prstGeom prst="rect">
                <a:avLst/>
              </a:prstGeom>
              <a:noFill/>
            </p:spPr>
            <p:txBody>
              <a:bodyPr wrap="square" rtlCol="0">
                <a:spAutoFit/>
              </a:bodyPr>
              <a:lstStyle/>
              <a:p>
                <a:pPr algn="ctr"/>
                <a:r>
                  <a:rPr lang="en-US" sz="1200" dirty="0">
                    <a:solidFill>
                      <a:prstClr val="white">
                        <a:lumMod val="50000"/>
                      </a:prstClr>
                    </a:solidFill>
                    <a:latin typeface="Arial"/>
                  </a:rPr>
                  <a:t>1990</a:t>
                </a:r>
              </a:p>
            </p:txBody>
          </p:sp>
          <p:graphicFrame>
            <p:nvGraphicFramePr>
              <p:cNvPr id="5" name="Chart 4"/>
              <p:cNvGraphicFramePr>
                <a:graphicFrameLocks/>
              </p:cNvGraphicFramePr>
              <p:nvPr>
                <p:extLst/>
              </p:nvPr>
            </p:nvGraphicFramePr>
            <p:xfrm>
              <a:off x="1466849" y="1313336"/>
              <a:ext cx="2120811" cy="2148043"/>
            </p:xfrm>
            <a:graphic>
              <a:graphicData uri="http://schemas.openxmlformats.org/drawingml/2006/chart">
                <c:chart xmlns:c="http://schemas.openxmlformats.org/drawingml/2006/chart" xmlns:r="http://schemas.openxmlformats.org/officeDocument/2006/relationships" r:id="rId3"/>
              </a:graphicData>
            </a:graphic>
          </p:graphicFrame>
          <p:sp>
            <p:nvSpPr>
              <p:cNvPr id="19" name="Oval 18"/>
              <p:cNvSpPr/>
              <p:nvPr/>
            </p:nvSpPr>
            <p:spPr bwMode="auto">
              <a:xfrm>
                <a:off x="1594535" y="1452024"/>
                <a:ext cx="1858756" cy="1902217"/>
              </a:xfrm>
              <a:prstGeom prst="ellipse">
                <a:avLst/>
              </a:prstGeom>
              <a:solidFill>
                <a:schemeClr val="bg1">
                  <a:alpha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indent="-86916">
                  <a:spcBef>
                    <a:spcPct val="50000"/>
                  </a:spcBef>
                  <a:buFontTx/>
                  <a:buChar char="•"/>
                </a:pPr>
                <a:endParaRPr lang="en-US" sz="975" b="0">
                  <a:solidFill>
                    <a:srgbClr val="021F43"/>
                  </a:solidFill>
                  <a:cs typeface="Times New Roman" pitchFamily="18" charset="0"/>
                </a:endParaRPr>
              </a:p>
            </p:txBody>
          </p:sp>
          <p:graphicFrame>
            <p:nvGraphicFramePr>
              <p:cNvPr id="7" name="Chart 6"/>
              <p:cNvGraphicFramePr>
                <a:graphicFrameLocks/>
              </p:cNvGraphicFramePr>
              <p:nvPr>
                <p:extLst/>
              </p:nvPr>
            </p:nvGraphicFramePr>
            <p:xfrm>
              <a:off x="2560433" y="1534560"/>
              <a:ext cx="2457451" cy="2390739"/>
            </p:xfrm>
            <a:graphic>
              <a:graphicData uri="http://schemas.openxmlformats.org/drawingml/2006/chart">
                <c:chart xmlns:c="http://schemas.openxmlformats.org/drawingml/2006/chart" xmlns:r="http://schemas.openxmlformats.org/officeDocument/2006/relationships" r:id="rId4"/>
              </a:graphicData>
            </a:graphic>
          </p:graphicFrame>
          <p:sp>
            <p:nvSpPr>
              <p:cNvPr id="21" name="Oval 20"/>
              <p:cNvSpPr/>
              <p:nvPr/>
            </p:nvSpPr>
            <p:spPr bwMode="auto">
              <a:xfrm>
                <a:off x="2686866" y="1664553"/>
                <a:ext cx="2212023" cy="2129640"/>
              </a:xfrm>
              <a:prstGeom prst="ellipse">
                <a:avLst/>
              </a:prstGeom>
              <a:solidFill>
                <a:schemeClr val="bg1">
                  <a:alpha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indent="-86916">
                  <a:spcBef>
                    <a:spcPct val="50000"/>
                  </a:spcBef>
                  <a:buFontTx/>
                  <a:buChar char="•"/>
                </a:pPr>
                <a:endParaRPr lang="en-US" sz="975" b="0">
                  <a:solidFill>
                    <a:srgbClr val="021F43"/>
                  </a:solidFill>
                  <a:cs typeface="Times New Roman" pitchFamily="18" charset="0"/>
                </a:endParaRPr>
              </a:p>
            </p:txBody>
          </p:sp>
          <p:graphicFrame>
            <p:nvGraphicFramePr>
              <p:cNvPr id="6" name="Chart 5"/>
              <p:cNvGraphicFramePr>
                <a:graphicFrameLocks/>
              </p:cNvGraphicFramePr>
              <p:nvPr>
                <p:extLst>
                  <p:ext uri="{D42A27DB-BD31-4B8C-83A1-F6EECF244321}">
                    <p14:modId xmlns:p14="http://schemas.microsoft.com/office/powerpoint/2010/main" val="3732399106"/>
                  </p:ext>
                </p:extLst>
              </p:nvPr>
            </p:nvGraphicFramePr>
            <p:xfrm>
              <a:off x="3715507" y="1860474"/>
              <a:ext cx="2895600" cy="3034526"/>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2379297" y="3531709"/>
                <a:ext cx="800234" cy="353994"/>
              </a:xfrm>
              <a:prstGeom prst="rect">
                <a:avLst/>
              </a:prstGeom>
              <a:noFill/>
            </p:spPr>
            <p:txBody>
              <a:bodyPr wrap="square" rtlCol="0">
                <a:spAutoFit/>
              </a:bodyPr>
              <a:lstStyle/>
              <a:p>
                <a:pPr algn="ctr"/>
                <a:r>
                  <a:rPr lang="en-US" sz="1350" dirty="0">
                    <a:solidFill>
                      <a:prstClr val="white">
                        <a:lumMod val="50000"/>
                      </a:prstClr>
                    </a:solidFill>
                    <a:latin typeface="Arial"/>
                  </a:rPr>
                  <a:t>2005</a:t>
                </a:r>
              </a:p>
            </p:txBody>
          </p:sp>
          <p:sp>
            <p:nvSpPr>
              <p:cNvPr id="11" name="TextBox 10"/>
              <p:cNvSpPr txBox="1"/>
              <p:nvPr/>
            </p:nvSpPr>
            <p:spPr>
              <a:xfrm>
                <a:off x="3432756" y="4221586"/>
                <a:ext cx="800234" cy="381224"/>
              </a:xfrm>
              <a:prstGeom prst="rect">
                <a:avLst/>
              </a:prstGeom>
              <a:noFill/>
            </p:spPr>
            <p:txBody>
              <a:bodyPr wrap="square" rtlCol="0">
                <a:spAutoFit/>
              </a:bodyPr>
              <a:lstStyle/>
              <a:p>
                <a:pPr algn="ctr"/>
                <a:r>
                  <a:rPr lang="en-US" sz="1500" dirty="0" smtClean="0">
                    <a:solidFill>
                      <a:srgbClr val="021F43"/>
                    </a:solidFill>
                    <a:latin typeface="Arial"/>
                  </a:rPr>
                  <a:t>2015</a:t>
                </a:r>
                <a:endParaRPr lang="en-US" sz="1500" dirty="0">
                  <a:solidFill>
                    <a:srgbClr val="021F43"/>
                  </a:solidFill>
                  <a:latin typeface="Arial"/>
                </a:endParaRPr>
              </a:p>
            </p:txBody>
          </p:sp>
          <p:sp>
            <p:nvSpPr>
              <p:cNvPr id="12" name="TextBox 11"/>
              <p:cNvSpPr txBox="1"/>
              <p:nvPr/>
            </p:nvSpPr>
            <p:spPr>
              <a:xfrm>
                <a:off x="4617444" y="1653720"/>
                <a:ext cx="1044586" cy="326764"/>
              </a:xfrm>
              <a:prstGeom prst="rect">
                <a:avLst/>
              </a:prstGeom>
              <a:noFill/>
            </p:spPr>
            <p:txBody>
              <a:bodyPr wrap="square" rtlCol="0">
                <a:spAutoFit/>
              </a:bodyPr>
              <a:lstStyle/>
              <a:p>
                <a:pPr algn="ctr"/>
                <a:r>
                  <a:rPr lang="ka-GE" sz="1200" b="0" dirty="0" smtClean="0">
                    <a:solidFill>
                      <a:srgbClr val="000000"/>
                    </a:solidFill>
                    <a:latin typeface="Arial"/>
                  </a:rPr>
                  <a:t>დაზიანებები</a:t>
                </a:r>
                <a:endParaRPr lang="en-US" sz="1350" b="0" dirty="0">
                  <a:solidFill>
                    <a:srgbClr val="000000"/>
                  </a:solidFill>
                  <a:latin typeface="Arial"/>
                </a:endParaRPr>
              </a:p>
            </p:txBody>
          </p:sp>
          <p:sp>
            <p:nvSpPr>
              <p:cNvPr id="13" name="TextBox 12"/>
              <p:cNvSpPr txBox="1"/>
              <p:nvPr/>
            </p:nvSpPr>
            <p:spPr>
              <a:xfrm>
                <a:off x="5643052" y="1814480"/>
                <a:ext cx="1695449" cy="544606"/>
              </a:xfrm>
              <a:prstGeom prst="rect">
                <a:avLst/>
              </a:prstGeom>
              <a:noFill/>
            </p:spPr>
            <p:txBody>
              <a:bodyPr wrap="square" rtlCol="0">
                <a:spAutoFit/>
              </a:bodyPr>
              <a:lstStyle/>
              <a:p>
                <a:pPr algn="ctr"/>
                <a:r>
                  <a:rPr lang="ka-GE" sz="1200" b="0" dirty="0" smtClean="0">
                    <a:solidFill>
                      <a:srgbClr val="000000"/>
                    </a:solidFill>
                    <a:latin typeface="Arial"/>
                  </a:rPr>
                  <a:t>გადამდები დაავადებები</a:t>
                </a:r>
                <a:endParaRPr lang="en-US" sz="1200" b="0" dirty="0">
                  <a:solidFill>
                    <a:srgbClr val="000000"/>
                  </a:solidFill>
                  <a:latin typeface="Arial"/>
                </a:endParaRPr>
              </a:p>
            </p:txBody>
          </p:sp>
          <p:sp>
            <p:nvSpPr>
              <p:cNvPr id="18" name="TextBox 17"/>
              <p:cNvSpPr txBox="1"/>
              <p:nvPr/>
            </p:nvSpPr>
            <p:spPr>
              <a:xfrm>
                <a:off x="4418885" y="3313832"/>
                <a:ext cx="1715180" cy="617220"/>
              </a:xfrm>
              <a:prstGeom prst="rect">
                <a:avLst/>
              </a:prstGeom>
              <a:noFill/>
            </p:spPr>
            <p:txBody>
              <a:bodyPr wrap="square" rtlCol="0" anchor="ctr">
                <a:spAutoFit/>
              </a:bodyPr>
              <a:lstStyle/>
              <a:p>
                <a:pPr algn="ctr"/>
                <a:r>
                  <a:rPr lang="ka-GE" sz="1400" b="1" dirty="0" smtClean="0">
                    <a:solidFill>
                      <a:prstClr val="white"/>
                    </a:solidFill>
                    <a:latin typeface="Arial"/>
                  </a:rPr>
                  <a:t>არაგადამდები დაავადებები</a:t>
                </a:r>
                <a:endParaRPr lang="en-US" sz="1400" b="1" dirty="0">
                  <a:solidFill>
                    <a:prstClr val="white"/>
                  </a:solidFill>
                  <a:latin typeface="Arial"/>
                </a:endParaRPr>
              </a:p>
            </p:txBody>
          </p:sp>
          <p:cxnSp>
            <p:nvCxnSpPr>
              <p:cNvPr id="23" name="Straight Connector 22"/>
              <p:cNvCxnSpPr>
                <a:stCxn id="12" idx="2"/>
              </p:cNvCxnSpPr>
              <p:nvPr/>
            </p:nvCxnSpPr>
            <p:spPr bwMode="auto">
              <a:xfrm flipH="1">
                <a:off x="5127670" y="1980484"/>
                <a:ext cx="12067" cy="211742"/>
              </a:xfrm>
              <a:prstGeom prst="line">
                <a:avLst/>
              </a:prstGeom>
              <a:ln w="158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bwMode="auto">
              <a:xfrm flipH="1">
                <a:off x="5789321" y="2118809"/>
                <a:ext cx="173332" cy="214932"/>
              </a:xfrm>
              <a:prstGeom prst="line">
                <a:avLst/>
              </a:prstGeom>
              <a:ln w="15875">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35" name="TextBox 34"/>
            <p:cNvSpPr txBox="1"/>
            <p:nvPr/>
          </p:nvSpPr>
          <p:spPr>
            <a:xfrm>
              <a:off x="2033500" y="1462310"/>
              <a:ext cx="4362450" cy="374581"/>
            </a:xfrm>
            <a:prstGeom prst="rect">
              <a:avLst/>
            </a:prstGeom>
            <a:noFill/>
          </p:spPr>
          <p:txBody>
            <a:bodyPr wrap="square" rtlCol="0" anchor="ctr">
              <a:spAutoFit/>
            </a:bodyPr>
            <a:lstStyle/>
            <a:p>
              <a:pPr algn="ctr"/>
              <a:r>
                <a:rPr lang="ka-GE" sz="1350" dirty="0" smtClean="0">
                  <a:solidFill>
                    <a:srgbClr val="021F43"/>
                  </a:solidFill>
                  <a:latin typeface="Arial"/>
                </a:rPr>
                <a:t>ავადობის ტვირთის მიზეზები </a:t>
              </a:r>
              <a:r>
                <a:rPr lang="en-US" sz="1350" dirty="0" smtClean="0">
                  <a:solidFill>
                    <a:srgbClr val="021F43"/>
                  </a:solidFill>
                  <a:latin typeface="Arial"/>
                </a:rPr>
                <a:t>(DALYs</a:t>
              </a:r>
              <a:r>
                <a:rPr lang="en-US" sz="1350" dirty="0">
                  <a:solidFill>
                    <a:srgbClr val="021F43"/>
                  </a:solidFill>
                  <a:latin typeface="Arial"/>
                </a:rPr>
                <a:t>)</a:t>
              </a:r>
            </a:p>
          </p:txBody>
        </p:sp>
      </p:grpSp>
      <p:sp>
        <p:nvSpPr>
          <p:cNvPr id="20" name="Footer Placeholder 3"/>
          <p:cNvSpPr>
            <a:spLocks noGrp="1"/>
          </p:cNvSpPr>
          <p:nvPr>
            <p:ph type="ftr" sz="quarter" idx="20"/>
          </p:nvPr>
        </p:nvSpPr>
        <p:spPr>
          <a:xfrm>
            <a:off x="228600" y="5811946"/>
            <a:ext cx="8077200" cy="152400"/>
          </a:xfrm>
        </p:spPr>
        <p:txBody>
          <a:bodyPr/>
          <a:lstStyle/>
          <a:p>
            <a:pPr algn="l">
              <a:defRPr/>
            </a:pPr>
            <a:r>
              <a:rPr lang="en-US" dirty="0" smtClean="0"/>
              <a:t>Source:  WHO-Global health Observatory (GHO)</a:t>
            </a:r>
            <a:endParaRPr lang="en-US" dirty="0"/>
          </a:p>
        </p:txBody>
      </p:sp>
    </p:spTree>
    <p:extLst>
      <p:ext uri="{BB962C8B-B14F-4D97-AF65-F5344CB8AC3E}">
        <p14:creationId xmlns:p14="http://schemas.microsoft.com/office/powerpoint/2010/main" val="1752722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89931"/>
            <a:ext cx="9067800" cy="1143000"/>
          </a:xfrm>
        </p:spPr>
        <p:txBody>
          <a:bodyPr>
            <a:noAutofit/>
          </a:bodyPr>
          <a:lstStyle/>
          <a:p>
            <a:r>
              <a:rPr lang="ka-GE" sz="2800" dirty="0" smtClean="0">
                <a:solidFill>
                  <a:srgbClr val="C00000"/>
                </a:solidFill>
                <a:effectLst>
                  <a:outerShdw blurRad="38100" dist="38100" dir="2700000" algn="tl">
                    <a:srgbClr val="000000">
                      <a:alpha val="43137"/>
                    </a:srgbClr>
                  </a:outerShdw>
                </a:effectLst>
              </a:rPr>
              <a:t>საყოველთაო ჯანდაცვა – სოციალურად ორიენტირებული პოლიტიკური პლატფორმა</a:t>
            </a:r>
            <a:endParaRPr lang="en-US" sz="2800" dirty="0">
              <a:solidFill>
                <a:srgbClr val="C00000"/>
              </a:solidFill>
              <a:effectLst>
                <a:outerShdw blurRad="38100" dist="38100" dir="2700000" algn="tl">
                  <a:srgbClr val="000000">
                    <a:alpha val="43137"/>
                  </a:srgbClr>
                </a:outerShdw>
              </a:effectLst>
            </a:endParaRPr>
          </a:p>
        </p:txBody>
      </p:sp>
      <p:graphicFrame>
        <p:nvGraphicFramePr>
          <p:cNvPr id="6" name="Content Placeholder 3"/>
          <p:cNvGraphicFramePr>
            <a:graphicFrameLocks/>
          </p:cNvGraphicFramePr>
          <p:nvPr>
            <p:extLst>
              <p:ext uri="{D42A27DB-BD31-4B8C-83A1-F6EECF244321}">
                <p14:modId xmlns:p14="http://schemas.microsoft.com/office/powerpoint/2010/main" val="3767654845"/>
              </p:ext>
            </p:extLst>
          </p:nvPr>
        </p:nvGraphicFramePr>
        <p:xfrm>
          <a:off x="4951863" y="2598761"/>
          <a:ext cx="4038600" cy="2430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p:cNvSpPr>
          <p:nvPr/>
        </p:nvSpPr>
        <p:spPr bwMode="auto">
          <a:xfrm>
            <a:off x="5029200" y="1760561"/>
            <a:ext cx="3962400" cy="9144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82500" lnSpcReduction="10000"/>
          </a:bodyPr>
          <a:lstStyle>
            <a:lvl1pPr algn="ctr" rtl="0" fontAlgn="base">
              <a:spcBef>
                <a:spcPct val="0"/>
              </a:spcBef>
              <a:spcAft>
                <a:spcPct val="0"/>
              </a:spcAft>
              <a:defRPr sz="3200" b="1" kern="1200">
                <a:solidFill>
                  <a:schemeClr val="tx1"/>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ka-GE" sz="2000" dirty="0" smtClean="0"/>
              <a:t>რეფორმებით </a:t>
            </a:r>
            <a:r>
              <a:rPr lang="ka-GE" sz="2000" dirty="0"/>
              <a:t>საქართველო </a:t>
            </a:r>
            <a:r>
              <a:rPr lang="ka-GE" sz="2000" dirty="0" smtClean="0"/>
              <a:t>დაუახლოვა უნივერსალური მოცვის </a:t>
            </a:r>
            <a:r>
              <a:rPr lang="ka-GE" sz="2000" dirty="0"/>
              <a:t>ევროპის საუკეთესო </a:t>
            </a:r>
            <a:r>
              <a:rPr lang="ka-GE" sz="2000" dirty="0" smtClean="0"/>
              <a:t>პრაქტიკას</a:t>
            </a:r>
            <a:endParaRPr lang="en-GB" sz="2400" dirty="0">
              <a:solidFill>
                <a:srgbClr val="00558F"/>
              </a:solidFill>
              <a:cs typeface="Arial" pitchFamily="34" charset="0"/>
            </a:endParaRPr>
          </a:p>
        </p:txBody>
      </p:sp>
      <p:sp>
        <p:nvSpPr>
          <p:cNvPr id="2" name="Right Arrow Callout 1"/>
          <p:cNvSpPr/>
          <p:nvPr/>
        </p:nvSpPr>
        <p:spPr>
          <a:xfrm>
            <a:off x="36394" y="1981200"/>
            <a:ext cx="4840406" cy="3429000"/>
          </a:xfrm>
          <a:prstGeom prst="rightArrowCallout">
            <a:avLst>
              <a:gd name="adj1" fmla="val 8582"/>
              <a:gd name="adj2" fmla="val 10448"/>
              <a:gd name="adj3" fmla="val 23881"/>
              <a:gd name="adj4" fmla="val 78843"/>
            </a:avLst>
          </a:prstGeom>
        </p:spPr>
        <p:style>
          <a:lnRef idx="1">
            <a:schemeClr val="accent1"/>
          </a:lnRef>
          <a:fillRef idx="2">
            <a:schemeClr val="accent1"/>
          </a:fillRef>
          <a:effectRef idx="1">
            <a:schemeClr val="accent1"/>
          </a:effectRef>
          <a:fontRef idx="minor">
            <a:schemeClr val="dk1"/>
          </a:fontRef>
        </p:style>
        <p:txBody>
          <a:bodyPr rtlCol="0" anchor="ctr"/>
          <a:lstStyle/>
          <a:p>
            <a:pPr>
              <a:lnSpc>
                <a:spcPct val="120000"/>
              </a:lnSpc>
              <a:spcBef>
                <a:spcPts val="0"/>
              </a:spcBef>
            </a:pPr>
            <a:r>
              <a:rPr lang="ka-GE" sz="2000" dirty="0"/>
              <a:t>ჯანდაცვის ბიუჯეტის უპრეცენდენტო ზრდა</a:t>
            </a:r>
            <a:endParaRPr lang="en-US" sz="2000" dirty="0"/>
          </a:p>
          <a:p>
            <a:pPr lvl="0">
              <a:lnSpc>
                <a:spcPct val="120000"/>
              </a:lnSpc>
              <a:spcBef>
                <a:spcPts val="600"/>
              </a:spcBef>
              <a:buFontTx/>
              <a:buChar char="-"/>
            </a:pPr>
            <a:r>
              <a:rPr lang="ka-GE" sz="2000" b="1" dirty="0" smtClean="0">
                <a:solidFill>
                  <a:srgbClr val="C00000"/>
                </a:solidFill>
              </a:rPr>
              <a:t> </a:t>
            </a:r>
            <a:r>
              <a:rPr lang="en-US" sz="2000" b="1" dirty="0" smtClean="0">
                <a:solidFill>
                  <a:srgbClr val="C00000"/>
                </a:solidFill>
              </a:rPr>
              <a:t>365 </a:t>
            </a:r>
            <a:r>
              <a:rPr lang="ka-GE" sz="2000" b="1" dirty="0" smtClean="0">
                <a:solidFill>
                  <a:srgbClr val="C00000"/>
                </a:solidFill>
              </a:rPr>
              <a:t>მლნ ლარი - 2012 </a:t>
            </a:r>
            <a:r>
              <a:rPr lang="en-US" sz="2000" b="1" dirty="0">
                <a:solidFill>
                  <a:srgbClr val="C00000"/>
                </a:solidFill>
                <a:sym typeface="Wingdings" pitchFamily="2" charset="2"/>
              </a:rPr>
              <a:t> 1017 </a:t>
            </a:r>
            <a:r>
              <a:rPr lang="ka-GE" sz="2000" b="1" dirty="0" smtClean="0">
                <a:solidFill>
                  <a:srgbClr val="C00000"/>
                </a:solidFill>
                <a:sym typeface="Wingdings" pitchFamily="2" charset="2"/>
              </a:rPr>
              <a:t>მლნ ლარი - 201</a:t>
            </a:r>
            <a:r>
              <a:rPr lang="en-US" sz="2000" b="1" dirty="0">
                <a:solidFill>
                  <a:srgbClr val="C00000"/>
                </a:solidFill>
                <a:sym typeface="Wingdings" pitchFamily="2" charset="2"/>
              </a:rPr>
              <a:t>6</a:t>
            </a:r>
            <a:r>
              <a:rPr lang="ka-GE" sz="2000" b="1" dirty="0">
                <a:solidFill>
                  <a:srgbClr val="C00000"/>
                </a:solidFill>
                <a:sym typeface="Wingdings" pitchFamily="2" charset="2"/>
              </a:rPr>
              <a:t> </a:t>
            </a:r>
            <a:endParaRPr lang="en-US" sz="2000" b="1" dirty="0">
              <a:solidFill>
                <a:srgbClr val="C00000"/>
              </a:solidFill>
            </a:endParaRPr>
          </a:p>
          <a:p>
            <a:pPr marL="0" lvl="0" indent="0">
              <a:lnSpc>
                <a:spcPct val="120000"/>
              </a:lnSpc>
              <a:spcBef>
                <a:spcPts val="1800"/>
              </a:spcBef>
              <a:buNone/>
            </a:pPr>
            <a:r>
              <a:rPr lang="ka-GE" sz="2000" dirty="0"/>
              <a:t>2013 წლის თებერვალში ამოქმედდა საყოველთაო ჯანდაცვის პროგრამა</a:t>
            </a:r>
            <a:endParaRPr lang="en-US" sz="2000" b="1" dirty="0"/>
          </a:p>
        </p:txBody>
      </p:sp>
      <p:pic>
        <p:nvPicPr>
          <p:cNvPr id="8" name="Picture 2"/>
          <p:cNvPicPr>
            <a:picLocks noChangeAspect="1" noChangeArrowheads="1"/>
          </p:cNvPicPr>
          <p:nvPr/>
        </p:nvPicPr>
        <p:blipFill rotWithShape="1">
          <a:blip r:embed="rId8" cstate="print"/>
          <a:srcRect b="73324"/>
          <a:stretch/>
        </p:blipFill>
        <p:spPr bwMode="auto">
          <a:xfrm>
            <a:off x="36394" y="5725886"/>
            <a:ext cx="2971800" cy="1132114"/>
          </a:xfrm>
          <a:prstGeom prst="rect">
            <a:avLst/>
          </a:prstGeom>
          <a:noFill/>
          <a:ln w="9525">
            <a:noFill/>
            <a:miter lim="800000"/>
            <a:headEnd/>
            <a:tailEnd/>
          </a:ln>
          <a:effectLst/>
        </p:spPr>
      </p:pic>
    </p:spTree>
    <p:extLst>
      <p:ext uri="{BB962C8B-B14F-4D97-AF65-F5344CB8AC3E}">
        <p14:creationId xmlns:p14="http://schemas.microsoft.com/office/powerpoint/2010/main" val="125283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8480" cy="718784"/>
          </a:xfrm>
        </p:spPr>
        <p:txBody>
          <a:bodyPr>
            <a:noAutofit/>
          </a:bodyPr>
          <a:lstStyle/>
          <a:p>
            <a:r>
              <a:rPr lang="ka-GE" sz="2800" dirty="0" smtClean="0">
                <a:solidFill>
                  <a:srgbClr val="002060"/>
                </a:solidFill>
                <a:effectLst/>
                <a:latin typeface="Arial" panose="020B0604020202020204" pitchFamily="34" charset="0"/>
                <a:cs typeface="Arial" panose="020B0604020202020204" pitchFamily="34" charset="0"/>
              </a:rPr>
              <a:t>ჯანდაცვაზე დანახარჯები</a:t>
            </a:r>
            <a:endParaRPr lang="sl-SI" sz="2800" b="1" dirty="0">
              <a:solidFill>
                <a:srgbClr val="002060"/>
              </a:solidFill>
              <a:effectLst/>
              <a:latin typeface="Arial" panose="020B0604020202020204" pitchFamily="34" charset="0"/>
              <a:cs typeface="Arial" panose="020B0604020202020204" pitchFamily="34" charset="0"/>
            </a:endParaRPr>
          </a:p>
        </p:txBody>
      </p:sp>
      <p:graphicFrame>
        <p:nvGraphicFramePr>
          <p:cNvPr id="8" name="Content Placeholder 3"/>
          <p:cNvGraphicFramePr>
            <a:graphicFrameLocks/>
          </p:cNvGraphicFramePr>
          <p:nvPr>
            <p:extLst>
              <p:ext uri="{D42A27DB-BD31-4B8C-83A1-F6EECF244321}">
                <p14:modId xmlns:p14="http://schemas.microsoft.com/office/powerpoint/2010/main" val="1478717763"/>
              </p:ext>
            </p:extLst>
          </p:nvPr>
        </p:nvGraphicFramePr>
        <p:xfrm>
          <a:off x="2275" y="2016641"/>
          <a:ext cx="4724400" cy="407935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739650" y="6172200"/>
            <a:ext cx="3429000" cy="253916"/>
          </a:xfrm>
          <a:prstGeom prst="rect">
            <a:avLst/>
          </a:prstGeom>
          <a:noFill/>
        </p:spPr>
        <p:txBody>
          <a:bodyPr wrap="square" rtlCol="0">
            <a:spAutoFit/>
          </a:bodyPr>
          <a:lstStyle/>
          <a:p>
            <a:r>
              <a:rPr lang="en-US" sz="1050" dirty="0" smtClean="0"/>
              <a:t>Source: Georgia NHA 20</a:t>
            </a:r>
            <a:r>
              <a:rPr lang="ka-GE" sz="1050" dirty="0" smtClean="0"/>
              <a:t>10-</a:t>
            </a:r>
            <a:r>
              <a:rPr lang="en-US" sz="1050" dirty="0" smtClean="0"/>
              <a:t>2016  (</a:t>
            </a:r>
            <a:r>
              <a:rPr lang="en-US" sz="1050" dirty="0" err="1" smtClean="0"/>
              <a:t>MoLHSA</a:t>
            </a:r>
            <a:r>
              <a:rPr lang="en-US" sz="1050" dirty="0" smtClean="0"/>
              <a:t>, 2017)</a:t>
            </a:r>
            <a:endParaRPr lang="en-US" sz="1050" dirty="0"/>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3423107400"/>
              </p:ext>
            </p:extLst>
          </p:nvPr>
        </p:nvGraphicFramePr>
        <p:xfrm>
          <a:off x="4953000" y="1899683"/>
          <a:ext cx="4067601" cy="407935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5277134" y="1219200"/>
            <a:ext cx="3581400" cy="338554"/>
          </a:xfrm>
          <a:prstGeom prst="rect">
            <a:avLst/>
          </a:prstGeom>
          <a:noFill/>
        </p:spPr>
        <p:txBody>
          <a:bodyPr wrap="square" rtlCol="0">
            <a:spAutoFit/>
          </a:bodyPr>
          <a:lstStyle/>
          <a:p>
            <a:r>
              <a:rPr lang="ka-GE" sz="1600" b="1" dirty="0" smtClean="0">
                <a:latin typeface="Arial Narrow" panose="020B0606020202030204" pitchFamily="34" charset="0"/>
              </a:rPr>
              <a:t>ჯანდაცვაზე ჯიბიდან გადახდები</a:t>
            </a:r>
            <a:endParaRPr lang="en-US" sz="1600" b="1" dirty="0">
              <a:latin typeface="Arial Narrow" panose="020B0606020202030204" pitchFamily="34" charset="0"/>
            </a:endParaRPr>
          </a:p>
        </p:txBody>
      </p:sp>
      <p:sp>
        <p:nvSpPr>
          <p:cNvPr id="11" name="TextBox 10"/>
          <p:cNvSpPr txBox="1"/>
          <p:nvPr/>
        </p:nvSpPr>
        <p:spPr>
          <a:xfrm>
            <a:off x="152400" y="1465421"/>
            <a:ext cx="4254690" cy="338554"/>
          </a:xfrm>
          <a:prstGeom prst="rect">
            <a:avLst/>
          </a:prstGeom>
          <a:noFill/>
        </p:spPr>
        <p:txBody>
          <a:bodyPr wrap="square" rtlCol="0">
            <a:spAutoFit/>
          </a:bodyPr>
          <a:lstStyle/>
          <a:p>
            <a:r>
              <a:rPr lang="ka-GE" sz="1600" b="1" dirty="0" smtClean="0">
                <a:latin typeface="Arial Narrow" panose="020B0606020202030204" pitchFamily="34" charset="0"/>
              </a:rPr>
              <a:t>ჯანდაცვაზე სახელმწიფო დანახარჯები</a:t>
            </a:r>
            <a:endParaRPr lang="en-US" sz="1600" b="1" dirty="0">
              <a:latin typeface="Arial Narrow" panose="020B0606020202030204" pitchFamily="34" charset="0"/>
            </a:endParaRPr>
          </a:p>
        </p:txBody>
      </p:sp>
    </p:spTree>
    <p:extLst>
      <p:ext uri="{BB962C8B-B14F-4D97-AF65-F5344CB8AC3E}">
        <p14:creationId xmlns:p14="http://schemas.microsoft.com/office/powerpoint/2010/main" val="32878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7" y="-81666"/>
            <a:ext cx="4752528" cy="13255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ka-GE" sz="2800" b="1" dirty="0" smtClean="0">
                <a:solidFill>
                  <a:srgbClr val="C00000"/>
                </a:solidFill>
              </a:rPr>
              <a:t>ჯანდაცვის სერვისებით მოცვა</a:t>
            </a:r>
            <a:endParaRPr lang="en-US" sz="2800" b="1" dirty="0">
              <a:solidFill>
                <a:srgbClr val="C00000"/>
              </a:solidFill>
            </a:endParaRPr>
          </a:p>
        </p:txBody>
      </p:sp>
      <p:sp>
        <p:nvSpPr>
          <p:cNvPr id="3" name="Content Placeholder 2"/>
          <p:cNvSpPr>
            <a:spLocks noGrp="1"/>
          </p:cNvSpPr>
          <p:nvPr>
            <p:ph idx="1"/>
          </p:nvPr>
        </p:nvSpPr>
        <p:spPr>
          <a:xfrm>
            <a:off x="-199599" y="4505072"/>
            <a:ext cx="5102602" cy="600328"/>
          </a:xfrm>
        </p:spPr>
        <p:txBody>
          <a:bodyPr>
            <a:noAutofit/>
          </a:bodyPr>
          <a:lstStyle/>
          <a:p>
            <a:pPr marL="457200" lvl="1" indent="0" algn="ctr">
              <a:buNone/>
            </a:pPr>
            <a:r>
              <a:rPr lang="ka-GE" dirty="0">
                <a:solidFill>
                  <a:srgbClr val="FF0000"/>
                </a:solidFill>
                <a:effectLst>
                  <a:outerShdw blurRad="38100" dist="38100" dir="2700000" algn="tl">
                    <a:srgbClr val="000000">
                      <a:alpha val="43137"/>
                    </a:srgbClr>
                  </a:outerShdw>
                </a:effectLst>
              </a:rPr>
              <a:t>საყოველთაო ჯანდაცვამ უზრუნველყო  სახელმწიფოს მიერ დაფინანსებული სერვისებით  მოსახლეობის მაქსიმალური </a:t>
            </a:r>
            <a:r>
              <a:rPr lang="ka-GE" dirty="0" smtClean="0">
                <a:solidFill>
                  <a:srgbClr val="FF0000"/>
                </a:solidFill>
                <a:effectLst>
                  <a:outerShdw blurRad="38100" dist="38100" dir="2700000" algn="tl">
                    <a:srgbClr val="000000">
                      <a:alpha val="43137"/>
                    </a:srgbClr>
                  </a:outerShdw>
                </a:effectLst>
              </a:rPr>
              <a:t>მოცვა</a:t>
            </a:r>
            <a:endParaRPr lang="en-US" dirty="0">
              <a:solidFill>
                <a:srgbClr val="FF0000"/>
              </a:solidFill>
              <a:effectLst>
                <a:outerShdw blurRad="38100" dist="38100" dir="2700000" algn="tl">
                  <a:srgbClr val="000000">
                    <a:alpha val="43137"/>
                  </a:srgbClr>
                </a:outerShdw>
              </a:effectLst>
            </a:endParaRPr>
          </a:p>
        </p:txBody>
      </p:sp>
      <p:graphicFrame>
        <p:nvGraphicFramePr>
          <p:cNvPr id="5" name="Chart 4"/>
          <p:cNvGraphicFramePr/>
          <p:nvPr>
            <p:extLst/>
          </p:nvPr>
        </p:nvGraphicFramePr>
        <p:xfrm>
          <a:off x="79761" y="886682"/>
          <a:ext cx="5256335"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3"/>
          <p:cNvGraphicFramePr>
            <a:graphicFrameLocks/>
          </p:cNvGraphicFramePr>
          <p:nvPr>
            <p:extLst/>
          </p:nvPr>
        </p:nvGraphicFramePr>
        <p:xfrm>
          <a:off x="5724128" y="581116"/>
          <a:ext cx="4038600" cy="23031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3"/>
          <p:cNvGraphicFramePr>
            <a:graphicFrameLocks/>
          </p:cNvGraphicFramePr>
          <p:nvPr>
            <p:extLst/>
          </p:nvPr>
        </p:nvGraphicFramePr>
        <p:xfrm>
          <a:off x="5652120" y="3216885"/>
          <a:ext cx="4038600" cy="2402266"/>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5334000" y="2699628"/>
            <a:ext cx="3890156" cy="338554"/>
          </a:xfrm>
          <a:prstGeom prst="rect">
            <a:avLst/>
          </a:prstGeom>
          <a:noFill/>
        </p:spPr>
        <p:txBody>
          <a:bodyPr wrap="square" rtlCol="0">
            <a:spAutoFit/>
          </a:bodyPr>
          <a:lstStyle/>
          <a:p>
            <a:pPr algn="ctr"/>
            <a:r>
              <a:rPr lang="ka-GE" sz="1600" b="1" dirty="0" smtClean="0">
                <a:solidFill>
                  <a:srgbClr val="990000"/>
                </a:solidFill>
              </a:rPr>
              <a:t>ჰოსპიტალიზაცია 1000 მოსახლეზე</a:t>
            </a:r>
            <a:endParaRPr lang="en-US" sz="1600" b="1" dirty="0">
              <a:solidFill>
                <a:srgbClr val="990000"/>
              </a:solidFill>
            </a:endParaRPr>
          </a:p>
        </p:txBody>
      </p:sp>
      <p:sp>
        <p:nvSpPr>
          <p:cNvPr id="10" name="TextBox 9"/>
          <p:cNvSpPr txBox="1"/>
          <p:nvPr/>
        </p:nvSpPr>
        <p:spPr>
          <a:xfrm>
            <a:off x="5465440" y="5511885"/>
            <a:ext cx="3733800" cy="646331"/>
          </a:xfrm>
          <a:prstGeom prst="rect">
            <a:avLst/>
          </a:prstGeom>
          <a:noFill/>
        </p:spPr>
        <p:txBody>
          <a:bodyPr wrap="square" rtlCol="0">
            <a:spAutoFit/>
          </a:bodyPr>
          <a:lstStyle/>
          <a:p>
            <a:pPr algn="ctr"/>
            <a:r>
              <a:rPr lang="ka-GE" b="1" dirty="0" smtClean="0">
                <a:solidFill>
                  <a:srgbClr val="990000"/>
                </a:solidFill>
              </a:rPr>
              <a:t>ამბულატორიული ვიზიტები ერთ მოსახლეზე</a:t>
            </a:r>
            <a:endParaRPr lang="en-US" b="1" dirty="0">
              <a:solidFill>
                <a:srgbClr val="990000"/>
              </a:solidFill>
            </a:endParaRPr>
          </a:p>
        </p:txBody>
      </p:sp>
      <p:sp>
        <p:nvSpPr>
          <p:cNvPr id="11" name="Title 1"/>
          <p:cNvSpPr txBox="1">
            <a:spLocks/>
          </p:cNvSpPr>
          <p:nvPr/>
        </p:nvSpPr>
        <p:spPr bwMode="auto">
          <a:xfrm>
            <a:off x="4728356" y="10802"/>
            <a:ext cx="462724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Arial" panose="020B0604020202020204" pitchFamily="34" charset="0"/>
                <a:cs typeface="+mj-cs"/>
              </a:defRPr>
            </a:lvl1pPr>
            <a:lvl2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ka-GE" sz="2800" b="1" kern="0" dirty="0" smtClean="0">
                <a:solidFill>
                  <a:srgbClr val="C00000"/>
                </a:solidFill>
              </a:rPr>
              <a:t>სერვისების უტილიზაცია</a:t>
            </a:r>
            <a:endParaRPr lang="en-US" sz="2800" b="1" kern="0" dirty="0">
              <a:solidFill>
                <a:srgbClr val="C00000"/>
              </a:solidFill>
            </a:endParaRPr>
          </a:p>
        </p:txBody>
      </p:sp>
    </p:spTree>
    <p:extLst>
      <p:ext uri="{BB962C8B-B14F-4D97-AF65-F5344CB8AC3E}">
        <p14:creationId xmlns:p14="http://schemas.microsoft.com/office/powerpoint/2010/main" val="10153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62" y="-76200"/>
            <a:ext cx="8748464" cy="1097280"/>
          </a:xfrm>
        </p:spPr>
        <p:txBody>
          <a:bodyPr rtlCol="0">
            <a:noAutofit/>
          </a:bodyPr>
          <a:lstStyle/>
          <a:p>
            <a:pPr>
              <a:defRPr/>
            </a:pPr>
            <a:r>
              <a:rPr lang="en-US" altLang="en-US" sz="2800" dirty="0">
                <a:solidFill>
                  <a:srgbClr val="A50021"/>
                </a:solidFill>
              </a:rPr>
              <a:t>C </a:t>
            </a:r>
            <a:r>
              <a:rPr lang="ka-GE" altLang="en-US" sz="2800" dirty="0">
                <a:solidFill>
                  <a:srgbClr val="A50021"/>
                </a:solidFill>
              </a:rPr>
              <a:t>ჰეპატიტის ელიმინაციის </a:t>
            </a:r>
            <a:r>
              <a:rPr lang="ka-GE" altLang="en-US" sz="2800" dirty="0" smtClean="0">
                <a:solidFill>
                  <a:srgbClr val="A50021"/>
                </a:solidFill>
              </a:rPr>
              <a:t>სტრატეგია</a:t>
            </a:r>
            <a:r>
              <a:rPr lang="en-US" sz="2800" b="1" dirty="0">
                <a:solidFill>
                  <a:srgbClr val="C00000"/>
                </a:solidFill>
              </a:rPr>
              <a:t/>
            </a:r>
            <a:br>
              <a:rPr lang="en-US" sz="2800" b="1" dirty="0">
                <a:solidFill>
                  <a:srgbClr val="C00000"/>
                </a:solidFill>
              </a:rPr>
            </a:br>
            <a:r>
              <a:rPr lang="en-US" sz="2800" b="1" dirty="0">
                <a:solidFill>
                  <a:srgbClr val="C00000"/>
                </a:solidFill>
              </a:rPr>
              <a:t> </a:t>
            </a:r>
            <a:endParaRPr lang="ru-RU" sz="2800" b="1" dirty="0">
              <a:solidFill>
                <a:srgbClr val="C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121872097"/>
              </p:ext>
            </p:extLst>
          </p:nvPr>
        </p:nvGraphicFramePr>
        <p:xfrm>
          <a:off x="241817" y="836712"/>
          <a:ext cx="2972318" cy="1638741"/>
        </p:xfrm>
        <a:graphic>
          <a:graphicData uri="http://schemas.openxmlformats.org/drawingml/2006/table">
            <a:tbl>
              <a:tblPr/>
              <a:tblGrid>
                <a:gridCol w="2229239">
                  <a:extLst>
                    <a:ext uri="{9D8B030D-6E8A-4147-A177-3AD203B41FA5}">
                      <a16:colId xmlns="" xmlns:a16="http://schemas.microsoft.com/office/drawing/2014/main" val="20000"/>
                    </a:ext>
                  </a:extLst>
                </a:gridCol>
                <a:gridCol w="743079">
                  <a:extLst>
                    <a:ext uri="{9D8B030D-6E8A-4147-A177-3AD203B41FA5}">
                      <a16:colId xmlns="" xmlns:a16="http://schemas.microsoft.com/office/drawing/2014/main" val="20002"/>
                    </a:ext>
                  </a:extLst>
                </a:gridCol>
              </a:tblGrid>
              <a:tr h="72541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a-GE" sz="1500" b="1" i="0" u="none" strike="noStrike" cap="none" normalizeH="0" baseline="0" dirty="0" smtClean="0">
                          <a:ln>
                            <a:noFill/>
                          </a:ln>
                          <a:solidFill>
                            <a:srgbClr val="002060"/>
                          </a:solidFill>
                          <a:effectLst/>
                          <a:latin typeface="+mn-lt"/>
                          <a:ea typeface="MS PGothic" pitchFamily="34" charset="-128"/>
                        </a:rPr>
                        <a:t>ეროვნული კვლევა</a:t>
                      </a:r>
                      <a:r>
                        <a:rPr kumimoji="0" lang="en-US" sz="1500" b="1" i="0" u="none" strike="noStrike" cap="none" normalizeH="0" baseline="0" dirty="0" smtClean="0">
                          <a:ln>
                            <a:noFill/>
                          </a:ln>
                          <a:solidFill>
                            <a:srgbClr val="002060"/>
                          </a:solidFill>
                          <a:effectLst/>
                          <a:latin typeface="+mn-lt"/>
                          <a:ea typeface="MS PGothic" pitchFamily="34" charset="-128"/>
                        </a:rPr>
                        <a:t>, </a:t>
                      </a:r>
                      <a:r>
                        <a:rPr kumimoji="0" lang="en-US" sz="1500" b="1" i="0" u="none" strike="noStrike" cap="none" normalizeH="0" baseline="0" dirty="0">
                          <a:ln>
                            <a:noFill/>
                          </a:ln>
                          <a:solidFill>
                            <a:srgbClr val="002060"/>
                          </a:solidFill>
                          <a:effectLst/>
                          <a:latin typeface="+mn-lt"/>
                          <a:ea typeface="MS PGothic" pitchFamily="34" charset="-128"/>
                        </a:rPr>
                        <a:t>2015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002060"/>
                          </a:solidFill>
                          <a:effectLst/>
                          <a:latin typeface="+mn-lt"/>
                          <a:ea typeface="MS PGothic" pitchFamily="34" charset="-128"/>
                        </a:rPr>
                        <a:t> </a:t>
                      </a:r>
                    </a:p>
                  </a:txBody>
                  <a:tcPr marL="68580" marR="68580" marT="34299" marB="342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rgbClr val="002060"/>
                        </a:solidFill>
                        <a:effectLst/>
                        <a:latin typeface="+mn-lt"/>
                        <a:ea typeface="MS PGothic" pitchFamily="34" charset="-128"/>
                      </a:endParaRPr>
                    </a:p>
                  </a:txBody>
                  <a:tcPr marL="68580" marR="68580" marT="34299" marB="342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4566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Anti-HCV+</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7.7%</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5"/>
                  </a:ext>
                </a:extLst>
              </a:tr>
              <a:tr h="4566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HCV RNA+</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5.4%</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4255986572"/>
                  </a:ext>
                </a:extLst>
              </a:tr>
            </a:tbl>
          </a:graphicData>
        </a:graphic>
      </p:graphicFrame>
      <p:graphicFrame>
        <p:nvGraphicFramePr>
          <p:cNvPr id="3" name="Content Placeholder 8"/>
          <p:cNvGraphicFramePr>
            <a:graphicFrameLocks/>
          </p:cNvGraphicFramePr>
          <p:nvPr>
            <p:extLst>
              <p:ext uri="{D42A27DB-BD31-4B8C-83A1-F6EECF244321}">
                <p14:modId xmlns:p14="http://schemas.microsoft.com/office/powerpoint/2010/main" val="1760278464"/>
              </p:ext>
            </p:extLst>
          </p:nvPr>
        </p:nvGraphicFramePr>
        <p:xfrm>
          <a:off x="-363028" y="2567628"/>
          <a:ext cx="3568115" cy="355076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276599" y="685800"/>
            <a:ext cx="5767673" cy="1846659"/>
          </a:xfrm>
          <a:prstGeom prst="rect">
            <a:avLst/>
          </a:prstGeom>
          <a:noFill/>
        </p:spPr>
        <p:txBody>
          <a:bodyPr wrap="square" rtlCol="0">
            <a:spAutoFit/>
          </a:bodyPr>
          <a:lstStyle/>
          <a:p>
            <a:pPr algn="ctr"/>
            <a:r>
              <a:rPr lang="ka-GE" sz="2400" b="1" dirty="0" smtClean="0">
                <a:solidFill>
                  <a:srgbClr val="C00000"/>
                </a:solidFill>
              </a:rPr>
              <a:t>მიზანი</a:t>
            </a:r>
          </a:p>
          <a:p>
            <a:pPr algn="ctr"/>
            <a:r>
              <a:rPr lang="en-US" b="1" dirty="0"/>
              <a:t>C </a:t>
            </a:r>
            <a:r>
              <a:rPr lang="en-US" b="1" dirty="0" err="1"/>
              <a:t>ჰეპატიტით</a:t>
            </a:r>
            <a:r>
              <a:rPr lang="en-US" b="1" dirty="0"/>
              <a:t> </a:t>
            </a:r>
            <a:r>
              <a:rPr lang="en-US" b="1" dirty="0" err="1"/>
              <a:t>გამოწვეული</a:t>
            </a:r>
            <a:r>
              <a:rPr lang="en-US" b="1" dirty="0"/>
              <a:t> </a:t>
            </a:r>
            <a:r>
              <a:rPr lang="en-US" b="1" dirty="0" err="1"/>
              <a:t>ავადობის</a:t>
            </a:r>
            <a:r>
              <a:rPr lang="en-US" b="1" dirty="0"/>
              <a:t>, </a:t>
            </a:r>
            <a:r>
              <a:rPr lang="en-US" b="1" dirty="0" err="1"/>
              <a:t>სიკვდილიანობისა</a:t>
            </a:r>
            <a:r>
              <a:rPr lang="en-US" b="1" dirty="0"/>
              <a:t> </a:t>
            </a:r>
            <a:r>
              <a:rPr lang="en-US" b="1" dirty="0" err="1"/>
              <a:t>და</a:t>
            </a:r>
            <a:r>
              <a:rPr lang="en-US" b="1" dirty="0"/>
              <a:t> </a:t>
            </a:r>
            <a:r>
              <a:rPr lang="en-US" b="1" dirty="0" err="1"/>
              <a:t>ინფექციის</a:t>
            </a:r>
            <a:r>
              <a:rPr lang="en-US" b="1" dirty="0"/>
              <a:t> </a:t>
            </a:r>
            <a:r>
              <a:rPr lang="en-US" b="1" dirty="0" err="1"/>
              <a:t>გავრცელების</a:t>
            </a:r>
            <a:r>
              <a:rPr lang="en-US" b="1" dirty="0"/>
              <a:t> </a:t>
            </a:r>
            <a:r>
              <a:rPr lang="en-US" b="1" dirty="0" err="1"/>
              <a:t>შემცირება</a:t>
            </a:r>
            <a:r>
              <a:rPr lang="en-US" b="1" dirty="0"/>
              <a:t> </a:t>
            </a:r>
            <a:r>
              <a:rPr lang="en-US" b="1" dirty="0" err="1"/>
              <a:t>დაავადების</a:t>
            </a:r>
            <a:r>
              <a:rPr lang="en-US" b="1" dirty="0"/>
              <a:t> </a:t>
            </a:r>
            <a:r>
              <a:rPr lang="en-US" b="1" dirty="0" err="1"/>
              <a:t>პრევენციაზე</a:t>
            </a:r>
            <a:r>
              <a:rPr lang="en-US" b="1" dirty="0"/>
              <a:t>, </a:t>
            </a:r>
            <a:r>
              <a:rPr lang="en-US" b="1" dirty="0" err="1"/>
              <a:t>დიაგნოსტიკასა</a:t>
            </a:r>
            <a:r>
              <a:rPr lang="en-US" b="1" dirty="0"/>
              <a:t> </a:t>
            </a:r>
            <a:r>
              <a:rPr lang="en-US" b="1" dirty="0" err="1"/>
              <a:t>და</a:t>
            </a:r>
            <a:r>
              <a:rPr lang="en-US" b="1" dirty="0"/>
              <a:t> </a:t>
            </a:r>
            <a:r>
              <a:rPr lang="en-US" b="1" dirty="0" err="1"/>
              <a:t>მკურნალობაზე</a:t>
            </a:r>
            <a:r>
              <a:rPr lang="en-US" b="1" dirty="0"/>
              <a:t> </a:t>
            </a:r>
            <a:r>
              <a:rPr lang="en-US" b="1" dirty="0" err="1"/>
              <a:t>მოსახლეობის</a:t>
            </a:r>
            <a:r>
              <a:rPr lang="en-US" b="1" dirty="0"/>
              <a:t> </a:t>
            </a:r>
            <a:r>
              <a:rPr lang="en-US" b="1" dirty="0" err="1"/>
              <a:t>ხელმისაწვდომობის</a:t>
            </a:r>
            <a:r>
              <a:rPr lang="en-US" b="1" dirty="0"/>
              <a:t> </a:t>
            </a:r>
            <a:r>
              <a:rPr lang="en-US" b="1" dirty="0" err="1"/>
              <a:t>უზრუნველყოფის</a:t>
            </a:r>
            <a:r>
              <a:rPr lang="en-US" b="1" dirty="0"/>
              <a:t> </a:t>
            </a:r>
            <a:r>
              <a:rPr lang="en-US" b="1" dirty="0" err="1"/>
              <a:t>გზით</a:t>
            </a:r>
            <a:endParaRPr lang="en-US" b="1" dirty="0"/>
          </a:p>
        </p:txBody>
      </p:sp>
      <p:sp>
        <p:nvSpPr>
          <p:cNvPr id="10" name="Title 1"/>
          <p:cNvSpPr txBox="1">
            <a:spLocks/>
          </p:cNvSpPr>
          <p:nvPr/>
        </p:nvSpPr>
        <p:spPr>
          <a:xfrm>
            <a:off x="2743200" y="3340409"/>
            <a:ext cx="2997849" cy="582325"/>
          </a:xfrm>
          <a:prstGeom prst="rect">
            <a:avLst/>
          </a:prstGeom>
          <a:noFill/>
          <a:ln>
            <a:noFill/>
            <a:miter lim="800000"/>
            <a:headEnd/>
            <a:tailEnd/>
          </a:ln>
        </p:spPr>
        <p:txBody>
          <a:bodyPr>
            <a:normAutofit fontScale="25000" lnSpcReduction="20000"/>
          </a:bodyPr>
          <a:lstStyle>
            <a:lvl1pPr algn="ctr" rtl="0" eaLnBrk="0" fontAlgn="base" hangingPunct="0">
              <a:spcBef>
                <a:spcPct val="0"/>
              </a:spcBef>
              <a:spcAft>
                <a:spcPct val="0"/>
              </a:spcAft>
              <a:defRPr sz="3600" b="1">
                <a:solidFill>
                  <a:srgbClr val="993300"/>
                </a:solidFill>
                <a:effectLst>
                  <a:outerShdw blurRad="38100" dist="38100" dir="2700000" algn="tl">
                    <a:srgbClr val="C0C0C0"/>
                  </a:outerShdw>
                </a:effectLst>
                <a:latin typeface="Sylfaen" panose="010A0502050306030303" pitchFamily="18" charset="0"/>
                <a:ea typeface="+mj-ea"/>
                <a:cs typeface="+mj-cs"/>
              </a:defRPr>
            </a:lvl1pPr>
            <a:lvl2pPr algn="ctr" rtl="0" eaLnBrk="0" fontAlgn="base" hangingPunct="0">
              <a:spcBef>
                <a:spcPct val="0"/>
              </a:spcBef>
              <a:spcAft>
                <a:spcPct val="0"/>
              </a:spcAft>
              <a:defRPr sz="3600" b="1">
                <a:solidFill>
                  <a:srgbClr val="993300"/>
                </a:solidFill>
                <a:effectLst>
                  <a:outerShdw blurRad="38100" dist="38100" dir="2700000" algn="tl">
                    <a:srgbClr val="C0C0C0"/>
                  </a:outerShdw>
                </a:effectLst>
                <a:latin typeface="LitMtavrPS" pitchFamily="2" charset="0"/>
                <a:cs typeface="Arial" charset="0"/>
              </a:defRPr>
            </a:lvl2pPr>
            <a:lvl3pPr algn="ctr" rtl="0" eaLnBrk="0" fontAlgn="base" hangingPunct="0">
              <a:spcBef>
                <a:spcPct val="0"/>
              </a:spcBef>
              <a:spcAft>
                <a:spcPct val="0"/>
              </a:spcAft>
              <a:defRPr sz="3600" b="1">
                <a:solidFill>
                  <a:srgbClr val="993300"/>
                </a:solidFill>
                <a:effectLst>
                  <a:outerShdw blurRad="38100" dist="38100" dir="2700000" algn="tl">
                    <a:srgbClr val="C0C0C0"/>
                  </a:outerShdw>
                </a:effectLst>
                <a:latin typeface="LitMtavrPS" pitchFamily="2" charset="0"/>
                <a:cs typeface="Arial" charset="0"/>
              </a:defRPr>
            </a:lvl3pPr>
            <a:lvl4pPr algn="ctr" rtl="0" eaLnBrk="0" fontAlgn="base" hangingPunct="0">
              <a:spcBef>
                <a:spcPct val="0"/>
              </a:spcBef>
              <a:spcAft>
                <a:spcPct val="0"/>
              </a:spcAft>
              <a:defRPr sz="3600" b="1">
                <a:solidFill>
                  <a:srgbClr val="993300"/>
                </a:solidFill>
                <a:effectLst>
                  <a:outerShdw blurRad="38100" dist="38100" dir="2700000" algn="tl">
                    <a:srgbClr val="C0C0C0"/>
                  </a:outerShdw>
                </a:effectLst>
                <a:latin typeface="LitMtavrPS" pitchFamily="2" charset="0"/>
                <a:cs typeface="Arial" charset="0"/>
              </a:defRPr>
            </a:lvl4pPr>
            <a:lvl5pPr algn="ctr" rtl="0" eaLnBrk="0" fontAlgn="base" hangingPunct="0">
              <a:spcBef>
                <a:spcPct val="0"/>
              </a:spcBef>
              <a:spcAft>
                <a:spcPct val="0"/>
              </a:spcAft>
              <a:defRPr sz="3600" b="1">
                <a:solidFill>
                  <a:srgbClr val="993300"/>
                </a:solidFill>
                <a:effectLst>
                  <a:outerShdw blurRad="38100" dist="38100" dir="2700000" algn="tl">
                    <a:srgbClr val="C0C0C0"/>
                  </a:outerShdw>
                </a:effectLst>
                <a:latin typeface="LitMtavrPS" pitchFamily="2" charset="0"/>
                <a:cs typeface="Arial" charset="0"/>
              </a:defRPr>
            </a:lvl5pPr>
            <a:lvl6pPr marL="457200" algn="ctr" rtl="0" fontAlgn="base">
              <a:spcBef>
                <a:spcPct val="0"/>
              </a:spcBef>
              <a:spcAft>
                <a:spcPct val="0"/>
              </a:spcAft>
              <a:defRPr sz="3600" b="1">
                <a:solidFill>
                  <a:srgbClr val="993300"/>
                </a:solidFill>
                <a:effectLst>
                  <a:outerShdw blurRad="38100" dist="38100" dir="2700000" algn="tl">
                    <a:srgbClr val="C0C0C0"/>
                  </a:outerShdw>
                </a:effectLst>
                <a:latin typeface="Arial" charset="0"/>
                <a:cs typeface="Arial" charset="0"/>
              </a:defRPr>
            </a:lvl6pPr>
            <a:lvl7pPr marL="914400" algn="ctr" rtl="0" fontAlgn="base">
              <a:spcBef>
                <a:spcPct val="0"/>
              </a:spcBef>
              <a:spcAft>
                <a:spcPct val="0"/>
              </a:spcAft>
              <a:defRPr sz="3600" b="1">
                <a:solidFill>
                  <a:srgbClr val="993300"/>
                </a:solidFill>
                <a:effectLst>
                  <a:outerShdw blurRad="38100" dist="38100" dir="2700000" algn="tl">
                    <a:srgbClr val="C0C0C0"/>
                  </a:outerShdw>
                </a:effectLst>
                <a:latin typeface="Arial" charset="0"/>
                <a:cs typeface="Arial" charset="0"/>
              </a:defRPr>
            </a:lvl7pPr>
            <a:lvl8pPr marL="1371600" algn="ctr" rtl="0" fontAlgn="base">
              <a:spcBef>
                <a:spcPct val="0"/>
              </a:spcBef>
              <a:spcAft>
                <a:spcPct val="0"/>
              </a:spcAft>
              <a:defRPr sz="3600" b="1">
                <a:solidFill>
                  <a:srgbClr val="993300"/>
                </a:solidFill>
                <a:effectLst>
                  <a:outerShdw blurRad="38100" dist="38100" dir="2700000" algn="tl">
                    <a:srgbClr val="C0C0C0"/>
                  </a:outerShdw>
                </a:effectLst>
                <a:latin typeface="Arial" charset="0"/>
                <a:cs typeface="Arial" charset="0"/>
              </a:defRPr>
            </a:lvl8pPr>
            <a:lvl9pPr marL="1828800" algn="ctr" rtl="0" fontAlgn="base">
              <a:spcBef>
                <a:spcPct val="0"/>
              </a:spcBef>
              <a:spcAft>
                <a:spcPct val="0"/>
              </a:spcAft>
              <a:defRPr sz="3600" b="1">
                <a:solidFill>
                  <a:srgbClr val="993300"/>
                </a:solidFill>
                <a:effectLst>
                  <a:outerShdw blurRad="38100" dist="38100" dir="2700000" algn="tl">
                    <a:srgbClr val="C0C0C0"/>
                  </a:outerShdw>
                </a:effectLst>
                <a:latin typeface="Arial" charset="0"/>
                <a:cs typeface="Arial" charset="0"/>
              </a:defRPr>
            </a:lvl9pPr>
          </a:lstStyle>
          <a:p>
            <a:r>
              <a:rPr lang="ka-GE" altLang="en-US" sz="9600" dirty="0">
                <a:solidFill>
                  <a:srgbClr val="C00000"/>
                </a:solidFill>
                <a:latin typeface="Arial" charset="0"/>
                <a:ea typeface="+mn-ea"/>
                <a:cs typeface="Arial" charset="0"/>
              </a:rPr>
              <a:t>სამიზნე</a:t>
            </a:r>
          </a:p>
          <a:p>
            <a:endParaRPr lang="ka-GE" altLang="en-US" sz="4500" kern="0" dirty="0">
              <a:solidFill>
                <a:srgbClr val="0070C0"/>
              </a:solidFill>
            </a:endParaRPr>
          </a:p>
          <a:p>
            <a:r>
              <a:rPr lang="ka-GE" altLang="en-US" sz="12800" dirty="0">
                <a:solidFill>
                  <a:srgbClr val="C00000"/>
                </a:solidFill>
                <a:latin typeface="Arial" charset="0"/>
                <a:ea typeface="+mn-ea"/>
                <a:cs typeface="Arial" charset="0"/>
              </a:rPr>
              <a:t>90 – 95 - 95</a:t>
            </a:r>
            <a:endParaRPr lang="en-US" altLang="en-US" sz="12800" dirty="0">
              <a:solidFill>
                <a:srgbClr val="C00000"/>
              </a:solidFill>
              <a:latin typeface="Arial" charset="0"/>
              <a:ea typeface="+mn-ea"/>
              <a:cs typeface="Arial" charset="0"/>
            </a:endParaRPr>
          </a:p>
        </p:txBody>
      </p:sp>
      <p:sp>
        <p:nvSpPr>
          <p:cNvPr id="11" name="Content Placeholder 2"/>
          <p:cNvSpPr txBox="1">
            <a:spLocks/>
          </p:cNvSpPr>
          <p:nvPr/>
        </p:nvSpPr>
        <p:spPr bwMode="auto">
          <a:xfrm>
            <a:off x="1880210" y="4495800"/>
            <a:ext cx="5562600" cy="1485022"/>
          </a:xfrm>
          <a:prstGeom prst="rect">
            <a:avLst/>
          </a:prstGeom>
          <a:noFill/>
          <a:ln>
            <a:noFill/>
          </a:ln>
          <a:extLst/>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ctr">
              <a:spcBef>
                <a:spcPts val="900"/>
              </a:spcBef>
              <a:spcAft>
                <a:spcPts val="0"/>
              </a:spcAft>
              <a:buNone/>
              <a:defRPr/>
            </a:pPr>
            <a:r>
              <a:rPr lang="en-US" sz="2000" b="1" dirty="0" smtClean="0"/>
              <a:t>2020 </a:t>
            </a:r>
            <a:r>
              <a:rPr lang="ka-GE" sz="2000" b="1" dirty="0" smtClean="0"/>
              <a:t>წლისთვის</a:t>
            </a:r>
            <a:endParaRPr lang="en-US" sz="2000" b="1" dirty="0"/>
          </a:p>
          <a:p>
            <a:pPr marL="556022">
              <a:spcBef>
                <a:spcPts val="900"/>
              </a:spcBef>
              <a:spcAft>
                <a:spcPts val="0"/>
              </a:spcAft>
              <a:buClr>
                <a:schemeClr val="accent5">
                  <a:lumMod val="25000"/>
                </a:schemeClr>
              </a:buClr>
              <a:buSzPct val="135000"/>
              <a:buFont typeface="Wingdings" panose="05000000000000000000" pitchFamily="2" charset="2"/>
              <a:buChar char="ü"/>
              <a:defRPr/>
            </a:pPr>
            <a:r>
              <a:rPr lang="en-US" sz="1600" b="1" dirty="0" err="1" smtClean="0"/>
              <a:t>ინფიცირებულთა</a:t>
            </a:r>
            <a:r>
              <a:rPr lang="en-US" sz="1600" b="1" dirty="0" smtClean="0"/>
              <a:t> </a:t>
            </a:r>
            <a:r>
              <a:rPr lang="en-US" sz="1600" b="1" dirty="0">
                <a:solidFill>
                  <a:srgbClr val="FF0000"/>
                </a:solidFill>
              </a:rPr>
              <a:t>90%</a:t>
            </a:r>
            <a:r>
              <a:rPr lang="en-US" sz="1600" b="1" dirty="0"/>
              <a:t>-</a:t>
            </a:r>
            <a:r>
              <a:rPr lang="en-US" sz="1600" b="1" dirty="0" err="1"/>
              <a:t>ის</a:t>
            </a:r>
            <a:r>
              <a:rPr lang="en-US" sz="1600" b="1" dirty="0"/>
              <a:t> </a:t>
            </a:r>
            <a:r>
              <a:rPr lang="en-US" sz="1600" b="1" dirty="0" err="1" smtClean="0"/>
              <a:t>გამოკვლევა</a:t>
            </a:r>
            <a:endParaRPr lang="en-US" sz="1600" b="1" dirty="0" smtClean="0"/>
          </a:p>
          <a:p>
            <a:pPr marL="556022">
              <a:spcBef>
                <a:spcPts val="900"/>
              </a:spcBef>
              <a:spcAft>
                <a:spcPts val="0"/>
              </a:spcAft>
              <a:buClr>
                <a:schemeClr val="accent5">
                  <a:lumMod val="25000"/>
                </a:schemeClr>
              </a:buClr>
              <a:buSzPct val="135000"/>
              <a:buFont typeface="Wingdings" panose="05000000000000000000" pitchFamily="2" charset="2"/>
              <a:buChar char="ü"/>
              <a:defRPr/>
            </a:pPr>
            <a:r>
              <a:rPr lang="en-US" sz="1600" b="1" dirty="0" err="1" smtClean="0"/>
              <a:t>ქრონიკული</a:t>
            </a:r>
            <a:r>
              <a:rPr lang="en-US" sz="1600" b="1" dirty="0" smtClean="0"/>
              <a:t> </a:t>
            </a:r>
            <a:r>
              <a:rPr lang="en-US" sz="1600" b="1" dirty="0" err="1"/>
              <a:t>ფორმის</a:t>
            </a:r>
            <a:r>
              <a:rPr lang="en-US" sz="1600" b="1" dirty="0"/>
              <a:t> </a:t>
            </a:r>
            <a:r>
              <a:rPr lang="en-US" sz="1600" b="1" dirty="0" err="1"/>
              <a:t>მქონეთა</a:t>
            </a:r>
            <a:r>
              <a:rPr lang="en-US" sz="1600" b="1" dirty="0"/>
              <a:t> </a:t>
            </a:r>
            <a:r>
              <a:rPr lang="en-US" sz="1600" b="1" dirty="0">
                <a:solidFill>
                  <a:srgbClr val="FF0000"/>
                </a:solidFill>
              </a:rPr>
              <a:t>95%-</a:t>
            </a:r>
            <a:r>
              <a:rPr lang="en-US" sz="1600" b="1" dirty="0" err="1"/>
              <a:t>ის</a:t>
            </a:r>
            <a:r>
              <a:rPr lang="en-US" sz="1600" b="1" dirty="0"/>
              <a:t> </a:t>
            </a:r>
            <a:r>
              <a:rPr lang="en-US" sz="1600" b="1" dirty="0" err="1"/>
              <a:t>მკურნალობა</a:t>
            </a:r>
            <a:r>
              <a:rPr lang="en-US" sz="1600" b="1" dirty="0"/>
              <a:t> </a:t>
            </a:r>
          </a:p>
          <a:p>
            <a:pPr marL="556022">
              <a:spcBef>
                <a:spcPts val="900"/>
              </a:spcBef>
              <a:spcAft>
                <a:spcPts val="0"/>
              </a:spcAft>
              <a:buClr>
                <a:schemeClr val="accent5">
                  <a:lumMod val="25000"/>
                </a:schemeClr>
              </a:buClr>
              <a:buSzPct val="135000"/>
              <a:buFont typeface="Wingdings" panose="05000000000000000000" pitchFamily="2" charset="2"/>
              <a:buChar char="ü"/>
              <a:defRPr/>
            </a:pPr>
            <a:r>
              <a:rPr lang="en-US" sz="1600" b="1" dirty="0" err="1" smtClean="0"/>
              <a:t>მკურნალობის</a:t>
            </a:r>
            <a:r>
              <a:rPr lang="en-US" sz="1600" b="1" dirty="0" smtClean="0"/>
              <a:t> </a:t>
            </a:r>
            <a:r>
              <a:rPr lang="en-US" sz="1600" b="1" dirty="0" err="1"/>
              <a:t>შედეგად</a:t>
            </a:r>
            <a:r>
              <a:rPr lang="en-US" sz="1600" b="1" dirty="0"/>
              <a:t> </a:t>
            </a:r>
            <a:r>
              <a:rPr lang="en-US" sz="1600" b="1" dirty="0">
                <a:solidFill>
                  <a:srgbClr val="FF0000"/>
                </a:solidFill>
              </a:rPr>
              <a:t>95%-</a:t>
            </a:r>
            <a:r>
              <a:rPr lang="en-US" sz="1600" b="1" dirty="0" err="1"/>
              <a:t>ის</a:t>
            </a:r>
            <a:r>
              <a:rPr lang="en-US" sz="1600" b="1" dirty="0"/>
              <a:t> </a:t>
            </a:r>
            <a:r>
              <a:rPr lang="en-US" sz="1600" b="1" dirty="0" err="1" smtClean="0"/>
              <a:t>განკურნება</a:t>
            </a:r>
            <a:endParaRPr lang="en-US" sz="1600" b="1" dirty="0"/>
          </a:p>
        </p:txBody>
      </p:sp>
      <p:sp>
        <p:nvSpPr>
          <p:cNvPr id="8" name="Rectangle 1">
            <a:extLst>
              <a:ext uri="{FF2B5EF4-FFF2-40B4-BE49-F238E27FC236}">
                <a16:creationId xmlns:a16="http://schemas.microsoft.com/office/drawing/2014/main" xmlns="" id="{25C3445E-424D-46F9-8E88-0F7E03619156}"/>
              </a:ext>
            </a:extLst>
          </p:cNvPr>
          <p:cNvSpPr>
            <a:spLocks noChangeArrowheads="1"/>
          </p:cNvSpPr>
          <p:nvPr/>
        </p:nvSpPr>
        <p:spPr bwMode="auto">
          <a:xfrm>
            <a:off x="5741049" y="2743200"/>
            <a:ext cx="3405296" cy="1046440"/>
          </a:xfrm>
          <a:prstGeom prst="rect">
            <a:avLst/>
          </a:prstGeom>
          <a:solidFill>
            <a:schemeClr val="bg1"/>
          </a:solidFill>
          <a:ln w="9525">
            <a:noFill/>
            <a:miter lim="800000"/>
            <a:headEnd/>
            <a:tailEnd/>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nSpc>
                <a:spcPct val="100000"/>
              </a:lnSpc>
              <a:spcBef>
                <a:spcPts val="1200"/>
              </a:spcBef>
            </a:pPr>
            <a:r>
              <a:rPr lang="ka-GE" altLang="en-US" sz="1400" b="1" dirty="0" smtClean="0">
                <a:solidFill>
                  <a:schemeClr val="tx2"/>
                </a:solidFill>
                <a:latin typeface="Arial" panose="020B0604020202020204" pitchFamily="34" charset="0"/>
              </a:rPr>
              <a:t>სკრინინგი </a:t>
            </a:r>
            <a:r>
              <a:rPr lang="en-US" altLang="en-US" sz="1400" b="1" dirty="0" smtClean="0">
                <a:solidFill>
                  <a:schemeClr val="tx2"/>
                </a:solidFill>
                <a:latin typeface="Arial" panose="020B0604020202020204" pitchFamily="34" charset="0"/>
              </a:rPr>
              <a:t>  - </a:t>
            </a:r>
            <a:r>
              <a:rPr lang="en-US" altLang="en-US" sz="1400" b="1" dirty="0" smtClean="0">
                <a:solidFill>
                  <a:srgbClr val="FF0000"/>
                </a:solidFill>
                <a:latin typeface="Arial" panose="020B0604020202020204" pitchFamily="34" charset="0"/>
              </a:rPr>
              <a:t>1,</a:t>
            </a:r>
            <a:r>
              <a:rPr lang="ka-GE" altLang="en-US" sz="1400" b="1" dirty="0" smtClean="0">
                <a:solidFill>
                  <a:srgbClr val="FF0000"/>
                </a:solidFill>
                <a:latin typeface="Arial" panose="020B0604020202020204" pitchFamily="34" charset="0"/>
              </a:rPr>
              <a:t>5</a:t>
            </a:r>
            <a:r>
              <a:rPr lang="en-US" altLang="en-US" sz="1400" b="1" dirty="0" smtClean="0">
                <a:solidFill>
                  <a:srgbClr val="FF0000"/>
                </a:solidFill>
                <a:latin typeface="Arial" panose="020B0604020202020204" pitchFamily="34" charset="0"/>
              </a:rPr>
              <a:t>00,00</a:t>
            </a:r>
            <a:endParaRPr lang="en-US" altLang="en-US" sz="1400" b="1" dirty="0">
              <a:solidFill>
                <a:srgbClr val="FF0000"/>
              </a:solidFill>
              <a:latin typeface="Arial" panose="020B0604020202020204" pitchFamily="34" charset="0"/>
            </a:endParaRPr>
          </a:p>
          <a:p>
            <a:pPr marL="285750" indent="-285750">
              <a:lnSpc>
                <a:spcPct val="100000"/>
              </a:lnSpc>
              <a:spcBef>
                <a:spcPts val="1200"/>
              </a:spcBef>
            </a:pPr>
            <a:r>
              <a:rPr lang="ka-GE" altLang="en-US" sz="1400" b="1" dirty="0" smtClean="0">
                <a:solidFill>
                  <a:schemeClr val="tx2"/>
                </a:solidFill>
                <a:latin typeface="Arial" panose="020B0604020202020204" pitchFamily="34" charset="0"/>
              </a:rPr>
              <a:t>დაიწყო მკურნალობა </a:t>
            </a:r>
            <a:r>
              <a:rPr lang="en-US" altLang="en-US" sz="1400" b="1" dirty="0" smtClean="0">
                <a:solidFill>
                  <a:schemeClr val="tx2"/>
                </a:solidFill>
                <a:latin typeface="Arial" panose="020B0604020202020204" pitchFamily="34" charset="0"/>
              </a:rPr>
              <a:t>- </a:t>
            </a:r>
            <a:r>
              <a:rPr lang="en-US" altLang="en-US" sz="1400" b="1" dirty="0" smtClean="0">
                <a:solidFill>
                  <a:srgbClr val="FF0000"/>
                </a:solidFill>
                <a:latin typeface="Arial" panose="020B0604020202020204" pitchFamily="34" charset="0"/>
              </a:rPr>
              <a:t>4</a:t>
            </a:r>
            <a:r>
              <a:rPr lang="ka-GE" altLang="en-US" sz="1400" b="1" dirty="0" smtClean="0">
                <a:solidFill>
                  <a:srgbClr val="FF0000"/>
                </a:solidFill>
                <a:latin typeface="Arial" panose="020B0604020202020204" pitchFamily="34" charset="0"/>
              </a:rPr>
              <a:t>5 342</a:t>
            </a:r>
            <a:endParaRPr lang="en-US" altLang="en-US" sz="1400" b="1" dirty="0" smtClean="0">
              <a:solidFill>
                <a:srgbClr val="FF0000"/>
              </a:solidFill>
              <a:latin typeface="Arial" panose="020B0604020202020204" pitchFamily="34" charset="0"/>
            </a:endParaRPr>
          </a:p>
          <a:p>
            <a:pPr marL="285750" indent="-285750">
              <a:lnSpc>
                <a:spcPct val="100000"/>
              </a:lnSpc>
              <a:spcBef>
                <a:spcPts val="1200"/>
              </a:spcBef>
            </a:pPr>
            <a:r>
              <a:rPr lang="ka-GE" altLang="ka-GE" sz="1400" b="1" dirty="0" smtClean="0">
                <a:solidFill>
                  <a:schemeClr val="tx2"/>
                </a:solidFill>
                <a:latin typeface="Arial" panose="020B0604020202020204" pitchFamily="34" charset="0"/>
              </a:rPr>
              <a:t>დაასრულა მკურნალობა </a:t>
            </a:r>
            <a:r>
              <a:rPr lang="en-US" altLang="ka-GE" sz="1400" b="1" dirty="0" smtClean="0">
                <a:solidFill>
                  <a:schemeClr val="tx2"/>
                </a:solidFill>
                <a:latin typeface="Arial" panose="020B0604020202020204" pitchFamily="34" charset="0"/>
              </a:rPr>
              <a:t>- </a:t>
            </a:r>
            <a:r>
              <a:rPr lang="ka-GE" altLang="ka-GE" sz="1400" b="1" dirty="0" smtClean="0">
                <a:solidFill>
                  <a:srgbClr val="FF0000"/>
                </a:solidFill>
                <a:latin typeface="Arial" panose="020B0604020202020204" pitchFamily="34" charset="0"/>
              </a:rPr>
              <a:t>40 953</a:t>
            </a:r>
            <a:endParaRPr lang="en-US" altLang="ka-GE" sz="1400" b="1" dirty="0">
              <a:latin typeface="Arial" panose="020B0604020202020204" pitchFamily="34" charset="0"/>
            </a:endParaRPr>
          </a:p>
        </p:txBody>
      </p:sp>
      <p:sp>
        <p:nvSpPr>
          <p:cNvPr id="9" name="Rectangle 1">
            <a:extLst>
              <a:ext uri="{FF2B5EF4-FFF2-40B4-BE49-F238E27FC236}">
                <a16:creationId xmlns:a16="http://schemas.microsoft.com/office/drawing/2014/main" xmlns="" id="{25C3445E-424D-46F9-8E88-0F7E03619156}"/>
              </a:ext>
            </a:extLst>
          </p:cNvPr>
          <p:cNvSpPr>
            <a:spLocks noChangeArrowheads="1"/>
          </p:cNvSpPr>
          <p:nvPr/>
        </p:nvSpPr>
        <p:spPr bwMode="auto">
          <a:xfrm>
            <a:off x="6244863" y="3628072"/>
            <a:ext cx="2667000" cy="1477328"/>
          </a:xfrm>
          <a:prstGeom prst="rect">
            <a:avLst/>
          </a:prstGeom>
          <a:noFill/>
          <a:ln w="9525">
            <a:noFill/>
            <a:miter lim="800000"/>
            <a:headEnd/>
            <a:tailEnd/>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600"/>
              </a:spcBef>
              <a:buFontTx/>
              <a:buNone/>
            </a:pPr>
            <a:endParaRPr lang="ka-GE" altLang="en-US" sz="1400" b="1" dirty="0" smtClean="0">
              <a:solidFill>
                <a:srgbClr val="FF0000"/>
              </a:solidFill>
              <a:latin typeface="Arial" panose="020B0604020202020204" pitchFamily="34" charset="0"/>
            </a:endParaRPr>
          </a:p>
          <a:p>
            <a:pPr>
              <a:lnSpc>
                <a:spcPct val="100000"/>
              </a:lnSpc>
              <a:spcBef>
                <a:spcPts val="600"/>
              </a:spcBef>
              <a:buFontTx/>
              <a:buNone/>
            </a:pPr>
            <a:r>
              <a:rPr lang="ka-GE" altLang="en-US" sz="1400" b="1" dirty="0" smtClean="0">
                <a:solidFill>
                  <a:srgbClr val="FF0000"/>
                </a:solidFill>
                <a:latin typeface="Arial" panose="020B0604020202020204" pitchFamily="34" charset="0"/>
              </a:rPr>
              <a:t>განკურნების ნაჩვენებელი</a:t>
            </a:r>
          </a:p>
          <a:p>
            <a:pPr>
              <a:lnSpc>
                <a:spcPct val="100000"/>
              </a:lnSpc>
              <a:spcBef>
                <a:spcPts val="600"/>
              </a:spcBef>
              <a:buFontTx/>
              <a:buNone/>
            </a:pPr>
            <a:r>
              <a:rPr lang="ka-GE" altLang="en-US" sz="1400" b="1" dirty="0" smtClean="0">
                <a:latin typeface="Arial" panose="020B0604020202020204" pitchFamily="34" charset="0"/>
              </a:rPr>
              <a:t>სოფოსბუვირის რეჟიმი </a:t>
            </a:r>
            <a:r>
              <a:rPr lang="en-US" altLang="ka-GE" sz="1400" b="1" dirty="0" smtClean="0">
                <a:latin typeface="Arial" panose="020B0604020202020204" pitchFamily="34" charset="0"/>
              </a:rPr>
              <a:t>: </a:t>
            </a:r>
            <a:r>
              <a:rPr lang="en-US" altLang="ka-GE" sz="1400" b="1" dirty="0">
                <a:latin typeface="Arial" panose="020B0604020202020204" pitchFamily="34" charset="0"/>
              </a:rPr>
              <a:t>82</a:t>
            </a:r>
            <a:r>
              <a:rPr lang="en-US" altLang="ka-GE" sz="1400" b="1" dirty="0" smtClean="0">
                <a:latin typeface="Arial" panose="020B0604020202020204" pitchFamily="34" charset="0"/>
              </a:rPr>
              <a:t>%</a:t>
            </a:r>
            <a:endParaRPr lang="ka-GE" altLang="ka-GE" sz="1400" b="1" dirty="0" smtClean="0">
              <a:latin typeface="Arial" panose="020B0604020202020204" pitchFamily="34" charset="0"/>
            </a:endParaRPr>
          </a:p>
          <a:p>
            <a:pPr>
              <a:lnSpc>
                <a:spcPct val="100000"/>
              </a:lnSpc>
              <a:spcBef>
                <a:spcPts val="600"/>
              </a:spcBef>
              <a:buFontTx/>
              <a:buNone/>
            </a:pPr>
            <a:r>
              <a:rPr lang="ka-GE" altLang="en-US" sz="1400" b="1" dirty="0" smtClean="0">
                <a:latin typeface="Arial" panose="020B0604020202020204" pitchFamily="34" charset="0"/>
              </a:rPr>
              <a:t>ჰარვონის რეჟიმი</a:t>
            </a:r>
            <a:r>
              <a:rPr lang="ka-GE" altLang="en-US" sz="1400" b="1" dirty="0">
                <a:latin typeface="Arial" panose="020B0604020202020204" pitchFamily="34" charset="0"/>
              </a:rPr>
              <a:t> </a:t>
            </a:r>
            <a:r>
              <a:rPr lang="ka-GE" altLang="en-US" sz="1400" b="1" dirty="0" smtClean="0">
                <a:solidFill>
                  <a:srgbClr val="FF0000"/>
                </a:solidFill>
                <a:latin typeface="Arial" panose="020B0604020202020204" pitchFamily="34" charset="0"/>
              </a:rPr>
              <a:t>: </a:t>
            </a:r>
            <a:r>
              <a:rPr lang="en-US" altLang="ka-GE" sz="1400" b="1" dirty="0" smtClean="0">
                <a:latin typeface="Arial" panose="020B0604020202020204" pitchFamily="34" charset="0"/>
              </a:rPr>
              <a:t>98.2</a:t>
            </a:r>
            <a:r>
              <a:rPr lang="en-US" altLang="ka-GE" sz="1400" b="1" dirty="0">
                <a:latin typeface="Arial" panose="020B0604020202020204" pitchFamily="34" charset="0"/>
              </a:rPr>
              <a:t>%</a:t>
            </a:r>
          </a:p>
          <a:p>
            <a:pPr>
              <a:lnSpc>
                <a:spcPct val="100000"/>
              </a:lnSpc>
              <a:spcBef>
                <a:spcPts val="600"/>
              </a:spcBef>
              <a:buFontTx/>
              <a:buNone/>
            </a:pPr>
            <a:endParaRPr lang="en-US" altLang="en-US" sz="1400" dirty="0">
              <a:solidFill>
                <a:srgbClr val="0070C0"/>
              </a:solidFill>
              <a:latin typeface="Arial" panose="020B0604020202020204" pitchFamily="34" charset="0"/>
            </a:endParaRPr>
          </a:p>
        </p:txBody>
      </p:sp>
    </p:spTree>
    <p:extLst>
      <p:ext uri="{BB962C8B-B14F-4D97-AF65-F5344CB8AC3E}">
        <p14:creationId xmlns:p14="http://schemas.microsoft.com/office/powerpoint/2010/main" val="32111550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a:bodyPr>
          <a:lstStyle/>
          <a:p>
            <a:pPr algn="l"/>
            <a:r>
              <a:rPr lang="ka-GE" sz="2800" b="1" dirty="0" smtClean="0">
                <a:solidFill>
                  <a:srgbClr val="002060"/>
                </a:solidFill>
                <a:effectLst/>
                <a:latin typeface="+mn-lt"/>
              </a:rPr>
              <a:t>ჯანდაცვის მართვის საინფორმაციო სისტემები</a:t>
            </a:r>
            <a:endParaRPr lang="en-US" sz="2800" b="1" dirty="0">
              <a:solidFill>
                <a:srgbClr val="002060"/>
              </a:solidFill>
              <a:effectLst/>
              <a:latin typeface="+mn-lt"/>
            </a:endParaRPr>
          </a:p>
        </p:txBody>
      </p:sp>
      <p:sp>
        <p:nvSpPr>
          <p:cNvPr id="3" name="Content Placeholder 2"/>
          <p:cNvSpPr>
            <a:spLocks noGrp="1"/>
          </p:cNvSpPr>
          <p:nvPr>
            <p:ph idx="1"/>
          </p:nvPr>
        </p:nvSpPr>
        <p:spPr>
          <a:xfrm>
            <a:off x="0" y="1219200"/>
            <a:ext cx="9124506" cy="5079999"/>
          </a:xfrm>
        </p:spPr>
        <p:txBody>
          <a:bodyPr>
            <a:normAutofit/>
          </a:bodyPr>
          <a:lstStyle/>
          <a:p>
            <a:pPr lvl="1" indent="-342900">
              <a:buFont typeface="Wingdings" panose="05000000000000000000" pitchFamily="2" charset="2"/>
              <a:buChar char="§"/>
            </a:pPr>
            <a:r>
              <a:rPr lang="ka-GE" dirty="0" smtClean="0">
                <a:latin typeface="Arial" panose="020B0604020202020204" pitchFamily="34" charset="0"/>
                <a:cs typeface="Arial" panose="020B0604020202020204" pitchFamily="34" charset="0"/>
              </a:rPr>
              <a:t>დაბადება-გარდაცვალების რეგისტრაციის ელექტრონული სისტემა </a:t>
            </a:r>
            <a:r>
              <a:rPr lang="en-US" dirty="0" smtClean="0"/>
              <a:t>(2011)</a:t>
            </a:r>
            <a:endParaRPr lang="en-US" dirty="0"/>
          </a:p>
          <a:p>
            <a:pPr lvl="1" indent="-342900">
              <a:buFont typeface="Wingdings" panose="05000000000000000000" pitchFamily="2" charset="2"/>
              <a:buChar char="§"/>
            </a:pPr>
            <a:r>
              <a:rPr lang="ka-GE" dirty="0" smtClean="0"/>
              <a:t>ჰოსპიტალური და ამბულატორიული შემთხვევების რეგისტრაციის ელექტრონული სისტემა </a:t>
            </a:r>
            <a:r>
              <a:rPr lang="en-US" dirty="0" smtClean="0"/>
              <a:t>(2014)</a:t>
            </a:r>
            <a:endParaRPr lang="en-US" dirty="0"/>
          </a:p>
          <a:p>
            <a:pPr lvl="1" indent="-342900">
              <a:buFont typeface="Wingdings" panose="05000000000000000000" pitchFamily="2" charset="2"/>
              <a:buChar char="§"/>
            </a:pPr>
            <a:r>
              <a:rPr lang="ka-GE" dirty="0" smtClean="0"/>
              <a:t>კიბოს რეგისტრი </a:t>
            </a:r>
            <a:r>
              <a:rPr lang="en-US" dirty="0" smtClean="0"/>
              <a:t>(2015)</a:t>
            </a:r>
            <a:endParaRPr lang="en-US" dirty="0"/>
          </a:p>
          <a:p>
            <a:pPr lvl="1" indent="-342900">
              <a:buFont typeface="Wingdings" panose="05000000000000000000" pitchFamily="2" charset="2"/>
              <a:buChar char="§"/>
            </a:pPr>
            <a:r>
              <a:rPr lang="ka-GE" dirty="0" smtClean="0"/>
              <a:t>დაბადების რეგისტრი </a:t>
            </a:r>
            <a:r>
              <a:rPr lang="en-US" dirty="0" smtClean="0"/>
              <a:t>- (2016)</a:t>
            </a:r>
          </a:p>
          <a:p>
            <a:pPr lvl="1" indent="-342900">
              <a:buFont typeface="Wingdings" panose="05000000000000000000" pitchFamily="2" charset="2"/>
              <a:buChar char="§"/>
            </a:pPr>
            <a:r>
              <a:rPr lang="ka-GE" dirty="0" smtClean="0"/>
              <a:t>ელექტრონული რეცეპტი</a:t>
            </a:r>
            <a:r>
              <a:rPr lang="en-US" dirty="0" smtClean="0"/>
              <a:t> (2017)</a:t>
            </a:r>
            <a:endParaRPr lang="ka-GE" dirty="0" smtClean="0"/>
          </a:p>
          <a:p>
            <a:pPr lvl="1" indent="-342900">
              <a:buFont typeface="Wingdings" panose="05000000000000000000" pitchFamily="2" charset="2"/>
              <a:buChar char="§"/>
            </a:pPr>
            <a:r>
              <a:rPr lang="ka-GE" dirty="0" smtClean="0"/>
              <a:t>შიდსის </a:t>
            </a:r>
            <a:r>
              <a:rPr lang="ka-GE" dirty="0"/>
              <a:t>პრევენციული სერვისების </a:t>
            </a:r>
            <a:r>
              <a:rPr lang="ka-GE" dirty="0" smtClean="0"/>
              <a:t>ბაზა - პილოტი (2017)</a:t>
            </a:r>
          </a:p>
          <a:p>
            <a:pPr lvl="1" indent="-342900">
              <a:buFont typeface="Wingdings" panose="05000000000000000000" pitchFamily="2" charset="2"/>
              <a:buChar char="§"/>
            </a:pPr>
            <a:r>
              <a:rPr lang="ka-GE" dirty="0" smtClean="0"/>
              <a:t>დასრულდება </a:t>
            </a:r>
            <a:r>
              <a:rPr lang="ka-GE" dirty="0"/>
              <a:t>ტუბერკულოზის სერვისების ანგარიშგების/მონიტორინგის ელექტრონული </a:t>
            </a:r>
            <a:r>
              <a:rPr lang="ka-GE" dirty="0" smtClean="0"/>
              <a:t>მოდული (2018)</a:t>
            </a:r>
            <a:endParaRPr lang="ka-GE" dirty="0"/>
          </a:p>
          <a:p>
            <a:pPr lvl="1" indent="-342900">
              <a:buFont typeface="Wingdings" panose="05000000000000000000" pitchFamily="2" charset="2"/>
              <a:buChar char="§"/>
            </a:pPr>
            <a:endParaRPr lang="ka-GE" dirty="0" smtClean="0"/>
          </a:p>
          <a:p>
            <a:pPr lvl="1" indent="-342900">
              <a:buFont typeface="Wingdings" panose="05000000000000000000" pitchFamily="2" charset="2"/>
              <a:buChar char="§"/>
            </a:pPr>
            <a:endParaRPr lang="en-US" dirty="0" smtClean="0"/>
          </a:p>
          <a:p>
            <a:pPr lvl="1" indent="-342900">
              <a:buFont typeface="Wingdings" panose="05000000000000000000" pitchFamily="2" charset="2"/>
              <a:buChar char="§"/>
            </a:pPr>
            <a:endParaRPr lang="en-US" dirty="0"/>
          </a:p>
        </p:txBody>
      </p:sp>
      <p:pic>
        <p:nvPicPr>
          <p:cNvPr id="4" name="Picture 3"/>
          <p:cNvPicPr>
            <a:picLocks noChangeAspect="1"/>
          </p:cNvPicPr>
          <p:nvPr/>
        </p:nvPicPr>
        <p:blipFill>
          <a:blip r:embed="rId3"/>
          <a:stretch>
            <a:fillRect/>
          </a:stretch>
        </p:blipFill>
        <p:spPr>
          <a:xfrm>
            <a:off x="7010400" y="5461205"/>
            <a:ext cx="2114106" cy="1407428"/>
          </a:xfrm>
          <a:prstGeom prst="rect">
            <a:avLst/>
          </a:prstGeom>
        </p:spPr>
      </p:pic>
    </p:spTree>
    <p:extLst>
      <p:ext uri="{BB962C8B-B14F-4D97-AF65-F5344CB8AC3E}">
        <p14:creationId xmlns:p14="http://schemas.microsoft.com/office/powerpoint/2010/main" val="1284682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სოფლის ექიმი პჯდ საბჭო 21 01 14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სოფლის ექიმი პჯდ საბჭო 21 01 14 (4)</Template>
  <TotalTime>6119</TotalTime>
  <Words>2124</Words>
  <Application>Microsoft Office PowerPoint</Application>
  <PresentationFormat>On-screen Show (4:3)</PresentationFormat>
  <Paragraphs>248</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სოფლის ექიმი პჯდ საბჭო 21 01 14 (4)</vt:lpstr>
      <vt:lpstr>საქართველოს ჯანდაცვის სისტემის  მიმოხილვა</vt:lpstr>
      <vt:lpstr>დემოგრაფიული და სოციალურ-ეკონომიკური მდგომარება, 2016</vt:lpstr>
      <vt:lpstr>PowerPoint Presentation</vt:lpstr>
      <vt:lpstr>არაგადამდები დააბადებები - ავადობის ტვირთის მთავარი მიზეზი</vt:lpstr>
      <vt:lpstr>საყოველთაო ჯანდაცვა – სოციალურად ორიენტირებული პოლიტიკური პლატფორმა</vt:lpstr>
      <vt:lpstr>ჯანდაცვაზე დანახარჯები</vt:lpstr>
      <vt:lpstr>ჯანდაცვის სერვისებით მოცვა</vt:lpstr>
      <vt:lpstr>C ჰეპატიტის ელიმინაციის სტრატეგია  </vt:lpstr>
      <vt:lpstr>ჯანდაცვის მართვის საინფორმაციო სისტემები</vt:lpstr>
      <vt:lpstr>PowerPoint Presentation</vt:lpstr>
      <vt:lpstr>PowerPoint Presentation</vt:lpstr>
      <vt:lpstr>აივ-ინფექცია შიდსის მართვა</vt:lpstr>
      <vt:lpstr>ტუბერკულოზის მართვა</vt:lpstr>
      <vt:lpstr>სამეგრელო-ზემო სვანეთის პილოტი</vt:lpstr>
      <vt:lpstr>ნარკომანიით დაავადებულ პაციენტთა მკურნალობის სახელმწიფო პროგრამა</vt:lpstr>
      <vt:lpstr>გლობალური ფონდის დაფინანსებიდან გადასვლისა და პროგრამული მდგრადობის გეგმა</vt:lpstr>
      <vt:lpstr>მიზნები</vt:lpstr>
      <vt:lpstr>გეგმის ძირითადი აქცენტები </vt:lpstr>
      <vt:lpstr>2018 წელი </vt:lpstr>
      <vt:lpstr>PowerPoint Presentation</vt:lpstr>
    </vt:vector>
  </TitlesOfParts>
  <Company>SSA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Nino Berdzuli</dc:creator>
  <cp:lastModifiedBy>Ketevan Goginashvili</cp:lastModifiedBy>
  <cp:revision>665</cp:revision>
  <cp:lastPrinted>2017-11-27T07:20:42Z</cp:lastPrinted>
  <dcterms:created xsi:type="dcterms:W3CDTF">2012-02-03T10:47:59Z</dcterms:created>
  <dcterms:modified xsi:type="dcterms:W3CDTF">2018-05-30T15:51:45Z</dcterms:modified>
</cp:coreProperties>
</file>