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1"/>
  </p:notesMasterIdLst>
  <p:handoutMasterIdLst>
    <p:handoutMasterId r:id="rId32"/>
  </p:handoutMasterIdLst>
  <p:sldIdLst>
    <p:sldId id="284" r:id="rId2"/>
    <p:sldId id="292" r:id="rId3"/>
    <p:sldId id="285" r:id="rId4"/>
    <p:sldId id="293" r:id="rId5"/>
    <p:sldId id="294" r:id="rId6"/>
    <p:sldId id="286" r:id="rId7"/>
    <p:sldId id="287" r:id="rId8"/>
    <p:sldId id="295" r:id="rId9"/>
    <p:sldId id="308" r:id="rId10"/>
    <p:sldId id="309" r:id="rId11"/>
    <p:sldId id="288" r:id="rId12"/>
    <p:sldId id="289" r:id="rId13"/>
    <p:sldId id="290" r:id="rId14"/>
    <p:sldId id="291" r:id="rId15"/>
    <p:sldId id="297" r:id="rId16"/>
    <p:sldId id="303" r:id="rId17"/>
    <p:sldId id="310" r:id="rId18"/>
    <p:sldId id="298" r:id="rId19"/>
    <p:sldId id="307" r:id="rId20"/>
    <p:sldId id="304" r:id="rId21"/>
    <p:sldId id="305" r:id="rId22"/>
    <p:sldId id="306" r:id="rId23"/>
    <p:sldId id="299" r:id="rId24"/>
    <p:sldId id="311" r:id="rId25"/>
    <p:sldId id="300" r:id="rId26"/>
    <p:sldId id="301" r:id="rId27"/>
    <p:sldId id="312" r:id="rId28"/>
    <p:sldId id="313" r:id="rId29"/>
    <p:sldId id="302" r:id="rId30"/>
  </p:sldIdLst>
  <p:sldSz cx="9144000" cy="6858000" type="screen4x3"/>
  <p:notesSz cx="70104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" pitchFamily="18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" pitchFamily="18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" pitchFamily="18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" pitchFamily="18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" pitchFamily="18" charset="0"/>
        <a:ea typeface="+mn-ea"/>
        <a:cs typeface="Arial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" pitchFamily="18" charset="0"/>
        <a:ea typeface="+mn-ea"/>
        <a:cs typeface="Arial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" pitchFamily="18" charset="0"/>
        <a:ea typeface="+mn-ea"/>
        <a:cs typeface="Arial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" pitchFamily="18" charset="0"/>
        <a:ea typeface="+mn-ea"/>
        <a:cs typeface="Arial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5B5B"/>
    <a:srgbClr val="130195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6126" autoAdjust="0"/>
  </p:normalViewPr>
  <p:slideViewPr>
    <p:cSldViewPr>
      <p:cViewPr>
        <p:scale>
          <a:sx n="66" d="100"/>
          <a:sy n="66" d="100"/>
        </p:scale>
        <p:origin x="-3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b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b="1">
                <a:cs typeface="+mn-cs"/>
              </a:defRPr>
            </a:lvl1pPr>
          </a:lstStyle>
          <a:p>
            <a:pPr>
              <a:defRPr/>
            </a:pPr>
            <a:fld id="{DDE6BAA9-2A82-48C1-9E13-8224D4570B4D}" type="datetimeFigureOut">
              <a:rPr lang="en-US"/>
              <a:pPr>
                <a:defRPr/>
              </a:pPr>
              <a:t>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48"/>
            <a:ext cx="3038604" cy="4652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b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648"/>
            <a:ext cx="3038604" cy="4652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b="1">
                <a:cs typeface="+mn-cs"/>
              </a:defRPr>
            </a:lvl1pPr>
          </a:lstStyle>
          <a:p>
            <a:pPr>
              <a:defRPr/>
            </a:pPr>
            <a:fld id="{51D03FBA-57EC-4291-B24A-3BD623D0B9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159" y="0"/>
            <a:ext cx="3038604" cy="46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713" y="4416311"/>
            <a:ext cx="5608975" cy="418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48"/>
            <a:ext cx="3038604" cy="46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159" y="8829648"/>
            <a:ext cx="3038604" cy="46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94E5EDB-6442-469A-AC45-79220F3195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" y="1752600"/>
            <a:ext cx="8991600" cy="51054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defRPr/>
            </a:pPr>
            <a:endParaRPr lang="en-US" b="1">
              <a:cs typeface="+mn-cs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1752600"/>
            <a:ext cx="9144000" cy="152400"/>
          </a:xfrm>
          <a:prstGeom prst="rect">
            <a:avLst/>
          </a:prstGeom>
          <a:solidFill>
            <a:srgbClr val="C2113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defRPr/>
            </a:pPr>
            <a:endParaRPr lang="en-US" b="1">
              <a:cs typeface="+mn-cs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1905000"/>
            <a:ext cx="152400" cy="4953000"/>
          </a:xfrm>
          <a:prstGeom prst="rect">
            <a:avLst/>
          </a:prstGeom>
          <a:solidFill>
            <a:srgbClr val="002A6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defRPr/>
            </a:pPr>
            <a:endParaRPr lang="en-US" b="1">
              <a:cs typeface="+mn-cs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8" y="449263"/>
            <a:ext cx="69881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3429000"/>
            <a:ext cx="7772400" cy="1143000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309B6-FD37-4EC3-A5DB-95823EA72B99}" type="slidenum">
              <a:rPr lang="en-US"/>
              <a:pPr>
                <a:defRPr/>
              </a:pPr>
              <a:t>‹#›</a:t>
            </a:fld>
            <a:r>
              <a:rPr lang="en-US"/>
              <a:t>a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9DAC6-6E3E-4D6A-ADE1-9A769CD3A4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447800"/>
            <a:ext cx="1943100" cy="464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447800"/>
            <a:ext cx="5676900" cy="464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0473B-4F48-4745-839F-D585F2E4C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77C2D-17C7-4EA2-857B-2C69AB81D8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BC099-8CCF-4F70-9B1E-FC1773154E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B5536-942E-4227-AF66-F56208923F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74226-1A4B-492B-98B6-49CEA3844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A981C-EDFE-4172-A2E3-F49D2FCE20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70276-E1CC-4320-82E1-3DAC7CD88D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7B11E-ED16-4957-99D8-26FAA5DC7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BC9A5-4845-492F-93BF-0AF6250036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05175-D82F-4FF7-8FC8-19EC0341E7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4478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09800"/>
            <a:ext cx="777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4C0C5FD6-A839-443C-B871-1CAE787FFC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1066800"/>
            <a:ext cx="9144000" cy="152400"/>
          </a:xfrm>
          <a:prstGeom prst="rect">
            <a:avLst/>
          </a:prstGeom>
          <a:solidFill>
            <a:srgbClr val="C2113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defRPr/>
            </a:pPr>
            <a:endParaRPr lang="en-US" b="1">
              <a:cs typeface="+mn-cs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1219200"/>
            <a:ext cx="152400" cy="5638800"/>
          </a:xfrm>
          <a:prstGeom prst="rect">
            <a:avLst/>
          </a:prstGeom>
          <a:solidFill>
            <a:srgbClr val="002A6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solidFill>
                <a:srgbClr val="002A6C"/>
              </a:solidFill>
              <a:cs typeface="+mn-cs"/>
            </a:endParaRPr>
          </a:p>
        </p:txBody>
      </p:sp>
      <p:pic>
        <p:nvPicPr>
          <p:cNvPr id="1033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03200" y="142875"/>
            <a:ext cx="60229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5"/>
          <p:cNvSpPr>
            <a:spLocks noGrp="1"/>
          </p:cNvSpPr>
          <p:nvPr>
            <p:ph type="subTitle" idx="1"/>
          </p:nvPr>
        </p:nvSpPr>
        <p:spPr>
          <a:xfrm>
            <a:off x="1447800" y="4876800"/>
            <a:ext cx="6400800" cy="1752600"/>
          </a:xfrm>
        </p:spPr>
        <p:txBody>
          <a:bodyPr/>
          <a:lstStyle/>
          <a:p>
            <a:pPr eaLnBrk="1" hangingPunct="1"/>
            <a:r>
              <a:rPr lang="ka-GE" dirty="0" smtClean="0"/>
              <a:t>ტომ შვარკი</a:t>
            </a:r>
            <a:r>
              <a:rPr lang="en-US" dirty="0" smtClean="0"/>
              <a:t>, </a:t>
            </a:r>
            <a:r>
              <a:rPr lang="ka-GE" dirty="0" smtClean="0"/>
              <a:t>მედიცინის დოქტორი</a:t>
            </a:r>
            <a:endParaRPr lang="en-US" dirty="0" smtClean="0"/>
          </a:p>
          <a:p>
            <a:pPr eaLnBrk="1" hangingPunct="1"/>
            <a:r>
              <a:rPr lang="en-US" dirty="0" smtClean="0"/>
              <a:t>27 </a:t>
            </a:r>
            <a:r>
              <a:rPr lang="ka-GE" dirty="0" smtClean="0"/>
              <a:t>მაისი</a:t>
            </a:r>
            <a:r>
              <a:rPr lang="en-US" dirty="0" smtClean="0"/>
              <a:t> 2010</a:t>
            </a:r>
          </a:p>
        </p:txBody>
      </p:sp>
      <p:sp>
        <p:nvSpPr>
          <p:cNvPr id="3075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772400" cy="2667000"/>
          </a:xfrm>
        </p:spPr>
        <p:txBody>
          <a:bodyPr/>
          <a:lstStyle/>
          <a:p>
            <a:pPr eaLnBrk="1" hangingPunct="1"/>
            <a:r>
              <a:rPr lang="ka-GE" sz="3600" dirty="0" smtClean="0"/>
              <a:t>თვითშეფასება, როგორც ჰოსპიტალთა ხარისხის გაუმჯობესების </a:t>
            </a:r>
            <a:r>
              <a:rPr lang="en-US" sz="3600" dirty="0" smtClean="0"/>
              <a:t> </a:t>
            </a:r>
            <a:r>
              <a:rPr lang="ka-GE" sz="3600" dirty="0" smtClean="0"/>
              <a:t>შიდა ინსტრუმენტი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14478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2286000"/>
            <a:ext cx="8229600" cy="2895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38200" y="1295400"/>
            <a:ext cx="7772400" cy="1470025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საერთაშორისო გაერთიანებული კომისია </a:t>
            </a:r>
            <a:br>
              <a:rPr lang="ka-GE" sz="3200" dirty="0" smtClean="0"/>
            </a:br>
            <a:r>
              <a:rPr lang="ka-GE" sz="2800" dirty="0" smtClean="0"/>
              <a:t>აკრედიტაცია</a:t>
            </a:r>
            <a:endParaRPr lang="en-US" sz="2800" dirty="0" smtClean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124200"/>
            <a:ext cx="7315200" cy="297180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b="1" i="1" dirty="0" smtClean="0"/>
              <a:t> </a:t>
            </a:r>
            <a:r>
              <a:rPr lang="ka-GE" dirty="0" smtClean="0"/>
              <a:t>ხანგრძლივი პროცესი</a:t>
            </a:r>
            <a:endParaRPr lang="en-US" dirty="0" smtClean="0"/>
          </a:p>
          <a:p>
            <a:pPr algn="l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ka-GE" dirty="0" smtClean="0"/>
              <a:t>ბრაზილიაში, სან პაულოში ალბერტ აინშტაინის სახელობის ჰოსპიტალი</a:t>
            </a:r>
            <a:endParaRPr lang="en-US" dirty="0" smtClean="0"/>
          </a:p>
          <a:p>
            <a:pPr lvl="1" algn="l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ka-GE" sz="2100" dirty="0" smtClean="0"/>
              <a:t> პირველია, რომელსაც საერთაშორისო გაერთიანებული კომისიის მიერ მიენიჭა აკრედიტაცია </a:t>
            </a:r>
          </a:p>
          <a:p>
            <a:pPr lvl="1" algn="l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ka-GE" sz="2100" dirty="0" smtClean="0"/>
              <a:t> მე ვხელმძღვანელობდი მოსამზადებელ ჯგუფს</a:t>
            </a:r>
          </a:p>
          <a:p>
            <a:pPr lvl="1" algn="l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ka-GE" sz="2100" dirty="0" smtClean="0"/>
              <a:t> 4.5 წლის განმავლობაში განხორციელდა 5 მოსამზადებელი ვიზიტი </a:t>
            </a:r>
            <a:endParaRPr lang="en-US" sz="21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14478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2286000"/>
            <a:ext cx="8229600" cy="2895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276600"/>
            <a:ext cx="7772400" cy="609600"/>
          </a:xfrm>
        </p:spPr>
        <p:txBody>
          <a:bodyPr/>
          <a:lstStyle/>
          <a:p>
            <a:pPr algn="ctr" eaLnBrk="1" hangingPunct="1"/>
            <a:r>
              <a:rPr lang="ka-GE" sz="3400" dirty="0" smtClean="0"/>
              <a:t>აკრედიტაციის მნიშვნელობა და სარგებელი</a:t>
            </a:r>
            <a:endParaRPr lang="en-US" sz="34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13716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2286000"/>
            <a:ext cx="8229600" cy="3352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ka-GE" sz="3200" dirty="0" smtClean="0"/>
              <a:t>მნიშვნელობა და სარგებელი</a:t>
            </a:r>
            <a:endParaRPr lang="en-US" sz="3200" dirty="0" smtClean="0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2209800"/>
            <a:ext cx="7772400" cy="44196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sz="2800" dirty="0" smtClean="0"/>
              <a:t>საზოგადოების ნდობის გაზრდა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800" dirty="0" smtClean="0"/>
              <a:t>სამედიცინო მომსახურების მართვის გაუმჯობესება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800" dirty="0" smtClean="0"/>
              <a:t>ხარისხის მუდმივი გაუმჯობესება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800" dirty="0" smtClean="0"/>
              <a:t>ნებართვების შედარება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ჰოსპიტლის შიგნით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სხვა ჰოსპიტალთან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საერთაშორისო დონეზე</a:t>
            </a:r>
            <a:endParaRPr lang="en-US" sz="2400" dirty="0" smtClean="0"/>
          </a:p>
          <a:p>
            <a:pPr eaLnBrk="1" hangingPunct="1">
              <a:buFont typeface="Wingdings" pitchFamily="2" charset="2"/>
              <a:buChar char="Ø"/>
            </a:pPr>
            <a:endParaRPr lang="en-US" sz="28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33400" y="13716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3400" y="2286000"/>
            <a:ext cx="8229600" cy="33528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5364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2514600"/>
            <a:ext cx="7772400" cy="3886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sz="2800" dirty="0" smtClean="0"/>
              <a:t>ანაზღაურების რაციონალიზაცია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800" dirty="0" smtClean="0"/>
              <a:t>ბიუჯეტის საჭიროებების განსაზღვრა და დამტკიცება</a:t>
            </a:r>
            <a:endParaRPr lang="en-US" sz="2800" dirty="0" smtClean="0"/>
          </a:p>
          <a:p>
            <a:pPr eaLnBrk="1" hangingPunct="1">
              <a:buFont typeface="Wingdings" pitchFamily="2" charset="2"/>
              <a:buNone/>
            </a:pPr>
            <a:endParaRPr lang="en-US" sz="2800" u="sng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ka-GE" sz="2800" b="1" dirty="0" smtClean="0"/>
              <a:t>და</a:t>
            </a:r>
            <a:endParaRPr lang="en-US" sz="2800" b="1" dirty="0" smtClean="0"/>
          </a:p>
          <a:p>
            <a:pPr eaLnBrk="1" hangingPunct="1">
              <a:buFont typeface="Wingdings" pitchFamily="2" charset="2"/>
              <a:buChar char="Ø"/>
            </a:pPr>
            <a:endParaRPr lang="en-US" sz="2800" u="sng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sz="2800" b="1" dirty="0" smtClean="0"/>
              <a:t>ხარჯების შემცირება</a:t>
            </a:r>
            <a:endParaRPr lang="en-US" sz="2800" b="1" dirty="0" smtClean="0"/>
          </a:p>
          <a:p>
            <a:pPr eaLnBrk="1" hangingPunct="1">
              <a:buFont typeface="Wingdings" pitchFamily="2" charset="2"/>
              <a:buChar char="Ø"/>
            </a:pPr>
            <a:endParaRPr lang="en-US" sz="2800" dirty="0" smtClean="0"/>
          </a:p>
          <a:p>
            <a:pPr eaLnBrk="1" hangingPunct="1">
              <a:buFont typeface="Wingdings" pitchFamily="2" charset="2"/>
              <a:buChar char="Ø"/>
            </a:pPr>
            <a:endParaRPr lang="en-US" sz="2800" dirty="0" smtClean="0"/>
          </a:p>
          <a:p>
            <a:pPr eaLnBrk="1" hangingPunct="1">
              <a:buFont typeface="Wingdings" pitchFamily="2" charset="2"/>
              <a:buChar char="Ø"/>
            </a:pPr>
            <a:endParaRPr lang="en-US" sz="2800" dirty="0" smtClean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685800" y="14478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ka-GE" sz="32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მნიშვნელობა და სარგებელი</a:t>
            </a:r>
            <a:endParaRPr lang="en-US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12954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2438400"/>
            <a:ext cx="8229600" cy="27432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762000" y="1371600"/>
            <a:ext cx="7772400" cy="765175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აკრედიტაციის მნიშვნელობის მაგალითი</a:t>
            </a:r>
            <a:endParaRPr lang="en-US" sz="3200" dirty="0" smtClean="0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2743200"/>
            <a:ext cx="7010400" cy="26670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Char char="Ø"/>
            </a:pPr>
            <a:r>
              <a:rPr lang="ka-GE" sz="2800" b="1" dirty="0" smtClean="0"/>
              <a:t>სტანდარტი</a:t>
            </a:r>
            <a:endParaRPr lang="en-US" sz="2800" b="1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ka-GE" sz="2800" dirty="0" smtClean="0"/>
              <a:t>,,ჰოსპიტალი აფასებს ანტიბიოტიკების გამოყენების შესაბამისობას და საჭიროების შემთხვევაში ღებულობს საჭირო ზომებს”</a:t>
            </a:r>
            <a:endParaRPr lang="en-US" sz="2800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12954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2438400"/>
            <a:ext cx="8229600" cy="27432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741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3276600"/>
            <a:ext cx="6400800" cy="1752600"/>
          </a:xfrm>
        </p:spPr>
        <p:txBody>
          <a:bodyPr/>
          <a:lstStyle/>
          <a:p>
            <a:pPr algn="l" eaLnBrk="1" hangingPunct="1">
              <a:buFont typeface="Wingdings" pitchFamily="2" charset="2"/>
              <a:buChar char="Ø"/>
            </a:pPr>
            <a:r>
              <a:rPr lang="ka-GE" sz="2800" smtClean="0"/>
              <a:t>ერთმა საავადმყოფომ დაზოგა </a:t>
            </a:r>
          </a:p>
          <a:p>
            <a:pPr algn="l" eaLnBrk="1" hangingPunct="1"/>
            <a:r>
              <a:rPr lang="en-US" sz="2800" smtClean="0"/>
              <a:t>$</a:t>
            </a:r>
            <a:r>
              <a:rPr lang="ka-GE" sz="2800" smtClean="0"/>
              <a:t> </a:t>
            </a:r>
            <a:r>
              <a:rPr lang="en-US" sz="2800" smtClean="0"/>
              <a:t>250,000</a:t>
            </a:r>
            <a:r>
              <a:rPr lang="ka-GE" sz="2800" smtClean="0"/>
              <a:t> ერთი წლის განმავლობაში ანტიბიოტიკების სათანადო გამოყენების შედეგად</a:t>
            </a:r>
            <a:endParaRPr lang="en-US" sz="2800" smtClean="0"/>
          </a:p>
        </p:txBody>
      </p:sp>
      <p:sp>
        <p:nvSpPr>
          <p:cNvPr id="1741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000" y="1600200"/>
            <a:ext cx="7772400" cy="765175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აკრედიტაციის მნიშვნელობის მაგალითი</a:t>
            </a:r>
            <a:endParaRPr lang="en-US" sz="32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14478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2286000"/>
            <a:ext cx="8229600" cy="2895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295400"/>
            <a:ext cx="7772400" cy="609600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საერთაშორისო პროცესი</a:t>
            </a:r>
            <a:endParaRPr lang="en-US" sz="3200" dirty="0" smtClean="0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სტანდარტების შემუშავება და ტესტირება</a:t>
            </a: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მცირე რაოდენობის სტანდარტებით დაწყება და ამ რაოდენობის თანდათან გაზრდა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თვითშეფასება (ექსპერტების დახმარებით ან მათი დახმარების გარეშე)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გაუმჯობესების მიზნით განხორციელებული ღონისძიებები </a:t>
            </a: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დამოუკიდებელი ორგანიზაციის შექმნა, რომელიც ზედამხედველობას გაუწევს აკრედიტაციის პროცესს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შემფასებელთა (შიდა და გარე) გადამზადება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გაცილებით გვიან: გარე შეფასება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14478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2286000"/>
            <a:ext cx="8229600" cy="2895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295400"/>
            <a:ext cx="7772400" cy="609600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საერთაშორისო პროცესი</a:t>
            </a:r>
            <a:r>
              <a:rPr lang="ka-GE" sz="2800" dirty="0" smtClean="0"/>
              <a:t/>
            </a:r>
            <a:br>
              <a:rPr lang="ka-GE" sz="2800" dirty="0" smtClean="0"/>
            </a:br>
            <a:r>
              <a:rPr lang="ka-GE" sz="2800" b="0" dirty="0" smtClean="0"/>
              <a:t>იორდანიის გამოცდილება</a:t>
            </a:r>
            <a:endParaRPr lang="en-US" sz="2800" b="0" dirty="0" smtClean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</a:pPr>
            <a:endParaRPr lang="en-US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პროცესის დაწყებიდან იორდანიის ჯანდაცვის აკრედიტაციის საბჭოს მიერ პირველი ჰოსპიტლის სრულ აკრედიტირებამდე:</a:t>
            </a:r>
            <a:endParaRPr lang="en-US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b="1" dirty="0" smtClean="0"/>
              <a:t>ოდნავ მეტი ვიდრე  5 წელი</a:t>
            </a: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ეროვნული არასამთავრობო აკრედიტაციის სააგენტოს დაარსება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მოკლევადიანი კონსულტანტების ვიზიტები (9 ვიზიტი ამ კონკრეტულ შემთხვევაში)</a:t>
            </a:r>
            <a:endParaRPr lang="en-US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295400"/>
            <a:ext cx="7772400" cy="914400"/>
          </a:xfrm>
        </p:spPr>
        <p:txBody>
          <a:bodyPr/>
          <a:lstStyle/>
          <a:p>
            <a:pPr algn="ctr" eaLnBrk="1" hangingPunct="1"/>
            <a:r>
              <a:rPr lang="ka-GE" sz="2800" dirty="0" smtClean="0"/>
              <a:t>საქართველოსთვის რეკომენდირებული მიდგომა</a:t>
            </a:r>
            <a:endParaRPr lang="en-US" sz="2800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514600"/>
            <a:ext cx="7772400" cy="3886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დაწყება მხოლოდ 10-12 სტანდარტით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სტანდარტების გამოყენება, რომლებიც </a:t>
            </a:r>
            <a:r>
              <a:rPr lang="ka-GE" b="1" u="sng" dirty="0" smtClean="0"/>
              <a:t>არ მოითხოვს  </a:t>
            </a:r>
            <a:r>
              <a:rPr lang="ka-GE" dirty="0" smtClean="0"/>
              <a:t>დამატებით რესურსებს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სტანდარტები, რაც ხელს უწყობს ხარჯთ-ეფექტურობას </a:t>
            </a:r>
            <a:endParaRPr lang="en-US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ინფექციის კონტროლი</a:t>
            </a:r>
            <a:endParaRPr lang="en-US" sz="2400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,,ცუდი ხარისხის ფასი/ხარჯი”</a:t>
            </a:r>
            <a:endParaRPr lang="en-US" sz="2400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პაციენტის უსაფრთხოება</a:t>
            </a:r>
            <a:endParaRPr lang="en-US" sz="24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438400"/>
            <a:ext cx="8001000" cy="3505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endParaRPr lang="en-US" sz="2800" dirty="0" smtClean="0"/>
          </a:p>
          <a:p>
            <a:pPr eaLnBrk="1" hangingPunct="1">
              <a:buFontTx/>
              <a:buNone/>
            </a:pPr>
            <a:endParaRPr lang="en-US" sz="2600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sz="2600" dirty="0" smtClean="0"/>
              <a:t>სტანდარტები, რომელთა გადახედვა/შემუშავება უნდა მოხდეს საქართველოს ჰოსპიტალთა ასოციაციის მიერ</a:t>
            </a:r>
          </a:p>
          <a:p>
            <a:pPr eaLnBrk="1" hangingPunct="1">
              <a:buFontTx/>
              <a:buNone/>
            </a:pPr>
            <a:endParaRPr lang="en-US" sz="3200" dirty="0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676400"/>
            <a:ext cx="7772400" cy="1066800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საქართველოსთვის რეკომენდირებული მიდგომა</a:t>
            </a:r>
            <a:endParaRPr lang="en-US" sz="32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5"/>
          <p:cNvSpPr>
            <a:spLocks noGrp="1"/>
          </p:cNvSpPr>
          <p:nvPr>
            <p:ph type="subTitle" idx="4294967295"/>
          </p:nvPr>
        </p:nvSpPr>
        <p:spPr>
          <a:xfrm>
            <a:off x="990600" y="3124200"/>
            <a:ext cx="7620000" cy="2362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ka-GE" dirty="0" smtClean="0"/>
              <a:t>თვითშეფასების (და შემდეგ მიუკერძოებელი ექსპერტების მიერ შეფასების ჩატარების) პროცესი, რომელსაც იყენებს ჰოსპიტალი დადგენილ სტანდარტებთან შესაბამისობაში ფუნქციონირების დონის სწორად შესაფასებლად და ხარისხის მუდმივი გაუმჯობესების უზრუნველსაყოფად.</a:t>
            </a:r>
          </a:p>
          <a:p>
            <a:pPr marL="0" indent="0" eaLnBrk="1" hangingPunct="1">
              <a:buFontTx/>
              <a:buNone/>
            </a:pPr>
            <a:endParaRPr lang="en-US" dirty="0" smtClean="0"/>
          </a:p>
        </p:txBody>
      </p:sp>
      <p:sp>
        <p:nvSpPr>
          <p:cNvPr id="4099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2286000"/>
            <a:ext cx="7772400" cy="762000"/>
          </a:xfrm>
        </p:spPr>
        <p:txBody>
          <a:bodyPr/>
          <a:lstStyle/>
          <a:p>
            <a:pPr algn="ctr" eaLnBrk="1" hangingPunct="1"/>
            <a:r>
              <a:rPr lang="ka-GE" sz="3600" smtClean="0"/>
              <a:t>რა არის აკრედიტაცია</a:t>
            </a:r>
            <a:br>
              <a:rPr lang="ka-GE" sz="3600" smtClean="0"/>
            </a:br>
            <a:r>
              <a:rPr lang="ka-GE" sz="3600" smtClean="0"/>
              <a:t/>
            </a:r>
            <a:br>
              <a:rPr lang="ka-GE" sz="3600" smtClean="0"/>
            </a:br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295400"/>
            <a:ext cx="7772400" cy="609600"/>
          </a:xfrm>
        </p:spPr>
        <p:txBody>
          <a:bodyPr/>
          <a:lstStyle/>
          <a:p>
            <a:pPr algn="ctr" eaLnBrk="1" hangingPunct="1"/>
            <a:r>
              <a:rPr lang="ka-GE" sz="3000" dirty="0" smtClean="0"/>
              <a:t>სტანდარტული ფორმატი</a:t>
            </a:r>
            <a:endParaRPr lang="en-US" sz="3000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209800"/>
            <a:ext cx="77724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600" b="1" dirty="0" smtClean="0"/>
              <a:t>სტანდარტული აღწერილობა</a:t>
            </a:r>
            <a:endParaRPr lang="en-US" sz="2600" b="1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400" dirty="0" smtClean="0"/>
              <a:t>ზოგადი აღწერილობა (თხრობითი ნაწილი)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600" b="1" dirty="0" smtClean="0"/>
              <a:t>კვლევასთან დაკავშირებული მთავარი პრინციპები</a:t>
            </a:r>
            <a:endParaRPr lang="en-US" sz="2600" b="1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400" dirty="0" smtClean="0"/>
              <a:t>რა მტკიცებულებებია საჭირო სტანდარტებთან შესაბამისობის საჩვენებლად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600" b="1" dirty="0" smtClean="0"/>
              <a:t>ქულების მინიჭების წესები</a:t>
            </a:r>
            <a:endParaRPr lang="en-US" sz="2600" b="1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800" dirty="0" smtClean="0"/>
              <a:t> </a:t>
            </a:r>
            <a:r>
              <a:rPr lang="ka-GE" sz="2400" dirty="0" smtClean="0"/>
              <a:t>კონკრეტულად  როგორ უნდა განისაზღვროს სტანდარტების სრული (2), ნაწილობრივი (1) დაცვა ან დაუცველობა (0)</a:t>
            </a:r>
            <a:endParaRPr lang="en-US" sz="24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ka-GE" sz="3000" dirty="0" smtClean="0"/>
              <a:t>სტანდარტული მაგალითი</a:t>
            </a:r>
            <a:endParaRPr lang="en-US" sz="3000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b="1" dirty="0" smtClean="0"/>
              <a:t>სტანდარტი</a:t>
            </a:r>
            <a:r>
              <a:rPr lang="en-US" b="1" dirty="0" smtClean="0"/>
              <a:t>:  </a:t>
            </a:r>
            <a:r>
              <a:rPr lang="ka-GE" i="1" dirty="0" smtClean="0"/>
              <a:t>ჰოსპიტალმა შეიმუშავა პაციენტის კმაყოფილების კითხვარი სტაციონარული, ამბულატორიული და გადაუდებელი მდგომარეობის მქონე პაციენტთათვის. შედეგები ურიგდება მთელს პერსონალს და ჰოსპიტალი იღებს სათანადო ზომებს საჭიროების შემთხვევაში.</a:t>
            </a:r>
          </a:p>
          <a:p>
            <a:pPr eaLnBrk="1" hangingPunct="1">
              <a:buFontTx/>
              <a:buNone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b="1" dirty="0" smtClean="0"/>
              <a:t>კვლევის პროცესი</a:t>
            </a:r>
            <a:r>
              <a:rPr lang="en-US" b="1" dirty="0" smtClean="0"/>
              <a:t>: </a:t>
            </a:r>
            <a:r>
              <a:rPr lang="ka-GE" i="1" dirty="0" smtClean="0"/>
              <a:t>კითხვარის და მასთან დაკავშირებული ნებისმიერი დოკუმენტის განხილვა.</a:t>
            </a:r>
          </a:p>
          <a:p>
            <a:pPr eaLnBrk="1" hangingPunct="1">
              <a:buFont typeface="Wingdings" pitchFamily="2" charset="2"/>
              <a:buNone/>
            </a:pPr>
            <a:endParaRPr lang="en-US" b="1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0386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b="1" dirty="0" smtClean="0"/>
              <a:t>ქულების მინიჭება</a:t>
            </a:r>
            <a:r>
              <a:rPr lang="en-US" b="1" dirty="0" smtClean="0"/>
              <a:t>:</a:t>
            </a:r>
          </a:p>
          <a:p>
            <a:pPr eaLnBrk="1" hangingPunct="1"/>
            <a:r>
              <a:rPr lang="ka-GE" sz="2200" dirty="0" smtClean="0"/>
              <a:t>თუ 6 თვის განმავლობაში ტარდება პაციენტის კმაყოფილების შეფასების პროცესი და არსებობს მტკიცებულებები განხორციელებულ ღონისძიებებთან დაკავშირებით, ქულა ენიჭება სტანდარტების სრული დაცვის მიხედვით.</a:t>
            </a:r>
          </a:p>
          <a:p>
            <a:pPr eaLnBrk="1" hangingPunct="1"/>
            <a:r>
              <a:rPr lang="ka-GE" sz="2200" dirty="0" smtClean="0"/>
              <a:t>თუ ტარდება პაციენტის კმაყოფილების შეფასება, მაგრამ იშვიათად ან ეპიზოდურად და არ მოჰყვება არანარი სათანადო ღონისძიება, ქულა ენიჭება სტანდარტების ნაწილობრივი დაცვის მიხედვით.</a:t>
            </a:r>
          </a:p>
          <a:p>
            <a:pPr eaLnBrk="1" hangingPunct="1"/>
            <a:r>
              <a:rPr lang="ka-GE" sz="2200" dirty="0" smtClean="0"/>
              <a:t>თუ არ ტარდება პაციენტის კმაყოფილების მიმოხილვა, ქულა ენიჭება სტანდარტების დაუცველობის მიხედვით.</a:t>
            </a:r>
          </a:p>
          <a:p>
            <a:pPr eaLnBrk="1" hangingPunct="1">
              <a:buFont typeface="Wingdings" pitchFamily="2" charset="2"/>
              <a:buNone/>
            </a:pPr>
            <a:endParaRPr lang="en-US" b="1" dirty="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295400"/>
            <a:ext cx="7772400" cy="609600"/>
          </a:xfrm>
        </p:spPr>
        <p:txBody>
          <a:bodyPr/>
          <a:lstStyle/>
          <a:p>
            <a:pPr algn="ctr" eaLnBrk="1" hangingPunct="1"/>
            <a:r>
              <a:rPr lang="ka-GE" sz="3000" dirty="0" smtClean="0"/>
              <a:t>სტანდარტული მაგალითი</a:t>
            </a:r>
            <a:endParaRPr lang="en-US" sz="3000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</a:pPr>
            <a:endParaRPr lang="en-US" sz="3200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sz="2800" b="1" dirty="0" smtClean="0"/>
              <a:t>რამდენიმე პილოტური საავადმყოფო</a:t>
            </a:r>
            <a:endParaRPr lang="en-US" sz="2800" b="1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600" dirty="0" smtClean="0"/>
              <a:t>სტანდარტების ვალიდურობის შემოწმება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600" dirty="0" smtClean="0"/>
              <a:t>თვითშეფასებასთან დაკავშირებული მიდგომის შემუშავება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600" dirty="0" smtClean="0"/>
              <a:t>ეროვნულ რესურსად გამოყენება</a:t>
            </a:r>
            <a:endParaRPr lang="en-US" sz="2600" dirty="0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47800"/>
            <a:ext cx="7772400" cy="990600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საქართველოსთვის რეკომენდირებული მიდგომა</a:t>
            </a:r>
            <a:endParaRPr lang="en-US" sz="3200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295400"/>
            <a:ext cx="7772400" cy="914400"/>
          </a:xfrm>
        </p:spPr>
        <p:txBody>
          <a:bodyPr/>
          <a:lstStyle/>
          <a:p>
            <a:pPr algn="ctr" eaLnBrk="1" hangingPunct="1"/>
            <a:r>
              <a:rPr lang="ka-GE" sz="2800" dirty="0" smtClean="0"/>
              <a:t>პილოტური საავადმყოფოებისათვის რეკომენდირებული მიდგომა</a:t>
            </a:r>
            <a:endParaRPr lang="en-US" sz="2800" dirty="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514600"/>
            <a:ext cx="7772400" cy="43434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სტანდარტებთან და თვითშეფასების პროცესთან დაკავშირებით ტრენინგის ჩატარება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თვითშეფასების განხორციელება (1 თვე)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გაუმჯობესების სამოქმედო გეგმის შემუშავება (1 კვირა)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ღონისძიებების განხორციელება (1 თვე)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თვითშეფასების პროცესის გამეორება ეფექტურობის განსაზღვრის თვალსაზრისით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dirty="0" smtClean="0"/>
              <a:t>ამ ნაბიჯების გადადგმა მანამდე, სანამ არ მოხდება</a:t>
            </a:r>
            <a:endParaRPr lang="en-US" dirty="0" smtClean="0"/>
          </a:p>
          <a:p>
            <a:pPr eaLnBrk="1" hangingPunct="1">
              <a:buNone/>
            </a:pPr>
            <a:r>
              <a:rPr lang="ka-GE" dirty="0" smtClean="0"/>
              <a:t>    სტანდარტების სრული დაცვა</a:t>
            </a:r>
            <a:endParaRPr lang="en-U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371600"/>
            <a:ext cx="7772400" cy="1143000"/>
          </a:xfrm>
        </p:spPr>
        <p:txBody>
          <a:bodyPr/>
          <a:lstStyle/>
          <a:p>
            <a:pPr algn="ctr" eaLnBrk="1" hangingPunct="1"/>
            <a:r>
              <a:rPr lang="ka-GE" sz="3000" dirty="0" smtClean="0"/>
              <a:t>პილოტური საავადმყოფო</a:t>
            </a:r>
            <a:br>
              <a:rPr lang="ka-GE" sz="3000" dirty="0" smtClean="0"/>
            </a:br>
            <a:r>
              <a:rPr lang="ka-GE" sz="2800" b="0" dirty="0" smtClean="0"/>
              <a:t>შერჩევის კრიტერიუმები</a:t>
            </a:r>
            <a:endParaRPr lang="en-US" sz="2800" b="0" dirty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743200"/>
            <a:ext cx="7772400" cy="3886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sz="2600" dirty="0" smtClean="0"/>
              <a:t>საავადმყოფოს დირექტორის დაინტერესება/ენთუზიაზმი</a:t>
            </a:r>
            <a:endParaRPr lang="en-US" sz="2600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sz="2600" dirty="0" smtClean="0"/>
              <a:t>ერთი ან მეტი პროფესიონალის დაინტერესება პროექტის ხელმძღვანელობით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600" dirty="0" smtClean="0"/>
              <a:t>შიდა ჰოსპიტალური სამუშაო ჯგუფის შექმნის სურვილი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600" dirty="0" smtClean="0"/>
              <a:t>პერიოდულად პროგრესის ანგარიშის წარდგენის სურვილი</a:t>
            </a:r>
            <a:endParaRPr lang="en-US" sz="3200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971800"/>
            <a:ext cx="7772400" cy="25908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sz="3000" b="1" dirty="0" smtClean="0"/>
              <a:t>სხვა საავადმყოფოებთან გამოცდილების გაზიარების სურვილი </a:t>
            </a:r>
            <a:r>
              <a:rPr lang="ka-GE" sz="3000" dirty="0" smtClean="0"/>
              <a:t>(შიდა ჰოსპიტალური სამუშაო ჯგუფი)</a:t>
            </a: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371600"/>
            <a:ext cx="7772400" cy="1143000"/>
          </a:xfrm>
        </p:spPr>
        <p:txBody>
          <a:bodyPr/>
          <a:lstStyle/>
          <a:p>
            <a:pPr algn="ctr" eaLnBrk="1" hangingPunct="1"/>
            <a:r>
              <a:rPr lang="ka-GE" sz="3000" dirty="0" smtClean="0"/>
              <a:t>პილოტური საავადმყოფო</a:t>
            </a:r>
            <a:r>
              <a:rPr lang="ka-GE" sz="2800" dirty="0" smtClean="0"/>
              <a:t/>
            </a:r>
            <a:br>
              <a:rPr lang="ka-GE" sz="2800" dirty="0" smtClean="0"/>
            </a:br>
            <a:r>
              <a:rPr lang="ka-GE" sz="2800" b="0" dirty="0" smtClean="0"/>
              <a:t>შერჩევის კრიტერიუმები</a:t>
            </a:r>
            <a:endParaRPr lang="en-US" sz="2800" b="0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295400"/>
            <a:ext cx="7772400" cy="1066800"/>
          </a:xfrm>
        </p:spPr>
        <p:txBody>
          <a:bodyPr/>
          <a:lstStyle/>
          <a:p>
            <a:pPr algn="ctr" eaLnBrk="1" hangingPunct="1"/>
            <a:r>
              <a:rPr lang="ka-GE" sz="2800" dirty="0" smtClean="0"/>
              <a:t>რეკომენდირებული პერიოდი  </a:t>
            </a:r>
            <a:r>
              <a:rPr lang="en-US" sz="2800" dirty="0" smtClean="0"/>
              <a:t>2010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05000"/>
            <a:ext cx="8077200" cy="4267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sz="2200" b="1" u="sng" dirty="0" smtClean="0"/>
              <a:t>ივნისი</a:t>
            </a:r>
            <a:endParaRPr lang="en-US" sz="2200" b="1" u="sng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1900" dirty="0" smtClean="0"/>
              <a:t>განაცხადი პილოტურ პროექტში მონაწილეობის მიღებასთან დაკავშირებით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1900" dirty="0" smtClean="0"/>
              <a:t>შეთავაზებული სტანდარტების (10-12) მიმოხილვა/შემუშავება და რეკომენდირება საქართველოს ჰოსპიტალთა ასოციაციის მიერ</a:t>
            </a:r>
            <a:endParaRPr lang="en-US" sz="1900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sz="2200" b="1" u="sng" dirty="0" smtClean="0"/>
              <a:t>ივლისი</a:t>
            </a:r>
            <a:endParaRPr lang="en-US" sz="2200" b="1" u="sng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1900" dirty="0" smtClean="0"/>
              <a:t>სტანდარტების გავრცელება პილოტურ და სხვა საავამდმყოფოებში</a:t>
            </a:r>
            <a:endParaRPr lang="en-US" sz="1900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sz="2200" b="1" u="sng" dirty="0" smtClean="0"/>
              <a:t>აგვისტო</a:t>
            </a:r>
            <a:endParaRPr lang="en-US" sz="2200" b="1" u="sng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1900" dirty="0" smtClean="0"/>
              <a:t>ტრენინგი სტანდარტებთან, შეფასების პროცესთან და ,,ქულების მინიჭებასთან” დაკავშირებით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1900" dirty="0" smtClean="0"/>
              <a:t>შეფასების პროცესის პრაქტიკული დემონსტრირება დოქტორ შვარკის მიერ</a:t>
            </a:r>
            <a:endParaRPr lang="en-US" sz="1900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057400"/>
            <a:ext cx="81534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000" b="1" dirty="0" smtClean="0"/>
              <a:t>აგვისტო-ოქტომბერი</a:t>
            </a:r>
            <a:endParaRPr lang="en-US" sz="2000" b="1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თვითშეფასების პროცესის, სამოქმედო გეგმის განხორციელების გაგრძელება. თვითშეფასების პროცესის გამეორება</a:t>
            </a:r>
            <a:endParaRPr lang="en-US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,,ჯანდაცვის განმტკიცების პროგრამისადმი” პროგრესის ანგარიშების პერიოდულად წარდგენა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პერიოდული შეხვედრები (ყოველთვიურად?) ყველა პილოტურ საავადმყოფოსთან გამოცდილების გაზიარების მიზნით</a:t>
            </a: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000" b="1" dirty="0" smtClean="0"/>
              <a:t>ოქტომბერი</a:t>
            </a:r>
            <a:endParaRPr lang="en-US" sz="2000" b="1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შუალედური შეფასება</a:t>
            </a: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000" b="1" dirty="0" smtClean="0"/>
              <a:t>დეკემბერი</a:t>
            </a:r>
            <a:endParaRPr lang="en-US" sz="2000" b="1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dirty="0" smtClean="0"/>
              <a:t>საბოლოო მიმოხილვა და სამომავლო ნაბიჯების განსაზღვრა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b="1" dirty="0" smtClean="0"/>
              <a:t>გახსოვდეთ - ეს არის პროცესი და არა დასასრული!!!</a:t>
            </a:r>
            <a:endParaRPr lang="en-US" b="1" dirty="0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219200"/>
            <a:ext cx="7772400" cy="914400"/>
          </a:xfrm>
        </p:spPr>
        <p:txBody>
          <a:bodyPr/>
          <a:lstStyle/>
          <a:p>
            <a:pPr algn="ctr" eaLnBrk="1" hangingPunct="1"/>
            <a:r>
              <a:rPr lang="ka-GE" sz="2800" dirty="0" smtClean="0"/>
              <a:t>რეკომენდირებული პერიოდი  </a:t>
            </a:r>
            <a:r>
              <a:rPr lang="en-US" sz="2800" dirty="0" smtClean="0"/>
              <a:t>2010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2438400"/>
            <a:ext cx="7772400" cy="609600"/>
          </a:xfrm>
        </p:spPr>
        <p:txBody>
          <a:bodyPr/>
          <a:lstStyle/>
          <a:p>
            <a:pPr algn="ctr" eaLnBrk="1" hangingPunct="1"/>
            <a:r>
              <a:rPr lang="ka-GE" sz="5000" dirty="0" smtClean="0"/>
              <a:t>გმადლობთ!</a:t>
            </a:r>
            <a:endParaRPr lang="en-US" sz="5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85800" y="12954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066800" y="2743200"/>
            <a:ext cx="7620000" cy="3048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en-US" sz="4000" kern="0" dirty="0">
              <a:latin typeface="+mn-lt"/>
              <a:cs typeface="+mn-cs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ka-GE" sz="3600" smtClean="0"/>
              <a:t>რა არის აკრედიტაცია</a:t>
            </a:r>
            <a:endParaRPr lang="en-US" sz="3600" smtClean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2209800"/>
            <a:ext cx="7772400" cy="4267200"/>
          </a:xfrm>
        </p:spPr>
        <p:txBody>
          <a:bodyPr/>
          <a:lstStyle/>
          <a:p>
            <a:pPr eaLnBrk="1" hangingPunct="1">
              <a:buClr>
                <a:srgbClr val="9AFF67"/>
              </a:buClr>
              <a:buFont typeface="Wingdings" pitchFamily="2" charset="2"/>
              <a:buChar char="Ø"/>
            </a:pPr>
            <a:r>
              <a:rPr lang="ka-GE" dirty="0" smtClean="0"/>
              <a:t>პროცესი და არა საბოლოო წერტილი</a:t>
            </a:r>
          </a:p>
          <a:p>
            <a:pPr eaLnBrk="1" hangingPunct="1">
              <a:buClr>
                <a:srgbClr val="9AFF67"/>
              </a:buClr>
              <a:buFont typeface="Wingdings" pitchFamily="2" charset="2"/>
              <a:buChar char="Ø"/>
            </a:pPr>
            <a:r>
              <a:rPr lang="ka-GE" dirty="0" smtClean="0"/>
              <a:t>ფუნქციონირების შეფასება წინასწარ განსაზღვრულ კრიტერიუმებთან (სტანდარტებთან) მიმართებაში</a:t>
            </a:r>
            <a:endParaRPr lang="en-US" dirty="0" smtClean="0"/>
          </a:p>
          <a:p>
            <a:pPr lvl="1" eaLnBrk="1" hangingPunct="1">
              <a:buClr>
                <a:srgbClr val="9AFF67"/>
              </a:buClr>
              <a:buFont typeface="Wingdings" pitchFamily="2" charset="2"/>
              <a:buChar char="Ø"/>
            </a:pPr>
            <a:r>
              <a:rPr lang="ka-GE" dirty="0" smtClean="0"/>
              <a:t>გაზომვადი და ობიექტური კრიტერიუმები</a:t>
            </a:r>
          </a:p>
          <a:p>
            <a:pPr lvl="1" eaLnBrk="1" hangingPunct="1">
              <a:buClr>
                <a:srgbClr val="9AFF67"/>
              </a:buClr>
              <a:buFont typeface="Wingdings" pitchFamily="2" charset="2"/>
              <a:buChar char="Ø"/>
            </a:pPr>
            <a:r>
              <a:rPr lang="ka-GE" dirty="0" smtClean="0"/>
              <a:t>და არა სუბიექტური ,,შეხედულება”</a:t>
            </a:r>
          </a:p>
          <a:p>
            <a:pPr eaLnBrk="1" hangingPunct="1">
              <a:buClr>
                <a:srgbClr val="9AFF67"/>
              </a:buClr>
              <a:buFont typeface="Wingdings" pitchFamily="2" charset="2"/>
              <a:buChar char="Ø"/>
            </a:pPr>
            <a:r>
              <a:rPr lang="ka-GE" dirty="0" smtClean="0"/>
              <a:t>მოითხოვს</a:t>
            </a:r>
            <a:r>
              <a:rPr lang="en-US" dirty="0" smtClean="0"/>
              <a:t>:</a:t>
            </a:r>
          </a:p>
          <a:p>
            <a:pPr lvl="1" eaLnBrk="1" hangingPunct="1">
              <a:buClr>
                <a:srgbClr val="9AFF67"/>
              </a:buClr>
              <a:buFont typeface="Wingdings" pitchFamily="2" charset="2"/>
              <a:buChar char="Ø"/>
            </a:pPr>
            <a:r>
              <a:rPr lang="ka-GE" dirty="0" smtClean="0"/>
              <a:t>თვითშეფასებას, რასაც შედეგად მოჰყვება მუდმივი განვითარება</a:t>
            </a:r>
          </a:p>
          <a:p>
            <a:pPr lvl="1" eaLnBrk="1" hangingPunct="1">
              <a:buClr>
                <a:srgbClr val="9AFF67"/>
              </a:buClr>
              <a:buFont typeface="Wingdings" pitchFamily="2" charset="2"/>
              <a:buChar char="Ø"/>
            </a:pPr>
            <a:r>
              <a:rPr lang="ka-GE" dirty="0" smtClean="0"/>
              <a:t>შემდეგ - გარე შეფასებას</a:t>
            </a:r>
          </a:p>
          <a:p>
            <a:pPr lvl="1" eaLnBrk="1" hangingPunct="1">
              <a:buClr>
                <a:srgbClr val="9AFF67"/>
              </a:buClr>
              <a:buFont typeface="Wingdings" pitchFamily="2" charset="2"/>
              <a:buChar char="Ø"/>
            </a:pPr>
            <a:r>
              <a:rPr lang="ka-GE" b="1" dirty="0" smtClean="0"/>
              <a:t>თვითშეფასება ყოველთვის პირველი და ყველაზე მნიშვნელოვანი საფეხურია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85800" y="12954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066800" y="2743200"/>
            <a:ext cx="7620000" cy="3048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en-US" sz="4000" kern="0" dirty="0">
              <a:latin typeface="+mn-lt"/>
              <a:cs typeface="+mn-cs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ka-GE" sz="3200" dirty="0" smtClean="0"/>
              <a:t>განმარტება</a:t>
            </a:r>
            <a:endParaRPr lang="en-US" sz="3200" dirty="0" smtClean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7772400" cy="4191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ka-GE" b="1" dirty="0" smtClean="0"/>
              <a:t>ლიცენზია/ნებართვა</a:t>
            </a:r>
            <a:endParaRPr lang="en-US" b="1" dirty="0" smtClean="0"/>
          </a:p>
          <a:p>
            <a:pPr algn="ctr" eaLnBrk="1" hangingPunct="1">
              <a:buFontTx/>
              <a:buNone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ka-GE" sz="2800" dirty="0" smtClean="0"/>
              <a:t>ჰოსპიტლის ოპერირების ლეგალური უფლება</a:t>
            </a:r>
            <a:endParaRPr lang="en-US" sz="2800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სახელმწიფოს პასუხისმგებლობა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დაფუძნებული შესაძლებლობაზე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ზოგადად არ არის დროში შეზღუდული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სავალდებულო</a:t>
            </a:r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85800" y="12954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066800" y="2743200"/>
            <a:ext cx="7620000" cy="3048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en-US" sz="4000" kern="0" dirty="0">
              <a:latin typeface="+mn-lt"/>
              <a:cs typeface="+mn-cs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ka-GE" sz="3200" dirty="0" smtClean="0"/>
              <a:t>განმარტება</a:t>
            </a:r>
            <a:endParaRPr lang="en-US" sz="3200" dirty="0" smtClean="0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ka-GE" sz="2600" b="1" dirty="0" smtClean="0"/>
              <a:t>აკრედიტაცია</a:t>
            </a:r>
            <a:endParaRPr lang="en-US" sz="2600" b="1" dirty="0" smtClean="0"/>
          </a:p>
          <a:p>
            <a:pPr algn="ctr" eaLnBrk="1" hangingPunct="1">
              <a:buFontTx/>
              <a:buNone/>
            </a:pPr>
            <a:endParaRPr lang="en-US" b="1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b="1" dirty="0" smtClean="0"/>
              <a:t>,,ხარისხის მუდმივი გაუმჯობესების” </a:t>
            </a:r>
            <a:r>
              <a:rPr lang="ka-GE" sz="2400" dirty="0" smtClean="0"/>
              <a:t>კონცეფციაზე დაფუძნებული 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ზოგადად დროში შეზღუდული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დამოუკიდებელი ორგანიზაცია - არა სახელმწიფო</a:t>
            </a:r>
            <a:endParaRPr lang="en-US" sz="2400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ka-GE" sz="2400" dirty="0" smtClean="0"/>
              <a:t>ნებაყოფლობითი</a:t>
            </a:r>
            <a:endParaRPr lang="en-US" sz="2400" dirty="0" smtClean="0"/>
          </a:p>
          <a:p>
            <a:pPr lvl="1" eaLnBrk="1" hangingPunct="1">
              <a:buFont typeface="Wingdings" pitchFamily="2" charset="2"/>
              <a:buChar char="Ø"/>
            </a:pPr>
            <a:endParaRPr lang="en-US" sz="2400" b="1" dirty="0" smtClean="0"/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33400" y="12192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2057400"/>
            <a:ext cx="8229600" cy="3581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371600"/>
            <a:ext cx="7772400" cy="1146175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ლიცენზიის/ნებართვისა და აკრედიტაციის მაგალითები</a:t>
            </a:r>
            <a:endParaRPr lang="en-US" sz="3200" dirty="0" smtClean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914400" y="2895600"/>
            <a:ext cx="7239000" cy="32766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ka-GE" sz="2200" b="1" dirty="0" smtClean="0"/>
              <a:t>ლიცენზია</a:t>
            </a:r>
            <a:endParaRPr lang="en-US" sz="2200" b="1" dirty="0" smtClean="0"/>
          </a:p>
          <a:p>
            <a:pPr marL="457200" lvl="1" indent="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ka-GE" sz="2200" dirty="0" smtClean="0"/>
              <a:t>ჰოსპიტალს უნდა გააჩნდეს ლაბორატორია, სადაც კეთდება სისხლის ანალიზი, შარდის ანალიზი, სისხლის ჯგუფის და რეზუს ფაქტორის განსაზღვრა, კოაგულოგრამა,  სისხლში შაქრის დონის განსაზღვრა და ბიოქიმიური ანალიზი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ka-GE" sz="2200" b="1" dirty="0" smtClean="0"/>
              <a:t>აკრედიტაცია</a:t>
            </a:r>
            <a:endParaRPr lang="en-US" sz="2200" b="1" dirty="0" smtClean="0"/>
          </a:p>
          <a:p>
            <a:pPr marL="457200" lvl="1" indent="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ka-GE" sz="2200" dirty="0" smtClean="0"/>
              <a:t> ლაბორატორიას უნდა გააჩნდეს ყველა ანალიზის ხარისხის კონტროლის  პროცესი, რაც უზრუნველყოფს ანალიზების სიზუსტეს</a:t>
            </a:r>
            <a:endParaRPr lang="en-US" sz="22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33400" y="12954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2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981200"/>
            <a:ext cx="82296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1371600"/>
            <a:ext cx="7772400" cy="1447800"/>
          </a:xfrm>
        </p:spPr>
        <p:txBody>
          <a:bodyPr/>
          <a:lstStyle/>
          <a:p>
            <a:pPr algn="ctr" eaLnBrk="1" hangingPunct="1"/>
            <a:r>
              <a:rPr lang="ka-GE" sz="2200" dirty="0" smtClean="0"/>
              <a:t>საერთაშორისო გამოცდილება</a:t>
            </a:r>
            <a:r>
              <a:rPr lang="ka-GE" sz="2000" dirty="0" smtClean="0"/>
              <a:t/>
            </a:r>
            <a:br>
              <a:rPr lang="ka-GE" sz="2000" dirty="0" smtClean="0"/>
            </a:br>
            <a:r>
              <a:rPr lang="ka-GE" sz="2000" dirty="0" smtClean="0"/>
              <a:t>ქვეყნები, რომლებსაც შემუშავებული აქვთ  აკრედიტაციის პროცესი (მოკლე ნუსხა)</a:t>
            </a:r>
            <a:br>
              <a:rPr lang="ka-GE" sz="2000" dirty="0" smtClean="0"/>
            </a:br>
            <a:endParaRPr lang="en-US" sz="2000" dirty="0" smtClean="0"/>
          </a:p>
        </p:txBody>
      </p:sp>
      <p:sp>
        <p:nvSpPr>
          <p:cNvPr id="9221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62000" y="2514600"/>
            <a:ext cx="3810000" cy="39624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ყირგიზეთი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იორდანია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ეგვიპტე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საუდის არაბეთი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არაბეთის გაერთიანებული საემიროები</a:t>
            </a:r>
            <a:r>
              <a:rPr lang="en-US" sz="2000" dirty="0" smtClean="0"/>
              <a:t>		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კენია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სამხრეთ აფრიკა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სინგაპური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ესპანეთი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საფრანგეთი</a:t>
            </a:r>
            <a:endParaRPr lang="en-US" sz="2000" dirty="0" smtClean="0"/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>
              <a:buFont typeface="Wingdings" pitchFamily="2" charset="2"/>
              <a:buChar char="Ø"/>
            </a:pPr>
            <a:endParaRPr lang="en-US" sz="2000" dirty="0" smtClean="0"/>
          </a:p>
        </p:txBody>
      </p:sp>
      <p:sp>
        <p:nvSpPr>
          <p:cNvPr id="9222" name="Rectangle 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257800" y="2514600"/>
            <a:ext cx="3352800" cy="3886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იტალია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დანია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ბრაზილია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ზამბია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ka-GE" sz="2000" dirty="0" smtClean="0"/>
              <a:t>ერითრეა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14478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2286000"/>
            <a:ext cx="8229600" cy="2895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024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38200" y="1600200"/>
            <a:ext cx="7772400" cy="917575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დამატებით</a:t>
            </a:r>
            <a:endParaRPr lang="en-US" sz="3200" dirty="0" smtClean="0"/>
          </a:p>
        </p:txBody>
      </p:sp>
      <p:sp>
        <p:nvSpPr>
          <p:cNvPr id="10245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514600"/>
            <a:ext cx="6400800" cy="3810000"/>
          </a:xfrm>
        </p:spPr>
        <p:txBody>
          <a:bodyPr/>
          <a:lstStyle/>
          <a:p>
            <a:pPr algn="l" eaLnBrk="1" hangingPunct="1"/>
            <a:r>
              <a:rPr lang="ka-GE" dirty="0" smtClean="0"/>
              <a:t>საერთაშორისო გაერთიანებულმა კომისიამ* 36 ქვეყანაში 250 ჰოსპიტალს მიანიჭა აკრედიტაცია</a:t>
            </a:r>
            <a:r>
              <a:rPr lang="en-US" dirty="0" smtClean="0"/>
              <a:t> </a:t>
            </a:r>
          </a:p>
          <a:p>
            <a:pPr lvl="1" algn="l" eaLnBrk="1" hangingPunct="1">
              <a:buFont typeface="Wingdings" pitchFamily="2" charset="2"/>
              <a:buChar char="Ø"/>
            </a:pPr>
            <a:r>
              <a:rPr lang="ka-GE" sz="2400" dirty="0" smtClean="0"/>
              <a:t>2004 წელს 27-მდე ჰოსპიტალს ჰქონდა აკრედიტაცია მინიჭებული</a:t>
            </a:r>
          </a:p>
          <a:p>
            <a:pPr lvl="1" algn="l" eaLnBrk="1" hangingPunct="1">
              <a:buFont typeface="Wingdings" pitchFamily="2" charset="2"/>
              <a:buChar char="Ø"/>
            </a:pPr>
            <a:endParaRPr lang="ka-GE" sz="2400" dirty="0" smtClean="0"/>
          </a:p>
          <a:p>
            <a:pPr lvl="1" algn="l" eaLnBrk="1" hangingPunct="1">
              <a:buFont typeface="Wingdings" pitchFamily="2" charset="2"/>
              <a:buChar char="Ø"/>
            </a:pPr>
            <a:endParaRPr lang="ka-GE" sz="2400" dirty="0" smtClean="0"/>
          </a:p>
          <a:p>
            <a:pPr lvl="1" algn="l" eaLnBrk="1" hangingPunct="1"/>
            <a:r>
              <a:rPr lang="ka-GE" i="1" dirty="0" smtClean="0"/>
              <a:t>* საერთაშორისო  სააკრედიტაციო  ორგანო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14478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2286000"/>
            <a:ext cx="8229600" cy="2895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126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200400"/>
            <a:ext cx="6934200" cy="25146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endParaRPr lang="en-US" dirty="0" smtClean="0"/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600" dirty="0" smtClean="0"/>
              <a:t>ძვირადღირებული პროცესი</a:t>
            </a:r>
            <a:endParaRPr lang="en-US" sz="2600" dirty="0" smtClean="0"/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600" dirty="0" smtClean="0"/>
              <a:t>$200,000 +</a:t>
            </a:r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ka-GE" sz="2600" b="1" i="1" dirty="0" smtClean="0"/>
              <a:t>თვითშეფასება არ უკავშირდება არანაირ ხარჯებს!!</a:t>
            </a:r>
            <a:endParaRPr lang="en-US" sz="2600" b="1" i="1" dirty="0" smtClean="0"/>
          </a:p>
        </p:txBody>
      </p:sp>
      <p:sp>
        <p:nvSpPr>
          <p:cNvPr id="11269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14400" y="1371600"/>
            <a:ext cx="7772400" cy="1470025"/>
          </a:xfrm>
        </p:spPr>
        <p:txBody>
          <a:bodyPr/>
          <a:lstStyle/>
          <a:p>
            <a:pPr algn="ctr" eaLnBrk="1" hangingPunct="1"/>
            <a:r>
              <a:rPr lang="ka-GE" sz="3200" dirty="0" smtClean="0"/>
              <a:t>საერთაშორისო გაერთიანებული კომისია </a:t>
            </a:r>
            <a:br>
              <a:rPr lang="ka-GE" sz="3200" dirty="0" smtClean="0"/>
            </a:br>
            <a:r>
              <a:rPr lang="ka-GE" sz="3200" dirty="0" smtClean="0"/>
              <a:t/>
            </a:r>
            <a:br>
              <a:rPr lang="ka-GE" sz="3200" dirty="0" smtClean="0"/>
            </a:br>
            <a:r>
              <a:rPr lang="ka-GE" sz="2800" dirty="0" smtClean="0"/>
              <a:t>აკრედიტაცია</a:t>
            </a:r>
            <a:endParaRPr lang="en-US" sz="2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egal infringements_friday presentation_ENG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legal infringements_friday presentation_ENG</Template>
  <TotalTime>851</TotalTime>
  <Words>815</Words>
  <Application>Microsoft Office PowerPoint</Application>
  <PresentationFormat>On-screen Show (4:3)</PresentationFormat>
  <Paragraphs>174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legal infringements_friday presentation_ENG</vt:lpstr>
      <vt:lpstr>თვითშეფასება, როგორც ჰოსპიტალთა ხარისხის გაუმჯობესების  შიდა ინსტრუმენტი</vt:lpstr>
      <vt:lpstr>რა არის აკრედიტაცია  </vt:lpstr>
      <vt:lpstr>რა არის აკრედიტაცია</vt:lpstr>
      <vt:lpstr>განმარტება</vt:lpstr>
      <vt:lpstr>განმარტება</vt:lpstr>
      <vt:lpstr>ლიცენზიის/ნებართვისა და აკრედიტაციის მაგალითები</vt:lpstr>
      <vt:lpstr>საერთაშორისო გამოცდილება ქვეყნები, რომლებსაც შემუშავებული აქვთ  აკრედიტაციის პროცესი (მოკლე ნუსხა) </vt:lpstr>
      <vt:lpstr>დამატებით</vt:lpstr>
      <vt:lpstr>საერთაშორისო გაერთიანებული კომისია   აკრედიტაცია</vt:lpstr>
      <vt:lpstr>საერთაშორისო გაერთიანებული კომისია  აკრედიტაცია</vt:lpstr>
      <vt:lpstr>აკრედიტაციის მნიშვნელობა და სარგებელი</vt:lpstr>
      <vt:lpstr>მნიშვნელობა და სარგებელი</vt:lpstr>
      <vt:lpstr>Slide 13</vt:lpstr>
      <vt:lpstr>აკრედიტაციის მნიშვნელობის მაგალითი</vt:lpstr>
      <vt:lpstr>აკრედიტაციის მნიშვნელობის მაგალითი</vt:lpstr>
      <vt:lpstr>საერთაშორისო პროცესი</vt:lpstr>
      <vt:lpstr>საერთაშორისო პროცესი იორდანიის გამოცდილება</vt:lpstr>
      <vt:lpstr>საქართველოსთვის რეკომენდირებული მიდგომა</vt:lpstr>
      <vt:lpstr>საქართველოსთვის რეკომენდირებული მიდგომა</vt:lpstr>
      <vt:lpstr>სტანდარტული ფორმატი</vt:lpstr>
      <vt:lpstr>სტანდარტული მაგალითი</vt:lpstr>
      <vt:lpstr>სტანდარტული მაგალითი</vt:lpstr>
      <vt:lpstr>საქართველოსთვის რეკომენდირებული მიდგომა</vt:lpstr>
      <vt:lpstr>პილოტური საავადმყოფოებისათვის რეკომენდირებული მიდგომა</vt:lpstr>
      <vt:lpstr>პილოტური საავადმყოფო შერჩევის კრიტერიუმები</vt:lpstr>
      <vt:lpstr>პილოტური საავადმყოფო შერჩევის კრიტერიუმები</vt:lpstr>
      <vt:lpstr>რეკომენდირებული პერიოდი  2010</vt:lpstr>
      <vt:lpstr>რეკომენდირებული პერიოდი  2010</vt:lpstr>
      <vt:lpstr>გმადლობთ!</vt:lpstr>
    </vt:vector>
  </TitlesOfParts>
  <Company>Health System Strengthening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Legal Infringements in  Health Insurance  Provider Reimbursement</dc:title>
  <dc:creator>Lali Buskivadze</dc:creator>
  <cp:lastModifiedBy>Dea Nizharadze</cp:lastModifiedBy>
  <cp:revision>77</cp:revision>
  <dcterms:created xsi:type="dcterms:W3CDTF">2010-05-10T12:56:25Z</dcterms:created>
  <dcterms:modified xsi:type="dcterms:W3CDTF">2012-01-06T11:28:09Z</dcterms:modified>
</cp:coreProperties>
</file>