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71" r:id="rId3"/>
    <p:sldId id="278" r:id="rId4"/>
    <p:sldId id="257" r:id="rId5"/>
    <p:sldId id="275" r:id="rId6"/>
    <p:sldId id="276" r:id="rId7"/>
    <p:sldId id="277" r:id="rId8"/>
    <p:sldId id="265" r:id="rId9"/>
    <p:sldId id="266" r:id="rId10"/>
    <p:sldId id="267" r:id="rId11"/>
    <p:sldId id="269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4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239BFCE-5B4A-49B2-8741-5CFA0452227E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2B8D042-923C-4EE6-BD11-831A6A10A6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a-GE" dirty="0" smtClean="0"/>
              <a:t>ჰოსპიტალთა აკრედიტაციის პროგრამა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15000"/>
            <a:ext cx="6400800" cy="685800"/>
          </a:xfrm>
        </p:spPr>
        <p:txBody>
          <a:bodyPr>
            <a:normAutofit fontScale="77500" lnSpcReduction="20000"/>
          </a:bodyPr>
          <a:lstStyle/>
          <a:p>
            <a:r>
              <a:rPr lang="ka-GE" b="1" dirty="0" smtClean="0"/>
              <a:t>საქართველოს ჰოსპიტალთა ასოციაცია</a:t>
            </a:r>
          </a:p>
          <a:p>
            <a:r>
              <a:rPr lang="ka-GE" b="1" dirty="0" smtClean="0"/>
              <a:t>13.10.2011</a:t>
            </a:r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rmAutofit fontScale="85000" lnSpcReduction="20000"/>
          </a:bodyPr>
          <a:lstStyle/>
          <a:p>
            <a:r>
              <a:rPr lang="ka-GE" dirty="0" smtClean="0"/>
              <a:t>სტანდარტების  შერჩევა და შეთანხმება;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სტანდარტების დამტკიცება;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შეფასების მეთოდოლოგიის შემუშავება;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სტანდარტების შესაბამისი მონაცემების განსაზღვრა;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 სტანდარტების შეფასების ქულების განსაზღვრა და მინიჭების ტექნიკა;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თვითშეფასების შესაძლებლობების გაზრდა;</a:t>
            </a:r>
          </a:p>
          <a:p>
            <a:endParaRPr lang="ka-GE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ka-GE" sz="2400" dirty="0" smtClean="0"/>
              <a:t>ფაზა #2 - სტანდარტების და შეფასების მეთოდოლოგიის შემუშავება </a:t>
            </a: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178491"/>
          </a:xfrm>
        </p:spPr>
        <p:txBody>
          <a:bodyPr>
            <a:normAutofit fontScale="92500" lnSpcReduction="10000"/>
          </a:bodyPr>
          <a:lstStyle/>
          <a:p>
            <a:r>
              <a:rPr lang="ka-GE" dirty="0" smtClean="0"/>
              <a:t>ტრეინინგი გადაწყვეტილების  მიმღებთათვის;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40 შემფასებლის  მომზადება ჰოსპიტალების სტანდარტების შეფასებაში;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აკრედიტაციის კონცეფციის, პრინციპების, ტექნიკის და შეფასების მეთოდოლოგიების სწავლება;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კონსულტანტების ზედამხედველობის ქვეშ </a:t>
            </a:r>
            <a:r>
              <a:rPr lang="ka-GE" dirty="0" err="1" smtClean="0"/>
              <a:t>გადამზადებულ</a:t>
            </a:r>
            <a:r>
              <a:rPr lang="ka-GE" dirty="0" smtClean="0"/>
              <a:t> შემფასებელთა მიერ კონკრეტული შემთხვევის შეფასება;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2800" dirty="0" smtClean="0"/>
              <a:t>ფაზა #3 - დაინტერესებული პირების და შემფასებლების სწავლება</a:t>
            </a:r>
            <a:endParaRPr 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30891"/>
          </a:xfrm>
        </p:spPr>
        <p:txBody>
          <a:bodyPr>
            <a:normAutofit lnSpcReduction="10000"/>
          </a:bodyPr>
          <a:lstStyle/>
          <a:p>
            <a:r>
              <a:rPr lang="ka-GE" dirty="0" smtClean="0"/>
              <a:t>5 დღიანი გადამზადების პროგრამა იმ ჰოსპიტალებისათვის რომლებიც იწყებენ აკრედიტაციის პროცესს;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ჰოსპიტალების ინფორმირება სტანდარტებზე, შეფასების პროცესზე და აკრედიტაციის პროცესზე;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შეფასების სიმულაციის შექმნა და მონაწილეობა;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2800" dirty="0" smtClean="0"/>
              <a:t>ფაზა  #4 - ჰოსპიტალების გადამზადების პროგრამა</a:t>
            </a:r>
            <a:endParaRPr 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a-GE" dirty="0" smtClean="0"/>
              <a:t>ობიექტური ინფორმაციის მიღების შესაძლებლობა;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შესაბამისი ინფორმაციის შეგროვების, გაანალიზების  და შეფასების ინსტრუმენტი; </a:t>
            </a:r>
          </a:p>
          <a:p>
            <a:pPr>
              <a:buNone/>
            </a:pPr>
            <a:endParaRPr lang="en-US" dirty="0"/>
          </a:p>
          <a:p>
            <a:r>
              <a:rPr lang="ka-GE" dirty="0" smtClean="0"/>
              <a:t>მონაცემები</a:t>
            </a:r>
            <a:r>
              <a:rPr lang="ka-GE" dirty="0"/>
              <a:t>, </a:t>
            </a:r>
            <a:r>
              <a:rPr lang="ka-GE" dirty="0" smtClean="0"/>
              <a:t>რომლის </a:t>
            </a:r>
            <a:r>
              <a:rPr lang="ka-GE" dirty="0"/>
              <a:t>საშუალებით </a:t>
            </a:r>
            <a:r>
              <a:rPr lang="ka-GE" dirty="0" smtClean="0"/>
              <a:t>შესაძლებელი ხდება  პაციენტის </a:t>
            </a:r>
            <a:r>
              <a:rPr lang="ka-GE" dirty="0"/>
              <a:t>უსაფრთხო გარემოში მიმართვის ინფორმირებული  და სწორი </a:t>
            </a:r>
            <a:r>
              <a:rPr lang="ka-GE" dirty="0" smtClean="0"/>
              <a:t>არჩევანის გაკეთება.</a:t>
            </a: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200" b="0" dirty="0" smtClean="0">
                <a:solidFill>
                  <a:schemeClr val="tx1"/>
                </a:solidFill>
              </a:rPr>
              <a:t>რატომ აკრედიტაცია</a:t>
            </a:r>
            <a:endParaRPr lang="en-US" sz="32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30891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ka-GE" sz="2600" b="1" dirty="0" smtClean="0"/>
              <a:t>მომხმარებელი</a:t>
            </a:r>
            <a:r>
              <a:rPr lang="ka-GE" sz="2600" dirty="0" smtClean="0"/>
              <a:t> - მექანიზმი რომელიც, ობიექტურ კრიტერიუმებზე დაყრდნობით იძლევა მომხმარებლის  ინფორმირებული არჩევანის შესაძლებლობას; </a:t>
            </a:r>
          </a:p>
          <a:p>
            <a:pPr lvl="0">
              <a:buNone/>
            </a:pPr>
            <a:endParaRPr lang="ka-GE" sz="2600" dirty="0" smtClean="0"/>
          </a:p>
          <a:p>
            <a:pPr lvl="0"/>
            <a:r>
              <a:rPr lang="ka-GE" sz="2600" b="1" dirty="0" err="1" smtClean="0"/>
              <a:t>შემსყიდველებისათვის</a:t>
            </a:r>
            <a:r>
              <a:rPr lang="ka-GE" sz="2600" dirty="0" smtClean="0"/>
              <a:t> - ობიექტურ კრიტერიუმებზე დაყრდნობით პროვაიდერების შერჩევის და </a:t>
            </a:r>
            <a:r>
              <a:rPr lang="ka-GE" sz="2600" dirty="0" err="1" smtClean="0"/>
              <a:t>კონტრაქტირების</a:t>
            </a:r>
            <a:r>
              <a:rPr lang="ka-GE" sz="2600" dirty="0" smtClean="0"/>
              <a:t> ერთ-ერთი  მექანიზმი;</a:t>
            </a:r>
          </a:p>
          <a:p>
            <a:pPr lvl="0">
              <a:buNone/>
            </a:pPr>
            <a:endParaRPr lang="ka-GE" sz="2600" dirty="0" smtClean="0"/>
          </a:p>
          <a:p>
            <a:pPr lvl="0"/>
            <a:r>
              <a:rPr lang="ka-GE" sz="2600" b="1" dirty="0" err="1" smtClean="0"/>
              <a:t>პროვაიდერებისათვის</a:t>
            </a:r>
            <a:r>
              <a:rPr lang="ka-GE" sz="2600" dirty="0" smtClean="0"/>
              <a:t> -ხარისხის  გაუმჯობესების ინსტრუმენტი, ეფექტური ოპერირების საშუალება, მარკეტინგულ ინსტრუმენტი;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 smtClean="0"/>
              <a:t>აკრედიტაციის სარგებელი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en-US" dirty="0"/>
          </a:p>
          <a:p>
            <a:endParaRPr lang="ka-GE" dirty="0" smtClean="0"/>
          </a:p>
          <a:p>
            <a:pPr>
              <a:buFont typeface="Wingdings" pitchFamily="2" charset="2"/>
              <a:buChar char="Ø"/>
            </a:pPr>
            <a:r>
              <a:rPr lang="ka-GE" dirty="0" smtClean="0"/>
              <a:t>გაერთანებული კომისიას და მასთან ასოცირებული ქვედანაყოფებს, 50 წელზე მეტი გამოცდილება აქვთ ჯანდაცვის  ხარისხის და პაციენტის უსაფრთხოების  გაუმჯობესებების მიმართულებით;</a:t>
            </a:r>
          </a:p>
          <a:p>
            <a:pPr>
              <a:buFont typeface="Wingdings" pitchFamily="2" charset="2"/>
              <a:buChar char="Ø"/>
            </a:pPr>
            <a:endParaRPr lang="ka-GE" dirty="0" smtClean="0"/>
          </a:p>
          <a:p>
            <a:pPr>
              <a:buFont typeface="Wingdings" pitchFamily="2" charset="2"/>
              <a:buChar char="Ø"/>
            </a:pPr>
            <a:r>
              <a:rPr lang="ka-GE" dirty="0" smtClean="0"/>
              <a:t>გაერთიანებული კომისიას,  როგორც მსხვილ სააკრედიტაციო ორგანოს  ამერიკის შეერთებული შტატებში,  შეფასებული აქვს 17 000 ზე მეტი სამედიცინო დაწესებულება, სააკრედიტაციო პროცესის ფარგლებში.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ka-GE" dirty="0" smtClean="0"/>
          </a:p>
          <a:p>
            <a:pPr>
              <a:buFont typeface="Wingdings" pitchFamily="2" charset="2"/>
              <a:buChar char="Ø"/>
            </a:pPr>
            <a:endParaRPr lang="ka-GE" dirty="0" smtClean="0"/>
          </a:p>
          <a:p>
            <a:pPr>
              <a:buFont typeface="Wingdings" pitchFamily="2" charset="2"/>
              <a:buChar char="Ø"/>
            </a:pPr>
            <a:r>
              <a:rPr lang="ka-GE" dirty="0" smtClean="0"/>
              <a:t>გაერთიანებულ კომისია აკრედიტაციის სისტემის მეშვეობით და  ჯანდაცვის სამინისტროებთან, </a:t>
            </a:r>
            <a:r>
              <a:rPr lang="ka-GE" dirty="0" err="1" smtClean="0"/>
              <a:t>ჯანმოს</a:t>
            </a:r>
            <a:r>
              <a:rPr lang="ka-GE" dirty="0" smtClean="0"/>
              <a:t>, მსოფლიო ბანკის და აშშ  საერთაშორისო განვითარების სააგენტოებთან ურთიერთ თანამშრომლობით დაეხმარა 90 ქვეყანას უსაფრთხოების და ხარისხის გაუმჯოებესების  მიმართულებით;</a:t>
            </a:r>
            <a:r>
              <a:rPr lang="ka-GE" dirty="0" smtClean="0">
                <a:solidFill>
                  <a:srgbClr val="FF0000"/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endParaRPr lang="ka-GE" dirty="0" smtClean="0"/>
          </a:p>
          <a:p>
            <a:pPr>
              <a:buFont typeface="Wingdings" pitchFamily="2" charset="2"/>
              <a:buChar char="Ø"/>
            </a:pPr>
            <a:endParaRPr lang="ka-GE" dirty="0" smtClean="0"/>
          </a:p>
          <a:p>
            <a:pPr>
              <a:buFont typeface="Wingdings" pitchFamily="2" charset="2"/>
              <a:buChar char="Ø"/>
            </a:pPr>
            <a:r>
              <a:rPr lang="ka-GE" dirty="0" smtClean="0"/>
              <a:t>2007 წლის სექტემბერში აკრედიტაციის საერთაშორისო გაერთიანებულმა კომისიამ მიიღო აკრედიტაცია ჯანმრთელობის ხარისხი საერთაშორისო საზოგადოების </a:t>
            </a:r>
            <a:r>
              <a:rPr lang="en-US" dirty="0" smtClean="0"/>
              <a:t> ( </a:t>
            </a:r>
            <a:r>
              <a:rPr lang="en-US" dirty="0" err="1" smtClean="0"/>
              <a:t>ISQua</a:t>
            </a:r>
            <a:r>
              <a:rPr lang="en-US" dirty="0" smtClean="0"/>
              <a:t>) </a:t>
            </a:r>
            <a:r>
              <a:rPr lang="ka-GE" dirty="0" smtClean="0"/>
              <a:t>მიერ, რაც იმას ნიშნავს რომ სტანდარტები, ტრეინინგები და პროცესები რომლიც გამოიყენება კომისიის მიერ აკმაყოფილებს  მაღალი დონის საერთაშორისოდ აღიარებული  ორიენტირებს.</a:t>
            </a:r>
            <a:endParaRPr lang="en-US" dirty="0" smtClean="0"/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ka-GE" sz="2800" dirty="0" smtClean="0"/>
              <a:t>აკრედიტაციის საერთაშორისო გაერთიანებული კომისია</a:t>
            </a:r>
            <a:r>
              <a:rPr lang="en-US" sz="2800" dirty="0" smtClean="0"/>
              <a:t> (JCI)</a:t>
            </a:r>
            <a:endParaRPr 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752599"/>
          <a:ext cx="8229600" cy="4615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654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 smtClean="0">
                          <a:latin typeface="Sylfaen"/>
                          <a:ea typeface="Calibri"/>
                          <a:cs typeface="Times New Roman"/>
                        </a:rPr>
                        <a:t>არეალი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59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კრიტერიუმები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b="1" dirty="0" smtClean="0">
                          <a:latin typeface="Sylfaen"/>
                          <a:ea typeface="Calibri"/>
                          <a:cs typeface="Times New Roman"/>
                        </a:rPr>
                        <a:t>ლიდერობის </a:t>
                      </a:r>
                      <a:r>
                        <a:rPr lang="ka-GE" sz="900" b="1" dirty="0">
                          <a:latin typeface="Sylfaen"/>
                          <a:ea typeface="Calibri"/>
                          <a:cs typeface="Times New Roman"/>
                        </a:rPr>
                        <a:t>პროცესი და ანგარიშვალდებულება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b="1" dirty="0">
                          <a:latin typeface="Sylfaen"/>
                          <a:ea typeface="Calibri"/>
                          <a:cs typeface="Times New Roman"/>
                        </a:rPr>
                        <a:t>კომპეტენტური და უნარიანი სამუშაო ძალა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b="1">
                          <a:latin typeface="Sylfaen"/>
                          <a:ea typeface="Calibri"/>
                          <a:cs typeface="Times New Roman"/>
                        </a:rPr>
                        <a:t>უსაფრთხო გარემო თანამშრომლებისა და პაციენტებისათვის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b="1">
                          <a:latin typeface="Sylfaen"/>
                          <a:ea typeface="Calibri"/>
                          <a:cs typeface="Times New Roman"/>
                        </a:rPr>
                        <a:t>პაციენტების კლინიკური მოვლა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b="1" dirty="0">
                          <a:latin typeface="Sylfaen"/>
                          <a:ea typeface="Calibri"/>
                          <a:cs typeface="Times New Roman"/>
                        </a:rPr>
                        <a:t>ხარისხისა და უსაფრთხოების გაუმჯობესება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81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ლიდერების  უფლება -მოვალეობები და ანგარიშვალდებულება იდენტიფიცირებულია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პერსონალური ფაილები და სამუშაოთა აღწერილობები ყველა თანამშრომლისათვის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შენობების რეგულარული ინსპექტირება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პაციენტების სწორად იდენტიფიცირება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არსებობს ღონისძიებების რეპორტინგის სისტემა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81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ლიდერობა  ხარისხისა და უსაფრთხოებისათვის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ექიმების კვალიფიკაციის, დიპლომების, რეკომენდაციების გადახედვა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საშიში მასალების კონტროლი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ინფორმირებული თანხმობა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რეკლამირებული ღონისძიებებს უკეთდება ანალიზი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81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3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კოლაბორაციული მართვა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ექთნების კვალიფიკაციის, დიპლომების, რეკომენდაციების გადახედვა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ხანძრის უსაფრთხოების პროგრამები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ყველა პაციენტის სამედიცინო და </a:t>
                      </a:r>
                      <a:r>
                        <a:rPr lang="ka-GE" sz="900" dirty="0" err="1">
                          <a:latin typeface="Sylfaen"/>
                          <a:ea typeface="Calibri"/>
                          <a:cs typeface="Times New Roman"/>
                        </a:rPr>
                        <a:t>საექთნო</a:t>
                      </a: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 შეფასება   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მიმდინარეობს მაღალი რისკის პროცესები და მაღალი რისკის პაციენტების მონიტორინგი 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91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4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კონტრაქტებზე ზედამხედველობა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სხვა სამედიცინო პერსონალის კვალიფიკაციის, დიპლომების, რეკომენდაციების გადახედვა 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ბიო სამედიცინო აღჭურვილობის უსაფრთხოება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ლაბორატორიული სერვისების  არსებობა და მისაღებობა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მიმდინარეობს პაციენტების კმაყოფილების მონიტორინგი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46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5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ხარისხის და რისკების მართვის ინტეგრაცია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თანამშრომლების ორიენტირება  მათ სამუშაოთ აღწერილობაში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ელექტროენერგიის და წყლით მუდმივი, სტაბილური მომარაგება 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დიაგნოსტიკური სერვისების არსებობა, უსაფრთხოება და მისაღებობა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მიმდინარეობს თანამშრომლების კმაყოფილების მონიტორინგი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a-GE" sz="2000" b="1" dirty="0" smtClean="0"/>
              <a:t> ჯანდაცვის ხარისხის და პაციენტის უსაფრთხოების საერთაშორისო  </a:t>
            </a:r>
            <a:r>
              <a:rPr lang="ka-GE" sz="2000" dirty="0" smtClean="0"/>
              <a:t>ფუნდამენტალური</a:t>
            </a:r>
            <a:r>
              <a:rPr lang="ka-GE" sz="2000" b="1" dirty="0" smtClean="0"/>
              <a:t>  </a:t>
            </a:r>
            <a:r>
              <a:rPr lang="en-US" sz="2000" b="1" dirty="0" err="1" smtClean="0"/>
              <a:t>მახას</a:t>
            </a:r>
            <a:r>
              <a:rPr lang="ka-GE" sz="2000" b="1" dirty="0" err="1" smtClean="0"/>
              <a:t>იათებლები</a:t>
            </a:r>
            <a:r>
              <a:rPr lang="ka-GE" sz="2000" b="1" dirty="0" smtClean="0"/>
              <a:t> </a:t>
            </a:r>
            <a:r>
              <a:rPr lang="en-US" sz="2000" b="1" dirty="0" smtClean="0"/>
              <a:t> </a:t>
            </a:r>
            <a:r>
              <a:rPr lang="ka-GE" sz="2000" b="1" dirty="0" smtClean="0"/>
              <a:t>ჰოსპიტალებისათვის</a:t>
            </a:r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934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კრიტერიუმები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b="1" dirty="0" err="1">
                          <a:latin typeface="Sylfaen"/>
                          <a:ea typeface="Calibri"/>
                          <a:cs typeface="Times New Roman"/>
                        </a:rPr>
                        <a:t>ლიდერეობის</a:t>
                      </a:r>
                      <a:r>
                        <a:rPr lang="ka-GE" sz="900" b="1" dirty="0">
                          <a:latin typeface="Sylfaen"/>
                          <a:ea typeface="Calibri"/>
                          <a:cs typeface="Times New Roman"/>
                        </a:rPr>
                        <a:t> პროცესი და ანგარიშვალდებულება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b="1" dirty="0">
                          <a:latin typeface="Sylfaen"/>
                          <a:ea typeface="Calibri"/>
                          <a:cs typeface="Times New Roman"/>
                        </a:rPr>
                        <a:t>კომპეტენტური და უნარიანი სამუშაო ძალა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b="1">
                          <a:latin typeface="Sylfaen"/>
                          <a:ea typeface="Calibri"/>
                          <a:cs typeface="Times New Roman"/>
                        </a:rPr>
                        <a:t>უსაფრთხო გარემო თანამშრომლებისა და პაციენტებისათვის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b="1">
                          <a:latin typeface="Sylfaen"/>
                          <a:ea typeface="Calibri"/>
                          <a:cs typeface="Times New Roman"/>
                        </a:rPr>
                        <a:t>პაციენტების კლინიკური მოვლა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b="1" dirty="0">
                          <a:latin typeface="Sylfaen"/>
                          <a:ea typeface="Calibri"/>
                          <a:cs typeface="Times New Roman"/>
                        </a:rPr>
                        <a:t>ხარისხისა და უსაფრთხოების გაუმჯობესება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6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კანონმდებლობასთან შესაბამისობა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სტუდენტების ზედამხედველობა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ინფექციის პრევენციის და კონტროლის პროგრამების კოორდინაცია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დაგეგმილი და მიწოდებული მოვლა დოკუმენტირებულია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არსებობს საჩივრების პროცესი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7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პასუხისმგებლობა პაციენტებთან და ოჯახის უფლებები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 err="1">
                          <a:latin typeface="Sylfaen"/>
                          <a:ea typeface="Calibri"/>
                          <a:cs typeface="Times New Roman"/>
                        </a:rPr>
                        <a:t>რესუსიტაციის</a:t>
                      </a: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 ტრეინინგი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ჯანდაცვასთან ასოცირებული ინფექციების შემცირება ( ხელის ბანა)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გამოყენებული ანესთეზია და </a:t>
                      </a:r>
                      <a:r>
                        <a:rPr lang="ka-GE" sz="900" dirty="0" err="1">
                          <a:latin typeface="Sylfaen"/>
                          <a:ea typeface="Calibri"/>
                          <a:cs typeface="Times New Roman"/>
                        </a:rPr>
                        <a:t>სედაცია</a:t>
                      </a: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  შესაბამისია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კლინიკური </a:t>
                      </a:r>
                      <a:r>
                        <a:rPr lang="ka-GE" sz="900" dirty="0" err="1">
                          <a:latin typeface="Sylfaen"/>
                          <a:ea typeface="Calibri"/>
                          <a:cs typeface="Times New Roman"/>
                        </a:rPr>
                        <a:t>გაილდანების</a:t>
                      </a: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 პროტოკოლები ხელმისაწვდომია და გამოიყენება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8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მაღალი რისკის პაციენტების მოვლის პოლიტიკის  და პროცედურების არსებობა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თანამშრომლების განათლება ინფექციის პრევენციასა და კონტროლში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ბარიერული  მასალების გამოყენება ( მასკები, ხელთათმანები, და ა.შ.)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ქირურგიული სერვისები  შესაბამისია პაციენტების საჭიროებების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თანამშრომლებს ესმით როგორო გააუმჯობესონ პროცესები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80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9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ადამიანის კვლევის ობიექტად გამოყენების ზედამხედველობა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პაციენტების მოვლაში მონაწილე მუშაკებს შორის კომუნიკაცია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შპრიცების და ნემსების  სწორად განადგურება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გამოყენებული მედიკაცია უსაფრთხოდ იმართება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ხდება კლინიკური გამოსავლების შეფასება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10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ორგანოების დონაცია და გადანერგვა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>
                          <a:latin typeface="Sylfaen"/>
                          <a:ea typeface="Calibri"/>
                          <a:cs typeface="Times New Roman"/>
                        </a:rPr>
                        <a:t>თანამშრომლების უსაფრთხოების და ჯანმრთელობის პროგრამა</a:t>
                      </a:r>
                      <a:endParaRPr lang="en-US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სამედიცინო ნარჩენების სწორი გაუვნებელყოფა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პაციენტების განათლებული არიან იმისათვის რომ მონაწილეობა მიიღონ ჯანდაცვის მოვლაში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900" dirty="0">
                          <a:latin typeface="Sylfaen"/>
                          <a:ea typeface="Calibri"/>
                          <a:cs typeface="Times New Roman"/>
                        </a:rPr>
                        <a:t>ხორციელდება ხარისხის და უსაფრთხოების საკითხების რეგულარული კომუნიკაცია თანამშრომლებთან</a:t>
                      </a:r>
                      <a:endParaRPr lang="en-US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91439" marR="91439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2200" b="1" dirty="0" smtClean="0"/>
              <a:t>ჯანდაცვის ხარისხის და პაციენტების უსაფრთხოების </a:t>
            </a:r>
            <a:r>
              <a:rPr lang="en-US" sz="2200" b="1" dirty="0" err="1" smtClean="0"/>
              <a:t>ფუნდამენტალური</a:t>
            </a:r>
            <a:r>
              <a:rPr lang="en-US" sz="2200" b="1" dirty="0" smtClean="0"/>
              <a:t>  </a:t>
            </a:r>
            <a:r>
              <a:rPr lang="ka-GE" sz="2200" b="1" dirty="0" smtClean="0"/>
              <a:t>საერთაშორისო  </a:t>
            </a:r>
            <a:r>
              <a:rPr lang="en-US" sz="2200" b="1" dirty="0" err="1" smtClean="0"/>
              <a:t>მახასიათ</a:t>
            </a:r>
            <a:r>
              <a:rPr lang="ka-GE" sz="2200" b="1" dirty="0" smtClean="0"/>
              <a:t>ე</a:t>
            </a:r>
            <a:r>
              <a:rPr lang="en-US" sz="2200" b="1" dirty="0" err="1" smtClean="0"/>
              <a:t>ბლები</a:t>
            </a:r>
            <a:r>
              <a:rPr lang="en-US" sz="2200" b="1" dirty="0" smtClean="0"/>
              <a:t> </a:t>
            </a:r>
            <a:r>
              <a:rPr lang="ka-GE" sz="2200" b="1" dirty="0" smtClean="0"/>
              <a:t>ჰოსპიტალებისათვის</a:t>
            </a:r>
            <a:endParaRPr lang="en-US" sz="2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524001"/>
          <a:ext cx="8382000" cy="4435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0"/>
              </a:tblGrid>
              <a:tr h="5792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1600" b="1" dirty="0" smtClean="0">
                          <a:latin typeface="Sylfaen"/>
                          <a:ea typeface="Calibri"/>
                          <a:cs typeface="Times New Roman"/>
                        </a:rPr>
                        <a:t>კრიტერიუმი #7 - კლინიკური </a:t>
                      </a:r>
                      <a:r>
                        <a:rPr lang="ka-GE" sz="1600" b="1" dirty="0" err="1" smtClean="0">
                          <a:latin typeface="Sylfaen"/>
                          <a:ea typeface="Calibri"/>
                          <a:cs typeface="Times New Roman"/>
                        </a:rPr>
                        <a:t>გაიდლაინები</a:t>
                      </a:r>
                      <a:r>
                        <a:rPr lang="ka-GE" sz="1600" b="1" dirty="0" smtClean="0">
                          <a:latin typeface="Sylfaen"/>
                          <a:ea typeface="Calibri"/>
                          <a:cs typeface="Times New Roman"/>
                        </a:rPr>
                        <a:t> და პროტოკოლების არსებობა და გამოყენება</a:t>
                      </a:r>
                      <a:endParaRPr lang="en-US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68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1400" b="1" dirty="0" smtClean="0">
                          <a:solidFill>
                            <a:schemeClr val="tx2"/>
                          </a:solidFill>
                          <a:latin typeface="Sylfaen"/>
                          <a:ea typeface="Calibri"/>
                          <a:cs typeface="Times New Roman"/>
                        </a:rPr>
                        <a:t>უსაფრთხოება და ხარისხის ურთიერთკავშირი  </a:t>
                      </a:r>
                      <a:r>
                        <a:rPr lang="ka-GE" sz="1400" b="1" dirty="0" smtClean="0">
                          <a:solidFill>
                            <a:schemeClr val="bg1"/>
                          </a:solidFill>
                          <a:latin typeface="Sylfaen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ka-GE" sz="1400" dirty="0" smtClean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მომსახურების </a:t>
                      </a:r>
                      <a:r>
                        <a:rPr lang="ka-GE" sz="14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პროცესის  </a:t>
                      </a:r>
                      <a:r>
                        <a:rPr lang="ka-GE" sz="1400" dirty="0" err="1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ვარიაბელობის</a:t>
                      </a:r>
                      <a:r>
                        <a:rPr lang="ka-GE" sz="14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შემცირება ნიშნავს რისკების შემცირებას. კლინიკური </a:t>
                      </a:r>
                      <a:r>
                        <a:rPr lang="ka-GE" sz="1400" dirty="0" err="1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გაიდლაინები</a:t>
                      </a:r>
                      <a:r>
                        <a:rPr lang="ka-GE" sz="14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და პროტოკოლები წარმოდგენს ინსტრუმენტს რომელიც საშულებას იძლევა მეცნიერება  გამოყენებული იქნას პრაქტიკაში და შესაბამისად შეამციროს მიწოდებული სერვისების </a:t>
                      </a:r>
                      <a:r>
                        <a:rPr lang="ka-GE" sz="1400" dirty="0" err="1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ვარიაბელობა</a:t>
                      </a:r>
                      <a:r>
                        <a:rPr lang="ka-GE" sz="14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.</a:t>
                      </a:r>
                      <a:endParaRPr lang="en-US" sz="1400" dirty="0">
                        <a:solidFill>
                          <a:srgbClr val="31849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44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a-GE" sz="1800" b="1" dirty="0" smtClean="0">
                        <a:solidFill>
                          <a:schemeClr val="tx2"/>
                        </a:solidFill>
                        <a:latin typeface="Sylfaen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1800" b="1" dirty="0" smtClean="0">
                          <a:solidFill>
                            <a:schemeClr val="tx2"/>
                          </a:solidFill>
                          <a:latin typeface="Sylfaen"/>
                          <a:ea typeface="Calibri"/>
                          <a:cs typeface="Times New Roman"/>
                        </a:rPr>
                        <a:t>ძალისხმევის </a:t>
                      </a:r>
                      <a:r>
                        <a:rPr lang="ka-GE" sz="1800" b="1" dirty="0">
                          <a:solidFill>
                            <a:schemeClr val="tx2"/>
                          </a:solidFill>
                          <a:latin typeface="Sylfaen"/>
                          <a:ea typeface="Calibri"/>
                          <a:cs typeface="Times New Roman"/>
                        </a:rPr>
                        <a:t>დონე:</a:t>
                      </a:r>
                      <a:endParaRPr lang="en-US" sz="18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442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1600" b="1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დონე 0: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ka-GE" sz="1600" dirty="0" smtClean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არ 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არსებოს პროცესი რომელიც განსაზღვრავს შესაბამის </a:t>
                      </a:r>
                      <a:r>
                        <a:rPr lang="ka-GE" sz="1600" dirty="0" err="1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გაიდლაინებს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და </a:t>
                      </a:r>
                      <a:r>
                        <a:rPr lang="ka-GE" sz="1600" dirty="0" smtClean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ka-GE" sz="1600" baseline="0" dirty="0" smtClean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ka-GE" sz="1600" dirty="0" smtClean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პროტოკოლებს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;</a:t>
                      </a:r>
                      <a:endParaRPr lang="en-US" sz="1600" dirty="0">
                        <a:solidFill>
                          <a:srgbClr val="31849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1600" b="1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დონე 2: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არსებობს </a:t>
                      </a:r>
                      <a:r>
                        <a:rPr lang="ka-GE" sz="1600" dirty="0" err="1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გაიდლაინები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და პროტოკოლები ზოგიერთი სერვისებისათვის;</a:t>
                      </a:r>
                      <a:endParaRPr lang="en-US" sz="1600" dirty="0">
                        <a:solidFill>
                          <a:srgbClr val="31849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1600" b="1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დონე 3: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ka-GE" sz="1600" dirty="0" err="1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გაიდლაინები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და პროტოკოლები ეფექტურად გამოიყენება პრაქტიკაში </a:t>
                      </a:r>
                      <a:r>
                        <a:rPr lang="ka-GE" sz="1600" dirty="0" smtClean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 ზოგიერთ 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სერვისებში;</a:t>
                      </a:r>
                      <a:endParaRPr lang="en-US" sz="1600" dirty="0">
                        <a:solidFill>
                          <a:srgbClr val="31849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514350" marR="0" indent="-5143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a-GE" sz="1600" b="1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დონე 4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ka-GE" sz="1600" dirty="0" err="1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გაიდლაინების</a:t>
                      </a:r>
                      <a:r>
                        <a:rPr lang="ka-GE" sz="1600" dirty="0">
                          <a:solidFill>
                            <a:srgbClr val="31849B"/>
                          </a:solidFill>
                          <a:latin typeface="Sylfaen"/>
                          <a:ea typeface="Calibri"/>
                          <a:cs typeface="Times New Roman"/>
                        </a:rPr>
                        <a:t> და პროტოკოლების გამოყენების მონაცემები რეგულარულად გროვდება, ისაზღვრება გამოყენების     შემაფერხებელი მიზეზები და იგეგმება  მათი აღმოფხვრის ღონისძიებები;</a:t>
                      </a:r>
                      <a:endParaRPr lang="en-US" sz="1600" dirty="0">
                        <a:solidFill>
                          <a:srgbClr val="31849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t">
            <a:normAutofit fontScale="90000"/>
          </a:bodyPr>
          <a:lstStyle/>
          <a:p>
            <a:r>
              <a:rPr lang="ka-GE" sz="2700" dirty="0" smtClean="0"/>
              <a:t>არეალი #5-</a:t>
            </a:r>
            <a:r>
              <a:rPr lang="ka-GE" sz="2700" dirty="0" smtClean="0">
                <a:latin typeface="Sylfaen"/>
                <a:ea typeface="Calibri"/>
                <a:cs typeface="Times New Roman"/>
              </a:rPr>
              <a:t> ხარისხისა და უსაფრთხოების გაუმჯობესება </a:t>
            </a:r>
            <a:r>
              <a:rPr lang="ka-GE" sz="3600" dirty="0" smtClean="0"/>
              <a:t/>
            </a:r>
            <a:br>
              <a:rPr lang="ka-GE" sz="3600" dirty="0" smtClean="0"/>
            </a:br>
            <a:r>
              <a:rPr lang="ka-GE" sz="3100" b="1" dirty="0" smtClean="0">
                <a:latin typeface="Sylfaen"/>
                <a:ea typeface="Calibri"/>
                <a:cs typeface="Times New Roman"/>
              </a:rPr>
              <a:t/>
            </a:r>
            <a:br>
              <a:rPr lang="ka-GE" sz="3100" b="1" dirty="0" smtClean="0">
                <a:latin typeface="Sylfaen"/>
                <a:ea typeface="Calibri"/>
                <a:cs typeface="Times New Roman"/>
              </a:rPr>
            </a:br>
            <a:r>
              <a:rPr lang="ka-GE" sz="4400" dirty="0" smtClean="0"/>
              <a:t> </a:t>
            </a:r>
            <a:r>
              <a:rPr lang="en-US" dirty="0" smtClean="0">
                <a:ea typeface="Calibri"/>
                <a:cs typeface="Times New Roman"/>
              </a:rPr>
              <a:t/>
            </a:r>
            <a:br>
              <a:rPr lang="en-US" dirty="0" smtClean="0">
                <a:ea typeface="Calibri"/>
                <a:cs typeface="Times New Roman"/>
              </a:rPr>
            </a:br>
            <a:r>
              <a:rPr lang="ka-GE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423367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ka-GE" dirty="0" smtClean="0"/>
          </a:p>
          <a:p>
            <a:pPr>
              <a:buNone/>
            </a:pPr>
            <a:r>
              <a:rPr lang="ka-GE" dirty="0" smtClean="0"/>
              <a:t>აკრედიტაციის სისტემის ჩამოყალიბება მოითხოვს</a:t>
            </a:r>
          </a:p>
          <a:p>
            <a:pPr>
              <a:buNone/>
            </a:pPr>
            <a:r>
              <a:rPr lang="ka-GE" dirty="0" smtClean="0"/>
              <a:t>გარკვეულ ფაზებს კერძოდ:</a:t>
            </a:r>
          </a:p>
          <a:p>
            <a:pPr>
              <a:buNone/>
            </a:pPr>
            <a:endParaRPr lang="ka-GE" dirty="0" smtClean="0"/>
          </a:p>
          <a:p>
            <a:pPr>
              <a:buFont typeface="Wingdings" pitchFamily="2" charset="2"/>
              <a:buChar char="Ø"/>
            </a:pPr>
            <a:r>
              <a:rPr lang="ka-GE" dirty="0" smtClean="0"/>
              <a:t>სტანდარტების გადახედვა და ჰარმონიზაცია;</a:t>
            </a:r>
          </a:p>
          <a:p>
            <a:pPr>
              <a:buFont typeface="Wingdings" pitchFamily="2" charset="2"/>
              <a:buChar char="Ø"/>
            </a:pPr>
            <a:endParaRPr lang="ka-GE" dirty="0" smtClean="0"/>
          </a:p>
          <a:p>
            <a:pPr>
              <a:buFont typeface="Wingdings" pitchFamily="2" charset="2"/>
              <a:buChar char="Ø"/>
            </a:pPr>
            <a:r>
              <a:rPr lang="ka-GE" dirty="0" smtClean="0"/>
              <a:t>შეფასების მეთოდოლოგიის შემუშავება;</a:t>
            </a:r>
          </a:p>
          <a:p>
            <a:pPr>
              <a:buFont typeface="Wingdings" pitchFamily="2" charset="2"/>
              <a:buChar char="Ø"/>
            </a:pPr>
            <a:endParaRPr lang="ka-GE" dirty="0" smtClean="0"/>
          </a:p>
          <a:p>
            <a:pPr>
              <a:buFont typeface="Wingdings" pitchFamily="2" charset="2"/>
              <a:buChar char="Ø"/>
            </a:pPr>
            <a:r>
              <a:rPr lang="ka-GE" dirty="0" smtClean="0"/>
              <a:t>აკრედიტაციის  პოლიტიკის და ინფრასტრუქტურის განვითარება;</a:t>
            </a:r>
          </a:p>
          <a:p>
            <a:pPr>
              <a:buFont typeface="Wingdings" pitchFamily="2" charset="2"/>
              <a:buChar char="Ø"/>
            </a:pPr>
            <a:endParaRPr lang="ka-GE" dirty="0" smtClean="0"/>
          </a:p>
          <a:p>
            <a:pPr>
              <a:buFont typeface="Wingdings" pitchFamily="2" charset="2"/>
              <a:buChar char="Ø"/>
            </a:pPr>
            <a:r>
              <a:rPr lang="ka-GE" dirty="0" smtClean="0"/>
              <a:t>და შემფასებლების მომზადება და განვითარება;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Autofit/>
          </a:bodyPr>
          <a:lstStyle/>
          <a:p>
            <a:r>
              <a:rPr lang="ka-GE" sz="3200" b="1" dirty="0" smtClean="0"/>
              <a:t>ჰოსპიტალთა აკრედიტაციის პროგრამის ეტაპები</a:t>
            </a:r>
            <a:endParaRPr lang="en-US" sz="3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ka-GE" dirty="0" smtClean="0"/>
          </a:p>
          <a:p>
            <a:r>
              <a:rPr lang="ka-GE" dirty="0" smtClean="0"/>
              <a:t>სიტუაციური ანალიზი;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სააკრედიტაციო  სააგენტოს სტრუქტურა და ოპერირების გეგმა;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აკრედიტაციის პოლიტიკა და გადაწყვეტილებების მიღების მეთოდოლოგიები და წესები;</a:t>
            </a:r>
          </a:p>
          <a:p>
            <a:pPr>
              <a:buNone/>
            </a:pPr>
            <a:endParaRPr lang="ka-GE" dirty="0" smtClean="0"/>
          </a:p>
          <a:p>
            <a:r>
              <a:rPr lang="ka-GE" dirty="0" smtClean="0"/>
              <a:t>შემფასებლების შერჩევის კრიტერიუმები და საჭირო რაოდენობის განსაზღვრა;</a:t>
            </a:r>
          </a:p>
          <a:p>
            <a:pPr>
              <a:buNone/>
            </a:pPr>
            <a:endParaRPr lang="ka-GE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200" dirty="0" smtClean="0"/>
              <a:t>ფაზა  #1- ჰოსპიტალების აკრედიტაციის პროგრამის სტრუქტურა</a:t>
            </a:r>
            <a:endParaRPr 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416</TotalTime>
  <Words>816</Words>
  <Application>Microsoft Office PowerPoint</Application>
  <PresentationFormat>On-screen Show (4:3)</PresentationFormat>
  <Paragraphs>163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Concourse</vt:lpstr>
      <vt:lpstr>ჰოსპიტალთა აკრედიტაციის პროგრამა</vt:lpstr>
      <vt:lpstr>რატომ აკრედიტაცია</vt:lpstr>
      <vt:lpstr>აკრედიტაციის სარგებელი</vt:lpstr>
      <vt:lpstr>აკრედიტაციის საერთაშორისო გაერთიანებული კომისია (JCI)</vt:lpstr>
      <vt:lpstr> ჯანდაცვის ხარისხის და პაციენტის უსაფრთხოების საერთაშორისო  ფუნდამენტალური  მახასიათებლები  ჰოსპიტალებისათვის</vt:lpstr>
      <vt:lpstr>ჯანდაცვის ხარისხის და პაციენტების უსაფრთხოების ფუნდამენტალური  საერთაშორისო  მახასიათებლები ჰოსპიტალებისათვის</vt:lpstr>
      <vt:lpstr>არეალი #5- ხარისხისა და უსაფრთხოების გაუმჯობესება      </vt:lpstr>
      <vt:lpstr>ჰოსპიტალთა აკრედიტაციის პროგრამის ეტაპები</vt:lpstr>
      <vt:lpstr>ფაზა  #1- ჰოსპიტალების აკრედიტაციის პროგრამის სტრუქტურა</vt:lpstr>
      <vt:lpstr>ფაზა #2 - სტანდარტების და შეფასების მეთოდოლოგიის შემუშავება </vt:lpstr>
      <vt:lpstr>ფაზა #3 - დაინტერესებული პირების და შემფასებლების სწავლება</vt:lpstr>
      <vt:lpstr>ფაზა  #4 - ჰოსპიტალების გადამზადების პროგრამა</vt:lpstr>
    </vt:vector>
  </TitlesOfParts>
  <Company>PCSHOP.GE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Dea Nizharadze</cp:lastModifiedBy>
  <cp:revision>71</cp:revision>
  <dcterms:created xsi:type="dcterms:W3CDTF">2011-10-05T09:00:57Z</dcterms:created>
  <dcterms:modified xsi:type="dcterms:W3CDTF">2012-01-06T11:27:54Z</dcterms:modified>
</cp:coreProperties>
</file>