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647" r:id="rId2"/>
    <p:sldId id="767" r:id="rId3"/>
    <p:sldId id="770" r:id="rId4"/>
    <p:sldId id="648" r:id="rId5"/>
    <p:sldId id="752" r:id="rId6"/>
    <p:sldId id="761" r:id="rId7"/>
    <p:sldId id="762" r:id="rId8"/>
    <p:sldId id="763" r:id="rId9"/>
    <p:sldId id="764" r:id="rId10"/>
    <p:sldId id="765" r:id="rId11"/>
    <p:sldId id="766" r:id="rId12"/>
    <p:sldId id="760" r:id="rId13"/>
    <p:sldId id="768" r:id="rId14"/>
    <p:sldId id="769" r:id="rId15"/>
    <p:sldId id="772" r:id="rId16"/>
    <p:sldId id="771" r:id="rId17"/>
  </p:sldIdLst>
  <p:sldSz cx="9144000" cy="6858000" type="screen4x3"/>
  <p:notesSz cx="6761163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3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7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B52"/>
    <a:srgbClr val="007E69"/>
    <a:srgbClr val="03AA90"/>
    <a:srgbClr val="006B51"/>
    <a:srgbClr val="35554D"/>
    <a:srgbClr val="009B7B"/>
    <a:srgbClr val="019B7B"/>
    <a:srgbClr val="017D69"/>
    <a:srgbClr val="006600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889" autoAdjust="0"/>
    <p:restoredTop sz="79713" autoAdjust="0"/>
  </p:normalViewPr>
  <p:slideViewPr>
    <p:cSldViewPr>
      <p:cViewPr varScale="1">
        <p:scale>
          <a:sx n="48" d="100"/>
          <a:sy n="48" d="100"/>
        </p:scale>
        <p:origin x="1254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2352"/>
    </p:cViewPr>
  </p:sorterViewPr>
  <p:notesViewPr>
    <p:cSldViewPr>
      <p:cViewPr varScale="1">
        <p:scale>
          <a:sx n="67" d="100"/>
          <a:sy n="67" d="100"/>
        </p:scale>
        <p:origin x="-2796" y="-96"/>
      </p:cViewPr>
      <p:guideLst>
        <p:guide orient="horz" pos="3132"/>
        <p:guide pos="213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3" y="0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45C270D2-7B9A-431D-8B02-C15427283A2D}" type="datetimeFigureOut">
              <a:rPr lang="en-US" smtClean="0"/>
              <a:pPr/>
              <a:t>15-Feb-18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443663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3" y="9443663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F208D42B-03BA-4ABD-B668-8794985EDE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103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3" y="0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CF3D090B-769C-4386-AB62-B2B094DF1A2C}" type="datetimeFigureOut">
              <a:rPr lang="en-US" smtClean="0"/>
              <a:pPr/>
              <a:t>15-Feb-18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6"/>
            <a:ext cx="5408930" cy="4474131"/>
          </a:xfrm>
          <a:prstGeom prst="rect">
            <a:avLst/>
          </a:prstGeom>
        </p:spPr>
        <p:txBody>
          <a:bodyPr vert="horz" lIns="92930" tIns="46465" rIns="92930" bIns="4646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43663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3" y="9443663"/>
            <a:ext cx="2929837" cy="497126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707D8E83-1DE5-4097-AD58-5BB144A460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228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7D8E83-1DE5-4097-AD58-5BB144A460F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6068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7D8E83-1DE5-4097-AD58-5BB144A460F0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3211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7D8E83-1DE5-4097-AD58-5BB144A460F0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2349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7D8E83-1DE5-4097-AD58-5BB144A460F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1819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7D8E83-1DE5-4097-AD58-5BB144A460F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7858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7D8E83-1DE5-4097-AD58-5BB144A460F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416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7D8E83-1DE5-4097-AD58-5BB144A460F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464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7D8E83-1DE5-4097-AD58-5BB144A460F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8147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7D8E83-1DE5-4097-AD58-5BB144A460F0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81151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7D8E83-1DE5-4097-AD58-5BB144A460F0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7105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7D8E83-1DE5-4097-AD58-5BB144A460F0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5523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7D8E83-1DE5-4097-AD58-5BB144A460F0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574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7000" y="533400"/>
            <a:ext cx="61722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15-Feb-18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251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Georgia" panose="02040502050405020303" pitchFamily="18" charset="0"/>
              </a:defRPr>
            </a:lvl1pPr>
            <a:lvl2pPr>
              <a:defRPr>
                <a:latin typeface="Georgia" panose="02040502050405020303" pitchFamily="18" charset="0"/>
              </a:defRPr>
            </a:lvl2pPr>
            <a:lvl3pPr>
              <a:defRPr>
                <a:latin typeface="Georgia" panose="02040502050405020303" pitchFamily="18" charset="0"/>
              </a:defRPr>
            </a:lvl3pPr>
            <a:lvl4pPr>
              <a:defRPr>
                <a:latin typeface="Georgia" panose="02040502050405020303" pitchFamily="18" charset="0"/>
              </a:defRPr>
            </a:lvl4pPr>
            <a:lvl5pPr>
              <a:defRPr>
                <a:latin typeface="Georgia" panose="02040502050405020303" pitchFamily="18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15-Feb-18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313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Georgia" panose="02040502050405020303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Georgia" panose="02040502050405020303" pitchFamily="18" charset="0"/>
              </a:defRPr>
            </a:lvl1pPr>
            <a:lvl2pPr>
              <a:defRPr>
                <a:latin typeface="Georgia" panose="02040502050405020303" pitchFamily="18" charset="0"/>
              </a:defRPr>
            </a:lvl2pPr>
            <a:lvl3pPr>
              <a:defRPr>
                <a:latin typeface="Georgia" panose="02040502050405020303" pitchFamily="18" charset="0"/>
              </a:defRPr>
            </a:lvl3pPr>
            <a:lvl4pPr>
              <a:defRPr>
                <a:latin typeface="Georgia" panose="02040502050405020303" pitchFamily="18" charset="0"/>
              </a:defRPr>
            </a:lvl4pPr>
            <a:lvl5pPr>
              <a:defRPr>
                <a:latin typeface="Georgia" panose="02040502050405020303" pitchFamily="18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15-Feb-18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499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609600"/>
            <a:ext cx="5943600" cy="808038"/>
          </a:xfrm>
        </p:spPr>
        <p:txBody>
          <a:bodyPr>
            <a:noAutofit/>
          </a:bodyPr>
          <a:lstStyle>
            <a:lvl1pPr>
              <a:defRPr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>
                <a:latin typeface="Georgia" panose="02040502050405020303" pitchFamily="18" charset="0"/>
              </a:defRPr>
            </a:lvl1pPr>
            <a:lvl2pPr>
              <a:defRPr sz="2000">
                <a:latin typeface="Georgia" panose="02040502050405020303" pitchFamily="18" charset="0"/>
              </a:defRPr>
            </a:lvl2pPr>
            <a:lvl3pPr>
              <a:defRPr sz="1800">
                <a:latin typeface="Georgia" panose="02040502050405020303" pitchFamily="18" charset="0"/>
              </a:defRPr>
            </a:lvl3pPr>
            <a:lvl4pPr>
              <a:defRPr sz="1600">
                <a:latin typeface="Georgia" panose="02040502050405020303" pitchFamily="18" charset="0"/>
              </a:defRPr>
            </a:lvl4pPr>
            <a:lvl5pPr>
              <a:defRPr sz="1600">
                <a:latin typeface="Georgia" panose="02040502050405020303" pitchFamily="18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15-Feb-18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156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Georgia" panose="02040502050405020303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15-Feb-18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170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15-Feb-18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98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Georgia" panose="02040502050405020303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Georgia" panose="02040502050405020303" pitchFamily="18" charset="0"/>
              </a:defRPr>
            </a:lvl1pPr>
            <a:lvl2pPr>
              <a:defRPr sz="2000">
                <a:latin typeface="Georgia" panose="02040502050405020303" pitchFamily="18" charset="0"/>
              </a:defRPr>
            </a:lvl2pPr>
            <a:lvl3pPr>
              <a:defRPr sz="1800">
                <a:latin typeface="Georgia" panose="02040502050405020303" pitchFamily="18" charset="0"/>
              </a:defRPr>
            </a:lvl3pPr>
            <a:lvl4pPr>
              <a:defRPr sz="1600">
                <a:latin typeface="Georgia" panose="02040502050405020303" pitchFamily="18" charset="0"/>
              </a:defRPr>
            </a:lvl4pPr>
            <a:lvl5pPr>
              <a:defRPr sz="1600">
                <a:latin typeface="Georgia" panose="02040502050405020303" pitchFamily="18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Georgia" panose="02040502050405020303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Georgia" panose="02040502050405020303" pitchFamily="18" charset="0"/>
              </a:defRPr>
            </a:lvl1pPr>
            <a:lvl2pPr>
              <a:defRPr sz="2000">
                <a:latin typeface="Georgia" panose="02040502050405020303" pitchFamily="18" charset="0"/>
              </a:defRPr>
            </a:lvl2pPr>
            <a:lvl3pPr>
              <a:defRPr sz="1800">
                <a:latin typeface="Georgia" panose="02040502050405020303" pitchFamily="18" charset="0"/>
              </a:defRPr>
            </a:lvl3pPr>
            <a:lvl4pPr>
              <a:defRPr sz="1600">
                <a:latin typeface="Georgia" panose="02040502050405020303" pitchFamily="18" charset="0"/>
              </a:defRPr>
            </a:lvl4pPr>
            <a:lvl5pPr>
              <a:defRPr sz="1600">
                <a:latin typeface="Georgia" panose="02040502050405020303" pitchFamily="18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15-Feb-18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8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Georgia" panose="02040502050405020303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15-Feb-18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498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15-Feb-18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324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15-Feb-18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760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15-Feb-18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35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1D9A4-1701-4946-A9E8-73669FB14868}" type="datetimeFigureOut">
              <a:rPr lang="en-US" smtClean="0"/>
              <a:pPr/>
              <a:t>15-Feb-18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MOH ppt-02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071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8600" y="1524000"/>
            <a:ext cx="8686800" cy="4267200"/>
          </a:xfrm>
        </p:spPr>
        <p:txBody>
          <a:bodyPr>
            <a:noAutofit/>
          </a:bodyPr>
          <a:lstStyle/>
          <a:p>
            <a:pPr marL="0" indent="0"/>
            <a:r>
              <a:rPr lang="ka-GE" sz="3600" dirty="0" smtClean="0">
                <a:solidFill>
                  <a:srgbClr val="006B52"/>
                </a:solidFill>
              </a:rPr>
              <a:t>პერინატალური რეგიონალიზაცია</a:t>
            </a:r>
            <a:br>
              <a:rPr lang="ka-GE" sz="3600" dirty="0" smtClean="0">
                <a:solidFill>
                  <a:srgbClr val="006B52"/>
                </a:solidFill>
              </a:rPr>
            </a:br>
            <a:r>
              <a:rPr lang="ka-GE" sz="3600" dirty="0" smtClean="0">
                <a:solidFill>
                  <a:srgbClr val="006B52"/>
                </a:solidFill>
              </a:rPr>
              <a:t>საქართველო</a:t>
            </a:r>
            <a:br>
              <a:rPr lang="ka-GE" sz="3600" dirty="0" smtClean="0">
                <a:solidFill>
                  <a:srgbClr val="006B52"/>
                </a:solidFill>
              </a:rPr>
            </a:br>
            <a:r>
              <a:rPr lang="ka-GE" sz="3600" dirty="0">
                <a:solidFill>
                  <a:srgbClr val="006B52"/>
                </a:solidFill>
              </a:rPr>
              <a:t/>
            </a:r>
            <a:br>
              <a:rPr lang="ka-GE" sz="3600" dirty="0">
                <a:solidFill>
                  <a:srgbClr val="006B52"/>
                </a:solidFill>
              </a:rPr>
            </a:br>
            <a:r>
              <a:rPr lang="ka-GE" sz="3600" dirty="0" smtClean="0">
                <a:solidFill>
                  <a:srgbClr val="006B52"/>
                </a:solidFill>
              </a:rPr>
              <a:t/>
            </a:r>
            <a:br>
              <a:rPr lang="ka-GE" sz="3600" dirty="0" smtClean="0">
                <a:solidFill>
                  <a:srgbClr val="006B52"/>
                </a:solidFill>
              </a:rPr>
            </a:br>
            <a:r>
              <a:rPr lang="ka-GE" sz="2400" dirty="0" smtClean="0">
                <a:solidFill>
                  <a:srgbClr val="006B52"/>
                </a:solidFill>
              </a:rPr>
              <a:t>ჯანმრთელობის დაცვის დეპარტამენტი</a:t>
            </a:r>
            <a:r>
              <a:rPr lang="ka-GE" sz="2400">
                <a:solidFill>
                  <a:srgbClr val="006B52"/>
                </a:solidFill>
              </a:rPr>
              <a:t/>
            </a:r>
            <a:br>
              <a:rPr lang="ka-GE" sz="2400">
                <a:solidFill>
                  <a:srgbClr val="006B52"/>
                </a:solidFill>
              </a:rPr>
            </a:br>
            <a:r>
              <a:rPr lang="ka-GE" sz="2400" smtClean="0">
                <a:solidFill>
                  <a:srgbClr val="006B52"/>
                </a:solidFill>
              </a:rPr>
              <a:t>2018 წლის 14 თებერვალი</a:t>
            </a:r>
            <a:r>
              <a:rPr lang="ka-GE" sz="3600" dirty="0">
                <a:solidFill>
                  <a:srgbClr val="006B52"/>
                </a:solidFill>
              </a:rPr>
              <a:t/>
            </a:r>
            <a:br>
              <a:rPr lang="ka-GE" sz="3600" dirty="0">
                <a:solidFill>
                  <a:srgbClr val="006B52"/>
                </a:solidFill>
              </a:rPr>
            </a:br>
            <a:endParaRPr lang="en-GB" sz="3600" b="1" dirty="0">
              <a:solidFill>
                <a:srgbClr val="006B52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8599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743200" y="457200"/>
            <a:ext cx="6400800" cy="1143000"/>
          </a:xfrm>
        </p:spPr>
        <p:txBody>
          <a:bodyPr>
            <a:normAutofit fontScale="90000"/>
          </a:bodyPr>
          <a:lstStyle/>
          <a:p>
            <a:r>
              <a:rPr lang="ka-GE" sz="2700" dirty="0" smtClean="0">
                <a:solidFill>
                  <a:srgbClr val="006B52"/>
                </a:solidFill>
              </a:rPr>
              <a:t>პერინატალური</a:t>
            </a:r>
            <a:r>
              <a:rPr lang="en-US" sz="2700" dirty="0" smtClean="0">
                <a:solidFill>
                  <a:srgbClr val="006B52"/>
                </a:solidFill>
              </a:rPr>
              <a:t> </a:t>
            </a:r>
            <a:r>
              <a:rPr lang="ka-GE" sz="2700" dirty="0" smtClean="0">
                <a:solidFill>
                  <a:srgbClr val="006B52"/>
                </a:solidFill>
              </a:rPr>
              <a:t>რეგიონალიზაცია</a:t>
            </a:r>
            <a:r>
              <a:rPr lang="ka-GE" sz="2700" dirty="0">
                <a:solidFill>
                  <a:srgbClr val="006B52"/>
                </a:solidFill>
              </a:rPr>
              <a:t/>
            </a:r>
            <a:br>
              <a:rPr lang="ka-GE" sz="2700" dirty="0">
                <a:solidFill>
                  <a:srgbClr val="006B52"/>
                </a:solidFill>
              </a:rPr>
            </a:br>
            <a:r>
              <a:rPr lang="ka-GE" sz="2700" dirty="0">
                <a:solidFill>
                  <a:srgbClr val="006B52"/>
                </a:solidFill>
              </a:rPr>
              <a:t>საქართველო</a:t>
            </a:r>
            <a:r>
              <a:rPr lang="ka-GE" sz="4000" dirty="0">
                <a:solidFill>
                  <a:srgbClr val="006B52"/>
                </a:solidFill>
              </a:rPr>
              <a:t/>
            </a:r>
            <a:br>
              <a:rPr lang="ka-GE" sz="4000" dirty="0">
                <a:solidFill>
                  <a:srgbClr val="006B52"/>
                </a:solidFill>
              </a:rPr>
            </a:br>
            <a:endParaRPr lang="en-GB" sz="4000" b="1" dirty="0">
              <a:solidFill>
                <a:srgbClr val="006B52"/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304800" y="1295400"/>
            <a:ext cx="8610600" cy="5094514"/>
          </a:xfrm>
        </p:spPr>
        <p:txBody>
          <a:bodyPr>
            <a:no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ka-GE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გურია</a:t>
            </a:r>
            <a:endParaRPr lang="en-US" b="1" dirty="0" smtClean="0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ka-GE" b="1" dirty="0" smtClean="0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ka-GE" sz="2000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C00000"/>
                </a:solidFill>
                <a:latin typeface="Sylfaen" panose="010A0502050306030303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dirty="0" smtClean="0">
                <a:solidFill>
                  <a:srgbClr val="C00000"/>
                </a:solidFill>
                <a:latin typeface="Sylfaen" panose="010A0502050306030303" pitchFamily="18" charset="0"/>
                <a:cs typeface="Times New Roman" panose="02020603050405020304" pitchFamily="18" charset="0"/>
              </a:rPr>
              <a:t>      </a:t>
            </a:r>
            <a:r>
              <a:rPr lang="ka-GE" sz="2000" b="1" dirty="0" smtClean="0">
                <a:latin typeface="Sylfaen" panose="010A0502050306030303" pitchFamily="18" charset="0"/>
                <a:cs typeface="Times New Roman" panose="02020603050405020304" pitchFamily="18" charset="0"/>
              </a:rPr>
              <a:t>პერინატალური სერვისის მიმწოდებელი დაწესებულება</a:t>
            </a:r>
          </a:p>
          <a:p>
            <a:pPr algn="l">
              <a:spcBef>
                <a:spcPts val="300"/>
              </a:spcBef>
              <a:spcAft>
                <a:spcPts val="300"/>
              </a:spcAft>
            </a:pPr>
            <a:endParaRPr lang="ka-GE" sz="2000" dirty="0" smtClean="0">
              <a:cs typeface="Times New Roman" panose="02020603050405020304" pitchFamily="18" charset="0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en-US" sz="2400" b="1" dirty="0"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chemeClr val="tx2"/>
                </a:solidFill>
                <a:cs typeface="Times New Roman" panose="02020603050405020304" pitchFamily="18" charset="0"/>
              </a:rPr>
              <a:t>II      </a:t>
            </a:r>
            <a:r>
              <a:rPr lang="ka-GE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დონე</a:t>
            </a:r>
            <a:r>
              <a:rPr lang="en-US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                  </a:t>
            </a:r>
            <a:r>
              <a:rPr lang="ka-GE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1 </a:t>
            </a:r>
            <a:r>
              <a:rPr lang="en-US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ka-GE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კლინიკა(ოზურგეთი);</a:t>
            </a:r>
          </a:p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ka-GE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I      </a:t>
            </a:r>
            <a:r>
              <a:rPr lang="ka-GE" sz="2400" b="1" dirty="0">
                <a:solidFill>
                  <a:schemeClr val="tx2"/>
                </a:solidFill>
                <a:cs typeface="Times New Roman" panose="02020603050405020304" pitchFamily="18" charset="0"/>
              </a:rPr>
              <a:t>დონე                     1  </a:t>
            </a:r>
            <a:r>
              <a:rPr lang="ka-GE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კლინიკა(ჩოხატაური).</a:t>
            </a:r>
          </a:p>
          <a:p>
            <a:pPr algn="l">
              <a:spcBef>
                <a:spcPts val="300"/>
              </a:spcBef>
              <a:spcAft>
                <a:spcPts val="300"/>
              </a:spcAft>
            </a:pPr>
            <a:endParaRPr lang="ka-GE" sz="2400" b="1" dirty="0" smtClean="0">
              <a:cs typeface="Times New Roman" panose="02020603050405020304" pitchFamily="18" charset="0"/>
            </a:endParaRPr>
          </a:p>
          <a:p>
            <a:pPr marL="457200" indent="-457200" algn="l">
              <a:spcBef>
                <a:spcPts val="300"/>
              </a:spcBef>
              <a:spcAft>
                <a:spcPts val="300"/>
              </a:spcAft>
              <a:buAutoNum type="arabicPlain"/>
            </a:pPr>
            <a:endParaRPr lang="ka-GE" sz="2400" dirty="0">
              <a:cs typeface="Times New Roman" panose="02020603050405020304" pitchFamily="18" charset="0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ka-GE" sz="2000" b="1" dirty="0">
                <a:solidFill>
                  <a:srgbClr val="C00000"/>
                </a:solidFill>
                <a:cs typeface="Times New Roman" panose="02020603050405020304" pitchFamily="18" charset="0"/>
              </a:rPr>
              <a:t>2</a:t>
            </a:r>
            <a:r>
              <a:rPr lang="ka-GE" sz="20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r>
              <a:rPr lang="ka-GE" sz="2000" b="1" dirty="0" smtClean="0">
                <a:cs typeface="Times New Roman" panose="02020603050405020304" pitchFamily="18" charset="0"/>
              </a:rPr>
              <a:t>კლინიკას </a:t>
            </a:r>
            <a:r>
              <a:rPr lang="ka-GE" sz="2000" b="1" dirty="0">
                <a:cs typeface="Times New Roman" panose="02020603050405020304" pitchFamily="18" charset="0"/>
              </a:rPr>
              <a:t>არ განესაზღვრა პერინატალური დონე და შეწყდა  სერვისის </a:t>
            </a:r>
            <a:r>
              <a:rPr lang="ka-GE" sz="2000" b="1" dirty="0" smtClean="0">
                <a:cs typeface="Times New Roman" panose="02020603050405020304" pitchFamily="18" charset="0"/>
              </a:rPr>
              <a:t>მიწოდება(1-კლინიკაში შეწყდა სერვისის მიწოდება(ჩოხატაური), 1-კლინიკაში სარემონტო სამუშაოებია(ლანჩხუთი)).</a:t>
            </a:r>
            <a:endParaRPr lang="ka-GE" sz="2000" b="1" dirty="0">
              <a:cs typeface="Times New Roman" panose="02020603050405020304" pitchFamily="18" charset="0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</a:pPr>
            <a:endParaRPr lang="ka-GE" sz="24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466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743200" y="457200"/>
            <a:ext cx="6400800" cy="1143000"/>
          </a:xfrm>
        </p:spPr>
        <p:txBody>
          <a:bodyPr>
            <a:normAutofit fontScale="90000"/>
          </a:bodyPr>
          <a:lstStyle/>
          <a:p>
            <a:r>
              <a:rPr lang="ka-GE" sz="2700" dirty="0" smtClean="0">
                <a:solidFill>
                  <a:srgbClr val="006B52"/>
                </a:solidFill>
              </a:rPr>
              <a:t>პერინატალური</a:t>
            </a:r>
            <a:r>
              <a:rPr lang="en-US" sz="2700" dirty="0" smtClean="0">
                <a:solidFill>
                  <a:srgbClr val="006B52"/>
                </a:solidFill>
              </a:rPr>
              <a:t> </a:t>
            </a:r>
            <a:r>
              <a:rPr lang="ka-GE" sz="2700" dirty="0" smtClean="0">
                <a:solidFill>
                  <a:srgbClr val="006B52"/>
                </a:solidFill>
              </a:rPr>
              <a:t>რეგიონალიზაცია</a:t>
            </a:r>
            <a:r>
              <a:rPr lang="ka-GE" sz="2700" dirty="0">
                <a:solidFill>
                  <a:srgbClr val="006B52"/>
                </a:solidFill>
              </a:rPr>
              <a:t/>
            </a:r>
            <a:br>
              <a:rPr lang="ka-GE" sz="2700" dirty="0">
                <a:solidFill>
                  <a:srgbClr val="006B52"/>
                </a:solidFill>
              </a:rPr>
            </a:br>
            <a:r>
              <a:rPr lang="ka-GE" sz="2700" dirty="0">
                <a:solidFill>
                  <a:srgbClr val="006B52"/>
                </a:solidFill>
              </a:rPr>
              <a:t>საქართველო</a:t>
            </a:r>
            <a:r>
              <a:rPr lang="ka-GE" sz="4000" dirty="0">
                <a:solidFill>
                  <a:srgbClr val="006B52"/>
                </a:solidFill>
              </a:rPr>
              <a:t/>
            </a:r>
            <a:br>
              <a:rPr lang="ka-GE" sz="4000" dirty="0">
                <a:solidFill>
                  <a:srgbClr val="006B52"/>
                </a:solidFill>
              </a:rPr>
            </a:br>
            <a:endParaRPr lang="en-GB" sz="4000" b="1" dirty="0">
              <a:solidFill>
                <a:srgbClr val="006B52"/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0" y="1589314"/>
            <a:ext cx="9144000" cy="4800600"/>
          </a:xfrm>
        </p:spPr>
        <p:txBody>
          <a:bodyPr>
            <a:no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ka-GE" sz="28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სამეგრელო-ზემო სვანეთი</a:t>
            </a:r>
            <a:endParaRPr lang="en-US" sz="2800" b="1" dirty="0" smtClean="0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ka-GE" sz="2800" b="1" dirty="0" smtClean="0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ka-GE" sz="2000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r>
              <a:rPr lang="ka-GE" sz="2000" b="1" dirty="0">
                <a:solidFill>
                  <a:srgbClr val="C00000"/>
                </a:solidFill>
                <a:latin typeface="Sylfaen" panose="010A0502050306030303" pitchFamily="18" charset="0"/>
                <a:cs typeface="Times New Roman" panose="02020603050405020304" pitchFamily="18" charset="0"/>
              </a:rPr>
              <a:t>8</a:t>
            </a:r>
            <a:r>
              <a:rPr lang="ka-GE" sz="2000" b="1" dirty="0" smtClean="0">
                <a:solidFill>
                  <a:srgbClr val="C00000"/>
                </a:solidFill>
                <a:latin typeface="Sylfaen" panose="010A0502050306030303" pitchFamily="18" charset="0"/>
                <a:cs typeface="Times New Roman" panose="02020603050405020304" pitchFamily="18" charset="0"/>
              </a:rPr>
              <a:t>    </a:t>
            </a:r>
            <a:r>
              <a:rPr lang="ka-GE" sz="2000" b="1" dirty="0" smtClean="0">
                <a:latin typeface="Sylfaen" panose="010A0502050306030303" pitchFamily="18" charset="0"/>
                <a:cs typeface="Times New Roman" panose="02020603050405020304" pitchFamily="18" charset="0"/>
              </a:rPr>
              <a:t>პერინატალური სერვისის მიმწოდებელი დაწესებულება</a:t>
            </a:r>
          </a:p>
          <a:p>
            <a:pPr algn="l">
              <a:spcBef>
                <a:spcPts val="300"/>
              </a:spcBef>
              <a:spcAft>
                <a:spcPts val="300"/>
              </a:spcAft>
            </a:pPr>
            <a:endParaRPr lang="ka-GE" sz="2000" dirty="0" smtClean="0">
              <a:cs typeface="Times New Roman" panose="02020603050405020304" pitchFamily="18" charset="0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en-US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II        </a:t>
            </a:r>
            <a:r>
              <a:rPr lang="ka-GE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დონე</a:t>
            </a:r>
            <a:r>
              <a:rPr lang="en-US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                 </a:t>
            </a:r>
            <a:r>
              <a:rPr lang="ka-GE" sz="2400" b="1" dirty="0">
                <a:solidFill>
                  <a:schemeClr val="tx2"/>
                </a:solidFill>
                <a:cs typeface="Times New Roman" panose="02020603050405020304" pitchFamily="18" charset="0"/>
              </a:rPr>
              <a:t>3</a:t>
            </a:r>
            <a:r>
              <a:rPr lang="en-US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 </a:t>
            </a:r>
            <a:r>
              <a:rPr lang="ka-GE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კლინიკა(2-ზუგდიდი, 1-სენაკი);</a:t>
            </a:r>
          </a:p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en-US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I         </a:t>
            </a:r>
            <a:r>
              <a:rPr lang="ka-GE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დონე</a:t>
            </a:r>
            <a:r>
              <a:rPr lang="en-US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                 </a:t>
            </a:r>
            <a:r>
              <a:rPr lang="ka-GE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5</a:t>
            </a:r>
            <a:r>
              <a:rPr lang="en-US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 </a:t>
            </a:r>
            <a:r>
              <a:rPr lang="ka-GE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კლინიკა(1-მესტია, ჩხოროწყუ, ფოთი,</a:t>
            </a:r>
          </a:p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ka-GE" sz="2400" b="1" dirty="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ka-GE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                                      ხონი, მარტვილი).</a:t>
            </a:r>
          </a:p>
          <a:p>
            <a:pPr algn="l">
              <a:spcBef>
                <a:spcPts val="300"/>
              </a:spcBef>
              <a:spcAft>
                <a:spcPts val="300"/>
              </a:spcAft>
            </a:pPr>
            <a:endParaRPr lang="ka-GE" sz="2400" dirty="0" smtClean="0">
              <a:cs typeface="Times New Roman" panose="02020603050405020304" pitchFamily="18" charset="0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ka-GE" sz="20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4</a:t>
            </a:r>
            <a:r>
              <a:rPr lang="ka-GE" sz="2000" b="1" dirty="0" smtClean="0">
                <a:cs typeface="Times New Roman" panose="02020603050405020304" pitchFamily="18" charset="0"/>
              </a:rPr>
              <a:t>  </a:t>
            </a:r>
            <a:r>
              <a:rPr lang="ka-GE" sz="2000" b="1" dirty="0">
                <a:cs typeface="Times New Roman" panose="02020603050405020304" pitchFamily="18" charset="0"/>
              </a:rPr>
              <a:t>კლინიკას არ განესაზღვრა პერინატალური დონე და შეწყდა  სერვისის </a:t>
            </a:r>
            <a:r>
              <a:rPr lang="ka-GE" sz="2000" b="1" dirty="0" smtClean="0">
                <a:cs typeface="Times New Roman" panose="02020603050405020304" pitchFamily="18" charset="0"/>
              </a:rPr>
              <a:t>მიწოდება(ჯვარი, წალენჯიხა, აბაშა, სენაკი)</a:t>
            </a:r>
            <a:endParaRPr lang="ka-GE" sz="2000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304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sz="2800" b="1" dirty="0" smtClean="0">
                <a:solidFill>
                  <a:schemeClr val="tx2"/>
                </a:solidFill>
              </a:rPr>
              <a:t>მცხეთა-მთიანეთი</a:t>
            </a:r>
            <a:endParaRPr lang="en-US" sz="2800" b="1" dirty="0" smtClean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ka-GE" sz="2800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ka-GE" sz="2800" dirty="0"/>
              <a:t> </a:t>
            </a:r>
            <a:r>
              <a:rPr lang="ka-GE" sz="2000" b="1" dirty="0">
                <a:solidFill>
                  <a:srgbClr val="C00000"/>
                </a:solidFill>
                <a:latin typeface="Sylfaen" panose="010A0502050306030303" pitchFamily="18" charset="0"/>
              </a:rPr>
              <a:t>1</a:t>
            </a:r>
            <a:r>
              <a:rPr lang="ka-GE" sz="2000" b="1" dirty="0" smtClean="0">
                <a:latin typeface="Sylfaen" panose="010A0502050306030303" pitchFamily="18" charset="0"/>
              </a:rPr>
              <a:t>   </a:t>
            </a:r>
            <a:r>
              <a:rPr lang="ka-GE" sz="2000" b="1" dirty="0">
                <a:latin typeface="Sylfaen" panose="010A0502050306030303" pitchFamily="18" charset="0"/>
              </a:rPr>
              <a:t>პერინატალური სერვისის მიმწოდებელი </a:t>
            </a:r>
            <a:r>
              <a:rPr lang="ka-GE" sz="2000" b="1" dirty="0" smtClean="0">
                <a:latin typeface="Sylfaen" panose="010A0502050306030303" pitchFamily="18" charset="0"/>
              </a:rPr>
              <a:t>დაწესებულება</a:t>
            </a:r>
          </a:p>
          <a:p>
            <a:pPr marL="0" indent="0">
              <a:buNone/>
            </a:pPr>
            <a:endParaRPr lang="ka-GE" sz="2000" b="1" dirty="0" smtClean="0">
              <a:latin typeface="Sylfaen" panose="010A0502050306030303" pitchFamily="18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tx2"/>
                </a:solidFill>
              </a:rPr>
              <a:t>I          </a:t>
            </a:r>
            <a:r>
              <a:rPr lang="ka-GE" b="1" dirty="0">
                <a:solidFill>
                  <a:schemeClr val="tx2"/>
                </a:solidFill>
              </a:rPr>
              <a:t>დონე </a:t>
            </a:r>
            <a:r>
              <a:rPr lang="ka-GE" b="1" dirty="0" smtClean="0">
                <a:solidFill>
                  <a:schemeClr val="tx2"/>
                </a:solidFill>
              </a:rPr>
              <a:t>   2  კლინიკა(დუშეთი,თიანეთი)</a:t>
            </a:r>
          </a:p>
          <a:p>
            <a:pPr marL="0" indent="0">
              <a:buNone/>
            </a:pPr>
            <a:endParaRPr lang="ka-GE" sz="2800" dirty="0"/>
          </a:p>
          <a:p>
            <a:pPr marL="0" indent="0">
              <a:buNone/>
            </a:pPr>
            <a:endParaRPr lang="ka-GE" sz="2800" dirty="0" smtClean="0"/>
          </a:p>
          <a:p>
            <a:pPr marL="0" indent="0">
              <a:buNone/>
            </a:pPr>
            <a:r>
              <a:rPr lang="ka-GE" sz="2000" b="1" dirty="0">
                <a:solidFill>
                  <a:srgbClr val="C00000"/>
                </a:solidFill>
              </a:rPr>
              <a:t>1</a:t>
            </a:r>
            <a:r>
              <a:rPr lang="en-US" sz="2000" b="1" dirty="0" smtClean="0">
                <a:solidFill>
                  <a:srgbClr val="C00000"/>
                </a:solidFill>
              </a:rPr>
              <a:t> </a:t>
            </a:r>
            <a:r>
              <a:rPr lang="ka-GE" sz="2800" dirty="0" smtClean="0"/>
              <a:t> </a:t>
            </a:r>
            <a:r>
              <a:rPr lang="ka-GE" sz="2000" b="1" dirty="0"/>
              <a:t>კლინიკას არ განესაზღვრა პერინატალური დონე და შეწყდა  სერვისის </a:t>
            </a:r>
            <a:r>
              <a:rPr lang="ka-GE" sz="2000" b="1" dirty="0" smtClean="0"/>
              <a:t>მიწოდება(სტეფანწმინდა).</a:t>
            </a:r>
            <a:endParaRPr lang="ka-GE" sz="2000" b="1" dirty="0"/>
          </a:p>
          <a:p>
            <a:pPr marL="0" indent="0">
              <a:buNone/>
            </a:pPr>
            <a:endParaRPr lang="ka-GE" sz="2800" dirty="0"/>
          </a:p>
          <a:p>
            <a:pPr marL="0" indent="0" algn="ctr">
              <a:buNone/>
            </a:pPr>
            <a:endParaRPr lang="en-US" sz="2800" dirty="0"/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2743200" y="356286"/>
            <a:ext cx="6400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ka-GE" sz="2400" dirty="0" smtClean="0">
                <a:solidFill>
                  <a:srgbClr val="006B52"/>
                </a:solidFill>
                <a:effectLst/>
              </a:rPr>
              <a:t>პერინატალური</a:t>
            </a:r>
            <a:r>
              <a:rPr lang="en-US" sz="2400" dirty="0" smtClean="0">
                <a:solidFill>
                  <a:srgbClr val="006B52"/>
                </a:solidFill>
                <a:effectLst/>
              </a:rPr>
              <a:t> </a:t>
            </a:r>
            <a:r>
              <a:rPr lang="ka-GE" sz="2400" dirty="0" smtClean="0">
                <a:solidFill>
                  <a:srgbClr val="006B52"/>
                </a:solidFill>
                <a:effectLst/>
              </a:rPr>
              <a:t>რეგიონალიზაცია</a:t>
            </a:r>
          </a:p>
          <a:p>
            <a:r>
              <a:rPr lang="ka-GE" sz="2400" dirty="0" smtClean="0">
                <a:solidFill>
                  <a:srgbClr val="006B52"/>
                </a:solidFill>
                <a:effectLst/>
              </a:rPr>
              <a:t>საქართველო</a:t>
            </a:r>
            <a:br>
              <a:rPr lang="ka-GE" sz="2400" dirty="0" smtClean="0">
                <a:solidFill>
                  <a:srgbClr val="006B52"/>
                </a:solidFill>
                <a:effectLst/>
              </a:rPr>
            </a:br>
            <a:endParaRPr lang="en-GB" sz="2400" dirty="0">
              <a:solidFill>
                <a:srgbClr val="006B52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51815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79692"/>
            <a:ext cx="8839200" cy="452596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ka-GE" sz="2800" b="1" dirty="0" smtClean="0">
                <a:solidFill>
                  <a:schemeClr val="tx2"/>
                </a:solidFill>
              </a:rPr>
              <a:t>სამცხე-ჯავახეთი</a:t>
            </a:r>
            <a:r>
              <a:rPr lang="ka-GE" sz="2800" dirty="0" smtClean="0">
                <a:solidFill>
                  <a:schemeClr val="tx2"/>
                </a:solidFill>
              </a:rPr>
              <a:t> </a:t>
            </a:r>
            <a:endParaRPr lang="en-US" sz="2800" dirty="0" smtClean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ka-GE" sz="2800" dirty="0" smtClean="0"/>
              <a:t> </a:t>
            </a:r>
          </a:p>
          <a:p>
            <a:pPr marL="0" indent="0">
              <a:buNone/>
            </a:pPr>
            <a:r>
              <a:rPr lang="en-US" sz="2000" b="1" dirty="0" smtClean="0">
                <a:latin typeface="Sylfaen" panose="010A0502050306030303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C00000"/>
                </a:solidFill>
                <a:latin typeface="Sylfaen" panose="010A0502050306030303" pitchFamily="18" charset="0"/>
                <a:cs typeface="Times New Roman" panose="02020603050405020304" pitchFamily="18" charset="0"/>
              </a:rPr>
              <a:t>5 </a:t>
            </a:r>
            <a:r>
              <a:rPr lang="en-US" sz="2000" b="1" dirty="0" smtClean="0">
                <a:latin typeface="Sylfaen" panose="010A0502050306030303" pitchFamily="18" charset="0"/>
                <a:cs typeface="Times New Roman" panose="02020603050405020304" pitchFamily="18" charset="0"/>
              </a:rPr>
              <a:t> </a:t>
            </a:r>
            <a:r>
              <a:rPr lang="ka-GE" sz="2000" b="1" dirty="0" smtClean="0">
                <a:latin typeface="Sylfaen" panose="010A0502050306030303" pitchFamily="18" charset="0"/>
                <a:cs typeface="Times New Roman" panose="02020603050405020304" pitchFamily="18" charset="0"/>
              </a:rPr>
              <a:t>პერინატალური </a:t>
            </a:r>
            <a:r>
              <a:rPr lang="ka-GE" sz="2000" b="1" dirty="0">
                <a:latin typeface="Sylfaen" panose="010A0502050306030303" pitchFamily="18" charset="0"/>
                <a:cs typeface="Times New Roman" panose="02020603050405020304" pitchFamily="18" charset="0"/>
              </a:rPr>
              <a:t>სერვისის მიმწოდებელი </a:t>
            </a:r>
            <a:r>
              <a:rPr lang="ka-GE" sz="2000" b="1" dirty="0" smtClean="0">
                <a:latin typeface="Sylfaen" panose="010A0502050306030303" pitchFamily="18" charset="0"/>
                <a:cs typeface="Times New Roman" panose="02020603050405020304" pitchFamily="18" charset="0"/>
              </a:rPr>
              <a:t>დაწესებულება</a:t>
            </a:r>
            <a:endParaRPr lang="ka-GE" sz="2000" b="1" dirty="0" smtClean="0">
              <a:latin typeface="Sylfaen" panose="010A0502050306030303" pitchFamily="18" charset="0"/>
            </a:endParaRPr>
          </a:p>
          <a:p>
            <a:pPr marL="457200" indent="-457200">
              <a:buAutoNum type="arabicPlain" startAt="6"/>
            </a:pPr>
            <a:endParaRPr lang="ka-GE" sz="2000" b="1" dirty="0" smtClean="0">
              <a:latin typeface="Sylfaen" panose="010A0502050306030303" pitchFamily="18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tx2"/>
                </a:solidFill>
              </a:rPr>
              <a:t>II        </a:t>
            </a:r>
            <a:r>
              <a:rPr lang="ka-GE" b="1" dirty="0">
                <a:solidFill>
                  <a:schemeClr val="tx2"/>
                </a:solidFill>
              </a:rPr>
              <a:t>დონე                  </a:t>
            </a:r>
            <a:r>
              <a:rPr lang="ka-GE" b="1" dirty="0" smtClean="0">
                <a:solidFill>
                  <a:schemeClr val="tx2"/>
                </a:solidFill>
              </a:rPr>
              <a:t>2 კლინიკა(ახალციხე, ნინოწმიდა);</a:t>
            </a:r>
          </a:p>
          <a:p>
            <a:pPr marL="0" indent="0">
              <a:buNone/>
            </a:pPr>
            <a:r>
              <a:rPr lang="ka-GE" b="1" dirty="0">
                <a:solidFill>
                  <a:schemeClr val="tx2"/>
                </a:solidFill>
              </a:rPr>
              <a:t> </a:t>
            </a:r>
            <a:r>
              <a:rPr lang="en-US" b="1" dirty="0" smtClean="0">
                <a:solidFill>
                  <a:schemeClr val="tx2"/>
                </a:solidFill>
              </a:rPr>
              <a:t>I          </a:t>
            </a:r>
            <a:r>
              <a:rPr lang="ka-GE" b="1" dirty="0">
                <a:solidFill>
                  <a:schemeClr val="tx2"/>
                </a:solidFill>
              </a:rPr>
              <a:t>დონე                 </a:t>
            </a:r>
            <a:r>
              <a:rPr lang="ka-GE" b="1" dirty="0" smtClean="0">
                <a:solidFill>
                  <a:schemeClr val="tx2"/>
                </a:solidFill>
              </a:rPr>
              <a:t>3  კლინიკა(ბორჯომი, ახალციხე,</a:t>
            </a:r>
          </a:p>
          <a:p>
            <a:pPr marL="0" indent="0">
              <a:buNone/>
            </a:pPr>
            <a:r>
              <a:rPr lang="ka-GE" b="1" dirty="0">
                <a:solidFill>
                  <a:schemeClr val="tx2"/>
                </a:solidFill>
              </a:rPr>
              <a:t> </a:t>
            </a:r>
            <a:r>
              <a:rPr lang="ka-GE" b="1" dirty="0" smtClean="0">
                <a:solidFill>
                  <a:schemeClr val="tx2"/>
                </a:solidFill>
              </a:rPr>
              <a:t>                                                            ნინოწმიდა).</a:t>
            </a:r>
          </a:p>
          <a:p>
            <a:pPr marL="0" indent="0">
              <a:buNone/>
            </a:pPr>
            <a:endParaRPr lang="ka-GE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ka-GE" b="1" dirty="0" smtClean="0"/>
          </a:p>
          <a:p>
            <a:pPr marL="0" indent="0">
              <a:buNone/>
            </a:pPr>
            <a:endParaRPr lang="ka-GE" b="1" dirty="0" smtClean="0"/>
          </a:p>
          <a:p>
            <a:pPr marL="0" indent="0">
              <a:buNone/>
            </a:pPr>
            <a:r>
              <a:rPr lang="ka-GE" b="1" dirty="0" smtClean="0">
                <a:solidFill>
                  <a:srgbClr val="C00000"/>
                </a:solidFill>
              </a:rPr>
              <a:t>2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ka-GE" b="1" dirty="0" smtClean="0"/>
              <a:t> </a:t>
            </a:r>
            <a:r>
              <a:rPr lang="ka-GE" b="1" dirty="0"/>
              <a:t>კლინიკას არ განესაზღვრა პერინატალური დონე და შეწყდა  სერვისის </a:t>
            </a:r>
            <a:r>
              <a:rPr lang="ka-GE" b="1" dirty="0" smtClean="0"/>
              <a:t>მიწოდება(ასპინძა, ადიგენი)</a:t>
            </a:r>
            <a:endParaRPr lang="ka-GE" b="1" dirty="0"/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2743200" y="356286"/>
            <a:ext cx="6400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ka-GE" sz="2400" dirty="0" smtClean="0">
                <a:solidFill>
                  <a:srgbClr val="006B52"/>
                </a:solidFill>
                <a:effectLst/>
              </a:rPr>
              <a:t>პერინატალური</a:t>
            </a:r>
            <a:r>
              <a:rPr lang="en-US" sz="2400" dirty="0" smtClean="0">
                <a:solidFill>
                  <a:srgbClr val="006B52"/>
                </a:solidFill>
                <a:effectLst/>
              </a:rPr>
              <a:t> </a:t>
            </a:r>
            <a:r>
              <a:rPr lang="ka-GE" sz="2400" dirty="0" smtClean="0">
                <a:solidFill>
                  <a:srgbClr val="006B52"/>
                </a:solidFill>
                <a:effectLst/>
              </a:rPr>
              <a:t>რეგიონალიზაცია</a:t>
            </a:r>
            <a:endParaRPr lang="ka-GE" sz="2400" dirty="0">
              <a:solidFill>
                <a:srgbClr val="006B52"/>
              </a:solidFill>
              <a:effectLst/>
            </a:endParaRPr>
          </a:p>
          <a:p>
            <a:r>
              <a:rPr lang="ka-GE" sz="2400" dirty="0" smtClean="0">
                <a:solidFill>
                  <a:srgbClr val="006B52"/>
                </a:solidFill>
                <a:effectLst/>
              </a:rPr>
              <a:t>საქართველო</a:t>
            </a:r>
            <a:br>
              <a:rPr lang="ka-GE" sz="2400" dirty="0" smtClean="0">
                <a:solidFill>
                  <a:srgbClr val="006B52"/>
                </a:solidFill>
                <a:effectLst/>
              </a:rPr>
            </a:br>
            <a:endParaRPr lang="en-GB" sz="2400" dirty="0">
              <a:solidFill>
                <a:srgbClr val="006B52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57312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99286"/>
            <a:ext cx="8610600" cy="4419600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ka-GE" sz="2800" b="1" dirty="0" smtClean="0">
                <a:solidFill>
                  <a:schemeClr val="tx2"/>
                </a:solidFill>
              </a:rPr>
              <a:t>კახეთი</a:t>
            </a:r>
          </a:p>
          <a:p>
            <a:pPr marL="0" indent="0">
              <a:buNone/>
            </a:pPr>
            <a:r>
              <a:rPr lang="ka-GE" b="1" dirty="0" smtClean="0">
                <a:solidFill>
                  <a:srgbClr val="C00000"/>
                </a:solidFill>
                <a:latin typeface="Sylfaen" panose="010A0502050306030303" pitchFamily="18" charset="0"/>
              </a:rPr>
              <a:t>7  </a:t>
            </a:r>
            <a:r>
              <a:rPr lang="ka-GE" b="1" dirty="0">
                <a:latin typeface="Sylfaen" panose="010A0502050306030303" pitchFamily="18" charset="0"/>
                <a:cs typeface="Times New Roman" panose="02020603050405020304" pitchFamily="18" charset="0"/>
              </a:rPr>
              <a:t>პერინატალური სერვისის მიმწოდებელი </a:t>
            </a:r>
            <a:r>
              <a:rPr lang="ka-GE" b="1" dirty="0" smtClean="0">
                <a:latin typeface="Sylfaen" panose="010A0502050306030303" pitchFamily="18" charset="0"/>
                <a:cs typeface="Times New Roman" panose="02020603050405020304" pitchFamily="18" charset="0"/>
              </a:rPr>
              <a:t>დაწესებულება</a:t>
            </a:r>
            <a:endParaRPr lang="en-US" b="1" dirty="0" smtClean="0">
              <a:latin typeface="Sylfaen" panose="010A0502050306030303" pitchFamily="18" charset="0"/>
            </a:endParaRPr>
          </a:p>
          <a:p>
            <a:pPr marL="0" indent="0">
              <a:buNone/>
            </a:pPr>
            <a:endParaRPr lang="ka-GE" b="1" dirty="0" smtClean="0">
              <a:latin typeface="Sylfaen" panose="010A0502050306030303" pitchFamily="18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tx2"/>
                </a:solidFill>
              </a:rPr>
              <a:t>II-III </a:t>
            </a:r>
            <a:r>
              <a:rPr lang="ka-GE" b="1" dirty="0" smtClean="0">
                <a:solidFill>
                  <a:schemeClr val="tx2"/>
                </a:solidFill>
              </a:rPr>
              <a:t>       დონე                  1 კლინიკა(ლაგოდეხი);</a:t>
            </a:r>
            <a:endParaRPr lang="en-US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tx2"/>
                </a:solidFill>
              </a:rPr>
              <a:t>II       </a:t>
            </a:r>
            <a:r>
              <a:rPr lang="ka-GE" b="1" dirty="0" smtClean="0">
                <a:solidFill>
                  <a:schemeClr val="tx2"/>
                </a:solidFill>
              </a:rPr>
              <a:t>       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ka-GE" b="1" dirty="0">
                <a:solidFill>
                  <a:schemeClr val="tx2"/>
                </a:solidFill>
              </a:rPr>
              <a:t>დონე                  5</a:t>
            </a:r>
            <a:r>
              <a:rPr lang="ka-GE" b="1" dirty="0" smtClean="0">
                <a:solidFill>
                  <a:schemeClr val="tx2"/>
                </a:solidFill>
              </a:rPr>
              <a:t>  კლინიკა(2-თელავი,1-საგარეჯო, 1-</a:t>
            </a:r>
          </a:p>
          <a:p>
            <a:pPr marL="0" indent="0">
              <a:buNone/>
            </a:pPr>
            <a:r>
              <a:rPr lang="ka-GE" b="1" dirty="0">
                <a:solidFill>
                  <a:schemeClr val="tx2"/>
                </a:solidFill>
              </a:rPr>
              <a:t> </a:t>
            </a:r>
            <a:r>
              <a:rPr lang="ka-GE" b="1" dirty="0" smtClean="0">
                <a:solidFill>
                  <a:schemeClr val="tx2"/>
                </a:solidFill>
              </a:rPr>
              <a:t>                                                                   გურჯაანი, 1-სიღნაღი);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tx2"/>
                </a:solidFill>
              </a:rPr>
              <a:t>I          </a:t>
            </a:r>
            <a:r>
              <a:rPr lang="ka-GE" b="1" dirty="0" smtClean="0">
                <a:solidFill>
                  <a:schemeClr val="tx2"/>
                </a:solidFill>
              </a:rPr>
              <a:t>       დონე                   1  კლინიკა(დედოფის წყარო)</a:t>
            </a:r>
          </a:p>
          <a:p>
            <a:pPr marL="0" indent="0">
              <a:buNone/>
            </a:pPr>
            <a:endParaRPr lang="ka-GE" b="1" dirty="0" smtClean="0"/>
          </a:p>
          <a:p>
            <a:pPr marL="0" indent="0">
              <a:buNone/>
            </a:pPr>
            <a:endParaRPr lang="ka-GE" b="1" dirty="0" smtClean="0"/>
          </a:p>
          <a:p>
            <a:pPr marL="0" indent="0">
              <a:buNone/>
            </a:pPr>
            <a:r>
              <a:rPr lang="ka-GE" sz="2000" b="1" dirty="0">
                <a:solidFill>
                  <a:srgbClr val="C00000"/>
                </a:solidFill>
              </a:rPr>
              <a:t>3</a:t>
            </a:r>
            <a:r>
              <a:rPr lang="ka-GE" sz="2000" b="1" dirty="0" smtClean="0"/>
              <a:t> </a:t>
            </a:r>
            <a:r>
              <a:rPr lang="en-US" sz="2000" b="1" dirty="0" smtClean="0"/>
              <a:t> </a:t>
            </a:r>
            <a:r>
              <a:rPr lang="ka-GE" sz="2000" b="1" dirty="0" smtClean="0"/>
              <a:t>კლინიკას </a:t>
            </a:r>
            <a:r>
              <a:rPr lang="ka-GE" sz="2000" b="1" dirty="0"/>
              <a:t>არ განესაზღვრა პერინატალური დონე და შეწყდა  სერვისის </a:t>
            </a:r>
            <a:r>
              <a:rPr lang="ka-GE" sz="2000" b="1" dirty="0" smtClean="0"/>
              <a:t>მიწოდება(თელავი,საგარეჯო, ყვარელი)</a:t>
            </a:r>
            <a:endParaRPr lang="ka-GE" sz="2000" b="1" dirty="0"/>
          </a:p>
          <a:p>
            <a:pPr marL="0" indent="0">
              <a:buNone/>
            </a:pPr>
            <a:endParaRPr lang="ka-GE" b="1" dirty="0" smtClean="0"/>
          </a:p>
          <a:p>
            <a:pPr marL="0" indent="0">
              <a:buNone/>
            </a:pPr>
            <a:endParaRPr lang="ka-GE" b="1" dirty="0"/>
          </a:p>
          <a:p>
            <a:pPr marL="0" indent="0">
              <a:buNone/>
            </a:pPr>
            <a:endParaRPr lang="ka-GE" sz="2800" dirty="0"/>
          </a:p>
          <a:p>
            <a:pPr marL="0" indent="0">
              <a:buNone/>
            </a:pPr>
            <a:endParaRPr lang="ka-GE" sz="2800" dirty="0" smtClean="0"/>
          </a:p>
          <a:p>
            <a:pPr marL="0" indent="0">
              <a:buNone/>
            </a:pPr>
            <a:endParaRPr lang="ka-GE" sz="2800" dirty="0" smtClean="0"/>
          </a:p>
          <a:p>
            <a:pPr marL="0" indent="0">
              <a:buNone/>
            </a:pPr>
            <a:endParaRPr lang="ka-GE" dirty="0" smtClean="0"/>
          </a:p>
          <a:p>
            <a:pPr marL="0" indent="0" algn="ctr">
              <a:buNone/>
            </a:pPr>
            <a:endParaRPr lang="en-US" sz="2800" dirty="0"/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2743200" y="356286"/>
            <a:ext cx="6400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ka-GE" sz="2400" dirty="0" smtClean="0">
                <a:solidFill>
                  <a:srgbClr val="006B52"/>
                </a:solidFill>
                <a:effectLst/>
              </a:rPr>
              <a:t>პერინატალური</a:t>
            </a:r>
            <a:r>
              <a:rPr lang="en-US" sz="2400" dirty="0" smtClean="0">
                <a:solidFill>
                  <a:srgbClr val="006B52"/>
                </a:solidFill>
                <a:effectLst/>
              </a:rPr>
              <a:t> </a:t>
            </a:r>
            <a:r>
              <a:rPr lang="ka-GE" sz="2400" dirty="0" smtClean="0">
                <a:solidFill>
                  <a:srgbClr val="006B52"/>
                </a:solidFill>
                <a:effectLst/>
              </a:rPr>
              <a:t>რეგიონალიზაცია</a:t>
            </a:r>
            <a:endParaRPr lang="ka-GE" sz="2400" dirty="0">
              <a:solidFill>
                <a:srgbClr val="006B52"/>
              </a:solidFill>
              <a:effectLst/>
            </a:endParaRPr>
          </a:p>
          <a:p>
            <a:r>
              <a:rPr lang="ka-GE" sz="2400" dirty="0" smtClean="0">
                <a:solidFill>
                  <a:srgbClr val="006B52"/>
                </a:solidFill>
                <a:effectLst/>
              </a:rPr>
              <a:t>საქართველო</a:t>
            </a:r>
            <a:br>
              <a:rPr lang="ka-GE" sz="2400" dirty="0" smtClean="0">
                <a:solidFill>
                  <a:srgbClr val="006B52"/>
                </a:solidFill>
                <a:effectLst/>
              </a:rPr>
            </a:br>
            <a:endParaRPr lang="en-GB" sz="2400" dirty="0">
              <a:solidFill>
                <a:srgbClr val="006B52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9855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ka-GE" dirty="0" smtClean="0"/>
              <a:t>აღნიშნული სამუშაოს შესრულებისათვის 2015-17 წლების განმავლობაში დაწესებულებებში შესრულებულია 700 მეტი ვიზიტი, პერინატალურ ქსელის აღჭურვაში მფლობელების მიერ ჩაიდო  2 მილნ.-მდე $, სარემონტო სამუშაო ჩატარდა თითქმის ყველა დონე მინიჭებულ დაწესებულებაში;</a:t>
            </a:r>
          </a:p>
          <a:p>
            <a:pPr algn="just"/>
            <a:r>
              <a:rPr lang="ka-GE" b="1" dirty="0" smtClean="0"/>
              <a:t>ნეონატალური კრიტიკული საწოლების რაოდენობის ოპტიმიზაცია(საწოლთა </a:t>
            </a:r>
            <a:r>
              <a:rPr lang="ka-GE" b="1" dirty="0"/>
              <a:t>რაოდენობა, ბრძანებით მოთხოვნილ კრიტერიუმებთან </a:t>
            </a:r>
            <a:r>
              <a:rPr lang="ka-GE" b="1" dirty="0" smtClean="0"/>
              <a:t>შესაბამისობაში მოყვანით, შემცირდა </a:t>
            </a:r>
            <a:r>
              <a:rPr lang="en-US" b="1" dirty="0" smtClean="0"/>
              <a:t>4</a:t>
            </a:r>
            <a:r>
              <a:rPr lang="ka-GE" b="1" dirty="0" smtClean="0"/>
              <a:t>0 ერთეულით),  რაც საყოველთაო ჯანდაცვიდან დანახარჯს ყოველთვიურად მკვეთრად  შეამცირებს.</a:t>
            </a:r>
          </a:p>
          <a:p>
            <a:r>
              <a:rPr lang="ka-GE" dirty="0" smtClean="0"/>
              <a:t>პროგრამის ამუშავებამ მნიშვნელოვნად შეამცირა, თითქმის გაანახევრა  ქალთა და ბავშვთა ტრანსპორტირების შემთხვევები და შესაბამისად დანახარჯი. </a:t>
            </a:r>
          </a:p>
          <a:p>
            <a:r>
              <a:rPr lang="ka-GE" dirty="0" smtClean="0"/>
              <a:t>მნიშვნელოვნად შემცირდა დედათა და ახალშობილთა სიკვდილობის მაჩვენებელი.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903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229600" cy="4830763"/>
          </a:xfrm>
        </p:spPr>
        <p:txBody>
          <a:bodyPr/>
          <a:lstStyle/>
          <a:p>
            <a:endParaRPr lang="ka-GE" dirty="0" smtClean="0"/>
          </a:p>
          <a:p>
            <a:endParaRPr lang="ka-GE" dirty="0" smtClean="0"/>
          </a:p>
          <a:p>
            <a:endParaRPr lang="ka-GE" dirty="0"/>
          </a:p>
          <a:p>
            <a:pPr marL="0" indent="0">
              <a:buNone/>
            </a:pPr>
            <a:r>
              <a:rPr lang="ka-GE" sz="2800" b="1" dirty="0"/>
              <a:t> </a:t>
            </a:r>
            <a:r>
              <a:rPr lang="ka-GE" sz="2800" b="1" dirty="0" smtClean="0"/>
              <a:t>               </a:t>
            </a:r>
            <a:r>
              <a:rPr lang="ka-GE" sz="2800" b="1" dirty="0" smtClean="0">
                <a:solidFill>
                  <a:schemeClr val="tx2"/>
                </a:solidFill>
              </a:rPr>
              <a:t>გმადლობთ ყურადღებისთვის</a:t>
            </a:r>
            <a:endParaRPr lang="en-US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334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1"/>
            <a:ext cx="868680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a-GE" dirty="0" smtClean="0">
                <a:latin typeface="Sylfaen" panose="010A0502050306030303" pitchFamily="18" charset="0"/>
              </a:rPr>
              <a:t>  </a:t>
            </a:r>
          </a:p>
          <a:p>
            <a:pPr marL="0" indent="0">
              <a:buNone/>
            </a:pPr>
            <a:r>
              <a:rPr lang="ka-GE" sz="2000" b="1" dirty="0" smtClean="0">
                <a:latin typeface="Sylfaen" panose="010A0502050306030303" pitchFamily="18" charset="0"/>
              </a:rPr>
              <a:t>საქართველოში პროექტის </a:t>
            </a:r>
            <a:r>
              <a:rPr lang="ka-GE" sz="2000" b="1" dirty="0">
                <a:latin typeface="Sylfaen" panose="010A0502050306030303" pitchFamily="18" charset="0"/>
              </a:rPr>
              <a:t>დასაწყისში იყო </a:t>
            </a:r>
            <a:r>
              <a:rPr lang="ka-GE" sz="2000" b="1" dirty="0" smtClean="0">
                <a:latin typeface="Sylfaen" panose="010A0502050306030303" pitchFamily="18" charset="0"/>
              </a:rPr>
              <a:t>პერინატალური </a:t>
            </a:r>
            <a:r>
              <a:rPr lang="ka-GE" sz="2000" b="1" dirty="0">
                <a:latin typeface="Sylfaen" panose="010A0502050306030303" pitchFamily="18" charset="0"/>
              </a:rPr>
              <a:t>სერვისის მიმწოდებელი </a:t>
            </a:r>
            <a:r>
              <a:rPr lang="ka-GE" sz="2000" b="1" dirty="0" smtClean="0">
                <a:solidFill>
                  <a:srgbClr val="FF0000"/>
                </a:solidFill>
                <a:latin typeface="Sylfaen" panose="010A0502050306030303" pitchFamily="18" charset="0"/>
              </a:rPr>
              <a:t>10</a:t>
            </a:r>
            <a:r>
              <a:rPr lang="ka-GE" sz="2000" b="1" dirty="0">
                <a:solidFill>
                  <a:srgbClr val="FF0000"/>
                </a:solidFill>
                <a:latin typeface="Sylfaen" panose="010A0502050306030303" pitchFamily="18" charset="0"/>
              </a:rPr>
              <a:t>6</a:t>
            </a:r>
            <a:r>
              <a:rPr lang="en-US" sz="2000" b="1" dirty="0" smtClean="0">
                <a:latin typeface="Sylfaen" panose="010A0502050306030303" pitchFamily="18" charset="0"/>
              </a:rPr>
              <a:t> </a:t>
            </a:r>
            <a:r>
              <a:rPr lang="ka-GE" sz="2000" b="1" dirty="0" smtClean="0">
                <a:latin typeface="Sylfaen" panose="010A0502050306030303" pitchFamily="18" charset="0"/>
              </a:rPr>
              <a:t> </a:t>
            </a:r>
            <a:r>
              <a:rPr lang="ka-GE" sz="2000" b="1" dirty="0">
                <a:latin typeface="Sylfaen" panose="010A0502050306030303" pitchFamily="18" charset="0"/>
              </a:rPr>
              <a:t>დაწესებულება</a:t>
            </a:r>
            <a:r>
              <a:rPr lang="ka-GE" sz="2000" b="1" dirty="0" smtClean="0">
                <a:latin typeface="Sylfaen" panose="010A0502050306030303" pitchFamily="18" charset="0"/>
              </a:rPr>
              <a:t>;</a:t>
            </a:r>
          </a:p>
          <a:p>
            <a:pPr marL="0" indent="0">
              <a:buNone/>
            </a:pPr>
            <a:endParaRPr lang="ka-GE" dirty="0" smtClean="0">
              <a:latin typeface="Sylfaen" panose="010A0502050306030303" pitchFamily="18" charset="0"/>
            </a:endParaRPr>
          </a:p>
          <a:p>
            <a:pPr marL="0" indent="0">
              <a:buNone/>
            </a:pPr>
            <a:r>
              <a:rPr lang="ka-GE" sz="2000" b="1" dirty="0" smtClean="0">
                <a:solidFill>
                  <a:srgbClr val="FF0000"/>
                </a:solidFill>
                <a:latin typeface="Sylfaen" panose="010A0502050306030303" pitchFamily="18" charset="0"/>
              </a:rPr>
              <a:t>8</a:t>
            </a:r>
            <a:r>
              <a:rPr lang="ka-GE" sz="2000" b="1" dirty="0">
                <a:solidFill>
                  <a:srgbClr val="FF0000"/>
                </a:solidFill>
                <a:latin typeface="Sylfaen" panose="010A0502050306030303" pitchFamily="18" charset="0"/>
              </a:rPr>
              <a:t>2</a:t>
            </a:r>
            <a:r>
              <a:rPr lang="en-US" sz="2000" b="1" dirty="0" smtClean="0">
                <a:latin typeface="Sylfaen" panose="010A0502050306030303" pitchFamily="18" charset="0"/>
              </a:rPr>
              <a:t>   </a:t>
            </a:r>
            <a:r>
              <a:rPr lang="ka-GE" sz="2000" b="1" dirty="0" smtClean="0">
                <a:latin typeface="Sylfaen" panose="010A0502050306030303" pitchFamily="18" charset="0"/>
              </a:rPr>
              <a:t>კლინიკას  </a:t>
            </a:r>
            <a:r>
              <a:rPr lang="ka-GE" sz="2000" b="1" dirty="0">
                <a:latin typeface="Sylfaen" panose="010A0502050306030303" pitchFamily="18" charset="0"/>
              </a:rPr>
              <a:t>მინიჭებული აქვს პერინატალური </a:t>
            </a:r>
            <a:r>
              <a:rPr lang="ka-GE" sz="2000" b="1" dirty="0" smtClean="0">
                <a:latin typeface="Sylfaen" panose="010A0502050306030303" pitchFamily="18" charset="0"/>
              </a:rPr>
              <a:t>დონე;</a:t>
            </a:r>
          </a:p>
          <a:p>
            <a:pPr marL="0" indent="0">
              <a:buNone/>
            </a:pPr>
            <a:endParaRPr lang="ka-GE" sz="2000" b="1" dirty="0">
              <a:latin typeface="Sylfaen" panose="010A0502050306030303" pitchFamily="18" charset="0"/>
            </a:endParaRPr>
          </a:p>
          <a:p>
            <a:pPr marL="457200" indent="-457200">
              <a:buAutoNum type="arabicPlain" startAt="7"/>
            </a:pPr>
            <a:endParaRPr lang="ka-GE" dirty="0" smtClean="0"/>
          </a:p>
          <a:p>
            <a:pPr marL="0" indent="0">
              <a:buNone/>
            </a:pPr>
            <a:r>
              <a:rPr lang="ka-GE" sz="2000" b="1" dirty="0" smtClean="0"/>
              <a:t>23 კლინიკას არ განესაზღვრა პერინატალური დონე და  შეაჩერა პერინატალური სერვისი.</a:t>
            </a:r>
            <a:endParaRPr lang="en-US" sz="2000" b="1" dirty="0" smtClean="0"/>
          </a:p>
          <a:p>
            <a:pPr marL="0" indent="0">
              <a:buNone/>
            </a:pPr>
            <a:r>
              <a:rPr lang="ka-GE" sz="2000" b="1" dirty="0" smtClean="0"/>
              <a:t>ერთმა კლინიკამ ითხოვა </a:t>
            </a:r>
            <a:r>
              <a:rPr lang="en-US" sz="2000" b="1" dirty="0" smtClean="0"/>
              <a:t>I</a:t>
            </a:r>
            <a:r>
              <a:rPr lang="ka-GE" sz="2000" b="1" dirty="0" smtClean="0"/>
              <a:t> დონის პერინატალური სერვისის შეწყვეტის უფლება და შეაჩერა სერვისის მიწოდება(ბაღდათი)</a:t>
            </a:r>
            <a:endParaRPr lang="ka-GE" sz="2000" b="1" dirty="0"/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2743200" y="354228"/>
            <a:ext cx="6400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ka-GE" sz="2400" dirty="0" smtClean="0">
                <a:solidFill>
                  <a:srgbClr val="006B52"/>
                </a:solidFill>
                <a:effectLst/>
              </a:rPr>
              <a:t>პერინატალური</a:t>
            </a:r>
            <a:r>
              <a:rPr lang="en-US" sz="2400" dirty="0" smtClean="0">
                <a:solidFill>
                  <a:srgbClr val="006B52"/>
                </a:solidFill>
                <a:effectLst/>
              </a:rPr>
              <a:t> </a:t>
            </a:r>
            <a:r>
              <a:rPr lang="ka-GE" sz="2400" dirty="0" smtClean="0">
                <a:solidFill>
                  <a:srgbClr val="006B52"/>
                </a:solidFill>
                <a:effectLst/>
              </a:rPr>
              <a:t>რეგიონალიზაცია</a:t>
            </a:r>
            <a:endParaRPr lang="ka-GE" sz="2400" dirty="0">
              <a:solidFill>
                <a:srgbClr val="006B52"/>
              </a:solidFill>
              <a:effectLst/>
            </a:endParaRPr>
          </a:p>
          <a:p>
            <a:r>
              <a:rPr lang="ka-GE" sz="2400" dirty="0" smtClean="0">
                <a:solidFill>
                  <a:srgbClr val="006B52"/>
                </a:solidFill>
                <a:effectLst/>
              </a:rPr>
              <a:t>საქართველო</a:t>
            </a:r>
            <a:br>
              <a:rPr lang="ka-GE" sz="2400" dirty="0" smtClean="0">
                <a:solidFill>
                  <a:srgbClr val="006B52"/>
                </a:solidFill>
                <a:effectLst/>
              </a:rPr>
            </a:br>
            <a:endParaRPr lang="en-GB" sz="2400" dirty="0">
              <a:solidFill>
                <a:srgbClr val="006B52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8077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34239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ka-GE" b="1" dirty="0" smtClean="0"/>
          </a:p>
          <a:p>
            <a:pPr marL="0" indent="0">
              <a:buNone/>
            </a:pPr>
            <a:r>
              <a:rPr lang="en-US" b="1" dirty="0" smtClean="0">
                <a:solidFill>
                  <a:schemeClr val="tx2"/>
                </a:solidFill>
              </a:rPr>
              <a:t>III </a:t>
            </a:r>
            <a:r>
              <a:rPr lang="ka-GE" b="1" dirty="0" smtClean="0">
                <a:solidFill>
                  <a:schemeClr val="tx2"/>
                </a:solidFill>
              </a:rPr>
              <a:t>     დონე                 </a:t>
            </a:r>
            <a:r>
              <a:rPr lang="en-US" b="1" dirty="0">
                <a:solidFill>
                  <a:schemeClr val="tx2"/>
                </a:solidFill>
              </a:rPr>
              <a:t>7</a:t>
            </a:r>
            <a:r>
              <a:rPr lang="en-US" b="1" dirty="0" smtClean="0">
                <a:solidFill>
                  <a:schemeClr val="tx2"/>
                </a:solidFill>
              </a:rPr>
              <a:t>   </a:t>
            </a:r>
            <a:r>
              <a:rPr lang="ka-GE" b="1" dirty="0" smtClean="0">
                <a:solidFill>
                  <a:schemeClr val="tx2"/>
                </a:solidFill>
              </a:rPr>
              <a:t>კლინიკა</a:t>
            </a:r>
          </a:p>
          <a:p>
            <a:pPr marL="0" indent="0">
              <a:buNone/>
            </a:pPr>
            <a:endParaRPr lang="ka-GE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tx2"/>
                </a:solidFill>
              </a:rPr>
              <a:t>II-III  </a:t>
            </a:r>
            <a:r>
              <a:rPr lang="ka-GE" b="1" dirty="0" smtClean="0">
                <a:solidFill>
                  <a:schemeClr val="tx2"/>
                </a:solidFill>
              </a:rPr>
              <a:t> </a:t>
            </a:r>
            <a:r>
              <a:rPr lang="en-US" b="1" dirty="0" smtClean="0">
                <a:solidFill>
                  <a:schemeClr val="tx2"/>
                </a:solidFill>
              </a:rPr>
              <a:t>  </a:t>
            </a:r>
            <a:r>
              <a:rPr lang="ka-GE" b="1" dirty="0" smtClean="0">
                <a:solidFill>
                  <a:schemeClr val="tx2"/>
                </a:solidFill>
              </a:rPr>
              <a:t>დონე</a:t>
            </a:r>
            <a:r>
              <a:rPr lang="en-US" b="1" dirty="0" smtClean="0">
                <a:solidFill>
                  <a:schemeClr val="tx2"/>
                </a:solidFill>
              </a:rPr>
              <a:t>             6    </a:t>
            </a:r>
            <a:r>
              <a:rPr lang="ka-GE" b="1" dirty="0" smtClean="0">
                <a:solidFill>
                  <a:schemeClr val="tx2"/>
                </a:solidFill>
              </a:rPr>
              <a:t>კლინიკა</a:t>
            </a:r>
          </a:p>
          <a:p>
            <a:pPr marL="0" indent="0">
              <a:buNone/>
            </a:pPr>
            <a:endParaRPr lang="ka-GE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tx2"/>
                </a:solidFill>
              </a:rPr>
              <a:t>II          </a:t>
            </a:r>
            <a:r>
              <a:rPr lang="ka-GE" b="1" dirty="0" smtClean="0">
                <a:solidFill>
                  <a:schemeClr val="tx2"/>
                </a:solidFill>
              </a:rPr>
              <a:t>დონე</a:t>
            </a:r>
            <a:r>
              <a:rPr lang="en-US" b="1" dirty="0" smtClean="0">
                <a:solidFill>
                  <a:schemeClr val="tx2"/>
                </a:solidFill>
              </a:rPr>
              <a:t>               </a:t>
            </a:r>
            <a:r>
              <a:rPr lang="ka-GE" b="1" dirty="0" smtClean="0">
                <a:solidFill>
                  <a:schemeClr val="tx2"/>
                </a:solidFill>
              </a:rPr>
              <a:t>46</a:t>
            </a:r>
            <a:r>
              <a:rPr lang="en-US" b="1" dirty="0" smtClean="0">
                <a:solidFill>
                  <a:schemeClr val="tx2"/>
                </a:solidFill>
              </a:rPr>
              <a:t>  </a:t>
            </a:r>
            <a:r>
              <a:rPr lang="ka-GE" b="1" dirty="0" smtClean="0">
                <a:solidFill>
                  <a:schemeClr val="tx2"/>
                </a:solidFill>
              </a:rPr>
              <a:t>კლინიკა</a:t>
            </a:r>
          </a:p>
          <a:p>
            <a:pPr marL="0" indent="0">
              <a:buNone/>
            </a:pPr>
            <a:endParaRPr lang="en-US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tx2"/>
                </a:solidFill>
              </a:rPr>
              <a:t>I          </a:t>
            </a:r>
            <a:r>
              <a:rPr lang="ka-GE" b="1" dirty="0" smtClean="0">
                <a:solidFill>
                  <a:schemeClr val="tx2"/>
                </a:solidFill>
              </a:rPr>
              <a:t>დონე</a:t>
            </a:r>
            <a:r>
              <a:rPr lang="en-US" b="1" dirty="0" smtClean="0">
                <a:solidFill>
                  <a:schemeClr val="tx2"/>
                </a:solidFill>
              </a:rPr>
              <a:t>                  </a:t>
            </a:r>
            <a:r>
              <a:rPr lang="ka-GE" b="1" dirty="0" smtClean="0">
                <a:solidFill>
                  <a:schemeClr val="tx2"/>
                </a:solidFill>
              </a:rPr>
              <a:t>2</a:t>
            </a:r>
            <a:r>
              <a:rPr lang="ka-GE" b="1" dirty="0">
                <a:solidFill>
                  <a:schemeClr val="tx2"/>
                </a:solidFill>
              </a:rPr>
              <a:t>3</a:t>
            </a:r>
            <a:r>
              <a:rPr lang="en-US" b="1" dirty="0" smtClean="0">
                <a:solidFill>
                  <a:schemeClr val="tx2"/>
                </a:solidFill>
              </a:rPr>
              <a:t>   </a:t>
            </a:r>
            <a:r>
              <a:rPr lang="ka-GE" b="1" dirty="0" smtClean="0">
                <a:solidFill>
                  <a:schemeClr val="tx2"/>
                </a:solidFill>
              </a:rPr>
              <a:t> კლინიკა</a:t>
            </a:r>
          </a:p>
          <a:p>
            <a:pPr marL="0" indent="0">
              <a:buNone/>
            </a:pPr>
            <a:endParaRPr lang="ka-GE" b="1" dirty="0">
              <a:solidFill>
                <a:schemeClr val="tx2"/>
              </a:solidFill>
            </a:endParaRPr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2743200" y="354228"/>
            <a:ext cx="6400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ka-GE" sz="2400" dirty="0" smtClean="0">
                <a:solidFill>
                  <a:srgbClr val="006B52"/>
                </a:solidFill>
                <a:effectLst/>
              </a:rPr>
              <a:t>პერინატალური</a:t>
            </a:r>
            <a:r>
              <a:rPr lang="en-US" sz="2400" dirty="0" smtClean="0">
                <a:solidFill>
                  <a:srgbClr val="006B52"/>
                </a:solidFill>
                <a:effectLst/>
              </a:rPr>
              <a:t> </a:t>
            </a:r>
            <a:r>
              <a:rPr lang="ka-GE" sz="2400" dirty="0" smtClean="0">
                <a:solidFill>
                  <a:srgbClr val="006B52"/>
                </a:solidFill>
                <a:effectLst/>
              </a:rPr>
              <a:t>რეგიონალიზაცია</a:t>
            </a:r>
            <a:endParaRPr lang="ka-GE" sz="2400" dirty="0">
              <a:solidFill>
                <a:srgbClr val="006B52"/>
              </a:solidFill>
              <a:effectLst/>
            </a:endParaRPr>
          </a:p>
          <a:p>
            <a:r>
              <a:rPr lang="ka-GE" sz="2400" dirty="0" smtClean="0">
                <a:solidFill>
                  <a:srgbClr val="006B52"/>
                </a:solidFill>
                <a:effectLst/>
              </a:rPr>
              <a:t>საქართველო</a:t>
            </a:r>
            <a:br>
              <a:rPr lang="ka-GE" sz="2400" dirty="0" smtClean="0">
                <a:solidFill>
                  <a:srgbClr val="006B52"/>
                </a:solidFill>
                <a:effectLst/>
              </a:rPr>
            </a:br>
            <a:endParaRPr lang="en-GB" sz="2400" dirty="0">
              <a:solidFill>
                <a:srgbClr val="006B52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85732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228600" y="1524000"/>
            <a:ext cx="8839200" cy="4419599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ka-GE" sz="3600" b="1" dirty="0" smtClean="0">
                <a:solidFill>
                  <a:schemeClr val="tx2"/>
                </a:solidFill>
              </a:rPr>
              <a:t>თბილისი</a:t>
            </a:r>
            <a:endParaRPr lang="en-US" sz="3600" b="1" dirty="0" smtClean="0">
              <a:solidFill>
                <a:schemeClr val="tx2"/>
              </a:solidFill>
            </a:endParaRPr>
          </a:p>
          <a:p>
            <a:pPr>
              <a:spcBef>
                <a:spcPts val="1200"/>
              </a:spcBef>
              <a:spcAft>
                <a:spcPts val="600"/>
              </a:spcAft>
            </a:pPr>
            <a:endParaRPr lang="ka-GE" sz="3600" b="1" dirty="0" smtClean="0">
              <a:solidFill>
                <a:schemeClr val="tx2"/>
              </a:solidFill>
            </a:endParaRPr>
          </a:p>
          <a:p>
            <a:pPr algn="l">
              <a:spcBef>
                <a:spcPts val="1200"/>
              </a:spcBef>
              <a:spcAft>
                <a:spcPts val="600"/>
              </a:spcAft>
            </a:pPr>
            <a:r>
              <a:rPr lang="ka-GE" sz="2000" b="1" dirty="0" smtClean="0">
                <a:solidFill>
                  <a:srgbClr val="C00000"/>
                </a:solidFill>
                <a:latin typeface="Sylfaen" panose="010A0502050306030303" pitchFamily="18" charset="0"/>
              </a:rPr>
              <a:t>22</a:t>
            </a:r>
            <a:r>
              <a:rPr lang="ka-GE" sz="2000" b="1" dirty="0" smtClean="0">
                <a:latin typeface="Sylfaen" panose="010A0502050306030303" pitchFamily="18" charset="0"/>
              </a:rPr>
              <a:t>  პერინატალური სერვისის მიმწოდებელი დაწესებულება</a:t>
            </a:r>
          </a:p>
          <a:p>
            <a:pPr algn="l">
              <a:spcBef>
                <a:spcPts val="1200"/>
              </a:spcBef>
              <a:spcAft>
                <a:spcPts val="600"/>
              </a:spcAft>
            </a:pPr>
            <a:r>
              <a:rPr lang="en-US" sz="2400" b="1" dirty="0" smtClean="0">
                <a:solidFill>
                  <a:schemeClr val="tx2"/>
                </a:solidFill>
              </a:rPr>
              <a:t>III </a:t>
            </a:r>
            <a:r>
              <a:rPr lang="ka-GE" sz="2400" b="1" dirty="0" smtClean="0">
                <a:solidFill>
                  <a:schemeClr val="tx2"/>
                </a:solidFill>
              </a:rPr>
              <a:t>       დონე                  </a:t>
            </a:r>
            <a:r>
              <a:rPr lang="en-US" sz="2400" b="1" dirty="0">
                <a:solidFill>
                  <a:schemeClr val="tx2"/>
                </a:solidFill>
              </a:rPr>
              <a:t>4</a:t>
            </a:r>
            <a:r>
              <a:rPr lang="ka-GE" sz="2400" b="1" dirty="0" smtClean="0">
                <a:solidFill>
                  <a:schemeClr val="tx2"/>
                </a:solidFill>
              </a:rPr>
              <a:t>   კლინიკა</a:t>
            </a:r>
          </a:p>
          <a:p>
            <a:pPr algn="l">
              <a:spcBef>
                <a:spcPts val="1200"/>
              </a:spcBef>
              <a:spcAft>
                <a:spcPts val="600"/>
              </a:spcAft>
            </a:pPr>
            <a:r>
              <a:rPr lang="en-US" sz="2400" b="1" dirty="0" smtClean="0">
                <a:solidFill>
                  <a:schemeClr val="tx2"/>
                </a:solidFill>
              </a:rPr>
              <a:t>II-III</a:t>
            </a:r>
            <a:r>
              <a:rPr lang="ka-GE" sz="2400" b="1" dirty="0" smtClean="0">
                <a:solidFill>
                  <a:schemeClr val="tx2"/>
                </a:solidFill>
              </a:rPr>
              <a:t>    დონე                3    კლინიკა</a:t>
            </a:r>
            <a:endParaRPr lang="en-US" sz="2400" b="1" dirty="0" smtClean="0">
              <a:solidFill>
                <a:schemeClr val="tx2"/>
              </a:solidFill>
            </a:endParaRPr>
          </a:p>
          <a:p>
            <a:pPr algn="l">
              <a:spcBef>
                <a:spcPts val="1200"/>
              </a:spcBef>
              <a:spcAft>
                <a:spcPts val="600"/>
              </a:spcAft>
            </a:pPr>
            <a:r>
              <a:rPr lang="en-US" sz="2400" b="1" dirty="0" smtClean="0">
                <a:solidFill>
                  <a:schemeClr val="tx2"/>
                </a:solidFill>
              </a:rPr>
              <a:t>II</a:t>
            </a:r>
            <a:r>
              <a:rPr lang="ka-GE" sz="2400" b="1" dirty="0" smtClean="0">
                <a:solidFill>
                  <a:schemeClr val="tx2"/>
                </a:solidFill>
              </a:rPr>
              <a:t>           დონე                1</a:t>
            </a:r>
            <a:r>
              <a:rPr lang="en-US" sz="2400" b="1" dirty="0" smtClean="0">
                <a:solidFill>
                  <a:schemeClr val="tx2"/>
                </a:solidFill>
              </a:rPr>
              <a:t>5</a:t>
            </a:r>
            <a:r>
              <a:rPr lang="ka-GE" sz="2400" b="1" dirty="0" smtClean="0">
                <a:solidFill>
                  <a:schemeClr val="tx2"/>
                </a:solidFill>
              </a:rPr>
              <a:t>  კლინიკა</a:t>
            </a:r>
          </a:p>
          <a:p>
            <a:pPr algn="l">
              <a:spcBef>
                <a:spcPts val="1200"/>
              </a:spcBef>
              <a:spcAft>
                <a:spcPts val="600"/>
              </a:spcAft>
            </a:pPr>
            <a:endParaRPr lang="ka-GE" sz="2400" dirty="0"/>
          </a:p>
          <a:p>
            <a:pPr algn="l">
              <a:spcBef>
                <a:spcPts val="1200"/>
              </a:spcBef>
              <a:spcAft>
                <a:spcPts val="600"/>
              </a:spcAft>
            </a:pPr>
            <a:endParaRPr lang="ka-GE" sz="2400" dirty="0" smtClean="0"/>
          </a:p>
          <a:p>
            <a:pPr algn="l">
              <a:spcBef>
                <a:spcPts val="1200"/>
              </a:spcBef>
              <a:spcAft>
                <a:spcPts val="600"/>
              </a:spcAft>
            </a:pPr>
            <a:endParaRPr lang="en-GB" sz="2400" dirty="0"/>
          </a:p>
        </p:txBody>
      </p:sp>
      <p:sp>
        <p:nvSpPr>
          <p:cNvPr id="5" name="Titel 1"/>
          <p:cNvSpPr>
            <a:spLocks noGrp="1"/>
          </p:cNvSpPr>
          <p:nvPr>
            <p:ph type="ctrTitle"/>
          </p:nvPr>
        </p:nvSpPr>
        <p:spPr>
          <a:xfrm>
            <a:off x="2743200" y="457200"/>
            <a:ext cx="6400800" cy="1143000"/>
          </a:xfrm>
        </p:spPr>
        <p:txBody>
          <a:bodyPr>
            <a:normAutofit fontScale="90000"/>
          </a:bodyPr>
          <a:lstStyle/>
          <a:p>
            <a:r>
              <a:rPr lang="ka-GE" sz="2700" dirty="0" smtClean="0">
                <a:solidFill>
                  <a:srgbClr val="006B52"/>
                </a:solidFill>
              </a:rPr>
              <a:t>პერინატალური</a:t>
            </a:r>
            <a:r>
              <a:rPr lang="en-US" sz="2700" dirty="0" smtClean="0">
                <a:solidFill>
                  <a:srgbClr val="006B52"/>
                </a:solidFill>
              </a:rPr>
              <a:t> </a:t>
            </a:r>
            <a:r>
              <a:rPr lang="ka-GE" sz="2700" dirty="0" smtClean="0">
                <a:solidFill>
                  <a:srgbClr val="006B52"/>
                </a:solidFill>
              </a:rPr>
              <a:t>რეგიონალიზაცია</a:t>
            </a:r>
            <a:r>
              <a:rPr lang="ka-GE" sz="2700" dirty="0">
                <a:solidFill>
                  <a:srgbClr val="006B52"/>
                </a:solidFill>
              </a:rPr>
              <a:t/>
            </a:r>
            <a:br>
              <a:rPr lang="ka-GE" sz="2700" dirty="0">
                <a:solidFill>
                  <a:srgbClr val="006B52"/>
                </a:solidFill>
              </a:rPr>
            </a:br>
            <a:r>
              <a:rPr lang="ka-GE" sz="2700" dirty="0">
                <a:solidFill>
                  <a:srgbClr val="006B52"/>
                </a:solidFill>
              </a:rPr>
              <a:t>საქართველო</a:t>
            </a:r>
            <a:r>
              <a:rPr lang="ka-GE" sz="4000" dirty="0">
                <a:solidFill>
                  <a:srgbClr val="006B52"/>
                </a:solidFill>
              </a:rPr>
              <a:t/>
            </a:r>
            <a:br>
              <a:rPr lang="ka-GE" sz="4000" dirty="0">
                <a:solidFill>
                  <a:srgbClr val="006B52"/>
                </a:solidFill>
              </a:rPr>
            </a:br>
            <a:endParaRPr lang="en-GB" sz="4000" b="1" dirty="0">
              <a:solidFill>
                <a:srgbClr val="006B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759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743200" y="457200"/>
            <a:ext cx="6400800" cy="1143000"/>
          </a:xfrm>
        </p:spPr>
        <p:txBody>
          <a:bodyPr>
            <a:normAutofit fontScale="90000"/>
          </a:bodyPr>
          <a:lstStyle/>
          <a:p>
            <a:r>
              <a:rPr lang="ka-GE" sz="2700" dirty="0" smtClean="0">
                <a:solidFill>
                  <a:srgbClr val="006B52"/>
                </a:solidFill>
              </a:rPr>
              <a:t>პერინატალური</a:t>
            </a:r>
            <a:r>
              <a:rPr lang="en-US" sz="2700" dirty="0" smtClean="0">
                <a:solidFill>
                  <a:srgbClr val="006B52"/>
                </a:solidFill>
              </a:rPr>
              <a:t> </a:t>
            </a:r>
            <a:r>
              <a:rPr lang="ka-GE" sz="2700" dirty="0" smtClean="0">
                <a:solidFill>
                  <a:srgbClr val="006B52"/>
                </a:solidFill>
              </a:rPr>
              <a:t>რეგიონალიზაცია</a:t>
            </a:r>
            <a:r>
              <a:rPr lang="ka-GE" sz="2700" dirty="0">
                <a:solidFill>
                  <a:srgbClr val="006B52"/>
                </a:solidFill>
              </a:rPr>
              <a:t/>
            </a:r>
            <a:br>
              <a:rPr lang="ka-GE" sz="2700" dirty="0">
                <a:solidFill>
                  <a:srgbClr val="006B52"/>
                </a:solidFill>
              </a:rPr>
            </a:br>
            <a:r>
              <a:rPr lang="ka-GE" sz="2700" dirty="0">
                <a:solidFill>
                  <a:srgbClr val="006B52"/>
                </a:solidFill>
              </a:rPr>
              <a:t>საქართველო</a:t>
            </a:r>
            <a:r>
              <a:rPr lang="ka-GE" sz="4000" dirty="0">
                <a:solidFill>
                  <a:srgbClr val="006B52"/>
                </a:solidFill>
              </a:rPr>
              <a:t/>
            </a:r>
            <a:br>
              <a:rPr lang="ka-GE" sz="4000" dirty="0">
                <a:solidFill>
                  <a:srgbClr val="006B52"/>
                </a:solidFill>
              </a:rPr>
            </a:br>
            <a:endParaRPr lang="en-GB" sz="4000" b="1" dirty="0">
              <a:solidFill>
                <a:srgbClr val="006B52"/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" y="1600200"/>
            <a:ext cx="8851557" cy="4419600"/>
          </a:xfrm>
        </p:spPr>
        <p:txBody>
          <a:bodyPr>
            <a:no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ka-GE" sz="28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იმერეთი</a:t>
            </a:r>
            <a:endParaRPr lang="en-US" sz="2800" b="1" dirty="0" smtClean="0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ka-GE" sz="2400" b="1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ka-GE" sz="2000" b="1" dirty="0" smtClean="0">
                <a:solidFill>
                  <a:srgbClr val="C00000"/>
                </a:solidFill>
                <a:latin typeface="Sylfaen" panose="010A0502050306030303" pitchFamily="18" charset="0"/>
                <a:cs typeface="Times New Roman" panose="02020603050405020304" pitchFamily="18" charset="0"/>
              </a:rPr>
              <a:t>1</a:t>
            </a:r>
            <a:r>
              <a:rPr lang="en-US" sz="2000" b="1" dirty="0" smtClean="0">
                <a:solidFill>
                  <a:srgbClr val="C00000"/>
                </a:solidFill>
                <a:latin typeface="Sylfaen" panose="010A0502050306030303" pitchFamily="18" charset="0"/>
                <a:cs typeface="Times New Roman" panose="02020603050405020304" pitchFamily="18" charset="0"/>
              </a:rPr>
              <a:t>1</a:t>
            </a:r>
            <a:r>
              <a:rPr lang="ka-GE" sz="2000" b="1" dirty="0" smtClean="0">
                <a:latin typeface="Sylfaen" panose="010A0502050306030303" pitchFamily="18" charset="0"/>
                <a:cs typeface="Times New Roman" panose="02020603050405020304" pitchFamily="18" charset="0"/>
              </a:rPr>
              <a:t>    პერინატალური სერვისის მიმწოდებელი დაწესებულება</a:t>
            </a:r>
          </a:p>
          <a:p>
            <a:pPr algn="l">
              <a:spcBef>
                <a:spcPts val="300"/>
              </a:spcBef>
              <a:spcAft>
                <a:spcPts val="300"/>
              </a:spcAft>
            </a:pPr>
            <a:endParaRPr lang="ka-GE" sz="2000" dirty="0" smtClean="0">
              <a:cs typeface="Times New Roman" panose="02020603050405020304" pitchFamily="18" charset="0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en-US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III </a:t>
            </a:r>
            <a:r>
              <a:rPr lang="ka-GE" sz="2400" b="1" dirty="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ka-GE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  დონე                   1    კლინიკაა(ქუთაისი-ევექსი)</a:t>
            </a:r>
            <a:endParaRPr lang="ka-GE" sz="2400" b="1" dirty="0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en-US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II        </a:t>
            </a:r>
            <a:r>
              <a:rPr lang="ka-GE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დონე</a:t>
            </a:r>
            <a:r>
              <a:rPr lang="en-US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                 </a:t>
            </a:r>
            <a:r>
              <a:rPr lang="ka-GE" sz="2400" b="1" dirty="0">
                <a:solidFill>
                  <a:schemeClr val="tx2"/>
                </a:solidFill>
                <a:cs typeface="Times New Roman" panose="02020603050405020304" pitchFamily="18" charset="0"/>
              </a:rPr>
              <a:t>8</a:t>
            </a:r>
            <a:r>
              <a:rPr lang="en-US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 </a:t>
            </a:r>
            <a:r>
              <a:rPr lang="ka-GE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კლინიკა(4-ქუთაისი, 2-ზესტაფინი,</a:t>
            </a:r>
          </a:p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ka-GE" sz="2400" b="1" dirty="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ka-GE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                                                           1-სამტრედია,1-საჩხერე)</a:t>
            </a:r>
          </a:p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en-US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I          </a:t>
            </a:r>
            <a:r>
              <a:rPr lang="ka-GE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დონე</a:t>
            </a:r>
            <a:r>
              <a:rPr lang="en-US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                 </a:t>
            </a:r>
            <a:r>
              <a:rPr lang="ka-GE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 </a:t>
            </a:r>
            <a:r>
              <a:rPr lang="ka-GE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კლინიკა(ტყიბული, ჭიათურა)</a:t>
            </a:r>
          </a:p>
          <a:p>
            <a:pPr algn="l">
              <a:spcBef>
                <a:spcPts val="300"/>
              </a:spcBef>
              <a:spcAft>
                <a:spcPts val="300"/>
              </a:spcAft>
            </a:pPr>
            <a:endParaRPr lang="ka-GE" sz="2400" b="1" dirty="0" smtClean="0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ka-GE" sz="20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5</a:t>
            </a:r>
            <a:r>
              <a:rPr lang="ka-GE" sz="2000" b="1" dirty="0" smtClean="0">
                <a:cs typeface="Times New Roman" panose="02020603050405020304" pitchFamily="18" charset="0"/>
              </a:rPr>
              <a:t> </a:t>
            </a:r>
            <a:r>
              <a:rPr lang="ka-GE" sz="2000" b="1" dirty="0">
                <a:cs typeface="Times New Roman" panose="02020603050405020304" pitchFamily="18" charset="0"/>
              </a:rPr>
              <a:t>კლინიკას არ განესაზღვრა პერინატალური დონე და შეწყდა  სერვისის </a:t>
            </a:r>
            <a:r>
              <a:rPr lang="ka-GE" sz="2000" b="1" dirty="0" smtClean="0">
                <a:cs typeface="Times New Roman" panose="02020603050405020304" pitchFamily="18" charset="0"/>
              </a:rPr>
              <a:t>მიწოდება(სერვისი შეწყვეტილი იყო-ვანში, ხარაგაულში, დონე არ მიენიჭა წყალტუბოს, ხონს, თერჯოლას);</a:t>
            </a:r>
            <a:endParaRPr lang="ka-GE" sz="2000" b="1" dirty="0" smtClean="0">
              <a:cs typeface="Times New Roman" panose="02020603050405020304" pitchFamily="18" charset="0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ka-GE" sz="2000" b="1" dirty="0" smtClean="0">
                <a:cs typeface="Times New Roman" panose="02020603050405020304" pitchFamily="18" charset="0"/>
              </a:rPr>
              <a:t>1 კლინიკამ თავისი სურვილით ითხოვა სერვისის შეწყვეტის უფლება(ბაღდათი).</a:t>
            </a:r>
          </a:p>
          <a:p>
            <a:pPr algn="l">
              <a:spcBef>
                <a:spcPts val="300"/>
              </a:spcBef>
              <a:spcAft>
                <a:spcPts val="300"/>
              </a:spcAft>
            </a:pPr>
            <a:endParaRPr lang="ka-GE" sz="2000" b="1" dirty="0">
              <a:cs typeface="Times New Roman" panose="02020603050405020304" pitchFamily="18" charset="0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</a:pPr>
            <a:endParaRPr lang="ka-GE" sz="24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2291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743200" y="457200"/>
            <a:ext cx="6400800" cy="1143000"/>
          </a:xfrm>
        </p:spPr>
        <p:txBody>
          <a:bodyPr>
            <a:normAutofit fontScale="90000"/>
          </a:bodyPr>
          <a:lstStyle/>
          <a:p>
            <a:r>
              <a:rPr lang="ka-GE" sz="2700" dirty="0" smtClean="0">
                <a:solidFill>
                  <a:srgbClr val="006B52"/>
                </a:solidFill>
              </a:rPr>
              <a:t>პერინატალური</a:t>
            </a:r>
            <a:r>
              <a:rPr lang="en-US" sz="2700" dirty="0" smtClean="0">
                <a:solidFill>
                  <a:srgbClr val="006B52"/>
                </a:solidFill>
              </a:rPr>
              <a:t> </a:t>
            </a:r>
            <a:r>
              <a:rPr lang="ka-GE" sz="2700" dirty="0" smtClean="0">
                <a:solidFill>
                  <a:srgbClr val="006B52"/>
                </a:solidFill>
              </a:rPr>
              <a:t>რეგიონალიზაცია</a:t>
            </a:r>
            <a:r>
              <a:rPr lang="ka-GE" sz="2700" dirty="0">
                <a:solidFill>
                  <a:srgbClr val="006B52"/>
                </a:solidFill>
              </a:rPr>
              <a:t/>
            </a:r>
            <a:br>
              <a:rPr lang="ka-GE" sz="2700" dirty="0">
                <a:solidFill>
                  <a:srgbClr val="006B52"/>
                </a:solidFill>
              </a:rPr>
            </a:br>
            <a:r>
              <a:rPr lang="ka-GE" sz="2700" dirty="0">
                <a:solidFill>
                  <a:srgbClr val="006B52"/>
                </a:solidFill>
              </a:rPr>
              <a:t>საქართველო</a:t>
            </a:r>
            <a:r>
              <a:rPr lang="ka-GE" sz="4000" dirty="0">
                <a:solidFill>
                  <a:srgbClr val="006B52"/>
                </a:solidFill>
              </a:rPr>
              <a:t/>
            </a:r>
            <a:br>
              <a:rPr lang="ka-GE" sz="4000" dirty="0">
                <a:solidFill>
                  <a:srgbClr val="006B52"/>
                </a:solidFill>
              </a:rPr>
            </a:br>
            <a:endParaRPr lang="en-GB" sz="4000" b="1" dirty="0">
              <a:solidFill>
                <a:srgbClr val="006B52"/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69817" y="1600200"/>
            <a:ext cx="8821784" cy="4495800"/>
          </a:xfrm>
        </p:spPr>
        <p:txBody>
          <a:bodyPr>
            <a:no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ka-GE" sz="28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რაჭა-ლეჩხუმ ქვემო სვანეთი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ka-GE" dirty="0" smtClean="0">
              <a:cs typeface="Times New Roman" panose="02020603050405020304" pitchFamily="18" charset="0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ka-GE" sz="2000" dirty="0" smtClean="0">
                <a:cs typeface="Times New Roman" panose="02020603050405020304" pitchFamily="18" charset="0"/>
              </a:rPr>
              <a:t> </a:t>
            </a:r>
            <a:r>
              <a:rPr lang="ka-GE" sz="2000" b="1" dirty="0">
                <a:solidFill>
                  <a:srgbClr val="C00000"/>
                </a:solidFill>
                <a:latin typeface="Sylfaen" panose="010A0502050306030303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dirty="0" smtClean="0">
                <a:solidFill>
                  <a:srgbClr val="C00000"/>
                </a:solidFill>
                <a:latin typeface="Sylfaen" panose="010A0502050306030303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latin typeface="Sylfaen" panose="010A0502050306030303" pitchFamily="18" charset="0"/>
                <a:cs typeface="Times New Roman" panose="02020603050405020304" pitchFamily="18" charset="0"/>
              </a:rPr>
              <a:t> </a:t>
            </a:r>
            <a:r>
              <a:rPr lang="ka-GE" sz="2000" b="1" dirty="0" smtClean="0">
                <a:latin typeface="Sylfaen" panose="010A0502050306030303" pitchFamily="18" charset="0"/>
                <a:cs typeface="Times New Roman" panose="02020603050405020304" pitchFamily="18" charset="0"/>
              </a:rPr>
              <a:t>პერინატალური სერვისის მიმწოდებელი დაწესებულება</a:t>
            </a:r>
          </a:p>
          <a:p>
            <a:pPr algn="l">
              <a:spcBef>
                <a:spcPts val="300"/>
              </a:spcBef>
              <a:spcAft>
                <a:spcPts val="300"/>
              </a:spcAft>
            </a:pPr>
            <a:endParaRPr lang="ka-GE" sz="2000" dirty="0" smtClean="0">
              <a:cs typeface="Times New Roman" panose="02020603050405020304" pitchFamily="18" charset="0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en-US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I   </a:t>
            </a:r>
            <a:r>
              <a:rPr lang="ka-GE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დონე </a:t>
            </a:r>
            <a:r>
              <a:rPr lang="en-US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       </a:t>
            </a:r>
            <a:r>
              <a:rPr lang="ka-GE" sz="2400" b="1" dirty="0">
                <a:solidFill>
                  <a:schemeClr val="tx2"/>
                </a:solidFill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 </a:t>
            </a:r>
            <a:r>
              <a:rPr lang="ka-GE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კლინიკა(ამბროლაური, ცაგერი);</a:t>
            </a:r>
          </a:p>
          <a:p>
            <a:pPr algn="l">
              <a:spcBef>
                <a:spcPts val="300"/>
              </a:spcBef>
              <a:spcAft>
                <a:spcPts val="300"/>
              </a:spcAft>
            </a:pPr>
            <a:endParaRPr lang="ka-GE" sz="2400" b="1" dirty="0" smtClean="0">
              <a:cs typeface="Times New Roman" panose="02020603050405020304" pitchFamily="18" charset="0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</a:pPr>
            <a:endParaRPr lang="ka-GE" sz="2400" dirty="0">
              <a:cs typeface="Times New Roman" panose="02020603050405020304" pitchFamily="18" charset="0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ka-GE" sz="2000" b="1" dirty="0">
                <a:solidFill>
                  <a:srgbClr val="C00000"/>
                </a:solidFill>
                <a:cs typeface="Times New Roman" panose="02020603050405020304" pitchFamily="18" charset="0"/>
              </a:rPr>
              <a:t>2</a:t>
            </a:r>
            <a:r>
              <a:rPr lang="ka-GE" sz="2000" b="1" dirty="0" smtClean="0"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cs typeface="Times New Roman" panose="02020603050405020304" pitchFamily="18" charset="0"/>
              </a:rPr>
              <a:t>  </a:t>
            </a:r>
            <a:r>
              <a:rPr lang="ka-GE" sz="2000" b="1" dirty="0" smtClean="0">
                <a:cs typeface="Times New Roman" panose="02020603050405020304" pitchFamily="18" charset="0"/>
              </a:rPr>
              <a:t>კლინიკას </a:t>
            </a:r>
            <a:r>
              <a:rPr lang="ka-GE" sz="2000" b="1" dirty="0">
                <a:cs typeface="Times New Roman" panose="02020603050405020304" pitchFamily="18" charset="0"/>
              </a:rPr>
              <a:t>არ განესაზღვრა პერინატალური დონე და შეწყდა  სერვისის </a:t>
            </a:r>
            <a:r>
              <a:rPr lang="ka-GE" sz="2000" b="1" dirty="0" smtClean="0">
                <a:cs typeface="Times New Roman" panose="02020603050405020304" pitchFamily="18" charset="0"/>
              </a:rPr>
              <a:t>მიწოდება</a:t>
            </a:r>
            <a:r>
              <a:rPr lang="en-US" sz="2000" b="1" dirty="0" smtClean="0">
                <a:cs typeface="Times New Roman" panose="02020603050405020304" pitchFamily="18" charset="0"/>
              </a:rPr>
              <a:t>(</a:t>
            </a:r>
            <a:r>
              <a:rPr lang="ka-GE" sz="2000" b="1" dirty="0" smtClean="0">
                <a:cs typeface="Times New Roman" panose="02020603050405020304" pitchFamily="18" charset="0"/>
              </a:rPr>
              <a:t>ონი, ლენტეხი).</a:t>
            </a:r>
            <a:endParaRPr lang="ka-GE" sz="2000" b="1" dirty="0">
              <a:cs typeface="Times New Roman" panose="02020603050405020304" pitchFamily="18" charset="0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</a:pPr>
            <a:endParaRPr lang="ka-GE" sz="2400" dirty="0" smtClean="0">
              <a:cs typeface="Times New Roman" panose="02020603050405020304" pitchFamily="18" charset="0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</a:pPr>
            <a:endParaRPr lang="ka-GE" sz="24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298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743200" y="457200"/>
            <a:ext cx="6400800" cy="1143000"/>
          </a:xfrm>
        </p:spPr>
        <p:txBody>
          <a:bodyPr>
            <a:normAutofit fontScale="90000"/>
          </a:bodyPr>
          <a:lstStyle/>
          <a:p>
            <a:r>
              <a:rPr lang="ka-GE" sz="2700" dirty="0" smtClean="0">
                <a:solidFill>
                  <a:srgbClr val="006B52"/>
                </a:solidFill>
              </a:rPr>
              <a:t>პერინატალური</a:t>
            </a:r>
            <a:r>
              <a:rPr lang="en-US" sz="2700" dirty="0" smtClean="0">
                <a:solidFill>
                  <a:srgbClr val="006B52"/>
                </a:solidFill>
              </a:rPr>
              <a:t> </a:t>
            </a:r>
            <a:r>
              <a:rPr lang="ka-GE" sz="2700" dirty="0" smtClean="0">
                <a:solidFill>
                  <a:srgbClr val="006B52"/>
                </a:solidFill>
              </a:rPr>
              <a:t>რეგიონალიზაცია</a:t>
            </a:r>
            <a:r>
              <a:rPr lang="ka-GE" sz="2700" dirty="0">
                <a:solidFill>
                  <a:srgbClr val="006B52"/>
                </a:solidFill>
              </a:rPr>
              <a:t/>
            </a:r>
            <a:br>
              <a:rPr lang="ka-GE" sz="2700" dirty="0">
                <a:solidFill>
                  <a:srgbClr val="006B52"/>
                </a:solidFill>
              </a:rPr>
            </a:br>
            <a:r>
              <a:rPr lang="ka-GE" sz="2700" dirty="0">
                <a:solidFill>
                  <a:srgbClr val="006B52"/>
                </a:solidFill>
              </a:rPr>
              <a:t>საქართველო</a:t>
            </a:r>
            <a:r>
              <a:rPr lang="ka-GE" sz="4000" dirty="0">
                <a:solidFill>
                  <a:srgbClr val="006B52"/>
                </a:solidFill>
              </a:rPr>
              <a:t/>
            </a:r>
            <a:br>
              <a:rPr lang="ka-GE" sz="4000" dirty="0">
                <a:solidFill>
                  <a:srgbClr val="006B52"/>
                </a:solidFill>
              </a:rPr>
            </a:br>
            <a:endParaRPr lang="en-GB" sz="4000" b="1" dirty="0">
              <a:solidFill>
                <a:srgbClr val="006B52"/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57200" y="1371600"/>
            <a:ext cx="8305800" cy="5007429"/>
          </a:xfrm>
        </p:spPr>
        <p:txBody>
          <a:bodyPr>
            <a:no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ka-GE" sz="28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ქვემო ქართლი</a:t>
            </a:r>
            <a:endParaRPr lang="en-US" sz="2800" b="1" dirty="0" smtClean="0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ka-GE" sz="2800" b="1" dirty="0" smtClean="0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ka-GE" sz="2000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r>
              <a:rPr lang="ka-GE" sz="2000" b="1" dirty="0" smtClean="0">
                <a:solidFill>
                  <a:srgbClr val="C00000"/>
                </a:solidFill>
                <a:latin typeface="Sylfaen" panose="010A0502050306030303" pitchFamily="18" charset="0"/>
                <a:cs typeface="Times New Roman" panose="02020603050405020304" pitchFamily="18" charset="0"/>
              </a:rPr>
              <a:t>8    </a:t>
            </a:r>
            <a:r>
              <a:rPr lang="ka-GE" sz="2000" b="1" dirty="0" smtClean="0">
                <a:latin typeface="Sylfaen" panose="010A0502050306030303" pitchFamily="18" charset="0"/>
                <a:cs typeface="Times New Roman" panose="02020603050405020304" pitchFamily="18" charset="0"/>
              </a:rPr>
              <a:t>პერინატალური სერვისის მიმწოდებელი დაწესებულება</a:t>
            </a:r>
          </a:p>
          <a:p>
            <a:pPr algn="l">
              <a:spcBef>
                <a:spcPts val="300"/>
              </a:spcBef>
              <a:spcAft>
                <a:spcPts val="300"/>
              </a:spcAft>
            </a:pPr>
            <a:endParaRPr lang="ka-GE" sz="2000" b="1" dirty="0" smtClean="0">
              <a:cs typeface="Times New Roman" panose="02020603050405020304" pitchFamily="18" charset="0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en-US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II-III </a:t>
            </a:r>
            <a:r>
              <a:rPr lang="ka-GE" sz="2400" b="1" dirty="0">
                <a:solidFill>
                  <a:schemeClr val="tx2"/>
                </a:solidFill>
                <a:cs typeface="Times New Roman" panose="02020603050405020304" pitchFamily="18" charset="0"/>
              </a:rPr>
              <a:t>დონე            </a:t>
            </a:r>
            <a:r>
              <a:rPr lang="ka-GE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1    კლინიკა(მარნეული)</a:t>
            </a:r>
            <a:endParaRPr lang="ka-GE" sz="2400" b="1" dirty="0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en-US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II        </a:t>
            </a:r>
            <a:r>
              <a:rPr lang="ka-GE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დონე</a:t>
            </a:r>
            <a:r>
              <a:rPr lang="en-US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           </a:t>
            </a:r>
            <a:r>
              <a:rPr lang="ka-GE" sz="2400" b="1" dirty="0">
                <a:solidFill>
                  <a:schemeClr val="tx2"/>
                </a:solidFill>
                <a:cs typeface="Times New Roman" panose="02020603050405020304" pitchFamily="18" charset="0"/>
              </a:rPr>
              <a:t>5</a:t>
            </a:r>
            <a:r>
              <a:rPr lang="en-US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 </a:t>
            </a:r>
            <a:r>
              <a:rPr lang="ka-GE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კლინიკა(2-რუსთავი, 1-ბოლნისი, 1-</a:t>
            </a:r>
          </a:p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ka-GE" sz="2400" b="1" dirty="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ka-GE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                                მარნეული, 1-გარდაბანი)</a:t>
            </a:r>
          </a:p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en-US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I         </a:t>
            </a:r>
            <a:r>
              <a:rPr lang="ka-GE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დონე</a:t>
            </a:r>
            <a:r>
              <a:rPr lang="en-US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            </a:t>
            </a:r>
            <a:r>
              <a:rPr lang="ka-GE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2</a:t>
            </a:r>
            <a:r>
              <a:rPr lang="en-US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 </a:t>
            </a:r>
            <a:r>
              <a:rPr lang="ka-GE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კლინიკა(წალკა, დმანისი)</a:t>
            </a:r>
          </a:p>
          <a:p>
            <a:pPr algn="l">
              <a:spcBef>
                <a:spcPts val="300"/>
              </a:spcBef>
              <a:spcAft>
                <a:spcPts val="300"/>
              </a:spcAft>
            </a:pPr>
            <a:endParaRPr lang="ka-GE" sz="2400" dirty="0">
              <a:cs typeface="Times New Roman" panose="02020603050405020304" pitchFamily="18" charset="0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ka-GE" sz="20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1</a:t>
            </a:r>
            <a:r>
              <a:rPr lang="ka-GE" sz="2000" b="1" dirty="0" smtClean="0"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cs typeface="Times New Roman" panose="02020603050405020304" pitchFamily="18" charset="0"/>
              </a:rPr>
              <a:t>  </a:t>
            </a:r>
            <a:r>
              <a:rPr lang="ka-GE" sz="2000" b="1" dirty="0" smtClean="0">
                <a:cs typeface="Times New Roman" panose="02020603050405020304" pitchFamily="18" charset="0"/>
              </a:rPr>
              <a:t>კლინიკაში  შეწყდა  პერინატალური სერვისის მიწოდება</a:t>
            </a:r>
            <a:r>
              <a:rPr lang="en-US" sz="2000" b="1" dirty="0" smtClean="0">
                <a:cs typeface="Times New Roman" panose="02020603050405020304" pitchFamily="18" charset="0"/>
              </a:rPr>
              <a:t>(</a:t>
            </a:r>
            <a:r>
              <a:rPr lang="ka-GE" sz="2000" b="1" dirty="0" smtClean="0">
                <a:cs typeface="Times New Roman" panose="02020603050405020304" pitchFamily="18" charset="0"/>
              </a:rPr>
              <a:t>ბოლნისი).</a:t>
            </a:r>
            <a:endParaRPr lang="ka-GE" sz="2000" b="1" dirty="0">
              <a:cs typeface="Times New Roman" panose="02020603050405020304" pitchFamily="18" charset="0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</a:pPr>
            <a:endParaRPr lang="ka-GE" sz="24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573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743200" y="457200"/>
            <a:ext cx="6400800" cy="1143000"/>
          </a:xfrm>
        </p:spPr>
        <p:txBody>
          <a:bodyPr>
            <a:normAutofit fontScale="90000"/>
          </a:bodyPr>
          <a:lstStyle/>
          <a:p>
            <a:r>
              <a:rPr lang="ka-GE" sz="2700" dirty="0" smtClean="0">
                <a:solidFill>
                  <a:srgbClr val="006B52"/>
                </a:solidFill>
              </a:rPr>
              <a:t>პერინატალური</a:t>
            </a:r>
            <a:r>
              <a:rPr lang="en-US" sz="2700" dirty="0" smtClean="0">
                <a:solidFill>
                  <a:srgbClr val="006B52"/>
                </a:solidFill>
              </a:rPr>
              <a:t> </a:t>
            </a:r>
            <a:r>
              <a:rPr lang="ka-GE" sz="2700" dirty="0" smtClean="0">
                <a:solidFill>
                  <a:srgbClr val="006B52"/>
                </a:solidFill>
              </a:rPr>
              <a:t>რეგიონალიზაცია</a:t>
            </a:r>
            <a:r>
              <a:rPr lang="ka-GE" sz="2700" dirty="0">
                <a:solidFill>
                  <a:srgbClr val="006B52"/>
                </a:solidFill>
              </a:rPr>
              <a:t/>
            </a:r>
            <a:br>
              <a:rPr lang="ka-GE" sz="2700" dirty="0">
                <a:solidFill>
                  <a:srgbClr val="006B52"/>
                </a:solidFill>
              </a:rPr>
            </a:br>
            <a:r>
              <a:rPr lang="ka-GE" sz="2700" dirty="0">
                <a:solidFill>
                  <a:srgbClr val="006B52"/>
                </a:solidFill>
              </a:rPr>
              <a:t>საქართველო</a:t>
            </a:r>
            <a:r>
              <a:rPr lang="ka-GE" sz="4000" dirty="0">
                <a:solidFill>
                  <a:srgbClr val="006B52"/>
                </a:solidFill>
              </a:rPr>
              <a:t/>
            </a:r>
            <a:br>
              <a:rPr lang="ka-GE" sz="4000" dirty="0">
                <a:solidFill>
                  <a:srgbClr val="006B52"/>
                </a:solidFill>
              </a:rPr>
            </a:br>
            <a:endParaRPr lang="en-GB" sz="4000" b="1" dirty="0">
              <a:solidFill>
                <a:srgbClr val="006B52"/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276497" y="1143000"/>
            <a:ext cx="8839200" cy="4800600"/>
          </a:xfrm>
        </p:spPr>
        <p:txBody>
          <a:bodyPr>
            <a:no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ka-GE" sz="28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შიდა ქართლი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ka-GE" dirty="0" smtClean="0">
              <a:cs typeface="Times New Roman" panose="02020603050405020304" pitchFamily="18" charset="0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ka-GE" sz="2000" b="1" dirty="0">
                <a:solidFill>
                  <a:srgbClr val="C00000"/>
                </a:solidFill>
                <a:latin typeface="Sylfaen" panose="010A0502050306030303" pitchFamily="18" charset="0"/>
                <a:cs typeface="Times New Roman" panose="02020603050405020304" pitchFamily="18" charset="0"/>
              </a:rPr>
              <a:t>5</a:t>
            </a:r>
            <a:r>
              <a:rPr lang="en-US" sz="2000" b="1" dirty="0" smtClean="0">
                <a:latin typeface="Sylfaen" panose="010A0502050306030303" pitchFamily="18" charset="0"/>
                <a:cs typeface="Times New Roman" panose="02020603050405020304" pitchFamily="18" charset="0"/>
              </a:rPr>
              <a:t>  </a:t>
            </a:r>
            <a:r>
              <a:rPr lang="ka-GE" sz="2000" b="1" dirty="0" smtClean="0">
                <a:latin typeface="Sylfaen" panose="010A0502050306030303" pitchFamily="18" charset="0"/>
                <a:cs typeface="Times New Roman" panose="02020603050405020304" pitchFamily="18" charset="0"/>
              </a:rPr>
              <a:t>პერინატალური სერვისის მიმწოდებელი დაწესებულება</a:t>
            </a:r>
          </a:p>
          <a:p>
            <a:pPr algn="l">
              <a:spcBef>
                <a:spcPts val="300"/>
              </a:spcBef>
              <a:spcAft>
                <a:spcPts val="300"/>
              </a:spcAft>
            </a:pPr>
            <a:endParaRPr lang="ka-GE" sz="2000" dirty="0" smtClean="0">
              <a:cs typeface="Times New Roman" panose="02020603050405020304" pitchFamily="18" charset="0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en-US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II      </a:t>
            </a:r>
            <a:r>
              <a:rPr lang="ka-GE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დონე</a:t>
            </a:r>
            <a:r>
              <a:rPr lang="en-US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                   </a:t>
            </a:r>
            <a:r>
              <a:rPr lang="ka-GE" sz="2400" b="1" dirty="0">
                <a:solidFill>
                  <a:schemeClr val="tx2"/>
                </a:solidFill>
                <a:cs typeface="Times New Roman" panose="02020603050405020304" pitchFamily="18" charset="0"/>
              </a:rPr>
              <a:t>3</a:t>
            </a:r>
            <a:r>
              <a:rPr lang="en-US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 </a:t>
            </a:r>
            <a:r>
              <a:rPr lang="ka-GE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კლინიკა(2-გორი, 1-ხაშური)</a:t>
            </a:r>
          </a:p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en-US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I       </a:t>
            </a:r>
            <a:r>
              <a:rPr lang="ka-GE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დონე</a:t>
            </a:r>
            <a:r>
              <a:rPr lang="en-US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                    </a:t>
            </a:r>
            <a:r>
              <a:rPr lang="ka-GE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2 </a:t>
            </a:r>
            <a:r>
              <a:rPr lang="en-US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ka-GE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კლინიკა(1-ქარელი, 1-კასპი)</a:t>
            </a:r>
          </a:p>
          <a:p>
            <a:pPr algn="l">
              <a:spcBef>
                <a:spcPts val="300"/>
              </a:spcBef>
              <a:spcAft>
                <a:spcPts val="300"/>
              </a:spcAft>
            </a:pPr>
            <a:endParaRPr lang="ka-GE" sz="2400" dirty="0">
              <a:cs typeface="Times New Roman" panose="02020603050405020304" pitchFamily="18" charset="0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</a:pPr>
            <a:endParaRPr lang="ka-GE" sz="2400" dirty="0" smtClean="0">
              <a:cs typeface="Times New Roman" panose="02020603050405020304" pitchFamily="18" charset="0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ka-GE" sz="20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2</a:t>
            </a:r>
            <a:r>
              <a:rPr lang="ka-GE" sz="2000" b="1" dirty="0" smtClean="0">
                <a:cs typeface="Times New Roman" panose="02020603050405020304" pitchFamily="18" charset="0"/>
              </a:rPr>
              <a:t> </a:t>
            </a:r>
            <a:r>
              <a:rPr lang="ka-GE" sz="2000" b="1" dirty="0">
                <a:cs typeface="Times New Roman" panose="02020603050405020304" pitchFamily="18" charset="0"/>
              </a:rPr>
              <a:t>კლინიკას არ განესაზღვრა პერინატალური დონე და შეწყდა  სერვისის </a:t>
            </a:r>
            <a:r>
              <a:rPr lang="ka-GE" sz="2000" b="1" dirty="0" smtClean="0">
                <a:cs typeface="Times New Roman" panose="02020603050405020304" pitchFamily="18" charset="0"/>
              </a:rPr>
              <a:t>მიწოდება(ქარელი, კასპი).</a:t>
            </a:r>
            <a:endParaRPr lang="ka-GE" sz="2000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008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743200" y="457200"/>
            <a:ext cx="6400800" cy="1143000"/>
          </a:xfrm>
        </p:spPr>
        <p:txBody>
          <a:bodyPr>
            <a:normAutofit fontScale="90000"/>
          </a:bodyPr>
          <a:lstStyle/>
          <a:p>
            <a:r>
              <a:rPr lang="ka-GE" sz="2700" dirty="0" smtClean="0">
                <a:solidFill>
                  <a:srgbClr val="006B52"/>
                </a:solidFill>
              </a:rPr>
              <a:t>პერინატალური</a:t>
            </a:r>
            <a:r>
              <a:rPr lang="en-US" sz="2700" dirty="0" smtClean="0">
                <a:solidFill>
                  <a:srgbClr val="006B52"/>
                </a:solidFill>
              </a:rPr>
              <a:t> </a:t>
            </a:r>
            <a:r>
              <a:rPr lang="ka-GE" sz="2700" dirty="0" smtClean="0">
                <a:solidFill>
                  <a:srgbClr val="006B52"/>
                </a:solidFill>
              </a:rPr>
              <a:t>რეგიონალიზაცია</a:t>
            </a:r>
            <a:r>
              <a:rPr lang="ka-GE" sz="2700" dirty="0">
                <a:solidFill>
                  <a:srgbClr val="006B52"/>
                </a:solidFill>
              </a:rPr>
              <a:t/>
            </a:r>
            <a:br>
              <a:rPr lang="ka-GE" sz="2700" dirty="0">
                <a:solidFill>
                  <a:srgbClr val="006B52"/>
                </a:solidFill>
              </a:rPr>
            </a:br>
            <a:r>
              <a:rPr lang="ka-GE" sz="2700" dirty="0">
                <a:solidFill>
                  <a:srgbClr val="006B52"/>
                </a:solidFill>
              </a:rPr>
              <a:t>საქართველო</a:t>
            </a:r>
            <a:r>
              <a:rPr lang="ka-GE" sz="4000" dirty="0">
                <a:solidFill>
                  <a:srgbClr val="006B52"/>
                </a:solidFill>
              </a:rPr>
              <a:t/>
            </a:r>
            <a:br>
              <a:rPr lang="ka-GE" sz="4000" dirty="0">
                <a:solidFill>
                  <a:srgbClr val="006B52"/>
                </a:solidFill>
              </a:rPr>
            </a:br>
            <a:endParaRPr lang="en-GB" sz="4000" b="1" dirty="0">
              <a:solidFill>
                <a:srgbClr val="006B52"/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304801" y="1371600"/>
            <a:ext cx="8686800" cy="4800600"/>
          </a:xfrm>
        </p:spPr>
        <p:txBody>
          <a:bodyPr>
            <a:no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ka-GE" sz="28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აჭარა</a:t>
            </a:r>
            <a:endParaRPr lang="en-US" sz="2800" b="1" dirty="0" smtClean="0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ka-GE" sz="2800" b="1" dirty="0" smtClean="0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ka-GE" sz="2000" b="1" dirty="0">
                <a:solidFill>
                  <a:srgbClr val="C00000"/>
                </a:solidFill>
                <a:latin typeface="Sylfaen" panose="010A0502050306030303" pitchFamily="18" charset="0"/>
                <a:cs typeface="Times New Roman" panose="02020603050405020304" pitchFamily="18" charset="0"/>
              </a:rPr>
              <a:t>9</a:t>
            </a:r>
            <a:r>
              <a:rPr lang="en-US" sz="2000" b="1" dirty="0" smtClean="0">
                <a:latin typeface="Sylfaen" panose="010A0502050306030303" pitchFamily="18" charset="0"/>
                <a:cs typeface="Times New Roman" panose="02020603050405020304" pitchFamily="18" charset="0"/>
              </a:rPr>
              <a:t>       </a:t>
            </a:r>
            <a:r>
              <a:rPr lang="ka-GE" sz="2000" b="1" dirty="0" smtClean="0">
                <a:latin typeface="Sylfaen" panose="010A0502050306030303" pitchFamily="18" charset="0"/>
                <a:cs typeface="Times New Roman" panose="02020603050405020304" pitchFamily="18" charset="0"/>
              </a:rPr>
              <a:t>პერინატალური სერვისის მიმწოდებელი დაწესებულება</a:t>
            </a:r>
          </a:p>
          <a:p>
            <a:pPr algn="l">
              <a:spcBef>
                <a:spcPts val="300"/>
              </a:spcBef>
              <a:spcAft>
                <a:spcPts val="300"/>
              </a:spcAft>
            </a:pPr>
            <a:endParaRPr lang="ka-GE" sz="2000" dirty="0" smtClean="0">
              <a:cs typeface="Times New Roman" panose="02020603050405020304" pitchFamily="18" charset="0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en-US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III </a:t>
            </a:r>
            <a:r>
              <a:rPr lang="ka-GE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       დონე             </a:t>
            </a:r>
            <a:r>
              <a:rPr lang="ka-GE" sz="2400" b="1" dirty="0">
                <a:solidFill>
                  <a:schemeClr val="tx2"/>
                </a:solidFill>
                <a:cs typeface="Times New Roman" panose="02020603050405020304" pitchFamily="18" charset="0"/>
              </a:rPr>
              <a:t>2</a:t>
            </a:r>
            <a:r>
              <a:rPr lang="ka-GE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   კლინიკა(2-ბათუმი)</a:t>
            </a:r>
          </a:p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en-US" sz="2400" b="1" dirty="0">
                <a:solidFill>
                  <a:schemeClr val="tx2"/>
                </a:solidFill>
                <a:cs typeface="Times New Roman" panose="02020603050405020304" pitchFamily="18" charset="0"/>
              </a:rPr>
              <a:t>II-III </a:t>
            </a:r>
            <a:r>
              <a:rPr lang="ka-GE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  დონე             1     კლინიკა(ბათუმი-ევექსი)</a:t>
            </a:r>
            <a:endParaRPr lang="ka-GE" sz="2400" b="1" dirty="0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en-US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II         </a:t>
            </a:r>
            <a:r>
              <a:rPr lang="ka-GE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 დონე</a:t>
            </a:r>
            <a:r>
              <a:rPr lang="en-US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           </a:t>
            </a:r>
            <a:r>
              <a:rPr lang="ka-GE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3</a:t>
            </a:r>
            <a:r>
              <a:rPr lang="en-US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 </a:t>
            </a:r>
            <a:r>
              <a:rPr lang="ka-GE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კლინიკა(2-ბათუმი, 1-ქობულეთი)</a:t>
            </a:r>
          </a:p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en-US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I          </a:t>
            </a:r>
            <a:r>
              <a:rPr lang="ka-GE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 </a:t>
            </a:r>
            <a:r>
              <a:rPr lang="en-US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</a:t>
            </a:r>
            <a:r>
              <a:rPr lang="ka-GE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დონე</a:t>
            </a:r>
            <a:r>
              <a:rPr lang="en-US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            3  </a:t>
            </a:r>
            <a:r>
              <a:rPr lang="ka-GE" sz="2400" b="1" dirty="0" smtClean="0">
                <a:solidFill>
                  <a:schemeClr val="tx2"/>
                </a:solidFill>
                <a:cs typeface="Times New Roman" panose="02020603050405020304" pitchFamily="18" charset="0"/>
              </a:rPr>
              <a:t>კლინიკა(ხულო,შუახევი,ქედა)</a:t>
            </a:r>
            <a:endParaRPr lang="en-US" sz="2400" b="1" dirty="0" smtClean="0">
              <a:solidFill>
                <a:schemeClr val="tx2"/>
              </a:solidFill>
              <a:cs typeface="Times New Roman" panose="02020603050405020304" pitchFamily="18" charset="0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</a:pPr>
            <a:endParaRPr lang="en-US" sz="2400" dirty="0">
              <a:cs typeface="Times New Roman" panose="02020603050405020304" pitchFamily="18" charset="0"/>
            </a:endParaRPr>
          </a:p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en-US" sz="20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1</a:t>
            </a:r>
            <a:r>
              <a:rPr lang="en-US" sz="2000" b="1" dirty="0" smtClean="0">
                <a:cs typeface="Times New Roman" panose="02020603050405020304" pitchFamily="18" charset="0"/>
              </a:rPr>
              <a:t>   </a:t>
            </a:r>
            <a:r>
              <a:rPr lang="ka-GE" sz="2000" b="1" dirty="0" smtClean="0">
                <a:cs typeface="Times New Roman" panose="02020603050405020304" pitchFamily="18" charset="0"/>
              </a:rPr>
              <a:t>კლინიკას არ განესაზღვრა პერინატალური დონე და შეწყდა  სერვისის მიწოდება(ქობულეთი).</a:t>
            </a:r>
            <a:endParaRPr lang="ka-GE" sz="2000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114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14610</TotalTime>
  <Words>603</Words>
  <Application>Microsoft Office PowerPoint</Application>
  <PresentationFormat>On-screen Show (4:3)</PresentationFormat>
  <Paragraphs>161</Paragraphs>
  <Slides>16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Georgia</vt:lpstr>
      <vt:lpstr>Sylfaen</vt:lpstr>
      <vt:lpstr>Times New Roman</vt:lpstr>
      <vt:lpstr>1_Office Theme</vt:lpstr>
      <vt:lpstr>პერინატალური რეგიონალიზაცია საქართველო   ჯანმრთელობის დაცვის დეპარტამენტი 2018 წლის 14 თებერვალი </vt:lpstr>
      <vt:lpstr>PowerPoint Presentation</vt:lpstr>
      <vt:lpstr>PowerPoint Presentation</vt:lpstr>
      <vt:lpstr>პერინატალური რეგიონალიზაცია საქართველო </vt:lpstr>
      <vt:lpstr>პერინატალური რეგიონალიზაცია საქართველო </vt:lpstr>
      <vt:lpstr>პერინატალური რეგიონალიზაცია საქართველო </vt:lpstr>
      <vt:lpstr>პერინატალური რეგიონალიზაცია საქართველო </vt:lpstr>
      <vt:lpstr>პერინატალური რეგიონალიზაცია საქართველო </vt:lpstr>
      <vt:lpstr>პერინატალური რეგიონალიზაცია საქართველო </vt:lpstr>
      <vt:lpstr>პერინატალური რეგიონალიზაცია საქართველო </vt:lpstr>
      <vt:lpstr>პერინატალური რეგიონალიზაცია საქართველო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ტუბერკულოზოს კონტროლი საქართველოში</dc:title>
  <dc:creator>LS</dc:creator>
  <cp:lastModifiedBy>Vera Baziari</cp:lastModifiedBy>
  <cp:revision>685</cp:revision>
  <cp:lastPrinted>2018-02-01T13:33:41Z</cp:lastPrinted>
  <dcterms:created xsi:type="dcterms:W3CDTF">2013-02-19T17:30:52Z</dcterms:created>
  <dcterms:modified xsi:type="dcterms:W3CDTF">2018-02-15T10:02:53Z</dcterms:modified>
</cp:coreProperties>
</file>