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  <p:sldMasterId id="2147483659" r:id="rId2"/>
    <p:sldMasterId id="2147483676" r:id="rId3"/>
    <p:sldMasterId id="2147483689" r:id="rId4"/>
  </p:sldMasterIdLst>
  <p:notesMasterIdLst>
    <p:notesMasterId r:id="rId22"/>
  </p:notesMasterIdLst>
  <p:sldIdLst>
    <p:sldId id="256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4" r:id="rId13"/>
    <p:sldId id="296" r:id="rId14"/>
    <p:sldId id="260" r:id="rId15"/>
    <p:sldId id="291" r:id="rId16"/>
    <p:sldId id="295" r:id="rId17"/>
    <p:sldId id="297" r:id="rId18"/>
    <p:sldId id="270" r:id="rId19"/>
    <p:sldId id="292" r:id="rId20"/>
    <p:sldId id="293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741269B-9C14-46B5-9634-7BF23FF7AF9E}">
          <p14:sldIdLst>
            <p14:sldId id="256"/>
            <p14:sldId id="284"/>
            <p14:sldId id="285"/>
          </p14:sldIdLst>
        </p14:section>
        <p14:section name="Untitled Section" id="{C83AED91-D470-4FCF-972E-8B8A17999FCE}">
          <p14:sldIdLst>
            <p14:sldId id="286"/>
            <p14:sldId id="287"/>
            <p14:sldId id="288"/>
            <p14:sldId id="289"/>
            <p14:sldId id="290"/>
            <p14:sldId id="294"/>
            <p14:sldId id="296"/>
            <p14:sldId id="260"/>
            <p14:sldId id="291"/>
            <p14:sldId id="295"/>
            <p14:sldId id="297"/>
            <p14:sldId id="270"/>
            <p14:sldId id="292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B6E6F0B-CFD9-4C37-A911-BA7ECDC98ECA}">
  <a:tblStyle styleId="{3B6E6F0B-CFD9-4C37-A911-BA7ECDC98E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5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8307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g"/><Relationship Id="rId4" Type="http://schemas.openxmlformats.org/officeDocument/2006/relationships/image" Target="../media/image18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jpg"/><Relationship Id="rId4" Type="http://schemas.openxmlformats.org/officeDocument/2006/relationships/image" Target="../media/image7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09600" y="3439625"/>
            <a:ext cx="396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109975" y="1373587"/>
            <a:ext cx="32664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915550" y="1373587"/>
            <a:ext cx="31554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3" name="Shape 33"/>
          <p:cNvSpPr/>
          <p:nvPr/>
        </p:nvSpPr>
        <p:spPr>
          <a:xfrm>
            <a:off x="3120677" y="1149939"/>
            <a:ext cx="3060325" cy="11494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/>
          <p:nvPr/>
        </p:nvSpPr>
        <p:spPr>
          <a:xfrm>
            <a:off x="3068250" y="1183294"/>
            <a:ext cx="3226850" cy="11906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923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1014825" y="1427102"/>
            <a:ext cx="2297400" cy="306832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3429925" y="1427102"/>
            <a:ext cx="2297400" cy="306832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3"/>
          </p:nvPr>
        </p:nvSpPr>
        <p:spPr>
          <a:xfrm>
            <a:off x="5845025" y="1427102"/>
            <a:ext cx="2297400" cy="306832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/>
          <p:nvPr/>
        </p:nvSpPr>
        <p:spPr>
          <a:xfrm>
            <a:off x="3120677" y="1149939"/>
            <a:ext cx="3060325" cy="11494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/>
          <p:nvPr/>
        </p:nvSpPr>
        <p:spPr>
          <a:xfrm>
            <a:off x="3068250" y="1183294"/>
            <a:ext cx="3226850" cy="11906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47437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/>
          <p:nvPr/>
        </p:nvSpPr>
        <p:spPr>
          <a:xfrm>
            <a:off x="3120677" y="1149939"/>
            <a:ext cx="3060325" cy="11494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Shape 45"/>
          <p:cNvSpPr/>
          <p:nvPr/>
        </p:nvSpPr>
        <p:spPr>
          <a:xfrm>
            <a:off x="3068250" y="1183294"/>
            <a:ext cx="3226850" cy="11906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09479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980400" y="4120556"/>
            <a:ext cx="7183200" cy="519525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979CB8"/>
              </a:buClr>
              <a:buSzPts val="16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95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64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ee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77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3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922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 descr="Death_to_stock_photography_Vibrant-(9-of-10)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90452" y="-155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 descr="Death_to_stock_communicate_hands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1323" y="1991825"/>
            <a:ext cx="1159828" cy="11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 descr="Death_to_stock_photography_Vibrant-(10-of-10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425" y="3081827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 descr="Death_to_stock_communicate_hands_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3750" y="2225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3" descr="Death_to_stock_communicate_hands_9-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1493" y="1017182"/>
            <a:ext cx="2070675" cy="20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/>
          <p:nvPr/>
        </p:nvSpPr>
        <p:spPr>
          <a:xfrm>
            <a:off x="-72627" y="204817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Shape 15"/>
          <p:cNvSpPr/>
          <p:nvPr/>
        </p:nvSpPr>
        <p:spPr>
          <a:xfrm>
            <a:off x="965073" y="4114876"/>
            <a:ext cx="1037700" cy="1037700"/>
          </a:xfrm>
          <a:prstGeom prst="rect">
            <a:avLst/>
          </a:prstGeom>
          <a:solidFill>
            <a:srgbClr val="CEDBE0">
              <a:alpha val="3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6" name="Shape 16" descr="DeathtoStock_Clementine1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6643" y="4111410"/>
            <a:ext cx="1037700" cy="10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 descr="Death_to_stock_communicate_hands_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2542" y="3085376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 descr="DeathtoStock_Simplify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66600" y="-18106"/>
            <a:ext cx="1037700" cy="103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 descr="Death_to_stock_communicate_hands_1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82294" y="-180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0" descr="Death_to_stock_communicate_hands_3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8950" y="4105800"/>
            <a:ext cx="1037700" cy="10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/>
          <p:nvPr/>
        </p:nvSpPr>
        <p:spPr>
          <a:xfrm flipH="1">
            <a:off x="971550" y="-6120"/>
            <a:ext cx="1028700" cy="1028700"/>
          </a:xfrm>
          <a:prstGeom prst="rect">
            <a:avLst/>
          </a:prstGeom>
          <a:solidFill>
            <a:srgbClr val="B0D8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Shape 22"/>
          <p:cNvSpPr/>
          <p:nvPr/>
        </p:nvSpPr>
        <p:spPr>
          <a:xfrm flipH="1">
            <a:off x="2000250" y="4114889"/>
            <a:ext cx="1028700" cy="1028700"/>
          </a:xfrm>
          <a:prstGeom prst="rect">
            <a:avLst/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Shape 23"/>
          <p:cNvSpPr/>
          <p:nvPr/>
        </p:nvSpPr>
        <p:spPr>
          <a:xfrm flipH="1">
            <a:off x="3028950" y="0"/>
            <a:ext cx="1028700" cy="102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Shape 24"/>
          <p:cNvSpPr/>
          <p:nvPr/>
        </p:nvSpPr>
        <p:spPr>
          <a:xfrm flipH="1">
            <a:off x="5086350" y="4114889"/>
            <a:ext cx="1028700" cy="102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Shape 25"/>
          <p:cNvSpPr/>
          <p:nvPr/>
        </p:nvSpPr>
        <p:spPr>
          <a:xfrm flipH="1">
            <a:off x="6115050" y="4114889"/>
            <a:ext cx="1028700" cy="102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Shape 26"/>
          <p:cNvSpPr/>
          <p:nvPr/>
        </p:nvSpPr>
        <p:spPr>
          <a:xfrm flipH="1">
            <a:off x="6117975" y="-9556"/>
            <a:ext cx="1028700" cy="1028700"/>
          </a:xfrm>
          <a:prstGeom prst="rect">
            <a:avLst/>
          </a:prstGeom>
          <a:solidFill>
            <a:srgbClr val="37A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Shape 27"/>
          <p:cNvSpPr/>
          <p:nvPr/>
        </p:nvSpPr>
        <p:spPr>
          <a:xfrm flipH="1">
            <a:off x="4057650" y="0"/>
            <a:ext cx="1028700" cy="10287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Shape 28"/>
          <p:cNvSpPr/>
          <p:nvPr/>
        </p:nvSpPr>
        <p:spPr>
          <a:xfrm>
            <a:off x="2000250" y="1019175"/>
            <a:ext cx="5143500" cy="30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2961550" y="1991825"/>
            <a:ext cx="32208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 flipH="1">
            <a:off x="7144834" y="2563116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Shape 31"/>
          <p:cNvSpPr/>
          <p:nvPr/>
        </p:nvSpPr>
        <p:spPr>
          <a:xfrm flipH="1">
            <a:off x="2507334" y="50044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" name="Shape 32"/>
          <p:cNvSpPr/>
          <p:nvPr/>
        </p:nvSpPr>
        <p:spPr>
          <a:xfrm flipH="1">
            <a:off x="8172291" y="8"/>
            <a:ext cx="971700" cy="9714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" name="Shape 33"/>
          <p:cNvSpPr/>
          <p:nvPr/>
        </p:nvSpPr>
        <p:spPr>
          <a:xfrm>
            <a:off x="4566118" y="-49"/>
            <a:ext cx="518700" cy="518700"/>
          </a:xfrm>
          <a:prstGeom prst="rect">
            <a:avLst/>
          </a:prstGeom>
          <a:solidFill>
            <a:srgbClr val="CEDBE0">
              <a:alpha val="3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Shape 34"/>
          <p:cNvSpPr/>
          <p:nvPr/>
        </p:nvSpPr>
        <p:spPr>
          <a:xfrm flipH="1">
            <a:off x="453009" y="-59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" name="Shape 35"/>
          <p:cNvSpPr/>
          <p:nvPr/>
        </p:nvSpPr>
        <p:spPr>
          <a:xfrm>
            <a:off x="7138685" y="308537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Shape 36"/>
          <p:cNvSpPr/>
          <p:nvPr/>
        </p:nvSpPr>
        <p:spPr>
          <a:xfrm flipH="1">
            <a:off x="7143750" y="2057450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579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ape 38" descr="Death_to_stock_photography_Vibrant-(9-of-10)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90452" y="-155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 descr="Death_to_stock_communicate_hands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1323" y="1991825"/>
            <a:ext cx="1159828" cy="11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0" descr="Death_to_stock_photography_Vibrant-(10-of-10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425" y="3081827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 descr="Death_to_stock_communicate_hands_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3750" y="2225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42" descr="Death_to_stock_communicate_hands_9-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1493" y="1017182"/>
            <a:ext cx="2070675" cy="20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/>
          <p:nvPr/>
        </p:nvSpPr>
        <p:spPr>
          <a:xfrm>
            <a:off x="-72627" y="204817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4" name="Shape 44" descr="DeathtoStock_Clementine1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6643" y="4111410"/>
            <a:ext cx="1037700" cy="10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 descr="Death_to_stock_communicate_hands_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2542" y="3085376"/>
            <a:ext cx="2070675" cy="20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46" descr="DeathtoStock_Simplify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66600" y="-18106"/>
            <a:ext cx="1037700" cy="103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47" descr="Death_to_stock_communicate_hands_1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82294" y="-18075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 descr="Death_to_stock_communicate_hands_3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8950" y="4105800"/>
            <a:ext cx="1037700" cy="10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/>
          <p:nvPr/>
        </p:nvSpPr>
        <p:spPr>
          <a:xfrm flipH="1">
            <a:off x="971550" y="-6120"/>
            <a:ext cx="1028700" cy="102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0" name="Shape 50"/>
          <p:cNvSpPr/>
          <p:nvPr/>
        </p:nvSpPr>
        <p:spPr>
          <a:xfrm flipH="1">
            <a:off x="2000250" y="4114889"/>
            <a:ext cx="1028700" cy="102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1" name="Shape 51"/>
          <p:cNvSpPr/>
          <p:nvPr/>
        </p:nvSpPr>
        <p:spPr>
          <a:xfrm flipH="1">
            <a:off x="3028950" y="0"/>
            <a:ext cx="1028700" cy="102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Shape 52"/>
          <p:cNvSpPr/>
          <p:nvPr/>
        </p:nvSpPr>
        <p:spPr>
          <a:xfrm flipH="1">
            <a:off x="5086350" y="4114889"/>
            <a:ext cx="1028700" cy="102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" name="Shape 53"/>
          <p:cNvSpPr/>
          <p:nvPr/>
        </p:nvSpPr>
        <p:spPr>
          <a:xfrm flipH="1">
            <a:off x="6115050" y="4114889"/>
            <a:ext cx="1028700" cy="102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Shape 54"/>
          <p:cNvSpPr/>
          <p:nvPr/>
        </p:nvSpPr>
        <p:spPr>
          <a:xfrm flipH="1">
            <a:off x="6117975" y="-9556"/>
            <a:ext cx="1028700" cy="102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" name="Shape 55"/>
          <p:cNvSpPr/>
          <p:nvPr/>
        </p:nvSpPr>
        <p:spPr>
          <a:xfrm flipH="1">
            <a:off x="4057650" y="0"/>
            <a:ext cx="1028700" cy="102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/>
          <p:nvPr/>
        </p:nvSpPr>
        <p:spPr>
          <a:xfrm flipH="1">
            <a:off x="2507334" y="50044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Shape 57"/>
          <p:cNvSpPr/>
          <p:nvPr/>
        </p:nvSpPr>
        <p:spPr>
          <a:xfrm>
            <a:off x="4566118" y="-49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Shape 58"/>
          <p:cNvSpPr/>
          <p:nvPr/>
        </p:nvSpPr>
        <p:spPr>
          <a:xfrm flipH="1">
            <a:off x="453009" y="-59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" name="Shape 59"/>
          <p:cNvSpPr/>
          <p:nvPr/>
        </p:nvSpPr>
        <p:spPr>
          <a:xfrm>
            <a:off x="965075" y="1019175"/>
            <a:ext cx="7207200" cy="30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>
            <a:off x="2014575" y="1583350"/>
            <a:ext cx="51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800"/>
              <a:buNone/>
              <a:defRPr sz="1800">
                <a:solidFill>
                  <a:srgbClr val="4D778A"/>
                </a:solidFill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ubTitle" idx="1"/>
          </p:nvPr>
        </p:nvSpPr>
        <p:spPr>
          <a:xfrm>
            <a:off x="2014575" y="2611454"/>
            <a:ext cx="51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None/>
              <a:defRPr sz="1400">
                <a:solidFill>
                  <a:srgbClr val="7198A9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/>
          <p:nvPr/>
        </p:nvSpPr>
        <p:spPr>
          <a:xfrm>
            <a:off x="5072818" y="4615401"/>
            <a:ext cx="518700" cy="518700"/>
          </a:xfrm>
          <a:prstGeom prst="rect">
            <a:avLst/>
          </a:prstGeom>
          <a:solidFill>
            <a:srgbClr val="CEDBE0">
              <a:alpha val="3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609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533400" y="3107350"/>
            <a:ext cx="4038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533400" y="4211654"/>
            <a:ext cx="4038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 descr="Death_to_stock_communicate_hands_10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550" y="995050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 descr="DeathtoStock_Simplify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50" y="3065728"/>
            <a:ext cx="2077775" cy="20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/>
          <p:nvPr/>
        </p:nvSpPr>
        <p:spPr>
          <a:xfrm>
            <a:off x="8107795" y="3110112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" name="Shape 67" descr="DeathtoStock_Wired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0031" y="1037702"/>
            <a:ext cx="2084475" cy="20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901375" y="2161800"/>
            <a:ext cx="3341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30200" algn="ctr" rtl="0">
              <a:spcBef>
                <a:spcPts val="600"/>
              </a:spcBef>
              <a:spcAft>
                <a:spcPts val="0"/>
              </a:spcAft>
              <a:buSzPts val="1600"/>
              <a:buFont typeface="Arvo"/>
              <a:buChar char="■"/>
              <a:defRPr i="1">
                <a:latin typeface="Arvo"/>
                <a:ea typeface="Arvo"/>
                <a:cs typeface="Arvo"/>
                <a:sym typeface="Arvo"/>
              </a:defRPr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□"/>
              <a:defRPr i="1">
                <a:latin typeface="Arvo"/>
                <a:ea typeface="Arvo"/>
                <a:cs typeface="Arvo"/>
                <a:sym typeface="Arvo"/>
              </a:defRPr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▫"/>
              <a:defRPr i="1">
                <a:latin typeface="Arvo"/>
                <a:ea typeface="Arvo"/>
                <a:cs typeface="Arvo"/>
                <a:sym typeface="Arvo"/>
              </a:defRPr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▫"/>
              <a:defRPr i="1">
                <a:latin typeface="Arvo"/>
                <a:ea typeface="Arvo"/>
                <a:cs typeface="Arvo"/>
                <a:sym typeface="Arvo"/>
              </a:defRPr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○"/>
              <a:defRPr i="1">
                <a:latin typeface="Arvo"/>
                <a:ea typeface="Arvo"/>
                <a:cs typeface="Arvo"/>
                <a:sym typeface="Arvo"/>
              </a:defRPr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■"/>
              <a:defRPr i="1">
                <a:latin typeface="Arvo"/>
                <a:ea typeface="Arvo"/>
                <a:cs typeface="Arvo"/>
                <a:sym typeface="Arvo"/>
              </a:defRPr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●"/>
              <a:defRPr i="1">
                <a:latin typeface="Arvo"/>
                <a:ea typeface="Arvo"/>
                <a:cs typeface="Arvo"/>
                <a:sym typeface="Arvo"/>
              </a:defRPr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○"/>
              <a:defRPr i="1">
                <a:latin typeface="Arvo"/>
                <a:ea typeface="Arvo"/>
                <a:cs typeface="Arvo"/>
                <a:sym typeface="Arvo"/>
              </a:defRPr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Font typeface="Arvo"/>
              <a:buChar char="■"/>
              <a:defRPr i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9" name="Shape 69"/>
          <p:cNvSpPr/>
          <p:nvPr/>
        </p:nvSpPr>
        <p:spPr>
          <a:xfrm>
            <a:off x="7070023" y="1037701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Shape 70"/>
          <p:cNvSpPr/>
          <p:nvPr/>
        </p:nvSpPr>
        <p:spPr>
          <a:xfrm>
            <a:off x="7070023" y="42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Shape 71"/>
          <p:cNvSpPr/>
          <p:nvPr/>
        </p:nvSpPr>
        <p:spPr>
          <a:xfrm>
            <a:off x="6551323" y="-9"/>
            <a:ext cx="518700" cy="51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Shape 72"/>
          <p:cNvSpPr/>
          <p:nvPr/>
        </p:nvSpPr>
        <p:spPr>
          <a:xfrm>
            <a:off x="8107728" y="3122166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3" name="Shape 73"/>
          <p:cNvSpPr/>
          <p:nvPr/>
        </p:nvSpPr>
        <p:spPr>
          <a:xfrm flipH="1">
            <a:off x="1032727" y="995055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" name="Shape 74"/>
          <p:cNvSpPr/>
          <p:nvPr/>
        </p:nvSpPr>
        <p:spPr>
          <a:xfrm flipH="1">
            <a:off x="-3494" y="2032762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" name="Shape 75"/>
          <p:cNvSpPr/>
          <p:nvPr/>
        </p:nvSpPr>
        <p:spPr>
          <a:xfrm flipH="1">
            <a:off x="1032727" y="306572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Shape 76"/>
          <p:cNvSpPr/>
          <p:nvPr/>
        </p:nvSpPr>
        <p:spPr>
          <a:xfrm flipH="1">
            <a:off x="2070428" y="4624791"/>
            <a:ext cx="518700" cy="51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Shape 77"/>
          <p:cNvSpPr/>
          <p:nvPr/>
        </p:nvSpPr>
        <p:spPr>
          <a:xfrm flipH="1">
            <a:off x="1551734" y="151404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" name="Shape 78" descr="Death_to_stock_communicate_hands_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7740" y="-3"/>
            <a:ext cx="1037815" cy="1037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1310132" y="3331427"/>
            <a:ext cx="482890" cy="506303"/>
            <a:chOff x="5961125" y="1623900"/>
            <a:chExt cx="427450" cy="448175"/>
          </a:xfrm>
        </p:grpSpPr>
        <p:sp>
          <p:nvSpPr>
            <p:cNvPr id="80" name="Shape 80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0" t="0" r="0" b="0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0" t="0" r="0" b="0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0" t="0" r="0" b="0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0" t="0" r="0" b="0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0" t="0" r="0" b="0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0" t="0" r="0" b="0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7" name="Shape 87"/>
          <p:cNvSpPr/>
          <p:nvPr/>
        </p:nvSpPr>
        <p:spPr>
          <a:xfrm>
            <a:off x="7349050" y="1316725"/>
            <a:ext cx="479648" cy="479648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151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1842475" y="1197075"/>
            <a:ext cx="41154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842475" y="1918281"/>
            <a:ext cx="4115400" cy="27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91" name="Shape 91" descr="Death_to_stock_communicate_hands_2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6190" y="2070685"/>
            <a:ext cx="1037815" cy="103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 descr="Death_to_stock_communicate_hands_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6221" y="9"/>
            <a:ext cx="2077780" cy="207777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/>
          <p:nvPr/>
        </p:nvSpPr>
        <p:spPr>
          <a:xfrm>
            <a:off x="7070023" y="2072330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4" name="Shape 94"/>
          <p:cNvSpPr/>
          <p:nvPr/>
        </p:nvSpPr>
        <p:spPr>
          <a:xfrm>
            <a:off x="8106245" y="3108512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5" name="Shape 95"/>
          <p:cNvSpPr/>
          <p:nvPr/>
        </p:nvSpPr>
        <p:spPr>
          <a:xfrm>
            <a:off x="7070023" y="1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Shape 96"/>
          <p:cNvSpPr/>
          <p:nvPr/>
        </p:nvSpPr>
        <p:spPr>
          <a:xfrm>
            <a:off x="7" y="4105794"/>
            <a:ext cx="1037700" cy="10377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7" name="Shape 97"/>
          <p:cNvSpPr/>
          <p:nvPr/>
        </p:nvSpPr>
        <p:spPr>
          <a:xfrm>
            <a:off x="0" y="3587097"/>
            <a:ext cx="518700" cy="51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8" name="Shape 98"/>
          <p:cNvSpPr/>
          <p:nvPr/>
        </p:nvSpPr>
        <p:spPr>
          <a:xfrm>
            <a:off x="518691" y="41057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9" name="Shape 99"/>
          <p:cNvSpPr/>
          <p:nvPr/>
        </p:nvSpPr>
        <p:spPr>
          <a:xfrm>
            <a:off x="6551323" y="-9"/>
            <a:ext cx="518700" cy="5187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7587466" y="258374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01" name="Shape 101"/>
          <p:cNvGrpSpPr/>
          <p:nvPr/>
        </p:nvGrpSpPr>
        <p:grpSpPr>
          <a:xfrm>
            <a:off x="7332942" y="269803"/>
            <a:ext cx="498130" cy="498101"/>
            <a:chOff x="1923675" y="1633650"/>
            <a:chExt cx="436000" cy="435975"/>
          </a:xfrm>
        </p:grpSpPr>
        <p:sp>
          <p:nvSpPr>
            <p:cNvPr id="102" name="Shape 102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2737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 descr="Death_to_stock_photography_Vibrant-(10-of-10)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69781" y="1037702"/>
            <a:ext cx="2070675" cy="20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/>
          <p:nvPr/>
        </p:nvSpPr>
        <p:spPr>
          <a:xfrm>
            <a:off x="7070023" y="2072326"/>
            <a:ext cx="1037700" cy="1037700"/>
          </a:xfrm>
          <a:prstGeom prst="rect">
            <a:avLst/>
          </a:prstGeom>
          <a:solidFill>
            <a:srgbClr val="CEDBE0">
              <a:alpha val="3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11" name="Shape 111" descr="Death_to_stock_photography_Vibrant-(9-of-10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2631" y="3"/>
            <a:ext cx="1037825" cy="103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1842475" y="1197075"/>
            <a:ext cx="44064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1842475" y="1818975"/>
            <a:ext cx="2172900" cy="310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4063136" y="1818975"/>
            <a:ext cx="2185800" cy="310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8102686" y="3110092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7070032" y="62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7" y="4105794"/>
            <a:ext cx="1037700" cy="1037700"/>
          </a:xfrm>
          <a:prstGeom prst="rect">
            <a:avLst/>
          </a:prstGeom>
          <a:solidFill>
            <a:srgbClr val="37A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1037700" y="4624497"/>
            <a:ext cx="518700" cy="51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-9" y="4105791"/>
            <a:ext cx="518700" cy="51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8621748" y="4146316"/>
            <a:ext cx="518700" cy="518700"/>
          </a:xfrm>
          <a:prstGeom prst="rect">
            <a:avLst/>
          </a:prstGeom>
          <a:solidFill>
            <a:srgbClr val="37A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8621753" y="3627616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2" name="Shape 122"/>
          <p:cNvGrpSpPr/>
          <p:nvPr/>
        </p:nvGrpSpPr>
        <p:grpSpPr>
          <a:xfrm>
            <a:off x="7424022" y="2343458"/>
            <a:ext cx="329718" cy="522703"/>
            <a:chOff x="6718575" y="2318625"/>
            <a:chExt cx="256950" cy="407375"/>
          </a:xfrm>
        </p:grpSpPr>
        <p:sp>
          <p:nvSpPr>
            <p:cNvPr id="123" name="Shape 12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4604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 descr="DeathtoStock_Clementine10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68356" y="2070678"/>
            <a:ext cx="1037825" cy="10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 descr="Death_to_stock_communicate_hands_9-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6231" y="3"/>
            <a:ext cx="2077775" cy="20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1842475" y="1197075"/>
            <a:ext cx="44418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1842475" y="1818975"/>
            <a:ext cx="1431300" cy="3107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3347475" y="1818975"/>
            <a:ext cx="1431300" cy="3107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3"/>
          </p:nvPr>
        </p:nvSpPr>
        <p:spPr>
          <a:xfrm>
            <a:off x="4852474" y="1818975"/>
            <a:ext cx="1431300" cy="3107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□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6030661" y="5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8106245" y="2071756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8106236" y="1034626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-293" y="3586794"/>
            <a:ext cx="1037700" cy="1037700"/>
          </a:xfrm>
          <a:prstGeom prst="rect">
            <a:avLst/>
          </a:prstGeom>
          <a:solidFill>
            <a:srgbClr val="B0D8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-300" y="4624497"/>
            <a:ext cx="518700" cy="51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-309" y="35867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8625223" y="3113166"/>
            <a:ext cx="518700" cy="518700"/>
          </a:xfrm>
          <a:prstGeom prst="rect">
            <a:avLst/>
          </a:prstGeom>
          <a:solidFill>
            <a:srgbClr val="B0D8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7068341" y="-9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46" name="Shape 146"/>
          <p:cNvGrpSpPr/>
          <p:nvPr/>
        </p:nvGrpSpPr>
        <p:grpSpPr>
          <a:xfrm>
            <a:off x="8352271" y="1280647"/>
            <a:ext cx="545654" cy="545654"/>
            <a:chOff x="5941025" y="3634400"/>
            <a:chExt cx="467650" cy="467650"/>
          </a:xfrm>
        </p:grpSpPr>
        <p:sp>
          <p:nvSpPr>
            <p:cNvPr id="147" name="Shape 147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7220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 descr="DeathtoStock_Simplify3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6250" y="0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 descr="Death_to_stock_communicate_hands_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6231" y="2070678"/>
            <a:ext cx="2077775" cy="20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842475" y="1197075"/>
            <a:ext cx="41154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7070023" y="5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8106245" y="1037712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7070023" y="3102451"/>
            <a:ext cx="1037700" cy="1037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7" y="4105794"/>
            <a:ext cx="1037700" cy="1037700"/>
          </a:xfrm>
          <a:prstGeom prst="rect">
            <a:avLst/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1037700" y="4105797"/>
            <a:ext cx="518700" cy="51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-9" y="46247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7587473" y="1037691"/>
            <a:ext cx="518700" cy="518700"/>
          </a:xfrm>
          <a:prstGeom prst="rect">
            <a:avLst/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8625291" y="5189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7529854" y="3440573"/>
            <a:ext cx="455351" cy="414225"/>
          </a:xfrm>
          <a:custGeom>
            <a:avLst/>
            <a:gdLst/>
            <a:ahLst/>
            <a:cxnLst/>
            <a:rect l="0" t="0" r="0" b="0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6" name="Shape 166"/>
          <p:cNvSpPr/>
          <p:nvPr/>
        </p:nvSpPr>
        <p:spPr>
          <a:xfrm flipH="1">
            <a:off x="7192545" y="3387811"/>
            <a:ext cx="302961" cy="275574"/>
          </a:xfrm>
          <a:custGeom>
            <a:avLst/>
            <a:gdLst/>
            <a:ahLst/>
            <a:cxnLst/>
            <a:rect l="0" t="0" r="0" b="0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692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 descr="Death_to_stock_communicate_hands_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6250" y="0"/>
            <a:ext cx="1037700" cy="1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 descr="Death_to_stock_communicate_hands_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05800"/>
            <a:ext cx="1037700" cy="10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1375225" y="3953400"/>
            <a:ext cx="1990500" cy="82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pic>
        <p:nvPicPr>
          <p:cNvPr id="171" name="Shape 171" descr="Death_to_stock_communicate_hands_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" y="3068053"/>
            <a:ext cx="1037700" cy="10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/>
          <p:nvPr/>
        </p:nvSpPr>
        <p:spPr>
          <a:xfrm>
            <a:off x="8106248" y="1037705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7070023" y="1"/>
            <a:ext cx="1037700" cy="1037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7070032" y="1037694"/>
            <a:ext cx="1037700" cy="1037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0" y="2549347"/>
            <a:ext cx="518700" cy="5187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518691" y="46247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8623698" y="3114516"/>
            <a:ext cx="518700" cy="5187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8623691" y="518991"/>
            <a:ext cx="518700" cy="5187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79" name="Shape 179" descr="DeathtoStock_CreativeSpace4-11.4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6250" y="2072325"/>
            <a:ext cx="1037700" cy="1037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Shape 180"/>
          <p:cNvGrpSpPr/>
          <p:nvPr/>
        </p:nvGrpSpPr>
        <p:grpSpPr>
          <a:xfrm>
            <a:off x="7331725" y="290389"/>
            <a:ext cx="514306" cy="456926"/>
            <a:chOff x="5292575" y="3681900"/>
            <a:chExt cx="420150" cy="373275"/>
          </a:xfrm>
        </p:grpSpPr>
        <p:sp>
          <p:nvSpPr>
            <p:cNvPr id="181" name="Shape 181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0" t="0" r="0" b="0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0" t="0" r="0" b="0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0" t="0" r="0" b="0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0" t="0" r="0" b="0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0" t="0" r="0" b="0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0" t="0" r="0" b="0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0" t="0" r="0" b="0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6335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 descr="Death_to_stock_communicate_hands_2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3288" y="1857008"/>
            <a:ext cx="930717" cy="93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 descr="Death_to_stock_communicate_hands_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0639" y="18"/>
            <a:ext cx="1863360" cy="186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/>
          <p:nvPr/>
        </p:nvSpPr>
        <p:spPr>
          <a:xfrm>
            <a:off x="7284049" y="1858486"/>
            <a:ext cx="930600" cy="9306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8213336" y="2787740"/>
            <a:ext cx="930600" cy="9306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7284049" y="9"/>
            <a:ext cx="930600" cy="9306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6" y="4212884"/>
            <a:ext cx="930600" cy="9306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0" y="3747713"/>
            <a:ext cx="465300" cy="4653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465164" y="4212881"/>
            <a:ext cx="465300" cy="4653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6818876" y="-1"/>
            <a:ext cx="465300" cy="465300"/>
          </a:xfrm>
          <a:prstGeom prst="rect">
            <a:avLst/>
          </a:prstGeom>
          <a:solidFill>
            <a:srgbClr val="FAA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7748094" y="2317122"/>
            <a:ext cx="465300" cy="4653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9" name="Shape 199"/>
          <p:cNvGrpSpPr/>
          <p:nvPr/>
        </p:nvGrpSpPr>
        <p:grpSpPr>
          <a:xfrm>
            <a:off x="7519838" y="241965"/>
            <a:ext cx="446726" cy="446700"/>
            <a:chOff x="1923675" y="1633650"/>
            <a:chExt cx="436000" cy="435975"/>
          </a:xfrm>
        </p:grpSpPr>
        <p:sp>
          <p:nvSpPr>
            <p:cNvPr id="200" name="Shape 200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6865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 descr="Death_to_stock_photography_Vibrant-(10-of-10)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74671" y="936761"/>
            <a:ext cx="1869250" cy="186925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/>
          <p:nvPr/>
        </p:nvSpPr>
        <p:spPr>
          <a:xfrm>
            <a:off x="7274895" y="1870746"/>
            <a:ext cx="936900" cy="936900"/>
          </a:xfrm>
          <a:prstGeom prst="rect">
            <a:avLst/>
          </a:prstGeom>
          <a:solidFill>
            <a:srgbClr val="CEDBE0">
              <a:alpha val="3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09" name="Shape 209" descr="Death_to_stock_photography_Vibrant-(9-of-10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050" y="-1"/>
            <a:ext cx="936870" cy="93687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/>
          <p:nvPr/>
        </p:nvSpPr>
        <p:spPr>
          <a:xfrm>
            <a:off x="8207105" y="2807566"/>
            <a:ext cx="936900" cy="9369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7274902" y="56"/>
            <a:ext cx="936900" cy="9369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13" y="4206739"/>
            <a:ext cx="936900" cy="936900"/>
          </a:xfrm>
          <a:prstGeom prst="rect">
            <a:avLst/>
          </a:prstGeom>
          <a:solidFill>
            <a:srgbClr val="37A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936765" y="4674987"/>
            <a:ext cx="468300" cy="4683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-1" y="4206736"/>
            <a:ext cx="468300" cy="4683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8675675" y="3742994"/>
            <a:ext cx="468300" cy="468300"/>
          </a:xfrm>
          <a:prstGeom prst="rect">
            <a:avLst/>
          </a:prstGeom>
          <a:solidFill>
            <a:srgbClr val="37A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8675680" y="3274749"/>
            <a:ext cx="468300" cy="4683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17" name="Shape 217"/>
          <p:cNvGrpSpPr/>
          <p:nvPr/>
        </p:nvGrpSpPr>
        <p:grpSpPr>
          <a:xfrm>
            <a:off x="7594617" y="2115525"/>
            <a:ext cx="297651" cy="471862"/>
            <a:chOff x="6718575" y="2318625"/>
            <a:chExt cx="256950" cy="407375"/>
          </a:xfrm>
        </p:grpSpPr>
        <p:sp>
          <p:nvSpPr>
            <p:cNvPr id="218" name="Shape 21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0660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">
  <p:cSld name="Blank 3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 descr="DeathtoStock_Clementine10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77758" y="1861710"/>
            <a:ext cx="933085" cy="93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 descr="Death_to_stock_communicate_hands_9-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841" y="8"/>
            <a:ext cx="1868082" cy="186808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/>
          <p:nvPr/>
        </p:nvSpPr>
        <p:spPr>
          <a:xfrm>
            <a:off x="6344788" y="12"/>
            <a:ext cx="933000" cy="9330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8210900" y="1862680"/>
            <a:ext cx="933000" cy="9330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8210893" y="930219"/>
            <a:ext cx="933000" cy="9330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-287" y="3743870"/>
            <a:ext cx="933000" cy="933000"/>
          </a:xfrm>
          <a:prstGeom prst="rect">
            <a:avLst/>
          </a:prstGeom>
          <a:solidFill>
            <a:srgbClr val="B0D8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-293" y="4676847"/>
            <a:ext cx="466500" cy="4665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-301" y="3743867"/>
            <a:ext cx="466500" cy="4665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8677502" y="2798991"/>
            <a:ext cx="466500" cy="466500"/>
          </a:xfrm>
          <a:prstGeom prst="rect">
            <a:avLst/>
          </a:prstGeom>
          <a:solidFill>
            <a:srgbClr val="B0D8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7277744" y="0"/>
            <a:ext cx="466500" cy="4665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37" name="Shape 237"/>
          <p:cNvGrpSpPr/>
          <p:nvPr/>
        </p:nvGrpSpPr>
        <p:grpSpPr>
          <a:xfrm>
            <a:off x="8431839" y="1151248"/>
            <a:ext cx="490565" cy="490565"/>
            <a:chOff x="5941025" y="3634400"/>
            <a:chExt cx="467650" cy="467650"/>
          </a:xfrm>
        </p:grpSpPr>
        <p:sp>
          <p:nvSpPr>
            <p:cNvPr id="238" name="Shape 238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852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4">
  <p:cSld name="Blank 4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 descr="DeathtoStock_Simplify3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8911" y="-1"/>
            <a:ext cx="935025" cy="9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 descr="Death_to_stock_communicate_hands_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1792" y="1865793"/>
            <a:ext cx="1872187" cy="187219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>
            <a:off x="7275209" y="4"/>
            <a:ext cx="935100" cy="9351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8208899" y="935036"/>
            <a:ext cx="935100" cy="935100"/>
          </a:xfrm>
          <a:prstGeom prst="rect">
            <a:avLst/>
          </a:prstGeom>
          <a:solidFill>
            <a:srgbClr val="7198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7275209" y="2795481"/>
            <a:ext cx="935100" cy="9351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13" y="4208474"/>
            <a:ext cx="935100" cy="935100"/>
          </a:xfrm>
          <a:prstGeom prst="rect">
            <a:avLst/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935032" y="4208477"/>
            <a:ext cx="467400" cy="467400"/>
          </a:xfrm>
          <a:prstGeom prst="rect">
            <a:avLst/>
          </a:prstGeom>
          <a:solidFill>
            <a:srgbClr val="CE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-1" y="4676119"/>
            <a:ext cx="467400" cy="4674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7741458" y="935017"/>
            <a:ext cx="467400" cy="467400"/>
          </a:xfrm>
          <a:prstGeom prst="rect">
            <a:avLst/>
          </a:prstGeom>
          <a:solidFill>
            <a:srgbClr val="EDC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8676589" y="467639"/>
            <a:ext cx="467400" cy="467400"/>
          </a:xfrm>
          <a:prstGeom prst="rect">
            <a:avLst/>
          </a:prstGeom>
          <a:solidFill>
            <a:srgbClr val="7198A9">
              <a:alpha val="4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7689542" y="3100151"/>
            <a:ext cx="410309" cy="373255"/>
          </a:xfrm>
          <a:custGeom>
            <a:avLst/>
            <a:gdLst/>
            <a:ahLst/>
            <a:cxnLst/>
            <a:rect l="0" t="0" r="0" b="0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6" name="Shape 256"/>
          <p:cNvSpPr/>
          <p:nvPr/>
        </p:nvSpPr>
        <p:spPr>
          <a:xfrm flipH="1">
            <a:off x="7385585" y="3052605"/>
            <a:ext cx="273000" cy="248322"/>
          </a:xfrm>
          <a:custGeom>
            <a:avLst/>
            <a:gdLst/>
            <a:ahLst/>
            <a:cxnLst/>
            <a:rect l="0" t="0" r="0" b="0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85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991813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6671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1964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685800" y="31448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812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700925" y="1399800"/>
            <a:ext cx="57423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✘"/>
              <a:defRPr sz="3000"/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15" name="Shape 15"/>
          <p:cNvSpPr txBox="1"/>
          <p:nvPr/>
        </p:nvSpPr>
        <p:spPr>
          <a:xfrm>
            <a:off x="3593400" y="8575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“</a:t>
            </a:r>
            <a:endParaRPr sz="96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4128154" y="550650"/>
            <a:ext cx="887711" cy="84916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086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563400"/>
            <a:ext cx="8229600" cy="25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✘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906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507925"/>
            <a:ext cx="3994500" cy="3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✘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692275" y="1507925"/>
            <a:ext cx="3994500" cy="3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✘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200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507925"/>
            <a:ext cx="2631900" cy="3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✘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3223964" y="1507925"/>
            <a:ext cx="2631900" cy="3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✘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3"/>
          </p:nvPr>
        </p:nvSpPr>
        <p:spPr>
          <a:xfrm>
            <a:off x="5990727" y="1507925"/>
            <a:ext cx="2631900" cy="3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✘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292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390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265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14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630650" y="1991813"/>
            <a:ext cx="5882700" cy="1159875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15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gree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630650" y="1991813"/>
            <a:ext cx="5882700" cy="1159875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89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agenta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30650" y="1991813"/>
            <a:ext cx="5882700" cy="1159875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53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1630650" y="1991813"/>
            <a:ext cx="5882700" cy="1159875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87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650450" y="1372583"/>
            <a:ext cx="5843100" cy="1159875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650450" y="2629294"/>
            <a:ext cx="5843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74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070325" y="1438988"/>
            <a:ext cx="7056300" cy="306225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▧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" name="Shape 27"/>
          <p:cNvSpPr/>
          <p:nvPr/>
        </p:nvSpPr>
        <p:spPr>
          <a:xfrm>
            <a:off x="3120677" y="1149939"/>
            <a:ext cx="3060325" cy="11494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" name="Shape 28"/>
          <p:cNvSpPr/>
          <p:nvPr/>
        </p:nvSpPr>
        <p:spPr>
          <a:xfrm>
            <a:off x="3068250" y="1183294"/>
            <a:ext cx="3226850" cy="11906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317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7376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-4225" y="4275"/>
            <a:ext cx="6859500" cy="5143500"/>
          </a:xfrm>
          <a:prstGeom prst="rect">
            <a:avLst/>
          </a:prstGeom>
          <a:gradFill>
            <a:gsLst>
              <a:gs pos="0">
                <a:srgbClr val="000208">
                  <a:alpha val="0"/>
                </a:srgbClr>
              </a:gs>
              <a:gs pos="100000">
                <a:srgbClr val="000208">
                  <a:alpha val="59607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457200" y="434587"/>
            <a:ext cx="4114800" cy="21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457200" y="2647975"/>
            <a:ext cx="4114800" cy="213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1pPr>
            <a:lvl2pPr lvl="1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2pPr>
            <a:lvl3pPr lvl="2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3pPr>
            <a:lvl4pPr lvl="3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4pPr>
            <a:lvl5pPr lvl="4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5pPr>
            <a:lvl6pPr lvl="5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6pPr>
            <a:lvl7pPr lvl="6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7pPr>
            <a:lvl8pPr lvl="7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8pPr>
            <a:lvl9pPr lvl="8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24550" y="517331"/>
            <a:ext cx="7547700" cy="68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70325" y="1438988"/>
            <a:ext cx="7056300" cy="30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205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842475" y="1197075"/>
            <a:ext cx="41154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ts val="1400"/>
              <a:buFont typeface="Arvo"/>
              <a:buNone/>
              <a:defRPr>
                <a:solidFill>
                  <a:srgbClr val="7198A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842475" y="1918281"/>
            <a:ext cx="4115400" cy="2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■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□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Muli"/>
              <a:buChar char="▫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●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○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Muli"/>
              <a:buChar char="■"/>
              <a:defRPr sz="1600">
                <a:solidFill>
                  <a:srgbClr val="4D778A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9583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563400"/>
            <a:ext cx="8229600" cy="25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✘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●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●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604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ctrTitle"/>
          </p:nvPr>
        </p:nvSpPr>
        <p:spPr>
          <a:xfrm>
            <a:off x="8238" y="3409950"/>
            <a:ext cx="396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ka-GE" b="1" dirty="0">
                <a:solidFill>
                  <a:srgbClr val="FF0000"/>
                </a:solidFill>
              </a:rPr>
              <a:t>არ</a:t>
            </a:r>
            <a:r>
              <a:rPr lang="ka-GE" b="1" dirty="0"/>
              <a:t> გადას</a:t>
            </a:r>
            <a:r>
              <a:rPr lang="en-US" sz="6600" b="1" dirty="0">
                <a:solidFill>
                  <a:srgbClr val="FF0000"/>
                </a:solidFill>
              </a:rPr>
              <a:t>C</a:t>
            </a:r>
            <a:r>
              <a:rPr lang="ka-GE" b="1" dirty="0" smtClean="0"/>
              <a:t>ე</a:t>
            </a:r>
            <a:br>
              <a:rPr lang="ka-GE" b="1" dirty="0" smtClean="0"/>
            </a:b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ka-GE" b="1" dirty="0" smtClean="0">
                <a:solidFill>
                  <a:srgbClr val="FF0000"/>
                </a:solidFill>
              </a:rPr>
              <a:t>მესიჯები:</a:t>
            </a:r>
          </a:p>
          <a:p>
            <a:endParaRPr lang="ka-GE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a-G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მკურნალობა ეფექტური და უსაფრთხოა</a:t>
            </a:r>
          </a:p>
          <a:p>
            <a:r>
              <a:rPr lang="ka-G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ადრეული დიაგნოსტიკა მნიშვნელოვანია</a:t>
            </a:r>
          </a:p>
          <a:p>
            <a:pPr marL="76200" indent="0">
              <a:buNone/>
            </a:pPr>
            <a:endParaRPr lang="ka-GE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ka-GE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620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hape 142"/>
          <p:cNvSpPr txBox="1">
            <a:spLocks noGrp="1"/>
          </p:cNvSpPr>
          <p:nvPr>
            <p:ph type="title"/>
          </p:nvPr>
        </p:nvSpPr>
        <p:spPr>
          <a:xfrm>
            <a:off x="914400" y="971550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rgbClr val="FF0000"/>
                </a:solidFill>
              </a:rPr>
              <a:t>არ</a:t>
            </a:r>
            <a:r>
              <a:rPr lang="ka-GE" sz="2800" b="1" dirty="0" smtClean="0">
                <a:solidFill>
                  <a:schemeClr val="tx1"/>
                </a:solidFill>
              </a:rPr>
              <a:t> </a:t>
            </a:r>
            <a:r>
              <a:rPr lang="ka-GE" sz="2800" b="1" dirty="0">
                <a:solidFill>
                  <a:schemeClr val="tx1"/>
                </a:solidFill>
              </a:rPr>
              <a:t>გადას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ka-GE" sz="2800" b="1" dirty="0">
                <a:solidFill>
                  <a:schemeClr val="tx1"/>
                </a:solidFill>
              </a:rPr>
              <a:t>ე</a:t>
            </a:r>
            <a:r>
              <a:rPr lang="ka-GE" sz="2800" dirty="0"/>
              <a:t/>
            </a:r>
            <a:br>
              <a:rPr lang="ka-GE" sz="2800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202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ctrTitle"/>
          </p:nvPr>
        </p:nvSpPr>
        <p:spPr>
          <a:xfrm>
            <a:off x="533400" y="2724150"/>
            <a:ext cx="4038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 err="1" smtClean="0"/>
              <a:t>ღონისძიებები</a:t>
            </a:r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subTitle" idx="1"/>
          </p:nvPr>
        </p:nvSpPr>
        <p:spPr>
          <a:xfrm>
            <a:off x="609600" y="3638550"/>
            <a:ext cx="4038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ka-GE" b="1" dirty="0">
                <a:solidFill>
                  <a:schemeClr val="tx1"/>
                </a:solidFill>
              </a:rPr>
              <a:t/>
            </a:r>
            <a:br>
              <a:rPr lang="ka-GE" b="1" dirty="0">
                <a:solidFill>
                  <a:schemeClr val="tx1"/>
                </a:solidFill>
              </a:rPr>
            </a:br>
            <a:r>
              <a:rPr lang="ka-GE" b="1" dirty="0">
                <a:solidFill>
                  <a:srgbClr val="FF0000"/>
                </a:solidFill>
              </a:rPr>
              <a:t>არ</a:t>
            </a:r>
            <a:r>
              <a:rPr lang="ka-GE" b="1" dirty="0">
                <a:solidFill>
                  <a:schemeClr val="tx1"/>
                </a:solidFill>
              </a:rPr>
              <a:t> გადას</a:t>
            </a:r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ka-GE" b="1" dirty="0">
                <a:solidFill>
                  <a:schemeClr val="tx1"/>
                </a:solidFill>
              </a:rPr>
              <a:t>ე</a:t>
            </a:r>
            <a:r>
              <a:rPr lang="ka-GE" dirty="0"/>
              <a:t/>
            </a:r>
            <a:br>
              <a:rPr lang="ka-GE" dirty="0"/>
            </a:b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1066800" y="971550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rgbClr val="FF0000"/>
                </a:solidFill>
              </a:rPr>
              <a:t>არ</a:t>
            </a:r>
            <a:r>
              <a:rPr lang="ka-GE" sz="2800" b="1" dirty="0" smtClean="0">
                <a:solidFill>
                  <a:schemeClr val="tx1"/>
                </a:solidFill>
              </a:rPr>
              <a:t> </a:t>
            </a:r>
            <a:r>
              <a:rPr lang="ka-GE" sz="2800" b="1" dirty="0">
                <a:solidFill>
                  <a:schemeClr val="tx1"/>
                </a:solidFill>
              </a:rPr>
              <a:t>გადას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ka-GE" sz="2800" b="1" dirty="0">
                <a:solidFill>
                  <a:schemeClr val="tx1"/>
                </a:solidFill>
              </a:rPr>
              <a:t>ე</a:t>
            </a:r>
            <a:r>
              <a:rPr lang="ka-GE" sz="2800" dirty="0"/>
              <a:t/>
            </a:r>
            <a:br>
              <a:rPr lang="ka-GE" sz="2800" dirty="0"/>
            </a:br>
            <a:endParaRPr dirty="0"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070325" y="1438988"/>
            <a:ext cx="4797075" cy="3062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endParaRPr lang="ka-GE" sz="1800" b="1" dirty="0" smtClean="0">
              <a:solidFill>
                <a:srgbClr val="FF0000"/>
              </a:solidFill>
            </a:endParaRPr>
          </a:p>
          <a:p>
            <a:pPr marL="76200" indent="0">
              <a:buNone/>
            </a:pPr>
            <a:endParaRPr lang="ka-GE" sz="1800" b="1" dirty="0">
              <a:solidFill>
                <a:srgbClr val="FF0000"/>
              </a:solidFill>
            </a:endParaRPr>
          </a:p>
          <a:p>
            <a:pPr marL="76200" indent="0">
              <a:buNone/>
            </a:pPr>
            <a:endParaRPr lang="ka-GE" sz="1800" b="1" dirty="0" smtClean="0">
              <a:solidFill>
                <a:srgbClr val="FF0000"/>
              </a:solidFill>
            </a:endParaRPr>
          </a:p>
          <a:p>
            <a:pPr marL="76200" indent="0">
              <a:buNone/>
            </a:pPr>
            <a:r>
              <a:rPr lang="ka-GE" sz="1800" b="1" dirty="0">
                <a:solidFill>
                  <a:srgbClr val="FF0000"/>
                </a:solidFill>
              </a:rPr>
              <a:t> </a:t>
            </a:r>
            <a:r>
              <a:rPr lang="ka-GE" sz="1800" b="1" dirty="0" smtClean="0">
                <a:solidFill>
                  <a:srgbClr val="FF0000"/>
                </a:solidFill>
              </a:rPr>
              <a:t>       </a:t>
            </a:r>
          </a:p>
          <a:p>
            <a:pPr marL="76200" indent="0">
              <a:buNone/>
            </a:pPr>
            <a:r>
              <a:rPr lang="ka-GE" sz="1800" b="1" dirty="0">
                <a:solidFill>
                  <a:srgbClr val="FF0000"/>
                </a:solidFill>
              </a:rPr>
              <a:t> </a:t>
            </a:r>
            <a:r>
              <a:rPr lang="ka-GE" sz="1800" b="1" dirty="0" smtClean="0">
                <a:solidFill>
                  <a:srgbClr val="FF0000"/>
                </a:solidFill>
              </a:rPr>
              <a:t>       </a:t>
            </a:r>
            <a:endParaRPr lang="ka-GE" sz="1800" b="1" dirty="0">
              <a:solidFill>
                <a:srgbClr val="FF0000"/>
              </a:solidFill>
            </a:endParaRPr>
          </a:p>
        </p:txBody>
      </p:sp>
      <p:sp>
        <p:nvSpPr>
          <p:cNvPr id="5" name="Shape 143"/>
          <p:cNvSpPr txBox="1">
            <a:spLocks/>
          </p:cNvSpPr>
          <p:nvPr/>
        </p:nvSpPr>
        <p:spPr>
          <a:xfrm>
            <a:off x="1733550" y="2952750"/>
            <a:ext cx="990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buFont typeface="Varela Round"/>
              <a:buNone/>
            </a:pPr>
            <a:r>
              <a:rPr lang="ka-GE" sz="1050" b="1" dirty="0" smtClean="0">
                <a:solidFill>
                  <a:srgbClr val="FFFFFF"/>
                </a:solidFill>
              </a:rPr>
              <a:t>0-დან</a:t>
            </a:r>
            <a:endParaRPr lang="ka-GE" sz="1050" b="1" dirty="0">
              <a:solidFill>
                <a:srgbClr val="FFFFFF"/>
              </a:solidFill>
            </a:endParaRPr>
          </a:p>
          <a:p>
            <a:pPr marL="76200" indent="0">
              <a:buFont typeface="Varela Round"/>
              <a:buNone/>
            </a:pPr>
            <a:r>
              <a:rPr lang="ka-GE" sz="1050" b="1" dirty="0">
                <a:solidFill>
                  <a:srgbClr val="FFFFFF"/>
                </a:solidFill>
              </a:rPr>
              <a:t> </a:t>
            </a:r>
            <a:r>
              <a:rPr lang="ka-GE" sz="1050" b="1" dirty="0" smtClean="0">
                <a:solidFill>
                  <a:srgbClr val="FFFFFF"/>
                </a:solidFill>
              </a:rPr>
              <a:t>60-მდე</a:t>
            </a:r>
            <a:endParaRPr lang="ka-GE" sz="1050" b="1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78692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ka-GE" dirty="0">
              <a:solidFill>
                <a:schemeClr val="tx1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ka-GE" dirty="0">
                <a:solidFill>
                  <a:schemeClr val="tx1"/>
                </a:solidFill>
              </a:rPr>
              <a:t>მინისტრის ლექცია </a:t>
            </a:r>
            <a:r>
              <a:rPr lang="en-US" dirty="0">
                <a:solidFill>
                  <a:schemeClr val="tx1"/>
                </a:solidFill>
              </a:rPr>
              <a:t>C </a:t>
            </a:r>
            <a:r>
              <a:rPr lang="ka-GE" dirty="0">
                <a:solidFill>
                  <a:schemeClr val="tx1"/>
                </a:solidFill>
              </a:rPr>
              <a:t>ჰეპატიტის </a:t>
            </a:r>
            <a:r>
              <a:rPr lang="ka-GE" dirty="0" smtClean="0">
                <a:solidFill>
                  <a:schemeClr val="tx1"/>
                </a:solidFill>
              </a:rPr>
              <a:t>თემაზე</a:t>
            </a:r>
          </a:p>
          <a:p>
            <a:pPr marL="285750" indent="-285750">
              <a:buBlip>
                <a:blip r:embed="rId3"/>
              </a:buBlip>
            </a:pPr>
            <a:r>
              <a:rPr lang="ka-GE" dirty="0" smtClean="0">
                <a:solidFill>
                  <a:schemeClr val="tx1"/>
                </a:solidFill>
              </a:rPr>
              <a:t>განკურნებულ პაცინტთა თემის პრეზენტაცია </a:t>
            </a:r>
          </a:p>
          <a:p>
            <a:pPr marL="285750" indent="-285750">
              <a:buBlip>
                <a:blip r:embed="rId3"/>
              </a:buBlip>
            </a:pPr>
            <a:r>
              <a:rPr lang="ka-GE" dirty="0" smtClean="0">
                <a:solidFill>
                  <a:schemeClr val="tx1"/>
                </a:solidFill>
              </a:rPr>
              <a:t>სკრინინგ აქციაები თბილისსა და რეგიონებში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</a:rPr>
              <a:t>Flash mob</a:t>
            </a:r>
            <a:endParaRPr lang="ka-GE" dirty="0" smtClean="0">
              <a:solidFill>
                <a:schemeClr val="tx1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ka-GE" dirty="0" smtClean="0">
                <a:solidFill>
                  <a:schemeClr val="tx1"/>
                </a:solidFill>
              </a:rPr>
              <a:t>კონცერტი ღია ცის ქვეშ</a:t>
            </a:r>
          </a:p>
          <a:p>
            <a:pPr marL="285750" indent="-285750">
              <a:buBlip>
                <a:blip r:embed="rId3"/>
              </a:buBlip>
            </a:pPr>
            <a:r>
              <a:rPr lang="ka-GE" dirty="0" smtClean="0">
                <a:solidFill>
                  <a:schemeClr val="tx1"/>
                </a:solidFill>
              </a:rPr>
              <a:t>შენობების განათება - წითელი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ka-GE" dirty="0" smtClean="0">
              <a:solidFill>
                <a:srgbClr val="FF0000"/>
              </a:solidFill>
            </a:endParaRPr>
          </a:p>
          <a:p>
            <a:pPr marL="285750" indent="-285750">
              <a:buBlip>
                <a:blip r:embed="rId3"/>
              </a:buBlip>
            </a:pPr>
            <a:endParaRPr lang="ka-GE" dirty="0">
              <a:solidFill>
                <a:schemeClr val="tx1"/>
              </a:solidFill>
            </a:endParaRPr>
          </a:p>
          <a:p>
            <a:r>
              <a:rPr lang="ka-GE" b="1" dirty="0" smtClean="0">
                <a:solidFill>
                  <a:schemeClr val="tx1"/>
                </a:solidFill>
              </a:rPr>
              <a:t>გადაცემები:</a:t>
            </a:r>
            <a:endParaRPr lang="en-US" b="1" dirty="0" smtClean="0">
              <a:solidFill>
                <a:schemeClr val="tx1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ka-GE" dirty="0" smtClean="0">
                <a:solidFill>
                  <a:schemeClr val="tx1"/>
                </a:solidFill>
              </a:rPr>
              <a:t>გადაცემა „ექიმები“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</a:rPr>
              <a:t>X-</a:t>
            </a:r>
            <a:r>
              <a:rPr lang="ka-GE" dirty="0" smtClean="0">
                <a:solidFill>
                  <a:schemeClr val="tx1"/>
                </a:solidFill>
              </a:rPr>
              <a:t>ფაქტორი</a:t>
            </a:r>
          </a:p>
          <a:p>
            <a:pPr marL="285750" indent="-285750">
              <a:buBlip>
                <a:blip r:embed="rId3"/>
              </a:buBlip>
            </a:pPr>
            <a:r>
              <a:rPr lang="ka-GE" dirty="0" smtClean="0">
                <a:solidFill>
                  <a:schemeClr val="tx1"/>
                </a:solidFill>
              </a:rPr>
              <a:t>პრაიმ შოუ</a:t>
            </a:r>
          </a:p>
          <a:p>
            <a:pPr marL="285750" indent="-285750">
              <a:buBlip>
                <a:blip r:embed="rId3"/>
              </a:buBlip>
            </a:pPr>
            <a:r>
              <a:rPr lang="ka-GE" dirty="0" smtClean="0">
                <a:solidFill>
                  <a:schemeClr val="tx1"/>
                </a:solidFill>
              </a:rPr>
              <a:t>მაია ასათიანის თოქ-შოუ</a:t>
            </a:r>
          </a:p>
          <a:p>
            <a:endParaRPr lang="ka-GE" dirty="0" smtClean="0">
              <a:solidFill>
                <a:schemeClr val="tx1"/>
              </a:solidFill>
            </a:endParaRPr>
          </a:p>
          <a:p>
            <a:endParaRPr lang="ka-GE" dirty="0" smtClean="0">
              <a:solidFill>
                <a:schemeClr val="tx1"/>
              </a:solidFill>
            </a:endParaRPr>
          </a:p>
          <a:p>
            <a:endParaRPr lang="ka-G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58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ka-GE" b="1" dirty="0" smtClean="0">
                <a:solidFill>
                  <a:srgbClr val="FF0000"/>
                </a:solidFill>
              </a:rPr>
              <a:t>მიკროელიმინაცია</a:t>
            </a:r>
          </a:p>
          <a:p>
            <a:endParaRPr lang="ka-GE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ka-G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რეგიონებისა და მუნიციპალიტეტების დონეზე. </a:t>
            </a:r>
          </a:p>
          <a:p>
            <a:r>
              <a:rPr lang="ka-G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გამოწვევები რეგიონებს შორის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hape 142"/>
          <p:cNvSpPr txBox="1">
            <a:spLocks noGrp="1"/>
          </p:cNvSpPr>
          <p:nvPr>
            <p:ph type="title"/>
          </p:nvPr>
        </p:nvSpPr>
        <p:spPr>
          <a:xfrm>
            <a:off x="914400" y="971550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rgbClr val="FF0000"/>
                </a:solidFill>
              </a:rPr>
              <a:t>არ</a:t>
            </a:r>
            <a:r>
              <a:rPr lang="ka-GE" sz="2800" b="1" dirty="0" smtClean="0">
                <a:solidFill>
                  <a:schemeClr val="tx1"/>
                </a:solidFill>
              </a:rPr>
              <a:t> </a:t>
            </a:r>
            <a:r>
              <a:rPr lang="ka-GE" sz="2800" b="1" dirty="0">
                <a:solidFill>
                  <a:schemeClr val="tx1"/>
                </a:solidFill>
              </a:rPr>
              <a:t>გადას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ka-GE" sz="2800" b="1" dirty="0">
                <a:solidFill>
                  <a:schemeClr val="tx1"/>
                </a:solidFill>
              </a:rPr>
              <a:t>ე</a:t>
            </a:r>
            <a:r>
              <a:rPr lang="ka-GE" sz="2800" dirty="0"/>
              <a:t/>
            </a:r>
            <a:br>
              <a:rPr lang="ka-GE" sz="2800" dirty="0"/>
            </a:b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54" b="81026" l="0" r="100000">
                        <a14:foregroundMark x1="27500" y1="30641" x2="1300" y2="1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9" b="19439"/>
          <a:stretch/>
        </p:blipFill>
        <p:spPr>
          <a:xfrm>
            <a:off x="4572000" y="2876550"/>
            <a:ext cx="3104847" cy="1737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571750"/>
            <a:ext cx="1787797" cy="10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7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76350"/>
            <a:ext cx="7288425" cy="3224888"/>
          </a:xfrm>
        </p:spPr>
        <p:txBody>
          <a:bodyPr/>
          <a:lstStyle/>
          <a:p>
            <a:pPr marL="76200" indent="0">
              <a:buNone/>
            </a:pPr>
            <a:r>
              <a:rPr lang="ka-GE" sz="1600" dirty="0" smtClean="0">
                <a:solidFill>
                  <a:srgbClr val="FF0000"/>
                </a:solidFill>
              </a:rPr>
              <a:t>გახადე ქვეყანა ჩემპიონი</a:t>
            </a:r>
          </a:p>
          <a:p>
            <a:pPr marL="76200" indent="0">
              <a:buNone/>
            </a:pPr>
            <a:endParaRPr lang="ka-G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6200" indent="0" algn="ctr">
              <a:buNone/>
            </a:pPr>
            <a:r>
              <a:rPr lang="ka-G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ჩემპიონები საკუთარ კუთხეებში ჩადიან და მოსახლეობას სკრინინგისა და მკურნალობისკენ მოუწოდებენ</a:t>
            </a:r>
          </a:p>
          <a:p>
            <a:pPr marL="76200" indent="0" algn="ctr"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hape 142"/>
          <p:cNvSpPr txBox="1">
            <a:spLocks noGrp="1"/>
          </p:cNvSpPr>
          <p:nvPr>
            <p:ph type="title"/>
          </p:nvPr>
        </p:nvSpPr>
        <p:spPr>
          <a:xfrm>
            <a:off x="914400" y="971550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rgbClr val="FF0000"/>
                </a:solidFill>
              </a:rPr>
              <a:t>არ</a:t>
            </a:r>
            <a:r>
              <a:rPr lang="ka-GE" sz="2800" b="1" dirty="0" smtClean="0">
                <a:solidFill>
                  <a:schemeClr val="tx1"/>
                </a:solidFill>
              </a:rPr>
              <a:t> </a:t>
            </a:r>
            <a:r>
              <a:rPr lang="ka-GE" sz="2800" b="1" dirty="0">
                <a:solidFill>
                  <a:schemeClr val="tx1"/>
                </a:solidFill>
              </a:rPr>
              <a:t>გადას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ka-GE" sz="2800" b="1" dirty="0">
                <a:solidFill>
                  <a:schemeClr val="tx1"/>
                </a:solidFill>
              </a:rPr>
              <a:t>ე</a:t>
            </a:r>
            <a:r>
              <a:rPr lang="ka-GE" sz="2800" dirty="0"/>
              <a:t/>
            </a:r>
            <a:br>
              <a:rPr lang="ka-GE" sz="2800" dirty="0"/>
            </a:b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5" t="6994" r="24325" b="-6994"/>
          <a:stretch/>
        </p:blipFill>
        <p:spPr>
          <a:xfrm>
            <a:off x="939114" y="2728086"/>
            <a:ext cx="1524000" cy="1651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6" t="15684" r="3513"/>
          <a:stretch/>
        </p:blipFill>
        <p:spPr>
          <a:xfrm>
            <a:off x="2438400" y="3187014"/>
            <a:ext cx="1313082" cy="1481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2074" r="10135" b="-2074"/>
          <a:stretch/>
        </p:blipFill>
        <p:spPr>
          <a:xfrm>
            <a:off x="3751482" y="2788187"/>
            <a:ext cx="1515762" cy="1531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 r="6437"/>
          <a:stretch/>
        </p:blipFill>
        <p:spPr>
          <a:xfrm>
            <a:off x="5267244" y="3285423"/>
            <a:ext cx="1668162" cy="1375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06" y="2788187"/>
            <a:ext cx="1446594" cy="9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65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ctrTitle" idx="4294967295"/>
          </p:nvPr>
        </p:nvSpPr>
        <p:spPr>
          <a:xfrm>
            <a:off x="838200" y="2190750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sz="12000" dirty="0" smtClean="0"/>
              <a:t>4</a:t>
            </a:r>
            <a:r>
              <a:rPr lang="en-US" sz="12000" dirty="0" smtClean="0"/>
              <a:t>0</a:t>
            </a:r>
            <a:r>
              <a:rPr sz="12000" dirty="0" smtClean="0"/>
              <a:t> 0</a:t>
            </a:r>
            <a:r>
              <a:rPr lang="en-US" sz="12000" dirty="0" smtClean="0"/>
              <a:t>3</a:t>
            </a:r>
            <a:r>
              <a:rPr lang="en-US" sz="12000" dirty="0"/>
              <a:t>4</a:t>
            </a:r>
            <a:r>
              <a:rPr sz="12000" dirty="0" smtClean="0"/>
              <a:t> </a:t>
            </a:r>
            <a:endParaRPr sz="12000" dirty="0"/>
          </a:p>
        </p:txBody>
      </p:sp>
      <p:sp>
        <p:nvSpPr>
          <p:cNvPr id="175" name="Shape 175"/>
          <p:cNvSpPr txBox="1">
            <a:spLocks noGrp="1"/>
          </p:cNvSpPr>
          <p:nvPr>
            <p:ph type="subTitle" idx="4294967295"/>
          </p:nvPr>
        </p:nvSpPr>
        <p:spPr>
          <a:xfrm>
            <a:off x="914400" y="3105150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ka-GE" dirty="0" smtClean="0"/>
              <a:t>განკურნებული </a:t>
            </a:r>
            <a:r>
              <a:rPr lang="ka-GE" dirty="0"/>
              <a:t>პაციენტები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1066800" y="971550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rgbClr val="FF0000"/>
                </a:solidFill>
              </a:rPr>
              <a:t>არ</a:t>
            </a:r>
            <a:r>
              <a:rPr lang="ka-GE" sz="2800" b="1" dirty="0" smtClean="0">
                <a:solidFill>
                  <a:schemeClr val="tx1"/>
                </a:solidFill>
              </a:rPr>
              <a:t> </a:t>
            </a:r>
            <a:r>
              <a:rPr lang="ka-GE" sz="2800" b="1" dirty="0">
                <a:solidFill>
                  <a:schemeClr val="tx1"/>
                </a:solidFill>
              </a:rPr>
              <a:t>გადას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ka-GE" sz="2800" b="1" dirty="0">
                <a:solidFill>
                  <a:schemeClr val="tx1"/>
                </a:solidFill>
              </a:rPr>
              <a:t>ე</a:t>
            </a:r>
            <a:r>
              <a:rPr lang="ka-GE" sz="2800" dirty="0"/>
              <a:t/>
            </a:r>
            <a:br>
              <a:rPr lang="ka-GE" sz="2800" dirty="0"/>
            </a:br>
            <a:endParaRPr dirty="0"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070325" y="1438988"/>
            <a:ext cx="4797075" cy="3062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endParaRPr lang="ka-GE" sz="1800" b="1" dirty="0" smtClean="0">
              <a:solidFill>
                <a:srgbClr val="FF0000"/>
              </a:solidFill>
            </a:endParaRPr>
          </a:p>
          <a:p>
            <a:pPr marL="76200" indent="0">
              <a:buNone/>
            </a:pPr>
            <a:endParaRPr lang="ka-GE" sz="1800" b="1" dirty="0">
              <a:solidFill>
                <a:srgbClr val="FF0000"/>
              </a:solidFill>
            </a:endParaRPr>
          </a:p>
          <a:p>
            <a:pPr marL="76200" indent="0">
              <a:buNone/>
            </a:pPr>
            <a:endParaRPr lang="ka-GE" sz="1800" b="1" dirty="0" smtClean="0">
              <a:solidFill>
                <a:srgbClr val="FF0000"/>
              </a:solidFill>
            </a:endParaRPr>
          </a:p>
          <a:p>
            <a:pPr marL="76200" indent="0">
              <a:buNone/>
            </a:pPr>
            <a:r>
              <a:rPr lang="ka-GE" sz="1800" b="1" dirty="0">
                <a:solidFill>
                  <a:srgbClr val="FF0000"/>
                </a:solidFill>
              </a:rPr>
              <a:t> </a:t>
            </a:r>
            <a:r>
              <a:rPr lang="ka-GE" sz="1800" b="1" dirty="0" smtClean="0">
                <a:solidFill>
                  <a:srgbClr val="FF0000"/>
                </a:solidFill>
              </a:rPr>
              <a:t>       </a:t>
            </a:r>
          </a:p>
          <a:p>
            <a:pPr marL="76200" indent="0">
              <a:buNone/>
            </a:pPr>
            <a:r>
              <a:rPr lang="ka-GE" sz="1800" b="1" dirty="0">
                <a:solidFill>
                  <a:srgbClr val="FF0000"/>
                </a:solidFill>
              </a:rPr>
              <a:t> </a:t>
            </a:r>
            <a:r>
              <a:rPr lang="ka-GE" sz="1800" b="1" dirty="0" smtClean="0">
                <a:solidFill>
                  <a:srgbClr val="FF0000"/>
                </a:solidFill>
              </a:rPr>
              <a:t>       </a:t>
            </a:r>
            <a:endParaRPr lang="ka-GE" sz="1800" b="1" dirty="0">
              <a:solidFill>
                <a:srgbClr val="FF0000"/>
              </a:solidFill>
            </a:endParaRPr>
          </a:p>
        </p:txBody>
      </p:sp>
      <p:sp>
        <p:nvSpPr>
          <p:cNvPr id="5" name="Shape 143"/>
          <p:cNvSpPr txBox="1">
            <a:spLocks/>
          </p:cNvSpPr>
          <p:nvPr/>
        </p:nvSpPr>
        <p:spPr>
          <a:xfrm>
            <a:off x="1733550" y="2952750"/>
            <a:ext cx="990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buFont typeface="Varela Round"/>
              <a:buNone/>
            </a:pPr>
            <a:r>
              <a:rPr lang="ka-GE" sz="1050" b="1" dirty="0" smtClean="0">
                <a:solidFill>
                  <a:srgbClr val="FFFFFF"/>
                </a:solidFill>
              </a:rPr>
              <a:t>0-დან</a:t>
            </a:r>
            <a:endParaRPr lang="ka-GE" sz="1050" b="1" dirty="0">
              <a:solidFill>
                <a:srgbClr val="FFFFFF"/>
              </a:solidFill>
            </a:endParaRPr>
          </a:p>
          <a:p>
            <a:pPr marL="76200" indent="0">
              <a:buFont typeface="Varela Round"/>
              <a:buNone/>
            </a:pPr>
            <a:r>
              <a:rPr lang="ka-GE" sz="1050" b="1" dirty="0">
                <a:solidFill>
                  <a:srgbClr val="FFFFFF"/>
                </a:solidFill>
              </a:rPr>
              <a:t> </a:t>
            </a:r>
            <a:r>
              <a:rPr lang="ka-GE" sz="1050" b="1" dirty="0" smtClean="0">
                <a:solidFill>
                  <a:srgbClr val="FFFFFF"/>
                </a:solidFill>
              </a:rPr>
              <a:t>60-მდე</a:t>
            </a:r>
            <a:endParaRPr lang="ka-GE" sz="1050" b="1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78692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dirty="0" smtClean="0"/>
              <a:t>კამპანია</a:t>
            </a:r>
            <a:r>
              <a:rPr lang="en-US" dirty="0" smtClean="0"/>
              <a:t> STOP </a:t>
            </a:r>
            <a:r>
              <a:rPr lang="en-US" dirty="0" smtClean="0">
                <a:solidFill>
                  <a:srgbClr val="FF0000"/>
                </a:solidFill>
              </a:rPr>
              <a:t>C  </a:t>
            </a:r>
            <a:r>
              <a:rPr lang="ka-GE" dirty="0" smtClean="0">
                <a:solidFill>
                  <a:srgbClr val="FF0000"/>
                </a:solidFill>
              </a:rPr>
              <a:t> </a:t>
            </a:r>
          </a:p>
          <a:p>
            <a:endParaRPr lang="ka-GE" dirty="0" smtClean="0"/>
          </a:p>
          <a:p>
            <a:endParaRPr lang="ka-G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/>
          <a:stretch/>
        </p:blipFill>
        <p:spPr>
          <a:xfrm>
            <a:off x="2514600" y="1325434"/>
            <a:ext cx="1664043" cy="1200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85" y="1786920"/>
            <a:ext cx="1762915" cy="1171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15" y="1325434"/>
            <a:ext cx="1570910" cy="1047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86920"/>
            <a:ext cx="1676400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264" y="1285140"/>
            <a:ext cx="1350736" cy="10906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0621" y="3345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dirty="0" smtClean="0"/>
              <a:t>კამპანია</a:t>
            </a:r>
            <a:r>
              <a:rPr lang="en-US" dirty="0" smtClean="0"/>
              <a:t> #</a:t>
            </a:r>
            <a:r>
              <a:rPr lang="ka-GE" dirty="0" smtClean="0"/>
              <a:t>განიკურნე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ka-GE" dirty="0" smtClean="0">
                <a:solidFill>
                  <a:srgbClr val="FF0000"/>
                </a:solidFill>
              </a:rPr>
              <a:t> </a:t>
            </a:r>
          </a:p>
          <a:p>
            <a:endParaRPr lang="ka-GE" dirty="0" smtClean="0"/>
          </a:p>
          <a:p>
            <a:endParaRPr lang="ka-G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65" y="3029301"/>
            <a:ext cx="1154732" cy="1632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63" y="3029301"/>
            <a:ext cx="1163463" cy="16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33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500" y="1149407"/>
            <a:ext cx="7056300" cy="3062250"/>
          </a:xfrm>
        </p:spPr>
        <p:txBody>
          <a:bodyPr/>
          <a:lstStyle/>
          <a:p>
            <a:pPr marL="76200" indent="0" algn="ctr">
              <a:buNone/>
            </a:pPr>
            <a:endParaRPr lang="ka-GE" dirty="0" smtClean="0"/>
          </a:p>
          <a:p>
            <a:pPr marL="76200" indent="0" algn="ctr">
              <a:buNone/>
            </a:pPr>
            <a:endParaRPr lang="ka-GE" dirty="0"/>
          </a:p>
          <a:p>
            <a:pPr marL="76200" indent="0" algn="ctr">
              <a:buNone/>
            </a:pPr>
            <a:r>
              <a:rPr lang="ka-GE" b="1" dirty="0" smtClean="0"/>
              <a:t>მადლობა ყურადღებისთვის!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352800" y="325755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sz="2800" b="1" dirty="0">
                <a:solidFill>
                  <a:srgbClr val="FF0000"/>
                </a:solidFill>
              </a:rPr>
              <a:t>არ</a:t>
            </a:r>
            <a:r>
              <a:rPr lang="ka-GE" sz="2800" b="1" dirty="0">
                <a:solidFill>
                  <a:schemeClr val="tx1"/>
                </a:solidFill>
              </a:rPr>
              <a:t> გადას</a:t>
            </a:r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ka-GE" sz="2800" b="1" dirty="0" smtClean="0">
                <a:solidFill>
                  <a:schemeClr val="tx1"/>
                </a:solidFill>
              </a:rPr>
              <a:t>ე!</a:t>
            </a:r>
            <a:r>
              <a:rPr lang="ka-GE" sz="2800" dirty="0"/>
              <a:t/>
            </a:r>
            <a:br>
              <a:rPr lang="ka-GE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084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1027950" y="517331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ka-GE" b="1" dirty="0">
                <a:solidFill>
                  <a:srgbClr val="FF0000"/>
                </a:solidFill>
              </a:rPr>
              <a:t>არ</a:t>
            </a:r>
            <a:r>
              <a:rPr lang="ka-GE" b="1" dirty="0">
                <a:solidFill>
                  <a:schemeClr val="tx1"/>
                </a:solidFill>
              </a:rPr>
              <a:t> გადას</a:t>
            </a:r>
            <a:r>
              <a:rPr lang="en-US" sz="4400" b="1" dirty="0">
                <a:solidFill>
                  <a:srgbClr val="FF0000"/>
                </a:solidFill>
              </a:rPr>
              <a:t>C</a:t>
            </a:r>
            <a:r>
              <a:rPr lang="ka-GE" b="1" dirty="0">
                <a:solidFill>
                  <a:schemeClr val="tx1"/>
                </a:solidFill>
              </a:rPr>
              <a:t>ე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914402" y="1583663"/>
            <a:ext cx="3470925" cy="165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" b="1" dirty="0" smtClean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მ</a:t>
            </a:r>
            <a:r>
              <a:rPr lang="ka-GE" b="1" dirty="0" smtClean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Varela Round"/>
              </a:rPr>
              <a:t>იზანი:</a:t>
            </a:r>
            <a:endParaRPr dirty="0">
              <a:solidFill>
                <a:schemeClr val="tx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indent="-171450">
              <a:spcBef>
                <a:spcPts val="600"/>
              </a:spcBef>
              <a:buBlip>
                <a:blip r:embed="rId3"/>
              </a:buBlip>
            </a:pPr>
            <a:r>
              <a:rPr lang="ka-GE" dirty="0" smtClean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მეტი </a:t>
            </a:r>
            <a:r>
              <a:rPr lang="ka-GE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მოქალაქის </a:t>
            </a:r>
            <a:r>
              <a:rPr lang="ka-GE" dirty="0" smtClean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დასკრინინგება</a:t>
            </a:r>
            <a:r>
              <a:rPr lang="ka-GE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 </a:t>
            </a:r>
            <a:endParaRPr lang="ka-GE" dirty="0" smtClean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71450" indent="-171450">
              <a:spcBef>
                <a:spcPts val="600"/>
              </a:spcBef>
              <a:buBlip>
                <a:blip r:embed="rId3"/>
              </a:buBlip>
            </a:pPr>
            <a:r>
              <a:rPr lang="en-US" dirty="0" smtClean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 </a:t>
            </a:r>
            <a:r>
              <a:rPr lang="ka-GE" dirty="0" smtClean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დადებითი </a:t>
            </a:r>
            <a:r>
              <a:rPr lang="ka-GE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პაციენტების </a:t>
            </a:r>
            <a:r>
              <a:rPr lang="ka-GE" dirty="0" smtClean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ჩართვა </a:t>
            </a:r>
            <a:r>
              <a:rPr lang="ka-GE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მკურნალობის </a:t>
            </a:r>
            <a:r>
              <a:rPr lang="ka-GE" dirty="0" smtClean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პროცესში</a:t>
            </a:r>
          </a:p>
          <a:p>
            <a:pPr>
              <a:spcBef>
                <a:spcPts val="600"/>
              </a:spcBef>
            </a:pPr>
            <a:endParaRPr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7" name="Shape 117"/>
          <p:cNvSpPr txBox="1"/>
          <p:nvPr/>
        </p:nvSpPr>
        <p:spPr>
          <a:xfrm>
            <a:off x="4717908" y="1583663"/>
            <a:ext cx="3324900" cy="165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ka-GE" sz="1200" b="1" dirty="0" smtClean="0">
                <a:solidFill>
                  <a:srgbClr val="FF0000"/>
                </a:solidFill>
              </a:rPr>
              <a:t>არ</a:t>
            </a:r>
            <a:r>
              <a:rPr lang="ka-GE" sz="1200" b="1" dirty="0" smtClean="0">
                <a:solidFill>
                  <a:schemeClr val="tx1"/>
                </a:solidFill>
              </a:rPr>
              <a:t> </a:t>
            </a:r>
            <a:r>
              <a:rPr lang="ka-GE" sz="1200" b="1" dirty="0">
                <a:solidFill>
                  <a:schemeClr val="tx1"/>
                </a:solidFill>
              </a:rPr>
              <a:t>გადას</a:t>
            </a:r>
            <a:r>
              <a:rPr lang="en-US" sz="1800" b="1" dirty="0">
                <a:solidFill>
                  <a:srgbClr val="FF0000"/>
                </a:solidFill>
              </a:rPr>
              <a:t>C</a:t>
            </a:r>
            <a:r>
              <a:rPr lang="ka-GE" sz="1200" b="1" dirty="0" smtClean="0">
                <a:solidFill>
                  <a:schemeClr val="tx1"/>
                </a:solidFill>
              </a:rPr>
              <a:t>ე</a:t>
            </a:r>
          </a:p>
          <a:p>
            <a:pPr>
              <a:spcBef>
                <a:spcPts val="600"/>
              </a:spcBef>
            </a:pPr>
            <a:r>
              <a:rPr lang="ka-GE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მოქალაქეებს, მარტვად, მათთვის გასაგებ ენაზე ავუხსნათ, რომ ისინი საფრთხეს არა მარტო საკუთარ თავს, არამედ გარშემომყოფებსაც  </a:t>
            </a:r>
            <a:r>
              <a:rPr lang="ka-GE" dirty="0" smtClean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უქმნიან</a:t>
            </a:r>
            <a:endParaRPr lang="en-US" dirty="0" smtClean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>
              <a:spcBef>
                <a:spcPts val="600"/>
              </a:spcBef>
            </a:pPr>
            <a:endParaRPr lang="ka-GE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>
              <a:spcBef>
                <a:spcPts val="600"/>
              </a:spcBef>
            </a:pPr>
            <a:endParaRPr lang="ka-GE" sz="1200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sz="1200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>
              <a:spcBef>
                <a:spcPts val="600"/>
              </a:spcBef>
            </a:pPr>
            <a:endParaRPr sz="12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048521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ctrTitle"/>
          </p:nvPr>
        </p:nvSpPr>
        <p:spPr>
          <a:xfrm>
            <a:off x="1981200" y="1276350"/>
            <a:ext cx="51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ka-GE" sz="1400" dirty="0"/>
              <a:t>ყოველდღიურად უამრავ აქტივობას ვახორციელებთ, ერთმანეთს გადავცემთ დადებით თუ უარყოფით ემოციებს, შეგრძნებებს, ცოდნას, გამოცდილებას, იდეებს და ა.შ </a:t>
            </a:r>
            <a:br>
              <a:rPr lang="ka-GE" sz="1400" dirty="0"/>
            </a:br>
            <a:r>
              <a:rPr lang="ka-GE" sz="1400" dirty="0"/>
              <a:t/>
            </a:r>
            <a:br>
              <a:rPr lang="ka-GE" sz="1400" dirty="0"/>
            </a:br>
            <a:r>
              <a:rPr lang="ka-GE" sz="1400" dirty="0"/>
              <a:t> </a:t>
            </a:r>
            <a:endParaRPr sz="1400" dirty="0"/>
          </a:p>
        </p:txBody>
      </p:sp>
      <p:sp>
        <p:nvSpPr>
          <p:cNvPr id="281" name="Shape 281"/>
          <p:cNvSpPr txBox="1">
            <a:spLocks noGrp="1"/>
          </p:cNvSpPr>
          <p:nvPr>
            <p:ph type="subTitle" idx="1"/>
          </p:nvPr>
        </p:nvSpPr>
        <p:spPr>
          <a:xfrm>
            <a:off x="2057400" y="2419350"/>
            <a:ext cx="51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ka-GE" dirty="0" smtClean="0">
                <a:solidFill>
                  <a:schemeClr val="tx1"/>
                </a:solidFill>
              </a:rPr>
              <a:t>ასევე</a:t>
            </a:r>
            <a:r>
              <a:rPr lang="ka-GE" dirty="0">
                <a:solidFill>
                  <a:schemeClr val="tx1"/>
                </a:solidFill>
              </a:rPr>
              <a:t>, მარტივად შეგვიძლია გადავცეთ</a:t>
            </a:r>
            <a:r>
              <a:rPr lang="ka-GE" dirty="0"/>
              <a:t> </a:t>
            </a:r>
            <a:r>
              <a:rPr lang="en-US" dirty="0">
                <a:solidFill>
                  <a:srgbClr val="FF0000"/>
                </a:solidFill>
              </a:rPr>
              <a:t>C </a:t>
            </a:r>
            <a:r>
              <a:rPr lang="ka-GE" dirty="0" smtClean="0">
                <a:solidFill>
                  <a:schemeClr val="tx1"/>
                </a:solidFill>
              </a:rPr>
              <a:t>ჰეპატიტი</a:t>
            </a:r>
          </a:p>
          <a:p>
            <a:pPr marL="0" indent="0"/>
            <a:endParaRPr lang="ka-GE" dirty="0" smtClean="0"/>
          </a:p>
          <a:p>
            <a:pPr marL="0" indent="0"/>
            <a:endParaRPr lang="ka-GE" dirty="0"/>
          </a:p>
          <a:p>
            <a:pPr marL="0" indent="0"/>
            <a:r>
              <a:rPr lang="ka-GE" dirty="0" smtClean="0"/>
              <a:t>არა </a:t>
            </a:r>
            <a:r>
              <a:rPr lang="ka-GE" dirty="0"/>
              <a:t>მხოლოდ როგორც დაავადება, არამედ მასთან დაკავშირებული უარყოფითი შეგრძნებები</a:t>
            </a:r>
            <a:br>
              <a:rPr lang="ka-GE" dirty="0"/>
            </a:br>
            <a:endParaRPr lang="ka-GE" dirty="0" smtClean="0">
              <a:solidFill>
                <a:schemeClr val="tx1"/>
              </a:solidFill>
            </a:endParaRPr>
          </a:p>
          <a:p>
            <a:pPr marL="0" indent="0"/>
            <a:endParaRPr lang="ka-GE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506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660927" y="511275"/>
            <a:ext cx="49467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ka-GE" sz="3200" b="1" dirty="0">
                <a:solidFill>
                  <a:srgbClr val="FF0000"/>
                </a:solidFill>
              </a:rPr>
              <a:t>არ</a:t>
            </a:r>
            <a:r>
              <a:rPr lang="ka-GE" sz="3200" b="1" dirty="0">
                <a:solidFill>
                  <a:schemeClr val="tx1"/>
                </a:solidFill>
              </a:rPr>
              <a:t> გადას</a:t>
            </a:r>
            <a:r>
              <a:rPr lang="en-US" sz="4400" b="1" dirty="0">
                <a:solidFill>
                  <a:srgbClr val="FF0000"/>
                </a:solidFill>
              </a:rPr>
              <a:t>C</a:t>
            </a:r>
            <a:r>
              <a:rPr lang="ka-GE" sz="3200" b="1" dirty="0">
                <a:solidFill>
                  <a:schemeClr val="tx1"/>
                </a:solidFill>
              </a:rPr>
              <a:t>ე</a:t>
            </a:r>
            <a:endParaRPr sz="3000" dirty="0"/>
          </a:p>
        </p:txBody>
      </p:sp>
      <p:sp>
        <p:nvSpPr>
          <p:cNvPr id="267" name="Shape 267"/>
          <p:cNvSpPr txBox="1">
            <a:spLocks noGrp="1"/>
          </p:cNvSpPr>
          <p:nvPr>
            <p:ph type="body" idx="2"/>
          </p:nvPr>
        </p:nvSpPr>
        <p:spPr>
          <a:xfrm>
            <a:off x="348280" y="2165055"/>
            <a:ext cx="1899623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sz="1200" dirty="0" smtClean="0"/>
              <a:t>რ</a:t>
            </a:r>
            <a:r>
              <a:rPr lang="ka-GE" sz="1200" dirty="0" smtClean="0"/>
              <a:t>ოდესაც </a:t>
            </a:r>
            <a:r>
              <a:rPr lang="ka-GE" sz="1200" dirty="0"/>
              <a:t>არ ვიტარებთ </a:t>
            </a:r>
            <a:endParaRPr lang="ka-GE" sz="1200" dirty="0" smtClean="0"/>
          </a:p>
          <a:p>
            <a:pPr marL="0" indent="0" algn="ctr">
              <a:buNone/>
            </a:pPr>
            <a:r>
              <a:rPr lang="ka-GE" sz="1200" dirty="0" smtClean="0"/>
              <a:t>სკრინინგს</a:t>
            </a:r>
            <a:endParaRPr lang="ka-GE" sz="12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4" name="Shape 147"/>
          <p:cNvSpPr/>
          <p:nvPr/>
        </p:nvSpPr>
        <p:spPr>
          <a:xfrm>
            <a:off x="304804" y="1504952"/>
            <a:ext cx="2138977" cy="2050273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Shape 148"/>
          <p:cNvSpPr/>
          <p:nvPr/>
        </p:nvSpPr>
        <p:spPr>
          <a:xfrm>
            <a:off x="2111532" y="1504952"/>
            <a:ext cx="2138892" cy="2158411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Shape 267"/>
          <p:cNvSpPr txBox="1">
            <a:spLocks noGrp="1"/>
          </p:cNvSpPr>
          <p:nvPr>
            <p:ph type="body" idx="2"/>
          </p:nvPr>
        </p:nvSpPr>
        <p:spPr>
          <a:xfrm>
            <a:off x="2231170" y="2165055"/>
            <a:ext cx="1899623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ka-GE" sz="1200" dirty="0" smtClean="0"/>
              <a:t>არ </a:t>
            </a:r>
            <a:r>
              <a:rPr lang="ka-GE" sz="1200" dirty="0"/>
              <a:t>ვიცით ჩვენი სტატუსი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20" name="Shape 149"/>
          <p:cNvSpPr/>
          <p:nvPr/>
        </p:nvSpPr>
        <p:spPr>
          <a:xfrm>
            <a:off x="3937390" y="1512160"/>
            <a:ext cx="2138977" cy="2050273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Shape 267"/>
          <p:cNvSpPr txBox="1">
            <a:spLocks noGrp="1"/>
          </p:cNvSpPr>
          <p:nvPr>
            <p:ph type="body" idx="2"/>
          </p:nvPr>
        </p:nvSpPr>
        <p:spPr>
          <a:xfrm>
            <a:off x="4201755" y="2114590"/>
            <a:ext cx="1899622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ka-GE" sz="1200" dirty="0" smtClean="0"/>
              <a:t>პოტენციური </a:t>
            </a:r>
            <a:r>
              <a:rPr lang="ka-GE" sz="1200" dirty="0"/>
              <a:t>საფრთხე გარშემომყოფებისთვის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568295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7243">
            <a:off x="5000085" y="485873"/>
            <a:ext cx="1677420" cy="1118280"/>
          </a:xfrm>
          <a:prstGeom prst="rect">
            <a:avLst/>
          </a:prstGeom>
        </p:spPr>
      </p:pic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2247900" y="551563"/>
            <a:ext cx="4343400" cy="10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l">
              <a:buNone/>
            </a:pPr>
            <a:r>
              <a:rPr lang="ka-GE" i="0" dirty="0" smtClean="0"/>
              <a:t>საყოფაცხოვრებო ნივთები </a:t>
            </a:r>
            <a:endParaRPr lang="ka-GE" i="0" dirty="0"/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None/>
            </a:pPr>
            <a:endParaRPr i="0" dirty="0"/>
          </a:p>
        </p:txBody>
      </p:sp>
      <p:sp>
        <p:nvSpPr>
          <p:cNvPr id="4" name="Shape 266"/>
          <p:cNvSpPr txBox="1">
            <a:spLocks/>
          </p:cNvSpPr>
          <p:nvPr/>
        </p:nvSpPr>
        <p:spPr>
          <a:xfrm>
            <a:off x="304800" y="232890"/>
            <a:ext cx="49467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ka-GE" sz="3200" b="1" dirty="0" smtClean="0">
                <a:solidFill>
                  <a:srgbClr val="FF0000"/>
                </a:solidFill>
              </a:rPr>
              <a:t>არ</a:t>
            </a:r>
            <a:r>
              <a:rPr lang="ka-GE" sz="3200" b="1" dirty="0" smtClean="0">
                <a:solidFill>
                  <a:schemeClr val="tx1"/>
                </a:solidFill>
              </a:rPr>
              <a:t> გადას</a:t>
            </a:r>
            <a:r>
              <a:rPr lang="en-US" sz="4400" b="1" dirty="0" smtClean="0">
                <a:solidFill>
                  <a:srgbClr val="FF0000"/>
                </a:solidFill>
              </a:rPr>
              <a:t>C</a:t>
            </a:r>
            <a:r>
              <a:rPr lang="ka-GE" sz="3200" b="1" dirty="0" smtClean="0">
                <a:solidFill>
                  <a:schemeClr val="tx1"/>
                </a:solidFill>
              </a:rPr>
              <a:t>ე</a:t>
            </a:r>
            <a:endParaRPr lang="ka-GE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26" y="1189607"/>
            <a:ext cx="1612921" cy="1612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189605"/>
            <a:ext cx="1828800" cy="1371600"/>
          </a:xfrm>
          <a:prstGeom prst="rect">
            <a:avLst/>
          </a:prstGeom>
        </p:spPr>
      </p:pic>
      <p:sp>
        <p:nvSpPr>
          <p:cNvPr id="8" name="Shape 286"/>
          <p:cNvSpPr txBox="1">
            <a:spLocks/>
          </p:cNvSpPr>
          <p:nvPr/>
        </p:nvSpPr>
        <p:spPr>
          <a:xfrm>
            <a:off x="2049558" y="2802526"/>
            <a:ext cx="214144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Arvo"/>
              <a:buChar char="■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Arvo"/>
              <a:buChar char="□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Arvo"/>
              <a:buChar char="▫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Arvo"/>
              <a:buChar char="▫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Arvo"/>
              <a:buChar char="○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Arvo"/>
              <a:buChar char="■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Arvo"/>
              <a:buChar char="●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Arvo"/>
              <a:buChar char="○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Arvo"/>
              <a:buChar char="■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 algn="l">
              <a:buFont typeface="Arvo"/>
              <a:buNone/>
            </a:pPr>
            <a:endParaRPr lang="ka-GE" i="0" dirty="0" smtClean="0"/>
          </a:p>
          <a:p>
            <a:pPr marL="0" indent="0" algn="l">
              <a:buFont typeface="Arvo"/>
              <a:buNone/>
            </a:pPr>
            <a:r>
              <a:rPr lang="ka-GE" i="0" dirty="0" smtClean="0"/>
              <a:t>დედიდან შვილზე</a:t>
            </a:r>
            <a:endParaRPr lang="ka-GE" i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10" y="2893858"/>
            <a:ext cx="1285790" cy="1489388"/>
          </a:xfrm>
          <a:prstGeom prst="rect">
            <a:avLst/>
          </a:prstGeom>
        </p:spPr>
      </p:pic>
      <p:sp>
        <p:nvSpPr>
          <p:cNvPr id="10" name="Shape 286"/>
          <p:cNvSpPr txBox="1">
            <a:spLocks/>
          </p:cNvSpPr>
          <p:nvPr/>
        </p:nvSpPr>
        <p:spPr>
          <a:xfrm>
            <a:off x="5528748" y="3198012"/>
            <a:ext cx="2141442" cy="44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Arvo"/>
              <a:buChar char="■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Arvo"/>
              <a:buChar char="□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Arvo"/>
              <a:buChar char="▫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0"/>
              </a:buClr>
              <a:buSzPts val="1600"/>
              <a:buFont typeface="Arvo"/>
              <a:buChar char="▫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Arvo"/>
              <a:buChar char="○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Arvo"/>
              <a:buChar char="■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Arvo"/>
              <a:buChar char="●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Arvo"/>
              <a:buChar char="○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78A"/>
              </a:buClr>
              <a:buSzPts val="1600"/>
              <a:buFont typeface="Arvo"/>
              <a:buChar char="■"/>
              <a:defRPr sz="1600" b="0" i="1" u="none" strike="noStrike" cap="none">
                <a:solidFill>
                  <a:srgbClr val="4D778A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 algn="l">
              <a:buFont typeface="Arvo"/>
              <a:buNone/>
            </a:pPr>
            <a:endParaRPr lang="ka-GE" i="0" dirty="0" smtClean="0"/>
          </a:p>
          <a:p>
            <a:pPr marL="0" indent="0" algn="l">
              <a:buFont typeface="Arvo"/>
              <a:buNone/>
            </a:pPr>
            <a:r>
              <a:rPr lang="ka-GE" i="0" dirty="0" smtClean="0"/>
              <a:t>სქესობრივი გზით</a:t>
            </a:r>
          </a:p>
          <a:p>
            <a:pPr marL="0" indent="0" algn="l">
              <a:buFont typeface="Arvo"/>
              <a:buNone/>
            </a:pPr>
            <a:endParaRPr lang="ka-GE" i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6"/>
          <a:stretch/>
        </p:blipFill>
        <p:spPr>
          <a:xfrm>
            <a:off x="6054544" y="3638552"/>
            <a:ext cx="1578930" cy="11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99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24212"/>
          <a:stretch/>
        </p:blipFill>
        <p:spPr>
          <a:xfrm>
            <a:off x="2263605" y="1581150"/>
            <a:ext cx="1221260" cy="1352550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2895600" y="209550"/>
            <a:ext cx="25146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ka-GE" dirty="0" smtClean="0"/>
              <a:t>ვიდეო </a:t>
            </a:r>
            <a:r>
              <a:rPr lang="ka-GE" dirty="0"/>
              <a:t>რგოლი</a:t>
            </a:r>
            <a:endParaRPr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283435" y="811447"/>
            <a:ext cx="5181600" cy="42174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ka-GE" sz="2400" dirty="0" smtClean="0"/>
              <a:t>ჩვენ </a:t>
            </a:r>
            <a:r>
              <a:rPr lang="ka-GE" sz="2400" dirty="0"/>
              <a:t>გადავ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ka-GE" sz="2400" dirty="0" smtClean="0"/>
              <a:t>ემთ:</a:t>
            </a:r>
          </a:p>
          <a:p>
            <a:pPr marL="0" indent="0">
              <a:buNone/>
            </a:pPr>
            <a:r>
              <a:rPr lang="ka-GE" dirty="0" smtClean="0"/>
              <a:t> </a:t>
            </a:r>
          </a:p>
          <a:p>
            <a:pPr marL="0" indent="0">
              <a:buNone/>
            </a:pPr>
            <a:r>
              <a:rPr lang="ka-GE" dirty="0"/>
              <a:t> </a:t>
            </a:r>
            <a:r>
              <a:rPr lang="ka-GE" dirty="0" smtClean="0"/>
              <a:t>  სიყვარულს </a:t>
            </a:r>
          </a:p>
          <a:p>
            <a:pPr marL="0" indent="0">
              <a:buNone/>
            </a:pPr>
            <a:endParaRPr lang="ka-GE" dirty="0" smtClean="0"/>
          </a:p>
          <a:p>
            <a:pPr marL="0" indent="0">
              <a:buNone/>
            </a:pPr>
            <a:endParaRPr lang="ka-GE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Shape 128"/>
          <p:cNvSpPr/>
          <p:nvPr/>
        </p:nvSpPr>
        <p:spPr>
          <a:xfrm rot="2430209">
            <a:off x="2529185" y="194149"/>
            <a:ext cx="788694" cy="805193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2158786" y="1505272"/>
            <a:ext cx="1430898" cy="150430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Shape 125"/>
          <p:cNvSpPr txBox="1">
            <a:spLocks/>
          </p:cNvSpPr>
          <p:nvPr/>
        </p:nvSpPr>
        <p:spPr>
          <a:xfrm>
            <a:off x="4842865" y="1158991"/>
            <a:ext cx="2514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r>
              <a:rPr lang="ka-GE" sz="2000" dirty="0" smtClean="0"/>
              <a:t>მზრუნველობას</a:t>
            </a:r>
            <a:endParaRPr lang="ka-G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8" r="29970" b="9132"/>
          <a:stretch/>
        </p:blipFill>
        <p:spPr>
          <a:xfrm>
            <a:off x="7357465" y="929115"/>
            <a:ext cx="1494092" cy="1364866"/>
          </a:xfrm>
          <a:prstGeom prst="rect">
            <a:avLst/>
          </a:prstGeom>
        </p:spPr>
      </p:pic>
      <p:sp>
        <p:nvSpPr>
          <p:cNvPr id="12" name="Shape 130"/>
          <p:cNvSpPr/>
          <p:nvPr/>
        </p:nvSpPr>
        <p:spPr>
          <a:xfrm>
            <a:off x="7217914" y="811449"/>
            <a:ext cx="1752600" cy="160019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Shape 125"/>
          <p:cNvSpPr txBox="1">
            <a:spLocks/>
          </p:cNvSpPr>
          <p:nvPr/>
        </p:nvSpPr>
        <p:spPr>
          <a:xfrm>
            <a:off x="3789863" y="1827060"/>
            <a:ext cx="1447800" cy="5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r>
              <a:rPr lang="ka-GE" sz="2000" dirty="0" smtClean="0"/>
              <a:t>ცოდნას</a:t>
            </a:r>
            <a:endParaRPr lang="ka-GE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3" r="3473"/>
          <a:stretch/>
        </p:blipFill>
        <p:spPr>
          <a:xfrm>
            <a:off x="4513767" y="2312733"/>
            <a:ext cx="1879211" cy="1428750"/>
          </a:xfrm>
          <a:prstGeom prst="rect">
            <a:avLst/>
          </a:prstGeom>
        </p:spPr>
      </p:pic>
      <p:sp>
        <p:nvSpPr>
          <p:cNvPr id="18" name="Shape 130"/>
          <p:cNvSpPr/>
          <p:nvPr/>
        </p:nvSpPr>
        <p:spPr>
          <a:xfrm>
            <a:off x="4367542" y="2227010"/>
            <a:ext cx="2109458" cy="160019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Shape 125"/>
          <p:cNvSpPr txBox="1">
            <a:spLocks/>
          </p:cNvSpPr>
          <p:nvPr/>
        </p:nvSpPr>
        <p:spPr>
          <a:xfrm>
            <a:off x="457200" y="3126021"/>
            <a:ext cx="1447800" cy="5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r>
              <a:rPr lang="ka-GE" sz="2000" dirty="0" smtClean="0"/>
              <a:t>სიხარულს</a:t>
            </a:r>
            <a:endParaRPr lang="ka-GE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7"/>
          <a:stretch/>
        </p:blipFill>
        <p:spPr>
          <a:xfrm>
            <a:off x="1985781" y="3562350"/>
            <a:ext cx="1787153" cy="1352550"/>
          </a:xfrm>
          <a:prstGeom prst="rect">
            <a:avLst/>
          </a:prstGeom>
        </p:spPr>
      </p:pic>
      <p:sp>
        <p:nvSpPr>
          <p:cNvPr id="21" name="Shape 130"/>
          <p:cNvSpPr/>
          <p:nvPr/>
        </p:nvSpPr>
        <p:spPr>
          <a:xfrm>
            <a:off x="1866637" y="3418316"/>
            <a:ext cx="2025432" cy="160019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392" y="3465609"/>
            <a:ext cx="1546032" cy="1546032"/>
          </a:xfrm>
          <a:prstGeom prst="rect">
            <a:avLst/>
          </a:prstGeom>
        </p:spPr>
      </p:pic>
      <p:sp>
        <p:nvSpPr>
          <p:cNvPr id="23" name="Shape 125"/>
          <p:cNvSpPr txBox="1">
            <a:spLocks/>
          </p:cNvSpPr>
          <p:nvPr/>
        </p:nvSpPr>
        <p:spPr>
          <a:xfrm>
            <a:off x="6934200" y="2977764"/>
            <a:ext cx="1600200" cy="5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alter Turncoat"/>
              <a:buNone/>
              <a:defRPr sz="2600" b="0" i="0" u="none" strike="noStrike" cap="non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r>
              <a:rPr lang="en-US" sz="2000" dirty="0" smtClean="0"/>
              <a:t>C </a:t>
            </a:r>
            <a:r>
              <a:rPr lang="ka-GE" sz="2000" dirty="0" smtClean="0"/>
              <a:t>ჰეპატიტს</a:t>
            </a:r>
            <a:endParaRPr lang="ka-GE" sz="2000" dirty="0"/>
          </a:p>
        </p:txBody>
      </p:sp>
      <p:sp>
        <p:nvSpPr>
          <p:cNvPr id="24" name="Shape 130"/>
          <p:cNvSpPr/>
          <p:nvPr/>
        </p:nvSpPr>
        <p:spPr>
          <a:xfrm>
            <a:off x="7217918" y="3465610"/>
            <a:ext cx="1752599" cy="162074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02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1066800" y="971550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rgbClr val="FF0000"/>
                </a:solidFill>
              </a:rPr>
              <a:t>არ</a:t>
            </a:r>
            <a:r>
              <a:rPr lang="ka-GE" sz="2800" b="1" dirty="0" smtClean="0">
                <a:solidFill>
                  <a:schemeClr val="tx1"/>
                </a:solidFill>
              </a:rPr>
              <a:t> </a:t>
            </a:r>
            <a:r>
              <a:rPr lang="ka-GE" sz="2800" b="1" dirty="0">
                <a:solidFill>
                  <a:schemeClr val="tx1"/>
                </a:solidFill>
              </a:rPr>
              <a:t>გადას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ka-GE" sz="2800" b="1" dirty="0">
                <a:solidFill>
                  <a:schemeClr val="tx1"/>
                </a:solidFill>
              </a:rPr>
              <a:t>ე</a:t>
            </a:r>
            <a:r>
              <a:rPr lang="ka-GE" sz="2800" dirty="0"/>
              <a:t/>
            </a:r>
            <a:br>
              <a:rPr lang="ka-GE" sz="2800" dirty="0"/>
            </a:br>
            <a:endParaRPr dirty="0"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070325" y="1438988"/>
            <a:ext cx="4797075" cy="3062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ka-GE" b="1" dirty="0" smtClean="0"/>
              <a:t>ბანერები           </a:t>
            </a:r>
            <a:r>
              <a:rPr lang="ka-GE" sz="1400" b="1" dirty="0" smtClean="0"/>
              <a:t>სოც ქსელი</a:t>
            </a:r>
          </a:p>
          <a:p>
            <a:pPr marL="76200" indent="0">
              <a:buNone/>
            </a:pPr>
            <a:r>
              <a:rPr lang="ka-GE" sz="1400" b="1" dirty="0"/>
              <a:t> </a:t>
            </a:r>
            <a:r>
              <a:rPr lang="ka-GE" sz="1400" b="1" dirty="0" smtClean="0"/>
              <a:t>                                            გარე რეკლამა</a:t>
            </a:r>
            <a:endParaRPr lang="ka-GE" sz="1400" b="1" dirty="0"/>
          </a:p>
        </p:txBody>
      </p:sp>
      <p:sp>
        <p:nvSpPr>
          <p:cNvPr id="5" name="Shape 143"/>
          <p:cNvSpPr txBox="1">
            <a:spLocks/>
          </p:cNvSpPr>
          <p:nvPr/>
        </p:nvSpPr>
        <p:spPr>
          <a:xfrm>
            <a:off x="4724399" y="1504950"/>
            <a:ext cx="3044475" cy="30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buFont typeface="Varela Round"/>
              <a:buNone/>
            </a:pPr>
            <a:endParaRPr lang="ka-G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1922" r="3158" b="35936"/>
          <a:stretch/>
        </p:blipFill>
        <p:spPr>
          <a:xfrm>
            <a:off x="1050324" y="2495550"/>
            <a:ext cx="1887735" cy="1620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22366"/>
            <a:ext cx="2416700" cy="1166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54939"/>
            <a:ext cx="1757913" cy="123424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773302" y="1809750"/>
            <a:ext cx="51074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773302" y="1962150"/>
            <a:ext cx="427098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26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1066800" y="971550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rgbClr val="FF0000"/>
                </a:solidFill>
              </a:rPr>
              <a:t>არ</a:t>
            </a:r>
            <a:r>
              <a:rPr lang="ka-GE" sz="2800" b="1" dirty="0" smtClean="0">
                <a:solidFill>
                  <a:schemeClr val="tx1"/>
                </a:solidFill>
              </a:rPr>
              <a:t> </a:t>
            </a:r>
            <a:r>
              <a:rPr lang="ka-GE" sz="2800" b="1" dirty="0">
                <a:solidFill>
                  <a:schemeClr val="tx1"/>
                </a:solidFill>
              </a:rPr>
              <a:t>გადას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ka-GE" sz="2800" b="1" dirty="0">
                <a:solidFill>
                  <a:schemeClr val="tx1"/>
                </a:solidFill>
              </a:rPr>
              <a:t>ე</a:t>
            </a:r>
            <a:r>
              <a:rPr lang="ka-GE" sz="2800" dirty="0"/>
              <a:t/>
            </a:r>
            <a:br>
              <a:rPr lang="ka-GE" sz="2800" dirty="0"/>
            </a:br>
            <a:endParaRPr dirty="0"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070325" y="1438988"/>
            <a:ext cx="4797075" cy="3062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endParaRPr lang="ka-GE" sz="1800" b="1" dirty="0" smtClean="0">
              <a:solidFill>
                <a:srgbClr val="FF0000"/>
              </a:solidFill>
            </a:endParaRPr>
          </a:p>
          <a:p>
            <a:pPr marL="76200" indent="0">
              <a:buNone/>
            </a:pPr>
            <a:endParaRPr lang="ka-GE" sz="1800" b="1" dirty="0">
              <a:solidFill>
                <a:srgbClr val="FF0000"/>
              </a:solidFill>
            </a:endParaRPr>
          </a:p>
          <a:p>
            <a:pPr marL="76200" indent="0">
              <a:buNone/>
            </a:pPr>
            <a:endParaRPr lang="ka-GE" sz="1800" b="1" dirty="0" smtClean="0">
              <a:solidFill>
                <a:srgbClr val="FF0000"/>
              </a:solidFill>
            </a:endParaRPr>
          </a:p>
          <a:p>
            <a:pPr marL="76200" indent="0">
              <a:buNone/>
            </a:pPr>
            <a:r>
              <a:rPr lang="ka-GE" sz="1800" b="1" dirty="0">
                <a:solidFill>
                  <a:srgbClr val="FF0000"/>
                </a:solidFill>
              </a:rPr>
              <a:t> </a:t>
            </a:r>
            <a:r>
              <a:rPr lang="ka-GE" sz="1800" b="1" dirty="0" smtClean="0">
                <a:solidFill>
                  <a:srgbClr val="FF0000"/>
                </a:solidFill>
              </a:rPr>
              <a:t>       </a:t>
            </a:r>
          </a:p>
          <a:p>
            <a:pPr marL="76200" indent="0">
              <a:buNone/>
            </a:pPr>
            <a:r>
              <a:rPr lang="ka-GE" sz="1800" b="1" dirty="0">
                <a:solidFill>
                  <a:srgbClr val="FF0000"/>
                </a:solidFill>
              </a:rPr>
              <a:t> </a:t>
            </a:r>
            <a:r>
              <a:rPr lang="ka-GE" sz="1800" b="1" dirty="0" smtClean="0">
                <a:solidFill>
                  <a:srgbClr val="FF0000"/>
                </a:solidFill>
              </a:rPr>
              <a:t>       </a:t>
            </a:r>
            <a:endParaRPr lang="ka-GE" sz="1800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24000" y="2800350"/>
            <a:ext cx="1257300" cy="1066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/>
        </p:nvSpPr>
        <p:spPr>
          <a:xfrm rot="5400000">
            <a:off x="1314450" y="1314450"/>
            <a:ext cx="1676400" cy="1143000"/>
          </a:xfrm>
          <a:prstGeom prst="homeP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143"/>
          <p:cNvSpPr txBox="1">
            <a:spLocks/>
          </p:cNvSpPr>
          <p:nvPr/>
        </p:nvSpPr>
        <p:spPr>
          <a:xfrm>
            <a:off x="1733550" y="2952750"/>
            <a:ext cx="990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buNone/>
            </a:pPr>
            <a:r>
              <a:rPr lang="ka-GE" sz="1050" b="1" dirty="0">
                <a:solidFill>
                  <a:schemeClr val="bg1"/>
                </a:solidFill>
              </a:rPr>
              <a:t>30-დან</a:t>
            </a:r>
          </a:p>
          <a:p>
            <a:pPr marL="76200" indent="0">
              <a:buNone/>
            </a:pPr>
            <a:r>
              <a:rPr lang="ka-GE" sz="1050" b="1" dirty="0">
                <a:solidFill>
                  <a:schemeClr val="bg1"/>
                </a:solidFill>
              </a:rPr>
              <a:t> </a:t>
            </a:r>
            <a:r>
              <a:rPr lang="ka-GE" sz="1050" b="1" dirty="0" smtClean="0">
                <a:solidFill>
                  <a:schemeClr val="bg1"/>
                </a:solidFill>
              </a:rPr>
              <a:t>60-მდე</a:t>
            </a:r>
            <a:endParaRPr lang="ka-GE" sz="1050" b="1" dirty="0">
              <a:solidFill>
                <a:schemeClr val="bg1"/>
              </a:solidFill>
            </a:endParaRPr>
          </a:p>
        </p:txBody>
      </p:sp>
      <p:sp>
        <p:nvSpPr>
          <p:cNvPr id="13" name="Shape 142"/>
          <p:cNvSpPr txBox="1">
            <a:spLocks/>
          </p:cNvSpPr>
          <p:nvPr/>
        </p:nvSpPr>
        <p:spPr>
          <a:xfrm>
            <a:off x="4827373" y="3695700"/>
            <a:ext cx="35814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 lang="ka-GE" sz="1400" dirty="0" smtClean="0"/>
          </a:p>
          <a:p>
            <a:endParaRPr lang="ka-GE" sz="1400" dirty="0"/>
          </a:p>
          <a:p>
            <a:endParaRPr lang="ka-GE" sz="1400" dirty="0" smtClean="0"/>
          </a:p>
          <a:p>
            <a:endParaRPr lang="ka-GE" sz="1400" dirty="0"/>
          </a:p>
          <a:p>
            <a:endParaRPr lang="ka-GE" sz="1400" dirty="0" smtClean="0"/>
          </a:p>
          <a:p>
            <a:r>
              <a:rPr lang="ka-GE" sz="1400" dirty="0" smtClean="0"/>
              <a:t>სოციალურ ქსელში გაჩნდება „ბანერი“    </a:t>
            </a:r>
            <a:r>
              <a:rPr lang="ka-GE" sz="1400" dirty="0" smtClean="0">
                <a:solidFill>
                  <a:srgbClr val="FF0000"/>
                </a:solidFill>
              </a:rPr>
              <a:t> 30-დან -60-მდე</a:t>
            </a:r>
          </a:p>
          <a:p>
            <a:endParaRPr lang="ka-GE" sz="1400" dirty="0">
              <a:solidFill>
                <a:srgbClr val="FF0000"/>
              </a:solidFill>
            </a:endParaRPr>
          </a:p>
          <a:p>
            <a:r>
              <a:rPr lang="ka-GE" sz="1400" dirty="0" smtClean="0">
                <a:solidFill>
                  <a:schemeClr val="bg1">
                    <a:lumMod val="50000"/>
                  </a:schemeClr>
                </a:solidFill>
              </a:rPr>
              <a:t>რომელსაც რამდენიმე დღეეში მოყვება განმარტება</a:t>
            </a:r>
          </a:p>
          <a:p>
            <a:r>
              <a:rPr lang="ka-GE" sz="1400" dirty="0" smtClean="0">
                <a:solidFill>
                  <a:schemeClr val="bg1">
                    <a:lumMod val="50000"/>
                  </a:schemeClr>
                </a:solidFill>
              </a:rPr>
              <a:t>30-დან 60 წლამდე მამაკაცებში ყველაზე მაღალია ჰეპატიტის გავცელების მაჩვენებელი და თუ თქვენ ამ ასაკის ხართ, არ გადადოთ ჩაიტარეთ სკრინინგი </a:t>
            </a:r>
          </a:p>
          <a:p>
            <a:endParaRPr lang="ka-GE" sz="1400" dirty="0">
              <a:solidFill>
                <a:srgbClr val="FF0000"/>
              </a:solidFill>
            </a:endParaRPr>
          </a:p>
          <a:p>
            <a:endParaRPr lang="ka-GE" sz="1400" dirty="0" smtClean="0">
              <a:solidFill>
                <a:srgbClr val="FF0000"/>
              </a:solidFill>
            </a:endParaRPr>
          </a:p>
          <a:p>
            <a:endParaRPr lang="ka-GE" sz="1400" dirty="0">
              <a:solidFill>
                <a:srgbClr val="FF0000"/>
              </a:solidFill>
            </a:endParaRPr>
          </a:p>
          <a:p>
            <a:endParaRPr lang="ka-GE" sz="1400" dirty="0" smtClean="0">
              <a:solidFill>
                <a:srgbClr val="FF0000"/>
              </a:solidFill>
            </a:endParaRPr>
          </a:p>
          <a:p>
            <a:endParaRPr lang="ka-G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31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ka-GE" dirty="0" smtClean="0"/>
              <a:t>#დარჩა</a:t>
            </a:r>
            <a:r>
              <a:rPr lang="ka-GE" b="1" dirty="0" smtClean="0">
                <a:solidFill>
                  <a:srgbClr val="FF0000"/>
                </a:solidFill>
              </a:rPr>
              <a:t>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a-G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დარჩენილია</a:t>
            </a:r>
            <a:r>
              <a:rPr lang="ka-GE" b="1" dirty="0" smtClean="0">
                <a:solidFill>
                  <a:srgbClr val="FF0000"/>
                </a:solidFill>
              </a:rPr>
              <a:t>1095 </a:t>
            </a:r>
            <a:r>
              <a:rPr lang="ka-G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დღე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a-G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მიზანი</a:t>
            </a:r>
            <a:r>
              <a:rPr lang="ka-G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ka-GE" b="1" dirty="0" smtClean="0">
                <a:solidFill>
                  <a:srgbClr val="FF0000"/>
                </a:solidFill>
              </a:rPr>
              <a:t>2020 - </a:t>
            </a:r>
            <a:r>
              <a:rPr lang="ka-GE" dirty="0" smtClean="0">
                <a:solidFill>
                  <a:schemeClr val="bg2">
                    <a:lumMod val="75000"/>
                  </a:schemeClr>
                </a:solidFill>
              </a:rPr>
              <a:t>უკუთვლა დაწყებულია/ დრო შეზღუდულია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a-GE" dirty="0" smtClean="0">
                <a:solidFill>
                  <a:schemeClr val="bg2">
                    <a:lumMod val="75000"/>
                  </a:schemeClr>
                </a:solidFill>
              </a:rPr>
              <a:t>გახადე შენი ქვეყანა პირველი - მიზანი </a:t>
            </a:r>
            <a:r>
              <a:rPr lang="ka-GE" b="1" dirty="0" smtClean="0">
                <a:solidFill>
                  <a:srgbClr val="FF0000"/>
                </a:solidFill>
              </a:rPr>
              <a:t>2020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a-G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#გაათავისუფლე </a:t>
            </a:r>
          </a:p>
          <a:p>
            <a:pPr>
              <a:buFont typeface="Wingdings" panose="05000000000000000000" pitchFamily="2" charset="2"/>
              <a:buChar char="§"/>
            </a:pPr>
            <a:endParaRPr lang="ka-GE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ka-GE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76200" indent="0">
              <a:buNone/>
            </a:pPr>
            <a:endParaRPr lang="ka-GE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76200" indent="0">
              <a:buNone/>
            </a:pPr>
            <a:endParaRPr lang="ka-GE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76200" indent="0">
              <a:buNone/>
            </a:pPr>
            <a:endParaRPr lang="ka-GE" b="1" dirty="0" smtClean="0">
              <a:solidFill>
                <a:srgbClr val="FF0000"/>
              </a:solidFill>
            </a:endParaRPr>
          </a:p>
          <a:p>
            <a:pPr marL="76200" indent="0">
              <a:buNone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hape 142"/>
          <p:cNvSpPr txBox="1">
            <a:spLocks noGrp="1"/>
          </p:cNvSpPr>
          <p:nvPr>
            <p:ph type="title"/>
          </p:nvPr>
        </p:nvSpPr>
        <p:spPr>
          <a:xfrm>
            <a:off x="914400" y="971550"/>
            <a:ext cx="7088100" cy="682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ka-GE" sz="2800" b="1" dirty="0" smtClean="0">
                <a:solidFill>
                  <a:schemeClr val="tx1"/>
                </a:solidFill>
              </a:rPr>
              <a:t/>
            </a:r>
            <a:br>
              <a:rPr lang="ka-GE" sz="2800" b="1" dirty="0" smtClean="0">
                <a:solidFill>
                  <a:schemeClr val="tx1"/>
                </a:solidFill>
              </a:rPr>
            </a:br>
            <a:r>
              <a:rPr lang="ka-GE" sz="2800" b="1" dirty="0" smtClean="0">
                <a:solidFill>
                  <a:srgbClr val="FF0000"/>
                </a:solidFill>
              </a:rPr>
              <a:t>არ</a:t>
            </a:r>
            <a:r>
              <a:rPr lang="ka-GE" sz="2800" b="1" dirty="0" smtClean="0">
                <a:solidFill>
                  <a:schemeClr val="tx1"/>
                </a:solidFill>
              </a:rPr>
              <a:t> </a:t>
            </a:r>
            <a:r>
              <a:rPr lang="ka-GE" sz="2800" b="1" dirty="0">
                <a:solidFill>
                  <a:schemeClr val="tx1"/>
                </a:solidFill>
              </a:rPr>
              <a:t>გადას</a:t>
            </a:r>
            <a:r>
              <a:rPr lang="en-US" sz="4000" b="1" dirty="0">
                <a:solidFill>
                  <a:srgbClr val="FF0000"/>
                </a:solidFill>
              </a:rPr>
              <a:t>C</a:t>
            </a:r>
            <a:r>
              <a:rPr lang="ka-GE" sz="2800" b="1" dirty="0">
                <a:solidFill>
                  <a:schemeClr val="tx1"/>
                </a:solidFill>
              </a:rPr>
              <a:t>ე</a:t>
            </a:r>
            <a:r>
              <a:rPr lang="ka-GE" sz="2800" dirty="0"/>
              <a:t/>
            </a:r>
            <a:br>
              <a:rPr lang="ka-GE" sz="2800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4069616"/>
      </p:ext>
    </p:extLst>
  </p:cSld>
  <p:clrMapOvr>
    <a:masterClrMapping/>
  </p:clrMapOvr>
</p:sld>
</file>

<file path=ppt/theme/theme1.xml><?xml version="1.0" encoding="utf-8"?>
<a:theme xmlns:a="http://schemas.openxmlformats.org/drawingml/2006/main" name="Palamo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an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Ursu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284</Words>
  <Application>Microsoft Office PowerPoint</Application>
  <PresentationFormat>On-screen Show (16:9)</PresentationFormat>
  <Paragraphs>123</Paragraphs>
  <Slides>17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Palamon template</vt:lpstr>
      <vt:lpstr>Trinculo template</vt:lpstr>
      <vt:lpstr>Titania template</vt:lpstr>
      <vt:lpstr>Ursula template</vt:lpstr>
      <vt:lpstr>არ გადასCე </vt:lpstr>
      <vt:lpstr>არ გადასCე</vt:lpstr>
      <vt:lpstr>ყოველდღიურად უამრავ აქტივობას ვახორციელებთ, ერთმანეთს გადავცემთ დადებით თუ უარყოფით ემოციებს, შეგრძნებებს, ცოდნას, გამოცდილებას, იდეებს და ა.შ    </vt:lpstr>
      <vt:lpstr>არ გადასCე</vt:lpstr>
      <vt:lpstr>PowerPoint Presentation</vt:lpstr>
      <vt:lpstr>ვიდეო რგოლი</vt:lpstr>
      <vt:lpstr> არ გადასCე </vt:lpstr>
      <vt:lpstr> არ გადასCე </vt:lpstr>
      <vt:lpstr> არ გადასCე </vt:lpstr>
      <vt:lpstr> არ გადასCე </vt:lpstr>
      <vt:lpstr>ღონისძიებები</vt:lpstr>
      <vt:lpstr> არ გადასCე </vt:lpstr>
      <vt:lpstr> არ გადასCე </vt:lpstr>
      <vt:lpstr> არ გადასCე </vt:lpstr>
      <vt:lpstr>40 034 </vt:lpstr>
      <vt:lpstr> არ გადასCე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არ გადასCე</dc:title>
  <dc:creator>Salome Goginashvili</dc:creator>
  <cp:lastModifiedBy>Salome Goginashvili</cp:lastModifiedBy>
  <cp:revision>32</cp:revision>
  <dcterms:modified xsi:type="dcterms:W3CDTF">2018-04-18T10:44:37Z</dcterms:modified>
</cp:coreProperties>
</file>