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67" r:id="rId3"/>
    <p:sldId id="269" r:id="rId4"/>
    <p:sldId id="257" r:id="rId5"/>
    <p:sldId id="265" r:id="rId6"/>
    <p:sldId id="258" r:id="rId7"/>
    <p:sldId id="268" r:id="rId8"/>
    <p:sldId id="260" r:id="rId9"/>
    <p:sldId id="261" r:id="rId10"/>
    <p:sldId id="262" r:id="rId11"/>
    <p:sldId id="264" r:id="rId12"/>
    <p:sldId id="266" r:id="rId13"/>
  </p:sldIdLst>
  <p:sldSz cx="9144000" cy="6858000" type="screen4x3"/>
  <p:notesSz cx="6761163"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hota Jamburidze" initials="S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28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4/18/2018</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6F15528-21DE-4FAA-801E-634DDDAF4B2B}"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1D8BD707-D9CF-40AE-B4C6-C98DA3205C09}" type="datetimeFigureOut">
              <a:rPr lang="en-US" smtClean="0"/>
              <a:pPr/>
              <a:t>4/18/2018</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0"/>
            <a:ext cx="7772400" cy="1470025"/>
          </a:xfrm>
        </p:spPr>
        <p:txBody>
          <a:bodyPr/>
          <a:lstStyle/>
          <a:p>
            <a:r>
              <a:rPr lang="ka-GE" dirty="0" smtClean="0"/>
              <a:t>პოლიფარმაცია</a:t>
            </a:r>
            <a:endParaRPr lang="en-US" dirty="0"/>
          </a:p>
        </p:txBody>
      </p:sp>
      <p:sp>
        <p:nvSpPr>
          <p:cNvPr id="3" name="Subtitle 2"/>
          <p:cNvSpPr>
            <a:spLocks noGrp="1"/>
          </p:cNvSpPr>
          <p:nvPr>
            <p:ph type="subTitle" idx="1"/>
          </p:nvPr>
        </p:nvSpPr>
        <p:spPr/>
        <p:txBody>
          <a:bodyPr/>
          <a:lstStyle/>
          <a:p>
            <a:r>
              <a:rPr lang="ka-GE" dirty="0" smtClean="0"/>
              <a:t>2018</a:t>
            </a:r>
            <a:endParaRPr lang="en-US" dirty="0"/>
          </a:p>
        </p:txBody>
      </p:sp>
    </p:spTree>
    <p:extLst>
      <p:ext uri="{BB962C8B-B14F-4D97-AF65-F5344CB8AC3E}">
        <p14:creationId xmlns:p14="http://schemas.microsoft.com/office/powerpoint/2010/main" val="23761345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7620000" cy="685800"/>
          </a:xfrm>
        </p:spPr>
        <p:txBody>
          <a:bodyPr>
            <a:noAutofit/>
          </a:bodyPr>
          <a:lstStyle/>
          <a:p>
            <a:pPr algn="r"/>
            <a:r>
              <a:rPr lang="ka-GE" sz="3200" dirty="0"/>
              <a:t>უკუკავშირი</a:t>
            </a:r>
            <a:r>
              <a:rPr lang="en-US" sz="3200" dirty="0"/>
              <a:t/>
            </a:r>
            <a:br>
              <a:rPr lang="en-US" sz="3200" dirty="0"/>
            </a:br>
            <a:endParaRPr lang="en-US" sz="3200" dirty="0"/>
          </a:p>
        </p:txBody>
      </p:sp>
      <p:sp>
        <p:nvSpPr>
          <p:cNvPr id="3" name="Content Placeholder 2"/>
          <p:cNvSpPr>
            <a:spLocks noGrp="1"/>
          </p:cNvSpPr>
          <p:nvPr>
            <p:ph idx="1"/>
          </p:nvPr>
        </p:nvSpPr>
        <p:spPr>
          <a:xfrm>
            <a:off x="304800" y="990600"/>
            <a:ext cx="8001000" cy="5135563"/>
          </a:xfrm>
        </p:spPr>
        <p:txBody>
          <a:bodyPr>
            <a:normAutofit/>
          </a:bodyPr>
          <a:lstStyle/>
          <a:p>
            <a:pPr marL="502920" indent="-342900"/>
            <a:r>
              <a:rPr lang="ka-GE" sz="2000" dirty="0"/>
              <a:t>იმ შემთხვევაში, თუ დანიშნულება საჭიროებს კორექტირებას, ინფორმაცია მიეწოდება სამედიცინო </a:t>
            </a:r>
            <a:r>
              <a:rPr lang="ka-GE" sz="2000" dirty="0" smtClean="0"/>
              <a:t>დაწესებულებას/ექიმს (</a:t>
            </a:r>
            <a:r>
              <a:rPr lang="ka-GE" sz="2000" dirty="0" smtClean="0">
                <a:solidFill>
                  <a:schemeClr val="accent2"/>
                </a:solidFill>
              </a:rPr>
              <a:t>3 დღის შემდეგ</a:t>
            </a:r>
            <a:r>
              <a:rPr lang="ka-GE" sz="2000" dirty="0" smtClean="0"/>
              <a:t>, გარდა იმ შემთხვევებისა, როცა საკითხი საჭიროებს კომისიურ განხილვას)</a:t>
            </a:r>
          </a:p>
          <a:p>
            <a:pPr marL="502920" indent="-342900"/>
            <a:r>
              <a:rPr lang="ka-GE" sz="2000" dirty="0" smtClean="0"/>
              <a:t>პაციენტი იღებს </a:t>
            </a:r>
            <a:r>
              <a:rPr lang="ka-GE" sz="2000" dirty="0"/>
              <a:t>შემდეგ შეტყობინებას (</a:t>
            </a:r>
            <a:r>
              <a:rPr lang="ka-GE" sz="2000" dirty="0">
                <a:solidFill>
                  <a:schemeClr val="accent2"/>
                </a:solidFill>
              </a:rPr>
              <a:t>3 დღის შემდეგ</a:t>
            </a:r>
            <a:r>
              <a:rPr lang="ka-GE" sz="2000" dirty="0"/>
              <a:t>):</a:t>
            </a:r>
          </a:p>
          <a:p>
            <a:pPr marL="891540" lvl="1" indent="-342900">
              <a:buFont typeface="Wingdings" panose="05000000000000000000" pitchFamily="2" charset="2"/>
              <a:buChar char="ü"/>
            </a:pPr>
            <a:r>
              <a:rPr lang="ka-GE" sz="1800" dirty="0"/>
              <a:t>დანიშნულებას სჭირდება კორექტირება, შესაბამისად მიმართეთ თქვენს </a:t>
            </a:r>
            <a:r>
              <a:rPr lang="ka-GE" sz="1800" dirty="0" smtClean="0"/>
              <a:t>დაწესებულებას/ექიმს;</a:t>
            </a:r>
            <a:endParaRPr lang="ka-GE" sz="1800" dirty="0"/>
          </a:p>
          <a:p>
            <a:pPr marL="891540" lvl="1" indent="-342900">
              <a:buFont typeface="Wingdings" panose="05000000000000000000" pitchFamily="2" charset="2"/>
              <a:buChar char="ü"/>
            </a:pPr>
            <a:r>
              <a:rPr lang="ka-GE" sz="1800" dirty="0"/>
              <a:t>დანიშნულებას კორექტირება არ სჭირდება;</a:t>
            </a:r>
          </a:p>
          <a:p>
            <a:pPr marL="891540" lvl="1" indent="-342900">
              <a:buFont typeface="Wingdings" panose="05000000000000000000" pitchFamily="2" charset="2"/>
              <a:buChar char="ü"/>
            </a:pPr>
            <a:r>
              <a:rPr lang="ka-GE" sz="1800" dirty="0"/>
              <a:t>საკითხი საჭიროებს კომისიურ განხილვას, შედეგების თაობაზე გეცნობებათ </a:t>
            </a:r>
            <a:r>
              <a:rPr lang="ka-GE" sz="1800" dirty="0" smtClean="0"/>
              <a:t>დამატებით.</a:t>
            </a:r>
          </a:p>
          <a:p>
            <a:pPr marL="594360" indent="-342900"/>
            <a:r>
              <a:rPr lang="ka-GE" sz="2000" dirty="0" smtClean="0"/>
              <a:t>კომისიური განხილვის შემდეგ უკუკავშირი განხორციელდება ანალოგიურად (ინფორმაცია მიეწოდება დაწესებულებას/ექიმს, ასევე, პაციენტს)</a:t>
            </a:r>
          </a:p>
          <a:p>
            <a:pPr marL="594360" indent="-342900"/>
            <a:r>
              <a:rPr lang="ka-GE" sz="2000" dirty="0" smtClean="0"/>
              <a:t>სამედიცინო დაწესებულება/ექიმი ვალდებულია, კომისიას მიაწოდოს ინფორმაცია გატარებული ღონისძიებების შესახებ.</a:t>
            </a:r>
            <a:endParaRPr lang="en-US" sz="2000" dirty="0"/>
          </a:p>
        </p:txBody>
      </p:sp>
    </p:spTree>
    <p:extLst>
      <p:ext uri="{BB962C8B-B14F-4D97-AF65-F5344CB8AC3E}">
        <p14:creationId xmlns:p14="http://schemas.microsoft.com/office/powerpoint/2010/main" val="30623483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7620000" cy="1143000"/>
          </a:xfrm>
        </p:spPr>
        <p:txBody>
          <a:bodyPr>
            <a:noAutofit/>
          </a:bodyPr>
          <a:lstStyle/>
          <a:p>
            <a:pPr algn="ctr"/>
            <a:r>
              <a:rPr lang="ka-GE" sz="3600" dirty="0"/>
              <a:t>რეაგირება</a:t>
            </a:r>
            <a:r>
              <a:rPr lang="en-US" sz="3600" dirty="0"/>
              <a:t/>
            </a:r>
            <a:br>
              <a:rPr lang="en-US" sz="3600" dirty="0"/>
            </a:br>
            <a:endParaRPr lang="en-US" sz="3600" dirty="0"/>
          </a:p>
        </p:txBody>
      </p:sp>
      <p:sp>
        <p:nvSpPr>
          <p:cNvPr id="3" name="Content Placeholder 2"/>
          <p:cNvSpPr>
            <a:spLocks noGrp="1"/>
          </p:cNvSpPr>
          <p:nvPr>
            <p:ph idx="1"/>
          </p:nvPr>
        </p:nvSpPr>
        <p:spPr/>
        <p:txBody>
          <a:bodyPr>
            <a:normAutofit/>
          </a:bodyPr>
          <a:lstStyle/>
          <a:p>
            <a:r>
              <a:rPr lang="ka-GE" sz="2800" dirty="0" smtClean="0"/>
              <a:t>კრიტიკულ შემთხვევებში, სამედიცინო დაწესებულების/ექიმის </a:t>
            </a:r>
            <a:r>
              <a:rPr lang="ka-GE" sz="2800" dirty="0"/>
              <a:t>პროფესიული პასუხისმგებლობის საკითხის დასმა</a:t>
            </a:r>
            <a:endParaRPr lang="en-US" sz="2800" dirty="0"/>
          </a:p>
        </p:txBody>
      </p:sp>
    </p:spTree>
    <p:extLst>
      <p:ext uri="{BB962C8B-B14F-4D97-AF65-F5344CB8AC3E}">
        <p14:creationId xmlns:p14="http://schemas.microsoft.com/office/powerpoint/2010/main" val="19340473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00"/>
            <a:ext cx="7620000" cy="1143000"/>
          </a:xfrm>
        </p:spPr>
        <p:txBody>
          <a:bodyPr/>
          <a:lstStyle/>
          <a:p>
            <a:r>
              <a:rPr lang="ka-GE" dirty="0" smtClean="0"/>
              <a:t>გმადლობთ ყურადღებისათვის!</a:t>
            </a:r>
            <a:endParaRPr lang="en-US" dirty="0"/>
          </a:p>
        </p:txBody>
      </p:sp>
    </p:spTree>
    <p:extLst>
      <p:ext uri="{BB962C8B-B14F-4D97-AF65-F5344CB8AC3E}">
        <p14:creationId xmlns:p14="http://schemas.microsoft.com/office/powerpoint/2010/main" val="32286719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447800"/>
          </a:xfrm>
        </p:spPr>
        <p:txBody>
          <a:bodyPr>
            <a:noAutofit/>
          </a:bodyPr>
          <a:lstStyle/>
          <a:p>
            <a:pPr algn="r"/>
            <a:r>
              <a:rPr lang="ka-GE" sz="3200" dirty="0" smtClean="0">
                <a:solidFill>
                  <a:schemeClr val="tx1"/>
                </a:solidFill>
              </a:rPr>
              <a:t/>
            </a:r>
            <a:br>
              <a:rPr lang="ka-GE" sz="3200" dirty="0" smtClean="0">
                <a:solidFill>
                  <a:schemeClr val="tx1"/>
                </a:solidFill>
              </a:rPr>
            </a:br>
            <a:r>
              <a:rPr lang="ka-GE" sz="3200" dirty="0">
                <a:solidFill>
                  <a:schemeClr val="tx1"/>
                </a:solidFill>
              </a:rPr>
              <a:t/>
            </a:r>
            <a:br>
              <a:rPr lang="ka-GE" sz="3200" dirty="0">
                <a:solidFill>
                  <a:schemeClr val="tx1"/>
                </a:solidFill>
              </a:rPr>
            </a:br>
            <a:r>
              <a:rPr lang="ka-GE" sz="3200" dirty="0" smtClean="0">
                <a:solidFill>
                  <a:schemeClr val="tx1"/>
                </a:solidFill>
              </a:rPr>
              <a:t/>
            </a:r>
            <a:br>
              <a:rPr lang="ka-GE" sz="3200" dirty="0" smtClean="0">
                <a:solidFill>
                  <a:schemeClr val="tx1"/>
                </a:solidFill>
              </a:rPr>
            </a:br>
            <a:r>
              <a:rPr lang="ka-GE" sz="3200" dirty="0">
                <a:solidFill>
                  <a:schemeClr val="tx1"/>
                </a:solidFill>
              </a:rPr>
              <a:t/>
            </a:r>
            <a:br>
              <a:rPr lang="ka-GE" sz="3200" dirty="0">
                <a:solidFill>
                  <a:schemeClr val="tx1"/>
                </a:solidFill>
              </a:rPr>
            </a:br>
            <a:r>
              <a:rPr lang="ka-GE" sz="3200" dirty="0" smtClean="0">
                <a:solidFill>
                  <a:schemeClr val="tx1"/>
                </a:solidFill>
              </a:rPr>
              <a:t/>
            </a:r>
            <a:br>
              <a:rPr lang="ka-GE" sz="3200" dirty="0" smtClean="0">
                <a:solidFill>
                  <a:schemeClr val="tx1"/>
                </a:solidFill>
              </a:rPr>
            </a:br>
            <a:r>
              <a:rPr lang="ka-GE" sz="3200" dirty="0" smtClean="0">
                <a:solidFill>
                  <a:schemeClr val="tx1"/>
                </a:solidFill>
              </a:rPr>
              <a:t>პოლიფარმაცია </a:t>
            </a:r>
            <a:r>
              <a:rPr lang="ka-GE" sz="3200" dirty="0">
                <a:solidFill>
                  <a:schemeClr val="tx1"/>
                </a:solidFill>
              </a:rPr>
              <a:t>-მოსამზადებელი </a:t>
            </a:r>
            <a:r>
              <a:rPr lang="ka-GE" sz="3200" dirty="0" smtClean="0">
                <a:solidFill>
                  <a:schemeClr val="tx1"/>
                </a:solidFill>
              </a:rPr>
              <a:t>სამუშაოები</a:t>
            </a:r>
            <a:r>
              <a:rPr lang="en-US" sz="3200" dirty="0">
                <a:solidFill>
                  <a:schemeClr val="tx1"/>
                </a:solidFill>
              </a:rPr>
              <a:t/>
            </a:r>
            <a:br>
              <a:rPr lang="en-US" sz="3200" dirty="0">
                <a:solidFill>
                  <a:schemeClr val="tx1"/>
                </a:solidFill>
              </a:rPr>
            </a:br>
            <a:endParaRPr lang="en-US" sz="3200" dirty="0">
              <a:solidFill>
                <a:schemeClr val="tx1"/>
              </a:solidFill>
            </a:endParaRPr>
          </a:p>
        </p:txBody>
      </p:sp>
      <p:sp>
        <p:nvSpPr>
          <p:cNvPr id="3" name="Subtitle 2"/>
          <p:cNvSpPr>
            <a:spLocks noGrp="1"/>
          </p:cNvSpPr>
          <p:nvPr>
            <p:ph type="subTitle" idx="1"/>
          </p:nvPr>
        </p:nvSpPr>
        <p:spPr>
          <a:xfrm>
            <a:off x="152400" y="1600200"/>
            <a:ext cx="8305800" cy="5486400"/>
          </a:xfrm>
        </p:spPr>
        <p:txBody>
          <a:bodyPr>
            <a:normAutofit/>
          </a:bodyPr>
          <a:lstStyle/>
          <a:p>
            <a:pPr marL="800100" lvl="1" indent="-342900" algn="l">
              <a:buFont typeface="Arial" panose="020B0604020202020204" pitchFamily="34" charset="0"/>
              <a:buChar char="•"/>
            </a:pPr>
            <a:r>
              <a:rPr lang="ka-GE" sz="2400" dirty="0" smtClean="0">
                <a:solidFill>
                  <a:schemeClr val="tx1"/>
                </a:solidFill>
              </a:rPr>
              <a:t>საინფორმაციო კამპანიის დაწყება/წარმოება</a:t>
            </a:r>
          </a:p>
          <a:p>
            <a:pPr marL="800100" lvl="1" indent="-342900" algn="l">
              <a:buFont typeface="Arial" panose="020B0604020202020204" pitchFamily="34" charset="0"/>
              <a:buChar char="•"/>
            </a:pPr>
            <a:endParaRPr lang="ka-GE" sz="2400" dirty="0">
              <a:solidFill>
                <a:schemeClr val="tx1"/>
              </a:solidFill>
            </a:endParaRPr>
          </a:p>
          <a:p>
            <a:pPr marL="800100" lvl="1" indent="-342900" algn="l">
              <a:buFont typeface="Arial" panose="020B0604020202020204" pitchFamily="34" charset="0"/>
              <a:buChar char="•"/>
            </a:pPr>
            <a:r>
              <a:rPr lang="ka-GE" sz="2400" dirty="0" smtClean="0">
                <a:solidFill>
                  <a:schemeClr val="tx1"/>
                </a:solidFill>
              </a:rPr>
              <a:t>კომისიის შექმნა;</a:t>
            </a:r>
          </a:p>
          <a:p>
            <a:pPr lvl="1" algn="l"/>
            <a:endParaRPr lang="ka-GE" sz="2400" dirty="0">
              <a:solidFill>
                <a:schemeClr val="tx1"/>
              </a:solidFill>
            </a:endParaRPr>
          </a:p>
          <a:p>
            <a:pPr marL="800100" lvl="1" indent="-342900" algn="l">
              <a:buFont typeface="Arial" panose="020B0604020202020204" pitchFamily="34" charset="0"/>
              <a:buChar char="•"/>
            </a:pPr>
            <a:r>
              <a:rPr lang="ka-GE" sz="2400" dirty="0" smtClean="0">
                <a:solidFill>
                  <a:schemeClr val="tx1"/>
                </a:solidFill>
              </a:rPr>
              <a:t>ელექტრონული პლატფორმის დამუშავება;</a:t>
            </a:r>
          </a:p>
          <a:p>
            <a:pPr lvl="1" algn="l"/>
            <a:endParaRPr lang="ka-GE" sz="2400" dirty="0" smtClean="0">
              <a:solidFill>
                <a:schemeClr val="tx1"/>
              </a:solidFill>
            </a:endParaRPr>
          </a:p>
          <a:p>
            <a:pPr marL="800100" lvl="1" indent="-342900" algn="l">
              <a:buFont typeface="Arial" panose="020B0604020202020204" pitchFamily="34" charset="0"/>
              <a:buChar char="•"/>
            </a:pPr>
            <a:r>
              <a:rPr lang="ka-GE" sz="2400" dirty="0" smtClean="0">
                <a:solidFill>
                  <a:schemeClr val="tx1"/>
                </a:solidFill>
              </a:rPr>
              <a:t>ადმინისტრაციულ-ფინანსური მხარდაჭერის მოძიება.</a:t>
            </a:r>
            <a:endParaRPr lang="en-US" sz="2400" dirty="0" smtClean="0">
              <a:solidFill>
                <a:schemeClr val="tx1"/>
              </a:solidFill>
            </a:endParaRPr>
          </a:p>
          <a:p>
            <a:pPr lvl="1" algn="l"/>
            <a:endParaRPr lang="en-US" dirty="0">
              <a:solidFill>
                <a:schemeClr val="tx1"/>
              </a:solidFill>
            </a:endParaRPr>
          </a:p>
          <a:p>
            <a:pPr algn="l"/>
            <a:endParaRPr lang="en-US" sz="2800" dirty="0">
              <a:solidFill>
                <a:schemeClr val="tx1"/>
              </a:solidFill>
            </a:endParaRPr>
          </a:p>
          <a:p>
            <a:endParaRPr lang="en-US" dirty="0"/>
          </a:p>
        </p:txBody>
      </p:sp>
    </p:spTree>
    <p:extLst>
      <p:ext uri="{BB962C8B-B14F-4D97-AF65-F5344CB8AC3E}">
        <p14:creationId xmlns:p14="http://schemas.microsoft.com/office/powerpoint/2010/main" val="3256302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76200"/>
            <a:ext cx="7391400" cy="609600"/>
          </a:xfrm>
        </p:spPr>
        <p:txBody>
          <a:bodyPr>
            <a:noAutofit/>
          </a:bodyPr>
          <a:lstStyle/>
          <a:p>
            <a:pPr algn="r"/>
            <a:r>
              <a:rPr lang="ka-GE" sz="3200" dirty="0" smtClean="0">
                <a:solidFill>
                  <a:schemeClr val="tx1"/>
                </a:solidFill>
              </a:rPr>
              <a:t>პოლიფარმაცია - საინფორმაციო კამპანია</a:t>
            </a:r>
            <a:endParaRPr lang="en-US" sz="3200" dirty="0">
              <a:solidFill>
                <a:schemeClr val="tx1"/>
              </a:solidFill>
            </a:endParaRPr>
          </a:p>
        </p:txBody>
      </p:sp>
      <p:sp>
        <p:nvSpPr>
          <p:cNvPr id="3" name="Subtitle 2"/>
          <p:cNvSpPr>
            <a:spLocks noGrp="1"/>
          </p:cNvSpPr>
          <p:nvPr>
            <p:ph type="subTitle" idx="1"/>
          </p:nvPr>
        </p:nvSpPr>
        <p:spPr>
          <a:xfrm>
            <a:off x="76200" y="685800"/>
            <a:ext cx="8458200" cy="5943600"/>
          </a:xfrm>
        </p:spPr>
        <p:txBody>
          <a:bodyPr>
            <a:normAutofit fontScale="40000" lnSpcReduction="20000"/>
          </a:bodyPr>
          <a:lstStyle/>
          <a:p>
            <a:r>
              <a:rPr lang="ka-GE" sz="3800" dirty="0" smtClean="0">
                <a:solidFill>
                  <a:schemeClr val="tx1"/>
                </a:solidFill>
              </a:rPr>
              <a:t>მესიჯი </a:t>
            </a:r>
            <a:r>
              <a:rPr lang="ka-GE" sz="3800" dirty="0">
                <a:solidFill>
                  <a:schemeClr val="tx1"/>
                </a:solidFill>
              </a:rPr>
              <a:t>მოქალაქეებს/პაციენტებს:</a:t>
            </a:r>
          </a:p>
          <a:p>
            <a:pPr marL="800100" lvl="1" indent="-342900" algn="l">
              <a:buFont typeface="Arial" panose="020B0604020202020204" pitchFamily="34" charset="0"/>
              <a:buChar char="•"/>
            </a:pPr>
            <a:r>
              <a:rPr lang="ka-GE" sz="3800" dirty="0" smtClean="0">
                <a:solidFill>
                  <a:schemeClr val="tx1"/>
                </a:solidFill>
              </a:rPr>
              <a:t>პოლიფარმაციის შემთხვევებზე რეაგირების მიზნით მოქალაქეებს შეუძლიათ, მიმართონ სშჯსდ სამინისტროს;</a:t>
            </a:r>
          </a:p>
          <a:p>
            <a:pPr marL="800100" lvl="1" indent="-342900" algn="l">
              <a:buFont typeface="Arial" panose="020B0604020202020204" pitchFamily="34" charset="0"/>
              <a:buChar char="•"/>
            </a:pPr>
            <a:r>
              <a:rPr lang="ka-GE" sz="3800" dirty="0">
                <a:solidFill>
                  <a:schemeClr val="tx1"/>
                </a:solidFill>
              </a:rPr>
              <a:t>რეაგირება  მოხდება 5-ზე მეტი მედიკამენტის დანიშვნის შემთხვევაში;</a:t>
            </a:r>
          </a:p>
          <a:p>
            <a:pPr marL="800100" lvl="1" indent="-342900" algn="l">
              <a:buFont typeface="Arial" panose="020B0604020202020204" pitchFamily="34" charset="0"/>
              <a:buChar char="•"/>
            </a:pPr>
            <a:r>
              <a:rPr lang="ka-GE" sz="3800" dirty="0" smtClean="0">
                <a:solidFill>
                  <a:schemeClr val="tx1"/>
                </a:solidFill>
              </a:rPr>
              <a:t>მომართვის სახე:</a:t>
            </a:r>
          </a:p>
          <a:p>
            <a:pPr marL="1371600" lvl="2" indent="-457200" algn="l">
              <a:buFont typeface="Wingdings" panose="05000000000000000000" pitchFamily="2" charset="2"/>
              <a:buChar char="ü"/>
            </a:pPr>
            <a:r>
              <a:rPr lang="ka-GE" sz="3300" dirty="0" smtClean="0">
                <a:solidFill>
                  <a:schemeClr val="tx1"/>
                </a:solidFill>
              </a:rPr>
              <a:t>ელექტრონული რეცეპტის სისტემაში დაფიქსირებული დანიშნულება;</a:t>
            </a:r>
          </a:p>
          <a:p>
            <a:pPr marL="1371600" lvl="2" indent="-457200" algn="l">
              <a:buFont typeface="Wingdings" panose="05000000000000000000" pitchFamily="2" charset="2"/>
              <a:buChar char="ü"/>
            </a:pPr>
            <a:r>
              <a:rPr lang="ka-GE" sz="3300" dirty="0" smtClean="0">
                <a:solidFill>
                  <a:schemeClr val="tx1"/>
                </a:solidFill>
              </a:rPr>
              <a:t>„დანიშნულება“ მატერიალურ ფორმატში. </a:t>
            </a:r>
          </a:p>
          <a:p>
            <a:pPr marL="800100" lvl="1" indent="-342900" algn="l">
              <a:buFont typeface="Arial" panose="020B0604020202020204" pitchFamily="34" charset="0"/>
              <a:buChar char="•"/>
            </a:pPr>
            <a:r>
              <a:rPr lang="ka-GE" sz="3800" dirty="0" smtClean="0">
                <a:solidFill>
                  <a:schemeClr val="tx1"/>
                </a:solidFill>
              </a:rPr>
              <a:t>რეცეპტის ელექტრონულ სისტემაში არსებული დანიშნულებების გადამოწმება შესაძლებელი გახდება 1 კვირის, ხოლო დანიშნულებების მატერიალური ვერსიების - 1 თვის შემდეგ;</a:t>
            </a:r>
          </a:p>
          <a:p>
            <a:pPr marL="800100" lvl="1" indent="-342900" algn="l">
              <a:buFont typeface="Arial" panose="020B0604020202020204" pitchFamily="34" charset="0"/>
              <a:buChar char="•"/>
            </a:pPr>
            <a:r>
              <a:rPr lang="ka-GE" sz="3800" dirty="0" smtClean="0">
                <a:solidFill>
                  <a:schemeClr val="tx1"/>
                </a:solidFill>
              </a:rPr>
              <a:t>ქაღალდის მატარებელზე მიცემული დანიშნულების განხილვა მოხდება მხოლოდ იმ შემთხვევაში, თუ დანიშნულება აკმაყოფილებს შემდეგ მოთხოვნებს:</a:t>
            </a:r>
          </a:p>
          <a:p>
            <a:pPr marL="1371600" lvl="2" indent="-457200" algn="l">
              <a:buFont typeface="Wingdings" panose="05000000000000000000" pitchFamily="2" charset="2"/>
              <a:buChar char="ü"/>
            </a:pPr>
            <a:r>
              <a:rPr lang="ka-GE" sz="3300" dirty="0" smtClean="0">
                <a:solidFill>
                  <a:schemeClr val="tx1"/>
                </a:solidFill>
              </a:rPr>
              <a:t>დანიშნულება მოიცავს შემდეგ ინფორმაციას: სამედიცინო დაწესებულების დასახელება/ექიმის სახელი, გვარი, მომსახურების მიწოდების ადგილი (მისამართი), პაციენტის სახელი, </a:t>
            </a:r>
            <a:r>
              <a:rPr lang="ka-GE" sz="3300" dirty="0" smtClean="0">
                <a:solidFill>
                  <a:schemeClr val="tx1"/>
                </a:solidFill>
              </a:rPr>
              <a:t>გვარი</a:t>
            </a:r>
            <a:r>
              <a:rPr lang="en-US" sz="3300" dirty="0" smtClean="0">
                <a:solidFill>
                  <a:schemeClr val="tx1"/>
                </a:solidFill>
              </a:rPr>
              <a:t>, </a:t>
            </a:r>
            <a:r>
              <a:rPr lang="ka-GE" sz="3300" dirty="0" smtClean="0">
                <a:solidFill>
                  <a:schemeClr val="tx1"/>
                </a:solidFill>
              </a:rPr>
              <a:t>ასაკი. </a:t>
            </a:r>
            <a:r>
              <a:rPr lang="ka-GE" sz="3300" dirty="0" smtClean="0">
                <a:solidFill>
                  <a:schemeClr val="tx1"/>
                </a:solidFill>
              </a:rPr>
              <a:t>დანიშნულება დამოწმებული უნდა იყოს ექიმის ხელმოწერით. ამასთან, ყველა ჩანაწერი უნდა იყოს მკაფიო და კითხვადი;</a:t>
            </a:r>
          </a:p>
          <a:p>
            <a:pPr marL="1371600" lvl="2" indent="-457200" algn="l">
              <a:buFont typeface="Wingdings" panose="05000000000000000000" pitchFamily="2" charset="2"/>
              <a:buChar char="ü"/>
            </a:pPr>
            <a:r>
              <a:rPr lang="ka-GE" sz="3300" dirty="0">
                <a:solidFill>
                  <a:schemeClr val="tx1"/>
                </a:solidFill>
              </a:rPr>
              <a:t>დანიშნულება </a:t>
            </a:r>
            <a:r>
              <a:rPr lang="ka-GE" sz="3300" dirty="0" smtClean="0">
                <a:solidFill>
                  <a:schemeClr val="tx1"/>
                </a:solidFill>
              </a:rPr>
              <a:t>დაფიქსირებულია სამედიცინო დაწესებულების/მკურნალი ექიმის მიერ გაცემულ სამედიცინო </a:t>
            </a:r>
            <a:r>
              <a:rPr lang="ka-GE" sz="3300" dirty="0">
                <a:solidFill>
                  <a:schemeClr val="tx1"/>
                </a:solidFill>
              </a:rPr>
              <a:t>დოკუმენტაცია ფორმა </a:t>
            </a:r>
            <a:r>
              <a:rPr lang="en-US" sz="3300" dirty="0">
                <a:solidFill>
                  <a:schemeClr val="tx1"/>
                </a:solidFill>
              </a:rPr>
              <a:t>N IV–100/</a:t>
            </a:r>
            <a:r>
              <a:rPr lang="ka-GE" sz="3300" dirty="0" smtClean="0">
                <a:solidFill>
                  <a:schemeClr val="tx1"/>
                </a:solidFill>
              </a:rPr>
              <a:t>ა-ში</a:t>
            </a:r>
            <a:r>
              <a:rPr lang="ka-GE" sz="3300" dirty="0" smtClean="0">
                <a:solidFill>
                  <a:schemeClr val="tx1"/>
                </a:solidFill>
              </a:rPr>
              <a:t>.</a:t>
            </a:r>
          </a:p>
          <a:p>
            <a:pPr lvl="2" algn="l"/>
            <a:r>
              <a:rPr lang="ka-GE" sz="3300" dirty="0" smtClean="0">
                <a:solidFill>
                  <a:srgbClr val="FF0000"/>
                </a:solidFill>
              </a:rPr>
              <a:t>ალტერნატიული ვერსიის სახით განიხილება დანიშნულების ფურცლის სამედიცინო დოკუმენტაციის ფორმატში დამტკიცება.</a:t>
            </a:r>
            <a:endParaRPr lang="en-US" sz="3300" dirty="0" smtClean="0">
              <a:solidFill>
                <a:srgbClr val="FF0000"/>
              </a:solidFill>
            </a:endParaRPr>
          </a:p>
          <a:p>
            <a:pPr marL="800100" lvl="1" indent="-342900" algn="l">
              <a:buFont typeface="Arial" panose="020B0604020202020204" pitchFamily="34" charset="0"/>
              <a:buChar char="•"/>
            </a:pPr>
            <a:r>
              <a:rPr lang="ka-GE" sz="3800" dirty="0" smtClean="0">
                <a:solidFill>
                  <a:schemeClr val="tx1"/>
                </a:solidFill>
              </a:rPr>
              <a:t>დამატებითი მესიჯი პაციენტებს: </a:t>
            </a:r>
          </a:p>
          <a:p>
            <a:pPr marL="1371600" lvl="2" indent="-457200" algn="l">
              <a:buFont typeface="Wingdings" panose="05000000000000000000" pitchFamily="2" charset="2"/>
              <a:buChar char="ü"/>
            </a:pPr>
            <a:r>
              <a:rPr lang="ka-GE" sz="3100" dirty="0" smtClean="0">
                <a:solidFill>
                  <a:schemeClr val="tx1"/>
                </a:solidFill>
              </a:rPr>
              <a:t>მოითხოვონ მატერიალური დანიშნულება მხოლოდ ზემოაღწერილი სახით;</a:t>
            </a:r>
          </a:p>
          <a:p>
            <a:pPr marL="1371600" lvl="2" indent="-457200" algn="l">
              <a:buFont typeface="Wingdings" panose="05000000000000000000" pitchFamily="2" charset="2"/>
              <a:buChar char="ü"/>
            </a:pPr>
            <a:r>
              <a:rPr lang="ka-GE" sz="3100" dirty="0" smtClean="0">
                <a:solidFill>
                  <a:schemeClr val="tx1"/>
                </a:solidFill>
              </a:rPr>
              <a:t>რეცეპტით გასაცემ მედიკამენტებთან დაკავშირებით, დანიშნულებასთან ერთად მოითხოვონ რეცეპტ(ებ)ი. </a:t>
            </a:r>
          </a:p>
          <a:p>
            <a:pPr marL="800100" lvl="1" indent="-342900" algn="l">
              <a:buFont typeface="Arial" panose="020B0604020202020204" pitchFamily="34" charset="0"/>
              <a:buChar char="•"/>
            </a:pPr>
            <a:endParaRPr lang="ka-GE" sz="2900" dirty="0">
              <a:solidFill>
                <a:schemeClr val="tx1"/>
              </a:solidFill>
            </a:endParaRPr>
          </a:p>
          <a:p>
            <a:pPr algn="l"/>
            <a:endParaRPr lang="en-US" sz="2800" dirty="0">
              <a:solidFill>
                <a:schemeClr val="tx1"/>
              </a:solidFill>
            </a:endParaRPr>
          </a:p>
          <a:p>
            <a:endParaRPr lang="en-US" dirty="0"/>
          </a:p>
        </p:txBody>
      </p:sp>
    </p:spTree>
    <p:extLst>
      <p:ext uri="{BB962C8B-B14F-4D97-AF65-F5344CB8AC3E}">
        <p14:creationId xmlns:p14="http://schemas.microsoft.com/office/powerpoint/2010/main" val="1059953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76200"/>
            <a:ext cx="7391400" cy="609600"/>
          </a:xfrm>
        </p:spPr>
        <p:txBody>
          <a:bodyPr>
            <a:noAutofit/>
          </a:bodyPr>
          <a:lstStyle/>
          <a:p>
            <a:pPr algn="r"/>
            <a:r>
              <a:rPr lang="ka-GE" sz="3200" dirty="0" smtClean="0">
                <a:solidFill>
                  <a:schemeClr val="tx1"/>
                </a:solidFill>
              </a:rPr>
              <a:t>პოლიფარმაცია - საინფორმაციო კამპანია</a:t>
            </a:r>
            <a:endParaRPr lang="en-US" sz="3200" dirty="0">
              <a:solidFill>
                <a:schemeClr val="tx1"/>
              </a:solidFill>
            </a:endParaRPr>
          </a:p>
        </p:txBody>
      </p:sp>
      <p:sp>
        <p:nvSpPr>
          <p:cNvPr id="3" name="Subtitle 2"/>
          <p:cNvSpPr>
            <a:spLocks noGrp="1"/>
          </p:cNvSpPr>
          <p:nvPr>
            <p:ph type="subTitle" idx="1"/>
          </p:nvPr>
        </p:nvSpPr>
        <p:spPr>
          <a:xfrm>
            <a:off x="228600" y="685800"/>
            <a:ext cx="8305800" cy="5943600"/>
          </a:xfrm>
        </p:spPr>
        <p:txBody>
          <a:bodyPr>
            <a:normAutofit/>
          </a:bodyPr>
          <a:lstStyle/>
          <a:p>
            <a:r>
              <a:rPr lang="ka-GE" sz="3300" dirty="0" smtClean="0">
                <a:solidFill>
                  <a:schemeClr val="tx1"/>
                </a:solidFill>
              </a:rPr>
              <a:t>მესიჯი </a:t>
            </a:r>
            <a:r>
              <a:rPr lang="ka-GE" sz="3300" dirty="0">
                <a:solidFill>
                  <a:schemeClr val="tx1"/>
                </a:solidFill>
              </a:rPr>
              <a:t>მოქალაქეებს/პაციენტებს:</a:t>
            </a:r>
          </a:p>
          <a:p>
            <a:pPr marL="800100" lvl="1" indent="-342900" algn="l">
              <a:buFont typeface="Arial" panose="020B0604020202020204" pitchFamily="34" charset="0"/>
              <a:buChar char="•"/>
            </a:pPr>
            <a:r>
              <a:rPr lang="ka-GE" dirty="0" smtClean="0">
                <a:solidFill>
                  <a:schemeClr val="tx1"/>
                </a:solidFill>
              </a:rPr>
              <a:t>უკუკავშირი, ზოგადად (ძირითადად), განხორციელდება </a:t>
            </a:r>
            <a:r>
              <a:rPr lang="ka-GE" dirty="0" smtClean="0">
                <a:solidFill>
                  <a:srgbClr val="FF0000"/>
                </a:solidFill>
              </a:rPr>
              <a:t>განაცხადის წარმოდგენიდან 3</a:t>
            </a:r>
            <a:r>
              <a:rPr lang="ka-GE" dirty="0" smtClean="0">
                <a:solidFill>
                  <a:schemeClr val="tx1"/>
                </a:solidFill>
              </a:rPr>
              <a:t> სამუშაო დღის ვადაში, გარდა იმ შემთხვევებისა, როცა დანიშნულებას სჭირდება უფრო ღრმა (კომისიური წესით) განხილვა;</a:t>
            </a:r>
          </a:p>
          <a:p>
            <a:pPr marL="800100" lvl="1" indent="-342900" algn="l">
              <a:buFont typeface="Arial" panose="020B0604020202020204" pitchFamily="34" charset="0"/>
              <a:buChar char="•"/>
            </a:pPr>
            <a:r>
              <a:rPr lang="ka-GE" dirty="0" smtClean="0">
                <a:solidFill>
                  <a:schemeClr val="tx1"/>
                </a:solidFill>
              </a:rPr>
              <a:t>განხილვის შედეგების თაობაზე, იმ შემთხვევაში, თუ დანიშნულება საჭიროებს კორექტირებას, ინფორმაცია მიეწოდება სამედიცინო დაწესებულებას, პაციენტი კი მიიღებს შემდეგ შეტყობინებას:</a:t>
            </a:r>
          </a:p>
          <a:p>
            <a:pPr marL="1257300" lvl="2" indent="-342900" algn="l">
              <a:buFont typeface="Wingdings" panose="05000000000000000000" pitchFamily="2" charset="2"/>
              <a:buChar char="ü"/>
            </a:pPr>
            <a:r>
              <a:rPr lang="ka-GE" dirty="0" smtClean="0">
                <a:solidFill>
                  <a:schemeClr val="tx1"/>
                </a:solidFill>
              </a:rPr>
              <a:t>დანიშნულებას სჭირდება კორექტირება, შესაბამისად მიმართეთ თქვენს დაწესებულებას/ექიმს;</a:t>
            </a:r>
          </a:p>
          <a:p>
            <a:pPr marL="1257300" lvl="2" indent="-342900" algn="l">
              <a:buFont typeface="Wingdings" panose="05000000000000000000" pitchFamily="2" charset="2"/>
              <a:buChar char="ü"/>
            </a:pPr>
            <a:r>
              <a:rPr lang="ka-GE" dirty="0" smtClean="0">
                <a:solidFill>
                  <a:schemeClr val="tx1"/>
                </a:solidFill>
              </a:rPr>
              <a:t>დანიშნულებას კორექტირება არ სჭირდება;</a:t>
            </a:r>
          </a:p>
          <a:p>
            <a:pPr marL="1257300" lvl="2" indent="-342900" algn="l">
              <a:buFont typeface="Wingdings" panose="05000000000000000000" pitchFamily="2" charset="2"/>
              <a:buChar char="ü"/>
            </a:pPr>
            <a:r>
              <a:rPr lang="ka-GE" dirty="0" smtClean="0">
                <a:solidFill>
                  <a:schemeClr val="tx1"/>
                </a:solidFill>
              </a:rPr>
              <a:t>საკითხი საჭიროებს კომისიურ განხილვას, შედეგების თაობაზე გეცნობებათ </a:t>
            </a:r>
            <a:r>
              <a:rPr lang="ka-GE" dirty="0">
                <a:solidFill>
                  <a:schemeClr val="tx1"/>
                </a:solidFill>
              </a:rPr>
              <a:t>დამატებით</a:t>
            </a:r>
            <a:r>
              <a:rPr lang="ka-GE" sz="2000" dirty="0">
                <a:solidFill>
                  <a:schemeClr val="tx1"/>
                </a:solidFill>
              </a:rPr>
              <a:t>.</a:t>
            </a:r>
          </a:p>
          <a:p>
            <a:pPr marL="800100" lvl="1" indent="-342900" algn="l">
              <a:buFont typeface="Arial" panose="020B0604020202020204" pitchFamily="34" charset="0"/>
              <a:buChar char="•"/>
            </a:pPr>
            <a:r>
              <a:rPr lang="ka-GE" dirty="0" smtClean="0">
                <a:solidFill>
                  <a:schemeClr val="tx1"/>
                </a:solidFill>
              </a:rPr>
              <a:t>ინფორმირება</a:t>
            </a:r>
            <a:r>
              <a:rPr lang="ka-GE" dirty="0">
                <a:solidFill>
                  <a:schemeClr val="tx1"/>
                </a:solidFill>
              </a:rPr>
              <a:t>, რომ მიუხედავად </a:t>
            </a:r>
            <a:r>
              <a:rPr lang="ka-GE" dirty="0" smtClean="0">
                <a:solidFill>
                  <a:schemeClr val="tx1"/>
                </a:solidFill>
              </a:rPr>
              <a:t>განაცხადის წარდგენისა, </a:t>
            </a:r>
            <a:r>
              <a:rPr lang="ka-GE" dirty="0">
                <a:solidFill>
                  <a:schemeClr val="tx1"/>
                </a:solidFill>
              </a:rPr>
              <a:t>პაციენტი იწყებს/აგრძელებს ექიმის მიერ მიცემულ </a:t>
            </a:r>
            <a:r>
              <a:rPr lang="ka-GE" dirty="0" smtClean="0">
                <a:solidFill>
                  <a:schemeClr val="tx1"/>
                </a:solidFill>
              </a:rPr>
              <a:t>დანიშნულებას.</a:t>
            </a:r>
            <a:endParaRPr lang="ka-GE" dirty="0">
              <a:solidFill>
                <a:schemeClr val="tx1"/>
              </a:solidFill>
            </a:endParaRPr>
          </a:p>
          <a:p>
            <a:pPr algn="l"/>
            <a:endParaRPr lang="en-US" sz="2800" dirty="0">
              <a:solidFill>
                <a:schemeClr val="tx1"/>
              </a:solidFill>
            </a:endParaRPr>
          </a:p>
          <a:p>
            <a:endParaRPr lang="en-US" dirty="0"/>
          </a:p>
        </p:txBody>
      </p:sp>
    </p:spTree>
    <p:extLst>
      <p:ext uri="{BB962C8B-B14F-4D97-AF65-F5344CB8AC3E}">
        <p14:creationId xmlns:p14="http://schemas.microsoft.com/office/powerpoint/2010/main" val="4216051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620000" cy="1066800"/>
          </a:xfrm>
        </p:spPr>
        <p:txBody>
          <a:bodyPr>
            <a:noAutofit/>
          </a:bodyPr>
          <a:lstStyle/>
          <a:p>
            <a:pPr algn="r"/>
            <a:r>
              <a:rPr lang="ka-GE" sz="3200" dirty="0"/>
              <a:t>პოლიფარმაცია - ინფორმაციის მიღება და რეაგირება (ბიზნეს პროცესი)</a:t>
            </a:r>
            <a:endParaRPr lang="en-US" sz="3200" dirty="0"/>
          </a:p>
        </p:txBody>
      </p:sp>
      <p:sp>
        <p:nvSpPr>
          <p:cNvPr id="3" name="Content Placeholder 2"/>
          <p:cNvSpPr>
            <a:spLocks noGrp="1"/>
          </p:cNvSpPr>
          <p:nvPr>
            <p:ph idx="1"/>
          </p:nvPr>
        </p:nvSpPr>
        <p:spPr>
          <a:xfrm>
            <a:off x="152400" y="1219200"/>
            <a:ext cx="8534400" cy="5410200"/>
          </a:xfrm>
        </p:spPr>
        <p:txBody>
          <a:bodyPr>
            <a:normAutofit fontScale="77500" lnSpcReduction="20000"/>
          </a:bodyPr>
          <a:lstStyle/>
          <a:p>
            <a:r>
              <a:rPr lang="ka-GE" sz="2300" dirty="0" smtClean="0"/>
              <a:t>კომისიის მიერ, </a:t>
            </a:r>
            <a:r>
              <a:rPr lang="ka-GE" sz="2300" dirty="0"/>
              <a:t>პოლიფარმაციის შემთხვევების შესახებ ინფორმაციის მიღება;</a:t>
            </a:r>
          </a:p>
          <a:p>
            <a:r>
              <a:rPr lang="ka-GE" sz="2300" dirty="0" smtClean="0"/>
              <a:t>კომისიის სამდივნოს მიერ, </a:t>
            </a:r>
            <a:r>
              <a:rPr lang="ka-GE" sz="2300" dirty="0"/>
              <a:t>წინასწარ განსაზღვრული კრიტერიუმების </a:t>
            </a:r>
            <a:r>
              <a:rPr lang="ka-GE" sz="2300" dirty="0" smtClean="0"/>
              <a:t>თანახმად, </a:t>
            </a:r>
            <a:r>
              <a:rPr lang="ka-GE" sz="2300" dirty="0"/>
              <a:t>მიღებული ინფორმაციის დამუშავება;</a:t>
            </a:r>
          </a:p>
          <a:p>
            <a:r>
              <a:rPr lang="ka-GE" sz="2300" dirty="0" smtClean="0"/>
              <a:t>კომისიის სამდივნოს მიერ </a:t>
            </a:r>
            <a:r>
              <a:rPr lang="ka-GE" sz="2300" dirty="0"/>
              <a:t>შერჩეული ინფორმაციის </a:t>
            </a:r>
            <a:r>
              <a:rPr lang="ka-GE" sz="2300" dirty="0" smtClean="0"/>
              <a:t>კლინიკური ფარმაკოლოგებისათვის </a:t>
            </a:r>
            <a:r>
              <a:rPr lang="ka-GE" sz="2300" dirty="0"/>
              <a:t>გადაგზავნა;</a:t>
            </a:r>
          </a:p>
          <a:p>
            <a:r>
              <a:rPr lang="ka-GE" sz="2300" dirty="0"/>
              <a:t>კლინიკური </a:t>
            </a:r>
            <a:r>
              <a:rPr lang="ka-GE" sz="2300" dirty="0" smtClean="0"/>
              <a:t>ფარმაკოლოგების მიერ </a:t>
            </a:r>
            <a:r>
              <a:rPr lang="ka-GE" sz="2300" dirty="0"/>
              <a:t>წინასწარ განსაზღვრული კრიტერიუმების მიხედვით ინფორმაციის </a:t>
            </a:r>
            <a:r>
              <a:rPr lang="ka-GE" sz="2300" dirty="0" smtClean="0"/>
              <a:t>განხილვა და შედეგების სამდივნოსათვის მიწოდება</a:t>
            </a:r>
            <a:r>
              <a:rPr lang="ka-GE" sz="2300" dirty="0"/>
              <a:t>;</a:t>
            </a:r>
          </a:p>
          <a:p>
            <a:r>
              <a:rPr lang="ka-GE" sz="2300" dirty="0" smtClean="0"/>
              <a:t>კლინიკური ფარმაკოლოგების მიერ </a:t>
            </a:r>
            <a:r>
              <a:rPr lang="ka-GE" sz="2300" dirty="0"/>
              <a:t>მომზადებული განხილვის </a:t>
            </a:r>
            <a:r>
              <a:rPr lang="ka-GE" sz="2300" dirty="0" smtClean="0"/>
              <a:t>შედეგების </a:t>
            </a:r>
            <a:r>
              <a:rPr lang="ka-GE" sz="2300" dirty="0"/>
              <a:t>საფუძველზე  </a:t>
            </a:r>
            <a:r>
              <a:rPr lang="ka-GE" sz="2300" dirty="0" smtClean="0"/>
              <a:t>უკუკავშირის უზრუნველყოფა (გარდა იმ შემთხვევებისა, როცა კლინიკური ფარმაკოლოგების დასკვნის საფუძველზე საკითხი მოითხოვს კომისიურ (სპეციალისტების ჩართულობით) განხილვას) - </a:t>
            </a:r>
            <a:r>
              <a:rPr lang="ka-GE" sz="2300" dirty="0"/>
              <a:t>კომისიის სამდივნო;</a:t>
            </a:r>
          </a:p>
          <a:p>
            <a:r>
              <a:rPr lang="ka-GE" sz="2300" dirty="0" smtClean="0"/>
              <a:t>საჭიროებისამებრ (იმ შემთხვევებში, </a:t>
            </a:r>
            <a:r>
              <a:rPr lang="ka-GE" sz="2300" dirty="0"/>
              <a:t>თუ კლინიკური ფარმაკოლოგების დასკვნის საფუძველზე საკითხი მოითხოვს კომისიურ (სპეციალისტების ჩართულობით) განხილვას ) </a:t>
            </a:r>
            <a:r>
              <a:rPr lang="ka-GE" sz="2300" dirty="0" smtClean="0"/>
              <a:t>კომისიის  </a:t>
            </a:r>
            <a:r>
              <a:rPr lang="ka-GE" sz="2300" dirty="0"/>
              <a:t>სხდომის </a:t>
            </a:r>
            <a:r>
              <a:rPr lang="ka-GE" sz="2300" dirty="0" smtClean="0"/>
              <a:t>მოწვევა და უკუკავშირი მიღებული გადაწყვეტილების შესაბამისად - </a:t>
            </a:r>
            <a:r>
              <a:rPr lang="ka-GE" sz="2300" dirty="0"/>
              <a:t>კომისიის სამდივნო;</a:t>
            </a:r>
          </a:p>
          <a:p>
            <a:r>
              <a:rPr lang="ka-GE" sz="2300" dirty="0" smtClean="0"/>
              <a:t>რეაგირება </a:t>
            </a:r>
            <a:r>
              <a:rPr lang="ka-GE" sz="2300" dirty="0"/>
              <a:t>(ექიმი/სამედიცინო დაწესებულება);</a:t>
            </a:r>
          </a:p>
          <a:p>
            <a:r>
              <a:rPr lang="ka-GE" sz="2300" dirty="0"/>
              <a:t>საგანმანათლებლო/სარეკომენდაციო საქმიანობა.</a:t>
            </a:r>
          </a:p>
          <a:p>
            <a:endParaRPr lang="en-US" dirty="0"/>
          </a:p>
        </p:txBody>
      </p:sp>
    </p:spTree>
    <p:extLst>
      <p:ext uri="{BB962C8B-B14F-4D97-AF65-F5344CB8AC3E}">
        <p14:creationId xmlns:p14="http://schemas.microsoft.com/office/powerpoint/2010/main" val="3042498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304800"/>
            <a:ext cx="7772400" cy="838201"/>
          </a:xfrm>
        </p:spPr>
        <p:txBody>
          <a:bodyPr>
            <a:normAutofit/>
          </a:bodyPr>
          <a:lstStyle/>
          <a:p>
            <a:pPr algn="ctr"/>
            <a:r>
              <a:rPr lang="ka-GE" sz="3600" dirty="0" smtClean="0"/>
              <a:t>კომისიის  </a:t>
            </a:r>
            <a:r>
              <a:rPr lang="ka-GE" sz="3600" dirty="0"/>
              <a:t>შემადგენლობა:</a:t>
            </a:r>
            <a:endParaRPr lang="en-US" sz="3600" dirty="0"/>
          </a:p>
        </p:txBody>
      </p:sp>
      <p:sp>
        <p:nvSpPr>
          <p:cNvPr id="3" name="Subtitle 2"/>
          <p:cNvSpPr>
            <a:spLocks noGrp="1"/>
          </p:cNvSpPr>
          <p:nvPr>
            <p:ph type="subTitle" idx="1"/>
          </p:nvPr>
        </p:nvSpPr>
        <p:spPr>
          <a:xfrm>
            <a:off x="685800" y="1752600"/>
            <a:ext cx="7086600" cy="3886200"/>
          </a:xfrm>
        </p:spPr>
        <p:txBody>
          <a:bodyPr/>
          <a:lstStyle/>
          <a:p>
            <a:pPr marL="342900" lvl="0" indent="-342900" algn="l">
              <a:buFont typeface="Arial" panose="020B0604020202020204" pitchFamily="34" charset="0"/>
              <a:buChar char="•"/>
            </a:pPr>
            <a:r>
              <a:rPr lang="ka-GE" sz="2400" dirty="0">
                <a:solidFill>
                  <a:schemeClr val="tx1"/>
                </a:solidFill>
              </a:rPr>
              <a:t>სამინისტრო, სააგენტო, </a:t>
            </a:r>
            <a:r>
              <a:rPr lang="ka-GE" sz="2400" dirty="0">
                <a:solidFill>
                  <a:srgbClr val="FF0000"/>
                </a:solidFill>
              </a:rPr>
              <a:t>ინფორმაციული ტექნოლოგიების დეპარტამენტი</a:t>
            </a:r>
            <a:r>
              <a:rPr lang="ka-GE" sz="2400" dirty="0" smtClean="0">
                <a:solidFill>
                  <a:schemeClr val="tx1"/>
                </a:solidFill>
              </a:rPr>
              <a:t>;</a:t>
            </a:r>
          </a:p>
          <a:p>
            <a:pPr lvl="0" algn="l"/>
            <a:endParaRPr lang="en-US" sz="2400" dirty="0">
              <a:solidFill>
                <a:schemeClr val="tx1"/>
              </a:solidFill>
            </a:endParaRPr>
          </a:p>
          <a:p>
            <a:pPr marL="342900" lvl="0" indent="-342900" algn="l">
              <a:buFont typeface="Arial" panose="020B0604020202020204" pitchFamily="34" charset="0"/>
              <a:buChar char="•"/>
            </a:pPr>
            <a:r>
              <a:rPr lang="ka-GE" sz="2400" dirty="0" smtClean="0">
                <a:solidFill>
                  <a:schemeClr val="tx1"/>
                </a:solidFill>
              </a:rPr>
              <a:t>კლინიკური ფარმაკოლოგები, ექიმ-სპეციალისტები (საჭიროების მიხედვით);</a:t>
            </a:r>
          </a:p>
          <a:p>
            <a:pPr marL="342900" lvl="0" indent="-342900" algn="l">
              <a:buFont typeface="Arial" panose="020B0604020202020204" pitchFamily="34" charset="0"/>
              <a:buChar char="•"/>
            </a:pPr>
            <a:endParaRPr lang="ka-GE" sz="2400" dirty="0">
              <a:solidFill>
                <a:schemeClr val="tx1"/>
              </a:solidFill>
            </a:endParaRPr>
          </a:p>
          <a:p>
            <a:pPr marL="342900" lvl="0" indent="-342900" algn="l">
              <a:buFont typeface="Arial" panose="020B0604020202020204" pitchFamily="34" charset="0"/>
              <a:buChar char="•"/>
            </a:pPr>
            <a:r>
              <a:rPr lang="ka-GE" sz="2400" dirty="0" smtClean="0">
                <a:solidFill>
                  <a:schemeClr val="tx1"/>
                </a:solidFill>
              </a:rPr>
              <a:t>კომისიის სამდივნო.</a:t>
            </a:r>
            <a:endParaRPr lang="en-US" sz="2400" dirty="0">
              <a:solidFill>
                <a:schemeClr val="tx1"/>
              </a:solidFill>
            </a:endParaRPr>
          </a:p>
          <a:p>
            <a:endParaRPr lang="en-US" dirty="0"/>
          </a:p>
        </p:txBody>
      </p:sp>
    </p:spTree>
    <p:extLst>
      <p:ext uri="{BB962C8B-B14F-4D97-AF65-F5344CB8AC3E}">
        <p14:creationId xmlns:p14="http://schemas.microsoft.com/office/powerpoint/2010/main" val="15861487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715962"/>
          </a:xfrm>
        </p:spPr>
        <p:txBody>
          <a:bodyPr/>
          <a:lstStyle/>
          <a:p>
            <a:pPr algn="r"/>
            <a:r>
              <a:rPr lang="ka-GE" sz="3200" dirty="0" smtClean="0"/>
              <a:t>ინფორმაციის მიღების ფორმატი</a:t>
            </a:r>
            <a:endParaRPr lang="en-US" sz="3200" dirty="0"/>
          </a:p>
        </p:txBody>
      </p:sp>
      <p:sp>
        <p:nvSpPr>
          <p:cNvPr id="3" name="Content Placeholder 2"/>
          <p:cNvSpPr>
            <a:spLocks noGrp="1"/>
          </p:cNvSpPr>
          <p:nvPr>
            <p:ph idx="1"/>
          </p:nvPr>
        </p:nvSpPr>
        <p:spPr>
          <a:xfrm>
            <a:off x="152400" y="1066800"/>
            <a:ext cx="8077200" cy="5562600"/>
          </a:xfrm>
        </p:spPr>
        <p:txBody>
          <a:bodyPr>
            <a:normAutofit fontScale="70000" lnSpcReduction="20000"/>
          </a:bodyPr>
          <a:lstStyle/>
          <a:p>
            <a:pPr marL="114300" indent="0">
              <a:buNone/>
            </a:pPr>
            <a:r>
              <a:rPr lang="ka-GE" b="1" dirty="0"/>
              <a:t>1.	ელქტრონული დანიშნულები შემთხვევში:</a:t>
            </a:r>
          </a:p>
          <a:p>
            <a:pPr marL="114300" indent="0">
              <a:buNone/>
            </a:pPr>
            <a:r>
              <a:rPr lang="ka-GE" dirty="0"/>
              <a:t>ა) ელექტრონული რეცეპტების სისტემაში არსებობს პაციენტის გვერდი, სადაც პაციენტი ნახულობს თავის დანიშნულებებს. ამ გვერდზე დაემატება ფუნქციონალი, სადაც პაციენტი მონიშნავს საჭირო </a:t>
            </a:r>
            <a:r>
              <a:rPr lang="ka-GE" dirty="0" smtClean="0"/>
              <a:t>დანიშნულებას (საკმარისია კონკრეტული ერთი მედიკამნეტის მონიშვნა, ავტომატურად მოინიშნება,ამ პაციენტისათვის ამ დღეს ამ ექიმის მიერ  გამოწერილი ყველა მედიკამენტი), გაუკეთებს </a:t>
            </a:r>
            <a:r>
              <a:rPr lang="ka-GE" dirty="0"/>
              <a:t>კომენტარს და დააჭერს გაგზავნას. შედეგად მთლიანი დანიშნულება გადაიგზავნება საჭირო პირებთან შესამოწმებლად. </a:t>
            </a:r>
          </a:p>
          <a:p>
            <a:pPr marL="114300" indent="0">
              <a:buNone/>
            </a:pPr>
            <a:r>
              <a:rPr lang="ka-GE" dirty="0"/>
              <a:t>ბ) თუ პაციენტი ვერ ახერხებს თავად შევიდეს პაციენტის გვერდზე, მაშინ იგი მიდის სოც. მომსახურების სააგენტოს უახლოეს ფილიალში. ფილიალის  ოპერატორისათვის შეიქმნება სპეციალური იუზერი, სადაც პაციენტის ნაცვლად ზემოთ აღწერილ ოპერაციას განახორციელებს ოპერატორი (პაციენტის თანხმობით).</a:t>
            </a:r>
          </a:p>
          <a:p>
            <a:endParaRPr lang="ka-GE" dirty="0"/>
          </a:p>
          <a:p>
            <a:pPr marL="114300" indent="0">
              <a:buNone/>
            </a:pPr>
            <a:r>
              <a:rPr lang="ka-GE" b="1" dirty="0" smtClean="0"/>
              <a:t>2.  არაელქტრონული (მატერიალური) </a:t>
            </a:r>
            <a:r>
              <a:rPr lang="ka-GE" b="1" dirty="0"/>
              <a:t>დანიშნულები შემთხვევში:</a:t>
            </a:r>
          </a:p>
          <a:p>
            <a:pPr marL="114300" indent="0">
              <a:buNone/>
            </a:pPr>
            <a:endParaRPr lang="ka-GE" dirty="0"/>
          </a:p>
          <a:p>
            <a:pPr marL="114300" indent="0">
              <a:buNone/>
            </a:pPr>
            <a:r>
              <a:rPr lang="ka-GE" dirty="0" smtClean="0"/>
              <a:t>პაციენტი </a:t>
            </a:r>
            <a:r>
              <a:rPr lang="ka-GE" dirty="0"/>
              <a:t>მიდის სოც. მომსახურების სააგენტოს ოპერატორთან, რომელიც დაასკანერებს და ატვირთავს დანიშნულებას. ოპერატორივე განახორციელებს დოკუმენტის პირველად შეფასებას (დარწმუნდებას რომ ნამდვილად დანიშნულება სკანერდება და არა სხვა რამე) და გააკონტროლებს დასკანერებული დოკუმენტის ზომას (ხომ არ აღემატება 5 მეგა ბაიტს). დასკანერებული დოკუმენტი მოხვდება პორტალზე, </a:t>
            </a:r>
            <a:r>
              <a:rPr lang="ka-GE" dirty="0">
                <a:solidFill>
                  <a:srgbClr val="FF0000"/>
                </a:solidFill>
              </a:rPr>
              <a:t>ან სპეციალურად შექმნილ </a:t>
            </a:r>
            <a:r>
              <a:rPr lang="en-US" dirty="0">
                <a:solidFill>
                  <a:srgbClr val="FF0000"/>
                </a:solidFill>
              </a:rPr>
              <a:t>Facebook </a:t>
            </a:r>
            <a:r>
              <a:rPr lang="ka-GE" dirty="0">
                <a:solidFill>
                  <a:srgbClr val="FF0000"/>
                </a:solidFill>
              </a:rPr>
              <a:t>ის გვერდზე.</a:t>
            </a:r>
          </a:p>
          <a:p>
            <a:pPr marL="114300" indent="0">
              <a:buNone/>
            </a:pPr>
            <a:endParaRPr lang="ka-GE" dirty="0" smtClean="0"/>
          </a:p>
          <a:p>
            <a:pPr marL="114300" indent="0">
              <a:buNone/>
            </a:pPr>
            <a:r>
              <a:rPr lang="ka-GE" dirty="0" smtClean="0"/>
              <a:t>დასკანერებული </a:t>
            </a:r>
            <a:r>
              <a:rPr lang="ka-GE" dirty="0"/>
              <a:t>დოკუმენტები არ შეინახება ხანგრძლივად. ისინი წაიშლება მათზე რეაგირების მოხდენისთანავე.</a:t>
            </a:r>
          </a:p>
          <a:p>
            <a:endParaRPr lang="en-US" dirty="0"/>
          </a:p>
        </p:txBody>
      </p:sp>
    </p:spTree>
    <p:extLst>
      <p:ext uri="{BB962C8B-B14F-4D97-AF65-F5344CB8AC3E}">
        <p14:creationId xmlns:p14="http://schemas.microsoft.com/office/powerpoint/2010/main" val="1923671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52400"/>
            <a:ext cx="7532914" cy="1470025"/>
          </a:xfrm>
        </p:spPr>
        <p:txBody>
          <a:bodyPr>
            <a:normAutofit/>
          </a:bodyPr>
          <a:lstStyle/>
          <a:p>
            <a:pPr algn="ctr"/>
            <a:r>
              <a:rPr lang="ka-GE" sz="3600" dirty="0" smtClean="0"/>
              <a:t>კრიტერიუმები კომისიის სამდივნოსათვის</a:t>
            </a:r>
            <a:endParaRPr lang="en-US" sz="3600" dirty="0"/>
          </a:p>
        </p:txBody>
      </p:sp>
      <p:sp>
        <p:nvSpPr>
          <p:cNvPr id="3" name="Subtitle 2"/>
          <p:cNvSpPr>
            <a:spLocks noGrp="1"/>
          </p:cNvSpPr>
          <p:nvPr>
            <p:ph type="subTitle" idx="1"/>
          </p:nvPr>
        </p:nvSpPr>
        <p:spPr>
          <a:xfrm>
            <a:off x="533400" y="1752600"/>
            <a:ext cx="7924800" cy="4572000"/>
          </a:xfrm>
        </p:spPr>
        <p:txBody>
          <a:bodyPr/>
          <a:lstStyle/>
          <a:p>
            <a:pPr marL="457200" indent="-457200" algn="l">
              <a:buFont typeface="Arial" panose="020B0604020202020204" pitchFamily="34" charset="0"/>
              <a:buChar char="•"/>
            </a:pPr>
            <a:r>
              <a:rPr lang="ka-GE" sz="2400" dirty="0" smtClean="0">
                <a:solidFill>
                  <a:schemeClr val="tx1"/>
                </a:solidFill>
              </a:rPr>
              <a:t>დანიშნულება </a:t>
            </a:r>
            <a:r>
              <a:rPr lang="ka-GE" sz="2400" dirty="0">
                <a:solidFill>
                  <a:schemeClr val="tx1"/>
                </a:solidFill>
              </a:rPr>
              <a:t>ხუთი და მეტი ფარმაცევტული პროდუქტით;</a:t>
            </a:r>
            <a:endParaRPr lang="en-US" sz="2400" dirty="0">
              <a:solidFill>
                <a:schemeClr val="tx1"/>
              </a:solidFill>
            </a:endParaRPr>
          </a:p>
          <a:p>
            <a:pPr algn="l"/>
            <a:endParaRPr lang="ka-GE" sz="2400" dirty="0">
              <a:solidFill>
                <a:schemeClr val="tx1"/>
              </a:solidFill>
            </a:endParaRPr>
          </a:p>
          <a:p>
            <a:pPr marL="457200" indent="-457200" algn="l">
              <a:buFont typeface="Arial" panose="020B0604020202020204" pitchFamily="34" charset="0"/>
              <a:buChar char="•"/>
            </a:pPr>
            <a:r>
              <a:rPr lang="ka-GE" sz="2400" dirty="0" smtClean="0">
                <a:solidFill>
                  <a:schemeClr val="tx1"/>
                </a:solidFill>
              </a:rPr>
              <a:t>დანიშნულების ფურცელი (მატერიალური ვერსიის მოწოდებისას) </a:t>
            </a:r>
            <a:r>
              <a:rPr lang="ka-GE" sz="2400" dirty="0">
                <a:solidFill>
                  <a:schemeClr val="tx1"/>
                </a:solidFill>
              </a:rPr>
              <a:t>ტექნიკური ხარვეზის (დანიშნულების ფურცელზე ექიმის ხელმოწერის არარსებობა, არამკაფიო ჩანაწერები და სხვ.) გარეშე.</a:t>
            </a:r>
            <a:endParaRPr lang="en-US" sz="2400" dirty="0">
              <a:solidFill>
                <a:schemeClr val="tx1"/>
              </a:solidFill>
            </a:endParaRPr>
          </a:p>
          <a:p>
            <a:pPr algn="l"/>
            <a:endParaRPr lang="en-US" dirty="0"/>
          </a:p>
        </p:txBody>
      </p:sp>
    </p:spTree>
    <p:extLst>
      <p:ext uri="{BB962C8B-B14F-4D97-AF65-F5344CB8AC3E}">
        <p14:creationId xmlns:p14="http://schemas.microsoft.com/office/powerpoint/2010/main" val="25621065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229600" cy="792162"/>
          </a:xfrm>
        </p:spPr>
        <p:txBody>
          <a:bodyPr>
            <a:normAutofit/>
          </a:bodyPr>
          <a:lstStyle/>
          <a:p>
            <a:pPr algn="ctr"/>
            <a:r>
              <a:rPr lang="ka-GE" sz="3600" dirty="0"/>
              <a:t>კლინიკური კრიტერიუმები</a:t>
            </a:r>
            <a:endParaRPr lang="en-US" sz="3600" dirty="0"/>
          </a:p>
        </p:txBody>
      </p:sp>
      <p:sp>
        <p:nvSpPr>
          <p:cNvPr id="3" name="Content Placeholder 2"/>
          <p:cNvSpPr>
            <a:spLocks noGrp="1"/>
          </p:cNvSpPr>
          <p:nvPr>
            <p:ph idx="1"/>
          </p:nvPr>
        </p:nvSpPr>
        <p:spPr>
          <a:xfrm>
            <a:off x="457200" y="1143000"/>
            <a:ext cx="8229600" cy="4983163"/>
          </a:xfrm>
        </p:spPr>
        <p:txBody>
          <a:bodyPr>
            <a:normAutofit/>
          </a:bodyPr>
          <a:lstStyle/>
          <a:p>
            <a:r>
              <a:rPr lang="ka-GE" sz="2800" dirty="0" smtClean="0"/>
              <a:t>გენერიული </a:t>
            </a:r>
            <a:r>
              <a:rPr lang="ka-GE" sz="2800" dirty="0"/>
              <a:t>პროდუქტი ორი და მეტი სავაჭრო დასახელებით;</a:t>
            </a:r>
            <a:endParaRPr lang="en-US" sz="2800" dirty="0"/>
          </a:p>
          <a:p>
            <a:r>
              <a:rPr lang="ka-GE" sz="2800" dirty="0" smtClean="0"/>
              <a:t>ურთერთჩანაცვლებადი </a:t>
            </a:r>
            <a:r>
              <a:rPr lang="ka-GE" sz="2800" dirty="0"/>
              <a:t>და/ან ერთი და იგივე </a:t>
            </a:r>
            <a:r>
              <a:rPr lang="ka-GE" sz="2800" dirty="0" smtClean="0"/>
              <a:t>ფარმაკოლოგიური </a:t>
            </a:r>
            <a:r>
              <a:rPr lang="ka-GE" sz="2800" dirty="0"/>
              <a:t>ჯგუფის </a:t>
            </a:r>
            <a:r>
              <a:rPr lang="ka-GE" sz="2800" dirty="0" smtClean="0"/>
              <a:t>მედიკამენტების </a:t>
            </a:r>
            <a:r>
              <a:rPr lang="ka-GE" sz="2800" dirty="0"/>
              <a:t>ერთდროულად დანიშვნა;</a:t>
            </a:r>
            <a:endParaRPr lang="en-US" sz="2800" dirty="0"/>
          </a:p>
          <a:p>
            <a:r>
              <a:rPr lang="ka-GE" sz="2800" dirty="0" smtClean="0"/>
              <a:t>მედიკამენტების </a:t>
            </a:r>
            <a:r>
              <a:rPr lang="ka-GE" sz="2800" dirty="0"/>
              <a:t>ფარმაკოლოგიური შეუთავსებლობა;</a:t>
            </a:r>
            <a:endParaRPr lang="en-US" sz="2800" dirty="0"/>
          </a:p>
          <a:p>
            <a:r>
              <a:rPr lang="ka-GE" sz="2800" dirty="0" smtClean="0"/>
              <a:t>დანიშნულებაში </a:t>
            </a:r>
            <a:r>
              <a:rPr lang="ka-GE" sz="2800" dirty="0"/>
              <a:t>ორზე მეტი ანტიბიოტიკის არსებობა.</a:t>
            </a:r>
            <a:endParaRPr lang="en-US" sz="2800" dirty="0"/>
          </a:p>
          <a:p>
            <a:endParaRPr lang="en-US" dirty="0"/>
          </a:p>
        </p:txBody>
      </p:sp>
    </p:spTree>
    <p:extLst>
      <p:ext uri="{BB962C8B-B14F-4D97-AF65-F5344CB8AC3E}">
        <p14:creationId xmlns:p14="http://schemas.microsoft.com/office/powerpoint/2010/main" val="16445379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1075</TotalTime>
  <Words>595</Words>
  <Application>Microsoft Office PowerPoint</Application>
  <PresentationFormat>On-screen Show (4:3)</PresentationFormat>
  <Paragraphs>80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Adjacency</vt:lpstr>
      <vt:lpstr>პოლიფარმაცია</vt:lpstr>
      <vt:lpstr>     პოლიფარმაცია -მოსამზადებელი სამუშაოები </vt:lpstr>
      <vt:lpstr>პოლიფარმაცია - საინფორმაციო კამპანია</vt:lpstr>
      <vt:lpstr>პოლიფარმაცია - საინფორმაციო კამპანია</vt:lpstr>
      <vt:lpstr>პოლიფარმაცია - ინფორმაციის მიღება და რეაგირება (ბიზნეს პროცესი)</vt:lpstr>
      <vt:lpstr>კომისიის  შემადგენლობა:</vt:lpstr>
      <vt:lpstr>ინფორმაციის მიღების ფორმატი</vt:lpstr>
      <vt:lpstr>კრიტერიუმები კომისიის სამდივნოსათვის</vt:lpstr>
      <vt:lpstr>კლინიკური კრიტერიუმები</vt:lpstr>
      <vt:lpstr>უკუკავშირი </vt:lpstr>
      <vt:lpstr>რეაგირება </vt:lpstr>
      <vt:lpstr>გმადლობთ ყურადღებისათვის!</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პოლიფარმაცია</dc:title>
  <dc:creator>Natia Nogaideli</dc:creator>
  <cp:lastModifiedBy>Natia Nogaideli</cp:lastModifiedBy>
  <cp:revision>50</cp:revision>
  <cp:lastPrinted>2018-04-05T10:59:06Z</cp:lastPrinted>
  <dcterms:created xsi:type="dcterms:W3CDTF">2006-08-16T00:00:00Z</dcterms:created>
  <dcterms:modified xsi:type="dcterms:W3CDTF">2018-04-18T09:39:55Z</dcterms:modified>
</cp:coreProperties>
</file>