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72" r:id="rId3"/>
    <p:sldId id="275" r:id="rId4"/>
    <p:sldId id="273" r:id="rId5"/>
    <p:sldId id="274" r:id="rId6"/>
  </p:sldIdLst>
  <p:sldSz cx="12192000" cy="6858000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132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6457C-E77A-416D-B1CD-0F03DD283B2E}" type="datetimeFigureOut">
              <a:rPr lang="en-US" smtClean="0"/>
              <a:t>12-Aug-19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19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7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ADDBB-7A26-4EC4-A988-F261AB7DE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882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ADDBB-7A26-4EC4-A988-F261AB7DE2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1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ADDBB-7A26-4EC4-A988-F261AB7DE2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15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ADDBB-7A26-4EC4-A988-F261AB7DE2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25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ADDBB-7A26-4EC4-A988-F261AB7DE2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14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863219-11C3-4A46-B681-EC6B0D27C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8B4E779-F42B-4C5B-BA87-280F449F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829EFB-611C-42DA-9E41-50C3218E3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8793-B91F-4BDE-832A-D3059507855E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2793802-FF69-4387-96B5-DCACB86BF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3A8A30-F473-4CE9-B863-B7B7F4BD6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2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E0F524-D82B-4B3B-BF6D-9A9D98A2A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C87F1AE-EBF5-4930-9510-2857099502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63D9E46-BDA0-4871-AC0F-FCF3C02DA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C2BE9-42D1-4C0C-87BB-4B2B6A5920B7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A28D35-6065-4865-8D89-9315C883D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2825D2-180A-4F13-914E-BA924FF5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27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8F2D4EB-C4E1-4989-A618-31B2F888B9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87960A8-E8BE-443D-B6A3-63244A80A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3E94ED-3E8A-450C-92F6-97E171BD4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4741E-3B8C-48B6-9A86-66A0A4023887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66A41DE-8A47-444C-99DC-D46EF11F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A4EA4E-1909-4D68-92D4-B32D88435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86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88574-D11E-43AE-95C7-F576188F2D16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08543F-E6C8-47DA-853E-ACBC555CC2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462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F42BD-8A15-4344-A0C3-55226FC0BC36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B6731-734E-428B-8B53-82088F6AC1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6372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9D663-CB31-4920-8542-149BD133CFFD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7A1583-FC5E-402C-A7F7-3D7DE5FBB1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2945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22F4D-8302-4C5B-B6AA-B925D50E16FD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CB047-255F-47EA-9C53-885FE3E584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8392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F165-68C8-4494-B76E-8DCF61143E24}" type="datetime1">
              <a:rPr lang="en-US" smtClean="0"/>
              <a:t>12-Aug-19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24FBF-8E82-4F93-BAEC-39088E515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04789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E37EA-528B-44BA-86DA-B4995BDF507D}" type="datetime1">
              <a:rPr lang="en-US" smtClean="0"/>
              <a:t>12-Aug-19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46A52-8677-4BA4-88CC-F760958FC0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33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CB2A-E04A-4E4E-ACF7-A70927B5E8EF}" type="datetime1">
              <a:rPr lang="en-US" smtClean="0"/>
              <a:t>12-Aug-19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8C09CA-8A1E-4F3E-B2E7-802D8764B7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20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EE423C-F437-4D7B-8691-5ACA4856C8AC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2CE36-7E4D-4713-9EEB-37ECBEBFD2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0098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7F11D1-B254-41CF-BCBC-437EA8A65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DF47E3B-D785-4C64-ADD1-FC9F9F4A0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3A9633E-9F8D-4BF4-BF4E-3300F7138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07742-9C7D-4AEE-B8C4-72BC25BE06D7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8518A7-543C-4DED-B734-3CE249E6F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E83777D-A2F3-4587-AE60-5FC00EBF6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668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9AFFF-DD5D-485F-8414-4E3148F8B78A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74E52B-9B3C-4E1B-9CF0-354201469D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883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31B27-EB10-4AC9-932D-3AD967F2E19E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F829A-1551-4604-A4FC-D6934A3625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4573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06C92-234C-433A-BAA4-C65169A53BCA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2CB3E7-CA65-4F5F-89DB-7490345A2C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74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6F1837-EC85-4584-8FEB-1A6C4D57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614547-C71F-425C-B07A-92579DDB0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6F2DE88-6A35-4993-A298-E9FE15544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CAF4-AAD4-4C6B-851D-9501C686149A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6C7D186-119F-4880-84E7-E0F03B1DE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6480302-19FC-4BDA-AD95-CDE65088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8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CF0864-CE4E-4F56-ADA9-E19BB0AC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9282C5F-F058-4B12-A206-63043F89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20DEC35-F073-4AA4-A367-9EA997DA46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919176E-726A-4D44-96E2-E2529464C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09CBB-D5D2-41A2-917E-E27F00B3D77D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A768AF-5E6C-4BD8-9F97-448D47686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4C2AEC9-EB6C-45A6-8C2B-E47D0CF2A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26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B05728-D078-47AD-BC41-EA1827CA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9A3EE7D-628F-4F31-BE9F-5E1740D68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3043E50-A12B-4341-A0E2-18321B16C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2C94729-EB08-4B82-A9FA-7FE8785B8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A23B003-10FB-4BF5-BFE3-E3C30360B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9D15D25-3113-4AB9-AE7C-BBBA625AE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14A3-1D5B-4DE8-A3A7-44BB4304D463}" type="datetime1">
              <a:rPr lang="en-US" smtClean="0"/>
              <a:t>12-Aug-19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3AB67E4-731C-4851-BB3A-C9E9BDC73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F2089E-63AD-4C19-9079-2C0C12EE5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1A25DE-6792-42C2-A197-5DF9C7D63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E5677E-86D2-4AF0-AA47-95D9175A5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E78B3-513D-4F8F-B0D5-1EEF72BA824D}" type="datetime1">
              <a:rPr lang="en-US" smtClean="0"/>
              <a:t>12-Aug-19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37462EB-08F5-476D-BF58-54FCC4E6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216A3D-7214-4858-A126-60E7D4029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463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CB20482-44E6-4D8A-8ABD-41EE454D2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16386-1E0E-42E3-991A-9430E1260815}" type="datetime1">
              <a:rPr lang="en-US" smtClean="0"/>
              <a:t>12-Aug-19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1EE6275-3649-46B4-9EC3-BBBB9ABF8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AF30AC-8B85-4BF4-AB89-AD425D3F6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94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180E6EE-1989-4054-931B-CB199553E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D5C286A-F0D2-4683-A914-9BDA70FCC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A5588BC-39E2-4C60-9A1E-4A4EB698CF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6257E7-C946-4063-A290-7A3F379FE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1761C-DDA5-4B59-9425-37440784BB99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CDC7A0-854D-47C6-AAEB-96D9D2C9D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C8F15A-714A-4805-834F-6E12B9395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3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D75F76-124E-4CAD-9188-DA4D9773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C3F805C-07F2-4E40-B361-980B3EE642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7BA88F0-B657-4E54-9FE2-FDB6391998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A7C3FD9-50C8-4039-9E9A-46F0DC5CE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B1E9-F1F2-41DF-A1D9-56F22375FC96}" type="datetime1">
              <a:rPr lang="en-US" smtClean="0"/>
              <a:t>12-Aug-19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6CDBAB4-D979-4B18-9BEA-74DF82F2E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3748D6F-4988-4488-AF38-A98DBEFD1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763B3BD-6891-41E9-B0A0-5468E7DB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C0613D4-60BD-4D0F-87C6-A1FF15F0B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8E61E45-39C1-4410-8A04-B6F4A8E2BE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623FE-6292-4B78-8686-020301B47AE1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544CA9-113A-451F-B3A2-7CED8BAE1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8259D2-6CCD-4EE3-8793-8FB5A5F380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F4F94-2CD1-4700-A548-D68FFA3F8C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9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FCB6A4-C5B7-42FF-A521-9BBF02B1A7A3}" type="datetime1">
              <a:rPr lang="en-US" smtClean="0"/>
              <a:t>12-Aug-19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04C3DED1-59A1-4B9E-8119-F1020AEB42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3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731-734E-428B-8B53-82088F6AC107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D79F82AB-AEC8-4788-89B2-63B766059AE2}"/>
              </a:ext>
            </a:extLst>
          </p:cNvPr>
          <p:cNvSpPr txBox="1"/>
          <p:nvPr/>
        </p:nvSpPr>
        <p:spPr>
          <a:xfrm>
            <a:off x="1656272" y="2521603"/>
            <a:ext cx="8160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Accuracy </a:t>
            </a:r>
            <a:r>
              <a:rPr lang="en-US" sz="2000" b="1" dirty="0"/>
              <a:t>verification/validation of the data records in the family declarations registered in the Unified </a:t>
            </a:r>
            <a:r>
              <a:rPr lang="en-US" sz="2000" b="1" dirty="0" smtClean="0"/>
              <a:t>database </a:t>
            </a:r>
            <a:r>
              <a:rPr lang="en-US" sz="2000" b="1" dirty="0"/>
              <a:t>system of  socially vulnerable families.</a:t>
            </a:r>
          </a:p>
        </p:txBody>
      </p:sp>
    </p:spTree>
    <p:extLst>
      <p:ext uri="{BB962C8B-B14F-4D97-AF65-F5344CB8AC3E}">
        <p14:creationId xmlns:p14="http://schemas.microsoft.com/office/powerpoint/2010/main" val="207614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731-734E-428B-8B53-82088F6AC107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EECDF6DD-A8A6-4508-B548-55286F6203C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>
            <a:off x="514637" y="2494017"/>
            <a:ext cx="638835" cy="90755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4CF937B2-8543-457B-B269-ABF9A3B9268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710" y="1332870"/>
            <a:ext cx="767955" cy="76795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9B48A680-7752-493E-80A8-04E3FA4D4B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709" y="3934356"/>
            <a:ext cx="767955" cy="76795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4442173E-3776-4B7E-8585-3F836EBB1CF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883" y="2561449"/>
            <a:ext cx="537125" cy="537125"/>
          </a:xfrm>
          <a:prstGeom prst="rect">
            <a:avLst/>
          </a:prstGeom>
        </p:spPr>
      </p:pic>
      <p:sp>
        <p:nvSpPr>
          <p:cNvPr id="19" name="Right Brace 18">
            <a:extLst>
              <a:ext uri="{FF2B5EF4-FFF2-40B4-BE49-F238E27FC236}">
                <a16:creationId xmlns:a16="http://schemas.microsoft.com/office/drawing/2014/main" xmlns="" id="{050E7EDE-1E3A-4F70-B284-8B2D20276F2D}"/>
              </a:ext>
            </a:extLst>
          </p:cNvPr>
          <p:cNvSpPr/>
          <p:nvPr/>
        </p:nvSpPr>
        <p:spPr>
          <a:xfrm>
            <a:off x="4517136" y="1649909"/>
            <a:ext cx="638835" cy="2682156"/>
          </a:xfrm>
          <a:prstGeom prst="rightBrac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xmlns="" id="{D9C1415F-463A-49C4-810A-3D58710E95B4}"/>
              </a:ext>
            </a:extLst>
          </p:cNvPr>
          <p:cNvCxnSpPr>
            <a:cxnSpLocks/>
          </p:cNvCxnSpPr>
          <p:nvPr/>
        </p:nvCxnSpPr>
        <p:spPr>
          <a:xfrm>
            <a:off x="8859061" y="4827575"/>
            <a:ext cx="3631" cy="15742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xmlns="" id="{76D3AB43-D73C-44EA-BB76-CB7006A41DEA}"/>
              </a:ext>
            </a:extLst>
          </p:cNvPr>
          <p:cNvCxnSpPr>
            <a:cxnSpLocks/>
          </p:cNvCxnSpPr>
          <p:nvPr/>
        </p:nvCxnSpPr>
        <p:spPr>
          <a:xfrm flipH="1">
            <a:off x="8862692" y="4829983"/>
            <a:ext cx="263672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ECE06166-E3C4-4DA5-BD42-5BF98165FD7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20"/>
          <a:stretch/>
        </p:blipFill>
        <p:spPr>
          <a:xfrm>
            <a:off x="9206284" y="5115135"/>
            <a:ext cx="248340" cy="352800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12CD1EF-8FA9-4C76-84B8-07CA54B88FF0}"/>
              </a:ext>
            </a:extLst>
          </p:cNvPr>
          <p:cNvSpPr txBox="1"/>
          <p:nvPr/>
        </p:nvSpPr>
        <p:spPr>
          <a:xfrm>
            <a:off x="9596584" y="5152920"/>
            <a:ext cx="1507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Social agent</a:t>
            </a:r>
            <a:endParaRPr lang="en-US" sz="1100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9D40A917-0E34-49C1-8045-2F963CD6C7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017" y="6257458"/>
            <a:ext cx="313002" cy="313002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6F0E8316-D035-44B2-B66E-89B5F215FEC4}"/>
              </a:ext>
            </a:extLst>
          </p:cNvPr>
          <p:cNvSpPr txBox="1"/>
          <p:nvPr/>
        </p:nvSpPr>
        <p:spPr>
          <a:xfrm>
            <a:off x="9639297" y="6257458"/>
            <a:ext cx="259463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        Family declaration</a:t>
            </a:r>
            <a:endParaRPr lang="en-US" sz="1100" dirty="0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xmlns="" id="{F696F5FD-C862-40D2-86D7-64CAF3DBE3B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8532" y="5619646"/>
            <a:ext cx="334095" cy="37379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39601DD-C388-43A2-928B-F37D9F7A89EC}"/>
              </a:ext>
            </a:extLst>
          </p:cNvPr>
          <p:cNvSpPr txBox="1"/>
          <p:nvPr/>
        </p:nvSpPr>
        <p:spPr>
          <a:xfrm>
            <a:off x="9538019" y="5728470"/>
            <a:ext cx="150712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operator</a:t>
            </a:r>
            <a:endParaRPr lang="en-US" sz="1100" dirty="0"/>
          </a:p>
        </p:txBody>
      </p:sp>
      <p:sp>
        <p:nvSpPr>
          <p:cNvPr id="29" name="Arrow: Down 28">
            <a:extLst>
              <a:ext uri="{FF2B5EF4-FFF2-40B4-BE49-F238E27FC236}">
                <a16:creationId xmlns:a16="http://schemas.microsoft.com/office/drawing/2014/main" xmlns="" id="{DDE8C55E-CF86-4718-8EC2-76FBCCFB80AE}"/>
              </a:ext>
            </a:extLst>
          </p:cNvPr>
          <p:cNvSpPr/>
          <p:nvPr/>
        </p:nvSpPr>
        <p:spPr>
          <a:xfrm rot="16200000">
            <a:off x="5697384" y="2642247"/>
            <a:ext cx="207761" cy="704893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Down 29">
            <a:extLst>
              <a:ext uri="{FF2B5EF4-FFF2-40B4-BE49-F238E27FC236}">
                <a16:creationId xmlns:a16="http://schemas.microsoft.com/office/drawing/2014/main" xmlns="" id="{876E4A1D-4C58-4C48-BBB7-FB413E0766D8}"/>
              </a:ext>
            </a:extLst>
          </p:cNvPr>
          <p:cNvSpPr/>
          <p:nvPr/>
        </p:nvSpPr>
        <p:spPr>
          <a:xfrm rot="15043801">
            <a:off x="6805848" y="1840533"/>
            <a:ext cx="194436" cy="1306967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Down 38">
            <a:extLst>
              <a:ext uri="{FF2B5EF4-FFF2-40B4-BE49-F238E27FC236}">
                <a16:creationId xmlns:a16="http://schemas.microsoft.com/office/drawing/2014/main" xmlns="" id="{D69ECDB6-9D1C-4FF8-AD4F-67EB38D60A56}"/>
              </a:ext>
            </a:extLst>
          </p:cNvPr>
          <p:cNvSpPr/>
          <p:nvPr/>
        </p:nvSpPr>
        <p:spPr>
          <a:xfrm rot="17369509">
            <a:off x="6806332" y="2745641"/>
            <a:ext cx="194436" cy="1306967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79F82AB-AEC8-4788-89B2-63B766059AE2}"/>
              </a:ext>
            </a:extLst>
          </p:cNvPr>
          <p:cNvSpPr txBox="1"/>
          <p:nvPr/>
        </p:nvSpPr>
        <p:spPr>
          <a:xfrm>
            <a:off x="8028207" y="1710721"/>
            <a:ext cx="270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Detecting incorrect </a:t>
            </a:r>
            <a:r>
              <a:rPr lang="en-US" b="1" dirty="0" smtClean="0"/>
              <a:t>Data</a:t>
            </a:r>
            <a:endParaRPr lang="en-US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71847407-0EAB-4126-B5A9-52D001AB6E54}"/>
              </a:ext>
            </a:extLst>
          </p:cNvPr>
          <p:cNvSpPr txBox="1"/>
          <p:nvPr/>
        </p:nvSpPr>
        <p:spPr>
          <a:xfrm>
            <a:off x="8028207" y="3451374"/>
            <a:ext cx="270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Detecting </a:t>
            </a:r>
            <a:r>
              <a:rPr lang="en-US" b="1" dirty="0" smtClean="0"/>
              <a:t>illogical Data</a:t>
            </a:r>
            <a:endParaRPr lang="en-US" b="1" dirty="0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A4EABA06-D250-40F5-96AA-7979CF7BF294}"/>
              </a:ext>
            </a:extLst>
          </p:cNvPr>
          <p:cNvSpPr/>
          <p:nvPr/>
        </p:nvSpPr>
        <p:spPr>
          <a:xfrm>
            <a:off x="7871706" y="1502977"/>
            <a:ext cx="3137670" cy="1061820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xmlns="" id="{4B307810-5E50-43F2-BCD8-3BA47C60B253}"/>
              </a:ext>
            </a:extLst>
          </p:cNvPr>
          <p:cNvSpPr/>
          <p:nvPr/>
        </p:nvSpPr>
        <p:spPr>
          <a:xfrm>
            <a:off x="7867642" y="3275103"/>
            <a:ext cx="3137670" cy="1061820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Down 29">
            <a:extLst>
              <a:ext uri="{FF2B5EF4-FFF2-40B4-BE49-F238E27FC236}">
                <a16:creationId xmlns:a16="http://schemas.microsoft.com/office/drawing/2014/main" xmlns="" id="{876E4A1D-4C58-4C48-BBB7-FB413E0766D8}"/>
              </a:ext>
            </a:extLst>
          </p:cNvPr>
          <p:cNvSpPr/>
          <p:nvPr/>
        </p:nvSpPr>
        <p:spPr>
          <a:xfrm rot="15043801">
            <a:off x="2033601" y="1447342"/>
            <a:ext cx="194436" cy="1306967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Down 38">
            <a:extLst>
              <a:ext uri="{FF2B5EF4-FFF2-40B4-BE49-F238E27FC236}">
                <a16:creationId xmlns:a16="http://schemas.microsoft.com/office/drawing/2014/main" xmlns="" id="{D69ECDB6-9D1C-4FF8-AD4F-67EB38D60A56}"/>
              </a:ext>
            </a:extLst>
          </p:cNvPr>
          <p:cNvSpPr/>
          <p:nvPr/>
        </p:nvSpPr>
        <p:spPr>
          <a:xfrm rot="17369509">
            <a:off x="2092251" y="2929452"/>
            <a:ext cx="190484" cy="1306967"/>
          </a:xfrm>
          <a:prstGeom prst="down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B6731-734E-428B-8B53-82088F6AC107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79F82AB-AEC8-4788-89B2-63B766059AE2}"/>
              </a:ext>
            </a:extLst>
          </p:cNvPr>
          <p:cNvSpPr txBox="1"/>
          <p:nvPr/>
        </p:nvSpPr>
        <p:spPr>
          <a:xfrm>
            <a:off x="299639" y="353363"/>
            <a:ext cx="270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Detecting incorrect </a:t>
            </a:r>
            <a:r>
              <a:rPr lang="en-US" b="1" dirty="0" smtClean="0"/>
              <a:t>Data</a:t>
            </a:r>
            <a:endParaRPr lang="en-US" b="1" dirty="0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A4EABA06-D250-40F5-96AA-7979CF7BF294}"/>
              </a:ext>
            </a:extLst>
          </p:cNvPr>
          <p:cNvSpPr/>
          <p:nvPr/>
        </p:nvSpPr>
        <p:spPr>
          <a:xfrm>
            <a:off x="114111" y="155157"/>
            <a:ext cx="3137670" cy="1061820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D668DF16-9F9E-473E-8A3E-F54E1849E1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071" y="2661019"/>
            <a:ext cx="1960430" cy="196043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xmlns="" id="{87F298B1-74BA-4A6F-B90F-F2467F086AB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4807" y="2410293"/>
            <a:ext cx="551892" cy="55189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7014EA49-BE51-4B5A-BB03-EDFEB41D233B}"/>
              </a:ext>
            </a:extLst>
          </p:cNvPr>
          <p:cNvSpPr txBox="1"/>
          <p:nvPr/>
        </p:nvSpPr>
        <p:spPr>
          <a:xfrm>
            <a:off x="7751189" y="1976634"/>
            <a:ext cx="1099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შემოსავლების </a:t>
            </a:r>
          </a:p>
          <a:p>
            <a:pPr algn="ctr"/>
            <a:r>
              <a:rPr lang="ka-GE" sz="800" dirty="0"/>
              <a:t>სამსახური</a:t>
            </a:r>
            <a:endParaRPr lang="en-US" sz="8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1B3E4935-BA42-42CD-80CE-5727D02ADACC}"/>
              </a:ext>
            </a:extLst>
          </p:cNvPr>
          <p:cNvSpPr txBox="1"/>
          <p:nvPr/>
        </p:nvSpPr>
        <p:spPr>
          <a:xfrm>
            <a:off x="7809423" y="3054325"/>
            <a:ext cx="1207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REVENUE SERVICE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BCDE8EB7-BFAE-4A7C-9D72-1D2EC149208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256" y="919002"/>
            <a:ext cx="551892" cy="551892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55040BE3-324C-42B6-9068-EBF11D2ACF95}"/>
              </a:ext>
            </a:extLst>
          </p:cNvPr>
          <p:cNvSpPr txBox="1"/>
          <p:nvPr/>
        </p:nvSpPr>
        <p:spPr>
          <a:xfrm>
            <a:off x="4521587" y="592498"/>
            <a:ext cx="16179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სახელმწიფო სერვისების განვითარების სააგენტო</a:t>
            </a:r>
            <a:endParaRPr lang="en-US" sz="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C30595D5-9BF8-4149-9202-EAA8057E0805}"/>
              </a:ext>
            </a:extLst>
          </p:cNvPr>
          <p:cNvSpPr txBox="1"/>
          <p:nvPr/>
        </p:nvSpPr>
        <p:spPr>
          <a:xfrm>
            <a:off x="4716610" y="1504758"/>
            <a:ext cx="12073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Public Service Development Agency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xmlns="" id="{EE361726-42F2-4D43-B1BA-C227FBBFC97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580" y="5247614"/>
            <a:ext cx="551892" cy="55189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8934F062-AF93-417A-ABD1-D4D6EED18C86}"/>
              </a:ext>
            </a:extLst>
          </p:cNvPr>
          <p:cNvSpPr txBox="1"/>
          <p:nvPr/>
        </p:nvSpPr>
        <p:spPr>
          <a:xfrm>
            <a:off x="3242187" y="5163624"/>
            <a:ext cx="1099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თელასი</a:t>
            </a:r>
            <a:endParaRPr lang="en-US" sz="8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FBAE548C-A1E9-4744-B075-CB50E25367D4}"/>
              </a:ext>
            </a:extLst>
          </p:cNvPr>
          <p:cNvSpPr txBox="1"/>
          <p:nvPr/>
        </p:nvSpPr>
        <p:spPr>
          <a:xfrm>
            <a:off x="3198715" y="6062489"/>
            <a:ext cx="10344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</a:t>
            </a:r>
            <a:r>
              <a:rPr lang="en-US" sz="900" dirty="0" err="1"/>
              <a:t>Telasi</a:t>
            </a:r>
            <a:endParaRPr lang="en-US" sz="900" dirty="0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xmlns="" id="{7925F2E7-63E0-4071-8820-6B852A05573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1360" y="5477681"/>
            <a:ext cx="551892" cy="551892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443C3DC6-A1AC-442B-BA80-753229F4E847}"/>
              </a:ext>
            </a:extLst>
          </p:cNvPr>
          <p:cNvSpPr txBox="1"/>
          <p:nvPr/>
        </p:nvSpPr>
        <p:spPr>
          <a:xfrm>
            <a:off x="4945260" y="5233067"/>
            <a:ext cx="14120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ენერგო - პრო ჯორჯია</a:t>
            </a:r>
            <a:endParaRPr lang="en-US" sz="800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14273C39-B450-4DBE-8E31-1FCCD87BD48E}"/>
              </a:ext>
            </a:extLst>
          </p:cNvPr>
          <p:cNvGrpSpPr/>
          <p:nvPr/>
        </p:nvGrpSpPr>
        <p:grpSpPr>
          <a:xfrm rot="779150">
            <a:off x="6793080" y="2781073"/>
            <a:ext cx="568800" cy="320400"/>
            <a:chOff x="4598425" y="2220547"/>
            <a:chExt cx="805527" cy="391569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xmlns="" id="{AD03C91E-D622-41C8-B6A6-604DBD290685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xmlns="" id="{3B412CC5-6E91-4A3C-A87A-47375E6A3958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56" name="Picture 55">
                  <a:extLst>
                    <a:ext uri="{FF2B5EF4-FFF2-40B4-BE49-F238E27FC236}">
                      <a16:creationId xmlns:a16="http://schemas.microsoft.com/office/drawing/2014/main" xmlns="" id="{8181D4E2-84E8-4B9C-9C88-5B28EA70353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57" name="Picture 56">
                  <a:extLst>
                    <a:ext uri="{FF2B5EF4-FFF2-40B4-BE49-F238E27FC236}">
                      <a16:creationId xmlns:a16="http://schemas.microsoft.com/office/drawing/2014/main" xmlns="" id="{7C19E077-D5AF-48EB-AE1A-9BDF6081F39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55" name="Picture 54">
                <a:extLst>
                  <a:ext uri="{FF2B5EF4-FFF2-40B4-BE49-F238E27FC236}">
                    <a16:creationId xmlns:a16="http://schemas.microsoft.com/office/drawing/2014/main" xmlns="" id="{9FAF440F-4AB9-4950-848E-148F3CE4BB1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xmlns="" id="{82EDD650-2046-42FB-B02A-CE29103A5BC7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xmlns="" id="{7A50216E-59F9-4DB0-A97F-2183271E383F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52" name="Picture 51">
                  <a:extLst>
                    <a:ext uri="{FF2B5EF4-FFF2-40B4-BE49-F238E27FC236}">
                      <a16:creationId xmlns:a16="http://schemas.microsoft.com/office/drawing/2014/main" xmlns="" id="{B2012941-092B-41E3-ACDB-02CC67CD7DE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53" name="Picture 52">
                  <a:extLst>
                    <a:ext uri="{FF2B5EF4-FFF2-40B4-BE49-F238E27FC236}">
                      <a16:creationId xmlns:a16="http://schemas.microsoft.com/office/drawing/2014/main" xmlns="" id="{A63DC13F-651C-4423-85DC-715F2600EB4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51" name="Picture 50">
                <a:extLst>
                  <a:ext uri="{FF2B5EF4-FFF2-40B4-BE49-F238E27FC236}">
                    <a16:creationId xmlns:a16="http://schemas.microsoft.com/office/drawing/2014/main" xmlns="" id="{5720F186-A720-420F-8884-5DA7427F85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A57EDDD0-6C3A-419E-98FC-86BF07F9771B}"/>
              </a:ext>
            </a:extLst>
          </p:cNvPr>
          <p:cNvGrpSpPr/>
          <p:nvPr/>
        </p:nvGrpSpPr>
        <p:grpSpPr>
          <a:xfrm rot="16606374">
            <a:off x="5269434" y="2098753"/>
            <a:ext cx="568610" cy="319750"/>
            <a:chOff x="4598425" y="2220547"/>
            <a:chExt cx="805527" cy="391569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3AE984C1-24A9-4B57-B44F-68AD76C94F95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xmlns="" id="{25473AE4-7F90-45BE-BE33-54643269DD7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67" name="Picture 66">
                  <a:extLst>
                    <a:ext uri="{FF2B5EF4-FFF2-40B4-BE49-F238E27FC236}">
                      <a16:creationId xmlns:a16="http://schemas.microsoft.com/office/drawing/2014/main" xmlns="" id="{218C62B2-E519-412C-A7CD-E99448FD5C5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68" name="Picture 67">
                  <a:extLst>
                    <a:ext uri="{FF2B5EF4-FFF2-40B4-BE49-F238E27FC236}">
                      <a16:creationId xmlns:a16="http://schemas.microsoft.com/office/drawing/2014/main" xmlns="" id="{720A30BC-36DB-4B35-9AF6-269F7F8E40F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66" name="Picture 65">
                <a:extLst>
                  <a:ext uri="{FF2B5EF4-FFF2-40B4-BE49-F238E27FC236}">
                    <a16:creationId xmlns:a16="http://schemas.microsoft.com/office/drawing/2014/main" xmlns="" id="{E58BECDE-F119-46D0-A884-0A924C933C0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xmlns="" id="{3926E337-D411-440D-9E04-86028AF73D86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xmlns="" id="{495A89C5-8F13-4CBD-86E7-D58B4F593F2E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63" name="Picture 62">
                  <a:extLst>
                    <a:ext uri="{FF2B5EF4-FFF2-40B4-BE49-F238E27FC236}">
                      <a16:creationId xmlns:a16="http://schemas.microsoft.com/office/drawing/2014/main" xmlns="" id="{62DFDC1F-6F22-464F-A658-E289462EEDB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64" name="Picture 63">
                  <a:extLst>
                    <a:ext uri="{FF2B5EF4-FFF2-40B4-BE49-F238E27FC236}">
                      <a16:creationId xmlns:a16="http://schemas.microsoft.com/office/drawing/2014/main" xmlns="" id="{4D7E907B-58CE-4BC8-A5F8-50EB998DAC0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62" name="Picture 61">
                <a:extLst>
                  <a:ext uri="{FF2B5EF4-FFF2-40B4-BE49-F238E27FC236}">
                    <a16:creationId xmlns:a16="http://schemas.microsoft.com/office/drawing/2014/main" xmlns="" id="{437318B9-22CF-4B24-9630-EBDF9659A06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xmlns="" id="{E7A4D3DF-D9A9-4B6F-BB1E-5B8CCCC1C6ED}"/>
              </a:ext>
            </a:extLst>
          </p:cNvPr>
          <p:cNvGrpSpPr/>
          <p:nvPr/>
        </p:nvGrpSpPr>
        <p:grpSpPr>
          <a:xfrm rot="2399037">
            <a:off x="6824707" y="3813013"/>
            <a:ext cx="568800" cy="320400"/>
            <a:chOff x="4598425" y="2220547"/>
            <a:chExt cx="805527" cy="391569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xmlns="" id="{7AE98840-68DA-4522-9025-E84586B548A8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76" name="Group 75">
                <a:extLst>
                  <a:ext uri="{FF2B5EF4-FFF2-40B4-BE49-F238E27FC236}">
                    <a16:creationId xmlns:a16="http://schemas.microsoft.com/office/drawing/2014/main" xmlns="" id="{C26C13BC-4C4A-47CA-9411-D5C8ABC250F3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78" name="Picture 77">
                  <a:extLst>
                    <a:ext uri="{FF2B5EF4-FFF2-40B4-BE49-F238E27FC236}">
                      <a16:creationId xmlns:a16="http://schemas.microsoft.com/office/drawing/2014/main" xmlns="" id="{A49500DC-D5E4-4B3F-A0B2-1EE71939336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79" name="Picture 78">
                  <a:extLst>
                    <a:ext uri="{FF2B5EF4-FFF2-40B4-BE49-F238E27FC236}">
                      <a16:creationId xmlns:a16="http://schemas.microsoft.com/office/drawing/2014/main" xmlns="" id="{D2FA85D2-7782-4661-A92C-F3FF0F5B4B5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77" name="Picture 76">
                <a:extLst>
                  <a:ext uri="{FF2B5EF4-FFF2-40B4-BE49-F238E27FC236}">
                    <a16:creationId xmlns:a16="http://schemas.microsoft.com/office/drawing/2014/main" xmlns="" id="{9829316E-65E0-40A8-860C-04F3DA5B87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xmlns="" id="{DE9A288B-2934-4A80-9A14-6A5BD8F87E64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xmlns="" id="{54A6C7AA-CB29-4485-A7DC-7FA62F874EA5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74" name="Picture 73">
                  <a:extLst>
                    <a:ext uri="{FF2B5EF4-FFF2-40B4-BE49-F238E27FC236}">
                      <a16:creationId xmlns:a16="http://schemas.microsoft.com/office/drawing/2014/main" xmlns="" id="{BF37D658-3468-43DC-99B2-71BE7FD7E58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75" name="Picture 74">
                  <a:extLst>
                    <a:ext uri="{FF2B5EF4-FFF2-40B4-BE49-F238E27FC236}">
                      <a16:creationId xmlns:a16="http://schemas.microsoft.com/office/drawing/2014/main" xmlns="" id="{A81510B3-121E-438F-8792-1E1174FB4A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73" name="Picture 72">
                <a:extLst>
                  <a:ext uri="{FF2B5EF4-FFF2-40B4-BE49-F238E27FC236}">
                    <a16:creationId xmlns:a16="http://schemas.microsoft.com/office/drawing/2014/main" xmlns="" id="{48746AFB-12E2-4287-9A52-937738E7E7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xmlns="" id="{2D4BD534-04D5-4DDA-8E18-F71FF0022F97}"/>
              </a:ext>
            </a:extLst>
          </p:cNvPr>
          <p:cNvGrpSpPr/>
          <p:nvPr/>
        </p:nvGrpSpPr>
        <p:grpSpPr>
          <a:xfrm rot="6774288">
            <a:off x="5368254" y="4697021"/>
            <a:ext cx="568800" cy="320400"/>
            <a:chOff x="4598425" y="2220547"/>
            <a:chExt cx="805527" cy="391569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xmlns="" id="{359A96F1-1AD9-4500-BC9A-E48D74220D8F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xmlns="" id="{6F3ECDE2-5CA7-4EA2-BB3D-180E4FC2ABA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89" name="Picture 88">
                  <a:extLst>
                    <a:ext uri="{FF2B5EF4-FFF2-40B4-BE49-F238E27FC236}">
                      <a16:creationId xmlns:a16="http://schemas.microsoft.com/office/drawing/2014/main" xmlns="" id="{46CAEE9E-D3E1-4515-89FE-13C136F0F46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90" name="Picture 89">
                  <a:extLst>
                    <a:ext uri="{FF2B5EF4-FFF2-40B4-BE49-F238E27FC236}">
                      <a16:creationId xmlns:a16="http://schemas.microsoft.com/office/drawing/2014/main" xmlns="" id="{E8E70576-8BF5-4427-805F-D18922709C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88" name="Picture 87">
                <a:extLst>
                  <a:ext uri="{FF2B5EF4-FFF2-40B4-BE49-F238E27FC236}">
                    <a16:creationId xmlns:a16="http://schemas.microsoft.com/office/drawing/2014/main" xmlns="" id="{25CCD20F-E838-41A7-A3EC-8DCADC59D1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xmlns="" id="{310A377C-CC92-4E48-8CF3-EABAC6D7E198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xmlns="" id="{A849112A-ACCA-4F6F-9C74-17F841BEC3EC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85" name="Picture 84">
                  <a:extLst>
                    <a:ext uri="{FF2B5EF4-FFF2-40B4-BE49-F238E27FC236}">
                      <a16:creationId xmlns:a16="http://schemas.microsoft.com/office/drawing/2014/main" xmlns="" id="{B429EC1F-869D-42BE-BBC2-294506CB299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86" name="Picture 85">
                  <a:extLst>
                    <a:ext uri="{FF2B5EF4-FFF2-40B4-BE49-F238E27FC236}">
                      <a16:creationId xmlns:a16="http://schemas.microsoft.com/office/drawing/2014/main" xmlns="" id="{FA56E350-6EA4-425E-8838-1DF3CAB5D89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84" name="Picture 83">
                <a:extLst>
                  <a:ext uri="{FF2B5EF4-FFF2-40B4-BE49-F238E27FC236}">
                    <a16:creationId xmlns:a16="http://schemas.microsoft.com/office/drawing/2014/main" xmlns="" id="{FEEE5080-91BC-4F62-9CC3-99679C8329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91" name="Picture 90">
            <a:extLst>
              <a:ext uri="{FF2B5EF4-FFF2-40B4-BE49-F238E27FC236}">
                <a16:creationId xmlns:a16="http://schemas.microsoft.com/office/drawing/2014/main" xmlns="" id="{6F41DDA7-95C9-4D19-A722-CC23856916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453" y="5455218"/>
            <a:ext cx="551892" cy="551892"/>
          </a:xfrm>
          <a:prstGeom prst="rect">
            <a:avLst/>
          </a:prstGeom>
        </p:spPr>
      </p:pic>
      <p:grpSp>
        <p:nvGrpSpPr>
          <p:cNvPr id="92" name="Group 91">
            <a:extLst>
              <a:ext uri="{FF2B5EF4-FFF2-40B4-BE49-F238E27FC236}">
                <a16:creationId xmlns:a16="http://schemas.microsoft.com/office/drawing/2014/main" xmlns="" id="{D2D127DB-B66B-4A67-842E-A32DBFDE6DC7}"/>
              </a:ext>
            </a:extLst>
          </p:cNvPr>
          <p:cNvGrpSpPr/>
          <p:nvPr/>
        </p:nvGrpSpPr>
        <p:grpSpPr>
          <a:xfrm rot="10225003">
            <a:off x="4277753" y="4718189"/>
            <a:ext cx="568800" cy="320400"/>
            <a:chOff x="4598425" y="2220547"/>
            <a:chExt cx="805527" cy="391569"/>
          </a:xfrm>
        </p:grpSpPr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xmlns="" id="{E5515B08-21DC-4C4F-A721-9B2BCA4BBA47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xmlns="" id="{2DE66134-CB3B-4685-9B55-9006A4EE9B9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01" name="Picture 100">
                  <a:extLst>
                    <a:ext uri="{FF2B5EF4-FFF2-40B4-BE49-F238E27FC236}">
                      <a16:creationId xmlns:a16="http://schemas.microsoft.com/office/drawing/2014/main" xmlns="" id="{BE68AB62-E7B5-4BE3-85D9-5A12CD4C4CA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02" name="Picture 101">
                  <a:extLst>
                    <a:ext uri="{FF2B5EF4-FFF2-40B4-BE49-F238E27FC236}">
                      <a16:creationId xmlns:a16="http://schemas.microsoft.com/office/drawing/2014/main" xmlns="" id="{69C5E9D5-72B3-4355-BB8B-2087165A5C9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00" name="Picture 99">
                <a:extLst>
                  <a:ext uri="{FF2B5EF4-FFF2-40B4-BE49-F238E27FC236}">
                    <a16:creationId xmlns:a16="http://schemas.microsoft.com/office/drawing/2014/main" xmlns="" id="{B4456FD1-1F57-4889-86BB-B2C3862A67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xmlns="" id="{1EB07C0F-3B9D-451A-981D-DA444CDC0B82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95" name="Group 94">
                <a:extLst>
                  <a:ext uri="{FF2B5EF4-FFF2-40B4-BE49-F238E27FC236}">
                    <a16:creationId xmlns:a16="http://schemas.microsoft.com/office/drawing/2014/main" xmlns="" id="{3FF75C4B-AB99-45A0-B451-C1E65909A049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97" name="Picture 96">
                  <a:extLst>
                    <a:ext uri="{FF2B5EF4-FFF2-40B4-BE49-F238E27FC236}">
                      <a16:creationId xmlns:a16="http://schemas.microsoft.com/office/drawing/2014/main" xmlns="" id="{F09B57E6-229A-44B5-AD35-FB00AADEBC6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98" name="Picture 97">
                  <a:extLst>
                    <a:ext uri="{FF2B5EF4-FFF2-40B4-BE49-F238E27FC236}">
                      <a16:creationId xmlns:a16="http://schemas.microsoft.com/office/drawing/2014/main" xmlns="" id="{2FFB0663-BB43-442F-AE52-64CDFEF24B3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96" name="Picture 95">
                <a:extLst>
                  <a:ext uri="{FF2B5EF4-FFF2-40B4-BE49-F238E27FC236}">
                    <a16:creationId xmlns:a16="http://schemas.microsoft.com/office/drawing/2014/main" xmlns="" id="{0307E3C3-0D6E-4145-B75D-72053EFE81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FBFE595D-F24A-47C4-9651-8372D141CA4C}"/>
              </a:ext>
            </a:extLst>
          </p:cNvPr>
          <p:cNvSpPr txBox="1"/>
          <p:nvPr/>
        </p:nvSpPr>
        <p:spPr>
          <a:xfrm>
            <a:off x="6779366" y="4876612"/>
            <a:ext cx="15071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შსს და სსიპ სახელმწიფო უსაფრთხოების სამასახური</a:t>
            </a:r>
            <a:endParaRPr lang="en-US" sz="8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3C5033ED-01D8-472C-A90D-001E0E0D2CFE}"/>
              </a:ext>
            </a:extLst>
          </p:cNvPr>
          <p:cNvSpPr txBox="1"/>
          <p:nvPr/>
        </p:nvSpPr>
        <p:spPr>
          <a:xfrm>
            <a:off x="5064892" y="6058208"/>
            <a:ext cx="107653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ENERGO - PRO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80CF2B76-543E-41FD-87F3-00FE5B136E75}"/>
              </a:ext>
            </a:extLst>
          </p:cNvPr>
          <p:cNvSpPr txBox="1"/>
          <p:nvPr/>
        </p:nvSpPr>
        <p:spPr>
          <a:xfrm>
            <a:off x="6840886" y="5785465"/>
            <a:ext cx="15071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MINISTRY OF INTERNAL AFFAIRS AND STATE SECURITY SERVICE OF GEORGIA</a:t>
            </a: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xmlns="" id="{AC0E5FF0-F103-4F7A-BFF4-89FDDBCC90C7}"/>
              </a:ext>
            </a:extLst>
          </p:cNvPr>
          <p:cNvGrpSpPr/>
          <p:nvPr/>
        </p:nvGrpSpPr>
        <p:grpSpPr>
          <a:xfrm rot="12533144">
            <a:off x="3961450" y="3582086"/>
            <a:ext cx="568800" cy="320400"/>
            <a:chOff x="4598425" y="2220547"/>
            <a:chExt cx="805527" cy="391569"/>
          </a:xfrm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xmlns="" id="{79EA18DB-B5F4-4BC2-A8BE-53C31330778F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xmlns="" id="{D1A38873-209B-463C-9FE9-79C88F96C1F8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15" name="Picture 114">
                  <a:extLst>
                    <a:ext uri="{FF2B5EF4-FFF2-40B4-BE49-F238E27FC236}">
                      <a16:creationId xmlns:a16="http://schemas.microsoft.com/office/drawing/2014/main" xmlns="" id="{A1D5427E-0449-4EA4-BF41-B447746B50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16" name="Picture 115">
                  <a:extLst>
                    <a:ext uri="{FF2B5EF4-FFF2-40B4-BE49-F238E27FC236}">
                      <a16:creationId xmlns:a16="http://schemas.microsoft.com/office/drawing/2014/main" xmlns="" id="{E0513328-A2F6-41E4-9713-8A81F8C19EE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14" name="Picture 113">
                <a:extLst>
                  <a:ext uri="{FF2B5EF4-FFF2-40B4-BE49-F238E27FC236}">
                    <a16:creationId xmlns:a16="http://schemas.microsoft.com/office/drawing/2014/main" xmlns="" id="{91ABCB86-56B8-4BEB-BC04-DE58183F6F0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xmlns="" id="{F6AC8087-FE04-4C27-8388-99957C5A3163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xmlns="" id="{BBA134D7-0E70-4F05-A828-7E20D8F1757D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11" name="Picture 110">
                  <a:extLst>
                    <a:ext uri="{FF2B5EF4-FFF2-40B4-BE49-F238E27FC236}">
                      <a16:creationId xmlns:a16="http://schemas.microsoft.com/office/drawing/2014/main" xmlns="" id="{E5056EAB-EF86-45AF-988C-D9E179FF051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12" name="Picture 111">
                  <a:extLst>
                    <a:ext uri="{FF2B5EF4-FFF2-40B4-BE49-F238E27FC236}">
                      <a16:creationId xmlns:a16="http://schemas.microsoft.com/office/drawing/2014/main" xmlns="" id="{3F088EAC-7168-4E5D-A9C9-D9E4182F32E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10" name="Picture 109">
                <a:extLst>
                  <a:ext uri="{FF2B5EF4-FFF2-40B4-BE49-F238E27FC236}">
                    <a16:creationId xmlns:a16="http://schemas.microsoft.com/office/drawing/2014/main" xmlns="" id="{325BD2BC-68A5-4897-B7B2-239715EEAC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117" name="Picture 116">
            <a:extLst>
              <a:ext uri="{FF2B5EF4-FFF2-40B4-BE49-F238E27FC236}">
                <a16:creationId xmlns:a16="http://schemas.microsoft.com/office/drawing/2014/main" xmlns="" id="{BCC925D1-1E17-4EA3-BC53-C044CCC76D3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895" y="3639787"/>
            <a:ext cx="587776" cy="587776"/>
          </a:xfrm>
          <a:prstGeom prst="rect">
            <a:avLst/>
          </a:prstGeom>
        </p:spPr>
      </p:pic>
      <p:sp>
        <p:nvSpPr>
          <p:cNvPr id="118" name="TextBox 117">
            <a:extLst>
              <a:ext uri="{FF2B5EF4-FFF2-40B4-BE49-F238E27FC236}">
                <a16:creationId xmlns:a16="http://schemas.microsoft.com/office/drawing/2014/main" xmlns="" id="{FB5D0172-80A5-4433-AAC6-3755AF5DF9AE}"/>
              </a:ext>
            </a:extLst>
          </p:cNvPr>
          <p:cNvSpPr txBox="1"/>
          <p:nvPr/>
        </p:nvSpPr>
        <p:spPr>
          <a:xfrm>
            <a:off x="2108532" y="3113360"/>
            <a:ext cx="150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სსიპ სოციალური მომსახურების სააგენტოს მონაცემთა ბაზები</a:t>
            </a:r>
            <a:endParaRPr lang="en-US" sz="800" dirty="0"/>
          </a:p>
        </p:txBody>
      </p:sp>
      <p:grpSp>
        <p:nvGrpSpPr>
          <p:cNvPr id="119" name="Group 118">
            <a:extLst>
              <a:ext uri="{FF2B5EF4-FFF2-40B4-BE49-F238E27FC236}">
                <a16:creationId xmlns:a16="http://schemas.microsoft.com/office/drawing/2014/main" xmlns="" id="{1F7E2633-DB50-40F0-B570-C9DB98FC94B7}"/>
              </a:ext>
            </a:extLst>
          </p:cNvPr>
          <p:cNvGrpSpPr/>
          <p:nvPr/>
        </p:nvGrpSpPr>
        <p:grpSpPr>
          <a:xfrm rot="13750350">
            <a:off x="4180110" y="2479340"/>
            <a:ext cx="568800" cy="320400"/>
            <a:chOff x="4598425" y="2220547"/>
            <a:chExt cx="805527" cy="391569"/>
          </a:xfrm>
        </p:grpSpPr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xmlns="" id="{7FEAFC1A-B1A6-4987-A40E-8EC84643130E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xmlns="" id="{9FF56BC2-19F9-4B62-AE12-58EFD690948B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28" name="Picture 127">
                  <a:extLst>
                    <a:ext uri="{FF2B5EF4-FFF2-40B4-BE49-F238E27FC236}">
                      <a16:creationId xmlns:a16="http://schemas.microsoft.com/office/drawing/2014/main" xmlns="" id="{9398FB10-41A7-4E41-B565-98FBB36BA1B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29" name="Picture 128">
                  <a:extLst>
                    <a:ext uri="{FF2B5EF4-FFF2-40B4-BE49-F238E27FC236}">
                      <a16:creationId xmlns:a16="http://schemas.microsoft.com/office/drawing/2014/main" xmlns="" id="{E4857207-881E-413E-8120-5C68F2A55B3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27" name="Picture 126">
                <a:extLst>
                  <a:ext uri="{FF2B5EF4-FFF2-40B4-BE49-F238E27FC236}">
                    <a16:creationId xmlns:a16="http://schemas.microsoft.com/office/drawing/2014/main" xmlns="" id="{EBABFED7-EFFC-4F1F-B794-8917519304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xmlns="" id="{5E054C83-3AD5-4AAA-9840-F4E1C5F357FC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xmlns="" id="{47093D5C-9905-413F-8F95-2425E025A186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24" name="Picture 123">
                  <a:extLst>
                    <a:ext uri="{FF2B5EF4-FFF2-40B4-BE49-F238E27FC236}">
                      <a16:creationId xmlns:a16="http://schemas.microsoft.com/office/drawing/2014/main" xmlns="" id="{79061692-E3D7-41CD-AB92-C7053B4D4A1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25" name="Picture 124">
                  <a:extLst>
                    <a:ext uri="{FF2B5EF4-FFF2-40B4-BE49-F238E27FC236}">
                      <a16:creationId xmlns:a16="http://schemas.microsoft.com/office/drawing/2014/main" xmlns="" id="{A1582374-DD0D-4EFD-BC15-69865248330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23" name="Picture 122">
                <a:extLst>
                  <a:ext uri="{FF2B5EF4-FFF2-40B4-BE49-F238E27FC236}">
                    <a16:creationId xmlns:a16="http://schemas.microsoft.com/office/drawing/2014/main" xmlns="" id="{8DE37B15-0853-45F1-8092-617846B2EFD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130" name="Picture 129">
            <a:extLst>
              <a:ext uri="{FF2B5EF4-FFF2-40B4-BE49-F238E27FC236}">
                <a16:creationId xmlns:a16="http://schemas.microsoft.com/office/drawing/2014/main" xmlns="" id="{9F373AF3-163B-4820-B317-7BBDEEDF304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355" y="1694376"/>
            <a:ext cx="586800" cy="586800"/>
          </a:xfrm>
          <a:prstGeom prst="rect">
            <a:avLst/>
          </a:prstGeom>
        </p:spPr>
      </p:pic>
      <p:sp>
        <p:nvSpPr>
          <p:cNvPr id="131" name="TextBox 130">
            <a:extLst>
              <a:ext uri="{FF2B5EF4-FFF2-40B4-BE49-F238E27FC236}">
                <a16:creationId xmlns:a16="http://schemas.microsoft.com/office/drawing/2014/main" xmlns="" id="{BE97F41F-6010-4158-AC72-BE941749FE8A}"/>
              </a:ext>
            </a:extLst>
          </p:cNvPr>
          <p:cNvSpPr txBox="1"/>
          <p:nvPr/>
        </p:nvSpPr>
        <p:spPr>
          <a:xfrm>
            <a:off x="2727413" y="1355240"/>
            <a:ext cx="16672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>
                <a:latin typeface="Sylfaen" panose="010A05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დასაქმების პორტალის მონაცემთა ბაზას </a:t>
            </a:r>
            <a:endParaRPr lang="en-US" sz="800" dirty="0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xmlns="" id="{325A0684-114D-4108-B53B-1C977E429FD1}"/>
              </a:ext>
            </a:extLst>
          </p:cNvPr>
          <p:cNvSpPr txBox="1"/>
          <p:nvPr/>
        </p:nvSpPr>
        <p:spPr>
          <a:xfrm>
            <a:off x="3006260" y="2286081"/>
            <a:ext cx="12073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Worknet.gov.ge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xmlns="" id="{2AB66225-EBEB-40F7-909B-FAE3DD307109}"/>
              </a:ext>
            </a:extLst>
          </p:cNvPr>
          <p:cNvSpPr txBox="1"/>
          <p:nvPr/>
        </p:nvSpPr>
        <p:spPr>
          <a:xfrm>
            <a:off x="2295495" y="4273725"/>
            <a:ext cx="103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Social Service Agency Databases</a:t>
            </a:r>
          </a:p>
        </p:txBody>
      </p:sp>
      <p:pic>
        <p:nvPicPr>
          <p:cNvPr id="134" name="Picture 133">
            <a:extLst>
              <a:ext uri="{FF2B5EF4-FFF2-40B4-BE49-F238E27FC236}">
                <a16:creationId xmlns:a16="http://schemas.microsoft.com/office/drawing/2014/main" xmlns="" id="{8A289141-A4D5-439E-A19A-44FBEAD493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827" y="3988134"/>
            <a:ext cx="551892" cy="551892"/>
          </a:xfrm>
          <a:prstGeom prst="rect">
            <a:avLst/>
          </a:prstGeom>
        </p:spPr>
      </p:pic>
      <p:grpSp>
        <p:nvGrpSpPr>
          <p:cNvPr id="135" name="Group 134">
            <a:extLst>
              <a:ext uri="{FF2B5EF4-FFF2-40B4-BE49-F238E27FC236}">
                <a16:creationId xmlns:a16="http://schemas.microsoft.com/office/drawing/2014/main" xmlns="" id="{03B9AD4E-FDC3-47A1-A2F1-1122F7D64BEE}"/>
              </a:ext>
            </a:extLst>
          </p:cNvPr>
          <p:cNvGrpSpPr/>
          <p:nvPr/>
        </p:nvGrpSpPr>
        <p:grpSpPr>
          <a:xfrm rot="3645709">
            <a:off x="6289338" y="4457900"/>
            <a:ext cx="568800" cy="320400"/>
            <a:chOff x="4598425" y="2220547"/>
            <a:chExt cx="805527" cy="391569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xmlns="" id="{5C355514-64B0-4B39-A9DF-82B56708D504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xmlns="" id="{9D3AA6EF-5537-4786-92C5-FB524776F4FD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44" name="Picture 143">
                  <a:extLst>
                    <a:ext uri="{FF2B5EF4-FFF2-40B4-BE49-F238E27FC236}">
                      <a16:creationId xmlns:a16="http://schemas.microsoft.com/office/drawing/2014/main" xmlns="" id="{8734B124-B1CD-477E-B3E3-6BF9514F611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45" name="Picture 144">
                  <a:extLst>
                    <a:ext uri="{FF2B5EF4-FFF2-40B4-BE49-F238E27FC236}">
                      <a16:creationId xmlns:a16="http://schemas.microsoft.com/office/drawing/2014/main" xmlns="" id="{4102777B-209A-4AFA-874D-7A03ADE0173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43" name="Picture 142">
                <a:extLst>
                  <a:ext uri="{FF2B5EF4-FFF2-40B4-BE49-F238E27FC236}">
                    <a16:creationId xmlns:a16="http://schemas.microsoft.com/office/drawing/2014/main" xmlns="" id="{4CE1AB79-8B75-44D0-A1B2-27BDE97866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xmlns="" id="{8DF1351A-2D85-4DEF-96F8-C3366FC7F780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xmlns="" id="{9C7A6611-C689-4C81-9691-08D798197B1A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40" name="Picture 139">
                  <a:extLst>
                    <a:ext uri="{FF2B5EF4-FFF2-40B4-BE49-F238E27FC236}">
                      <a16:creationId xmlns:a16="http://schemas.microsoft.com/office/drawing/2014/main" xmlns="" id="{ADD214D9-DBA5-44A0-89F9-7F5A723AA06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41" name="Picture 140">
                  <a:extLst>
                    <a:ext uri="{FF2B5EF4-FFF2-40B4-BE49-F238E27FC236}">
                      <a16:creationId xmlns:a16="http://schemas.microsoft.com/office/drawing/2014/main" xmlns="" id="{D516182F-3846-4C9F-9F6E-2278A6AD448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39" name="Picture 138">
                <a:extLst>
                  <a:ext uri="{FF2B5EF4-FFF2-40B4-BE49-F238E27FC236}">
                    <a16:creationId xmlns:a16="http://schemas.microsoft.com/office/drawing/2014/main" xmlns="" id="{1F5ED91D-7BB4-4745-9B93-4D299DCD4C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sp>
        <p:nvSpPr>
          <p:cNvPr id="146" name="TextBox 145">
            <a:extLst>
              <a:ext uri="{FF2B5EF4-FFF2-40B4-BE49-F238E27FC236}">
                <a16:creationId xmlns:a16="http://schemas.microsoft.com/office/drawing/2014/main" xmlns="" id="{77D94BD0-91B7-4F16-8316-CF0D2CB137CD}"/>
              </a:ext>
            </a:extLst>
          </p:cNvPr>
          <p:cNvSpPr txBox="1"/>
          <p:nvPr/>
        </p:nvSpPr>
        <p:spPr>
          <a:xfrm>
            <a:off x="7675476" y="3728125"/>
            <a:ext cx="12896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სს სოკარჯორჯია გაზი</a:t>
            </a:r>
            <a:endParaRPr lang="en-US" sz="800" dirty="0"/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xmlns="" id="{5CF48EFD-65B3-42D1-B61F-97B3C935FE2B}"/>
              </a:ext>
            </a:extLst>
          </p:cNvPr>
          <p:cNvSpPr txBox="1"/>
          <p:nvPr/>
        </p:nvSpPr>
        <p:spPr>
          <a:xfrm>
            <a:off x="7660528" y="4552132"/>
            <a:ext cx="138937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 JSC </a:t>
            </a:r>
            <a:r>
              <a:rPr lang="en-US" sz="900" dirty="0" err="1"/>
              <a:t>Socar</a:t>
            </a:r>
            <a:r>
              <a:rPr lang="en-US" sz="900" dirty="0"/>
              <a:t> Georgia Gas</a:t>
            </a:r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xmlns="" id="{F552A296-FB85-4504-BA9A-741027A9E67B}"/>
              </a:ext>
            </a:extLst>
          </p:cNvPr>
          <p:cNvGrpSpPr/>
          <p:nvPr/>
        </p:nvGrpSpPr>
        <p:grpSpPr>
          <a:xfrm rot="20203001">
            <a:off x="6365761" y="2120444"/>
            <a:ext cx="568800" cy="320400"/>
            <a:chOff x="4598425" y="2220547"/>
            <a:chExt cx="805527" cy="391569"/>
          </a:xfrm>
        </p:grpSpPr>
        <p:grpSp>
          <p:nvGrpSpPr>
            <p:cNvPr id="149" name="Group 148">
              <a:extLst>
                <a:ext uri="{FF2B5EF4-FFF2-40B4-BE49-F238E27FC236}">
                  <a16:creationId xmlns:a16="http://schemas.microsoft.com/office/drawing/2014/main" xmlns="" id="{329AC3D3-1DC3-4990-896E-B4648D894E90}"/>
                </a:ext>
              </a:extLst>
            </p:cNvPr>
            <p:cNvGrpSpPr/>
            <p:nvPr/>
          </p:nvGrpSpPr>
          <p:grpSpPr>
            <a:xfrm rot="20185203" flipV="1">
              <a:off x="4598425" y="2426046"/>
              <a:ext cx="321302" cy="186070"/>
              <a:chOff x="2113310" y="3287043"/>
              <a:chExt cx="649752" cy="376280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xmlns="" id="{5DCFCA51-1FC0-4344-B823-FDDFFCCAEB2E}"/>
                  </a:ext>
                </a:extLst>
              </p:cNvPr>
              <p:cNvGrpSpPr/>
              <p:nvPr/>
            </p:nvGrpSpPr>
            <p:grpSpPr>
              <a:xfrm>
                <a:off x="2113310" y="3287043"/>
                <a:ext cx="508001" cy="372867"/>
                <a:chOff x="2113310" y="3287043"/>
                <a:chExt cx="508001" cy="372867"/>
              </a:xfrm>
            </p:grpSpPr>
            <p:pic>
              <p:nvPicPr>
                <p:cNvPr id="157" name="Picture 156">
                  <a:extLst>
                    <a:ext uri="{FF2B5EF4-FFF2-40B4-BE49-F238E27FC236}">
                      <a16:creationId xmlns:a16="http://schemas.microsoft.com/office/drawing/2014/main" xmlns="" id="{D6C8FD91-76D4-42D2-8638-9DDD0CAB2CB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58" name="Picture 157">
                  <a:extLst>
                    <a:ext uri="{FF2B5EF4-FFF2-40B4-BE49-F238E27FC236}">
                      <a16:creationId xmlns:a16="http://schemas.microsoft.com/office/drawing/2014/main" xmlns="" id="{6DDBFF99-1FE3-4753-B1F3-A0C776B997B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0" y="3287043"/>
                  <a:ext cx="369454" cy="369454"/>
                </a:xfrm>
                <a:prstGeom prst="rect">
                  <a:avLst/>
                </a:prstGeom>
              </p:spPr>
            </p:pic>
          </p:grpSp>
          <p:pic>
            <p:nvPicPr>
              <p:cNvPr id="156" name="Picture 155">
                <a:extLst>
                  <a:ext uri="{FF2B5EF4-FFF2-40B4-BE49-F238E27FC236}">
                    <a16:creationId xmlns:a16="http://schemas.microsoft.com/office/drawing/2014/main" xmlns="" id="{73C5EE55-5D71-42F6-8B6F-86EE3DF99B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xmlns="" id="{AE1A0337-8763-4B99-97E5-944E8E2E88F9}"/>
                </a:ext>
              </a:extLst>
            </p:cNvPr>
            <p:cNvGrpSpPr/>
            <p:nvPr/>
          </p:nvGrpSpPr>
          <p:grpSpPr>
            <a:xfrm rot="19872386" flipH="1" flipV="1">
              <a:off x="5084889" y="2220547"/>
              <a:ext cx="319063" cy="184771"/>
              <a:chOff x="2113311" y="3287048"/>
              <a:chExt cx="649751" cy="376275"/>
            </a:xfrm>
          </p:grpSpPr>
          <p:grpSp>
            <p:nvGrpSpPr>
              <p:cNvPr id="151" name="Group 150">
                <a:extLst>
                  <a:ext uri="{FF2B5EF4-FFF2-40B4-BE49-F238E27FC236}">
                    <a16:creationId xmlns:a16="http://schemas.microsoft.com/office/drawing/2014/main" xmlns="" id="{7978E692-B509-4943-9ED4-A66C3FC352BB}"/>
                  </a:ext>
                </a:extLst>
              </p:cNvPr>
              <p:cNvGrpSpPr/>
              <p:nvPr/>
            </p:nvGrpSpPr>
            <p:grpSpPr>
              <a:xfrm>
                <a:off x="2113311" y="3287048"/>
                <a:ext cx="508000" cy="372862"/>
                <a:chOff x="2113311" y="3287048"/>
                <a:chExt cx="508000" cy="372862"/>
              </a:xfrm>
            </p:grpSpPr>
            <p:pic>
              <p:nvPicPr>
                <p:cNvPr id="153" name="Picture 152">
                  <a:extLst>
                    <a:ext uri="{FF2B5EF4-FFF2-40B4-BE49-F238E27FC236}">
                      <a16:creationId xmlns:a16="http://schemas.microsoft.com/office/drawing/2014/main" xmlns="" id="{883AB4EB-1AA6-44A9-9EED-075F3A706D9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251857" y="3290456"/>
                  <a:ext cx="369454" cy="369454"/>
                </a:xfrm>
                <a:prstGeom prst="rect">
                  <a:avLst/>
                </a:prstGeom>
              </p:spPr>
            </p:pic>
            <p:pic>
              <p:nvPicPr>
                <p:cNvPr id="154" name="Picture 153">
                  <a:extLst>
                    <a:ext uri="{FF2B5EF4-FFF2-40B4-BE49-F238E27FC236}">
                      <a16:creationId xmlns:a16="http://schemas.microsoft.com/office/drawing/2014/main" xmlns="" id="{D4DB78B9-B58B-40E7-AD73-7FC6CE114A5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13311" y="3287048"/>
                  <a:ext cx="369453" cy="369454"/>
                </a:xfrm>
                <a:prstGeom prst="rect">
                  <a:avLst/>
                </a:prstGeom>
              </p:spPr>
            </p:pic>
          </p:grpSp>
          <p:pic>
            <p:nvPicPr>
              <p:cNvPr id="152" name="Picture 151">
                <a:extLst>
                  <a:ext uri="{FF2B5EF4-FFF2-40B4-BE49-F238E27FC236}">
                    <a16:creationId xmlns:a16="http://schemas.microsoft.com/office/drawing/2014/main" xmlns="" id="{42C872D2-562F-4D7F-95BF-831786CAB6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393608" y="3293869"/>
                <a:ext cx="369454" cy="369454"/>
              </a:xfrm>
              <a:prstGeom prst="rect">
                <a:avLst/>
              </a:prstGeom>
            </p:spPr>
          </p:pic>
        </p:grpSp>
      </p:grpSp>
      <p:pic>
        <p:nvPicPr>
          <p:cNvPr id="159" name="Picture 158">
            <a:extLst>
              <a:ext uri="{FF2B5EF4-FFF2-40B4-BE49-F238E27FC236}">
                <a16:creationId xmlns:a16="http://schemas.microsoft.com/office/drawing/2014/main" xmlns="" id="{51B32858-63DD-4C47-AA2F-F384013366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9181" y="1090636"/>
            <a:ext cx="551892" cy="551892"/>
          </a:xfrm>
          <a:prstGeom prst="rect">
            <a:avLst/>
          </a:prstGeom>
        </p:spPr>
      </p:pic>
      <p:sp>
        <p:nvSpPr>
          <p:cNvPr id="160" name="TextBox 159">
            <a:extLst>
              <a:ext uri="{FF2B5EF4-FFF2-40B4-BE49-F238E27FC236}">
                <a16:creationId xmlns:a16="http://schemas.microsoft.com/office/drawing/2014/main" xmlns="" id="{66EA8ECE-F157-4563-85C9-0F24A00AFDC3}"/>
              </a:ext>
            </a:extLst>
          </p:cNvPr>
          <p:cNvSpPr txBox="1"/>
          <p:nvPr/>
        </p:nvSpPr>
        <p:spPr>
          <a:xfrm>
            <a:off x="6825563" y="804675"/>
            <a:ext cx="1099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800" dirty="0"/>
              <a:t>საჯარო რეესტრი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xmlns="" id="{EAA938F5-23E7-4C6C-827A-C61F6F6E06E5}"/>
              </a:ext>
            </a:extLst>
          </p:cNvPr>
          <p:cNvSpPr txBox="1"/>
          <p:nvPr/>
        </p:nvSpPr>
        <p:spPr>
          <a:xfrm>
            <a:off x="6970267" y="1660741"/>
            <a:ext cx="84200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NAPR</a:t>
            </a:r>
          </a:p>
        </p:txBody>
      </p:sp>
    </p:spTree>
    <p:extLst>
      <p:ext uri="{BB962C8B-B14F-4D97-AF65-F5344CB8AC3E}">
        <p14:creationId xmlns:p14="http://schemas.microsoft.com/office/powerpoint/2010/main" val="1315377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247120" y="6356351"/>
            <a:ext cx="335280" cy="365125"/>
          </a:xfrm>
        </p:spPr>
        <p:txBody>
          <a:bodyPr/>
          <a:lstStyle/>
          <a:p>
            <a:fld id="{271B6731-734E-428B-8B53-82088F6AC107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79F82AB-AEC8-4788-89B2-63B766059AE2}"/>
              </a:ext>
            </a:extLst>
          </p:cNvPr>
          <p:cNvSpPr txBox="1"/>
          <p:nvPr/>
        </p:nvSpPr>
        <p:spPr>
          <a:xfrm>
            <a:off x="4236614" y="163307"/>
            <a:ext cx="270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Detecting illogical </a:t>
            </a:r>
            <a:r>
              <a:rPr lang="en-US" b="1" dirty="0" smtClean="0"/>
              <a:t>Data</a:t>
            </a:r>
            <a:endParaRPr lang="en-US" b="1" dirty="0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xmlns="" id="{A4EABA06-D250-40F5-96AA-7979CF7BF294}"/>
              </a:ext>
            </a:extLst>
          </p:cNvPr>
          <p:cNvSpPr/>
          <p:nvPr/>
        </p:nvSpPr>
        <p:spPr>
          <a:xfrm>
            <a:off x="4036676" y="88278"/>
            <a:ext cx="3137670" cy="1061820"/>
          </a:xfrm>
          <a:prstGeom prst="round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275FA8A-E48C-4BE4-95AF-B39180AFD5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1561492"/>
            <a:ext cx="1087685" cy="108768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79E753D-1CA4-49F9-9485-19086AF9F73D}"/>
              </a:ext>
            </a:extLst>
          </p:cNvPr>
          <p:cNvSpPr txBox="1"/>
          <p:nvPr/>
        </p:nvSpPr>
        <p:spPr>
          <a:xfrm>
            <a:off x="1724596" y="1865376"/>
            <a:ext cx="2907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dirty="0" smtClean="0"/>
              <a:t>Over </a:t>
            </a:r>
            <a:r>
              <a:rPr lang="ka-GE" sz="1400" dirty="0" smtClean="0"/>
              <a:t>9</a:t>
            </a:r>
            <a:endParaRPr lang="en-US" sz="1400" dirty="0"/>
          </a:p>
        </p:txBody>
      </p:sp>
      <p:pic>
        <p:nvPicPr>
          <p:cNvPr id="1026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E0A685CA-9339-4BD8-985A-B79BF8D5D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11" y="1865376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8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85D69446-5A7A-4287-9A34-FA6B83CE9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11" y="2962281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5C62A3E-DCD4-4665-8F58-EBD23929ADC2}"/>
              </a:ext>
            </a:extLst>
          </p:cNvPr>
          <p:cNvSpPr txBox="1"/>
          <p:nvPr/>
        </p:nvSpPr>
        <p:spPr>
          <a:xfrm>
            <a:off x="481846" y="2962281"/>
            <a:ext cx="3758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A nursing </a:t>
            </a:r>
            <a:r>
              <a:rPr lang="en-US" dirty="0"/>
              <a:t>mother </a:t>
            </a:r>
            <a:r>
              <a:rPr lang="en-US" dirty="0" smtClean="0"/>
              <a:t>was selected in </a:t>
            </a:r>
            <a:r>
              <a:rPr lang="en-US" dirty="0"/>
              <a:t>the declaration but the family does not have a child under the age of </a:t>
            </a:r>
            <a:r>
              <a:rPr lang="en-US" dirty="0" smtClean="0"/>
              <a:t>one year.</a:t>
            </a:r>
            <a:endParaRPr lang="en-US" dirty="0"/>
          </a:p>
        </p:txBody>
      </p:sp>
      <p:pic>
        <p:nvPicPr>
          <p:cNvPr id="149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9614F53F-DA94-463C-BA0E-1E6342ADED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06" y="4241759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0" name="TextBox 149">
            <a:extLst>
              <a:ext uri="{FF2B5EF4-FFF2-40B4-BE49-F238E27FC236}">
                <a16:creationId xmlns:a16="http://schemas.microsoft.com/office/drawing/2014/main" xmlns="" id="{5EBE10D4-3D83-4562-9637-FBFE30D880F1}"/>
              </a:ext>
            </a:extLst>
          </p:cNvPr>
          <p:cNvSpPr txBox="1"/>
          <p:nvPr/>
        </p:nvSpPr>
        <p:spPr>
          <a:xfrm>
            <a:off x="481846" y="4110316"/>
            <a:ext cx="3758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</a:t>
            </a:r>
            <a:r>
              <a:rPr lang="en-US" dirty="0"/>
              <a:t>the </a:t>
            </a:r>
            <a:r>
              <a:rPr lang="en-US" dirty="0" smtClean="0"/>
              <a:t>declaration is indicated </a:t>
            </a:r>
            <a:r>
              <a:rPr lang="en-US" dirty="0"/>
              <a:t>a child under the age of 1 </a:t>
            </a:r>
            <a:r>
              <a:rPr lang="en-US" dirty="0" smtClean="0"/>
              <a:t>and </a:t>
            </a:r>
            <a:r>
              <a:rPr lang="en-US" dirty="0"/>
              <a:t>there is no selected a nursing mother.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2A10997F-13F3-4705-A2A7-E2753E2852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48" y="5326072"/>
            <a:ext cx="988330" cy="988330"/>
          </a:xfrm>
          <a:prstGeom prst="rect">
            <a:avLst/>
          </a:prstGeom>
        </p:spPr>
      </p:pic>
      <p:pic>
        <p:nvPicPr>
          <p:cNvPr id="151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FBF2CF93-5B29-4B89-8FE4-3C7174DEA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11" y="5611603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0700721-DB9C-41BB-901A-CA055C963971}"/>
              </a:ext>
            </a:extLst>
          </p:cNvPr>
          <p:cNvSpPr txBox="1"/>
          <p:nvPr/>
        </p:nvSpPr>
        <p:spPr>
          <a:xfrm>
            <a:off x="1847866" y="5660478"/>
            <a:ext cx="1581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More than 10 cows.</a:t>
            </a:r>
            <a:endParaRPr lang="en-US" sz="1400" dirty="0"/>
          </a:p>
        </p:txBody>
      </p:sp>
      <p:pic>
        <p:nvPicPr>
          <p:cNvPr id="152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7EDFD753-D711-44E2-8578-2D5A822F86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860" y="1747194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" name="TextBox 152">
            <a:extLst>
              <a:ext uri="{FF2B5EF4-FFF2-40B4-BE49-F238E27FC236}">
                <a16:creationId xmlns:a16="http://schemas.microsoft.com/office/drawing/2014/main" xmlns="" id="{B92AEBD1-298A-4A9C-B21A-52A87E858051}"/>
              </a:ext>
            </a:extLst>
          </p:cNvPr>
          <p:cNvSpPr txBox="1"/>
          <p:nvPr/>
        </p:nvSpPr>
        <p:spPr>
          <a:xfrm>
            <a:off x="7358650" y="1797557"/>
            <a:ext cx="15811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More than </a:t>
            </a:r>
            <a:r>
              <a:rPr lang="en-US" sz="1400" dirty="0" smtClean="0"/>
              <a:t>40 beehives</a:t>
            </a:r>
            <a:r>
              <a:rPr lang="ka-GE" sz="1400" dirty="0" smtClean="0"/>
              <a:t>.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C2F731CD-9193-4E1C-AA76-679F427109C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279" y="1557682"/>
            <a:ext cx="843380" cy="843380"/>
          </a:xfrm>
          <a:prstGeom prst="rect">
            <a:avLst/>
          </a:prstGeom>
        </p:spPr>
      </p:pic>
      <p:pic>
        <p:nvPicPr>
          <p:cNvPr id="154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65E4E022-62F7-411E-808C-1BBB2D7A3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860" y="2962281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EB2DECAC-99EC-47B7-8B62-EEB87E6E3D0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49" y="2871147"/>
            <a:ext cx="770440" cy="750279"/>
          </a:xfrm>
          <a:prstGeom prst="rect">
            <a:avLst/>
          </a:prstGeom>
        </p:spPr>
      </p:pic>
      <p:sp>
        <p:nvSpPr>
          <p:cNvPr id="155" name="TextBox 154">
            <a:extLst>
              <a:ext uri="{FF2B5EF4-FFF2-40B4-BE49-F238E27FC236}">
                <a16:creationId xmlns:a16="http://schemas.microsoft.com/office/drawing/2014/main" xmlns="" id="{75EDEB34-5EF5-4574-9B11-6913F63E8E21}"/>
              </a:ext>
            </a:extLst>
          </p:cNvPr>
          <p:cNvSpPr txBox="1"/>
          <p:nvPr/>
        </p:nvSpPr>
        <p:spPr>
          <a:xfrm>
            <a:off x="7358650" y="2962281"/>
            <a:ext cx="44462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More than 50 birds</a:t>
            </a:r>
            <a:r>
              <a:rPr lang="de-AT" sz="1400" dirty="0" smtClean="0"/>
              <a:t>.</a:t>
            </a:r>
            <a:endParaRPr lang="en-US" sz="1400" dirty="0"/>
          </a:p>
        </p:txBody>
      </p:sp>
      <p:pic>
        <p:nvPicPr>
          <p:cNvPr id="156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D3D36F87-C126-46F0-B1EF-4EBEB9BA6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860" y="4110316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7" name="TextBox 156">
            <a:extLst>
              <a:ext uri="{FF2B5EF4-FFF2-40B4-BE49-F238E27FC236}">
                <a16:creationId xmlns:a16="http://schemas.microsoft.com/office/drawing/2014/main" xmlns="" id="{B696685C-D9E8-41B1-BF93-55952B0716A6}"/>
              </a:ext>
            </a:extLst>
          </p:cNvPr>
          <p:cNvSpPr txBox="1"/>
          <p:nvPr/>
        </p:nvSpPr>
        <p:spPr>
          <a:xfrm>
            <a:off x="7358650" y="4143887"/>
            <a:ext cx="44462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amount paid over the last 12 months exceeds 300 GEL</a:t>
            </a:r>
            <a:r>
              <a:rPr lang="de-AT" sz="1400" dirty="0" smtClean="0"/>
              <a:t>.</a:t>
            </a:r>
            <a:endParaRPr lang="en-US" sz="1400" dirty="0"/>
          </a:p>
        </p:txBody>
      </p:sp>
      <p:pic>
        <p:nvPicPr>
          <p:cNvPr id="158" name="Picture 2" descr="dot icon png-áá¡ á¡á£á áááá¡ á¨ááááá">
            <a:extLst>
              <a:ext uri="{FF2B5EF4-FFF2-40B4-BE49-F238E27FC236}">
                <a16:creationId xmlns:a16="http://schemas.microsoft.com/office/drawing/2014/main" xmlns="" id="{42578FCE-9792-4035-A34E-184F4C3A7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4812" y="5432533"/>
            <a:ext cx="358140" cy="358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4DD1A1D4-EAC3-49D6-BACE-211DE7AED4C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49" y="5197365"/>
            <a:ext cx="926226" cy="926226"/>
          </a:xfrm>
          <a:prstGeom prst="rect">
            <a:avLst/>
          </a:prstGeom>
        </p:spPr>
      </p:pic>
      <p:sp>
        <p:nvSpPr>
          <p:cNvPr id="159" name="TextBox 158">
            <a:extLst>
              <a:ext uri="{FF2B5EF4-FFF2-40B4-BE49-F238E27FC236}">
                <a16:creationId xmlns:a16="http://schemas.microsoft.com/office/drawing/2014/main" xmlns="" id="{C3201737-BA0E-45A8-A222-7D1E0D99A4B3}"/>
              </a:ext>
            </a:extLst>
          </p:cNvPr>
          <p:cNvSpPr txBox="1"/>
          <p:nvPr/>
        </p:nvSpPr>
        <p:spPr>
          <a:xfrm>
            <a:off x="7363807" y="5415242"/>
            <a:ext cx="44462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The amount paid over the last 12 months exceeds </a:t>
            </a:r>
            <a:r>
              <a:rPr lang="ka-GE" sz="1400" dirty="0" smtClean="0"/>
              <a:t>2</a:t>
            </a:r>
            <a:r>
              <a:rPr lang="en-US" sz="1400" dirty="0" smtClean="0"/>
              <a:t>00 </a:t>
            </a:r>
            <a:r>
              <a:rPr lang="en-US" sz="1400" dirty="0"/>
              <a:t>GEL</a:t>
            </a:r>
            <a:r>
              <a:rPr lang="de-AT" sz="1400" dirty="0"/>
              <a:t>.</a:t>
            </a:r>
            <a:endParaRPr lang="en-US" sz="1400" dirty="0"/>
          </a:p>
          <a:p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05E9B314-8D13-4D6C-985F-DFC64DE4EE3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279" y="4079693"/>
            <a:ext cx="750278" cy="750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609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182</Words>
  <Application>Microsoft Office PowerPoint</Application>
  <PresentationFormat>Custom</PresentationFormat>
  <Paragraphs>43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Gaga Dolidze</dc:creator>
  <cp:lastModifiedBy>Mariana Mkurnali</cp:lastModifiedBy>
  <cp:revision>110</cp:revision>
  <cp:lastPrinted>2018-09-24T06:22:57Z</cp:lastPrinted>
  <dcterms:created xsi:type="dcterms:W3CDTF">2018-05-25T10:14:40Z</dcterms:created>
  <dcterms:modified xsi:type="dcterms:W3CDTF">2019-08-12T12:37:59Z</dcterms:modified>
</cp:coreProperties>
</file>