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0"/>
  </p:notesMasterIdLst>
  <p:sldIdLst>
    <p:sldId id="272" r:id="rId3"/>
    <p:sldId id="274" r:id="rId4"/>
    <p:sldId id="273" r:id="rId5"/>
    <p:sldId id="268" r:id="rId6"/>
    <p:sldId id="257" r:id="rId7"/>
    <p:sldId id="258" r:id="rId8"/>
    <p:sldId id="259" r:id="rId9"/>
    <p:sldId id="271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75" r:id="rId18"/>
    <p:sldId id="276" r:id="rId19"/>
  </p:sldIdLst>
  <p:sldSz cx="12192000" cy="6858000"/>
  <p:notesSz cx="6742113" cy="98726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5" autoAdjust="0"/>
    <p:restoredTop sz="94660"/>
  </p:normalViewPr>
  <p:slideViewPr>
    <p:cSldViewPr snapToGrid="0">
      <p:cViewPr>
        <p:scale>
          <a:sx n="88" d="100"/>
          <a:sy n="88" d="100"/>
        </p:scale>
        <p:origin x="-108" y="-3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1582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8971" y="0"/>
            <a:ext cx="2921582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96457C-E77A-416D-B1CD-0F03DD283B2E}" type="datetimeFigureOut">
              <a:rPr lang="en-US" smtClean="0"/>
              <a:t>12-Aug-19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22963" cy="3332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4212" y="4751219"/>
            <a:ext cx="5393690" cy="38873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7317"/>
            <a:ext cx="2921582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8971" y="9377317"/>
            <a:ext cx="2921582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DADDBB-7A26-4EC4-A988-F261AB7DE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5882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DADDBB-7A26-4EC4-A988-F261AB7DE27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4166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9B1961A-C035-4A80-80BE-23A81D6AC87E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125" name="Date Placeholder 4"/>
          <p:cNvSpPr>
            <a:spLocks noGrp="1"/>
          </p:cNvSpPr>
          <p:nvPr>
            <p:ph type="dt" sz="quarter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8A3F1CB-72F5-4112-9F08-0A687AB285EF}" type="datetime1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12-Aug-19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126" name="Footer Placeholder 5"/>
          <p:cNvSpPr>
            <a:spLocks noGrp="1"/>
          </p:cNvSpPr>
          <p:nvPr>
            <p:ph type="ftr" sz="quarter" idx="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127" name="Header Placeholder 6"/>
          <p:cNvSpPr>
            <a:spLocks noGrp="1"/>
          </p:cNvSpPr>
          <p:nvPr>
            <p:ph type="hdr" sz="quarter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187699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9B1961A-C035-4A80-80BE-23A81D6AC87E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125" name="Date Placeholder 4"/>
          <p:cNvSpPr>
            <a:spLocks noGrp="1"/>
          </p:cNvSpPr>
          <p:nvPr>
            <p:ph type="dt" sz="quarter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8A3F1CB-72F5-4112-9F08-0A687AB285EF}" type="datetime1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12-Aug-19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126" name="Footer Placeholder 5"/>
          <p:cNvSpPr>
            <a:spLocks noGrp="1"/>
          </p:cNvSpPr>
          <p:nvPr>
            <p:ph type="ftr" sz="quarter" idx="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127" name="Header Placeholder 6"/>
          <p:cNvSpPr>
            <a:spLocks noGrp="1"/>
          </p:cNvSpPr>
          <p:nvPr>
            <p:ph type="hdr" sz="quarter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486468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9B1961A-C035-4A80-80BE-23A81D6AC87E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125" name="Date Placeholder 4"/>
          <p:cNvSpPr>
            <a:spLocks noGrp="1"/>
          </p:cNvSpPr>
          <p:nvPr>
            <p:ph type="dt" sz="quarter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8A3F1CB-72F5-4112-9F08-0A687AB285EF}" type="datetime1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12-Aug-19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126" name="Footer Placeholder 5"/>
          <p:cNvSpPr>
            <a:spLocks noGrp="1"/>
          </p:cNvSpPr>
          <p:nvPr>
            <p:ph type="ftr" sz="quarter" idx="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127" name="Header Placeholder 6"/>
          <p:cNvSpPr>
            <a:spLocks noGrp="1"/>
          </p:cNvSpPr>
          <p:nvPr>
            <p:ph type="hdr" sz="quarter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873551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9B1961A-C035-4A80-80BE-23A81D6AC87E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125" name="Date Placeholder 4"/>
          <p:cNvSpPr>
            <a:spLocks noGrp="1"/>
          </p:cNvSpPr>
          <p:nvPr>
            <p:ph type="dt" sz="quarter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8A3F1CB-72F5-4112-9F08-0A687AB285EF}" type="datetime1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12-Aug-19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126" name="Footer Placeholder 5"/>
          <p:cNvSpPr>
            <a:spLocks noGrp="1"/>
          </p:cNvSpPr>
          <p:nvPr>
            <p:ph type="ftr" sz="quarter" idx="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127" name="Header Placeholder 6"/>
          <p:cNvSpPr>
            <a:spLocks noGrp="1"/>
          </p:cNvSpPr>
          <p:nvPr>
            <p:ph type="hdr" sz="quarter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967229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9B1961A-C035-4A80-80BE-23A81D6AC87E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125" name="Date Placeholder 4"/>
          <p:cNvSpPr>
            <a:spLocks noGrp="1"/>
          </p:cNvSpPr>
          <p:nvPr>
            <p:ph type="dt" sz="quarter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8A3F1CB-72F5-4112-9F08-0A687AB285EF}" type="datetime1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12-Aug-19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126" name="Footer Placeholder 5"/>
          <p:cNvSpPr>
            <a:spLocks noGrp="1"/>
          </p:cNvSpPr>
          <p:nvPr>
            <p:ph type="ftr" sz="quarter" idx="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127" name="Header Placeholder 6"/>
          <p:cNvSpPr>
            <a:spLocks noGrp="1"/>
          </p:cNvSpPr>
          <p:nvPr>
            <p:ph type="hdr" sz="quarter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275845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9B1961A-C035-4A80-80BE-23A81D6AC87E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125" name="Date Placeholder 4"/>
          <p:cNvSpPr>
            <a:spLocks noGrp="1"/>
          </p:cNvSpPr>
          <p:nvPr>
            <p:ph type="dt" sz="quarter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8A3F1CB-72F5-4112-9F08-0A687AB285EF}" type="datetime1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12-Aug-19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126" name="Footer Placeholder 5"/>
          <p:cNvSpPr>
            <a:spLocks noGrp="1"/>
          </p:cNvSpPr>
          <p:nvPr>
            <p:ph type="ftr" sz="quarter" idx="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127" name="Header Placeholder 6"/>
          <p:cNvSpPr>
            <a:spLocks noGrp="1"/>
          </p:cNvSpPr>
          <p:nvPr>
            <p:ph type="hdr" sz="quarter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870887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9B1961A-C035-4A80-80BE-23A81D6AC87E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125" name="Date Placeholder 4"/>
          <p:cNvSpPr>
            <a:spLocks noGrp="1"/>
          </p:cNvSpPr>
          <p:nvPr>
            <p:ph type="dt" sz="quarter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8A3F1CB-72F5-4112-9F08-0A687AB285EF}" type="datetime1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12-Aug-19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126" name="Footer Placeholder 5"/>
          <p:cNvSpPr>
            <a:spLocks noGrp="1"/>
          </p:cNvSpPr>
          <p:nvPr>
            <p:ph type="ftr" sz="quarter" idx="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127" name="Header Placeholder 6"/>
          <p:cNvSpPr>
            <a:spLocks noGrp="1"/>
          </p:cNvSpPr>
          <p:nvPr>
            <p:ph type="hdr" sz="quarter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016058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9B1961A-C035-4A80-80BE-23A81D6AC87E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125" name="Date Placeholder 4"/>
          <p:cNvSpPr>
            <a:spLocks noGrp="1"/>
          </p:cNvSpPr>
          <p:nvPr>
            <p:ph type="dt" sz="quarter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8A3F1CB-72F5-4112-9F08-0A687AB285EF}" type="datetime1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12-Aug-19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126" name="Footer Placeholder 5"/>
          <p:cNvSpPr>
            <a:spLocks noGrp="1"/>
          </p:cNvSpPr>
          <p:nvPr>
            <p:ph type="ftr" sz="quarter" idx="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127" name="Header Placeholder 6"/>
          <p:cNvSpPr>
            <a:spLocks noGrp="1"/>
          </p:cNvSpPr>
          <p:nvPr>
            <p:ph type="hdr" sz="quarter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91993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9B1961A-C035-4A80-80BE-23A81D6AC87E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125" name="Date Placeholder 4"/>
          <p:cNvSpPr>
            <a:spLocks noGrp="1"/>
          </p:cNvSpPr>
          <p:nvPr>
            <p:ph type="dt" sz="quarter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8A3F1CB-72F5-4112-9F08-0A687AB285EF}" type="datetime1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12-Aug-19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126" name="Footer Placeholder 5"/>
          <p:cNvSpPr>
            <a:spLocks noGrp="1"/>
          </p:cNvSpPr>
          <p:nvPr>
            <p:ph type="ftr" sz="quarter" idx="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127" name="Header Placeholder 6"/>
          <p:cNvSpPr>
            <a:spLocks noGrp="1"/>
          </p:cNvSpPr>
          <p:nvPr>
            <p:ph type="hdr" sz="quarter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87605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9B1961A-C035-4A80-80BE-23A81D6AC87E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125" name="Date Placeholder 4"/>
          <p:cNvSpPr>
            <a:spLocks noGrp="1"/>
          </p:cNvSpPr>
          <p:nvPr>
            <p:ph type="dt" sz="quarter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8A3F1CB-72F5-4112-9F08-0A687AB285EF}" type="datetime1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12-Aug-19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126" name="Footer Placeholder 5"/>
          <p:cNvSpPr>
            <a:spLocks noGrp="1"/>
          </p:cNvSpPr>
          <p:nvPr>
            <p:ph type="ftr" sz="quarter" idx="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127" name="Header Placeholder 6"/>
          <p:cNvSpPr>
            <a:spLocks noGrp="1"/>
          </p:cNvSpPr>
          <p:nvPr>
            <p:ph type="hdr" sz="quarter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15248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9B1961A-C035-4A80-80BE-23A81D6AC87E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125" name="Date Placeholder 4"/>
          <p:cNvSpPr>
            <a:spLocks noGrp="1"/>
          </p:cNvSpPr>
          <p:nvPr>
            <p:ph type="dt" sz="quarter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8A3F1CB-72F5-4112-9F08-0A687AB285EF}" type="datetime1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12-Aug-19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126" name="Footer Placeholder 5"/>
          <p:cNvSpPr>
            <a:spLocks noGrp="1"/>
          </p:cNvSpPr>
          <p:nvPr>
            <p:ph type="ftr" sz="quarter" idx="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127" name="Header Placeholder 6"/>
          <p:cNvSpPr>
            <a:spLocks noGrp="1"/>
          </p:cNvSpPr>
          <p:nvPr>
            <p:ph type="hdr" sz="quarter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15632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9B1961A-C035-4A80-80BE-23A81D6AC87E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125" name="Date Placeholder 4"/>
          <p:cNvSpPr>
            <a:spLocks noGrp="1"/>
          </p:cNvSpPr>
          <p:nvPr>
            <p:ph type="dt" sz="quarter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8A3F1CB-72F5-4112-9F08-0A687AB285EF}" type="datetime1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12-Aug-19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126" name="Footer Placeholder 5"/>
          <p:cNvSpPr>
            <a:spLocks noGrp="1"/>
          </p:cNvSpPr>
          <p:nvPr>
            <p:ph type="ftr" sz="quarter" idx="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127" name="Header Placeholder 6"/>
          <p:cNvSpPr>
            <a:spLocks noGrp="1"/>
          </p:cNvSpPr>
          <p:nvPr>
            <p:ph type="hdr" sz="quarter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93030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9B1961A-C035-4A80-80BE-23A81D6AC87E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125" name="Date Placeholder 4"/>
          <p:cNvSpPr>
            <a:spLocks noGrp="1"/>
          </p:cNvSpPr>
          <p:nvPr>
            <p:ph type="dt" sz="quarter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8A3F1CB-72F5-4112-9F08-0A687AB285EF}" type="datetime1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12-Aug-19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126" name="Footer Placeholder 5"/>
          <p:cNvSpPr>
            <a:spLocks noGrp="1"/>
          </p:cNvSpPr>
          <p:nvPr>
            <p:ph type="ftr" sz="quarter" idx="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127" name="Header Placeholder 6"/>
          <p:cNvSpPr>
            <a:spLocks noGrp="1"/>
          </p:cNvSpPr>
          <p:nvPr>
            <p:ph type="hdr" sz="quarter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01008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9B1961A-C035-4A80-80BE-23A81D6AC87E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125" name="Date Placeholder 4"/>
          <p:cNvSpPr>
            <a:spLocks noGrp="1"/>
          </p:cNvSpPr>
          <p:nvPr>
            <p:ph type="dt" sz="quarter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8A3F1CB-72F5-4112-9F08-0A687AB285EF}" type="datetime1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12-Aug-19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126" name="Footer Placeholder 5"/>
          <p:cNvSpPr>
            <a:spLocks noGrp="1"/>
          </p:cNvSpPr>
          <p:nvPr>
            <p:ph type="ftr" sz="quarter" idx="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127" name="Header Placeholder 6"/>
          <p:cNvSpPr>
            <a:spLocks noGrp="1"/>
          </p:cNvSpPr>
          <p:nvPr>
            <p:ph type="hdr" sz="quarter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20695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9B1961A-C035-4A80-80BE-23A81D6AC87E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125" name="Date Placeholder 4"/>
          <p:cNvSpPr>
            <a:spLocks noGrp="1"/>
          </p:cNvSpPr>
          <p:nvPr>
            <p:ph type="dt" sz="quarter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8A3F1CB-72F5-4112-9F08-0A687AB285EF}" type="datetime1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12-Aug-19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126" name="Footer Placeholder 5"/>
          <p:cNvSpPr>
            <a:spLocks noGrp="1"/>
          </p:cNvSpPr>
          <p:nvPr>
            <p:ph type="ftr" sz="quarter" idx="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127" name="Header Placeholder 6"/>
          <p:cNvSpPr>
            <a:spLocks noGrp="1"/>
          </p:cNvSpPr>
          <p:nvPr>
            <p:ph type="hdr" sz="quarter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21907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9B1961A-C035-4A80-80BE-23A81D6AC87E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125" name="Date Placeholder 4"/>
          <p:cNvSpPr>
            <a:spLocks noGrp="1"/>
          </p:cNvSpPr>
          <p:nvPr>
            <p:ph type="dt" sz="quarter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8A3F1CB-72F5-4112-9F08-0A687AB285EF}" type="datetime1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12-Aug-19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126" name="Footer Placeholder 5"/>
          <p:cNvSpPr>
            <a:spLocks noGrp="1"/>
          </p:cNvSpPr>
          <p:nvPr>
            <p:ph type="ftr" sz="quarter" idx="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127" name="Header Placeholder 6"/>
          <p:cNvSpPr>
            <a:spLocks noGrp="1"/>
          </p:cNvSpPr>
          <p:nvPr>
            <p:ph type="hdr" sz="quarter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50661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7863219-11C3-4A46-B681-EC6B0D27C8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38B4E779-F42B-4C5B-BA87-280F449F25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7829EFB-611C-42DA-9E41-50C3218E33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38793-B91F-4BDE-832A-D3059507855E}" type="datetime1">
              <a:rPr lang="en-US" smtClean="0"/>
              <a:t>12-Aug-19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2793802-FF69-4387-96B5-DCACB86BFF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93A8A30-F473-4CE9-B863-B7B7F4BD6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F4F94-2CD1-4700-A548-D68FFA3F8C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421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1E0F524-D82B-4B3B-BF6D-9A9D98A2A7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BC87F1AE-EBF5-4930-9510-2857099502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63D9E46-BDA0-4871-AC0F-FCF3C02DAF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C2BE9-42D1-4C0C-87BB-4B2B6A5920B7}" type="datetime1">
              <a:rPr lang="en-US" smtClean="0"/>
              <a:t>12-Aug-19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AA28D35-6065-4865-8D89-9315C883D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22825D2-180A-4F13-914E-BA924FF512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F4F94-2CD1-4700-A548-D68FFA3F8C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271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78F2D4EB-C4E1-4989-A618-31B2F888B93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F87960A8-E8BE-443D-B6A3-63244A80A2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13E94ED-3E8A-450C-92F6-97E171BD4C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4741E-3B8C-48B6-9A86-66A0A4023887}" type="datetime1">
              <a:rPr lang="en-US" smtClean="0"/>
              <a:t>12-Aug-19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66A41DE-8A47-444C-99DC-D46EF11F3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BA4EA4E-1909-4D68-92D4-B32D884359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F4F94-2CD1-4700-A548-D68FFA3F8C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0869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D88574-D11E-43AE-95C7-F576188F2D16}" type="datetime1">
              <a:rPr lang="en-US" smtClean="0"/>
              <a:t>12-Aug-19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08543F-E6C8-47DA-853E-ACBC555CC2D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314624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DF42BD-8A15-4344-A0C3-55226FC0BC36}" type="datetime1">
              <a:rPr lang="en-US" smtClean="0"/>
              <a:t>12-Aug-19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1B6731-734E-428B-8B53-82088F6AC10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963723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F9D663-CB31-4920-8542-149BD133CFFD}" type="datetime1">
              <a:rPr lang="en-US" smtClean="0"/>
              <a:t>12-Aug-19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7A1583-FC5E-402C-A7F7-3D7DE5FBB10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429459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322F4D-8302-4C5B-B6AA-B925D50E16FD}" type="datetime1">
              <a:rPr lang="en-US" smtClean="0"/>
              <a:t>12-Aug-19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0CB047-255F-47EA-9C53-885FE3E5846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183926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9EF165-68C8-4494-B76E-8DCF61143E24}" type="datetime1">
              <a:rPr lang="en-US" smtClean="0"/>
              <a:t>12-Aug-19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124FBF-8E82-4F93-BAEC-39088E51544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04789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FE37EA-528B-44BA-86DA-B4995BDF507D}" type="datetime1">
              <a:rPr lang="en-US" smtClean="0"/>
              <a:t>12-Aug-19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946A52-8677-4BA4-88CC-F760958FC0D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5143313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66CB2A-E04A-4E4E-ACF7-A70927B5E8EF}" type="datetime1">
              <a:rPr lang="en-US" smtClean="0"/>
              <a:t>12-Aug-19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8C09CA-8A1E-4F3E-B2E7-802D8764B7B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1032077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EE423C-F437-4D7B-8691-5ACA4856C8AC}" type="datetime1">
              <a:rPr lang="en-US" smtClean="0"/>
              <a:t>12-Aug-19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72CE36-7E4D-4713-9EEB-37ECBEBFD2E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90098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17F11D1-B254-41CF-BCBC-437EA8A65A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DF47E3B-D785-4C64-ADD1-FC9F9F4A08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3A9633E-9F8D-4BF4-BF4E-3300F71383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07742-9C7D-4AEE-B8C4-72BC25BE06D7}" type="datetime1">
              <a:rPr lang="en-US" smtClean="0"/>
              <a:t>12-Aug-19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08518A7-543C-4DED-B734-3CE249E6FD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E83777D-A2F3-4587-AE60-5FC00EBF61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F4F94-2CD1-4700-A548-D68FFA3F8C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4668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99AFFF-DD5D-485F-8414-4E3148F8B78A}" type="datetime1">
              <a:rPr lang="en-US" smtClean="0"/>
              <a:t>12-Aug-19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74E52B-9B3C-4E1B-9CF0-354201469D9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488367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431B27-EB10-4AC9-932D-3AD967F2E19E}" type="datetime1">
              <a:rPr lang="en-US" smtClean="0"/>
              <a:t>12-Aug-19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CF829A-1551-4604-A4FC-D6934A36257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445732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206C92-234C-433A-BAA4-C65169A53BCA}" type="datetime1">
              <a:rPr lang="en-US" smtClean="0"/>
              <a:t>12-Aug-19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2CB3E7-CA65-4F5F-89DB-7490345A2CC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4740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C6F1837-EC85-4584-8FEB-1A6C4D579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59614547-C71F-425C-B07A-92579DDB00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6F2DE88-6A35-4993-A298-E9FE155447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1CAF4-AAD4-4C6B-851D-9501C686149A}" type="datetime1">
              <a:rPr lang="en-US" smtClean="0"/>
              <a:t>12-Aug-19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6C7D186-119F-4880-84E7-E0F03B1DEA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6480302-19FC-4BDA-AD95-CDE650888A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F4F94-2CD1-4700-A548-D68FFA3F8C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68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DCF0864-CE4E-4F56-ADA9-E19BB0ACB9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9282C5F-F058-4B12-A206-63043F8917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320DEC35-F073-4AA4-A367-9EA997DA46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B919176E-726A-4D44-96E2-E2529464CD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09CBB-D5D2-41A2-917E-E27F00B3D77D}" type="datetime1">
              <a:rPr lang="en-US" smtClean="0"/>
              <a:t>12-Aug-19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A9A768AF-5E6C-4BD8-9F97-448D47686F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74C2AEC9-EB6C-45A6-8C2B-E47D0CF2A1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F4F94-2CD1-4700-A548-D68FFA3F8C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262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8B05728-D078-47AD-BC41-EA1827CA6F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59A3EE7D-628F-4F31-BE9F-5E1740D683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23043E50-A12B-4341-A0E2-18321B16C7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12C94729-EB08-4B82-A9FA-7FE8785B8C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1A23B003-10FB-4BF5-BFE3-E3C30360B0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99D15D25-3113-4AB9-AE7C-BBBA625AE5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14A3-1D5B-4DE8-A3A7-44BB4304D463}" type="datetime1">
              <a:rPr lang="en-US" smtClean="0"/>
              <a:t>12-Aug-19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13AB67E4-731C-4851-BB3A-C9E9BDC732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E9F2089E-63AD-4C19-9079-2C0C12EE54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F4F94-2CD1-4700-A548-D68FFA3F8C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6481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71A25DE-6792-42C2-A197-5DF9C7D636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D3E5677E-86D2-4AF0-AA47-95D9175A52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E78B3-513D-4F8F-B0D5-1EEF72BA824D}" type="datetime1">
              <a:rPr lang="en-US" smtClean="0"/>
              <a:t>12-Aug-19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337462EB-08F5-476D-BF58-54FCC4E6B8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96216A3D-7214-4858-A126-60E7D4029D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F4F94-2CD1-4700-A548-D68FFA3F8C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4638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1CB20482-44E6-4D8A-8ABD-41EE454D29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16386-1E0E-42E3-991A-9430E1260815}" type="datetime1">
              <a:rPr lang="en-US" smtClean="0"/>
              <a:t>12-Aug-19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D1EE6275-3649-46B4-9EC3-BBBB9ABF86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C3AF30AC-8B85-4BF4-AB89-AD425D3F61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F4F94-2CD1-4700-A548-D68FFA3F8C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5947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180E6EE-1989-4054-931B-CB199553E5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D5C286A-F0D2-4683-A914-9BDA70FCC2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BA5588BC-39E2-4C60-9A1E-4A4EB698CF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CF6257E7-C946-4063-A290-7A3F379FEE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1761C-DDA5-4B59-9425-37440784BB99}" type="datetime1">
              <a:rPr lang="en-US" smtClean="0"/>
              <a:t>12-Aug-19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1BCDC7A0-854D-47C6-AAEB-96D9D2C9D0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8C8F15A-714A-4805-834F-6E12B9395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F4F94-2CD1-4700-A548-D68FFA3F8C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536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2D75F76-124E-4CAD-9188-DA4D97734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9C3F805C-07F2-4E40-B361-980B3EE642B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07BA88F0-B657-4E54-9FE2-FDB6391998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A7C3FD9-50C8-4039-9E9A-46F0DC5CE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8B1E9-F1F2-41DF-A1D9-56F22375FC96}" type="datetime1">
              <a:rPr lang="en-US" smtClean="0"/>
              <a:t>12-Aug-19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06CDBAB4-D979-4B18-9BEA-74DF82F2EF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D3748D6F-4988-4488-AF38-A98DBEFD19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F4F94-2CD1-4700-A548-D68FFA3F8C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401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4763B3BD-6891-41E9-B0A0-5468E7DBF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9C0613D4-60BD-4D0F-87C6-A1FF15F0B9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8E61E45-39C1-4410-8A04-B6F4A8E2BE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6623FE-6292-4B78-8686-020301B47AE1}" type="datetime1">
              <a:rPr lang="en-US" smtClean="0"/>
              <a:t>12-Aug-19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7544CA9-113A-451F-B3A2-7CED8BAE11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58259D2-6CCD-4EE3-8793-8FB5A5F380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5F4F94-2CD1-4700-A548-D68FFA3F8C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4930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4FCB6A4-C5B7-42FF-A521-9BBF02B1A7A3}" type="datetime1">
              <a:rPr lang="en-US" smtClean="0"/>
              <a:t>12-Aug-19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04C3DED1-59A1-4B9E-8119-F1020AEB42D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9736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jpe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image" Target="../media/image28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32" Type="http://schemas.openxmlformats.org/officeDocument/2006/relationships/image" Target="../media/image31.jpg"/><Relationship Id="rId5" Type="http://schemas.openxmlformats.org/officeDocument/2006/relationships/image" Target="../media/image4.jpe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7.png"/><Relationship Id="rId10" Type="http://schemas.openxmlformats.org/officeDocument/2006/relationships/image" Target="../media/image9.png"/><Relationship Id="rId19" Type="http://schemas.openxmlformats.org/officeDocument/2006/relationships/image" Target="../media/image18.jpeg"/><Relationship Id="rId31" Type="http://schemas.openxmlformats.org/officeDocument/2006/relationships/image" Target="../media/image30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image" Target="../media/image26.png"/><Relationship Id="rId30" Type="http://schemas.openxmlformats.org/officeDocument/2006/relationships/image" Target="../media/image29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3" Type="http://schemas.openxmlformats.org/officeDocument/2006/relationships/image" Target="../media/image4.jpeg"/><Relationship Id="rId7" Type="http://schemas.openxmlformats.org/officeDocument/2006/relationships/image" Target="../media/image2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2.png"/><Relationship Id="rId5" Type="http://schemas.openxmlformats.org/officeDocument/2006/relationships/image" Target="../media/image31.jpg"/><Relationship Id="rId4" Type="http://schemas.openxmlformats.org/officeDocument/2006/relationships/image" Target="../media/image5.png"/><Relationship Id="rId9" Type="http://schemas.openxmlformats.org/officeDocument/2006/relationships/image" Target="../media/image3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knet.gov.ge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8686" y="2449901"/>
            <a:ext cx="9813985" cy="1848959"/>
          </a:xfrm>
        </p:spPr>
        <p:txBody>
          <a:bodyPr/>
          <a:lstStyle/>
          <a:p>
            <a:r>
              <a:rPr lang="en-US" sz="2800" b="1" dirty="0" smtClean="0"/>
              <a:t>Family </a:t>
            </a:r>
            <a:r>
              <a:rPr lang="en-US" sz="2800" b="1" dirty="0"/>
              <a:t>Registration and </a:t>
            </a:r>
            <a:r>
              <a:rPr lang="en-US" sz="2800" b="1" dirty="0" smtClean="0"/>
              <a:t>“Program” </a:t>
            </a:r>
            <a:r>
              <a:rPr lang="en-US" sz="2800" b="1" dirty="0"/>
              <a:t>Administration Process in the Unified Database of Socially </a:t>
            </a:r>
            <a:r>
              <a:rPr lang="en-US" sz="2800" b="1" dirty="0" smtClean="0"/>
              <a:t>Vulnerable Families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B6731-734E-428B-8B53-82088F6AC107}" type="slidenum">
              <a:rPr lang="en-US" altLang="en-US" smtClean="0"/>
              <a:pPr/>
              <a:t>1</a:t>
            </a:fld>
            <a:endParaRPr lang="en-US" alt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32B8AA70-8741-4193-AB7D-AE862399A967}"/>
              </a:ext>
            </a:extLst>
          </p:cNvPr>
          <p:cNvSpPr txBox="1"/>
          <p:nvPr/>
        </p:nvSpPr>
        <p:spPr>
          <a:xfrm>
            <a:off x="1847752" y="5607997"/>
            <a:ext cx="83958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/>
              <a:t>Tbilisi</a:t>
            </a:r>
            <a:r>
              <a:rPr lang="ka-GE" sz="1400" b="1" dirty="0" smtClean="0"/>
              <a:t>  </a:t>
            </a:r>
            <a:r>
              <a:rPr lang="ka-GE" sz="1400" b="1" dirty="0" smtClean="0"/>
              <a:t>201</a:t>
            </a:r>
            <a:r>
              <a:rPr lang="en-US" sz="1400" b="1" smtClean="0"/>
              <a:t>9</a:t>
            </a:r>
            <a:r>
              <a:rPr lang="ka-GE" sz="1400" b="1" smtClean="0"/>
              <a:t>  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0761454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41A0FAD6-75C5-41CA-BAA1-7D5B76E14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8543F-E6C8-47DA-853E-ACBC555CC2DB}" type="slidenum">
              <a:rPr lang="en-US" altLang="en-US" smtClean="0"/>
              <a:pPr/>
              <a:t>10</a:t>
            </a:fld>
            <a:endParaRPr lang="en-US" alt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86415086-0ED4-42ED-B857-AA1FC0E2A0C9}"/>
              </a:ext>
            </a:extLst>
          </p:cNvPr>
          <p:cNvSpPr txBox="1"/>
          <p:nvPr/>
        </p:nvSpPr>
        <p:spPr>
          <a:xfrm>
            <a:off x="2878836" y="648588"/>
            <a:ext cx="64343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Population Registered by Age </a:t>
            </a:r>
            <a:r>
              <a:rPr lang="en-US" b="1" dirty="0"/>
              <a:t>G</a:t>
            </a:r>
            <a:r>
              <a:rPr lang="en-US" b="1" dirty="0" smtClean="0"/>
              <a:t>roup</a:t>
            </a:r>
            <a:endParaRPr lang="en-US" b="1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xmlns="" id="{AEF8AE13-3ACF-4641-ACFD-067CD53BDD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12075"/>
              </p:ext>
            </p:extLst>
          </p:nvPr>
        </p:nvGraphicFramePr>
        <p:xfrm>
          <a:off x="1147989" y="1656276"/>
          <a:ext cx="9896021" cy="4459848"/>
        </p:xfrm>
        <a:graphic>
          <a:graphicData uri="http://schemas.openxmlformats.org/drawingml/2006/table">
            <a:tbl>
              <a:tblPr/>
              <a:tblGrid>
                <a:gridCol w="2940011">
                  <a:extLst>
                    <a:ext uri="{9D8B030D-6E8A-4147-A177-3AD203B41FA5}">
                      <a16:colId xmlns:a16="http://schemas.microsoft.com/office/drawing/2014/main" xmlns="" val="1743163501"/>
                    </a:ext>
                  </a:extLst>
                </a:gridCol>
                <a:gridCol w="772890">
                  <a:extLst>
                    <a:ext uri="{9D8B030D-6E8A-4147-A177-3AD203B41FA5}">
                      <a16:colId xmlns:a16="http://schemas.microsoft.com/office/drawing/2014/main" xmlns="" val="377862516"/>
                    </a:ext>
                  </a:extLst>
                </a:gridCol>
                <a:gridCol w="772890">
                  <a:extLst>
                    <a:ext uri="{9D8B030D-6E8A-4147-A177-3AD203B41FA5}">
                      <a16:colId xmlns:a16="http://schemas.microsoft.com/office/drawing/2014/main" xmlns="" val="15021198"/>
                    </a:ext>
                  </a:extLst>
                </a:gridCol>
                <a:gridCol w="772890">
                  <a:extLst>
                    <a:ext uri="{9D8B030D-6E8A-4147-A177-3AD203B41FA5}">
                      <a16:colId xmlns:a16="http://schemas.microsoft.com/office/drawing/2014/main" xmlns="" val="1844397976"/>
                    </a:ext>
                  </a:extLst>
                </a:gridCol>
                <a:gridCol w="772890">
                  <a:extLst>
                    <a:ext uri="{9D8B030D-6E8A-4147-A177-3AD203B41FA5}">
                      <a16:colId xmlns:a16="http://schemas.microsoft.com/office/drawing/2014/main" xmlns="" val="494922605"/>
                    </a:ext>
                  </a:extLst>
                </a:gridCol>
                <a:gridCol w="772890">
                  <a:extLst>
                    <a:ext uri="{9D8B030D-6E8A-4147-A177-3AD203B41FA5}">
                      <a16:colId xmlns:a16="http://schemas.microsoft.com/office/drawing/2014/main" xmlns="" val="1795968400"/>
                    </a:ext>
                  </a:extLst>
                </a:gridCol>
                <a:gridCol w="772890">
                  <a:extLst>
                    <a:ext uri="{9D8B030D-6E8A-4147-A177-3AD203B41FA5}">
                      <a16:colId xmlns:a16="http://schemas.microsoft.com/office/drawing/2014/main" xmlns="" val="607513149"/>
                    </a:ext>
                  </a:extLst>
                </a:gridCol>
                <a:gridCol w="772890">
                  <a:extLst>
                    <a:ext uri="{9D8B030D-6E8A-4147-A177-3AD203B41FA5}">
                      <a16:colId xmlns:a16="http://schemas.microsoft.com/office/drawing/2014/main" xmlns="" val="1962032269"/>
                    </a:ext>
                  </a:extLst>
                </a:gridCol>
                <a:gridCol w="772890">
                  <a:extLst>
                    <a:ext uri="{9D8B030D-6E8A-4147-A177-3AD203B41FA5}">
                      <a16:colId xmlns:a16="http://schemas.microsoft.com/office/drawing/2014/main" xmlns="" val="853663715"/>
                    </a:ext>
                  </a:extLst>
                </a:gridCol>
                <a:gridCol w="772890">
                  <a:extLst>
                    <a:ext uri="{9D8B030D-6E8A-4147-A177-3AD203B41FA5}">
                      <a16:colId xmlns:a16="http://schemas.microsoft.com/office/drawing/2014/main" xmlns="" val="859484797"/>
                    </a:ext>
                  </a:extLst>
                </a:gridCol>
              </a:tblGrid>
              <a:tr h="49870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Region</a:t>
                      </a:r>
                      <a:r>
                        <a:rPr lang="ka-GE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District</a:t>
                      </a:r>
                      <a:endParaRPr lang="ka-G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9114" marR="109114" marT="54557" marB="5455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9"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Persons Registered in the Database</a:t>
                      </a:r>
                      <a:endParaRPr lang="ka-G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9114" marR="109114" marT="54557" marB="5455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878057955"/>
                  </a:ext>
                </a:extLst>
              </a:tr>
              <a:tr h="54145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0_6 </a:t>
                      </a:r>
                    </a:p>
                  </a:txBody>
                  <a:tcPr marL="11366" marR="11366" marT="11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6_18 </a:t>
                      </a:r>
                    </a:p>
                  </a:txBody>
                  <a:tcPr marL="11366" marR="11366" marT="11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18_30 </a:t>
                      </a:r>
                    </a:p>
                  </a:txBody>
                  <a:tcPr marL="11366" marR="11366" marT="11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30_40 </a:t>
                      </a:r>
                    </a:p>
                  </a:txBody>
                  <a:tcPr marL="11366" marR="11366" marT="11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40_60 </a:t>
                      </a:r>
                    </a:p>
                  </a:txBody>
                  <a:tcPr marL="11366" marR="11366" marT="11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60_65 </a:t>
                      </a:r>
                    </a:p>
                  </a:txBody>
                  <a:tcPr marL="11366" marR="11366" marT="11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65_70 </a:t>
                      </a:r>
                    </a:p>
                  </a:txBody>
                  <a:tcPr marL="11366" marR="11366" marT="11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ka-GE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 </a:t>
                      </a:r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and</a:t>
                      </a:r>
                      <a:r>
                        <a:rPr lang="en-US" sz="12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over</a:t>
                      </a:r>
                      <a:r>
                        <a:rPr lang="ka-GE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endParaRPr lang="ka-G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366" marR="11366" marT="11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  <a:r>
                        <a:rPr lang="ka-GE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endParaRPr lang="ka-G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366" marR="11366" marT="11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656572467"/>
                  </a:ext>
                </a:extLst>
              </a:tr>
              <a:tr h="284974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Tbilisi</a:t>
                      </a:r>
                      <a:endParaRPr lang="ka-G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13 440   </a:t>
                      </a:r>
                    </a:p>
                  </a:txBody>
                  <a:tcPr marL="9004" marR="9004" marT="90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35 280   </a:t>
                      </a:r>
                    </a:p>
                  </a:txBody>
                  <a:tcPr marL="9004" marR="9004" marT="90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21 655   </a:t>
                      </a:r>
                    </a:p>
                  </a:txBody>
                  <a:tcPr marL="9004" marR="9004" marT="90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22 928   </a:t>
                      </a:r>
                    </a:p>
                  </a:txBody>
                  <a:tcPr marL="9004" marR="9004" marT="90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40 222   </a:t>
                      </a:r>
                    </a:p>
                  </a:txBody>
                  <a:tcPr marL="9004" marR="9004" marT="90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9 617   </a:t>
                      </a:r>
                    </a:p>
                  </a:txBody>
                  <a:tcPr marL="9004" marR="9004" marT="90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8 470   </a:t>
                      </a:r>
                    </a:p>
                  </a:txBody>
                  <a:tcPr marL="9004" marR="9004" marT="90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21 326   </a:t>
                      </a:r>
                    </a:p>
                  </a:txBody>
                  <a:tcPr marL="9004" marR="9004" marT="90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172 938   </a:t>
                      </a:r>
                    </a:p>
                  </a:txBody>
                  <a:tcPr marL="9004" marR="9004" marT="90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206489814"/>
                  </a:ext>
                </a:extLst>
              </a:tr>
              <a:tr h="284974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Guria</a:t>
                      </a:r>
                      <a:endParaRPr lang="ka-G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3 186   </a:t>
                      </a:r>
                    </a:p>
                  </a:txBody>
                  <a:tcPr marL="9004" marR="9004" marT="90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7 738   </a:t>
                      </a:r>
                    </a:p>
                  </a:txBody>
                  <a:tcPr marL="9004" marR="9004" marT="90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5 263   </a:t>
                      </a:r>
                    </a:p>
                  </a:txBody>
                  <a:tcPr marL="9004" marR="9004" marT="90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5 716   </a:t>
                      </a:r>
                    </a:p>
                  </a:txBody>
                  <a:tcPr marL="9004" marR="9004" marT="90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12 354   </a:t>
                      </a:r>
                    </a:p>
                  </a:txBody>
                  <a:tcPr marL="9004" marR="9004" marT="90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3 456   </a:t>
                      </a:r>
                    </a:p>
                  </a:txBody>
                  <a:tcPr marL="9004" marR="9004" marT="90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3 215   </a:t>
                      </a:r>
                    </a:p>
                  </a:txBody>
                  <a:tcPr marL="9004" marR="9004" marT="90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7 455   </a:t>
                      </a:r>
                    </a:p>
                  </a:txBody>
                  <a:tcPr marL="9004" marR="9004" marT="90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48 383   </a:t>
                      </a:r>
                    </a:p>
                  </a:txBody>
                  <a:tcPr marL="9004" marR="9004" marT="90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052134183"/>
                  </a:ext>
                </a:extLst>
              </a:tr>
              <a:tr h="284974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Racha­Lechkhumi</a:t>
                      </a:r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and </a:t>
                      </a:r>
                      <a:r>
                        <a:rPr lang="en-US" sz="12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Kvemo</a:t>
                      </a:r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Svaneti</a:t>
                      </a:r>
                      <a:endParaRPr lang="ka-G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988   </a:t>
                      </a:r>
                    </a:p>
                  </a:txBody>
                  <a:tcPr marL="9004" marR="9004" marT="90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2 129   </a:t>
                      </a:r>
                    </a:p>
                  </a:txBody>
                  <a:tcPr marL="9004" marR="9004" marT="90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1 520   </a:t>
                      </a:r>
                    </a:p>
                  </a:txBody>
                  <a:tcPr marL="9004" marR="9004" marT="90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1 520   </a:t>
                      </a:r>
                    </a:p>
                  </a:txBody>
                  <a:tcPr marL="9004" marR="9004" marT="90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5 057   </a:t>
                      </a:r>
                    </a:p>
                  </a:txBody>
                  <a:tcPr marL="9004" marR="9004" marT="90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1 760   </a:t>
                      </a:r>
                    </a:p>
                  </a:txBody>
                  <a:tcPr marL="9004" marR="9004" marT="90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1 765   </a:t>
                      </a:r>
                    </a:p>
                  </a:txBody>
                  <a:tcPr marL="9004" marR="9004" marT="90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5 585   </a:t>
                      </a:r>
                    </a:p>
                  </a:txBody>
                  <a:tcPr marL="9004" marR="9004" marT="90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20 324   </a:t>
                      </a:r>
                    </a:p>
                  </a:txBody>
                  <a:tcPr marL="9004" marR="9004" marT="90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024238344"/>
                  </a:ext>
                </a:extLst>
              </a:tr>
              <a:tr h="28497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Kakheti</a:t>
                      </a:r>
                      <a:endParaRPr lang="ka-G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7 610   </a:t>
                      </a:r>
                    </a:p>
                  </a:txBody>
                  <a:tcPr marL="9004" marR="9004" marT="90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17 095   </a:t>
                      </a:r>
                    </a:p>
                  </a:txBody>
                  <a:tcPr marL="9004" marR="9004" marT="90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11 277   </a:t>
                      </a:r>
                    </a:p>
                  </a:txBody>
                  <a:tcPr marL="9004" marR="9004" marT="90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12 016   </a:t>
                      </a:r>
                    </a:p>
                  </a:txBody>
                  <a:tcPr marL="9004" marR="9004" marT="90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23 869   </a:t>
                      </a:r>
                    </a:p>
                  </a:txBody>
                  <a:tcPr marL="9004" marR="9004" marT="90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6 846   </a:t>
                      </a:r>
                    </a:p>
                  </a:txBody>
                  <a:tcPr marL="9004" marR="9004" marT="90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6 076   </a:t>
                      </a:r>
                    </a:p>
                  </a:txBody>
                  <a:tcPr marL="9004" marR="9004" marT="90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15 650   </a:t>
                      </a:r>
                    </a:p>
                  </a:txBody>
                  <a:tcPr marL="9004" marR="9004" marT="90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100 439   </a:t>
                      </a:r>
                    </a:p>
                  </a:txBody>
                  <a:tcPr marL="9004" marR="9004" marT="90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24544275"/>
                  </a:ext>
                </a:extLst>
              </a:tr>
              <a:tr h="284974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Imereti</a:t>
                      </a:r>
                      <a:r>
                        <a:rPr lang="ka-GE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endParaRPr lang="ka-G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9 685   </a:t>
                      </a:r>
                    </a:p>
                  </a:txBody>
                  <a:tcPr marL="9004" marR="9004" marT="90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24 031   </a:t>
                      </a:r>
                    </a:p>
                  </a:txBody>
                  <a:tcPr marL="9004" marR="9004" marT="90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16 359   </a:t>
                      </a:r>
                    </a:p>
                  </a:txBody>
                  <a:tcPr marL="9004" marR="9004" marT="90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16 882   </a:t>
                      </a:r>
                    </a:p>
                  </a:txBody>
                  <a:tcPr marL="9004" marR="9004" marT="90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37 364   </a:t>
                      </a:r>
                    </a:p>
                  </a:txBody>
                  <a:tcPr marL="9004" marR="9004" marT="90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10 608   </a:t>
                      </a:r>
                    </a:p>
                  </a:txBody>
                  <a:tcPr marL="9004" marR="9004" marT="90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10 160   </a:t>
                      </a:r>
                    </a:p>
                  </a:txBody>
                  <a:tcPr marL="9004" marR="9004" marT="90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26 104   </a:t>
                      </a:r>
                    </a:p>
                  </a:txBody>
                  <a:tcPr marL="9004" marR="9004" marT="90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151 193   </a:t>
                      </a:r>
                    </a:p>
                  </a:txBody>
                  <a:tcPr marL="9004" marR="9004" marT="90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319450113"/>
                  </a:ext>
                </a:extLst>
              </a:tr>
              <a:tr h="284974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Mtskheta-Mtianeti</a:t>
                      </a:r>
                      <a:endParaRPr lang="ka-G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1 886   </a:t>
                      </a:r>
                    </a:p>
                  </a:txBody>
                  <a:tcPr marL="9004" marR="9004" marT="90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4 610   </a:t>
                      </a:r>
                    </a:p>
                  </a:txBody>
                  <a:tcPr marL="9004" marR="9004" marT="90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3 031   </a:t>
                      </a:r>
                    </a:p>
                  </a:txBody>
                  <a:tcPr marL="9004" marR="9004" marT="90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3 163   </a:t>
                      </a:r>
                    </a:p>
                  </a:txBody>
                  <a:tcPr marL="9004" marR="9004" marT="90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6 698   </a:t>
                      </a:r>
                    </a:p>
                  </a:txBody>
                  <a:tcPr marL="9004" marR="9004" marT="90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1 733   </a:t>
                      </a:r>
                    </a:p>
                  </a:txBody>
                  <a:tcPr marL="9004" marR="9004" marT="90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1 710   </a:t>
                      </a:r>
                    </a:p>
                  </a:txBody>
                  <a:tcPr marL="9004" marR="9004" marT="90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5 781   </a:t>
                      </a:r>
                    </a:p>
                  </a:txBody>
                  <a:tcPr marL="9004" marR="9004" marT="90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28 612   </a:t>
                      </a:r>
                    </a:p>
                  </a:txBody>
                  <a:tcPr marL="9004" marR="9004" marT="90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189523157"/>
                  </a:ext>
                </a:extLst>
              </a:tr>
              <a:tr h="284974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Samegrelo-Zemo</a:t>
                      </a:r>
                      <a:r>
                        <a:rPr lang="en-US" sz="12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1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Svaneti</a:t>
                      </a:r>
                      <a:endParaRPr lang="ka-G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7 714   </a:t>
                      </a:r>
                    </a:p>
                  </a:txBody>
                  <a:tcPr marL="9004" marR="9004" marT="90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18 039   </a:t>
                      </a:r>
                    </a:p>
                  </a:txBody>
                  <a:tcPr marL="9004" marR="9004" marT="90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12 005   </a:t>
                      </a:r>
                    </a:p>
                  </a:txBody>
                  <a:tcPr marL="9004" marR="9004" marT="90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12 524   </a:t>
                      </a:r>
                    </a:p>
                  </a:txBody>
                  <a:tcPr marL="9004" marR="9004" marT="90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26 817   </a:t>
                      </a:r>
                    </a:p>
                  </a:txBody>
                  <a:tcPr marL="9004" marR="9004" marT="90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7 287   </a:t>
                      </a:r>
                    </a:p>
                  </a:txBody>
                  <a:tcPr marL="9004" marR="9004" marT="90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6 636   </a:t>
                      </a:r>
                    </a:p>
                  </a:txBody>
                  <a:tcPr marL="9004" marR="9004" marT="90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14 385   </a:t>
                      </a:r>
                    </a:p>
                  </a:txBody>
                  <a:tcPr marL="9004" marR="9004" marT="90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105 407   </a:t>
                      </a:r>
                    </a:p>
                  </a:txBody>
                  <a:tcPr marL="9004" marR="9004" marT="90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994017791"/>
                  </a:ext>
                </a:extLst>
              </a:tr>
              <a:tr h="284974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Samtskhe</a:t>
                      </a:r>
                      <a:r>
                        <a:rPr lang="en-US" sz="12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1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JavaKHeti</a:t>
                      </a:r>
                      <a:r>
                        <a:rPr lang="ka-GE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endParaRPr lang="ka-G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2 580   </a:t>
                      </a:r>
                    </a:p>
                  </a:txBody>
                  <a:tcPr marL="9004" marR="9004" marT="90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6 570   </a:t>
                      </a:r>
                    </a:p>
                  </a:txBody>
                  <a:tcPr marL="9004" marR="9004" marT="90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4 410   </a:t>
                      </a:r>
                    </a:p>
                  </a:txBody>
                  <a:tcPr marL="9004" marR="9004" marT="90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4 660   </a:t>
                      </a:r>
                    </a:p>
                  </a:txBody>
                  <a:tcPr marL="9004" marR="9004" marT="90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8 640   </a:t>
                      </a:r>
                    </a:p>
                  </a:txBody>
                  <a:tcPr marL="9004" marR="9004" marT="90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2 632   </a:t>
                      </a:r>
                    </a:p>
                  </a:txBody>
                  <a:tcPr marL="9004" marR="9004" marT="90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2 189   </a:t>
                      </a:r>
                    </a:p>
                  </a:txBody>
                  <a:tcPr marL="9004" marR="9004" marT="90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5 328   </a:t>
                      </a:r>
                    </a:p>
                  </a:txBody>
                  <a:tcPr marL="9004" marR="9004" marT="90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37 009   </a:t>
                      </a:r>
                    </a:p>
                  </a:txBody>
                  <a:tcPr marL="9004" marR="9004" marT="90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349753003"/>
                  </a:ext>
                </a:extLst>
              </a:tr>
              <a:tr h="284974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Kvemo</a:t>
                      </a:r>
                      <a:r>
                        <a:rPr lang="en-US" sz="12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1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Kartli</a:t>
                      </a:r>
                      <a:endParaRPr lang="ka-G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6 879   </a:t>
                      </a:r>
                    </a:p>
                  </a:txBody>
                  <a:tcPr marL="9004" marR="9004" marT="90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17 332   </a:t>
                      </a:r>
                    </a:p>
                  </a:txBody>
                  <a:tcPr marL="9004" marR="9004" marT="90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10 165   </a:t>
                      </a:r>
                    </a:p>
                  </a:txBody>
                  <a:tcPr marL="9004" marR="9004" marT="90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10 922   </a:t>
                      </a:r>
                    </a:p>
                  </a:txBody>
                  <a:tcPr marL="9004" marR="9004" marT="90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17 808   </a:t>
                      </a:r>
                    </a:p>
                  </a:txBody>
                  <a:tcPr marL="9004" marR="9004" marT="90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4 665   </a:t>
                      </a:r>
                    </a:p>
                  </a:txBody>
                  <a:tcPr marL="9004" marR="9004" marT="90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4 026   </a:t>
                      </a:r>
                    </a:p>
                  </a:txBody>
                  <a:tcPr marL="9004" marR="9004" marT="90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10 172   </a:t>
                      </a:r>
                    </a:p>
                  </a:txBody>
                  <a:tcPr marL="9004" marR="9004" marT="90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81 969   </a:t>
                      </a:r>
                    </a:p>
                  </a:txBody>
                  <a:tcPr marL="9004" marR="9004" marT="90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011574207"/>
                  </a:ext>
                </a:extLst>
              </a:tr>
              <a:tr h="28497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Sida</a:t>
                      </a:r>
                      <a:r>
                        <a:rPr lang="en-US" sz="12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1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Kartli</a:t>
                      </a:r>
                      <a:endParaRPr lang="ka-G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5 868   </a:t>
                      </a:r>
                    </a:p>
                  </a:txBody>
                  <a:tcPr marL="9004" marR="9004" marT="90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15 363   </a:t>
                      </a:r>
                    </a:p>
                  </a:txBody>
                  <a:tcPr marL="9004" marR="9004" marT="90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10 990   </a:t>
                      </a:r>
                    </a:p>
                  </a:txBody>
                  <a:tcPr marL="9004" marR="9004" marT="90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11 337   </a:t>
                      </a:r>
                    </a:p>
                  </a:txBody>
                  <a:tcPr marL="9004" marR="9004" marT="90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22 707   </a:t>
                      </a:r>
                    </a:p>
                  </a:txBody>
                  <a:tcPr marL="9004" marR="9004" marT="90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6 052   </a:t>
                      </a:r>
                    </a:p>
                  </a:txBody>
                  <a:tcPr marL="9004" marR="9004" marT="90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5 229   </a:t>
                      </a:r>
                    </a:p>
                  </a:txBody>
                  <a:tcPr marL="9004" marR="9004" marT="90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12 547   </a:t>
                      </a:r>
                    </a:p>
                  </a:txBody>
                  <a:tcPr marL="9004" marR="9004" marT="90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90 093   </a:t>
                      </a:r>
                    </a:p>
                  </a:txBody>
                  <a:tcPr marL="9004" marR="9004" marT="90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244060669"/>
                  </a:ext>
                </a:extLst>
              </a:tr>
              <a:tr h="284974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Autonomous Republic of Adjara</a:t>
                      </a:r>
                      <a:endParaRPr lang="ka-G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9 234   </a:t>
                      </a:r>
                    </a:p>
                  </a:txBody>
                  <a:tcPr marL="9004" marR="9004" marT="90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20 673   </a:t>
                      </a:r>
                    </a:p>
                  </a:txBody>
                  <a:tcPr marL="9004" marR="9004" marT="90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17 014   </a:t>
                      </a:r>
                    </a:p>
                  </a:txBody>
                  <a:tcPr marL="9004" marR="9004" marT="90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16 702   </a:t>
                      </a:r>
                    </a:p>
                  </a:txBody>
                  <a:tcPr marL="9004" marR="9004" marT="90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28 209   </a:t>
                      </a:r>
                    </a:p>
                  </a:txBody>
                  <a:tcPr marL="9004" marR="9004" marT="90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5 876   </a:t>
                      </a:r>
                    </a:p>
                  </a:txBody>
                  <a:tcPr marL="9004" marR="9004" marT="90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4 737   </a:t>
                      </a:r>
                    </a:p>
                  </a:txBody>
                  <a:tcPr marL="9004" marR="9004" marT="90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10 451   </a:t>
                      </a:r>
                    </a:p>
                  </a:txBody>
                  <a:tcPr marL="9004" marR="9004" marT="90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112 896   </a:t>
                      </a:r>
                    </a:p>
                  </a:txBody>
                  <a:tcPr marL="9004" marR="9004" marT="90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211116498"/>
                  </a:ext>
                </a:extLst>
              </a:tr>
              <a:tr h="28497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  <a:endParaRPr lang="ka-G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366" marR="11366" marT="11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69 070   </a:t>
                      </a:r>
                    </a:p>
                  </a:txBody>
                  <a:tcPr marL="9004" marR="9004" marT="90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168 860   </a:t>
                      </a:r>
                    </a:p>
                  </a:txBody>
                  <a:tcPr marL="9004" marR="9004" marT="90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113 689   </a:t>
                      </a:r>
                    </a:p>
                  </a:txBody>
                  <a:tcPr marL="9004" marR="9004" marT="90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118 370   </a:t>
                      </a:r>
                    </a:p>
                  </a:txBody>
                  <a:tcPr marL="9004" marR="9004" marT="90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229 745   </a:t>
                      </a:r>
                    </a:p>
                  </a:txBody>
                  <a:tcPr marL="9004" marR="9004" marT="90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60 532   </a:t>
                      </a:r>
                    </a:p>
                  </a:txBody>
                  <a:tcPr marL="9004" marR="9004" marT="90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54 213   </a:t>
                      </a:r>
                    </a:p>
                  </a:txBody>
                  <a:tcPr marL="9004" marR="9004" marT="90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134 784   </a:t>
                      </a:r>
                    </a:p>
                  </a:txBody>
                  <a:tcPr marL="9004" marR="9004" marT="90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949 263   </a:t>
                      </a:r>
                    </a:p>
                  </a:txBody>
                  <a:tcPr marL="9004" marR="9004" marT="90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7738187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61799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41A0FAD6-75C5-41CA-BAA1-7D5B76E14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8543F-E6C8-47DA-853E-ACBC555CC2DB}" type="slidenum">
              <a:rPr lang="en-US" altLang="en-US" smtClean="0"/>
              <a:pPr/>
              <a:t>11</a:t>
            </a:fld>
            <a:endParaRPr lang="en-US" alt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86415086-0ED4-42ED-B857-AA1FC0E2A0C9}"/>
              </a:ext>
            </a:extLst>
          </p:cNvPr>
          <p:cNvSpPr txBox="1"/>
          <p:nvPr/>
        </p:nvSpPr>
        <p:spPr>
          <a:xfrm>
            <a:off x="2523726" y="213159"/>
            <a:ext cx="64343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The Number of Subsistence Allowance Recipients of by Age Groups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xmlns="" id="{F1EDCE57-CD26-4ACA-A815-8D03E44CBE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2036352"/>
              </p:ext>
            </p:extLst>
          </p:nvPr>
        </p:nvGraphicFramePr>
        <p:xfrm>
          <a:off x="819707" y="789438"/>
          <a:ext cx="10371207" cy="4304577"/>
        </p:xfrm>
        <a:graphic>
          <a:graphicData uri="http://schemas.openxmlformats.org/drawingml/2006/table">
            <a:tbl>
              <a:tblPr/>
              <a:tblGrid>
                <a:gridCol w="2930172">
                  <a:extLst>
                    <a:ext uri="{9D8B030D-6E8A-4147-A177-3AD203B41FA5}">
                      <a16:colId xmlns:a16="http://schemas.microsoft.com/office/drawing/2014/main" xmlns="" val="1875645807"/>
                    </a:ext>
                  </a:extLst>
                </a:gridCol>
                <a:gridCol w="796954">
                  <a:extLst>
                    <a:ext uri="{9D8B030D-6E8A-4147-A177-3AD203B41FA5}">
                      <a16:colId xmlns:a16="http://schemas.microsoft.com/office/drawing/2014/main" xmlns="" val="648909902"/>
                    </a:ext>
                  </a:extLst>
                </a:gridCol>
                <a:gridCol w="868775">
                  <a:extLst>
                    <a:ext uri="{9D8B030D-6E8A-4147-A177-3AD203B41FA5}">
                      <a16:colId xmlns:a16="http://schemas.microsoft.com/office/drawing/2014/main" xmlns="" val="942392067"/>
                    </a:ext>
                  </a:extLst>
                </a:gridCol>
                <a:gridCol w="791861">
                  <a:extLst>
                    <a:ext uri="{9D8B030D-6E8A-4147-A177-3AD203B41FA5}">
                      <a16:colId xmlns:a16="http://schemas.microsoft.com/office/drawing/2014/main" xmlns="" val="2669592216"/>
                    </a:ext>
                  </a:extLst>
                </a:gridCol>
                <a:gridCol w="791861">
                  <a:extLst>
                    <a:ext uri="{9D8B030D-6E8A-4147-A177-3AD203B41FA5}">
                      <a16:colId xmlns:a16="http://schemas.microsoft.com/office/drawing/2014/main" xmlns="" val="1299263808"/>
                    </a:ext>
                  </a:extLst>
                </a:gridCol>
                <a:gridCol w="869543">
                  <a:extLst>
                    <a:ext uri="{9D8B030D-6E8A-4147-A177-3AD203B41FA5}">
                      <a16:colId xmlns:a16="http://schemas.microsoft.com/office/drawing/2014/main" xmlns="" val="596629411"/>
                    </a:ext>
                  </a:extLst>
                </a:gridCol>
                <a:gridCol w="796955">
                  <a:extLst>
                    <a:ext uri="{9D8B030D-6E8A-4147-A177-3AD203B41FA5}">
                      <a16:colId xmlns:a16="http://schemas.microsoft.com/office/drawing/2014/main" xmlns="" val="2659694041"/>
                    </a:ext>
                  </a:extLst>
                </a:gridCol>
                <a:gridCol w="796954">
                  <a:extLst>
                    <a:ext uri="{9D8B030D-6E8A-4147-A177-3AD203B41FA5}">
                      <a16:colId xmlns:a16="http://schemas.microsoft.com/office/drawing/2014/main" xmlns="" val="36598298"/>
                    </a:ext>
                  </a:extLst>
                </a:gridCol>
                <a:gridCol w="805343">
                  <a:extLst>
                    <a:ext uri="{9D8B030D-6E8A-4147-A177-3AD203B41FA5}">
                      <a16:colId xmlns:a16="http://schemas.microsoft.com/office/drawing/2014/main" xmlns="" val="3714167690"/>
                    </a:ext>
                  </a:extLst>
                </a:gridCol>
                <a:gridCol w="922789">
                  <a:extLst>
                    <a:ext uri="{9D8B030D-6E8A-4147-A177-3AD203B41FA5}">
                      <a16:colId xmlns:a16="http://schemas.microsoft.com/office/drawing/2014/main" xmlns="" val="867810667"/>
                    </a:ext>
                  </a:extLst>
                </a:gridCol>
              </a:tblGrid>
              <a:tr h="368072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Region</a:t>
                      </a:r>
                      <a:r>
                        <a:rPr lang="ka-GE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District</a:t>
                      </a:r>
                      <a:endParaRPr lang="ka-G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273" marR="93273" marT="46637" marB="4663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9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Recipients</a:t>
                      </a:r>
                      <a:r>
                        <a:rPr lang="en-US" sz="12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of Subsistence Allowance</a:t>
                      </a:r>
                      <a:endParaRPr lang="ka-G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273" marR="93273" marT="46637" marB="4663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92282350"/>
                  </a:ext>
                </a:extLst>
              </a:tr>
              <a:tr h="48847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0_6 </a:t>
                      </a:r>
                    </a:p>
                  </a:txBody>
                  <a:tcPr marL="11645" marR="11645" marT="116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6_18 </a:t>
                      </a:r>
                    </a:p>
                  </a:txBody>
                  <a:tcPr marL="11645" marR="11645" marT="116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18_30 </a:t>
                      </a:r>
                    </a:p>
                  </a:txBody>
                  <a:tcPr marL="11645" marR="11645" marT="116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30_40 </a:t>
                      </a:r>
                    </a:p>
                  </a:txBody>
                  <a:tcPr marL="11645" marR="11645" marT="116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40_60 </a:t>
                      </a:r>
                    </a:p>
                  </a:txBody>
                  <a:tcPr marL="11645" marR="11645" marT="116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60_65 </a:t>
                      </a:r>
                    </a:p>
                  </a:txBody>
                  <a:tcPr marL="11645" marR="11645" marT="116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65_70 </a:t>
                      </a:r>
                    </a:p>
                  </a:txBody>
                  <a:tcPr marL="11645" marR="11645" marT="116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70 </a:t>
                      </a:r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and over</a:t>
                      </a:r>
                      <a:endParaRPr lang="ka-G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645" marR="11645" marT="116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  <a:r>
                        <a:rPr lang="ka-GE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endParaRPr lang="ka-G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645" marR="11645" marT="116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917357818"/>
                  </a:ext>
                </a:extLst>
              </a:tr>
              <a:tr h="287336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Tbilisi</a:t>
                      </a:r>
                      <a:endParaRPr lang="ka-G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10 355  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24 929  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11 357  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14 109  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20 078  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4 233  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3 512  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8 887  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97 460  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264137136"/>
                  </a:ext>
                </a:extLst>
              </a:tr>
              <a:tr h="287336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Guria</a:t>
                      </a:r>
                      <a:endParaRPr lang="ka-G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1 967  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4 351  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2 326  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2 750  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3 937  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878  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709  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1 516  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18 434  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593174488"/>
                  </a:ext>
                </a:extLst>
              </a:tr>
              <a:tr h="287336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Racha­Lechkhumi</a:t>
                      </a:r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and </a:t>
                      </a:r>
                      <a:r>
                        <a:rPr lang="en-US" sz="12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Kvemo</a:t>
                      </a:r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Svaneti</a:t>
                      </a:r>
                      <a:endParaRPr lang="ka-G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744  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1 540  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978  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1 015  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2 947  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899  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948  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3 487  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12 558  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393414295"/>
                  </a:ext>
                </a:extLst>
              </a:tr>
              <a:tr h="28733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Kakheti</a:t>
                      </a:r>
                      <a:endParaRPr lang="ka-G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5 502  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11 038  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5 936  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7 001  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9 447  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2 159  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1 803  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4 081  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46 967  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385415581"/>
                  </a:ext>
                </a:extLst>
              </a:tr>
              <a:tr h="287336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Imereti</a:t>
                      </a:r>
                      <a:endParaRPr lang="ka-G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6 350  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13 905  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7 342  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8 271  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12 822  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2 949  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2 497  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6 045  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60 181  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135896021"/>
                  </a:ext>
                </a:extLst>
              </a:tr>
              <a:tr h="287336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Mtskheta-Mtianeti</a:t>
                      </a:r>
                      <a:endParaRPr lang="ka-G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1 327  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2 942  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1 552  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1 770  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2 864  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614  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580  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2 128  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13 777  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989912786"/>
                  </a:ext>
                </a:extLst>
              </a:tr>
              <a:tr h="287336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Samegrelo-Zemo</a:t>
                      </a:r>
                      <a:r>
                        <a:rPr lang="en-US" sz="12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1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Svaneti</a:t>
                      </a:r>
                      <a:endParaRPr lang="ka-G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5 722  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12 246  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7 004  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7 394  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12 534  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2 967  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2 454  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5 216  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55 537  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020599231"/>
                  </a:ext>
                </a:extLst>
              </a:tr>
              <a:tr h="287336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Samtskhe-Javakheti</a:t>
                      </a:r>
                      <a:endParaRPr lang="ka-G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1 195  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2 907  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1 273  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1 647  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2 003  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474  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367  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1 025  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10 891  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585461159"/>
                  </a:ext>
                </a:extLst>
              </a:tr>
              <a:tr h="287336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Kvemo-Kartli</a:t>
                      </a:r>
                      <a:endParaRPr lang="ka-G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5 105  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11 933  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5 384  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6 782  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8 076  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1 957  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1 590  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4 182  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45 009  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2377209"/>
                  </a:ext>
                </a:extLst>
              </a:tr>
              <a:tr h="28733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Sida</a:t>
                      </a:r>
                      <a:r>
                        <a:rPr lang="en-US" sz="12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1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Kartli</a:t>
                      </a:r>
                      <a:endParaRPr lang="ka-G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4 173  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9 756  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5 627  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6 479  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9 374  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2 121  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1 791  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4 509  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43 830  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445892639"/>
                  </a:ext>
                </a:extLst>
              </a:tr>
              <a:tr h="287336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Autonomous Republic of Adjara</a:t>
                      </a:r>
                      <a:endParaRPr lang="ka-G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5 111  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10 001  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6 033  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6 757  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8 040  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1 414  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1 123  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2 468  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40 947  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873064017"/>
                  </a:ext>
                </a:extLst>
              </a:tr>
              <a:tr h="28733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  <a:endParaRPr lang="ka-G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645" marR="11645" marT="11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47 551  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105 548  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54 812  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63 975  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92 122  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20 665  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17 374  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43 544  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445 591   </a:t>
                      </a:r>
                    </a:p>
                  </a:txBody>
                  <a:tcPr marL="9185" marR="9185" marT="9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9270508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69144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41A0FAD6-75C5-41CA-BAA1-7D5B76E14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8543F-E6C8-47DA-853E-ACBC555CC2DB}" type="slidenum">
              <a:rPr lang="en-US" altLang="en-US" smtClean="0"/>
              <a:pPr/>
              <a:t>12</a:t>
            </a:fld>
            <a:endParaRPr lang="en-US" alt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86415086-0ED4-42ED-B857-AA1FC0E2A0C9}"/>
              </a:ext>
            </a:extLst>
          </p:cNvPr>
          <p:cNvSpPr txBox="1"/>
          <p:nvPr/>
        </p:nvSpPr>
        <p:spPr>
          <a:xfrm>
            <a:off x="2802636" y="115188"/>
            <a:ext cx="64343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Persons registered </a:t>
            </a:r>
            <a:r>
              <a:rPr lang="ka-GE" b="1" dirty="0" smtClean="0"/>
              <a:t>according</a:t>
            </a:r>
            <a:r>
              <a:rPr lang="en-US" b="1" dirty="0" smtClean="0"/>
              <a:t> to</a:t>
            </a:r>
            <a:r>
              <a:rPr lang="ka-GE" b="1" dirty="0" smtClean="0"/>
              <a:t> </a:t>
            </a:r>
            <a:r>
              <a:rPr lang="ka-GE" b="1" dirty="0"/>
              <a:t>the different groups of rating score</a:t>
            </a:r>
            <a:endParaRPr lang="en-US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xmlns="" id="{2C8DD340-915F-4867-9AD8-2775E4206D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4486976"/>
              </p:ext>
            </p:extLst>
          </p:nvPr>
        </p:nvGraphicFramePr>
        <p:xfrm>
          <a:off x="433376" y="761519"/>
          <a:ext cx="10619116" cy="4546127"/>
        </p:xfrm>
        <a:graphic>
          <a:graphicData uri="http://schemas.openxmlformats.org/drawingml/2006/table">
            <a:tbl>
              <a:tblPr/>
              <a:tblGrid>
                <a:gridCol w="3217662">
                  <a:extLst>
                    <a:ext uri="{9D8B030D-6E8A-4147-A177-3AD203B41FA5}">
                      <a16:colId xmlns:a16="http://schemas.microsoft.com/office/drawing/2014/main" xmlns="" val="688295052"/>
                    </a:ext>
                  </a:extLst>
                </a:gridCol>
                <a:gridCol w="1020032">
                  <a:extLst>
                    <a:ext uri="{9D8B030D-6E8A-4147-A177-3AD203B41FA5}">
                      <a16:colId xmlns:a16="http://schemas.microsoft.com/office/drawing/2014/main" xmlns="" val="3235429229"/>
                    </a:ext>
                  </a:extLst>
                </a:gridCol>
                <a:gridCol w="912224">
                  <a:extLst>
                    <a:ext uri="{9D8B030D-6E8A-4147-A177-3AD203B41FA5}">
                      <a16:colId xmlns:a16="http://schemas.microsoft.com/office/drawing/2014/main" xmlns="" val="994157761"/>
                    </a:ext>
                  </a:extLst>
                </a:gridCol>
                <a:gridCol w="912224">
                  <a:extLst>
                    <a:ext uri="{9D8B030D-6E8A-4147-A177-3AD203B41FA5}">
                      <a16:colId xmlns:a16="http://schemas.microsoft.com/office/drawing/2014/main" xmlns="" val="2416773342"/>
                    </a:ext>
                  </a:extLst>
                </a:gridCol>
                <a:gridCol w="912224">
                  <a:extLst>
                    <a:ext uri="{9D8B030D-6E8A-4147-A177-3AD203B41FA5}">
                      <a16:colId xmlns:a16="http://schemas.microsoft.com/office/drawing/2014/main" xmlns="" val="808687572"/>
                    </a:ext>
                  </a:extLst>
                </a:gridCol>
                <a:gridCol w="912224">
                  <a:extLst>
                    <a:ext uri="{9D8B030D-6E8A-4147-A177-3AD203B41FA5}">
                      <a16:colId xmlns:a16="http://schemas.microsoft.com/office/drawing/2014/main" xmlns="" val="2161006348"/>
                    </a:ext>
                  </a:extLst>
                </a:gridCol>
                <a:gridCol w="912224">
                  <a:extLst>
                    <a:ext uri="{9D8B030D-6E8A-4147-A177-3AD203B41FA5}">
                      <a16:colId xmlns:a16="http://schemas.microsoft.com/office/drawing/2014/main" xmlns="" val="1350012794"/>
                    </a:ext>
                  </a:extLst>
                </a:gridCol>
                <a:gridCol w="912224">
                  <a:extLst>
                    <a:ext uri="{9D8B030D-6E8A-4147-A177-3AD203B41FA5}">
                      <a16:colId xmlns:a16="http://schemas.microsoft.com/office/drawing/2014/main" xmlns="" val="2880018479"/>
                    </a:ext>
                  </a:extLst>
                </a:gridCol>
                <a:gridCol w="908078">
                  <a:extLst>
                    <a:ext uri="{9D8B030D-6E8A-4147-A177-3AD203B41FA5}">
                      <a16:colId xmlns:a16="http://schemas.microsoft.com/office/drawing/2014/main" xmlns="" val="187996709"/>
                    </a:ext>
                  </a:extLst>
                </a:gridCol>
              </a:tblGrid>
              <a:tr h="58498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Region</a:t>
                      </a:r>
                      <a:r>
                        <a:rPr lang="ka-GE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District</a:t>
                      </a:r>
                      <a:endParaRPr lang="ka-GE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84" marR="83384" marT="41692" marB="416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Population</a:t>
                      </a:r>
                      <a:r>
                        <a:rPr lang="en-US" sz="13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Registered in the Database</a:t>
                      </a:r>
                      <a:endParaRPr lang="ka-GE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384" marR="83384" marT="41692" marB="4169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15550001"/>
                  </a:ext>
                </a:extLst>
              </a:tr>
              <a:tr h="69611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</a:t>
                      </a:r>
                      <a:r>
                        <a:rPr lang="en-US" sz="13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to</a:t>
                      </a:r>
                      <a:r>
                        <a:rPr lang="ka-GE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30000</a:t>
                      </a:r>
                      <a:endParaRPr lang="ka-GE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847" marR="11847" marT="11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30001_57000 </a:t>
                      </a:r>
                    </a:p>
                  </a:txBody>
                  <a:tcPr marL="11847" marR="11847" marT="11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57001_60000 </a:t>
                      </a:r>
                    </a:p>
                  </a:txBody>
                  <a:tcPr marL="11847" marR="11847" marT="11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60001_65000 </a:t>
                      </a:r>
                    </a:p>
                  </a:txBody>
                  <a:tcPr marL="11847" marR="11847" marT="11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65001-100000</a:t>
                      </a:r>
                    </a:p>
                  </a:txBody>
                  <a:tcPr marL="11847" marR="11847" marT="11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100001-200000</a:t>
                      </a:r>
                    </a:p>
                  </a:txBody>
                  <a:tcPr marL="11847" marR="11847" marT="11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over </a:t>
                      </a:r>
                      <a:r>
                        <a:rPr lang="ka-GE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200000 </a:t>
                      </a:r>
                      <a:endParaRPr lang="ka-GE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847" marR="11847" marT="11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  <a:r>
                        <a:rPr lang="ka-GE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endParaRPr lang="ka-GE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847" marR="11847" marT="118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368300008"/>
                  </a:ext>
                </a:extLst>
              </a:tr>
              <a:tr h="272086">
                <a:tc>
                  <a:txBody>
                    <a:bodyPr/>
                    <a:lstStyle/>
                    <a:p>
                      <a:pPr algn="l" fontAlgn="b"/>
                      <a:r>
                        <a:rPr lang="ka-GE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Tbilisi</a:t>
                      </a:r>
                      <a:endParaRPr lang="ka-GE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847" marR="11847" marT="118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15 652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11 319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1 498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2 616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10 500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15 407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2 219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59 211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203003890"/>
                  </a:ext>
                </a:extLst>
              </a:tr>
              <a:tr h="272086">
                <a:tc>
                  <a:txBody>
                    <a:bodyPr/>
                    <a:lstStyle/>
                    <a:p>
                      <a:pPr algn="l" fontAlgn="b"/>
                      <a:r>
                        <a:rPr lang="ka-GE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3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Guria</a:t>
                      </a:r>
                      <a:endParaRPr lang="ka-GE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847" marR="11847" marT="118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967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2 220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323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665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3 630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7 161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871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15 837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479284078"/>
                  </a:ext>
                </a:extLst>
              </a:tr>
              <a:tr h="272086">
                <a:tc>
                  <a:txBody>
                    <a:bodyPr/>
                    <a:lstStyle/>
                    <a:p>
                      <a:pPr algn="l" fontAlgn="b"/>
                      <a:r>
                        <a:rPr lang="ka-GE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3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Racha­Lechkhumi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and </a:t>
                      </a:r>
                      <a:r>
                        <a:rPr lang="en-US" sz="13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Kvemo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3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Svaneti</a:t>
                      </a:r>
                      <a:endParaRPr lang="ka-GE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847" marR="11847" marT="118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1 127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3 291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493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861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1 756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1 422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187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9 137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196954810"/>
                  </a:ext>
                </a:extLst>
              </a:tr>
              <a:tr h="272086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Kakheti</a:t>
                      </a:r>
                      <a:r>
                        <a:rPr lang="ka-GE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endParaRPr lang="ka-GE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847" marR="11847" marT="118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3 308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6 470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973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1 648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8 836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12 462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1 193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34 890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563355691"/>
                  </a:ext>
                </a:extLst>
              </a:tr>
              <a:tr h="272086">
                <a:tc>
                  <a:txBody>
                    <a:bodyPr/>
                    <a:lstStyle/>
                    <a:p>
                      <a:pPr algn="l" fontAlgn="b"/>
                      <a:r>
                        <a:rPr lang="ka-GE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3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Imereti</a:t>
                      </a:r>
                      <a:endParaRPr lang="ka-GE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847" marR="11847" marT="118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3 415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9 123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1 408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2 519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13 173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22 382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2 064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54 084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473207030"/>
                  </a:ext>
                </a:extLst>
              </a:tr>
              <a:tr h="272086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Mtskheta-Mtianeti</a:t>
                      </a:r>
                      <a:endParaRPr lang="ka-GE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847" marR="11847" marT="118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1 069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2 691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394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724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2 747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3 036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251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10 912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184849771"/>
                  </a:ext>
                </a:extLst>
              </a:tr>
              <a:tr h="272086">
                <a:tc>
                  <a:txBody>
                    <a:bodyPr/>
                    <a:lstStyle/>
                    <a:p>
                      <a:pPr algn="l" fontAlgn="b"/>
                      <a:r>
                        <a:rPr lang="ka-GE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3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Samegrelo-Zemo</a:t>
                      </a:r>
                      <a:r>
                        <a:rPr lang="en-US" sz="13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300" b="1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Svaneti</a:t>
                      </a:r>
                      <a:endParaRPr lang="ka-GE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847" marR="11847" marT="118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4 896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8 836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1 191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2 081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6 942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10 198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1 205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35 349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193712164"/>
                  </a:ext>
                </a:extLst>
              </a:tr>
              <a:tr h="272086">
                <a:tc>
                  <a:txBody>
                    <a:bodyPr/>
                    <a:lstStyle/>
                    <a:p>
                      <a:pPr algn="l" fontAlgn="b"/>
                      <a:r>
                        <a:rPr lang="ka-GE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3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Samtskhe-Javakheti</a:t>
                      </a:r>
                      <a:endParaRPr lang="ka-GE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847" marR="11847" marT="118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677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1 487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212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441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2 664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5 443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1 074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11 998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645621498"/>
                  </a:ext>
                </a:extLst>
              </a:tr>
              <a:tr h="272086">
                <a:tc>
                  <a:txBody>
                    <a:bodyPr/>
                    <a:lstStyle/>
                    <a:p>
                      <a:pPr algn="l" fontAlgn="b"/>
                      <a:r>
                        <a:rPr lang="ka-GE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3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Kvemo</a:t>
                      </a:r>
                      <a:r>
                        <a:rPr lang="en-US" sz="13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300" b="1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Kartli</a:t>
                      </a:r>
                      <a:r>
                        <a:rPr lang="ka-GE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endParaRPr lang="ka-GE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847" marR="11847" marT="118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3 593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6 574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1 027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1 720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6 089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6 790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731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26 524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848098308"/>
                  </a:ext>
                </a:extLst>
              </a:tr>
              <a:tr h="272086">
                <a:tc>
                  <a:txBody>
                    <a:bodyPr/>
                    <a:lstStyle/>
                    <a:p>
                      <a:pPr algn="l" fontAlgn="b"/>
                      <a:r>
                        <a:rPr lang="ka-GE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3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Shida</a:t>
                      </a:r>
                      <a:r>
                        <a:rPr lang="en-US" sz="13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300" b="1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Kartli</a:t>
                      </a:r>
                      <a:endParaRPr lang="ka-GE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847" marR="11847" marT="118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2 587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6 533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937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1 755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7 591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9 453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749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29 605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865304391"/>
                  </a:ext>
                </a:extLst>
              </a:tr>
              <a:tr h="272086">
                <a:tc>
                  <a:txBody>
                    <a:bodyPr/>
                    <a:lstStyle/>
                    <a:p>
                      <a:pPr algn="l" fontAlgn="b"/>
                      <a:r>
                        <a:rPr lang="ka-GE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Autonomous Republic of Adjara</a:t>
                      </a:r>
                      <a:endParaRPr lang="ka-GE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847" marR="11847" marT="118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2 079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3 987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610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1 121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5 677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13 048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1 901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28 423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728739137"/>
                  </a:ext>
                </a:extLst>
              </a:tr>
              <a:tr h="272086">
                <a:tc>
                  <a:txBody>
                    <a:bodyPr/>
                    <a:lstStyle/>
                    <a:p>
                      <a:pPr algn="l" fontAlgn="b"/>
                      <a:r>
                        <a:rPr lang="ka-GE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  <a:endParaRPr lang="ka-GE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847" marR="11847" marT="118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39 370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62 531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9 066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16 151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69 605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106 802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12 445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315 970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0555681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266274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41A0FAD6-75C5-41CA-BAA1-7D5B76E14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8543F-E6C8-47DA-853E-ACBC555CC2DB}" type="slidenum">
              <a:rPr lang="en-US" altLang="en-US" smtClean="0"/>
              <a:pPr/>
              <a:t>13</a:t>
            </a:fld>
            <a:endParaRPr lang="en-US" alt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86415086-0ED4-42ED-B857-AA1FC0E2A0C9}"/>
              </a:ext>
            </a:extLst>
          </p:cNvPr>
          <p:cNvSpPr txBox="1"/>
          <p:nvPr/>
        </p:nvSpPr>
        <p:spPr>
          <a:xfrm>
            <a:off x="2878836" y="648588"/>
            <a:ext cx="64343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Recipients </a:t>
            </a:r>
            <a:r>
              <a:rPr lang="en-US" b="1" dirty="0"/>
              <a:t>of subsistence allowance according </a:t>
            </a:r>
            <a:r>
              <a:rPr lang="en-US" b="1" dirty="0" smtClean="0"/>
              <a:t>to the </a:t>
            </a:r>
            <a:r>
              <a:rPr lang="en-US" b="1" dirty="0"/>
              <a:t>different groups of rating score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xmlns="" id="{C9EA5DEB-86FD-4F23-97B4-73B04E25FF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7367575"/>
              </p:ext>
            </p:extLst>
          </p:nvPr>
        </p:nvGraphicFramePr>
        <p:xfrm>
          <a:off x="1000663" y="1433383"/>
          <a:ext cx="10144664" cy="4751755"/>
        </p:xfrm>
        <a:graphic>
          <a:graphicData uri="http://schemas.openxmlformats.org/drawingml/2006/table">
            <a:tbl>
              <a:tblPr/>
              <a:tblGrid>
                <a:gridCol w="3711580">
                  <a:extLst>
                    <a:ext uri="{9D8B030D-6E8A-4147-A177-3AD203B41FA5}">
                      <a16:colId xmlns:a16="http://schemas.microsoft.com/office/drawing/2014/main" xmlns="" val="2112501843"/>
                    </a:ext>
                  </a:extLst>
                </a:gridCol>
                <a:gridCol w="1176609">
                  <a:extLst>
                    <a:ext uri="{9D8B030D-6E8A-4147-A177-3AD203B41FA5}">
                      <a16:colId xmlns:a16="http://schemas.microsoft.com/office/drawing/2014/main" xmlns="" val="1736310267"/>
                    </a:ext>
                  </a:extLst>
                </a:gridCol>
                <a:gridCol w="1052252">
                  <a:extLst>
                    <a:ext uri="{9D8B030D-6E8A-4147-A177-3AD203B41FA5}">
                      <a16:colId xmlns:a16="http://schemas.microsoft.com/office/drawing/2014/main" xmlns="" val="3748649928"/>
                    </a:ext>
                  </a:extLst>
                </a:gridCol>
                <a:gridCol w="1052252">
                  <a:extLst>
                    <a:ext uri="{9D8B030D-6E8A-4147-A177-3AD203B41FA5}">
                      <a16:colId xmlns:a16="http://schemas.microsoft.com/office/drawing/2014/main" xmlns="" val="840252724"/>
                    </a:ext>
                  </a:extLst>
                </a:gridCol>
                <a:gridCol w="1052252">
                  <a:extLst>
                    <a:ext uri="{9D8B030D-6E8A-4147-A177-3AD203B41FA5}">
                      <a16:colId xmlns:a16="http://schemas.microsoft.com/office/drawing/2014/main" xmlns="" val="3874539122"/>
                    </a:ext>
                  </a:extLst>
                </a:gridCol>
                <a:gridCol w="1052252">
                  <a:extLst>
                    <a:ext uri="{9D8B030D-6E8A-4147-A177-3AD203B41FA5}">
                      <a16:colId xmlns:a16="http://schemas.microsoft.com/office/drawing/2014/main" xmlns="" val="2507876818"/>
                    </a:ext>
                  </a:extLst>
                </a:gridCol>
                <a:gridCol w="1047467">
                  <a:extLst>
                    <a:ext uri="{9D8B030D-6E8A-4147-A177-3AD203B41FA5}">
                      <a16:colId xmlns:a16="http://schemas.microsoft.com/office/drawing/2014/main" xmlns="" val="1608019474"/>
                    </a:ext>
                  </a:extLst>
                </a:gridCol>
              </a:tblGrid>
              <a:tr h="38286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Region</a:t>
                      </a:r>
                      <a:r>
                        <a:rPr lang="ka-GE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District</a:t>
                      </a:r>
                      <a:endParaRPr lang="ka-GE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0103" marR="100103" marT="50052" marB="5005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Recipients</a:t>
                      </a:r>
                      <a:r>
                        <a:rPr lang="en-US" sz="14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of subsistence allowance</a:t>
                      </a:r>
                      <a:endParaRPr lang="ka-GE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0103" marR="100103" marT="50052" marB="5005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5577547"/>
                  </a:ext>
                </a:extLst>
              </a:tr>
              <a:tr h="76568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</a:t>
                      </a:r>
                      <a:r>
                        <a:rPr lang="en-US" sz="14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to</a:t>
                      </a:r>
                      <a:r>
                        <a:rPr lang="ka-GE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30000 </a:t>
                      </a:r>
                      <a:endParaRPr lang="ka-GE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915" marR="13915" marT="1391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30001_57000 </a:t>
                      </a:r>
                    </a:p>
                  </a:txBody>
                  <a:tcPr marL="13915" marR="13915" marT="139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57001_60000 </a:t>
                      </a:r>
                    </a:p>
                  </a:txBody>
                  <a:tcPr marL="13915" marR="13915" marT="139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60001_65000 </a:t>
                      </a:r>
                    </a:p>
                  </a:txBody>
                  <a:tcPr marL="13915" marR="13915" marT="139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65001-100000</a:t>
                      </a:r>
                    </a:p>
                  </a:txBody>
                  <a:tcPr marL="13915" marR="13915" marT="139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  <a:endParaRPr lang="ka-GE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915" marR="13915" marT="139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013237587"/>
                  </a:ext>
                </a:extLst>
              </a:tr>
              <a:tr h="300267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Tbilisi</a:t>
                      </a:r>
                      <a:endParaRPr lang="ka-GE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915" marR="13915" marT="139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14 454   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9 794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1 195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2 028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2 554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30 025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103762920"/>
                  </a:ext>
                </a:extLst>
              </a:tr>
              <a:tr h="300267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Guria</a:t>
                      </a:r>
                      <a:endParaRPr lang="ka-GE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915" marR="13915" marT="139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804   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1 932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286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607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1 083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4 712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767298454"/>
                  </a:ext>
                </a:extLst>
              </a:tr>
              <a:tr h="300267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Racha­Lechkhumi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and </a:t>
                      </a:r>
                      <a:r>
                        <a:rPr lang="en-US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Kvemo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Svaneti</a:t>
                      </a:r>
                      <a:endParaRPr lang="ka-GE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915" marR="13915" marT="139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1 026   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2 938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427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780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198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5 369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69564802"/>
                  </a:ext>
                </a:extLst>
              </a:tr>
              <a:tr h="30026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Kakheti</a:t>
                      </a:r>
                      <a:endParaRPr lang="ka-GE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915" marR="13915" marT="139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2 853   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5 574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847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1 498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2 172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12 944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46410688"/>
                  </a:ext>
                </a:extLst>
              </a:tr>
              <a:tr h="300267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Imereti</a:t>
                      </a:r>
                      <a:endParaRPr lang="ka-GE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915" marR="13915" marT="139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2 860   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7 817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1 168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2 157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3 088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17 090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795254413"/>
                  </a:ext>
                </a:extLst>
              </a:tr>
              <a:tr h="300267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Mtskheta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r>
                        <a:rPr lang="en-US" sz="14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="1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Mtianeti</a:t>
                      </a:r>
                      <a:endParaRPr lang="ka-GE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915" marR="13915" marT="139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890   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2 239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309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587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4 445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606931136"/>
                  </a:ext>
                </a:extLst>
              </a:tr>
              <a:tr h="300267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Samegrelo-Zemo</a:t>
                      </a:r>
                      <a:r>
                        <a:rPr lang="en-US" sz="14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="1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Svaneti</a:t>
                      </a:r>
                      <a:r>
                        <a:rPr lang="ka-GE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endParaRPr lang="ka-GE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915" marR="13915" marT="139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4 313   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7 478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927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1 589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1 555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15 862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689894805"/>
                  </a:ext>
                </a:extLst>
              </a:tr>
              <a:tr h="300267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Samtskhe-Javakheti</a:t>
                      </a:r>
                      <a:endParaRPr lang="ka-GE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915" marR="13915" marT="139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528   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1 243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184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373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3 041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590089111"/>
                  </a:ext>
                </a:extLst>
              </a:tr>
              <a:tr h="300267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Kvemo</a:t>
                      </a:r>
                      <a:r>
                        <a:rPr lang="en-US" sz="14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="1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Kartli</a:t>
                      </a:r>
                      <a:endParaRPr lang="ka-GE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915" marR="13915" marT="139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3 102   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5 676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900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1 477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1 612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12 767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057129455"/>
                  </a:ext>
                </a:extLst>
              </a:tr>
              <a:tr h="300267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Shida</a:t>
                      </a:r>
                      <a:r>
                        <a:rPr lang="en-US" sz="14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="1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Kartli</a:t>
                      </a:r>
                      <a:endParaRPr lang="ka-GE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915" marR="13915" marT="139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2 226   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5 676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819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1 495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1 803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12 019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054117659"/>
                  </a:ext>
                </a:extLst>
              </a:tr>
              <a:tr h="300267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Autonomous Republic of Adjara</a:t>
                      </a:r>
                      <a:endParaRPr lang="ka-GE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915" marR="13915" marT="139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1 816   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3 322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524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983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2 628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9 273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207593737"/>
                  </a:ext>
                </a:extLst>
              </a:tr>
              <a:tr h="30026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  <a:r>
                        <a:rPr lang="ka-GE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endParaRPr lang="ka-GE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915" marR="13915" marT="139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34 872   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53 689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7 586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13 574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17 826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127 547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2257008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799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41A0FAD6-75C5-41CA-BAA1-7D5B76E14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8543F-E6C8-47DA-853E-ACBC555CC2DB}" type="slidenum">
              <a:rPr lang="en-US" altLang="en-US" smtClean="0"/>
              <a:pPr/>
              <a:t>14</a:t>
            </a:fld>
            <a:endParaRPr lang="en-US" alt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86415086-0ED4-42ED-B857-AA1FC0E2A0C9}"/>
              </a:ext>
            </a:extLst>
          </p:cNvPr>
          <p:cNvSpPr txBox="1"/>
          <p:nvPr/>
        </p:nvSpPr>
        <p:spPr>
          <a:xfrm>
            <a:off x="2878836" y="648588"/>
            <a:ext cx="64343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T</a:t>
            </a:r>
            <a:r>
              <a:rPr lang="en-US" b="1" dirty="0" smtClean="0"/>
              <a:t>he number of incapable and disabled persons registered in the database and receiving the subsistence allowance</a:t>
            </a:r>
            <a:endParaRPr lang="en-US" b="1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xmlns="" id="{B2B468F1-E575-4331-B9C1-0D515DE48D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384326"/>
              </p:ext>
            </p:extLst>
          </p:nvPr>
        </p:nvGraphicFramePr>
        <p:xfrm>
          <a:off x="1170432" y="1512282"/>
          <a:ext cx="9836399" cy="5031786"/>
        </p:xfrm>
        <a:graphic>
          <a:graphicData uri="http://schemas.openxmlformats.org/drawingml/2006/table">
            <a:tbl>
              <a:tblPr/>
              <a:tblGrid>
                <a:gridCol w="2983991">
                  <a:extLst>
                    <a:ext uri="{9D8B030D-6E8A-4147-A177-3AD203B41FA5}">
                      <a16:colId xmlns:a16="http://schemas.microsoft.com/office/drawing/2014/main" xmlns="" val="2903245202"/>
                    </a:ext>
                  </a:extLst>
                </a:gridCol>
                <a:gridCol w="1142068">
                  <a:extLst>
                    <a:ext uri="{9D8B030D-6E8A-4147-A177-3AD203B41FA5}">
                      <a16:colId xmlns:a16="http://schemas.microsoft.com/office/drawing/2014/main" xmlns="" val="1770666392"/>
                    </a:ext>
                  </a:extLst>
                </a:gridCol>
                <a:gridCol w="1153736">
                  <a:extLst>
                    <a:ext uri="{9D8B030D-6E8A-4147-A177-3AD203B41FA5}">
                      <a16:colId xmlns:a16="http://schemas.microsoft.com/office/drawing/2014/main" xmlns="" val="2129746443"/>
                    </a:ext>
                  </a:extLst>
                </a:gridCol>
                <a:gridCol w="1130400">
                  <a:extLst>
                    <a:ext uri="{9D8B030D-6E8A-4147-A177-3AD203B41FA5}">
                      <a16:colId xmlns:a16="http://schemas.microsoft.com/office/drawing/2014/main" xmlns="" val="1576173390"/>
                    </a:ext>
                  </a:extLst>
                </a:gridCol>
                <a:gridCol w="1142068">
                  <a:extLst>
                    <a:ext uri="{9D8B030D-6E8A-4147-A177-3AD203B41FA5}">
                      <a16:colId xmlns:a16="http://schemas.microsoft.com/office/drawing/2014/main" xmlns="" val="1852053800"/>
                    </a:ext>
                  </a:extLst>
                </a:gridCol>
                <a:gridCol w="1142068">
                  <a:extLst>
                    <a:ext uri="{9D8B030D-6E8A-4147-A177-3AD203B41FA5}">
                      <a16:colId xmlns:a16="http://schemas.microsoft.com/office/drawing/2014/main" xmlns="" val="3125422606"/>
                    </a:ext>
                  </a:extLst>
                </a:gridCol>
                <a:gridCol w="1142068">
                  <a:extLst>
                    <a:ext uri="{9D8B030D-6E8A-4147-A177-3AD203B41FA5}">
                      <a16:colId xmlns:a16="http://schemas.microsoft.com/office/drawing/2014/main" xmlns="" val="3129408412"/>
                    </a:ext>
                  </a:extLst>
                </a:gridCol>
              </a:tblGrid>
              <a:tr h="82450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Region</a:t>
                      </a:r>
                      <a:r>
                        <a:rPr lang="ka-GE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District</a:t>
                      </a:r>
                      <a:endParaRPr lang="ka-G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0805" marR="110805" marT="55402" marB="5540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The</a:t>
                      </a:r>
                      <a:r>
                        <a:rPr lang="en-US" sz="12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number of registered persons</a:t>
                      </a:r>
                      <a:endParaRPr lang="ka-G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0805" marR="110805" marT="55402" marB="5540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Recipients of subsistence allowance</a:t>
                      </a:r>
                      <a:endParaRPr lang="ka-G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0805" marR="110805" marT="55402" marB="5540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The percentage share among subsistence allowance recipients and the registered persons</a:t>
                      </a:r>
                      <a:endParaRPr lang="ka-G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0805" marR="110805" marT="55402" marB="5540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30630067"/>
                  </a:ext>
                </a:extLst>
              </a:tr>
              <a:tr h="74183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People with disabilities</a:t>
                      </a:r>
                      <a:endParaRPr lang="ka-G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542" marR="11542" marT="115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able-bodied people</a:t>
                      </a:r>
                      <a:endParaRPr lang="ka-G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542" marR="11542" marT="115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People with disabilities</a:t>
                      </a:r>
                      <a:endParaRPr lang="ka-G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542" marR="11542" marT="115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able-bodied people</a:t>
                      </a:r>
                      <a:endParaRPr lang="ka-GE" sz="1200" b="1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a-GE" sz="1200" b="1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endParaRPr lang="ka-G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542" marR="11542" marT="115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People with disabilities</a:t>
                      </a:r>
                      <a:endParaRPr lang="ka-G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542" marR="11542" marT="115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able-bodied people</a:t>
                      </a:r>
                      <a:endParaRPr lang="ka-GE" sz="1200" b="1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a-GE" sz="1200" b="1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endParaRPr lang="ka-G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542" marR="11542" marT="115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108545587"/>
                  </a:ext>
                </a:extLst>
              </a:tr>
              <a:tr h="256720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Tbilisi</a:t>
                      </a:r>
                      <a:endParaRPr lang="ka-G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542" marR="11542" marT="11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12 175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86 682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6 802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52 388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55,9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60,4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01029084"/>
                  </a:ext>
                </a:extLst>
              </a:tr>
              <a:tr h="256720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Guria</a:t>
                      </a:r>
                      <a:endParaRPr lang="ka-G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542" marR="11542" marT="11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3 834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24 131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1 533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9 670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40,0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40,1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408871343"/>
                  </a:ext>
                </a:extLst>
              </a:tr>
              <a:tr h="256720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Racha­Lechkhumi</a:t>
                      </a:r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and </a:t>
                      </a:r>
                      <a:r>
                        <a:rPr lang="en-US" sz="12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Kvemo</a:t>
                      </a:r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Svaneti</a:t>
                      </a:r>
                      <a:endParaRPr lang="ka-G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542" marR="11542" marT="11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1 789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11 540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1 209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7 457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67,6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64,6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185385916"/>
                  </a:ext>
                </a:extLst>
              </a:tr>
              <a:tr h="25672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Kakheti</a:t>
                      </a:r>
                      <a:endParaRPr lang="ka-G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542" marR="11542" marT="11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6 929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51 178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3 274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24 836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47,3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48,5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537022652"/>
                  </a:ext>
                </a:extLst>
              </a:tr>
              <a:tr h="256720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Imeteri</a:t>
                      </a:r>
                      <a:endParaRPr lang="ka-G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542" marR="11542" marT="11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13 546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78 856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5 331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32 632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39,4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41,4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902774865"/>
                  </a:ext>
                </a:extLst>
              </a:tr>
              <a:tr h="256720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Mtskheta-Mtianeti</a:t>
                      </a:r>
                      <a:r>
                        <a:rPr lang="ka-GE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endParaRPr lang="ka-G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542" marR="11542" marT="11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1 959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15 250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1 000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7 656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51,0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50,2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793117035"/>
                  </a:ext>
                </a:extLst>
              </a:tr>
              <a:tr h="256720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Samegrelo-Zemo</a:t>
                      </a:r>
                      <a:r>
                        <a:rPr lang="en-US" sz="12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1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Svaneti</a:t>
                      </a:r>
                      <a:endParaRPr lang="ka-G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542" marR="11542" marT="11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6 947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52 211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3 760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28 697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54,1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55,0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712790667"/>
                  </a:ext>
                </a:extLst>
              </a:tr>
              <a:tr h="256720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Samtskhe-Javakheti</a:t>
                      </a:r>
                      <a:endParaRPr lang="ka-G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542" marR="11542" marT="11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2 346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18 381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795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6 072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33,9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33,0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834487297"/>
                  </a:ext>
                </a:extLst>
              </a:tr>
              <a:tr h="256720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Kvemo</a:t>
                      </a:r>
                      <a:r>
                        <a:rPr lang="en-US" sz="12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1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Kartli</a:t>
                      </a:r>
                      <a:endParaRPr lang="ka-G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542" marR="11542" marT="11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4 415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41 673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2 461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24 705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55,7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59,3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481784483"/>
                  </a:ext>
                </a:extLst>
              </a:tr>
              <a:tr h="256720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Shida</a:t>
                      </a:r>
                      <a:r>
                        <a:rPr lang="en-US" sz="12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1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Kartli</a:t>
                      </a:r>
                      <a:endParaRPr lang="ka-G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542" marR="11542" marT="11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6 170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43 375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3 156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22 530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51,2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51,9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296503872"/>
                  </a:ext>
                </a:extLst>
              </a:tr>
              <a:tr h="256720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Autonomous Republic of Adjara</a:t>
                      </a:r>
                      <a:endParaRPr lang="ka-G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542" marR="11542" marT="11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8 223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51 127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3 212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21 147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39,1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41,4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071920639"/>
                  </a:ext>
                </a:extLst>
              </a:tr>
              <a:tr h="256720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  <a:endParaRPr lang="ka-G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542" marR="11542" marT="11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68 333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474 404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32 533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237 790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47,6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50,1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8384448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584693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41A0FAD6-75C5-41CA-BAA1-7D5B76E14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8543F-E6C8-47DA-853E-ACBC555CC2DB}" type="slidenum">
              <a:rPr lang="en-US" altLang="en-US" smtClean="0"/>
              <a:pPr/>
              <a:t>15</a:t>
            </a:fld>
            <a:endParaRPr lang="en-US" alt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86415086-0ED4-42ED-B857-AA1FC0E2A0C9}"/>
              </a:ext>
            </a:extLst>
          </p:cNvPr>
          <p:cNvSpPr txBox="1"/>
          <p:nvPr/>
        </p:nvSpPr>
        <p:spPr>
          <a:xfrm>
            <a:off x="2878836" y="648588"/>
            <a:ext cx="64343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Gender distribution of pensioners/single pensioners registered in the database and receiving the subsistence allowance </a:t>
            </a:r>
            <a:endParaRPr lang="en-US" b="1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xmlns="" id="{5D41F42E-15E5-478E-A7AE-7F84356A23E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313878"/>
              </p:ext>
            </p:extLst>
          </p:nvPr>
        </p:nvGraphicFramePr>
        <p:xfrm>
          <a:off x="748517" y="1785668"/>
          <a:ext cx="10694965" cy="4218321"/>
        </p:xfrm>
        <a:graphic>
          <a:graphicData uri="http://schemas.openxmlformats.org/drawingml/2006/table">
            <a:tbl>
              <a:tblPr/>
              <a:tblGrid>
                <a:gridCol w="2856899">
                  <a:extLst>
                    <a:ext uri="{9D8B030D-6E8A-4147-A177-3AD203B41FA5}">
                      <a16:colId xmlns:a16="http://schemas.microsoft.com/office/drawing/2014/main" xmlns="" val="1527905839"/>
                    </a:ext>
                  </a:extLst>
                </a:gridCol>
                <a:gridCol w="1266461">
                  <a:extLst>
                    <a:ext uri="{9D8B030D-6E8A-4147-A177-3AD203B41FA5}">
                      <a16:colId xmlns:a16="http://schemas.microsoft.com/office/drawing/2014/main" xmlns="" val="2022658767"/>
                    </a:ext>
                  </a:extLst>
                </a:gridCol>
                <a:gridCol w="1251734">
                  <a:extLst>
                    <a:ext uri="{9D8B030D-6E8A-4147-A177-3AD203B41FA5}">
                      <a16:colId xmlns:a16="http://schemas.microsoft.com/office/drawing/2014/main" xmlns="" val="2623282840"/>
                    </a:ext>
                  </a:extLst>
                </a:gridCol>
                <a:gridCol w="1251734">
                  <a:extLst>
                    <a:ext uri="{9D8B030D-6E8A-4147-A177-3AD203B41FA5}">
                      <a16:colId xmlns:a16="http://schemas.microsoft.com/office/drawing/2014/main" xmlns="" val="2689619978"/>
                    </a:ext>
                  </a:extLst>
                </a:gridCol>
                <a:gridCol w="1384271">
                  <a:extLst>
                    <a:ext uri="{9D8B030D-6E8A-4147-A177-3AD203B41FA5}">
                      <a16:colId xmlns:a16="http://schemas.microsoft.com/office/drawing/2014/main" xmlns="" val="2035554273"/>
                    </a:ext>
                  </a:extLst>
                </a:gridCol>
                <a:gridCol w="1402679">
                  <a:extLst>
                    <a:ext uri="{9D8B030D-6E8A-4147-A177-3AD203B41FA5}">
                      <a16:colId xmlns:a16="http://schemas.microsoft.com/office/drawing/2014/main" xmlns="" val="4034524993"/>
                    </a:ext>
                  </a:extLst>
                </a:gridCol>
                <a:gridCol w="1281187">
                  <a:extLst>
                    <a:ext uri="{9D8B030D-6E8A-4147-A177-3AD203B41FA5}">
                      <a16:colId xmlns:a16="http://schemas.microsoft.com/office/drawing/2014/main" xmlns="" val="3130352832"/>
                    </a:ext>
                  </a:extLst>
                </a:gridCol>
              </a:tblGrid>
              <a:tr h="93131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Region</a:t>
                      </a:r>
                      <a:r>
                        <a:rPr lang="ka-GE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District</a:t>
                      </a:r>
                      <a:endParaRPr lang="ka-G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048" marR="11048" marT="110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Registered</a:t>
                      </a:r>
                      <a:r>
                        <a:rPr lang="en-US" sz="12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pensioner</a:t>
                      </a:r>
                      <a:endParaRPr lang="ka-G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048" marR="11048" marT="110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Pensioner</a:t>
                      </a:r>
                      <a:r>
                        <a:rPr lang="en-US" sz="12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receiving allowance</a:t>
                      </a:r>
                      <a:endParaRPr lang="ka-G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048" marR="11048" marT="110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Percentage share of registered persons</a:t>
                      </a:r>
                      <a:endParaRPr lang="ka-G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048" marR="11048" marT="110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singe pensioner registered </a:t>
                      </a:r>
                      <a:endParaRPr lang="ka-G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048" marR="11048" marT="110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Single pensioners receiving the subsistence allowance</a:t>
                      </a:r>
                      <a:endParaRPr lang="ka-G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048" marR="11048" marT="110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Percentage</a:t>
                      </a:r>
                      <a:r>
                        <a:rPr lang="en-US" sz="12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share of registered population</a:t>
                      </a:r>
                      <a:endParaRPr lang="ka-G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048" marR="11048" marT="110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262417554"/>
                  </a:ext>
                </a:extLst>
              </a:tr>
              <a:tr h="273917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Tbilisi</a:t>
                      </a:r>
                      <a:endParaRPr lang="ka-G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048" marR="11048" marT="11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36 046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15 071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41,8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18 732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9 383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978044930"/>
                  </a:ext>
                </a:extLst>
              </a:tr>
              <a:tr h="273917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Guria</a:t>
                      </a:r>
                      <a:endParaRPr lang="ka-G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048" marR="11048" marT="11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12 694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2 730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21,5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5 962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1 482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24,9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555620322"/>
                  </a:ext>
                </a:extLst>
              </a:tr>
              <a:tr h="273917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Racha­Lechkhumi</a:t>
                      </a:r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and </a:t>
                      </a:r>
                      <a:r>
                        <a:rPr lang="en-US" sz="12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Kvemo</a:t>
                      </a:r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Svaneti</a:t>
                      </a:r>
                      <a:endParaRPr lang="ka-G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048" marR="11048" marT="11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8 342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4 925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59,0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5 454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3 742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963881112"/>
                  </a:ext>
                </a:extLst>
              </a:tr>
              <a:tr h="273917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Kakheti</a:t>
                      </a:r>
                      <a:endParaRPr lang="ka-G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048" marR="11048" marT="11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25 701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7 121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27,7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14 265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4 270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29,9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184026464"/>
                  </a:ext>
                </a:extLst>
              </a:tr>
              <a:tr h="273917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Imereti</a:t>
                      </a:r>
                      <a:endParaRPr lang="ka-G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048" marR="11048" marT="11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42 373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10 210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24,1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24 367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6 675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63670322"/>
                  </a:ext>
                </a:extLst>
              </a:tr>
              <a:tr h="273917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Mtskheta-Mtianeti</a:t>
                      </a:r>
                      <a:endParaRPr lang="ka-G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048" marR="11048" marT="11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8 490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3 053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36,0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5 395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2 245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83988389"/>
                  </a:ext>
                </a:extLst>
              </a:tr>
              <a:tr h="273917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Samegrelo-Zemo</a:t>
                      </a:r>
                      <a:r>
                        <a:rPr lang="en-US" sz="12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1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Svaneti</a:t>
                      </a:r>
                      <a:endParaRPr lang="ka-G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048" marR="11048" marT="11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25 284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9 363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37,0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12 035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4 929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41,0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437019782"/>
                  </a:ext>
                </a:extLst>
              </a:tr>
              <a:tr h="273917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Samtskhe</a:t>
                      </a:r>
                      <a:r>
                        <a:rPr lang="en-US" sz="1200" b="1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-Javakheti</a:t>
                      </a:r>
                      <a:endParaRPr lang="ka-G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048" marR="11048" marT="11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9 118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1 702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18,7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4 729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1 238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38617473"/>
                  </a:ext>
                </a:extLst>
              </a:tr>
              <a:tr h="273917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Kvemo</a:t>
                      </a:r>
                      <a:r>
                        <a:rPr lang="en-US" sz="12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1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Kartli</a:t>
                      </a:r>
                      <a:endParaRPr lang="ka-G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048" marR="11048" marT="11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17 199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7 069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41,1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9 162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4 482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48,9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88949481"/>
                  </a:ext>
                </a:extLst>
              </a:tr>
              <a:tr h="273917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Shida</a:t>
                      </a:r>
                      <a:r>
                        <a:rPr lang="en-US" sz="12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1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Kartli</a:t>
                      </a:r>
                      <a:endParaRPr lang="ka-G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048" marR="11048" marT="11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21 292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7 526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35,3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11 299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4 605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62242732"/>
                  </a:ext>
                </a:extLst>
              </a:tr>
              <a:tr h="273917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Autonomous Republic of Adjara</a:t>
                      </a:r>
                      <a:endParaRPr lang="ka-G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048" marR="11048" marT="11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18 484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4 413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23,9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5 189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1 713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33,0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084085543"/>
                  </a:ext>
                </a:extLst>
              </a:tr>
              <a:tr h="273917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  <a:endParaRPr lang="ka-G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048" marR="11048" marT="110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225 023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73 183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32,5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116 589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44 764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633105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198053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41A0FAD6-75C5-41CA-BAA1-7D5B76E14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8543F-E6C8-47DA-853E-ACBC555CC2DB}" type="slidenum">
              <a:rPr lang="en-US" altLang="en-US" smtClean="0"/>
              <a:pPr/>
              <a:t>16</a:t>
            </a:fld>
            <a:endParaRPr lang="en-US" altLang="en-US"/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86415086-0ED4-42ED-B857-AA1FC0E2A0C9}"/>
              </a:ext>
            </a:extLst>
          </p:cNvPr>
          <p:cNvSpPr txBox="1"/>
          <p:nvPr/>
        </p:nvSpPr>
        <p:spPr>
          <a:xfrm>
            <a:off x="2878836" y="648588"/>
            <a:ext cx="64343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Families/persons registered in the database according to the primary register period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9134103"/>
              </p:ext>
            </p:extLst>
          </p:nvPr>
        </p:nvGraphicFramePr>
        <p:xfrm>
          <a:off x="2220331" y="1328403"/>
          <a:ext cx="7322320" cy="5393073"/>
        </p:xfrm>
        <a:graphic>
          <a:graphicData uri="http://schemas.openxmlformats.org/drawingml/2006/table">
            <a:tbl>
              <a:tblPr/>
              <a:tblGrid>
                <a:gridCol w="1850320">
                  <a:extLst>
                    <a:ext uri="{9D8B030D-6E8A-4147-A177-3AD203B41FA5}">
                      <a16:colId xmlns="" xmlns:a16="http://schemas.microsoft.com/office/drawing/2014/main" val="247875634"/>
                    </a:ext>
                  </a:extLst>
                </a:gridCol>
                <a:gridCol w="1368000">
                  <a:extLst>
                    <a:ext uri="{9D8B030D-6E8A-4147-A177-3AD203B41FA5}">
                      <a16:colId xmlns="" xmlns:a16="http://schemas.microsoft.com/office/drawing/2014/main" val="1283041415"/>
                    </a:ext>
                  </a:extLst>
                </a:gridCol>
                <a:gridCol w="1368000">
                  <a:extLst>
                    <a:ext uri="{9D8B030D-6E8A-4147-A177-3AD203B41FA5}">
                      <a16:colId xmlns="" xmlns:a16="http://schemas.microsoft.com/office/drawing/2014/main" val="2185460331"/>
                    </a:ext>
                  </a:extLst>
                </a:gridCol>
                <a:gridCol w="1368000">
                  <a:extLst>
                    <a:ext uri="{9D8B030D-6E8A-4147-A177-3AD203B41FA5}">
                      <a16:colId xmlns="" xmlns:a16="http://schemas.microsoft.com/office/drawing/2014/main" val="3356351117"/>
                    </a:ext>
                  </a:extLst>
                </a:gridCol>
                <a:gridCol w="1368000">
                  <a:extLst>
                    <a:ext uri="{9D8B030D-6E8A-4147-A177-3AD203B41FA5}">
                      <a16:colId xmlns="" xmlns:a16="http://schemas.microsoft.com/office/drawing/2014/main" val="1722554846"/>
                    </a:ext>
                  </a:extLst>
                </a:gridCol>
              </a:tblGrid>
              <a:tr h="50560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year</a:t>
                      </a:r>
                      <a:endParaRPr lang="ka-GE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582" marR="15582" marT="15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family</a:t>
                      </a:r>
                      <a:endParaRPr lang="ka-GE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582" marR="15582" marT="15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person</a:t>
                      </a:r>
                      <a:endParaRPr lang="ka-GE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582" marR="15582" marT="15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family</a:t>
                      </a:r>
                      <a:r>
                        <a:rPr lang="ka-GE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ka-GE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15582" marR="15582" marT="15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person</a:t>
                      </a:r>
                      <a:r>
                        <a:rPr lang="ka-GE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ka-GE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15582" marR="15582" marT="15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047707833"/>
                  </a:ext>
                </a:extLst>
              </a:tr>
              <a:tr h="30546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49 875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126 303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4273403313"/>
                  </a:ext>
                </a:extLst>
              </a:tr>
              <a:tr h="30546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42 640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121 473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4092369036"/>
                  </a:ext>
                </a:extLst>
              </a:tr>
              <a:tr h="30546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15 902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48 962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4138330830"/>
                  </a:ext>
                </a:extLst>
              </a:tr>
              <a:tr h="30546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15 965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51 684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069110834"/>
                  </a:ext>
                </a:extLst>
              </a:tr>
              <a:tr h="30546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11 324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34 043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364253535"/>
                  </a:ext>
                </a:extLst>
              </a:tr>
              <a:tr h="30546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12 282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37 654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465901462"/>
                  </a:ext>
                </a:extLst>
              </a:tr>
              <a:tr h="30546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13 621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42 988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46471607"/>
                  </a:ext>
                </a:extLst>
              </a:tr>
              <a:tr h="30546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15 072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48 909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435114250"/>
                  </a:ext>
                </a:extLst>
              </a:tr>
              <a:tr h="30546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19 854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64 575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4147745477"/>
                  </a:ext>
                </a:extLst>
              </a:tr>
              <a:tr h="30546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13 351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40 161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876517867"/>
                  </a:ext>
                </a:extLst>
              </a:tr>
              <a:tr h="30546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15 483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45 052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286979902"/>
                  </a:ext>
                </a:extLst>
              </a:tr>
              <a:tr h="30546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19 565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58 973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224873097"/>
                  </a:ext>
                </a:extLst>
              </a:tr>
              <a:tr h="30546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25 436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76 596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177188498"/>
                  </a:ext>
                </a:extLst>
              </a:tr>
              <a:tr h="30546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28 312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91 921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628544265"/>
                  </a:ext>
                </a:extLst>
              </a:tr>
              <a:tr h="30546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17 288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59 969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93448498"/>
                  </a:ext>
                </a:extLst>
              </a:tr>
              <a:tr h="30546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  <a:endParaRPr lang="ka-G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315 970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949 263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6246279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2748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41A0FAD6-75C5-41CA-BAA1-7D5B76E14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8543F-E6C8-47DA-853E-ACBC555CC2DB}" type="slidenum">
              <a:rPr lang="en-US" altLang="en-US" smtClean="0"/>
              <a:pPr/>
              <a:t>17</a:t>
            </a:fld>
            <a:endParaRPr lang="en-US" altLang="en-US"/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86415086-0ED4-42ED-B857-AA1FC0E2A0C9}"/>
              </a:ext>
            </a:extLst>
          </p:cNvPr>
          <p:cNvSpPr txBox="1"/>
          <p:nvPr/>
        </p:nvSpPr>
        <p:spPr>
          <a:xfrm>
            <a:off x="2878836" y="648588"/>
            <a:ext cx="64343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Families registered in the database according to obtaining the right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4418208"/>
              </p:ext>
            </p:extLst>
          </p:nvPr>
        </p:nvGraphicFramePr>
        <p:xfrm>
          <a:off x="2737623" y="1367465"/>
          <a:ext cx="6919333" cy="4988886"/>
        </p:xfrm>
        <a:graphic>
          <a:graphicData uri="http://schemas.openxmlformats.org/drawingml/2006/table">
            <a:tbl>
              <a:tblPr/>
              <a:tblGrid>
                <a:gridCol w="2199361">
                  <a:extLst>
                    <a:ext uri="{9D8B030D-6E8A-4147-A177-3AD203B41FA5}">
                      <a16:colId xmlns="" xmlns:a16="http://schemas.microsoft.com/office/drawing/2014/main" val="670927549"/>
                    </a:ext>
                  </a:extLst>
                </a:gridCol>
                <a:gridCol w="1207338">
                  <a:extLst>
                    <a:ext uri="{9D8B030D-6E8A-4147-A177-3AD203B41FA5}">
                      <a16:colId xmlns="" xmlns:a16="http://schemas.microsoft.com/office/drawing/2014/main" val="3999251409"/>
                    </a:ext>
                  </a:extLst>
                </a:gridCol>
                <a:gridCol w="1204332">
                  <a:extLst>
                    <a:ext uri="{9D8B030D-6E8A-4147-A177-3AD203B41FA5}">
                      <a16:colId xmlns="" xmlns:a16="http://schemas.microsoft.com/office/drawing/2014/main" val="3678872553"/>
                    </a:ext>
                  </a:extLst>
                </a:gridCol>
                <a:gridCol w="1170878">
                  <a:extLst>
                    <a:ext uri="{9D8B030D-6E8A-4147-A177-3AD203B41FA5}">
                      <a16:colId xmlns="" xmlns:a16="http://schemas.microsoft.com/office/drawing/2014/main" val="4216694901"/>
                    </a:ext>
                  </a:extLst>
                </a:gridCol>
                <a:gridCol w="1137424">
                  <a:extLst>
                    <a:ext uri="{9D8B030D-6E8A-4147-A177-3AD203B41FA5}">
                      <a16:colId xmlns="" xmlns:a16="http://schemas.microsoft.com/office/drawing/2014/main" val="694547046"/>
                    </a:ext>
                  </a:extLst>
                </a:gridCol>
              </a:tblGrid>
              <a:tr h="43770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year</a:t>
                      </a:r>
                      <a:endParaRPr lang="ka-G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058" marR="15058" marT="150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family</a:t>
                      </a:r>
                      <a:endParaRPr lang="ka-G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058" marR="15058" marT="150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person</a:t>
                      </a:r>
                      <a:endParaRPr lang="ka-G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058" marR="15058" marT="150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family</a:t>
                      </a:r>
                      <a:r>
                        <a:rPr lang="ka-GE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ka-G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15058" marR="15058" marT="150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person</a:t>
                      </a:r>
                      <a:r>
                        <a:rPr lang="ka-GE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ka-G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15058" marR="15058" marT="150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4087238120"/>
                  </a:ext>
                </a:extLst>
              </a:tr>
              <a:tr h="30341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8 463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25 379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935463082"/>
                  </a:ext>
                </a:extLst>
              </a:tr>
              <a:tr h="30341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4 434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13 299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4073278881"/>
                  </a:ext>
                </a:extLst>
              </a:tr>
              <a:tr h="30341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3 551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10 651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23171186"/>
                  </a:ext>
                </a:extLst>
              </a:tr>
              <a:tr h="30341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4 150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12 450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718971912"/>
                  </a:ext>
                </a:extLst>
              </a:tr>
              <a:tr h="30341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3 778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11 334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874741220"/>
                  </a:ext>
                </a:extLst>
              </a:tr>
              <a:tr h="30341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4 971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14 911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269067176"/>
                  </a:ext>
                </a:extLst>
              </a:tr>
              <a:tr h="30341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7 399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22 195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493055347"/>
                  </a:ext>
                </a:extLst>
              </a:tr>
              <a:tr h="30341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8 715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26 137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752188069"/>
                  </a:ext>
                </a:extLst>
              </a:tr>
              <a:tr h="30341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7 419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22 257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804480933"/>
                  </a:ext>
                </a:extLst>
              </a:tr>
              <a:tr h="30341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8 670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26 006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507909438"/>
                  </a:ext>
                </a:extLst>
              </a:tr>
              <a:tr h="30341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20 886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62 658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990648486"/>
                  </a:ext>
                </a:extLst>
              </a:tr>
              <a:tr h="30341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15 430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46 290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987297966"/>
                  </a:ext>
                </a:extLst>
              </a:tr>
              <a:tr h="30341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16 263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48 789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812980125"/>
                  </a:ext>
                </a:extLst>
              </a:tr>
              <a:tr h="30341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23 471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70 415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0496500"/>
                  </a:ext>
                </a:extLst>
              </a:tr>
              <a:tr h="30341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  <a:endParaRPr lang="ka-GE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137 600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412 771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40155687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4219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1AF4D142-2863-4A74-A3BC-447C93636E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8543F-E6C8-47DA-853E-ACBC555CC2DB}" type="slidenum">
              <a:rPr lang="en-US" altLang="en-US" smtClean="0"/>
              <a:pPr/>
              <a:t>2</a:t>
            </a:fld>
            <a:endParaRPr lang="en-US" altLang="en-US" dirty="0"/>
          </a:p>
        </p:txBody>
      </p:sp>
      <p:grpSp>
        <p:nvGrpSpPr>
          <p:cNvPr id="13" name="Group 12">
            <a:extLst>
              <a:ext uri="{FF2B5EF4-FFF2-40B4-BE49-F238E27FC236}">
                <a16:creationId xmlns="" xmlns:a16="http://schemas.microsoft.com/office/drawing/2014/main" id="{AC89BB4A-B006-4850-8075-E4AABA4EE76B}"/>
              </a:ext>
            </a:extLst>
          </p:cNvPr>
          <p:cNvGrpSpPr/>
          <p:nvPr/>
        </p:nvGrpSpPr>
        <p:grpSpPr>
          <a:xfrm>
            <a:off x="8012138" y="2729277"/>
            <a:ext cx="1038758" cy="1289220"/>
            <a:chOff x="5641109" y="2754746"/>
            <a:chExt cx="909782" cy="1129145"/>
          </a:xfrm>
        </p:grpSpPr>
        <p:pic>
          <p:nvPicPr>
            <p:cNvPr id="9" name="Picture 8">
              <a:extLst>
                <a:ext uri="{FF2B5EF4-FFF2-40B4-BE49-F238E27FC236}">
                  <a16:creationId xmlns="" xmlns:a16="http://schemas.microsoft.com/office/drawing/2014/main" id="{15F4CDAB-20DE-4268-B757-C2972E83D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41109" y="2974109"/>
              <a:ext cx="909782" cy="909782"/>
            </a:xfrm>
            <a:prstGeom prst="rect">
              <a:avLst/>
            </a:prstGeom>
          </p:spPr>
        </p:pic>
        <p:pic>
          <p:nvPicPr>
            <p:cNvPr id="12" name="Picture 11">
              <a:extLst>
                <a:ext uri="{FF2B5EF4-FFF2-40B4-BE49-F238E27FC236}">
                  <a16:creationId xmlns="" xmlns:a16="http://schemas.microsoft.com/office/drawing/2014/main" id="{378CB6DB-F2BD-4AA9-BAB0-39AF4F517EF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04345" y="2754746"/>
              <a:ext cx="383310" cy="383310"/>
            </a:xfrm>
            <a:prstGeom prst="rect">
              <a:avLst/>
            </a:prstGeom>
          </p:spPr>
        </p:pic>
      </p:grpSp>
      <p:pic>
        <p:nvPicPr>
          <p:cNvPr id="19" name="Picture 18">
            <a:extLst>
              <a:ext uri="{FF2B5EF4-FFF2-40B4-BE49-F238E27FC236}">
                <a16:creationId xmlns="" xmlns:a16="http://schemas.microsoft.com/office/drawing/2014/main" id="{19FCE537-04B8-4461-B1CB-AE35664B3FC3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1071" y="2661019"/>
            <a:ext cx="1960430" cy="1960430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="" xmlns:a16="http://schemas.microsoft.com/office/drawing/2014/main" id="{69AA5A15-7C5B-4E54-AAEF-5AE303871FC7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1788" y="2319261"/>
            <a:ext cx="551892" cy="551892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="" xmlns:a16="http://schemas.microsoft.com/office/drawing/2014/main" id="{FCD0CBF0-0DB9-4CCD-B7D1-CF6F1767E0B7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5046" y="3941135"/>
            <a:ext cx="236854" cy="452500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="" xmlns:a16="http://schemas.microsoft.com/office/drawing/2014/main" id="{2A53BA4F-37CA-4F77-9731-C54EB6752973}"/>
              </a:ext>
            </a:extLst>
          </p:cNvPr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620"/>
          <a:stretch/>
        </p:blipFill>
        <p:spPr>
          <a:xfrm flipH="1">
            <a:off x="4674090" y="3548426"/>
            <a:ext cx="300538" cy="426956"/>
          </a:xfrm>
          <a:prstGeom prst="rect">
            <a:avLst/>
          </a:prstGeom>
        </p:spPr>
      </p:pic>
      <p:sp>
        <p:nvSpPr>
          <p:cNvPr id="34" name="TextBox 33">
            <a:extLst>
              <a:ext uri="{FF2B5EF4-FFF2-40B4-BE49-F238E27FC236}">
                <a16:creationId xmlns="" xmlns:a16="http://schemas.microsoft.com/office/drawing/2014/main" id="{71F717F7-FE2C-4404-BD4B-B06166E177BA}"/>
              </a:ext>
            </a:extLst>
          </p:cNvPr>
          <p:cNvSpPr txBox="1"/>
          <p:nvPr/>
        </p:nvSpPr>
        <p:spPr>
          <a:xfrm>
            <a:off x="6768170" y="1885602"/>
            <a:ext cx="1099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800" dirty="0"/>
              <a:t>სსიპ შემოსავლების </a:t>
            </a:r>
          </a:p>
          <a:p>
            <a:pPr algn="ctr"/>
            <a:r>
              <a:rPr lang="ka-GE" sz="800" dirty="0"/>
              <a:t>სამსახური</a:t>
            </a:r>
            <a:endParaRPr lang="en-US" sz="800" dirty="0"/>
          </a:p>
        </p:txBody>
      </p:sp>
      <p:sp>
        <p:nvSpPr>
          <p:cNvPr id="43" name="TextBox 42">
            <a:extLst>
              <a:ext uri="{FF2B5EF4-FFF2-40B4-BE49-F238E27FC236}">
                <a16:creationId xmlns="" xmlns:a16="http://schemas.microsoft.com/office/drawing/2014/main" id="{F53BF67A-F92A-40CC-AB3E-9ADF6A20989B}"/>
              </a:ext>
            </a:extLst>
          </p:cNvPr>
          <p:cNvSpPr txBox="1"/>
          <p:nvPr/>
        </p:nvSpPr>
        <p:spPr>
          <a:xfrm>
            <a:off x="6826404" y="2963293"/>
            <a:ext cx="120739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REVENUE SERVICE</a:t>
            </a:r>
          </a:p>
        </p:txBody>
      </p:sp>
      <p:pic>
        <p:nvPicPr>
          <p:cNvPr id="52" name="Picture 51">
            <a:extLst>
              <a:ext uri="{FF2B5EF4-FFF2-40B4-BE49-F238E27FC236}">
                <a16:creationId xmlns="" xmlns:a16="http://schemas.microsoft.com/office/drawing/2014/main" id="{AFDF9ACD-B149-4C1E-963E-582B0FA1C467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3142" y="1183546"/>
            <a:ext cx="551892" cy="551892"/>
          </a:xfrm>
          <a:prstGeom prst="rect">
            <a:avLst/>
          </a:prstGeom>
        </p:spPr>
      </p:pic>
      <p:sp>
        <p:nvSpPr>
          <p:cNvPr id="68" name="TextBox 67">
            <a:extLst>
              <a:ext uri="{FF2B5EF4-FFF2-40B4-BE49-F238E27FC236}">
                <a16:creationId xmlns="" xmlns:a16="http://schemas.microsoft.com/office/drawing/2014/main" id="{C7ADA904-ADA2-4002-95A4-8FE99E07086D}"/>
              </a:ext>
            </a:extLst>
          </p:cNvPr>
          <p:cNvSpPr txBox="1"/>
          <p:nvPr/>
        </p:nvSpPr>
        <p:spPr>
          <a:xfrm>
            <a:off x="4220473" y="857042"/>
            <a:ext cx="16179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800" dirty="0"/>
              <a:t>სსიპ სახელმწიფო სერვისების განვითარების სააგენტო</a:t>
            </a:r>
            <a:endParaRPr lang="en-US" sz="800" dirty="0"/>
          </a:p>
        </p:txBody>
      </p:sp>
      <p:sp>
        <p:nvSpPr>
          <p:cNvPr id="69" name="TextBox 68">
            <a:extLst>
              <a:ext uri="{FF2B5EF4-FFF2-40B4-BE49-F238E27FC236}">
                <a16:creationId xmlns="" xmlns:a16="http://schemas.microsoft.com/office/drawing/2014/main" id="{13231F23-6944-494C-919B-E469470E17A2}"/>
              </a:ext>
            </a:extLst>
          </p:cNvPr>
          <p:cNvSpPr txBox="1"/>
          <p:nvPr/>
        </p:nvSpPr>
        <p:spPr>
          <a:xfrm>
            <a:off x="4415496" y="1769302"/>
            <a:ext cx="12073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/>
              <a:t>Public Service Development Agency</a:t>
            </a:r>
          </a:p>
        </p:txBody>
      </p:sp>
      <p:pic>
        <p:nvPicPr>
          <p:cNvPr id="75" name="Picture 74">
            <a:extLst>
              <a:ext uri="{FF2B5EF4-FFF2-40B4-BE49-F238E27FC236}">
                <a16:creationId xmlns="" xmlns:a16="http://schemas.microsoft.com/office/drawing/2014/main" id="{8E4B564B-B581-420E-BBE3-6E4917B047C0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8797" y="5331962"/>
            <a:ext cx="551892" cy="551892"/>
          </a:xfrm>
          <a:prstGeom prst="rect">
            <a:avLst/>
          </a:prstGeom>
        </p:spPr>
      </p:pic>
      <p:sp>
        <p:nvSpPr>
          <p:cNvPr id="76" name="TextBox 75">
            <a:extLst>
              <a:ext uri="{FF2B5EF4-FFF2-40B4-BE49-F238E27FC236}">
                <a16:creationId xmlns="" xmlns:a16="http://schemas.microsoft.com/office/drawing/2014/main" id="{BF55CA63-58ED-48A8-9CDD-628657666DE8}"/>
              </a:ext>
            </a:extLst>
          </p:cNvPr>
          <p:cNvSpPr txBox="1"/>
          <p:nvPr/>
        </p:nvSpPr>
        <p:spPr>
          <a:xfrm>
            <a:off x="3993074" y="5224240"/>
            <a:ext cx="10991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800" dirty="0"/>
              <a:t>სს თელასი</a:t>
            </a:r>
            <a:endParaRPr lang="en-US" sz="800" dirty="0"/>
          </a:p>
        </p:txBody>
      </p:sp>
      <p:sp>
        <p:nvSpPr>
          <p:cNvPr id="77" name="TextBox 76">
            <a:extLst>
              <a:ext uri="{FF2B5EF4-FFF2-40B4-BE49-F238E27FC236}">
                <a16:creationId xmlns="" xmlns:a16="http://schemas.microsoft.com/office/drawing/2014/main" id="{8496354B-9D10-4F9C-BAE9-FE32335D1783}"/>
              </a:ext>
            </a:extLst>
          </p:cNvPr>
          <p:cNvSpPr txBox="1"/>
          <p:nvPr/>
        </p:nvSpPr>
        <p:spPr>
          <a:xfrm>
            <a:off x="3949602" y="6123105"/>
            <a:ext cx="103447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/>
              <a:t> JSC </a:t>
            </a:r>
            <a:r>
              <a:rPr lang="en-US" sz="900" dirty="0" err="1"/>
              <a:t>Telasi</a:t>
            </a:r>
            <a:endParaRPr lang="en-US" sz="900" dirty="0"/>
          </a:p>
        </p:txBody>
      </p:sp>
      <p:pic>
        <p:nvPicPr>
          <p:cNvPr id="84" name="Picture 83">
            <a:extLst>
              <a:ext uri="{FF2B5EF4-FFF2-40B4-BE49-F238E27FC236}">
                <a16:creationId xmlns="" xmlns:a16="http://schemas.microsoft.com/office/drawing/2014/main" id="{E41297B5-B7A7-4FEF-BA4D-A6D81B4F6B80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1360" y="5477681"/>
            <a:ext cx="551892" cy="551892"/>
          </a:xfrm>
          <a:prstGeom prst="rect">
            <a:avLst/>
          </a:prstGeom>
        </p:spPr>
      </p:pic>
      <p:sp>
        <p:nvSpPr>
          <p:cNvPr id="85" name="TextBox 84">
            <a:extLst>
              <a:ext uri="{FF2B5EF4-FFF2-40B4-BE49-F238E27FC236}">
                <a16:creationId xmlns="" xmlns:a16="http://schemas.microsoft.com/office/drawing/2014/main" id="{B3201CD3-F0AE-47B6-AD3B-596F1D535AC0}"/>
              </a:ext>
            </a:extLst>
          </p:cNvPr>
          <p:cNvSpPr txBox="1"/>
          <p:nvPr/>
        </p:nvSpPr>
        <p:spPr>
          <a:xfrm>
            <a:off x="4945260" y="5233067"/>
            <a:ext cx="141205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800" dirty="0"/>
              <a:t>სს ენერგო - პრო ჯორჯია</a:t>
            </a:r>
            <a:endParaRPr lang="en-US" sz="800" dirty="0"/>
          </a:p>
        </p:txBody>
      </p:sp>
      <p:grpSp>
        <p:nvGrpSpPr>
          <p:cNvPr id="51" name="Group 50">
            <a:extLst>
              <a:ext uri="{FF2B5EF4-FFF2-40B4-BE49-F238E27FC236}">
                <a16:creationId xmlns="" xmlns:a16="http://schemas.microsoft.com/office/drawing/2014/main" id="{79544C4F-DC13-4001-8383-4742084B9777}"/>
              </a:ext>
            </a:extLst>
          </p:cNvPr>
          <p:cNvGrpSpPr/>
          <p:nvPr/>
        </p:nvGrpSpPr>
        <p:grpSpPr>
          <a:xfrm rot="690956">
            <a:off x="6364299" y="2399034"/>
            <a:ext cx="568800" cy="320400"/>
            <a:chOff x="4598425" y="2220547"/>
            <a:chExt cx="805527" cy="391569"/>
          </a:xfrm>
        </p:grpSpPr>
        <p:grpSp>
          <p:nvGrpSpPr>
            <p:cNvPr id="45" name="Group 44">
              <a:extLst>
                <a:ext uri="{FF2B5EF4-FFF2-40B4-BE49-F238E27FC236}">
                  <a16:creationId xmlns="" xmlns:a16="http://schemas.microsoft.com/office/drawing/2014/main" id="{0D54E23F-9781-434E-88E6-08342A8F55BC}"/>
                </a:ext>
              </a:extLst>
            </p:cNvPr>
            <p:cNvGrpSpPr/>
            <p:nvPr/>
          </p:nvGrpSpPr>
          <p:grpSpPr>
            <a:xfrm rot="20185203" flipV="1">
              <a:off x="4598425" y="2426046"/>
              <a:ext cx="321302" cy="186070"/>
              <a:chOff x="2113310" y="3287043"/>
              <a:chExt cx="649752" cy="376280"/>
            </a:xfrm>
          </p:grpSpPr>
          <p:grpSp>
            <p:nvGrpSpPr>
              <p:cNvPr id="46" name="Group 45">
                <a:extLst>
                  <a:ext uri="{FF2B5EF4-FFF2-40B4-BE49-F238E27FC236}">
                    <a16:creationId xmlns="" xmlns:a16="http://schemas.microsoft.com/office/drawing/2014/main" id="{5CFE002F-C35A-4058-B9C8-A8708FA31A0C}"/>
                  </a:ext>
                </a:extLst>
              </p:cNvPr>
              <p:cNvGrpSpPr/>
              <p:nvPr/>
            </p:nvGrpSpPr>
            <p:grpSpPr>
              <a:xfrm>
                <a:off x="2113310" y="3287043"/>
                <a:ext cx="508001" cy="372867"/>
                <a:chOff x="2113310" y="3287043"/>
                <a:chExt cx="508001" cy="372867"/>
              </a:xfrm>
            </p:grpSpPr>
            <p:pic>
              <p:nvPicPr>
                <p:cNvPr id="48" name="Picture 47">
                  <a:extLst>
                    <a:ext uri="{FF2B5EF4-FFF2-40B4-BE49-F238E27FC236}">
                      <a16:creationId xmlns="" xmlns:a16="http://schemas.microsoft.com/office/drawing/2014/main" id="{35504ACC-C726-4E6D-9FBC-63926EFB7D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9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251857" y="3290456"/>
                  <a:ext cx="369454" cy="369454"/>
                </a:xfrm>
                <a:prstGeom prst="rect">
                  <a:avLst/>
                </a:prstGeom>
              </p:spPr>
            </p:pic>
            <p:pic>
              <p:nvPicPr>
                <p:cNvPr id="49" name="Picture 48">
                  <a:extLst>
                    <a:ext uri="{FF2B5EF4-FFF2-40B4-BE49-F238E27FC236}">
                      <a16:creationId xmlns="" xmlns:a16="http://schemas.microsoft.com/office/drawing/2014/main" id="{696E371D-3F4D-41D9-8579-A94CF443642E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9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113310" y="3287043"/>
                  <a:ext cx="369454" cy="369454"/>
                </a:xfrm>
                <a:prstGeom prst="rect">
                  <a:avLst/>
                </a:prstGeom>
              </p:spPr>
            </p:pic>
          </p:grpSp>
          <p:pic>
            <p:nvPicPr>
              <p:cNvPr id="47" name="Picture 46">
                <a:extLst>
                  <a:ext uri="{FF2B5EF4-FFF2-40B4-BE49-F238E27FC236}">
                    <a16:creationId xmlns="" xmlns:a16="http://schemas.microsoft.com/office/drawing/2014/main" id="{90732D4C-9941-4795-91AC-ADD0287F6FA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393608" y="3293869"/>
                <a:ext cx="369454" cy="369454"/>
              </a:xfrm>
              <a:prstGeom prst="rect">
                <a:avLst/>
              </a:prstGeom>
            </p:spPr>
          </p:pic>
        </p:grpSp>
        <p:grpSp>
          <p:nvGrpSpPr>
            <p:cNvPr id="93" name="Group 92">
              <a:extLst>
                <a:ext uri="{FF2B5EF4-FFF2-40B4-BE49-F238E27FC236}">
                  <a16:creationId xmlns="" xmlns:a16="http://schemas.microsoft.com/office/drawing/2014/main" id="{3A1C1641-8D9B-4507-BCF9-CAA9F1416851}"/>
                </a:ext>
              </a:extLst>
            </p:cNvPr>
            <p:cNvGrpSpPr/>
            <p:nvPr/>
          </p:nvGrpSpPr>
          <p:grpSpPr>
            <a:xfrm rot="19872386" flipH="1" flipV="1">
              <a:off x="5084889" y="2220547"/>
              <a:ext cx="319063" cy="184771"/>
              <a:chOff x="2113311" y="3287048"/>
              <a:chExt cx="649751" cy="376275"/>
            </a:xfrm>
          </p:grpSpPr>
          <p:grpSp>
            <p:nvGrpSpPr>
              <p:cNvPr id="94" name="Group 93">
                <a:extLst>
                  <a:ext uri="{FF2B5EF4-FFF2-40B4-BE49-F238E27FC236}">
                    <a16:creationId xmlns="" xmlns:a16="http://schemas.microsoft.com/office/drawing/2014/main" id="{9EA7BE02-C1CD-4C76-9D78-112B30F68E4D}"/>
                  </a:ext>
                </a:extLst>
              </p:cNvPr>
              <p:cNvGrpSpPr/>
              <p:nvPr/>
            </p:nvGrpSpPr>
            <p:grpSpPr>
              <a:xfrm>
                <a:off x="2113311" y="3287048"/>
                <a:ext cx="508000" cy="372862"/>
                <a:chOff x="2113311" y="3287048"/>
                <a:chExt cx="508000" cy="372862"/>
              </a:xfrm>
            </p:grpSpPr>
            <p:pic>
              <p:nvPicPr>
                <p:cNvPr id="96" name="Picture 95">
                  <a:extLst>
                    <a:ext uri="{FF2B5EF4-FFF2-40B4-BE49-F238E27FC236}">
                      <a16:creationId xmlns="" xmlns:a16="http://schemas.microsoft.com/office/drawing/2014/main" id="{962A713A-0677-4CB4-AC1E-293312F78E71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0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251857" y="3290456"/>
                  <a:ext cx="369454" cy="369454"/>
                </a:xfrm>
                <a:prstGeom prst="rect">
                  <a:avLst/>
                </a:prstGeom>
              </p:spPr>
            </p:pic>
            <p:pic>
              <p:nvPicPr>
                <p:cNvPr id="97" name="Picture 96">
                  <a:extLst>
                    <a:ext uri="{FF2B5EF4-FFF2-40B4-BE49-F238E27FC236}">
                      <a16:creationId xmlns="" xmlns:a16="http://schemas.microsoft.com/office/drawing/2014/main" id="{32C8E1BD-D40C-4761-8C66-5E11F729C0EE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0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113311" y="3287048"/>
                  <a:ext cx="369453" cy="369454"/>
                </a:xfrm>
                <a:prstGeom prst="rect">
                  <a:avLst/>
                </a:prstGeom>
              </p:spPr>
            </p:pic>
          </p:grpSp>
          <p:pic>
            <p:nvPicPr>
              <p:cNvPr id="95" name="Picture 94">
                <a:extLst>
                  <a:ext uri="{FF2B5EF4-FFF2-40B4-BE49-F238E27FC236}">
                    <a16:creationId xmlns="" xmlns:a16="http://schemas.microsoft.com/office/drawing/2014/main" id="{A164ABE5-747D-466E-A7B8-EE0B6B43877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393608" y="3293869"/>
                <a:ext cx="369454" cy="369454"/>
              </a:xfrm>
              <a:prstGeom prst="rect">
                <a:avLst/>
              </a:prstGeom>
            </p:spPr>
          </p:pic>
        </p:grpSp>
      </p:grpSp>
      <p:grpSp>
        <p:nvGrpSpPr>
          <p:cNvPr id="99" name="Group 98">
            <a:extLst>
              <a:ext uri="{FF2B5EF4-FFF2-40B4-BE49-F238E27FC236}">
                <a16:creationId xmlns="" xmlns:a16="http://schemas.microsoft.com/office/drawing/2014/main" id="{54442A1B-E476-465C-B446-4A5DE7B60D8B}"/>
              </a:ext>
            </a:extLst>
          </p:cNvPr>
          <p:cNvGrpSpPr/>
          <p:nvPr/>
        </p:nvGrpSpPr>
        <p:grpSpPr>
          <a:xfrm rot="15803886">
            <a:off x="5108249" y="2210330"/>
            <a:ext cx="568610" cy="319750"/>
            <a:chOff x="4598425" y="2220547"/>
            <a:chExt cx="805527" cy="391569"/>
          </a:xfrm>
        </p:grpSpPr>
        <p:grpSp>
          <p:nvGrpSpPr>
            <p:cNvPr id="100" name="Group 99">
              <a:extLst>
                <a:ext uri="{FF2B5EF4-FFF2-40B4-BE49-F238E27FC236}">
                  <a16:creationId xmlns="" xmlns:a16="http://schemas.microsoft.com/office/drawing/2014/main" id="{21E22060-EA1D-42F4-9060-C78250CB254C}"/>
                </a:ext>
              </a:extLst>
            </p:cNvPr>
            <p:cNvGrpSpPr/>
            <p:nvPr/>
          </p:nvGrpSpPr>
          <p:grpSpPr>
            <a:xfrm rot="20185203" flipV="1">
              <a:off x="4598425" y="2426046"/>
              <a:ext cx="321302" cy="186070"/>
              <a:chOff x="2113310" y="3287043"/>
              <a:chExt cx="649752" cy="376280"/>
            </a:xfrm>
          </p:grpSpPr>
          <p:grpSp>
            <p:nvGrpSpPr>
              <p:cNvPr id="106" name="Group 105">
                <a:extLst>
                  <a:ext uri="{FF2B5EF4-FFF2-40B4-BE49-F238E27FC236}">
                    <a16:creationId xmlns="" xmlns:a16="http://schemas.microsoft.com/office/drawing/2014/main" id="{E192678B-A3A6-45C2-A25D-713B6ED5E784}"/>
                  </a:ext>
                </a:extLst>
              </p:cNvPr>
              <p:cNvGrpSpPr/>
              <p:nvPr/>
            </p:nvGrpSpPr>
            <p:grpSpPr>
              <a:xfrm>
                <a:off x="2113310" y="3287043"/>
                <a:ext cx="508001" cy="372867"/>
                <a:chOff x="2113310" y="3287043"/>
                <a:chExt cx="508001" cy="372867"/>
              </a:xfrm>
            </p:grpSpPr>
            <p:pic>
              <p:nvPicPr>
                <p:cNvPr id="108" name="Picture 107">
                  <a:extLst>
                    <a:ext uri="{FF2B5EF4-FFF2-40B4-BE49-F238E27FC236}">
                      <a16:creationId xmlns="" xmlns:a16="http://schemas.microsoft.com/office/drawing/2014/main" id="{4C33DC45-8781-474E-A899-311C297298D0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0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251857" y="3290456"/>
                  <a:ext cx="369454" cy="369454"/>
                </a:xfrm>
                <a:prstGeom prst="rect">
                  <a:avLst/>
                </a:prstGeom>
              </p:spPr>
            </p:pic>
            <p:pic>
              <p:nvPicPr>
                <p:cNvPr id="109" name="Picture 108">
                  <a:extLst>
                    <a:ext uri="{FF2B5EF4-FFF2-40B4-BE49-F238E27FC236}">
                      <a16:creationId xmlns="" xmlns:a16="http://schemas.microsoft.com/office/drawing/2014/main" id="{41AE9E74-3AB2-44FA-805E-152830337EE7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0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113310" y="3287043"/>
                  <a:ext cx="369454" cy="369454"/>
                </a:xfrm>
                <a:prstGeom prst="rect">
                  <a:avLst/>
                </a:prstGeom>
              </p:spPr>
            </p:pic>
          </p:grpSp>
          <p:pic>
            <p:nvPicPr>
              <p:cNvPr id="107" name="Picture 106">
                <a:extLst>
                  <a:ext uri="{FF2B5EF4-FFF2-40B4-BE49-F238E27FC236}">
                    <a16:creationId xmlns="" xmlns:a16="http://schemas.microsoft.com/office/drawing/2014/main" id="{1082FB70-4EF0-47B4-B711-8F005553C14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393608" y="3293869"/>
                <a:ext cx="369454" cy="369454"/>
              </a:xfrm>
              <a:prstGeom prst="rect">
                <a:avLst/>
              </a:prstGeom>
            </p:spPr>
          </p:pic>
        </p:grpSp>
        <p:grpSp>
          <p:nvGrpSpPr>
            <p:cNvPr id="101" name="Group 100">
              <a:extLst>
                <a:ext uri="{FF2B5EF4-FFF2-40B4-BE49-F238E27FC236}">
                  <a16:creationId xmlns="" xmlns:a16="http://schemas.microsoft.com/office/drawing/2014/main" id="{11A86254-1C8D-4BDF-AE9D-990EB599A29C}"/>
                </a:ext>
              </a:extLst>
            </p:cNvPr>
            <p:cNvGrpSpPr/>
            <p:nvPr/>
          </p:nvGrpSpPr>
          <p:grpSpPr>
            <a:xfrm rot="19872386" flipH="1" flipV="1">
              <a:off x="5084889" y="2220547"/>
              <a:ext cx="319063" cy="184771"/>
              <a:chOff x="2113311" y="3287048"/>
              <a:chExt cx="649751" cy="376275"/>
            </a:xfrm>
          </p:grpSpPr>
          <p:grpSp>
            <p:nvGrpSpPr>
              <p:cNvPr id="102" name="Group 101">
                <a:extLst>
                  <a:ext uri="{FF2B5EF4-FFF2-40B4-BE49-F238E27FC236}">
                    <a16:creationId xmlns="" xmlns:a16="http://schemas.microsoft.com/office/drawing/2014/main" id="{FFD29E96-291E-4C14-8C07-68AB24C7DC22}"/>
                  </a:ext>
                </a:extLst>
              </p:cNvPr>
              <p:cNvGrpSpPr/>
              <p:nvPr/>
            </p:nvGrpSpPr>
            <p:grpSpPr>
              <a:xfrm>
                <a:off x="2113311" y="3287048"/>
                <a:ext cx="508000" cy="372862"/>
                <a:chOff x="2113311" y="3287048"/>
                <a:chExt cx="508000" cy="372862"/>
              </a:xfrm>
            </p:grpSpPr>
            <p:pic>
              <p:nvPicPr>
                <p:cNvPr id="104" name="Picture 103">
                  <a:extLst>
                    <a:ext uri="{FF2B5EF4-FFF2-40B4-BE49-F238E27FC236}">
                      <a16:creationId xmlns="" xmlns:a16="http://schemas.microsoft.com/office/drawing/2014/main" id="{A975BE07-34FF-4079-BB47-B22D5336187E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0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251857" y="3290456"/>
                  <a:ext cx="369454" cy="369454"/>
                </a:xfrm>
                <a:prstGeom prst="rect">
                  <a:avLst/>
                </a:prstGeom>
              </p:spPr>
            </p:pic>
            <p:pic>
              <p:nvPicPr>
                <p:cNvPr id="105" name="Picture 104">
                  <a:extLst>
                    <a:ext uri="{FF2B5EF4-FFF2-40B4-BE49-F238E27FC236}">
                      <a16:creationId xmlns="" xmlns:a16="http://schemas.microsoft.com/office/drawing/2014/main" id="{6E6EF057-AC35-4004-B61E-ADBDE29E1A61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0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113311" y="3287048"/>
                  <a:ext cx="369453" cy="369454"/>
                </a:xfrm>
                <a:prstGeom prst="rect">
                  <a:avLst/>
                </a:prstGeom>
              </p:spPr>
            </p:pic>
          </p:grpSp>
          <p:pic>
            <p:nvPicPr>
              <p:cNvPr id="103" name="Picture 102">
                <a:extLst>
                  <a:ext uri="{FF2B5EF4-FFF2-40B4-BE49-F238E27FC236}">
                    <a16:creationId xmlns="" xmlns:a16="http://schemas.microsoft.com/office/drawing/2014/main" id="{F218924F-0550-492B-A205-ADD577F5AC4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393608" y="3293869"/>
                <a:ext cx="369454" cy="369454"/>
              </a:xfrm>
              <a:prstGeom prst="rect">
                <a:avLst/>
              </a:prstGeom>
            </p:spPr>
          </p:pic>
        </p:grpSp>
      </p:grpSp>
      <p:grpSp>
        <p:nvGrpSpPr>
          <p:cNvPr id="110" name="Group 109">
            <a:extLst>
              <a:ext uri="{FF2B5EF4-FFF2-40B4-BE49-F238E27FC236}">
                <a16:creationId xmlns="" xmlns:a16="http://schemas.microsoft.com/office/drawing/2014/main" id="{1F3B3790-BA9F-4220-8FFC-6BBD1BFAB76D}"/>
              </a:ext>
            </a:extLst>
          </p:cNvPr>
          <p:cNvGrpSpPr/>
          <p:nvPr/>
        </p:nvGrpSpPr>
        <p:grpSpPr>
          <a:xfrm rot="2366569">
            <a:off x="6445770" y="4205437"/>
            <a:ext cx="568800" cy="320400"/>
            <a:chOff x="4598425" y="2220547"/>
            <a:chExt cx="805527" cy="391569"/>
          </a:xfrm>
        </p:grpSpPr>
        <p:grpSp>
          <p:nvGrpSpPr>
            <p:cNvPr id="111" name="Group 110">
              <a:extLst>
                <a:ext uri="{FF2B5EF4-FFF2-40B4-BE49-F238E27FC236}">
                  <a16:creationId xmlns="" xmlns:a16="http://schemas.microsoft.com/office/drawing/2014/main" id="{F63F8CEB-CC2E-4902-BAB0-B38D6131F063}"/>
                </a:ext>
              </a:extLst>
            </p:cNvPr>
            <p:cNvGrpSpPr/>
            <p:nvPr/>
          </p:nvGrpSpPr>
          <p:grpSpPr>
            <a:xfrm rot="20185203" flipV="1">
              <a:off x="4598425" y="2426046"/>
              <a:ext cx="321302" cy="186070"/>
              <a:chOff x="2113310" y="3287043"/>
              <a:chExt cx="649752" cy="376280"/>
            </a:xfrm>
          </p:grpSpPr>
          <p:grpSp>
            <p:nvGrpSpPr>
              <p:cNvPr id="117" name="Group 116">
                <a:extLst>
                  <a:ext uri="{FF2B5EF4-FFF2-40B4-BE49-F238E27FC236}">
                    <a16:creationId xmlns="" xmlns:a16="http://schemas.microsoft.com/office/drawing/2014/main" id="{C61A2861-7633-424B-A7F2-C3839397FC6A}"/>
                  </a:ext>
                </a:extLst>
              </p:cNvPr>
              <p:cNvGrpSpPr/>
              <p:nvPr/>
            </p:nvGrpSpPr>
            <p:grpSpPr>
              <a:xfrm>
                <a:off x="2113310" y="3287043"/>
                <a:ext cx="508001" cy="372867"/>
                <a:chOff x="2113310" y="3287043"/>
                <a:chExt cx="508001" cy="372867"/>
              </a:xfrm>
            </p:grpSpPr>
            <p:pic>
              <p:nvPicPr>
                <p:cNvPr id="119" name="Picture 118">
                  <a:extLst>
                    <a:ext uri="{FF2B5EF4-FFF2-40B4-BE49-F238E27FC236}">
                      <a16:creationId xmlns="" xmlns:a16="http://schemas.microsoft.com/office/drawing/2014/main" id="{C984A096-B228-4298-8B96-25C2B54CD712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9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251857" y="3290456"/>
                  <a:ext cx="369454" cy="369454"/>
                </a:xfrm>
                <a:prstGeom prst="rect">
                  <a:avLst/>
                </a:prstGeom>
              </p:spPr>
            </p:pic>
            <p:pic>
              <p:nvPicPr>
                <p:cNvPr id="120" name="Picture 119">
                  <a:extLst>
                    <a:ext uri="{FF2B5EF4-FFF2-40B4-BE49-F238E27FC236}">
                      <a16:creationId xmlns="" xmlns:a16="http://schemas.microsoft.com/office/drawing/2014/main" id="{62371C00-744B-420B-B137-7A56D88583F6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9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113310" y="3287043"/>
                  <a:ext cx="369454" cy="369454"/>
                </a:xfrm>
                <a:prstGeom prst="rect">
                  <a:avLst/>
                </a:prstGeom>
              </p:spPr>
            </p:pic>
          </p:grpSp>
          <p:pic>
            <p:nvPicPr>
              <p:cNvPr id="118" name="Picture 117">
                <a:extLst>
                  <a:ext uri="{FF2B5EF4-FFF2-40B4-BE49-F238E27FC236}">
                    <a16:creationId xmlns="" xmlns:a16="http://schemas.microsoft.com/office/drawing/2014/main" id="{450E6379-7F08-4402-97C5-D3CBDD490FD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393608" y="3293869"/>
                <a:ext cx="369454" cy="369454"/>
              </a:xfrm>
              <a:prstGeom prst="rect">
                <a:avLst/>
              </a:prstGeom>
            </p:spPr>
          </p:pic>
        </p:grpSp>
        <p:grpSp>
          <p:nvGrpSpPr>
            <p:cNvPr id="112" name="Group 111">
              <a:extLst>
                <a:ext uri="{FF2B5EF4-FFF2-40B4-BE49-F238E27FC236}">
                  <a16:creationId xmlns="" xmlns:a16="http://schemas.microsoft.com/office/drawing/2014/main" id="{AC3702EC-056D-4DCD-9F95-FD2B0E75D0EF}"/>
                </a:ext>
              </a:extLst>
            </p:cNvPr>
            <p:cNvGrpSpPr/>
            <p:nvPr/>
          </p:nvGrpSpPr>
          <p:grpSpPr>
            <a:xfrm rot="19872386" flipH="1" flipV="1">
              <a:off x="5084889" y="2220547"/>
              <a:ext cx="319063" cy="184771"/>
              <a:chOff x="2113311" y="3287048"/>
              <a:chExt cx="649751" cy="376275"/>
            </a:xfrm>
          </p:grpSpPr>
          <p:grpSp>
            <p:nvGrpSpPr>
              <p:cNvPr id="113" name="Group 112">
                <a:extLst>
                  <a:ext uri="{FF2B5EF4-FFF2-40B4-BE49-F238E27FC236}">
                    <a16:creationId xmlns="" xmlns:a16="http://schemas.microsoft.com/office/drawing/2014/main" id="{512CEB0E-387D-49E1-9256-C2ADE82E5832}"/>
                  </a:ext>
                </a:extLst>
              </p:cNvPr>
              <p:cNvGrpSpPr/>
              <p:nvPr/>
            </p:nvGrpSpPr>
            <p:grpSpPr>
              <a:xfrm>
                <a:off x="2113311" y="3287048"/>
                <a:ext cx="508000" cy="372862"/>
                <a:chOff x="2113311" y="3287048"/>
                <a:chExt cx="508000" cy="372862"/>
              </a:xfrm>
            </p:grpSpPr>
            <p:pic>
              <p:nvPicPr>
                <p:cNvPr id="115" name="Picture 114">
                  <a:extLst>
                    <a:ext uri="{FF2B5EF4-FFF2-40B4-BE49-F238E27FC236}">
                      <a16:creationId xmlns="" xmlns:a16="http://schemas.microsoft.com/office/drawing/2014/main" id="{8919662D-5E30-4525-8297-1D4CC911B582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0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251857" y="3290456"/>
                  <a:ext cx="369454" cy="369454"/>
                </a:xfrm>
                <a:prstGeom prst="rect">
                  <a:avLst/>
                </a:prstGeom>
              </p:spPr>
            </p:pic>
            <p:pic>
              <p:nvPicPr>
                <p:cNvPr id="116" name="Picture 115">
                  <a:extLst>
                    <a:ext uri="{FF2B5EF4-FFF2-40B4-BE49-F238E27FC236}">
                      <a16:creationId xmlns="" xmlns:a16="http://schemas.microsoft.com/office/drawing/2014/main" id="{968F313B-50A7-404B-9E70-E9475D058FF4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0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113311" y="3287048"/>
                  <a:ext cx="369453" cy="369454"/>
                </a:xfrm>
                <a:prstGeom prst="rect">
                  <a:avLst/>
                </a:prstGeom>
              </p:spPr>
            </p:pic>
          </p:grpSp>
          <p:pic>
            <p:nvPicPr>
              <p:cNvPr id="114" name="Picture 113">
                <a:extLst>
                  <a:ext uri="{FF2B5EF4-FFF2-40B4-BE49-F238E27FC236}">
                    <a16:creationId xmlns="" xmlns:a16="http://schemas.microsoft.com/office/drawing/2014/main" id="{F606B813-5D0D-4B7E-98B3-F0C73853F47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393608" y="3293869"/>
                <a:ext cx="369454" cy="369454"/>
              </a:xfrm>
              <a:prstGeom prst="rect">
                <a:avLst/>
              </a:prstGeom>
            </p:spPr>
          </p:pic>
        </p:grpSp>
      </p:grpSp>
      <p:grpSp>
        <p:nvGrpSpPr>
          <p:cNvPr id="121" name="Group 120">
            <a:extLst>
              <a:ext uri="{FF2B5EF4-FFF2-40B4-BE49-F238E27FC236}">
                <a16:creationId xmlns="" xmlns:a16="http://schemas.microsoft.com/office/drawing/2014/main" id="{651EFC29-5A60-4AAB-85CF-6ADD176DBD64}"/>
              </a:ext>
            </a:extLst>
          </p:cNvPr>
          <p:cNvGrpSpPr/>
          <p:nvPr/>
        </p:nvGrpSpPr>
        <p:grpSpPr>
          <a:xfrm rot="6774288">
            <a:off x="5368254" y="4697021"/>
            <a:ext cx="568800" cy="320400"/>
            <a:chOff x="4598425" y="2220547"/>
            <a:chExt cx="805527" cy="391569"/>
          </a:xfrm>
        </p:grpSpPr>
        <p:grpSp>
          <p:nvGrpSpPr>
            <p:cNvPr id="122" name="Group 121">
              <a:extLst>
                <a:ext uri="{FF2B5EF4-FFF2-40B4-BE49-F238E27FC236}">
                  <a16:creationId xmlns="" xmlns:a16="http://schemas.microsoft.com/office/drawing/2014/main" id="{ECF885D9-B197-42E9-A8EC-91FC2F579D5C}"/>
                </a:ext>
              </a:extLst>
            </p:cNvPr>
            <p:cNvGrpSpPr/>
            <p:nvPr/>
          </p:nvGrpSpPr>
          <p:grpSpPr>
            <a:xfrm rot="20185203" flipV="1">
              <a:off x="4598425" y="2426046"/>
              <a:ext cx="321302" cy="186070"/>
              <a:chOff x="2113310" y="3287043"/>
              <a:chExt cx="649752" cy="376280"/>
            </a:xfrm>
          </p:grpSpPr>
          <p:grpSp>
            <p:nvGrpSpPr>
              <p:cNvPr id="128" name="Group 127">
                <a:extLst>
                  <a:ext uri="{FF2B5EF4-FFF2-40B4-BE49-F238E27FC236}">
                    <a16:creationId xmlns="" xmlns:a16="http://schemas.microsoft.com/office/drawing/2014/main" id="{B76D7D7F-FF76-4076-A2C1-93849AC6865D}"/>
                  </a:ext>
                </a:extLst>
              </p:cNvPr>
              <p:cNvGrpSpPr/>
              <p:nvPr/>
            </p:nvGrpSpPr>
            <p:grpSpPr>
              <a:xfrm>
                <a:off x="2113310" y="3287043"/>
                <a:ext cx="508001" cy="372867"/>
                <a:chOff x="2113310" y="3287043"/>
                <a:chExt cx="508001" cy="372867"/>
              </a:xfrm>
            </p:grpSpPr>
            <p:pic>
              <p:nvPicPr>
                <p:cNvPr id="130" name="Picture 129">
                  <a:extLst>
                    <a:ext uri="{FF2B5EF4-FFF2-40B4-BE49-F238E27FC236}">
                      <a16:creationId xmlns="" xmlns:a16="http://schemas.microsoft.com/office/drawing/2014/main" id="{349FD387-7596-4634-937B-07C12C328FF2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9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251857" y="3290456"/>
                  <a:ext cx="369454" cy="369454"/>
                </a:xfrm>
                <a:prstGeom prst="rect">
                  <a:avLst/>
                </a:prstGeom>
              </p:spPr>
            </p:pic>
            <p:pic>
              <p:nvPicPr>
                <p:cNvPr id="131" name="Picture 130">
                  <a:extLst>
                    <a:ext uri="{FF2B5EF4-FFF2-40B4-BE49-F238E27FC236}">
                      <a16:creationId xmlns="" xmlns:a16="http://schemas.microsoft.com/office/drawing/2014/main" id="{C16C66F3-68B1-46C6-932A-E87806E88CB8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9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113310" y="3287043"/>
                  <a:ext cx="369454" cy="369454"/>
                </a:xfrm>
                <a:prstGeom prst="rect">
                  <a:avLst/>
                </a:prstGeom>
              </p:spPr>
            </p:pic>
          </p:grpSp>
          <p:pic>
            <p:nvPicPr>
              <p:cNvPr id="129" name="Picture 128">
                <a:extLst>
                  <a:ext uri="{FF2B5EF4-FFF2-40B4-BE49-F238E27FC236}">
                    <a16:creationId xmlns="" xmlns:a16="http://schemas.microsoft.com/office/drawing/2014/main" id="{C1BF440F-1B89-4EB7-BA91-31954CAD607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393608" y="3293869"/>
                <a:ext cx="369454" cy="369454"/>
              </a:xfrm>
              <a:prstGeom prst="rect">
                <a:avLst/>
              </a:prstGeom>
            </p:spPr>
          </p:pic>
        </p:grpSp>
        <p:grpSp>
          <p:nvGrpSpPr>
            <p:cNvPr id="123" name="Group 122">
              <a:extLst>
                <a:ext uri="{FF2B5EF4-FFF2-40B4-BE49-F238E27FC236}">
                  <a16:creationId xmlns="" xmlns:a16="http://schemas.microsoft.com/office/drawing/2014/main" id="{DA748258-E6E9-4108-B8DF-CEB216F2DEA8}"/>
                </a:ext>
              </a:extLst>
            </p:cNvPr>
            <p:cNvGrpSpPr/>
            <p:nvPr/>
          </p:nvGrpSpPr>
          <p:grpSpPr>
            <a:xfrm rot="19872386" flipH="1" flipV="1">
              <a:off x="5084889" y="2220547"/>
              <a:ext cx="319063" cy="184771"/>
              <a:chOff x="2113311" y="3287048"/>
              <a:chExt cx="649751" cy="376275"/>
            </a:xfrm>
          </p:grpSpPr>
          <p:grpSp>
            <p:nvGrpSpPr>
              <p:cNvPr id="124" name="Group 123">
                <a:extLst>
                  <a:ext uri="{FF2B5EF4-FFF2-40B4-BE49-F238E27FC236}">
                    <a16:creationId xmlns="" xmlns:a16="http://schemas.microsoft.com/office/drawing/2014/main" id="{6D41F8EE-B6C5-4B1C-AB76-B3A0FF06146D}"/>
                  </a:ext>
                </a:extLst>
              </p:cNvPr>
              <p:cNvGrpSpPr/>
              <p:nvPr/>
            </p:nvGrpSpPr>
            <p:grpSpPr>
              <a:xfrm>
                <a:off x="2113311" y="3287048"/>
                <a:ext cx="508000" cy="372862"/>
                <a:chOff x="2113311" y="3287048"/>
                <a:chExt cx="508000" cy="372862"/>
              </a:xfrm>
            </p:grpSpPr>
            <p:pic>
              <p:nvPicPr>
                <p:cNvPr id="126" name="Picture 125">
                  <a:extLst>
                    <a:ext uri="{FF2B5EF4-FFF2-40B4-BE49-F238E27FC236}">
                      <a16:creationId xmlns="" xmlns:a16="http://schemas.microsoft.com/office/drawing/2014/main" id="{EE33B0E7-5FF5-4ED2-8E89-0ADDF2828CE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0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251857" y="3290456"/>
                  <a:ext cx="369454" cy="369454"/>
                </a:xfrm>
                <a:prstGeom prst="rect">
                  <a:avLst/>
                </a:prstGeom>
              </p:spPr>
            </p:pic>
            <p:pic>
              <p:nvPicPr>
                <p:cNvPr id="127" name="Picture 126">
                  <a:extLst>
                    <a:ext uri="{FF2B5EF4-FFF2-40B4-BE49-F238E27FC236}">
                      <a16:creationId xmlns="" xmlns:a16="http://schemas.microsoft.com/office/drawing/2014/main" id="{585F2EAE-616E-444B-8B6F-4945C1C9554B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0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113311" y="3287048"/>
                  <a:ext cx="369453" cy="369454"/>
                </a:xfrm>
                <a:prstGeom prst="rect">
                  <a:avLst/>
                </a:prstGeom>
              </p:spPr>
            </p:pic>
          </p:grpSp>
          <p:pic>
            <p:nvPicPr>
              <p:cNvPr id="125" name="Picture 124">
                <a:extLst>
                  <a:ext uri="{FF2B5EF4-FFF2-40B4-BE49-F238E27FC236}">
                    <a16:creationId xmlns="" xmlns:a16="http://schemas.microsoft.com/office/drawing/2014/main" id="{42F511C1-D600-43D6-9F97-E715966420D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393608" y="3293869"/>
                <a:ext cx="369454" cy="369454"/>
              </a:xfrm>
              <a:prstGeom prst="rect">
                <a:avLst/>
              </a:prstGeom>
            </p:spPr>
          </p:pic>
        </p:grpSp>
      </p:grpSp>
      <p:pic>
        <p:nvPicPr>
          <p:cNvPr id="4102" name="Picture 4101">
            <a:extLst>
              <a:ext uri="{FF2B5EF4-FFF2-40B4-BE49-F238E27FC236}">
                <a16:creationId xmlns="" xmlns:a16="http://schemas.microsoft.com/office/drawing/2014/main" id="{BA76E63A-F2C7-422C-9EE8-594FE6F7D759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9" y="2400568"/>
            <a:ext cx="2428248" cy="256488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4104" name="Picture 4103">
            <a:extLst>
              <a:ext uri="{FF2B5EF4-FFF2-40B4-BE49-F238E27FC236}">
                <a16:creationId xmlns="" xmlns:a16="http://schemas.microsoft.com/office/drawing/2014/main" id="{91CA010D-5053-4496-8BF0-EDBBD072C8BB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8391" y="3508779"/>
            <a:ext cx="313002" cy="313002"/>
          </a:xfrm>
          <a:prstGeom prst="rect">
            <a:avLst/>
          </a:prstGeom>
        </p:spPr>
      </p:pic>
      <p:pic>
        <p:nvPicPr>
          <p:cNvPr id="143" name="Picture 142">
            <a:extLst>
              <a:ext uri="{FF2B5EF4-FFF2-40B4-BE49-F238E27FC236}">
                <a16:creationId xmlns="" xmlns:a16="http://schemas.microsoft.com/office/drawing/2014/main" id="{5B51CB37-DB5A-4E91-AC0F-20B24FC34289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5484" y="3109596"/>
            <a:ext cx="313002" cy="313002"/>
          </a:xfrm>
          <a:prstGeom prst="rect">
            <a:avLst/>
          </a:prstGeom>
        </p:spPr>
      </p:pic>
      <p:pic>
        <p:nvPicPr>
          <p:cNvPr id="149" name="Picture 148">
            <a:extLst>
              <a:ext uri="{FF2B5EF4-FFF2-40B4-BE49-F238E27FC236}">
                <a16:creationId xmlns="" xmlns:a16="http://schemas.microsoft.com/office/drawing/2014/main" id="{2B15D002-1080-46D9-A819-AFB2647F5652}"/>
              </a:ext>
            </a:extLst>
          </p:cNvPr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620"/>
          <a:stretch/>
        </p:blipFill>
        <p:spPr>
          <a:xfrm>
            <a:off x="2169701" y="3011497"/>
            <a:ext cx="300539" cy="426956"/>
          </a:xfrm>
          <a:prstGeom prst="rect">
            <a:avLst/>
          </a:prstGeom>
        </p:spPr>
      </p:pic>
      <p:pic>
        <p:nvPicPr>
          <p:cNvPr id="150" name="Picture 149">
            <a:extLst>
              <a:ext uri="{FF2B5EF4-FFF2-40B4-BE49-F238E27FC236}">
                <a16:creationId xmlns="" xmlns:a16="http://schemas.microsoft.com/office/drawing/2014/main" id="{B5F986E0-051A-4788-9255-F287639FA1BD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6340" y="5515834"/>
            <a:ext cx="551892" cy="551892"/>
          </a:xfrm>
          <a:prstGeom prst="rect">
            <a:avLst/>
          </a:prstGeom>
        </p:spPr>
      </p:pic>
      <p:grpSp>
        <p:nvGrpSpPr>
          <p:cNvPr id="151" name="Group 150">
            <a:extLst>
              <a:ext uri="{FF2B5EF4-FFF2-40B4-BE49-F238E27FC236}">
                <a16:creationId xmlns="" xmlns:a16="http://schemas.microsoft.com/office/drawing/2014/main" id="{A3DCE327-7A06-4E0E-A4D0-33CEDFEF166E}"/>
              </a:ext>
            </a:extLst>
          </p:cNvPr>
          <p:cNvGrpSpPr/>
          <p:nvPr/>
        </p:nvGrpSpPr>
        <p:grpSpPr>
          <a:xfrm rot="8779092">
            <a:off x="4558036" y="4731908"/>
            <a:ext cx="568800" cy="320400"/>
            <a:chOff x="4598425" y="2220547"/>
            <a:chExt cx="805527" cy="391569"/>
          </a:xfrm>
        </p:grpSpPr>
        <p:grpSp>
          <p:nvGrpSpPr>
            <p:cNvPr id="152" name="Group 151">
              <a:extLst>
                <a:ext uri="{FF2B5EF4-FFF2-40B4-BE49-F238E27FC236}">
                  <a16:creationId xmlns="" xmlns:a16="http://schemas.microsoft.com/office/drawing/2014/main" id="{FB44DA91-7D92-4FBE-9B98-7C724A16E1C0}"/>
                </a:ext>
              </a:extLst>
            </p:cNvPr>
            <p:cNvGrpSpPr/>
            <p:nvPr/>
          </p:nvGrpSpPr>
          <p:grpSpPr>
            <a:xfrm rot="20185203" flipV="1">
              <a:off x="4598425" y="2426046"/>
              <a:ext cx="321302" cy="186070"/>
              <a:chOff x="2113310" y="3287043"/>
              <a:chExt cx="649752" cy="376280"/>
            </a:xfrm>
          </p:grpSpPr>
          <p:grpSp>
            <p:nvGrpSpPr>
              <p:cNvPr id="158" name="Group 157">
                <a:extLst>
                  <a:ext uri="{FF2B5EF4-FFF2-40B4-BE49-F238E27FC236}">
                    <a16:creationId xmlns="" xmlns:a16="http://schemas.microsoft.com/office/drawing/2014/main" id="{346ED1CF-9211-4701-943E-212EE44E36B0}"/>
                  </a:ext>
                </a:extLst>
              </p:cNvPr>
              <p:cNvGrpSpPr/>
              <p:nvPr/>
            </p:nvGrpSpPr>
            <p:grpSpPr>
              <a:xfrm>
                <a:off x="2113310" y="3287043"/>
                <a:ext cx="508001" cy="372867"/>
                <a:chOff x="2113310" y="3287043"/>
                <a:chExt cx="508001" cy="372867"/>
              </a:xfrm>
            </p:grpSpPr>
            <p:pic>
              <p:nvPicPr>
                <p:cNvPr id="160" name="Picture 159">
                  <a:extLst>
                    <a:ext uri="{FF2B5EF4-FFF2-40B4-BE49-F238E27FC236}">
                      <a16:creationId xmlns="" xmlns:a16="http://schemas.microsoft.com/office/drawing/2014/main" id="{11E8C587-A7F7-4F22-962E-81957F3A4E9B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9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251857" y="3290456"/>
                  <a:ext cx="369454" cy="369454"/>
                </a:xfrm>
                <a:prstGeom prst="rect">
                  <a:avLst/>
                </a:prstGeom>
              </p:spPr>
            </p:pic>
            <p:pic>
              <p:nvPicPr>
                <p:cNvPr id="161" name="Picture 160">
                  <a:extLst>
                    <a:ext uri="{FF2B5EF4-FFF2-40B4-BE49-F238E27FC236}">
                      <a16:creationId xmlns="" xmlns:a16="http://schemas.microsoft.com/office/drawing/2014/main" id="{B22478B3-60C6-4669-A1A8-0FA18A4E0B30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9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113310" y="3287043"/>
                  <a:ext cx="369454" cy="369454"/>
                </a:xfrm>
                <a:prstGeom prst="rect">
                  <a:avLst/>
                </a:prstGeom>
              </p:spPr>
            </p:pic>
          </p:grpSp>
          <p:pic>
            <p:nvPicPr>
              <p:cNvPr id="159" name="Picture 158">
                <a:extLst>
                  <a:ext uri="{FF2B5EF4-FFF2-40B4-BE49-F238E27FC236}">
                    <a16:creationId xmlns="" xmlns:a16="http://schemas.microsoft.com/office/drawing/2014/main" id="{BC999700-CAB4-4CA1-B815-B0AE95C9C95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393608" y="3293869"/>
                <a:ext cx="369454" cy="369454"/>
              </a:xfrm>
              <a:prstGeom prst="rect">
                <a:avLst/>
              </a:prstGeom>
            </p:spPr>
          </p:pic>
        </p:grpSp>
        <p:grpSp>
          <p:nvGrpSpPr>
            <p:cNvPr id="153" name="Group 152">
              <a:extLst>
                <a:ext uri="{FF2B5EF4-FFF2-40B4-BE49-F238E27FC236}">
                  <a16:creationId xmlns="" xmlns:a16="http://schemas.microsoft.com/office/drawing/2014/main" id="{3ED99B4C-65A5-4425-8BBB-4F0E2B11E5B9}"/>
                </a:ext>
              </a:extLst>
            </p:cNvPr>
            <p:cNvGrpSpPr/>
            <p:nvPr/>
          </p:nvGrpSpPr>
          <p:grpSpPr>
            <a:xfrm rot="19872386" flipH="1" flipV="1">
              <a:off x="5084889" y="2220547"/>
              <a:ext cx="319063" cy="184771"/>
              <a:chOff x="2113311" y="3287048"/>
              <a:chExt cx="649751" cy="376275"/>
            </a:xfrm>
          </p:grpSpPr>
          <p:grpSp>
            <p:nvGrpSpPr>
              <p:cNvPr id="154" name="Group 153">
                <a:extLst>
                  <a:ext uri="{FF2B5EF4-FFF2-40B4-BE49-F238E27FC236}">
                    <a16:creationId xmlns="" xmlns:a16="http://schemas.microsoft.com/office/drawing/2014/main" id="{02CED9BC-91EE-43A3-A066-8616DF93FDEE}"/>
                  </a:ext>
                </a:extLst>
              </p:cNvPr>
              <p:cNvGrpSpPr/>
              <p:nvPr/>
            </p:nvGrpSpPr>
            <p:grpSpPr>
              <a:xfrm>
                <a:off x="2113311" y="3287048"/>
                <a:ext cx="508000" cy="372862"/>
                <a:chOff x="2113311" y="3287048"/>
                <a:chExt cx="508000" cy="372862"/>
              </a:xfrm>
            </p:grpSpPr>
            <p:pic>
              <p:nvPicPr>
                <p:cNvPr id="156" name="Picture 155">
                  <a:extLst>
                    <a:ext uri="{FF2B5EF4-FFF2-40B4-BE49-F238E27FC236}">
                      <a16:creationId xmlns="" xmlns:a16="http://schemas.microsoft.com/office/drawing/2014/main" id="{185C1298-A8DE-4058-9C16-F476D6DC7162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0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251857" y="3290456"/>
                  <a:ext cx="369454" cy="369454"/>
                </a:xfrm>
                <a:prstGeom prst="rect">
                  <a:avLst/>
                </a:prstGeom>
              </p:spPr>
            </p:pic>
            <p:pic>
              <p:nvPicPr>
                <p:cNvPr id="157" name="Picture 156">
                  <a:extLst>
                    <a:ext uri="{FF2B5EF4-FFF2-40B4-BE49-F238E27FC236}">
                      <a16:creationId xmlns="" xmlns:a16="http://schemas.microsoft.com/office/drawing/2014/main" id="{D71054DD-6E79-4E16-BA5F-68156CC89530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0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113311" y="3287048"/>
                  <a:ext cx="369453" cy="369454"/>
                </a:xfrm>
                <a:prstGeom prst="rect">
                  <a:avLst/>
                </a:prstGeom>
              </p:spPr>
            </p:pic>
          </p:grpSp>
          <p:pic>
            <p:nvPicPr>
              <p:cNvPr id="155" name="Picture 154">
                <a:extLst>
                  <a:ext uri="{FF2B5EF4-FFF2-40B4-BE49-F238E27FC236}">
                    <a16:creationId xmlns="" xmlns:a16="http://schemas.microsoft.com/office/drawing/2014/main" id="{261C738B-802E-4385-A7AF-D0E5DDFAC8E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393608" y="3293869"/>
                <a:ext cx="369454" cy="369454"/>
              </a:xfrm>
              <a:prstGeom prst="rect">
                <a:avLst/>
              </a:prstGeom>
            </p:spPr>
          </p:pic>
        </p:grpSp>
      </p:grpSp>
      <p:sp>
        <p:nvSpPr>
          <p:cNvPr id="162" name="TextBox 161">
            <a:extLst>
              <a:ext uri="{FF2B5EF4-FFF2-40B4-BE49-F238E27FC236}">
                <a16:creationId xmlns="" xmlns:a16="http://schemas.microsoft.com/office/drawing/2014/main" id="{63AB282D-FE3C-4181-9B26-61C1A73D8E28}"/>
              </a:ext>
            </a:extLst>
          </p:cNvPr>
          <p:cNvSpPr txBox="1"/>
          <p:nvPr/>
        </p:nvSpPr>
        <p:spPr>
          <a:xfrm>
            <a:off x="6040583" y="4960960"/>
            <a:ext cx="15071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800" dirty="0"/>
              <a:t>შსს და სსიპ სახელმწიფო უსაფრთხოების სამასახური</a:t>
            </a:r>
            <a:endParaRPr lang="en-US" sz="800" dirty="0"/>
          </a:p>
        </p:txBody>
      </p:sp>
      <p:sp>
        <p:nvSpPr>
          <p:cNvPr id="163" name="TextBox 162">
            <a:extLst>
              <a:ext uri="{FF2B5EF4-FFF2-40B4-BE49-F238E27FC236}">
                <a16:creationId xmlns="" xmlns:a16="http://schemas.microsoft.com/office/drawing/2014/main" id="{C0CB96D9-9AAC-428B-A07D-C702EE89B04C}"/>
              </a:ext>
            </a:extLst>
          </p:cNvPr>
          <p:cNvSpPr txBox="1"/>
          <p:nvPr/>
        </p:nvSpPr>
        <p:spPr>
          <a:xfrm>
            <a:off x="5064892" y="6058208"/>
            <a:ext cx="107653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/>
              <a:t> JSC ENERGO - PRO</a:t>
            </a:r>
          </a:p>
        </p:txBody>
      </p:sp>
      <p:sp>
        <p:nvSpPr>
          <p:cNvPr id="164" name="TextBox 163">
            <a:extLst>
              <a:ext uri="{FF2B5EF4-FFF2-40B4-BE49-F238E27FC236}">
                <a16:creationId xmlns="" xmlns:a16="http://schemas.microsoft.com/office/drawing/2014/main" id="{BB99422C-50CA-4351-8A7D-D67CDFA61BD6}"/>
              </a:ext>
            </a:extLst>
          </p:cNvPr>
          <p:cNvSpPr txBox="1"/>
          <p:nvPr/>
        </p:nvSpPr>
        <p:spPr>
          <a:xfrm>
            <a:off x="6102103" y="5869813"/>
            <a:ext cx="15071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/>
              <a:t> MINISTRY OF INTERNAL AFFAIRS AND STATE SECURITY SERVICE OF GEORGIA</a:t>
            </a:r>
          </a:p>
        </p:txBody>
      </p:sp>
      <p:grpSp>
        <p:nvGrpSpPr>
          <p:cNvPr id="165" name="Group 164">
            <a:extLst>
              <a:ext uri="{FF2B5EF4-FFF2-40B4-BE49-F238E27FC236}">
                <a16:creationId xmlns="" xmlns:a16="http://schemas.microsoft.com/office/drawing/2014/main" id="{7AB5D53C-33B8-4547-9A4D-7CE14493150B}"/>
              </a:ext>
            </a:extLst>
          </p:cNvPr>
          <p:cNvGrpSpPr/>
          <p:nvPr/>
        </p:nvGrpSpPr>
        <p:grpSpPr>
          <a:xfrm rot="10272852">
            <a:off x="4130868" y="4554928"/>
            <a:ext cx="568800" cy="320400"/>
            <a:chOff x="4598425" y="2220547"/>
            <a:chExt cx="805527" cy="391569"/>
          </a:xfrm>
        </p:grpSpPr>
        <p:grpSp>
          <p:nvGrpSpPr>
            <p:cNvPr id="166" name="Group 165">
              <a:extLst>
                <a:ext uri="{FF2B5EF4-FFF2-40B4-BE49-F238E27FC236}">
                  <a16:creationId xmlns="" xmlns:a16="http://schemas.microsoft.com/office/drawing/2014/main" id="{96200877-CDB4-40EF-9A7A-1872B7BF9041}"/>
                </a:ext>
              </a:extLst>
            </p:cNvPr>
            <p:cNvGrpSpPr/>
            <p:nvPr/>
          </p:nvGrpSpPr>
          <p:grpSpPr>
            <a:xfrm rot="20185203" flipV="1">
              <a:off x="4598425" y="2426046"/>
              <a:ext cx="321302" cy="186070"/>
              <a:chOff x="2113310" y="3287043"/>
              <a:chExt cx="649752" cy="376280"/>
            </a:xfrm>
          </p:grpSpPr>
          <p:grpSp>
            <p:nvGrpSpPr>
              <p:cNvPr id="172" name="Group 171">
                <a:extLst>
                  <a:ext uri="{FF2B5EF4-FFF2-40B4-BE49-F238E27FC236}">
                    <a16:creationId xmlns="" xmlns:a16="http://schemas.microsoft.com/office/drawing/2014/main" id="{AE2FC10B-1F2E-4D48-9C4B-7B06C6AA8ABB}"/>
                  </a:ext>
                </a:extLst>
              </p:cNvPr>
              <p:cNvGrpSpPr/>
              <p:nvPr/>
            </p:nvGrpSpPr>
            <p:grpSpPr>
              <a:xfrm>
                <a:off x="2113310" y="3287043"/>
                <a:ext cx="508001" cy="372867"/>
                <a:chOff x="2113310" y="3287043"/>
                <a:chExt cx="508001" cy="372867"/>
              </a:xfrm>
            </p:grpSpPr>
            <p:pic>
              <p:nvPicPr>
                <p:cNvPr id="174" name="Picture 173">
                  <a:extLst>
                    <a:ext uri="{FF2B5EF4-FFF2-40B4-BE49-F238E27FC236}">
                      <a16:creationId xmlns="" xmlns:a16="http://schemas.microsoft.com/office/drawing/2014/main" id="{0D56D3D5-1B9B-4FED-83F8-E3B900898EE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9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251857" y="3290456"/>
                  <a:ext cx="369454" cy="369454"/>
                </a:xfrm>
                <a:prstGeom prst="rect">
                  <a:avLst/>
                </a:prstGeom>
              </p:spPr>
            </p:pic>
            <p:pic>
              <p:nvPicPr>
                <p:cNvPr id="175" name="Picture 174">
                  <a:extLst>
                    <a:ext uri="{FF2B5EF4-FFF2-40B4-BE49-F238E27FC236}">
                      <a16:creationId xmlns="" xmlns:a16="http://schemas.microsoft.com/office/drawing/2014/main" id="{CA27ACEB-B247-4DCC-9176-58E1AEEF73C4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9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113310" y="3287043"/>
                  <a:ext cx="369454" cy="369454"/>
                </a:xfrm>
                <a:prstGeom prst="rect">
                  <a:avLst/>
                </a:prstGeom>
              </p:spPr>
            </p:pic>
          </p:grpSp>
          <p:pic>
            <p:nvPicPr>
              <p:cNvPr id="173" name="Picture 172">
                <a:extLst>
                  <a:ext uri="{FF2B5EF4-FFF2-40B4-BE49-F238E27FC236}">
                    <a16:creationId xmlns="" xmlns:a16="http://schemas.microsoft.com/office/drawing/2014/main" id="{F6E22378-4716-42D2-87F9-7C02C2100F2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393608" y="3293869"/>
                <a:ext cx="369454" cy="369454"/>
              </a:xfrm>
              <a:prstGeom prst="rect">
                <a:avLst/>
              </a:prstGeom>
            </p:spPr>
          </p:pic>
        </p:grpSp>
        <p:grpSp>
          <p:nvGrpSpPr>
            <p:cNvPr id="167" name="Group 166">
              <a:extLst>
                <a:ext uri="{FF2B5EF4-FFF2-40B4-BE49-F238E27FC236}">
                  <a16:creationId xmlns="" xmlns:a16="http://schemas.microsoft.com/office/drawing/2014/main" id="{25718350-3301-4217-A9E1-65BF7CE27ADF}"/>
                </a:ext>
              </a:extLst>
            </p:cNvPr>
            <p:cNvGrpSpPr/>
            <p:nvPr/>
          </p:nvGrpSpPr>
          <p:grpSpPr>
            <a:xfrm rot="19872386" flipH="1" flipV="1">
              <a:off x="5084889" y="2220547"/>
              <a:ext cx="319063" cy="184771"/>
              <a:chOff x="2113311" y="3287048"/>
              <a:chExt cx="649751" cy="376275"/>
            </a:xfrm>
          </p:grpSpPr>
          <p:grpSp>
            <p:nvGrpSpPr>
              <p:cNvPr id="168" name="Group 167">
                <a:extLst>
                  <a:ext uri="{FF2B5EF4-FFF2-40B4-BE49-F238E27FC236}">
                    <a16:creationId xmlns="" xmlns:a16="http://schemas.microsoft.com/office/drawing/2014/main" id="{16355855-1CFF-4B2B-BF40-55FD583AEFA0}"/>
                  </a:ext>
                </a:extLst>
              </p:cNvPr>
              <p:cNvGrpSpPr/>
              <p:nvPr/>
            </p:nvGrpSpPr>
            <p:grpSpPr>
              <a:xfrm>
                <a:off x="2113311" y="3287048"/>
                <a:ext cx="508000" cy="372862"/>
                <a:chOff x="2113311" y="3287048"/>
                <a:chExt cx="508000" cy="372862"/>
              </a:xfrm>
            </p:grpSpPr>
            <p:pic>
              <p:nvPicPr>
                <p:cNvPr id="170" name="Picture 169">
                  <a:extLst>
                    <a:ext uri="{FF2B5EF4-FFF2-40B4-BE49-F238E27FC236}">
                      <a16:creationId xmlns="" xmlns:a16="http://schemas.microsoft.com/office/drawing/2014/main" id="{2A32DDD9-D607-4F3B-A974-2D956CF54CD0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0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251857" y="3290456"/>
                  <a:ext cx="369454" cy="369454"/>
                </a:xfrm>
                <a:prstGeom prst="rect">
                  <a:avLst/>
                </a:prstGeom>
              </p:spPr>
            </p:pic>
            <p:pic>
              <p:nvPicPr>
                <p:cNvPr id="171" name="Picture 170">
                  <a:extLst>
                    <a:ext uri="{FF2B5EF4-FFF2-40B4-BE49-F238E27FC236}">
                      <a16:creationId xmlns="" xmlns:a16="http://schemas.microsoft.com/office/drawing/2014/main" id="{9BB6C4AC-BC58-40B4-A3F7-39C71209A2AE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0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113311" y="3287048"/>
                  <a:ext cx="369453" cy="369454"/>
                </a:xfrm>
                <a:prstGeom prst="rect">
                  <a:avLst/>
                </a:prstGeom>
              </p:spPr>
            </p:pic>
          </p:grpSp>
          <p:pic>
            <p:nvPicPr>
              <p:cNvPr id="169" name="Picture 168">
                <a:extLst>
                  <a:ext uri="{FF2B5EF4-FFF2-40B4-BE49-F238E27FC236}">
                    <a16:creationId xmlns="" xmlns:a16="http://schemas.microsoft.com/office/drawing/2014/main" id="{98DE0FEE-E428-4CD3-8399-6CC8D9A44F1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393608" y="3293869"/>
                <a:ext cx="369454" cy="369454"/>
              </a:xfrm>
              <a:prstGeom prst="rect">
                <a:avLst/>
              </a:prstGeom>
            </p:spPr>
          </p:pic>
        </p:grpSp>
      </p:grpSp>
      <p:pic>
        <p:nvPicPr>
          <p:cNvPr id="4106" name="Picture 4105">
            <a:extLst>
              <a:ext uri="{FF2B5EF4-FFF2-40B4-BE49-F238E27FC236}">
                <a16:creationId xmlns="" xmlns:a16="http://schemas.microsoft.com/office/drawing/2014/main" id="{1D5A601D-09B1-49A5-A99D-81F7BF8FB95D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9635" y="5157842"/>
            <a:ext cx="587776" cy="587776"/>
          </a:xfrm>
          <a:prstGeom prst="rect">
            <a:avLst/>
          </a:prstGeom>
        </p:spPr>
      </p:pic>
      <p:sp>
        <p:nvSpPr>
          <p:cNvPr id="179" name="TextBox 178">
            <a:extLst>
              <a:ext uri="{FF2B5EF4-FFF2-40B4-BE49-F238E27FC236}">
                <a16:creationId xmlns="" xmlns:a16="http://schemas.microsoft.com/office/drawing/2014/main" id="{C7E7D687-781D-4D0F-BBA3-39DDF6026E28}"/>
              </a:ext>
            </a:extLst>
          </p:cNvPr>
          <p:cNvSpPr txBox="1"/>
          <p:nvPr/>
        </p:nvSpPr>
        <p:spPr>
          <a:xfrm>
            <a:off x="2682272" y="4631415"/>
            <a:ext cx="15071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800" dirty="0"/>
              <a:t>სსიპ სოციალური მომსახურების სააგენტოს მონაცემთა ბაზები</a:t>
            </a:r>
            <a:endParaRPr lang="en-US" sz="800" dirty="0"/>
          </a:p>
        </p:txBody>
      </p:sp>
      <p:grpSp>
        <p:nvGrpSpPr>
          <p:cNvPr id="180" name="Group 179">
            <a:extLst>
              <a:ext uri="{FF2B5EF4-FFF2-40B4-BE49-F238E27FC236}">
                <a16:creationId xmlns="" xmlns:a16="http://schemas.microsoft.com/office/drawing/2014/main" id="{A181A65F-47C6-4A82-AA10-959A111E1305}"/>
              </a:ext>
            </a:extLst>
          </p:cNvPr>
          <p:cNvGrpSpPr/>
          <p:nvPr/>
        </p:nvGrpSpPr>
        <p:grpSpPr>
          <a:xfrm rot="14110762">
            <a:off x="4502691" y="2261423"/>
            <a:ext cx="568800" cy="320400"/>
            <a:chOff x="4598425" y="2220547"/>
            <a:chExt cx="805527" cy="391569"/>
          </a:xfrm>
        </p:grpSpPr>
        <p:grpSp>
          <p:nvGrpSpPr>
            <p:cNvPr id="181" name="Group 180">
              <a:extLst>
                <a:ext uri="{FF2B5EF4-FFF2-40B4-BE49-F238E27FC236}">
                  <a16:creationId xmlns="" xmlns:a16="http://schemas.microsoft.com/office/drawing/2014/main" id="{ECF08F34-CAAB-417D-AAEC-1F1CBC28B969}"/>
                </a:ext>
              </a:extLst>
            </p:cNvPr>
            <p:cNvGrpSpPr/>
            <p:nvPr/>
          </p:nvGrpSpPr>
          <p:grpSpPr>
            <a:xfrm rot="20185203" flipV="1">
              <a:off x="4598425" y="2426046"/>
              <a:ext cx="321302" cy="186070"/>
              <a:chOff x="2113310" y="3287043"/>
              <a:chExt cx="649752" cy="376280"/>
            </a:xfrm>
          </p:grpSpPr>
          <p:grpSp>
            <p:nvGrpSpPr>
              <p:cNvPr id="187" name="Group 186">
                <a:extLst>
                  <a:ext uri="{FF2B5EF4-FFF2-40B4-BE49-F238E27FC236}">
                    <a16:creationId xmlns="" xmlns:a16="http://schemas.microsoft.com/office/drawing/2014/main" id="{8B479479-C5F0-48D9-A953-49C464D1094B}"/>
                  </a:ext>
                </a:extLst>
              </p:cNvPr>
              <p:cNvGrpSpPr/>
              <p:nvPr/>
            </p:nvGrpSpPr>
            <p:grpSpPr>
              <a:xfrm>
                <a:off x="2113310" y="3287043"/>
                <a:ext cx="508001" cy="372867"/>
                <a:chOff x="2113310" y="3287043"/>
                <a:chExt cx="508001" cy="372867"/>
              </a:xfrm>
            </p:grpSpPr>
            <p:pic>
              <p:nvPicPr>
                <p:cNvPr id="189" name="Picture 188">
                  <a:extLst>
                    <a:ext uri="{FF2B5EF4-FFF2-40B4-BE49-F238E27FC236}">
                      <a16:creationId xmlns="" xmlns:a16="http://schemas.microsoft.com/office/drawing/2014/main" id="{B73BABA8-E9C9-4BC5-BD2F-F42A2E95CEE7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9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251857" y="3290456"/>
                  <a:ext cx="369454" cy="369454"/>
                </a:xfrm>
                <a:prstGeom prst="rect">
                  <a:avLst/>
                </a:prstGeom>
              </p:spPr>
            </p:pic>
            <p:pic>
              <p:nvPicPr>
                <p:cNvPr id="190" name="Picture 189">
                  <a:extLst>
                    <a:ext uri="{FF2B5EF4-FFF2-40B4-BE49-F238E27FC236}">
                      <a16:creationId xmlns="" xmlns:a16="http://schemas.microsoft.com/office/drawing/2014/main" id="{1C92D380-A6E8-457B-982B-1F21834935BA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9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113310" y="3287043"/>
                  <a:ext cx="369454" cy="369454"/>
                </a:xfrm>
                <a:prstGeom prst="rect">
                  <a:avLst/>
                </a:prstGeom>
              </p:spPr>
            </p:pic>
          </p:grpSp>
          <p:pic>
            <p:nvPicPr>
              <p:cNvPr id="188" name="Picture 187">
                <a:extLst>
                  <a:ext uri="{FF2B5EF4-FFF2-40B4-BE49-F238E27FC236}">
                    <a16:creationId xmlns="" xmlns:a16="http://schemas.microsoft.com/office/drawing/2014/main" id="{06587CED-0584-4873-92C4-CFB12A1AE61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393608" y="3293869"/>
                <a:ext cx="369454" cy="369454"/>
              </a:xfrm>
              <a:prstGeom prst="rect">
                <a:avLst/>
              </a:prstGeom>
            </p:spPr>
          </p:pic>
        </p:grpSp>
        <p:grpSp>
          <p:nvGrpSpPr>
            <p:cNvPr id="182" name="Group 181">
              <a:extLst>
                <a:ext uri="{FF2B5EF4-FFF2-40B4-BE49-F238E27FC236}">
                  <a16:creationId xmlns="" xmlns:a16="http://schemas.microsoft.com/office/drawing/2014/main" id="{2CF5AEDC-970D-430F-BB51-91FB25740669}"/>
                </a:ext>
              </a:extLst>
            </p:cNvPr>
            <p:cNvGrpSpPr/>
            <p:nvPr/>
          </p:nvGrpSpPr>
          <p:grpSpPr>
            <a:xfrm rot="19872386" flipH="1" flipV="1">
              <a:off x="5084889" y="2220547"/>
              <a:ext cx="319063" cy="184771"/>
              <a:chOff x="2113311" y="3287048"/>
              <a:chExt cx="649751" cy="376275"/>
            </a:xfrm>
          </p:grpSpPr>
          <p:grpSp>
            <p:nvGrpSpPr>
              <p:cNvPr id="183" name="Group 182">
                <a:extLst>
                  <a:ext uri="{FF2B5EF4-FFF2-40B4-BE49-F238E27FC236}">
                    <a16:creationId xmlns="" xmlns:a16="http://schemas.microsoft.com/office/drawing/2014/main" id="{A4A660C3-4165-42A1-B966-2332A35AC765}"/>
                  </a:ext>
                </a:extLst>
              </p:cNvPr>
              <p:cNvGrpSpPr/>
              <p:nvPr/>
            </p:nvGrpSpPr>
            <p:grpSpPr>
              <a:xfrm>
                <a:off x="2113311" y="3287048"/>
                <a:ext cx="508000" cy="372862"/>
                <a:chOff x="2113311" y="3287048"/>
                <a:chExt cx="508000" cy="372862"/>
              </a:xfrm>
            </p:grpSpPr>
            <p:pic>
              <p:nvPicPr>
                <p:cNvPr id="185" name="Picture 184">
                  <a:extLst>
                    <a:ext uri="{FF2B5EF4-FFF2-40B4-BE49-F238E27FC236}">
                      <a16:creationId xmlns="" xmlns:a16="http://schemas.microsoft.com/office/drawing/2014/main" id="{2BE36309-D754-4735-AB24-B734FFF749A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0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251857" y="3290456"/>
                  <a:ext cx="369454" cy="369454"/>
                </a:xfrm>
                <a:prstGeom prst="rect">
                  <a:avLst/>
                </a:prstGeom>
              </p:spPr>
            </p:pic>
            <p:pic>
              <p:nvPicPr>
                <p:cNvPr id="186" name="Picture 185">
                  <a:extLst>
                    <a:ext uri="{FF2B5EF4-FFF2-40B4-BE49-F238E27FC236}">
                      <a16:creationId xmlns="" xmlns:a16="http://schemas.microsoft.com/office/drawing/2014/main" id="{0583ED70-59BA-4324-A19E-9FBA4125708B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0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113311" y="3287048"/>
                  <a:ext cx="369453" cy="369454"/>
                </a:xfrm>
                <a:prstGeom prst="rect">
                  <a:avLst/>
                </a:prstGeom>
              </p:spPr>
            </p:pic>
          </p:grpSp>
          <p:pic>
            <p:nvPicPr>
              <p:cNvPr id="184" name="Picture 183">
                <a:extLst>
                  <a:ext uri="{FF2B5EF4-FFF2-40B4-BE49-F238E27FC236}">
                    <a16:creationId xmlns="" xmlns:a16="http://schemas.microsoft.com/office/drawing/2014/main" id="{D20C884C-D08E-41F2-9872-56A4243F880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393608" y="3293869"/>
                <a:ext cx="369454" cy="369454"/>
              </a:xfrm>
              <a:prstGeom prst="rect">
                <a:avLst/>
              </a:prstGeom>
            </p:spPr>
          </p:pic>
        </p:grpSp>
      </p:grpSp>
      <p:pic>
        <p:nvPicPr>
          <p:cNvPr id="4108" name="Picture 4107">
            <a:extLst>
              <a:ext uri="{FF2B5EF4-FFF2-40B4-BE49-F238E27FC236}">
                <a16:creationId xmlns="" xmlns:a16="http://schemas.microsoft.com/office/drawing/2014/main" id="{BEB44442-940F-4752-9BAC-53C0908E854E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7981" y="1841932"/>
            <a:ext cx="586800" cy="586800"/>
          </a:xfrm>
          <a:prstGeom prst="rect">
            <a:avLst/>
          </a:prstGeom>
        </p:spPr>
      </p:pic>
      <p:sp>
        <p:nvSpPr>
          <p:cNvPr id="193" name="TextBox 192">
            <a:extLst>
              <a:ext uri="{FF2B5EF4-FFF2-40B4-BE49-F238E27FC236}">
                <a16:creationId xmlns="" xmlns:a16="http://schemas.microsoft.com/office/drawing/2014/main" id="{D27206D2-5F59-4814-ABB2-5FA7171E905E}"/>
              </a:ext>
            </a:extLst>
          </p:cNvPr>
          <p:cNvSpPr txBox="1"/>
          <p:nvPr/>
        </p:nvSpPr>
        <p:spPr>
          <a:xfrm>
            <a:off x="3200039" y="1502796"/>
            <a:ext cx="16672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800" dirty="0"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დასაქმების პორტალის მონაცემთა ბაზას </a:t>
            </a:r>
            <a:endParaRPr lang="en-US" sz="800" dirty="0"/>
          </a:p>
        </p:txBody>
      </p:sp>
      <p:sp>
        <p:nvSpPr>
          <p:cNvPr id="194" name="TextBox 193">
            <a:extLst>
              <a:ext uri="{FF2B5EF4-FFF2-40B4-BE49-F238E27FC236}">
                <a16:creationId xmlns="" xmlns:a16="http://schemas.microsoft.com/office/drawing/2014/main" id="{E7879AEE-11F6-4FBB-A6D4-9866FFDC45C7}"/>
              </a:ext>
            </a:extLst>
          </p:cNvPr>
          <p:cNvSpPr txBox="1"/>
          <p:nvPr/>
        </p:nvSpPr>
        <p:spPr>
          <a:xfrm>
            <a:off x="3478886" y="2433637"/>
            <a:ext cx="120739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Worknet.gov.ge</a:t>
            </a:r>
          </a:p>
        </p:txBody>
      </p:sp>
      <p:pic>
        <p:nvPicPr>
          <p:cNvPr id="4112" name="Picture 4111">
            <a:extLst>
              <a:ext uri="{FF2B5EF4-FFF2-40B4-BE49-F238E27FC236}">
                <a16:creationId xmlns="" xmlns:a16="http://schemas.microsoft.com/office/drawing/2014/main" id="{DE55FD0D-18A5-40EF-9220-8A955C465F52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6736892" y="2972342"/>
            <a:ext cx="1129334" cy="1129334"/>
          </a:xfrm>
          <a:prstGeom prst="rect">
            <a:avLst/>
          </a:prstGeom>
        </p:spPr>
      </p:pic>
      <p:sp>
        <p:nvSpPr>
          <p:cNvPr id="4113" name="Arrow: Down 4112">
            <a:extLst>
              <a:ext uri="{FF2B5EF4-FFF2-40B4-BE49-F238E27FC236}">
                <a16:creationId xmlns="" xmlns:a16="http://schemas.microsoft.com/office/drawing/2014/main" id="{460564D4-6F23-4498-B579-25E694927C2C}"/>
              </a:ext>
            </a:extLst>
          </p:cNvPr>
          <p:cNvSpPr/>
          <p:nvPr/>
        </p:nvSpPr>
        <p:spPr>
          <a:xfrm rot="10800000">
            <a:off x="2718867" y="878693"/>
            <a:ext cx="186731" cy="1603182"/>
          </a:xfrm>
          <a:prstGeom prst="down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2" name="Picture 201">
            <a:extLst>
              <a:ext uri="{FF2B5EF4-FFF2-40B4-BE49-F238E27FC236}">
                <a16:creationId xmlns="" xmlns:a16="http://schemas.microsoft.com/office/drawing/2014/main" id="{75B298B9-A17A-4B05-B191-A5984E5A3084}"/>
              </a:ext>
            </a:extLst>
          </p:cNvPr>
          <p:cNvPicPr>
            <a:picLocks noChangeAspect="1"/>
          </p:cNvPicPr>
          <p:nvPr/>
        </p:nvPicPr>
        <p:blipFill rotWithShape="1"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620"/>
          <a:stretch/>
        </p:blipFill>
        <p:spPr>
          <a:xfrm flipH="1">
            <a:off x="4539947" y="2678551"/>
            <a:ext cx="286218" cy="406612"/>
          </a:xfrm>
          <a:prstGeom prst="rect">
            <a:avLst/>
          </a:prstGeom>
        </p:spPr>
      </p:pic>
      <p:pic>
        <p:nvPicPr>
          <p:cNvPr id="4117" name="Picture 4116">
            <a:extLst>
              <a:ext uri="{FF2B5EF4-FFF2-40B4-BE49-F238E27FC236}">
                <a16:creationId xmlns="" xmlns:a16="http://schemas.microsoft.com/office/drawing/2014/main" id="{0CA7ADBA-EB57-4B5B-8EF1-FB74662C1B09}"/>
              </a:ext>
            </a:extLst>
          </p:cNvPr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6081" y="2661707"/>
            <a:ext cx="306944" cy="397862"/>
          </a:xfrm>
          <a:prstGeom prst="rect">
            <a:avLst/>
          </a:prstGeom>
        </p:spPr>
      </p:pic>
      <p:pic>
        <p:nvPicPr>
          <p:cNvPr id="4119" name="Picture 4118">
            <a:extLst>
              <a:ext uri="{FF2B5EF4-FFF2-40B4-BE49-F238E27FC236}">
                <a16:creationId xmlns="" xmlns:a16="http://schemas.microsoft.com/office/drawing/2014/main" id="{15FF2003-E1CD-4ED2-A529-7D46F8E5CD5B}"/>
              </a:ext>
            </a:extLst>
          </p:cNvPr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4573" y="2574824"/>
            <a:ext cx="472606" cy="472606"/>
          </a:xfrm>
          <a:prstGeom prst="rect">
            <a:avLst/>
          </a:prstGeom>
        </p:spPr>
      </p:pic>
      <p:sp>
        <p:nvSpPr>
          <p:cNvPr id="217" name="Arrow: Down 216">
            <a:extLst>
              <a:ext uri="{FF2B5EF4-FFF2-40B4-BE49-F238E27FC236}">
                <a16:creationId xmlns="" xmlns:a16="http://schemas.microsoft.com/office/drawing/2014/main" id="{7E52CB38-648D-4B11-9884-31F4AAF701A8}"/>
              </a:ext>
            </a:extLst>
          </p:cNvPr>
          <p:cNvSpPr/>
          <p:nvPr/>
        </p:nvSpPr>
        <p:spPr>
          <a:xfrm rot="16200000">
            <a:off x="5611330" y="-2083048"/>
            <a:ext cx="235612" cy="5695482"/>
          </a:xfrm>
          <a:prstGeom prst="down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23" name="Picture 4122">
            <a:extLst>
              <a:ext uri="{FF2B5EF4-FFF2-40B4-BE49-F238E27FC236}">
                <a16:creationId xmlns="" xmlns:a16="http://schemas.microsoft.com/office/drawing/2014/main" id="{CA93370C-8486-4AD3-AE25-A93B93E97265}"/>
              </a:ext>
            </a:extLst>
          </p:cNvPr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3293" y="1826274"/>
            <a:ext cx="297680" cy="297680"/>
          </a:xfrm>
          <a:prstGeom prst="rect">
            <a:avLst/>
          </a:prstGeom>
        </p:spPr>
      </p:pic>
      <p:pic>
        <p:nvPicPr>
          <p:cNvPr id="222" name="Picture 221">
            <a:extLst>
              <a:ext uri="{FF2B5EF4-FFF2-40B4-BE49-F238E27FC236}">
                <a16:creationId xmlns="" xmlns:a16="http://schemas.microsoft.com/office/drawing/2014/main" id="{D0622FFA-92C8-42EA-B968-6003436775D6}"/>
              </a:ext>
            </a:extLst>
          </p:cNvPr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3829" y="3111308"/>
            <a:ext cx="606864" cy="606864"/>
          </a:xfrm>
          <a:prstGeom prst="rect">
            <a:avLst/>
          </a:prstGeom>
        </p:spPr>
      </p:pic>
      <p:grpSp>
        <p:nvGrpSpPr>
          <p:cNvPr id="4126" name="Group 4125">
            <a:extLst>
              <a:ext uri="{FF2B5EF4-FFF2-40B4-BE49-F238E27FC236}">
                <a16:creationId xmlns="" xmlns:a16="http://schemas.microsoft.com/office/drawing/2014/main" id="{3F3E60DF-0453-4B90-866E-044EFC3C7DF3}"/>
              </a:ext>
            </a:extLst>
          </p:cNvPr>
          <p:cNvGrpSpPr/>
          <p:nvPr/>
        </p:nvGrpSpPr>
        <p:grpSpPr>
          <a:xfrm>
            <a:off x="10358120" y="3264054"/>
            <a:ext cx="348798" cy="348798"/>
            <a:chOff x="9500520" y="3081713"/>
            <a:chExt cx="416826" cy="416826"/>
          </a:xfrm>
        </p:grpSpPr>
        <p:pic>
          <p:nvPicPr>
            <p:cNvPr id="223" name="Picture 222">
              <a:extLst>
                <a:ext uri="{FF2B5EF4-FFF2-40B4-BE49-F238E27FC236}">
                  <a16:creationId xmlns="" xmlns:a16="http://schemas.microsoft.com/office/drawing/2014/main" id="{CB389A9F-7FE1-4DB7-AEEB-32558ABC37E5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572579" y="3204647"/>
              <a:ext cx="282234" cy="282234"/>
            </a:xfrm>
            <a:prstGeom prst="rect">
              <a:avLst/>
            </a:prstGeom>
          </p:spPr>
        </p:pic>
        <p:pic>
          <p:nvPicPr>
            <p:cNvPr id="4125" name="Picture 4124">
              <a:extLst>
                <a:ext uri="{FF2B5EF4-FFF2-40B4-BE49-F238E27FC236}">
                  <a16:creationId xmlns="" xmlns:a16="http://schemas.microsoft.com/office/drawing/2014/main" id="{12695607-BA68-41D3-B00F-BF87AF7F2C36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500520" y="3081713"/>
              <a:ext cx="416826" cy="416826"/>
            </a:xfrm>
            <a:prstGeom prst="rect">
              <a:avLst/>
            </a:prstGeom>
          </p:spPr>
        </p:pic>
      </p:grpSp>
      <p:grpSp>
        <p:nvGrpSpPr>
          <p:cNvPr id="227" name="Group 226">
            <a:extLst>
              <a:ext uri="{FF2B5EF4-FFF2-40B4-BE49-F238E27FC236}">
                <a16:creationId xmlns="" xmlns:a16="http://schemas.microsoft.com/office/drawing/2014/main" id="{0E39A234-BF64-427D-8658-8A746FDB6322}"/>
              </a:ext>
            </a:extLst>
          </p:cNvPr>
          <p:cNvGrpSpPr/>
          <p:nvPr/>
        </p:nvGrpSpPr>
        <p:grpSpPr>
          <a:xfrm>
            <a:off x="9290284" y="3349023"/>
            <a:ext cx="446400" cy="262800"/>
            <a:chOff x="2113310" y="3287043"/>
            <a:chExt cx="649752" cy="376280"/>
          </a:xfrm>
        </p:grpSpPr>
        <p:grpSp>
          <p:nvGrpSpPr>
            <p:cNvPr id="228" name="Group 227">
              <a:extLst>
                <a:ext uri="{FF2B5EF4-FFF2-40B4-BE49-F238E27FC236}">
                  <a16:creationId xmlns="" xmlns:a16="http://schemas.microsoft.com/office/drawing/2014/main" id="{9846CA34-4C2F-4720-9216-0D84E956B93C}"/>
                </a:ext>
              </a:extLst>
            </p:cNvPr>
            <p:cNvGrpSpPr/>
            <p:nvPr/>
          </p:nvGrpSpPr>
          <p:grpSpPr>
            <a:xfrm>
              <a:off x="2113310" y="3287043"/>
              <a:ext cx="508001" cy="372867"/>
              <a:chOff x="2113310" y="3287043"/>
              <a:chExt cx="508001" cy="372867"/>
            </a:xfrm>
          </p:grpSpPr>
          <p:pic>
            <p:nvPicPr>
              <p:cNvPr id="230" name="Picture 229">
                <a:extLst>
                  <a:ext uri="{FF2B5EF4-FFF2-40B4-BE49-F238E27FC236}">
                    <a16:creationId xmlns="" xmlns:a16="http://schemas.microsoft.com/office/drawing/2014/main" id="{E6F66942-14B2-4C62-9F6D-5C0B9F70B33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251857" y="3290456"/>
                <a:ext cx="369454" cy="369454"/>
              </a:xfrm>
              <a:prstGeom prst="rect">
                <a:avLst/>
              </a:prstGeom>
            </p:spPr>
          </p:pic>
          <p:pic>
            <p:nvPicPr>
              <p:cNvPr id="231" name="Picture 230">
                <a:extLst>
                  <a:ext uri="{FF2B5EF4-FFF2-40B4-BE49-F238E27FC236}">
                    <a16:creationId xmlns="" xmlns:a16="http://schemas.microsoft.com/office/drawing/2014/main" id="{B23C259F-72A2-402D-8744-815E55D58F4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113310" y="3287043"/>
                <a:ext cx="369454" cy="369454"/>
              </a:xfrm>
              <a:prstGeom prst="rect">
                <a:avLst/>
              </a:prstGeom>
            </p:spPr>
          </p:pic>
        </p:grpSp>
        <p:pic>
          <p:nvPicPr>
            <p:cNvPr id="229" name="Picture 228">
              <a:extLst>
                <a:ext uri="{FF2B5EF4-FFF2-40B4-BE49-F238E27FC236}">
                  <a16:creationId xmlns="" xmlns:a16="http://schemas.microsoft.com/office/drawing/2014/main" id="{A0ADA2C1-5CCA-42D0-A2EF-17A21B37E642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93608" y="3293869"/>
              <a:ext cx="369454" cy="369454"/>
            </a:xfrm>
            <a:prstGeom prst="rect">
              <a:avLst/>
            </a:prstGeom>
          </p:spPr>
        </p:pic>
      </p:grpSp>
      <p:sp>
        <p:nvSpPr>
          <p:cNvPr id="233" name="Arrow: Down 232">
            <a:extLst>
              <a:ext uri="{FF2B5EF4-FFF2-40B4-BE49-F238E27FC236}">
                <a16:creationId xmlns="" xmlns:a16="http://schemas.microsoft.com/office/drawing/2014/main" id="{765D0EB7-CD40-41FB-BD8C-D736C4BC2C41}"/>
              </a:ext>
            </a:extLst>
          </p:cNvPr>
          <p:cNvSpPr/>
          <p:nvPr/>
        </p:nvSpPr>
        <p:spPr>
          <a:xfrm rot="21600000">
            <a:off x="8427508" y="941017"/>
            <a:ext cx="209388" cy="1721570"/>
          </a:xfrm>
          <a:prstGeom prst="down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5" name="TextBox 234">
            <a:extLst>
              <a:ext uri="{FF2B5EF4-FFF2-40B4-BE49-F238E27FC236}">
                <a16:creationId xmlns="" xmlns:a16="http://schemas.microsoft.com/office/drawing/2014/main" id="{1BA5AD27-F775-4B7B-8E36-DD13BFF29DA6}"/>
              </a:ext>
            </a:extLst>
          </p:cNvPr>
          <p:cNvSpPr txBox="1"/>
          <p:nvPr/>
        </p:nvSpPr>
        <p:spPr>
          <a:xfrm>
            <a:off x="2869235" y="5791780"/>
            <a:ext cx="10344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/>
              <a:t>Social Service Agency Databases</a:t>
            </a:r>
          </a:p>
        </p:txBody>
      </p:sp>
      <p:pic>
        <p:nvPicPr>
          <p:cNvPr id="4130" name="Picture 4129">
            <a:extLst>
              <a:ext uri="{FF2B5EF4-FFF2-40B4-BE49-F238E27FC236}">
                <a16:creationId xmlns="" xmlns:a16="http://schemas.microsoft.com/office/drawing/2014/main" id="{C69D98FB-FC79-41B9-9A83-84374292A69C}"/>
              </a:ext>
            </a:extLst>
          </p:cNvPr>
          <p:cNvPicPr>
            <a:picLocks noChangeAspect="1"/>
          </p:cNvPicPr>
          <p:nvPr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H="1">
            <a:off x="3182491" y="3559308"/>
            <a:ext cx="1249032" cy="1189830"/>
          </a:xfrm>
          <a:prstGeom prst="rect">
            <a:avLst/>
          </a:prstGeom>
        </p:spPr>
      </p:pic>
      <p:pic>
        <p:nvPicPr>
          <p:cNvPr id="245" name="Picture 244">
            <a:extLst>
              <a:ext uri="{FF2B5EF4-FFF2-40B4-BE49-F238E27FC236}">
                <a16:creationId xmlns="" xmlns:a16="http://schemas.microsoft.com/office/drawing/2014/main" id="{5668CEC0-0CBE-4A5D-AC00-84F36158E7E7}"/>
              </a:ext>
            </a:extLst>
          </p:cNvPr>
          <p:cNvPicPr>
            <a:picLocks noChangeAspect="1"/>
          </p:cNvPicPr>
          <p:nvPr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186191" y="3128555"/>
            <a:ext cx="1249032" cy="1189830"/>
          </a:xfrm>
          <a:prstGeom prst="rect">
            <a:avLst/>
          </a:prstGeom>
        </p:spPr>
      </p:pic>
      <p:pic>
        <p:nvPicPr>
          <p:cNvPr id="246" name="Picture 245">
            <a:extLst>
              <a:ext uri="{FF2B5EF4-FFF2-40B4-BE49-F238E27FC236}">
                <a16:creationId xmlns="" xmlns:a16="http://schemas.microsoft.com/office/drawing/2014/main" id="{11757C9D-5DD2-47BE-B650-9C075B431AAC}"/>
              </a:ext>
            </a:extLst>
          </p:cNvPr>
          <p:cNvPicPr>
            <a:picLocks noChangeAspect="1"/>
          </p:cNvPicPr>
          <p:nvPr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H="1">
            <a:off x="3178791" y="2686277"/>
            <a:ext cx="1249032" cy="1189830"/>
          </a:xfrm>
          <a:prstGeom prst="rect">
            <a:avLst/>
          </a:prstGeom>
        </p:spPr>
      </p:pic>
      <p:pic>
        <p:nvPicPr>
          <p:cNvPr id="4134" name="Picture 4133">
            <a:extLst>
              <a:ext uri="{FF2B5EF4-FFF2-40B4-BE49-F238E27FC236}">
                <a16:creationId xmlns="" xmlns:a16="http://schemas.microsoft.com/office/drawing/2014/main" id="{08125B33-FC88-4021-BA0D-1981243A9B78}"/>
              </a:ext>
            </a:extLst>
          </p:cNvPr>
          <p:cNvPicPr>
            <a:picLocks noChangeAspect="1"/>
          </p:cNvPicPr>
          <p:nvPr/>
        </p:nvPicPr>
        <p:blipFill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0104" y="3088285"/>
            <a:ext cx="341738" cy="341738"/>
          </a:xfrm>
          <a:prstGeom prst="rect">
            <a:avLst/>
          </a:prstGeom>
        </p:spPr>
      </p:pic>
      <p:pic>
        <p:nvPicPr>
          <p:cNvPr id="251" name="Picture 250">
            <a:extLst>
              <a:ext uri="{FF2B5EF4-FFF2-40B4-BE49-F238E27FC236}">
                <a16:creationId xmlns="" xmlns:a16="http://schemas.microsoft.com/office/drawing/2014/main" id="{797325A9-F071-4955-92D0-16A6C18489C3}"/>
              </a:ext>
            </a:extLst>
          </p:cNvPr>
          <p:cNvPicPr>
            <a:picLocks noChangeAspect="1"/>
          </p:cNvPicPr>
          <p:nvPr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136011" y="2271829"/>
            <a:ext cx="1249032" cy="1189830"/>
          </a:xfrm>
          <a:prstGeom prst="rect">
            <a:avLst/>
          </a:prstGeom>
        </p:spPr>
      </p:pic>
      <p:pic>
        <p:nvPicPr>
          <p:cNvPr id="252" name="Picture 251">
            <a:extLst>
              <a:ext uri="{FF2B5EF4-FFF2-40B4-BE49-F238E27FC236}">
                <a16:creationId xmlns="" xmlns:a16="http://schemas.microsoft.com/office/drawing/2014/main" id="{C60E0E3A-6BEA-4650-B959-36E3A00E89EF}"/>
              </a:ext>
            </a:extLst>
          </p:cNvPr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3650" y="892868"/>
            <a:ext cx="297680" cy="297680"/>
          </a:xfrm>
          <a:prstGeom prst="rect">
            <a:avLst/>
          </a:prstGeom>
        </p:spPr>
      </p:pic>
      <p:pic>
        <p:nvPicPr>
          <p:cNvPr id="253" name="Picture 252">
            <a:extLst>
              <a:ext uri="{FF2B5EF4-FFF2-40B4-BE49-F238E27FC236}">
                <a16:creationId xmlns="" xmlns:a16="http://schemas.microsoft.com/office/drawing/2014/main" id="{7B4A5E6C-6B3A-4D51-A981-DE8B0C547BA4}"/>
              </a:ext>
            </a:extLst>
          </p:cNvPr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1546" y="941017"/>
            <a:ext cx="297680" cy="297680"/>
          </a:xfrm>
          <a:prstGeom prst="rect">
            <a:avLst/>
          </a:prstGeom>
        </p:spPr>
      </p:pic>
      <p:pic>
        <p:nvPicPr>
          <p:cNvPr id="254" name="Picture 253">
            <a:extLst>
              <a:ext uri="{FF2B5EF4-FFF2-40B4-BE49-F238E27FC236}">
                <a16:creationId xmlns="" xmlns:a16="http://schemas.microsoft.com/office/drawing/2014/main" id="{272736CB-4182-4A1B-8A66-EAC3FC03F4CB}"/>
              </a:ext>
            </a:extLst>
          </p:cNvPr>
          <p:cNvPicPr>
            <a:picLocks noChangeAspect="1"/>
          </p:cNvPicPr>
          <p:nvPr/>
        </p:nvPicPr>
        <p:blipFill>
          <a:blip r:embed="rId2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7298" y="1838375"/>
            <a:ext cx="301240" cy="297680"/>
          </a:xfrm>
          <a:prstGeom prst="rect">
            <a:avLst/>
          </a:prstGeom>
        </p:spPr>
      </p:pic>
      <p:sp>
        <p:nvSpPr>
          <p:cNvPr id="4135" name="TextBox 4134">
            <a:extLst>
              <a:ext uri="{FF2B5EF4-FFF2-40B4-BE49-F238E27FC236}">
                <a16:creationId xmlns="" xmlns:a16="http://schemas.microsoft.com/office/drawing/2014/main" id="{27A7354A-8C2A-472D-84A3-C08C9CF7E767}"/>
              </a:ext>
            </a:extLst>
          </p:cNvPr>
          <p:cNvSpPr txBox="1"/>
          <p:nvPr/>
        </p:nvSpPr>
        <p:spPr>
          <a:xfrm>
            <a:off x="9616621" y="4324694"/>
            <a:ext cx="8793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1100" dirty="0"/>
              <a:t>მოქალაქე</a:t>
            </a:r>
            <a:endParaRPr lang="en-US" sz="1100" dirty="0"/>
          </a:p>
        </p:txBody>
      </p:sp>
      <p:grpSp>
        <p:nvGrpSpPr>
          <p:cNvPr id="4136" name="Group 4135">
            <a:extLst>
              <a:ext uri="{FF2B5EF4-FFF2-40B4-BE49-F238E27FC236}">
                <a16:creationId xmlns="" xmlns:a16="http://schemas.microsoft.com/office/drawing/2014/main" id="{126B06C9-F7A9-4215-88BB-417A0994679A}"/>
              </a:ext>
            </a:extLst>
          </p:cNvPr>
          <p:cNvGrpSpPr/>
          <p:nvPr/>
        </p:nvGrpSpPr>
        <p:grpSpPr>
          <a:xfrm>
            <a:off x="8775924" y="4305166"/>
            <a:ext cx="735985" cy="351472"/>
            <a:chOff x="8786814" y="4626109"/>
            <a:chExt cx="735985" cy="351472"/>
          </a:xfrm>
        </p:grpSpPr>
        <p:pic>
          <p:nvPicPr>
            <p:cNvPr id="255" name="Picture 254">
              <a:extLst>
                <a:ext uri="{FF2B5EF4-FFF2-40B4-BE49-F238E27FC236}">
                  <a16:creationId xmlns="" xmlns:a16="http://schemas.microsoft.com/office/drawing/2014/main" id="{CE793963-9244-4587-ACE1-84BC9C38834C}"/>
                </a:ext>
              </a:extLst>
            </p:cNvPr>
            <p:cNvPicPr>
              <a:picLocks noChangeAspect="1"/>
            </p:cNvPicPr>
            <p:nvPr/>
          </p:nvPicPr>
          <p:blipFill>
            <a:blip r:embed="rId2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46007" y="4626109"/>
              <a:ext cx="351472" cy="351472"/>
            </a:xfrm>
            <a:prstGeom prst="rect">
              <a:avLst/>
            </a:prstGeom>
          </p:spPr>
        </p:pic>
        <p:pic>
          <p:nvPicPr>
            <p:cNvPr id="257" name="Picture 256">
              <a:extLst>
                <a:ext uri="{FF2B5EF4-FFF2-40B4-BE49-F238E27FC236}">
                  <a16:creationId xmlns="" xmlns:a16="http://schemas.microsoft.com/office/drawing/2014/main" id="{0DB7B8BD-C984-4864-BEA4-478B71B6FE57}"/>
                </a:ext>
              </a:extLst>
            </p:cNvPr>
            <p:cNvPicPr>
              <a:picLocks noChangeAspect="1"/>
            </p:cNvPicPr>
            <p:nvPr/>
          </p:nvPicPr>
          <p:blipFill>
            <a:blip r:embed="rId2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786814" y="4662274"/>
              <a:ext cx="161594" cy="279142"/>
            </a:xfrm>
            <a:prstGeom prst="rect">
              <a:avLst/>
            </a:prstGeom>
          </p:spPr>
        </p:pic>
        <p:pic>
          <p:nvPicPr>
            <p:cNvPr id="258" name="Picture 257">
              <a:extLst>
                <a:ext uri="{FF2B5EF4-FFF2-40B4-BE49-F238E27FC236}">
                  <a16:creationId xmlns="" xmlns:a16="http://schemas.microsoft.com/office/drawing/2014/main" id="{D3FF0653-A2DD-4006-A78E-755BEAFF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225119" y="4660245"/>
              <a:ext cx="297680" cy="297680"/>
            </a:xfrm>
            <a:prstGeom prst="rect">
              <a:avLst/>
            </a:prstGeom>
          </p:spPr>
        </p:pic>
      </p:grpSp>
      <p:pic>
        <p:nvPicPr>
          <p:cNvPr id="259" name="Picture 258">
            <a:extLst>
              <a:ext uri="{FF2B5EF4-FFF2-40B4-BE49-F238E27FC236}">
                <a16:creationId xmlns="" xmlns:a16="http://schemas.microsoft.com/office/drawing/2014/main" id="{FA928D5C-E983-46C8-9454-91CC5C10B274}"/>
              </a:ext>
            </a:extLst>
          </p:cNvPr>
          <p:cNvPicPr>
            <a:picLocks noChangeAspect="1"/>
          </p:cNvPicPr>
          <p:nvPr/>
        </p:nvPicPr>
        <p:blipFill rotWithShape="1">
          <a:blip r:embed="rId2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620"/>
          <a:stretch/>
        </p:blipFill>
        <p:spPr>
          <a:xfrm>
            <a:off x="9238899" y="4804863"/>
            <a:ext cx="248340" cy="352800"/>
          </a:xfrm>
          <a:prstGeom prst="rect">
            <a:avLst/>
          </a:prstGeom>
        </p:spPr>
      </p:pic>
      <p:sp>
        <p:nvSpPr>
          <p:cNvPr id="260" name="TextBox 259">
            <a:extLst>
              <a:ext uri="{FF2B5EF4-FFF2-40B4-BE49-F238E27FC236}">
                <a16:creationId xmlns="" xmlns:a16="http://schemas.microsoft.com/office/drawing/2014/main" id="{ED4D8E5F-8AEB-41AC-8C9B-E5992AF7EC87}"/>
              </a:ext>
            </a:extLst>
          </p:cNvPr>
          <p:cNvSpPr txBox="1"/>
          <p:nvPr/>
        </p:nvSpPr>
        <p:spPr>
          <a:xfrm>
            <a:off x="9606837" y="4853525"/>
            <a:ext cx="150712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1100" dirty="0"/>
              <a:t>სოციალური აგენტი</a:t>
            </a:r>
            <a:endParaRPr lang="en-US" sz="1100" dirty="0"/>
          </a:p>
        </p:txBody>
      </p:sp>
      <p:pic>
        <p:nvPicPr>
          <p:cNvPr id="261" name="Picture 260">
            <a:extLst>
              <a:ext uri="{FF2B5EF4-FFF2-40B4-BE49-F238E27FC236}">
                <a16:creationId xmlns="" xmlns:a16="http://schemas.microsoft.com/office/drawing/2014/main" id="{F89B007D-86BA-4BD8-94D4-3773BF71E0F2}"/>
              </a:ext>
            </a:extLst>
          </p:cNvPr>
          <p:cNvPicPr>
            <a:picLocks noChangeAspect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38899" y="5346326"/>
            <a:ext cx="253622" cy="253622"/>
          </a:xfrm>
          <a:prstGeom prst="rect">
            <a:avLst/>
          </a:prstGeom>
        </p:spPr>
      </p:pic>
      <p:sp>
        <p:nvSpPr>
          <p:cNvPr id="262" name="TextBox 261">
            <a:extLst>
              <a:ext uri="{FF2B5EF4-FFF2-40B4-BE49-F238E27FC236}">
                <a16:creationId xmlns="" xmlns:a16="http://schemas.microsoft.com/office/drawing/2014/main" id="{37D72FDF-C0BC-428E-B669-09C9421768C2}"/>
              </a:ext>
            </a:extLst>
          </p:cNvPr>
          <p:cNvSpPr txBox="1"/>
          <p:nvPr/>
        </p:nvSpPr>
        <p:spPr>
          <a:xfrm>
            <a:off x="9432814" y="5338774"/>
            <a:ext cx="259463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1100" dirty="0"/>
              <a:t>მონაცემთა ბაზების ხელახალი გადამოწმება</a:t>
            </a:r>
            <a:endParaRPr lang="en-US" sz="1100" dirty="0"/>
          </a:p>
        </p:txBody>
      </p:sp>
      <p:pic>
        <p:nvPicPr>
          <p:cNvPr id="263" name="Picture 262">
            <a:extLst>
              <a:ext uri="{FF2B5EF4-FFF2-40B4-BE49-F238E27FC236}">
                <a16:creationId xmlns="" xmlns:a16="http://schemas.microsoft.com/office/drawing/2014/main" id="{43021322-63FE-40DC-BC39-86485D46675B}"/>
              </a:ext>
            </a:extLst>
          </p:cNvPr>
          <p:cNvPicPr>
            <a:picLocks noChangeAspect="1"/>
          </p:cNvPicPr>
          <p:nvPr/>
        </p:nvPicPr>
        <p:blipFill>
          <a:blip r:embed="rId3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87063" y="5697299"/>
            <a:ext cx="357048" cy="462808"/>
          </a:xfrm>
          <a:prstGeom prst="rect">
            <a:avLst/>
          </a:prstGeom>
        </p:spPr>
      </p:pic>
      <p:sp>
        <p:nvSpPr>
          <p:cNvPr id="264" name="TextBox 263">
            <a:extLst>
              <a:ext uri="{FF2B5EF4-FFF2-40B4-BE49-F238E27FC236}">
                <a16:creationId xmlns="" xmlns:a16="http://schemas.microsoft.com/office/drawing/2014/main" id="{BDDE67B5-0DD1-42F3-98C6-E7EA700014BF}"/>
              </a:ext>
            </a:extLst>
          </p:cNvPr>
          <p:cNvSpPr txBox="1"/>
          <p:nvPr/>
        </p:nvSpPr>
        <p:spPr>
          <a:xfrm>
            <a:off x="9643559" y="5784812"/>
            <a:ext cx="259463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100" dirty="0"/>
              <a:t>დადებითად გადაწყვეტა</a:t>
            </a:r>
            <a:endParaRPr lang="en-US" sz="1100" dirty="0"/>
          </a:p>
        </p:txBody>
      </p:sp>
      <p:pic>
        <p:nvPicPr>
          <p:cNvPr id="265" name="Picture 264">
            <a:extLst>
              <a:ext uri="{FF2B5EF4-FFF2-40B4-BE49-F238E27FC236}">
                <a16:creationId xmlns="" xmlns:a16="http://schemas.microsoft.com/office/drawing/2014/main" id="{0777B8A4-9398-4FEF-9BF4-5B51A241BF03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5017" y="6257458"/>
            <a:ext cx="313002" cy="313002"/>
          </a:xfrm>
          <a:prstGeom prst="rect">
            <a:avLst/>
          </a:prstGeom>
        </p:spPr>
      </p:pic>
      <p:sp>
        <p:nvSpPr>
          <p:cNvPr id="266" name="TextBox 265">
            <a:extLst>
              <a:ext uri="{FF2B5EF4-FFF2-40B4-BE49-F238E27FC236}">
                <a16:creationId xmlns="" xmlns:a16="http://schemas.microsoft.com/office/drawing/2014/main" id="{1154A510-6BFE-46BE-B058-17F5C8C55554}"/>
              </a:ext>
            </a:extLst>
          </p:cNvPr>
          <p:cNvSpPr txBox="1"/>
          <p:nvPr/>
        </p:nvSpPr>
        <p:spPr>
          <a:xfrm>
            <a:off x="9639297" y="6257458"/>
            <a:ext cx="259463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100" dirty="0"/>
              <a:t>ოჯახის დეკლარაცია</a:t>
            </a:r>
            <a:endParaRPr lang="en-US" sz="1100" dirty="0"/>
          </a:p>
        </p:txBody>
      </p:sp>
      <p:cxnSp>
        <p:nvCxnSpPr>
          <p:cNvPr id="4138" name="Straight Connector 4137">
            <a:extLst>
              <a:ext uri="{FF2B5EF4-FFF2-40B4-BE49-F238E27FC236}">
                <a16:creationId xmlns="" xmlns:a16="http://schemas.microsoft.com/office/drawing/2014/main" id="{5F656500-5E5B-44CF-9FA0-0E8161B57C09}"/>
              </a:ext>
            </a:extLst>
          </p:cNvPr>
          <p:cNvCxnSpPr/>
          <p:nvPr/>
        </p:nvCxnSpPr>
        <p:spPr>
          <a:xfrm>
            <a:off x="8531517" y="4167385"/>
            <a:ext cx="0" cy="240307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0" name="Straight Connector 269">
            <a:extLst>
              <a:ext uri="{FF2B5EF4-FFF2-40B4-BE49-F238E27FC236}">
                <a16:creationId xmlns="" xmlns:a16="http://schemas.microsoft.com/office/drawing/2014/main" id="{F021448E-770C-480E-8B2A-B31F03DA6D34}"/>
              </a:ext>
            </a:extLst>
          </p:cNvPr>
          <p:cNvCxnSpPr>
            <a:cxnSpLocks/>
          </p:cNvCxnSpPr>
          <p:nvPr/>
        </p:nvCxnSpPr>
        <p:spPr>
          <a:xfrm flipH="1" flipV="1">
            <a:off x="8535146" y="4169793"/>
            <a:ext cx="3288259" cy="760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4141" name="Picture 4140">
            <a:extLst>
              <a:ext uri="{FF2B5EF4-FFF2-40B4-BE49-F238E27FC236}">
                <a16:creationId xmlns="" xmlns:a16="http://schemas.microsoft.com/office/drawing/2014/main" id="{CEF959FF-A590-4869-A054-07D9F463C361}"/>
              </a:ext>
            </a:extLst>
          </p:cNvPr>
          <p:cNvPicPr>
            <a:picLocks noChangeAspect="1"/>
          </p:cNvPicPr>
          <p:nvPr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7423" y="445191"/>
            <a:ext cx="2324690" cy="1558038"/>
          </a:xfrm>
          <a:prstGeom prst="rect">
            <a:avLst/>
          </a:prstGeom>
        </p:spPr>
      </p:pic>
      <p:sp>
        <p:nvSpPr>
          <p:cNvPr id="4142" name="TextBox 4141">
            <a:extLst>
              <a:ext uri="{FF2B5EF4-FFF2-40B4-BE49-F238E27FC236}">
                <a16:creationId xmlns="" xmlns:a16="http://schemas.microsoft.com/office/drawing/2014/main" id="{51606578-B535-4384-A15F-FB32F6BF3E57}"/>
              </a:ext>
            </a:extLst>
          </p:cNvPr>
          <p:cNvSpPr txBox="1"/>
          <p:nvPr/>
        </p:nvSpPr>
        <p:spPr>
          <a:xfrm>
            <a:off x="2870834" y="3973815"/>
            <a:ext cx="2185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/>
              <a:t>1</a:t>
            </a:r>
            <a:endParaRPr lang="en-US" dirty="0"/>
          </a:p>
        </p:txBody>
      </p:sp>
      <p:sp>
        <p:nvSpPr>
          <p:cNvPr id="275" name="TextBox 274">
            <a:extLst>
              <a:ext uri="{FF2B5EF4-FFF2-40B4-BE49-F238E27FC236}">
                <a16:creationId xmlns="" xmlns:a16="http://schemas.microsoft.com/office/drawing/2014/main" id="{17426B02-D667-49B1-ADFB-2058CE879908}"/>
              </a:ext>
            </a:extLst>
          </p:cNvPr>
          <p:cNvSpPr txBox="1"/>
          <p:nvPr/>
        </p:nvSpPr>
        <p:spPr>
          <a:xfrm>
            <a:off x="4428703" y="3575091"/>
            <a:ext cx="1501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/>
              <a:t>2</a:t>
            </a:r>
            <a:endParaRPr lang="en-US" dirty="0"/>
          </a:p>
        </p:txBody>
      </p:sp>
      <p:sp>
        <p:nvSpPr>
          <p:cNvPr id="276" name="TextBox 275">
            <a:extLst>
              <a:ext uri="{FF2B5EF4-FFF2-40B4-BE49-F238E27FC236}">
                <a16:creationId xmlns="" xmlns:a16="http://schemas.microsoft.com/office/drawing/2014/main" id="{66B241F8-F819-40D3-BC08-56F35452CB8D}"/>
              </a:ext>
            </a:extLst>
          </p:cNvPr>
          <p:cNvSpPr txBox="1"/>
          <p:nvPr/>
        </p:nvSpPr>
        <p:spPr>
          <a:xfrm>
            <a:off x="2868743" y="3538797"/>
            <a:ext cx="2041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/>
              <a:t>3</a:t>
            </a:r>
            <a:endParaRPr lang="en-US" dirty="0"/>
          </a:p>
        </p:txBody>
      </p:sp>
      <p:sp>
        <p:nvSpPr>
          <p:cNvPr id="277" name="TextBox 276">
            <a:extLst>
              <a:ext uri="{FF2B5EF4-FFF2-40B4-BE49-F238E27FC236}">
                <a16:creationId xmlns="" xmlns:a16="http://schemas.microsoft.com/office/drawing/2014/main" id="{2DC2D0F1-B26F-4D12-B9DB-6A2FF6727E61}"/>
              </a:ext>
            </a:extLst>
          </p:cNvPr>
          <p:cNvSpPr txBox="1"/>
          <p:nvPr/>
        </p:nvSpPr>
        <p:spPr>
          <a:xfrm>
            <a:off x="2863708" y="3115432"/>
            <a:ext cx="2288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/>
              <a:t>4</a:t>
            </a:r>
            <a:endParaRPr lang="en-US" dirty="0"/>
          </a:p>
        </p:txBody>
      </p:sp>
      <p:sp>
        <p:nvSpPr>
          <p:cNvPr id="278" name="TextBox 277">
            <a:extLst>
              <a:ext uri="{FF2B5EF4-FFF2-40B4-BE49-F238E27FC236}">
                <a16:creationId xmlns="" xmlns:a16="http://schemas.microsoft.com/office/drawing/2014/main" id="{DDB476EA-B821-4282-8131-019BB85F1B94}"/>
              </a:ext>
            </a:extLst>
          </p:cNvPr>
          <p:cNvSpPr txBox="1"/>
          <p:nvPr/>
        </p:nvSpPr>
        <p:spPr>
          <a:xfrm>
            <a:off x="4387448" y="3076147"/>
            <a:ext cx="2288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/>
              <a:t>5</a:t>
            </a:r>
            <a:endParaRPr lang="en-US" dirty="0"/>
          </a:p>
        </p:txBody>
      </p:sp>
      <p:sp>
        <p:nvSpPr>
          <p:cNvPr id="279" name="TextBox 278">
            <a:extLst>
              <a:ext uri="{FF2B5EF4-FFF2-40B4-BE49-F238E27FC236}">
                <a16:creationId xmlns="" xmlns:a16="http://schemas.microsoft.com/office/drawing/2014/main" id="{BF0C5741-5709-44ED-ABAE-D22C25506337}"/>
              </a:ext>
            </a:extLst>
          </p:cNvPr>
          <p:cNvSpPr txBox="1"/>
          <p:nvPr/>
        </p:nvSpPr>
        <p:spPr>
          <a:xfrm>
            <a:off x="4306512" y="2706513"/>
            <a:ext cx="2288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/>
              <a:t>6</a:t>
            </a:r>
            <a:endParaRPr lang="en-US" dirty="0"/>
          </a:p>
        </p:txBody>
      </p:sp>
      <p:sp>
        <p:nvSpPr>
          <p:cNvPr id="280" name="TextBox 279">
            <a:extLst>
              <a:ext uri="{FF2B5EF4-FFF2-40B4-BE49-F238E27FC236}">
                <a16:creationId xmlns="" xmlns:a16="http://schemas.microsoft.com/office/drawing/2014/main" id="{4C649C6B-D8EE-43BE-B818-B0DA4706EC3D}"/>
              </a:ext>
            </a:extLst>
          </p:cNvPr>
          <p:cNvSpPr txBox="1"/>
          <p:nvPr/>
        </p:nvSpPr>
        <p:spPr>
          <a:xfrm>
            <a:off x="2887131" y="2673814"/>
            <a:ext cx="2288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/>
              <a:t>7</a:t>
            </a:r>
            <a:endParaRPr lang="en-US" dirty="0"/>
          </a:p>
        </p:txBody>
      </p:sp>
      <p:sp>
        <p:nvSpPr>
          <p:cNvPr id="282" name="TextBox 281">
            <a:extLst>
              <a:ext uri="{FF2B5EF4-FFF2-40B4-BE49-F238E27FC236}">
                <a16:creationId xmlns="" xmlns:a16="http://schemas.microsoft.com/office/drawing/2014/main" id="{6C664083-E68F-44C4-B8C4-F4B9FA2E0050}"/>
              </a:ext>
            </a:extLst>
          </p:cNvPr>
          <p:cNvSpPr txBox="1"/>
          <p:nvPr/>
        </p:nvSpPr>
        <p:spPr>
          <a:xfrm>
            <a:off x="3166764" y="1796727"/>
            <a:ext cx="4781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600" dirty="0"/>
              <a:t>10</a:t>
            </a:r>
            <a:endParaRPr lang="en-US" sz="1600" dirty="0"/>
          </a:p>
        </p:txBody>
      </p:sp>
      <p:sp>
        <p:nvSpPr>
          <p:cNvPr id="284" name="TextBox 283">
            <a:extLst>
              <a:ext uri="{FF2B5EF4-FFF2-40B4-BE49-F238E27FC236}">
                <a16:creationId xmlns="" xmlns:a16="http://schemas.microsoft.com/office/drawing/2014/main" id="{229E7895-FE2D-4A82-8117-863A52D01101}"/>
              </a:ext>
            </a:extLst>
          </p:cNvPr>
          <p:cNvSpPr txBox="1"/>
          <p:nvPr/>
        </p:nvSpPr>
        <p:spPr>
          <a:xfrm>
            <a:off x="3214857" y="863201"/>
            <a:ext cx="45414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600" dirty="0"/>
              <a:t>10</a:t>
            </a:r>
            <a:endParaRPr lang="en-US" sz="1600" dirty="0"/>
          </a:p>
        </p:txBody>
      </p:sp>
      <p:sp>
        <p:nvSpPr>
          <p:cNvPr id="285" name="TextBox 284">
            <a:extLst>
              <a:ext uri="{FF2B5EF4-FFF2-40B4-BE49-F238E27FC236}">
                <a16:creationId xmlns="" xmlns:a16="http://schemas.microsoft.com/office/drawing/2014/main" id="{18EFFB5C-E417-4740-9251-42A550A2936D}"/>
              </a:ext>
            </a:extLst>
          </p:cNvPr>
          <p:cNvSpPr txBox="1"/>
          <p:nvPr/>
        </p:nvSpPr>
        <p:spPr>
          <a:xfrm>
            <a:off x="7498801" y="914478"/>
            <a:ext cx="5050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/>
              <a:t>10</a:t>
            </a:r>
            <a:endParaRPr lang="en-US" dirty="0"/>
          </a:p>
        </p:txBody>
      </p:sp>
      <p:sp>
        <p:nvSpPr>
          <p:cNvPr id="286" name="TextBox 285">
            <a:extLst>
              <a:ext uri="{FF2B5EF4-FFF2-40B4-BE49-F238E27FC236}">
                <a16:creationId xmlns="" xmlns:a16="http://schemas.microsoft.com/office/drawing/2014/main" id="{5BCF6A13-B576-458C-83C3-B5604CC97AB2}"/>
              </a:ext>
            </a:extLst>
          </p:cNvPr>
          <p:cNvSpPr txBox="1"/>
          <p:nvPr/>
        </p:nvSpPr>
        <p:spPr>
          <a:xfrm>
            <a:off x="8033884" y="1773096"/>
            <a:ext cx="4255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/>
              <a:t>10</a:t>
            </a:r>
            <a:endParaRPr lang="en-US" dirty="0"/>
          </a:p>
        </p:txBody>
      </p:sp>
      <p:sp>
        <p:nvSpPr>
          <p:cNvPr id="287" name="TextBox 286">
            <a:extLst>
              <a:ext uri="{FF2B5EF4-FFF2-40B4-BE49-F238E27FC236}">
                <a16:creationId xmlns="" xmlns:a16="http://schemas.microsoft.com/office/drawing/2014/main" id="{F63C0E11-A276-4776-9BBB-09E02140081E}"/>
              </a:ext>
            </a:extLst>
          </p:cNvPr>
          <p:cNvSpPr txBox="1"/>
          <p:nvPr/>
        </p:nvSpPr>
        <p:spPr>
          <a:xfrm>
            <a:off x="8478835" y="3833831"/>
            <a:ext cx="2288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/>
              <a:t>9</a:t>
            </a:r>
            <a:endParaRPr lang="en-US" dirty="0"/>
          </a:p>
        </p:txBody>
      </p:sp>
      <p:sp>
        <p:nvSpPr>
          <p:cNvPr id="288" name="TextBox 287">
            <a:extLst>
              <a:ext uri="{FF2B5EF4-FFF2-40B4-BE49-F238E27FC236}">
                <a16:creationId xmlns="" xmlns:a16="http://schemas.microsoft.com/office/drawing/2014/main" id="{5EDB582E-8354-4622-8924-197CD2003FF7}"/>
              </a:ext>
            </a:extLst>
          </p:cNvPr>
          <p:cNvSpPr txBox="1"/>
          <p:nvPr/>
        </p:nvSpPr>
        <p:spPr>
          <a:xfrm>
            <a:off x="10240692" y="3667117"/>
            <a:ext cx="5171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/>
              <a:t>11</a:t>
            </a:r>
            <a:endParaRPr lang="en-US" dirty="0"/>
          </a:p>
        </p:txBody>
      </p:sp>
      <p:pic>
        <p:nvPicPr>
          <p:cNvPr id="176" name="Picture 175">
            <a:extLst>
              <a:ext uri="{FF2B5EF4-FFF2-40B4-BE49-F238E27FC236}">
                <a16:creationId xmlns="" xmlns:a16="http://schemas.microsoft.com/office/drawing/2014/main" id="{08125B33-FC88-4021-BA0D-1981243A9B78}"/>
              </a:ext>
            </a:extLst>
          </p:cNvPr>
          <p:cNvPicPr>
            <a:picLocks noChangeAspect="1"/>
          </p:cNvPicPr>
          <p:nvPr/>
        </p:nvPicPr>
        <p:blipFill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5552" y="3337178"/>
            <a:ext cx="341738" cy="341738"/>
          </a:xfrm>
          <a:prstGeom prst="rect">
            <a:avLst/>
          </a:prstGeom>
        </p:spPr>
      </p:pic>
      <p:sp>
        <p:nvSpPr>
          <p:cNvPr id="177" name="TextBox 176">
            <a:extLst>
              <a:ext uri="{FF2B5EF4-FFF2-40B4-BE49-F238E27FC236}">
                <a16:creationId xmlns="" xmlns:a16="http://schemas.microsoft.com/office/drawing/2014/main" id="{6C664083-E68F-44C4-B8C4-F4B9FA2E0050}"/>
              </a:ext>
            </a:extLst>
          </p:cNvPr>
          <p:cNvSpPr txBox="1"/>
          <p:nvPr/>
        </p:nvSpPr>
        <p:spPr>
          <a:xfrm>
            <a:off x="6440856" y="3577608"/>
            <a:ext cx="2288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/>
              <a:t>8</a:t>
            </a:r>
            <a:endParaRPr lang="en-US" dirty="0"/>
          </a:p>
        </p:txBody>
      </p:sp>
      <p:pic>
        <p:nvPicPr>
          <p:cNvPr id="178" name="Picture 177">
            <a:extLst>
              <a:ext uri="{FF2B5EF4-FFF2-40B4-BE49-F238E27FC236}">
                <a16:creationId xmlns="" xmlns:a16="http://schemas.microsoft.com/office/drawing/2014/main" id="{98402DE1-B243-43EC-AB32-3FD1B2CC7E64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3203" y="4228185"/>
            <a:ext cx="551892" cy="551892"/>
          </a:xfrm>
          <a:prstGeom prst="rect">
            <a:avLst/>
          </a:prstGeom>
        </p:spPr>
      </p:pic>
      <p:grpSp>
        <p:nvGrpSpPr>
          <p:cNvPr id="191" name="Group 190">
            <a:extLst>
              <a:ext uri="{FF2B5EF4-FFF2-40B4-BE49-F238E27FC236}">
                <a16:creationId xmlns="" xmlns:a16="http://schemas.microsoft.com/office/drawing/2014/main" id="{17DE0729-C24B-4159-AEDD-199A00FFF3CA}"/>
              </a:ext>
            </a:extLst>
          </p:cNvPr>
          <p:cNvGrpSpPr/>
          <p:nvPr/>
        </p:nvGrpSpPr>
        <p:grpSpPr>
          <a:xfrm rot="4157511">
            <a:off x="6222702" y="4624309"/>
            <a:ext cx="568800" cy="320400"/>
            <a:chOff x="4598425" y="2220547"/>
            <a:chExt cx="805527" cy="391569"/>
          </a:xfrm>
        </p:grpSpPr>
        <p:grpSp>
          <p:nvGrpSpPr>
            <p:cNvPr id="192" name="Group 191">
              <a:extLst>
                <a:ext uri="{FF2B5EF4-FFF2-40B4-BE49-F238E27FC236}">
                  <a16:creationId xmlns="" xmlns:a16="http://schemas.microsoft.com/office/drawing/2014/main" id="{D4777BB4-4387-4CD7-9C78-491C56854580}"/>
                </a:ext>
              </a:extLst>
            </p:cNvPr>
            <p:cNvGrpSpPr/>
            <p:nvPr/>
          </p:nvGrpSpPr>
          <p:grpSpPr>
            <a:xfrm rot="20185203" flipV="1">
              <a:off x="4598425" y="2426046"/>
              <a:ext cx="321302" cy="186070"/>
              <a:chOff x="2113310" y="3287043"/>
              <a:chExt cx="649752" cy="376280"/>
            </a:xfrm>
          </p:grpSpPr>
          <p:grpSp>
            <p:nvGrpSpPr>
              <p:cNvPr id="200" name="Group 199">
                <a:extLst>
                  <a:ext uri="{FF2B5EF4-FFF2-40B4-BE49-F238E27FC236}">
                    <a16:creationId xmlns="" xmlns:a16="http://schemas.microsoft.com/office/drawing/2014/main" id="{665BA10C-A5DF-4C1C-AB7D-030D0326AD14}"/>
                  </a:ext>
                </a:extLst>
              </p:cNvPr>
              <p:cNvGrpSpPr/>
              <p:nvPr/>
            </p:nvGrpSpPr>
            <p:grpSpPr>
              <a:xfrm>
                <a:off x="2113310" y="3287043"/>
                <a:ext cx="508001" cy="372867"/>
                <a:chOff x="2113310" y="3287043"/>
                <a:chExt cx="508001" cy="372867"/>
              </a:xfrm>
            </p:grpSpPr>
            <p:pic>
              <p:nvPicPr>
                <p:cNvPr id="203" name="Picture 202">
                  <a:extLst>
                    <a:ext uri="{FF2B5EF4-FFF2-40B4-BE49-F238E27FC236}">
                      <a16:creationId xmlns="" xmlns:a16="http://schemas.microsoft.com/office/drawing/2014/main" id="{A8924AF5-3F3C-45B0-B702-56C478030231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9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251857" y="3290456"/>
                  <a:ext cx="369454" cy="369454"/>
                </a:xfrm>
                <a:prstGeom prst="rect">
                  <a:avLst/>
                </a:prstGeom>
              </p:spPr>
            </p:pic>
            <p:pic>
              <p:nvPicPr>
                <p:cNvPr id="204" name="Picture 203">
                  <a:extLst>
                    <a:ext uri="{FF2B5EF4-FFF2-40B4-BE49-F238E27FC236}">
                      <a16:creationId xmlns="" xmlns:a16="http://schemas.microsoft.com/office/drawing/2014/main" id="{89E375CD-9131-42E4-B50A-B071789BEE03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9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113310" y="3287043"/>
                  <a:ext cx="369454" cy="369454"/>
                </a:xfrm>
                <a:prstGeom prst="rect">
                  <a:avLst/>
                </a:prstGeom>
              </p:spPr>
            </p:pic>
          </p:grpSp>
          <p:pic>
            <p:nvPicPr>
              <p:cNvPr id="201" name="Picture 200">
                <a:extLst>
                  <a:ext uri="{FF2B5EF4-FFF2-40B4-BE49-F238E27FC236}">
                    <a16:creationId xmlns="" xmlns:a16="http://schemas.microsoft.com/office/drawing/2014/main" id="{FA3415B9-C65F-446B-9820-350AA36003F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393608" y="3293869"/>
                <a:ext cx="369454" cy="369454"/>
              </a:xfrm>
              <a:prstGeom prst="rect">
                <a:avLst/>
              </a:prstGeom>
            </p:spPr>
          </p:pic>
        </p:grpSp>
        <p:grpSp>
          <p:nvGrpSpPr>
            <p:cNvPr id="195" name="Group 194">
              <a:extLst>
                <a:ext uri="{FF2B5EF4-FFF2-40B4-BE49-F238E27FC236}">
                  <a16:creationId xmlns="" xmlns:a16="http://schemas.microsoft.com/office/drawing/2014/main" id="{9F6D1410-4182-4849-802F-D0EA07390119}"/>
                </a:ext>
              </a:extLst>
            </p:cNvPr>
            <p:cNvGrpSpPr/>
            <p:nvPr/>
          </p:nvGrpSpPr>
          <p:grpSpPr>
            <a:xfrm rot="19872386" flipH="1" flipV="1">
              <a:off x="5084889" y="2220547"/>
              <a:ext cx="319063" cy="184771"/>
              <a:chOff x="2113311" y="3287048"/>
              <a:chExt cx="649751" cy="376275"/>
            </a:xfrm>
          </p:grpSpPr>
          <p:grpSp>
            <p:nvGrpSpPr>
              <p:cNvPr id="196" name="Group 195">
                <a:extLst>
                  <a:ext uri="{FF2B5EF4-FFF2-40B4-BE49-F238E27FC236}">
                    <a16:creationId xmlns="" xmlns:a16="http://schemas.microsoft.com/office/drawing/2014/main" id="{68FAF458-AE71-49F6-B4B6-850129D148BC}"/>
                  </a:ext>
                </a:extLst>
              </p:cNvPr>
              <p:cNvGrpSpPr/>
              <p:nvPr/>
            </p:nvGrpSpPr>
            <p:grpSpPr>
              <a:xfrm>
                <a:off x="2113311" y="3287048"/>
                <a:ext cx="508000" cy="372862"/>
                <a:chOff x="2113311" y="3287048"/>
                <a:chExt cx="508000" cy="372862"/>
              </a:xfrm>
            </p:grpSpPr>
            <p:pic>
              <p:nvPicPr>
                <p:cNvPr id="198" name="Picture 197">
                  <a:extLst>
                    <a:ext uri="{FF2B5EF4-FFF2-40B4-BE49-F238E27FC236}">
                      <a16:creationId xmlns="" xmlns:a16="http://schemas.microsoft.com/office/drawing/2014/main" id="{A136C2AE-0D17-4893-BE00-18EAB817B926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0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251857" y="3290456"/>
                  <a:ext cx="369454" cy="369454"/>
                </a:xfrm>
                <a:prstGeom prst="rect">
                  <a:avLst/>
                </a:prstGeom>
              </p:spPr>
            </p:pic>
            <p:pic>
              <p:nvPicPr>
                <p:cNvPr id="199" name="Picture 198">
                  <a:extLst>
                    <a:ext uri="{FF2B5EF4-FFF2-40B4-BE49-F238E27FC236}">
                      <a16:creationId xmlns="" xmlns:a16="http://schemas.microsoft.com/office/drawing/2014/main" id="{72A9358B-4E66-47B7-8A89-F87CE79878E1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0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113311" y="3287048"/>
                  <a:ext cx="369453" cy="369454"/>
                </a:xfrm>
                <a:prstGeom prst="rect">
                  <a:avLst/>
                </a:prstGeom>
              </p:spPr>
            </p:pic>
          </p:grpSp>
          <p:pic>
            <p:nvPicPr>
              <p:cNvPr id="197" name="Picture 196">
                <a:extLst>
                  <a:ext uri="{FF2B5EF4-FFF2-40B4-BE49-F238E27FC236}">
                    <a16:creationId xmlns="" xmlns:a16="http://schemas.microsoft.com/office/drawing/2014/main" id="{85BF110B-BABA-408C-A739-6A20082C9B7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393608" y="3293869"/>
                <a:ext cx="369454" cy="369454"/>
              </a:xfrm>
              <a:prstGeom prst="rect">
                <a:avLst/>
              </a:prstGeom>
            </p:spPr>
          </p:pic>
        </p:grpSp>
      </p:grpSp>
      <p:sp>
        <p:nvSpPr>
          <p:cNvPr id="205" name="TextBox 204">
            <a:extLst>
              <a:ext uri="{FF2B5EF4-FFF2-40B4-BE49-F238E27FC236}">
                <a16:creationId xmlns="" xmlns:a16="http://schemas.microsoft.com/office/drawing/2014/main" id="{C6FE0C5A-AFF0-4006-A0DA-860C99E2F2EC}"/>
              </a:ext>
            </a:extLst>
          </p:cNvPr>
          <p:cNvSpPr txBox="1"/>
          <p:nvPr/>
        </p:nvSpPr>
        <p:spPr>
          <a:xfrm>
            <a:off x="6878852" y="3968176"/>
            <a:ext cx="128968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800" dirty="0"/>
              <a:t>სს სოკარჯორჯია გაზი</a:t>
            </a:r>
            <a:endParaRPr lang="en-US" sz="800" dirty="0"/>
          </a:p>
        </p:txBody>
      </p:sp>
      <p:sp>
        <p:nvSpPr>
          <p:cNvPr id="206" name="TextBox 205">
            <a:extLst>
              <a:ext uri="{FF2B5EF4-FFF2-40B4-BE49-F238E27FC236}">
                <a16:creationId xmlns="" xmlns:a16="http://schemas.microsoft.com/office/drawing/2014/main" id="{A3F5258E-0307-48D8-9102-96A7752B165D}"/>
              </a:ext>
            </a:extLst>
          </p:cNvPr>
          <p:cNvSpPr txBox="1"/>
          <p:nvPr/>
        </p:nvSpPr>
        <p:spPr>
          <a:xfrm>
            <a:off x="6863904" y="4792183"/>
            <a:ext cx="138937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/>
              <a:t> JSC </a:t>
            </a:r>
            <a:r>
              <a:rPr lang="en-US" sz="900" dirty="0" err="1"/>
              <a:t>Socar</a:t>
            </a:r>
            <a:r>
              <a:rPr lang="en-US" sz="900" dirty="0"/>
              <a:t> Georgia Gas</a:t>
            </a:r>
          </a:p>
        </p:txBody>
      </p:sp>
      <p:grpSp>
        <p:nvGrpSpPr>
          <p:cNvPr id="207" name="Group 206">
            <a:extLst>
              <a:ext uri="{FF2B5EF4-FFF2-40B4-BE49-F238E27FC236}">
                <a16:creationId xmlns="" xmlns:a16="http://schemas.microsoft.com/office/drawing/2014/main" id="{D02B972A-5AEB-40A1-90F6-D9C94B669543}"/>
              </a:ext>
            </a:extLst>
          </p:cNvPr>
          <p:cNvGrpSpPr/>
          <p:nvPr/>
        </p:nvGrpSpPr>
        <p:grpSpPr>
          <a:xfrm rot="18871263">
            <a:off x="5804621" y="2196132"/>
            <a:ext cx="568800" cy="320400"/>
            <a:chOff x="4598425" y="2220547"/>
            <a:chExt cx="805527" cy="391569"/>
          </a:xfrm>
        </p:grpSpPr>
        <p:grpSp>
          <p:nvGrpSpPr>
            <p:cNvPr id="208" name="Group 207">
              <a:extLst>
                <a:ext uri="{FF2B5EF4-FFF2-40B4-BE49-F238E27FC236}">
                  <a16:creationId xmlns="" xmlns:a16="http://schemas.microsoft.com/office/drawing/2014/main" id="{55B8352D-E45D-4040-9BAF-BFFEC63D65D8}"/>
                </a:ext>
              </a:extLst>
            </p:cNvPr>
            <p:cNvGrpSpPr/>
            <p:nvPr/>
          </p:nvGrpSpPr>
          <p:grpSpPr>
            <a:xfrm rot="20185203" flipV="1">
              <a:off x="4598425" y="2426046"/>
              <a:ext cx="321302" cy="186070"/>
              <a:chOff x="2113310" y="3287043"/>
              <a:chExt cx="649752" cy="376280"/>
            </a:xfrm>
          </p:grpSpPr>
          <p:grpSp>
            <p:nvGrpSpPr>
              <p:cNvPr id="214" name="Group 213">
                <a:extLst>
                  <a:ext uri="{FF2B5EF4-FFF2-40B4-BE49-F238E27FC236}">
                    <a16:creationId xmlns="" xmlns:a16="http://schemas.microsoft.com/office/drawing/2014/main" id="{0EE11AC7-388B-4629-A0CD-EA3303EEB2EE}"/>
                  </a:ext>
                </a:extLst>
              </p:cNvPr>
              <p:cNvGrpSpPr/>
              <p:nvPr/>
            </p:nvGrpSpPr>
            <p:grpSpPr>
              <a:xfrm>
                <a:off x="2113310" y="3287043"/>
                <a:ext cx="508001" cy="372867"/>
                <a:chOff x="2113310" y="3287043"/>
                <a:chExt cx="508001" cy="372867"/>
              </a:xfrm>
            </p:grpSpPr>
            <p:pic>
              <p:nvPicPr>
                <p:cNvPr id="216" name="Picture 215">
                  <a:extLst>
                    <a:ext uri="{FF2B5EF4-FFF2-40B4-BE49-F238E27FC236}">
                      <a16:creationId xmlns="" xmlns:a16="http://schemas.microsoft.com/office/drawing/2014/main" id="{F9B71CA2-A3A2-47A9-A25D-8507D1F32CAC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9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251857" y="3290456"/>
                  <a:ext cx="369454" cy="369454"/>
                </a:xfrm>
                <a:prstGeom prst="rect">
                  <a:avLst/>
                </a:prstGeom>
              </p:spPr>
            </p:pic>
            <p:pic>
              <p:nvPicPr>
                <p:cNvPr id="218" name="Picture 217">
                  <a:extLst>
                    <a:ext uri="{FF2B5EF4-FFF2-40B4-BE49-F238E27FC236}">
                      <a16:creationId xmlns="" xmlns:a16="http://schemas.microsoft.com/office/drawing/2014/main" id="{8CDB43CE-FE90-44E3-ACFC-D1DC5478F755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9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113310" y="3287043"/>
                  <a:ext cx="369454" cy="369454"/>
                </a:xfrm>
                <a:prstGeom prst="rect">
                  <a:avLst/>
                </a:prstGeom>
              </p:spPr>
            </p:pic>
          </p:grpSp>
          <p:pic>
            <p:nvPicPr>
              <p:cNvPr id="215" name="Picture 214">
                <a:extLst>
                  <a:ext uri="{FF2B5EF4-FFF2-40B4-BE49-F238E27FC236}">
                    <a16:creationId xmlns="" xmlns:a16="http://schemas.microsoft.com/office/drawing/2014/main" id="{B34D5B70-50AB-4ACB-8FF3-AA977AC9ACA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393608" y="3293869"/>
                <a:ext cx="369454" cy="369454"/>
              </a:xfrm>
              <a:prstGeom prst="rect">
                <a:avLst/>
              </a:prstGeom>
            </p:spPr>
          </p:pic>
        </p:grpSp>
        <p:grpSp>
          <p:nvGrpSpPr>
            <p:cNvPr id="209" name="Group 208">
              <a:extLst>
                <a:ext uri="{FF2B5EF4-FFF2-40B4-BE49-F238E27FC236}">
                  <a16:creationId xmlns="" xmlns:a16="http://schemas.microsoft.com/office/drawing/2014/main" id="{52C35D63-C36A-45B7-B48F-6473E5BA848B}"/>
                </a:ext>
              </a:extLst>
            </p:cNvPr>
            <p:cNvGrpSpPr/>
            <p:nvPr/>
          </p:nvGrpSpPr>
          <p:grpSpPr>
            <a:xfrm rot="19872386" flipH="1" flipV="1">
              <a:off x="5084889" y="2220547"/>
              <a:ext cx="319063" cy="184771"/>
              <a:chOff x="2113311" y="3287048"/>
              <a:chExt cx="649751" cy="376275"/>
            </a:xfrm>
          </p:grpSpPr>
          <p:grpSp>
            <p:nvGrpSpPr>
              <p:cNvPr id="210" name="Group 209">
                <a:extLst>
                  <a:ext uri="{FF2B5EF4-FFF2-40B4-BE49-F238E27FC236}">
                    <a16:creationId xmlns="" xmlns:a16="http://schemas.microsoft.com/office/drawing/2014/main" id="{5A096A75-AC1E-4145-8F23-E892718182BA}"/>
                  </a:ext>
                </a:extLst>
              </p:cNvPr>
              <p:cNvGrpSpPr/>
              <p:nvPr/>
            </p:nvGrpSpPr>
            <p:grpSpPr>
              <a:xfrm>
                <a:off x="2113311" y="3287048"/>
                <a:ext cx="508000" cy="372862"/>
                <a:chOff x="2113311" y="3287048"/>
                <a:chExt cx="508000" cy="372862"/>
              </a:xfrm>
            </p:grpSpPr>
            <p:pic>
              <p:nvPicPr>
                <p:cNvPr id="212" name="Picture 211">
                  <a:extLst>
                    <a:ext uri="{FF2B5EF4-FFF2-40B4-BE49-F238E27FC236}">
                      <a16:creationId xmlns="" xmlns:a16="http://schemas.microsoft.com/office/drawing/2014/main" id="{FF44DCCB-3621-41E0-A24B-F3B167E35148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0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251857" y="3290456"/>
                  <a:ext cx="369454" cy="369454"/>
                </a:xfrm>
                <a:prstGeom prst="rect">
                  <a:avLst/>
                </a:prstGeom>
              </p:spPr>
            </p:pic>
            <p:pic>
              <p:nvPicPr>
                <p:cNvPr id="213" name="Picture 212">
                  <a:extLst>
                    <a:ext uri="{FF2B5EF4-FFF2-40B4-BE49-F238E27FC236}">
                      <a16:creationId xmlns="" xmlns:a16="http://schemas.microsoft.com/office/drawing/2014/main" id="{79D5AE99-613E-4B4C-84F4-57682A3E8B5A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0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113311" y="3287048"/>
                  <a:ext cx="369453" cy="369454"/>
                </a:xfrm>
                <a:prstGeom prst="rect">
                  <a:avLst/>
                </a:prstGeom>
              </p:spPr>
            </p:pic>
          </p:grpSp>
          <p:pic>
            <p:nvPicPr>
              <p:cNvPr id="211" name="Picture 210">
                <a:extLst>
                  <a:ext uri="{FF2B5EF4-FFF2-40B4-BE49-F238E27FC236}">
                    <a16:creationId xmlns="" xmlns:a16="http://schemas.microsoft.com/office/drawing/2014/main" id="{32A8D574-C389-49A0-ACEE-6640EA7D18F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393608" y="3293869"/>
                <a:ext cx="369454" cy="369454"/>
              </a:xfrm>
              <a:prstGeom prst="rect">
                <a:avLst/>
              </a:prstGeom>
            </p:spPr>
          </p:pic>
        </p:grpSp>
      </p:grpSp>
      <p:pic>
        <p:nvPicPr>
          <p:cNvPr id="219" name="Picture 218">
            <a:extLst>
              <a:ext uri="{FF2B5EF4-FFF2-40B4-BE49-F238E27FC236}">
                <a16:creationId xmlns="" xmlns:a16="http://schemas.microsoft.com/office/drawing/2014/main" id="{62EEAE98-9488-4832-8CDC-12A32916042D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4047" y="1274516"/>
            <a:ext cx="551892" cy="551892"/>
          </a:xfrm>
          <a:prstGeom prst="rect">
            <a:avLst/>
          </a:prstGeom>
        </p:spPr>
      </p:pic>
      <p:sp>
        <p:nvSpPr>
          <p:cNvPr id="220" name="TextBox 219">
            <a:extLst>
              <a:ext uri="{FF2B5EF4-FFF2-40B4-BE49-F238E27FC236}">
                <a16:creationId xmlns="" xmlns:a16="http://schemas.microsoft.com/office/drawing/2014/main" id="{3BBBB292-20C2-46EA-A32B-63F6AE68BC94}"/>
              </a:ext>
            </a:extLst>
          </p:cNvPr>
          <p:cNvSpPr txBox="1"/>
          <p:nvPr/>
        </p:nvSpPr>
        <p:spPr>
          <a:xfrm>
            <a:off x="5730429" y="988555"/>
            <a:ext cx="10991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800" dirty="0"/>
              <a:t>საჯარო რეესტრი</a:t>
            </a:r>
          </a:p>
        </p:txBody>
      </p:sp>
      <p:sp>
        <p:nvSpPr>
          <p:cNvPr id="224" name="TextBox 223">
            <a:extLst>
              <a:ext uri="{FF2B5EF4-FFF2-40B4-BE49-F238E27FC236}">
                <a16:creationId xmlns="" xmlns:a16="http://schemas.microsoft.com/office/drawing/2014/main" id="{E7BB2C68-52D1-4B76-8B00-EB218D15A483}"/>
              </a:ext>
            </a:extLst>
          </p:cNvPr>
          <p:cNvSpPr txBox="1"/>
          <p:nvPr/>
        </p:nvSpPr>
        <p:spPr>
          <a:xfrm>
            <a:off x="5875133" y="1844621"/>
            <a:ext cx="84200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/>
              <a:t>NAPR</a:t>
            </a:r>
          </a:p>
        </p:txBody>
      </p:sp>
    </p:spTree>
    <p:extLst>
      <p:ext uri="{BB962C8B-B14F-4D97-AF65-F5344CB8AC3E}">
        <p14:creationId xmlns:p14="http://schemas.microsoft.com/office/powerpoint/2010/main" val="8747775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1AF4D142-2863-4A74-A3BC-447C93636E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8543F-E6C8-47DA-853E-ACBC555CC2DB}" type="slidenum">
              <a:rPr lang="en-US" altLang="en-US" smtClean="0"/>
              <a:pPr/>
              <a:t>3</a:t>
            </a:fld>
            <a:endParaRPr lang="en-US" altLang="en-US" dirty="0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xmlns="" id="{19FCE537-04B8-4461-B1CB-AE35664B3FC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5785" y="2448785"/>
            <a:ext cx="1960430" cy="1960430"/>
          </a:xfrm>
          <a:prstGeom prst="rect">
            <a:avLst/>
          </a:prstGeom>
        </p:spPr>
      </p:pic>
      <p:pic>
        <p:nvPicPr>
          <p:cNvPr id="75" name="Picture 74">
            <a:extLst>
              <a:ext uri="{FF2B5EF4-FFF2-40B4-BE49-F238E27FC236}">
                <a16:creationId xmlns:a16="http://schemas.microsoft.com/office/drawing/2014/main" xmlns="" id="{8E4B564B-B581-420E-BBE3-6E4917B047C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7947" y="6204553"/>
            <a:ext cx="551892" cy="551892"/>
          </a:xfrm>
          <a:prstGeom prst="rect">
            <a:avLst/>
          </a:prstGeom>
        </p:spPr>
      </p:pic>
      <p:pic>
        <p:nvPicPr>
          <p:cNvPr id="4141" name="Picture 4140">
            <a:extLst>
              <a:ext uri="{FF2B5EF4-FFF2-40B4-BE49-F238E27FC236}">
                <a16:creationId xmlns:a16="http://schemas.microsoft.com/office/drawing/2014/main" xmlns="" id="{CEF959FF-A590-4869-A054-07D9F463C36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72720" y="445406"/>
            <a:ext cx="2240930" cy="155803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6BC47D7F-EE5E-4F13-B706-ED7FDF8D9961}"/>
              </a:ext>
            </a:extLst>
          </p:cNvPr>
          <p:cNvSpPr txBox="1"/>
          <p:nvPr/>
        </p:nvSpPr>
        <p:spPr>
          <a:xfrm>
            <a:off x="1165960" y="3852599"/>
            <a:ext cx="132687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 smtClean="0"/>
              <a:t>Tbilisi City Hall</a:t>
            </a:r>
            <a:endParaRPr lang="en-US" b="1" dirty="0"/>
          </a:p>
        </p:txBody>
      </p:sp>
      <p:sp>
        <p:nvSpPr>
          <p:cNvPr id="200" name="TextBox 199">
            <a:extLst>
              <a:ext uri="{FF2B5EF4-FFF2-40B4-BE49-F238E27FC236}">
                <a16:creationId xmlns:a16="http://schemas.microsoft.com/office/drawing/2014/main" xmlns="" id="{07B6E970-AFCC-44F9-B6BB-2C5BF0B6CE76}"/>
              </a:ext>
            </a:extLst>
          </p:cNvPr>
          <p:cNvSpPr txBox="1"/>
          <p:nvPr/>
        </p:nvSpPr>
        <p:spPr>
          <a:xfrm>
            <a:off x="1581305" y="4682935"/>
            <a:ext cx="13268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 smtClean="0"/>
              <a:t>Rustavi City Hall</a:t>
            </a:r>
          </a:p>
          <a:p>
            <a:endParaRPr lang="en-US" b="1" dirty="0"/>
          </a:p>
        </p:txBody>
      </p:sp>
      <p:pic>
        <p:nvPicPr>
          <p:cNvPr id="201" name="Picture 200">
            <a:extLst>
              <a:ext uri="{FF2B5EF4-FFF2-40B4-BE49-F238E27FC236}">
                <a16:creationId xmlns:a16="http://schemas.microsoft.com/office/drawing/2014/main" xmlns="" id="{EB7D4F0B-027A-4C5D-BF0D-E8974692E809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0393" y="5998616"/>
            <a:ext cx="525100" cy="525100"/>
          </a:xfrm>
          <a:prstGeom prst="rect">
            <a:avLst/>
          </a:prstGeom>
        </p:spPr>
      </p:pic>
      <p:sp>
        <p:nvSpPr>
          <p:cNvPr id="204" name="TextBox 203">
            <a:extLst>
              <a:ext uri="{FF2B5EF4-FFF2-40B4-BE49-F238E27FC236}">
                <a16:creationId xmlns:a16="http://schemas.microsoft.com/office/drawing/2014/main" xmlns="" id="{8AAA8D86-AADE-4A64-82BC-68B1B1EE273F}"/>
              </a:ext>
            </a:extLst>
          </p:cNvPr>
          <p:cNvSpPr txBox="1"/>
          <p:nvPr/>
        </p:nvSpPr>
        <p:spPr>
          <a:xfrm>
            <a:off x="2129719" y="5753387"/>
            <a:ext cx="180028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 smtClean="0"/>
              <a:t>Batum City Hall</a:t>
            </a:r>
            <a:r>
              <a:rPr lang="ka-GE" sz="1000" b="1" dirty="0" smtClean="0"/>
              <a:t> </a:t>
            </a:r>
            <a:endParaRPr lang="en-US" sz="1000" b="1" dirty="0"/>
          </a:p>
        </p:txBody>
      </p:sp>
      <p:sp>
        <p:nvSpPr>
          <p:cNvPr id="207" name="TextBox 206">
            <a:extLst>
              <a:ext uri="{FF2B5EF4-FFF2-40B4-BE49-F238E27FC236}">
                <a16:creationId xmlns:a16="http://schemas.microsoft.com/office/drawing/2014/main" xmlns="" id="{EA8140B2-67F5-410F-8233-07D1B6FCB885}"/>
              </a:ext>
            </a:extLst>
          </p:cNvPr>
          <p:cNvSpPr txBox="1"/>
          <p:nvPr/>
        </p:nvSpPr>
        <p:spPr>
          <a:xfrm>
            <a:off x="1036660" y="2887761"/>
            <a:ext cx="13268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1000" b="1" dirty="0" smtClean="0"/>
              <a:t> </a:t>
            </a:r>
            <a:r>
              <a:rPr lang="en-US" sz="1000" b="1" dirty="0" smtClean="0"/>
              <a:t>Kutaisi City Hall</a:t>
            </a:r>
            <a:endParaRPr lang="en-US" sz="1000" b="1" dirty="0"/>
          </a:p>
          <a:p>
            <a:endParaRPr lang="en-US" b="1" dirty="0"/>
          </a:p>
        </p:txBody>
      </p:sp>
      <p:sp>
        <p:nvSpPr>
          <p:cNvPr id="209" name="TextBox 208">
            <a:extLst>
              <a:ext uri="{FF2B5EF4-FFF2-40B4-BE49-F238E27FC236}">
                <a16:creationId xmlns:a16="http://schemas.microsoft.com/office/drawing/2014/main" xmlns="" id="{F60B4314-26D1-4217-8BF7-B472FBB1064A}"/>
              </a:ext>
            </a:extLst>
          </p:cNvPr>
          <p:cNvSpPr txBox="1"/>
          <p:nvPr/>
        </p:nvSpPr>
        <p:spPr>
          <a:xfrm>
            <a:off x="1171079" y="1892806"/>
            <a:ext cx="172051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 err="1"/>
              <a:t>K</a:t>
            </a:r>
            <a:r>
              <a:rPr lang="en-US" sz="1000" b="1" dirty="0" err="1" smtClean="0"/>
              <a:t>hobi</a:t>
            </a:r>
            <a:r>
              <a:rPr lang="en-US" sz="1000" b="1" dirty="0" smtClean="0"/>
              <a:t> Municipality</a:t>
            </a:r>
            <a:endParaRPr lang="en-US" b="1" dirty="0"/>
          </a:p>
        </p:txBody>
      </p:sp>
      <p:sp>
        <p:nvSpPr>
          <p:cNvPr id="213" name="TextBox 212">
            <a:extLst>
              <a:ext uri="{FF2B5EF4-FFF2-40B4-BE49-F238E27FC236}">
                <a16:creationId xmlns:a16="http://schemas.microsoft.com/office/drawing/2014/main" xmlns="" id="{6A9662C1-2EC5-4F63-81C1-77D36B8DA9FF}"/>
              </a:ext>
            </a:extLst>
          </p:cNvPr>
          <p:cNvSpPr txBox="1"/>
          <p:nvPr/>
        </p:nvSpPr>
        <p:spPr>
          <a:xfrm>
            <a:off x="1511090" y="700772"/>
            <a:ext cx="196043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 smtClean="0"/>
              <a:t>Dmanisi Municipality</a:t>
            </a:r>
            <a:endParaRPr lang="en-US" b="1"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xmlns="" id="{F0307C8C-5DE8-4EB6-B0E9-0495967059F4}"/>
              </a:ext>
            </a:extLst>
          </p:cNvPr>
          <p:cNvGrpSpPr/>
          <p:nvPr/>
        </p:nvGrpSpPr>
        <p:grpSpPr>
          <a:xfrm rot="19479043">
            <a:off x="2792431" y="2037745"/>
            <a:ext cx="1910673" cy="665676"/>
            <a:chOff x="3544826" y="1847752"/>
            <a:chExt cx="1910673" cy="665676"/>
          </a:xfrm>
        </p:grpSpPr>
        <p:pic>
          <p:nvPicPr>
            <p:cNvPr id="210" name="Picture 209">
              <a:extLst>
                <a:ext uri="{FF2B5EF4-FFF2-40B4-BE49-F238E27FC236}">
                  <a16:creationId xmlns:a16="http://schemas.microsoft.com/office/drawing/2014/main" xmlns="" id="{84A37C77-55BA-4104-B9DF-7A314AC13613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946665" flipH="1">
              <a:off x="3724905" y="1847752"/>
              <a:ext cx="1249032" cy="665676"/>
            </a:xfrm>
            <a:prstGeom prst="rect">
              <a:avLst/>
            </a:prstGeom>
          </p:spPr>
        </p:pic>
        <p:sp>
          <p:nvSpPr>
            <p:cNvPr id="6" name="TextBox 5">
              <a:extLst>
                <a:ext uri="{FF2B5EF4-FFF2-40B4-BE49-F238E27FC236}">
                  <a16:creationId xmlns:a16="http://schemas.microsoft.com/office/drawing/2014/main" xmlns="" id="{EDD94A19-D831-404F-96A7-0F6EA93C3047}"/>
                </a:ext>
              </a:extLst>
            </p:cNvPr>
            <p:cNvSpPr txBox="1"/>
            <p:nvPr/>
          </p:nvSpPr>
          <p:spPr>
            <a:xfrm rot="1926280">
              <a:off x="3544826" y="1940270"/>
              <a:ext cx="1910673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dirty="0"/>
                <a:t>Rating score up to </a:t>
              </a:r>
              <a:r>
                <a:rPr lang="ka-GE" sz="900" dirty="0" smtClean="0"/>
                <a:t>100,000</a:t>
              </a:r>
              <a:endParaRPr lang="en-US" sz="900" dirty="0"/>
            </a:p>
          </p:txBody>
        </p:sp>
      </p:grpSp>
      <p:grpSp>
        <p:nvGrpSpPr>
          <p:cNvPr id="214" name="Group 213">
            <a:extLst>
              <a:ext uri="{FF2B5EF4-FFF2-40B4-BE49-F238E27FC236}">
                <a16:creationId xmlns:a16="http://schemas.microsoft.com/office/drawing/2014/main" xmlns="" id="{F5495708-453B-42EE-83B7-8AB44CBA54C8}"/>
              </a:ext>
            </a:extLst>
          </p:cNvPr>
          <p:cNvGrpSpPr/>
          <p:nvPr/>
        </p:nvGrpSpPr>
        <p:grpSpPr>
          <a:xfrm rot="20918933">
            <a:off x="3091686" y="1385648"/>
            <a:ext cx="1910673" cy="665676"/>
            <a:chOff x="3544826" y="1847752"/>
            <a:chExt cx="1910673" cy="665676"/>
          </a:xfrm>
        </p:grpSpPr>
        <p:pic>
          <p:nvPicPr>
            <p:cNvPr id="215" name="Picture 214">
              <a:extLst>
                <a:ext uri="{FF2B5EF4-FFF2-40B4-BE49-F238E27FC236}">
                  <a16:creationId xmlns:a16="http://schemas.microsoft.com/office/drawing/2014/main" xmlns="" id="{69EE49DB-47DC-4B24-8CFB-0879A5CC0105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946665" flipH="1">
              <a:off x="3724905" y="1847752"/>
              <a:ext cx="1249032" cy="665676"/>
            </a:xfrm>
            <a:prstGeom prst="rect">
              <a:avLst/>
            </a:prstGeom>
          </p:spPr>
        </p:pic>
        <p:sp>
          <p:nvSpPr>
            <p:cNvPr id="216" name="TextBox 215">
              <a:extLst>
                <a:ext uri="{FF2B5EF4-FFF2-40B4-BE49-F238E27FC236}">
                  <a16:creationId xmlns:a16="http://schemas.microsoft.com/office/drawing/2014/main" xmlns="" id="{46B1108D-C28B-4924-B7DE-3E22E097CE88}"/>
                </a:ext>
              </a:extLst>
            </p:cNvPr>
            <p:cNvSpPr txBox="1"/>
            <p:nvPr/>
          </p:nvSpPr>
          <p:spPr>
            <a:xfrm rot="1926280">
              <a:off x="3544826" y="1940270"/>
              <a:ext cx="1910673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dirty="0"/>
                <a:t>Rating score up to </a:t>
              </a:r>
              <a:r>
                <a:rPr lang="ka-GE" sz="900" dirty="0" smtClean="0"/>
                <a:t>100,000</a:t>
              </a:r>
              <a:endParaRPr lang="en-US" sz="900" dirty="0"/>
            </a:p>
          </p:txBody>
        </p:sp>
      </p:grpSp>
      <p:grpSp>
        <p:nvGrpSpPr>
          <p:cNvPr id="218" name="Group 217">
            <a:extLst>
              <a:ext uri="{FF2B5EF4-FFF2-40B4-BE49-F238E27FC236}">
                <a16:creationId xmlns:a16="http://schemas.microsoft.com/office/drawing/2014/main" xmlns="" id="{F2364D84-C2A0-44CD-A41C-3A759689328A}"/>
              </a:ext>
            </a:extLst>
          </p:cNvPr>
          <p:cNvGrpSpPr/>
          <p:nvPr/>
        </p:nvGrpSpPr>
        <p:grpSpPr>
          <a:xfrm rot="18948684">
            <a:off x="2879493" y="2749098"/>
            <a:ext cx="1910673" cy="665676"/>
            <a:chOff x="3544826" y="1847752"/>
            <a:chExt cx="1910673" cy="665676"/>
          </a:xfrm>
        </p:grpSpPr>
        <p:pic>
          <p:nvPicPr>
            <p:cNvPr id="219" name="Picture 218">
              <a:extLst>
                <a:ext uri="{FF2B5EF4-FFF2-40B4-BE49-F238E27FC236}">
                  <a16:creationId xmlns:a16="http://schemas.microsoft.com/office/drawing/2014/main" xmlns="" id="{5D864DBE-E9BD-48AB-B9F6-3A99B9556E0D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946665" flipH="1">
              <a:off x="3724905" y="1847752"/>
              <a:ext cx="1249032" cy="665676"/>
            </a:xfrm>
            <a:prstGeom prst="rect">
              <a:avLst/>
            </a:prstGeom>
          </p:spPr>
        </p:pic>
        <p:sp>
          <p:nvSpPr>
            <p:cNvPr id="220" name="TextBox 219">
              <a:extLst>
                <a:ext uri="{FF2B5EF4-FFF2-40B4-BE49-F238E27FC236}">
                  <a16:creationId xmlns:a16="http://schemas.microsoft.com/office/drawing/2014/main" xmlns="" id="{BA3CA6B6-67EE-4516-A277-B0D46976FC5C}"/>
                </a:ext>
              </a:extLst>
            </p:cNvPr>
            <p:cNvSpPr txBox="1"/>
            <p:nvPr/>
          </p:nvSpPr>
          <p:spPr>
            <a:xfrm rot="1926280">
              <a:off x="3544826" y="1940270"/>
              <a:ext cx="1910673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dirty="0" smtClean="0"/>
                <a:t>Rating score up to </a:t>
              </a:r>
              <a:r>
                <a:rPr lang="ka-GE" sz="900" dirty="0" smtClean="0"/>
                <a:t>70,000</a:t>
              </a:r>
              <a:endParaRPr lang="en-US" sz="900" dirty="0"/>
            </a:p>
          </p:txBody>
        </p:sp>
      </p:grpSp>
      <p:grpSp>
        <p:nvGrpSpPr>
          <p:cNvPr id="221" name="Group 220">
            <a:extLst>
              <a:ext uri="{FF2B5EF4-FFF2-40B4-BE49-F238E27FC236}">
                <a16:creationId xmlns:a16="http://schemas.microsoft.com/office/drawing/2014/main" xmlns="" id="{AB578034-2277-4F91-8ABF-A5951D38F181}"/>
              </a:ext>
            </a:extLst>
          </p:cNvPr>
          <p:cNvGrpSpPr/>
          <p:nvPr/>
        </p:nvGrpSpPr>
        <p:grpSpPr>
          <a:xfrm rot="18349166">
            <a:off x="2710812" y="3396313"/>
            <a:ext cx="2115212" cy="748685"/>
            <a:chOff x="3529187" y="1847752"/>
            <a:chExt cx="2115212" cy="665676"/>
          </a:xfrm>
        </p:grpSpPr>
        <p:pic>
          <p:nvPicPr>
            <p:cNvPr id="224" name="Picture 223">
              <a:extLst>
                <a:ext uri="{FF2B5EF4-FFF2-40B4-BE49-F238E27FC236}">
                  <a16:creationId xmlns:a16="http://schemas.microsoft.com/office/drawing/2014/main" xmlns="" id="{371C9A31-F5A4-415F-BD94-E045309EF1D0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946665" flipH="1">
              <a:off x="3724905" y="1847752"/>
              <a:ext cx="1249032" cy="665676"/>
            </a:xfrm>
            <a:prstGeom prst="rect">
              <a:avLst/>
            </a:prstGeom>
          </p:spPr>
        </p:pic>
        <p:sp>
          <p:nvSpPr>
            <p:cNvPr id="225" name="TextBox 224">
              <a:extLst>
                <a:ext uri="{FF2B5EF4-FFF2-40B4-BE49-F238E27FC236}">
                  <a16:creationId xmlns:a16="http://schemas.microsoft.com/office/drawing/2014/main" xmlns="" id="{D7B6FD52-1DA7-4B3E-BA6E-9FDC1E71E307}"/>
                </a:ext>
              </a:extLst>
            </p:cNvPr>
            <p:cNvSpPr txBox="1"/>
            <p:nvPr/>
          </p:nvSpPr>
          <p:spPr>
            <a:xfrm rot="1926280">
              <a:off x="3529187" y="1939822"/>
              <a:ext cx="2115212" cy="3283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dirty="0" smtClean="0"/>
                <a:t>Without </a:t>
              </a:r>
              <a:r>
                <a:rPr lang="en-US" sz="900" dirty="0"/>
                <a:t>limitation of rating score</a:t>
              </a:r>
            </a:p>
            <a:p>
              <a:endParaRPr lang="en-US" sz="900" dirty="0"/>
            </a:p>
          </p:txBody>
        </p:sp>
      </p:grpSp>
      <p:grpSp>
        <p:nvGrpSpPr>
          <p:cNvPr id="226" name="Group 225">
            <a:extLst>
              <a:ext uri="{FF2B5EF4-FFF2-40B4-BE49-F238E27FC236}">
                <a16:creationId xmlns:a16="http://schemas.microsoft.com/office/drawing/2014/main" xmlns="" id="{0B470A32-3BA3-4C54-A0C1-603514426B08}"/>
              </a:ext>
            </a:extLst>
          </p:cNvPr>
          <p:cNvGrpSpPr/>
          <p:nvPr/>
        </p:nvGrpSpPr>
        <p:grpSpPr>
          <a:xfrm rot="17921293">
            <a:off x="3182757" y="4058172"/>
            <a:ext cx="1910673" cy="665676"/>
            <a:chOff x="3544826" y="1847752"/>
            <a:chExt cx="1910673" cy="665676"/>
          </a:xfrm>
        </p:grpSpPr>
        <p:pic>
          <p:nvPicPr>
            <p:cNvPr id="232" name="Picture 231">
              <a:extLst>
                <a:ext uri="{FF2B5EF4-FFF2-40B4-BE49-F238E27FC236}">
                  <a16:creationId xmlns:a16="http://schemas.microsoft.com/office/drawing/2014/main" xmlns="" id="{748DC06A-53C5-48E9-90E3-F282A451072B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946665" flipH="1">
              <a:off x="3724905" y="1847752"/>
              <a:ext cx="1249032" cy="665676"/>
            </a:xfrm>
            <a:prstGeom prst="rect">
              <a:avLst/>
            </a:prstGeom>
          </p:spPr>
        </p:pic>
        <p:sp>
          <p:nvSpPr>
            <p:cNvPr id="234" name="TextBox 233">
              <a:extLst>
                <a:ext uri="{FF2B5EF4-FFF2-40B4-BE49-F238E27FC236}">
                  <a16:creationId xmlns:a16="http://schemas.microsoft.com/office/drawing/2014/main" xmlns="" id="{C92093C5-F660-4CD2-94FD-AF176779C692}"/>
                </a:ext>
              </a:extLst>
            </p:cNvPr>
            <p:cNvSpPr txBox="1"/>
            <p:nvPr/>
          </p:nvSpPr>
          <p:spPr>
            <a:xfrm rot="1926280">
              <a:off x="3544826" y="1940270"/>
              <a:ext cx="1910673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dirty="0" smtClean="0"/>
                <a:t>Rating score up to </a:t>
              </a:r>
              <a:r>
                <a:rPr lang="ka-GE" sz="900" dirty="0" smtClean="0"/>
                <a:t>150,000</a:t>
              </a:r>
              <a:endParaRPr lang="en-US" sz="900" dirty="0"/>
            </a:p>
          </p:txBody>
        </p:sp>
      </p:grpSp>
      <p:grpSp>
        <p:nvGrpSpPr>
          <p:cNvPr id="236" name="Group 235">
            <a:extLst>
              <a:ext uri="{FF2B5EF4-FFF2-40B4-BE49-F238E27FC236}">
                <a16:creationId xmlns:a16="http://schemas.microsoft.com/office/drawing/2014/main" xmlns="" id="{2F7AE0D8-A6EF-4DFC-99C6-80A1A0C279B5}"/>
              </a:ext>
            </a:extLst>
          </p:cNvPr>
          <p:cNvGrpSpPr/>
          <p:nvPr/>
        </p:nvGrpSpPr>
        <p:grpSpPr>
          <a:xfrm rot="17362502">
            <a:off x="3586345" y="4609075"/>
            <a:ext cx="1910673" cy="665676"/>
            <a:chOff x="3544826" y="1847752"/>
            <a:chExt cx="1910673" cy="665676"/>
          </a:xfrm>
        </p:grpSpPr>
        <p:pic>
          <p:nvPicPr>
            <p:cNvPr id="237" name="Picture 236">
              <a:extLst>
                <a:ext uri="{FF2B5EF4-FFF2-40B4-BE49-F238E27FC236}">
                  <a16:creationId xmlns:a16="http://schemas.microsoft.com/office/drawing/2014/main" xmlns="" id="{33A82290-D797-4C1F-A400-080D68045125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946665" flipH="1">
              <a:off x="3724905" y="1847752"/>
              <a:ext cx="1249032" cy="665676"/>
            </a:xfrm>
            <a:prstGeom prst="rect">
              <a:avLst/>
            </a:prstGeom>
          </p:spPr>
        </p:pic>
        <p:sp>
          <p:nvSpPr>
            <p:cNvPr id="238" name="TextBox 237">
              <a:extLst>
                <a:ext uri="{FF2B5EF4-FFF2-40B4-BE49-F238E27FC236}">
                  <a16:creationId xmlns:a16="http://schemas.microsoft.com/office/drawing/2014/main" xmlns="" id="{EABC4FFD-FA6F-4A4A-893D-027B3AEC7FC9}"/>
                </a:ext>
              </a:extLst>
            </p:cNvPr>
            <p:cNvSpPr txBox="1"/>
            <p:nvPr/>
          </p:nvSpPr>
          <p:spPr>
            <a:xfrm rot="1926280">
              <a:off x="3544826" y="1940270"/>
              <a:ext cx="1910673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dirty="0"/>
                <a:t>Rating score up to </a:t>
              </a:r>
              <a:r>
                <a:rPr lang="ka-GE" sz="900" dirty="0" smtClean="0"/>
                <a:t>100,000</a:t>
              </a:r>
              <a:endParaRPr lang="en-US" sz="900" dirty="0"/>
            </a:p>
          </p:txBody>
        </p:sp>
      </p:grpSp>
      <p:pic>
        <p:nvPicPr>
          <p:cNvPr id="239" name="Picture 238">
            <a:extLst>
              <a:ext uri="{FF2B5EF4-FFF2-40B4-BE49-F238E27FC236}">
                <a16:creationId xmlns:a16="http://schemas.microsoft.com/office/drawing/2014/main" xmlns="" id="{8FE12789-E226-491B-9ECB-7E0130A5AD5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8598" y="6175470"/>
            <a:ext cx="551892" cy="551892"/>
          </a:xfrm>
          <a:prstGeom prst="rect">
            <a:avLst/>
          </a:prstGeom>
        </p:spPr>
      </p:pic>
      <p:grpSp>
        <p:nvGrpSpPr>
          <p:cNvPr id="240" name="Group 239">
            <a:extLst>
              <a:ext uri="{FF2B5EF4-FFF2-40B4-BE49-F238E27FC236}">
                <a16:creationId xmlns:a16="http://schemas.microsoft.com/office/drawing/2014/main" xmlns="" id="{7822B647-1C2A-4EE6-95FF-634F55CC2370}"/>
              </a:ext>
            </a:extLst>
          </p:cNvPr>
          <p:cNvGrpSpPr/>
          <p:nvPr/>
        </p:nvGrpSpPr>
        <p:grpSpPr>
          <a:xfrm rot="16044231">
            <a:off x="4572272" y="4893748"/>
            <a:ext cx="1843809" cy="589889"/>
            <a:chOff x="3544826" y="1847752"/>
            <a:chExt cx="1910673" cy="665676"/>
          </a:xfrm>
        </p:grpSpPr>
        <p:pic>
          <p:nvPicPr>
            <p:cNvPr id="241" name="Picture 240">
              <a:extLst>
                <a:ext uri="{FF2B5EF4-FFF2-40B4-BE49-F238E27FC236}">
                  <a16:creationId xmlns:a16="http://schemas.microsoft.com/office/drawing/2014/main" xmlns="" id="{DDB53561-FA25-487F-98A4-37737D00FE38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946665" flipH="1">
              <a:off x="3724905" y="1847752"/>
              <a:ext cx="1249032" cy="665676"/>
            </a:xfrm>
            <a:prstGeom prst="rect">
              <a:avLst/>
            </a:prstGeom>
          </p:spPr>
        </p:pic>
        <p:sp>
          <p:nvSpPr>
            <p:cNvPr id="242" name="TextBox 241">
              <a:extLst>
                <a:ext uri="{FF2B5EF4-FFF2-40B4-BE49-F238E27FC236}">
                  <a16:creationId xmlns:a16="http://schemas.microsoft.com/office/drawing/2014/main" xmlns="" id="{3DF35FF5-6E56-44D3-9A48-00DB46A869DE}"/>
                </a:ext>
              </a:extLst>
            </p:cNvPr>
            <p:cNvSpPr txBox="1"/>
            <p:nvPr/>
          </p:nvSpPr>
          <p:spPr>
            <a:xfrm rot="1926280">
              <a:off x="3544826" y="1925443"/>
              <a:ext cx="1910673" cy="2604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dirty="0"/>
                <a:t>Rating score up to </a:t>
              </a:r>
              <a:r>
                <a:rPr lang="ka-GE" sz="900" dirty="0" smtClean="0"/>
                <a:t>100,000</a:t>
              </a:r>
              <a:endParaRPr lang="ka-GE" sz="900" dirty="0"/>
            </a:p>
          </p:txBody>
        </p:sp>
      </p:grpSp>
      <p:sp>
        <p:nvSpPr>
          <p:cNvPr id="243" name="TextBox 242">
            <a:extLst>
              <a:ext uri="{FF2B5EF4-FFF2-40B4-BE49-F238E27FC236}">
                <a16:creationId xmlns:a16="http://schemas.microsoft.com/office/drawing/2014/main" xmlns="" id="{71B7FC5F-A0AE-411D-BCFD-67888B3710D4}"/>
              </a:ext>
            </a:extLst>
          </p:cNvPr>
          <p:cNvSpPr txBox="1"/>
          <p:nvPr/>
        </p:nvSpPr>
        <p:spPr>
          <a:xfrm>
            <a:off x="7766176" y="139301"/>
            <a:ext cx="132687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 smtClean="0"/>
              <a:t>Ltd</a:t>
            </a:r>
            <a:r>
              <a:rPr lang="ka-GE" sz="1000" b="1" dirty="0" smtClean="0"/>
              <a:t> „</a:t>
            </a:r>
            <a:r>
              <a:rPr lang="en-US" sz="1000" b="1" dirty="0" smtClean="0"/>
              <a:t>Nebula</a:t>
            </a:r>
            <a:r>
              <a:rPr lang="ka-GE" sz="1000" b="1" dirty="0" smtClean="0"/>
              <a:t>“</a:t>
            </a:r>
            <a:endParaRPr lang="en-US" b="1" dirty="0"/>
          </a:p>
        </p:txBody>
      </p:sp>
      <p:pic>
        <p:nvPicPr>
          <p:cNvPr id="244" name="Picture 243">
            <a:extLst>
              <a:ext uri="{FF2B5EF4-FFF2-40B4-BE49-F238E27FC236}">
                <a16:creationId xmlns:a16="http://schemas.microsoft.com/office/drawing/2014/main" xmlns="" id="{7F01D939-D111-49EE-873E-26BC9BFEF8F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3693" y="470717"/>
            <a:ext cx="551892" cy="551892"/>
          </a:xfrm>
          <a:prstGeom prst="rect">
            <a:avLst/>
          </a:prstGeom>
        </p:spPr>
      </p:pic>
      <p:grpSp>
        <p:nvGrpSpPr>
          <p:cNvPr id="14" name="Group 13">
            <a:extLst>
              <a:ext uri="{FF2B5EF4-FFF2-40B4-BE49-F238E27FC236}">
                <a16:creationId xmlns:a16="http://schemas.microsoft.com/office/drawing/2014/main" xmlns="" id="{D0FBE7CF-B067-4BD3-BCBB-34F5906811E2}"/>
              </a:ext>
            </a:extLst>
          </p:cNvPr>
          <p:cNvGrpSpPr/>
          <p:nvPr/>
        </p:nvGrpSpPr>
        <p:grpSpPr>
          <a:xfrm rot="1564470">
            <a:off x="7134156" y="370609"/>
            <a:ext cx="665676" cy="1910673"/>
            <a:chOff x="6442923" y="610948"/>
            <a:chExt cx="665676" cy="1910673"/>
          </a:xfrm>
        </p:grpSpPr>
        <p:pic>
          <p:nvPicPr>
            <p:cNvPr id="249" name="Picture 248">
              <a:extLst>
                <a:ext uri="{FF2B5EF4-FFF2-40B4-BE49-F238E27FC236}">
                  <a16:creationId xmlns:a16="http://schemas.microsoft.com/office/drawing/2014/main" xmlns="" id="{6861B485-9289-48CF-BF8A-C152DC14F8F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6731507" flipH="1">
              <a:off x="6151245" y="1375586"/>
              <a:ext cx="1249032" cy="665676"/>
            </a:xfrm>
            <a:prstGeom prst="rect">
              <a:avLst/>
            </a:prstGeom>
          </p:spPr>
        </p:pic>
        <p:sp>
          <p:nvSpPr>
            <p:cNvPr id="256" name="TextBox 255">
              <a:extLst>
                <a:ext uri="{FF2B5EF4-FFF2-40B4-BE49-F238E27FC236}">
                  <a16:creationId xmlns:a16="http://schemas.microsoft.com/office/drawing/2014/main" xmlns="" id="{3C4E8C74-1CCE-4355-BB25-2F2A13AE9DF0}"/>
                </a:ext>
              </a:extLst>
            </p:cNvPr>
            <p:cNvSpPr txBox="1"/>
            <p:nvPr/>
          </p:nvSpPr>
          <p:spPr>
            <a:xfrm rot="17635771">
              <a:off x="5668704" y="1450869"/>
              <a:ext cx="1910673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dirty="0"/>
                <a:t>Rating score up to </a:t>
              </a:r>
              <a:r>
                <a:rPr lang="ka-GE" sz="900" dirty="0" smtClean="0"/>
                <a:t>100,000</a:t>
              </a:r>
              <a:endParaRPr lang="en-US" sz="900" dirty="0"/>
            </a:p>
          </p:txBody>
        </p:sp>
      </p:grpSp>
      <p:pic>
        <p:nvPicPr>
          <p:cNvPr id="267" name="Picture 266">
            <a:extLst>
              <a:ext uri="{FF2B5EF4-FFF2-40B4-BE49-F238E27FC236}">
                <a16:creationId xmlns:a16="http://schemas.microsoft.com/office/drawing/2014/main" xmlns="" id="{0BFDC207-7DE2-4CD4-85BE-FE5FA4F3696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2426" y="1258278"/>
            <a:ext cx="551892" cy="551892"/>
          </a:xfrm>
          <a:prstGeom prst="rect">
            <a:avLst/>
          </a:prstGeom>
        </p:spPr>
      </p:pic>
      <p:sp>
        <p:nvSpPr>
          <p:cNvPr id="268" name="TextBox 267">
            <a:extLst>
              <a:ext uri="{FF2B5EF4-FFF2-40B4-BE49-F238E27FC236}">
                <a16:creationId xmlns:a16="http://schemas.microsoft.com/office/drawing/2014/main" xmlns="" id="{3C811ACB-0968-46B1-AF34-122B97B39DC9}"/>
              </a:ext>
            </a:extLst>
          </p:cNvPr>
          <p:cNvSpPr txBox="1"/>
          <p:nvPr/>
        </p:nvSpPr>
        <p:spPr>
          <a:xfrm>
            <a:off x="8732576" y="806260"/>
            <a:ext cx="1326874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 smtClean="0"/>
              <a:t>LEPL  National Archives of Georgia</a:t>
            </a:r>
            <a:endParaRPr lang="en-US" sz="1000" b="1" dirty="0"/>
          </a:p>
          <a:p>
            <a:endParaRPr lang="en-US" b="1" dirty="0"/>
          </a:p>
        </p:txBody>
      </p:sp>
      <p:grpSp>
        <p:nvGrpSpPr>
          <p:cNvPr id="269" name="Group 268">
            <a:extLst>
              <a:ext uri="{FF2B5EF4-FFF2-40B4-BE49-F238E27FC236}">
                <a16:creationId xmlns:a16="http://schemas.microsoft.com/office/drawing/2014/main" xmlns="" id="{5E460CB0-A3C6-4499-869B-2A7055D2A306}"/>
              </a:ext>
            </a:extLst>
          </p:cNvPr>
          <p:cNvGrpSpPr/>
          <p:nvPr/>
        </p:nvGrpSpPr>
        <p:grpSpPr>
          <a:xfrm rot="2073128">
            <a:off x="7770586" y="1128126"/>
            <a:ext cx="665676" cy="1910673"/>
            <a:chOff x="6442923" y="610948"/>
            <a:chExt cx="665676" cy="1910673"/>
          </a:xfrm>
        </p:grpSpPr>
        <p:pic>
          <p:nvPicPr>
            <p:cNvPr id="271" name="Picture 270">
              <a:extLst>
                <a:ext uri="{FF2B5EF4-FFF2-40B4-BE49-F238E27FC236}">
                  <a16:creationId xmlns:a16="http://schemas.microsoft.com/office/drawing/2014/main" xmlns="" id="{37ABDAAC-586D-4457-8696-98A9913D67A1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6731507" flipH="1">
              <a:off x="6151245" y="1375586"/>
              <a:ext cx="1249032" cy="665676"/>
            </a:xfrm>
            <a:prstGeom prst="rect">
              <a:avLst/>
            </a:prstGeom>
          </p:spPr>
        </p:pic>
        <p:sp>
          <p:nvSpPr>
            <p:cNvPr id="272" name="TextBox 271">
              <a:extLst>
                <a:ext uri="{FF2B5EF4-FFF2-40B4-BE49-F238E27FC236}">
                  <a16:creationId xmlns:a16="http://schemas.microsoft.com/office/drawing/2014/main" xmlns="" id="{9D3737D5-4C32-4E78-83BF-CB0E88CC9F59}"/>
                </a:ext>
              </a:extLst>
            </p:cNvPr>
            <p:cNvSpPr txBox="1"/>
            <p:nvPr/>
          </p:nvSpPr>
          <p:spPr>
            <a:xfrm rot="17635771">
              <a:off x="5668704" y="1450869"/>
              <a:ext cx="1910673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dirty="0"/>
                <a:t>Rating score up to </a:t>
              </a:r>
              <a:r>
                <a:rPr lang="ka-GE" sz="900" dirty="0" smtClean="0"/>
                <a:t>100,000</a:t>
              </a:r>
              <a:endParaRPr lang="en-US" sz="900" dirty="0"/>
            </a:p>
          </p:txBody>
        </p:sp>
      </p:grpSp>
      <p:pic>
        <p:nvPicPr>
          <p:cNvPr id="273" name="Picture 272">
            <a:extLst>
              <a:ext uri="{FF2B5EF4-FFF2-40B4-BE49-F238E27FC236}">
                <a16:creationId xmlns:a16="http://schemas.microsoft.com/office/drawing/2014/main" xmlns="" id="{341C16BE-47CE-4725-97C1-E511C4365F0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8108" y="2628008"/>
            <a:ext cx="551892" cy="551892"/>
          </a:xfrm>
          <a:prstGeom prst="rect">
            <a:avLst/>
          </a:prstGeom>
        </p:spPr>
      </p:pic>
      <p:sp>
        <p:nvSpPr>
          <p:cNvPr id="274" name="TextBox 273">
            <a:extLst>
              <a:ext uri="{FF2B5EF4-FFF2-40B4-BE49-F238E27FC236}">
                <a16:creationId xmlns:a16="http://schemas.microsoft.com/office/drawing/2014/main" xmlns="" id="{BDB67F01-5C56-49BA-B1FE-082636D83038}"/>
              </a:ext>
            </a:extLst>
          </p:cNvPr>
          <p:cNvSpPr txBox="1"/>
          <p:nvPr/>
        </p:nvSpPr>
        <p:spPr>
          <a:xfrm>
            <a:off x="8622030" y="2083464"/>
            <a:ext cx="2442658" cy="965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lnSpc>
                <a:spcPct val="107000"/>
              </a:lnSpc>
              <a:spcAft>
                <a:spcPts val="800"/>
              </a:spcAft>
            </a:pPr>
            <a:r>
              <a:rPr lang="en-US" sz="1000" b="1" dirty="0" smtClean="0"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Communications Corporations</a:t>
            </a:r>
            <a:r>
              <a:rPr lang="ka-GE" sz="1000" b="1" dirty="0" smtClean="0"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ka-GE" sz="1000" b="1" dirty="0"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CGC</a:t>
            </a:r>
            <a:r>
              <a:rPr lang="ka-GE" sz="1000" b="1" dirty="0" smtClean="0"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000" b="1" dirty="0" smtClean="0"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Ltd </a:t>
            </a:r>
            <a:r>
              <a:rPr lang="en-US" sz="1000" b="1" dirty="0" err="1" smtClean="0"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Akhali</a:t>
            </a:r>
            <a:r>
              <a:rPr lang="en-US" sz="1000" b="1" dirty="0" smtClean="0"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000" b="1" dirty="0" err="1" smtClean="0"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Kselebi</a:t>
            </a:r>
            <a:r>
              <a:rPr lang="ka-GE" sz="1000" b="1" dirty="0" smtClean="0"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000" b="1" dirty="0" smtClean="0"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Ltd </a:t>
            </a:r>
            <a:r>
              <a:rPr lang="en-US" sz="1000" b="1" dirty="0" err="1" smtClean="0"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Akhmeteli</a:t>
            </a:r>
            <a:r>
              <a:rPr lang="ka-GE" sz="1000" b="1" dirty="0" smtClean="0"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 </a:t>
            </a:r>
            <a:r>
              <a:rPr lang="en-US" sz="1000" b="1" dirty="0" smtClean="0"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JSC </a:t>
            </a:r>
            <a:r>
              <a:rPr lang="ka-GE" sz="1000" b="1" dirty="0" smtClean="0"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</a:t>
            </a:r>
            <a:r>
              <a:rPr lang="en-US" sz="1000" b="1" dirty="0" err="1" smtClean="0"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Silknet</a:t>
            </a:r>
            <a:r>
              <a:rPr lang="ka-GE" sz="1000" b="1" dirty="0" smtClean="0"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")</a:t>
            </a:r>
            <a:endParaRPr lang="en-US" sz="1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en-US" b="1" dirty="0"/>
          </a:p>
        </p:txBody>
      </p:sp>
      <p:grpSp>
        <p:nvGrpSpPr>
          <p:cNvPr id="281" name="Group 280">
            <a:extLst>
              <a:ext uri="{FF2B5EF4-FFF2-40B4-BE49-F238E27FC236}">
                <a16:creationId xmlns:a16="http://schemas.microsoft.com/office/drawing/2014/main" xmlns="" id="{8D1F3CD6-C6E2-41EE-B10C-5FE435AB2B3C}"/>
              </a:ext>
            </a:extLst>
          </p:cNvPr>
          <p:cNvGrpSpPr/>
          <p:nvPr/>
        </p:nvGrpSpPr>
        <p:grpSpPr>
          <a:xfrm rot="3536104">
            <a:off x="8175065" y="2059368"/>
            <a:ext cx="665676" cy="1910673"/>
            <a:chOff x="6442923" y="610948"/>
            <a:chExt cx="665676" cy="1910673"/>
          </a:xfrm>
        </p:grpSpPr>
        <p:pic>
          <p:nvPicPr>
            <p:cNvPr id="283" name="Picture 282">
              <a:extLst>
                <a:ext uri="{FF2B5EF4-FFF2-40B4-BE49-F238E27FC236}">
                  <a16:creationId xmlns:a16="http://schemas.microsoft.com/office/drawing/2014/main" xmlns="" id="{CFF30095-4177-4972-B022-85178C7735B1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6731507" flipH="1">
              <a:off x="6151245" y="1375586"/>
              <a:ext cx="1249032" cy="665676"/>
            </a:xfrm>
            <a:prstGeom prst="rect">
              <a:avLst/>
            </a:prstGeom>
          </p:spPr>
        </p:pic>
        <p:sp>
          <p:nvSpPr>
            <p:cNvPr id="289" name="TextBox 288">
              <a:extLst>
                <a:ext uri="{FF2B5EF4-FFF2-40B4-BE49-F238E27FC236}">
                  <a16:creationId xmlns:a16="http://schemas.microsoft.com/office/drawing/2014/main" xmlns="" id="{F968E473-EF4A-4C05-BDEB-11DDD6900E43}"/>
                </a:ext>
              </a:extLst>
            </p:cNvPr>
            <p:cNvSpPr txBox="1"/>
            <p:nvPr/>
          </p:nvSpPr>
          <p:spPr>
            <a:xfrm rot="17427248">
              <a:off x="5668704" y="1450869"/>
              <a:ext cx="1910673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dirty="0"/>
                <a:t>Rating score up to </a:t>
              </a:r>
              <a:r>
                <a:rPr lang="ka-GE" sz="900" dirty="0" smtClean="0"/>
                <a:t>70,000</a:t>
              </a:r>
              <a:endParaRPr lang="en-US" sz="900" dirty="0"/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xmlns="" id="{08600BA3-AB73-46B9-9F93-1A0D61402458}"/>
              </a:ext>
            </a:extLst>
          </p:cNvPr>
          <p:cNvGrpSpPr/>
          <p:nvPr/>
        </p:nvGrpSpPr>
        <p:grpSpPr>
          <a:xfrm>
            <a:off x="9104259" y="3756774"/>
            <a:ext cx="1960429" cy="1074540"/>
            <a:chOff x="8625707" y="3391099"/>
            <a:chExt cx="1960429" cy="1074540"/>
          </a:xfrm>
        </p:grpSpPr>
        <p:pic>
          <p:nvPicPr>
            <p:cNvPr id="290" name="Picture 289">
              <a:extLst>
                <a:ext uri="{FF2B5EF4-FFF2-40B4-BE49-F238E27FC236}">
                  <a16:creationId xmlns:a16="http://schemas.microsoft.com/office/drawing/2014/main" xmlns="" id="{535DE49E-EC20-4259-9474-6449970E793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19192" y="3913747"/>
              <a:ext cx="551892" cy="551892"/>
            </a:xfrm>
            <a:prstGeom prst="rect">
              <a:avLst/>
            </a:prstGeom>
          </p:spPr>
        </p:pic>
        <p:sp>
          <p:nvSpPr>
            <p:cNvPr id="292" name="TextBox 291">
              <a:extLst>
                <a:ext uri="{FF2B5EF4-FFF2-40B4-BE49-F238E27FC236}">
                  <a16:creationId xmlns:a16="http://schemas.microsoft.com/office/drawing/2014/main" xmlns="" id="{568F82E8-D8E8-4988-94FC-B546CE1C0ED5}"/>
                </a:ext>
              </a:extLst>
            </p:cNvPr>
            <p:cNvSpPr txBox="1"/>
            <p:nvPr/>
          </p:nvSpPr>
          <p:spPr>
            <a:xfrm>
              <a:off x="8625707" y="3391099"/>
              <a:ext cx="1960429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b="1" dirty="0" smtClean="0"/>
                <a:t>National Probation Agency</a:t>
              </a:r>
              <a:endParaRPr lang="en-US" b="1" dirty="0"/>
            </a:p>
          </p:txBody>
        </p:sp>
      </p:grpSp>
      <p:grpSp>
        <p:nvGrpSpPr>
          <p:cNvPr id="293" name="Group 292">
            <a:extLst>
              <a:ext uri="{FF2B5EF4-FFF2-40B4-BE49-F238E27FC236}">
                <a16:creationId xmlns:a16="http://schemas.microsoft.com/office/drawing/2014/main" xmlns="" id="{2C06F44D-034F-41A9-8CB2-A1A5532CB7D2}"/>
              </a:ext>
            </a:extLst>
          </p:cNvPr>
          <p:cNvGrpSpPr/>
          <p:nvPr/>
        </p:nvGrpSpPr>
        <p:grpSpPr>
          <a:xfrm rot="4800421">
            <a:off x="7951716" y="3153836"/>
            <a:ext cx="665676" cy="1910673"/>
            <a:chOff x="6442923" y="610948"/>
            <a:chExt cx="665676" cy="1910673"/>
          </a:xfrm>
        </p:grpSpPr>
        <p:pic>
          <p:nvPicPr>
            <p:cNvPr id="294" name="Picture 293">
              <a:extLst>
                <a:ext uri="{FF2B5EF4-FFF2-40B4-BE49-F238E27FC236}">
                  <a16:creationId xmlns:a16="http://schemas.microsoft.com/office/drawing/2014/main" xmlns="" id="{1A2E6B91-CADE-421E-9450-F3F9B0389F81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6731507" flipH="1">
              <a:off x="6151245" y="1375586"/>
              <a:ext cx="1249032" cy="665676"/>
            </a:xfrm>
            <a:prstGeom prst="rect">
              <a:avLst/>
            </a:prstGeom>
          </p:spPr>
        </p:pic>
        <p:sp>
          <p:nvSpPr>
            <p:cNvPr id="295" name="TextBox 294">
              <a:extLst>
                <a:ext uri="{FF2B5EF4-FFF2-40B4-BE49-F238E27FC236}">
                  <a16:creationId xmlns:a16="http://schemas.microsoft.com/office/drawing/2014/main" xmlns="" id="{01409330-CCDC-4248-BA14-3A1BD7A47664}"/>
                </a:ext>
              </a:extLst>
            </p:cNvPr>
            <p:cNvSpPr txBox="1"/>
            <p:nvPr/>
          </p:nvSpPr>
          <p:spPr>
            <a:xfrm rot="17490621">
              <a:off x="5668704" y="1450869"/>
              <a:ext cx="1910673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dirty="0"/>
                <a:t>Rating score up to </a:t>
              </a:r>
              <a:r>
                <a:rPr lang="ka-GE" sz="900" dirty="0" smtClean="0"/>
                <a:t>100,000</a:t>
              </a:r>
              <a:endParaRPr lang="en-US" sz="900" dirty="0"/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xmlns="" id="{A02B3ECC-8DDE-491F-A7BF-A27B5D260D30}"/>
              </a:ext>
            </a:extLst>
          </p:cNvPr>
          <p:cNvGrpSpPr/>
          <p:nvPr/>
        </p:nvGrpSpPr>
        <p:grpSpPr>
          <a:xfrm>
            <a:off x="5128610" y="-2260"/>
            <a:ext cx="2128529" cy="1005455"/>
            <a:chOff x="4907144" y="-28400"/>
            <a:chExt cx="2128529" cy="1005455"/>
          </a:xfrm>
        </p:grpSpPr>
        <p:sp>
          <p:nvSpPr>
            <p:cNvPr id="247" name="TextBox 246">
              <a:extLst>
                <a:ext uri="{FF2B5EF4-FFF2-40B4-BE49-F238E27FC236}">
                  <a16:creationId xmlns:a16="http://schemas.microsoft.com/office/drawing/2014/main" xmlns="" id="{032FFC0E-920F-4227-A958-73C90CA80107}"/>
                </a:ext>
              </a:extLst>
            </p:cNvPr>
            <p:cNvSpPr txBox="1"/>
            <p:nvPr/>
          </p:nvSpPr>
          <p:spPr>
            <a:xfrm>
              <a:off x="4907144" y="-28400"/>
              <a:ext cx="2128529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b="1" dirty="0" smtClean="0"/>
                <a:t>National Bureau of Enforcement</a:t>
              </a:r>
              <a:r>
                <a:rPr lang="ka-GE" sz="1000" b="1" dirty="0" smtClean="0"/>
                <a:t> </a:t>
              </a:r>
              <a:endParaRPr lang="ka-GE" sz="1000" b="1" dirty="0"/>
            </a:p>
          </p:txBody>
        </p:sp>
        <p:pic>
          <p:nvPicPr>
            <p:cNvPr id="301" name="Picture 300">
              <a:extLst>
                <a:ext uri="{FF2B5EF4-FFF2-40B4-BE49-F238E27FC236}">
                  <a16:creationId xmlns:a16="http://schemas.microsoft.com/office/drawing/2014/main" xmlns="" id="{0A49A88C-75C7-46EA-A9F5-45BFDFFF464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88145" y="425163"/>
              <a:ext cx="551892" cy="551892"/>
            </a:xfrm>
            <a:prstGeom prst="rect">
              <a:avLst/>
            </a:prstGeom>
          </p:spPr>
        </p:pic>
      </p:grpSp>
      <p:sp>
        <p:nvSpPr>
          <p:cNvPr id="302" name="TextBox 301">
            <a:extLst>
              <a:ext uri="{FF2B5EF4-FFF2-40B4-BE49-F238E27FC236}">
                <a16:creationId xmlns:a16="http://schemas.microsoft.com/office/drawing/2014/main" xmlns="" id="{56F83DE0-E443-486B-88AE-B8E24F084058}"/>
              </a:ext>
            </a:extLst>
          </p:cNvPr>
          <p:cNvSpPr txBox="1"/>
          <p:nvPr/>
        </p:nvSpPr>
        <p:spPr>
          <a:xfrm>
            <a:off x="3735093" y="5806997"/>
            <a:ext cx="226331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 smtClean="0"/>
              <a:t>Innovation and </a:t>
            </a:r>
            <a:r>
              <a:rPr lang="en-US" sz="1000" b="1" dirty="0"/>
              <a:t>T</a:t>
            </a:r>
            <a:r>
              <a:rPr lang="en-US" sz="1000" b="1" dirty="0" smtClean="0"/>
              <a:t>echnology Agency</a:t>
            </a:r>
            <a:endParaRPr lang="en-US" b="1" dirty="0"/>
          </a:p>
        </p:txBody>
      </p:sp>
      <p:grpSp>
        <p:nvGrpSpPr>
          <p:cNvPr id="303" name="Group 302">
            <a:extLst>
              <a:ext uri="{FF2B5EF4-FFF2-40B4-BE49-F238E27FC236}">
                <a16:creationId xmlns:a16="http://schemas.microsoft.com/office/drawing/2014/main" xmlns="" id="{D31512D6-49F1-4FE6-BC09-CA08813B2F1F}"/>
              </a:ext>
            </a:extLst>
          </p:cNvPr>
          <p:cNvGrpSpPr/>
          <p:nvPr/>
        </p:nvGrpSpPr>
        <p:grpSpPr>
          <a:xfrm rot="6692721">
            <a:off x="7625962" y="4286454"/>
            <a:ext cx="665676" cy="1910673"/>
            <a:chOff x="6442923" y="610948"/>
            <a:chExt cx="665676" cy="1910673"/>
          </a:xfrm>
        </p:grpSpPr>
        <p:pic>
          <p:nvPicPr>
            <p:cNvPr id="304" name="Picture 303">
              <a:extLst>
                <a:ext uri="{FF2B5EF4-FFF2-40B4-BE49-F238E27FC236}">
                  <a16:creationId xmlns:a16="http://schemas.microsoft.com/office/drawing/2014/main" xmlns="" id="{2718C7F6-EE4B-45AB-A532-E90C51967126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6731507" flipH="1">
              <a:off x="6151245" y="1375586"/>
              <a:ext cx="1249032" cy="665676"/>
            </a:xfrm>
            <a:prstGeom prst="rect">
              <a:avLst/>
            </a:prstGeom>
          </p:spPr>
        </p:pic>
        <p:sp>
          <p:nvSpPr>
            <p:cNvPr id="305" name="TextBox 304">
              <a:extLst>
                <a:ext uri="{FF2B5EF4-FFF2-40B4-BE49-F238E27FC236}">
                  <a16:creationId xmlns:a16="http://schemas.microsoft.com/office/drawing/2014/main" xmlns="" id="{FC663B9C-EBFC-4F58-8722-114EE0A07EDF}"/>
                </a:ext>
              </a:extLst>
            </p:cNvPr>
            <p:cNvSpPr txBox="1"/>
            <p:nvPr/>
          </p:nvSpPr>
          <p:spPr>
            <a:xfrm rot="17635771">
              <a:off x="5668704" y="1450869"/>
              <a:ext cx="1910673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dirty="0"/>
                <a:t>Rating score up to </a:t>
              </a:r>
              <a:r>
                <a:rPr lang="ka-GE" sz="900" dirty="0" smtClean="0"/>
                <a:t>70,000</a:t>
              </a:r>
              <a:endParaRPr lang="en-US" sz="900" dirty="0"/>
            </a:p>
          </p:txBody>
        </p:sp>
      </p:grpSp>
      <p:grpSp>
        <p:nvGrpSpPr>
          <p:cNvPr id="306" name="Group 305">
            <a:extLst>
              <a:ext uri="{FF2B5EF4-FFF2-40B4-BE49-F238E27FC236}">
                <a16:creationId xmlns:a16="http://schemas.microsoft.com/office/drawing/2014/main" xmlns="" id="{994BFE43-87D7-4994-AE5E-BA9165D1BB89}"/>
              </a:ext>
            </a:extLst>
          </p:cNvPr>
          <p:cNvGrpSpPr/>
          <p:nvPr/>
        </p:nvGrpSpPr>
        <p:grpSpPr>
          <a:xfrm>
            <a:off x="7780398" y="5782387"/>
            <a:ext cx="2263313" cy="922172"/>
            <a:chOff x="4894038" y="-45803"/>
            <a:chExt cx="2263313" cy="922172"/>
          </a:xfrm>
        </p:grpSpPr>
        <p:pic>
          <p:nvPicPr>
            <p:cNvPr id="307" name="Picture 306">
              <a:extLst>
                <a:ext uri="{FF2B5EF4-FFF2-40B4-BE49-F238E27FC236}">
                  <a16:creationId xmlns:a16="http://schemas.microsoft.com/office/drawing/2014/main" xmlns="" id="{7225EAAE-5D45-45D1-8014-AC8C7EE0F38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09265" y="324477"/>
              <a:ext cx="551892" cy="551892"/>
            </a:xfrm>
            <a:prstGeom prst="rect">
              <a:avLst/>
            </a:prstGeom>
          </p:spPr>
        </p:pic>
        <p:sp>
          <p:nvSpPr>
            <p:cNvPr id="308" name="TextBox 307">
              <a:extLst>
                <a:ext uri="{FF2B5EF4-FFF2-40B4-BE49-F238E27FC236}">
                  <a16:creationId xmlns:a16="http://schemas.microsoft.com/office/drawing/2014/main" xmlns="" id="{EA0E866F-0CF5-457A-9A3E-305CBEB082DA}"/>
                </a:ext>
              </a:extLst>
            </p:cNvPr>
            <p:cNvSpPr txBox="1"/>
            <p:nvPr/>
          </p:nvSpPr>
          <p:spPr>
            <a:xfrm>
              <a:off x="4894038" y="-45803"/>
              <a:ext cx="2263313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b="1" dirty="0"/>
                <a:t>Service Development </a:t>
              </a:r>
              <a:r>
                <a:rPr lang="en-US" sz="1000" b="1" dirty="0" smtClean="0"/>
                <a:t>Agency</a:t>
              </a:r>
              <a:endParaRPr lang="en-US" sz="1000" b="1" dirty="0"/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xmlns="" id="{35A8C3F5-E349-4193-876F-CBA7B858AC24}"/>
              </a:ext>
            </a:extLst>
          </p:cNvPr>
          <p:cNvGrpSpPr/>
          <p:nvPr/>
        </p:nvGrpSpPr>
        <p:grpSpPr>
          <a:xfrm rot="1948381">
            <a:off x="5847064" y="656058"/>
            <a:ext cx="660120" cy="1910673"/>
            <a:chOff x="5748607" y="826431"/>
            <a:chExt cx="660120" cy="1910673"/>
          </a:xfrm>
        </p:grpSpPr>
        <p:pic>
          <p:nvPicPr>
            <p:cNvPr id="310" name="Picture 309">
              <a:extLst>
                <a:ext uri="{FF2B5EF4-FFF2-40B4-BE49-F238E27FC236}">
                  <a16:creationId xmlns:a16="http://schemas.microsoft.com/office/drawing/2014/main" xmlns="" id="{45781C1E-B4DA-401E-9BF8-7B8A8C395CA8}"/>
                </a:ext>
              </a:extLst>
            </p:cNvPr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3520079" flipH="1">
              <a:off x="5586019" y="1501896"/>
              <a:ext cx="985295" cy="660120"/>
            </a:xfrm>
            <a:prstGeom prst="rect">
              <a:avLst/>
            </a:prstGeom>
          </p:spPr>
        </p:pic>
        <p:sp>
          <p:nvSpPr>
            <p:cNvPr id="312" name="TextBox 311">
              <a:extLst>
                <a:ext uri="{FF2B5EF4-FFF2-40B4-BE49-F238E27FC236}">
                  <a16:creationId xmlns:a16="http://schemas.microsoft.com/office/drawing/2014/main" xmlns="" id="{5842FB6B-55E2-42FA-A517-E2F77A7D0A3F}"/>
                </a:ext>
              </a:extLst>
            </p:cNvPr>
            <p:cNvSpPr txBox="1"/>
            <p:nvPr/>
          </p:nvSpPr>
          <p:spPr>
            <a:xfrm rot="3451619">
              <a:off x="5321451" y="1674046"/>
              <a:ext cx="1910673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dirty="0"/>
                <a:t>Rating score up to </a:t>
              </a:r>
              <a:r>
                <a:rPr lang="en-US" sz="800" dirty="0" smtClean="0"/>
                <a:t> </a:t>
              </a:r>
              <a:r>
                <a:rPr lang="ka-GE" sz="800" dirty="0" smtClean="0"/>
                <a:t>100,000</a:t>
              </a:r>
              <a:endParaRPr lang="ka-GE" sz="800" dirty="0"/>
            </a:p>
          </p:txBody>
        </p:sp>
      </p:grpSp>
      <p:pic>
        <p:nvPicPr>
          <p:cNvPr id="313" name="Picture 312">
            <a:extLst>
              <a:ext uri="{FF2B5EF4-FFF2-40B4-BE49-F238E27FC236}">
                <a16:creationId xmlns:a16="http://schemas.microsoft.com/office/drawing/2014/main" xmlns="" id="{759BB9BF-199C-4E15-AF5D-46939BCA727C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8865" y="4934198"/>
            <a:ext cx="525100" cy="525100"/>
          </a:xfrm>
          <a:prstGeom prst="rect">
            <a:avLst/>
          </a:prstGeom>
        </p:spPr>
      </p:pic>
      <p:pic>
        <p:nvPicPr>
          <p:cNvPr id="315" name="Picture 314">
            <a:extLst>
              <a:ext uri="{FF2B5EF4-FFF2-40B4-BE49-F238E27FC236}">
                <a16:creationId xmlns:a16="http://schemas.microsoft.com/office/drawing/2014/main" xmlns="" id="{BB49E420-F7CB-49FA-8543-72E2CBD0F01F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6805" y="4090828"/>
            <a:ext cx="525100" cy="525100"/>
          </a:xfrm>
          <a:prstGeom prst="rect">
            <a:avLst/>
          </a:prstGeom>
        </p:spPr>
      </p:pic>
      <p:pic>
        <p:nvPicPr>
          <p:cNvPr id="316" name="Picture 315">
            <a:extLst>
              <a:ext uri="{FF2B5EF4-FFF2-40B4-BE49-F238E27FC236}">
                <a16:creationId xmlns:a16="http://schemas.microsoft.com/office/drawing/2014/main" xmlns="" id="{4A37A780-10FF-4021-A294-3BE72214B5DE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2202" y="3110682"/>
            <a:ext cx="525100" cy="525100"/>
          </a:xfrm>
          <a:prstGeom prst="rect">
            <a:avLst/>
          </a:prstGeom>
        </p:spPr>
      </p:pic>
      <p:pic>
        <p:nvPicPr>
          <p:cNvPr id="317" name="Picture 316">
            <a:extLst>
              <a:ext uri="{FF2B5EF4-FFF2-40B4-BE49-F238E27FC236}">
                <a16:creationId xmlns:a16="http://schemas.microsoft.com/office/drawing/2014/main" xmlns="" id="{A078471F-A8E5-4839-B408-BD21C03B8FF4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8040" y="2169474"/>
            <a:ext cx="525100" cy="525100"/>
          </a:xfrm>
          <a:prstGeom prst="rect">
            <a:avLst/>
          </a:prstGeom>
        </p:spPr>
      </p:pic>
      <p:pic>
        <p:nvPicPr>
          <p:cNvPr id="319" name="Picture 318">
            <a:extLst>
              <a:ext uri="{FF2B5EF4-FFF2-40B4-BE49-F238E27FC236}">
                <a16:creationId xmlns:a16="http://schemas.microsoft.com/office/drawing/2014/main" xmlns="" id="{E8418E00-F351-426A-9FD5-39C0D6ABBA9F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7248" y="1011877"/>
            <a:ext cx="525100" cy="525100"/>
          </a:xfrm>
          <a:prstGeom prst="rect">
            <a:avLst/>
          </a:prstGeom>
        </p:spPr>
      </p:pic>
      <p:pic>
        <p:nvPicPr>
          <p:cNvPr id="320" name="Picture 319">
            <a:extLst>
              <a:ext uri="{FF2B5EF4-FFF2-40B4-BE49-F238E27FC236}">
                <a16:creationId xmlns:a16="http://schemas.microsoft.com/office/drawing/2014/main" xmlns="" id="{EEE4A949-B359-4ED6-AC41-4A1EC911472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7519" y="516221"/>
            <a:ext cx="551892" cy="551892"/>
          </a:xfrm>
          <a:prstGeom prst="rect">
            <a:avLst/>
          </a:prstGeom>
        </p:spPr>
      </p:pic>
      <p:sp>
        <p:nvSpPr>
          <p:cNvPr id="321" name="TextBox 320">
            <a:extLst>
              <a:ext uri="{FF2B5EF4-FFF2-40B4-BE49-F238E27FC236}">
                <a16:creationId xmlns:a16="http://schemas.microsoft.com/office/drawing/2014/main" xmlns="" id="{BD9DA7AE-9FBF-46F3-9B90-9C806D07C8F1}"/>
              </a:ext>
            </a:extLst>
          </p:cNvPr>
          <p:cNvSpPr txBox="1"/>
          <p:nvPr/>
        </p:nvSpPr>
        <p:spPr>
          <a:xfrm>
            <a:off x="2904091" y="122309"/>
            <a:ext cx="24736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 smtClean="0"/>
              <a:t>’’Department </a:t>
            </a:r>
            <a:r>
              <a:rPr lang="en-US" sz="1000" b="1" dirty="0"/>
              <a:t>of IDPs </a:t>
            </a:r>
            <a:r>
              <a:rPr lang="en-US" sz="1000" b="1" dirty="0" smtClean="0"/>
              <a:t>Affairs’’</a:t>
            </a:r>
            <a:r>
              <a:rPr lang="en-US" sz="1000" b="1" dirty="0"/>
              <a:t> of the Autonomous Republic of Abkhazia </a:t>
            </a:r>
            <a:endParaRPr lang="en-US" b="1" dirty="0"/>
          </a:p>
        </p:txBody>
      </p:sp>
      <p:grpSp>
        <p:nvGrpSpPr>
          <p:cNvPr id="322" name="Group 321">
            <a:extLst>
              <a:ext uri="{FF2B5EF4-FFF2-40B4-BE49-F238E27FC236}">
                <a16:creationId xmlns:a16="http://schemas.microsoft.com/office/drawing/2014/main" xmlns="" id="{09F26E05-19C4-43DE-AB98-6DCB65DA58FE}"/>
              </a:ext>
            </a:extLst>
          </p:cNvPr>
          <p:cNvGrpSpPr/>
          <p:nvPr/>
        </p:nvGrpSpPr>
        <p:grpSpPr>
          <a:xfrm rot="604240">
            <a:off x="4219825" y="1225075"/>
            <a:ext cx="2050914" cy="748685"/>
            <a:chOff x="3534104" y="1847752"/>
            <a:chExt cx="2050914" cy="665676"/>
          </a:xfrm>
        </p:grpSpPr>
        <p:pic>
          <p:nvPicPr>
            <p:cNvPr id="323" name="Picture 322">
              <a:extLst>
                <a:ext uri="{FF2B5EF4-FFF2-40B4-BE49-F238E27FC236}">
                  <a16:creationId xmlns:a16="http://schemas.microsoft.com/office/drawing/2014/main" xmlns="" id="{4D2ED574-F53E-4C79-899F-690BBA4B5AC8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946665" flipH="1">
              <a:off x="3724905" y="1847752"/>
              <a:ext cx="1249032" cy="665676"/>
            </a:xfrm>
            <a:prstGeom prst="rect">
              <a:avLst/>
            </a:prstGeom>
          </p:spPr>
        </p:pic>
        <p:sp>
          <p:nvSpPr>
            <p:cNvPr id="324" name="TextBox 323">
              <a:extLst>
                <a:ext uri="{FF2B5EF4-FFF2-40B4-BE49-F238E27FC236}">
                  <a16:creationId xmlns:a16="http://schemas.microsoft.com/office/drawing/2014/main" xmlns="" id="{E38C7664-7BAD-4AAB-BA7A-2E7D2BAC983C}"/>
                </a:ext>
              </a:extLst>
            </p:cNvPr>
            <p:cNvSpPr txBox="1"/>
            <p:nvPr/>
          </p:nvSpPr>
          <p:spPr>
            <a:xfrm rot="1926280">
              <a:off x="3534104" y="1986201"/>
              <a:ext cx="2050914" cy="2052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dirty="0" smtClean="0"/>
                <a:t>Without limitation of rating score</a:t>
              </a:r>
              <a:endParaRPr lang="en-US" sz="900" dirty="0"/>
            </a:p>
          </p:txBody>
        </p:sp>
      </p:grpSp>
      <p:sp>
        <p:nvSpPr>
          <p:cNvPr id="325" name="TextBox 324">
            <a:extLst>
              <a:ext uri="{FF2B5EF4-FFF2-40B4-BE49-F238E27FC236}">
                <a16:creationId xmlns:a16="http://schemas.microsoft.com/office/drawing/2014/main" xmlns="" id="{B597412D-89DF-4045-BAA5-4F16A935E9E2}"/>
              </a:ext>
            </a:extLst>
          </p:cNvPr>
          <p:cNvSpPr txBox="1"/>
          <p:nvPr/>
        </p:nvSpPr>
        <p:spPr>
          <a:xfrm>
            <a:off x="5718388" y="5759971"/>
            <a:ext cx="2347972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 smtClean="0"/>
              <a:t>Data exchange Agency</a:t>
            </a:r>
          </a:p>
          <a:p>
            <a:pPr algn="ctr"/>
            <a:r>
              <a:rPr lang="ka-GE" sz="1000" b="1" dirty="0" smtClean="0"/>
              <a:t> (</a:t>
            </a:r>
            <a:r>
              <a:rPr lang="en-US" sz="1000" b="1" dirty="0" smtClean="0"/>
              <a:t>Electronic Portal of Citizens</a:t>
            </a:r>
            <a:r>
              <a:rPr lang="ka-GE" sz="1000" b="1" dirty="0" smtClean="0"/>
              <a:t>)</a:t>
            </a:r>
            <a:endParaRPr lang="en-US" sz="1000" b="1" dirty="0"/>
          </a:p>
          <a:p>
            <a:endParaRPr lang="en-US" b="1" dirty="0"/>
          </a:p>
        </p:txBody>
      </p:sp>
      <p:grpSp>
        <p:nvGrpSpPr>
          <p:cNvPr id="326" name="Group 325">
            <a:extLst>
              <a:ext uri="{FF2B5EF4-FFF2-40B4-BE49-F238E27FC236}">
                <a16:creationId xmlns:a16="http://schemas.microsoft.com/office/drawing/2014/main" xmlns="" id="{ADF25675-7A2E-4000-91CE-8CF9A8C7847D}"/>
              </a:ext>
            </a:extLst>
          </p:cNvPr>
          <p:cNvGrpSpPr/>
          <p:nvPr/>
        </p:nvGrpSpPr>
        <p:grpSpPr>
          <a:xfrm rot="7657859">
            <a:off x="6522160" y="4222892"/>
            <a:ext cx="594942" cy="1879260"/>
            <a:chOff x="6442923" y="566831"/>
            <a:chExt cx="665676" cy="2015805"/>
          </a:xfrm>
        </p:grpSpPr>
        <p:pic>
          <p:nvPicPr>
            <p:cNvPr id="327" name="Picture 326">
              <a:extLst>
                <a:ext uri="{FF2B5EF4-FFF2-40B4-BE49-F238E27FC236}">
                  <a16:creationId xmlns:a16="http://schemas.microsoft.com/office/drawing/2014/main" xmlns="" id="{B9238502-5061-48F2-9CDA-E21F6EF632A2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6731507" flipH="1">
              <a:off x="6151245" y="1375586"/>
              <a:ext cx="1249032" cy="665676"/>
            </a:xfrm>
            <a:prstGeom prst="rect">
              <a:avLst/>
            </a:prstGeom>
          </p:spPr>
        </p:pic>
        <p:sp>
          <p:nvSpPr>
            <p:cNvPr id="328" name="TextBox 327">
              <a:extLst>
                <a:ext uri="{FF2B5EF4-FFF2-40B4-BE49-F238E27FC236}">
                  <a16:creationId xmlns:a16="http://schemas.microsoft.com/office/drawing/2014/main" xmlns="" id="{713CB360-C306-426E-B5C7-A915709E6FAD}"/>
                </a:ext>
              </a:extLst>
            </p:cNvPr>
            <p:cNvSpPr txBox="1"/>
            <p:nvPr/>
          </p:nvSpPr>
          <p:spPr>
            <a:xfrm rot="17559096">
              <a:off x="5650860" y="1385331"/>
              <a:ext cx="2015805" cy="37880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" dirty="0" smtClean="0"/>
                <a:t>Without </a:t>
              </a:r>
              <a:r>
                <a:rPr lang="en-US" sz="800" dirty="0"/>
                <a:t>limitation of rating score</a:t>
              </a:r>
            </a:p>
            <a:p>
              <a:endParaRPr lang="en-US" sz="800" dirty="0"/>
            </a:p>
          </p:txBody>
        </p:sp>
      </p:grpSp>
    </p:spTree>
    <p:extLst>
      <p:ext uri="{BB962C8B-B14F-4D97-AF65-F5344CB8AC3E}">
        <p14:creationId xmlns:p14="http://schemas.microsoft.com/office/powerpoint/2010/main" val="14310719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1C7E06B9-879F-458B-A1B5-A5FEF751CA37}"/>
              </a:ext>
            </a:extLst>
          </p:cNvPr>
          <p:cNvSpPr txBox="1"/>
          <p:nvPr/>
        </p:nvSpPr>
        <p:spPr>
          <a:xfrm>
            <a:off x="274320" y="1857559"/>
            <a:ext cx="1044244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dirty="0"/>
              <a:t>The program is administrated by 350 social workers, a social agent, about 180 operators and other </a:t>
            </a:r>
            <a:r>
              <a:rPr lang="en-US" sz="2000" dirty="0" smtClean="0"/>
              <a:t>persons working at </a:t>
            </a:r>
            <a:r>
              <a:rPr lang="en-US" sz="2000" dirty="0"/>
              <a:t>the Territorial Unite. (Main specialist, Chief specialist</a:t>
            </a:r>
            <a:r>
              <a:rPr lang="en-US" sz="2000" dirty="0" smtClean="0"/>
              <a:t>). At </a:t>
            </a:r>
            <a:r>
              <a:rPr lang="en-US" sz="2000" dirty="0"/>
              <a:t>the central </a:t>
            </a:r>
            <a:r>
              <a:rPr lang="en-US" sz="2000" dirty="0" smtClean="0"/>
              <a:t>branch </a:t>
            </a:r>
            <a:r>
              <a:rPr lang="en-US" sz="2000" dirty="0"/>
              <a:t>- Social Assistance Administration Department. Technical help is supported by the Informational Technology Department. The program is monitored by the Control Department of the Agency</a:t>
            </a:r>
            <a:r>
              <a:rPr lang="en-US" sz="2000" dirty="0" smtClean="0"/>
              <a:t>.</a:t>
            </a:r>
            <a:endParaRPr lang="en-US" sz="2000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1AF4D142-2863-4A74-A3BC-447C93636E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8543F-E6C8-47DA-853E-ACBC555CC2DB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46440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E7849BCB-FF1E-4DA9-B8BC-F79BF8B4CB5D}"/>
              </a:ext>
            </a:extLst>
          </p:cNvPr>
          <p:cNvSpPr txBox="1"/>
          <p:nvPr/>
        </p:nvSpPr>
        <p:spPr>
          <a:xfrm>
            <a:off x="237744" y="1866703"/>
            <a:ext cx="993038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ka-GE" sz="2000" dirty="0" smtClean="0"/>
              <a:t>In </a:t>
            </a:r>
            <a:r>
              <a:rPr lang="ka-GE" sz="2000" dirty="0"/>
              <a:t>the purpose of family registration in the </a:t>
            </a:r>
            <a:r>
              <a:rPr lang="en-US" sz="2000" dirty="0"/>
              <a:t>S</a:t>
            </a:r>
            <a:r>
              <a:rPr lang="ka-GE" sz="2000" dirty="0"/>
              <a:t>ocial Database system about </a:t>
            </a:r>
            <a:r>
              <a:rPr lang="ka-GE" sz="2000" dirty="0" smtClean="0"/>
              <a:t>84 </a:t>
            </a:r>
            <a:r>
              <a:rPr lang="ka-GE" sz="2000" dirty="0"/>
              <a:t>000 application forms were filled out in </a:t>
            </a:r>
            <a:r>
              <a:rPr lang="ka-GE" sz="2000" dirty="0" smtClean="0"/>
              <a:t>2018.</a:t>
            </a:r>
            <a:endParaRPr lang="en-US" sz="2000" dirty="0" smtClean="0"/>
          </a:p>
          <a:p>
            <a:pPr algn="just"/>
            <a:r>
              <a:rPr lang="en-US" sz="2000" dirty="0" smtClean="0"/>
              <a:t>4</a:t>
            </a:r>
            <a:r>
              <a:rPr lang="ka-GE" sz="2000" dirty="0" smtClean="0"/>
              <a:t>4</a:t>
            </a:r>
            <a:r>
              <a:rPr lang="en-US" sz="2000" dirty="0"/>
              <a:t> 000 of </a:t>
            </a:r>
            <a:r>
              <a:rPr lang="en-US" sz="2000" dirty="0" smtClean="0"/>
              <a:t>the applications </a:t>
            </a:r>
            <a:r>
              <a:rPr lang="en-US" sz="2000" dirty="0"/>
              <a:t>were primary and </a:t>
            </a:r>
            <a:r>
              <a:rPr lang="ka-GE" sz="2000" dirty="0" smtClean="0"/>
              <a:t>40</a:t>
            </a:r>
            <a:r>
              <a:rPr lang="en-US" sz="2000" dirty="0"/>
              <a:t> 000 – secondary.</a:t>
            </a:r>
          </a:p>
          <a:p>
            <a:pPr algn="just"/>
            <a:r>
              <a:rPr lang="en-US" sz="2000" dirty="0" smtClean="0"/>
              <a:t>1</a:t>
            </a:r>
            <a:r>
              <a:rPr lang="ka-GE" sz="2000" dirty="0" smtClean="0"/>
              <a:t>20</a:t>
            </a:r>
            <a:r>
              <a:rPr lang="en-US" sz="2000" dirty="0"/>
              <a:t> 000 family declarations were filled out in </a:t>
            </a:r>
            <a:r>
              <a:rPr lang="en-US" sz="2000" dirty="0" smtClean="0"/>
              <a:t>201</a:t>
            </a:r>
            <a:r>
              <a:rPr lang="ka-GE" sz="2000" dirty="0" smtClean="0"/>
              <a:t>8</a:t>
            </a:r>
            <a:r>
              <a:rPr lang="en-US" sz="2000" dirty="0" smtClean="0"/>
              <a:t>. </a:t>
            </a:r>
            <a:endParaRPr lang="en-US" sz="2000" dirty="0"/>
          </a:p>
          <a:p>
            <a:pPr algn="just"/>
            <a:r>
              <a:rPr lang="ka-GE" sz="2000" dirty="0" smtClean="0"/>
              <a:t>48</a:t>
            </a:r>
            <a:r>
              <a:rPr lang="en-US" sz="2000" dirty="0" smtClean="0"/>
              <a:t> </a:t>
            </a:r>
            <a:r>
              <a:rPr lang="en-US" sz="2000" dirty="0"/>
              <a:t>000 families were </a:t>
            </a:r>
            <a:r>
              <a:rPr lang="en-US" sz="2000" dirty="0" smtClean="0"/>
              <a:t>terminated </a:t>
            </a:r>
            <a:r>
              <a:rPr lang="en-US" sz="2000" dirty="0"/>
              <a:t>registration in the database, </a:t>
            </a:r>
            <a:r>
              <a:rPr lang="ka-GE" sz="2000" dirty="0" smtClean="0"/>
              <a:t>28</a:t>
            </a:r>
            <a:r>
              <a:rPr lang="en-US" sz="2000" dirty="0"/>
              <a:t> 000 of them by </a:t>
            </a:r>
            <a:r>
              <a:rPr lang="en-US" sz="2000" dirty="0" smtClean="0"/>
              <a:t>centralized </a:t>
            </a:r>
            <a:r>
              <a:rPr lang="en-US" sz="2000" dirty="0"/>
              <a:t>and </a:t>
            </a:r>
            <a:r>
              <a:rPr lang="ka-GE" sz="2000" dirty="0" smtClean="0"/>
              <a:t>2</a:t>
            </a:r>
            <a:r>
              <a:rPr lang="en-US" sz="2000" dirty="0" smtClean="0"/>
              <a:t>0 </a:t>
            </a:r>
            <a:r>
              <a:rPr lang="en-US" sz="2000" dirty="0"/>
              <a:t>000 - by Territorial </a:t>
            </a:r>
            <a:r>
              <a:rPr lang="en-US" sz="2000" dirty="0" smtClean="0"/>
              <a:t>Entity. </a:t>
            </a:r>
            <a:r>
              <a:rPr lang="en-US" sz="2000" dirty="0"/>
              <a:t>The subsistence allowance was assigned /extended to </a:t>
            </a:r>
            <a:r>
              <a:rPr lang="ka-GE" sz="2000" dirty="0" smtClean="0"/>
              <a:t>42 </a:t>
            </a:r>
            <a:r>
              <a:rPr lang="en-US" sz="2000" dirty="0" smtClean="0"/>
              <a:t>000 </a:t>
            </a:r>
            <a:r>
              <a:rPr lang="en-US" sz="2000" dirty="0"/>
              <a:t>families, of those </a:t>
            </a:r>
            <a:r>
              <a:rPr lang="en-US" sz="2000" dirty="0" smtClean="0"/>
              <a:t>2</a:t>
            </a:r>
            <a:r>
              <a:rPr lang="ka-GE" sz="2000" dirty="0" smtClean="0"/>
              <a:t>1</a:t>
            </a:r>
            <a:r>
              <a:rPr lang="en-US" sz="2000" dirty="0"/>
              <a:t> </a:t>
            </a:r>
            <a:r>
              <a:rPr lang="ka-GE" sz="2000" dirty="0" smtClean="0"/>
              <a:t>0</a:t>
            </a:r>
            <a:r>
              <a:rPr lang="en-US" sz="2000" dirty="0" smtClean="0"/>
              <a:t>00 </a:t>
            </a:r>
            <a:r>
              <a:rPr lang="en-US" sz="2000" dirty="0"/>
              <a:t>households had been granted the allowance first time.</a:t>
            </a:r>
          </a:p>
          <a:p>
            <a:pPr algn="just"/>
            <a:endParaRPr lang="en-US" sz="20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B9031EEE-AA88-4AA0-8831-FBFFF28931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8543F-E6C8-47DA-853E-ACBC555CC2DB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158247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FC1645B3-9210-4993-B7C3-9439D59F5D2D}"/>
              </a:ext>
            </a:extLst>
          </p:cNvPr>
          <p:cNvSpPr txBox="1"/>
          <p:nvPr/>
        </p:nvSpPr>
        <p:spPr>
          <a:xfrm>
            <a:off x="457200" y="1601527"/>
            <a:ext cx="9089136" cy="49013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ka-GE" sz="2000" dirty="0" smtClean="0"/>
              <a:t>As </a:t>
            </a:r>
            <a:r>
              <a:rPr lang="ka-GE" sz="2000" dirty="0"/>
              <a:t>of </a:t>
            </a:r>
            <a:r>
              <a:rPr lang="en-US" sz="2000" dirty="0" smtClean="0"/>
              <a:t>August</a:t>
            </a:r>
            <a:r>
              <a:rPr lang="ka-GE" sz="2000" dirty="0" smtClean="0"/>
              <a:t> 2019, </a:t>
            </a:r>
            <a:r>
              <a:rPr lang="en-US" sz="2000" dirty="0"/>
              <a:t>I</a:t>
            </a:r>
            <a:r>
              <a:rPr lang="ka-GE" sz="2000" dirty="0" smtClean="0"/>
              <a:t>n </a:t>
            </a:r>
            <a:r>
              <a:rPr lang="ka-GE" sz="2000" dirty="0"/>
              <a:t>the Labor Market Management Information Portal - </a:t>
            </a:r>
            <a:r>
              <a:rPr lang="ka-GE" sz="2000" u="sng" dirty="0" smtClean="0">
                <a:hlinkClick r:id="rId3"/>
              </a:rPr>
              <a:t>www.worknet.gov.ge</a:t>
            </a:r>
            <a:r>
              <a:rPr lang="en-US" sz="2000" dirty="0" smtClean="0"/>
              <a:t> - </a:t>
            </a:r>
            <a:r>
              <a:rPr lang="ka-GE" sz="2000" b="1" dirty="0"/>
              <a:t>265 916 </a:t>
            </a:r>
            <a:r>
              <a:rPr lang="ka-GE" sz="2000" dirty="0" smtClean="0"/>
              <a:t>persons </a:t>
            </a:r>
            <a:r>
              <a:rPr lang="en-US" sz="2000" dirty="0"/>
              <a:t>had been </a:t>
            </a:r>
            <a:r>
              <a:rPr lang="ka-GE" sz="2000" dirty="0" smtClean="0"/>
              <a:t>registered</a:t>
            </a:r>
            <a:r>
              <a:rPr lang="en-US" sz="2000" dirty="0" smtClean="0"/>
              <a:t>.</a:t>
            </a:r>
            <a:endParaRPr lang="en-US" sz="2000" dirty="0"/>
          </a:p>
          <a:p>
            <a:pPr algn="just"/>
            <a:endParaRPr lang="en-US" sz="1900" b="1" dirty="0"/>
          </a:p>
          <a:p>
            <a:pPr algn="just"/>
            <a:endParaRPr lang="en-US" sz="2000" dirty="0"/>
          </a:p>
          <a:p>
            <a:pPr algn="just"/>
            <a:r>
              <a:rPr lang="ka-GE" sz="2000" b="1" dirty="0"/>
              <a:t>216 954 </a:t>
            </a:r>
            <a:r>
              <a:rPr lang="en-US" sz="2000" dirty="0" smtClean="0"/>
              <a:t>persons </a:t>
            </a:r>
            <a:r>
              <a:rPr lang="en-US" sz="2000" dirty="0"/>
              <a:t>have been registered in the portal </a:t>
            </a:r>
            <a:r>
              <a:rPr lang="en-US" sz="2000" dirty="0" smtClean="0"/>
              <a:t>– </a:t>
            </a:r>
            <a:r>
              <a:rPr lang="ka-GE" sz="2000" u="sng" dirty="0" smtClean="0">
                <a:hlinkClick r:id="rId3"/>
              </a:rPr>
              <a:t>www.worknet.gov.ge</a:t>
            </a:r>
            <a:r>
              <a:rPr lang="en-US" sz="2000" u="sng" dirty="0" smtClean="0"/>
              <a:t> - </a:t>
            </a:r>
            <a:r>
              <a:rPr lang="en-US" sz="2000" dirty="0" smtClean="0"/>
              <a:t>since the </a:t>
            </a:r>
            <a:r>
              <a:rPr lang="en-US" sz="2000" dirty="0"/>
              <a:t>registration became obligatory for Socially vulnerable persons. Including </a:t>
            </a:r>
            <a:r>
              <a:rPr lang="ka-GE" sz="2000" b="1" dirty="0"/>
              <a:t>169 629 </a:t>
            </a:r>
            <a:r>
              <a:rPr lang="en-US" sz="2000" dirty="0" smtClean="0"/>
              <a:t>persons have been </a:t>
            </a:r>
            <a:r>
              <a:rPr lang="en-US" sz="2000" dirty="0"/>
              <a:t>registered in the Unified Database of Socially Vulnerable Families, of those </a:t>
            </a:r>
            <a:r>
              <a:rPr lang="ka-GE" sz="2000" b="1" dirty="0"/>
              <a:t>111 177 </a:t>
            </a:r>
            <a:r>
              <a:rPr lang="en-US" sz="2000" dirty="0" smtClean="0"/>
              <a:t>persons </a:t>
            </a:r>
            <a:r>
              <a:rPr lang="en-US" sz="2000" dirty="0"/>
              <a:t>are recipients of monetary subsidies - "subsistence allowances".</a:t>
            </a:r>
          </a:p>
          <a:p>
            <a:pPr algn="just"/>
            <a:endParaRPr lang="en-US" sz="2000" b="1" dirty="0"/>
          </a:p>
          <a:p>
            <a:pPr algn="just"/>
            <a:r>
              <a:rPr lang="ka-GE" sz="2400" b="1" dirty="0"/>
              <a:t>29 053 </a:t>
            </a:r>
            <a:r>
              <a:rPr lang="en-US" sz="2400" dirty="0" smtClean="0"/>
              <a:t>families (</a:t>
            </a:r>
            <a:r>
              <a:rPr lang="ka-GE" sz="2400" b="1" dirty="0"/>
              <a:t>117 975 </a:t>
            </a:r>
            <a:r>
              <a:rPr lang="en-US" sz="2400" dirty="0" smtClean="0"/>
              <a:t>persons</a:t>
            </a:r>
            <a:r>
              <a:rPr lang="en-US" sz="2400" dirty="0"/>
              <a:t>) have been </a:t>
            </a:r>
            <a:r>
              <a:rPr lang="en-US" sz="2400" dirty="0" smtClean="0"/>
              <a:t>terminated the </a:t>
            </a:r>
            <a:r>
              <a:rPr lang="en-US" sz="2400" dirty="0"/>
              <a:t>registration in the database due to not being registered in the portal – worknet.gov.ge</a:t>
            </a:r>
          </a:p>
          <a:p>
            <a:pPr algn="just"/>
            <a:endParaRPr lang="en-US" sz="2150" dirty="0"/>
          </a:p>
          <a:p>
            <a:endParaRPr lang="en-US" sz="20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41A0FAD6-75C5-41CA-BAA1-7D5B76E14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8543F-E6C8-47DA-853E-ACBC555CC2DB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797979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41A0FAD6-75C5-41CA-BAA1-7D5B76E14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8543F-E6C8-47DA-853E-ACBC555CC2DB}" type="slidenum">
              <a:rPr lang="en-US" altLang="en-US" smtClean="0"/>
              <a:pPr/>
              <a:t>7</a:t>
            </a:fld>
            <a:endParaRPr lang="en-US" alt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86415086-0ED4-42ED-B857-AA1FC0E2A0C9}"/>
              </a:ext>
            </a:extLst>
          </p:cNvPr>
          <p:cNvSpPr txBox="1"/>
          <p:nvPr/>
        </p:nvSpPr>
        <p:spPr>
          <a:xfrm>
            <a:off x="2878836" y="566292"/>
            <a:ext cx="64343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The amount of money transferred for subsistence allowance (MM GEL)</a:t>
            </a:r>
            <a:endParaRPr lang="en-US" b="1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1947656"/>
              </p:ext>
            </p:extLst>
          </p:nvPr>
        </p:nvGraphicFramePr>
        <p:xfrm>
          <a:off x="276883" y="1449660"/>
          <a:ext cx="11296187" cy="4105478"/>
        </p:xfrm>
        <a:graphic>
          <a:graphicData uri="http://schemas.openxmlformats.org/drawingml/2006/table">
            <a:tbl>
              <a:tblPr/>
              <a:tblGrid>
                <a:gridCol w="2766932">
                  <a:extLst>
                    <a:ext uri="{9D8B030D-6E8A-4147-A177-3AD203B41FA5}">
                      <a16:colId xmlns="" xmlns:a16="http://schemas.microsoft.com/office/drawing/2014/main" val="49090386"/>
                    </a:ext>
                  </a:extLst>
                </a:gridCol>
                <a:gridCol w="1218465">
                  <a:extLst>
                    <a:ext uri="{9D8B030D-6E8A-4147-A177-3AD203B41FA5}">
                      <a16:colId xmlns="" xmlns:a16="http://schemas.microsoft.com/office/drawing/2014/main" val="1480943682"/>
                    </a:ext>
                  </a:extLst>
                </a:gridCol>
                <a:gridCol w="1218465">
                  <a:extLst>
                    <a:ext uri="{9D8B030D-6E8A-4147-A177-3AD203B41FA5}">
                      <a16:colId xmlns="" xmlns:a16="http://schemas.microsoft.com/office/drawing/2014/main" val="2724816551"/>
                    </a:ext>
                  </a:extLst>
                </a:gridCol>
                <a:gridCol w="1218465">
                  <a:extLst>
                    <a:ext uri="{9D8B030D-6E8A-4147-A177-3AD203B41FA5}">
                      <a16:colId xmlns="" xmlns:a16="http://schemas.microsoft.com/office/drawing/2014/main" val="1992956077"/>
                    </a:ext>
                  </a:extLst>
                </a:gridCol>
                <a:gridCol w="1218465">
                  <a:extLst>
                    <a:ext uri="{9D8B030D-6E8A-4147-A177-3AD203B41FA5}">
                      <a16:colId xmlns="" xmlns:a16="http://schemas.microsoft.com/office/drawing/2014/main" val="2506731870"/>
                    </a:ext>
                  </a:extLst>
                </a:gridCol>
                <a:gridCol w="1218465">
                  <a:extLst>
                    <a:ext uri="{9D8B030D-6E8A-4147-A177-3AD203B41FA5}">
                      <a16:colId xmlns="" xmlns:a16="http://schemas.microsoft.com/office/drawing/2014/main" val="2347454874"/>
                    </a:ext>
                  </a:extLst>
                </a:gridCol>
                <a:gridCol w="1218465">
                  <a:extLst>
                    <a:ext uri="{9D8B030D-6E8A-4147-A177-3AD203B41FA5}">
                      <a16:colId xmlns="" xmlns:a16="http://schemas.microsoft.com/office/drawing/2014/main" val="1019916255"/>
                    </a:ext>
                  </a:extLst>
                </a:gridCol>
                <a:gridCol w="1218465">
                  <a:extLst>
                    <a:ext uri="{9D8B030D-6E8A-4147-A177-3AD203B41FA5}">
                      <a16:colId xmlns="" xmlns:a16="http://schemas.microsoft.com/office/drawing/2014/main" val="864350783"/>
                    </a:ext>
                  </a:extLst>
                </a:gridCol>
              </a:tblGrid>
              <a:tr h="31580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Region</a:t>
                      </a:r>
                      <a:r>
                        <a:rPr lang="ka-GE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District</a:t>
                      </a:r>
                      <a:endParaRPr lang="ka-GE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3" marR="6963" marT="69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2013</a:t>
                      </a:r>
                    </a:p>
                  </a:txBody>
                  <a:tcPr marL="6963" marR="6963" marT="69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2014</a:t>
                      </a:r>
                    </a:p>
                  </a:txBody>
                  <a:tcPr marL="6963" marR="6963" marT="69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2015</a:t>
                      </a:r>
                    </a:p>
                  </a:txBody>
                  <a:tcPr marL="6963" marR="6963" marT="69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2016</a:t>
                      </a:r>
                    </a:p>
                  </a:txBody>
                  <a:tcPr marL="6963" marR="6963" marT="69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2017</a:t>
                      </a:r>
                    </a:p>
                  </a:txBody>
                  <a:tcPr marL="6963" marR="6963" marT="69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2018</a:t>
                      </a:r>
                    </a:p>
                  </a:txBody>
                  <a:tcPr marL="6963" marR="6963" marT="69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</a:t>
                      </a:r>
                    </a:p>
                  </a:txBody>
                  <a:tcPr marL="6963" marR="6963" marT="69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781530038"/>
                  </a:ext>
                </a:extLst>
              </a:tr>
              <a:tr h="31580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Tbilisi</a:t>
                      </a:r>
                      <a:endParaRPr lang="ka-GE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34,1</a:t>
                      </a:r>
                    </a:p>
                  </a:txBody>
                  <a:tcPr marL="6963" marR="6963" marT="69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48,1</a:t>
                      </a:r>
                    </a:p>
                  </a:txBody>
                  <a:tcPr marL="6963" marR="6963" marT="69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45,7</a:t>
                      </a:r>
                    </a:p>
                  </a:txBody>
                  <a:tcPr marL="6963" marR="6963" marT="69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55,8</a:t>
                      </a:r>
                    </a:p>
                  </a:txBody>
                  <a:tcPr marL="6963" marR="6963" marT="69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60,7</a:t>
                      </a:r>
                    </a:p>
                  </a:txBody>
                  <a:tcPr marL="6963" marR="6963" marT="69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61,0</a:t>
                      </a:r>
                    </a:p>
                  </a:txBody>
                  <a:tcPr marL="6963" marR="6963" marT="69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45,8</a:t>
                      </a:r>
                    </a:p>
                  </a:txBody>
                  <a:tcPr marL="6963" marR="6963" marT="69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830148182"/>
                  </a:ext>
                </a:extLst>
              </a:tr>
              <a:tr h="31580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Guria</a:t>
                      </a:r>
                      <a:endParaRPr lang="ka-GE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8,4</a:t>
                      </a:r>
                    </a:p>
                  </a:txBody>
                  <a:tcPr marL="6963" marR="6963" marT="69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10,7</a:t>
                      </a:r>
                    </a:p>
                  </a:txBody>
                  <a:tcPr marL="6963" marR="6963" marT="69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10,0</a:t>
                      </a:r>
                    </a:p>
                  </a:txBody>
                  <a:tcPr marL="6963" marR="6963" marT="69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10,3</a:t>
                      </a:r>
                    </a:p>
                  </a:txBody>
                  <a:tcPr marL="6963" marR="6963" marT="69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9,3</a:t>
                      </a:r>
                    </a:p>
                  </a:txBody>
                  <a:tcPr marL="6963" marR="6963" marT="69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8,9</a:t>
                      </a:r>
                    </a:p>
                  </a:txBody>
                  <a:tcPr marL="6963" marR="6963" marT="69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6,9</a:t>
                      </a:r>
                    </a:p>
                  </a:txBody>
                  <a:tcPr marL="6963" marR="6963" marT="69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267969183"/>
                  </a:ext>
                </a:extLst>
              </a:tr>
              <a:tr h="315806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Racha­Lechkhumi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and </a:t>
                      </a:r>
                      <a:r>
                        <a:rPr lang="en-US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Kvemo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Svaneti</a:t>
                      </a:r>
                      <a:endParaRPr lang="ka-GE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7,6</a:t>
                      </a:r>
                    </a:p>
                  </a:txBody>
                  <a:tcPr marL="6963" marR="6963" marT="69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10,3</a:t>
                      </a:r>
                    </a:p>
                  </a:txBody>
                  <a:tcPr marL="6963" marR="6963" marT="69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9,4</a:t>
                      </a:r>
                    </a:p>
                  </a:txBody>
                  <a:tcPr marL="6963" marR="6963" marT="69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8,9</a:t>
                      </a:r>
                    </a:p>
                  </a:txBody>
                  <a:tcPr marL="6963" marR="6963" marT="69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8,0</a:t>
                      </a:r>
                    </a:p>
                  </a:txBody>
                  <a:tcPr marL="6963" marR="6963" marT="69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7,7</a:t>
                      </a:r>
                    </a:p>
                  </a:txBody>
                  <a:tcPr marL="6963" marR="6963" marT="69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5,2</a:t>
                      </a:r>
                    </a:p>
                  </a:txBody>
                  <a:tcPr marL="6963" marR="6963" marT="69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21272341"/>
                  </a:ext>
                </a:extLst>
              </a:tr>
              <a:tr h="315806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Kakheti</a:t>
                      </a:r>
                      <a:endParaRPr lang="ka-GE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27,5</a:t>
                      </a:r>
                    </a:p>
                  </a:txBody>
                  <a:tcPr marL="6963" marR="6963" marT="69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36,5</a:t>
                      </a:r>
                    </a:p>
                  </a:txBody>
                  <a:tcPr marL="6963" marR="6963" marT="69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33,0</a:t>
                      </a:r>
                    </a:p>
                  </a:txBody>
                  <a:tcPr marL="6963" marR="6963" marT="69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33,2</a:t>
                      </a:r>
                    </a:p>
                  </a:txBody>
                  <a:tcPr marL="6963" marR="6963" marT="69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29,8</a:t>
                      </a:r>
                    </a:p>
                  </a:txBody>
                  <a:tcPr marL="6963" marR="6963" marT="69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26,9</a:t>
                      </a:r>
                    </a:p>
                  </a:txBody>
                  <a:tcPr marL="6963" marR="6963" marT="69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19,7</a:t>
                      </a:r>
                    </a:p>
                  </a:txBody>
                  <a:tcPr marL="6963" marR="6963" marT="69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4085198496"/>
                  </a:ext>
                </a:extLst>
              </a:tr>
              <a:tr h="315806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Imereti</a:t>
                      </a:r>
                      <a:endParaRPr lang="ka-GE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44,2</a:t>
                      </a:r>
                    </a:p>
                  </a:txBody>
                  <a:tcPr marL="6963" marR="6963" marT="69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53,2</a:t>
                      </a:r>
                    </a:p>
                  </a:txBody>
                  <a:tcPr marL="6963" marR="6963" marT="69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44,1</a:t>
                      </a:r>
                    </a:p>
                  </a:txBody>
                  <a:tcPr marL="6963" marR="6963" marT="69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43,1</a:t>
                      </a:r>
                    </a:p>
                  </a:txBody>
                  <a:tcPr marL="6963" marR="6963" marT="69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35,8</a:t>
                      </a:r>
                    </a:p>
                  </a:txBody>
                  <a:tcPr marL="6963" marR="6963" marT="69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32,8</a:t>
                      </a:r>
                    </a:p>
                  </a:txBody>
                  <a:tcPr marL="6963" marR="6963" marT="69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24,0</a:t>
                      </a:r>
                    </a:p>
                  </a:txBody>
                  <a:tcPr marL="6963" marR="6963" marT="69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450273710"/>
                  </a:ext>
                </a:extLst>
              </a:tr>
              <a:tr h="315806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Mtskheta­Mtianeti</a:t>
                      </a:r>
                      <a:endParaRPr lang="ka-GE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8,8</a:t>
                      </a:r>
                    </a:p>
                  </a:txBody>
                  <a:tcPr marL="6963" marR="6963" marT="69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12,2</a:t>
                      </a:r>
                    </a:p>
                  </a:txBody>
                  <a:tcPr marL="6963" marR="6963" marT="69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11,0</a:t>
                      </a:r>
                    </a:p>
                  </a:txBody>
                  <a:tcPr marL="6963" marR="6963" marT="69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11,0</a:t>
                      </a:r>
                    </a:p>
                  </a:txBody>
                  <a:tcPr marL="6963" marR="6963" marT="69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9,7</a:t>
                      </a:r>
                    </a:p>
                  </a:txBody>
                  <a:tcPr marL="6963" marR="6963" marT="69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9,0</a:t>
                      </a:r>
                    </a:p>
                  </a:txBody>
                  <a:tcPr marL="6963" marR="6963" marT="69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6,2</a:t>
                      </a:r>
                    </a:p>
                  </a:txBody>
                  <a:tcPr marL="6963" marR="6963" marT="69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874056410"/>
                  </a:ext>
                </a:extLst>
              </a:tr>
              <a:tr h="315806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ka-GE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Samegrelo­Zemo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Svaneti</a:t>
                      </a:r>
                      <a:endParaRPr lang="ka-GE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21,1</a:t>
                      </a:r>
                    </a:p>
                  </a:txBody>
                  <a:tcPr marL="6963" marR="6963" marT="69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28,9</a:t>
                      </a:r>
                    </a:p>
                  </a:txBody>
                  <a:tcPr marL="6963" marR="6963" marT="69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26,6</a:t>
                      </a:r>
                    </a:p>
                  </a:txBody>
                  <a:tcPr marL="6963" marR="6963" marT="69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28,7</a:t>
                      </a:r>
                    </a:p>
                  </a:txBody>
                  <a:tcPr marL="6963" marR="6963" marT="69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28,7</a:t>
                      </a:r>
                    </a:p>
                  </a:txBody>
                  <a:tcPr marL="6963" marR="6963" marT="69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30,1</a:t>
                      </a:r>
                    </a:p>
                  </a:txBody>
                  <a:tcPr marL="6963" marR="6963" marT="69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23,5</a:t>
                      </a:r>
                    </a:p>
                  </a:txBody>
                  <a:tcPr marL="6963" marR="6963" marT="69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640878674"/>
                  </a:ext>
                </a:extLst>
              </a:tr>
              <a:tr h="315806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Samtskhe­Javakheti</a:t>
                      </a:r>
                      <a:endParaRPr lang="ka-GE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4,7</a:t>
                      </a:r>
                    </a:p>
                  </a:txBody>
                  <a:tcPr marL="6963" marR="6963" marT="69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6,2</a:t>
                      </a:r>
                    </a:p>
                  </a:txBody>
                  <a:tcPr marL="6963" marR="6963" marT="69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5,5</a:t>
                      </a:r>
                    </a:p>
                  </a:txBody>
                  <a:tcPr marL="6963" marR="6963" marT="69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5,7</a:t>
                      </a:r>
                    </a:p>
                  </a:txBody>
                  <a:tcPr marL="6963" marR="6963" marT="69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5,7</a:t>
                      </a:r>
                    </a:p>
                  </a:txBody>
                  <a:tcPr marL="6963" marR="6963" marT="69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5,5</a:t>
                      </a:r>
                    </a:p>
                  </a:txBody>
                  <a:tcPr marL="6963" marR="6963" marT="69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4,3</a:t>
                      </a:r>
                    </a:p>
                  </a:txBody>
                  <a:tcPr marL="6963" marR="6963" marT="69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181365777"/>
                  </a:ext>
                </a:extLst>
              </a:tr>
              <a:tr h="315806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Kvemo</a:t>
                      </a:r>
                      <a:r>
                        <a:rPr lang="en-US" sz="14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="1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Kartli</a:t>
                      </a:r>
                      <a:r>
                        <a:rPr lang="ka-GE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endParaRPr lang="ka-GE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12,4</a:t>
                      </a:r>
                    </a:p>
                  </a:txBody>
                  <a:tcPr marL="6963" marR="6963" marT="69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17,3</a:t>
                      </a:r>
                    </a:p>
                  </a:txBody>
                  <a:tcPr marL="6963" marR="6963" marT="69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17,2</a:t>
                      </a:r>
                    </a:p>
                  </a:txBody>
                  <a:tcPr marL="6963" marR="6963" marT="69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21,4</a:t>
                      </a:r>
                    </a:p>
                  </a:txBody>
                  <a:tcPr marL="6963" marR="6963" marT="69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23,5</a:t>
                      </a:r>
                    </a:p>
                  </a:txBody>
                  <a:tcPr marL="6963" marR="6963" marT="69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24,8</a:t>
                      </a:r>
                    </a:p>
                  </a:txBody>
                  <a:tcPr marL="6963" marR="6963" marT="69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19,6</a:t>
                      </a:r>
                    </a:p>
                  </a:txBody>
                  <a:tcPr marL="6963" marR="6963" marT="69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825867580"/>
                  </a:ext>
                </a:extLst>
              </a:tr>
              <a:tr h="31580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Shida</a:t>
                      </a:r>
                      <a:r>
                        <a:rPr lang="en-US" sz="14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="1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kartli</a:t>
                      </a:r>
                      <a:endParaRPr lang="ka-GE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29,1</a:t>
                      </a:r>
                    </a:p>
                  </a:txBody>
                  <a:tcPr marL="6963" marR="6963" marT="69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37,4</a:t>
                      </a:r>
                    </a:p>
                  </a:txBody>
                  <a:tcPr marL="6963" marR="6963" marT="69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33,1</a:t>
                      </a:r>
                    </a:p>
                  </a:txBody>
                  <a:tcPr marL="6963" marR="6963" marT="69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32,5</a:t>
                      </a:r>
                    </a:p>
                  </a:txBody>
                  <a:tcPr marL="6963" marR="6963" marT="69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27,6</a:t>
                      </a:r>
                    </a:p>
                  </a:txBody>
                  <a:tcPr marL="6963" marR="6963" marT="69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25,4</a:t>
                      </a:r>
                    </a:p>
                  </a:txBody>
                  <a:tcPr marL="6963" marR="6963" marT="69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18,1</a:t>
                      </a:r>
                    </a:p>
                  </a:txBody>
                  <a:tcPr marL="6963" marR="6963" marT="69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54515214"/>
                  </a:ext>
                </a:extLst>
              </a:tr>
              <a:tr h="315806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Autonomous Republic of Adjara</a:t>
                      </a:r>
                      <a:endParaRPr lang="ka-GE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16,0</a:t>
                      </a:r>
                    </a:p>
                  </a:txBody>
                  <a:tcPr marL="6963" marR="6963" marT="69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20,3</a:t>
                      </a:r>
                    </a:p>
                  </a:txBody>
                  <a:tcPr marL="6963" marR="6963" marT="69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18,2</a:t>
                      </a:r>
                    </a:p>
                  </a:txBody>
                  <a:tcPr marL="6963" marR="6963" marT="69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19,6</a:t>
                      </a:r>
                    </a:p>
                  </a:txBody>
                  <a:tcPr marL="6963" marR="6963" marT="69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1,09</a:t>
                      </a:r>
                    </a:p>
                  </a:txBody>
                  <a:tcPr marL="6963" marR="6963" marT="69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18,7</a:t>
                      </a:r>
                    </a:p>
                  </a:txBody>
                  <a:tcPr marL="6963" marR="6963" marT="69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15,2</a:t>
                      </a:r>
                    </a:p>
                  </a:txBody>
                  <a:tcPr marL="6963" marR="6963" marT="69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001900471"/>
                  </a:ext>
                </a:extLst>
              </a:tr>
              <a:tr h="315806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  <a:endParaRPr lang="ka-GE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214</a:t>
                      </a:r>
                    </a:p>
                  </a:txBody>
                  <a:tcPr marL="6963" marR="6963" marT="69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281,1</a:t>
                      </a:r>
                    </a:p>
                  </a:txBody>
                  <a:tcPr marL="6963" marR="6963" marT="69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253,6</a:t>
                      </a:r>
                    </a:p>
                  </a:txBody>
                  <a:tcPr marL="6963" marR="6963" marT="69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270,2</a:t>
                      </a:r>
                    </a:p>
                  </a:txBody>
                  <a:tcPr marL="6963" marR="6963" marT="69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257,8</a:t>
                      </a:r>
                    </a:p>
                  </a:txBody>
                  <a:tcPr marL="6963" marR="6963" marT="69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250,8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3" marR="6963" marT="69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188,5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3" marR="6963" marT="69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5280339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541209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41A0FAD6-75C5-41CA-BAA1-7D5B76E14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8543F-E6C8-47DA-853E-ACBC555CC2DB}" type="slidenum">
              <a:rPr lang="en-US" altLang="en-US" smtClean="0"/>
              <a:pPr/>
              <a:t>8</a:t>
            </a:fld>
            <a:endParaRPr lang="en-US" alt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86415086-0ED4-42ED-B857-AA1FC0E2A0C9}"/>
              </a:ext>
            </a:extLst>
          </p:cNvPr>
          <p:cNvSpPr txBox="1"/>
          <p:nvPr/>
        </p:nvSpPr>
        <p:spPr>
          <a:xfrm>
            <a:off x="2303272" y="152635"/>
            <a:ext cx="64343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600" b="1" dirty="0"/>
              <a:t>Registered families and </a:t>
            </a:r>
            <a:r>
              <a:rPr lang="en-US" sz="1600" b="1" dirty="0" smtClean="0"/>
              <a:t>population </a:t>
            </a:r>
            <a:r>
              <a:rPr lang="en-US" sz="1600" b="1" dirty="0"/>
              <a:t>receiving the </a:t>
            </a:r>
            <a:r>
              <a:rPr lang="en-US" sz="1600" b="1" dirty="0" smtClean="0"/>
              <a:t>subsistence</a:t>
            </a:r>
            <a:r>
              <a:rPr lang="ka-GE" sz="1600" b="1" dirty="0" smtClean="0"/>
              <a:t> </a:t>
            </a:r>
            <a:r>
              <a:rPr lang="en-US" sz="1600" b="1" dirty="0" smtClean="0"/>
              <a:t>allowance</a:t>
            </a:r>
            <a:endParaRPr lang="en-US" sz="1600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xmlns="" id="{630AF35B-0872-41EA-9E07-38CFC03888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8872527"/>
              </p:ext>
            </p:extLst>
          </p:nvPr>
        </p:nvGraphicFramePr>
        <p:xfrm>
          <a:off x="166127" y="782598"/>
          <a:ext cx="11729117" cy="4688721"/>
        </p:xfrm>
        <a:graphic>
          <a:graphicData uri="http://schemas.openxmlformats.org/drawingml/2006/table">
            <a:tbl>
              <a:tblPr/>
              <a:tblGrid>
                <a:gridCol w="2300757">
                  <a:extLst>
                    <a:ext uri="{9D8B030D-6E8A-4147-A177-3AD203B41FA5}">
                      <a16:colId xmlns:a16="http://schemas.microsoft.com/office/drawing/2014/main" xmlns="" val="325137816"/>
                    </a:ext>
                  </a:extLst>
                </a:gridCol>
                <a:gridCol w="942836">
                  <a:extLst>
                    <a:ext uri="{9D8B030D-6E8A-4147-A177-3AD203B41FA5}">
                      <a16:colId xmlns:a16="http://schemas.microsoft.com/office/drawing/2014/main" xmlns="" val="1773281920"/>
                    </a:ext>
                  </a:extLst>
                </a:gridCol>
                <a:gridCol w="942836">
                  <a:extLst>
                    <a:ext uri="{9D8B030D-6E8A-4147-A177-3AD203B41FA5}">
                      <a16:colId xmlns:a16="http://schemas.microsoft.com/office/drawing/2014/main" xmlns="" val="3682324641"/>
                    </a:ext>
                  </a:extLst>
                </a:gridCol>
                <a:gridCol w="942836">
                  <a:extLst>
                    <a:ext uri="{9D8B030D-6E8A-4147-A177-3AD203B41FA5}">
                      <a16:colId xmlns:a16="http://schemas.microsoft.com/office/drawing/2014/main" xmlns="" val="3564134627"/>
                    </a:ext>
                  </a:extLst>
                </a:gridCol>
                <a:gridCol w="942836">
                  <a:extLst>
                    <a:ext uri="{9D8B030D-6E8A-4147-A177-3AD203B41FA5}">
                      <a16:colId xmlns:a16="http://schemas.microsoft.com/office/drawing/2014/main" xmlns="" val="1259996872"/>
                    </a:ext>
                  </a:extLst>
                </a:gridCol>
                <a:gridCol w="942836">
                  <a:extLst>
                    <a:ext uri="{9D8B030D-6E8A-4147-A177-3AD203B41FA5}">
                      <a16:colId xmlns:a16="http://schemas.microsoft.com/office/drawing/2014/main" xmlns="" val="3420783568"/>
                    </a:ext>
                  </a:extLst>
                </a:gridCol>
                <a:gridCol w="942836">
                  <a:extLst>
                    <a:ext uri="{9D8B030D-6E8A-4147-A177-3AD203B41FA5}">
                      <a16:colId xmlns:a16="http://schemas.microsoft.com/office/drawing/2014/main" xmlns="" val="1454006871"/>
                    </a:ext>
                  </a:extLst>
                </a:gridCol>
                <a:gridCol w="942836">
                  <a:extLst>
                    <a:ext uri="{9D8B030D-6E8A-4147-A177-3AD203B41FA5}">
                      <a16:colId xmlns:a16="http://schemas.microsoft.com/office/drawing/2014/main" xmlns="" val="2410826406"/>
                    </a:ext>
                  </a:extLst>
                </a:gridCol>
                <a:gridCol w="942836">
                  <a:extLst>
                    <a:ext uri="{9D8B030D-6E8A-4147-A177-3AD203B41FA5}">
                      <a16:colId xmlns:a16="http://schemas.microsoft.com/office/drawing/2014/main" xmlns="" val="735264513"/>
                    </a:ext>
                  </a:extLst>
                </a:gridCol>
                <a:gridCol w="942836">
                  <a:extLst>
                    <a:ext uri="{9D8B030D-6E8A-4147-A177-3AD203B41FA5}">
                      <a16:colId xmlns:a16="http://schemas.microsoft.com/office/drawing/2014/main" xmlns="" val="1259821444"/>
                    </a:ext>
                  </a:extLst>
                </a:gridCol>
                <a:gridCol w="942836">
                  <a:extLst>
                    <a:ext uri="{9D8B030D-6E8A-4147-A177-3AD203B41FA5}">
                      <a16:colId xmlns:a16="http://schemas.microsoft.com/office/drawing/2014/main" xmlns="" val="838408794"/>
                    </a:ext>
                  </a:extLst>
                </a:gridCol>
              </a:tblGrid>
              <a:tr h="96616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Region</a:t>
                      </a:r>
                      <a:r>
                        <a:rPr lang="ka-GE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en-US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District</a:t>
                      </a:r>
                      <a:endParaRPr lang="ka-GE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7743" marR="97743" marT="48871" marB="48871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The</a:t>
                      </a:r>
                      <a:r>
                        <a:rPr lang="en-US" sz="10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number of registered population</a:t>
                      </a:r>
                      <a:endParaRPr lang="ka-GE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7743" marR="97743" marT="48871" marB="48871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The number of</a:t>
                      </a:r>
                      <a:r>
                        <a:rPr lang="en-US" sz="10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subsistence allowance recipients</a:t>
                      </a:r>
                      <a:endParaRPr lang="ka-GE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7743" marR="97743" marT="48871" marB="48871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The percentage share of the registered persons in the population</a:t>
                      </a:r>
                      <a:endParaRPr lang="ka-GE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7743" marR="97743" marT="48871" marB="48871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The percentage share of subsistence allowance recipients in</a:t>
                      </a:r>
                      <a:r>
                        <a:rPr lang="en-US" sz="10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registered population</a:t>
                      </a:r>
                      <a:endParaRPr lang="ka-GE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7743" marR="97743" marT="48871" marB="48871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The percentage share of subsistence allowance recipients of</a:t>
                      </a:r>
                      <a:r>
                        <a:rPr lang="en-US" sz="10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total population</a:t>
                      </a:r>
                      <a:endParaRPr lang="ka-GE" sz="1000" b="1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endParaRPr lang="ka-GE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7743" marR="97743" marT="48871" marB="48871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33437991"/>
                  </a:ext>
                </a:extLst>
              </a:tr>
              <a:tr h="28673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family</a:t>
                      </a:r>
                      <a:endParaRPr lang="ka-GE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person</a:t>
                      </a:r>
                      <a:endParaRPr lang="ka-GE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family</a:t>
                      </a:r>
                      <a:r>
                        <a:rPr lang="ka-GE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endParaRPr lang="ka-GE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person</a:t>
                      </a:r>
                      <a:endParaRPr lang="ka-GE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family</a:t>
                      </a:r>
                      <a:r>
                        <a:rPr lang="ka-GE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endParaRPr lang="ka-GE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person</a:t>
                      </a:r>
                      <a:endParaRPr lang="ka-GE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family</a:t>
                      </a:r>
                      <a:endParaRPr lang="ka-GE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person</a:t>
                      </a:r>
                      <a:endParaRPr lang="ka-GE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family</a:t>
                      </a:r>
                      <a:r>
                        <a:rPr lang="ka-GE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endParaRPr lang="ka-GE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person</a:t>
                      </a:r>
                      <a:endParaRPr lang="ka-GE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559256428"/>
                  </a:ext>
                </a:extLst>
              </a:tr>
              <a:tr h="286734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Tbilisi</a:t>
                      </a:r>
                      <a:endParaRPr lang="ka-GE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59 211</a:t>
                      </a:r>
                    </a:p>
                  </a:txBody>
                  <a:tcPr marL="5736" marR="5736" marT="57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172 938</a:t>
                      </a:r>
                    </a:p>
                  </a:txBody>
                  <a:tcPr marL="5736" marR="5736" marT="57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30 025</a:t>
                      </a:r>
                    </a:p>
                  </a:txBody>
                  <a:tcPr marL="5736" marR="5736" marT="57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97 460</a:t>
                      </a:r>
                    </a:p>
                  </a:txBody>
                  <a:tcPr marL="5736" marR="5736" marT="57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21,9</a:t>
                      </a:r>
                    </a:p>
                  </a:txBody>
                  <a:tcPr marL="5736" marR="5736" marT="57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15,5</a:t>
                      </a:r>
                    </a:p>
                  </a:txBody>
                  <a:tcPr marL="5736" marR="5736" marT="57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50,7</a:t>
                      </a:r>
                    </a:p>
                  </a:txBody>
                  <a:tcPr marL="5736" marR="5736" marT="57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56,4</a:t>
                      </a:r>
                    </a:p>
                  </a:txBody>
                  <a:tcPr marL="5736" marR="5736" marT="57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11,1</a:t>
                      </a:r>
                    </a:p>
                  </a:txBody>
                  <a:tcPr marL="5736" marR="5736" marT="57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8,7</a:t>
                      </a:r>
                    </a:p>
                  </a:txBody>
                  <a:tcPr marL="5736" marR="5736" marT="57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119301607"/>
                  </a:ext>
                </a:extLst>
              </a:tr>
              <a:tr h="28175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Guria</a:t>
                      </a:r>
                      <a:endParaRPr lang="ka-GE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15 837</a:t>
                      </a:r>
                    </a:p>
                  </a:txBody>
                  <a:tcPr marL="5736" marR="5736" marT="57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48 383</a:t>
                      </a:r>
                    </a:p>
                  </a:txBody>
                  <a:tcPr marL="5736" marR="5736" marT="57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4 712</a:t>
                      </a:r>
                    </a:p>
                  </a:txBody>
                  <a:tcPr marL="5736" marR="5736" marT="57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18 434</a:t>
                      </a:r>
                    </a:p>
                  </a:txBody>
                  <a:tcPr marL="5736" marR="5736" marT="57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49,7</a:t>
                      </a:r>
                    </a:p>
                  </a:txBody>
                  <a:tcPr marL="5736" marR="5736" marT="57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42,8</a:t>
                      </a:r>
                    </a:p>
                  </a:txBody>
                  <a:tcPr marL="5736" marR="5736" marT="57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29,8</a:t>
                      </a:r>
                    </a:p>
                  </a:txBody>
                  <a:tcPr marL="5736" marR="5736" marT="57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38,1</a:t>
                      </a:r>
                    </a:p>
                  </a:txBody>
                  <a:tcPr marL="5736" marR="5736" marT="57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14,8</a:t>
                      </a:r>
                    </a:p>
                  </a:txBody>
                  <a:tcPr marL="5736" marR="5736" marT="57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16,3</a:t>
                      </a:r>
                    </a:p>
                  </a:txBody>
                  <a:tcPr marL="5736" marR="5736" marT="57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568174756"/>
                  </a:ext>
                </a:extLst>
              </a:tr>
              <a:tr h="286734"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0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Racha­Lechkhumi</a:t>
                      </a:r>
                      <a:r>
                        <a:rPr lang="en-US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and </a:t>
                      </a:r>
                      <a:r>
                        <a:rPr lang="en-US" sz="10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Kvemo</a:t>
                      </a:r>
                      <a:r>
                        <a:rPr lang="en-US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0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Svaneti</a:t>
                      </a:r>
                      <a:endParaRPr lang="ka-GE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9 137</a:t>
                      </a:r>
                    </a:p>
                  </a:txBody>
                  <a:tcPr marL="5736" marR="5736" marT="57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20 324</a:t>
                      </a:r>
                    </a:p>
                  </a:txBody>
                  <a:tcPr marL="5736" marR="5736" marT="57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5 369</a:t>
                      </a:r>
                    </a:p>
                  </a:txBody>
                  <a:tcPr marL="5736" marR="5736" marT="57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12 558</a:t>
                      </a:r>
                    </a:p>
                  </a:txBody>
                  <a:tcPr marL="5736" marR="5736" marT="57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52,2</a:t>
                      </a:r>
                    </a:p>
                  </a:txBody>
                  <a:tcPr marL="5736" marR="5736" marT="57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63,9</a:t>
                      </a:r>
                    </a:p>
                  </a:txBody>
                  <a:tcPr marL="5736" marR="5736" marT="57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58,8</a:t>
                      </a:r>
                    </a:p>
                  </a:txBody>
                  <a:tcPr marL="5736" marR="5736" marT="57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61,8</a:t>
                      </a:r>
                    </a:p>
                  </a:txBody>
                  <a:tcPr marL="5736" marR="5736" marT="57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30,7</a:t>
                      </a:r>
                    </a:p>
                  </a:txBody>
                  <a:tcPr marL="5736" marR="5736" marT="57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39,5</a:t>
                      </a:r>
                    </a:p>
                  </a:txBody>
                  <a:tcPr marL="5736" marR="5736" marT="57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65154680"/>
                  </a:ext>
                </a:extLst>
              </a:tr>
              <a:tr h="286734"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Kakheti</a:t>
                      </a:r>
                      <a:endParaRPr lang="ka-GE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34 890</a:t>
                      </a:r>
                    </a:p>
                  </a:txBody>
                  <a:tcPr marL="5736" marR="5736" marT="57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100 439</a:t>
                      </a:r>
                    </a:p>
                  </a:txBody>
                  <a:tcPr marL="5736" marR="5736" marT="57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12 944</a:t>
                      </a:r>
                    </a:p>
                  </a:txBody>
                  <a:tcPr marL="5736" marR="5736" marT="57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46 967</a:t>
                      </a:r>
                    </a:p>
                  </a:txBody>
                  <a:tcPr marL="5736" marR="5736" marT="57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37,5</a:t>
                      </a:r>
                    </a:p>
                  </a:txBody>
                  <a:tcPr marL="5736" marR="5736" marT="57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31,5</a:t>
                      </a:r>
                    </a:p>
                  </a:txBody>
                  <a:tcPr marL="5736" marR="5736" marT="57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37,1</a:t>
                      </a:r>
                    </a:p>
                  </a:txBody>
                  <a:tcPr marL="5736" marR="5736" marT="57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46,8</a:t>
                      </a:r>
                    </a:p>
                  </a:txBody>
                  <a:tcPr marL="5736" marR="5736" marT="57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13,9</a:t>
                      </a:r>
                    </a:p>
                  </a:txBody>
                  <a:tcPr marL="5736" marR="5736" marT="57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14,7</a:t>
                      </a:r>
                    </a:p>
                  </a:txBody>
                  <a:tcPr marL="5736" marR="5736" marT="57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415257284"/>
                  </a:ext>
                </a:extLst>
              </a:tr>
              <a:tr h="286734"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0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Imereti</a:t>
                      </a:r>
                      <a:endParaRPr lang="ka-GE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54 084</a:t>
                      </a:r>
                    </a:p>
                  </a:txBody>
                  <a:tcPr marL="5736" marR="5736" marT="57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151 193</a:t>
                      </a:r>
                    </a:p>
                  </a:txBody>
                  <a:tcPr marL="5736" marR="5736" marT="57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17 090</a:t>
                      </a:r>
                    </a:p>
                  </a:txBody>
                  <a:tcPr marL="5736" marR="5736" marT="57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60 181</a:t>
                      </a:r>
                    </a:p>
                  </a:txBody>
                  <a:tcPr marL="5736" marR="5736" marT="57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30,5</a:t>
                      </a:r>
                    </a:p>
                  </a:txBody>
                  <a:tcPr marL="5736" marR="5736" marT="57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28,2</a:t>
                      </a:r>
                    </a:p>
                  </a:txBody>
                  <a:tcPr marL="5736" marR="5736" marT="57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31,6</a:t>
                      </a:r>
                    </a:p>
                  </a:txBody>
                  <a:tcPr marL="5736" marR="5736" marT="57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39,8</a:t>
                      </a:r>
                    </a:p>
                  </a:txBody>
                  <a:tcPr marL="5736" marR="5736" marT="57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9,6</a:t>
                      </a:r>
                    </a:p>
                  </a:txBody>
                  <a:tcPr marL="5736" marR="5736" marT="57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11,2</a:t>
                      </a:r>
                    </a:p>
                  </a:txBody>
                  <a:tcPr marL="5736" marR="5736" marT="57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300193299"/>
                  </a:ext>
                </a:extLst>
              </a:tr>
              <a:tr h="286734"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0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Mtskheta­Mtianeti</a:t>
                      </a:r>
                      <a:endParaRPr lang="ka-GE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10 912</a:t>
                      </a:r>
                    </a:p>
                  </a:txBody>
                  <a:tcPr marL="5736" marR="5736" marT="57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28 612</a:t>
                      </a:r>
                    </a:p>
                  </a:txBody>
                  <a:tcPr marL="5736" marR="5736" marT="57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4 445</a:t>
                      </a:r>
                    </a:p>
                  </a:txBody>
                  <a:tcPr marL="5736" marR="5736" marT="57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13 777</a:t>
                      </a:r>
                    </a:p>
                  </a:txBody>
                  <a:tcPr marL="5736" marR="5736" marT="57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29,8</a:t>
                      </a:r>
                    </a:p>
                  </a:txBody>
                  <a:tcPr marL="5736" marR="5736" marT="57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30,3</a:t>
                      </a:r>
                    </a:p>
                  </a:txBody>
                  <a:tcPr marL="5736" marR="5736" marT="57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40,7</a:t>
                      </a:r>
                    </a:p>
                  </a:txBody>
                  <a:tcPr marL="5736" marR="5736" marT="57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48,2</a:t>
                      </a:r>
                    </a:p>
                  </a:txBody>
                  <a:tcPr marL="5736" marR="5736" marT="57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12,1</a:t>
                      </a:r>
                    </a:p>
                  </a:txBody>
                  <a:tcPr marL="5736" marR="5736" marT="57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14,6</a:t>
                      </a:r>
                    </a:p>
                  </a:txBody>
                  <a:tcPr marL="5736" marR="5736" marT="57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488068933"/>
                  </a:ext>
                </a:extLst>
              </a:tr>
              <a:tr h="286734"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ka-GE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0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Samegrelo­Zemo</a:t>
                      </a:r>
                      <a:r>
                        <a:rPr lang="en-US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0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Svaneti</a:t>
                      </a:r>
                      <a:endParaRPr lang="ka-GE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35 349</a:t>
                      </a:r>
                    </a:p>
                  </a:txBody>
                  <a:tcPr marL="5736" marR="5736" marT="57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105 407</a:t>
                      </a:r>
                    </a:p>
                  </a:txBody>
                  <a:tcPr marL="5736" marR="5736" marT="57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15 862</a:t>
                      </a:r>
                    </a:p>
                  </a:txBody>
                  <a:tcPr marL="5736" marR="5736" marT="57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55 537</a:t>
                      </a:r>
                    </a:p>
                  </a:txBody>
                  <a:tcPr marL="5736" marR="5736" marT="57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32,3</a:t>
                      </a:r>
                    </a:p>
                  </a:txBody>
                  <a:tcPr marL="5736" marR="5736" marT="57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31,9</a:t>
                      </a:r>
                    </a:p>
                  </a:txBody>
                  <a:tcPr marL="5736" marR="5736" marT="57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44,9</a:t>
                      </a:r>
                    </a:p>
                  </a:txBody>
                  <a:tcPr marL="5736" marR="5736" marT="57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52,7</a:t>
                      </a:r>
                    </a:p>
                  </a:txBody>
                  <a:tcPr marL="5736" marR="5736" marT="57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14,5</a:t>
                      </a:r>
                    </a:p>
                  </a:txBody>
                  <a:tcPr marL="5736" marR="5736" marT="57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16,8</a:t>
                      </a:r>
                    </a:p>
                  </a:txBody>
                  <a:tcPr marL="5736" marR="5736" marT="57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483099272"/>
                  </a:ext>
                </a:extLst>
              </a:tr>
              <a:tr h="286734"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0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Samtskhe­Javakheti</a:t>
                      </a:r>
                      <a:endParaRPr lang="ka-GE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11 998</a:t>
                      </a:r>
                    </a:p>
                  </a:txBody>
                  <a:tcPr marL="5736" marR="5736" marT="57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37 009</a:t>
                      </a:r>
                    </a:p>
                  </a:txBody>
                  <a:tcPr marL="5736" marR="5736" marT="57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3 041</a:t>
                      </a:r>
                    </a:p>
                  </a:txBody>
                  <a:tcPr marL="5736" marR="5736" marT="57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10 891</a:t>
                      </a:r>
                    </a:p>
                  </a:txBody>
                  <a:tcPr marL="5736" marR="5736" marT="57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24,4</a:t>
                      </a:r>
                    </a:p>
                  </a:txBody>
                  <a:tcPr marL="5736" marR="5736" marT="57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23,1</a:t>
                      </a:r>
                    </a:p>
                  </a:txBody>
                  <a:tcPr marL="5736" marR="5736" marT="57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25,3</a:t>
                      </a:r>
                    </a:p>
                  </a:txBody>
                  <a:tcPr marL="5736" marR="5736" marT="57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29,4</a:t>
                      </a:r>
                    </a:p>
                  </a:txBody>
                  <a:tcPr marL="5736" marR="5736" marT="57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6,2</a:t>
                      </a:r>
                    </a:p>
                  </a:txBody>
                  <a:tcPr marL="5736" marR="5736" marT="57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6,8</a:t>
                      </a:r>
                    </a:p>
                  </a:txBody>
                  <a:tcPr marL="5736" marR="5736" marT="57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602898498"/>
                  </a:ext>
                </a:extLst>
              </a:tr>
              <a:tr h="286734"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0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Kvemo</a:t>
                      </a:r>
                      <a:r>
                        <a:rPr lang="en-US" sz="10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000" b="1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Kartli</a:t>
                      </a:r>
                      <a:r>
                        <a:rPr lang="ka-GE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endParaRPr lang="ka-GE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26 524</a:t>
                      </a:r>
                    </a:p>
                  </a:txBody>
                  <a:tcPr marL="5736" marR="5736" marT="57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81 969</a:t>
                      </a:r>
                    </a:p>
                  </a:txBody>
                  <a:tcPr marL="5736" marR="5736" marT="57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12 767</a:t>
                      </a:r>
                    </a:p>
                  </a:txBody>
                  <a:tcPr marL="5736" marR="5736" marT="57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45 009</a:t>
                      </a:r>
                    </a:p>
                  </a:txBody>
                  <a:tcPr marL="5736" marR="5736" marT="57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22,5</a:t>
                      </a:r>
                    </a:p>
                  </a:txBody>
                  <a:tcPr marL="5736" marR="5736" marT="57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19,3</a:t>
                      </a:r>
                    </a:p>
                  </a:txBody>
                  <a:tcPr marL="5736" marR="5736" marT="57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48,1</a:t>
                      </a:r>
                    </a:p>
                  </a:txBody>
                  <a:tcPr marL="5736" marR="5736" marT="57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54,9</a:t>
                      </a:r>
                    </a:p>
                  </a:txBody>
                  <a:tcPr marL="5736" marR="5736" marT="57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10,8</a:t>
                      </a:r>
                    </a:p>
                  </a:txBody>
                  <a:tcPr marL="5736" marR="5736" marT="57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10,6</a:t>
                      </a:r>
                    </a:p>
                  </a:txBody>
                  <a:tcPr marL="5736" marR="5736" marT="57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502165363"/>
                  </a:ext>
                </a:extLst>
              </a:tr>
              <a:tr h="286734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Shida</a:t>
                      </a:r>
                      <a:r>
                        <a:rPr lang="en-US" sz="10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000" b="1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kartli</a:t>
                      </a:r>
                      <a:endParaRPr lang="ka-GE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29 605</a:t>
                      </a:r>
                    </a:p>
                  </a:txBody>
                  <a:tcPr marL="5736" marR="5736" marT="57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90 093</a:t>
                      </a:r>
                    </a:p>
                  </a:txBody>
                  <a:tcPr marL="5736" marR="5736" marT="57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12 019</a:t>
                      </a:r>
                    </a:p>
                  </a:txBody>
                  <a:tcPr marL="5736" marR="5736" marT="57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43 830</a:t>
                      </a:r>
                    </a:p>
                  </a:txBody>
                  <a:tcPr marL="5736" marR="5736" marT="57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41,1</a:t>
                      </a:r>
                    </a:p>
                  </a:txBody>
                  <a:tcPr marL="5736" marR="5736" marT="57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34,0</a:t>
                      </a:r>
                    </a:p>
                  </a:txBody>
                  <a:tcPr marL="5736" marR="5736" marT="57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40,6</a:t>
                      </a:r>
                    </a:p>
                  </a:txBody>
                  <a:tcPr marL="5736" marR="5736" marT="57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48,6</a:t>
                      </a:r>
                    </a:p>
                  </a:txBody>
                  <a:tcPr marL="5736" marR="5736" marT="57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16,7</a:t>
                      </a:r>
                    </a:p>
                  </a:txBody>
                  <a:tcPr marL="5736" marR="5736" marT="57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16,6</a:t>
                      </a:r>
                    </a:p>
                  </a:txBody>
                  <a:tcPr marL="5736" marR="5736" marT="57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610583077"/>
                  </a:ext>
                </a:extLst>
              </a:tr>
              <a:tr h="286734"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Autonomous Republic of Adjara</a:t>
                      </a:r>
                      <a:endParaRPr lang="ka-GE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28 423</a:t>
                      </a:r>
                    </a:p>
                  </a:txBody>
                  <a:tcPr marL="5736" marR="5736" marT="57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112 896</a:t>
                      </a:r>
                    </a:p>
                  </a:txBody>
                  <a:tcPr marL="5736" marR="5736" marT="57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9 273</a:t>
                      </a:r>
                    </a:p>
                  </a:txBody>
                  <a:tcPr marL="5736" marR="5736" marT="57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40 947</a:t>
                      </a:r>
                    </a:p>
                  </a:txBody>
                  <a:tcPr marL="5736" marR="5736" marT="57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31,2</a:t>
                      </a:r>
                    </a:p>
                  </a:txBody>
                  <a:tcPr marL="5736" marR="5736" marT="57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33,5</a:t>
                      </a:r>
                    </a:p>
                  </a:txBody>
                  <a:tcPr marL="5736" marR="5736" marT="57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32,6</a:t>
                      </a:r>
                    </a:p>
                  </a:txBody>
                  <a:tcPr marL="5736" marR="5736" marT="57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36,3</a:t>
                      </a:r>
                    </a:p>
                  </a:txBody>
                  <a:tcPr marL="5736" marR="5736" marT="57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10,2</a:t>
                      </a:r>
                    </a:p>
                  </a:txBody>
                  <a:tcPr marL="5736" marR="5736" marT="57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12,2</a:t>
                      </a:r>
                    </a:p>
                  </a:txBody>
                  <a:tcPr marL="5736" marR="5736" marT="57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143413079"/>
                  </a:ext>
                </a:extLst>
              </a:tr>
              <a:tr h="286734"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  <a:endParaRPr lang="ka-GE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50" marR="8850" marT="8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315 970</a:t>
                      </a:r>
                    </a:p>
                  </a:txBody>
                  <a:tcPr marL="5736" marR="5736" marT="57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949 263</a:t>
                      </a:r>
                    </a:p>
                  </a:txBody>
                  <a:tcPr marL="5736" marR="5736" marT="57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127 547</a:t>
                      </a:r>
                    </a:p>
                  </a:txBody>
                  <a:tcPr marL="5736" marR="5736" marT="57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445 591</a:t>
                      </a:r>
                    </a:p>
                  </a:txBody>
                  <a:tcPr marL="5736" marR="5736" marT="57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29,6</a:t>
                      </a:r>
                    </a:p>
                  </a:txBody>
                  <a:tcPr marL="5736" marR="5736" marT="57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25,5</a:t>
                      </a:r>
                    </a:p>
                  </a:txBody>
                  <a:tcPr marL="5736" marR="5736" marT="57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40,4</a:t>
                      </a:r>
                    </a:p>
                  </a:txBody>
                  <a:tcPr marL="5736" marR="5736" marT="57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46,9</a:t>
                      </a:r>
                    </a:p>
                  </a:txBody>
                  <a:tcPr marL="5736" marR="5736" marT="57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12,0</a:t>
                      </a:r>
                    </a:p>
                  </a:txBody>
                  <a:tcPr marL="5736" marR="5736" marT="57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11,9</a:t>
                      </a:r>
                    </a:p>
                  </a:txBody>
                  <a:tcPr marL="5736" marR="5736" marT="57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5553539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30703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41A0FAD6-75C5-41CA-BAA1-7D5B76E14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8543F-E6C8-47DA-853E-ACBC555CC2DB}" type="slidenum">
              <a:rPr lang="en-US" altLang="en-US" smtClean="0"/>
              <a:pPr/>
              <a:t>9</a:t>
            </a:fld>
            <a:endParaRPr lang="en-US" alt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86415086-0ED4-42ED-B857-AA1FC0E2A0C9}"/>
              </a:ext>
            </a:extLst>
          </p:cNvPr>
          <p:cNvSpPr txBox="1"/>
          <p:nvPr/>
        </p:nvSpPr>
        <p:spPr>
          <a:xfrm>
            <a:off x="2878836" y="648588"/>
            <a:ext cx="64343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Population </a:t>
            </a:r>
            <a:r>
              <a:rPr lang="en-US" sz="1600" b="1" dirty="0"/>
              <a:t>registered by </a:t>
            </a:r>
            <a:r>
              <a:rPr lang="en-US" sz="1600" b="1" dirty="0" smtClean="0"/>
              <a:t>gender and receiving the subsistence </a:t>
            </a:r>
            <a:r>
              <a:rPr lang="en-US" sz="1600" b="1" dirty="0"/>
              <a:t>allowance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xmlns="" id="{028D2119-B45A-4925-86F7-4D519FE03E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1541942"/>
              </p:ext>
            </p:extLst>
          </p:nvPr>
        </p:nvGraphicFramePr>
        <p:xfrm>
          <a:off x="1873667" y="1636776"/>
          <a:ext cx="7873000" cy="4137788"/>
        </p:xfrm>
        <a:graphic>
          <a:graphicData uri="http://schemas.openxmlformats.org/drawingml/2006/table">
            <a:tbl>
              <a:tblPr/>
              <a:tblGrid>
                <a:gridCol w="3334852">
                  <a:extLst>
                    <a:ext uri="{9D8B030D-6E8A-4147-A177-3AD203B41FA5}">
                      <a16:colId xmlns:a16="http://schemas.microsoft.com/office/drawing/2014/main" xmlns="" val="771037913"/>
                    </a:ext>
                  </a:extLst>
                </a:gridCol>
                <a:gridCol w="1134537">
                  <a:extLst>
                    <a:ext uri="{9D8B030D-6E8A-4147-A177-3AD203B41FA5}">
                      <a16:colId xmlns:a16="http://schemas.microsoft.com/office/drawing/2014/main" xmlns="" val="1130045581"/>
                    </a:ext>
                  </a:extLst>
                </a:gridCol>
                <a:gridCol w="1134537">
                  <a:extLst>
                    <a:ext uri="{9D8B030D-6E8A-4147-A177-3AD203B41FA5}">
                      <a16:colId xmlns:a16="http://schemas.microsoft.com/office/drawing/2014/main" xmlns="" val="636861872"/>
                    </a:ext>
                  </a:extLst>
                </a:gridCol>
                <a:gridCol w="1134537">
                  <a:extLst>
                    <a:ext uri="{9D8B030D-6E8A-4147-A177-3AD203B41FA5}">
                      <a16:colId xmlns:a16="http://schemas.microsoft.com/office/drawing/2014/main" xmlns="" val="4253937110"/>
                    </a:ext>
                  </a:extLst>
                </a:gridCol>
                <a:gridCol w="1134537">
                  <a:extLst>
                    <a:ext uri="{9D8B030D-6E8A-4147-A177-3AD203B41FA5}">
                      <a16:colId xmlns:a16="http://schemas.microsoft.com/office/drawing/2014/main" xmlns="" val="2625923447"/>
                    </a:ext>
                  </a:extLst>
                </a:gridCol>
              </a:tblGrid>
              <a:tr h="54148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Region</a:t>
                      </a:r>
                      <a:r>
                        <a:rPr lang="ka-GE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District</a:t>
                      </a:r>
                      <a:endParaRPr lang="ka-GE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0960" marR="100960" marT="50480" marB="5048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The number of registered persons</a:t>
                      </a:r>
                      <a:endParaRPr lang="ka-GE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0960" marR="100960" marT="50480" marB="5048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The</a:t>
                      </a:r>
                      <a:r>
                        <a:rPr lang="en-US" sz="13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number of subsistence allowance recipients</a:t>
                      </a:r>
                    </a:p>
                    <a:p>
                      <a:pPr algn="ctr" fontAlgn="ctr"/>
                      <a:endParaRPr lang="ka-GE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0960" marR="100960" marT="50480" marB="5048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99116991"/>
                  </a:ext>
                </a:extLst>
              </a:tr>
              <a:tr h="25784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  <a:endParaRPr lang="ka-GE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893" marR="12893" marT="128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  <a:endParaRPr lang="ka-GE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893" marR="12893" marT="128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  <a:r>
                        <a:rPr lang="ka-GE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endParaRPr lang="ka-GE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893" marR="12893" marT="128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  <a:r>
                        <a:rPr lang="ka-GE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endParaRPr lang="ka-GE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893" marR="12893" marT="128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95718338"/>
                  </a:ext>
                </a:extLst>
              </a:tr>
              <a:tr h="348280">
                <a:tc>
                  <a:txBody>
                    <a:bodyPr/>
                    <a:lstStyle/>
                    <a:p>
                      <a:pPr algn="l" fontAlgn="b"/>
                      <a:r>
                        <a:rPr lang="ka-GE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Tbilisi</a:t>
                      </a:r>
                      <a:endParaRPr lang="ka-GE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893" marR="12893" marT="128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72 148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100 790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41 654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55 806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954256209"/>
                  </a:ext>
                </a:extLst>
              </a:tr>
              <a:tr h="257849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Guria</a:t>
                      </a:r>
                      <a:endParaRPr lang="ka-GE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893" marR="12893" marT="128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22 368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26 015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 8 550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 9 884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345277956"/>
                  </a:ext>
                </a:extLst>
              </a:tr>
              <a:tr h="257849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Racha­Lechkhumi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and </a:t>
                      </a:r>
                      <a:r>
                        <a:rPr lang="en-US" sz="13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Kvemo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3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Svaneti</a:t>
                      </a:r>
                      <a:endParaRPr lang="ka-GE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893" marR="12893" marT="128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 9 047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11 277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 5 601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 6 957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31710293"/>
                  </a:ext>
                </a:extLst>
              </a:tr>
              <a:tr h="257849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Kakheti</a:t>
                      </a:r>
                      <a:endParaRPr lang="ka-GE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893" marR="12893" marT="128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45 858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54 581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22 016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24 951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21050423"/>
                  </a:ext>
                </a:extLst>
              </a:tr>
              <a:tr h="257849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Imereti</a:t>
                      </a:r>
                      <a:endParaRPr lang="ka-GE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893" marR="12893" marT="128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69 531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81 662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28 000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32 181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282398854"/>
                  </a:ext>
                </a:extLst>
              </a:tr>
              <a:tr h="257849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Mtskheta</a:t>
                      </a:r>
                      <a:r>
                        <a:rPr lang="en-US" sz="13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- </a:t>
                      </a:r>
                      <a:r>
                        <a:rPr lang="en-US" sz="1300" b="1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Mtianeti</a:t>
                      </a:r>
                      <a:endParaRPr lang="ka-GE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893" marR="12893" marT="128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12 934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15 678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 6 198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 7 579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150999798"/>
                  </a:ext>
                </a:extLst>
              </a:tr>
              <a:tr h="257849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Samegrelo-Zemo</a:t>
                      </a:r>
                      <a:r>
                        <a:rPr lang="en-US" sz="13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300" b="1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Svaneti</a:t>
                      </a:r>
                      <a:endParaRPr lang="ka-GE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893" marR="12893" marT="128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47 998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57 409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25 485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30 052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102808573"/>
                  </a:ext>
                </a:extLst>
              </a:tr>
              <a:tr h="257849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Samtskhe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r>
                        <a:rPr lang="en-US" sz="13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300" b="1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Javakheti</a:t>
                      </a:r>
                      <a:r>
                        <a:rPr lang="ka-GE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endParaRPr lang="ka-GE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893" marR="12893" marT="128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16 732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20 277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 4 813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 6 078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20651703"/>
                  </a:ext>
                </a:extLst>
              </a:tr>
              <a:tr h="257849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Kvemo</a:t>
                      </a:r>
                      <a:r>
                        <a:rPr lang="en-US" sz="13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300" b="1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Kartli</a:t>
                      </a:r>
                      <a:r>
                        <a:rPr lang="ka-GE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endParaRPr lang="ka-GE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893" marR="12893" marT="128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36 495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45 474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20 040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24 969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027646614"/>
                  </a:ext>
                </a:extLst>
              </a:tr>
              <a:tr h="257849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Shida</a:t>
                      </a:r>
                      <a:r>
                        <a:rPr lang="en-US" sz="13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300" b="1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Kartli</a:t>
                      </a:r>
                      <a:r>
                        <a:rPr lang="ka-GE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endParaRPr lang="ka-GE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893" marR="12893" marT="128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42 000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48 093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20 409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23 421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819770781"/>
                  </a:ext>
                </a:extLst>
              </a:tr>
              <a:tr h="257849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Autonomous Republic of Adjara</a:t>
                      </a:r>
                      <a:endParaRPr lang="ka-GE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893" marR="12893" marT="128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54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012   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58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884   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19 058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21 889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82473589"/>
                  </a:ext>
                </a:extLst>
              </a:tr>
              <a:tr h="257849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  <a:endParaRPr lang="ka-GE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893" marR="12893" marT="128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429 123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520 140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201 824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243 767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8556474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79756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2348</TotalTime>
  <Words>3266</Words>
  <Application>Microsoft Office PowerPoint</Application>
  <PresentationFormat>Custom</PresentationFormat>
  <Paragraphs>1288</Paragraphs>
  <Slides>17</Slides>
  <Notes>17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19" baseType="lpstr">
      <vt:lpstr>Office Theme</vt:lpstr>
      <vt:lpstr>1_Office Theme</vt:lpstr>
      <vt:lpstr>Family Registration and “Program” Administration Process in the Unified Database of Socially Vulnerable Families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Gaga Dolidze</dc:creator>
  <cp:lastModifiedBy>Mariana Mkurnali</cp:lastModifiedBy>
  <cp:revision>147</cp:revision>
  <cp:lastPrinted>2018-09-24T06:22:57Z</cp:lastPrinted>
  <dcterms:created xsi:type="dcterms:W3CDTF">2018-05-25T10:14:40Z</dcterms:created>
  <dcterms:modified xsi:type="dcterms:W3CDTF">2019-08-12T12:34:00Z</dcterms:modified>
</cp:coreProperties>
</file>