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275" r:id="rId3"/>
    <p:sldId id="276" r:id="rId4"/>
    <p:sldId id="277" r:id="rId5"/>
    <p:sldId id="286" r:id="rId6"/>
    <p:sldId id="278" r:id="rId7"/>
    <p:sldId id="279" r:id="rId8"/>
    <p:sldId id="280" r:id="rId9"/>
    <p:sldId id="281" r:id="rId10"/>
    <p:sldId id="282" r:id="rId11"/>
    <p:sldId id="283" r:id="rId12"/>
    <p:sldId id="284" r:id="rId13"/>
    <p:sldId id="259" r:id="rId14"/>
    <p:sldId id="264" r:id="rId15"/>
    <p:sldId id="265" r:id="rId16"/>
    <p:sldId id="269" r:id="rId17"/>
    <p:sldId id="270" r:id="rId18"/>
    <p:sldId id="272" r:id="rId19"/>
    <p:sldId id="273" r:id="rId20"/>
    <p:sldId id="285" r:id="rId21"/>
  </p:sldIdLst>
  <p:sldSz cx="9144000" cy="6858000" type="screen4x3"/>
  <p:notesSz cx="6742113" cy="98726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87" autoAdjust="0"/>
    <p:restoredTop sz="94659" autoAdjust="0"/>
  </p:normalViewPr>
  <p:slideViewPr>
    <p:cSldViewPr>
      <p:cViewPr>
        <p:scale>
          <a:sx n="99" d="100"/>
          <a:sy n="99" d="100"/>
        </p:scale>
        <p:origin x="-522" y="-54"/>
      </p:cViewPr>
      <p:guideLst>
        <p:guide orient="horz" pos="2160"/>
        <p:guide pos="2880"/>
      </p:guideLst>
    </p:cSldViewPr>
  </p:slideViewPr>
  <p:outlineViewPr>
    <p:cViewPr>
      <p:scale>
        <a:sx n="33" d="100"/>
        <a:sy n="33" d="100"/>
      </p:scale>
      <p:origin x="0" y="4320"/>
    </p:cViewPr>
    <p:sldLst>
      <p:sld r:id="rId1" collapse="1"/>
    </p:sldLst>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_rels/viewProps.xml.rels><?xml version="1.0" encoding="UTF-8" standalone="yes"?>
<Relationships xmlns="http://schemas.openxmlformats.org/package/2006/relationships"><Relationship Id="rId1" Type="http://schemas.openxmlformats.org/officeDocument/2006/relationships/slide" Target="slides/slide16.xml"/></Relationships>
</file>

<file path=ppt/charts/_rels/chart1.xml.rels><?xml version="1.0" encoding="UTF-8" standalone="yes"?>
<Relationships xmlns="http://schemas.openxmlformats.org/package/2006/relationships"><Relationship Id="rId1" Type="http://schemas.openxmlformats.org/officeDocument/2006/relationships/oleObject" Target="file:///C:\Users\tbaum\Documents\WMSIII\Child%20%20poverty%20paper\Presentation\WB%20poverty%20workshop%20presentations\Copy%20of%20coverages_deciles%20(3).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0011075149360025E-2"/>
          <c:y val="0.11278481125072108"/>
          <c:w val="0.90497341276256205"/>
          <c:h val="0.75483956697736998"/>
        </c:manualLayout>
      </c:layout>
      <c:barChart>
        <c:barDir val="col"/>
        <c:grouping val="clustered"/>
        <c:varyColors val="0"/>
        <c:ser>
          <c:idx val="0"/>
          <c:order val="0"/>
          <c:tx>
            <c:strRef>
              <c:f>Sheet3!$E$3</c:f>
              <c:strCache>
                <c:ptCount val="1"/>
                <c:pt idx="0">
                  <c:v>სტატუს კვო</c:v>
                </c:pt>
              </c:strCache>
            </c:strRef>
          </c:tx>
          <c:spPr>
            <a:solidFill>
              <a:srgbClr val="00B0F0"/>
            </a:solidFill>
            <a:ln>
              <a:noFill/>
            </a:ln>
            <a:effectLst/>
          </c:spPr>
          <c:invertIfNegative val="0"/>
          <c:cat>
            <c:strRef>
              <c:f>Sheet3!$D$4:$D$13</c:f>
              <c:strCache>
                <c:ptCount val="10"/>
                <c:pt idx="0">
                  <c:v>უღარიბესი</c:v>
                </c:pt>
                <c:pt idx="1">
                  <c:v>II დეცილი</c:v>
                </c:pt>
                <c:pt idx="2">
                  <c:v>III დეცილი</c:v>
                </c:pt>
                <c:pt idx="3">
                  <c:v>IV დეცილი</c:v>
                </c:pt>
                <c:pt idx="4">
                  <c:v>V დეცილი</c:v>
                </c:pt>
                <c:pt idx="5">
                  <c:v>VI დეცილი</c:v>
                </c:pt>
                <c:pt idx="6">
                  <c:v>VII დეცილი</c:v>
                </c:pt>
                <c:pt idx="7">
                  <c:v>VIII დეცილი</c:v>
                </c:pt>
                <c:pt idx="8">
                  <c:v>IX დეცილი</c:v>
                </c:pt>
                <c:pt idx="9">
                  <c:v>უმდიდრესი</c:v>
                </c:pt>
              </c:strCache>
            </c:strRef>
          </c:cat>
          <c:val>
            <c:numRef>
              <c:f>Sheet3!$E$4:$E$13</c:f>
              <c:numCache>
                <c:formatCode>General</c:formatCode>
                <c:ptCount val="10"/>
                <c:pt idx="0">
                  <c:v>0.66940000000000222</c:v>
                </c:pt>
                <c:pt idx="1">
                  <c:v>0.19880000000000023</c:v>
                </c:pt>
                <c:pt idx="2">
                  <c:v>8.72E-2</c:v>
                </c:pt>
                <c:pt idx="3">
                  <c:v>4.7100000000000024E-2</c:v>
                </c:pt>
                <c:pt idx="4">
                  <c:v>4.5200000000000004E-2</c:v>
                </c:pt>
                <c:pt idx="5">
                  <c:v>3.1200000000000051E-2</c:v>
                </c:pt>
                <c:pt idx="6">
                  <c:v>3.500000000000008E-2</c:v>
                </c:pt>
                <c:pt idx="7">
                  <c:v>2.3099999999999999E-2</c:v>
                </c:pt>
                <c:pt idx="8">
                  <c:v>9.9000000000000268E-3</c:v>
                </c:pt>
                <c:pt idx="9">
                  <c:v>9.7000000000000107E-3</c:v>
                </c:pt>
              </c:numCache>
            </c:numRef>
          </c:val>
        </c:ser>
        <c:ser>
          <c:idx val="2"/>
          <c:order val="1"/>
          <c:tx>
            <c:strRef>
              <c:f>Sheet3!$G$3</c:f>
              <c:strCache>
                <c:ptCount val="1"/>
                <c:pt idx="0">
                  <c:v>მსდ + ბავშვის დანამატი</c:v>
                </c:pt>
              </c:strCache>
            </c:strRef>
          </c:tx>
          <c:spPr>
            <a:solidFill>
              <a:srgbClr val="FFC000"/>
            </a:solidFill>
            <a:ln>
              <a:noFill/>
            </a:ln>
            <a:effectLst/>
          </c:spPr>
          <c:invertIfNegative val="0"/>
          <c:cat>
            <c:strRef>
              <c:f>Sheet3!$D$4:$D$13</c:f>
              <c:strCache>
                <c:ptCount val="10"/>
                <c:pt idx="0">
                  <c:v>უღარიბესი</c:v>
                </c:pt>
                <c:pt idx="1">
                  <c:v>II დეცილი</c:v>
                </c:pt>
                <c:pt idx="2">
                  <c:v>III დეცილი</c:v>
                </c:pt>
                <c:pt idx="3">
                  <c:v>IV დეცილი</c:v>
                </c:pt>
                <c:pt idx="4">
                  <c:v>V დეცილი</c:v>
                </c:pt>
                <c:pt idx="5">
                  <c:v>VI დეცილი</c:v>
                </c:pt>
                <c:pt idx="6">
                  <c:v>VII დეცილი</c:v>
                </c:pt>
                <c:pt idx="7">
                  <c:v>VIII დეცილი</c:v>
                </c:pt>
                <c:pt idx="8">
                  <c:v>IX დეცილი</c:v>
                </c:pt>
                <c:pt idx="9">
                  <c:v>უმდიდრესი</c:v>
                </c:pt>
              </c:strCache>
            </c:strRef>
          </c:cat>
          <c:val>
            <c:numRef>
              <c:f>Sheet3!$G$4:$G$13</c:f>
              <c:numCache>
                <c:formatCode>General</c:formatCode>
                <c:ptCount val="10"/>
                <c:pt idx="0">
                  <c:v>0.80289999999999995</c:v>
                </c:pt>
                <c:pt idx="1">
                  <c:v>0.48510000000000031</c:v>
                </c:pt>
                <c:pt idx="2">
                  <c:v>0.2656</c:v>
                </c:pt>
                <c:pt idx="3">
                  <c:v>0.19550000000000026</c:v>
                </c:pt>
                <c:pt idx="4">
                  <c:v>0.16150000000000023</c:v>
                </c:pt>
                <c:pt idx="5">
                  <c:v>9.2800000000000063E-2</c:v>
                </c:pt>
                <c:pt idx="6">
                  <c:v>7.790000000000015E-2</c:v>
                </c:pt>
                <c:pt idx="7">
                  <c:v>2.1700000000000011E-2</c:v>
                </c:pt>
                <c:pt idx="8">
                  <c:v>3.250000000000007E-2</c:v>
                </c:pt>
                <c:pt idx="9">
                  <c:v>1.9800000000000088E-2</c:v>
                </c:pt>
              </c:numCache>
            </c:numRef>
          </c:val>
        </c:ser>
        <c:dLbls>
          <c:showLegendKey val="0"/>
          <c:showVal val="0"/>
          <c:showCatName val="0"/>
          <c:showSerName val="0"/>
          <c:showPercent val="0"/>
          <c:showBubbleSize val="0"/>
        </c:dLbls>
        <c:gapWidth val="219"/>
        <c:overlap val="-27"/>
        <c:axId val="76031488"/>
        <c:axId val="76033024"/>
      </c:barChart>
      <c:catAx>
        <c:axId val="760314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2700000" spcFirstLastPara="1" vertOverflow="ellipsis" wrap="square" anchor="ctr" anchorCtr="1"/>
          <a:lstStyle/>
          <a:p>
            <a:pPr>
              <a:defRPr sz="800" b="0" i="0" u="none" strike="noStrike" kern="1200" baseline="0">
                <a:solidFill>
                  <a:schemeClr val="tx1">
                    <a:lumMod val="65000"/>
                    <a:lumOff val="35000"/>
                  </a:schemeClr>
                </a:solidFill>
                <a:latin typeface="+mn-lt"/>
                <a:ea typeface="+mn-ea"/>
                <a:cs typeface="+mn-cs"/>
              </a:defRPr>
            </a:pPr>
            <a:endParaRPr lang="en-US"/>
          </a:p>
        </c:txPr>
        <c:crossAx val="76033024"/>
        <c:crosses val="autoZero"/>
        <c:auto val="1"/>
        <c:lblAlgn val="ctr"/>
        <c:lblOffset val="100"/>
        <c:noMultiLvlLbl val="0"/>
      </c:catAx>
      <c:valAx>
        <c:axId val="76033024"/>
        <c:scaling>
          <c:orientation val="minMax"/>
          <c:max val="1"/>
        </c:scaling>
        <c:delete val="0"/>
        <c:axPos val="l"/>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sz="1200" dirty="0" smtClean="0"/>
                  <a:t>Coverage</a:t>
                </a:r>
                <a:r>
                  <a:rPr lang="en-US" sz="1200" baseline="0" dirty="0" smtClean="0"/>
                  <a:t> of population </a:t>
                </a:r>
                <a:r>
                  <a:rPr lang="ka-GE" sz="1200" dirty="0" smtClean="0"/>
                  <a:t>ა</a:t>
                </a:r>
                <a:endParaRPr lang="en-US" sz="1200" dirty="0"/>
              </a:p>
            </c:rich>
          </c:tx>
          <c:layout/>
          <c:overlay val="0"/>
          <c:spPr>
            <a:noFill/>
            <a:ln>
              <a:noFill/>
            </a:ln>
            <a:effectLst/>
          </c:sp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6031488"/>
        <c:crosses val="autoZero"/>
        <c:crossBetween val="between"/>
      </c:valAx>
      <c:spPr>
        <a:noFill/>
        <a:ln>
          <a:noFill/>
        </a:ln>
        <a:effectLst/>
      </c:spPr>
    </c:plotArea>
    <c:legend>
      <c:legendPos val="b"/>
      <c:layout>
        <c:manualLayout>
          <c:xMode val="edge"/>
          <c:yMode val="edge"/>
          <c:x val="8.7325041228253727E-2"/>
          <c:y val="4.0463342082239701E-2"/>
          <c:w val="0.84964427566023593"/>
          <c:h val="0.10586124234470699"/>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E2F6054-E42D-440A-A51F-D80222F408F0}" type="doc">
      <dgm:prSet loTypeId="urn:microsoft.com/office/officeart/2005/8/layout/hList1" loCatId="list" qsTypeId="urn:microsoft.com/office/officeart/2005/8/quickstyle/simple2" qsCatId="simple" csTypeId="urn:microsoft.com/office/officeart/2005/8/colors/accent3_2" csCatId="accent3" phldr="1"/>
      <dgm:spPr/>
      <dgm:t>
        <a:bodyPr/>
        <a:lstStyle/>
        <a:p>
          <a:endParaRPr lang="en-US"/>
        </a:p>
      </dgm:t>
    </dgm:pt>
    <dgm:pt modelId="{589202BB-5EFF-4030-AB75-D19438046D4B}">
      <dgm:prSet phldrT="[Text]"/>
      <dgm:spPr/>
      <dgm:t>
        <a:bodyPr/>
        <a:lstStyle/>
        <a:p>
          <a:r>
            <a:rPr lang="en-US" b="1" u="none" dirty="0" smtClean="0"/>
            <a:t>Territorial indicator:</a:t>
          </a:r>
          <a:endParaRPr lang="en-US" dirty="0"/>
        </a:p>
      </dgm:t>
    </dgm:pt>
    <dgm:pt modelId="{98B4CDDE-F4AE-41F8-9F96-DB82B0C06ACC}" type="parTrans" cxnId="{0B592DD0-EEBC-41E7-9F6E-4B37F5E1FEA1}">
      <dgm:prSet/>
      <dgm:spPr/>
      <dgm:t>
        <a:bodyPr/>
        <a:lstStyle/>
        <a:p>
          <a:endParaRPr lang="en-US"/>
        </a:p>
      </dgm:t>
    </dgm:pt>
    <dgm:pt modelId="{825CAE16-3D39-4D93-8291-C0ED7EA52146}" type="sibTrans" cxnId="{0B592DD0-EEBC-41E7-9F6E-4B37F5E1FEA1}">
      <dgm:prSet/>
      <dgm:spPr/>
      <dgm:t>
        <a:bodyPr/>
        <a:lstStyle/>
        <a:p>
          <a:endParaRPr lang="en-US"/>
        </a:p>
      </dgm:t>
    </dgm:pt>
    <dgm:pt modelId="{FE718F39-EAD3-43C2-A7E9-2C6609C93644}">
      <dgm:prSet phldrT="[Text]"/>
      <dgm:spPr/>
      <dgm:t>
        <a:bodyPr/>
        <a:lstStyle/>
        <a:p>
          <a:r>
            <a:rPr lang="en-US" dirty="0" smtClean="0"/>
            <a:t>Tbilisi</a:t>
          </a:r>
          <a:endParaRPr lang="en-US" dirty="0"/>
        </a:p>
      </dgm:t>
    </dgm:pt>
    <dgm:pt modelId="{F45662D6-3047-4A8D-AA7D-515CD98F500A}" type="parTrans" cxnId="{ACD0EEE0-ED69-4095-BFA5-938C94530689}">
      <dgm:prSet/>
      <dgm:spPr/>
      <dgm:t>
        <a:bodyPr/>
        <a:lstStyle/>
        <a:p>
          <a:endParaRPr lang="en-US"/>
        </a:p>
      </dgm:t>
    </dgm:pt>
    <dgm:pt modelId="{A0AA3399-042B-4529-B84C-38B2F07C38E1}" type="sibTrans" cxnId="{ACD0EEE0-ED69-4095-BFA5-938C94530689}">
      <dgm:prSet/>
      <dgm:spPr/>
      <dgm:t>
        <a:bodyPr/>
        <a:lstStyle/>
        <a:p>
          <a:endParaRPr lang="en-US"/>
        </a:p>
      </dgm:t>
    </dgm:pt>
    <dgm:pt modelId="{36C9995C-04C6-4166-8CAA-3055CC323A06}">
      <dgm:prSet phldrT="[Text]"/>
      <dgm:spPr/>
      <dgm:t>
        <a:bodyPr/>
        <a:lstStyle/>
        <a:p>
          <a:r>
            <a:rPr lang="en-US" dirty="0" smtClean="0"/>
            <a:t>Big cities</a:t>
          </a:r>
          <a:endParaRPr lang="en-US" dirty="0"/>
        </a:p>
      </dgm:t>
    </dgm:pt>
    <dgm:pt modelId="{626075A9-432E-402F-AB4B-EBDB41B96440}" type="parTrans" cxnId="{05F08C74-5003-49EA-AC7A-AF6001142C0C}">
      <dgm:prSet/>
      <dgm:spPr/>
      <dgm:t>
        <a:bodyPr/>
        <a:lstStyle/>
        <a:p>
          <a:endParaRPr lang="en-US"/>
        </a:p>
      </dgm:t>
    </dgm:pt>
    <dgm:pt modelId="{FB79C0AA-D1D0-4E9C-B24F-CAA60F00787A}" type="sibTrans" cxnId="{05F08C74-5003-49EA-AC7A-AF6001142C0C}">
      <dgm:prSet/>
      <dgm:spPr/>
      <dgm:t>
        <a:bodyPr/>
        <a:lstStyle/>
        <a:p>
          <a:endParaRPr lang="en-US"/>
        </a:p>
      </dgm:t>
    </dgm:pt>
    <dgm:pt modelId="{5F59F257-9D39-401E-A83F-1DF1ED462381}">
      <dgm:prSet phldrT="[Text]"/>
      <dgm:spPr/>
      <dgm:t>
        <a:bodyPr/>
        <a:lstStyle/>
        <a:p>
          <a:r>
            <a:rPr lang="en-US" b="1" u="none" dirty="0" smtClean="0"/>
            <a:t>list of durable goods/items</a:t>
          </a:r>
          <a:r>
            <a:rPr lang="de-AT" b="1" u="none" dirty="0" smtClean="0"/>
            <a:t>:</a:t>
          </a:r>
          <a:endParaRPr lang="en-US" u="none" dirty="0"/>
        </a:p>
      </dgm:t>
    </dgm:pt>
    <dgm:pt modelId="{E8073BA4-A5C8-482A-8924-307515E4E97D}" type="parTrans" cxnId="{13A5F4FA-1180-413D-8E19-ED141982B55F}">
      <dgm:prSet/>
      <dgm:spPr/>
      <dgm:t>
        <a:bodyPr/>
        <a:lstStyle/>
        <a:p>
          <a:endParaRPr lang="en-US"/>
        </a:p>
      </dgm:t>
    </dgm:pt>
    <dgm:pt modelId="{742F6E8A-15D0-49FF-8225-C85DA3198FE2}" type="sibTrans" cxnId="{13A5F4FA-1180-413D-8E19-ED141982B55F}">
      <dgm:prSet/>
      <dgm:spPr/>
      <dgm:t>
        <a:bodyPr/>
        <a:lstStyle/>
        <a:p>
          <a:endParaRPr lang="en-US"/>
        </a:p>
      </dgm:t>
    </dgm:pt>
    <dgm:pt modelId="{11E30812-5891-4375-A6D9-14885770CA88}">
      <dgm:prSet phldrT="[Text]"/>
      <dgm:spPr/>
      <dgm:t>
        <a:bodyPr/>
        <a:lstStyle/>
        <a:p>
          <a:r>
            <a:rPr lang="en-US" dirty="0" smtClean="0"/>
            <a:t>Car</a:t>
          </a:r>
          <a:r>
            <a:rPr lang="ka-GE" dirty="0" smtClean="0"/>
            <a:t> (</a:t>
          </a:r>
          <a:r>
            <a:rPr lang="en-US" dirty="0" smtClean="0"/>
            <a:t>non-Soviet production</a:t>
          </a:r>
          <a:r>
            <a:rPr lang="ka-GE" dirty="0" smtClean="0"/>
            <a:t>)</a:t>
          </a:r>
          <a:endParaRPr lang="en-US" dirty="0"/>
        </a:p>
      </dgm:t>
    </dgm:pt>
    <dgm:pt modelId="{B7346A44-85F0-4A25-93E5-584DA528293F}" type="parTrans" cxnId="{96169953-A4C5-46F3-A151-E0E73EA0219B}">
      <dgm:prSet/>
      <dgm:spPr/>
      <dgm:t>
        <a:bodyPr/>
        <a:lstStyle/>
        <a:p>
          <a:endParaRPr lang="en-US"/>
        </a:p>
      </dgm:t>
    </dgm:pt>
    <dgm:pt modelId="{D667D3FF-8AD7-45E1-903A-C36EF24E2357}" type="sibTrans" cxnId="{96169953-A4C5-46F3-A151-E0E73EA0219B}">
      <dgm:prSet/>
      <dgm:spPr/>
      <dgm:t>
        <a:bodyPr/>
        <a:lstStyle/>
        <a:p>
          <a:endParaRPr lang="en-US"/>
        </a:p>
      </dgm:t>
    </dgm:pt>
    <dgm:pt modelId="{28FE8D9D-4F15-46B4-B4E8-791F0E7D87C4}">
      <dgm:prSet phldrT="[Text]"/>
      <dgm:spPr/>
      <dgm:t>
        <a:bodyPr/>
        <a:lstStyle/>
        <a:p>
          <a:r>
            <a:rPr lang="en-US" b="1" u="none" dirty="0" smtClean="0"/>
            <a:t>incomes:</a:t>
          </a:r>
          <a:endParaRPr lang="en-US" u="none" dirty="0"/>
        </a:p>
      </dgm:t>
    </dgm:pt>
    <dgm:pt modelId="{B37A6535-26F1-4F56-9F7F-EEF34F1FEA94}" type="parTrans" cxnId="{040A29F0-9D9F-4B09-B49C-9FE68B718D88}">
      <dgm:prSet/>
      <dgm:spPr/>
      <dgm:t>
        <a:bodyPr/>
        <a:lstStyle/>
        <a:p>
          <a:endParaRPr lang="en-US"/>
        </a:p>
      </dgm:t>
    </dgm:pt>
    <dgm:pt modelId="{1647DDBF-90C6-45A3-AC17-AEAB4A02B682}" type="sibTrans" cxnId="{040A29F0-9D9F-4B09-B49C-9FE68B718D88}">
      <dgm:prSet/>
      <dgm:spPr/>
      <dgm:t>
        <a:bodyPr/>
        <a:lstStyle/>
        <a:p>
          <a:endParaRPr lang="en-US"/>
        </a:p>
      </dgm:t>
    </dgm:pt>
    <dgm:pt modelId="{6C4718EE-5349-4A76-AC17-5995F53A03A5}">
      <dgm:prSet phldrT="[Text]"/>
      <dgm:spPr/>
      <dgm:t>
        <a:bodyPr/>
        <a:lstStyle/>
        <a:p>
          <a:r>
            <a:rPr lang="en-US" dirty="0" smtClean="0"/>
            <a:t>salary</a:t>
          </a:r>
          <a:r>
            <a:rPr lang="ka-GE" dirty="0" smtClean="0"/>
            <a:t> </a:t>
          </a:r>
          <a:endParaRPr lang="en-US" dirty="0"/>
        </a:p>
      </dgm:t>
    </dgm:pt>
    <dgm:pt modelId="{1D3141FE-9B91-4C9A-9566-560D85693FD1}" type="parTrans" cxnId="{A3D58AAF-8CAA-44F3-A7E0-06171E76CD94}">
      <dgm:prSet/>
      <dgm:spPr/>
      <dgm:t>
        <a:bodyPr/>
        <a:lstStyle/>
        <a:p>
          <a:endParaRPr lang="en-US"/>
        </a:p>
      </dgm:t>
    </dgm:pt>
    <dgm:pt modelId="{03DF94B0-7482-4E6A-AAE9-EB86D0A6250B}" type="sibTrans" cxnId="{A3D58AAF-8CAA-44F3-A7E0-06171E76CD94}">
      <dgm:prSet/>
      <dgm:spPr/>
      <dgm:t>
        <a:bodyPr/>
        <a:lstStyle/>
        <a:p>
          <a:endParaRPr lang="en-US"/>
        </a:p>
      </dgm:t>
    </dgm:pt>
    <dgm:pt modelId="{9DE6E09C-EB18-42D0-BB85-B70EB2F056C5}">
      <dgm:prSet phldrT="[Text]"/>
      <dgm:spPr/>
      <dgm:t>
        <a:bodyPr/>
        <a:lstStyle/>
        <a:p>
          <a:r>
            <a:rPr lang="en-US" dirty="0" smtClean="0"/>
            <a:t>pension</a:t>
          </a:r>
          <a:r>
            <a:rPr lang="ka-GE" dirty="0" smtClean="0"/>
            <a:t> </a:t>
          </a:r>
          <a:endParaRPr lang="en-US" dirty="0"/>
        </a:p>
      </dgm:t>
    </dgm:pt>
    <dgm:pt modelId="{B2207EE7-3D35-4C5D-A9BD-0C3989D9195C}" type="parTrans" cxnId="{A41AF0ED-514B-474A-B573-BBD80C503694}">
      <dgm:prSet/>
      <dgm:spPr/>
      <dgm:t>
        <a:bodyPr/>
        <a:lstStyle/>
        <a:p>
          <a:endParaRPr lang="en-US"/>
        </a:p>
      </dgm:t>
    </dgm:pt>
    <dgm:pt modelId="{6F9C28E3-B11E-406A-98AA-2283DB586DB6}" type="sibTrans" cxnId="{A41AF0ED-514B-474A-B573-BBD80C503694}">
      <dgm:prSet/>
      <dgm:spPr/>
      <dgm:t>
        <a:bodyPr/>
        <a:lstStyle/>
        <a:p>
          <a:endParaRPr lang="en-US"/>
        </a:p>
      </dgm:t>
    </dgm:pt>
    <dgm:pt modelId="{CF431CE9-BFE8-4DA9-8B35-5BBDDE9AF0DB}">
      <dgm:prSet phldrT="[Text]"/>
      <dgm:spPr/>
      <dgm:t>
        <a:bodyPr/>
        <a:lstStyle/>
        <a:p>
          <a:r>
            <a:rPr lang="de-AT" dirty="0" smtClean="0"/>
            <a:t>Municipal centers</a:t>
          </a:r>
          <a:endParaRPr lang="en-US" dirty="0"/>
        </a:p>
      </dgm:t>
    </dgm:pt>
    <dgm:pt modelId="{668DDCC8-0781-4C81-8364-B9BBDC3AA1AC}" type="parTrans" cxnId="{22404D88-F968-4546-B7E8-53E6F8AA5DA3}">
      <dgm:prSet/>
      <dgm:spPr/>
      <dgm:t>
        <a:bodyPr/>
        <a:lstStyle/>
        <a:p>
          <a:endParaRPr lang="en-US"/>
        </a:p>
      </dgm:t>
    </dgm:pt>
    <dgm:pt modelId="{1F7CD5D6-8C9C-47D9-84A8-0B9E87840FF6}" type="sibTrans" cxnId="{22404D88-F968-4546-B7E8-53E6F8AA5DA3}">
      <dgm:prSet/>
      <dgm:spPr/>
      <dgm:t>
        <a:bodyPr/>
        <a:lstStyle/>
        <a:p>
          <a:endParaRPr lang="en-US"/>
        </a:p>
      </dgm:t>
    </dgm:pt>
    <dgm:pt modelId="{1EF53F0F-B44B-4028-B418-D3DBB6A1C0D1}">
      <dgm:prSet phldrT="[Text]"/>
      <dgm:spPr/>
      <dgm:t>
        <a:bodyPr/>
        <a:lstStyle/>
        <a:p>
          <a:r>
            <a:rPr lang="en-US" dirty="0" smtClean="0"/>
            <a:t>Assistance and other incomes</a:t>
          </a:r>
          <a:endParaRPr lang="en-US" dirty="0"/>
        </a:p>
      </dgm:t>
    </dgm:pt>
    <dgm:pt modelId="{8F64F883-6137-4C27-8738-0611CF7F5774}" type="parTrans" cxnId="{3B780571-4A9D-4BD3-89B4-B25AD8E2E30D}">
      <dgm:prSet/>
      <dgm:spPr/>
      <dgm:t>
        <a:bodyPr/>
        <a:lstStyle/>
        <a:p>
          <a:endParaRPr lang="en-US"/>
        </a:p>
      </dgm:t>
    </dgm:pt>
    <dgm:pt modelId="{59BBEDCA-6E79-4903-B7CC-03A8F4F17601}" type="sibTrans" cxnId="{3B780571-4A9D-4BD3-89B4-B25AD8E2E30D}">
      <dgm:prSet/>
      <dgm:spPr/>
      <dgm:t>
        <a:bodyPr/>
        <a:lstStyle/>
        <a:p>
          <a:endParaRPr lang="en-US"/>
        </a:p>
      </dgm:t>
    </dgm:pt>
    <dgm:pt modelId="{EB015CC8-60C9-4D36-A803-DC8A9442D957}">
      <dgm:prSet phldrT="[Text]"/>
      <dgm:spPr/>
      <dgm:t>
        <a:bodyPr/>
        <a:lstStyle/>
        <a:p>
          <a:r>
            <a:rPr lang="en-US" dirty="0" smtClean="0"/>
            <a:t>villages</a:t>
          </a:r>
          <a:endParaRPr lang="en-US" dirty="0"/>
        </a:p>
      </dgm:t>
    </dgm:pt>
    <dgm:pt modelId="{EF9420EE-74E0-4540-AB1B-DC252D6FC3EA}" type="parTrans" cxnId="{30DF802F-77B4-4B4B-B47E-5059AB9393B9}">
      <dgm:prSet/>
      <dgm:spPr/>
      <dgm:t>
        <a:bodyPr/>
        <a:lstStyle/>
        <a:p>
          <a:endParaRPr lang="en-US"/>
        </a:p>
      </dgm:t>
    </dgm:pt>
    <dgm:pt modelId="{5F2BD590-9368-4DEC-91C0-2CCCDFF9BE72}" type="sibTrans" cxnId="{30DF802F-77B4-4B4B-B47E-5059AB9393B9}">
      <dgm:prSet/>
      <dgm:spPr/>
      <dgm:t>
        <a:bodyPr/>
        <a:lstStyle/>
        <a:p>
          <a:endParaRPr lang="en-US"/>
        </a:p>
      </dgm:t>
    </dgm:pt>
    <dgm:pt modelId="{0F296B30-CA11-4484-844F-9F2310040DD0}">
      <dgm:prSet phldrT="[Text]"/>
      <dgm:spPr/>
      <dgm:t>
        <a:bodyPr/>
        <a:lstStyle/>
        <a:p>
          <a:r>
            <a:rPr lang="en-US" dirty="0" smtClean="0"/>
            <a:t>Tractor, combine</a:t>
          </a:r>
          <a:endParaRPr lang="en-US" dirty="0"/>
        </a:p>
      </dgm:t>
    </dgm:pt>
    <dgm:pt modelId="{7B94C77C-11F2-49F4-AB5A-2F7870321837}" type="parTrans" cxnId="{938B429E-2FCA-4D5A-82C4-D5C660BA17E5}">
      <dgm:prSet/>
      <dgm:spPr/>
      <dgm:t>
        <a:bodyPr/>
        <a:lstStyle/>
        <a:p>
          <a:endParaRPr lang="en-US"/>
        </a:p>
      </dgm:t>
    </dgm:pt>
    <dgm:pt modelId="{B39B01EE-D63C-4271-99B0-441E049C406C}" type="sibTrans" cxnId="{938B429E-2FCA-4D5A-82C4-D5C660BA17E5}">
      <dgm:prSet/>
      <dgm:spPr/>
      <dgm:t>
        <a:bodyPr/>
        <a:lstStyle/>
        <a:p>
          <a:endParaRPr lang="en-US"/>
        </a:p>
      </dgm:t>
    </dgm:pt>
    <dgm:pt modelId="{3BDA6ADA-1E97-43E1-9F05-E9365BF30DD2}" type="pres">
      <dgm:prSet presAssocID="{7E2F6054-E42D-440A-A51F-D80222F408F0}" presName="Name0" presStyleCnt="0">
        <dgm:presLayoutVars>
          <dgm:dir/>
          <dgm:animLvl val="lvl"/>
          <dgm:resizeHandles val="exact"/>
        </dgm:presLayoutVars>
      </dgm:prSet>
      <dgm:spPr/>
      <dgm:t>
        <a:bodyPr/>
        <a:lstStyle/>
        <a:p>
          <a:endParaRPr lang="en-US"/>
        </a:p>
      </dgm:t>
    </dgm:pt>
    <dgm:pt modelId="{360A57C1-DFD7-406C-9F38-E67B1E1EA1B8}" type="pres">
      <dgm:prSet presAssocID="{589202BB-5EFF-4030-AB75-D19438046D4B}" presName="composite" presStyleCnt="0"/>
      <dgm:spPr/>
    </dgm:pt>
    <dgm:pt modelId="{8CCAF494-8121-4207-B643-B1C031F20902}" type="pres">
      <dgm:prSet presAssocID="{589202BB-5EFF-4030-AB75-D19438046D4B}" presName="parTx" presStyleLbl="alignNode1" presStyleIdx="0" presStyleCnt="3">
        <dgm:presLayoutVars>
          <dgm:chMax val="0"/>
          <dgm:chPref val="0"/>
          <dgm:bulletEnabled val="1"/>
        </dgm:presLayoutVars>
      </dgm:prSet>
      <dgm:spPr/>
      <dgm:t>
        <a:bodyPr/>
        <a:lstStyle/>
        <a:p>
          <a:endParaRPr lang="en-US"/>
        </a:p>
      </dgm:t>
    </dgm:pt>
    <dgm:pt modelId="{1B2EAFED-55D8-4351-8DAF-D98BBDC36364}" type="pres">
      <dgm:prSet presAssocID="{589202BB-5EFF-4030-AB75-D19438046D4B}" presName="desTx" presStyleLbl="alignAccFollowNode1" presStyleIdx="0" presStyleCnt="3" custScaleY="100000">
        <dgm:presLayoutVars>
          <dgm:bulletEnabled val="1"/>
        </dgm:presLayoutVars>
      </dgm:prSet>
      <dgm:spPr/>
      <dgm:t>
        <a:bodyPr/>
        <a:lstStyle/>
        <a:p>
          <a:endParaRPr lang="en-US"/>
        </a:p>
      </dgm:t>
    </dgm:pt>
    <dgm:pt modelId="{2A43A44C-2CBE-460C-92C6-494397F58A78}" type="pres">
      <dgm:prSet presAssocID="{825CAE16-3D39-4D93-8291-C0ED7EA52146}" presName="space" presStyleCnt="0"/>
      <dgm:spPr/>
    </dgm:pt>
    <dgm:pt modelId="{1F4B8487-A651-4DAB-AF09-A4851707701C}" type="pres">
      <dgm:prSet presAssocID="{5F59F257-9D39-401E-A83F-1DF1ED462381}" presName="composite" presStyleCnt="0"/>
      <dgm:spPr/>
    </dgm:pt>
    <dgm:pt modelId="{0F896C41-455B-4226-918C-C24F4DBC01CE}" type="pres">
      <dgm:prSet presAssocID="{5F59F257-9D39-401E-A83F-1DF1ED462381}" presName="parTx" presStyleLbl="alignNode1" presStyleIdx="1" presStyleCnt="3">
        <dgm:presLayoutVars>
          <dgm:chMax val="0"/>
          <dgm:chPref val="0"/>
          <dgm:bulletEnabled val="1"/>
        </dgm:presLayoutVars>
      </dgm:prSet>
      <dgm:spPr/>
      <dgm:t>
        <a:bodyPr/>
        <a:lstStyle/>
        <a:p>
          <a:endParaRPr lang="en-US"/>
        </a:p>
      </dgm:t>
    </dgm:pt>
    <dgm:pt modelId="{4D59BC29-1B58-4EDF-B8C6-ED76881AA805}" type="pres">
      <dgm:prSet presAssocID="{5F59F257-9D39-401E-A83F-1DF1ED462381}" presName="desTx" presStyleLbl="alignAccFollowNode1" presStyleIdx="1" presStyleCnt="3">
        <dgm:presLayoutVars>
          <dgm:bulletEnabled val="1"/>
        </dgm:presLayoutVars>
      </dgm:prSet>
      <dgm:spPr/>
      <dgm:t>
        <a:bodyPr/>
        <a:lstStyle/>
        <a:p>
          <a:endParaRPr lang="en-US"/>
        </a:p>
      </dgm:t>
    </dgm:pt>
    <dgm:pt modelId="{ED38E1D1-ED78-41FD-AF03-E47812193D8B}" type="pres">
      <dgm:prSet presAssocID="{742F6E8A-15D0-49FF-8225-C85DA3198FE2}" presName="space" presStyleCnt="0"/>
      <dgm:spPr/>
    </dgm:pt>
    <dgm:pt modelId="{F113D660-F667-4C7F-9E56-885DA1D5DD68}" type="pres">
      <dgm:prSet presAssocID="{28FE8D9D-4F15-46B4-B4E8-791F0E7D87C4}" presName="composite" presStyleCnt="0"/>
      <dgm:spPr/>
    </dgm:pt>
    <dgm:pt modelId="{ED737323-561D-468F-92D5-F94E0727D17F}" type="pres">
      <dgm:prSet presAssocID="{28FE8D9D-4F15-46B4-B4E8-791F0E7D87C4}" presName="parTx" presStyleLbl="alignNode1" presStyleIdx="2" presStyleCnt="3">
        <dgm:presLayoutVars>
          <dgm:chMax val="0"/>
          <dgm:chPref val="0"/>
          <dgm:bulletEnabled val="1"/>
        </dgm:presLayoutVars>
      </dgm:prSet>
      <dgm:spPr/>
      <dgm:t>
        <a:bodyPr/>
        <a:lstStyle/>
        <a:p>
          <a:endParaRPr lang="en-US"/>
        </a:p>
      </dgm:t>
    </dgm:pt>
    <dgm:pt modelId="{3552DB15-6659-419F-99C8-C96EA7C10582}" type="pres">
      <dgm:prSet presAssocID="{28FE8D9D-4F15-46B4-B4E8-791F0E7D87C4}" presName="desTx" presStyleLbl="alignAccFollowNode1" presStyleIdx="2" presStyleCnt="3">
        <dgm:presLayoutVars>
          <dgm:bulletEnabled val="1"/>
        </dgm:presLayoutVars>
      </dgm:prSet>
      <dgm:spPr/>
      <dgm:t>
        <a:bodyPr/>
        <a:lstStyle/>
        <a:p>
          <a:endParaRPr lang="en-US"/>
        </a:p>
      </dgm:t>
    </dgm:pt>
  </dgm:ptLst>
  <dgm:cxnLst>
    <dgm:cxn modelId="{E34EBED0-238E-4802-BD07-FD76F2597B32}" type="presOf" srcId="{36C9995C-04C6-4166-8CAA-3055CC323A06}" destId="{1B2EAFED-55D8-4351-8DAF-D98BBDC36364}" srcOrd="0" destOrd="1" presId="urn:microsoft.com/office/officeart/2005/8/layout/hList1"/>
    <dgm:cxn modelId="{A3D58AAF-8CAA-44F3-A7E0-06171E76CD94}" srcId="{28FE8D9D-4F15-46B4-B4E8-791F0E7D87C4}" destId="{6C4718EE-5349-4A76-AC17-5995F53A03A5}" srcOrd="0" destOrd="0" parTransId="{1D3141FE-9B91-4C9A-9566-560D85693FD1}" sibTransId="{03DF94B0-7482-4E6A-AAE9-EB86D0A6250B}"/>
    <dgm:cxn modelId="{938B429E-2FCA-4D5A-82C4-D5C660BA17E5}" srcId="{5F59F257-9D39-401E-A83F-1DF1ED462381}" destId="{0F296B30-CA11-4484-844F-9F2310040DD0}" srcOrd="1" destOrd="0" parTransId="{7B94C77C-11F2-49F4-AB5A-2F7870321837}" sibTransId="{B39B01EE-D63C-4271-99B0-441E049C406C}"/>
    <dgm:cxn modelId="{22404D88-F968-4546-B7E8-53E6F8AA5DA3}" srcId="{589202BB-5EFF-4030-AB75-D19438046D4B}" destId="{CF431CE9-BFE8-4DA9-8B35-5BBDDE9AF0DB}" srcOrd="2" destOrd="0" parTransId="{668DDCC8-0781-4C81-8364-B9BBDC3AA1AC}" sibTransId="{1F7CD5D6-8C9C-47D9-84A8-0B9E87840FF6}"/>
    <dgm:cxn modelId="{A41AF0ED-514B-474A-B573-BBD80C503694}" srcId="{28FE8D9D-4F15-46B4-B4E8-791F0E7D87C4}" destId="{9DE6E09C-EB18-42D0-BB85-B70EB2F056C5}" srcOrd="1" destOrd="0" parTransId="{B2207EE7-3D35-4C5D-A9BD-0C3989D9195C}" sibTransId="{6F9C28E3-B11E-406A-98AA-2283DB586DB6}"/>
    <dgm:cxn modelId="{13A5F4FA-1180-413D-8E19-ED141982B55F}" srcId="{7E2F6054-E42D-440A-A51F-D80222F408F0}" destId="{5F59F257-9D39-401E-A83F-1DF1ED462381}" srcOrd="1" destOrd="0" parTransId="{E8073BA4-A5C8-482A-8924-307515E4E97D}" sibTransId="{742F6E8A-15D0-49FF-8225-C85DA3198FE2}"/>
    <dgm:cxn modelId="{8844026A-F2CB-4BE3-A7C4-8FD8158476D6}" type="presOf" srcId="{28FE8D9D-4F15-46B4-B4E8-791F0E7D87C4}" destId="{ED737323-561D-468F-92D5-F94E0727D17F}" srcOrd="0" destOrd="0" presId="urn:microsoft.com/office/officeart/2005/8/layout/hList1"/>
    <dgm:cxn modelId="{0FCAC5EF-E3D5-4FC1-9B5C-1FFB26C3FA02}" type="presOf" srcId="{CF431CE9-BFE8-4DA9-8B35-5BBDDE9AF0DB}" destId="{1B2EAFED-55D8-4351-8DAF-D98BBDC36364}" srcOrd="0" destOrd="2" presId="urn:microsoft.com/office/officeart/2005/8/layout/hList1"/>
    <dgm:cxn modelId="{87F7B3A7-FDD8-4B2A-933F-91DFF9BBA493}" type="presOf" srcId="{EB015CC8-60C9-4D36-A803-DC8A9442D957}" destId="{1B2EAFED-55D8-4351-8DAF-D98BBDC36364}" srcOrd="0" destOrd="3" presId="urn:microsoft.com/office/officeart/2005/8/layout/hList1"/>
    <dgm:cxn modelId="{ACD0EEE0-ED69-4095-BFA5-938C94530689}" srcId="{589202BB-5EFF-4030-AB75-D19438046D4B}" destId="{FE718F39-EAD3-43C2-A7E9-2C6609C93644}" srcOrd="0" destOrd="0" parTransId="{F45662D6-3047-4A8D-AA7D-515CD98F500A}" sibTransId="{A0AA3399-042B-4529-B84C-38B2F07C38E1}"/>
    <dgm:cxn modelId="{B52CBB22-5E6D-49BB-A3E6-B6D434B93850}" type="presOf" srcId="{6C4718EE-5349-4A76-AC17-5995F53A03A5}" destId="{3552DB15-6659-419F-99C8-C96EA7C10582}" srcOrd="0" destOrd="0" presId="urn:microsoft.com/office/officeart/2005/8/layout/hList1"/>
    <dgm:cxn modelId="{D002C536-3905-45BE-B0FF-B2DC125E9DFE}" type="presOf" srcId="{0F296B30-CA11-4484-844F-9F2310040DD0}" destId="{4D59BC29-1B58-4EDF-B8C6-ED76881AA805}" srcOrd="0" destOrd="1" presId="urn:microsoft.com/office/officeart/2005/8/layout/hList1"/>
    <dgm:cxn modelId="{05F08C74-5003-49EA-AC7A-AF6001142C0C}" srcId="{589202BB-5EFF-4030-AB75-D19438046D4B}" destId="{36C9995C-04C6-4166-8CAA-3055CC323A06}" srcOrd="1" destOrd="0" parTransId="{626075A9-432E-402F-AB4B-EBDB41B96440}" sibTransId="{FB79C0AA-D1D0-4E9C-B24F-CAA60F00787A}"/>
    <dgm:cxn modelId="{3B780571-4A9D-4BD3-89B4-B25AD8E2E30D}" srcId="{28FE8D9D-4F15-46B4-B4E8-791F0E7D87C4}" destId="{1EF53F0F-B44B-4028-B418-D3DBB6A1C0D1}" srcOrd="2" destOrd="0" parTransId="{8F64F883-6137-4C27-8738-0611CF7F5774}" sibTransId="{59BBEDCA-6E79-4903-B7CC-03A8F4F17601}"/>
    <dgm:cxn modelId="{B588CC05-5EA0-445A-992F-68855752E162}" type="presOf" srcId="{11E30812-5891-4375-A6D9-14885770CA88}" destId="{4D59BC29-1B58-4EDF-B8C6-ED76881AA805}" srcOrd="0" destOrd="0" presId="urn:microsoft.com/office/officeart/2005/8/layout/hList1"/>
    <dgm:cxn modelId="{299F2FCC-C383-4AF4-AE64-B6961FE76ED1}" type="presOf" srcId="{589202BB-5EFF-4030-AB75-D19438046D4B}" destId="{8CCAF494-8121-4207-B643-B1C031F20902}" srcOrd="0" destOrd="0" presId="urn:microsoft.com/office/officeart/2005/8/layout/hList1"/>
    <dgm:cxn modelId="{040A29F0-9D9F-4B09-B49C-9FE68B718D88}" srcId="{7E2F6054-E42D-440A-A51F-D80222F408F0}" destId="{28FE8D9D-4F15-46B4-B4E8-791F0E7D87C4}" srcOrd="2" destOrd="0" parTransId="{B37A6535-26F1-4F56-9F7F-EEF34F1FEA94}" sibTransId="{1647DDBF-90C6-45A3-AC17-AEAB4A02B682}"/>
    <dgm:cxn modelId="{E8BEDC9A-0F1E-47CF-8B3E-6C11B5326D7C}" type="presOf" srcId="{1EF53F0F-B44B-4028-B418-D3DBB6A1C0D1}" destId="{3552DB15-6659-419F-99C8-C96EA7C10582}" srcOrd="0" destOrd="2" presId="urn:microsoft.com/office/officeart/2005/8/layout/hList1"/>
    <dgm:cxn modelId="{282B54E3-5A67-4C20-9F77-0CCF98E73B6B}" type="presOf" srcId="{FE718F39-EAD3-43C2-A7E9-2C6609C93644}" destId="{1B2EAFED-55D8-4351-8DAF-D98BBDC36364}" srcOrd="0" destOrd="0" presId="urn:microsoft.com/office/officeart/2005/8/layout/hList1"/>
    <dgm:cxn modelId="{123A40FC-6AB8-46A1-9838-E66D65D528D1}" type="presOf" srcId="{9DE6E09C-EB18-42D0-BB85-B70EB2F056C5}" destId="{3552DB15-6659-419F-99C8-C96EA7C10582}" srcOrd="0" destOrd="1" presId="urn:microsoft.com/office/officeart/2005/8/layout/hList1"/>
    <dgm:cxn modelId="{C0500BCC-0085-4E74-A302-BC2B11703C6F}" type="presOf" srcId="{7E2F6054-E42D-440A-A51F-D80222F408F0}" destId="{3BDA6ADA-1E97-43E1-9F05-E9365BF30DD2}" srcOrd="0" destOrd="0" presId="urn:microsoft.com/office/officeart/2005/8/layout/hList1"/>
    <dgm:cxn modelId="{30DF802F-77B4-4B4B-B47E-5059AB9393B9}" srcId="{589202BB-5EFF-4030-AB75-D19438046D4B}" destId="{EB015CC8-60C9-4D36-A803-DC8A9442D957}" srcOrd="3" destOrd="0" parTransId="{EF9420EE-74E0-4540-AB1B-DC252D6FC3EA}" sibTransId="{5F2BD590-9368-4DEC-91C0-2CCCDFF9BE72}"/>
    <dgm:cxn modelId="{96169953-A4C5-46F3-A151-E0E73EA0219B}" srcId="{5F59F257-9D39-401E-A83F-1DF1ED462381}" destId="{11E30812-5891-4375-A6D9-14885770CA88}" srcOrd="0" destOrd="0" parTransId="{B7346A44-85F0-4A25-93E5-584DA528293F}" sibTransId="{D667D3FF-8AD7-45E1-903A-C36EF24E2357}"/>
    <dgm:cxn modelId="{BE8BA400-DE8C-4FA5-84E2-9339B877F163}" type="presOf" srcId="{5F59F257-9D39-401E-A83F-1DF1ED462381}" destId="{0F896C41-455B-4226-918C-C24F4DBC01CE}" srcOrd="0" destOrd="0" presId="urn:microsoft.com/office/officeart/2005/8/layout/hList1"/>
    <dgm:cxn modelId="{0B592DD0-EEBC-41E7-9F6E-4B37F5E1FEA1}" srcId="{7E2F6054-E42D-440A-A51F-D80222F408F0}" destId="{589202BB-5EFF-4030-AB75-D19438046D4B}" srcOrd="0" destOrd="0" parTransId="{98B4CDDE-F4AE-41F8-9F96-DB82B0C06ACC}" sibTransId="{825CAE16-3D39-4D93-8291-C0ED7EA52146}"/>
    <dgm:cxn modelId="{C55BB3AC-B323-4A51-9701-8B08914AEB67}" type="presParOf" srcId="{3BDA6ADA-1E97-43E1-9F05-E9365BF30DD2}" destId="{360A57C1-DFD7-406C-9F38-E67B1E1EA1B8}" srcOrd="0" destOrd="0" presId="urn:microsoft.com/office/officeart/2005/8/layout/hList1"/>
    <dgm:cxn modelId="{F7D36BC6-FD6D-4191-9DA9-E44AD4010D49}" type="presParOf" srcId="{360A57C1-DFD7-406C-9F38-E67B1E1EA1B8}" destId="{8CCAF494-8121-4207-B643-B1C031F20902}" srcOrd="0" destOrd="0" presId="urn:microsoft.com/office/officeart/2005/8/layout/hList1"/>
    <dgm:cxn modelId="{C4C1AC4B-733F-45EC-8FAC-A8B73DF2F278}" type="presParOf" srcId="{360A57C1-DFD7-406C-9F38-E67B1E1EA1B8}" destId="{1B2EAFED-55D8-4351-8DAF-D98BBDC36364}" srcOrd="1" destOrd="0" presId="urn:microsoft.com/office/officeart/2005/8/layout/hList1"/>
    <dgm:cxn modelId="{4FF67FDA-F1C9-4C31-A3BA-18F4D97C8AB5}" type="presParOf" srcId="{3BDA6ADA-1E97-43E1-9F05-E9365BF30DD2}" destId="{2A43A44C-2CBE-460C-92C6-494397F58A78}" srcOrd="1" destOrd="0" presId="urn:microsoft.com/office/officeart/2005/8/layout/hList1"/>
    <dgm:cxn modelId="{7DA92355-6AF3-4281-8B99-0C3DBCFDF74A}" type="presParOf" srcId="{3BDA6ADA-1E97-43E1-9F05-E9365BF30DD2}" destId="{1F4B8487-A651-4DAB-AF09-A4851707701C}" srcOrd="2" destOrd="0" presId="urn:microsoft.com/office/officeart/2005/8/layout/hList1"/>
    <dgm:cxn modelId="{D926B1D8-946C-453B-A07F-B2B9345ECEF2}" type="presParOf" srcId="{1F4B8487-A651-4DAB-AF09-A4851707701C}" destId="{0F896C41-455B-4226-918C-C24F4DBC01CE}" srcOrd="0" destOrd="0" presId="urn:microsoft.com/office/officeart/2005/8/layout/hList1"/>
    <dgm:cxn modelId="{6D1D7155-28A0-49E0-BD22-3EBF518BBB00}" type="presParOf" srcId="{1F4B8487-A651-4DAB-AF09-A4851707701C}" destId="{4D59BC29-1B58-4EDF-B8C6-ED76881AA805}" srcOrd="1" destOrd="0" presId="urn:microsoft.com/office/officeart/2005/8/layout/hList1"/>
    <dgm:cxn modelId="{C7B610A7-3E75-488B-97DD-BCF87CF38023}" type="presParOf" srcId="{3BDA6ADA-1E97-43E1-9F05-E9365BF30DD2}" destId="{ED38E1D1-ED78-41FD-AF03-E47812193D8B}" srcOrd="3" destOrd="0" presId="urn:microsoft.com/office/officeart/2005/8/layout/hList1"/>
    <dgm:cxn modelId="{B0A4B97B-F43F-4B98-8C26-06AE3FF2767A}" type="presParOf" srcId="{3BDA6ADA-1E97-43E1-9F05-E9365BF30DD2}" destId="{F113D660-F667-4C7F-9E56-885DA1D5DD68}" srcOrd="4" destOrd="0" presId="urn:microsoft.com/office/officeart/2005/8/layout/hList1"/>
    <dgm:cxn modelId="{475F5545-4B4E-405A-87A4-2070BCE04BD2}" type="presParOf" srcId="{F113D660-F667-4C7F-9E56-885DA1D5DD68}" destId="{ED737323-561D-468F-92D5-F94E0727D17F}" srcOrd="0" destOrd="0" presId="urn:microsoft.com/office/officeart/2005/8/layout/hList1"/>
    <dgm:cxn modelId="{5347532E-401C-4A92-B3C0-416BC1B8416C}" type="presParOf" srcId="{F113D660-F667-4C7F-9E56-885DA1D5DD68}" destId="{3552DB15-6659-419F-99C8-C96EA7C10582}"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E2F6054-E42D-440A-A51F-D80222F408F0}" type="doc">
      <dgm:prSet loTypeId="urn:microsoft.com/office/officeart/2005/8/layout/hList1" loCatId="list" qsTypeId="urn:microsoft.com/office/officeart/2005/8/quickstyle/simple2" qsCatId="simple" csTypeId="urn:microsoft.com/office/officeart/2005/8/colors/accent3_2" csCatId="accent3" phldr="1"/>
      <dgm:spPr/>
      <dgm:t>
        <a:bodyPr/>
        <a:lstStyle/>
        <a:p>
          <a:endParaRPr lang="en-US"/>
        </a:p>
      </dgm:t>
    </dgm:pt>
    <dgm:pt modelId="{589202BB-5EFF-4030-AB75-D19438046D4B}">
      <dgm:prSet phldrT="[Text]"/>
      <dgm:spPr/>
      <dgm:t>
        <a:bodyPr/>
        <a:lstStyle/>
        <a:p>
          <a:r>
            <a:rPr lang="en-US" b="1" u="none" dirty="0" smtClean="0"/>
            <a:t>Agricultural indicators:</a:t>
          </a:r>
          <a:endParaRPr lang="en-US" u="none" dirty="0"/>
        </a:p>
      </dgm:t>
    </dgm:pt>
    <dgm:pt modelId="{98B4CDDE-F4AE-41F8-9F96-DB82B0C06ACC}" type="parTrans" cxnId="{0B592DD0-EEBC-41E7-9F6E-4B37F5E1FEA1}">
      <dgm:prSet/>
      <dgm:spPr/>
      <dgm:t>
        <a:bodyPr/>
        <a:lstStyle/>
        <a:p>
          <a:endParaRPr lang="en-US"/>
        </a:p>
      </dgm:t>
    </dgm:pt>
    <dgm:pt modelId="{825CAE16-3D39-4D93-8291-C0ED7EA52146}" type="sibTrans" cxnId="{0B592DD0-EEBC-41E7-9F6E-4B37F5E1FEA1}">
      <dgm:prSet/>
      <dgm:spPr/>
      <dgm:t>
        <a:bodyPr/>
        <a:lstStyle/>
        <a:p>
          <a:endParaRPr lang="en-US"/>
        </a:p>
      </dgm:t>
    </dgm:pt>
    <dgm:pt modelId="{FE718F39-EAD3-43C2-A7E9-2C6609C93644}">
      <dgm:prSet phldrT="[Text]"/>
      <dgm:spPr/>
      <dgm:t>
        <a:bodyPr/>
        <a:lstStyle/>
        <a:p>
          <a:r>
            <a:rPr lang="en-US" dirty="0" smtClean="0"/>
            <a:t>land</a:t>
          </a:r>
          <a:r>
            <a:rPr lang="de-AT" dirty="0" smtClean="0"/>
            <a:t>, (owned or cultivated)</a:t>
          </a:r>
          <a:endParaRPr lang="en-US" dirty="0"/>
        </a:p>
      </dgm:t>
    </dgm:pt>
    <dgm:pt modelId="{F45662D6-3047-4A8D-AA7D-515CD98F500A}" type="parTrans" cxnId="{ACD0EEE0-ED69-4095-BFA5-938C94530689}">
      <dgm:prSet/>
      <dgm:spPr/>
      <dgm:t>
        <a:bodyPr/>
        <a:lstStyle/>
        <a:p>
          <a:endParaRPr lang="en-US"/>
        </a:p>
      </dgm:t>
    </dgm:pt>
    <dgm:pt modelId="{A0AA3399-042B-4529-B84C-38B2F07C38E1}" type="sibTrans" cxnId="{ACD0EEE0-ED69-4095-BFA5-938C94530689}">
      <dgm:prSet/>
      <dgm:spPr/>
      <dgm:t>
        <a:bodyPr/>
        <a:lstStyle/>
        <a:p>
          <a:endParaRPr lang="en-US"/>
        </a:p>
      </dgm:t>
    </dgm:pt>
    <dgm:pt modelId="{5F59F257-9D39-401E-A83F-1DF1ED462381}">
      <dgm:prSet phldrT="[Text]"/>
      <dgm:spPr/>
      <dgm:t>
        <a:bodyPr/>
        <a:lstStyle/>
        <a:p>
          <a:r>
            <a:rPr lang="en-US" b="1" u="none" dirty="0" smtClean="0"/>
            <a:t>Annual expenses/fee</a:t>
          </a:r>
          <a:r>
            <a:rPr lang="ka-GE" b="1" u="none" dirty="0" smtClean="0"/>
            <a:t> </a:t>
          </a:r>
          <a:r>
            <a:rPr lang="en-US" b="1" u="none" dirty="0" smtClean="0"/>
            <a:t>on:</a:t>
          </a:r>
          <a:endParaRPr lang="en-US" u="none" dirty="0"/>
        </a:p>
      </dgm:t>
    </dgm:pt>
    <dgm:pt modelId="{E8073BA4-A5C8-482A-8924-307515E4E97D}" type="parTrans" cxnId="{13A5F4FA-1180-413D-8E19-ED141982B55F}">
      <dgm:prSet/>
      <dgm:spPr/>
      <dgm:t>
        <a:bodyPr/>
        <a:lstStyle/>
        <a:p>
          <a:endParaRPr lang="en-US"/>
        </a:p>
      </dgm:t>
    </dgm:pt>
    <dgm:pt modelId="{742F6E8A-15D0-49FF-8225-C85DA3198FE2}" type="sibTrans" cxnId="{13A5F4FA-1180-413D-8E19-ED141982B55F}">
      <dgm:prSet/>
      <dgm:spPr/>
      <dgm:t>
        <a:bodyPr/>
        <a:lstStyle/>
        <a:p>
          <a:endParaRPr lang="en-US"/>
        </a:p>
      </dgm:t>
    </dgm:pt>
    <dgm:pt modelId="{11E30812-5891-4375-A6D9-14885770CA88}">
      <dgm:prSet phldrT="[Text]"/>
      <dgm:spPr/>
      <dgm:t>
        <a:bodyPr/>
        <a:lstStyle/>
        <a:p>
          <a:r>
            <a:rPr lang="en-US" dirty="0" smtClean="0"/>
            <a:t>Electricity</a:t>
          </a:r>
          <a:endParaRPr lang="en-US" dirty="0"/>
        </a:p>
      </dgm:t>
    </dgm:pt>
    <dgm:pt modelId="{B7346A44-85F0-4A25-93E5-584DA528293F}" type="parTrans" cxnId="{96169953-A4C5-46F3-A151-E0E73EA0219B}">
      <dgm:prSet/>
      <dgm:spPr/>
      <dgm:t>
        <a:bodyPr/>
        <a:lstStyle/>
        <a:p>
          <a:endParaRPr lang="en-US"/>
        </a:p>
      </dgm:t>
    </dgm:pt>
    <dgm:pt modelId="{D667D3FF-8AD7-45E1-903A-C36EF24E2357}" type="sibTrans" cxnId="{96169953-A4C5-46F3-A151-E0E73EA0219B}">
      <dgm:prSet/>
      <dgm:spPr/>
      <dgm:t>
        <a:bodyPr/>
        <a:lstStyle/>
        <a:p>
          <a:endParaRPr lang="en-US"/>
        </a:p>
      </dgm:t>
    </dgm:pt>
    <dgm:pt modelId="{28FE8D9D-4F15-46B4-B4E8-791F0E7D87C4}">
      <dgm:prSet phldrT="[Text]"/>
      <dgm:spPr/>
      <dgm:t>
        <a:bodyPr/>
        <a:lstStyle/>
        <a:p>
          <a:r>
            <a:rPr lang="en-US" b="1" u="none" dirty="0" smtClean="0"/>
            <a:t>Living conditions:</a:t>
          </a:r>
          <a:endParaRPr lang="en-US" u="none" dirty="0"/>
        </a:p>
      </dgm:t>
    </dgm:pt>
    <dgm:pt modelId="{B37A6535-26F1-4F56-9F7F-EEF34F1FEA94}" type="parTrans" cxnId="{040A29F0-9D9F-4B09-B49C-9FE68B718D88}">
      <dgm:prSet/>
      <dgm:spPr/>
      <dgm:t>
        <a:bodyPr/>
        <a:lstStyle/>
        <a:p>
          <a:endParaRPr lang="en-US"/>
        </a:p>
      </dgm:t>
    </dgm:pt>
    <dgm:pt modelId="{1647DDBF-90C6-45A3-AC17-AEAB4A02B682}" type="sibTrans" cxnId="{040A29F0-9D9F-4B09-B49C-9FE68B718D88}">
      <dgm:prSet/>
      <dgm:spPr/>
      <dgm:t>
        <a:bodyPr/>
        <a:lstStyle/>
        <a:p>
          <a:endParaRPr lang="en-US"/>
        </a:p>
      </dgm:t>
    </dgm:pt>
    <dgm:pt modelId="{6C4718EE-5349-4A76-AC17-5995F53A03A5}">
      <dgm:prSet phldrT="[Text]"/>
      <dgm:spPr/>
      <dgm:t>
        <a:bodyPr/>
        <a:lstStyle/>
        <a:p>
          <a:r>
            <a:rPr lang="en-US" dirty="0" smtClean="0"/>
            <a:t>Area for living</a:t>
          </a:r>
          <a:endParaRPr lang="en-US" dirty="0"/>
        </a:p>
      </dgm:t>
    </dgm:pt>
    <dgm:pt modelId="{1D3141FE-9B91-4C9A-9566-560D85693FD1}" type="parTrans" cxnId="{A3D58AAF-8CAA-44F3-A7E0-06171E76CD94}">
      <dgm:prSet/>
      <dgm:spPr/>
      <dgm:t>
        <a:bodyPr/>
        <a:lstStyle/>
        <a:p>
          <a:endParaRPr lang="en-US"/>
        </a:p>
      </dgm:t>
    </dgm:pt>
    <dgm:pt modelId="{03DF94B0-7482-4E6A-AAE9-EB86D0A6250B}" type="sibTrans" cxnId="{A3D58AAF-8CAA-44F3-A7E0-06171E76CD94}">
      <dgm:prSet/>
      <dgm:spPr/>
      <dgm:t>
        <a:bodyPr/>
        <a:lstStyle/>
        <a:p>
          <a:endParaRPr lang="en-US"/>
        </a:p>
      </dgm:t>
    </dgm:pt>
    <dgm:pt modelId="{36C9995C-04C6-4166-8CAA-3055CC323A06}">
      <dgm:prSet phldrT="[Text]"/>
      <dgm:spPr/>
      <dgm:t>
        <a:bodyPr/>
        <a:lstStyle/>
        <a:p>
          <a:r>
            <a:rPr lang="en-US" dirty="0" smtClean="0"/>
            <a:t>Animals and birds</a:t>
          </a:r>
          <a:endParaRPr lang="en-US" dirty="0"/>
        </a:p>
      </dgm:t>
    </dgm:pt>
    <dgm:pt modelId="{FB79C0AA-D1D0-4E9C-B24F-CAA60F00787A}" type="sibTrans" cxnId="{05F08C74-5003-49EA-AC7A-AF6001142C0C}">
      <dgm:prSet/>
      <dgm:spPr/>
      <dgm:t>
        <a:bodyPr/>
        <a:lstStyle/>
        <a:p>
          <a:endParaRPr lang="en-US"/>
        </a:p>
      </dgm:t>
    </dgm:pt>
    <dgm:pt modelId="{626075A9-432E-402F-AB4B-EBDB41B96440}" type="parTrans" cxnId="{05F08C74-5003-49EA-AC7A-AF6001142C0C}">
      <dgm:prSet/>
      <dgm:spPr/>
      <dgm:t>
        <a:bodyPr/>
        <a:lstStyle/>
        <a:p>
          <a:endParaRPr lang="en-US"/>
        </a:p>
      </dgm:t>
    </dgm:pt>
    <dgm:pt modelId="{8969F9D0-2179-4D85-975A-A3C9DD82AAE5}">
      <dgm:prSet/>
      <dgm:spPr/>
      <dgm:t>
        <a:bodyPr/>
        <a:lstStyle/>
        <a:p>
          <a:r>
            <a:rPr lang="en-US" dirty="0" smtClean="0"/>
            <a:t>Gas</a:t>
          </a:r>
          <a:endParaRPr lang="en-US" dirty="0"/>
        </a:p>
      </dgm:t>
    </dgm:pt>
    <dgm:pt modelId="{6CD90487-314C-4A29-BE07-697EC3C33BEE}" type="parTrans" cxnId="{6CC0A108-2FF9-48B6-AA62-39DAEA75BB4B}">
      <dgm:prSet/>
      <dgm:spPr/>
      <dgm:t>
        <a:bodyPr/>
        <a:lstStyle/>
        <a:p>
          <a:endParaRPr lang="en-US"/>
        </a:p>
      </dgm:t>
    </dgm:pt>
    <dgm:pt modelId="{3C4E7E82-2009-4BFF-9E60-B66ED45DC4BE}" type="sibTrans" cxnId="{6CC0A108-2FF9-48B6-AA62-39DAEA75BB4B}">
      <dgm:prSet/>
      <dgm:spPr/>
      <dgm:t>
        <a:bodyPr/>
        <a:lstStyle/>
        <a:p>
          <a:endParaRPr lang="en-US"/>
        </a:p>
      </dgm:t>
    </dgm:pt>
    <dgm:pt modelId="{1BB43440-1DF7-4425-A619-E94394AC54DC}">
      <dgm:prSet/>
      <dgm:spPr/>
      <dgm:t>
        <a:bodyPr/>
        <a:lstStyle/>
        <a:p>
          <a:r>
            <a:rPr lang="en-US" dirty="0" smtClean="0"/>
            <a:t>Water</a:t>
          </a:r>
          <a:endParaRPr lang="en-US" dirty="0"/>
        </a:p>
      </dgm:t>
    </dgm:pt>
    <dgm:pt modelId="{0FE429F7-5D1A-403A-8DB6-41BE3F7D11B3}" type="parTrans" cxnId="{F94489A2-FD3F-406B-AD7C-AC1961DF5E7F}">
      <dgm:prSet/>
      <dgm:spPr/>
      <dgm:t>
        <a:bodyPr/>
        <a:lstStyle/>
        <a:p>
          <a:endParaRPr lang="en-US"/>
        </a:p>
      </dgm:t>
    </dgm:pt>
    <dgm:pt modelId="{889EAA69-89C4-4F4F-B1EA-3D840FC91EB4}" type="sibTrans" cxnId="{F94489A2-FD3F-406B-AD7C-AC1961DF5E7F}">
      <dgm:prSet/>
      <dgm:spPr/>
      <dgm:t>
        <a:bodyPr/>
        <a:lstStyle/>
        <a:p>
          <a:endParaRPr lang="en-US"/>
        </a:p>
      </dgm:t>
    </dgm:pt>
    <dgm:pt modelId="{5C20ED89-6994-419A-9473-BEB08BFBDFC0}">
      <dgm:prSet/>
      <dgm:spPr/>
      <dgm:t>
        <a:bodyPr/>
        <a:lstStyle/>
        <a:p>
          <a:r>
            <a:rPr lang="en-US" dirty="0"/>
            <a:t>Cleaning</a:t>
          </a:r>
        </a:p>
      </dgm:t>
    </dgm:pt>
    <dgm:pt modelId="{7CBB3071-7B7D-493F-8F4D-BE7A4A59BD62}" type="parTrans" cxnId="{8A48A1F1-AA66-41C9-8507-78DC73C1C1B4}">
      <dgm:prSet/>
      <dgm:spPr/>
      <dgm:t>
        <a:bodyPr/>
        <a:lstStyle/>
        <a:p>
          <a:endParaRPr lang="en-US"/>
        </a:p>
      </dgm:t>
    </dgm:pt>
    <dgm:pt modelId="{F9179868-106B-4118-9ABC-55EE7D495836}" type="sibTrans" cxnId="{8A48A1F1-AA66-41C9-8507-78DC73C1C1B4}">
      <dgm:prSet/>
      <dgm:spPr/>
      <dgm:t>
        <a:bodyPr/>
        <a:lstStyle/>
        <a:p>
          <a:endParaRPr lang="en-US"/>
        </a:p>
      </dgm:t>
    </dgm:pt>
    <dgm:pt modelId="{3DD13311-3E95-42A6-8AFF-EECF61B1BAEC}">
      <dgm:prSet phldrT="[Text]"/>
      <dgm:spPr/>
      <dgm:t>
        <a:bodyPr/>
        <a:lstStyle/>
        <a:p>
          <a:r>
            <a:rPr lang="de-AT" dirty="0" smtClean="0"/>
            <a:t>Number of rooms</a:t>
          </a:r>
          <a:endParaRPr lang="en-US" dirty="0"/>
        </a:p>
      </dgm:t>
    </dgm:pt>
    <dgm:pt modelId="{500AE1DB-4D6C-42E3-9D67-661655E96BA6}" type="parTrans" cxnId="{B088ED87-AF7F-43E6-AF8F-6AEF9E220800}">
      <dgm:prSet/>
      <dgm:spPr/>
    </dgm:pt>
    <dgm:pt modelId="{49AE1B11-72A8-490D-AE63-36BF60F729F1}" type="sibTrans" cxnId="{B088ED87-AF7F-43E6-AF8F-6AEF9E220800}">
      <dgm:prSet/>
      <dgm:spPr/>
    </dgm:pt>
    <dgm:pt modelId="{3BDA6ADA-1E97-43E1-9F05-E9365BF30DD2}" type="pres">
      <dgm:prSet presAssocID="{7E2F6054-E42D-440A-A51F-D80222F408F0}" presName="Name0" presStyleCnt="0">
        <dgm:presLayoutVars>
          <dgm:dir/>
          <dgm:animLvl val="lvl"/>
          <dgm:resizeHandles val="exact"/>
        </dgm:presLayoutVars>
      </dgm:prSet>
      <dgm:spPr/>
      <dgm:t>
        <a:bodyPr/>
        <a:lstStyle/>
        <a:p>
          <a:endParaRPr lang="en-US"/>
        </a:p>
      </dgm:t>
    </dgm:pt>
    <dgm:pt modelId="{360A57C1-DFD7-406C-9F38-E67B1E1EA1B8}" type="pres">
      <dgm:prSet presAssocID="{589202BB-5EFF-4030-AB75-D19438046D4B}" presName="composite" presStyleCnt="0"/>
      <dgm:spPr/>
    </dgm:pt>
    <dgm:pt modelId="{8CCAF494-8121-4207-B643-B1C031F20902}" type="pres">
      <dgm:prSet presAssocID="{589202BB-5EFF-4030-AB75-D19438046D4B}" presName="parTx" presStyleLbl="alignNode1" presStyleIdx="0" presStyleCnt="3">
        <dgm:presLayoutVars>
          <dgm:chMax val="0"/>
          <dgm:chPref val="0"/>
          <dgm:bulletEnabled val="1"/>
        </dgm:presLayoutVars>
      </dgm:prSet>
      <dgm:spPr/>
      <dgm:t>
        <a:bodyPr/>
        <a:lstStyle/>
        <a:p>
          <a:endParaRPr lang="en-US"/>
        </a:p>
      </dgm:t>
    </dgm:pt>
    <dgm:pt modelId="{1B2EAFED-55D8-4351-8DAF-D98BBDC36364}" type="pres">
      <dgm:prSet presAssocID="{589202BB-5EFF-4030-AB75-D19438046D4B}" presName="desTx" presStyleLbl="alignAccFollowNode1" presStyleIdx="0" presStyleCnt="3" custScaleY="100000">
        <dgm:presLayoutVars>
          <dgm:bulletEnabled val="1"/>
        </dgm:presLayoutVars>
      </dgm:prSet>
      <dgm:spPr/>
      <dgm:t>
        <a:bodyPr/>
        <a:lstStyle/>
        <a:p>
          <a:endParaRPr lang="en-US"/>
        </a:p>
      </dgm:t>
    </dgm:pt>
    <dgm:pt modelId="{2A43A44C-2CBE-460C-92C6-494397F58A78}" type="pres">
      <dgm:prSet presAssocID="{825CAE16-3D39-4D93-8291-C0ED7EA52146}" presName="space" presStyleCnt="0"/>
      <dgm:spPr/>
    </dgm:pt>
    <dgm:pt modelId="{1F4B8487-A651-4DAB-AF09-A4851707701C}" type="pres">
      <dgm:prSet presAssocID="{5F59F257-9D39-401E-A83F-1DF1ED462381}" presName="composite" presStyleCnt="0"/>
      <dgm:spPr/>
    </dgm:pt>
    <dgm:pt modelId="{0F896C41-455B-4226-918C-C24F4DBC01CE}" type="pres">
      <dgm:prSet presAssocID="{5F59F257-9D39-401E-A83F-1DF1ED462381}" presName="parTx" presStyleLbl="alignNode1" presStyleIdx="1" presStyleCnt="3">
        <dgm:presLayoutVars>
          <dgm:chMax val="0"/>
          <dgm:chPref val="0"/>
          <dgm:bulletEnabled val="1"/>
        </dgm:presLayoutVars>
      </dgm:prSet>
      <dgm:spPr/>
      <dgm:t>
        <a:bodyPr/>
        <a:lstStyle/>
        <a:p>
          <a:endParaRPr lang="en-US"/>
        </a:p>
      </dgm:t>
    </dgm:pt>
    <dgm:pt modelId="{4D59BC29-1B58-4EDF-B8C6-ED76881AA805}" type="pres">
      <dgm:prSet presAssocID="{5F59F257-9D39-401E-A83F-1DF1ED462381}" presName="desTx" presStyleLbl="alignAccFollowNode1" presStyleIdx="1" presStyleCnt="3">
        <dgm:presLayoutVars>
          <dgm:bulletEnabled val="1"/>
        </dgm:presLayoutVars>
      </dgm:prSet>
      <dgm:spPr/>
      <dgm:t>
        <a:bodyPr/>
        <a:lstStyle/>
        <a:p>
          <a:endParaRPr lang="en-US"/>
        </a:p>
      </dgm:t>
    </dgm:pt>
    <dgm:pt modelId="{ED38E1D1-ED78-41FD-AF03-E47812193D8B}" type="pres">
      <dgm:prSet presAssocID="{742F6E8A-15D0-49FF-8225-C85DA3198FE2}" presName="space" presStyleCnt="0"/>
      <dgm:spPr/>
    </dgm:pt>
    <dgm:pt modelId="{F113D660-F667-4C7F-9E56-885DA1D5DD68}" type="pres">
      <dgm:prSet presAssocID="{28FE8D9D-4F15-46B4-B4E8-791F0E7D87C4}" presName="composite" presStyleCnt="0"/>
      <dgm:spPr/>
    </dgm:pt>
    <dgm:pt modelId="{ED737323-561D-468F-92D5-F94E0727D17F}" type="pres">
      <dgm:prSet presAssocID="{28FE8D9D-4F15-46B4-B4E8-791F0E7D87C4}" presName="parTx" presStyleLbl="alignNode1" presStyleIdx="2" presStyleCnt="3">
        <dgm:presLayoutVars>
          <dgm:chMax val="0"/>
          <dgm:chPref val="0"/>
          <dgm:bulletEnabled val="1"/>
        </dgm:presLayoutVars>
      </dgm:prSet>
      <dgm:spPr/>
      <dgm:t>
        <a:bodyPr/>
        <a:lstStyle/>
        <a:p>
          <a:endParaRPr lang="en-US"/>
        </a:p>
      </dgm:t>
    </dgm:pt>
    <dgm:pt modelId="{3552DB15-6659-419F-99C8-C96EA7C10582}" type="pres">
      <dgm:prSet presAssocID="{28FE8D9D-4F15-46B4-B4E8-791F0E7D87C4}" presName="desTx" presStyleLbl="alignAccFollowNode1" presStyleIdx="2" presStyleCnt="3">
        <dgm:presLayoutVars>
          <dgm:bulletEnabled val="1"/>
        </dgm:presLayoutVars>
      </dgm:prSet>
      <dgm:spPr/>
      <dgm:t>
        <a:bodyPr/>
        <a:lstStyle/>
        <a:p>
          <a:endParaRPr lang="en-US"/>
        </a:p>
      </dgm:t>
    </dgm:pt>
  </dgm:ptLst>
  <dgm:cxnLst>
    <dgm:cxn modelId="{E57DDA86-AF57-4CE4-B833-5E8748EBCC16}" type="presOf" srcId="{8969F9D0-2179-4D85-975A-A3C9DD82AAE5}" destId="{4D59BC29-1B58-4EDF-B8C6-ED76881AA805}" srcOrd="0" destOrd="1" presId="urn:microsoft.com/office/officeart/2005/8/layout/hList1"/>
    <dgm:cxn modelId="{B4B43259-C007-4780-B70B-6AEC40B952B7}" type="presOf" srcId="{5F59F257-9D39-401E-A83F-1DF1ED462381}" destId="{0F896C41-455B-4226-918C-C24F4DBC01CE}" srcOrd="0" destOrd="0" presId="urn:microsoft.com/office/officeart/2005/8/layout/hList1"/>
    <dgm:cxn modelId="{B088ED87-AF7F-43E6-AF8F-6AEF9E220800}" srcId="{28FE8D9D-4F15-46B4-B4E8-791F0E7D87C4}" destId="{3DD13311-3E95-42A6-8AFF-EECF61B1BAEC}" srcOrd="1" destOrd="0" parTransId="{500AE1DB-4D6C-42E3-9D67-661655E96BA6}" sibTransId="{49AE1B11-72A8-490D-AE63-36BF60F729F1}"/>
    <dgm:cxn modelId="{DCE167FD-97C6-4180-893E-2BFB61C27FAC}" type="presOf" srcId="{28FE8D9D-4F15-46B4-B4E8-791F0E7D87C4}" destId="{ED737323-561D-468F-92D5-F94E0727D17F}" srcOrd="0" destOrd="0" presId="urn:microsoft.com/office/officeart/2005/8/layout/hList1"/>
    <dgm:cxn modelId="{A914414A-E209-45E6-A171-A2881CB6DE18}" type="presOf" srcId="{36C9995C-04C6-4166-8CAA-3055CC323A06}" destId="{1B2EAFED-55D8-4351-8DAF-D98BBDC36364}" srcOrd="0" destOrd="1" presId="urn:microsoft.com/office/officeart/2005/8/layout/hList1"/>
    <dgm:cxn modelId="{A3D58AAF-8CAA-44F3-A7E0-06171E76CD94}" srcId="{28FE8D9D-4F15-46B4-B4E8-791F0E7D87C4}" destId="{6C4718EE-5349-4A76-AC17-5995F53A03A5}" srcOrd="0" destOrd="0" parTransId="{1D3141FE-9B91-4C9A-9566-560D85693FD1}" sibTransId="{03DF94B0-7482-4E6A-AAE9-EB86D0A6250B}"/>
    <dgm:cxn modelId="{8A48A1F1-AA66-41C9-8507-78DC73C1C1B4}" srcId="{5F59F257-9D39-401E-A83F-1DF1ED462381}" destId="{5C20ED89-6994-419A-9473-BEB08BFBDFC0}" srcOrd="3" destOrd="0" parTransId="{7CBB3071-7B7D-493F-8F4D-BE7A4A59BD62}" sibTransId="{F9179868-106B-4118-9ABC-55EE7D495836}"/>
    <dgm:cxn modelId="{51B258F7-EAF9-4058-BFAD-A6E373BD7CC9}" type="presOf" srcId="{3DD13311-3E95-42A6-8AFF-EECF61B1BAEC}" destId="{3552DB15-6659-419F-99C8-C96EA7C10582}" srcOrd="0" destOrd="1" presId="urn:microsoft.com/office/officeart/2005/8/layout/hList1"/>
    <dgm:cxn modelId="{AEF79C79-C212-461B-A803-8656995F3996}" type="presOf" srcId="{5C20ED89-6994-419A-9473-BEB08BFBDFC0}" destId="{4D59BC29-1B58-4EDF-B8C6-ED76881AA805}" srcOrd="0" destOrd="3" presId="urn:microsoft.com/office/officeart/2005/8/layout/hList1"/>
    <dgm:cxn modelId="{32C92FD6-3E16-4632-9B34-01593EA590AC}" type="presOf" srcId="{FE718F39-EAD3-43C2-A7E9-2C6609C93644}" destId="{1B2EAFED-55D8-4351-8DAF-D98BBDC36364}" srcOrd="0" destOrd="0" presId="urn:microsoft.com/office/officeart/2005/8/layout/hList1"/>
    <dgm:cxn modelId="{8D6EC0B2-0CE7-4924-AB90-7068E6FAC5A3}" type="presOf" srcId="{589202BB-5EFF-4030-AB75-D19438046D4B}" destId="{8CCAF494-8121-4207-B643-B1C031F20902}" srcOrd="0" destOrd="0" presId="urn:microsoft.com/office/officeart/2005/8/layout/hList1"/>
    <dgm:cxn modelId="{13A5F4FA-1180-413D-8E19-ED141982B55F}" srcId="{7E2F6054-E42D-440A-A51F-D80222F408F0}" destId="{5F59F257-9D39-401E-A83F-1DF1ED462381}" srcOrd="1" destOrd="0" parTransId="{E8073BA4-A5C8-482A-8924-307515E4E97D}" sibTransId="{742F6E8A-15D0-49FF-8225-C85DA3198FE2}"/>
    <dgm:cxn modelId="{A05B2A6F-060B-4845-A827-556B2BA74904}" type="presOf" srcId="{6C4718EE-5349-4A76-AC17-5995F53A03A5}" destId="{3552DB15-6659-419F-99C8-C96EA7C10582}" srcOrd="0" destOrd="0" presId="urn:microsoft.com/office/officeart/2005/8/layout/hList1"/>
    <dgm:cxn modelId="{F94489A2-FD3F-406B-AD7C-AC1961DF5E7F}" srcId="{5F59F257-9D39-401E-A83F-1DF1ED462381}" destId="{1BB43440-1DF7-4425-A619-E94394AC54DC}" srcOrd="2" destOrd="0" parTransId="{0FE429F7-5D1A-403A-8DB6-41BE3F7D11B3}" sibTransId="{889EAA69-89C4-4F4F-B1EA-3D840FC91EB4}"/>
    <dgm:cxn modelId="{6CC0A108-2FF9-48B6-AA62-39DAEA75BB4B}" srcId="{5F59F257-9D39-401E-A83F-1DF1ED462381}" destId="{8969F9D0-2179-4D85-975A-A3C9DD82AAE5}" srcOrd="1" destOrd="0" parTransId="{6CD90487-314C-4A29-BE07-697EC3C33BEE}" sibTransId="{3C4E7E82-2009-4BFF-9E60-B66ED45DC4BE}"/>
    <dgm:cxn modelId="{ACD0EEE0-ED69-4095-BFA5-938C94530689}" srcId="{589202BB-5EFF-4030-AB75-D19438046D4B}" destId="{FE718F39-EAD3-43C2-A7E9-2C6609C93644}" srcOrd="0" destOrd="0" parTransId="{F45662D6-3047-4A8D-AA7D-515CD98F500A}" sibTransId="{A0AA3399-042B-4529-B84C-38B2F07C38E1}"/>
    <dgm:cxn modelId="{05F08C74-5003-49EA-AC7A-AF6001142C0C}" srcId="{589202BB-5EFF-4030-AB75-D19438046D4B}" destId="{36C9995C-04C6-4166-8CAA-3055CC323A06}" srcOrd="1" destOrd="0" parTransId="{626075A9-432E-402F-AB4B-EBDB41B96440}" sibTransId="{FB79C0AA-D1D0-4E9C-B24F-CAA60F00787A}"/>
    <dgm:cxn modelId="{C51C9419-BBD7-4C0A-9059-437CC45829A7}" type="presOf" srcId="{7E2F6054-E42D-440A-A51F-D80222F408F0}" destId="{3BDA6ADA-1E97-43E1-9F05-E9365BF30DD2}" srcOrd="0" destOrd="0" presId="urn:microsoft.com/office/officeart/2005/8/layout/hList1"/>
    <dgm:cxn modelId="{040A29F0-9D9F-4B09-B49C-9FE68B718D88}" srcId="{7E2F6054-E42D-440A-A51F-D80222F408F0}" destId="{28FE8D9D-4F15-46B4-B4E8-791F0E7D87C4}" srcOrd="2" destOrd="0" parTransId="{B37A6535-26F1-4F56-9F7F-EEF34F1FEA94}" sibTransId="{1647DDBF-90C6-45A3-AC17-AEAB4A02B682}"/>
    <dgm:cxn modelId="{C0F02455-CCED-499B-9C58-47E81202C0A0}" type="presOf" srcId="{1BB43440-1DF7-4425-A619-E94394AC54DC}" destId="{4D59BC29-1B58-4EDF-B8C6-ED76881AA805}" srcOrd="0" destOrd="2" presId="urn:microsoft.com/office/officeart/2005/8/layout/hList1"/>
    <dgm:cxn modelId="{E4EF356E-2558-4A7A-9661-DBDE6BC476AE}" type="presOf" srcId="{11E30812-5891-4375-A6D9-14885770CA88}" destId="{4D59BC29-1B58-4EDF-B8C6-ED76881AA805}" srcOrd="0" destOrd="0" presId="urn:microsoft.com/office/officeart/2005/8/layout/hList1"/>
    <dgm:cxn modelId="{96169953-A4C5-46F3-A151-E0E73EA0219B}" srcId="{5F59F257-9D39-401E-A83F-1DF1ED462381}" destId="{11E30812-5891-4375-A6D9-14885770CA88}" srcOrd="0" destOrd="0" parTransId="{B7346A44-85F0-4A25-93E5-584DA528293F}" sibTransId="{D667D3FF-8AD7-45E1-903A-C36EF24E2357}"/>
    <dgm:cxn modelId="{0B592DD0-EEBC-41E7-9F6E-4B37F5E1FEA1}" srcId="{7E2F6054-E42D-440A-A51F-D80222F408F0}" destId="{589202BB-5EFF-4030-AB75-D19438046D4B}" srcOrd="0" destOrd="0" parTransId="{98B4CDDE-F4AE-41F8-9F96-DB82B0C06ACC}" sibTransId="{825CAE16-3D39-4D93-8291-C0ED7EA52146}"/>
    <dgm:cxn modelId="{35B145A0-C34C-4201-B7F3-5CC962D9959D}" type="presParOf" srcId="{3BDA6ADA-1E97-43E1-9F05-E9365BF30DD2}" destId="{360A57C1-DFD7-406C-9F38-E67B1E1EA1B8}" srcOrd="0" destOrd="0" presId="urn:microsoft.com/office/officeart/2005/8/layout/hList1"/>
    <dgm:cxn modelId="{F841C3DC-C282-4056-A2DD-EFE0C052D279}" type="presParOf" srcId="{360A57C1-DFD7-406C-9F38-E67B1E1EA1B8}" destId="{8CCAF494-8121-4207-B643-B1C031F20902}" srcOrd="0" destOrd="0" presId="urn:microsoft.com/office/officeart/2005/8/layout/hList1"/>
    <dgm:cxn modelId="{6DB75E7A-CB71-4AF9-831B-F8D8B1261A1E}" type="presParOf" srcId="{360A57C1-DFD7-406C-9F38-E67B1E1EA1B8}" destId="{1B2EAFED-55D8-4351-8DAF-D98BBDC36364}" srcOrd="1" destOrd="0" presId="urn:microsoft.com/office/officeart/2005/8/layout/hList1"/>
    <dgm:cxn modelId="{F994FE53-D6BA-4774-86C0-C54BF6D70600}" type="presParOf" srcId="{3BDA6ADA-1E97-43E1-9F05-E9365BF30DD2}" destId="{2A43A44C-2CBE-460C-92C6-494397F58A78}" srcOrd="1" destOrd="0" presId="urn:microsoft.com/office/officeart/2005/8/layout/hList1"/>
    <dgm:cxn modelId="{9848A6FC-1761-4402-9C76-4D00860A33E6}" type="presParOf" srcId="{3BDA6ADA-1E97-43E1-9F05-E9365BF30DD2}" destId="{1F4B8487-A651-4DAB-AF09-A4851707701C}" srcOrd="2" destOrd="0" presId="urn:microsoft.com/office/officeart/2005/8/layout/hList1"/>
    <dgm:cxn modelId="{C5AE37BA-7399-4F3A-B068-3044C70B173B}" type="presParOf" srcId="{1F4B8487-A651-4DAB-AF09-A4851707701C}" destId="{0F896C41-455B-4226-918C-C24F4DBC01CE}" srcOrd="0" destOrd="0" presId="urn:microsoft.com/office/officeart/2005/8/layout/hList1"/>
    <dgm:cxn modelId="{01C40DBD-BB3C-4F51-B3CC-717FCBF12AFB}" type="presParOf" srcId="{1F4B8487-A651-4DAB-AF09-A4851707701C}" destId="{4D59BC29-1B58-4EDF-B8C6-ED76881AA805}" srcOrd="1" destOrd="0" presId="urn:microsoft.com/office/officeart/2005/8/layout/hList1"/>
    <dgm:cxn modelId="{2AB850ED-899D-4667-A089-E3D93DBE4B0C}" type="presParOf" srcId="{3BDA6ADA-1E97-43E1-9F05-E9365BF30DD2}" destId="{ED38E1D1-ED78-41FD-AF03-E47812193D8B}" srcOrd="3" destOrd="0" presId="urn:microsoft.com/office/officeart/2005/8/layout/hList1"/>
    <dgm:cxn modelId="{C0973933-8BB0-45FA-B01B-43FA13CAAA10}" type="presParOf" srcId="{3BDA6ADA-1E97-43E1-9F05-E9365BF30DD2}" destId="{F113D660-F667-4C7F-9E56-885DA1D5DD68}" srcOrd="4" destOrd="0" presId="urn:microsoft.com/office/officeart/2005/8/layout/hList1"/>
    <dgm:cxn modelId="{759AB956-2AC0-4A5D-AB6C-D3BA355DD40D}" type="presParOf" srcId="{F113D660-F667-4C7F-9E56-885DA1D5DD68}" destId="{ED737323-561D-468F-92D5-F94E0727D17F}" srcOrd="0" destOrd="0" presId="urn:microsoft.com/office/officeart/2005/8/layout/hList1"/>
    <dgm:cxn modelId="{F3A95C1B-43FD-49B5-9260-7EBD1EDEA81A}" type="presParOf" srcId="{F113D660-F667-4C7F-9E56-885DA1D5DD68}" destId="{3552DB15-6659-419F-99C8-C96EA7C10582}" srcOrd="1" destOrd="0" presId="urn:microsoft.com/office/officeart/2005/8/layout/hList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CCAF494-8121-4207-B643-B1C031F20902}">
      <dsp:nvSpPr>
        <dsp:cNvPr id="0" name=""/>
        <dsp:cNvSpPr/>
      </dsp:nvSpPr>
      <dsp:spPr>
        <a:xfrm>
          <a:off x="2277" y="39762"/>
          <a:ext cx="2220159" cy="614119"/>
        </a:xfrm>
        <a:prstGeom prst="rect">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a:outerShdw blurRad="40000" dist="20000" dir="5400000" rotWithShape="0">
            <a:srgbClr val="000000">
              <a:alpha val="38000"/>
            </a:srgbClr>
          </a:outerShdw>
        </a:effectLst>
      </dsp:spPr>
      <dsp:style>
        <a:lnRef idx="2">
          <a:scrgbClr r="0" g="0" b="0"/>
        </a:lnRef>
        <a:fillRef idx="1">
          <a:scrgbClr r="0" g="0" b="0"/>
        </a:fillRef>
        <a:effectRef idx="1">
          <a:scrgbClr r="0" g="0" b="0"/>
        </a:effectRef>
        <a:fontRef idx="minor">
          <a:schemeClr val="lt1"/>
        </a:fontRef>
      </dsp:style>
      <dsp:txBody>
        <a:bodyPr spcFirstLastPara="0" vert="horz" wrap="square" lIns="120904" tIns="69088" rIns="120904" bIns="69088" numCol="1" spcCol="1270" anchor="ctr" anchorCtr="0">
          <a:noAutofit/>
        </a:bodyPr>
        <a:lstStyle/>
        <a:p>
          <a:pPr lvl="0" algn="ctr" defTabSz="755650">
            <a:lnSpc>
              <a:spcPct val="90000"/>
            </a:lnSpc>
            <a:spcBef>
              <a:spcPct val="0"/>
            </a:spcBef>
            <a:spcAft>
              <a:spcPct val="35000"/>
            </a:spcAft>
          </a:pPr>
          <a:r>
            <a:rPr lang="en-US" sz="1700" b="1" u="none" kern="1200" dirty="0" smtClean="0"/>
            <a:t>Territorial indicator:</a:t>
          </a:r>
          <a:endParaRPr lang="en-US" sz="1700" kern="1200" dirty="0"/>
        </a:p>
      </dsp:txBody>
      <dsp:txXfrm>
        <a:off x="2277" y="39762"/>
        <a:ext cx="2220159" cy="614119"/>
      </dsp:txXfrm>
    </dsp:sp>
    <dsp:sp modelId="{1B2EAFED-55D8-4351-8DAF-D98BBDC36364}">
      <dsp:nvSpPr>
        <dsp:cNvPr id="0" name=""/>
        <dsp:cNvSpPr/>
      </dsp:nvSpPr>
      <dsp:spPr>
        <a:xfrm>
          <a:off x="2277" y="653881"/>
          <a:ext cx="2220159" cy="1306620"/>
        </a:xfrm>
        <a:prstGeom prst="rect">
          <a:avLst/>
        </a:prstGeom>
        <a:solidFill>
          <a:schemeClr val="accent3">
            <a:alpha val="90000"/>
            <a:tint val="40000"/>
            <a:hueOff val="0"/>
            <a:satOff val="0"/>
            <a:lumOff val="0"/>
            <a:alphaOff val="0"/>
          </a:schemeClr>
        </a:solidFill>
        <a:ln w="25400" cap="flat" cmpd="sng" algn="ctr">
          <a:solidFill>
            <a:schemeClr val="accent3">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0678" tIns="90678" rIns="120904" bIns="136017" numCol="1" spcCol="1270" anchor="t" anchorCtr="0">
          <a:noAutofit/>
        </a:bodyPr>
        <a:lstStyle/>
        <a:p>
          <a:pPr marL="171450" lvl="1" indent="-171450" algn="l" defTabSz="755650">
            <a:lnSpc>
              <a:spcPct val="90000"/>
            </a:lnSpc>
            <a:spcBef>
              <a:spcPct val="0"/>
            </a:spcBef>
            <a:spcAft>
              <a:spcPct val="15000"/>
            </a:spcAft>
            <a:buChar char="••"/>
          </a:pPr>
          <a:r>
            <a:rPr lang="en-US" sz="1700" kern="1200" dirty="0" smtClean="0"/>
            <a:t>Tbilisi</a:t>
          </a:r>
          <a:endParaRPr lang="en-US" sz="1700" kern="1200" dirty="0"/>
        </a:p>
        <a:p>
          <a:pPr marL="171450" lvl="1" indent="-171450" algn="l" defTabSz="755650">
            <a:lnSpc>
              <a:spcPct val="90000"/>
            </a:lnSpc>
            <a:spcBef>
              <a:spcPct val="0"/>
            </a:spcBef>
            <a:spcAft>
              <a:spcPct val="15000"/>
            </a:spcAft>
            <a:buChar char="••"/>
          </a:pPr>
          <a:r>
            <a:rPr lang="en-US" sz="1700" kern="1200" dirty="0" smtClean="0"/>
            <a:t>Big cities</a:t>
          </a:r>
          <a:endParaRPr lang="en-US" sz="1700" kern="1200" dirty="0"/>
        </a:p>
        <a:p>
          <a:pPr marL="171450" lvl="1" indent="-171450" algn="l" defTabSz="755650">
            <a:lnSpc>
              <a:spcPct val="90000"/>
            </a:lnSpc>
            <a:spcBef>
              <a:spcPct val="0"/>
            </a:spcBef>
            <a:spcAft>
              <a:spcPct val="15000"/>
            </a:spcAft>
            <a:buChar char="••"/>
          </a:pPr>
          <a:r>
            <a:rPr lang="de-AT" sz="1700" kern="1200" dirty="0" smtClean="0"/>
            <a:t>Municipal centers</a:t>
          </a:r>
          <a:endParaRPr lang="en-US" sz="1700" kern="1200" dirty="0"/>
        </a:p>
        <a:p>
          <a:pPr marL="171450" lvl="1" indent="-171450" algn="l" defTabSz="755650">
            <a:lnSpc>
              <a:spcPct val="90000"/>
            </a:lnSpc>
            <a:spcBef>
              <a:spcPct val="0"/>
            </a:spcBef>
            <a:spcAft>
              <a:spcPct val="15000"/>
            </a:spcAft>
            <a:buChar char="••"/>
          </a:pPr>
          <a:r>
            <a:rPr lang="en-US" sz="1700" kern="1200" dirty="0" smtClean="0"/>
            <a:t>villages</a:t>
          </a:r>
          <a:endParaRPr lang="en-US" sz="1700" kern="1200" dirty="0"/>
        </a:p>
      </dsp:txBody>
      <dsp:txXfrm>
        <a:off x="2277" y="653881"/>
        <a:ext cx="2220159" cy="1306620"/>
      </dsp:txXfrm>
    </dsp:sp>
    <dsp:sp modelId="{0F896C41-455B-4226-918C-C24F4DBC01CE}">
      <dsp:nvSpPr>
        <dsp:cNvPr id="0" name=""/>
        <dsp:cNvSpPr/>
      </dsp:nvSpPr>
      <dsp:spPr>
        <a:xfrm>
          <a:off x="2533258" y="39762"/>
          <a:ext cx="2220159" cy="614119"/>
        </a:xfrm>
        <a:prstGeom prst="rect">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a:outerShdw blurRad="40000" dist="20000" dir="5400000" rotWithShape="0">
            <a:srgbClr val="000000">
              <a:alpha val="38000"/>
            </a:srgbClr>
          </a:outerShdw>
        </a:effectLst>
      </dsp:spPr>
      <dsp:style>
        <a:lnRef idx="2">
          <a:scrgbClr r="0" g="0" b="0"/>
        </a:lnRef>
        <a:fillRef idx="1">
          <a:scrgbClr r="0" g="0" b="0"/>
        </a:fillRef>
        <a:effectRef idx="1">
          <a:scrgbClr r="0" g="0" b="0"/>
        </a:effectRef>
        <a:fontRef idx="minor">
          <a:schemeClr val="lt1"/>
        </a:fontRef>
      </dsp:style>
      <dsp:txBody>
        <a:bodyPr spcFirstLastPara="0" vert="horz" wrap="square" lIns="120904" tIns="69088" rIns="120904" bIns="69088" numCol="1" spcCol="1270" anchor="ctr" anchorCtr="0">
          <a:noAutofit/>
        </a:bodyPr>
        <a:lstStyle/>
        <a:p>
          <a:pPr lvl="0" algn="ctr" defTabSz="755650">
            <a:lnSpc>
              <a:spcPct val="90000"/>
            </a:lnSpc>
            <a:spcBef>
              <a:spcPct val="0"/>
            </a:spcBef>
            <a:spcAft>
              <a:spcPct val="35000"/>
            </a:spcAft>
          </a:pPr>
          <a:r>
            <a:rPr lang="en-US" sz="1700" b="1" u="none" kern="1200" dirty="0" smtClean="0"/>
            <a:t>list of durable goods/items</a:t>
          </a:r>
          <a:r>
            <a:rPr lang="de-AT" sz="1700" b="1" u="none" kern="1200" dirty="0" smtClean="0"/>
            <a:t>:</a:t>
          </a:r>
          <a:endParaRPr lang="en-US" sz="1700" u="none" kern="1200" dirty="0"/>
        </a:p>
      </dsp:txBody>
      <dsp:txXfrm>
        <a:off x="2533258" y="39762"/>
        <a:ext cx="2220159" cy="614119"/>
      </dsp:txXfrm>
    </dsp:sp>
    <dsp:sp modelId="{4D59BC29-1B58-4EDF-B8C6-ED76881AA805}">
      <dsp:nvSpPr>
        <dsp:cNvPr id="0" name=""/>
        <dsp:cNvSpPr/>
      </dsp:nvSpPr>
      <dsp:spPr>
        <a:xfrm>
          <a:off x="2533258" y="653881"/>
          <a:ext cx="2220159" cy="1306620"/>
        </a:xfrm>
        <a:prstGeom prst="rect">
          <a:avLst/>
        </a:prstGeom>
        <a:solidFill>
          <a:schemeClr val="accent3">
            <a:alpha val="90000"/>
            <a:tint val="40000"/>
            <a:hueOff val="0"/>
            <a:satOff val="0"/>
            <a:lumOff val="0"/>
            <a:alphaOff val="0"/>
          </a:schemeClr>
        </a:solidFill>
        <a:ln w="25400" cap="flat" cmpd="sng" algn="ctr">
          <a:solidFill>
            <a:schemeClr val="accent3">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0678" tIns="90678" rIns="120904" bIns="136017" numCol="1" spcCol="1270" anchor="t" anchorCtr="0">
          <a:noAutofit/>
        </a:bodyPr>
        <a:lstStyle/>
        <a:p>
          <a:pPr marL="171450" lvl="1" indent="-171450" algn="l" defTabSz="755650">
            <a:lnSpc>
              <a:spcPct val="90000"/>
            </a:lnSpc>
            <a:spcBef>
              <a:spcPct val="0"/>
            </a:spcBef>
            <a:spcAft>
              <a:spcPct val="15000"/>
            </a:spcAft>
            <a:buChar char="••"/>
          </a:pPr>
          <a:r>
            <a:rPr lang="en-US" sz="1700" kern="1200" dirty="0" smtClean="0"/>
            <a:t>Car</a:t>
          </a:r>
          <a:r>
            <a:rPr lang="ka-GE" sz="1700" kern="1200" dirty="0" smtClean="0"/>
            <a:t> (</a:t>
          </a:r>
          <a:r>
            <a:rPr lang="en-US" sz="1700" kern="1200" dirty="0" smtClean="0"/>
            <a:t>non-Soviet production</a:t>
          </a:r>
          <a:r>
            <a:rPr lang="ka-GE" sz="1700" kern="1200" dirty="0" smtClean="0"/>
            <a:t>)</a:t>
          </a:r>
          <a:endParaRPr lang="en-US" sz="1700" kern="1200" dirty="0"/>
        </a:p>
        <a:p>
          <a:pPr marL="171450" lvl="1" indent="-171450" algn="l" defTabSz="755650">
            <a:lnSpc>
              <a:spcPct val="90000"/>
            </a:lnSpc>
            <a:spcBef>
              <a:spcPct val="0"/>
            </a:spcBef>
            <a:spcAft>
              <a:spcPct val="15000"/>
            </a:spcAft>
            <a:buChar char="••"/>
          </a:pPr>
          <a:r>
            <a:rPr lang="en-US" sz="1700" kern="1200" dirty="0" smtClean="0"/>
            <a:t>Tractor, combine</a:t>
          </a:r>
          <a:endParaRPr lang="en-US" sz="1700" kern="1200" dirty="0"/>
        </a:p>
      </dsp:txBody>
      <dsp:txXfrm>
        <a:off x="2533258" y="653881"/>
        <a:ext cx="2220159" cy="1306620"/>
      </dsp:txXfrm>
    </dsp:sp>
    <dsp:sp modelId="{ED737323-561D-468F-92D5-F94E0727D17F}">
      <dsp:nvSpPr>
        <dsp:cNvPr id="0" name=""/>
        <dsp:cNvSpPr/>
      </dsp:nvSpPr>
      <dsp:spPr>
        <a:xfrm>
          <a:off x="5064239" y="39762"/>
          <a:ext cx="2220159" cy="614119"/>
        </a:xfrm>
        <a:prstGeom prst="rect">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a:outerShdw blurRad="40000" dist="20000" dir="5400000" rotWithShape="0">
            <a:srgbClr val="000000">
              <a:alpha val="38000"/>
            </a:srgbClr>
          </a:outerShdw>
        </a:effectLst>
      </dsp:spPr>
      <dsp:style>
        <a:lnRef idx="2">
          <a:scrgbClr r="0" g="0" b="0"/>
        </a:lnRef>
        <a:fillRef idx="1">
          <a:scrgbClr r="0" g="0" b="0"/>
        </a:fillRef>
        <a:effectRef idx="1">
          <a:scrgbClr r="0" g="0" b="0"/>
        </a:effectRef>
        <a:fontRef idx="minor">
          <a:schemeClr val="lt1"/>
        </a:fontRef>
      </dsp:style>
      <dsp:txBody>
        <a:bodyPr spcFirstLastPara="0" vert="horz" wrap="square" lIns="120904" tIns="69088" rIns="120904" bIns="69088" numCol="1" spcCol="1270" anchor="ctr" anchorCtr="0">
          <a:noAutofit/>
        </a:bodyPr>
        <a:lstStyle/>
        <a:p>
          <a:pPr lvl="0" algn="ctr" defTabSz="755650">
            <a:lnSpc>
              <a:spcPct val="90000"/>
            </a:lnSpc>
            <a:spcBef>
              <a:spcPct val="0"/>
            </a:spcBef>
            <a:spcAft>
              <a:spcPct val="35000"/>
            </a:spcAft>
          </a:pPr>
          <a:r>
            <a:rPr lang="en-US" sz="1700" b="1" u="none" kern="1200" dirty="0" smtClean="0"/>
            <a:t>incomes:</a:t>
          </a:r>
          <a:endParaRPr lang="en-US" sz="1700" u="none" kern="1200" dirty="0"/>
        </a:p>
      </dsp:txBody>
      <dsp:txXfrm>
        <a:off x="5064239" y="39762"/>
        <a:ext cx="2220159" cy="614119"/>
      </dsp:txXfrm>
    </dsp:sp>
    <dsp:sp modelId="{3552DB15-6659-419F-99C8-C96EA7C10582}">
      <dsp:nvSpPr>
        <dsp:cNvPr id="0" name=""/>
        <dsp:cNvSpPr/>
      </dsp:nvSpPr>
      <dsp:spPr>
        <a:xfrm>
          <a:off x="5064239" y="653881"/>
          <a:ext cx="2220159" cy="1306620"/>
        </a:xfrm>
        <a:prstGeom prst="rect">
          <a:avLst/>
        </a:prstGeom>
        <a:solidFill>
          <a:schemeClr val="accent3">
            <a:alpha val="90000"/>
            <a:tint val="40000"/>
            <a:hueOff val="0"/>
            <a:satOff val="0"/>
            <a:lumOff val="0"/>
            <a:alphaOff val="0"/>
          </a:schemeClr>
        </a:solidFill>
        <a:ln w="25400" cap="flat" cmpd="sng" algn="ctr">
          <a:solidFill>
            <a:schemeClr val="accent3">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0678" tIns="90678" rIns="120904" bIns="136017" numCol="1" spcCol="1270" anchor="t" anchorCtr="0">
          <a:noAutofit/>
        </a:bodyPr>
        <a:lstStyle/>
        <a:p>
          <a:pPr marL="171450" lvl="1" indent="-171450" algn="l" defTabSz="755650">
            <a:lnSpc>
              <a:spcPct val="90000"/>
            </a:lnSpc>
            <a:spcBef>
              <a:spcPct val="0"/>
            </a:spcBef>
            <a:spcAft>
              <a:spcPct val="15000"/>
            </a:spcAft>
            <a:buChar char="••"/>
          </a:pPr>
          <a:r>
            <a:rPr lang="en-US" sz="1700" kern="1200" dirty="0" smtClean="0"/>
            <a:t>salary</a:t>
          </a:r>
          <a:r>
            <a:rPr lang="ka-GE" sz="1700" kern="1200" dirty="0" smtClean="0"/>
            <a:t> </a:t>
          </a:r>
          <a:endParaRPr lang="en-US" sz="1700" kern="1200" dirty="0"/>
        </a:p>
        <a:p>
          <a:pPr marL="171450" lvl="1" indent="-171450" algn="l" defTabSz="755650">
            <a:lnSpc>
              <a:spcPct val="90000"/>
            </a:lnSpc>
            <a:spcBef>
              <a:spcPct val="0"/>
            </a:spcBef>
            <a:spcAft>
              <a:spcPct val="15000"/>
            </a:spcAft>
            <a:buChar char="••"/>
          </a:pPr>
          <a:r>
            <a:rPr lang="en-US" sz="1700" kern="1200" dirty="0" smtClean="0"/>
            <a:t>pension</a:t>
          </a:r>
          <a:r>
            <a:rPr lang="ka-GE" sz="1700" kern="1200" dirty="0" smtClean="0"/>
            <a:t> </a:t>
          </a:r>
          <a:endParaRPr lang="en-US" sz="1700" kern="1200" dirty="0"/>
        </a:p>
        <a:p>
          <a:pPr marL="171450" lvl="1" indent="-171450" algn="l" defTabSz="755650">
            <a:lnSpc>
              <a:spcPct val="90000"/>
            </a:lnSpc>
            <a:spcBef>
              <a:spcPct val="0"/>
            </a:spcBef>
            <a:spcAft>
              <a:spcPct val="15000"/>
            </a:spcAft>
            <a:buChar char="••"/>
          </a:pPr>
          <a:r>
            <a:rPr lang="en-US" sz="1700" kern="1200" dirty="0" smtClean="0"/>
            <a:t>Assistance and other incomes</a:t>
          </a:r>
          <a:endParaRPr lang="en-US" sz="1700" kern="1200" dirty="0"/>
        </a:p>
      </dsp:txBody>
      <dsp:txXfrm>
        <a:off x="5064239" y="653881"/>
        <a:ext cx="2220159" cy="130662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CCAF494-8121-4207-B643-B1C031F20902}">
      <dsp:nvSpPr>
        <dsp:cNvPr id="0" name=""/>
        <dsp:cNvSpPr/>
      </dsp:nvSpPr>
      <dsp:spPr>
        <a:xfrm>
          <a:off x="2277" y="34658"/>
          <a:ext cx="2220159" cy="614119"/>
        </a:xfrm>
        <a:prstGeom prst="rect">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a:outerShdw blurRad="40000" dist="20000" dir="5400000" rotWithShape="0">
            <a:srgbClr val="000000">
              <a:alpha val="38000"/>
            </a:srgbClr>
          </a:outerShdw>
        </a:effectLst>
      </dsp:spPr>
      <dsp:style>
        <a:lnRef idx="2">
          <a:scrgbClr r="0" g="0" b="0"/>
        </a:lnRef>
        <a:fillRef idx="1">
          <a:scrgbClr r="0" g="0" b="0"/>
        </a:fillRef>
        <a:effectRef idx="1">
          <a:scrgbClr r="0" g="0" b="0"/>
        </a:effectRef>
        <a:fontRef idx="minor">
          <a:schemeClr val="lt1"/>
        </a:fontRef>
      </dsp:style>
      <dsp:txBody>
        <a:bodyPr spcFirstLastPara="0" vert="horz" wrap="square" lIns="120904" tIns="69088" rIns="120904" bIns="69088" numCol="1" spcCol="1270" anchor="ctr" anchorCtr="0">
          <a:noAutofit/>
        </a:bodyPr>
        <a:lstStyle/>
        <a:p>
          <a:pPr lvl="0" algn="ctr" defTabSz="755650">
            <a:lnSpc>
              <a:spcPct val="90000"/>
            </a:lnSpc>
            <a:spcBef>
              <a:spcPct val="0"/>
            </a:spcBef>
            <a:spcAft>
              <a:spcPct val="35000"/>
            </a:spcAft>
          </a:pPr>
          <a:r>
            <a:rPr lang="en-US" sz="1700" b="1" u="none" kern="1200" dirty="0" smtClean="0"/>
            <a:t>Agricultural indicators:</a:t>
          </a:r>
          <a:endParaRPr lang="en-US" sz="1700" u="none" kern="1200" dirty="0"/>
        </a:p>
      </dsp:txBody>
      <dsp:txXfrm>
        <a:off x="2277" y="34658"/>
        <a:ext cx="2220159" cy="614119"/>
      </dsp:txXfrm>
    </dsp:sp>
    <dsp:sp modelId="{1B2EAFED-55D8-4351-8DAF-D98BBDC36364}">
      <dsp:nvSpPr>
        <dsp:cNvPr id="0" name=""/>
        <dsp:cNvSpPr/>
      </dsp:nvSpPr>
      <dsp:spPr>
        <a:xfrm>
          <a:off x="2277" y="648777"/>
          <a:ext cx="2220159" cy="1316827"/>
        </a:xfrm>
        <a:prstGeom prst="rect">
          <a:avLst/>
        </a:prstGeom>
        <a:solidFill>
          <a:schemeClr val="accent3">
            <a:alpha val="90000"/>
            <a:tint val="40000"/>
            <a:hueOff val="0"/>
            <a:satOff val="0"/>
            <a:lumOff val="0"/>
            <a:alphaOff val="0"/>
          </a:schemeClr>
        </a:solidFill>
        <a:ln w="25400" cap="flat" cmpd="sng" algn="ctr">
          <a:solidFill>
            <a:schemeClr val="accent3">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0678" tIns="90678" rIns="120904" bIns="136017" numCol="1" spcCol="1270" anchor="t" anchorCtr="0">
          <a:noAutofit/>
        </a:bodyPr>
        <a:lstStyle/>
        <a:p>
          <a:pPr marL="171450" lvl="1" indent="-171450" algn="l" defTabSz="755650">
            <a:lnSpc>
              <a:spcPct val="90000"/>
            </a:lnSpc>
            <a:spcBef>
              <a:spcPct val="0"/>
            </a:spcBef>
            <a:spcAft>
              <a:spcPct val="15000"/>
            </a:spcAft>
            <a:buChar char="••"/>
          </a:pPr>
          <a:r>
            <a:rPr lang="en-US" sz="1700" kern="1200" dirty="0" smtClean="0"/>
            <a:t>land</a:t>
          </a:r>
          <a:r>
            <a:rPr lang="de-AT" sz="1700" kern="1200" dirty="0" smtClean="0"/>
            <a:t>, (owned or cultivated)</a:t>
          </a:r>
          <a:endParaRPr lang="en-US" sz="1700" kern="1200" dirty="0"/>
        </a:p>
        <a:p>
          <a:pPr marL="171450" lvl="1" indent="-171450" algn="l" defTabSz="755650">
            <a:lnSpc>
              <a:spcPct val="90000"/>
            </a:lnSpc>
            <a:spcBef>
              <a:spcPct val="0"/>
            </a:spcBef>
            <a:spcAft>
              <a:spcPct val="15000"/>
            </a:spcAft>
            <a:buChar char="••"/>
          </a:pPr>
          <a:r>
            <a:rPr lang="en-US" sz="1700" kern="1200" dirty="0" smtClean="0"/>
            <a:t>Animals and birds</a:t>
          </a:r>
          <a:endParaRPr lang="en-US" sz="1700" kern="1200" dirty="0"/>
        </a:p>
      </dsp:txBody>
      <dsp:txXfrm>
        <a:off x="2277" y="648777"/>
        <a:ext cx="2220159" cy="1316827"/>
      </dsp:txXfrm>
    </dsp:sp>
    <dsp:sp modelId="{0F896C41-455B-4226-918C-C24F4DBC01CE}">
      <dsp:nvSpPr>
        <dsp:cNvPr id="0" name=""/>
        <dsp:cNvSpPr/>
      </dsp:nvSpPr>
      <dsp:spPr>
        <a:xfrm>
          <a:off x="2533258" y="34658"/>
          <a:ext cx="2220159" cy="614119"/>
        </a:xfrm>
        <a:prstGeom prst="rect">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a:outerShdw blurRad="40000" dist="20000" dir="5400000" rotWithShape="0">
            <a:srgbClr val="000000">
              <a:alpha val="38000"/>
            </a:srgbClr>
          </a:outerShdw>
        </a:effectLst>
      </dsp:spPr>
      <dsp:style>
        <a:lnRef idx="2">
          <a:scrgbClr r="0" g="0" b="0"/>
        </a:lnRef>
        <a:fillRef idx="1">
          <a:scrgbClr r="0" g="0" b="0"/>
        </a:fillRef>
        <a:effectRef idx="1">
          <a:scrgbClr r="0" g="0" b="0"/>
        </a:effectRef>
        <a:fontRef idx="minor">
          <a:schemeClr val="lt1"/>
        </a:fontRef>
      </dsp:style>
      <dsp:txBody>
        <a:bodyPr spcFirstLastPara="0" vert="horz" wrap="square" lIns="120904" tIns="69088" rIns="120904" bIns="69088" numCol="1" spcCol="1270" anchor="ctr" anchorCtr="0">
          <a:noAutofit/>
        </a:bodyPr>
        <a:lstStyle/>
        <a:p>
          <a:pPr lvl="0" algn="ctr" defTabSz="755650">
            <a:lnSpc>
              <a:spcPct val="90000"/>
            </a:lnSpc>
            <a:spcBef>
              <a:spcPct val="0"/>
            </a:spcBef>
            <a:spcAft>
              <a:spcPct val="35000"/>
            </a:spcAft>
          </a:pPr>
          <a:r>
            <a:rPr lang="en-US" sz="1700" b="1" u="none" kern="1200" dirty="0" smtClean="0"/>
            <a:t>Annual expenses/fee</a:t>
          </a:r>
          <a:r>
            <a:rPr lang="ka-GE" sz="1700" b="1" u="none" kern="1200" dirty="0" smtClean="0"/>
            <a:t> </a:t>
          </a:r>
          <a:r>
            <a:rPr lang="en-US" sz="1700" b="1" u="none" kern="1200" dirty="0" smtClean="0"/>
            <a:t>on:</a:t>
          </a:r>
          <a:endParaRPr lang="en-US" sz="1700" u="none" kern="1200" dirty="0"/>
        </a:p>
      </dsp:txBody>
      <dsp:txXfrm>
        <a:off x="2533258" y="34658"/>
        <a:ext cx="2220159" cy="614119"/>
      </dsp:txXfrm>
    </dsp:sp>
    <dsp:sp modelId="{4D59BC29-1B58-4EDF-B8C6-ED76881AA805}">
      <dsp:nvSpPr>
        <dsp:cNvPr id="0" name=""/>
        <dsp:cNvSpPr/>
      </dsp:nvSpPr>
      <dsp:spPr>
        <a:xfrm>
          <a:off x="2533258" y="648777"/>
          <a:ext cx="2220159" cy="1316827"/>
        </a:xfrm>
        <a:prstGeom prst="rect">
          <a:avLst/>
        </a:prstGeom>
        <a:solidFill>
          <a:schemeClr val="accent3">
            <a:alpha val="90000"/>
            <a:tint val="40000"/>
            <a:hueOff val="0"/>
            <a:satOff val="0"/>
            <a:lumOff val="0"/>
            <a:alphaOff val="0"/>
          </a:schemeClr>
        </a:solidFill>
        <a:ln w="25400" cap="flat" cmpd="sng" algn="ctr">
          <a:solidFill>
            <a:schemeClr val="accent3">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0678" tIns="90678" rIns="120904" bIns="136017" numCol="1" spcCol="1270" anchor="t" anchorCtr="0">
          <a:noAutofit/>
        </a:bodyPr>
        <a:lstStyle/>
        <a:p>
          <a:pPr marL="171450" lvl="1" indent="-171450" algn="l" defTabSz="755650">
            <a:lnSpc>
              <a:spcPct val="90000"/>
            </a:lnSpc>
            <a:spcBef>
              <a:spcPct val="0"/>
            </a:spcBef>
            <a:spcAft>
              <a:spcPct val="15000"/>
            </a:spcAft>
            <a:buChar char="••"/>
          </a:pPr>
          <a:r>
            <a:rPr lang="en-US" sz="1700" kern="1200" dirty="0" smtClean="0"/>
            <a:t>Electricity</a:t>
          </a:r>
          <a:endParaRPr lang="en-US" sz="1700" kern="1200" dirty="0"/>
        </a:p>
        <a:p>
          <a:pPr marL="171450" lvl="1" indent="-171450" algn="l" defTabSz="755650">
            <a:lnSpc>
              <a:spcPct val="90000"/>
            </a:lnSpc>
            <a:spcBef>
              <a:spcPct val="0"/>
            </a:spcBef>
            <a:spcAft>
              <a:spcPct val="15000"/>
            </a:spcAft>
            <a:buChar char="••"/>
          </a:pPr>
          <a:r>
            <a:rPr lang="en-US" sz="1700" kern="1200" dirty="0" smtClean="0"/>
            <a:t>Gas</a:t>
          </a:r>
          <a:endParaRPr lang="en-US" sz="1700" kern="1200" dirty="0"/>
        </a:p>
        <a:p>
          <a:pPr marL="171450" lvl="1" indent="-171450" algn="l" defTabSz="755650">
            <a:lnSpc>
              <a:spcPct val="90000"/>
            </a:lnSpc>
            <a:spcBef>
              <a:spcPct val="0"/>
            </a:spcBef>
            <a:spcAft>
              <a:spcPct val="15000"/>
            </a:spcAft>
            <a:buChar char="••"/>
          </a:pPr>
          <a:r>
            <a:rPr lang="en-US" sz="1700" kern="1200" dirty="0" smtClean="0"/>
            <a:t>Water</a:t>
          </a:r>
          <a:endParaRPr lang="en-US" sz="1700" kern="1200" dirty="0"/>
        </a:p>
        <a:p>
          <a:pPr marL="171450" lvl="1" indent="-171450" algn="l" defTabSz="755650">
            <a:lnSpc>
              <a:spcPct val="90000"/>
            </a:lnSpc>
            <a:spcBef>
              <a:spcPct val="0"/>
            </a:spcBef>
            <a:spcAft>
              <a:spcPct val="15000"/>
            </a:spcAft>
            <a:buChar char="••"/>
          </a:pPr>
          <a:r>
            <a:rPr lang="en-US" sz="1700" kern="1200" dirty="0"/>
            <a:t>Cleaning</a:t>
          </a:r>
        </a:p>
      </dsp:txBody>
      <dsp:txXfrm>
        <a:off x="2533258" y="648777"/>
        <a:ext cx="2220159" cy="1316827"/>
      </dsp:txXfrm>
    </dsp:sp>
    <dsp:sp modelId="{ED737323-561D-468F-92D5-F94E0727D17F}">
      <dsp:nvSpPr>
        <dsp:cNvPr id="0" name=""/>
        <dsp:cNvSpPr/>
      </dsp:nvSpPr>
      <dsp:spPr>
        <a:xfrm>
          <a:off x="5064239" y="34658"/>
          <a:ext cx="2220159" cy="614119"/>
        </a:xfrm>
        <a:prstGeom prst="rect">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a:outerShdw blurRad="40000" dist="20000" dir="5400000" rotWithShape="0">
            <a:srgbClr val="000000">
              <a:alpha val="38000"/>
            </a:srgbClr>
          </a:outerShdw>
        </a:effectLst>
      </dsp:spPr>
      <dsp:style>
        <a:lnRef idx="2">
          <a:scrgbClr r="0" g="0" b="0"/>
        </a:lnRef>
        <a:fillRef idx="1">
          <a:scrgbClr r="0" g="0" b="0"/>
        </a:fillRef>
        <a:effectRef idx="1">
          <a:scrgbClr r="0" g="0" b="0"/>
        </a:effectRef>
        <a:fontRef idx="minor">
          <a:schemeClr val="lt1"/>
        </a:fontRef>
      </dsp:style>
      <dsp:txBody>
        <a:bodyPr spcFirstLastPara="0" vert="horz" wrap="square" lIns="120904" tIns="69088" rIns="120904" bIns="69088" numCol="1" spcCol="1270" anchor="ctr" anchorCtr="0">
          <a:noAutofit/>
        </a:bodyPr>
        <a:lstStyle/>
        <a:p>
          <a:pPr lvl="0" algn="ctr" defTabSz="755650">
            <a:lnSpc>
              <a:spcPct val="90000"/>
            </a:lnSpc>
            <a:spcBef>
              <a:spcPct val="0"/>
            </a:spcBef>
            <a:spcAft>
              <a:spcPct val="35000"/>
            </a:spcAft>
          </a:pPr>
          <a:r>
            <a:rPr lang="en-US" sz="1700" b="1" u="none" kern="1200" dirty="0" smtClean="0"/>
            <a:t>Living conditions:</a:t>
          </a:r>
          <a:endParaRPr lang="en-US" sz="1700" u="none" kern="1200" dirty="0"/>
        </a:p>
      </dsp:txBody>
      <dsp:txXfrm>
        <a:off x="5064239" y="34658"/>
        <a:ext cx="2220159" cy="614119"/>
      </dsp:txXfrm>
    </dsp:sp>
    <dsp:sp modelId="{3552DB15-6659-419F-99C8-C96EA7C10582}">
      <dsp:nvSpPr>
        <dsp:cNvPr id="0" name=""/>
        <dsp:cNvSpPr/>
      </dsp:nvSpPr>
      <dsp:spPr>
        <a:xfrm>
          <a:off x="5064239" y="648777"/>
          <a:ext cx="2220159" cy="1316827"/>
        </a:xfrm>
        <a:prstGeom prst="rect">
          <a:avLst/>
        </a:prstGeom>
        <a:solidFill>
          <a:schemeClr val="accent3">
            <a:alpha val="90000"/>
            <a:tint val="40000"/>
            <a:hueOff val="0"/>
            <a:satOff val="0"/>
            <a:lumOff val="0"/>
            <a:alphaOff val="0"/>
          </a:schemeClr>
        </a:solidFill>
        <a:ln w="25400" cap="flat" cmpd="sng" algn="ctr">
          <a:solidFill>
            <a:schemeClr val="accent3">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0678" tIns="90678" rIns="120904" bIns="136017" numCol="1" spcCol="1270" anchor="t" anchorCtr="0">
          <a:noAutofit/>
        </a:bodyPr>
        <a:lstStyle/>
        <a:p>
          <a:pPr marL="171450" lvl="1" indent="-171450" algn="l" defTabSz="755650">
            <a:lnSpc>
              <a:spcPct val="90000"/>
            </a:lnSpc>
            <a:spcBef>
              <a:spcPct val="0"/>
            </a:spcBef>
            <a:spcAft>
              <a:spcPct val="15000"/>
            </a:spcAft>
            <a:buChar char="••"/>
          </a:pPr>
          <a:r>
            <a:rPr lang="en-US" sz="1700" kern="1200" dirty="0" smtClean="0"/>
            <a:t>Area for living</a:t>
          </a:r>
          <a:endParaRPr lang="en-US" sz="1700" kern="1200" dirty="0"/>
        </a:p>
        <a:p>
          <a:pPr marL="171450" lvl="1" indent="-171450" algn="l" defTabSz="755650">
            <a:lnSpc>
              <a:spcPct val="90000"/>
            </a:lnSpc>
            <a:spcBef>
              <a:spcPct val="0"/>
            </a:spcBef>
            <a:spcAft>
              <a:spcPct val="15000"/>
            </a:spcAft>
            <a:buChar char="••"/>
          </a:pPr>
          <a:r>
            <a:rPr lang="de-AT" sz="1700" kern="1200" dirty="0" smtClean="0"/>
            <a:t>Number of rooms</a:t>
          </a:r>
          <a:endParaRPr lang="en-US" sz="1700" kern="1200" dirty="0"/>
        </a:p>
      </dsp:txBody>
      <dsp:txXfrm>
        <a:off x="5064239" y="648777"/>
        <a:ext cx="2220159" cy="1316827"/>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6.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21582" cy="49363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18971" y="0"/>
            <a:ext cx="2921582" cy="493633"/>
          </a:xfrm>
          <a:prstGeom prst="rect">
            <a:avLst/>
          </a:prstGeom>
        </p:spPr>
        <p:txBody>
          <a:bodyPr vert="horz" lIns="91440" tIns="45720" rIns="91440" bIns="45720" rtlCol="0"/>
          <a:lstStyle>
            <a:lvl1pPr algn="r">
              <a:defRPr sz="1200"/>
            </a:lvl1pPr>
          </a:lstStyle>
          <a:p>
            <a:fld id="{D07D34BC-A9ED-4FE3-8748-1D211A50617B}" type="datetimeFigureOut">
              <a:rPr lang="en-US" smtClean="0"/>
              <a:pPr/>
              <a:t>12-Aug-19</a:t>
            </a:fld>
            <a:endParaRPr lang="en-US"/>
          </a:p>
        </p:txBody>
      </p:sp>
      <p:sp>
        <p:nvSpPr>
          <p:cNvPr id="4" name="Slide Image Placeholder 3"/>
          <p:cNvSpPr>
            <a:spLocks noGrp="1" noRot="1" noChangeAspect="1"/>
          </p:cNvSpPr>
          <p:nvPr>
            <p:ph type="sldImg" idx="2"/>
          </p:nvPr>
        </p:nvSpPr>
        <p:spPr>
          <a:xfrm>
            <a:off x="903288" y="739775"/>
            <a:ext cx="4935537" cy="370363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4212" y="4689515"/>
            <a:ext cx="5393690" cy="444269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377316"/>
            <a:ext cx="2921582" cy="493633"/>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18971" y="9377316"/>
            <a:ext cx="2921582" cy="493633"/>
          </a:xfrm>
          <a:prstGeom prst="rect">
            <a:avLst/>
          </a:prstGeom>
        </p:spPr>
        <p:txBody>
          <a:bodyPr vert="horz" lIns="91440" tIns="45720" rIns="91440" bIns="45720" rtlCol="0" anchor="b"/>
          <a:lstStyle>
            <a:lvl1pPr algn="r">
              <a:defRPr sz="1200"/>
            </a:lvl1pPr>
          </a:lstStyle>
          <a:p>
            <a:fld id="{928ADDBB-840E-4044-95A9-70442D900FD7}" type="slidenum">
              <a:rPr lang="en-US" smtClean="0"/>
              <a:pPr/>
              <a:t>‹#›</a:t>
            </a:fld>
            <a:endParaRPr lang="en-US"/>
          </a:p>
        </p:txBody>
      </p:sp>
    </p:spTree>
    <p:extLst>
      <p:ext uri="{BB962C8B-B14F-4D97-AF65-F5344CB8AC3E}">
        <p14:creationId xmlns:p14="http://schemas.microsoft.com/office/powerpoint/2010/main" val="6266555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B4C777F-C08E-4ED0-B57A-8BD4EB313A10}" type="datetimeFigureOut">
              <a:rPr lang="en-US" smtClean="0"/>
              <a:pPr/>
              <a:t>12-Aug-19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68F9F9-AF27-4735-AEE2-17E1F73AB11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B4C777F-C08E-4ED0-B57A-8BD4EB313A10}" type="datetimeFigureOut">
              <a:rPr lang="en-US" smtClean="0"/>
              <a:pPr/>
              <a:t>12-Aug-19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68F9F9-AF27-4735-AEE2-17E1F73AB11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B4C777F-C08E-4ED0-B57A-8BD4EB313A10}" type="datetimeFigureOut">
              <a:rPr lang="en-US" smtClean="0"/>
              <a:pPr/>
              <a:t>12-Aug-19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68F9F9-AF27-4735-AEE2-17E1F73AB11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B4C777F-C08E-4ED0-B57A-8BD4EB313A10}" type="datetimeFigureOut">
              <a:rPr lang="en-US" smtClean="0"/>
              <a:pPr/>
              <a:t>12-Aug-19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68F9F9-AF27-4735-AEE2-17E1F73AB11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B4C777F-C08E-4ED0-B57A-8BD4EB313A10}" type="datetimeFigureOut">
              <a:rPr lang="en-US" smtClean="0"/>
              <a:pPr/>
              <a:t>12-Aug-19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68F9F9-AF27-4735-AEE2-17E1F73AB11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B4C777F-C08E-4ED0-B57A-8BD4EB313A10}" type="datetimeFigureOut">
              <a:rPr lang="en-US" smtClean="0"/>
              <a:pPr/>
              <a:t>12-Aug-19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68F9F9-AF27-4735-AEE2-17E1F73AB11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B4C777F-C08E-4ED0-B57A-8BD4EB313A10}" type="datetimeFigureOut">
              <a:rPr lang="en-US" smtClean="0"/>
              <a:pPr/>
              <a:t>12-Aug-19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E68F9F9-AF27-4735-AEE2-17E1F73AB11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B4C777F-C08E-4ED0-B57A-8BD4EB313A10}" type="datetimeFigureOut">
              <a:rPr lang="en-US" smtClean="0"/>
              <a:pPr/>
              <a:t>12-Aug-19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E68F9F9-AF27-4735-AEE2-17E1F73AB11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B4C777F-C08E-4ED0-B57A-8BD4EB313A10}" type="datetimeFigureOut">
              <a:rPr lang="en-US" smtClean="0"/>
              <a:pPr/>
              <a:t>12-Aug-19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E68F9F9-AF27-4735-AEE2-17E1F73AB11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B4C777F-C08E-4ED0-B57A-8BD4EB313A10}" type="datetimeFigureOut">
              <a:rPr lang="en-US" smtClean="0"/>
              <a:pPr/>
              <a:t>12-Aug-19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68F9F9-AF27-4735-AEE2-17E1F73AB11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B4C777F-C08E-4ED0-B57A-8BD4EB313A10}" type="datetimeFigureOut">
              <a:rPr lang="en-US" smtClean="0"/>
              <a:pPr/>
              <a:t>12-Aug-19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68F9F9-AF27-4735-AEE2-17E1F73AB11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B4C777F-C08E-4ED0-B57A-8BD4EB313A10}" type="datetimeFigureOut">
              <a:rPr lang="en-US" smtClean="0"/>
              <a:pPr/>
              <a:t>12-Aug-19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E68F9F9-AF27-4735-AEE2-17E1F73AB11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png"/><Relationship Id="rId4" Type="http://schemas.openxmlformats.org/officeDocument/2006/relationships/image" Target="../media/image6.wmf"/></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12" Type="http://schemas.openxmlformats.org/officeDocument/2006/relationships/image" Target="../media/image1.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4.xml"/><Relationship Id="rId5" Type="http://schemas.openxmlformats.org/officeDocument/2006/relationships/image" Target="../media/image1.png"/><Relationship Id="rId4" Type="http://schemas.openxmlformats.org/officeDocument/2006/relationships/image" Target="../media/image11.png"/></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2400" dirty="0"/>
              <a:t>Methodology for Assessing Socio Economic Conditions of Socially Vulnerable Families and Its Usage.</a:t>
            </a:r>
            <a:br>
              <a:rPr lang="en-US" sz="2400" dirty="0"/>
            </a:br>
            <a:endParaRPr lang="en-US" sz="2400" dirty="0"/>
          </a:p>
        </p:txBody>
      </p:sp>
      <p:sp>
        <p:nvSpPr>
          <p:cNvPr id="3" name="Subtitle 2"/>
          <p:cNvSpPr>
            <a:spLocks noGrp="1"/>
          </p:cNvSpPr>
          <p:nvPr>
            <p:ph type="subTitle" idx="1"/>
          </p:nvPr>
        </p:nvSpPr>
        <p:spPr>
          <a:xfrm>
            <a:off x="1357290" y="4714884"/>
            <a:ext cx="6400800" cy="1752600"/>
          </a:xfrm>
        </p:spPr>
        <p:txBody>
          <a:bodyPr/>
          <a:lstStyle/>
          <a:p>
            <a:r>
              <a:rPr lang="en-US" dirty="0" smtClean="0"/>
              <a:t>Social Service Agency</a:t>
            </a:r>
            <a:endParaRPr lang="ka-GE" dirty="0" smtClean="0"/>
          </a:p>
          <a:p>
            <a:r>
              <a:rPr lang="en-US" sz="2000" dirty="0" smtClean="0"/>
              <a:t>Tbilisi</a:t>
            </a:r>
            <a:r>
              <a:rPr lang="ka-GE" sz="2000" dirty="0" smtClean="0"/>
              <a:t>, </a:t>
            </a:r>
            <a:r>
              <a:rPr lang="ka-GE" sz="2000" dirty="0" smtClean="0"/>
              <a:t>201</a:t>
            </a:r>
            <a:r>
              <a:rPr lang="en-US" sz="2000" dirty="0"/>
              <a:t>9</a:t>
            </a:r>
            <a:endParaRPr lang="en-US" sz="2000" dirty="0" smtClean="0"/>
          </a:p>
          <a:p>
            <a:endParaRPr lang="en-US" dirty="0"/>
          </a:p>
        </p:txBody>
      </p:sp>
      <p:pic>
        <p:nvPicPr>
          <p:cNvPr id="5" name="Picture 4"/>
          <p:cNvPicPr>
            <a:picLocks noChangeAspect="1" noChangeArrowheads="1"/>
          </p:cNvPicPr>
          <p:nvPr/>
        </p:nvPicPr>
        <p:blipFill>
          <a:blip r:embed="rId2" cstate="print"/>
          <a:srcRect/>
          <a:stretch>
            <a:fillRect/>
          </a:stretch>
        </p:blipFill>
        <p:spPr bwMode="auto">
          <a:xfrm>
            <a:off x="0" y="0"/>
            <a:ext cx="9115425" cy="1647827"/>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42910" y="2428868"/>
            <a:ext cx="7372344" cy="3714776"/>
          </a:xfrm>
        </p:spPr>
        <p:txBody>
          <a:bodyPr>
            <a:normAutofit fontScale="62500" lnSpcReduction="20000"/>
          </a:bodyPr>
          <a:lstStyle/>
          <a:p>
            <a:pPr>
              <a:buNone/>
            </a:pPr>
            <a:r>
              <a:rPr lang="en-US" sz="4000" b="1" dirty="0" smtClean="0">
                <a:latin typeface="Arial" charset="0"/>
              </a:rPr>
              <a:t>The structure of needs index</a:t>
            </a:r>
          </a:p>
          <a:p>
            <a:pPr>
              <a:buNone/>
            </a:pPr>
            <a:endParaRPr lang="ka-GE" sz="4000" b="1" dirty="0" smtClean="0">
              <a:latin typeface="Arial" charset="0"/>
            </a:endParaRPr>
          </a:p>
          <a:p>
            <a:pPr>
              <a:buNone/>
            </a:pPr>
            <a:r>
              <a:rPr lang="en-US" dirty="0"/>
              <a:t>The household needs index is </a:t>
            </a:r>
            <a:r>
              <a:rPr lang="en-US" dirty="0" smtClean="0"/>
              <a:t>formulated:</a:t>
            </a:r>
          </a:p>
          <a:p>
            <a:endParaRPr lang="en-US" sz="2600" dirty="0" smtClean="0"/>
          </a:p>
          <a:p>
            <a:pPr marL="0" indent="0">
              <a:buNone/>
            </a:pPr>
            <a:endParaRPr lang="ka-GE" sz="2600" dirty="0" smtClean="0"/>
          </a:p>
          <a:p>
            <a:endParaRPr lang="ka-GE" sz="2600" dirty="0" smtClean="0"/>
          </a:p>
          <a:p>
            <a:pPr>
              <a:buNone/>
            </a:pPr>
            <a:endParaRPr lang="ka-GE" sz="2600" dirty="0" smtClean="0"/>
          </a:p>
          <a:p>
            <a:pPr marL="0" indent="0">
              <a:buNone/>
            </a:pPr>
            <a:endParaRPr lang="en-US" sz="2600" dirty="0" smtClean="0"/>
          </a:p>
          <a:p>
            <a:r>
              <a:rPr lang="en-US" sz="2600" dirty="0" smtClean="0"/>
              <a:t>n -is </a:t>
            </a:r>
            <a:r>
              <a:rPr lang="en-US" sz="2600" dirty="0"/>
              <a:t>the number of household members</a:t>
            </a:r>
            <a:endParaRPr lang="ka-GE" sz="2200" dirty="0" smtClean="0"/>
          </a:p>
          <a:p>
            <a:r>
              <a:rPr lang="en-US" sz="2200" dirty="0" smtClean="0"/>
              <a:t>b =0.2 </a:t>
            </a:r>
            <a:r>
              <a:rPr lang="en-US" sz="2200" dirty="0"/>
              <a:t>– cohabitation effect </a:t>
            </a:r>
            <a:r>
              <a:rPr lang="en-US" sz="2200" dirty="0" smtClean="0"/>
              <a:t>indicator</a:t>
            </a:r>
          </a:p>
          <a:p>
            <a:r>
              <a:rPr lang="en-US" sz="2200" i="1" dirty="0" smtClean="0"/>
              <a:t>E</a:t>
            </a:r>
            <a:r>
              <a:rPr lang="en-US" sz="2200" dirty="0" smtClean="0"/>
              <a:t> –the number of adults living in household</a:t>
            </a:r>
            <a:endParaRPr lang="ka-GE" sz="2200" dirty="0" smtClean="0"/>
          </a:p>
          <a:p>
            <a:r>
              <a:rPr lang="en-US" sz="2200" i="1" dirty="0" smtClean="0"/>
              <a:t>B</a:t>
            </a:r>
            <a:r>
              <a:rPr lang="en-US" sz="2200" dirty="0" smtClean="0"/>
              <a:t>  –  cost of the minimum co</a:t>
            </a:r>
            <a:r>
              <a:rPr lang="en-US" sz="2200" dirty="0"/>
              <a:t>n</a:t>
            </a:r>
            <a:r>
              <a:rPr lang="en-US" sz="2200" dirty="0" smtClean="0"/>
              <a:t>sumer package. (1</a:t>
            </a:r>
            <a:r>
              <a:rPr lang="ka-GE" sz="2200" dirty="0" smtClean="0"/>
              <a:t>75</a:t>
            </a:r>
            <a:r>
              <a:rPr lang="en-US" sz="2200" dirty="0" smtClean="0"/>
              <a:t> GEL)</a:t>
            </a:r>
            <a:endParaRPr lang="ka-GE" sz="2200" dirty="0" smtClean="0"/>
          </a:p>
          <a:p>
            <a:r>
              <a:rPr lang="en-US" sz="2200" dirty="0" smtClean="0"/>
              <a:t>N</a:t>
            </a:r>
            <a:r>
              <a:rPr lang="ka-GE" sz="2200" dirty="0" smtClean="0"/>
              <a:t> </a:t>
            </a:r>
            <a:r>
              <a:rPr lang="en-US" sz="2200" dirty="0" smtClean="0"/>
              <a:t>–</a:t>
            </a:r>
            <a:r>
              <a:rPr lang="ka-GE" sz="2200" dirty="0" smtClean="0"/>
              <a:t> </a:t>
            </a:r>
            <a:r>
              <a:rPr lang="en-US" sz="2200" dirty="0" smtClean="0"/>
              <a:t>the needs </a:t>
            </a:r>
            <a:r>
              <a:rPr lang="en-US" sz="2200" dirty="0"/>
              <a:t>index is the minimum amount of money that is required for </a:t>
            </a:r>
            <a:r>
              <a:rPr lang="en-US" sz="2200" dirty="0" smtClean="0"/>
              <a:t>family  existence being above  </a:t>
            </a:r>
            <a:r>
              <a:rPr lang="en-US" sz="2200" dirty="0"/>
              <a:t>of the demographic composition of the family above the poverty line</a:t>
            </a:r>
            <a:r>
              <a:rPr lang="en-US" sz="2200" dirty="0" smtClean="0"/>
              <a:t>.</a:t>
            </a:r>
            <a:endParaRPr lang="en-US" dirty="0"/>
          </a:p>
        </p:txBody>
      </p:sp>
      <p:graphicFrame>
        <p:nvGraphicFramePr>
          <p:cNvPr id="1029" name="Object 5"/>
          <p:cNvGraphicFramePr>
            <a:graphicFrameLocks noChangeAspect="1"/>
          </p:cNvGraphicFramePr>
          <p:nvPr/>
        </p:nvGraphicFramePr>
        <p:xfrm>
          <a:off x="3143240" y="3214686"/>
          <a:ext cx="1432832" cy="928694"/>
        </p:xfrm>
        <a:graphic>
          <a:graphicData uri="http://schemas.openxmlformats.org/presentationml/2006/ole">
            <mc:AlternateContent xmlns:mc="http://schemas.openxmlformats.org/markup-compatibility/2006">
              <mc:Choice xmlns:v="urn:schemas-microsoft-com:vml" Requires="v">
                <p:oleObj spid="_x0000_s1051" name="Equation" r:id="rId3" imgW="634680" imgH="393480" progId="Equation.3">
                  <p:embed/>
                </p:oleObj>
              </mc:Choice>
              <mc:Fallback>
                <p:oleObj name="Equation" r:id="rId3" imgW="634680" imgH="393480" progId="Equation.3">
                  <p:embed/>
                  <p:pic>
                    <p:nvPicPr>
                      <p:cNvPr id="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43240" y="3214686"/>
                        <a:ext cx="1432832" cy="92869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6" name="Picture 5"/>
          <p:cNvPicPr>
            <a:picLocks noChangeAspect="1" noChangeArrowheads="1"/>
          </p:cNvPicPr>
          <p:nvPr/>
        </p:nvPicPr>
        <p:blipFill>
          <a:blip r:embed="rId5" cstate="print"/>
          <a:srcRect/>
          <a:stretch>
            <a:fillRect/>
          </a:stretch>
        </p:blipFill>
        <p:spPr bwMode="auto">
          <a:xfrm>
            <a:off x="0" y="0"/>
            <a:ext cx="9115425" cy="1647827"/>
          </a:xfrm>
          <a:prstGeom prst="rect">
            <a:avLst/>
          </a:prstGeom>
          <a:noFill/>
        </p:spPr>
      </p:pic>
      <p:sp>
        <p:nvSpPr>
          <p:cNvPr id="7" name="Title 1"/>
          <p:cNvSpPr txBox="1">
            <a:spLocks/>
          </p:cNvSpPr>
          <p:nvPr/>
        </p:nvSpPr>
        <p:spPr>
          <a:xfrm>
            <a:off x="428596" y="1571612"/>
            <a:ext cx="8086724" cy="500066"/>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ormAutofit fontScale="97500"/>
          </a:bodyPr>
          <a:lstStyle/>
          <a:p>
            <a:pPr lvl="0" algn="ctr">
              <a:spcBef>
                <a:spcPct val="0"/>
              </a:spcBef>
              <a:defRPr/>
            </a:pPr>
            <a:r>
              <a:rPr lang="en-US" sz="2400" b="1" dirty="0" smtClean="0">
                <a:solidFill>
                  <a:schemeClr val="bg1"/>
                </a:solidFill>
                <a:latin typeface="Arial" charset="0"/>
                <a:cs typeface="Arial" charset="0"/>
              </a:rPr>
              <a:t>Needs index</a:t>
            </a:r>
            <a:endParaRPr lang="ru-RU" sz="2400" b="1" dirty="0">
              <a:solidFill>
                <a:schemeClr val="bg1"/>
              </a:solidFill>
              <a:latin typeface="Arial" charset="0"/>
              <a:cs typeface="Arial"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2" descr="C:\Users\ULOGUA\Desktop\Capture.PNG"/>
          <p:cNvPicPr>
            <a:picLocks noChangeAspect="1" noChangeArrowheads="1"/>
          </p:cNvPicPr>
          <p:nvPr/>
        </p:nvPicPr>
        <p:blipFill>
          <a:blip r:embed="rId2" cstate="print"/>
          <a:srcRect/>
          <a:stretch>
            <a:fillRect/>
          </a:stretch>
        </p:blipFill>
        <p:spPr bwMode="auto">
          <a:xfrm>
            <a:off x="682860" y="1459706"/>
            <a:ext cx="7530630" cy="5238839"/>
          </a:xfrm>
          <a:prstGeom prst="rect">
            <a:avLst/>
          </a:prstGeom>
          <a:noFill/>
        </p:spPr>
      </p:pic>
      <p:pic>
        <p:nvPicPr>
          <p:cNvPr id="6" name="Picture 5"/>
          <p:cNvPicPr>
            <a:picLocks noChangeAspect="1" noChangeArrowheads="1"/>
          </p:cNvPicPr>
          <p:nvPr/>
        </p:nvPicPr>
        <p:blipFill>
          <a:blip r:embed="rId3" cstate="print"/>
          <a:srcRect/>
          <a:stretch>
            <a:fillRect/>
          </a:stretch>
        </p:blipFill>
        <p:spPr bwMode="auto">
          <a:xfrm>
            <a:off x="0" y="0"/>
            <a:ext cx="8896350" cy="1409701"/>
          </a:xfrm>
          <a:prstGeom prst="rect">
            <a:avLst/>
          </a:prstGeom>
          <a:noFill/>
        </p:spPr>
      </p:pic>
      <p:sp>
        <p:nvSpPr>
          <p:cNvPr id="7" name="Title 1"/>
          <p:cNvSpPr>
            <a:spLocks noGrp="1"/>
          </p:cNvSpPr>
          <p:nvPr>
            <p:ph type="title"/>
          </p:nvPr>
        </p:nvSpPr>
        <p:spPr>
          <a:xfrm>
            <a:off x="611560" y="1124744"/>
            <a:ext cx="8229600" cy="334962"/>
          </a:xfrm>
        </p:spPr>
        <p:style>
          <a:lnRef idx="2">
            <a:schemeClr val="accent3">
              <a:shade val="50000"/>
            </a:schemeClr>
          </a:lnRef>
          <a:fillRef idx="1">
            <a:schemeClr val="accent3"/>
          </a:fillRef>
          <a:effectRef idx="0">
            <a:schemeClr val="accent3"/>
          </a:effectRef>
          <a:fontRef idx="minor">
            <a:schemeClr val="lt1"/>
          </a:fontRef>
        </p:style>
        <p:txBody>
          <a:bodyPr>
            <a:normAutofit/>
          </a:bodyPr>
          <a:lstStyle/>
          <a:p>
            <a:r>
              <a:rPr lang="en-US" sz="1400" dirty="0"/>
              <a:t>Equivalent </a:t>
            </a:r>
            <a:r>
              <a:rPr lang="en-US" sz="1400" dirty="0" smtClean="0"/>
              <a:t>coefficients</a:t>
            </a:r>
            <a:endParaRPr lang="en-US" sz="14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8596" y="2332037"/>
            <a:ext cx="8229600" cy="3740169"/>
          </a:xfrm>
        </p:spPr>
        <p:txBody>
          <a:bodyPr>
            <a:normAutofit/>
          </a:bodyPr>
          <a:lstStyle/>
          <a:p>
            <a:pPr>
              <a:buNone/>
            </a:pPr>
            <a:r>
              <a:rPr lang="ka-GE" sz="1600" dirty="0" smtClean="0">
                <a:effectLst>
                  <a:outerShdw blurRad="38100" dist="38100" dir="2700000" algn="tl">
                    <a:srgbClr val="000000">
                      <a:alpha val="43137"/>
                    </a:srgbClr>
                  </a:outerShdw>
                </a:effectLst>
                <a:latin typeface="Arial" charset="0"/>
              </a:rPr>
              <a:t> </a:t>
            </a:r>
            <a:r>
              <a:rPr lang="en-US" sz="1600" dirty="0" smtClean="0">
                <a:effectLst>
                  <a:outerShdw blurRad="38100" dist="38100" dir="2700000" algn="tl">
                    <a:srgbClr val="000000">
                      <a:alpha val="43137"/>
                    </a:srgbClr>
                  </a:outerShdw>
                </a:effectLst>
                <a:latin typeface="Arial" charset="0"/>
              </a:rPr>
              <a:t>Country is divided in for Zones</a:t>
            </a:r>
            <a:r>
              <a:rPr lang="ka-GE" sz="1600" dirty="0" smtClean="0"/>
              <a:t>:</a:t>
            </a:r>
            <a:endParaRPr lang="en-US" sz="1600" dirty="0" smtClean="0"/>
          </a:p>
          <a:p>
            <a:pPr>
              <a:spcBef>
                <a:spcPts val="1200"/>
              </a:spcBef>
            </a:pPr>
            <a:r>
              <a:rPr lang="en-US" sz="1600" dirty="0" smtClean="0"/>
              <a:t>Tbilisi</a:t>
            </a:r>
          </a:p>
          <a:p>
            <a:pPr>
              <a:spcBef>
                <a:spcPts val="1200"/>
              </a:spcBef>
            </a:pPr>
            <a:r>
              <a:rPr lang="en-US" sz="1600" dirty="0" smtClean="0"/>
              <a:t>Big Cities (Kutaisi, Rustavi, Batumi, </a:t>
            </a:r>
            <a:r>
              <a:rPr lang="en-US" sz="1600" dirty="0" err="1" smtClean="0"/>
              <a:t>Poti</a:t>
            </a:r>
            <a:r>
              <a:rPr lang="en-US" sz="1600" dirty="0" smtClean="0"/>
              <a:t>, Gori, Zugdidi, Sokhumi)</a:t>
            </a:r>
            <a:r>
              <a:rPr lang="ka-GE" sz="1600" dirty="0" smtClean="0"/>
              <a:t>.</a:t>
            </a:r>
          </a:p>
          <a:p>
            <a:pPr>
              <a:spcBef>
                <a:spcPts val="1200"/>
              </a:spcBef>
            </a:pPr>
            <a:r>
              <a:rPr lang="en-US" sz="1600" dirty="0" smtClean="0"/>
              <a:t>Administrative centers of Self-government unites;</a:t>
            </a:r>
          </a:p>
          <a:p>
            <a:pPr>
              <a:spcBef>
                <a:spcPts val="1200"/>
              </a:spcBef>
            </a:pPr>
            <a:r>
              <a:rPr lang="en-US" sz="1600" dirty="0" smtClean="0"/>
              <a:t> other settlements/populates areas </a:t>
            </a:r>
            <a:r>
              <a:rPr lang="ka-GE" sz="1600" dirty="0" smtClean="0"/>
              <a:t>( </a:t>
            </a:r>
            <a:r>
              <a:rPr lang="en-US" sz="1600" dirty="0" smtClean="0"/>
              <a:t>villages</a:t>
            </a:r>
            <a:r>
              <a:rPr lang="ka-GE" sz="1600" dirty="0" smtClean="0"/>
              <a:t>).</a:t>
            </a:r>
          </a:p>
          <a:p>
            <a:pPr>
              <a:spcBef>
                <a:spcPts val="1200"/>
              </a:spcBef>
            </a:pPr>
            <a:r>
              <a:rPr lang="en-US" sz="1600" dirty="0"/>
              <a:t>Indicators and coefficients are different in other types of populated areas in the welfare index formula. Accordingly, the formula of welfare assessment is different. </a:t>
            </a:r>
          </a:p>
        </p:txBody>
      </p:sp>
      <p:pic>
        <p:nvPicPr>
          <p:cNvPr id="5" name="Picture 4"/>
          <p:cNvPicPr>
            <a:picLocks noChangeAspect="1" noChangeArrowheads="1"/>
          </p:cNvPicPr>
          <p:nvPr/>
        </p:nvPicPr>
        <p:blipFill>
          <a:blip r:embed="rId2" cstate="print"/>
          <a:srcRect/>
          <a:stretch>
            <a:fillRect/>
          </a:stretch>
        </p:blipFill>
        <p:spPr bwMode="auto">
          <a:xfrm>
            <a:off x="0" y="0"/>
            <a:ext cx="9115425" cy="1647827"/>
          </a:xfrm>
          <a:prstGeom prst="rect">
            <a:avLst/>
          </a:prstGeom>
          <a:noFill/>
        </p:spPr>
      </p:pic>
      <p:sp>
        <p:nvSpPr>
          <p:cNvPr id="6" name="Title 1"/>
          <p:cNvSpPr txBox="1">
            <a:spLocks/>
          </p:cNvSpPr>
          <p:nvPr/>
        </p:nvSpPr>
        <p:spPr>
          <a:xfrm>
            <a:off x="428596" y="1571612"/>
            <a:ext cx="8086724" cy="500066"/>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ormAutofit fontScale="97500"/>
          </a:bodyPr>
          <a:lstStyle/>
          <a:p>
            <a:pPr lvl="0" algn="ctr">
              <a:spcBef>
                <a:spcPct val="0"/>
              </a:spcBef>
              <a:defRPr/>
            </a:pPr>
            <a:r>
              <a:rPr lang="en-US" sz="2400" b="1" dirty="0" smtClean="0">
                <a:solidFill>
                  <a:schemeClr val="bg1"/>
                </a:solidFill>
                <a:latin typeface="Arial" charset="0"/>
                <a:cs typeface="Arial" charset="0"/>
              </a:rPr>
              <a:t>Model Selection</a:t>
            </a:r>
            <a:endParaRPr lang="ru-RU" sz="2400" b="1" dirty="0">
              <a:solidFill>
                <a:schemeClr val="bg1"/>
              </a:solidFill>
              <a:latin typeface="Arial" charset="0"/>
              <a:cs typeface="Arial"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a:spLocks noGrp="1"/>
          </p:cNvSpPr>
          <p:nvPr>
            <p:ph type="title"/>
          </p:nvPr>
        </p:nvSpPr>
        <p:spPr>
          <a:xfrm>
            <a:off x="428596" y="1643050"/>
            <a:ext cx="8229600" cy="334962"/>
          </a:xfrm>
        </p:spPr>
        <p:style>
          <a:lnRef idx="2">
            <a:schemeClr val="accent3">
              <a:shade val="50000"/>
            </a:schemeClr>
          </a:lnRef>
          <a:fillRef idx="1">
            <a:schemeClr val="accent3"/>
          </a:fillRef>
          <a:effectRef idx="0">
            <a:schemeClr val="accent3"/>
          </a:effectRef>
          <a:fontRef idx="minor">
            <a:schemeClr val="lt1"/>
          </a:fontRef>
        </p:style>
        <p:txBody>
          <a:bodyPr>
            <a:normAutofit fontScale="90000"/>
          </a:bodyPr>
          <a:lstStyle/>
          <a:p>
            <a:r>
              <a:rPr lang="en-US" sz="1800" b="1" dirty="0" smtClean="0"/>
              <a:t>M</a:t>
            </a:r>
            <a:r>
              <a:rPr lang="en-US" sz="1800" b="1" dirty="0"/>
              <a:t>ethodology </a:t>
            </a:r>
            <a:r>
              <a:rPr lang="en-US" sz="1800" b="1" dirty="0" smtClean="0"/>
              <a:t>Assessment</a:t>
            </a:r>
            <a:endParaRPr lang="en-US" sz="1800" dirty="0"/>
          </a:p>
        </p:txBody>
      </p:sp>
      <p:sp>
        <p:nvSpPr>
          <p:cNvPr id="9" name="TextBox 8"/>
          <p:cNvSpPr txBox="1"/>
          <p:nvPr/>
        </p:nvSpPr>
        <p:spPr>
          <a:xfrm>
            <a:off x="785786" y="2143116"/>
            <a:ext cx="7358114" cy="1169551"/>
          </a:xfrm>
          <a:prstGeom prst="rect">
            <a:avLst/>
          </a:prstGeom>
          <a:noFill/>
        </p:spPr>
        <p:txBody>
          <a:bodyPr wrap="square" rtlCol="0">
            <a:spAutoFit/>
          </a:bodyPr>
          <a:lstStyle/>
          <a:p>
            <a:pPr algn="ctr"/>
            <a:r>
              <a:rPr lang="en-US" sz="1400" b="1" dirty="0" smtClean="0"/>
              <a:t>positive effects</a:t>
            </a:r>
            <a:endParaRPr lang="ka-GE" sz="1400" dirty="0" smtClean="0"/>
          </a:p>
          <a:p>
            <a:pPr>
              <a:buFont typeface="Arial" pitchFamily="34" charset="0"/>
              <a:buChar char="•"/>
            </a:pPr>
            <a:r>
              <a:rPr lang="de-AT" sz="1400" dirty="0" smtClean="0"/>
              <a:t> </a:t>
            </a:r>
            <a:r>
              <a:rPr lang="en-US" sz="1400" dirty="0"/>
              <a:t>making the decisions and doing the family assessment </a:t>
            </a:r>
            <a:r>
              <a:rPr lang="en-US" sz="1400" dirty="0" smtClean="0"/>
              <a:t>operatively</a:t>
            </a:r>
          </a:p>
          <a:p>
            <a:pPr>
              <a:buFont typeface="Arial" pitchFamily="34" charset="0"/>
              <a:buChar char="•"/>
            </a:pPr>
            <a:r>
              <a:rPr lang="de-AT" sz="1400" dirty="0" smtClean="0"/>
              <a:t> ranking the houshold according to their walfare condition.</a:t>
            </a:r>
          </a:p>
          <a:p>
            <a:pPr>
              <a:buFont typeface="Arial" pitchFamily="34" charset="0"/>
              <a:buChar char="•"/>
            </a:pPr>
            <a:r>
              <a:rPr lang="en-US" sz="1400" dirty="0"/>
              <a:t>Minimizing of making biased </a:t>
            </a:r>
            <a:r>
              <a:rPr lang="en-US" sz="1400" dirty="0" smtClean="0"/>
              <a:t>decisions</a:t>
            </a:r>
          </a:p>
          <a:p>
            <a:pPr>
              <a:buFont typeface="Arial" pitchFamily="34" charset="0"/>
              <a:buChar char="•"/>
            </a:pPr>
            <a:r>
              <a:rPr lang="de-AT" sz="1400" dirty="0" smtClean="0"/>
              <a:t> </a:t>
            </a:r>
            <a:r>
              <a:rPr lang="en-US" sz="1400" dirty="0"/>
              <a:t>instantly selection of beneficiaries for various social programs.</a:t>
            </a:r>
          </a:p>
        </p:txBody>
      </p:sp>
      <p:sp>
        <p:nvSpPr>
          <p:cNvPr id="10" name="TextBox 9"/>
          <p:cNvSpPr txBox="1"/>
          <p:nvPr/>
        </p:nvSpPr>
        <p:spPr>
          <a:xfrm>
            <a:off x="785786" y="3857628"/>
            <a:ext cx="7358114" cy="1600438"/>
          </a:xfrm>
          <a:prstGeom prst="rect">
            <a:avLst/>
          </a:prstGeom>
          <a:noFill/>
        </p:spPr>
        <p:txBody>
          <a:bodyPr wrap="square" rtlCol="0">
            <a:spAutoFit/>
          </a:bodyPr>
          <a:lstStyle/>
          <a:p>
            <a:pPr algn="ctr"/>
            <a:r>
              <a:rPr lang="en-US" sz="1400" b="1" dirty="0" smtClean="0"/>
              <a:t>Negative effects</a:t>
            </a:r>
            <a:endParaRPr lang="ka-GE" sz="1400" dirty="0" smtClean="0"/>
          </a:p>
          <a:p>
            <a:pPr lvl="0">
              <a:buFont typeface="Arial" pitchFamily="34" charset="0"/>
              <a:buChar char="•"/>
            </a:pPr>
            <a:r>
              <a:rPr lang="de-AT" sz="1400" dirty="0" smtClean="0"/>
              <a:t> </a:t>
            </a:r>
            <a:r>
              <a:rPr lang="en-US" sz="1400" dirty="0" smtClean="0"/>
              <a:t>This above mentioned welfare </a:t>
            </a:r>
            <a:r>
              <a:rPr lang="en-US" sz="1400" dirty="0"/>
              <a:t>assessment method has some statistical </a:t>
            </a:r>
            <a:r>
              <a:rPr lang="en-US" sz="1400" dirty="0" smtClean="0"/>
              <a:t>inaccuracy as well as any other statistical model.</a:t>
            </a:r>
          </a:p>
          <a:p>
            <a:pPr lvl="0">
              <a:buFont typeface="Arial" pitchFamily="34" charset="0"/>
              <a:buChar char="•"/>
            </a:pPr>
            <a:r>
              <a:rPr lang="en-US" sz="1400" dirty="0"/>
              <a:t>D</a:t>
            </a:r>
            <a:r>
              <a:rPr lang="en-US" sz="1400" dirty="0" smtClean="0"/>
              <a:t>ue </a:t>
            </a:r>
            <a:r>
              <a:rPr lang="en-US" sz="1400" dirty="0"/>
              <a:t>to the complexity of the methodology the understandings on the made decision is difficult for some parts of population.</a:t>
            </a:r>
          </a:p>
          <a:p>
            <a:pPr lvl="0">
              <a:buFont typeface="Arial" pitchFamily="34" charset="0"/>
              <a:buChar char="•"/>
            </a:pPr>
            <a:r>
              <a:rPr lang="de-AT" sz="1400" dirty="0" smtClean="0"/>
              <a:t> </a:t>
            </a:r>
            <a:r>
              <a:rPr lang="en-US" sz="1400" dirty="0"/>
              <a:t>It is impossible to make dynamic changes in the methodology. It is related to long and expensive research.</a:t>
            </a:r>
          </a:p>
        </p:txBody>
      </p:sp>
      <p:pic>
        <p:nvPicPr>
          <p:cNvPr id="6" name="Picture 5"/>
          <p:cNvPicPr>
            <a:picLocks noChangeAspect="1" noChangeArrowheads="1"/>
          </p:cNvPicPr>
          <p:nvPr/>
        </p:nvPicPr>
        <p:blipFill>
          <a:blip r:embed="rId2" cstate="print"/>
          <a:srcRect/>
          <a:stretch>
            <a:fillRect/>
          </a:stretch>
        </p:blipFill>
        <p:spPr bwMode="auto">
          <a:xfrm>
            <a:off x="0" y="0"/>
            <a:ext cx="9115425" cy="1647827"/>
          </a:xfrm>
          <a:prstGeom prst="rect">
            <a:avLst/>
          </a:prstGeom>
          <a:noFill/>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a:spLocks noGrp="1"/>
          </p:cNvSpPr>
          <p:nvPr>
            <p:ph type="title"/>
          </p:nvPr>
        </p:nvSpPr>
        <p:spPr>
          <a:xfrm>
            <a:off x="428596" y="1643050"/>
            <a:ext cx="8229600" cy="334962"/>
          </a:xfrm>
        </p:spPr>
        <p:style>
          <a:lnRef idx="2">
            <a:schemeClr val="accent3">
              <a:shade val="50000"/>
            </a:schemeClr>
          </a:lnRef>
          <a:fillRef idx="1">
            <a:schemeClr val="accent3"/>
          </a:fillRef>
          <a:effectRef idx="0">
            <a:schemeClr val="accent3"/>
          </a:effectRef>
          <a:fontRef idx="minor">
            <a:schemeClr val="lt1"/>
          </a:fontRef>
        </p:style>
        <p:txBody>
          <a:bodyPr>
            <a:normAutofit/>
          </a:bodyPr>
          <a:lstStyle/>
          <a:p>
            <a:r>
              <a:rPr lang="en-US" sz="1400" b="1" dirty="0"/>
              <a:t>The options used in </a:t>
            </a:r>
            <a:r>
              <a:rPr lang="en-US" sz="1400" b="1" dirty="0" smtClean="0"/>
              <a:t>the welfare assessment method</a:t>
            </a:r>
            <a:endParaRPr lang="en-US" sz="1400" b="1" dirty="0"/>
          </a:p>
        </p:txBody>
      </p:sp>
      <p:graphicFrame>
        <p:nvGraphicFramePr>
          <p:cNvPr id="10" name="Diagram 9"/>
          <p:cNvGraphicFramePr/>
          <p:nvPr>
            <p:extLst>
              <p:ext uri="{D42A27DB-BD31-4B8C-83A1-F6EECF244321}">
                <p14:modId xmlns:p14="http://schemas.microsoft.com/office/powerpoint/2010/main" val="163333167"/>
              </p:ext>
            </p:extLst>
          </p:nvPr>
        </p:nvGraphicFramePr>
        <p:xfrm>
          <a:off x="928662" y="2214554"/>
          <a:ext cx="7286676" cy="20002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1" name="Diagram 10"/>
          <p:cNvGraphicFramePr/>
          <p:nvPr>
            <p:extLst>
              <p:ext uri="{D42A27DB-BD31-4B8C-83A1-F6EECF244321}">
                <p14:modId xmlns:p14="http://schemas.microsoft.com/office/powerpoint/2010/main" val="2874435857"/>
              </p:ext>
            </p:extLst>
          </p:nvPr>
        </p:nvGraphicFramePr>
        <p:xfrm>
          <a:off x="928662" y="4429132"/>
          <a:ext cx="7286676" cy="2000264"/>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pic>
        <p:nvPicPr>
          <p:cNvPr id="6" name="Picture 5"/>
          <p:cNvPicPr>
            <a:picLocks noChangeAspect="1" noChangeArrowheads="1"/>
          </p:cNvPicPr>
          <p:nvPr/>
        </p:nvPicPr>
        <p:blipFill>
          <a:blip r:embed="rId12" cstate="print"/>
          <a:srcRect/>
          <a:stretch>
            <a:fillRect/>
          </a:stretch>
        </p:blipFill>
        <p:spPr bwMode="auto">
          <a:xfrm>
            <a:off x="107504" y="116632"/>
            <a:ext cx="8896350" cy="1409701"/>
          </a:xfrm>
          <a:prstGeom prst="rect">
            <a:avLst/>
          </a:prstGeom>
          <a:noFill/>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a:spLocks noGrp="1"/>
          </p:cNvSpPr>
          <p:nvPr>
            <p:ph type="title"/>
          </p:nvPr>
        </p:nvSpPr>
        <p:spPr>
          <a:xfrm>
            <a:off x="428596" y="1571612"/>
            <a:ext cx="8229600" cy="334962"/>
          </a:xfrm>
        </p:spPr>
        <p:style>
          <a:lnRef idx="2">
            <a:schemeClr val="accent3">
              <a:shade val="50000"/>
            </a:schemeClr>
          </a:lnRef>
          <a:fillRef idx="1">
            <a:schemeClr val="accent3"/>
          </a:fillRef>
          <a:effectRef idx="0">
            <a:schemeClr val="accent3"/>
          </a:effectRef>
          <a:fontRef idx="minor">
            <a:schemeClr val="lt1"/>
          </a:fontRef>
        </p:style>
        <p:txBody>
          <a:bodyPr>
            <a:normAutofit/>
          </a:bodyPr>
          <a:lstStyle/>
          <a:p>
            <a:r>
              <a:rPr lang="en-US" sz="1400" b="1" dirty="0" smtClean="0"/>
              <a:t>New structure and formula of beneficiaries</a:t>
            </a:r>
            <a:endParaRPr lang="en-US" sz="1400" dirty="0"/>
          </a:p>
        </p:txBody>
      </p:sp>
      <p:graphicFrame>
        <p:nvGraphicFramePr>
          <p:cNvPr id="6" name="Table 5"/>
          <p:cNvGraphicFramePr>
            <a:graphicFrameLocks noGrp="1"/>
          </p:cNvGraphicFramePr>
          <p:nvPr>
            <p:extLst>
              <p:ext uri="{D42A27DB-BD31-4B8C-83A1-F6EECF244321}">
                <p14:modId xmlns:p14="http://schemas.microsoft.com/office/powerpoint/2010/main" val="1716903829"/>
              </p:ext>
            </p:extLst>
          </p:nvPr>
        </p:nvGraphicFramePr>
        <p:xfrm>
          <a:off x="1285851" y="2357430"/>
          <a:ext cx="6382492" cy="1021080"/>
        </p:xfrm>
        <a:graphic>
          <a:graphicData uri="http://schemas.openxmlformats.org/drawingml/2006/table">
            <a:tbl>
              <a:tblPr/>
              <a:tblGrid>
                <a:gridCol w="1361983"/>
                <a:gridCol w="1779066"/>
                <a:gridCol w="1672027"/>
                <a:gridCol w="1569416"/>
              </a:tblGrid>
              <a:tr h="250033">
                <a:tc>
                  <a:txBody>
                    <a:bodyPr/>
                    <a:lstStyle/>
                    <a:p>
                      <a:pPr algn="l">
                        <a:spcAft>
                          <a:spcPts val="0"/>
                        </a:spcAft>
                      </a:pPr>
                      <a:r>
                        <a:rPr lang="ka-GE" sz="1100" b="1" kern="1200" dirty="0" smtClean="0">
                          <a:solidFill>
                            <a:srgbClr val="FFFFFF"/>
                          </a:solidFill>
                          <a:latin typeface="Sylfaen"/>
                          <a:ea typeface="Times New Roman"/>
                          <a:cs typeface="Sylfaen"/>
                        </a:rPr>
                        <a:t>ზღვარი</a:t>
                      </a:r>
                      <a:r>
                        <a:rPr lang="ka-GE" sz="1100" b="1" kern="1200" dirty="0" smtClean="0">
                          <a:solidFill>
                            <a:srgbClr val="FFFFFF"/>
                          </a:solidFill>
                          <a:latin typeface="Calibri"/>
                          <a:ea typeface="Times New Roman"/>
                          <a:cs typeface="Calibri"/>
                        </a:rPr>
                        <a:t> </a:t>
                      </a:r>
                      <a:endParaRPr lang="en-US" sz="1100" dirty="0">
                        <a:latin typeface="Calibri"/>
                        <a:ea typeface="Calibri"/>
                        <a:cs typeface="Times New Roman"/>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9BBB59"/>
                    </a:solidFill>
                  </a:tcPr>
                </a:tc>
                <a:tc>
                  <a:txBody>
                    <a:bodyPr/>
                    <a:lstStyle/>
                    <a:p>
                      <a:pPr algn="ctr">
                        <a:spcAft>
                          <a:spcPts val="0"/>
                        </a:spcAft>
                      </a:pPr>
                      <a:r>
                        <a:rPr lang="en-US" sz="1100" b="1" kern="1200" dirty="0" smtClean="0">
                          <a:solidFill>
                            <a:srgbClr val="FFFFFF"/>
                          </a:solidFill>
                          <a:latin typeface="Sylfaen"/>
                          <a:ea typeface="Times New Roman"/>
                          <a:cs typeface="Sylfaen"/>
                        </a:rPr>
                        <a:t> first member of the family</a:t>
                      </a:r>
                      <a:endParaRPr lang="en-US" sz="1100" dirty="0">
                        <a:latin typeface="Calibri"/>
                        <a:ea typeface="Calibri"/>
                        <a:cs typeface="Times New Roman"/>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9BBB59"/>
                    </a:solidFill>
                  </a:tcPr>
                </a:tc>
                <a:tc>
                  <a:txBody>
                    <a:bodyPr/>
                    <a:lstStyle/>
                    <a:p>
                      <a:pPr algn="l">
                        <a:spcAft>
                          <a:spcPts val="0"/>
                        </a:spcAft>
                      </a:pPr>
                      <a:r>
                        <a:rPr lang="en-US" sz="1100" b="1" kern="1200" dirty="0" smtClean="0">
                          <a:solidFill>
                            <a:srgbClr val="FFFFFF"/>
                          </a:solidFill>
                          <a:latin typeface="Sylfaen"/>
                          <a:ea typeface="Calibri"/>
                          <a:cs typeface="Times New Roman"/>
                        </a:rPr>
                        <a:t>the</a:t>
                      </a:r>
                      <a:r>
                        <a:rPr lang="en-US" sz="1100" b="1" kern="1200" baseline="0" dirty="0" smtClean="0">
                          <a:solidFill>
                            <a:srgbClr val="FFFFFF"/>
                          </a:solidFill>
                          <a:latin typeface="Sylfaen"/>
                          <a:ea typeface="Calibri"/>
                          <a:cs typeface="Times New Roman"/>
                        </a:rPr>
                        <a:t> f</a:t>
                      </a:r>
                      <a:r>
                        <a:rPr lang="en-US" sz="1100" b="1" kern="1200" dirty="0" smtClean="0">
                          <a:solidFill>
                            <a:srgbClr val="FFFFFF"/>
                          </a:solidFill>
                          <a:latin typeface="Sylfaen"/>
                          <a:ea typeface="Calibri"/>
                          <a:cs typeface="Times New Roman"/>
                        </a:rPr>
                        <a:t>ollowing</a:t>
                      </a:r>
                      <a:r>
                        <a:rPr lang="en-US" sz="1100" b="1" kern="1200" baseline="0" dirty="0" smtClean="0">
                          <a:solidFill>
                            <a:srgbClr val="FFFFFF"/>
                          </a:solidFill>
                          <a:latin typeface="Sylfaen"/>
                          <a:ea typeface="Calibri"/>
                          <a:cs typeface="Times New Roman"/>
                        </a:rPr>
                        <a:t> member</a:t>
                      </a:r>
                      <a:endParaRPr lang="en-US" sz="1100" dirty="0">
                        <a:latin typeface="Calibri"/>
                        <a:ea typeface="Calibri"/>
                        <a:cs typeface="Times New Roman"/>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9BBB5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b="1" dirty="0" smtClean="0">
                          <a:solidFill>
                            <a:schemeClr val="bg1"/>
                          </a:solidFill>
                          <a:latin typeface="Sylfaen"/>
                          <a:ea typeface="Sylfaen"/>
                          <a:cs typeface="Times New Roman"/>
                        </a:rPr>
                        <a:t>additional disbursement for</a:t>
                      </a:r>
                      <a:r>
                        <a:rPr lang="en-US" sz="1100" b="1" baseline="0" dirty="0" smtClean="0">
                          <a:solidFill>
                            <a:schemeClr val="bg1"/>
                          </a:solidFill>
                          <a:latin typeface="Sylfaen"/>
                          <a:ea typeface="Sylfaen"/>
                          <a:cs typeface="Times New Roman"/>
                        </a:rPr>
                        <a:t> children</a:t>
                      </a:r>
                      <a:endParaRPr lang="en-US" sz="1100" dirty="0" smtClean="0">
                        <a:solidFill>
                          <a:schemeClr val="bg1"/>
                        </a:solidFill>
                        <a:latin typeface="+mn-lt"/>
                        <a:ea typeface="Calibri"/>
                        <a:cs typeface="Times New Roman"/>
                      </a:endParaRPr>
                    </a:p>
                    <a:p>
                      <a:pPr algn="l">
                        <a:spcAft>
                          <a:spcPts val="0"/>
                        </a:spcAft>
                      </a:pPr>
                      <a:endParaRPr lang="en-US" sz="1100" dirty="0">
                        <a:latin typeface="Calibri"/>
                        <a:ea typeface="Calibri"/>
                        <a:cs typeface="Times New Roman"/>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9BBB59"/>
                    </a:solidFill>
                  </a:tcPr>
                </a:tc>
              </a:tr>
              <a:tr h="250033">
                <a:tc>
                  <a:txBody>
                    <a:bodyPr/>
                    <a:lstStyle/>
                    <a:p>
                      <a:pPr algn="ctr">
                        <a:spcAft>
                          <a:spcPts val="0"/>
                        </a:spcAft>
                      </a:pPr>
                      <a:r>
                        <a:rPr lang="ka-GE" sz="1100" kern="1200">
                          <a:solidFill>
                            <a:srgbClr val="000000"/>
                          </a:solidFill>
                          <a:latin typeface="Calibri"/>
                          <a:ea typeface="Times New Roman"/>
                          <a:cs typeface="Calibri"/>
                        </a:rPr>
                        <a:t>&lt;57 000 </a:t>
                      </a:r>
                      <a:endParaRPr lang="en-US" sz="1100">
                        <a:latin typeface="Calibri"/>
                        <a:ea typeface="Calibri"/>
                        <a:cs typeface="Times New Roman"/>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EE7D1"/>
                    </a:solidFill>
                  </a:tcPr>
                </a:tc>
                <a:tc>
                  <a:txBody>
                    <a:bodyPr/>
                    <a:lstStyle/>
                    <a:p>
                      <a:pPr algn="ctr">
                        <a:spcAft>
                          <a:spcPts val="0"/>
                        </a:spcAft>
                      </a:pPr>
                      <a:r>
                        <a:rPr lang="ka-GE" sz="1100" kern="1200">
                          <a:solidFill>
                            <a:srgbClr val="000000"/>
                          </a:solidFill>
                          <a:latin typeface="Calibri"/>
                          <a:ea typeface="Times New Roman"/>
                          <a:cs typeface="Calibri"/>
                        </a:rPr>
                        <a:t>60 </a:t>
                      </a:r>
                      <a:endParaRPr lang="en-US" sz="1100">
                        <a:latin typeface="Calibri"/>
                        <a:ea typeface="Calibri"/>
                        <a:cs typeface="Times New Roman"/>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EE7D1"/>
                    </a:solidFill>
                  </a:tcPr>
                </a:tc>
                <a:tc>
                  <a:txBody>
                    <a:bodyPr/>
                    <a:lstStyle/>
                    <a:p>
                      <a:pPr algn="ctr">
                        <a:spcAft>
                          <a:spcPts val="0"/>
                        </a:spcAft>
                      </a:pPr>
                      <a:r>
                        <a:rPr lang="ka-GE" sz="1100" kern="1200">
                          <a:solidFill>
                            <a:srgbClr val="000000"/>
                          </a:solidFill>
                          <a:latin typeface="Calibri"/>
                          <a:ea typeface="Times New Roman"/>
                          <a:cs typeface="Calibri"/>
                        </a:rPr>
                        <a:t>48 </a:t>
                      </a:r>
                      <a:endParaRPr lang="en-US" sz="1100">
                        <a:latin typeface="Calibri"/>
                        <a:ea typeface="Calibri"/>
                        <a:cs typeface="Times New Roman"/>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EE7D1"/>
                    </a:solidFill>
                  </a:tcPr>
                </a:tc>
                <a:tc>
                  <a:txBody>
                    <a:bodyPr/>
                    <a:lstStyle/>
                    <a:p>
                      <a:pPr algn="ctr">
                        <a:spcAft>
                          <a:spcPts val="0"/>
                        </a:spcAft>
                      </a:pPr>
                      <a:r>
                        <a:rPr lang="ka-GE" sz="1100" kern="1200" dirty="0">
                          <a:solidFill>
                            <a:srgbClr val="000000"/>
                          </a:solidFill>
                          <a:latin typeface="Calibri"/>
                          <a:ea typeface="Times New Roman"/>
                          <a:cs typeface="Calibri"/>
                        </a:rPr>
                        <a:t>0 </a:t>
                      </a:r>
                      <a:endParaRPr lang="en-US" sz="1100" dirty="0">
                        <a:latin typeface="Calibri"/>
                        <a:ea typeface="Calibri"/>
                        <a:cs typeface="Times New Roman"/>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EE7D1"/>
                    </a:solidFill>
                  </a:tcPr>
                </a:tc>
              </a:tr>
            </a:tbl>
          </a:graphicData>
        </a:graphic>
      </p:graphicFrame>
      <p:sp>
        <p:nvSpPr>
          <p:cNvPr id="8" name="TextBox 7"/>
          <p:cNvSpPr txBox="1"/>
          <p:nvPr/>
        </p:nvSpPr>
        <p:spPr>
          <a:xfrm>
            <a:off x="1357290" y="2071678"/>
            <a:ext cx="2143140" cy="276999"/>
          </a:xfrm>
          <a:prstGeom prst="rect">
            <a:avLst/>
          </a:prstGeom>
          <a:noFill/>
        </p:spPr>
        <p:txBody>
          <a:bodyPr wrap="square" rtlCol="0">
            <a:spAutoFit/>
          </a:bodyPr>
          <a:lstStyle/>
          <a:p>
            <a:r>
              <a:rPr lang="en-US" sz="1200" b="1" dirty="0" smtClean="0"/>
              <a:t>Previous methodology</a:t>
            </a:r>
            <a:endParaRPr lang="en-US" sz="1200" b="1" dirty="0"/>
          </a:p>
        </p:txBody>
      </p:sp>
      <p:sp>
        <p:nvSpPr>
          <p:cNvPr id="9" name="TextBox 8"/>
          <p:cNvSpPr txBox="1"/>
          <p:nvPr/>
        </p:nvSpPr>
        <p:spPr>
          <a:xfrm>
            <a:off x="1259632" y="3140968"/>
            <a:ext cx="2143140" cy="677108"/>
          </a:xfrm>
          <a:prstGeom prst="rect">
            <a:avLst/>
          </a:prstGeom>
          <a:noFill/>
        </p:spPr>
        <p:txBody>
          <a:bodyPr wrap="square" rtlCol="0">
            <a:spAutoFit/>
          </a:bodyPr>
          <a:lstStyle/>
          <a:p>
            <a:endParaRPr lang="ka-GE" sz="1200" b="1" dirty="0" smtClean="0"/>
          </a:p>
          <a:p>
            <a:r>
              <a:rPr lang="en-US" sz="1200" b="1" dirty="0" smtClean="0"/>
              <a:t>New methodology </a:t>
            </a:r>
            <a:endParaRPr lang="en-US" sz="1200" b="1" dirty="0"/>
          </a:p>
          <a:p>
            <a:endParaRPr lang="en-US" sz="1400" dirty="0"/>
          </a:p>
        </p:txBody>
      </p:sp>
      <p:graphicFrame>
        <p:nvGraphicFramePr>
          <p:cNvPr id="12" name="Table 11"/>
          <p:cNvGraphicFramePr>
            <a:graphicFrameLocks noGrp="1"/>
          </p:cNvGraphicFramePr>
          <p:nvPr>
            <p:extLst>
              <p:ext uri="{D42A27DB-BD31-4B8C-83A1-F6EECF244321}">
                <p14:modId xmlns:p14="http://schemas.microsoft.com/office/powerpoint/2010/main" val="1646710846"/>
              </p:ext>
            </p:extLst>
          </p:nvPr>
        </p:nvGraphicFramePr>
        <p:xfrm>
          <a:off x="1331640" y="3717032"/>
          <a:ext cx="6454499" cy="1697534"/>
        </p:xfrm>
        <a:graphic>
          <a:graphicData uri="http://schemas.openxmlformats.org/drawingml/2006/table">
            <a:tbl>
              <a:tblPr/>
              <a:tblGrid>
                <a:gridCol w="2117672"/>
                <a:gridCol w="2221392"/>
                <a:gridCol w="2115435"/>
              </a:tblGrid>
              <a:tr h="138688">
                <a:tc>
                  <a:txBody>
                    <a:bodyPr/>
                    <a:lstStyle/>
                    <a:p>
                      <a:pPr algn="ctr">
                        <a:spcAft>
                          <a:spcPts val="0"/>
                        </a:spcAft>
                      </a:pPr>
                      <a:r>
                        <a:rPr lang="ka-GE" sz="1100" b="1" dirty="0" smtClean="0">
                          <a:solidFill>
                            <a:schemeClr val="bg1"/>
                          </a:solidFill>
                          <a:latin typeface="Sylfaen"/>
                          <a:ea typeface="Sylfaen"/>
                          <a:cs typeface="Times New Roman"/>
                        </a:rPr>
                        <a:t>ზღვარი </a:t>
                      </a:r>
                      <a:endParaRPr lang="en-US" sz="1100" dirty="0">
                        <a:solidFill>
                          <a:schemeClr val="bg1"/>
                        </a:solidFill>
                        <a:latin typeface="Calibri"/>
                        <a:ea typeface="Calibri"/>
                        <a:cs typeface="Times New Roman"/>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9BBB59"/>
                    </a:solidFill>
                  </a:tcPr>
                </a:tc>
                <a:tc>
                  <a:txBody>
                    <a:bodyPr/>
                    <a:lstStyle/>
                    <a:p>
                      <a:pPr algn="ctr">
                        <a:spcAft>
                          <a:spcPts val="0"/>
                        </a:spcAft>
                      </a:pPr>
                      <a:r>
                        <a:rPr lang="en-US" sz="1100" b="1" dirty="0" smtClean="0">
                          <a:solidFill>
                            <a:schemeClr val="bg1"/>
                          </a:solidFill>
                          <a:latin typeface="Sylfaen"/>
                          <a:ea typeface="Sylfaen"/>
                          <a:cs typeface="Times New Roman"/>
                        </a:rPr>
                        <a:t>Any member of the family</a:t>
                      </a:r>
                      <a:endParaRPr lang="en-US" sz="1100" dirty="0">
                        <a:solidFill>
                          <a:schemeClr val="bg1"/>
                        </a:solidFill>
                        <a:latin typeface="Calibri"/>
                        <a:ea typeface="Calibri"/>
                        <a:cs typeface="Times New Roman"/>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9BBB59"/>
                    </a:solidFill>
                  </a:tcPr>
                </a:tc>
                <a:tc>
                  <a:txBody>
                    <a:bodyPr/>
                    <a:lstStyle/>
                    <a:p>
                      <a:pPr algn="ctr">
                        <a:spcAft>
                          <a:spcPts val="0"/>
                        </a:spcAft>
                      </a:pPr>
                      <a:r>
                        <a:rPr lang="en-US" sz="1100" b="1" dirty="0" smtClean="0">
                          <a:solidFill>
                            <a:schemeClr val="bg1"/>
                          </a:solidFill>
                          <a:latin typeface="Sylfaen"/>
                          <a:ea typeface="Sylfaen"/>
                          <a:cs typeface="Times New Roman"/>
                        </a:rPr>
                        <a:t>additional disbursement for</a:t>
                      </a:r>
                      <a:r>
                        <a:rPr lang="en-US" sz="1100" b="1" baseline="0" dirty="0" smtClean="0">
                          <a:solidFill>
                            <a:schemeClr val="bg1"/>
                          </a:solidFill>
                          <a:latin typeface="Sylfaen"/>
                          <a:ea typeface="Sylfaen"/>
                          <a:cs typeface="Times New Roman"/>
                        </a:rPr>
                        <a:t> children</a:t>
                      </a:r>
                      <a:endParaRPr lang="en-US" sz="1100" dirty="0">
                        <a:solidFill>
                          <a:schemeClr val="bg1"/>
                        </a:solidFill>
                        <a:latin typeface="Calibri"/>
                        <a:ea typeface="Calibri"/>
                        <a:cs typeface="Times New Roman"/>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9BBB59"/>
                    </a:solidFill>
                  </a:tcPr>
                </a:tc>
              </a:tr>
              <a:tr h="312222">
                <a:tc>
                  <a:txBody>
                    <a:bodyPr/>
                    <a:lstStyle/>
                    <a:p>
                      <a:pPr algn="ctr">
                        <a:spcAft>
                          <a:spcPts val="0"/>
                        </a:spcAft>
                      </a:pPr>
                      <a:r>
                        <a:rPr lang="en-US" sz="1100" dirty="0">
                          <a:latin typeface="Sylfaen"/>
                          <a:ea typeface="Sylfaen"/>
                          <a:cs typeface="Times New Roman"/>
                        </a:rPr>
                        <a:t>&lt;30,000</a:t>
                      </a:r>
                      <a:r>
                        <a:rPr lang="en-US" sz="1100" b="1" dirty="0">
                          <a:latin typeface="Sylfaen"/>
                          <a:ea typeface="Sylfaen"/>
                          <a:cs typeface="Times New Roman"/>
                        </a:rPr>
                        <a:t> </a:t>
                      </a:r>
                      <a:endParaRPr lang="en-US" sz="1100" dirty="0">
                        <a:latin typeface="Calibri"/>
                        <a:ea typeface="Calibri"/>
                        <a:cs typeface="Times New Roman"/>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EE7D1"/>
                    </a:solidFill>
                  </a:tcPr>
                </a:tc>
                <a:tc>
                  <a:txBody>
                    <a:bodyPr/>
                    <a:lstStyle/>
                    <a:p>
                      <a:pPr algn="ctr">
                        <a:spcAft>
                          <a:spcPts val="0"/>
                        </a:spcAft>
                      </a:pPr>
                      <a:r>
                        <a:rPr lang="en-US" sz="1100">
                          <a:latin typeface="Sylfaen"/>
                          <a:ea typeface="Sylfaen"/>
                          <a:cs typeface="Times New Roman"/>
                        </a:rPr>
                        <a:t>60</a:t>
                      </a:r>
                      <a:endParaRPr lang="en-US" sz="1100">
                        <a:latin typeface="Calibri"/>
                        <a:ea typeface="Calibri"/>
                        <a:cs typeface="Times New Roman"/>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EE7D1"/>
                    </a:solidFill>
                  </a:tcPr>
                </a:tc>
                <a:tc>
                  <a:txBody>
                    <a:bodyPr/>
                    <a:lstStyle/>
                    <a:p>
                      <a:pPr algn="ctr">
                        <a:spcAft>
                          <a:spcPts val="0"/>
                        </a:spcAft>
                      </a:pPr>
                      <a:r>
                        <a:rPr lang="en-US" sz="1100" dirty="0" smtClean="0">
                          <a:latin typeface="Sylfaen"/>
                          <a:ea typeface="Sylfaen"/>
                          <a:cs typeface="Times New Roman"/>
                        </a:rPr>
                        <a:t>50</a:t>
                      </a:r>
                      <a:endParaRPr lang="en-US" sz="1100" dirty="0">
                        <a:latin typeface="Calibri"/>
                        <a:ea typeface="Calibri"/>
                        <a:cs typeface="Times New Roman"/>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EE7D1"/>
                    </a:solidFill>
                  </a:tcPr>
                </a:tc>
              </a:tr>
              <a:tr h="239648">
                <a:tc>
                  <a:txBody>
                    <a:bodyPr/>
                    <a:lstStyle/>
                    <a:p>
                      <a:pPr algn="ctr">
                        <a:spcAft>
                          <a:spcPts val="0"/>
                        </a:spcAft>
                      </a:pPr>
                      <a:r>
                        <a:rPr lang="en-US" sz="1100">
                          <a:latin typeface="Sylfaen"/>
                          <a:ea typeface="Sylfaen"/>
                          <a:cs typeface="Times New Roman"/>
                        </a:rPr>
                        <a:t>30,000-57,000</a:t>
                      </a:r>
                      <a:endParaRPr lang="en-US" sz="1100">
                        <a:latin typeface="Calibri"/>
                        <a:ea typeface="Calibri"/>
                        <a:cs typeface="Times New Roman"/>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FF3EA"/>
                    </a:solidFill>
                  </a:tcPr>
                </a:tc>
                <a:tc>
                  <a:txBody>
                    <a:bodyPr/>
                    <a:lstStyle/>
                    <a:p>
                      <a:pPr algn="ctr">
                        <a:spcAft>
                          <a:spcPts val="0"/>
                        </a:spcAft>
                      </a:pPr>
                      <a:r>
                        <a:rPr lang="en-US" sz="1100">
                          <a:latin typeface="Sylfaen"/>
                          <a:ea typeface="Sylfaen"/>
                          <a:cs typeface="Times New Roman"/>
                        </a:rPr>
                        <a:t>50</a:t>
                      </a:r>
                      <a:endParaRPr lang="en-US" sz="1100">
                        <a:latin typeface="Calibri"/>
                        <a:ea typeface="Calibri"/>
                        <a:cs typeface="Times New Roman"/>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FF3EA"/>
                    </a:solidFill>
                  </a:tcPr>
                </a:tc>
                <a:tc>
                  <a:txBody>
                    <a:bodyPr/>
                    <a:lstStyle/>
                    <a:p>
                      <a:pPr algn="ctr">
                        <a:spcAft>
                          <a:spcPts val="0"/>
                        </a:spcAft>
                      </a:pPr>
                      <a:r>
                        <a:rPr lang="en-US" sz="1100" dirty="0" smtClean="0">
                          <a:latin typeface="Sylfaen"/>
                          <a:ea typeface="Sylfaen"/>
                          <a:cs typeface="Times New Roman"/>
                        </a:rPr>
                        <a:t>50</a:t>
                      </a:r>
                      <a:endParaRPr lang="en-US" sz="1100" dirty="0">
                        <a:latin typeface="Calibri"/>
                        <a:ea typeface="Calibri"/>
                        <a:cs typeface="Times New Roman"/>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FF3EA"/>
                    </a:solidFill>
                  </a:tcPr>
                </a:tc>
              </a:tr>
              <a:tr h="239648">
                <a:tc>
                  <a:txBody>
                    <a:bodyPr/>
                    <a:lstStyle/>
                    <a:p>
                      <a:pPr algn="ctr">
                        <a:spcAft>
                          <a:spcPts val="0"/>
                        </a:spcAft>
                      </a:pPr>
                      <a:r>
                        <a:rPr lang="en-US" sz="1100">
                          <a:latin typeface="Sylfaen"/>
                          <a:ea typeface="Sylfaen"/>
                          <a:cs typeface="Times New Roman"/>
                        </a:rPr>
                        <a:t>57,000-60,000</a:t>
                      </a:r>
                      <a:endParaRPr lang="en-US" sz="1100">
                        <a:latin typeface="Calibri"/>
                        <a:ea typeface="Calibri"/>
                        <a:cs typeface="Times New Roman"/>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EE7D1"/>
                    </a:solidFill>
                  </a:tcPr>
                </a:tc>
                <a:tc>
                  <a:txBody>
                    <a:bodyPr/>
                    <a:lstStyle/>
                    <a:p>
                      <a:pPr algn="ctr">
                        <a:spcAft>
                          <a:spcPts val="0"/>
                        </a:spcAft>
                      </a:pPr>
                      <a:r>
                        <a:rPr lang="en-US" sz="1100">
                          <a:latin typeface="Sylfaen"/>
                          <a:ea typeface="Sylfaen"/>
                          <a:cs typeface="Times New Roman"/>
                        </a:rPr>
                        <a:t>40</a:t>
                      </a:r>
                      <a:endParaRPr lang="en-US" sz="1100">
                        <a:latin typeface="Calibri"/>
                        <a:ea typeface="Calibri"/>
                        <a:cs typeface="Times New Roman"/>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EE7D1"/>
                    </a:solidFill>
                  </a:tcPr>
                </a:tc>
                <a:tc>
                  <a:txBody>
                    <a:bodyPr/>
                    <a:lstStyle/>
                    <a:p>
                      <a:pPr algn="ctr">
                        <a:spcAft>
                          <a:spcPts val="0"/>
                        </a:spcAft>
                      </a:pPr>
                      <a:r>
                        <a:rPr lang="en-US" sz="1100" dirty="0" smtClean="0">
                          <a:latin typeface="Sylfaen"/>
                          <a:ea typeface="Sylfaen"/>
                          <a:cs typeface="Times New Roman"/>
                        </a:rPr>
                        <a:t>50</a:t>
                      </a:r>
                      <a:endParaRPr lang="en-US" sz="1100" dirty="0">
                        <a:latin typeface="Calibri"/>
                        <a:ea typeface="Calibri"/>
                        <a:cs typeface="Times New Roman"/>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EE7D1"/>
                    </a:solidFill>
                  </a:tcPr>
                </a:tc>
              </a:tr>
              <a:tr h="239648">
                <a:tc>
                  <a:txBody>
                    <a:bodyPr/>
                    <a:lstStyle/>
                    <a:p>
                      <a:pPr algn="ctr">
                        <a:spcAft>
                          <a:spcPts val="0"/>
                        </a:spcAft>
                      </a:pPr>
                      <a:r>
                        <a:rPr lang="en-US" sz="1100">
                          <a:latin typeface="Sylfaen"/>
                          <a:ea typeface="Sylfaen"/>
                          <a:cs typeface="Times New Roman"/>
                        </a:rPr>
                        <a:t>60,000-65,000</a:t>
                      </a:r>
                      <a:endParaRPr lang="en-US" sz="1100">
                        <a:latin typeface="Calibri"/>
                        <a:ea typeface="Calibri"/>
                        <a:cs typeface="Times New Roman"/>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FF3EA"/>
                    </a:solidFill>
                  </a:tcPr>
                </a:tc>
                <a:tc>
                  <a:txBody>
                    <a:bodyPr/>
                    <a:lstStyle/>
                    <a:p>
                      <a:pPr algn="ctr">
                        <a:spcAft>
                          <a:spcPts val="0"/>
                        </a:spcAft>
                      </a:pPr>
                      <a:r>
                        <a:rPr lang="en-US" sz="1100">
                          <a:latin typeface="Sylfaen"/>
                          <a:ea typeface="Sylfaen"/>
                          <a:cs typeface="Times New Roman"/>
                        </a:rPr>
                        <a:t>30</a:t>
                      </a:r>
                      <a:endParaRPr lang="en-US" sz="1100">
                        <a:latin typeface="Calibri"/>
                        <a:ea typeface="Calibri"/>
                        <a:cs typeface="Times New Roman"/>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FF3EA"/>
                    </a:solidFill>
                  </a:tcPr>
                </a:tc>
                <a:tc>
                  <a:txBody>
                    <a:bodyPr/>
                    <a:lstStyle/>
                    <a:p>
                      <a:pPr algn="ctr">
                        <a:spcAft>
                          <a:spcPts val="0"/>
                        </a:spcAft>
                      </a:pPr>
                      <a:r>
                        <a:rPr lang="en-US" sz="1100" dirty="0" smtClean="0">
                          <a:latin typeface="Sylfaen"/>
                          <a:ea typeface="Sylfaen"/>
                          <a:cs typeface="Times New Roman"/>
                        </a:rPr>
                        <a:t>50</a:t>
                      </a:r>
                      <a:endParaRPr lang="en-US" sz="1100" dirty="0">
                        <a:latin typeface="Calibri"/>
                        <a:ea typeface="Calibri"/>
                        <a:cs typeface="Times New Roman"/>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FF3EA"/>
                    </a:solidFill>
                  </a:tcPr>
                </a:tc>
              </a:tr>
              <a:tr h="239648">
                <a:tc>
                  <a:txBody>
                    <a:bodyPr/>
                    <a:lstStyle/>
                    <a:p>
                      <a:pPr algn="ctr">
                        <a:spcAft>
                          <a:spcPts val="0"/>
                        </a:spcAft>
                      </a:pPr>
                      <a:r>
                        <a:rPr lang="en-US" sz="1100" dirty="0">
                          <a:latin typeface="Sylfaen"/>
                          <a:ea typeface="Sylfaen"/>
                          <a:cs typeface="Times New Roman"/>
                        </a:rPr>
                        <a:t>65,000-100,000</a:t>
                      </a:r>
                      <a:endParaRPr lang="en-US" sz="1100" dirty="0">
                        <a:latin typeface="Calibri"/>
                        <a:ea typeface="Calibri"/>
                        <a:cs typeface="Times New Roman"/>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EE7D1"/>
                    </a:solidFill>
                  </a:tcPr>
                </a:tc>
                <a:tc>
                  <a:txBody>
                    <a:bodyPr/>
                    <a:lstStyle/>
                    <a:p>
                      <a:pPr algn="ctr">
                        <a:spcAft>
                          <a:spcPts val="0"/>
                        </a:spcAft>
                      </a:pPr>
                      <a:r>
                        <a:rPr lang="en-US" sz="1100" dirty="0">
                          <a:latin typeface="Sylfaen"/>
                          <a:ea typeface="Sylfaen"/>
                          <a:cs typeface="Times New Roman"/>
                        </a:rPr>
                        <a:t>0</a:t>
                      </a:r>
                      <a:endParaRPr lang="en-US" sz="1100" dirty="0">
                        <a:latin typeface="Calibri"/>
                        <a:ea typeface="Calibri"/>
                        <a:cs typeface="Times New Roman"/>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EE7D1"/>
                    </a:solidFill>
                  </a:tcPr>
                </a:tc>
                <a:tc>
                  <a:txBody>
                    <a:bodyPr/>
                    <a:lstStyle/>
                    <a:p>
                      <a:pPr algn="ctr">
                        <a:spcAft>
                          <a:spcPts val="0"/>
                        </a:spcAft>
                      </a:pPr>
                      <a:r>
                        <a:rPr lang="en-US" sz="1100" dirty="0" smtClean="0">
                          <a:latin typeface="Sylfaen"/>
                          <a:ea typeface="Sylfaen"/>
                          <a:cs typeface="Times New Roman"/>
                        </a:rPr>
                        <a:t>50</a:t>
                      </a:r>
                      <a:endParaRPr lang="en-US" sz="1100" dirty="0">
                        <a:latin typeface="Calibri"/>
                        <a:ea typeface="Calibri"/>
                        <a:cs typeface="Times New Roman"/>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EE7D1"/>
                    </a:solidFill>
                  </a:tcPr>
                </a:tc>
              </a:tr>
            </a:tbl>
          </a:graphicData>
        </a:graphic>
      </p:graphicFrame>
      <p:pic>
        <p:nvPicPr>
          <p:cNvPr id="10" name="Picture 9"/>
          <p:cNvPicPr>
            <a:picLocks noChangeAspect="1" noChangeArrowheads="1"/>
          </p:cNvPicPr>
          <p:nvPr/>
        </p:nvPicPr>
        <p:blipFill>
          <a:blip r:embed="rId2" cstate="print"/>
          <a:srcRect/>
          <a:stretch>
            <a:fillRect/>
          </a:stretch>
        </p:blipFill>
        <p:spPr bwMode="auto">
          <a:xfrm>
            <a:off x="0" y="116632"/>
            <a:ext cx="8896350" cy="1409701"/>
          </a:xfrm>
          <a:prstGeom prst="rect">
            <a:avLst/>
          </a:prstGeom>
          <a:noFill/>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a:spLocks noGrp="1"/>
          </p:cNvSpPr>
          <p:nvPr>
            <p:ph type="title"/>
          </p:nvPr>
        </p:nvSpPr>
        <p:spPr>
          <a:xfrm>
            <a:off x="428596" y="1571612"/>
            <a:ext cx="8229600" cy="357190"/>
          </a:xfrm>
        </p:spPr>
        <p:style>
          <a:lnRef idx="2">
            <a:schemeClr val="accent3">
              <a:shade val="50000"/>
            </a:schemeClr>
          </a:lnRef>
          <a:fillRef idx="1">
            <a:schemeClr val="accent3"/>
          </a:fillRef>
          <a:effectRef idx="0">
            <a:schemeClr val="accent3"/>
          </a:effectRef>
          <a:fontRef idx="minor">
            <a:schemeClr val="lt1"/>
          </a:fontRef>
        </p:style>
        <p:txBody>
          <a:bodyPr>
            <a:normAutofit/>
          </a:bodyPr>
          <a:lstStyle/>
          <a:p>
            <a:r>
              <a:rPr lang="en-US" sz="1200" b="1" dirty="0" smtClean="0"/>
              <a:t>The </a:t>
            </a:r>
            <a:r>
              <a:rPr lang="en-US" sz="1200" b="1" dirty="0"/>
              <a:t>coverage of the population by the new schemes of benefits</a:t>
            </a:r>
            <a:endParaRPr lang="en-US" sz="1200" dirty="0"/>
          </a:p>
        </p:txBody>
      </p:sp>
      <p:graphicFrame>
        <p:nvGraphicFramePr>
          <p:cNvPr id="5" name="Chart 4"/>
          <p:cNvGraphicFramePr/>
          <p:nvPr>
            <p:extLst>
              <p:ext uri="{D42A27DB-BD31-4B8C-83A1-F6EECF244321}">
                <p14:modId xmlns:p14="http://schemas.microsoft.com/office/powerpoint/2010/main" val="2669120764"/>
              </p:ext>
            </p:extLst>
          </p:nvPr>
        </p:nvGraphicFramePr>
        <p:xfrm>
          <a:off x="785786" y="2143116"/>
          <a:ext cx="7500990" cy="4286280"/>
        </p:xfrm>
        <a:graphic>
          <a:graphicData uri="http://schemas.openxmlformats.org/drawingml/2006/chart">
            <c:chart xmlns:c="http://schemas.openxmlformats.org/drawingml/2006/chart" xmlns:r="http://schemas.openxmlformats.org/officeDocument/2006/relationships" r:id="rId2"/>
          </a:graphicData>
        </a:graphic>
      </p:graphicFrame>
      <p:pic>
        <p:nvPicPr>
          <p:cNvPr id="8" name="Picture 7"/>
          <p:cNvPicPr>
            <a:picLocks noChangeAspect="1" noChangeArrowheads="1"/>
          </p:cNvPicPr>
          <p:nvPr/>
        </p:nvPicPr>
        <p:blipFill>
          <a:blip r:embed="rId3" cstate="print"/>
          <a:srcRect/>
          <a:stretch>
            <a:fillRect/>
          </a:stretch>
        </p:blipFill>
        <p:spPr bwMode="auto">
          <a:xfrm>
            <a:off x="247650" y="0"/>
            <a:ext cx="8896350" cy="1409701"/>
          </a:xfrm>
          <a:prstGeom prst="rect">
            <a:avLst/>
          </a:prstGeom>
          <a:noFill/>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a:spLocks noGrp="1"/>
          </p:cNvSpPr>
          <p:nvPr>
            <p:ph type="title"/>
          </p:nvPr>
        </p:nvSpPr>
        <p:spPr>
          <a:xfrm>
            <a:off x="428596" y="1571612"/>
            <a:ext cx="8229600" cy="357190"/>
          </a:xfrm>
        </p:spPr>
        <p:style>
          <a:lnRef idx="2">
            <a:schemeClr val="accent3">
              <a:shade val="50000"/>
            </a:schemeClr>
          </a:lnRef>
          <a:fillRef idx="1">
            <a:schemeClr val="accent3"/>
          </a:fillRef>
          <a:effectRef idx="0">
            <a:schemeClr val="accent3"/>
          </a:effectRef>
          <a:fontRef idx="minor">
            <a:schemeClr val="lt1"/>
          </a:fontRef>
        </p:style>
        <p:txBody>
          <a:bodyPr>
            <a:normAutofit/>
          </a:bodyPr>
          <a:lstStyle/>
          <a:p>
            <a:r>
              <a:rPr lang="en-US" sz="1200" b="1" dirty="0"/>
              <a:t>Other </a:t>
            </a:r>
            <a:r>
              <a:rPr lang="en-US" sz="1200" b="1" dirty="0" smtClean="0"/>
              <a:t>usage </a:t>
            </a:r>
            <a:r>
              <a:rPr lang="en-US" sz="1200" b="1" dirty="0"/>
              <a:t>of the unified database of socially vulnerable </a:t>
            </a:r>
            <a:r>
              <a:rPr lang="en-US" sz="1200" b="1" dirty="0" smtClean="0"/>
              <a:t>families</a:t>
            </a:r>
            <a:endParaRPr lang="en-US" sz="1200" dirty="0"/>
          </a:p>
        </p:txBody>
      </p:sp>
      <p:sp>
        <p:nvSpPr>
          <p:cNvPr id="6" name="TextBox 5"/>
          <p:cNvSpPr txBox="1"/>
          <p:nvPr/>
        </p:nvSpPr>
        <p:spPr>
          <a:xfrm>
            <a:off x="2928926" y="2214555"/>
            <a:ext cx="4071966" cy="338554"/>
          </a:xfrm>
          <a:prstGeom prst="rect">
            <a:avLst/>
          </a:prstGeom>
          <a:noFill/>
        </p:spPr>
        <p:txBody>
          <a:bodyPr wrap="square" rtlCol="0">
            <a:spAutoFit/>
          </a:bodyPr>
          <a:lstStyle/>
          <a:p>
            <a:r>
              <a:rPr lang="en-US" sz="1600" b="1" dirty="0" smtClean="0"/>
              <a:t>Social Service Agency</a:t>
            </a:r>
            <a:endParaRPr lang="en-US" dirty="0"/>
          </a:p>
        </p:txBody>
      </p:sp>
      <p:sp>
        <p:nvSpPr>
          <p:cNvPr id="9" name="TextBox 8"/>
          <p:cNvSpPr txBox="1"/>
          <p:nvPr/>
        </p:nvSpPr>
        <p:spPr>
          <a:xfrm>
            <a:off x="500034" y="2714620"/>
            <a:ext cx="8643966" cy="2400657"/>
          </a:xfrm>
          <a:prstGeom prst="rect">
            <a:avLst/>
          </a:prstGeom>
          <a:noFill/>
        </p:spPr>
        <p:txBody>
          <a:bodyPr wrap="square" rtlCol="0">
            <a:spAutoFit/>
          </a:bodyPr>
          <a:lstStyle/>
          <a:p>
            <a:r>
              <a:rPr lang="en-US" sz="1600" b="1" dirty="0"/>
              <a:t>Universal </a:t>
            </a:r>
            <a:r>
              <a:rPr lang="en-US" sz="1600" b="1" dirty="0" smtClean="0"/>
              <a:t>Health </a:t>
            </a:r>
            <a:r>
              <a:rPr lang="en-US" sz="1600" b="1" dirty="0"/>
              <a:t>care </a:t>
            </a:r>
            <a:r>
              <a:rPr lang="en-US" sz="1600" b="1" dirty="0" smtClean="0"/>
              <a:t>Program</a:t>
            </a:r>
            <a:endParaRPr lang="en-US" sz="1600" b="1" dirty="0"/>
          </a:p>
          <a:p>
            <a:r>
              <a:rPr lang="en-US" sz="1600" dirty="0"/>
              <a:t>Families whose rating score is less than 70 001 are eligible to receive fully funded services within  the universal health care </a:t>
            </a:r>
            <a:r>
              <a:rPr lang="en-US" sz="1600" dirty="0" err="1" smtClean="0"/>
              <a:t>programme</a:t>
            </a:r>
            <a:r>
              <a:rPr lang="en-US" sz="1600" dirty="0" smtClean="0"/>
              <a:t>. </a:t>
            </a:r>
            <a:r>
              <a:rPr lang="en-US" sz="1600" dirty="0"/>
              <a:t> </a:t>
            </a:r>
          </a:p>
          <a:p>
            <a:r>
              <a:rPr lang="en-US" sz="1600" b="1" dirty="0"/>
              <a:t>Auxiliary </a:t>
            </a:r>
            <a:r>
              <a:rPr lang="en-US" sz="1600" b="1" dirty="0" smtClean="0"/>
              <a:t>means</a:t>
            </a:r>
            <a:r>
              <a:rPr lang="en-US" sz="1600" b="1" dirty="0"/>
              <a:t> </a:t>
            </a:r>
            <a:endParaRPr lang="en-US" sz="1600" dirty="0"/>
          </a:p>
          <a:p>
            <a:pPr lvl="0" algn="just"/>
            <a:r>
              <a:rPr lang="en-US" sz="1600" dirty="0"/>
              <a:t>Prosthetic orthopedic remedies</a:t>
            </a:r>
            <a:r>
              <a:rPr lang="ka-GE" sz="1600" dirty="0" smtClean="0"/>
              <a:t>-  </a:t>
            </a:r>
            <a:r>
              <a:rPr lang="en-US" sz="1600" dirty="0" smtClean="0"/>
              <a:t>less than </a:t>
            </a:r>
            <a:r>
              <a:rPr lang="en-US" sz="1600" dirty="0"/>
              <a:t>100 </a:t>
            </a:r>
            <a:r>
              <a:rPr lang="en-US" sz="1600" dirty="0" smtClean="0"/>
              <a:t>001 rating score</a:t>
            </a:r>
            <a:endParaRPr lang="en-US" sz="1600" dirty="0"/>
          </a:p>
          <a:p>
            <a:pPr algn="just"/>
            <a:r>
              <a:rPr lang="en-US" sz="1600" dirty="0" smtClean="0"/>
              <a:t>Wheelchairs </a:t>
            </a:r>
            <a:r>
              <a:rPr lang="ka-GE" sz="1600" dirty="0" smtClean="0"/>
              <a:t>-</a:t>
            </a:r>
            <a:r>
              <a:rPr lang="en-US" sz="1600" dirty="0" smtClean="0"/>
              <a:t> </a:t>
            </a:r>
            <a:r>
              <a:rPr lang="ka-GE" sz="1600" dirty="0" smtClean="0"/>
              <a:t> </a:t>
            </a:r>
            <a:r>
              <a:rPr lang="en-US" sz="1600" dirty="0"/>
              <a:t>less than 100 001 rating score</a:t>
            </a:r>
          </a:p>
          <a:p>
            <a:pPr algn="just"/>
            <a:r>
              <a:rPr lang="en-US" sz="1600" dirty="0"/>
              <a:t>Chronic </a:t>
            </a:r>
            <a:r>
              <a:rPr lang="en-US" sz="1600" dirty="0" smtClean="0"/>
              <a:t>medications </a:t>
            </a:r>
            <a:r>
              <a:rPr lang="ka-GE" sz="1600" dirty="0" smtClean="0"/>
              <a:t>-</a:t>
            </a:r>
            <a:r>
              <a:rPr lang="en-US" sz="1600" dirty="0"/>
              <a:t> less than 100 001 rating score</a:t>
            </a:r>
          </a:p>
          <a:p>
            <a:pPr algn="just"/>
            <a:endParaRPr lang="en-US" sz="1600" dirty="0"/>
          </a:p>
          <a:p>
            <a:r>
              <a:rPr lang="en-US" sz="1100" dirty="0"/>
              <a:t>	</a:t>
            </a:r>
          </a:p>
          <a:p>
            <a:endParaRPr lang="en-US" sz="1100" dirty="0"/>
          </a:p>
        </p:txBody>
      </p:sp>
      <p:pic>
        <p:nvPicPr>
          <p:cNvPr id="8" name="Picture 7"/>
          <p:cNvPicPr>
            <a:picLocks noChangeAspect="1" noChangeArrowheads="1"/>
          </p:cNvPicPr>
          <p:nvPr/>
        </p:nvPicPr>
        <p:blipFill>
          <a:blip r:embed="rId2" cstate="print"/>
          <a:srcRect/>
          <a:stretch>
            <a:fillRect/>
          </a:stretch>
        </p:blipFill>
        <p:spPr bwMode="auto">
          <a:xfrm>
            <a:off x="0" y="188640"/>
            <a:ext cx="8896350" cy="1409701"/>
          </a:xfrm>
          <a:prstGeom prst="rect">
            <a:avLst/>
          </a:prstGeom>
          <a:noFill/>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a:spLocks noGrp="1"/>
          </p:cNvSpPr>
          <p:nvPr>
            <p:ph type="title"/>
          </p:nvPr>
        </p:nvSpPr>
        <p:spPr>
          <a:xfrm>
            <a:off x="500034" y="1428736"/>
            <a:ext cx="8229600" cy="417530"/>
          </a:xfrm>
        </p:spPr>
        <p:style>
          <a:lnRef idx="2">
            <a:schemeClr val="accent3">
              <a:shade val="50000"/>
            </a:schemeClr>
          </a:lnRef>
          <a:fillRef idx="1">
            <a:schemeClr val="accent3"/>
          </a:fillRef>
          <a:effectRef idx="0">
            <a:schemeClr val="accent3"/>
          </a:effectRef>
          <a:fontRef idx="minor">
            <a:schemeClr val="lt1"/>
          </a:fontRef>
        </p:style>
        <p:txBody>
          <a:bodyPr>
            <a:normAutofit/>
          </a:bodyPr>
          <a:lstStyle/>
          <a:p>
            <a:r>
              <a:rPr lang="en-US" sz="1200" b="1" dirty="0"/>
              <a:t>Other usage of the unified database of socially vulnerable </a:t>
            </a:r>
            <a:r>
              <a:rPr lang="en-US" sz="1200" b="1" dirty="0" smtClean="0"/>
              <a:t>families</a:t>
            </a:r>
            <a:endParaRPr lang="en-US" sz="1200" dirty="0"/>
          </a:p>
        </p:txBody>
      </p:sp>
      <p:sp>
        <p:nvSpPr>
          <p:cNvPr id="6" name="TextBox 5"/>
          <p:cNvSpPr txBox="1"/>
          <p:nvPr/>
        </p:nvSpPr>
        <p:spPr>
          <a:xfrm>
            <a:off x="2928926" y="2214555"/>
            <a:ext cx="3357586" cy="584775"/>
          </a:xfrm>
          <a:prstGeom prst="rect">
            <a:avLst/>
          </a:prstGeom>
          <a:noFill/>
        </p:spPr>
        <p:txBody>
          <a:bodyPr wrap="square" rtlCol="0">
            <a:spAutoFit/>
          </a:bodyPr>
          <a:lstStyle/>
          <a:p>
            <a:pPr lvl="0" algn="ctr"/>
            <a:r>
              <a:rPr lang="de-AT" sz="1400" b="1" dirty="0"/>
              <a:t>Tbilisi City </a:t>
            </a:r>
            <a:r>
              <a:rPr lang="de-AT" sz="1400" b="1" dirty="0" smtClean="0"/>
              <a:t>Hall</a:t>
            </a:r>
            <a:endParaRPr lang="en-US" sz="1400" dirty="0"/>
          </a:p>
          <a:p>
            <a:endParaRPr lang="en-US" dirty="0"/>
          </a:p>
        </p:txBody>
      </p:sp>
      <p:pic>
        <p:nvPicPr>
          <p:cNvPr id="24578" name="Picture 2" descr="C:\Users\ULOGUA\Desktop\download.jpg"/>
          <p:cNvPicPr>
            <a:picLocks noChangeAspect="1" noChangeArrowheads="1"/>
          </p:cNvPicPr>
          <p:nvPr/>
        </p:nvPicPr>
        <p:blipFill>
          <a:blip r:embed="rId2" cstate="print"/>
          <a:srcRect/>
          <a:stretch>
            <a:fillRect/>
          </a:stretch>
        </p:blipFill>
        <p:spPr bwMode="auto">
          <a:xfrm>
            <a:off x="7143768" y="2000240"/>
            <a:ext cx="1355751" cy="1355751"/>
          </a:xfrm>
          <a:prstGeom prst="rect">
            <a:avLst/>
          </a:prstGeom>
          <a:noFill/>
        </p:spPr>
      </p:pic>
      <p:sp>
        <p:nvSpPr>
          <p:cNvPr id="12" name="TextBox 11"/>
          <p:cNvSpPr txBox="1"/>
          <p:nvPr/>
        </p:nvSpPr>
        <p:spPr>
          <a:xfrm>
            <a:off x="428596" y="2643182"/>
            <a:ext cx="8429684" cy="1938992"/>
          </a:xfrm>
          <a:prstGeom prst="rect">
            <a:avLst/>
          </a:prstGeom>
          <a:noFill/>
        </p:spPr>
        <p:txBody>
          <a:bodyPr wrap="square" rtlCol="0">
            <a:spAutoFit/>
          </a:bodyPr>
          <a:lstStyle/>
          <a:p>
            <a:r>
              <a:rPr lang="en-US" sz="1200" b="1" dirty="0"/>
              <a:t>social benefits </a:t>
            </a:r>
            <a:r>
              <a:rPr lang="en-US" sz="1200" b="1" dirty="0" smtClean="0"/>
              <a:t>package  on: –  rating score </a:t>
            </a:r>
            <a:r>
              <a:rPr lang="en-US" sz="1200" b="1" dirty="0"/>
              <a:t>&lt; 70 </a:t>
            </a:r>
            <a:r>
              <a:rPr lang="en-US" sz="1200" b="1" dirty="0" smtClean="0"/>
              <a:t>001</a:t>
            </a:r>
            <a:endParaRPr lang="en-US" sz="1200" dirty="0"/>
          </a:p>
          <a:p>
            <a:r>
              <a:rPr lang="en-US" sz="1200" dirty="0"/>
              <a:t> </a:t>
            </a:r>
          </a:p>
          <a:p>
            <a:pPr lvl="0">
              <a:buFont typeface="Arial" pitchFamily="34" charset="0"/>
              <a:buChar char="•"/>
            </a:pPr>
            <a:r>
              <a:rPr lang="en-US" sz="1200" dirty="0" smtClean="0"/>
              <a:t>On transportation fee.</a:t>
            </a:r>
          </a:p>
          <a:p>
            <a:pPr lvl="0">
              <a:buFont typeface="Arial" pitchFamily="34" charset="0"/>
              <a:buChar char="•"/>
            </a:pPr>
            <a:r>
              <a:rPr lang="en-US" sz="1200" dirty="0" smtClean="0"/>
              <a:t>Allowance </a:t>
            </a:r>
            <a:r>
              <a:rPr lang="en-US" sz="1200" dirty="0"/>
              <a:t>for Utility </a:t>
            </a:r>
            <a:r>
              <a:rPr lang="en-US" sz="1200" dirty="0" smtClean="0"/>
              <a:t>expenses ( electricity, cleaning, water)</a:t>
            </a:r>
          </a:p>
          <a:p>
            <a:pPr lvl="0">
              <a:buFont typeface="Arial" pitchFamily="34" charset="0"/>
              <a:buChar char="•"/>
            </a:pPr>
            <a:r>
              <a:rPr lang="en-US" sz="1200" dirty="0" smtClean="0"/>
              <a:t> Allowance for families with many children (3 children and more)</a:t>
            </a:r>
          </a:p>
          <a:p>
            <a:pPr lvl="0">
              <a:buFont typeface="Arial" pitchFamily="34" charset="0"/>
              <a:buChar char="•"/>
            </a:pPr>
            <a:r>
              <a:rPr lang="en-US" sz="1200" dirty="0" smtClean="0"/>
              <a:t> financing art teaching programs at school</a:t>
            </a:r>
            <a:endParaRPr lang="en-US" sz="1200" dirty="0"/>
          </a:p>
          <a:p>
            <a:pPr lvl="0">
              <a:buFont typeface="Arial" pitchFamily="34" charset="0"/>
              <a:buChar char="•"/>
            </a:pPr>
            <a:r>
              <a:rPr lang="en-US" sz="1200" dirty="0" smtClean="0"/>
              <a:t>financing the </a:t>
            </a:r>
            <a:r>
              <a:rPr lang="en-US" sz="1200" dirty="0"/>
              <a:t>teaching </a:t>
            </a:r>
            <a:r>
              <a:rPr lang="en-US" sz="1200" dirty="0" smtClean="0"/>
              <a:t>programs </a:t>
            </a:r>
            <a:r>
              <a:rPr lang="en-US" sz="1200" dirty="0"/>
              <a:t>at sport schools and swimming </a:t>
            </a:r>
            <a:r>
              <a:rPr lang="en-US" sz="1200" dirty="0" smtClean="0"/>
              <a:t>pools</a:t>
            </a:r>
          </a:p>
          <a:p>
            <a:pPr lvl="0">
              <a:buFont typeface="Arial" pitchFamily="34" charset="0"/>
              <a:buChar char="•"/>
            </a:pPr>
            <a:r>
              <a:rPr lang="en-US" sz="1200" dirty="0" smtClean="0"/>
              <a:t> financing the funeral ceremony of </a:t>
            </a:r>
            <a:r>
              <a:rPr lang="en-US" sz="1200" dirty="0"/>
              <a:t>homeless deceased </a:t>
            </a:r>
            <a:r>
              <a:rPr lang="en-US" sz="1200" dirty="0" smtClean="0"/>
              <a:t>persons.</a:t>
            </a:r>
          </a:p>
          <a:p>
            <a:pPr lvl="0">
              <a:buFont typeface="Arial" pitchFamily="34" charset="0"/>
              <a:buChar char="•"/>
            </a:pPr>
            <a:r>
              <a:rPr lang="en-US" sz="1200" dirty="0" smtClean="0"/>
              <a:t>Financing  </a:t>
            </a:r>
            <a:r>
              <a:rPr lang="en-US" sz="1200" dirty="0"/>
              <a:t>the medical examination to the people suffering from Hepatitis </a:t>
            </a:r>
            <a:r>
              <a:rPr lang="en-US" sz="1200" dirty="0" smtClean="0"/>
              <a:t>C</a:t>
            </a:r>
          </a:p>
          <a:p>
            <a:pPr lvl="0">
              <a:buFont typeface="Arial" pitchFamily="34" charset="0"/>
              <a:buChar char="•"/>
            </a:pPr>
            <a:r>
              <a:rPr lang="en-US" sz="1200" dirty="0" smtClean="0"/>
              <a:t>Financing  medical and other services.</a:t>
            </a:r>
            <a:endParaRPr lang="en-US" sz="1200" dirty="0"/>
          </a:p>
        </p:txBody>
      </p:sp>
      <p:sp>
        <p:nvSpPr>
          <p:cNvPr id="13" name="TextBox 12"/>
          <p:cNvSpPr txBox="1"/>
          <p:nvPr/>
        </p:nvSpPr>
        <p:spPr>
          <a:xfrm>
            <a:off x="500034" y="4478262"/>
            <a:ext cx="8358246" cy="2123658"/>
          </a:xfrm>
          <a:prstGeom prst="rect">
            <a:avLst/>
          </a:prstGeom>
          <a:noFill/>
        </p:spPr>
        <p:txBody>
          <a:bodyPr wrap="square" rtlCol="0">
            <a:spAutoFit/>
          </a:bodyPr>
          <a:lstStyle/>
          <a:p>
            <a:endParaRPr lang="ka-GE" sz="1200" b="1" dirty="0" smtClean="0"/>
          </a:p>
          <a:p>
            <a:r>
              <a:rPr lang="en-US" sz="1200" b="1" dirty="0" smtClean="0"/>
              <a:t>Social assistance package – rating score &lt; </a:t>
            </a:r>
            <a:r>
              <a:rPr lang="en-US" sz="1200" b="1" dirty="0"/>
              <a:t>100 </a:t>
            </a:r>
            <a:r>
              <a:rPr lang="en-US" sz="1200" b="1" dirty="0" smtClean="0"/>
              <a:t>001</a:t>
            </a:r>
            <a:endParaRPr lang="en-US" sz="1200" dirty="0"/>
          </a:p>
          <a:p>
            <a:r>
              <a:rPr lang="de-AT" sz="1200" dirty="0"/>
              <a:t>500 GEL </a:t>
            </a:r>
            <a:r>
              <a:rPr lang="de-AT" sz="1200" dirty="0" smtClean="0"/>
              <a:t>for </a:t>
            </a:r>
            <a:r>
              <a:rPr lang="de-AT" sz="1200" dirty="0"/>
              <a:t>all </a:t>
            </a:r>
            <a:r>
              <a:rPr lang="de-AT" sz="1200" dirty="0" smtClean="0"/>
              <a:t>newborns</a:t>
            </a:r>
            <a:endParaRPr lang="ka-GE" sz="1200" dirty="0" smtClean="0"/>
          </a:p>
          <a:p>
            <a:r>
              <a:rPr lang="en-US" sz="1200" dirty="0"/>
              <a:t>800 </a:t>
            </a:r>
            <a:r>
              <a:rPr lang="en-US" sz="1200" dirty="0" smtClean="0"/>
              <a:t>GEL</a:t>
            </a:r>
            <a:r>
              <a:rPr lang="ka-GE" sz="1200" dirty="0" smtClean="0"/>
              <a:t> </a:t>
            </a:r>
            <a:r>
              <a:rPr lang="en-US" sz="1200" dirty="0" smtClean="0"/>
              <a:t>for </a:t>
            </a:r>
            <a:r>
              <a:rPr lang="en-US" sz="1200" dirty="0"/>
              <a:t>the third newborn </a:t>
            </a:r>
            <a:r>
              <a:rPr lang="en-US" sz="1200" dirty="0" smtClean="0"/>
              <a:t>baby</a:t>
            </a:r>
          </a:p>
          <a:p>
            <a:r>
              <a:rPr lang="en-US" sz="1200" dirty="0" smtClean="0"/>
              <a:t>1000 </a:t>
            </a:r>
            <a:r>
              <a:rPr lang="en-US" sz="1200" dirty="0"/>
              <a:t>GEL</a:t>
            </a:r>
            <a:r>
              <a:rPr lang="ka-GE" sz="1200" dirty="0"/>
              <a:t> </a:t>
            </a:r>
            <a:r>
              <a:rPr lang="en-US" sz="1200" dirty="0"/>
              <a:t>for the </a:t>
            </a:r>
            <a:r>
              <a:rPr lang="en-US" sz="1200" dirty="0" smtClean="0"/>
              <a:t>fourth </a:t>
            </a:r>
            <a:r>
              <a:rPr lang="en-US" sz="1200" dirty="0"/>
              <a:t>newborn </a:t>
            </a:r>
            <a:r>
              <a:rPr lang="en-US" sz="1200" dirty="0" smtClean="0"/>
              <a:t>baby</a:t>
            </a:r>
          </a:p>
          <a:p>
            <a:r>
              <a:rPr lang="en-US" sz="1200" dirty="0" smtClean="0"/>
              <a:t>1500 </a:t>
            </a:r>
            <a:r>
              <a:rPr lang="en-US" sz="1200" dirty="0"/>
              <a:t>GEL</a:t>
            </a:r>
            <a:r>
              <a:rPr lang="ka-GE" sz="1200" dirty="0"/>
              <a:t> </a:t>
            </a:r>
            <a:r>
              <a:rPr lang="en-US" sz="1200" dirty="0"/>
              <a:t>for the </a:t>
            </a:r>
            <a:r>
              <a:rPr lang="en-US" sz="1200" dirty="0" smtClean="0"/>
              <a:t>fifth and  for every next newborn baby</a:t>
            </a:r>
          </a:p>
          <a:p>
            <a:endParaRPr lang="ka-GE" sz="1200" b="1" dirty="0" smtClean="0"/>
          </a:p>
          <a:p>
            <a:r>
              <a:rPr lang="en-US" sz="1200" b="1" dirty="0"/>
              <a:t>Social assistance package </a:t>
            </a:r>
            <a:r>
              <a:rPr lang="en-US" sz="1200" b="1" dirty="0" smtClean="0"/>
              <a:t>-  rating score &lt; </a:t>
            </a:r>
            <a:r>
              <a:rPr lang="en-US" sz="1200" b="1" dirty="0"/>
              <a:t>150 </a:t>
            </a:r>
            <a:r>
              <a:rPr lang="en-US" sz="1200" b="1" dirty="0" smtClean="0"/>
              <a:t>001</a:t>
            </a:r>
            <a:endParaRPr lang="en-US" sz="1200" dirty="0"/>
          </a:p>
          <a:p>
            <a:r>
              <a:rPr lang="en-US" sz="1200" dirty="0"/>
              <a:t>800 GEL </a:t>
            </a:r>
            <a:r>
              <a:rPr lang="en-US" sz="1200" dirty="0" smtClean="0"/>
              <a:t>to </a:t>
            </a:r>
            <a:r>
              <a:rPr lang="en-US" sz="1200" dirty="0"/>
              <a:t>persons with disabilities under the age of </a:t>
            </a:r>
            <a:r>
              <a:rPr lang="en-US" sz="1200" dirty="0" smtClean="0"/>
              <a:t>18. (</a:t>
            </a:r>
            <a:r>
              <a:rPr lang="en-US" sz="1200" dirty="0"/>
              <a:t>400 </a:t>
            </a:r>
            <a:r>
              <a:rPr lang="en-US" sz="1200" dirty="0" smtClean="0"/>
              <a:t>GEL twice a year)</a:t>
            </a:r>
            <a:endParaRPr lang="en-US" sz="1200" dirty="0"/>
          </a:p>
          <a:p>
            <a:r>
              <a:rPr lang="en-US" sz="1200" dirty="0"/>
              <a:t>(900 </a:t>
            </a:r>
            <a:r>
              <a:rPr lang="en-US" sz="1200" dirty="0" smtClean="0"/>
              <a:t>GEL to </a:t>
            </a:r>
            <a:r>
              <a:rPr lang="en-US" sz="1200" dirty="0"/>
              <a:t>persons with blind disability </a:t>
            </a:r>
            <a:r>
              <a:rPr lang="en-US" sz="1200" dirty="0" smtClean="0"/>
              <a:t>status (300 GEL three times in a year) </a:t>
            </a:r>
            <a:endParaRPr lang="en-US" sz="1200" dirty="0"/>
          </a:p>
          <a:p>
            <a:endParaRPr lang="en-US" sz="1200" dirty="0"/>
          </a:p>
        </p:txBody>
      </p:sp>
      <p:pic>
        <p:nvPicPr>
          <p:cNvPr id="8" name="Picture 7"/>
          <p:cNvPicPr>
            <a:picLocks noChangeAspect="1" noChangeArrowheads="1"/>
          </p:cNvPicPr>
          <p:nvPr/>
        </p:nvPicPr>
        <p:blipFill>
          <a:blip r:embed="rId3" cstate="print"/>
          <a:srcRect/>
          <a:stretch>
            <a:fillRect/>
          </a:stretch>
        </p:blipFill>
        <p:spPr bwMode="auto">
          <a:xfrm>
            <a:off x="0" y="0"/>
            <a:ext cx="8896350" cy="1409701"/>
          </a:xfrm>
          <a:prstGeom prst="rect">
            <a:avLst/>
          </a:prstGeom>
          <a:noFill/>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a:spLocks noGrp="1"/>
          </p:cNvSpPr>
          <p:nvPr>
            <p:ph type="title"/>
          </p:nvPr>
        </p:nvSpPr>
        <p:spPr>
          <a:xfrm>
            <a:off x="500034" y="1428736"/>
            <a:ext cx="8229600" cy="417530"/>
          </a:xfrm>
        </p:spPr>
        <p:style>
          <a:lnRef idx="2">
            <a:schemeClr val="accent3">
              <a:shade val="50000"/>
            </a:schemeClr>
          </a:lnRef>
          <a:fillRef idx="1">
            <a:schemeClr val="accent3"/>
          </a:fillRef>
          <a:effectRef idx="0">
            <a:schemeClr val="accent3"/>
          </a:effectRef>
          <a:fontRef idx="minor">
            <a:schemeClr val="lt1"/>
          </a:fontRef>
        </p:style>
        <p:txBody>
          <a:bodyPr>
            <a:normAutofit/>
          </a:bodyPr>
          <a:lstStyle/>
          <a:p>
            <a:r>
              <a:rPr lang="en-US" sz="1200" b="1" dirty="0"/>
              <a:t>Other usage of the unified database of socially vulnerable </a:t>
            </a:r>
            <a:r>
              <a:rPr lang="en-US" sz="1200" b="1" dirty="0" smtClean="0"/>
              <a:t>families</a:t>
            </a:r>
            <a:endParaRPr lang="en-US" sz="1200" dirty="0"/>
          </a:p>
        </p:txBody>
      </p:sp>
      <p:pic>
        <p:nvPicPr>
          <p:cNvPr id="25602" name="Picture 2" descr="C:\Users\ULOGUA\Desktop\220511_html_25787427.png"/>
          <p:cNvPicPr>
            <a:picLocks noChangeAspect="1" noChangeArrowheads="1"/>
          </p:cNvPicPr>
          <p:nvPr/>
        </p:nvPicPr>
        <p:blipFill>
          <a:blip r:embed="rId2" cstate="print"/>
          <a:srcRect/>
          <a:stretch>
            <a:fillRect/>
          </a:stretch>
        </p:blipFill>
        <p:spPr bwMode="auto">
          <a:xfrm>
            <a:off x="857224" y="2000240"/>
            <a:ext cx="1530851" cy="1500198"/>
          </a:xfrm>
          <a:prstGeom prst="rect">
            <a:avLst/>
          </a:prstGeom>
          <a:noFill/>
        </p:spPr>
      </p:pic>
      <p:sp>
        <p:nvSpPr>
          <p:cNvPr id="9" name="TextBox 8"/>
          <p:cNvSpPr txBox="1"/>
          <p:nvPr/>
        </p:nvSpPr>
        <p:spPr>
          <a:xfrm>
            <a:off x="500034" y="3857628"/>
            <a:ext cx="2786082" cy="1569660"/>
          </a:xfrm>
          <a:prstGeom prst="rect">
            <a:avLst/>
          </a:prstGeom>
          <a:noFill/>
        </p:spPr>
        <p:txBody>
          <a:bodyPr wrap="square" rtlCol="0">
            <a:spAutoFit/>
          </a:bodyPr>
          <a:lstStyle/>
          <a:p>
            <a:pPr lvl="0">
              <a:buFont typeface="Wingdings" pitchFamily="2" charset="2"/>
              <a:buChar char="v"/>
            </a:pPr>
            <a:r>
              <a:rPr lang="en-US" sz="1200" b="1" dirty="0"/>
              <a:t>Minister of Education, Science, Culture and Sport of </a:t>
            </a:r>
            <a:r>
              <a:rPr lang="en-US" sz="1200" b="1" dirty="0" smtClean="0"/>
              <a:t>Georgia</a:t>
            </a:r>
            <a:endParaRPr lang="ka-GE" sz="1200" b="1" dirty="0" smtClean="0"/>
          </a:p>
          <a:p>
            <a:pPr>
              <a:buFont typeface="Arial" pitchFamily="34" charset="0"/>
              <a:buChar char="•"/>
            </a:pPr>
            <a:r>
              <a:rPr lang="en-US" sz="1200" dirty="0" smtClean="0"/>
              <a:t> Teaching books – rating score &lt; </a:t>
            </a:r>
            <a:r>
              <a:rPr lang="en-US" sz="1200" dirty="0"/>
              <a:t>70 </a:t>
            </a:r>
            <a:r>
              <a:rPr lang="en-US" sz="1200" dirty="0" smtClean="0"/>
              <a:t>001</a:t>
            </a:r>
            <a:endParaRPr lang="en-US" sz="1200" dirty="0"/>
          </a:p>
          <a:p>
            <a:pPr>
              <a:buFont typeface="Arial" pitchFamily="34" charset="0"/>
              <a:buChar char="•"/>
            </a:pPr>
            <a:r>
              <a:rPr lang="en-US" sz="1200" dirty="0"/>
              <a:t> </a:t>
            </a:r>
            <a:r>
              <a:rPr lang="en-US" sz="1200" dirty="0" smtClean="0"/>
              <a:t> special Schools </a:t>
            </a:r>
            <a:r>
              <a:rPr lang="en-US" sz="1200" dirty="0"/>
              <a:t>- (Musical Schools, Sports Schools, etc.) </a:t>
            </a:r>
            <a:r>
              <a:rPr lang="en-US" sz="1200" dirty="0" smtClean="0"/>
              <a:t> - rating score</a:t>
            </a:r>
            <a:r>
              <a:rPr lang="ka-GE" sz="1200" dirty="0" smtClean="0"/>
              <a:t>&lt;</a:t>
            </a:r>
            <a:r>
              <a:rPr lang="en-US" sz="1200" dirty="0" smtClean="0"/>
              <a:t>70 001</a:t>
            </a:r>
            <a:endParaRPr lang="en-US" sz="1200" dirty="0"/>
          </a:p>
          <a:p>
            <a:pPr>
              <a:buFont typeface="Arial" pitchFamily="34" charset="0"/>
              <a:buChar char="•"/>
            </a:pPr>
            <a:r>
              <a:rPr lang="en-US" sz="1200" dirty="0"/>
              <a:t>  </a:t>
            </a:r>
            <a:r>
              <a:rPr lang="en-US" sz="1200" dirty="0" smtClean="0"/>
              <a:t>students granted  </a:t>
            </a:r>
            <a:r>
              <a:rPr lang="en-US" sz="1200" dirty="0"/>
              <a:t>&lt; 70 </a:t>
            </a:r>
            <a:r>
              <a:rPr lang="en-US" sz="1200" dirty="0" smtClean="0"/>
              <a:t>001 rating score are financed.</a:t>
            </a:r>
            <a:endParaRPr lang="en-US" dirty="0"/>
          </a:p>
        </p:txBody>
      </p:sp>
      <p:pic>
        <p:nvPicPr>
          <p:cNvPr id="25603" name="Picture 3" descr="C:\Users\ULOGUA\Desktop\silk-logo.png"/>
          <p:cNvPicPr>
            <a:picLocks noChangeAspect="1" noChangeArrowheads="1"/>
          </p:cNvPicPr>
          <p:nvPr/>
        </p:nvPicPr>
        <p:blipFill>
          <a:blip r:embed="rId3" cstate="print"/>
          <a:srcRect/>
          <a:stretch>
            <a:fillRect/>
          </a:stretch>
        </p:blipFill>
        <p:spPr bwMode="auto">
          <a:xfrm>
            <a:off x="3500430" y="2500306"/>
            <a:ext cx="2214578" cy="785818"/>
          </a:xfrm>
          <a:prstGeom prst="rect">
            <a:avLst/>
          </a:prstGeom>
          <a:noFill/>
        </p:spPr>
      </p:pic>
      <p:sp>
        <p:nvSpPr>
          <p:cNvPr id="11" name="TextBox 10"/>
          <p:cNvSpPr txBox="1"/>
          <p:nvPr/>
        </p:nvSpPr>
        <p:spPr>
          <a:xfrm>
            <a:off x="3571868" y="3857628"/>
            <a:ext cx="2286016" cy="2215991"/>
          </a:xfrm>
          <a:prstGeom prst="rect">
            <a:avLst/>
          </a:prstGeom>
          <a:noFill/>
        </p:spPr>
        <p:txBody>
          <a:bodyPr wrap="square" rtlCol="0">
            <a:spAutoFit/>
          </a:bodyPr>
          <a:lstStyle/>
          <a:p>
            <a:pPr lvl="0">
              <a:buFont typeface="Wingdings" pitchFamily="2" charset="2"/>
              <a:buChar char="v"/>
            </a:pPr>
            <a:r>
              <a:rPr lang="en-US" sz="1200" b="1" dirty="0" smtClean="0"/>
              <a:t>United Telecom of Georgia </a:t>
            </a:r>
            <a:r>
              <a:rPr lang="ka-GE" sz="1200" b="1" dirty="0" smtClean="0"/>
              <a:t>(</a:t>
            </a:r>
            <a:r>
              <a:rPr lang="en-US" sz="1200" b="1" dirty="0" smtClean="0"/>
              <a:t>SILKNET</a:t>
            </a:r>
            <a:r>
              <a:rPr lang="ka-GE" sz="1200" b="1" dirty="0" smtClean="0"/>
              <a:t>) </a:t>
            </a:r>
            <a:br>
              <a:rPr lang="ka-GE" sz="1200" b="1" dirty="0" smtClean="0"/>
            </a:br>
            <a:endParaRPr lang="en-US" sz="1200" dirty="0"/>
          </a:p>
          <a:p>
            <a:pPr>
              <a:buFont typeface="Arial" pitchFamily="34" charset="0"/>
              <a:buChar char="•"/>
            </a:pPr>
            <a:r>
              <a:rPr lang="en-US" sz="1200" dirty="0"/>
              <a:t>Families whose rating score is  &lt;57001 and includes a blind or first group of disabled person, an unemployed single pensioner , a person who lost a breadwinner - are financed 50 % of Subscription fees</a:t>
            </a:r>
            <a:r>
              <a:rPr lang="en-US" sz="1200" dirty="0" smtClean="0"/>
              <a:t>.</a:t>
            </a:r>
            <a:endParaRPr lang="en-US" sz="1200" dirty="0"/>
          </a:p>
          <a:p>
            <a:endParaRPr lang="en-US" dirty="0"/>
          </a:p>
        </p:txBody>
      </p:sp>
      <p:pic>
        <p:nvPicPr>
          <p:cNvPr id="25604" name="Picture 4" descr="C:\Users\ULOGUA\Desktop\Logo_Georgian.png"/>
          <p:cNvPicPr>
            <a:picLocks noChangeAspect="1" noChangeArrowheads="1"/>
          </p:cNvPicPr>
          <p:nvPr/>
        </p:nvPicPr>
        <p:blipFill>
          <a:blip r:embed="rId4" cstate="print"/>
          <a:srcRect/>
          <a:stretch>
            <a:fillRect/>
          </a:stretch>
        </p:blipFill>
        <p:spPr bwMode="auto">
          <a:xfrm>
            <a:off x="6489360" y="2500306"/>
            <a:ext cx="2011730" cy="740682"/>
          </a:xfrm>
          <a:prstGeom prst="rect">
            <a:avLst/>
          </a:prstGeom>
          <a:noFill/>
        </p:spPr>
      </p:pic>
      <p:sp>
        <p:nvSpPr>
          <p:cNvPr id="14" name="TextBox 13"/>
          <p:cNvSpPr txBox="1"/>
          <p:nvPr/>
        </p:nvSpPr>
        <p:spPr>
          <a:xfrm>
            <a:off x="6429388" y="3929066"/>
            <a:ext cx="2500298" cy="1015663"/>
          </a:xfrm>
          <a:prstGeom prst="rect">
            <a:avLst/>
          </a:prstGeom>
          <a:noFill/>
        </p:spPr>
        <p:txBody>
          <a:bodyPr wrap="square" rtlCol="0">
            <a:spAutoFit/>
          </a:bodyPr>
          <a:lstStyle/>
          <a:p>
            <a:pPr lvl="0">
              <a:buFont typeface="Wingdings" pitchFamily="2" charset="2"/>
              <a:buChar char="v"/>
            </a:pPr>
            <a:r>
              <a:rPr lang="en-US" sz="1200" b="1" dirty="0" smtClean="0"/>
              <a:t>Ministry of Justice of Georgia </a:t>
            </a:r>
            <a:endParaRPr lang="en-US" sz="1200" dirty="0"/>
          </a:p>
          <a:p>
            <a:endParaRPr lang="ka-GE" sz="1200" dirty="0"/>
          </a:p>
          <a:p>
            <a:pPr>
              <a:buFont typeface="Arial" pitchFamily="34" charset="0"/>
              <a:buChar char="•"/>
            </a:pPr>
            <a:r>
              <a:rPr lang="en-US" sz="1200" dirty="0"/>
              <a:t>Issue of </a:t>
            </a:r>
            <a:r>
              <a:rPr lang="en-US" sz="1200" dirty="0" smtClean="0"/>
              <a:t>IDs – rating score </a:t>
            </a:r>
            <a:r>
              <a:rPr lang="ka-GE" sz="1200" dirty="0" smtClean="0"/>
              <a:t>&lt;</a:t>
            </a:r>
            <a:r>
              <a:rPr lang="en-US" sz="1200" dirty="0" smtClean="0"/>
              <a:t>70 001</a:t>
            </a:r>
            <a:endParaRPr lang="en-US" sz="1200" dirty="0"/>
          </a:p>
          <a:p>
            <a:pPr>
              <a:buFont typeface="Arial" pitchFamily="34" charset="0"/>
              <a:buChar char="•"/>
            </a:pPr>
            <a:r>
              <a:rPr lang="en-US" sz="1200" dirty="0"/>
              <a:t>  Financing of court </a:t>
            </a:r>
            <a:r>
              <a:rPr lang="en-US" sz="1200" dirty="0" smtClean="0"/>
              <a:t>fees – rating score &lt; </a:t>
            </a:r>
            <a:r>
              <a:rPr lang="en-US" sz="1200" dirty="0"/>
              <a:t>57 </a:t>
            </a:r>
            <a:r>
              <a:rPr lang="en-US" sz="1200" dirty="0" smtClean="0"/>
              <a:t>001</a:t>
            </a:r>
            <a:endParaRPr lang="en-US" sz="1200" dirty="0"/>
          </a:p>
        </p:txBody>
      </p:sp>
      <p:pic>
        <p:nvPicPr>
          <p:cNvPr id="10" name="Picture 9"/>
          <p:cNvPicPr>
            <a:picLocks noChangeAspect="1" noChangeArrowheads="1"/>
          </p:cNvPicPr>
          <p:nvPr/>
        </p:nvPicPr>
        <p:blipFill>
          <a:blip r:embed="rId5" cstate="print"/>
          <a:srcRect/>
          <a:stretch>
            <a:fillRect/>
          </a:stretch>
        </p:blipFill>
        <p:spPr bwMode="auto">
          <a:xfrm>
            <a:off x="0" y="0"/>
            <a:ext cx="8896350" cy="1409701"/>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457200" y="2507527"/>
            <a:ext cx="8229600" cy="3993307"/>
          </a:xfrm>
        </p:spPr>
        <p:txBody>
          <a:bodyPr/>
          <a:lstStyle/>
          <a:p>
            <a:pPr marL="0" indent="0">
              <a:lnSpc>
                <a:spcPct val="80000"/>
              </a:lnSpc>
              <a:buNone/>
            </a:pPr>
            <a:endParaRPr lang="de-AT" sz="1200" b="1" dirty="0" smtClean="0">
              <a:latin typeface="Sylfaen" pitchFamily="18" charset="0"/>
              <a:cs typeface="Arial" charset="0"/>
            </a:endParaRPr>
          </a:p>
          <a:p>
            <a:pPr marL="0" indent="0">
              <a:lnSpc>
                <a:spcPct val="80000"/>
              </a:lnSpc>
              <a:buNone/>
            </a:pPr>
            <a:endParaRPr lang="de-AT" sz="1200" b="1" dirty="0" smtClean="0">
              <a:latin typeface="Sylfaen" pitchFamily="18" charset="0"/>
              <a:cs typeface="Arial" charset="0"/>
            </a:endParaRPr>
          </a:p>
          <a:p>
            <a:pPr marL="0" indent="0" algn="ctr">
              <a:lnSpc>
                <a:spcPct val="80000"/>
              </a:lnSpc>
              <a:buNone/>
            </a:pPr>
            <a:r>
              <a:rPr lang="en-US" sz="1800" b="1" dirty="0"/>
              <a:t>Until 2006 the social assistance was provided only to individual categories of the population:</a:t>
            </a:r>
            <a:endParaRPr lang="en-US" sz="1800" dirty="0"/>
          </a:p>
          <a:p>
            <a:pPr marL="0" indent="0">
              <a:lnSpc>
                <a:spcPct val="80000"/>
              </a:lnSpc>
              <a:buNone/>
            </a:pPr>
            <a:endParaRPr lang="en-US" sz="1200" b="1" dirty="0" smtClean="0">
              <a:latin typeface="Sylfaen" pitchFamily="18" charset="0"/>
              <a:cs typeface="Arial" charset="0"/>
            </a:endParaRPr>
          </a:p>
          <a:p>
            <a:pPr marL="628650" indent="-461963">
              <a:lnSpc>
                <a:spcPct val="80000"/>
              </a:lnSpc>
              <a:spcBef>
                <a:spcPts val="1200"/>
              </a:spcBef>
              <a:buClr>
                <a:schemeClr val="tx1"/>
              </a:buClr>
            </a:pPr>
            <a:r>
              <a:rPr lang="en-US" sz="1600" dirty="0" smtClean="0"/>
              <a:t>Single pensioners</a:t>
            </a:r>
            <a:endParaRPr lang="ka-GE" sz="1600" dirty="0" smtClean="0"/>
          </a:p>
          <a:p>
            <a:pPr marL="628650" indent="-461963">
              <a:lnSpc>
                <a:spcPct val="80000"/>
              </a:lnSpc>
              <a:spcBef>
                <a:spcPts val="1200"/>
              </a:spcBef>
              <a:buClr>
                <a:schemeClr val="tx1"/>
              </a:buClr>
            </a:pPr>
            <a:r>
              <a:rPr lang="en-US" sz="1600" dirty="0"/>
              <a:t>Disabled persons belonging to the first group of </a:t>
            </a:r>
            <a:r>
              <a:rPr lang="en-US" sz="1600" dirty="0" smtClean="0"/>
              <a:t>blindness;</a:t>
            </a:r>
            <a:endParaRPr lang="en-US" sz="1600" dirty="0"/>
          </a:p>
          <a:p>
            <a:pPr marL="628650" indent="-461963">
              <a:lnSpc>
                <a:spcPct val="80000"/>
              </a:lnSpc>
              <a:spcBef>
                <a:spcPts val="1200"/>
              </a:spcBef>
              <a:buClr>
                <a:schemeClr val="tx1"/>
              </a:buClr>
            </a:pPr>
            <a:r>
              <a:rPr lang="en-US" sz="1600" dirty="0" smtClean="0"/>
              <a:t>Children with  disabilities</a:t>
            </a:r>
            <a:endParaRPr lang="ka-GE" sz="1600" dirty="0" smtClean="0"/>
          </a:p>
          <a:p>
            <a:pPr marL="628650" indent="-461963">
              <a:lnSpc>
                <a:spcPct val="80000"/>
              </a:lnSpc>
              <a:spcBef>
                <a:spcPts val="1200"/>
              </a:spcBef>
              <a:buClr>
                <a:schemeClr val="tx1"/>
              </a:buClr>
            </a:pPr>
            <a:r>
              <a:rPr lang="en-US" sz="1600" dirty="0" smtClean="0"/>
              <a:t>children growing without parents/orphan children</a:t>
            </a:r>
            <a:endParaRPr lang="ka-GE" sz="1600" dirty="0" smtClean="0"/>
          </a:p>
          <a:p>
            <a:pPr marL="628650" indent="-461963">
              <a:lnSpc>
                <a:spcPct val="80000"/>
              </a:lnSpc>
              <a:spcBef>
                <a:spcPts val="1200"/>
              </a:spcBef>
              <a:buClr>
                <a:schemeClr val="tx1"/>
              </a:buClr>
            </a:pPr>
            <a:r>
              <a:rPr lang="en-US" sz="1600" dirty="0" smtClean="0"/>
              <a:t>Families with many children</a:t>
            </a:r>
            <a:endParaRPr lang="ru-RU" sz="1600" dirty="0" smtClean="0">
              <a:latin typeface="Avaza" pitchFamily="34" charset="0"/>
            </a:endParaRPr>
          </a:p>
        </p:txBody>
      </p:sp>
      <p:pic>
        <p:nvPicPr>
          <p:cNvPr id="5" name="Picture 4"/>
          <p:cNvPicPr>
            <a:picLocks noChangeAspect="1" noChangeArrowheads="1"/>
          </p:cNvPicPr>
          <p:nvPr/>
        </p:nvPicPr>
        <p:blipFill>
          <a:blip r:embed="rId2" cstate="print"/>
          <a:srcRect/>
          <a:stretch>
            <a:fillRect/>
          </a:stretch>
        </p:blipFill>
        <p:spPr bwMode="auto">
          <a:xfrm>
            <a:off x="0" y="0"/>
            <a:ext cx="9115425" cy="1571612"/>
          </a:xfrm>
          <a:prstGeom prst="rect">
            <a:avLst/>
          </a:prstGeom>
          <a:noFill/>
        </p:spPr>
      </p:pic>
      <p:sp>
        <p:nvSpPr>
          <p:cNvPr id="6" name="Title 1"/>
          <p:cNvSpPr txBox="1">
            <a:spLocks/>
          </p:cNvSpPr>
          <p:nvPr/>
        </p:nvSpPr>
        <p:spPr>
          <a:xfrm>
            <a:off x="323528" y="1782506"/>
            <a:ext cx="8229600" cy="432048"/>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vert="horz" lIns="91440" tIns="45720" rIns="91440" bIns="45720" rtlCol="0" anchor="ctr">
            <a:normAutofit fontScale="97500"/>
          </a:bodyPr>
          <a:lstStyle/>
          <a:p>
            <a:pPr algn="ctr">
              <a:lnSpc>
                <a:spcPct val="80000"/>
              </a:lnSpc>
            </a:pPr>
            <a:r>
              <a:rPr lang="en-US" sz="2400"/>
              <a:t>The Previous System of Social Assistance</a:t>
            </a:r>
            <a:endParaRPr lang="de-AT" sz="2400" b="1" dirty="0" smtClean="0">
              <a:solidFill>
                <a:schemeClr val="bg1"/>
              </a:solidFill>
              <a:cs typeface="Arial"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708920"/>
            <a:ext cx="8229600" cy="1143000"/>
          </a:xfrm>
        </p:spPr>
        <p:txBody>
          <a:bodyPr>
            <a:normAutofit/>
          </a:bodyPr>
          <a:lstStyle/>
          <a:p>
            <a:r>
              <a:rPr lang="de-AT" sz="3600" dirty="0" smtClean="0"/>
              <a:t>Thank You for Your Attention!</a:t>
            </a:r>
            <a:endParaRPr lang="en-US" sz="3600" dirty="0"/>
          </a:p>
        </p:txBody>
      </p:sp>
      <p:pic>
        <p:nvPicPr>
          <p:cNvPr id="5" name="Picture 4"/>
          <p:cNvPicPr>
            <a:picLocks noChangeAspect="1" noChangeArrowheads="1"/>
          </p:cNvPicPr>
          <p:nvPr/>
        </p:nvPicPr>
        <p:blipFill>
          <a:blip r:embed="rId2" cstate="print"/>
          <a:srcRect/>
          <a:stretch>
            <a:fillRect/>
          </a:stretch>
        </p:blipFill>
        <p:spPr bwMode="auto">
          <a:xfrm>
            <a:off x="0" y="0"/>
            <a:ext cx="8896350" cy="1409701"/>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noChangeArrowheads="1"/>
          </p:cNvPicPr>
          <p:nvPr/>
        </p:nvPicPr>
        <p:blipFill>
          <a:blip r:embed="rId2" cstate="print"/>
          <a:srcRect/>
          <a:stretch>
            <a:fillRect/>
          </a:stretch>
        </p:blipFill>
        <p:spPr bwMode="auto">
          <a:xfrm>
            <a:off x="0" y="1"/>
            <a:ext cx="9115425" cy="1571612"/>
          </a:xfrm>
          <a:prstGeom prst="rect">
            <a:avLst/>
          </a:prstGeom>
          <a:noFill/>
        </p:spPr>
      </p:pic>
      <p:sp>
        <p:nvSpPr>
          <p:cNvPr id="4" name="Rectangle 3"/>
          <p:cNvSpPr txBox="1">
            <a:spLocks noChangeArrowheads="1"/>
          </p:cNvSpPr>
          <p:nvPr/>
        </p:nvSpPr>
        <p:spPr>
          <a:xfrm>
            <a:off x="611560" y="2564905"/>
            <a:ext cx="8072494" cy="3096344"/>
          </a:xfrm>
          <a:prstGeom prst="rect">
            <a:avLst/>
          </a:prstGeom>
          <a:noFill/>
          <a:effectLst/>
        </p:spPr>
        <p:txBody>
          <a:bodyPr lIns="0" rIns="0"/>
          <a:lstStyle/>
          <a:p>
            <a:pPr algn="ctr">
              <a:lnSpc>
                <a:spcPct val="80000"/>
              </a:lnSpc>
              <a:spcBef>
                <a:spcPct val="20000"/>
              </a:spcBef>
              <a:defRPr/>
            </a:pPr>
            <a:endParaRPr lang="en-US" sz="2000" b="1" dirty="0" smtClean="0"/>
          </a:p>
          <a:p>
            <a:pPr algn="ctr">
              <a:lnSpc>
                <a:spcPct val="80000"/>
              </a:lnSpc>
              <a:spcBef>
                <a:spcPct val="20000"/>
              </a:spcBef>
              <a:defRPr/>
            </a:pPr>
            <a:r>
              <a:rPr lang="en-US" sz="2000" b="1" dirty="0" smtClean="0"/>
              <a:t>Help </a:t>
            </a:r>
            <a:r>
              <a:rPr lang="en-US" sz="2000" b="1" dirty="0"/>
              <a:t>those who are needed our support more – to the extremely poor people.</a:t>
            </a:r>
            <a:endParaRPr lang="en-US" sz="2000" dirty="0"/>
          </a:p>
          <a:p>
            <a:pPr marL="0" marR="0" lvl="0" indent="0" algn="l" defTabSz="914400" rtl="0" eaLnBrk="1" fontAlgn="auto" latinLnBrk="0" hangingPunct="1">
              <a:lnSpc>
                <a:spcPct val="80000"/>
              </a:lnSpc>
              <a:spcBef>
                <a:spcPct val="20000"/>
              </a:spcBef>
              <a:spcAft>
                <a:spcPts val="0"/>
              </a:spcAft>
              <a:buClrTx/>
              <a:buSzTx/>
              <a:buFont typeface="Arial" pitchFamily="34" charset="0"/>
              <a:buNone/>
              <a:tabLst/>
              <a:defRPr/>
            </a:pPr>
            <a:endParaRPr kumimoji="0" lang="ka-GE" sz="2200" b="0" i="0" u="none" strike="noStrike" kern="1200" cap="none" spc="0" normalizeH="0" baseline="0" noProof="0" dirty="0" smtClean="0">
              <a:ln>
                <a:noFill/>
              </a:ln>
              <a:solidFill>
                <a:schemeClr val="tx1"/>
              </a:solidFill>
              <a:effectLst/>
              <a:uLnTx/>
              <a:uFillTx/>
              <a:latin typeface="Sylfaen" pitchFamily="18" charset="0"/>
              <a:cs typeface="Arial" pitchFamily="34" charset="0"/>
            </a:endParaRPr>
          </a:p>
          <a:p>
            <a:pPr marL="342900" marR="0" lvl="0" indent="-342900" algn="l" defTabSz="914400" rtl="0" eaLnBrk="1" fontAlgn="auto" latinLnBrk="0" hangingPunct="1">
              <a:lnSpc>
                <a:spcPct val="100000"/>
              </a:lnSpc>
              <a:spcBef>
                <a:spcPts val="1200"/>
              </a:spcBef>
              <a:spcAft>
                <a:spcPts val="0"/>
              </a:spcAft>
              <a:buSzTx/>
              <a:buFont typeface="Arial" pitchFamily="34" charset="0"/>
              <a:buChar char="•"/>
              <a:tabLst/>
              <a:defRPr/>
            </a:pPr>
            <a:r>
              <a:rPr kumimoji="0" lang="en-US" b="0" i="0" u="none" strike="noStrike" kern="1200" cap="none" spc="0" normalizeH="0" baseline="0" noProof="0" dirty="0" smtClean="0">
                <a:ln>
                  <a:noFill/>
                </a:ln>
                <a:solidFill>
                  <a:schemeClr val="tx1"/>
                </a:solidFill>
                <a:effectLst/>
                <a:uLnTx/>
                <a:uFillTx/>
                <a:latin typeface="Sylfaen" pitchFamily="18" charset="0"/>
                <a:cs typeface="Arial" pitchFamily="34" charset="0"/>
              </a:rPr>
              <a:t>Who is considered as a poor</a:t>
            </a:r>
            <a:r>
              <a:rPr kumimoji="0" lang="ka-GE" b="0" i="0" u="none" strike="noStrike" kern="1200" cap="none" spc="0" normalizeH="0" baseline="0" noProof="0" dirty="0" smtClean="0">
                <a:ln>
                  <a:noFill/>
                </a:ln>
                <a:solidFill>
                  <a:schemeClr val="tx1"/>
                </a:solidFill>
                <a:effectLst/>
                <a:uLnTx/>
                <a:uFillTx/>
                <a:latin typeface="Sylfaen" pitchFamily="18" charset="0"/>
                <a:cs typeface="Arial" pitchFamily="34" charset="0"/>
              </a:rPr>
              <a:t> </a:t>
            </a:r>
            <a:r>
              <a:rPr kumimoji="0" lang="en-US" b="0" i="0" u="none" strike="noStrike" kern="1200" cap="none" spc="0" normalizeH="0" baseline="0" noProof="0" dirty="0" smtClean="0">
                <a:ln>
                  <a:noFill/>
                </a:ln>
                <a:solidFill>
                  <a:schemeClr val="tx1"/>
                </a:solidFill>
                <a:effectLst/>
                <a:uLnTx/>
                <a:uFillTx/>
                <a:latin typeface="Sylfaen" pitchFamily="18" charset="0"/>
                <a:cs typeface="Arial" pitchFamily="34" charset="0"/>
              </a:rPr>
              <a:t>person?</a:t>
            </a:r>
            <a:r>
              <a:rPr kumimoji="0" lang="en-US" b="0" i="0" u="none" strike="noStrike" kern="1200" cap="none" spc="0" normalizeH="0" noProof="0" dirty="0" smtClean="0">
                <a:ln>
                  <a:noFill/>
                </a:ln>
                <a:solidFill>
                  <a:schemeClr val="tx1"/>
                </a:solidFill>
                <a:effectLst/>
                <a:uLnTx/>
                <a:uFillTx/>
                <a:latin typeface="Sylfaen" pitchFamily="18" charset="0"/>
                <a:cs typeface="Arial" pitchFamily="34" charset="0"/>
              </a:rPr>
              <a:t> </a:t>
            </a:r>
            <a:endParaRPr kumimoji="0" lang="ka-GE" b="0" i="0" u="none" strike="noStrike" kern="1200" cap="none" spc="0" normalizeH="0" baseline="0" noProof="0" dirty="0" smtClean="0">
              <a:ln>
                <a:noFill/>
              </a:ln>
              <a:solidFill>
                <a:schemeClr val="tx1"/>
              </a:solidFill>
              <a:effectLst/>
              <a:uLnTx/>
              <a:uFillTx/>
              <a:latin typeface="Sylfaen" pitchFamily="18" charset="0"/>
              <a:cs typeface="Arial" pitchFamily="34" charset="0"/>
            </a:endParaRPr>
          </a:p>
          <a:p>
            <a:pPr marL="342900" indent="-342900">
              <a:spcBef>
                <a:spcPts val="1200"/>
              </a:spcBef>
              <a:buFont typeface="Arial" pitchFamily="34" charset="0"/>
              <a:buChar char="•"/>
              <a:defRPr/>
            </a:pPr>
            <a:r>
              <a:rPr lang="en-US" b="1" dirty="0"/>
              <a:t>How can we reach to them?</a:t>
            </a:r>
            <a:endParaRPr lang="en-US" dirty="0"/>
          </a:p>
          <a:p>
            <a:pPr marR="0" lvl="0" algn="l" defTabSz="914400" rtl="0" eaLnBrk="1" fontAlgn="auto" latinLnBrk="0" hangingPunct="1">
              <a:lnSpc>
                <a:spcPct val="100000"/>
              </a:lnSpc>
              <a:spcBef>
                <a:spcPts val="1200"/>
              </a:spcBef>
              <a:spcAft>
                <a:spcPts val="0"/>
              </a:spcAft>
              <a:buSzTx/>
              <a:tabLst/>
              <a:defRPr/>
            </a:pPr>
            <a:endParaRPr kumimoji="0" lang="en-US"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Sylfaen" pitchFamily="18" charset="0"/>
              <a:cs typeface="Arial" pitchFamily="34" charset="0"/>
            </a:endParaRPr>
          </a:p>
        </p:txBody>
      </p:sp>
      <p:sp>
        <p:nvSpPr>
          <p:cNvPr id="5" name="Title 1"/>
          <p:cNvSpPr txBox="1">
            <a:spLocks/>
          </p:cNvSpPr>
          <p:nvPr/>
        </p:nvSpPr>
        <p:spPr>
          <a:xfrm>
            <a:off x="395536" y="1700808"/>
            <a:ext cx="8229600" cy="539586"/>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ormAutofit fontScale="97500"/>
          </a:bodyPr>
          <a:lstStyle/>
          <a:p>
            <a:pPr algn="ctr">
              <a:spcBef>
                <a:spcPct val="0"/>
              </a:spcBef>
              <a:defRPr/>
            </a:pPr>
            <a:r>
              <a:rPr lang="en-US" sz="2400" dirty="0"/>
              <a:t>Current System of Social Assistance.</a:t>
            </a:r>
          </a:p>
          <a:p>
            <a:pPr lvl="0" algn="ctr">
              <a:spcBef>
                <a:spcPct val="0"/>
              </a:spcBef>
              <a:defRPr/>
            </a:pPr>
            <a:endParaRPr lang="en-US" sz="2400" b="1" dirty="0">
              <a:solidFill>
                <a:schemeClr val="bg1"/>
              </a:solidFill>
              <a:cs typeface="Arial"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755576" y="2708920"/>
            <a:ext cx="7128792" cy="2154436"/>
          </a:xfrm>
          <a:prstGeom prst="rect">
            <a:avLst/>
          </a:prstGeom>
        </p:spPr>
        <p:txBody>
          <a:bodyPr wrap="square">
            <a:spAutoFit/>
          </a:bodyPr>
          <a:lstStyle/>
          <a:p>
            <a:r>
              <a:rPr lang="en-US" sz="2000" b="1" dirty="0"/>
              <a:t>Welfare Indicator.</a:t>
            </a:r>
            <a:endParaRPr lang="en-US" sz="2000" dirty="0"/>
          </a:p>
          <a:p>
            <a:endParaRPr lang="en-US" dirty="0" smtClean="0">
              <a:latin typeface="Sylfaen" pitchFamily="18" charset="0"/>
            </a:endParaRPr>
          </a:p>
          <a:p>
            <a:pPr>
              <a:spcBef>
                <a:spcPts val="1200"/>
              </a:spcBef>
              <a:buClr>
                <a:schemeClr val="tx1"/>
              </a:buClr>
              <a:buFont typeface="Arial" pitchFamily="34" charset="0"/>
              <a:buChar char="•"/>
            </a:pPr>
            <a:r>
              <a:rPr lang="en-US" sz="1600" dirty="0" smtClean="0">
                <a:latin typeface="Sylfaen" pitchFamily="18" charset="0"/>
              </a:rPr>
              <a:t> </a:t>
            </a:r>
            <a:r>
              <a:rPr lang="en-US" sz="1600" dirty="0"/>
              <a:t>Welfare indicator is based on the assessment of consumer expenditure and household needs</a:t>
            </a:r>
            <a:r>
              <a:rPr lang="en-US" sz="1600" dirty="0" smtClean="0"/>
              <a:t>.</a:t>
            </a:r>
          </a:p>
          <a:p>
            <a:pPr>
              <a:spcBef>
                <a:spcPts val="1200"/>
              </a:spcBef>
              <a:buClr>
                <a:schemeClr val="tx1"/>
              </a:buClr>
              <a:buFont typeface="Arial" pitchFamily="34" charset="0"/>
              <a:buChar char="•"/>
            </a:pPr>
            <a:r>
              <a:rPr lang="en-US" sz="1600" dirty="0" smtClean="0">
                <a:latin typeface="Sylfaen" pitchFamily="18" charset="0"/>
              </a:rPr>
              <a:t> </a:t>
            </a:r>
            <a:r>
              <a:rPr lang="en-US" sz="1600" dirty="0"/>
              <a:t>The lower family welfare level, the poorer it is.</a:t>
            </a:r>
          </a:p>
          <a:p>
            <a:pPr>
              <a:spcBef>
                <a:spcPts val="1200"/>
              </a:spcBef>
              <a:buClr>
                <a:schemeClr val="tx1"/>
              </a:buClr>
              <a:buFont typeface="Arial" pitchFamily="34" charset="0"/>
              <a:buChar char="•"/>
            </a:pPr>
            <a:endParaRPr lang="ka-GE" sz="1600" dirty="0" smtClean="0">
              <a:latin typeface="Sylfaen" pitchFamily="18" charset="0"/>
            </a:endParaRPr>
          </a:p>
        </p:txBody>
      </p:sp>
      <p:sp>
        <p:nvSpPr>
          <p:cNvPr id="8" name="Rectangle 2"/>
          <p:cNvSpPr txBox="1">
            <a:spLocks noChangeArrowheads="1"/>
          </p:cNvSpPr>
          <p:nvPr/>
        </p:nvSpPr>
        <p:spPr>
          <a:xfrm>
            <a:off x="755576" y="1484784"/>
            <a:ext cx="7993063" cy="944546"/>
          </a:xfrm>
          <a:prstGeom prst="rect">
            <a:avLst/>
          </a:prstGeom>
          <a:noFill/>
          <a:ln w="9525">
            <a:noFill/>
            <a:miter lim="800000"/>
            <a:headEnd/>
            <a:tailEnd/>
          </a:ln>
          <a:effectLst>
            <a:outerShdw blurRad="50800" dist="38100" dir="18900000" algn="bl" rotWithShape="0">
              <a:prstClr val="black">
                <a:alpha val="40000"/>
              </a:prstClr>
            </a:outerShdw>
          </a:effectLst>
        </p:spPr>
        <p:txBody>
          <a:bodyPr vert="horz" wrap="square" lIns="91440" tIns="45720" rIns="91440" bIns="45720" numCol="1" rtlCol="0" anchor="ctr" anchorCtr="0" compatLnSpc="1">
            <a:prstTxWarp prst="textNoShape">
              <a:avLst/>
            </a:prstTxWarp>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ru-RU" sz="4200" b="0" i="0" u="none" strike="noStrike" kern="1200" cap="none" spc="0" normalizeH="0" baseline="0" noProof="0" dirty="0">
              <a:ln>
                <a:noFill/>
              </a:ln>
              <a:solidFill>
                <a:srgbClr val="C00000"/>
              </a:solidFill>
              <a:effectLst/>
              <a:uLnTx/>
              <a:uFillTx/>
              <a:latin typeface="Arial" charset="0"/>
              <a:ea typeface="+mj-ea"/>
              <a:cs typeface="Arial" charset="0"/>
            </a:endParaRPr>
          </a:p>
        </p:txBody>
      </p:sp>
      <p:pic>
        <p:nvPicPr>
          <p:cNvPr id="9" name="Picture 8"/>
          <p:cNvPicPr>
            <a:picLocks noChangeAspect="1" noChangeArrowheads="1"/>
          </p:cNvPicPr>
          <p:nvPr/>
        </p:nvPicPr>
        <p:blipFill>
          <a:blip r:embed="rId2" cstate="print"/>
          <a:srcRect/>
          <a:stretch>
            <a:fillRect/>
          </a:stretch>
        </p:blipFill>
        <p:spPr bwMode="auto">
          <a:xfrm>
            <a:off x="0" y="0"/>
            <a:ext cx="9115425" cy="1647827"/>
          </a:xfrm>
          <a:prstGeom prst="rect">
            <a:avLst/>
          </a:prstGeom>
          <a:noFill/>
        </p:spPr>
      </p:pic>
      <p:sp>
        <p:nvSpPr>
          <p:cNvPr id="5" name="Title 1"/>
          <p:cNvSpPr txBox="1">
            <a:spLocks/>
          </p:cNvSpPr>
          <p:nvPr/>
        </p:nvSpPr>
        <p:spPr>
          <a:xfrm>
            <a:off x="642910" y="1714488"/>
            <a:ext cx="8086724" cy="500066"/>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ormAutofit fontScale="97500"/>
          </a:bodyPr>
          <a:lstStyle/>
          <a:p>
            <a:pPr lvl="0" algn="ctr">
              <a:spcBef>
                <a:spcPct val="0"/>
              </a:spcBef>
              <a:defRPr/>
            </a:pPr>
            <a:r>
              <a:rPr lang="en-US" sz="2400" b="1" dirty="0" smtClean="0">
                <a:solidFill>
                  <a:schemeClr val="bg1"/>
                </a:solidFill>
                <a:latin typeface="Arial" charset="0"/>
                <a:cs typeface="Arial" charset="0"/>
              </a:rPr>
              <a:t>Who may be considered as a poor?</a:t>
            </a:r>
            <a:endParaRPr lang="ru-RU" sz="2400" b="1" dirty="0">
              <a:solidFill>
                <a:schemeClr val="bg1"/>
              </a:solidFill>
              <a:latin typeface="Arial" charset="0"/>
              <a:cs typeface="Arial"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395536" y="2852936"/>
            <a:ext cx="8229600" cy="2664296"/>
          </a:xfrm>
        </p:spPr>
        <p:txBody>
          <a:bodyPr/>
          <a:lstStyle/>
          <a:p>
            <a:pPr algn="just"/>
            <a:endParaRPr lang="en-US" sz="1800" dirty="0" smtClean="0"/>
          </a:p>
          <a:p>
            <a:pPr algn="just"/>
            <a:endParaRPr lang="en-US" sz="1800" dirty="0"/>
          </a:p>
          <a:p>
            <a:pPr algn="just"/>
            <a:r>
              <a:rPr lang="en-US" sz="1800" dirty="0" smtClean="0"/>
              <a:t>The </a:t>
            </a:r>
            <a:r>
              <a:rPr lang="en-US" sz="1800" dirty="0"/>
              <a:t>assessment questionnaire of real consumer expenditure is a great volume.</a:t>
            </a:r>
          </a:p>
          <a:p>
            <a:pPr algn="just"/>
            <a:r>
              <a:rPr lang="en-US" sz="1800" dirty="0"/>
              <a:t>Consumer expenditure is differ in seasons.</a:t>
            </a:r>
          </a:p>
          <a:p>
            <a:pPr algn="just"/>
            <a:r>
              <a:rPr lang="en-US" sz="1800" dirty="0"/>
              <a:t>Likelihood, that population will hide the real consumer expenditure - is high</a:t>
            </a:r>
            <a:r>
              <a:rPr lang="en-US" sz="1800" dirty="0" smtClean="0"/>
              <a:t>.</a:t>
            </a:r>
            <a:endParaRPr lang="en-US" sz="1800" dirty="0"/>
          </a:p>
        </p:txBody>
      </p:sp>
      <p:pic>
        <p:nvPicPr>
          <p:cNvPr id="4" name="Picture 3"/>
          <p:cNvPicPr>
            <a:picLocks noChangeAspect="1" noChangeArrowheads="1"/>
          </p:cNvPicPr>
          <p:nvPr/>
        </p:nvPicPr>
        <p:blipFill>
          <a:blip r:embed="rId2" cstate="print"/>
          <a:srcRect/>
          <a:stretch>
            <a:fillRect/>
          </a:stretch>
        </p:blipFill>
        <p:spPr bwMode="auto">
          <a:xfrm>
            <a:off x="0" y="0"/>
            <a:ext cx="9115425" cy="1647827"/>
          </a:xfrm>
          <a:prstGeom prst="rect">
            <a:avLst/>
          </a:prstGeom>
          <a:noFill/>
        </p:spPr>
      </p:pic>
      <p:sp>
        <p:nvSpPr>
          <p:cNvPr id="6" name="Title 1"/>
          <p:cNvSpPr txBox="1">
            <a:spLocks/>
          </p:cNvSpPr>
          <p:nvPr/>
        </p:nvSpPr>
        <p:spPr>
          <a:xfrm>
            <a:off x="642910" y="1714488"/>
            <a:ext cx="8086724" cy="500066"/>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ormAutofit fontScale="97500"/>
          </a:bodyPr>
          <a:lstStyle/>
          <a:p>
            <a:pPr algn="ctr">
              <a:spcBef>
                <a:spcPct val="0"/>
              </a:spcBef>
              <a:defRPr/>
            </a:pPr>
            <a:r>
              <a:rPr lang="en-US" sz="2400" b="1" dirty="0" smtClean="0"/>
              <a:t>Assessment </a:t>
            </a:r>
            <a:r>
              <a:rPr lang="en-US" sz="2400" b="1" dirty="0"/>
              <a:t>of Consumer </a:t>
            </a:r>
            <a:r>
              <a:rPr lang="en-US" sz="2400" b="1" dirty="0" smtClean="0"/>
              <a:t>Expenditure</a:t>
            </a:r>
            <a:endParaRPr lang="en-US"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689251"/>
            <a:ext cx="8229600" cy="3883021"/>
          </a:xfrm>
        </p:spPr>
        <p:txBody>
          <a:bodyPr>
            <a:normAutofit/>
          </a:bodyPr>
          <a:lstStyle/>
          <a:p>
            <a:pPr>
              <a:buNone/>
            </a:pPr>
            <a:endParaRPr lang="en-US" sz="2000" b="1" dirty="0" smtClean="0"/>
          </a:p>
          <a:p>
            <a:pPr>
              <a:buNone/>
            </a:pPr>
            <a:r>
              <a:rPr lang="en-US" sz="2000" b="1" dirty="0" smtClean="0"/>
              <a:t>Current </a:t>
            </a:r>
            <a:r>
              <a:rPr lang="en-US" sz="2000" b="1" dirty="0"/>
              <a:t>Methods of Family Welfare Assessment</a:t>
            </a:r>
          </a:p>
          <a:p>
            <a:pPr>
              <a:spcBef>
                <a:spcPts val="1200"/>
              </a:spcBef>
              <a:buClr>
                <a:schemeClr val="tx1"/>
              </a:buClr>
            </a:pPr>
            <a:r>
              <a:rPr lang="en-US" sz="1400" dirty="0"/>
              <a:t>The Indicators closely related to household welfare level are measured by small volume questionnaires (family declaration</a:t>
            </a:r>
            <a:r>
              <a:rPr lang="ka-GE" sz="1400" dirty="0"/>
              <a:t>)</a:t>
            </a:r>
            <a:r>
              <a:rPr lang="en-US" sz="1400" dirty="0"/>
              <a:t>. </a:t>
            </a:r>
          </a:p>
          <a:p>
            <a:pPr>
              <a:spcBef>
                <a:spcPts val="1200"/>
              </a:spcBef>
              <a:buClr>
                <a:schemeClr val="tx1"/>
              </a:buClr>
            </a:pPr>
            <a:r>
              <a:rPr lang="en-US" sz="1400" dirty="0"/>
              <a:t>Verifying the indicators by social workers and database is relatively easier.</a:t>
            </a:r>
          </a:p>
          <a:p>
            <a:pPr>
              <a:spcBef>
                <a:spcPts val="1200"/>
              </a:spcBef>
              <a:buClr>
                <a:schemeClr val="tx1"/>
              </a:buClr>
            </a:pPr>
            <a:r>
              <a:rPr lang="en-US" sz="1400" dirty="0"/>
              <a:t>The weight (indicator’s influence level) of selected indicators is determined. Each selected indicator is assigned a certain numeric value in accordance to its influence on the family welfare level.</a:t>
            </a:r>
          </a:p>
          <a:p>
            <a:pPr>
              <a:buNone/>
            </a:pPr>
            <a:endParaRPr lang="en-US" dirty="0"/>
          </a:p>
        </p:txBody>
      </p:sp>
      <p:pic>
        <p:nvPicPr>
          <p:cNvPr id="4" name="Picture 3"/>
          <p:cNvPicPr>
            <a:picLocks noChangeAspect="1" noChangeArrowheads="1"/>
          </p:cNvPicPr>
          <p:nvPr/>
        </p:nvPicPr>
        <p:blipFill>
          <a:blip r:embed="rId2" cstate="print"/>
          <a:srcRect/>
          <a:stretch>
            <a:fillRect/>
          </a:stretch>
        </p:blipFill>
        <p:spPr bwMode="auto">
          <a:xfrm>
            <a:off x="0" y="0"/>
            <a:ext cx="9115425" cy="1647827"/>
          </a:xfrm>
          <a:prstGeom prst="rect">
            <a:avLst/>
          </a:prstGeom>
          <a:noFill/>
        </p:spPr>
      </p:pic>
      <p:sp>
        <p:nvSpPr>
          <p:cNvPr id="6" name="Title 1"/>
          <p:cNvSpPr txBox="1">
            <a:spLocks/>
          </p:cNvSpPr>
          <p:nvPr/>
        </p:nvSpPr>
        <p:spPr>
          <a:xfrm>
            <a:off x="642910" y="1714488"/>
            <a:ext cx="8086724" cy="500066"/>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ormAutofit fontScale="97500"/>
          </a:bodyPr>
          <a:lstStyle/>
          <a:p>
            <a:pPr algn="ctr">
              <a:spcBef>
                <a:spcPct val="0"/>
              </a:spcBef>
              <a:defRPr/>
            </a:pPr>
            <a:r>
              <a:rPr lang="en-US" sz="2400" dirty="0"/>
              <a:t>Welfare Assessment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a:spLocks noGrp="1"/>
          </p:cNvSpPr>
          <p:nvPr>
            <p:ph type="title"/>
          </p:nvPr>
        </p:nvSpPr>
        <p:spPr>
          <a:xfrm>
            <a:off x="428596" y="1643050"/>
            <a:ext cx="8229600" cy="500066"/>
          </a:xfrm>
        </p:spPr>
        <p:style>
          <a:lnRef idx="2">
            <a:schemeClr val="accent3">
              <a:shade val="50000"/>
            </a:schemeClr>
          </a:lnRef>
          <a:fillRef idx="1">
            <a:schemeClr val="accent3"/>
          </a:fillRef>
          <a:effectRef idx="0">
            <a:schemeClr val="accent3"/>
          </a:effectRef>
          <a:fontRef idx="minor">
            <a:schemeClr val="lt1"/>
          </a:fontRef>
        </p:style>
        <p:txBody>
          <a:bodyPr>
            <a:normAutofit fontScale="90000"/>
          </a:bodyPr>
          <a:lstStyle/>
          <a:p>
            <a:r>
              <a:rPr lang="en-US" sz="2000" dirty="0" smtClean="0"/>
              <a:t>Welfare </a:t>
            </a:r>
            <a:r>
              <a:rPr lang="en-US" sz="2000" dirty="0"/>
              <a:t>Index </a:t>
            </a:r>
            <a:br>
              <a:rPr lang="en-US" sz="2000" dirty="0"/>
            </a:br>
            <a:endParaRPr lang="en-US" sz="2000" dirty="0"/>
          </a:p>
        </p:txBody>
      </p:sp>
      <p:sp>
        <p:nvSpPr>
          <p:cNvPr id="6" name="TextBox 5"/>
          <p:cNvSpPr txBox="1"/>
          <p:nvPr/>
        </p:nvSpPr>
        <p:spPr>
          <a:xfrm>
            <a:off x="571472" y="2643182"/>
            <a:ext cx="7858180" cy="3539430"/>
          </a:xfrm>
          <a:prstGeom prst="rect">
            <a:avLst/>
          </a:prstGeom>
          <a:noFill/>
        </p:spPr>
        <p:txBody>
          <a:bodyPr wrap="square" rtlCol="0">
            <a:spAutoFit/>
          </a:bodyPr>
          <a:lstStyle/>
          <a:p>
            <a:pPr>
              <a:buFont typeface="Arial" pitchFamily="34" charset="0"/>
              <a:buChar char="•"/>
            </a:pPr>
            <a:endParaRPr lang="de-AT" sz="1400" dirty="0" smtClean="0"/>
          </a:p>
          <a:p>
            <a:pPr>
              <a:buFont typeface="Arial" pitchFamily="34" charset="0"/>
              <a:buChar char="•"/>
            </a:pPr>
            <a:r>
              <a:rPr lang="en-US" sz="1600" dirty="0" smtClean="0"/>
              <a:t>Calculation </a:t>
            </a:r>
            <a:r>
              <a:rPr lang="en-US" sz="1600" dirty="0"/>
              <a:t>of family welfare index is formulated:</a:t>
            </a:r>
          </a:p>
          <a:p>
            <a:pPr lvl="0"/>
            <a:endParaRPr lang="ka-GE" sz="1400" dirty="0"/>
          </a:p>
          <a:p>
            <a:pPr lvl="0"/>
            <a:endParaRPr lang="en-US" sz="1400" dirty="0"/>
          </a:p>
          <a:p>
            <a:r>
              <a:rPr lang="en-US" sz="1400" dirty="0"/>
              <a:t> </a:t>
            </a:r>
          </a:p>
          <a:p>
            <a:pPr lvl="0">
              <a:buFont typeface="Arial" pitchFamily="34" charset="0"/>
              <a:buChar char="•"/>
            </a:pPr>
            <a:endParaRPr lang="ka-GE" sz="1400" dirty="0" smtClean="0"/>
          </a:p>
          <a:p>
            <a:pPr lvl="0">
              <a:buFont typeface="Arial" pitchFamily="34" charset="0"/>
              <a:buChar char="•"/>
            </a:pPr>
            <a:endParaRPr lang="ka-GE" sz="1400" dirty="0"/>
          </a:p>
          <a:p>
            <a:pPr>
              <a:buFont typeface="Arial" pitchFamily="34" charset="0"/>
              <a:buChar char="•"/>
            </a:pPr>
            <a:r>
              <a:rPr lang="de-AT" sz="1400" dirty="0" smtClean="0"/>
              <a:t> </a:t>
            </a:r>
            <a:r>
              <a:rPr lang="en-US" sz="1600" dirty="0"/>
              <a:t>C </a:t>
            </a:r>
            <a:r>
              <a:rPr lang="en-US" sz="1600" dirty="0" smtClean="0"/>
              <a:t>- is </a:t>
            </a:r>
            <a:r>
              <a:rPr lang="en-US" sz="1600" dirty="0"/>
              <a:t>a household consumer </a:t>
            </a:r>
            <a:r>
              <a:rPr lang="en-US" sz="1600" dirty="0" smtClean="0"/>
              <a:t>index </a:t>
            </a:r>
            <a:r>
              <a:rPr lang="ka-GE" sz="1600" dirty="0"/>
              <a:t>(</a:t>
            </a:r>
            <a:r>
              <a:rPr lang="en-US" sz="1600" dirty="0"/>
              <a:t>assessment of the real consumer expenditure of family)</a:t>
            </a:r>
          </a:p>
          <a:p>
            <a:r>
              <a:rPr lang="en-US" sz="1500" dirty="0"/>
              <a:t> </a:t>
            </a:r>
          </a:p>
          <a:p>
            <a:pPr>
              <a:buFont typeface="Arial" pitchFamily="34" charset="0"/>
              <a:buChar char="•"/>
            </a:pPr>
            <a:r>
              <a:rPr lang="en-US" sz="1500" dirty="0" smtClean="0"/>
              <a:t> N</a:t>
            </a:r>
            <a:r>
              <a:rPr lang="ka-GE" sz="1500" dirty="0" smtClean="0"/>
              <a:t>  </a:t>
            </a:r>
            <a:r>
              <a:rPr lang="en-US" sz="1600" dirty="0" smtClean="0"/>
              <a:t>- is </a:t>
            </a:r>
            <a:r>
              <a:rPr lang="en-US" sz="1600" dirty="0"/>
              <a:t>a household needs index; while calculating the household needs index the cohabitation effect and equivalent coefficient is taken into the consideration</a:t>
            </a:r>
            <a:r>
              <a:rPr lang="en-US" sz="1600" dirty="0" smtClean="0"/>
              <a:t>.</a:t>
            </a:r>
          </a:p>
          <a:p>
            <a:endParaRPr lang="en-US" sz="1600" dirty="0"/>
          </a:p>
          <a:p>
            <a:r>
              <a:rPr lang="en-US" sz="1500" dirty="0"/>
              <a:t> </a:t>
            </a:r>
            <a:r>
              <a:rPr lang="en-US" sz="1600" dirty="0"/>
              <a:t>The less welfare index, the lower household welfare level.</a:t>
            </a:r>
          </a:p>
          <a:p>
            <a:endParaRPr lang="en-US" sz="1500" dirty="0"/>
          </a:p>
          <a:p>
            <a:endParaRPr lang="en-US" sz="1400" dirty="0"/>
          </a:p>
        </p:txBody>
      </p:sp>
      <p:pic>
        <p:nvPicPr>
          <p:cNvPr id="8" name="Object 5"/>
          <p:cNvPicPr/>
          <p:nvPr/>
        </p:nvPicPr>
        <p:blipFill>
          <a:blip r:embed="rId2" cstate="print"/>
          <a:srcRect/>
          <a:stretch>
            <a:fillRect/>
          </a:stretch>
        </p:blipFill>
        <p:spPr bwMode="auto">
          <a:xfrm>
            <a:off x="4035425" y="3071283"/>
            <a:ext cx="1073150" cy="715433"/>
          </a:xfrm>
          <a:prstGeom prst="rect">
            <a:avLst/>
          </a:prstGeom>
          <a:noFill/>
        </p:spPr>
      </p:pic>
      <p:pic>
        <p:nvPicPr>
          <p:cNvPr id="9" name="Picture 8"/>
          <p:cNvPicPr>
            <a:picLocks noChangeAspect="1" noChangeArrowheads="1"/>
          </p:cNvPicPr>
          <p:nvPr/>
        </p:nvPicPr>
        <p:blipFill>
          <a:blip r:embed="rId3" cstate="print"/>
          <a:srcRect/>
          <a:stretch>
            <a:fillRect/>
          </a:stretch>
        </p:blipFill>
        <p:spPr bwMode="auto">
          <a:xfrm>
            <a:off x="0" y="0"/>
            <a:ext cx="9115425" cy="1647827"/>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86020"/>
          <p:cNvSpPr>
            <a:spLocks noGrp="1" noChangeArrowheads="1"/>
          </p:cNvSpPr>
          <p:nvPr>
            <p:ph idx="1"/>
          </p:nvPr>
        </p:nvSpPr>
        <p:spPr>
          <a:xfrm>
            <a:off x="357158" y="2786059"/>
            <a:ext cx="8229600" cy="3451254"/>
          </a:xfrm>
          <a:effectLst/>
        </p:spPr>
        <p:txBody>
          <a:bodyPr/>
          <a:lstStyle/>
          <a:p>
            <a:pPr>
              <a:buNone/>
            </a:pPr>
            <a:r>
              <a:rPr lang="ka-GE" sz="2800" b="1" dirty="0" smtClean="0">
                <a:effectLst>
                  <a:outerShdw blurRad="38100" dist="38100" dir="2700000" algn="tl">
                    <a:srgbClr val="000000">
                      <a:alpha val="43137"/>
                    </a:srgbClr>
                  </a:outerShdw>
                </a:effectLst>
                <a:latin typeface="Arial" charset="0"/>
              </a:rPr>
              <a:t>   </a:t>
            </a:r>
            <a:r>
              <a:rPr lang="en-US" sz="2800" b="1" dirty="0">
                <a:effectLst>
                  <a:outerShdw blurRad="38100" dist="38100" dir="2700000" algn="tl">
                    <a:srgbClr val="000000">
                      <a:alpha val="43000"/>
                    </a:srgbClr>
                  </a:outerShdw>
                </a:effectLst>
              </a:rPr>
              <a:t>The structure of consumer </a:t>
            </a:r>
            <a:r>
              <a:rPr lang="en-US" sz="2800" b="1" dirty="0" smtClean="0">
                <a:effectLst>
                  <a:outerShdw blurRad="38100" dist="38100" dir="2700000" algn="tl">
                    <a:srgbClr val="000000">
                      <a:alpha val="43000"/>
                    </a:srgbClr>
                  </a:outerShdw>
                </a:effectLst>
              </a:rPr>
              <a:t>index</a:t>
            </a:r>
            <a:endParaRPr lang="en-US" sz="2800" b="1" dirty="0" smtClean="0">
              <a:effectLst>
                <a:outerShdw blurRad="38100" dist="38100" dir="2700000" algn="tl">
                  <a:srgbClr val="000000">
                    <a:alpha val="43137"/>
                  </a:srgbClr>
                </a:outerShdw>
              </a:effectLst>
              <a:latin typeface="Arial" charset="0"/>
            </a:endParaRPr>
          </a:p>
          <a:p>
            <a:pPr>
              <a:buNone/>
            </a:pPr>
            <a:endParaRPr lang="en-US" dirty="0">
              <a:effectLst>
                <a:outerShdw blurRad="38100" dist="38100" dir="2700000" algn="tl">
                  <a:srgbClr val="000000">
                    <a:alpha val="43137"/>
                  </a:srgbClr>
                </a:outerShdw>
              </a:effectLst>
            </a:endParaRPr>
          </a:p>
          <a:p>
            <a:pPr eaLnBrk="1" hangingPunct="1">
              <a:lnSpc>
                <a:spcPct val="90000"/>
              </a:lnSpc>
            </a:pPr>
            <a:endParaRPr lang="en-US" sz="2000" dirty="0" smtClean="0">
              <a:latin typeface="Acad Nusx Geo" pitchFamily="34" charset="0"/>
            </a:endParaRPr>
          </a:p>
          <a:p>
            <a:pPr eaLnBrk="1" hangingPunct="1">
              <a:lnSpc>
                <a:spcPct val="90000"/>
              </a:lnSpc>
              <a:buNone/>
            </a:pPr>
            <a:r>
              <a:rPr lang="en-US" sz="2000" dirty="0" smtClean="0"/>
              <a:t>		</a:t>
            </a:r>
          </a:p>
          <a:p>
            <a:pPr eaLnBrk="1" hangingPunct="1">
              <a:lnSpc>
                <a:spcPct val="90000"/>
              </a:lnSpc>
              <a:buFontTx/>
              <a:buNone/>
            </a:pPr>
            <a:endParaRPr lang="ka-GE" sz="2000" dirty="0" smtClean="0">
              <a:latin typeface="Acad Nusx Geo" pitchFamily="34" charset="0"/>
            </a:endParaRPr>
          </a:p>
          <a:p>
            <a:pPr eaLnBrk="1" hangingPunct="1">
              <a:lnSpc>
                <a:spcPct val="90000"/>
              </a:lnSpc>
              <a:buFontTx/>
              <a:buNone/>
            </a:pPr>
            <a:endParaRPr lang="ka-GE" sz="2000" dirty="0" smtClean="0">
              <a:latin typeface="Acad Nusx Geo" pitchFamily="34" charset="0"/>
            </a:endParaRPr>
          </a:p>
          <a:p>
            <a:pPr>
              <a:lnSpc>
                <a:spcPct val="90000"/>
              </a:lnSpc>
              <a:buNone/>
            </a:pPr>
            <a:r>
              <a:rPr lang="en-US" sz="2000" dirty="0"/>
              <a:t>Family Consumer </a:t>
            </a:r>
            <a:r>
              <a:rPr lang="en-US" sz="2000" dirty="0" smtClean="0"/>
              <a:t>Index:</a:t>
            </a:r>
            <a:endParaRPr lang="en-US" sz="2000" dirty="0"/>
          </a:p>
          <a:p>
            <a:pPr eaLnBrk="1" hangingPunct="1">
              <a:lnSpc>
                <a:spcPct val="90000"/>
              </a:lnSpc>
              <a:buFontTx/>
              <a:buNone/>
            </a:pPr>
            <a:endParaRPr lang="ka-GE" sz="2000" dirty="0" smtClean="0">
              <a:latin typeface="Acad Nusx Geo" pitchFamily="34" charset="0"/>
            </a:endParaRPr>
          </a:p>
        </p:txBody>
      </p:sp>
      <p:pic>
        <p:nvPicPr>
          <p:cNvPr id="6" name="Picture 5"/>
          <p:cNvPicPr>
            <a:picLocks noChangeAspect="1" noChangeArrowheads="1"/>
          </p:cNvPicPr>
          <p:nvPr/>
        </p:nvPicPr>
        <p:blipFill>
          <a:blip r:embed="rId2" cstate="print"/>
          <a:srcRect/>
          <a:stretch>
            <a:fillRect/>
          </a:stretch>
        </p:blipFill>
        <p:spPr bwMode="auto">
          <a:xfrm>
            <a:off x="28575" y="0"/>
            <a:ext cx="9115425" cy="1647827"/>
          </a:xfrm>
          <a:prstGeom prst="rect">
            <a:avLst/>
          </a:prstGeom>
          <a:noFill/>
        </p:spPr>
      </p:pic>
      <p:sp>
        <p:nvSpPr>
          <p:cNvPr id="8" name="Title 1"/>
          <p:cNvSpPr txBox="1">
            <a:spLocks/>
          </p:cNvSpPr>
          <p:nvPr/>
        </p:nvSpPr>
        <p:spPr>
          <a:xfrm>
            <a:off x="179512" y="1678773"/>
            <a:ext cx="8086724" cy="500066"/>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ormAutofit fontScale="97500"/>
          </a:bodyPr>
          <a:lstStyle/>
          <a:p>
            <a:pPr lvl="0" algn="ctr">
              <a:spcBef>
                <a:spcPct val="0"/>
              </a:spcBef>
              <a:defRPr/>
            </a:pPr>
            <a:r>
              <a:rPr lang="en-US" sz="2400" b="1" dirty="0"/>
              <a:t>Consumer Index </a:t>
            </a:r>
            <a:endParaRPr lang="ru-RU" sz="2400" b="1" dirty="0">
              <a:solidFill>
                <a:schemeClr val="bg1"/>
              </a:solidFill>
              <a:latin typeface="Arial" charset="0"/>
              <a:cs typeface="Arial" charset="0"/>
            </a:endParaRPr>
          </a:p>
        </p:txBody>
      </p:sp>
      <p:pic>
        <p:nvPicPr>
          <p:cNvPr id="2" name="Picture 1" descr="C:\Users\ULOGUA\Desktop\exp.PNG"/>
          <p:cNvPicPr>
            <a:picLocks noChangeAspect="1" noChangeArrowheads="1"/>
          </p:cNvPicPr>
          <p:nvPr/>
        </p:nvPicPr>
        <p:blipFill>
          <a:blip r:embed="rId3" cstate="print"/>
          <a:srcRect/>
          <a:stretch>
            <a:fillRect/>
          </a:stretch>
        </p:blipFill>
        <p:spPr bwMode="auto">
          <a:xfrm>
            <a:off x="2081204" y="4000500"/>
            <a:ext cx="1276350" cy="695325"/>
          </a:xfrm>
          <a:prstGeom prst="rect">
            <a:avLst/>
          </a:prstGeom>
          <a:noFill/>
        </p:spPr>
      </p:pic>
      <p:pic>
        <p:nvPicPr>
          <p:cNvPr id="3075" name="Picture 3" descr="C:\Users\ULOGUA\Desktop\prcx.PNG"/>
          <p:cNvPicPr>
            <a:picLocks noChangeAspect="1" noChangeArrowheads="1"/>
          </p:cNvPicPr>
          <p:nvPr/>
        </p:nvPicPr>
        <p:blipFill>
          <a:blip r:embed="rId4" cstate="print"/>
          <a:srcRect/>
          <a:stretch>
            <a:fillRect/>
          </a:stretch>
        </p:blipFill>
        <p:spPr bwMode="auto">
          <a:xfrm>
            <a:off x="3338515" y="3857628"/>
            <a:ext cx="1590675" cy="1038225"/>
          </a:xfrm>
          <a:prstGeom prst="rect">
            <a:avLst/>
          </a:prstGeom>
          <a:noFill/>
        </p:spPr>
      </p:pic>
      <p:pic>
        <p:nvPicPr>
          <p:cNvPr id="3076" name="Picture 4" descr="C:\Users\ULOGUA\Desktop\C0.PNG"/>
          <p:cNvPicPr>
            <a:picLocks noChangeAspect="1" noChangeArrowheads="1"/>
          </p:cNvPicPr>
          <p:nvPr/>
        </p:nvPicPr>
        <p:blipFill>
          <a:blip r:embed="rId5" cstate="print"/>
          <a:srcRect/>
          <a:stretch>
            <a:fillRect/>
          </a:stretch>
        </p:blipFill>
        <p:spPr bwMode="auto">
          <a:xfrm>
            <a:off x="4929190" y="4143380"/>
            <a:ext cx="676275" cy="581025"/>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785786" y="2210574"/>
            <a:ext cx="7344816" cy="3785652"/>
          </a:xfrm>
          <a:prstGeom prst="rect">
            <a:avLst/>
          </a:prstGeom>
        </p:spPr>
        <p:txBody>
          <a:bodyPr wrap="square">
            <a:spAutoFit/>
          </a:bodyPr>
          <a:lstStyle/>
          <a:p>
            <a:pPr>
              <a:buNone/>
            </a:pPr>
            <a:r>
              <a:rPr lang="ka-GE" sz="1600" b="1" dirty="0" smtClean="0">
                <a:effectLst>
                  <a:outerShdw blurRad="38100" dist="38100" dir="2700000" algn="tl">
                    <a:srgbClr val="000000">
                      <a:alpha val="43137"/>
                    </a:srgbClr>
                  </a:outerShdw>
                </a:effectLst>
                <a:latin typeface="Sylfaen" pitchFamily="18" charset="0"/>
              </a:rPr>
              <a:t> </a:t>
            </a:r>
            <a:r>
              <a:rPr lang="en-US" sz="1600" b="1" dirty="0">
                <a:effectLst>
                  <a:outerShdw blurRad="38100" dist="38100" dir="2700000" algn="tl">
                    <a:srgbClr val="000000">
                      <a:alpha val="43137"/>
                    </a:srgbClr>
                  </a:outerShdw>
                </a:effectLst>
                <a:latin typeface="Sylfaen" pitchFamily="18" charset="0"/>
              </a:rPr>
              <a:t>T</a:t>
            </a:r>
            <a:r>
              <a:rPr lang="en-US" sz="1600" b="1" dirty="0" smtClean="0">
                <a:effectLst>
                  <a:outerShdw blurRad="38100" dist="38100" dir="2700000" algn="tl">
                    <a:srgbClr val="000000">
                      <a:alpha val="43137"/>
                    </a:srgbClr>
                  </a:outerShdw>
                </a:effectLst>
                <a:latin typeface="Sylfaen" pitchFamily="18" charset="0"/>
              </a:rPr>
              <a:t>he </a:t>
            </a:r>
            <a:r>
              <a:rPr lang="en-US" sz="1600" b="1" dirty="0">
                <a:effectLst>
                  <a:outerShdw blurRad="38100" dist="38100" dir="2700000" algn="tl">
                    <a:srgbClr val="000000">
                      <a:alpha val="43137"/>
                    </a:srgbClr>
                  </a:outerShdw>
                </a:effectLst>
                <a:latin typeface="Sylfaen" pitchFamily="18" charset="0"/>
              </a:rPr>
              <a:t>S</a:t>
            </a:r>
            <a:r>
              <a:rPr lang="en-US" sz="1600" b="1" dirty="0" smtClean="0">
                <a:effectLst>
                  <a:outerShdw blurRad="38100" dist="38100" dir="2700000" algn="tl">
                    <a:srgbClr val="000000">
                      <a:alpha val="43137"/>
                    </a:srgbClr>
                  </a:outerShdw>
                </a:effectLst>
                <a:latin typeface="Sylfaen" pitchFamily="18" charset="0"/>
              </a:rPr>
              <a:t>tructure of Consumer </a:t>
            </a:r>
            <a:r>
              <a:rPr lang="en-US" sz="1600" b="1" dirty="0">
                <a:effectLst>
                  <a:outerShdw blurRad="38100" dist="38100" dir="2700000" algn="tl">
                    <a:srgbClr val="000000">
                      <a:alpha val="43137"/>
                    </a:srgbClr>
                  </a:outerShdw>
                </a:effectLst>
                <a:latin typeface="Sylfaen" pitchFamily="18" charset="0"/>
              </a:rPr>
              <a:t>I</a:t>
            </a:r>
            <a:r>
              <a:rPr lang="en-US" sz="1600" b="1" dirty="0" smtClean="0">
                <a:effectLst>
                  <a:outerShdw blurRad="38100" dist="38100" dir="2700000" algn="tl">
                    <a:srgbClr val="000000">
                      <a:alpha val="43137"/>
                    </a:srgbClr>
                  </a:outerShdw>
                </a:effectLst>
                <a:latin typeface="Sylfaen" pitchFamily="18" charset="0"/>
              </a:rPr>
              <a:t>ndex</a:t>
            </a:r>
          </a:p>
          <a:p>
            <a:pPr>
              <a:buNone/>
            </a:pPr>
            <a:r>
              <a:rPr lang="en-US" sz="1400" dirty="0" smtClean="0">
                <a:latin typeface="Sylfaen" pitchFamily="18" charset="0"/>
              </a:rPr>
              <a:t> </a:t>
            </a:r>
            <a:r>
              <a:rPr lang="en-US" sz="1400" dirty="0" err="1" smtClean="0">
                <a:latin typeface="Sylfaen" pitchFamily="18" charset="0"/>
              </a:rPr>
              <a:t>Ко</a:t>
            </a:r>
            <a:r>
              <a:rPr lang="en-US" sz="1400" dirty="0" smtClean="0">
                <a:latin typeface="Sylfaen" pitchFamily="18" charset="0"/>
              </a:rPr>
              <a:t> – </a:t>
            </a:r>
            <a:r>
              <a:rPr lang="en-US" sz="1400" dirty="0"/>
              <a:t>Constant Coefficient </a:t>
            </a:r>
            <a:endParaRPr lang="en-US" sz="1400" dirty="0" smtClean="0">
              <a:latin typeface="Sylfaen" pitchFamily="18" charset="0"/>
            </a:endParaRPr>
          </a:p>
          <a:p>
            <a:r>
              <a:rPr lang="en-US" sz="1400" dirty="0" smtClean="0">
                <a:latin typeface="Sylfaen" pitchFamily="18" charset="0"/>
              </a:rPr>
              <a:t>Cl- </a:t>
            </a:r>
            <a:r>
              <a:rPr lang="en-US" sz="1400" dirty="0"/>
              <a:t>Agricultural Property (Land) Index;</a:t>
            </a:r>
          </a:p>
          <a:p>
            <a:r>
              <a:rPr lang="en-US" sz="1400" dirty="0" smtClean="0">
                <a:latin typeface="Sylfaen" pitchFamily="18" charset="0"/>
              </a:rPr>
              <a:t>C2- </a:t>
            </a:r>
            <a:r>
              <a:rPr lang="en-US" sz="1400" dirty="0"/>
              <a:t>Agricultural Property (Cattle) Index</a:t>
            </a:r>
            <a:r>
              <a:rPr lang="en-US" sz="1400" dirty="0" smtClean="0"/>
              <a:t>;</a:t>
            </a:r>
            <a:endParaRPr lang="en-US" sz="1400" dirty="0" smtClean="0">
              <a:latin typeface="Sylfaen" pitchFamily="18" charset="0"/>
            </a:endParaRPr>
          </a:p>
          <a:p>
            <a:r>
              <a:rPr lang="en-US" sz="1400" dirty="0" smtClean="0">
                <a:latin typeface="Sylfaen" pitchFamily="18" charset="0"/>
              </a:rPr>
              <a:t>C3- </a:t>
            </a:r>
            <a:r>
              <a:rPr lang="en-US" sz="1400" dirty="0"/>
              <a:t>Personal Property Index</a:t>
            </a:r>
            <a:endParaRPr lang="en-US" sz="1400" dirty="0" smtClean="0">
              <a:latin typeface="Sylfaen" pitchFamily="18" charset="0"/>
            </a:endParaRPr>
          </a:p>
          <a:p>
            <a:r>
              <a:rPr lang="en-US" sz="1400" dirty="0" smtClean="0">
                <a:latin typeface="Sylfaen" pitchFamily="18" charset="0"/>
              </a:rPr>
              <a:t>C4- </a:t>
            </a:r>
            <a:r>
              <a:rPr lang="en-US" sz="1400" dirty="0"/>
              <a:t>Income Index</a:t>
            </a:r>
            <a:endParaRPr lang="en-US" sz="1400" dirty="0" smtClean="0">
              <a:latin typeface="Sylfaen" pitchFamily="18" charset="0"/>
            </a:endParaRPr>
          </a:p>
          <a:p>
            <a:r>
              <a:rPr lang="en-US" sz="1400" dirty="0" smtClean="0">
                <a:latin typeface="Sylfaen" pitchFamily="18" charset="0"/>
              </a:rPr>
              <a:t>C5- </a:t>
            </a:r>
            <a:r>
              <a:rPr lang="en-US" sz="1400" dirty="0"/>
              <a:t>Utility cost index;</a:t>
            </a:r>
            <a:endParaRPr lang="en-US" sz="1400" dirty="0" smtClean="0">
              <a:latin typeface="Sylfaen" pitchFamily="18" charset="0"/>
            </a:endParaRPr>
          </a:p>
          <a:p>
            <a:r>
              <a:rPr lang="en-US" sz="1400" dirty="0" smtClean="0">
                <a:latin typeface="Sylfaen" pitchFamily="18" charset="0"/>
              </a:rPr>
              <a:t>C6- </a:t>
            </a:r>
            <a:r>
              <a:rPr lang="en-US" sz="1400" dirty="0"/>
              <a:t>Utility cost index;</a:t>
            </a:r>
            <a:endParaRPr lang="en-US" sz="1400" dirty="0" smtClean="0">
              <a:latin typeface="Sylfaen" pitchFamily="18" charset="0"/>
            </a:endParaRPr>
          </a:p>
          <a:p>
            <a:r>
              <a:rPr lang="en-US" sz="1400" dirty="0" smtClean="0">
                <a:latin typeface="Sylfaen" pitchFamily="18" charset="0"/>
              </a:rPr>
              <a:t>С7- </a:t>
            </a:r>
            <a:r>
              <a:rPr lang="en-US" sz="1400" dirty="0"/>
              <a:t>Education and Employment Index</a:t>
            </a:r>
          </a:p>
          <a:p>
            <a:r>
              <a:rPr lang="en-US" sz="1400" dirty="0" smtClean="0">
                <a:latin typeface="Sylfaen" pitchFamily="18" charset="0"/>
              </a:rPr>
              <a:t>С8- </a:t>
            </a:r>
            <a:r>
              <a:rPr lang="en-US" sz="1400" dirty="0" smtClean="0"/>
              <a:t>Territorial </a:t>
            </a:r>
            <a:r>
              <a:rPr lang="en-US" sz="1400" dirty="0"/>
              <a:t>Index</a:t>
            </a:r>
            <a:endParaRPr lang="en-US" sz="1400" dirty="0" smtClean="0">
              <a:latin typeface="Sylfaen" pitchFamily="18" charset="0"/>
            </a:endParaRPr>
          </a:p>
          <a:p>
            <a:r>
              <a:rPr lang="en-US" sz="1400" dirty="0" smtClean="0">
                <a:latin typeface="Sylfaen" pitchFamily="18" charset="0"/>
              </a:rPr>
              <a:t>С9- </a:t>
            </a:r>
            <a:r>
              <a:rPr lang="en-US" sz="1400" dirty="0"/>
              <a:t>Basic living Condition Index</a:t>
            </a:r>
          </a:p>
          <a:p>
            <a:r>
              <a:rPr lang="en-US" sz="1400" dirty="0" smtClean="0">
                <a:latin typeface="Sylfaen" pitchFamily="18" charset="0"/>
              </a:rPr>
              <a:t>С10- </a:t>
            </a:r>
            <a:r>
              <a:rPr lang="en-US" sz="1400" dirty="0"/>
              <a:t>Other Real Estate Index. </a:t>
            </a:r>
            <a:endParaRPr lang="en-US" sz="1400" dirty="0" smtClean="0">
              <a:latin typeface="Sylfaen" pitchFamily="18" charset="0"/>
            </a:endParaRPr>
          </a:p>
          <a:p>
            <a:r>
              <a:rPr lang="en-US" sz="1400" dirty="0" smtClean="0">
                <a:latin typeface="Sylfaen" pitchFamily="18" charset="0"/>
              </a:rPr>
              <a:t>С0 – </a:t>
            </a:r>
            <a:r>
              <a:rPr lang="en-US" sz="1400" dirty="0" smtClean="0"/>
              <a:t>is </a:t>
            </a:r>
            <a:r>
              <a:rPr lang="en-US" sz="1400" dirty="0"/>
              <a:t>a monetary social assistance – ‘’Subsistence Allowance’’  issued (or would be issued) to the family or any member of the family in the recent past; Or - other social monetary subsidy which  will be terminated in accordance with the applicable legislation in the case of receiving the ‘’subsistence allowance’’. Or other monetary assistance which is issued to the beneficiaries is depend on the rating score</a:t>
            </a:r>
            <a:r>
              <a:rPr lang="en-US" sz="1400" dirty="0" smtClean="0"/>
              <a:t>.</a:t>
            </a:r>
            <a:endParaRPr lang="en-US" sz="1400" dirty="0" smtClean="0">
              <a:latin typeface="Sylfaen" pitchFamily="18" charset="0"/>
            </a:endParaRPr>
          </a:p>
        </p:txBody>
      </p:sp>
      <p:pic>
        <p:nvPicPr>
          <p:cNvPr id="4" name="Picture 3"/>
          <p:cNvPicPr>
            <a:picLocks noChangeAspect="1" noChangeArrowheads="1"/>
          </p:cNvPicPr>
          <p:nvPr/>
        </p:nvPicPr>
        <p:blipFill>
          <a:blip r:embed="rId2" cstate="print"/>
          <a:srcRect/>
          <a:stretch>
            <a:fillRect/>
          </a:stretch>
        </p:blipFill>
        <p:spPr bwMode="auto">
          <a:xfrm>
            <a:off x="0" y="0"/>
            <a:ext cx="9115425" cy="1647827"/>
          </a:xfrm>
          <a:prstGeom prst="rect">
            <a:avLst/>
          </a:prstGeom>
          <a:noFill/>
        </p:spPr>
      </p:pic>
      <p:sp>
        <p:nvSpPr>
          <p:cNvPr id="7" name="Title 1"/>
          <p:cNvSpPr txBox="1">
            <a:spLocks/>
          </p:cNvSpPr>
          <p:nvPr/>
        </p:nvSpPr>
        <p:spPr>
          <a:xfrm>
            <a:off x="428596" y="1643050"/>
            <a:ext cx="8086724" cy="500066"/>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ormAutofit fontScale="97500"/>
          </a:bodyPr>
          <a:lstStyle/>
          <a:p>
            <a:pPr lvl="0" algn="ctr">
              <a:spcBef>
                <a:spcPct val="0"/>
              </a:spcBef>
              <a:defRPr/>
            </a:pPr>
            <a:r>
              <a:rPr lang="en-US" sz="2400" b="1" dirty="0"/>
              <a:t>Consumer Index </a:t>
            </a:r>
            <a:endParaRPr lang="ru-RU" sz="2400" b="1" dirty="0">
              <a:solidFill>
                <a:schemeClr val="bg1"/>
              </a:solidFill>
              <a:latin typeface="Arial" charset="0"/>
              <a:cs typeface="Arial"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1557</TotalTime>
  <Words>1046</Words>
  <Application>Microsoft Office PowerPoint</Application>
  <PresentationFormat>On-screen Show (4:3)</PresentationFormat>
  <Paragraphs>203</Paragraphs>
  <Slides>20</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20</vt:i4>
      </vt:variant>
    </vt:vector>
  </HeadingPairs>
  <TitlesOfParts>
    <vt:vector size="22" baseType="lpstr">
      <vt:lpstr>Office Theme</vt:lpstr>
      <vt:lpstr>Equation</vt:lpstr>
      <vt:lpstr>Methodology for Assessing Socio Economic Conditions of Socially Vulnerable Families and Its Usage. </vt:lpstr>
      <vt:lpstr>PowerPoint Presentation</vt:lpstr>
      <vt:lpstr>PowerPoint Presentation</vt:lpstr>
      <vt:lpstr>PowerPoint Presentation</vt:lpstr>
      <vt:lpstr>PowerPoint Presentation</vt:lpstr>
      <vt:lpstr>PowerPoint Presentation</vt:lpstr>
      <vt:lpstr>Welfare Index  </vt:lpstr>
      <vt:lpstr>PowerPoint Presentation</vt:lpstr>
      <vt:lpstr>PowerPoint Presentation</vt:lpstr>
      <vt:lpstr>PowerPoint Presentation</vt:lpstr>
      <vt:lpstr>Equivalent coefficients</vt:lpstr>
      <vt:lpstr>PowerPoint Presentation</vt:lpstr>
      <vt:lpstr>Methodology Assessment</vt:lpstr>
      <vt:lpstr>The options used in the welfare assessment method</vt:lpstr>
      <vt:lpstr>New structure and formula of beneficiaries</vt:lpstr>
      <vt:lpstr>The coverage of the population by the new schemes of benefits</vt:lpstr>
      <vt:lpstr>Other usage of the unified database of socially vulnerable families</vt:lpstr>
      <vt:lpstr>Other usage of the unified database of socially vulnerable families</vt:lpstr>
      <vt:lpstr>Other usage of the unified database of socially vulnerable families</vt:lpstr>
      <vt:lpstr>Thank You for Your Attention!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სოციალურად დაუცველი ოჯახების სოციალურ-ეკონომიკური მდგომარეობის შეფასების მეთოდოლოგია და მისი გამოყენება</dc:title>
  <dc:creator>ulogua</dc:creator>
  <cp:lastModifiedBy>Mariana Mkurnali</cp:lastModifiedBy>
  <cp:revision>93</cp:revision>
  <cp:lastPrinted>2018-09-24T06:19:36Z</cp:lastPrinted>
  <dcterms:created xsi:type="dcterms:W3CDTF">2015-10-08T06:16:47Z</dcterms:created>
  <dcterms:modified xsi:type="dcterms:W3CDTF">2019-08-12T12:33:39Z</dcterms:modified>
</cp:coreProperties>
</file>