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8"/>
  </p:notesMasterIdLst>
  <p:sldIdLst>
    <p:sldId id="256" r:id="rId2"/>
    <p:sldId id="261" r:id="rId3"/>
    <p:sldId id="272" r:id="rId4"/>
    <p:sldId id="273" r:id="rId5"/>
    <p:sldId id="274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o Odisharia" initials="NO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 varScale="1">
        <p:scale>
          <a:sx n="92" d="100"/>
          <a:sy n="92" d="100"/>
        </p:scale>
        <p:origin x="-9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57444-3C7C-42FF-AB9F-6E3565CF26DC}" type="datetimeFigureOut">
              <a:rPr lang="en-US" smtClean="0"/>
              <a:t>12-Aug-19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33F54-B974-4D77-8BCD-86E3197F4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4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6758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8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6758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sp>
        <p:nvSpPr>
          <p:cNvPr id="6759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59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59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AD58A1E-F981-944B-93E4-206B61A6FB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1709B-19DE-F546-A1AF-9BA1DDA77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8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03503-C7C4-DA4F-81D5-5C02F69D9B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1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11796-B089-DE49-9B97-475DEBDE59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8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52F3C-40EA-E94C-B271-F2B331629A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4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61BFE-E6A0-E544-8289-775ECE035A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7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514AF-0CA9-214C-AF33-671FF492C2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1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07D56-0DF3-C840-8ECF-09596BE782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4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94313-A80E-4B46-B248-A4EB4D862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8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83A37-5992-0044-B822-8C5B7A7DC3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6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65A44-43D5-6449-A470-E9628F1E4A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656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6656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656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6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656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F8CD43-A83F-074D-9E23-365C5BCCFD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5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0"/>
        <a:buChar char="¡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19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>
                <a:latin typeface="Calibri"/>
                <a:cs typeface="Calibri"/>
              </a:rPr>
              <a:t>Employment Policy</a:t>
            </a:r>
            <a:br>
              <a:rPr lang="en-US" sz="3600" dirty="0" smtClean="0">
                <a:latin typeface="Calibri"/>
                <a:cs typeface="Calibri"/>
              </a:rPr>
            </a:br>
            <a:r>
              <a:rPr lang="en-US" sz="3600" dirty="0" smtClean="0">
                <a:latin typeface="Calibri"/>
                <a:cs typeface="Calibri"/>
              </a:rPr>
              <a:t>Recent Developments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038" y="3427412"/>
            <a:ext cx="7239000" cy="2748245"/>
          </a:xfrm>
        </p:spPr>
        <p:txBody>
          <a:bodyPr/>
          <a:lstStyle/>
          <a:p>
            <a:pPr algn="ctr"/>
            <a:r>
              <a:rPr lang="en-US" sz="2400" dirty="0" smtClean="0">
                <a:latin typeface="Calibri"/>
                <a:cs typeface="Calibri"/>
              </a:rPr>
              <a:t>Ministry of Internally Displaced Persons from the Occupied Territories, </a:t>
            </a:r>
            <a:r>
              <a:rPr lang="en-US" sz="2400" dirty="0" err="1" smtClean="0">
                <a:latin typeface="Calibri"/>
                <a:cs typeface="Calibri"/>
              </a:rPr>
              <a:t>Labour</a:t>
            </a:r>
            <a:r>
              <a:rPr lang="en-US" sz="2400" dirty="0" smtClean="0">
                <a:latin typeface="Calibri"/>
                <a:cs typeface="Calibri"/>
              </a:rPr>
              <a:t>, Health and Social Affairs of Georgia</a:t>
            </a:r>
          </a:p>
          <a:p>
            <a:pPr algn="ctr"/>
            <a:r>
              <a:rPr lang="en-US" sz="2400" dirty="0" smtClean="0">
                <a:latin typeface="Calibri"/>
                <a:cs typeface="Calibri"/>
              </a:rPr>
              <a:t>Lika Klimiashvili</a:t>
            </a:r>
            <a:endParaRPr lang="ka-GE" sz="2400" dirty="0" smtClean="0">
              <a:latin typeface="Calibri"/>
              <a:cs typeface="Calibri"/>
            </a:endParaRPr>
          </a:p>
          <a:p>
            <a:pPr algn="ctr"/>
            <a:r>
              <a:rPr lang="en-US" sz="2400" dirty="0" smtClean="0">
                <a:latin typeface="Calibri"/>
                <a:cs typeface="Calibri"/>
              </a:rPr>
              <a:t>August, 2019</a:t>
            </a:r>
          </a:p>
          <a:p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1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Employment Policy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GB" sz="2400" dirty="0" smtClean="0">
              <a:latin typeface="Calibri"/>
              <a:cs typeface="Calibri"/>
            </a:endParaRPr>
          </a:p>
          <a:p>
            <a:pPr algn="just"/>
            <a:r>
              <a:rPr lang="en-GB" sz="2400" dirty="0" smtClean="0">
                <a:latin typeface="Calibri"/>
                <a:cs typeface="Calibri"/>
              </a:rPr>
              <a:t>A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Calibri"/>
                <a:cs typeface="Calibri"/>
              </a:rPr>
              <a:t>concept of new model of employment support services has been 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– 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cs typeface="Calibri"/>
              </a:rPr>
              <a:t>already implemented </a:t>
            </a:r>
            <a:r>
              <a:rPr lang="en-GB" sz="2400" dirty="0">
                <a:solidFill>
                  <a:schemeClr val="tx1"/>
                </a:solidFill>
                <a:latin typeface="Calibri"/>
                <a:cs typeface="Calibri"/>
              </a:rPr>
              <a:t>in 4  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cs typeface="Calibri"/>
              </a:rPr>
              <a:t>regions.</a:t>
            </a:r>
          </a:p>
          <a:p>
            <a:pPr algn="just"/>
            <a:r>
              <a:rPr lang="en-GB" sz="2400" dirty="0" smtClean="0">
                <a:latin typeface="Calibri"/>
                <a:cs typeface="Calibri"/>
              </a:rPr>
              <a:t>E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cs typeface="Calibri"/>
              </a:rPr>
              <a:t>mpowerment </a:t>
            </a:r>
            <a:r>
              <a:rPr lang="en-GB" sz="2400" dirty="0">
                <a:solidFill>
                  <a:schemeClr val="tx1"/>
                </a:solidFill>
                <a:latin typeface="Calibri"/>
                <a:cs typeface="Calibri"/>
              </a:rPr>
              <a:t>and </a:t>
            </a:r>
            <a:r>
              <a:rPr lang="en-GB" sz="2400" dirty="0" smtClean="0">
                <a:solidFill>
                  <a:schemeClr val="tx1"/>
                </a:solidFill>
                <a:latin typeface="Calibri"/>
                <a:cs typeface="Calibri"/>
              </a:rPr>
              <a:t>institutional development of  </a:t>
            </a:r>
            <a:r>
              <a:rPr lang="en-GB" sz="2400" dirty="0">
                <a:solidFill>
                  <a:schemeClr val="tx1"/>
                </a:solidFill>
                <a:latin typeface="Calibri"/>
                <a:cs typeface="Calibri"/>
              </a:rPr>
              <a:t>State Employment Services</a:t>
            </a:r>
            <a:r>
              <a:rPr lang="en-US" sz="2400" dirty="0" smtClean="0">
                <a:effectLst/>
                <a:latin typeface="Calibri"/>
                <a:cs typeface="Calibri"/>
              </a:rPr>
              <a:t> planned.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Calibri"/>
                <a:cs typeface="Calibri"/>
              </a:rPr>
              <a:t>National </a:t>
            </a:r>
            <a:r>
              <a:rPr lang="en-US" sz="2400" dirty="0" err="1">
                <a:solidFill>
                  <a:schemeClr val="tx1"/>
                </a:solidFill>
                <a:latin typeface="Calibri"/>
                <a:cs typeface="Calibri"/>
              </a:rPr>
              <a:t>Labour</a:t>
            </a:r>
            <a:r>
              <a:rPr lang="en-US" sz="2400" dirty="0">
                <a:solidFill>
                  <a:schemeClr val="tx1"/>
                </a:solidFill>
                <a:latin typeface="Calibri"/>
                <a:cs typeface="Calibri"/>
              </a:rPr>
              <a:t> and Employment Strategy and Strategy Realization Action Plan 2019-</a:t>
            </a:r>
            <a:r>
              <a:rPr lang="en-US" sz="2400" dirty="0" smtClean="0">
                <a:solidFill>
                  <a:schemeClr val="tx1"/>
                </a:solidFill>
                <a:latin typeface="Calibri"/>
                <a:cs typeface="Calibri"/>
              </a:rPr>
              <a:t>2023</a:t>
            </a:r>
            <a:r>
              <a:rPr lang="en-US" sz="2400" dirty="0" smtClean="0">
                <a:latin typeface="Calibri"/>
                <a:cs typeface="Calibri"/>
              </a:rPr>
              <a:t>.</a:t>
            </a:r>
          </a:p>
          <a:p>
            <a:pPr algn="just"/>
            <a:r>
              <a:rPr lang="en-US" sz="2400" dirty="0" smtClean="0">
                <a:latin typeface="Calibri"/>
                <a:cs typeface="Calibri"/>
              </a:rPr>
              <a:t>Active </a:t>
            </a:r>
            <a:r>
              <a:rPr lang="en-US" sz="2400" dirty="0" err="1" smtClean="0">
                <a:latin typeface="Calibri"/>
                <a:cs typeface="Calibri"/>
              </a:rPr>
              <a:t>Labour</a:t>
            </a:r>
            <a:r>
              <a:rPr lang="en-US" sz="2400" dirty="0" smtClean="0">
                <a:latin typeface="Calibri"/>
                <a:cs typeface="Calibri"/>
              </a:rPr>
              <a:t> Market Policy being implemented through State Programs.</a:t>
            </a:r>
          </a:p>
          <a:p>
            <a:pPr algn="just"/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825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</a:t>
            </a:r>
            <a:r>
              <a:rPr lang="en-US" dirty="0" err="1" smtClean="0"/>
              <a:t>Labour</a:t>
            </a:r>
            <a:r>
              <a:rPr lang="en-US" dirty="0" smtClean="0"/>
              <a:t> Market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Courier New" panose="02070309020205020404" pitchFamily="49" charset="0"/>
              <a:buChar char="o"/>
            </a:pPr>
            <a:endParaRPr lang="en-US" sz="1800" dirty="0" smtClean="0">
              <a:cs typeface="Arial" panose="020B0604020202020204" pitchFamily="34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000" dirty="0" smtClean="0">
                <a:cs typeface="Arial" panose="020B0604020202020204" pitchFamily="34" charset="0"/>
              </a:rPr>
              <a:t>Training </a:t>
            </a:r>
            <a:r>
              <a:rPr lang="en-US" sz="2000" dirty="0">
                <a:cs typeface="Arial" panose="020B0604020202020204" pitchFamily="34" charset="0"/>
              </a:rPr>
              <a:t>and retraining – human capacity development according the </a:t>
            </a:r>
            <a:r>
              <a:rPr lang="en-US" sz="2000" dirty="0" err="1">
                <a:cs typeface="Arial" panose="020B0604020202020204" pitchFamily="34" charset="0"/>
              </a:rPr>
              <a:t>labour</a:t>
            </a:r>
            <a:r>
              <a:rPr lang="en-US" sz="2000" dirty="0">
                <a:cs typeface="Arial" panose="020B0604020202020204" pitchFamily="34" charset="0"/>
              </a:rPr>
              <a:t> market </a:t>
            </a:r>
            <a:r>
              <a:rPr lang="en-US" sz="2000" dirty="0" smtClean="0">
                <a:cs typeface="Arial" panose="020B0604020202020204" pitchFamily="34" charset="0"/>
              </a:rPr>
              <a:t>demand.</a:t>
            </a:r>
            <a:endParaRPr lang="en-US" sz="2000" dirty="0">
              <a:cs typeface="Arial" panose="020B0604020202020204" pitchFamily="34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endParaRPr lang="en-US" sz="2000" dirty="0">
              <a:cs typeface="Arial" panose="020B0604020202020204" pitchFamily="34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000" dirty="0">
                <a:cs typeface="Arial" panose="020B0604020202020204" pitchFamily="34" charset="0"/>
              </a:rPr>
              <a:t>Supportive employment – </a:t>
            </a:r>
            <a:r>
              <a:rPr lang="en-US" sz="2000" dirty="0" smtClean="0">
                <a:cs typeface="Arial" panose="020B0604020202020204" pitchFamily="34" charset="0"/>
              </a:rPr>
              <a:t>supporting vulnerable </a:t>
            </a:r>
            <a:r>
              <a:rPr lang="en-US" sz="2000" dirty="0">
                <a:cs typeface="Arial" panose="020B0604020202020204" pitchFamily="34" charset="0"/>
              </a:rPr>
              <a:t>and less competitive groups, </a:t>
            </a:r>
            <a:r>
              <a:rPr lang="en-US" sz="2000" dirty="0" smtClean="0">
                <a:cs typeface="Arial" panose="020B0604020202020204" pitchFamily="34" charset="0"/>
              </a:rPr>
              <a:t>particularly, </a:t>
            </a:r>
            <a:r>
              <a:rPr lang="en-US" sz="2000" b="1" u="sng" dirty="0" smtClean="0">
                <a:cs typeface="Arial" panose="020B0604020202020204" pitchFamily="34" charset="0"/>
              </a:rPr>
              <a:t>PWDs and Youth</a:t>
            </a:r>
            <a:r>
              <a:rPr lang="en-US" sz="2000" dirty="0" smtClean="0">
                <a:cs typeface="Arial" panose="020B0604020202020204" pitchFamily="34" charset="0"/>
              </a:rPr>
              <a:t>.</a:t>
            </a:r>
            <a:endParaRPr lang="en-US" sz="2000" dirty="0">
              <a:cs typeface="Arial" panose="020B0604020202020204" pitchFamily="34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000" dirty="0"/>
              <a:t>Job fairs - In different regions of </a:t>
            </a:r>
            <a:r>
              <a:rPr lang="en-US" sz="2000" dirty="0" smtClean="0"/>
              <a:t>Georgia.</a:t>
            </a:r>
            <a:endParaRPr lang="en-US" sz="2000" dirty="0"/>
          </a:p>
          <a:p>
            <a:pPr algn="just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000" dirty="0"/>
              <a:t>Vocational counseling Consultations and Career </a:t>
            </a:r>
            <a:r>
              <a:rPr lang="en-US" sz="2000" dirty="0" smtClean="0"/>
              <a:t>Guidance.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216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Program on Employment Support Services - Wage Subsidy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>
                <a:cs typeface="Calibri" panose="020F0502020204030204" pitchFamily="34" charset="0"/>
              </a:rPr>
              <a:t>Aim of the program is to develop/implement active </a:t>
            </a:r>
            <a:r>
              <a:rPr lang="en-US" sz="2000" dirty="0" err="1">
                <a:cs typeface="Calibri" panose="020F0502020204030204" pitchFamily="34" charset="0"/>
              </a:rPr>
              <a:t>labour</a:t>
            </a:r>
            <a:r>
              <a:rPr lang="en-US" sz="2000" dirty="0">
                <a:cs typeface="Calibri" panose="020F0502020204030204" pitchFamily="34" charset="0"/>
              </a:rPr>
              <a:t> market policy and employment support </a:t>
            </a:r>
            <a:r>
              <a:rPr lang="en-US" sz="2000" dirty="0" smtClean="0">
                <a:cs typeface="Calibri" panose="020F0502020204030204" pitchFamily="34" charset="0"/>
              </a:rPr>
              <a:t>services.</a:t>
            </a:r>
          </a:p>
          <a:p>
            <a:pPr algn="just"/>
            <a:endParaRPr lang="en-US" sz="2000" dirty="0">
              <a:cs typeface="Calibri" panose="020F0502020204030204" pitchFamily="34" charset="0"/>
            </a:endParaRPr>
          </a:p>
          <a:p>
            <a:pPr algn="just"/>
            <a:r>
              <a:rPr lang="en-US" sz="2000" dirty="0" smtClean="0">
                <a:cs typeface="Calibri" panose="020F0502020204030204" pitchFamily="34" charset="0"/>
              </a:rPr>
              <a:t>Increasing </a:t>
            </a:r>
            <a:r>
              <a:rPr lang="en-US" sz="2000" dirty="0">
                <a:cs typeface="Calibri" panose="020F0502020204030204" pitchFamily="34" charset="0"/>
              </a:rPr>
              <a:t>employment opportunities for </a:t>
            </a:r>
            <a:r>
              <a:rPr lang="en-US" sz="2000" dirty="0" smtClean="0">
                <a:cs typeface="Calibri" panose="020F0502020204030204" pitchFamily="34" charset="0"/>
              </a:rPr>
              <a:t>youth/PWDs.</a:t>
            </a:r>
          </a:p>
          <a:p>
            <a:pPr marL="0" indent="0" algn="just">
              <a:buNone/>
            </a:pPr>
            <a:endParaRPr lang="en-US" sz="2000" dirty="0">
              <a:cs typeface="Calibri" panose="020F0502020204030204" pitchFamily="34" charset="0"/>
            </a:endParaRPr>
          </a:p>
          <a:p>
            <a:pPr algn="just"/>
            <a:r>
              <a:rPr lang="en-US" sz="2000" dirty="0">
                <a:cs typeface="Calibri" panose="020F0502020204030204" pitchFamily="34" charset="0"/>
              </a:rPr>
              <a:t>50 % of  contribution  in wage up to 470 </a:t>
            </a:r>
            <a:r>
              <a:rPr lang="en-US" sz="2000" dirty="0" smtClean="0">
                <a:cs typeface="Calibri" panose="020F0502020204030204" pitchFamily="34" charset="0"/>
              </a:rPr>
              <a:t>GEL</a:t>
            </a:r>
            <a:r>
              <a:rPr lang="en-US" sz="2000" dirty="0">
                <a:cs typeface="Calibri" panose="020F0502020204030204" pitchFamily="34" charset="0"/>
              </a:rPr>
              <a:t>.</a:t>
            </a:r>
            <a:endParaRPr lang="en-US" sz="2000" dirty="0" smtClean="0"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sz="2000" dirty="0"/>
          </a:p>
          <a:p>
            <a:pPr algn="just"/>
            <a:r>
              <a:rPr lang="en-US" sz="2000" dirty="0"/>
              <a:t>Employers are obliged to sign a </a:t>
            </a:r>
            <a:r>
              <a:rPr lang="en-US" sz="2000" dirty="0" err="1"/>
              <a:t>labour</a:t>
            </a:r>
            <a:r>
              <a:rPr lang="en-US" sz="2000" dirty="0"/>
              <a:t> agreement with beneficiaries for at least 6 months.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3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76200"/>
            <a:ext cx="7313612" cy="1447800"/>
          </a:xfrm>
        </p:spPr>
        <p:txBody>
          <a:bodyPr/>
          <a:lstStyle/>
          <a:p>
            <a:pPr algn="ctr"/>
            <a:r>
              <a:rPr lang="en-US" sz="3200" dirty="0" smtClean="0"/>
              <a:t>State Program on Training and Retraining and Qualification Raising of Job Seekers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>
                <a:cs typeface="Calibri" panose="020F0502020204030204" pitchFamily="34" charset="0"/>
              </a:rPr>
              <a:t>Increase competitiveness of job seekers and promote their employment through vocational training in demanded professions and internships </a:t>
            </a:r>
          </a:p>
          <a:p>
            <a:pPr marL="0" indent="0" algn="just">
              <a:buNone/>
            </a:pPr>
            <a:endParaRPr lang="en-US" sz="2400" dirty="0" smtClean="0"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cs typeface="Calibri" panose="020F0502020204030204" pitchFamily="34" charset="0"/>
              </a:rPr>
              <a:t>Voucher-</a:t>
            </a:r>
            <a:endParaRPr lang="en-US" sz="2400" dirty="0"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cs typeface="Calibri" panose="020F0502020204030204" pitchFamily="34" charset="0"/>
              </a:rPr>
              <a:t>Pass/permit- </a:t>
            </a:r>
          </a:p>
          <a:p>
            <a:pPr marL="0" indent="0" algn="just">
              <a:buNone/>
            </a:pPr>
            <a:r>
              <a:rPr lang="en-US" sz="2400" dirty="0" smtClean="0">
                <a:cs typeface="Calibri" panose="020F0502020204030204" pitchFamily="34" charset="0"/>
              </a:rPr>
              <a:t>State stipend/scholarship</a:t>
            </a:r>
            <a:endParaRPr lang="en-US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42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Thank you for your attention!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325073"/>
      </p:ext>
    </p:extLst>
  </p:cSld>
  <p:clrMapOvr>
    <a:masterClrMapping/>
  </p:clrMapOvr>
</p:sld>
</file>

<file path=ppt/theme/theme1.xml><?xml version="1.0" encoding="utf-8"?>
<a:theme xmlns:a="http://schemas.openxmlformats.org/drawingml/2006/main" name="TM10203770">
  <a:themeElements>
    <a:clrScheme name="Office Them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TM10203770</Template>
  <TotalTime>161</TotalTime>
  <Words>218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TM10203770</vt:lpstr>
      <vt:lpstr>Employment Policy Recent Developments</vt:lpstr>
      <vt:lpstr>Employment Policy </vt:lpstr>
      <vt:lpstr>Active Labour Market Policy</vt:lpstr>
      <vt:lpstr>State Program on Employment Support Services - Wage Subsidy</vt:lpstr>
      <vt:lpstr>State Program on Training and Retraining and Qualification Raising of Job Seekers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Odisharia</dc:creator>
  <cp:lastModifiedBy>Mariana Mkurnali</cp:lastModifiedBy>
  <cp:revision>35</cp:revision>
  <cp:lastPrinted>1601-01-01T00:00:00Z</cp:lastPrinted>
  <dcterms:created xsi:type="dcterms:W3CDTF">1601-01-01T00:00:00Z</dcterms:created>
  <dcterms:modified xsi:type="dcterms:W3CDTF">2019-08-12T06:30:04Z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TC102037701033</vt:lpwstr>
  </property>
</Properties>
</file>