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7" r:id="rId2"/>
    <p:sldId id="256" r:id="rId3"/>
    <p:sldId id="278" r:id="rId4"/>
    <p:sldId id="258" r:id="rId5"/>
    <p:sldId id="268" r:id="rId6"/>
    <p:sldId id="270" r:id="rId7"/>
    <p:sldId id="271" r:id="rId8"/>
    <p:sldId id="273" r:id="rId9"/>
    <p:sldId id="272" r:id="rId10"/>
    <p:sldId id="269" r:id="rId11"/>
    <p:sldId id="274" r:id="rId12"/>
    <p:sldId id="275" r:id="rId13"/>
    <p:sldId id="263" r:id="rId14"/>
    <p:sldId id="280" r:id="rId15"/>
    <p:sldId id="281" r:id="rId16"/>
    <p:sldId id="279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517888"/>
        <c:axId val="94835072"/>
      </c:barChart>
      <c:catAx>
        <c:axId val="9451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4835072"/>
        <c:crosses val="autoZero"/>
        <c:auto val="1"/>
        <c:lblAlgn val="ctr"/>
        <c:lblOffset val="100"/>
        <c:noMultiLvlLbl val="0"/>
      </c:catAx>
      <c:valAx>
        <c:axId val="94835072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945178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Sheet1!$B$4:$B$11</c:f>
              <c:strCache>
                <c:ptCount val="8"/>
                <c:pt idx="0">
                  <c:v>0-6</c:v>
                </c:pt>
                <c:pt idx="1">
                  <c:v>6-18</c:v>
                </c:pt>
                <c:pt idx="2">
                  <c:v>18-30</c:v>
                </c:pt>
                <c:pt idx="3">
                  <c:v>30-40</c:v>
                </c:pt>
                <c:pt idx="4">
                  <c:v>40-60</c:v>
                </c:pt>
                <c:pt idx="5">
                  <c:v>60-65</c:v>
                </c:pt>
                <c:pt idx="6">
                  <c:v>65-70</c:v>
                </c:pt>
                <c:pt idx="7">
                  <c:v>70+</c:v>
                </c:pt>
              </c:strCache>
            </c:strRef>
          </c:cat>
          <c:val>
            <c:numRef>
              <c:f>Sheet1!$C$4:$C$11</c:f>
              <c:numCache>
                <c:formatCode>General</c:formatCode>
                <c:ptCount val="8"/>
                <c:pt idx="0">
                  <c:v>34299</c:v>
                </c:pt>
                <c:pt idx="1">
                  <c:v>70399</c:v>
                </c:pt>
                <c:pt idx="2">
                  <c:v>55938</c:v>
                </c:pt>
                <c:pt idx="3">
                  <c:v>49560</c:v>
                </c:pt>
                <c:pt idx="4">
                  <c:v>93912</c:v>
                </c:pt>
                <c:pt idx="5">
                  <c:v>20183</c:v>
                </c:pt>
                <c:pt idx="6">
                  <c:v>16437</c:v>
                </c:pt>
                <c:pt idx="7">
                  <c:v>63891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D6-4411-AF9C-CC2A98565D83}"/>
            </c:ext>
          </c:extLst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Sheet1!$B$4:$B$11</c:f>
              <c:strCache>
                <c:ptCount val="8"/>
                <c:pt idx="0">
                  <c:v>0-6</c:v>
                </c:pt>
                <c:pt idx="1">
                  <c:v>6-18</c:v>
                </c:pt>
                <c:pt idx="2">
                  <c:v>18-30</c:v>
                </c:pt>
                <c:pt idx="3">
                  <c:v>30-40</c:v>
                </c:pt>
                <c:pt idx="4">
                  <c:v>40-60</c:v>
                </c:pt>
                <c:pt idx="5">
                  <c:v>60-65</c:v>
                </c:pt>
                <c:pt idx="6">
                  <c:v>65-70</c:v>
                </c:pt>
                <c:pt idx="7">
                  <c:v>70+</c:v>
                </c:pt>
              </c:strCache>
            </c:strRef>
          </c:cat>
          <c:val>
            <c:numRef>
              <c:f>Sheet1!$D$4:$D$11</c:f>
              <c:numCache>
                <c:formatCode>General</c:formatCode>
                <c:ptCount val="8"/>
                <c:pt idx="0">
                  <c:v>47551</c:v>
                </c:pt>
                <c:pt idx="1">
                  <c:v>105548</c:v>
                </c:pt>
                <c:pt idx="2">
                  <c:v>54812</c:v>
                </c:pt>
                <c:pt idx="3">
                  <c:v>63975</c:v>
                </c:pt>
                <c:pt idx="4">
                  <c:v>92122</c:v>
                </c:pt>
                <c:pt idx="5">
                  <c:v>20665</c:v>
                </c:pt>
                <c:pt idx="6">
                  <c:v>17374</c:v>
                </c:pt>
                <c:pt idx="7">
                  <c:v>43544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D6-4411-AF9C-CC2A98565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4877952"/>
        <c:axId val="94892032"/>
      </c:barChart>
      <c:catAx>
        <c:axId val="9487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892032"/>
        <c:crosses val="autoZero"/>
        <c:auto val="1"/>
        <c:lblAlgn val="ctr"/>
        <c:lblOffset val="100"/>
        <c:noMultiLvlLbl val="0"/>
      </c:catAx>
      <c:valAx>
        <c:axId val="9489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87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92630-D2DB-4AA0-A712-3D1D24A8FCFC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9B853-1947-490F-BE85-7ADF22422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12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9B853-1947-490F-BE85-7ADF224224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86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9B853-1947-490F-BE85-7ADF224224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7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600200"/>
            <a:ext cx="83820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022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4" y="980728"/>
            <a:ext cx="676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Child Benefit Program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528" y="1565502"/>
            <a:ext cx="8496944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latin typeface="Times New Roman" panose="02020603050405020304" pitchFamily="18" charset="0"/>
              </a:rPr>
              <a:t>Additional cash benefit is </a:t>
            </a:r>
            <a:r>
              <a:rPr lang="en-US" sz="2400" dirty="0">
                <a:latin typeface="Times New Roman" panose="02020603050405020304" pitchFamily="18" charset="0"/>
              </a:rPr>
              <a:t>for children under the age of 16.</a:t>
            </a:r>
            <a:endParaRPr lang="en-US" sz="2400" dirty="0"/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</a:rPr>
              <a:t>Households with vulnerability score up to 100,000 are eligible. Households with scores 65,000–100,000 receive CBP solely.</a:t>
            </a:r>
            <a:endParaRPr lang="en-US" sz="2400" dirty="0"/>
          </a:p>
          <a:p>
            <a:pPr marL="342900" marR="0" lvl="0" indent="-3429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latin typeface="Times New Roman" panose="02020603050405020304" pitchFamily="18" charset="0"/>
              </a:rPr>
              <a:t>The transfer is GEL </a:t>
            </a:r>
            <a:r>
              <a:rPr lang="ka-GE" sz="2400" dirty="0" smtClean="0">
                <a:latin typeface="Times New Roman" panose="02020603050405020304" pitchFamily="18" charset="0"/>
              </a:rPr>
              <a:t>50</a:t>
            </a:r>
            <a:r>
              <a:rPr 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</a:rPr>
              <a:t>per month, per children, payable every month.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726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67743" y="688340"/>
            <a:ext cx="67687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Reshuffle in Age Groups </a:t>
            </a:r>
            <a:endParaRPr lang="en-US" sz="32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34308"/>
              </p:ext>
            </p:extLst>
          </p:nvPr>
        </p:nvGraphicFramePr>
        <p:xfrm>
          <a:off x="827584" y="868899"/>
          <a:ext cx="7704856" cy="5008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26613"/>
              </p:ext>
            </p:extLst>
          </p:nvPr>
        </p:nvGraphicFramePr>
        <p:xfrm>
          <a:off x="457200" y="1453675"/>
          <a:ext cx="8075240" cy="4604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0918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495300" y="3035459"/>
          <a:ext cx="8153400" cy="1655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Recipients of TSA by age groups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0_6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6_18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18_30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30_40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40_60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60_65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65_70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70 +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34,299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70,399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55,938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49,560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93,912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20,183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16,437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63,891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404,619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48,131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101,463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60,367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64,848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97,507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20,351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16,580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47,753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457,000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 Total%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17.40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13.82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12.25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23.21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4.99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4.06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15.79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100.00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2,017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10.53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22.20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13.21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14.19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21.34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4.45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3.63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10.45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100.00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61" y="0"/>
            <a:ext cx="9144000" cy="685746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883125"/>
              </p:ext>
            </p:extLst>
          </p:nvPr>
        </p:nvGraphicFramePr>
        <p:xfrm>
          <a:off x="179516" y="1916832"/>
          <a:ext cx="8784968" cy="3816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27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7576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59174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Year/Age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0_6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6_18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18_30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30_40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40_60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60_65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65_70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70 +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47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34,299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70,399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55,938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49,560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93,912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20,183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16,437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63,891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404,619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47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2019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47,551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105,548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54,812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63,975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92,122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20,665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17,374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43,544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445,591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Total%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2015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8.48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17.40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13.82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12.25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23.21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4.99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4.06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15.79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100.00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17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2019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23.7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12.3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100.00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267744" y="908720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3200" dirty="0"/>
              <a:t>Recipients of TSA by age groups</a:t>
            </a:r>
            <a:endParaRPr lang="en-US" sz="3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7744" y="908720"/>
            <a:ext cx="4968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Recent Changes 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07504" y="2348880"/>
            <a:ext cx="89289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Mandatory registration on </a:t>
            </a:r>
            <a:r>
              <a:rPr lang="en-US" sz="3200" dirty="0" err="1" smtClean="0"/>
              <a:t>Worknet</a:t>
            </a:r>
            <a:r>
              <a:rPr lang="en-US" sz="3200" dirty="0" smtClean="0"/>
              <a:t> since 2017;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Increase in child Benefit since 2019 </a:t>
            </a:r>
            <a:r>
              <a:rPr lang="en-US" dirty="0" smtClean="0"/>
              <a:t>(extra70mln);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Transition period</a:t>
            </a:r>
            <a:r>
              <a:rPr lang="ka-GE" sz="3200" dirty="0" smtClean="0"/>
              <a:t>: </a:t>
            </a:r>
            <a:r>
              <a:rPr lang="en-US" sz="3200" dirty="0" smtClean="0"/>
              <a:t>maintaining TSA while starting employment since 2019;</a:t>
            </a:r>
            <a:endParaRPr lang="en-US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0166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7744" y="404664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600" dirty="0">
                <a:cs typeface="Calibri" panose="020F0502020204030204" pitchFamily="34" charset="0"/>
              </a:rPr>
              <a:t>Administration of increased child benefit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73507" y="1970355"/>
            <a:ext cx="87969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Child benefit is divided in to two categories: Monetary benefit (50Gel/cash) and „Child Nutrition Card“ + monetary benefit (30Gel food card +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20cash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can be used only for purchasing food products in all stores registered by LEPL Social Service Agency-Since March 2019.</a:t>
            </a:r>
          </a:p>
          <a:p>
            <a: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Based on the impact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evaluation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(end of 2019),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best model which mostly meets the needs of child will be implemented across the country.</a:t>
            </a:r>
          </a:p>
          <a:p>
            <a: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project will cover more than 144,000 children.</a:t>
            </a:r>
          </a:p>
          <a:p>
            <a:pPr marL="457200" indent="-4572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is estimated that extreme poverty among children  will be reduced from 6.8% to 4.5% ;</a:t>
            </a:r>
            <a:endParaRPr lang="ka-GE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30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79712" y="394307"/>
            <a:ext cx="69127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Social assistance maintained in case of employment</a:t>
            </a:r>
            <a:endParaRPr lang="en-US" sz="3400" dirty="0"/>
          </a:p>
        </p:txBody>
      </p:sp>
      <p:sp>
        <p:nvSpPr>
          <p:cNvPr id="8" name="Rectangle 7"/>
          <p:cNvSpPr/>
          <p:nvPr/>
        </p:nvSpPr>
        <p:spPr>
          <a:xfrm>
            <a:off x="0" y="1594635"/>
            <a:ext cx="87484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TSA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for the families, registered in the database as  vulnerable, receiving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assistance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under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100001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rating score, will not be suspended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due to employment/salary for  12 months (more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than 175 GEL per member for 4 months).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the Second year Family will retain child benefit,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non-monetary benefits and other benefits attached to rating score.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In case of loss of income or any other capability, assessment and assistance will be administered by the existing rule.</a:t>
            </a:r>
            <a:endParaRPr lang="ka-GE" sz="2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64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67744" y="908720"/>
            <a:ext cx="4968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Strength of the TSA</a:t>
            </a:r>
            <a:r>
              <a:rPr lang="en-US" sz="2000" dirty="0" smtClean="0"/>
              <a:t> 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07504" y="2348880"/>
            <a:ext cx="89289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Self Referral of the households;</a:t>
            </a:r>
          </a:p>
          <a:p>
            <a:pPr algn="just"/>
            <a:endParaRPr lang="en-US" sz="32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Better at targeting  children; </a:t>
            </a:r>
          </a:p>
          <a:p>
            <a:pPr algn="just"/>
            <a:endParaRPr lang="en-US" sz="32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dirty="0" smtClean="0"/>
              <a:t> Different transfers based on the vulnerability;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4557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99792" y="543595"/>
            <a:ext cx="54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Challenges of the TSA </a:t>
            </a:r>
            <a:endParaRPr lang="en-US" sz="4000" i="1" dirty="0"/>
          </a:p>
        </p:txBody>
      </p:sp>
      <p:sp>
        <p:nvSpPr>
          <p:cNvPr id="5" name="Rectangle 4"/>
          <p:cNvSpPr/>
          <p:nvPr/>
        </p:nvSpPr>
        <p:spPr>
          <a:xfrm>
            <a:off x="251520" y="1556792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Assessment </a:t>
            </a:r>
            <a:r>
              <a:rPr lang="en-US" sz="2800" dirty="0"/>
              <a:t>methodology makes it difficult for the public to understand the decisions made under this </a:t>
            </a:r>
            <a:r>
              <a:rPr lang="en-US" sz="2800" dirty="0" smtClean="0"/>
              <a:t>system;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Non - Flexibility;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The scoring mechanism is the only poverty/vulnerability measuring   mechanism in the country;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0426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TSA is the main mechanism to support the extreme poor  households in Georgia.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sz="3600" dirty="0"/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835696" y="1340768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Targeted Social Assistance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633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2725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63415" y="971436"/>
            <a:ext cx="172819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Law on Social Assistance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463415" y="476672"/>
            <a:ext cx="2639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Legal Framework </a:t>
            </a:r>
            <a:endParaRPr lang="en-US" sz="2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827584" y="2276872"/>
            <a:ext cx="151216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Government </a:t>
            </a:r>
            <a:r>
              <a:rPr lang="en-US" b="1" dirty="0" smtClean="0"/>
              <a:t>Decree N75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463416" y="2313788"/>
            <a:ext cx="172819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Government Decree N126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559705" y="2309974"/>
            <a:ext cx="151216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Government Decree </a:t>
            </a:r>
            <a:r>
              <a:rPr lang="en-US" b="1" dirty="0" smtClean="0"/>
              <a:t>N145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508104" y="1340768"/>
            <a:ext cx="288032" cy="127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789409" y="971436"/>
            <a:ext cx="15263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/>
              <a:t>Subsistence Allowance</a:t>
            </a:r>
          </a:p>
          <a:p>
            <a:r>
              <a:rPr lang="en-US" sz="1050" dirty="0" smtClean="0"/>
              <a:t>Foster Care</a:t>
            </a:r>
          </a:p>
          <a:p>
            <a:r>
              <a:rPr lang="en-US" sz="1050" dirty="0" smtClean="0"/>
              <a:t>Social Package</a:t>
            </a:r>
            <a:br>
              <a:rPr lang="en-US" sz="1050" dirty="0" smtClean="0"/>
            </a:br>
            <a:r>
              <a:rPr lang="en-US" sz="1050" dirty="0" smtClean="0"/>
              <a:t>Reintegration Allowance</a:t>
            </a:r>
            <a:endParaRPr lang="en-US" sz="105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511661" y="29249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827585" y="3349520"/>
            <a:ext cx="1368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Methodology of </a:t>
            </a:r>
            <a:r>
              <a:rPr lang="en-US" sz="1200" b="1" dirty="0" smtClean="0"/>
              <a:t>Assessment</a:t>
            </a:r>
            <a:endParaRPr lang="en-US" sz="1200" b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327510" y="29894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437452" y="3409851"/>
            <a:ext cx="16805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Formation of Database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347399" y="295804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372200" y="3318086"/>
            <a:ext cx="21223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Principles of Social Assistance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37452" y="3933056"/>
            <a:ext cx="185462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Minister’s Order N140</a:t>
            </a:r>
            <a:endParaRPr lang="en-US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3437452" y="4725144"/>
            <a:ext cx="1854628" cy="491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Minister’s Order N141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63416" y="5517232"/>
            <a:ext cx="190067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Minister’s Order N225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50810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012160" y="4010580"/>
            <a:ext cx="24618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Households registration procedures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537381" y="494116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102559" y="4725144"/>
            <a:ext cx="3293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Assessment procedures of socio-economic conditions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544108" y="566124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84552" y="5467534"/>
            <a:ext cx="25596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Allowance administrative procedures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606318" y="1988840"/>
            <a:ext cx="2353659" cy="1065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716016" y="1988840"/>
            <a:ext cx="2088232" cy="1065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364766" y="198884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117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Its goal is to reduce the </a:t>
            </a:r>
            <a:r>
              <a:rPr lang="en-US" sz="2800" b="1" dirty="0"/>
              <a:t>level of </a:t>
            </a:r>
            <a:r>
              <a:rPr lang="en-US" sz="2800" b="1" dirty="0" smtClean="0"/>
              <a:t>poverty of the most vulnerable households in the country  </a:t>
            </a:r>
            <a:r>
              <a:rPr lang="en-US" sz="2800" b="1" dirty="0"/>
              <a:t> 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/>
              <a:t>Operational since </a:t>
            </a:r>
            <a:r>
              <a:rPr lang="en-US" sz="2800" dirty="0" smtClean="0"/>
              <a:t>2007;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Modified in 2010 and 2015</a:t>
            </a: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315,970</a:t>
            </a:r>
            <a:r>
              <a:rPr lang="en-US" sz="2000" dirty="0" smtClean="0"/>
              <a:t>* </a:t>
            </a:r>
            <a:r>
              <a:rPr lang="en-US" sz="2800" dirty="0"/>
              <a:t>families are registered -</a:t>
            </a:r>
            <a:r>
              <a:rPr lang="en-US" sz="2800" dirty="0" smtClean="0"/>
              <a:t>127,547 receive cash (July 2019)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949,263 </a:t>
            </a:r>
            <a:r>
              <a:rPr lang="en-US" sz="2800" dirty="0"/>
              <a:t>population registered </a:t>
            </a:r>
            <a:r>
              <a:rPr lang="en-US" sz="2800" dirty="0" smtClean="0"/>
              <a:t>– 445,591 </a:t>
            </a:r>
            <a:r>
              <a:rPr lang="en-US" sz="2800" dirty="0"/>
              <a:t>receive cash (July 2019)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11.9% of the total population receive TSA cash benefit</a:t>
            </a:r>
          </a:p>
          <a:p>
            <a:r>
              <a:rPr lang="en-US" dirty="0" smtClean="0"/>
              <a:t>*</a:t>
            </a:r>
            <a:r>
              <a:rPr lang="en-US" sz="2800" dirty="0" smtClean="0"/>
              <a:t> </a:t>
            </a:r>
            <a:r>
              <a:rPr lang="en-US" sz="1400" dirty="0" smtClean="0"/>
              <a:t>August, of 2018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program overview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674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The TSA is the third largest expenditure item among social spending after social pensions and education; </a:t>
            </a:r>
            <a:endParaRPr lang="ka-GE" sz="28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28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800" b="1" dirty="0" smtClean="0"/>
              <a:t>TSA covers entire country with </a:t>
            </a:r>
            <a:r>
              <a:rPr lang="en-US" sz="2800" b="1" dirty="0" smtClean="0">
                <a:solidFill>
                  <a:srgbClr val="FF0000"/>
                </a:solidFill>
              </a:rPr>
              <a:t>73</a:t>
            </a:r>
            <a:r>
              <a:rPr lang="en-US" sz="2800" b="1" dirty="0" smtClean="0"/>
              <a:t> service units of LEPL Social Service Agency and  </a:t>
            </a:r>
            <a:r>
              <a:rPr lang="en-US" sz="2800" b="1"/>
              <a:t>Employs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 smtClean="0">
                <a:solidFill>
                  <a:srgbClr val="FF0000"/>
                </a:solidFill>
              </a:rPr>
              <a:t>298 </a:t>
            </a:r>
            <a:r>
              <a:rPr lang="en-US" sz="2800" b="1" dirty="0"/>
              <a:t>social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agents</a:t>
            </a:r>
            <a:r>
              <a:rPr lang="ka-GE" sz="2800" b="1" dirty="0" smtClean="0"/>
              <a:t>;</a:t>
            </a:r>
            <a:endParaRPr lang="en-US" sz="2800" b="1" dirty="0" smtClean="0"/>
          </a:p>
          <a:p>
            <a:endParaRPr lang="ka-GE" sz="28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dirty="0" smtClean="0"/>
              <a:t>TSA system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401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7704" y="764704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b="1" dirty="0" smtClean="0"/>
              <a:t>Goals of the Revision </a:t>
            </a:r>
            <a:endParaRPr lang="ru-RU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07504" y="1443841"/>
            <a:ext cx="878497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Minimizing inclusion and exclusion errors associated with the program, given the changing economy; </a:t>
            </a: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Removing </a:t>
            </a:r>
            <a:r>
              <a:rPr lang="en-US" sz="2600" dirty="0"/>
              <a:t>from the Proxy Means Tested (PMT) formula easily concealable durable goods, as social agents were reporting that households had adopted this practice</a:t>
            </a:r>
            <a:r>
              <a:rPr lang="en-US" sz="26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Include </a:t>
            </a:r>
            <a:r>
              <a:rPr lang="en-US" sz="2600" dirty="0"/>
              <a:t>new, easily verifiable potential income-generating items</a:t>
            </a:r>
            <a:r>
              <a:rPr lang="en-US" sz="26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Reduce </a:t>
            </a:r>
            <a:r>
              <a:rPr lang="en-US" sz="2600" dirty="0"/>
              <a:t>the total number of variables used in the PMT formula to simplify it (while maintaining targeting efficiency);  </a:t>
            </a: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Remove </a:t>
            </a:r>
            <a:r>
              <a:rPr lang="en-US" sz="2600" dirty="0"/>
              <a:t>from the PMT formula the subjective assessment of the social agents.</a:t>
            </a:r>
          </a:p>
        </p:txBody>
      </p:sp>
    </p:spTree>
    <p:extLst>
      <p:ext uri="{BB962C8B-B14F-4D97-AF65-F5344CB8AC3E}">
        <p14:creationId xmlns:p14="http://schemas.microsoft.com/office/powerpoint/2010/main" val="23472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1720840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Updated </a:t>
            </a:r>
            <a:r>
              <a:rPr lang="en-US" sz="2800" dirty="0"/>
              <a:t>PMT formula (new consumption index);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Updated and simplified Needs Index;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Establishment of a new benefit structure that varies with the vulnerability score;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</a:t>
            </a:r>
            <a:r>
              <a:rPr lang="en-US" sz="2800" dirty="0"/>
              <a:t>of </a:t>
            </a:r>
            <a:r>
              <a:rPr lang="en-US" sz="2800" dirty="0" smtClean="0"/>
              <a:t>the </a:t>
            </a:r>
            <a:r>
              <a:rPr lang="en-US" sz="2800" dirty="0"/>
              <a:t>Child </a:t>
            </a:r>
            <a:r>
              <a:rPr lang="en-US" sz="2800" dirty="0" smtClean="0"/>
              <a:t>Benefit;</a:t>
            </a:r>
            <a:endParaRPr lang="en-US" sz="28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b="1" dirty="0"/>
              <a:t>Key elements of the Reform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44409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2266950" y="3386931"/>
          <a:ext cx="46101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Groups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Extreme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General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Pensioners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Population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Children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27.6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1913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411760" y="764704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200" b="1" dirty="0"/>
              <a:t>P</a:t>
            </a:r>
            <a:r>
              <a:rPr lang="en-US" sz="3200" b="1" dirty="0" smtClean="0"/>
              <a:t>overty rates</a:t>
            </a:r>
            <a:endParaRPr lang="ru-RU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50733"/>
              </p:ext>
            </p:extLst>
          </p:nvPr>
        </p:nvGraphicFramePr>
        <p:xfrm>
          <a:off x="1115613" y="1844825"/>
          <a:ext cx="6912774" cy="3600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82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08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97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Groups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>
                          <a:effectLst/>
                        </a:rPr>
                        <a:t>Extreme Poverty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 smtClean="0">
                          <a:effectLst/>
                        </a:rPr>
                        <a:t>General Poverty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97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>
                          <a:effectLst/>
                        </a:rPr>
                        <a:t>2013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2015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2017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2013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2015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2017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143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Pensioners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3.7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20.6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17.6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97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Population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24.6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18.4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21.7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97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Children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6.8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28.4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21.7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27.6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30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Benefit Structure</a:t>
            </a:r>
            <a:endParaRPr lang="ru-RU" sz="2800" b="1" dirty="0"/>
          </a:p>
        </p:txBody>
      </p:sp>
      <p:graphicFrame>
        <p:nvGraphicFramePr>
          <p:cNvPr id="7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929479"/>
              </p:ext>
            </p:extLst>
          </p:nvPr>
        </p:nvGraphicFramePr>
        <p:xfrm>
          <a:off x="107504" y="1287923"/>
          <a:ext cx="9036496" cy="4661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1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46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572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30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362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00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9582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3679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4217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96690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99579">
                <a:tc gridSpan="10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Structure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of Benefits: Comparing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pre and post reform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Old</a:t>
                      </a:r>
                      <a:r>
                        <a:rPr lang="en-US" sz="1600" baseline="0" dirty="0" smtClean="0">
                          <a:effectLst/>
                        </a:rPr>
                        <a:t> Methodology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New Methodology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996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Tier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Pre-reform PMT score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(‘000 )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Core benefit (for first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Variable benefit (per each additional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Post-reform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PMT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score ('000)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Core benefit (for first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Variable benefit (per each additional HH member)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Child benefit (per child)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0–57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0–30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30–57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57–60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60–65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41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57+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65–100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49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N/B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8"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Over </a:t>
                      </a: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+mn-ea"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4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2269</TotalTime>
  <Words>939</Words>
  <Application>Microsoft Office PowerPoint</Application>
  <PresentationFormat>On-screen Show (4:3)</PresentationFormat>
  <Paragraphs>348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Mariana Mkurnali</cp:lastModifiedBy>
  <cp:revision>61</cp:revision>
  <dcterms:created xsi:type="dcterms:W3CDTF">2015-05-06T13:11:29Z</dcterms:created>
  <dcterms:modified xsi:type="dcterms:W3CDTF">2019-08-16T06:04:02Z</dcterms:modified>
</cp:coreProperties>
</file>