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3" r:id="rId3"/>
    <p:sldId id="284" r:id="rId4"/>
    <p:sldId id="275" r:id="rId5"/>
    <p:sldId id="272" r:id="rId6"/>
    <p:sldId id="273" r:id="rId7"/>
    <p:sldId id="278" r:id="rId8"/>
    <p:sldId id="274" r:id="rId9"/>
    <p:sldId id="280" r:id="rId10"/>
    <p:sldId id="281" r:id="rId11"/>
    <p:sldId id="276" r:id="rId12"/>
    <p:sldId id="257" r:id="rId13"/>
    <p:sldId id="259" r:id="rId14"/>
    <p:sldId id="260" r:id="rId15"/>
    <p:sldId id="261" r:id="rId16"/>
    <p:sldId id="262" r:id="rId17"/>
    <p:sldId id="264" r:id="rId18"/>
    <p:sldId id="265" r:id="rId19"/>
    <p:sldId id="267" r:id="rId20"/>
    <p:sldId id="279" r:id="rId21"/>
    <p:sldId id="282" r:id="rId22"/>
    <p:sldId id="269" r:id="rId23"/>
    <p:sldId id="286" r:id="rId24"/>
    <p:sldId id="270" r:id="rId25"/>
    <p:sldId id="271" r:id="rId26"/>
    <p:sldId id="285" r:id="rId27"/>
  </p:sldIdLst>
  <p:sldSz cx="17340263" cy="97536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767648-144C-479D-884D-53B0E00BE01B}">
          <p14:sldIdLst>
            <p14:sldId id="256"/>
            <p14:sldId id="283"/>
            <p14:sldId id="284"/>
            <p14:sldId id="275"/>
            <p14:sldId id="272"/>
            <p14:sldId id="273"/>
            <p14:sldId id="278"/>
            <p14:sldId id="274"/>
            <p14:sldId id="280"/>
            <p14:sldId id="281"/>
            <p14:sldId id="276"/>
            <p14:sldId id="257"/>
            <p14:sldId id="259"/>
            <p14:sldId id="260"/>
            <p14:sldId id="261"/>
            <p14:sldId id="262"/>
            <p14:sldId id="264"/>
            <p14:sldId id="265"/>
            <p14:sldId id="267"/>
            <p14:sldId id="279"/>
            <p14:sldId id="282"/>
            <p14:sldId id="269"/>
            <p14:sldId id="286"/>
            <p14:sldId id="270"/>
            <p14:sldId id="271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erhoff, Francisco (CDC/OID/NCHHSTP)" initials="AF(" lastIdx="13" clrIdx="0">
    <p:extLst>
      <p:ext uri="{19B8F6BF-5375-455C-9EA6-DF929625EA0E}">
        <p15:presenceInfo xmlns:p15="http://schemas.microsoft.com/office/powerpoint/2012/main" userId="S-1-5-21-1207783550-2075000910-922709458-191995" providerId="AD"/>
      </p:ext>
    </p:extLst>
  </p:cmAuthor>
  <p:cmAuthor id="2" name="David" initials="D" lastIdx="1" clrIdx="1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7D39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254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38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8A8F">
              <a:alpha val="7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BF8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8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60" autoAdjust="0"/>
  </p:normalViewPr>
  <p:slideViewPr>
    <p:cSldViewPr>
      <p:cViewPr varScale="1">
        <p:scale>
          <a:sx n="41" d="100"/>
          <a:sy n="41" d="100"/>
        </p:scale>
        <p:origin x="874" y="43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HCV Genotypes</a:t>
            </a:r>
            <a:endParaRPr lang="ka-GE"/>
          </a:p>
        </c:rich>
      </c:tx>
      <c:layout>
        <c:manualLayout>
          <c:xMode val="edge"/>
          <c:yMode val="edge"/>
          <c:x val="0.31215802165924611"/>
          <c:y val="2.2276889829156363E-2"/>
        </c:manualLayout>
      </c:layout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7921469168883134"/>
          <c:y val="0.13430385295271316"/>
          <c:w val="0.4942575922418182"/>
          <c:h val="0.577782206481125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Genotype distribution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3A2-4CF3-98EA-16EB6D52E178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E3A2-4CF3-98EA-16EB6D52E178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E3A2-4CF3-98EA-16EB6D52E178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E3A2-4CF3-98EA-16EB6D52E178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4-E3A2-4CF3-98EA-16EB6D52E17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14" b="0" dirty="0"/>
                      <a:t>&lt;0.6%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A2-4CF3-98EA-16EB6D52E178}"/>
                </c:ext>
              </c:extLst>
            </c:dLbl>
            <c:spPr>
              <a:noFill/>
              <a:ln w="22761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HCV GT1a</c:v>
                </c:pt>
                <c:pt idx="1">
                  <c:v>HCV GT1b</c:v>
                </c:pt>
                <c:pt idx="2">
                  <c:v>HCV GT2</c:v>
                </c:pt>
                <c:pt idx="3">
                  <c:v>HCV GT3</c:v>
                </c:pt>
                <c:pt idx="4">
                  <c:v>HCV GT Indeterminate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6.0000000000000001E-3</c:v>
                </c:pt>
                <c:pt idx="1">
                  <c:v>0.40500000000000003</c:v>
                </c:pt>
                <c:pt idx="2">
                  <c:v>0.23599999999999999</c:v>
                </c:pt>
                <c:pt idx="3">
                  <c:v>0.34699999999999998</c:v>
                </c:pt>
                <c:pt idx="4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A2-4CF3-98EA-16EB6D52E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2">
          <a:noFill/>
        </a:ln>
      </c:spPr>
    </c:plotArea>
    <c:legend>
      <c:legendPos val="b"/>
      <c:layout>
        <c:manualLayout>
          <c:xMode val="edge"/>
          <c:yMode val="edge"/>
          <c:x val="9.4451239236417933E-2"/>
          <c:y val="0.67641861384017155"/>
          <c:w val="0.81584313604882142"/>
          <c:h val="0.3016362650901506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099580501155295E-2"/>
          <c:y val="7.0120527697195803E-2"/>
          <c:w val="0.76359972631626205"/>
          <c:h val="0.75487221991987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Anti-HCV+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2704830815067E-3"/>
                  <c:y val="-6.2053608715705602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25-40BD-8F07-4BA753707F65}"/>
                </c:ext>
              </c:extLst>
            </c:dLbl>
            <c:dLbl>
              <c:idx val="1"/>
              <c:layout>
                <c:manualLayout>
                  <c:x val="6.9293703151968099E-4"/>
                  <c:y val="-3.405935412306219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25-40BD-8F07-4BA753707F65}"/>
                </c:ext>
              </c:extLst>
            </c:dLbl>
            <c:dLbl>
              <c:idx val="2"/>
              <c:layout>
                <c:manualLayout>
                  <c:x val="-3.0030030030029999E-3"/>
                  <c:y val="-2.612670919080030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25-40BD-8F07-4BA753707F65}"/>
                </c:ext>
              </c:extLst>
            </c:dLbl>
            <c:dLbl>
              <c:idx val="3"/>
              <c:layout>
                <c:manualLayout>
                  <c:x val="-4.4275377739944697E-3"/>
                  <c:y val="-6.8118708246124302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25-40BD-8F07-4BA753707F65}"/>
                </c:ext>
              </c:extLst>
            </c:dLbl>
            <c:dLbl>
              <c:idx val="4"/>
              <c:layout>
                <c:manualLayout>
                  <c:x val="-4.5045045045045001E-3"/>
                  <c:y val="-4.7028076543440503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25-40BD-8F07-4BA753707F65}"/>
                </c:ext>
              </c:extLst>
            </c:dLbl>
            <c:dLbl>
              <c:idx val="5"/>
              <c:layout>
                <c:manualLayout>
                  <c:x val="1.5015015015015E-3"/>
                  <c:y val="-3.135205102896029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25-40BD-8F07-4BA753707F6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     18-29</c:v>
                </c:pt>
                <c:pt idx="1">
                  <c:v>     30-39</c:v>
                </c:pt>
                <c:pt idx="2">
                  <c:v>     40-49</c:v>
                </c:pt>
                <c:pt idx="3">
                  <c:v>     50-59</c:v>
                </c:pt>
                <c:pt idx="4">
                  <c:v>     60-69</c:v>
                </c:pt>
                <c:pt idx="5">
                  <c:v>     ≥70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1.2E-2</c:v>
                </c:pt>
                <c:pt idx="1">
                  <c:v>0.03</c:v>
                </c:pt>
                <c:pt idx="2">
                  <c:v>4.2999999999999997E-2</c:v>
                </c:pt>
                <c:pt idx="3">
                  <c:v>4.3999999999999997E-2</c:v>
                </c:pt>
                <c:pt idx="4">
                  <c:v>5.0599999999999999E-2</c:v>
                </c:pt>
                <c:pt idx="5">
                  <c:v>5.6099999999999997E-2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25-40BD-8F07-4BA753707F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HCV RNA+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367548651013198E-2"/>
                  <c:y val="3.741673911513979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25-40BD-8F07-4BA753707F65}"/>
                </c:ext>
              </c:extLst>
            </c:dLbl>
            <c:dLbl>
              <c:idx val="1"/>
              <c:layout>
                <c:manualLayout>
                  <c:x val="2.5564068005012899E-2"/>
                  <c:y val="8.5827268302377004E-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825-40BD-8F07-4BA753707F65}"/>
                </c:ext>
              </c:extLst>
            </c:dLbl>
            <c:dLbl>
              <c:idx val="2"/>
              <c:layout>
                <c:manualLayout>
                  <c:x val="2.40625665035114E-2"/>
                  <c:y val="2.090136735264019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25-40BD-8F07-4BA753707F65}"/>
                </c:ext>
              </c:extLst>
            </c:dLbl>
            <c:dLbl>
              <c:idx val="3"/>
              <c:layout>
                <c:manualLayout>
                  <c:x val="2.14445153815233E-2"/>
                  <c:y val="2.17407136006596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825-40BD-8F07-4BA753707F65}"/>
                </c:ext>
              </c:extLst>
            </c:dLbl>
            <c:dLbl>
              <c:idx val="4"/>
              <c:layout>
                <c:manualLayout>
                  <c:x val="1.2743491523019099E-2"/>
                  <c:y val="3.489870037108160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825-40BD-8F07-4BA753707F65}"/>
                </c:ext>
              </c:extLst>
            </c:dLbl>
            <c:dLbl>
              <c:idx val="5"/>
              <c:layout>
                <c:manualLayout>
                  <c:x val="1.2666524792509E-2"/>
                  <c:y val="1.045068367632009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825-40BD-8F07-4BA753707F6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     18-29</c:v>
                </c:pt>
                <c:pt idx="1">
                  <c:v>     30-39</c:v>
                </c:pt>
                <c:pt idx="2">
                  <c:v>     40-49</c:v>
                </c:pt>
                <c:pt idx="3">
                  <c:v>     50-59</c:v>
                </c:pt>
                <c:pt idx="4">
                  <c:v>     60-69</c:v>
                </c:pt>
                <c:pt idx="5">
                  <c:v>     ≥70</c:v>
                </c:pt>
              </c:strCache>
            </c:strRef>
          </c:cat>
          <c:val>
            <c:numRef>
              <c:f>Sheet1!$C$2:$C$7</c:f>
              <c:numCache>
                <c:formatCode>0.00%</c:formatCode>
                <c:ptCount val="6"/>
                <c:pt idx="0">
                  <c:v>7.3000000000000001E-3</c:v>
                </c:pt>
                <c:pt idx="1">
                  <c:v>1.8599999999999998E-2</c:v>
                </c:pt>
                <c:pt idx="2">
                  <c:v>2.2100000000000002E-2</c:v>
                </c:pt>
                <c:pt idx="3">
                  <c:v>3.3300000000000003E-2</c:v>
                </c:pt>
                <c:pt idx="4">
                  <c:v>1.6799999999999999E-2</c:v>
                </c:pt>
                <c:pt idx="5">
                  <c:v>3.2899999999999999E-2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825-40BD-8F07-4BA753707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340496"/>
        <c:axId val="206341056"/>
      </c:barChart>
      <c:catAx>
        <c:axId val="206340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341056"/>
        <c:crosses val="autoZero"/>
        <c:auto val="1"/>
        <c:lblAlgn val="ctr"/>
        <c:lblOffset val="100"/>
        <c:noMultiLvlLbl val="0"/>
      </c:catAx>
      <c:valAx>
        <c:axId val="206341056"/>
        <c:scaling>
          <c:orientation val="minMax"/>
          <c:max val="0.25"/>
        </c:scaling>
        <c:delete val="0"/>
        <c:axPos val="l"/>
        <c:numFmt formatCode="0%" sourceLinked="0"/>
        <c:majorTickMark val="out"/>
        <c:minorTickMark val="none"/>
        <c:tickLblPos val="nextTo"/>
        <c:crossAx val="206340496"/>
        <c:crosses val="autoZero"/>
        <c:crossBetween val="between"/>
      </c:valAx>
      <c:spPr>
        <a:noFill/>
        <a:ln w="24788">
          <a:noFill/>
        </a:ln>
      </c:spPr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099580501155295E-2"/>
          <c:y val="7.0120527697195803E-2"/>
          <c:w val="0.76359972631626205"/>
          <c:h val="0.75487221991987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Anti-HCV+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2735042735042696E-3"/>
                  <c:y val="-3.0701754385964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9A-4722-942A-F804D04B3C73}"/>
                </c:ext>
              </c:extLst>
            </c:dLbl>
            <c:dLbl>
              <c:idx val="1"/>
              <c:layout>
                <c:manualLayout>
                  <c:x val="-1.2820512820512799E-2"/>
                  <c:y val="-1.315789473684209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9A-4722-942A-F804D04B3C73}"/>
                </c:ext>
              </c:extLst>
            </c:dLbl>
            <c:dLbl>
              <c:idx val="3"/>
              <c:layout>
                <c:manualLayout>
                  <c:x val="-1.4245014245013699E-3"/>
                  <c:y val="-2.631578947368419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9A-4722-942A-F804D04B3C7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     18-29</c:v>
                </c:pt>
                <c:pt idx="1">
                  <c:v>     30-39</c:v>
                </c:pt>
                <c:pt idx="2">
                  <c:v>     40-49</c:v>
                </c:pt>
                <c:pt idx="3">
                  <c:v>     50-59</c:v>
                </c:pt>
                <c:pt idx="4">
                  <c:v>     60-69</c:v>
                </c:pt>
                <c:pt idx="5">
                  <c:v>     ≥70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3.5999999999999997E-2</c:v>
                </c:pt>
                <c:pt idx="1">
                  <c:v>0.156</c:v>
                </c:pt>
                <c:pt idx="2">
                  <c:v>0.22700000000000001</c:v>
                </c:pt>
                <c:pt idx="3">
                  <c:v>0.10100000000000001</c:v>
                </c:pt>
                <c:pt idx="4">
                  <c:v>8.6199999999999999E-2</c:v>
                </c:pt>
                <c:pt idx="5">
                  <c:v>8.5199999999999998E-2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9A-4722-942A-F804D04B3C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HCV RNA+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367521367521399E-2"/>
                  <c:y val="-4.38596491228062E-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9A-4722-942A-F804D04B3C73}"/>
                </c:ext>
              </c:extLst>
            </c:dLbl>
            <c:dLbl>
              <c:idx val="1"/>
              <c:layout>
                <c:manualLayout>
                  <c:x val="2.70655270655271E-2"/>
                  <c:y val="-1.754385964912279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9A-4722-942A-F804D04B3C73}"/>
                </c:ext>
              </c:extLst>
            </c:dLbl>
            <c:dLbl>
              <c:idx val="2"/>
              <c:layout>
                <c:manualLayout>
                  <c:x val="2.70655270655271E-2"/>
                  <c:y val="0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89A-4722-942A-F804D04B3C73}"/>
                </c:ext>
              </c:extLst>
            </c:dLbl>
            <c:dLbl>
              <c:idx val="3"/>
              <c:layout>
                <c:manualLayout>
                  <c:x val="1.9943019943019901E-2"/>
                  <c:y val="-4.3859649122806998E-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9A-4722-942A-F804D04B3C73}"/>
                </c:ext>
              </c:extLst>
            </c:dLbl>
            <c:dLbl>
              <c:idx val="4"/>
              <c:layout>
                <c:manualLayout>
                  <c:x val="1.42450142450142E-2"/>
                  <c:y val="8.7719298245613996E-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89A-4722-942A-F804D04B3C73}"/>
                </c:ext>
              </c:extLst>
            </c:dLbl>
            <c:dLbl>
              <c:idx val="5"/>
              <c:layout>
                <c:manualLayout>
                  <c:x val="1.5669515669515698E-2"/>
                  <c:y val="0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89A-4722-942A-F804D04B3C7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     18-29</c:v>
                </c:pt>
                <c:pt idx="1">
                  <c:v>     30-39</c:v>
                </c:pt>
                <c:pt idx="2">
                  <c:v>     40-49</c:v>
                </c:pt>
                <c:pt idx="3">
                  <c:v>     50-59</c:v>
                </c:pt>
                <c:pt idx="4">
                  <c:v>     60-69</c:v>
                </c:pt>
                <c:pt idx="5">
                  <c:v>     ≥70</c:v>
                </c:pt>
              </c:strCache>
            </c:strRef>
          </c:cat>
          <c:val>
            <c:numRef>
              <c:f>Sheet1!$C$2:$C$7</c:f>
              <c:numCache>
                <c:formatCode>0.00%</c:formatCode>
                <c:ptCount val="6"/>
                <c:pt idx="0">
                  <c:v>1.9300000000000001E-2</c:v>
                </c:pt>
                <c:pt idx="1">
                  <c:v>0.11890000000000001</c:v>
                </c:pt>
                <c:pt idx="2">
                  <c:v>0.1857</c:v>
                </c:pt>
                <c:pt idx="3">
                  <c:v>7.8600000000000003E-2</c:v>
                </c:pt>
                <c:pt idx="4">
                  <c:v>5.0900000000000001E-2</c:v>
                </c:pt>
                <c:pt idx="5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89A-4722-942A-F804D04B3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258912"/>
        <c:axId val="206259472"/>
      </c:barChart>
      <c:catAx>
        <c:axId val="206258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259472"/>
        <c:crosses val="autoZero"/>
        <c:auto val="1"/>
        <c:lblAlgn val="ctr"/>
        <c:lblOffset val="100"/>
        <c:noMultiLvlLbl val="0"/>
      </c:catAx>
      <c:valAx>
        <c:axId val="206259472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206258912"/>
        <c:crosses val="autoZero"/>
        <c:crossBetween val="between"/>
      </c:valAx>
      <c:spPr>
        <a:noFill/>
        <a:ln w="24310">
          <a:noFill/>
        </a:ln>
      </c:spPr>
    </c:plotArea>
    <c:legend>
      <c:legendPos val="r"/>
      <c:layout>
        <c:manualLayout>
          <c:xMode val="edge"/>
          <c:yMode val="edge"/>
          <c:x val="0.77462689375714344"/>
          <c:y val="1.5032110928035001E-2"/>
          <c:w val="0.2147275708275766"/>
          <c:h val="0.312456025238675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All Anti-HCV+ Participants</a:t>
            </a:r>
          </a:p>
        </c:rich>
      </c:tx>
      <c:layout>
        <c:manualLayout>
          <c:xMode val="edge"/>
          <c:yMode val="edge"/>
          <c:x val="0.29114845753631158"/>
          <c:y val="2.475492969042016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Combined</c:v>
                </c:pt>
              </c:strCache>
            </c:strRef>
          </c:tx>
          <c:dLbls>
            <c:dLbl>
              <c:idx val="0"/>
              <c:layout>
                <c:manualLayout>
                  <c:x val="-0.13894818703217654"/>
                  <c:y val="0.156027149959245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4F-49B6-A575-680F3536F01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4F-49B6-A575-680F3536F016}"/>
                </c:ext>
              </c:extLst>
            </c:dLbl>
            <c:dLbl>
              <c:idx val="2"/>
              <c:layout>
                <c:manualLayout>
                  <c:x val="2.2701791905641425E-2"/>
                  <c:y val="-6.3311137194489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4F-49B6-A575-680F3536F016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IDU only</c:v>
                </c:pt>
                <c:pt idx="1">
                  <c:v>Blood transfusion only</c:v>
                </c:pt>
                <c:pt idx="2">
                  <c:v>Both</c:v>
                </c:pt>
                <c:pt idx="3">
                  <c:v>Neither reported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0.33600000000000002</c:v>
                </c:pt>
                <c:pt idx="1">
                  <c:v>0.151</c:v>
                </c:pt>
                <c:pt idx="2">
                  <c:v>4.5999999999999999E-2</c:v>
                </c:pt>
                <c:pt idx="3">
                  <c:v>0.46700000000000003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4F-49B6-A575-680F3536F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overlay val="0"/>
    </c:legend>
    <c:plotVisOnly val="1"/>
    <c:dispBlanksAs val="gap"/>
    <c:showDLblsOverMax val="0"/>
  </c:chart>
  <c:txPr>
    <a:bodyPr/>
    <a:lstStyle/>
    <a:p>
      <a:pPr>
        <a:defRPr sz="32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Anti-HCV+</c:v>
                </c:pt>
                <c:pt idx="1">
                  <c:v>Knows status</c:v>
                </c:pt>
                <c:pt idx="2">
                  <c:v>History of treatment</c:v>
                </c:pt>
                <c:pt idx="3">
                  <c:v>Completed treatment</c:v>
                </c:pt>
                <c:pt idx="4">
                  <c:v>Cured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425</c:v>
                </c:pt>
                <c:pt idx="1">
                  <c:v>156</c:v>
                </c:pt>
                <c:pt idx="2">
                  <c:v>50</c:v>
                </c:pt>
                <c:pt idx="3">
                  <c:v>32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4-43CC-9573-E8F34A0CD9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561888"/>
        <c:axId val="208562448"/>
      </c:barChart>
      <c:catAx>
        <c:axId val="20856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62448"/>
        <c:crosses val="autoZero"/>
        <c:auto val="1"/>
        <c:lblAlgn val="ctr"/>
        <c:lblOffset val="100"/>
        <c:noMultiLvlLbl val="0"/>
      </c:catAx>
      <c:valAx>
        <c:axId val="20856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6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HCV Screening within different programs, 2015-2016</a:t>
            </a:r>
          </a:p>
        </c:rich>
      </c:tx>
      <c:layout>
        <c:manualLayout>
          <c:xMode val="edge"/>
          <c:yMode val="edge"/>
          <c:x val="0.26517105551236275"/>
          <c:y val="2.36337260758370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637190145159838E-2"/>
          <c:y val="0.2219538743588555"/>
          <c:w val="0.87861290112832657"/>
          <c:h val="0.4496605337369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Screened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168121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D2-493D-8AF2-44F46AE9857A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1790</a:t>
                    </a:r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57D2-493D-8AF2-44F46AE9857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44410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D2-493D-8AF2-44F46AE9857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53852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D2-493D-8AF2-44F46AE9857A}"/>
                </c:ext>
              </c:extLst>
            </c:dLbl>
            <c:dLbl>
              <c:idx val="4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9D0C7-5A45-4678-BFA6-81B1CBEBC86F}" type="CELLREF">
                      <a:rPr lang="en-US"/>
                      <a:pPr>
                        <a:defRPr/>
                      </a:pPr>
                      <a:t>[CELLREF]</a:t>
                    </a:fld>
                    <a:endParaRPr lang="en-US"/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>
                    <c15:dlblFTEntry>
                      <c15:txfldGUID>{1AA9D0C7-5A45-4678-BFA6-81B1CBEBC86F}</c15:txfldGUID>
                      <c15:f>Sheet1!$H$6</c15:f>
                      <c15:dlblFieldTableCache>
                        <c:ptCount val="1"/>
                        <c:pt idx="0">
                          <c:v>104,114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57D2-493D-8AF2-44F46AE9857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6F53EE1-CEF8-4F91-AEFF-C0732BF61CCF}" type="CELLREF">
                      <a:rPr lang="en-US" smtClean="0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{56F53EE1-CEF8-4F91-AEFF-C0732BF61CCF}</c15:txfldGUID>
                      <c15:f>Sheet1!$H$7</c15:f>
                      <c15:dlblFieldTableCache>
                        <c:ptCount val="1"/>
                        <c:pt idx="0">
                          <c:v>46,687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57D2-493D-8AF2-44F46AE9857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83910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D2-493D-8AF2-44F46AE9857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5DEF2C2-E04E-4C5F-BD8C-5144792FF0C9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{B5DEF2C2-E04E-4C5F-BD8C-5144792FF0C9}</c15:txfldGUID>
                      <c15:f>Sheet1!$H$9</c15:f>
                      <c15:dlblFieldTableCache>
                        <c:ptCount val="1"/>
                        <c:pt idx="0">
                          <c:v>2,453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57D2-493D-8AF2-44F46AE9857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z="1000" b="0" i="0" u="none" strike="noStrike" baseline="0" dirty="0"/>
                      <a:t>26159</a:t>
                    </a:r>
                    <a:endParaRPr lang="en-US" sz="10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D2-493D-8AF2-44F46AE9857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/>
                      <a:t>11217*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D2-493D-8AF2-44F46AE9857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14053*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D2-493D-8AF2-44F46AE985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Blood donations</c:v>
                </c:pt>
                <c:pt idx="1">
                  <c:v>PLHIV</c:v>
                </c:pt>
                <c:pt idx="2">
                  <c:v>PWID</c:v>
                </c:pt>
                <c:pt idx="3">
                  <c:v>Pregnant</c:v>
                </c:pt>
                <c:pt idx="4">
                  <c:v>Hospitalized</c:v>
                </c:pt>
                <c:pt idx="5">
                  <c:v>Outpatient</c:v>
                </c:pt>
                <c:pt idx="6">
                  <c:v>NCDC </c:v>
                </c:pt>
                <c:pt idx="7">
                  <c:v>HCV Management Center</c:v>
                </c:pt>
                <c:pt idx="8">
                  <c:v>Tbilisi citizens</c:v>
                </c:pt>
                <c:pt idx="9">
                  <c:v>Recruits</c:v>
                </c:pt>
                <c:pt idx="10">
                  <c:v>Prisoners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7D2-493D-8AF2-44F46AE985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HCV Positive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163211025058137E-2"/>
                  <c:y val="-1.1135496191572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D2-493D-8AF2-44F46AE9857A}"/>
                </c:ext>
              </c:extLst>
            </c:dLbl>
            <c:dLbl>
              <c:idx val="1"/>
              <c:layout>
                <c:manualLayout>
                  <c:x val="2.0977257919515466E-2"/>
                  <c:y val="-7.42366412771508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D2-493D-8AF2-44F46AE9857A}"/>
                </c:ext>
              </c:extLst>
            </c:dLbl>
            <c:dLbl>
              <c:idx val="2"/>
              <c:layout>
                <c:manualLayout>
                  <c:x val="1.71632110250581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D2-493D-8AF2-44F46AE9857A}"/>
                </c:ext>
              </c:extLst>
            </c:dLbl>
            <c:dLbl>
              <c:idx val="3"/>
              <c:layout>
                <c:manualLayout>
                  <c:x val="9.5351172361434096E-3"/>
                  <c:y val="-1.11354961915726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D2-493D-8AF2-44F46AE9857A}"/>
                </c:ext>
              </c:extLst>
            </c:dLbl>
            <c:dLbl>
              <c:idx val="4"/>
              <c:layout>
                <c:manualLayout>
                  <c:x val="1.5256187577829386E-2"/>
                  <c:y val="-1.1135496191572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D2-493D-8AF2-44F46AE9857A}"/>
                </c:ext>
              </c:extLst>
            </c:dLbl>
            <c:dLbl>
              <c:idx val="5"/>
              <c:layout>
                <c:manualLayout>
                  <c:x val="1.1442140683372092E-2"/>
                  <c:y val="-3.71183206385754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D2-493D-8AF2-44F46AE9857A}"/>
                </c:ext>
              </c:extLst>
            </c:dLbl>
            <c:dLbl>
              <c:idx val="6"/>
              <c:layout>
                <c:manualLayout>
                  <c:x val="1.5256187577829455E-2"/>
                  <c:y val="-1.48473282554301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D2-493D-8AF2-44F46AE9857A}"/>
                </c:ext>
              </c:extLst>
            </c:dLbl>
            <c:dLbl>
              <c:idx val="7"/>
              <c:layout>
                <c:manualLayout>
                  <c:x val="1.1442140683372092E-2"/>
                  <c:y val="-6.804946839078916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D2-493D-8AF2-44F46AE9857A}"/>
                </c:ext>
              </c:extLst>
            </c:dLbl>
            <c:dLbl>
              <c:idx val="8"/>
              <c:layout>
                <c:manualLayout>
                  <c:x val="1.9070234472286819E-2"/>
                  <c:y val="-3.71183206385760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D2-493D-8AF2-44F46AE9857A}"/>
                </c:ext>
              </c:extLst>
            </c:dLbl>
            <c:dLbl>
              <c:idx val="9"/>
              <c:layout>
                <c:manualLayout>
                  <c:x val="1.5256187577829455E-2"/>
                  <c:y val="-7.42366412771514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7D2-493D-8AF2-44F46AE9857A}"/>
                </c:ext>
              </c:extLst>
            </c:dLbl>
            <c:dLbl>
              <c:idx val="10"/>
              <c:layout>
                <c:manualLayout>
                  <c:x val="1.334916413060077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7D2-493D-8AF2-44F46AE985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Blood donations</c:v>
                </c:pt>
                <c:pt idx="1">
                  <c:v>PLHIV</c:v>
                </c:pt>
                <c:pt idx="2">
                  <c:v>PWID</c:v>
                </c:pt>
                <c:pt idx="3">
                  <c:v>Pregnant</c:v>
                </c:pt>
                <c:pt idx="4">
                  <c:v>Hospitalized</c:v>
                </c:pt>
                <c:pt idx="5">
                  <c:v>Outpatient</c:v>
                </c:pt>
                <c:pt idx="6">
                  <c:v>NCDC </c:v>
                </c:pt>
                <c:pt idx="7">
                  <c:v>HCV Management Center</c:v>
                </c:pt>
                <c:pt idx="8">
                  <c:v>Tbilisi citizens</c:v>
                </c:pt>
                <c:pt idx="9">
                  <c:v>Recruits</c:v>
                </c:pt>
                <c:pt idx="10">
                  <c:v>Prisoners</c:v>
                </c:pt>
              </c:strCache>
            </c:strRef>
          </c:cat>
          <c:val>
            <c:numRef>
              <c:f>Sheet1!$C$2:$C$12</c:f>
              <c:numCache>
                <c:formatCode>0.00%</c:formatCode>
                <c:ptCount val="11"/>
                <c:pt idx="0">
                  <c:v>1.2520743987961052E-2</c:v>
                </c:pt>
                <c:pt idx="1">
                  <c:v>0.24860335195530725</c:v>
                </c:pt>
                <c:pt idx="2">
                  <c:v>0.45001125872551229</c:v>
                </c:pt>
                <c:pt idx="3">
                  <c:v>4.0109930921785634E-3</c:v>
                </c:pt>
                <c:pt idx="4">
                  <c:v>4.2347811053268535E-2</c:v>
                </c:pt>
                <c:pt idx="5">
                  <c:v>6.4900293443571011E-2</c:v>
                </c:pt>
                <c:pt idx="6">
                  <c:v>0.17491359790251459</c:v>
                </c:pt>
                <c:pt idx="7">
                  <c:v>0.31390134529147984</c:v>
                </c:pt>
                <c:pt idx="8">
                  <c:v>0.13773462288313773</c:v>
                </c:pt>
                <c:pt idx="9">
                  <c:v>1.5155567442275118E-2</c:v>
                </c:pt>
                <c:pt idx="10">
                  <c:v>0.37401266633459046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57D2-493D-8AF2-44F46AE985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229200"/>
        <c:axId val="20622976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Blood donations</c:v>
                      </c:pt>
                      <c:pt idx="1">
                        <c:v>PLHIV</c:v>
                      </c:pt>
                      <c:pt idx="2">
                        <c:v>PWID</c:v>
                      </c:pt>
                      <c:pt idx="3">
                        <c:v>Pregnant</c:v>
                      </c:pt>
                      <c:pt idx="4">
                        <c:v>Hospitalized</c:v>
                      </c:pt>
                      <c:pt idx="5">
                        <c:v>Outpatient</c:v>
                      </c:pt>
                      <c:pt idx="6">
                        <c:v>NCDC </c:v>
                      </c:pt>
                      <c:pt idx="7">
                        <c:v>HCV Management Center</c:v>
                      </c:pt>
                      <c:pt idx="8">
                        <c:v>Tbilisi citizens</c:v>
                      </c:pt>
                      <c:pt idx="9">
                        <c:v>Recruits</c:v>
                      </c:pt>
                      <c:pt idx="10">
                        <c:v>Prisoners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Sheet1!$D$2:$D$12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8-57D2-493D-8AF2-44F46AE9857A}"/>
                  </c:ext>
                </c:extLst>
              </c15:ser>
            </c15:filteredBarSeries>
          </c:ext>
        </c:extLst>
      </c:barChart>
      <c:catAx>
        <c:axId val="206229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29760"/>
        <c:crosses val="autoZero"/>
        <c:auto val="1"/>
        <c:lblAlgn val="ctr"/>
        <c:lblOffset val="100"/>
        <c:noMultiLvlLbl val="0"/>
      </c:catAx>
      <c:valAx>
        <c:axId val="206229760"/>
        <c:scaling>
          <c:orientation val="minMax"/>
          <c:max val="1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29200"/>
        <c:crosses val="max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882018044113762"/>
          <c:y val="0.89172527415679304"/>
          <c:w val="0.36950905175314602"/>
          <c:h val="8.80169333672000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E265B-E19A-4694-9D71-D863F96D14A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7057DA-9889-4F79-A9F9-A85D97F43A5A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Arial" panose="020B0604020202020204" pitchFamily="34" charset="0"/>
            </a:rPr>
            <a:t>Strategy 1 – Promote Advocacy, Awareness and Education, and Partnership for HCV-associated resource mobilization</a:t>
          </a:r>
        </a:p>
      </dgm:t>
    </dgm:pt>
    <dgm:pt modelId="{6186CA23-EAA9-472E-B62A-7945E54E20AB}" type="parTrans" cxnId="{8AA60E49-E850-4292-8071-F1B146258AF9}">
      <dgm:prSet/>
      <dgm:spPr/>
      <dgm:t>
        <a:bodyPr/>
        <a:lstStyle/>
        <a:p>
          <a:endParaRPr lang="en-US" sz="2400"/>
        </a:p>
      </dgm:t>
    </dgm:pt>
    <dgm:pt modelId="{0EF2C51F-79F8-4FEB-B252-A91E3379C0C1}" type="sibTrans" cxnId="{8AA60E49-E850-4292-8071-F1B146258AF9}">
      <dgm:prSet/>
      <dgm:spPr/>
      <dgm:t>
        <a:bodyPr/>
        <a:lstStyle/>
        <a:p>
          <a:endParaRPr lang="en-US" sz="2400"/>
        </a:p>
      </dgm:t>
    </dgm:pt>
    <dgm:pt modelId="{C240186E-EB80-49E2-912F-1DBFFA04D6F5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Arial" panose="020B0604020202020204" pitchFamily="34" charset="0"/>
            </a:rPr>
            <a:t>Strategy 2 – Prevent HCV Transmission</a:t>
          </a:r>
        </a:p>
      </dgm:t>
    </dgm:pt>
    <dgm:pt modelId="{086DC7DD-5A55-4D45-827D-DCFB1E222DC2}" type="parTrans" cxnId="{2ACFFEFC-2ADB-4B55-95E5-06DBEEFA5B7F}">
      <dgm:prSet/>
      <dgm:spPr/>
      <dgm:t>
        <a:bodyPr/>
        <a:lstStyle/>
        <a:p>
          <a:endParaRPr lang="en-US" sz="2400"/>
        </a:p>
      </dgm:t>
    </dgm:pt>
    <dgm:pt modelId="{2581BF86-6E9A-4077-8E08-FF94185E33CD}" type="sibTrans" cxnId="{2ACFFEFC-2ADB-4B55-95E5-06DBEEFA5B7F}">
      <dgm:prSet/>
      <dgm:spPr/>
      <dgm:t>
        <a:bodyPr/>
        <a:lstStyle/>
        <a:p>
          <a:endParaRPr lang="en-US" sz="2400"/>
        </a:p>
      </dgm:t>
    </dgm:pt>
    <dgm:pt modelId="{22C7BFDC-747F-43B8-A94F-873D5A191A77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Arial" panose="020B0604020202020204" pitchFamily="34" charset="0"/>
            </a:rPr>
            <a:t>Strategy 3 – Identify Persons Infected with HCV</a:t>
          </a:r>
        </a:p>
      </dgm:t>
    </dgm:pt>
    <dgm:pt modelId="{C19963F8-0654-47E6-A902-EB4A30F4BF3C}" type="parTrans" cxnId="{4CB1DAC0-81E8-44D1-A589-059BABD9F2D3}">
      <dgm:prSet/>
      <dgm:spPr/>
      <dgm:t>
        <a:bodyPr/>
        <a:lstStyle/>
        <a:p>
          <a:endParaRPr lang="en-US" sz="2400"/>
        </a:p>
      </dgm:t>
    </dgm:pt>
    <dgm:pt modelId="{B8F86932-BB80-498E-8F70-38D624439780}" type="sibTrans" cxnId="{4CB1DAC0-81E8-44D1-A589-059BABD9F2D3}">
      <dgm:prSet/>
      <dgm:spPr/>
      <dgm:t>
        <a:bodyPr/>
        <a:lstStyle/>
        <a:p>
          <a:endParaRPr lang="en-US" sz="2400"/>
        </a:p>
      </dgm:t>
    </dgm:pt>
    <dgm:pt modelId="{028F30FB-4D3A-44EA-8342-27603B06119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Arial" panose="020B0604020202020204" pitchFamily="34" charset="0"/>
            </a:rPr>
            <a:t>Strategy 4 – Improve HCV Laboratory Diagnostics</a:t>
          </a:r>
        </a:p>
      </dgm:t>
    </dgm:pt>
    <dgm:pt modelId="{BA7C696D-AE01-4293-9227-01256D58139A}" type="parTrans" cxnId="{5E8461EB-C918-49FD-9F60-F7CD0DEFC2F6}">
      <dgm:prSet/>
      <dgm:spPr/>
      <dgm:t>
        <a:bodyPr/>
        <a:lstStyle/>
        <a:p>
          <a:endParaRPr lang="en-US" sz="2400"/>
        </a:p>
      </dgm:t>
    </dgm:pt>
    <dgm:pt modelId="{A6C20CF5-1899-421C-80BE-25EE1EE6314C}" type="sibTrans" cxnId="{5E8461EB-C918-49FD-9F60-F7CD0DEFC2F6}">
      <dgm:prSet/>
      <dgm:spPr/>
      <dgm:t>
        <a:bodyPr/>
        <a:lstStyle/>
        <a:p>
          <a:endParaRPr lang="en-US" sz="2400"/>
        </a:p>
      </dgm:t>
    </dgm:pt>
    <dgm:pt modelId="{730D2BE8-4D2E-4BB1-A1E1-DDC2FB37F457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</a:rPr>
            <a:t>Strategy 5 – Provide HCV Care and 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Treatment</a:t>
          </a:r>
        </a:p>
      </dgm:t>
    </dgm:pt>
    <dgm:pt modelId="{20DE1881-1BB7-41A6-87CF-BDE2C1378882}" type="parTrans" cxnId="{21026FD4-81CE-4317-B146-0D605F6310ED}">
      <dgm:prSet/>
      <dgm:spPr/>
      <dgm:t>
        <a:bodyPr/>
        <a:lstStyle/>
        <a:p>
          <a:endParaRPr lang="en-US" sz="2400"/>
        </a:p>
      </dgm:t>
    </dgm:pt>
    <dgm:pt modelId="{39BF024B-2E5F-42CD-87D7-1A7AFA4E0490}" type="sibTrans" cxnId="{21026FD4-81CE-4317-B146-0D605F6310ED}">
      <dgm:prSet/>
      <dgm:spPr/>
      <dgm:t>
        <a:bodyPr/>
        <a:lstStyle/>
        <a:p>
          <a:endParaRPr lang="en-US" sz="2400"/>
        </a:p>
      </dgm:t>
    </dgm:pt>
    <dgm:pt modelId="{88789BA1-7851-4CAE-90BB-7F68F348154D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</a:rPr>
            <a:t>Strategy 6 – 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Improve HCV Surveillance</a:t>
          </a:r>
        </a:p>
      </dgm:t>
    </dgm:pt>
    <dgm:pt modelId="{C19815BF-C7F2-4949-92C0-0D20C93C562C}" type="parTrans" cxnId="{5FD0D081-7C9D-43BA-A8E5-B04F2FD8962B}">
      <dgm:prSet/>
      <dgm:spPr/>
      <dgm:t>
        <a:bodyPr/>
        <a:lstStyle/>
        <a:p>
          <a:endParaRPr lang="en-US" sz="2400"/>
        </a:p>
      </dgm:t>
    </dgm:pt>
    <dgm:pt modelId="{8ADBC15B-4371-447B-A5FE-8947F362E767}" type="sibTrans" cxnId="{5FD0D081-7C9D-43BA-A8E5-B04F2FD8962B}">
      <dgm:prSet/>
      <dgm:spPr/>
      <dgm:t>
        <a:bodyPr/>
        <a:lstStyle/>
        <a:p>
          <a:endParaRPr lang="en-US" sz="2400"/>
        </a:p>
      </dgm:t>
    </dgm:pt>
    <dgm:pt modelId="{444BC66C-0562-4746-BBA5-59C4B477988B}" type="pres">
      <dgm:prSet presAssocID="{374E265B-E19A-4694-9D71-D863F96D14A0}" presName="diagram" presStyleCnt="0">
        <dgm:presLayoutVars>
          <dgm:dir/>
          <dgm:resizeHandles val="exact"/>
        </dgm:presLayoutVars>
      </dgm:prSet>
      <dgm:spPr/>
    </dgm:pt>
    <dgm:pt modelId="{5A5E8B78-F22B-498C-A5AD-99C4464CFCDF}" type="pres">
      <dgm:prSet presAssocID="{BA7057DA-9889-4F79-A9F9-A85D97F43A5A}" presName="node" presStyleLbl="node1" presStyleIdx="0" presStyleCnt="6" custLinFactNeighborY="-1444">
        <dgm:presLayoutVars>
          <dgm:bulletEnabled val="1"/>
        </dgm:presLayoutVars>
      </dgm:prSet>
      <dgm:spPr/>
    </dgm:pt>
    <dgm:pt modelId="{562DB0B3-9752-4422-BBC7-0C19823BA79F}" type="pres">
      <dgm:prSet presAssocID="{0EF2C51F-79F8-4FEB-B252-A91E3379C0C1}" presName="sibTrans" presStyleCnt="0"/>
      <dgm:spPr/>
    </dgm:pt>
    <dgm:pt modelId="{BD537A1B-719A-4EB4-A8C6-6DD263618E2E}" type="pres">
      <dgm:prSet presAssocID="{C240186E-EB80-49E2-912F-1DBFFA04D6F5}" presName="node" presStyleLbl="node1" presStyleIdx="1" presStyleCnt="6" custLinFactNeighborY="-1444">
        <dgm:presLayoutVars>
          <dgm:bulletEnabled val="1"/>
        </dgm:presLayoutVars>
      </dgm:prSet>
      <dgm:spPr/>
    </dgm:pt>
    <dgm:pt modelId="{A869EF4C-5B95-40B6-808F-5E6835B448CA}" type="pres">
      <dgm:prSet presAssocID="{2581BF86-6E9A-4077-8E08-FF94185E33CD}" presName="sibTrans" presStyleCnt="0"/>
      <dgm:spPr/>
    </dgm:pt>
    <dgm:pt modelId="{4DC7DE4E-C1A8-4218-B146-E1F4B16A9F4F}" type="pres">
      <dgm:prSet presAssocID="{22C7BFDC-747F-43B8-A94F-873D5A191A77}" presName="node" presStyleLbl="node1" presStyleIdx="2" presStyleCnt="6">
        <dgm:presLayoutVars>
          <dgm:bulletEnabled val="1"/>
        </dgm:presLayoutVars>
      </dgm:prSet>
      <dgm:spPr/>
    </dgm:pt>
    <dgm:pt modelId="{69FCE974-E92D-4048-81E8-D2B59D3CDBEB}" type="pres">
      <dgm:prSet presAssocID="{B8F86932-BB80-498E-8F70-38D624439780}" presName="sibTrans" presStyleCnt="0"/>
      <dgm:spPr/>
    </dgm:pt>
    <dgm:pt modelId="{8323B01A-101A-4B5F-B4BE-197FDF73E7F0}" type="pres">
      <dgm:prSet presAssocID="{028F30FB-4D3A-44EA-8342-27603B061191}" presName="node" presStyleLbl="node1" presStyleIdx="3" presStyleCnt="6" custLinFactNeighborY="-1444">
        <dgm:presLayoutVars>
          <dgm:bulletEnabled val="1"/>
        </dgm:presLayoutVars>
      </dgm:prSet>
      <dgm:spPr/>
    </dgm:pt>
    <dgm:pt modelId="{9EB54707-C4D8-4257-86FD-8CFF75FFE78D}" type="pres">
      <dgm:prSet presAssocID="{A6C20CF5-1899-421C-80BE-25EE1EE6314C}" presName="sibTrans" presStyleCnt="0"/>
      <dgm:spPr/>
    </dgm:pt>
    <dgm:pt modelId="{A10738A4-3735-4464-9B96-3AB5AAD9A772}" type="pres">
      <dgm:prSet presAssocID="{730D2BE8-4D2E-4BB1-A1E1-DDC2FB37F457}" presName="node" presStyleLbl="node1" presStyleIdx="4" presStyleCnt="6" custLinFactNeighborY="-1444">
        <dgm:presLayoutVars>
          <dgm:bulletEnabled val="1"/>
        </dgm:presLayoutVars>
      </dgm:prSet>
      <dgm:spPr/>
    </dgm:pt>
    <dgm:pt modelId="{38E04CA2-B9A4-442B-B007-1ED110E3DC66}" type="pres">
      <dgm:prSet presAssocID="{39BF024B-2E5F-42CD-87D7-1A7AFA4E0490}" presName="sibTrans" presStyleCnt="0"/>
      <dgm:spPr/>
    </dgm:pt>
    <dgm:pt modelId="{C4D296E6-7F94-409A-BA70-712A4EF88B45}" type="pres">
      <dgm:prSet presAssocID="{88789BA1-7851-4CAE-90BB-7F68F348154D}" presName="node" presStyleLbl="node1" presStyleIdx="5" presStyleCnt="6">
        <dgm:presLayoutVars>
          <dgm:bulletEnabled val="1"/>
        </dgm:presLayoutVars>
      </dgm:prSet>
      <dgm:spPr/>
    </dgm:pt>
  </dgm:ptLst>
  <dgm:cxnLst>
    <dgm:cxn modelId="{BE1E2627-B79B-430D-9B72-685568CB83AB}" type="presOf" srcId="{374E265B-E19A-4694-9D71-D863F96D14A0}" destId="{444BC66C-0562-4746-BBA5-59C4B477988B}" srcOrd="0" destOrd="0" presId="urn:microsoft.com/office/officeart/2005/8/layout/default"/>
    <dgm:cxn modelId="{B1C71734-1B41-424B-9B0D-EDA6EDF49473}" type="presOf" srcId="{22C7BFDC-747F-43B8-A94F-873D5A191A77}" destId="{4DC7DE4E-C1A8-4218-B146-E1F4B16A9F4F}" srcOrd="0" destOrd="0" presId="urn:microsoft.com/office/officeart/2005/8/layout/default"/>
    <dgm:cxn modelId="{6AD82A61-EBE9-4C72-88DD-6F176D6E9627}" type="presOf" srcId="{730D2BE8-4D2E-4BB1-A1E1-DDC2FB37F457}" destId="{A10738A4-3735-4464-9B96-3AB5AAD9A772}" srcOrd="0" destOrd="0" presId="urn:microsoft.com/office/officeart/2005/8/layout/default"/>
    <dgm:cxn modelId="{8AA60E49-E850-4292-8071-F1B146258AF9}" srcId="{374E265B-E19A-4694-9D71-D863F96D14A0}" destId="{BA7057DA-9889-4F79-A9F9-A85D97F43A5A}" srcOrd="0" destOrd="0" parTransId="{6186CA23-EAA9-472E-B62A-7945E54E20AB}" sibTransId="{0EF2C51F-79F8-4FEB-B252-A91E3379C0C1}"/>
    <dgm:cxn modelId="{5E864177-E3EA-4D65-AD60-7CCAA0833733}" type="presOf" srcId="{88789BA1-7851-4CAE-90BB-7F68F348154D}" destId="{C4D296E6-7F94-409A-BA70-712A4EF88B45}" srcOrd="0" destOrd="0" presId="urn:microsoft.com/office/officeart/2005/8/layout/default"/>
    <dgm:cxn modelId="{5FD0D081-7C9D-43BA-A8E5-B04F2FD8962B}" srcId="{374E265B-E19A-4694-9D71-D863F96D14A0}" destId="{88789BA1-7851-4CAE-90BB-7F68F348154D}" srcOrd="5" destOrd="0" parTransId="{C19815BF-C7F2-4949-92C0-0D20C93C562C}" sibTransId="{8ADBC15B-4371-447B-A5FE-8947F362E767}"/>
    <dgm:cxn modelId="{723844A7-18D7-492E-9472-5E58F601EF55}" type="presOf" srcId="{028F30FB-4D3A-44EA-8342-27603B061191}" destId="{8323B01A-101A-4B5F-B4BE-197FDF73E7F0}" srcOrd="0" destOrd="0" presId="urn:microsoft.com/office/officeart/2005/8/layout/default"/>
    <dgm:cxn modelId="{ED7E43B6-C7A1-45C0-8026-E1CB1A11DD1D}" type="presOf" srcId="{C240186E-EB80-49E2-912F-1DBFFA04D6F5}" destId="{BD537A1B-719A-4EB4-A8C6-6DD263618E2E}" srcOrd="0" destOrd="0" presId="urn:microsoft.com/office/officeart/2005/8/layout/default"/>
    <dgm:cxn modelId="{86348AB9-FF8C-4113-9444-B799F03BA24B}" type="presOf" srcId="{BA7057DA-9889-4F79-A9F9-A85D97F43A5A}" destId="{5A5E8B78-F22B-498C-A5AD-99C4464CFCDF}" srcOrd="0" destOrd="0" presId="urn:microsoft.com/office/officeart/2005/8/layout/default"/>
    <dgm:cxn modelId="{4CB1DAC0-81E8-44D1-A589-059BABD9F2D3}" srcId="{374E265B-E19A-4694-9D71-D863F96D14A0}" destId="{22C7BFDC-747F-43B8-A94F-873D5A191A77}" srcOrd="2" destOrd="0" parTransId="{C19963F8-0654-47E6-A902-EB4A30F4BF3C}" sibTransId="{B8F86932-BB80-498E-8F70-38D624439780}"/>
    <dgm:cxn modelId="{21026FD4-81CE-4317-B146-0D605F6310ED}" srcId="{374E265B-E19A-4694-9D71-D863F96D14A0}" destId="{730D2BE8-4D2E-4BB1-A1E1-DDC2FB37F457}" srcOrd="4" destOrd="0" parTransId="{20DE1881-1BB7-41A6-87CF-BDE2C1378882}" sibTransId="{39BF024B-2E5F-42CD-87D7-1A7AFA4E0490}"/>
    <dgm:cxn modelId="{5E8461EB-C918-49FD-9F60-F7CD0DEFC2F6}" srcId="{374E265B-E19A-4694-9D71-D863F96D14A0}" destId="{028F30FB-4D3A-44EA-8342-27603B061191}" srcOrd="3" destOrd="0" parTransId="{BA7C696D-AE01-4293-9227-01256D58139A}" sibTransId="{A6C20CF5-1899-421C-80BE-25EE1EE6314C}"/>
    <dgm:cxn modelId="{2ACFFEFC-2ADB-4B55-95E5-06DBEEFA5B7F}" srcId="{374E265B-E19A-4694-9D71-D863F96D14A0}" destId="{C240186E-EB80-49E2-912F-1DBFFA04D6F5}" srcOrd="1" destOrd="0" parTransId="{086DC7DD-5A55-4D45-827D-DCFB1E222DC2}" sibTransId="{2581BF86-6E9A-4077-8E08-FF94185E33CD}"/>
    <dgm:cxn modelId="{CDD7F03A-8F54-4ED9-AA92-8C04260A0EE0}" type="presParOf" srcId="{444BC66C-0562-4746-BBA5-59C4B477988B}" destId="{5A5E8B78-F22B-498C-A5AD-99C4464CFCDF}" srcOrd="0" destOrd="0" presId="urn:microsoft.com/office/officeart/2005/8/layout/default"/>
    <dgm:cxn modelId="{F39468F1-1F4E-4EA7-8295-B7ED5F43BCCD}" type="presParOf" srcId="{444BC66C-0562-4746-BBA5-59C4B477988B}" destId="{562DB0B3-9752-4422-BBC7-0C19823BA79F}" srcOrd="1" destOrd="0" presId="urn:microsoft.com/office/officeart/2005/8/layout/default"/>
    <dgm:cxn modelId="{E00E0EFB-42F6-409E-BC75-3F6F7501D14D}" type="presParOf" srcId="{444BC66C-0562-4746-BBA5-59C4B477988B}" destId="{BD537A1B-719A-4EB4-A8C6-6DD263618E2E}" srcOrd="2" destOrd="0" presId="urn:microsoft.com/office/officeart/2005/8/layout/default"/>
    <dgm:cxn modelId="{1394DCE4-1AF2-4739-80C4-0BFE6CF90299}" type="presParOf" srcId="{444BC66C-0562-4746-BBA5-59C4B477988B}" destId="{A869EF4C-5B95-40B6-808F-5E6835B448CA}" srcOrd="3" destOrd="0" presId="urn:microsoft.com/office/officeart/2005/8/layout/default"/>
    <dgm:cxn modelId="{AB85B2B8-70AC-4944-AC67-C35684DC4583}" type="presParOf" srcId="{444BC66C-0562-4746-BBA5-59C4B477988B}" destId="{4DC7DE4E-C1A8-4218-B146-E1F4B16A9F4F}" srcOrd="4" destOrd="0" presId="urn:microsoft.com/office/officeart/2005/8/layout/default"/>
    <dgm:cxn modelId="{3349A2EF-EC68-4010-9637-25C532DC9D7D}" type="presParOf" srcId="{444BC66C-0562-4746-BBA5-59C4B477988B}" destId="{69FCE974-E92D-4048-81E8-D2B59D3CDBEB}" srcOrd="5" destOrd="0" presId="urn:microsoft.com/office/officeart/2005/8/layout/default"/>
    <dgm:cxn modelId="{EB41101D-925F-4B58-81AC-68BF9F4630C8}" type="presParOf" srcId="{444BC66C-0562-4746-BBA5-59C4B477988B}" destId="{8323B01A-101A-4B5F-B4BE-197FDF73E7F0}" srcOrd="6" destOrd="0" presId="urn:microsoft.com/office/officeart/2005/8/layout/default"/>
    <dgm:cxn modelId="{31FBE585-3AE0-4162-8F6E-F130BBA9A96C}" type="presParOf" srcId="{444BC66C-0562-4746-BBA5-59C4B477988B}" destId="{9EB54707-C4D8-4257-86FD-8CFF75FFE78D}" srcOrd="7" destOrd="0" presId="urn:microsoft.com/office/officeart/2005/8/layout/default"/>
    <dgm:cxn modelId="{9519F56A-2F4D-45C3-87EF-009B92674F02}" type="presParOf" srcId="{444BC66C-0562-4746-BBA5-59C4B477988B}" destId="{A10738A4-3735-4464-9B96-3AB5AAD9A772}" srcOrd="8" destOrd="0" presId="urn:microsoft.com/office/officeart/2005/8/layout/default"/>
    <dgm:cxn modelId="{80872BA5-43CD-459D-9839-658CCD1029D9}" type="presParOf" srcId="{444BC66C-0562-4746-BBA5-59C4B477988B}" destId="{38E04CA2-B9A4-442B-B007-1ED110E3DC66}" srcOrd="9" destOrd="0" presId="urn:microsoft.com/office/officeart/2005/8/layout/default"/>
    <dgm:cxn modelId="{28F547EF-EC2F-42A8-961A-970B0ED8FE14}" type="presParOf" srcId="{444BC66C-0562-4746-BBA5-59C4B477988B}" destId="{C4D296E6-7F94-409A-BA70-712A4EF88B4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E8B78-F22B-498C-A5AD-99C4464CFCDF}">
      <dsp:nvSpPr>
        <dsp:cNvPr id="0" name=""/>
        <dsp:cNvSpPr/>
      </dsp:nvSpPr>
      <dsp:spPr>
        <a:xfrm>
          <a:off x="0" y="833885"/>
          <a:ext cx="4122857" cy="247371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</a:rPr>
            <a:t>Strategy 1 – Promote Advocacy, Awareness and Education, and Partnership for HCV-associated resource mobilization</a:t>
          </a:r>
        </a:p>
      </dsp:txBody>
      <dsp:txXfrm>
        <a:off x="0" y="833885"/>
        <a:ext cx="4122857" cy="2473714"/>
      </dsp:txXfrm>
    </dsp:sp>
    <dsp:sp modelId="{BD537A1B-719A-4EB4-A8C6-6DD263618E2E}">
      <dsp:nvSpPr>
        <dsp:cNvPr id="0" name=""/>
        <dsp:cNvSpPr/>
      </dsp:nvSpPr>
      <dsp:spPr>
        <a:xfrm>
          <a:off x="4535142" y="833885"/>
          <a:ext cx="4122857" cy="247371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</a:rPr>
            <a:t>Strategy 2 – Prevent HCV Transmission</a:t>
          </a:r>
        </a:p>
      </dsp:txBody>
      <dsp:txXfrm>
        <a:off x="4535142" y="833885"/>
        <a:ext cx="4122857" cy="2473714"/>
      </dsp:txXfrm>
    </dsp:sp>
    <dsp:sp modelId="{4DC7DE4E-C1A8-4218-B146-E1F4B16A9F4F}">
      <dsp:nvSpPr>
        <dsp:cNvPr id="0" name=""/>
        <dsp:cNvSpPr/>
      </dsp:nvSpPr>
      <dsp:spPr>
        <a:xfrm>
          <a:off x="9070285" y="869605"/>
          <a:ext cx="4122857" cy="247371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</a:rPr>
            <a:t>Strategy 3 – Identify Persons Infected with HCV</a:t>
          </a:r>
        </a:p>
      </dsp:txBody>
      <dsp:txXfrm>
        <a:off x="9070285" y="869605"/>
        <a:ext cx="4122857" cy="2473714"/>
      </dsp:txXfrm>
    </dsp:sp>
    <dsp:sp modelId="{8323B01A-101A-4B5F-B4BE-197FDF73E7F0}">
      <dsp:nvSpPr>
        <dsp:cNvPr id="0" name=""/>
        <dsp:cNvSpPr/>
      </dsp:nvSpPr>
      <dsp:spPr>
        <a:xfrm>
          <a:off x="0" y="3719885"/>
          <a:ext cx="4122857" cy="247371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</a:rPr>
            <a:t>Strategy 4 – Improve HCV Laboratory Diagnostics</a:t>
          </a:r>
        </a:p>
      </dsp:txBody>
      <dsp:txXfrm>
        <a:off x="0" y="3719885"/>
        <a:ext cx="4122857" cy="2473714"/>
      </dsp:txXfrm>
    </dsp:sp>
    <dsp:sp modelId="{A10738A4-3735-4464-9B96-3AB5AAD9A772}">
      <dsp:nvSpPr>
        <dsp:cNvPr id="0" name=""/>
        <dsp:cNvSpPr/>
      </dsp:nvSpPr>
      <dsp:spPr>
        <a:xfrm>
          <a:off x="4535142" y="3719885"/>
          <a:ext cx="4122857" cy="247371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</a:rPr>
            <a:t>Strategy 5 – Provide HCV Care and 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Treatment</a:t>
          </a:r>
        </a:p>
      </dsp:txBody>
      <dsp:txXfrm>
        <a:off x="4535142" y="3719885"/>
        <a:ext cx="4122857" cy="2473714"/>
      </dsp:txXfrm>
    </dsp:sp>
    <dsp:sp modelId="{C4D296E6-7F94-409A-BA70-712A4EF88B45}">
      <dsp:nvSpPr>
        <dsp:cNvPr id="0" name=""/>
        <dsp:cNvSpPr/>
      </dsp:nvSpPr>
      <dsp:spPr>
        <a:xfrm>
          <a:off x="9070285" y="3755605"/>
          <a:ext cx="4122857" cy="247371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</a:rPr>
            <a:t>Strategy 6 – 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Improve HCV Surveillance</a:t>
          </a:r>
        </a:p>
      </dsp:txBody>
      <dsp:txXfrm>
        <a:off x="9070285" y="3755605"/>
        <a:ext cx="4122857" cy="2473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0.5696</cdr:x>
      <cdr:y>0.73942</cdr:y>
    </cdr:from>
    <cdr:to>
      <cdr:x>0.66355</cdr:x>
      <cdr:y>0.82174</cdr:y>
    </cdr:to>
    <cdr:sp macro="" textlink="">
      <cdr:nvSpPr>
        <cdr:cNvPr id="2" name="Arrow: Right 1"/>
        <cdr:cNvSpPr/>
      </cdr:nvSpPr>
      <cdr:spPr>
        <a:xfrm xmlns:a="http://schemas.openxmlformats.org/drawingml/2006/main">
          <a:off x="8773387" y="5049769"/>
          <a:ext cx="1447093" cy="562198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81076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62152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43229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24305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05381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286457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667533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048610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0.77314</cdr:x>
      <cdr:y>0.74639</cdr:y>
    </cdr:from>
    <cdr:to>
      <cdr:x>0.86708</cdr:x>
      <cdr:y>0.82871</cdr:y>
    </cdr:to>
    <cdr:sp macro="" textlink="">
      <cdr:nvSpPr>
        <cdr:cNvPr id="3" name="Arrow: Right 2"/>
        <cdr:cNvSpPr/>
      </cdr:nvSpPr>
      <cdr:spPr>
        <a:xfrm xmlns:a="http://schemas.openxmlformats.org/drawingml/2006/main">
          <a:off x="11908447" y="5097427"/>
          <a:ext cx="1446937" cy="56219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381076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762152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143229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524305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905381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286457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2667533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048610" algn="l" defTabSz="762152" rtl="0" eaLnBrk="1" latinLnBrk="0" hangingPunct="1">
            <a:defRPr sz="15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7B158AA-B63E-433A-B81C-83D037E07939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A9DC25-01D4-4B89-A495-6AE7AEB7AA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4131928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7474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the previous estimate of the prevalence was outdated. The population-based national prevalence estimate was necessary in order to obtain baseline information at the beginning of elimination program</a:t>
            </a:r>
            <a:endParaRPr lang="ka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C285BAE1-F811-401A-9355-79064AA13744}" type="slidenum">
              <a:rPr lang="ka-GE" smtClean="0"/>
              <a:t>5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26211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818C0CBA-7A41-4FEE-9732-4DC88008183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62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Estimates for Mtskheta-</a:t>
            </a:r>
            <a:r>
              <a:rPr lang="en-US" dirty="0" err="1"/>
              <a:t>mtianeti</a:t>
            </a:r>
            <a:r>
              <a:rPr lang="en-US" dirty="0"/>
              <a:t>, </a:t>
            </a:r>
            <a:r>
              <a:rPr lang="en-US" dirty="0" err="1"/>
              <a:t>Samtskhe</a:t>
            </a:r>
            <a:r>
              <a:rPr lang="en-US" dirty="0"/>
              <a:t>, </a:t>
            </a:r>
            <a:r>
              <a:rPr lang="en-US" dirty="0" err="1"/>
              <a:t>Racha-Lechkhumi</a:t>
            </a:r>
            <a:r>
              <a:rPr lang="en-US" dirty="0"/>
              <a:t>, </a:t>
            </a:r>
            <a:r>
              <a:rPr lang="en-US" dirty="0" err="1"/>
              <a:t>Guria</a:t>
            </a:r>
            <a:r>
              <a:rPr lang="en-US" dirty="0"/>
              <a:t> are indeterminate due to low sample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C285BAE1-F811-401A-9355-79064AA13744}" type="slidenum">
              <a:rPr lang="ka-GE" smtClean="0"/>
              <a:t>7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818844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and gender distribution of HCV shows that HCV prevalence is higher among males, especially among age groups 30-39 and 40-49</a:t>
            </a:r>
            <a:endParaRPr lang="ka-GE" dirty="0"/>
          </a:p>
        </p:txBody>
      </p:sp>
    </p:spTree>
    <p:extLst>
      <p:ext uri="{BB962C8B-B14F-4D97-AF65-F5344CB8AC3E}">
        <p14:creationId xmlns:p14="http://schemas.microsoft.com/office/powerpoint/2010/main" val="4025351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C285BAE1-F811-401A-9355-79064AA13744}" type="slidenum">
              <a:rPr lang="ka-GE" smtClean="0"/>
              <a:t>9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92078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see, by summer 2015, only about one third of anti-HCV positive individuals knew their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C285BAE1-F811-401A-9355-79064AA13744}" type="slidenum">
              <a:rPr lang="ka-GE" smtClean="0"/>
              <a:t>10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625831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26040ACB-3D6A-4C81-884E-7407748451C4}" type="slidenum">
              <a:rPr lang="ka-GE" smtClean="0"/>
              <a:t>20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981765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fld id="{C285BAE1-F811-401A-9355-79064AA13744}" type="slidenum">
              <a:rPr lang="ka-GE" smtClean="0"/>
              <a:t>21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93447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37556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67352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09126" y="519289"/>
            <a:ext cx="3738994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2143" y="519289"/>
            <a:ext cx="11000229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49913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77385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112" y="2431628"/>
            <a:ext cx="14955977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112" y="6527237"/>
            <a:ext cx="1495597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07489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2143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8508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66832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402" y="519290"/>
            <a:ext cx="14955977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78508" y="2390987"/>
            <a:ext cx="7371870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78508" y="3562773"/>
            <a:ext cx="7371870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416006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8282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17348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80946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71870" y="1404338"/>
            <a:ext cx="8778508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7368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B0524-06EC-4574-B1D6-DBAEDBD7AF36}" type="datetimeFigureOut">
              <a:rPr lang="ka-GE" smtClean="0"/>
              <a:t>03.06.2017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49345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ctrTitle"/>
          </p:nvPr>
        </p:nvSpPr>
        <p:spPr>
          <a:xfrm>
            <a:off x="1744187" y="-12879"/>
            <a:ext cx="13953492" cy="416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1485900" algn="l"/>
              </a:tabLst>
              <a:defRPr>
                <a:solidFill>
                  <a:srgbClr val="176A53"/>
                </a:solidFill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Progress toward Hepatitis C Elimination in the Country of Georgia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38" name="Shape 138"/>
          <p:cNvSpPr>
            <a:spLocks noGrp="1"/>
          </p:cNvSpPr>
          <p:nvPr>
            <p:ph type="subTitle" idx="1"/>
          </p:nvPr>
        </p:nvSpPr>
        <p:spPr>
          <a:xfrm>
            <a:off x="6028451" y="4368785"/>
            <a:ext cx="5537280" cy="17272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9AB91"/>
                </a:solidFill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Dr. David </a:t>
            </a:r>
            <a:r>
              <a:rPr lang="en-US" b="1" dirty="0" err="1">
                <a:solidFill>
                  <a:schemeClr val="tx1"/>
                </a:solidFill>
              </a:rPr>
              <a:t>Sergeenko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Minister of </a:t>
            </a:r>
            <a:r>
              <a:rPr lang="en-US" i="1" dirty="0" err="1">
                <a:solidFill>
                  <a:schemeClr val="tx1"/>
                </a:solidFill>
              </a:rPr>
              <a:t>Labour</a:t>
            </a:r>
            <a:r>
              <a:rPr lang="en-US" i="1" dirty="0">
                <a:solidFill>
                  <a:schemeClr val="tx1"/>
                </a:solidFill>
              </a:rPr>
              <a:t>, Health and Social Affairs of Georgia</a:t>
            </a:r>
            <a:endParaRPr i="1" dirty="0">
              <a:solidFill>
                <a:schemeClr val="tx1"/>
              </a:solidFill>
            </a:endParaRPr>
          </a:p>
        </p:txBody>
      </p:sp>
      <p:pic>
        <p:nvPicPr>
          <p:cNvPr id="139" name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7131" y="6477000"/>
            <a:ext cx="2667000" cy="2773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60" b="1" dirty="0">
                <a:latin typeface="+mn-lt"/>
                <a:ea typeface="ＭＳ Ｐゴシック" charset="0"/>
              </a:rPr>
              <a:t>Self-reported</a:t>
            </a:r>
            <a:r>
              <a:rPr lang="en-US" sz="5460" b="1" dirty="0">
                <a:latin typeface="+mn-lt"/>
              </a:rPr>
              <a:t> </a:t>
            </a:r>
            <a:r>
              <a:rPr lang="en-US" sz="5460" b="1" dirty="0">
                <a:latin typeface="+mn-lt"/>
                <a:ea typeface="ＭＳ Ｐゴシック" charset="0"/>
              </a:rPr>
              <a:t>HCV care among anti-HCV positive respondents, 2015 survey</a:t>
            </a:r>
            <a:br>
              <a:rPr lang="ru-RU" sz="5460" b="1" dirty="0">
                <a:latin typeface="+mn-lt"/>
                <a:ea typeface="ＭＳ Ｐゴシック" charset="0"/>
              </a:rPr>
            </a:br>
            <a:endParaRPr lang="en-US" sz="4095" b="1" dirty="0">
              <a:latin typeface="+mn-lt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092771765"/>
              </p:ext>
            </p:extLst>
          </p:nvPr>
        </p:nvGraphicFramePr>
        <p:xfrm>
          <a:off x="1192144" y="2314590"/>
          <a:ext cx="15402788" cy="6829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Arrow: Right 13"/>
          <p:cNvSpPr/>
          <p:nvPr/>
        </p:nvSpPr>
        <p:spPr>
          <a:xfrm>
            <a:off x="4317468" y="6020594"/>
            <a:ext cx="1262968" cy="501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15" name="Arrow: Right 14"/>
          <p:cNvSpPr/>
          <p:nvPr/>
        </p:nvSpPr>
        <p:spPr>
          <a:xfrm>
            <a:off x="7067171" y="7086964"/>
            <a:ext cx="1262968" cy="501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16" name="TextBox 15"/>
          <p:cNvSpPr txBox="1"/>
          <p:nvPr/>
        </p:nvSpPr>
        <p:spPr>
          <a:xfrm>
            <a:off x="4317466" y="5432070"/>
            <a:ext cx="1262968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71" b="1" dirty="0">
                <a:solidFill>
                  <a:schemeClr val="accent1">
                    <a:lumMod val="50000"/>
                  </a:schemeClr>
                </a:solidFill>
              </a:rPr>
              <a:t>36.7%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7171" y="6517012"/>
            <a:ext cx="1262968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71" b="1" dirty="0">
                <a:solidFill>
                  <a:schemeClr val="accent1">
                    <a:lumMod val="50000"/>
                  </a:schemeClr>
                </a:solidFill>
              </a:rPr>
              <a:t>32.1%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99281" y="6799461"/>
            <a:ext cx="1262968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71" b="1" dirty="0">
                <a:solidFill>
                  <a:schemeClr val="accent1">
                    <a:lumMod val="50000"/>
                  </a:schemeClr>
                </a:solidFill>
              </a:rPr>
              <a:t>64%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31391" y="6772878"/>
            <a:ext cx="1262968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71" b="1" dirty="0">
                <a:solidFill>
                  <a:schemeClr val="accent1">
                    <a:lumMod val="50000"/>
                  </a:schemeClr>
                </a:solidFill>
              </a:rPr>
              <a:t>18.8%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2B89EAD-299C-4FD1-AC00-87048E4E457C}"/>
              </a:ext>
            </a:extLst>
          </p:cNvPr>
          <p:cNvSpPr/>
          <p:nvPr/>
        </p:nvSpPr>
        <p:spPr>
          <a:xfrm>
            <a:off x="5580434" y="3048000"/>
            <a:ext cx="5299497" cy="2057400"/>
          </a:xfrm>
          <a:prstGeom prst="wedgeRoundRectCallout">
            <a:avLst>
              <a:gd name="adj1" fmla="val -49131"/>
              <a:gd name="adj2" fmla="val 767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Only approximately 1/3 of  anti-HCV positive survey participants knew about their status</a:t>
            </a:r>
          </a:p>
        </p:txBody>
      </p:sp>
    </p:spTree>
    <p:extLst>
      <p:ext uri="{BB962C8B-B14F-4D97-AF65-F5344CB8AC3E}">
        <p14:creationId xmlns:p14="http://schemas.microsoft.com/office/powerpoint/2010/main" val="8519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331" y="3505200"/>
            <a:ext cx="14955977" cy="188524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+mn-lt"/>
              </a:rPr>
              <a:t>Progress Towards Elimination</a:t>
            </a:r>
            <a:endParaRPr lang="ka-GE" sz="8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199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216" y="1811998"/>
            <a:ext cx="14099513" cy="94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547" indent="-487547" defTabSz="1734062">
              <a:lnSpc>
                <a:spcPct val="90000"/>
              </a:lnSpc>
              <a:spcBef>
                <a:spcPts val="1897"/>
              </a:spcBef>
              <a:buFont typeface="Arial" charset="0"/>
              <a:buChar char="•"/>
            </a:pPr>
            <a:r>
              <a:rPr lang="en-US" sz="307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Under the Global Fund project free of Charge Hepatitis C treatment with Peg/Riba regimens for HIV/HCV co-infected patients with Peg/Riba</a:t>
            </a:r>
            <a:endParaRPr lang="en-US" sz="3071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216" y="4291048"/>
            <a:ext cx="15379227" cy="517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547" indent="-487547" defTabSz="1734062">
              <a:lnSpc>
                <a:spcPct val="90000"/>
              </a:lnSpc>
              <a:spcBef>
                <a:spcPts val="1897"/>
              </a:spcBef>
              <a:buFont typeface="Arial" charset="0"/>
              <a:buChar char="•"/>
            </a:pPr>
            <a:r>
              <a:rPr lang="en-US" sz="307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Free of Charge Hepatitis C treatment with Peg/</a:t>
            </a:r>
            <a:r>
              <a:rPr lang="en-US" sz="3071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307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regimens for prisoners.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215" y="4766056"/>
            <a:ext cx="14302911" cy="94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547" indent="-487547" defTabSz="1734062">
              <a:lnSpc>
                <a:spcPct val="90000"/>
              </a:lnSpc>
              <a:spcBef>
                <a:spcPts val="1897"/>
              </a:spcBef>
              <a:buFont typeface="Arial" charset="0"/>
              <a:buChar char="•"/>
            </a:pPr>
            <a:r>
              <a:rPr lang="en-US" sz="307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10 000 Patients from civil sector were offered a 60% discount for medicines (Peg/</a:t>
            </a:r>
            <a:r>
              <a:rPr lang="en-US" sz="3071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307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)</a:t>
            </a:r>
            <a:endParaRPr lang="en-US" sz="3071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791" y="6329960"/>
            <a:ext cx="15263656" cy="517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547" indent="-487547" defTabSz="1734062">
              <a:lnSpc>
                <a:spcPct val="90000"/>
              </a:lnSpc>
              <a:spcBef>
                <a:spcPts val="1897"/>
              </a:spcBef>
              <a:buFont typeface="Arial" charset="0"/>
              <a:buChar char="•"/>
            </a:pPr>
            <a:r>
              <a:rPr lang="en-US" sz="307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We began negotiations with US CDC, Gilead and other US partners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86" y="6783922"/>
            <a:ext cx="15263656" cy="564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547" indent="-487547">
              <a:buFont typeface="Arial" charset="0"/>
              <a:buChar char="•"/>
            </a:pPr>
            <a:r>
              <a:rPr lang="en-US" sz="307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1st National Workshop on Hepatitis C, March 12-14, 2014</a:t>
            </a:r>
            <a:endParaRPr lang="en-US" sz="3071" dirty="0"/>
          </a:p>
        </p:txBody>
      </p:sp>
      <p:sp>
        <p:nvSpPr>
          <p:cNvPr id="13" name="Rectangle 12"/>
          <p:cNvSpPr/>
          <p:nvPr/>
        </p:nvSpPr>
        <p:spPr>
          <a:xfrm>
            <a:off x="510791" y="7286888"/>
            <a:ext cx="13722032" cy="517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547" indent="-487547" defTabSz="1734062">
              <a:lnSpc>
                <a:spcPct val="90000"/>
              </a:lnSpc>
              <a:spcBef>
                <a:spcPts val="1897"/>
              </a:spcBef>
              <a:buFont typeface="Arial" charset="0"/>
              <a:buChar char="•"/>
            </a:pPr>
            <a:r>
              <a:rPr lang="en-US" sz="307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National Committee for HCV elimination program was established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568" y="21"/>
            <a:ext cx="2723144" cy="1565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1" y="457200"/>
            <a:ext cx="14174183" cy="2895600"/>
          </a:xfrm>
        </p:spPr>
        <p:txBody>
          <a:bodyPr>
            <a:normAutofit/>
          </a:bodyPr>
          <a:lstStyle/>
          <a:p>
            <a:pPr algn="ctr">
              <a:spcBef>
                <a:spcPts val="1897"/>
              </a:spcBef>
            </a:pPr>
            <a:r>
              <a:rPr lang="en-US" dirty="0"/>
              <a:t>APRIL 21</a:t>
            </a:r>
            <a:r>
              <a:rPr lang="en-US" baseline="30000" dirty="0"/>
              <a:t>th</a:t>
            </a:r>
            <a:br>
              <a:rPr lang="en-US" baseline="30000" dirty="0"/>
            </a:br>
            <a:r>
              <a:rPr lang="en-US" sz="3412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Memorandum of Understanding between Georgian Government and Gilead Sciences was signed</a:t>
            </a:r>
            <a:br>
              <a:rPr lang="en-US" sz="3412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</a:br>
            <a:r>
              <a:rPr lang="en-US" sz="3412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GS agreed to donate treatment for elimination program, initially for 5000 with most sever liver disease</a:t>
            </a:r>
            <a:endParaRPr lang="en-US" sz="9043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824" y="20"/>
            <a:ext cx="2576304" cy="9753560"/>
          </a:xfrm>
          <a:prstGeom prst="rect">
            <a:avLst/>
          </a:prstGeom>
        </p:spPr>
      </p:pic>
      <p:pic>
        <p:nvPicPr>
          <p:cNvPr id="3" name="Handsha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1331" y="3962400"/>
            <a:ext cx="8630250" cy="485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3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824" y="20"/>
            <a:ext cx="2576304" cy="97535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52420" y="415136"/>
            <a:ext cx="13905402" cy="3827193"/>
          </a:xfrm>
        </p:spPr>
        <p:txBody>
          <a:bodyPr>
            <a:normAutofit/>
          </a:bodyPr>
          <a:lstStyle/>
          <a:p>
            <a:r>
              <a:rPr lang="en-US" sz="3071" dirty="0"/>
              <a:t>Large-scale PR campaigns launched with multi-sectorial approach and awareness raising</a:t>
            </a:r>
          </a:p>
          <a:p>
            <a:endParaRPr lang="en-US" sz="3071" dirty="0"/>
          </a:p>
          <a:p>
            <a:r>
              <a:rPr lang="en-US" sz="3071" dirty="0"/>
              <a:t>Initially 4 provider clinics were selected to provide treatment; a multi-sector committee reviewed records for eligibility for treatment (initially limited to patients with severe liver disease)</a:t>
            </a:r>
          </a:p>
          <a:p>
            <a:endParaRPr lang="en-US" sz="3071" dirty="0"/>
          </a:p>
        </p:txBody>
      </p:sp>
      <p:pic>
        <p:nvPicPr>
          <p:cNvPr id="3" name="Mini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8064" y="3445116"/>
            <a:ext cx="7372186" cy="4146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52421" y="4006113"/>
            <a:ext cx="6325644" cy="94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515" indent="-433515" defTabSz="1734062">
              <a:lnSpc>
                <a:spcPct val="90000"/>
              </a:lnSpc>
              <a:spcBef>
                <a:spcPts val="1897"/>
              </a:spcBef>
              <a:buFont typeface="Arial" panose="020B0604020202020204" pitchFamily="34" charset="0"/>
              <a:buChar char="•"/>
            </a:pPr>
            <a:r>
              <a:rPr lang="en-US" sz="3071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On May 1 Georgia received initial stock of “</a:t>
            </a:r>
            <a:r>
              <a:rPr lang="en-US" sz="3071" dirty="0" err="1">
                <a:latin typeface="Knockout HTF31-JuniorMiddlewt" charset="0"/>
                <a:ea typeface="Knockout HTF31-JuniorMiddlewt" charset="0"/>
                <a:cs typeface="Knockout HTF31-JuniorMiddlewt" charset="0"/>
              </a:rPr>
              <a:t>Sovaldi</a:t>
            </a:r>
            <a:r>
              <a:rPr lang="en-US" sz="3071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34" y="5266032"/>
            <a:ext cx="1725208" cy="256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uiExpand="1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824" y="20"/>
            <a:ext cx="2576304" cy="97535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807329" y="1280920"/>
            <a:ext cx="5750494" cy="1392490"/>
          </a:xfrm>
        </p:spPr>
        <p:txBody>
          <a:bodyPr>
            <a:normAutofit/>
          </a:bodyPr>
          <a:lstStyle/>
          <a:p>
            <a:r>
              <a:rPr lang="en-US" sz="3071" dirty="0"/>
              <a:t>On May 15</a:t>
            </a:r>
            <a:r>
              <a:rPr lang="en-US" sz="3071" baseline="30000" dirty="0"/>
              <a:t>th</a:t>
            </a:r>
            <a:r>
              <a:rPr lang="en-US" sz="3071" dirty="0"/>
              <a:t>  the first patient received treatment “</a:t>
            </a:r>
            <a:r>
              <a:rPr lang="en-US" sz="3071" dirty="0" err="1"/>
              <a:t>Sovaldi</a:t>
            </a:r>
            <a:r>
              <a:rPr lang="en-US" sz="3071" dirty="0"/>
              <a:t>”</a:t>
            </a:r>
          </a:p>
          <a:p>
            <a:endParaRPr lang="en-US" sz="3071" dirty="0"/>
          </a:p>
        </p:txBody>
      </p:sp>
      <p:sp>
        <p:nvSpPr>
          <p:cNvPr id="3" name="Rectangle 2"/>
          <p:cNvSpPr/>
          <p:nvPr/>
        </p:nvSpPr>
        <p:spPr>
          <a:xfrm>
            <a:off x="8807329" y="3333995"/>
            <a:ext cx="5750494" cy="1368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515" indent="-433515" defTabSz="1734062">
              <a:lnSpc>
                <a:spcPct val="90000"/>
              </a:lnSpc>
              <a:spcBef>
                <a:spcPts val="1897"/>
              </a:spcBef>
              <a:buFont typeface="Arial" panose="020B0604020202020204" pitchFamily="34" charset="0"/>
              <a:buChar char="•"/>
            </a:pPr>
            <a:r>
              <a:rPr lang="en-US" sz="3071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The initial phase included prioritizing patients with severe liver disease.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495" y="6836873"/>
            <a:ext cx="14260328" cy="94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515" indent="-433515" defTabSz="1734062">
              <a:lnSpc>
                <a:spcPct val="90000"/>
              </a:lnSpc>
              <a:spcBef>
                <a:spcPts val="1897"/>
              </a:spcBef>
              <a:buFont typeface="Arial" panose="020B0604020202020204" pitchFamily="34" charset="0"/>
              <a:buChar char="•"/>
            </a:pPr>
            <a:r>
              <a:rPr lang="en-US" sz="3071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US CDC published an article in the MMWR on World Hepatitis Day: “The Launch of a Hepatitis C Elimination Program in the Country of Georgia”</a:t>
            </a:r>
          </a:p>
        </p:txBody>
      </p:sp>
      <p:pic>
        <p:nvPicPr>
          <p:cNvPr id="2" name="ab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1280919"/>
            <a:ext cx="8807328" cy="4953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807330" y="5298109"/>
            <a:ext cx="2951001" cy="517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3515" indent="-433515" defTabSz="1734062">
              <a:lnSpc>
                <a:spcPct val="90000"/>
              </a:lnSpc>
              <a:spcBef>
                <a:spcPts val="1897"/>
              </a:spcBef>
              <a:buFont typeface="Arial" panose="020B0604020202020204" pitchFamily="34" charset="0"/>
              <a:buChar char="•"/>
            </a:pPr>
            <a:r>
              <a:rPr lang="en-US" sz="3071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Free screening</a:t>
            </a:r>
          </a:p>
        </p:txBody>
      </p:sp>
    </p:spTree>
    <p:extLst>
      <p:ext uri="{BB962C8B-B14F-4D97-AF65-F5344CB8AC3E}">
        <p14:creationId xmlns:p14="http://schemas.microsoft.com/office/powerpoint/2010/main" val="27564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build="p"/>
      <p:bldP spid="3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824" y="20"/>
            <a:ext cx="2576304" cy="975356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0369" y="2605650"/>
            <a:ext cx="14097454" cy="6233549"/>
          </a:xfrm>
        </p:spPr>
        <p:txBody>
          <a:bodyPr>
            <a:normAutofit/>
          </a:bodyPr>
          <a:lstStyle/>
          <a:p>
            <a:pPr lvl="0"/>
            <a:r>
              <a:rPr lang="en-US" sz="3071" dirty="0"/>
              <a:t>Project „ECHO” (Extension for Community Healthcare Outcomes) in the framework of L.I.F.E.R. (Liver Institute and foundation for education and research) was implemented </a:t>
            </a:r>
          </a:p>
          <a:p>
            <a:endParaRPr lang="en-US" sz="3071" dirty="0"/>
          </a:p>
          <a:p>
            <a:r>
              <a:rPr lang="en-US" sz="3071" dirty="0"/>
              <a:t>External Hepatitis Technical Advisory Group (TAG) formed, first meeting in Tbilisi, Georgia, 3-4 November</a:t>
            </a:r>
          </a:p>
          <a:p>
            <a:endParaRPr lang="en-US" sz="3071" dirty="0"/>
          </a:p>
          <a:p>
            <a:r>
              <a:rPr lang="ka-GE" sz="3071" dirty="0"/>
              <a:t>AAS</a:t>
            </a:r>
            <a:r>
              <a:rPr lang="en-US" sz="3071" dirty="0"/>
              <a:t>L</a:t>
            </a:r>
            <a:r>
              <a:rPr lang="ka-GE" sz="3071" dirty="0"/>
              <a:t>D 2015 WHO </a:t>
            </a:r>
            <a:r>
              <a:rPr lang="en-US" sz="3071" dirty="0"/>
              <a:t>symposium Georgia had presentation about hepatitis C elimination Program</a:t>
            </a:r>
          </a:p>
          <a:p>
            <a:endParaRPr lang="en-US" sz="3071" dirty="0"/>
          </a:p>
          <a:p>
            <a:r>
              <a:rPr lang="en-US" sz="3071" dirty="0"/>
              <a:t>Assessment of Stop C was performed and considering gaps the decision was made to create new electronic system</a:t>
            </a:r>
          </a:p>
          <a:p>
            <a:endParaRPr lang="en-US" sz="307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1" y="468452"/>
            <a:ext cx="5233941" cy="1825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319" y="468452"/>
            <a:ext cx="1799611" cy="1871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26" y="468452"/>
            <a:ext cx="3513751" cy="1437444"/>
          </a:xfrm>
          <a:prstGeom prst="rect">
            <a:avLst/>
          </a:prstGeom>
        </p:spPr>
      </p:pic>
      <p:pic>
        <p:nvPicPr>
          <p:cNvPr id="1026" name="Picture 2" descr="Lifer logo-ის სურათის შედეგი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25" y="498656"/>
            <a:ext cx="3035541" cy="147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30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144" y="1202091"/>
            <a:ext cx="12951387" cy="6931096"/>
          </a:xfrm>
        </p:spPr>
        <p:txBody>
          <a:bodyPr>
            <a:normAutofit/>
          </a:bodyPr>
          <a:lstStyle/>
          <a:p>
            <a:r>
              <a:rPr lang="en-US" sz="3071" dirty="0"/>
              <a:t>Regulations oblige all inpatient institution to screen all hospitalized patients. Screening protocol was developed</a:t>
            </a:r>
          </a:p>
          <a:p>
            <a:endParaRPr lang="en-US" sz="3071" dirty="0"/>
          </a:p>
          <a:p>
            <a:r>
              <a:rPr lang="en-US" sz="3071" dirty="0"/>
              <a:t>Gilead Sciences Inc. supported and approved grant for development of new electronic program Elimination C</a:t>
            </a:r>
          </a:p>
          <a:p>
            <a:endParaRPr lang="en-US" sz="3071" dirty="0"/>
          </a:p>
          <a:p>
            <a:r>
              <a:rPr lang="en-US" sz="3071" dirty="0"/>
              <a:t>Treatment Guidelines updated</a:t>
            </a:r>
          </a:p>
          <a:p>
            <a:endParaRPr lang="en-US" sz="3071" dirty="0"/>
          </a:p>
          <a:p>
            <a:r>
              <a:rPr lang="en-US" sz="3071" dirty="0"/>
              <a:t>First stock of Ledipasvir/Sofosbuvir received </a:t>
            </a:r>
          </a:p>
          <a:p>
            <a:endParaRPr lang="en-US" sz="3071" dirty="0"/>
          </a:p>
          <a:p>
            <a:r>
              <a:rPr lang="en-US" sz="3071" dirty="0"/>
              <a:t>Core antigen study protocol was approved and has been launched</a:t>
            </a:r>
          </a:p>
          <a:p>
            <a:endParaRPr lang="en-US" sz="307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819" y="20"/>
            <a:ext cx="2476419" cy="97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13" y="4089590"/>
            <a:ext cx="13858680" cy="3176853"/>
          </a:xfrm>
        </p:spPr>
        <p:txBody>
          <a:bodyPr>
            <a:normAutofit/>
          </a:bodyPr>
          <a:lstStyle/>
          <a:p>
            <a:endParaRPr lang="en-US" sz="307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071" dirty="0">
                <a:solidFill>
                  <a:schemeClr val="accent1">
                    <a:lumMod val="50000"/>
                  </a:schemeClr>
                </a:solidFill>
              </a:rPr>
              <a:t>April EASL conference and a side session for Georgia</a:t>
            </a:r>
          </a:p>
          <a:p>
            <a:endParaRPr lang="en-US" sz="307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071" dirty="0">
                <a:solidFill>
                  <a:schemeClr val="accent1">
                    <a:lumMod val="50000"/>
                  </a:schemeClr>
                </a:solidFill>
              </a:rPr>
              <a:t>Long term agreement between Gilead Sciences and Georgia Government was signed at EASL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819" y="20"/>
            <a:ext cx="2476419" cy="9753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2"/>
          <a:stretch/>
        </p:blipFill>
        <p:spPr>
          <a:xfrm>
            <a:off x="7020582" y="1093225"/>
            <a:ext cx="7539344" cy="305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81113" y="958092"/>
            <a:ext cx="6647575" cy="3131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515" indent="-433515" defTabSz="1734062">
              <a:lnSpc>
                <a:spcPct val="90000"/>
              </a:lnSpc>
              <a:spcBef>
                <a:spcPts val="1897"/>
              </a:spcBef>
              <a:buFont typeface="Arial" panose="020B0604020202020204" pitchFamily="34" charset="0"/>
              <a:buChar char="•"/>
            </a:pPr>
            <a:r>
              <a:rPr lang="en-US" sz="3071" dirty="0">
                <a:solidFill>
                  <a:schemeClr val="accent1">
                    <a:lumMod val="50000"/>
                  </a:schemeClr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Clinical group was established </a:t>
            </a:r>
          </a:p>
          <a:p>
            <a:pPr marL="433515" indent="-433515" defTabSz="1734062">
              <a:lnSpc>
                <a:spcPct val="90000"/>
              </a:lnSpc>
              <a:spcBef>
                <a:spcPts val="1897"/>
              </a:spcBef>
              <a:buFont typeface="Arial" panose="020B0604020202020204" pitchFamily="34" charset="0"/>
              <a:buChar char="•"/>
            </a:pPr>
            <a:endParaRPr lang="en-US" sz="3071" dirty="0">
              <a:solidFill>
                <a:schemeClr val="accent1">
                  <a:lumMod val="50000"/>
                </a:schemeClr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433515" indent="-433515" defTabSz="1734062">
              <a:lnSpc>
                <a:spcPct val="90000"/>
              </a:lnSpc>
              <a:spcBef>
                <a:spcPts val="1897"/>
              </a:spcBef>
              <a:buFont typeface="Arial" panose="020B0604020202020204" pitchFamily="34" charset="0"/>
              <a:buChar char="•"/>
            </a:pPr>
            <a:r>
              <a:rPr lang="en-US" sz="3071" dirty="0">
                <a:solidFill>
                  <a:schemeClr val="accent1">
                    <a:lumMod val="50000"/>
                  </a:schemeClr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3rd National Workshop on HCV was held main objective was the summarizing of long-term elimination plan</a:t>
            </a:r>
          </a:p>
        </p:txBody>
      </p:sp>
    </p:spTree>
    <p:extLst>
      <p:ext uri="{BB962C8B-B14F-4D97-AF65-F5344CB8AC3E}">
        <p14:creationId xmlns:p14="http://schemas.microsoft.com/office/powerpoint/2010/main" val="5579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503" y="1143000"/>
            <a:ext cx="13079265" cy="7276345"/>
          </a:xfrm>
        </p:spPr>
        <p:txBody>
          <a:bodyPr>
            <a:normAutofit/>
          </a:bodyPr>
          <a:lstStyle/>
          <a:p>
            <a:r>
              <a:rPr lang="ka-GE" sz="3071" dirty="0"/>
              <a:t>„ECHO” </a:t>
            </a:r>
            <a:r>
              <a:rPr lang="en-US" sz="3071" dirty="0">
                <a:latin typeface="Calibri" panose="020F0502020204030204" pitchFamily="34" charset="0"/>
              </a:rPr>
              <a:t>was expanded with Georgian Centers serving as “Hubs” supporting local facilities </a:t>
            </a:r>
          </a:p>
          <a:p>
            <a:endParaRPr lang="en-US" sz="3071" dirty="0">
              <a:latin typeface="Calibri" panose="020F0502020204030204" pitchFamily="34" charset="0"/>
            </a:endParaRPr>
          </a:p>
          <a:p>
            <a:r>
              <a:rPr lang="en-US" sz="3071" dirty="0">
                <a:latin typeface="Calibri" panose="020F0502020204030204" pitchFamily="34" charset="0"/>
              </a:rPr>
              <a:t>Symposium for </a:t>
            </a:r>
            <a:r>
              <a:rPr lang="ka-GE" sz="3071" dirty="0"/>
              <a:t>National Guidance and Education</a:t>
            </a:r>
            <a:r>
              <a:rPr lang="en-US" sz="3071" dirty="0">
                <a:latin typeface="Calibri" panose="020F0502020204030204" pitchFamily="34" charset="0"/>
              </a:rPr>
              <a:t> By Lifer and Project “ECHO”</a:t>
            </a:r>
          </a:p>
          <a:p>
            <a:endParaRPr lang="en-US" sz="3071" dirty="0">
              <a:latin typeface="Calibri" panose="020F0502020204030204" pitchFamily="34" charset="0"/>
            </a:endParaRPr>
          </a:p>
          <a:p>
            <a:r>
              <a:rPr lang="en-US" sz="3071" dirty="0">
                <a:latin typeface="Calibri" panose="020F0502020204030204" pitchFamily="34" charset="0"/>
              </a:rPr>
              <a:t>On 18 August  long term action plan strategy was approved by government of Georgia</a:t>
            </a:r>
          </a:p>
          <a:p>
            <a:endParaRPr lang="en-US" sz="3071" dirty="0">
              <a:latin typeface="Calibri" panose="020F0502020204030204" pitchFamily="34" charset="0"/>
            </a:endParaRPr>
          </a:p>
          <a:p>
            <a:r>
              <a:rPr lang="en-US" sz="3071" dirty="0">
                <a:latin typeface="Calibri" panose="020F0502020204030204" pitchFamily="34" charset="0"/>
              </a:rPr>
              <a:t>Second TAG meeting was held on October 24-25</a:t>
            </a:r>
          </a:p>
          <a:p>
            <a:endParaRPr lang="en-US" sz="3071" dirty="0">
              <a:latin typeface="Calibri" panose="020F0502020204030204" pitchFamily="34" charset="0"/>
            </a:endParaRPr>
          </a:p>
          <a:p>
            <a:r>
              <a:rPr lang="en-US" sz="3071" dirty="0">
                <a:latin typeface="Calibri" panose="020F0502020204030204" pitchFamily="34" charset="0"/>
              </a:rPr>
              <a:t>Georgia HCV Elimination Scientific Committee was established. </a:t>
            </a:r>
          </a:p>
          <a:p>
            <a:pPr marL="0" indent="0">
              <a:buNone/>
            </a:pPr>
            <a:endParaRPr lang="en-US" sz="3071" dirty="0"/>
          </a:p>
          <a:p>
            <a:endParaRPr lang="en-US" sz="307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819" y="20"/>
            <a:ext cx="2476419" cy="97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2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1183900" y="304800"/>
            <a:ext cx="14834465" cy="9074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379807" y="562165"/>
            <a:ext cx="8667423" cy="5648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7547" indent="-487547">
              <a:buFont typeface="Wingdings" panose="05000000000000000000" pitchFamily="2" charset="2"/>
              <a:buChar char="Ø"/>
            </a:pPr>
            <a:r>
              <a:rPr lang="en-US" sz="3071" b="1" dirty="0">
                <a:solidFill>
                  <a:srgbClr val="005383"/>
                </a:solidFill>
                <a:latin typeface="Knockout HTF31-JuniorMiddlewt"/>
              </a:rPr>
              <a:t>Population – 3,7 million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8601133" y="577527"/>
            <a:ext cx="4909491" cy="564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547" indent="-487547" algn="r">
              <a:buFont typeface="Wingdings" panose="05000000000000000000" pitchFamily="2" charset="2"/>
              <a:buChar char="Ø"/>
            </a:pPr>
            <a:r>
              <a:rPr lang="en-US" sz="3071" b="1" dirty="0">
                <a:solidFill>
                  <a:srgbClr val="005383"/>
                </a:solidFill>
                <a:latin typeface="Knockout HTF31-JuniorMiddlewt"/>
              </a:rPr>
              <a:t>7.7% – Anti-HCV+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9808" y="1247059"/>
            <a:ext cx="7031669" cy="564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7547" indent="-487547">
              <a:buFont typeface="Wingdings" panose="05000000000000000000" pitchFamily="2" charset="2"/>
              <a:buChar char="Ø"/>
            </a:pPr>
            <a:r>
              <a:rPr lang="en-US" sz="3071" b="1" dirty="0">
                <a:solidFill>
                  <a:srgbClr val="005383"/>
                </a:solidFill>
                <a:latin typeface="Knockout HTF31-JuniorMiddlewt"/>
              </a:rPr>
              <a:t>GDP per capita (USD) in 2015 - $3743.1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21417" y="1247059"/>
            <a:ext cx="3540072" cy="564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7547" indent="-487547" algn="r">
              <a:buFont typeface="Wingdings" panose="05000000000000000000" pitchFamily="2" charset="2"/>
              <a:buChar char="Ø"/>
            </a:pPr>
            <a:r>
              <a:rPr lang="en-US" sz="3071" b="1" dirty="0">
                <a:solidFill>
                  <a:srgbClr val="005383"/>
                </a:solidFill>
                <a:latin typeface="Knockout HTF31-JuniorMiddlewt"/>
              </a:rPr>
              <a:t>5.4% – HCV RNA+</a:t>
            </a:r>
          </a:p>
        </p:txBody>
      </p:sp>
    </p:spTree>
    <p:extLst>
      <p:ext uri="{BB962C8B-B14F-4D97-AF65-F5344CB8AC3E}">
        <p14:creationId xmlns:p14="http://schemas.microsoft.com/office/powerpoint/2010/main" val="14941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648" y="508879"/>
            <a:ext cx="11216594" cy="1404517"/>
          </a:xfrm>
        </p:spPr>
        <p:txBody>
          <a:bodyPr vert="horz" lIns="156014" tIns="78007" rIns="156014" bIns="78007" rtlCol="0" anchor="t">
            <a:noAutofit/>
          </a:bodyPr>
          <a:lstStyle/>
          <a:p>
            <a:pPr algn="ctr"/>
            <a:r>
              <a:rPr lang="en-US" sz="4777" b="1" dirty="0">
                <a:latin typeface="+mn-lt"/>
              </a:rPr>
              <a:t>HCV Elimination Strategy</a:t>
            </a:r>
            <a:br>
              <a:rPr lang="en-US" sz="4777" b="1" dirty="0">
                <a:latin typeface="+mn-lt"/>
              </a:rPr>
            </a:br>
            <a:r>
              <a:rPr lang="en-US" sz="4777" b="1" dirty="0">
                <a:latin typeface="+mn-lt"/>
              </a:rPr>
              <a:t>2016-2020</a:t>
            </a:r>
            <a:endParaRPr lang="ka-GE" sz="4777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586225"/>
              </p:ext>
            </p:extLst>
          </p:nvPr>
        </p:nvGraphicFramePr>
        <p:xfrm>
          <a:off x="2100373" y="2436616"/>
          <a:ext cx="13193143" cy="7098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7BF00D-3523-46E6-872F-22CE70659FCE}"/>
              </a:ext>
            </a:extLst>
          </p:cNvPr>
          <p:cNvSpPr txBox="1"/>
          <p:nvPr/>
        </p:nvSpPr>
        <p:spPr>
          <a:xfrm>
            <a:off x="3395400" y="2144228"/>
            <a:ext cx="10603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</a:rPr>
              <a:t>Approved by the government of Georgia on 18 August, 2016</a:t>
            </a:r>
          </a:p>
        </p:txBody>
      </p:sp>
    </p:spTree>
    <p:extLst>
      <p:ext uri="{BB962C8B-B14F-4D97-AF65-F5344CB8AC3E}">
        <p14:creationId xmlns:p14="http://schemas.microsoft.com/office/powerpoint/2010/main" val="2086006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144" y="372131"/>
            <a:ext cx="14955977" cy="1026124"/>
          </a:xfrm>
        </p:spPr>
        <p:txBody>
          <a:bodyPr>
            <a:normAutofit/>
          </a:bodyPr>
          <a:lstStyle/>
          <a:p>
            <a:pPr algn="ctr"/>
            <a:r>
              <a:rPr lang="en-US" sz="6142" b="1" dirty="0">
                <a:latin typeface="+mn-lt"/>
              </a:rPr>
              <a:t>HCV Screening – Current Status</a:t>
            </a:r>
            <a:endParaRPr lang="ka-GE" sz="6142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606879"/>
              </p:ext>
            </p:extLst>
          </p:nvPr>
        </p:nvGraphicFramePr>
        <p:xfrm>
          <a:off x="1722652" y="2204884"/>
          <a:ext cx="12117499" cy="5406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peech Bubble: Rectangle 2"/>
          <p:cNvSpPr/>
          <p:nvPr/>
        </p:nvSpPr>
        <p:spPr>
          <a:xfrm>
            <a:off x="3795988" y="7287591"/>
            <a:ext cx="2163585" cy="1074433"/>
          </a:xfrm>
          <a:prstGeom prst="wedgeRectCallout">
            <a:avLst>
              <a:gd name="adj1" fmla="val 70946"/>
              <a:gd name="adj2" fmla="val -166925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7" dirty="0">
                <a:solidFill>
                  <a:srgbClr val="0070C0"/>
                </a:solidFill>
              </a:rPr>
              <a:t>November 2016 - February 2017</a:t>
            </a:r>
            <a:r>
              <a:rPr lang="en-US" sz="1877" dirty="0"/>
              <a:t>s</a:t>
            </a:r>
            <a:endParaRPr lang="ka-GE" sz="1877" dirty="0"/>
          </a:p>
        </p:txBody>
      </p:sp>
      <p:sp>
        <p:nvSpPr>
          <p:cNvPr id="5" name="Speech Bubble: Rectangle 4"/>
          <p:cNvSpPr/>
          <p:nvPr/>
        </p:nvSpPr>
        <p:spPr>
          <a:xfrm>
            <a:off x="6039782" y="7287591"/>
            <a:ext cx="2163585" cy="1074433"/>
          </a:xfrm>
          <a:prstGeom prst="wedgeRectCallout">
            <a:avLst>
              <a:gd name="adj1" fmla="val 25199"/>
              <a:gd name="adj2" fmla="val -138442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7" dirty="0">
                <a:solidFill>
                  <a:srgbClr val="0070C0"/>
                </a:solidFill>
              </a:rPr>
              <a:t>November 2016 - February 2017</a:t>
            </a:r>
            <a:r>
              <a:rPr lang="en-US" sz="1877" dirty="0"/>
              <a:t>s</a:t>
            </a:r>
            <a:endParaRPr lang="ka-GE" sz="1877" dirty="0"/>
          </a:p>
        </p:txBody>
      </p:sp>
      <p:sp>
        <p:nvSpPr>
          <p:cNvPr id="7" name="Speech Bubble: Rectangle 6"/>
          <p:cNvSpPr/>
          <p:nvPr/>
        </p:nvSpPr>
        <p:spPr>
          <a:xfrm>
            <a:off x="13840151" y="1545021"/>
            <a:ext cx="2307971" cy="1074433"/>
          </a:xfrm>
          <a:prstGeom prst="wedgeRectCallout">
            <a:avLst>
              <a:gd name="adj1" fmla="val -126718"/>
              <a:gd name="adj2" fmla="val 977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7" dirty="0">
                <a:solidFill>
                  <a:srgbClr val="0070C0"/>
                </a:solidFill>
              </a:rPr>
              <a:t>*data are available through September 30,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14669" y="7824807"/>
            <a:ext cx="6533452" cy="151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71" b="1" dirty="0"/>
              <a:t>Since May, 2015, Through April, 2017, approximately </a:t>
            </a:r>
            <a:r>
              <a:rPr lang="en-US" sz="3071" b="1" dirty="0">
                <a:solidFill>
                  <a:srgbClr val="FF0000"/>
                </a:solidFill>
              </a:rPr>
              <a:t>720,000</a:t>
            </a:r>
            <a:r>
              <a:rPr lang="en-US" sz="3071" b="1" dirty="0"/>
              <a:t> screening tests were performed</a:t>
            </a:r>
          </a:p>
        </p:txBody>
      </p:sp>
    </p:spTree>
    <p:extLst>
      <p:ext uri="{BB962C8B-B14F-4D97-AF65-F5344CB8AC3E}">
        <p14:creationId xmlns:p14="http://schemas.microsoft.com/office/powerpoint/2010/main" val="38333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806975" y="533400"/>
            <a:ext cx="10506375" cy="128407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n-lt"/>
              </a:rPr>
              <a:t>Georgia’s HCV Elimination Program Care Cascade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(Apr 28, 2015 – Dec 31, 2016)</a:t>
            </a:r>
          </a:p>
        </p:txBody>
      </p:sp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3912129"/>
              </p:ext>
            </p:extLst>
          </p:nvPr>
        </p:nvGraphicFramePr>
        <p:xfrm>
          <a:off x="2844288" y="1981200"/>
          <a:ext cx="11469062" cy="53870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291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549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HCV RNA</a:t>
                      </a:r>
                      <a:r>
                        <a:rPr lang="de-DE" sz="3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36 322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549">
                <a:tc>
                  <a:txBody>
                    <a:bodyPr/>
                    <a:lstStyle/>
                    <a:p>
                      <a:pPr algn="ctr"/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Started treatment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27 595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549">
                <a:tc>
                  <a:txBody>
                    <a:bodyPr/>
                    <a:lstStyle/>
                    <a:p>
                      <a:pPr algn="ctr"/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Completed treatment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19 778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549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Ongoing treatment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7280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549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completed treatment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537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4637">
                <a:tc>
                  <a:txBody>
                    <a:bodyPr/>
                    <a:lstStyle/>
                    <a:p>
                      <a:pPr algn="ctr"/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3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80 %</a:t>
                      </a:r>
                    </a:p>
                  </a:txBody>
                  <a:tcPr marL="156014" marR="156014" marT="78007" marB="7800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4637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3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r>
                        <a:rPr lang="en-US" sz="3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Ledipasvir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4400" dirty="0"/>
                        <a:t>98.2 %</a:t>
                      </a:r>
                      <a:endParaRPr lang="en-US" sz="4400" dirty="0"/>
                    </a:p>
                  </a:txBody>
                  <a:tcPr marL="156014" marR="156014" marT="78007" marB="7800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F12C4D8-B597-444C-BF87-169769D300BF}"/>
              </a:ext>
            </a:extLst>
          </p:cNvPr>
          <p:cNvSpPr txBox="1"/>
          <p:nvPr/>
        </p:nvSpPr>
        <p:spPr>
          <a:xfrm>
            <a:off x="3980213" y="7531947"/>
            <a:ext cx="9197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Preliminary data, Apr 28, 2015 - June 1, 2017</a:t>
            </a:r>
          </a:p>
          <a:p>
            <a:pPr algn="ctr"/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</a:rPr>
              <a:t>Registered in the program - </a:t>
            </a:r>
            <a:r>
              <a:rPr lang="de-DE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38 400</a:t>
            </a:r>
            <a:endParaRPr lang="en-US" sz="1400" b="1" dirty="0">
              <a:latin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Started treatment 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35 100</a:t>
            </a:r>
            <a:endParaRPr lang="en-US" sz="1400" b="1" dirty="0">
              <a:latin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Completed treatment - </a:t>
            </a:r>
            <a:r>
              <a:rPr lang="is-I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&gt;22 000</a:t>
            </a:r>
            <a:endParaRPr lang="en-US" sz="1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431131" y="212022"/>
            <a:ext cx="14935200" cy="67644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+mn-lt"/>
              </a:rPr>
              <a:t>Georgia’s HCV Elimination Program Service Providers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1" y="1974435"/>
            <a:ext cx="16147750" cy="77791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415590" y="7401185"/>
            <a:ext cx="290189" cy="2454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5" name="Oval 4"/>
          <p:cNvSpPr/>
          <p:nvPr/>
        </p:nvSpPr>
        <p:spPr>
          <a:xfrm>
            <a:off x="4436691" y="7652109"/>
            <a:ext cx="290189" cy="2454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4" name="TextBox 3"/>
          <p:cNvSpPr txBox="1"/>
          <p:nvPr/>
        </p:nvSpPr>
        <p:spPr>
          <a:xfrm>
            <a:off x="9942289" y="6896293"/>
            <a:ext cx="1383237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1" b="1" dirty="0"/>
              <a:t>TBILISI</a:t>
            </a:r>
          </a:p>
        </p:txBody>
      </p:sp>
      <p:sp>
        <p:nvSpPr>
          <p:cNvPr id="8" name="Oval 7"/>
          <p:cNvSpPr/>
          <p:nvPr/>
        </p:nvSpPr>
        <p:spPr>
          <a:xfrm>
            <a:off x="9141268" y="7045301"/>
            <a:ext cx="290189" cy="2454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9" name="TextBox 8"/>
          <p:cNvSpPr txBox="1"/>
          <p:nvPr/>
        </p:nvSpPr>
        <p:spPr>
          <a:xfrm>
            <a:off x="8759200" y="6599100"/>
            <a:ext cx="1133504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1" b="1" dirty="0"/>
              <a:t>GORI</a:t>
            </a:r>
          </a:p>
        </p:txBody>
      </p:sp>
      <p:sp>
        <p:nvSpPr>
          <p:cNvPr id="10" name="Oval 9"/>
          <p:cNvSpPr/>
          <p:nvPr/>
        </p:nvSpPr>
        <p:spPr>
          <a:xfrm>
            <a:off x="11005386" y="7894155"/>
            <a:ext cx="290189" cy="2454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11" name="TextBox 10"/>
          <p:cNvSpPr txBox="1"/>
          <p:nvPr/>
        </p:nvSpPr>
        <p:spPr>
          <a:xfrm>
            <a:off x="10418147" y="8102729"/>
            <a:ext cx="1620227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1" b="1"/>
              <a:t>RUSTAVI</a:t>
            </a:r>
            <a:endParaRPr lang="en-US" sz="3071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51499" y="7205906"/>
            <a:ext cx="1594432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1" b="1"/>
              <a:t>BATUMI</a:t>
            </a:r>
            <a:endParaRPr lang="en-US" sz="3071" b="1" dirty="0"/>
          </a:p>
        </p:txBody>
      </p:sp>
      <p:sp>
        <p:nvSpPr>
          <p:cNvPr id="13" name="Oval 12"/>
          <p:cNvSpPr/>
          <p:nvPr/>
        </p:nvSpPr>
        <p:spPr>
          <a:xfrm>
            <a:off x="6942807" y="5995379"/>
            <a:ext cx="290189" cy="2454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14" name="TextBox 13"/>
          <p:cNvSpPr txBox="1"/>
          <p:nvPr/>
        </p:nvSpPr>
        <p:spPr>
          <a:xfrm>
            <a:off x="6345670" y="5540414"/>
            <a:ext cx="1608212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1" b="1" dirty="0"/>
              <a:t>KUTAISI</a:t>
            </a:r>
          </a:p>
        </p:txBody>
      </p:sp>
      <p:sp>
        <p:nvSpPr>
          <p:cNvPr id="15" name="Oval 14"/>
          <p:cNvSpPr/>
          <p:nvPr/>
        </p:nvSpPr>
        <p:spPr>
          <a:xfrm>
            <a:off x="12547543" y="7087805"/>
            <a:ext cx="290189" cy="2454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16" name="TextBox 15"/>
          <p:cNvSpPr txBox="1"/>
          <p:nvPr/>
        </p:nvSpPr>
        <p:spPr>
          <a:xfrm>
            <a:off x="11785105" y="6620603"/>
            <a:ext cx="1973069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1" b="1"/>
              <a:t>GURJAANI</a:t>
            </a:r>
            <a:endParaRPr lang="en-US" sz="3071" b="1" dirty="0"/>
          </a:p>
        </p:txBody>
      </p:sp>
      <p:sp>
        <p:nvSpPr>
          <p:cNvPr id="17" name="Oval 16"/>
          <p:cNvSpPr/>
          <p:nvPr/>
        </p:nvSpPr>
        <p:spPr>
          <a:xfrm>
            <a:off x="4591574" y="5399059"/>
            <a:ext cx="290189" cy="2454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18" name="TextBox 17"/>
          <p:cNvSpPr txBox="1"/>
          <p:nvPr/>
        </p:nvSpPr>
        <p:spPr>
          <a:xfrm>
            <a:off x="3994436" y="4944093"/>
            <a:ext cx="1635984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1" b="1"/>
              <a:t>ZUGDIDI</a:t>
            </a:r>
            <a:endParaRPr lang="en-US" sz="3071" b="1" dirty="0"/>
          </a:p>
        </p:txBody>
      </p:sp>
      <p:sp>
        <p:nvSpPr>
          <p:cNvPr id="19" name="Oval 18"/>
          <p:cNvSpPr/>
          <p:nvPr/>
        </p:nvSpPr>
        <p:spPr>
          <a:xfrm>
            <a:off x="5213874" y="6339037"/>
            <a:ext cx="290189" cy="2454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1"/>
          </a:p>
        </p:txBody>
      </p:sp>
      <p:sp>
        <p:nvSpPr>
          <p:cNvPr id="21" name="TextBox 20"/>
          <p:cNvSpPr txBox="1"/>
          <p:nvPr/>
        </p:nvSpPr>
        <p:spPr>
          <a:xfrm>
            <a:off x="4287539" y="5886223"/>
            <a:ext cx="2334831" cy="564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1" b="1"/>
              <a:t>LANCHKHUTI</a:t>
            </a:r>
            <a:endParaRPr lang="en-US" sz="3071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09659A-FD53-449D-BAA2-32DEAC6898F7}"/>
              </a:ext>
            </a:extLst>
          </p:cNvPr>
          <p:cNvSpPr txBox="1"/>
          <p:nvPr/>
        </p:nvSpPr>
        <p:spPr>
          <a:xfrm>
            <a:off x="2717324" y="937963"/>
            <a:ext cx="4993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April, 2015</a:t>
            </a:r>
          </a:p>
          <a:p>
            <a:pPr algn="ctr"/>
            <a:r>
              <a:rPr lang="en-US" sz="2800" b="1" i="1" dirty="0"/>
              <a:t>4 medical facilities in Tbilisi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1AEBB-129F-4C4F-B567-C174F4758E00}"/>
              </a:ext>
            </a:extLst>
          </p:cNvPr>
          <p:cNvSpPr/>
          <p:nvPr/>
        </p:nvSpPr>
        <p:spPr>
          <a:xfrm>
            <a:off x="9346050" y="959672"/>
            <a:ext cx="6463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December, 2016</a:t>
            </a:r>
          </a:p>
          <a:p>
            <a:pPr algn="ctr"/>
            <a:r>
              <a:rPr lang="en-US" sz="2800" b="1" i="1" dirty="0"/>
              <a:t>27 medical facilities in 8 cities of Georgia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CC1259A-B803-4894-A679-7102EAE5ECEA}"/>
              </a:ext>
            </a:extLst>
          </p:cNvPr>
          <p:cNvSpPr/>
          <p:nvPr/>
        </p:nvSpPr>
        <p:spPr>
          <a:xfrm>
            <a:off x="7690645" y="1188706"/>
            <a:ext cx="1477575" cy="411928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5" grpId="0" animBg="1"/>
      <p:bldP spid="4" grpId="0"/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1" grpId="0"/>
      <p:bldP spid="6" grpId="0"/>
      <p:bldP spid="7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3531" y="6759966"/>
            <a:ext cx="3472620" cy="93623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Future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329" y="933391"/>
            <a:ext cx="14158305" cy="6188545"/>
          </a:xfrm>
        </p:spPr>
        <p:txBody>
          <a:bodyPr>
            <a:normAutofit/>
          </a:bodyPr>
          <a:lstStyle/>
          <a:p>
            <a:pPr lvl="0"/>
            <a:r>
              <a:rPr lang="en-US" sz="3071" dirty="0"/>
              <a:t>Negotiations are ongoing to attract partners in order to increase access to screening</a:t>
            </a:r>
          </a:p>
          <a:p>
            <a:pPr lvl="0"/>
            <a:endParaRPr lang="en-US" sz="3071" dirty="0"/>
          </a:p>
          <a:p>
            <a:pPr lvl="0"/>
            <a:r>
              <a:rPr lang="en-US" sz="3071" dirty="0"/>
              <a:t>Unified Screening database was created and launched on May 26, 2017. Every HCV screening service provider will enter the data to this electronic system</a:t>
            </a:r>
          </a:p>
          <a:p>
            <a:pPr lvl="0"/>
            <a:endParaRPr lang="en-US" sz="3071" dirty="0"/>
          </a:p>
          <a:p>
            <a:pPr lvl="0"/>
            <a:r>
              <a:rPr lang="en-US" sz="3071" dirty="0"/>
              <a:t>Georgia HCV elimination website is under development </a:t>
            </a:r>
          </a:p>
          <a:p>
            <a:pPr lvl="0"/>
            <a:endParaRPr lang="en-US" sz="3071" dirty="0"/>
          </a:p>
          <a:p>
            <a:pPr lvl="0"/>
            <a:r>
              <a:rPr lang="en-US" sz="3071" dirty="0"/>
              <a:t>Strategy for inclusion of target Groups as PWID</a:t>
            </a:r>
          </a:p>
          <a:p>
            <a:pPr lvl="0"/>
            <a:endParaRPr lang="en-US" sz="3071" dirty="0"/>
          </a:p>
          <a:p>
            <a:pPr lvl="0"/>
            <a:r>
              <a:rPr lang="en-US" sz="3071" dirty="0"/>
              <a:t>Annual report is under development </a:t>
            </a:r>
          </a:p>
          <a:p>
            <a:endParaRPr lang="en-US" sz="307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633" y="20"/>
            <a:ext cx="797672" cy="65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0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144" y="982479"/>
            <a:ext cx="14955977" cy="99872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Acknowledgements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143" y="2438400"/>
            <a:ext cx="14955977" cy="6547543"/>
          </a:xfrm>
        </p:spPr>
        <p:txBody>
          <a:bodyPr>
            <a:noAutofit/>
          </a:bodyPr>
          <a:lstStyle/>
          <a:p>
            <a:r>
              <a:rPr lang="en-US" sz="3200" dirty="0"/>
              <a:t>Ministry of </a:t>
            </a:r>
            <a:r>
              <a:rPr lang="en-US" sz="3200" dirty="0" err="1"/>
              <a:t>Labour</a:t>
            </a:r>
            <a:r>
              <a:rPr lang="en-US" sz="3200" dirty="0"/>
              <a:t>, Health and Social Affairs</a:t>
            </a:r>
          </a:p>
          <a:p>
            <a:r>
              <a:rPr lang="en-US" sz="3200" dirty="0"/>
              <a:t>National Center for Disease Control and Public Health</a:t>
            </a:r>
          </a:p>
          <a:p>
            <a:r>
              <a:rPr lang="en-US" sz="3200" dirty="0"/>
              <a:t>Gilead Sciences, Inc </a:t>
            </a:r>
          </a:p>
          <a:p>
            <a:r>
              <a:rPr lang="en-US" sz="3200" dirty="0"/>
              <a:t>US Centers for Disease Control and Prevention (CDC)</a:t>
            </a:r>
          </a:p>
          <a:p>
            <a:r>
              <a:rPr lang="en-US" sz="3200" dirty="0"/>
              <a:t>TAG Members</a:t>
            </a:r>
          </a:p>
          <a:p>
            <a:r>
              <a:rPr lang="en-US" sz="3200" dirty="0"/>
              <a:t>State, Clinical and scientific committee of Hepatitis C Elimination Program</a:t>
            </a:r>
          </a:p>
          <a:p>
            <a:r>
              <a:rPr lang="en-US" sz="3200" dirty="0"/>
              <a:t>Elimination program service provider clinics</a:t>
            </a:r>
          </a:p>
          <a:p>
            <a:r>
              <a:rPr lang="en-US" sz="3200" dirty="0"/>
              <a:t>LIFER</a:t>
            </a:r>
          </a:p>
        </p:txBody>
      </p:sp>
    </p:spTree>
    <p:extLst>
      <p:ext uri="{BB962C8B-B14F-4D97-AF65-F5344CB8AC3E}">
        <p14:creationId xmlns:p14="http://schemas.microsoft.com/office/powerpoint/2010/main" val="185368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trebi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0"/>
            <a:ext cx="17340263" cy="9753560"/>
          </a:xfrm>
        </p:spPr>
      </p:pic>
    </p:spTree>
    <p:extLst>
      <p:ext uri="{BB962C8B-B14F-4D97-AF65-F5344CB8AC3E}">
        <p14:creationId xmlns:p14="http://schemas.microsoft.com/office/powerpoint/2010/main" val="13423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DA77-BBD4-4898-ADB8-F04D49C6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Why Georgia is an appropriate model country for HCV elimination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386F1-5053-4BC3-9555-577AECA83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143" y="2596444"/>
            <a:ext cx="15478988" cy="6852356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</a:pPr>
            <a:r>
              <a:rPr lang="en-US" sz="3600" dirty="0"/>
              <a:t>High prevalence of HCV infection in general population; </a:t>
            </a:r>
          </a:p>
          <a:p>
            <a:pPr lvl="0">
              <a:lnSpc>
                <a:spcPct val="100000"/>
              </a:lnSpc>
            </a:pPr>
            <a:r>
              <a:rPr lang="en-US" sz="3600" dirty="0"/>
              <a:t>Small size of the country (69,700 km</a:t>
            </a:r>
            <a:r>
              <a:rPr lang="en-US" sz="3600" baseline="30000" dirty="0"/>
              <a:t>2</a:t>
            </a:r>
            <a:r>
              <a:rPr lang="en-US" sz="3600" dirty="0"/>
              <a:t>) with population of 3.7 million people;</a:t>
            </a:r>
          </a:p>
          <a:p>
            <a:pPr lvl="0">
              <a:lnSpc>
                <a:spcPct val="100000"/>
              </a:lnSpc>
            </a:pPr>
            <a:r>
              <a:rPr lang="en-US" sz="3600" dirty="0"/>
              <a:t>Strong Governmental commitment towards elimination of HCV; </a:t>
            </a:r>
          </a:p>
          <a:p>
            <a:pPr lvl="0">
              <a:lnSpc>
                <a:spcPct val="100000"/>
              </a:lnSpc>
            </a:pPr>
            <a:r>
              <a:rPr lang="en-US" sz="3600" dirty="0"/>
              <a:t>Availability of all modern HCV diagnostic and treatment methods; </a:t>
            </a:r>
          </a:p>
          <a:p>
            <a:pPr lvl="0">
              <a:lnSpc>
                <a:spcPct val="100000"/>
              </a:lnSpc>
            </a:pPr>
            <a:r>
              <a:rPr lang="en-US" sz="3600" dirty="0"/>
              <a:t>Strong human resource capacity in the field of viral hepatitis, and particularly in hepatitis C;</a:t>
            </a:r>
          </a:p>
          <a:p>
            <a:pPr lvl="0">
              <a:lnSpc>
                <a:spcPct val="100000"/>
              </a:lnSpc>
            </a:pPr>
            <a:r>
              <a:rPr lang="en-US" sz="3600" dirty="0"/>
              <a:t>Adherence to principles of evidence-based medicine for hepatitis C;</a:t>
            </a:r>
          </a:p>
          <a:p>
            <a:pPr lvl="0">
              <a:lnSpc>
                <a:spcPct val="100000"/>
              </a:lnSpc>
            </a:pPr>
            <a:r>
              <a:rPr lang="en-US" sz="3600" dirty="0"/>
              <a:t>Existence of effective systems for implementing large-scale national and international health programs, including through multi-sectoral approach;</a:t>
            </a:r>
          </a:p>
          <a:p>
            <a:pPr lvl="0">
              <a:lnSpc>
                <a:spcPct val="100000"/>
              </a:lnSpc>
            </a:pPr>
            <a:r>
              <a:rPr lang="en-US" sz="3600" dirty="0"/>
              <a:t>Availability of logistic and control mechanisms within existing national HIV/AIDS, Tuberculosis and hepatitis C treatment programs; </a:t>
            </a:r>
          </a:p>
        </p:txBody>
      </p:sp>
    </p:spTree>
    <p:extLst>
      <p:ext uri="{BB962C8B-B14F-4D97-AF65-F5344CB8AC3E}">
        <p14:creationId xmlns:p14="http://schemas.microsoft.com/office/powerpoint/2010/main" val="21677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531" y="3276600"/>
            <a:ext cx="14955977" cy="1885245"/>
          </a:xfrm>
        </p:spPr>
        <p:txBody>
          <a:bodyPr/>
          <a:lstStyle/>
          <a:p>
            <a:pPr algn="ctr"/>
            <a:r>
              <a:rPr lang="en-US" b="1" dirty="0"/>
              <a:t>HCV Epidemiology in Georgia</a:t>
            </a:r>
            <a:endParaRPr lang="ka-GE" b="1" dirty="0"/>
          </a:p>
        </p:txBody>
      </p:sp>
    </p:spTree>
    <p:extLst>
      <p:ext uri="{BB962C8B-B14F-4D97-AF65-F5344CB8AC3E}">
        <p14:creationId xmlns:p14="http://schemas.microsoft.com/office/powerpoint/2010/main" val="1452887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274" y="1725777"/>
            <a:ext cx="13138946" cy="19458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Georgia is among the countries with the highest hepatitis C prevalence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9788" y="520210"/>
            <a:ext cx="13007918" cy="1040379"/>
          </a:xfrm>
        </p:spPr>
        <p:txBody>
          <a:bodyPr vert="horz" lIns="130047" tIns="65024" rIns="130047" bIns="65024" rtlCol="0" anchor="ctr">
            <a:normAutofit/>
          </a:bodyPr>
          <a:lstStyle/>
          <a:p>
            <a:pPr algn="ctr" defTabSz="1560149"/>
            <a:r>
              <a:rPr lang="en-US" sz="6142" b="1" dirty="0">
                <a:latin typeface="+mn-lt"/>
              </a:rPr>
              <a:t>HCV Burden in Georgia - Background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05560" y="3191209"/>
            <a:ext cx="14905234" cy="34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7" tIns="65024" rIns="130047" bIns="650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95" b="1" dirty="0">
                <a:solidFill>
                  <a:schemeClr val="tx2"/>
                </a:solidFill>
              </a:rPr>
              <a:t>Prevalence among different population groups: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095" dirty="0">
                <a:solidFill>
                  <a:schemeClr val="tx2"/>
                </a:solidFill>
              </a:rPr>
              <a:t>PWID: </a:t>
            </a:r>
            <a:r>
              <a:rPr lang="en-US" sz="4095" b="1" dirty="0">
                <a:solidFill>
                  <a:srgbClr val="C00000"/>
                </a:solidFill>
              </a:rPr>
              <a:t>66.2% </a:t>
            </a:r>
            <a:r>
              <a:rPr lang="en-US" sz="4095" dirty="0">
                <a:solidFill>
                  <a:schemeClr val="tx2"/>
                </a:solidFill>
              </a:rPr>
              <a:t>(Bio-Behavioral Surveillance Survey, 2015)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095" dirty="0">
                <a:solidFill>
                  <a:schemeClr val="tx2"/>
                </a:solidFill>
              </a:rPr>
              <a:t>TB Patients: </a:t>
            </a:r>
            <a:r>
              <a:rPr lang="en-US" sz="4095" b="1" dirty="0">
                <a:solidFill>
                  <a:srgbClr val="C00000"/>
                </a:solidFill>
              </a:rPr>
              <a:t>21% </a:t>
            </a:r>
            <a:r>
              <a:rPr lang="en-US" sz="4095" dirty="0">
                <a:solidFill>
                  <a:schemeClr val="tx2"/>
                </a:solidFill>
              </a:rPr>
              <a:t>(Lomtadze et al, 2013)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095" dirty="0">
                <a:solidFill>
                  <a:schemeClr val="tx2"/>
                </a:solidFill>
              </a:rPr>
              <a:t>MSM: Tbilisi – </a:t>
            </a:r>
            <a:r>
              <a:rPr lang="en-US" sz="4095" b="1" dirty="0">
                <a:solidFill>
                  <a:srgbClr val="C00000"/>
                </a:solidFill>
              </a:rPr>
              <a:t>7.1%</a:t>
            </a:r>
            <a:r>
              <a:rPr lang="en-US" sz="4095" dirty="0">
                <a:solidFill>
                  <a:schemeClr val="tx2"/>
                </a:solidFill>
              </a:rPr>
              <a:t>, Batumi – </a:t>
            </a:r>
            <a:r>
              <a:rPr lang="en-US" sz="4095" b="1" dirty="0">
                <a:solidFill>
                  <a:srgbClr val="C00000"/>
                </a:solidFill>
              </a:rPr>
              <a:t>18.9%</a:t>
            </a:r>
            <a:r>
              <a:rPr lang="en-US" sz="4095" dirty="0">
                <a:solidFill>
                  <a:schemeClr val="tx2"/>
                </a:solidFill>
              </a:rPr>
              <a:t> (BSS, 2015)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3816" y="6685317"/>
            <a:ext cx="14264102" cy="135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4095" b="1" dirty="0">
                <a:solidFill>
                  <a:schemeClr val="tx2"/>
                </a:solidFill>
              </a:rPr>
              <a:t>Old Estimate of prevalence among general population </a:t>
            </a:r>
            <a:r>
              <a:rPr lang="en-US" sz="4095" dirty="0">
                <a:solidFill>
                  <a:schemeClr val="tx2"/>
                </a:solidFill>
              </a:rPr>
              <a:t>– </a:t>
            </a:r>
            <a:r>
              <a:rPr lang="en-US" sz="4095" b="1" dirty="0">
                <a:solidFill>
                  <a:srgbClr val="C00000"/>
                </a:solidFill>
              </a:rPr>
              <a:t>6.7%</a:t>
            </a:r>
            <a:r>
              <a:rPr lang="en-US" sz="4095" dirty="0">
                <a:solidFill>
                  <a:schemeClr val="tx2"/>
                </a:solidFill>
              </a:rPr>
              <a:t> </a:t>
            </a:r>
            <a:r>
              <a:rPr lang="en-US" sz="4095" i="1" dirty="0">
                <a:solidFill>
                  <a:schemeClr val="tx2"/>
                </a:solidFill>
              </a:rPr>
              <a:t>(population-based survey in the capital city Tbilisi, 2001-2002)</a:t>
            </a:r>
          </a:p>
        </p:txBody>
      </p:sp>
    </p:spTree>
    <p:extLst>
      <p:ext uri="{BB962C8B-B14F-4D97-AF65-F5344CB8AC3E}">
        <p14:creationId xmlns:p14="http://schemas.microsoft.com/office/powerpoint/2010/main" val="18841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82117" y="4023238"/>
            <a:ext cx="11684032" cy="271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133" dirty="0"/>
          </a:p>
          <a:p>
            <a:endParaRPr lang="ka-GE" sz="2133" dirty="0"/>
          </a:p>
          <a:p>
            <a:endParaRPr lang="ka-GE" sz="2133" dirty="0"/>
          </a:p>
          <a:p>
            <a:endParaRPr lang="ka-GE" sz="2133" dirty="0"/>
          </a:p>
          <a:p>
            <a:endParaRPr lang="ka-GE" sz="2133" dirty="0"/>
          </a:p>
          <a:p>
            <a:endParaRPr lang="ka-GE" sz="2133" dirty="0"/>
          </a:p>
          <a:p>
            <a:endParaRPr lang="ka-GE" sz="2133" dirty="0"/>
          </a:p>
          <a:p>
            <a:endParaRPr lang="en-US" sz="2133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74815" y="388263"/>
            <a:ext cx="11885480" cy="1634703"/>
          </a:xfrm>
          <a:prstGeom prst="rect">
            <a:avLst/>
          </a:prstGeom>
        </p:spPr>
        <p:txBody>
          <a:bodyPr vert="horz" lIns="130047" tIns="65024" rIns="130047" bIns="65024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142" b="1" dirty="0">
                <a:latin typeface="+mn-lt"/>
              </a:rPr>
              <a:t>HCV Burden in Georgia</a:t>
            </a:r>
          </a:p>
          <a:p>
            <a:pPr>
              <a:defRPr/>
            </a:pPr>
            <a:r>
              <a:rPr lang="en-US" sz="4777" b="1" dirty="0">
                <a:latin typeface="+mn-lt"/>
              </a:rPr>
              <a:t>2015 National </a:t>
            </a:r>
            <a:r>
              <a:rPr lang="en-US" sz="4777" b="1" dirty="0" err="1">
                <a:latin typeface="+mn-lt"/>
              </a:rPr>
              <a:t>seroprevalence</a:t>
            </a:r>
            <a:r>
              <a:rPr lang="en-US" sz="4777" b="1" dirty="0">
                <a:latin typeface="+mn-lt"/>
              </a:rPr>
              <a:t> survey </a:t>
            </a:r>
            <a:endParaRPr lang="ru-RU" sz="4777" b="1" dirty="0">
              <a:latin typeface="+mn-lt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1453305" y="4308115"/>
          <a:ext cx="8001658" cy="3356661"/>
        </p:xfrm>
        <a:graphic>
          <a:graphicData uri="http://schemas.openxmlformats.org/drawingml/2006/table">
            <a:tbl>
              <a:tblPr/>
              <a:tblGrid>
                <a:gridCol w="3631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9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32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Characteristic</a:t>
                      </a:r>
                    </a:p>
                  </a:txBody>
                  <a:tcPr marL="130047" marR="130047" marT="65040" marB="650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</a:t>
                      </a:r>
                    </a:p>
                  </a:txBody>
                  <a:tcPr marL="130047" marR="130047" marT="65040" marB="650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%</a:t>
                      </a:r>
                    </a:p>
                  </a:txBody>
                  <a:tcPr marL="130047" marR="130047" marT="65040" marB="650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Estimated number of adults </a:t>
                      </a:r>
                      <a:r>
                        <a:rPr kumimoji="0" lang="en-US" sz="2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&gt;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18</a:t>
                      </a:r>
                    </a:p>
                  </a:txBody>
                  <a:tcPr marL="130047" marR="130047" marT="65040" marB="650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Anti-HCV+</a:t>
                      </a:r>
                    </a:p>
                  </a:txBody>
                  <a:tcPr marL="130047" marR="130047" marT="65040" marB="650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425</a:t>
                      </a:r>
                    </a:p>
                  </a:txBody>
                  <a:tcPr marL="130047" marR="130047" marT="65040" marB="650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7.7%</a:t>
                      </a:r>
                    </a:p>
                  </a:txBody>
                  <a:tcPr marL="130047" marR="130047" marT="65040" marB="650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ka-G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15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,</a:t>
                      </a:r>
                      <a:r>
                        <a:rPr kumimoji="0" lang="ka-G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0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00</a:t>
                      </a:r>
                    </a:p>
                  </a:txBody>
                  <a:tcPr marL="130047" marR="130047" marT="65040" marB="650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HCV RNA+</a:t>
                      </a:r>
                    </a:p>
                  </a:txBody>
                  <a:tcPr marL="130047" marR="130047" marT="65040" marB="650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311</a:t>
                      </a:r>
                    </a:p>
                  </a:txBody>
                  <a:tcPr marL="130047" marR="130047" marT="65040" marB="650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5.4%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130047" marR="130047" marT="65040" marB="650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150,300</a:t>
                      </a:r>
                    </a:p>
                  </a:txBody>
                  <a:tcPr marL="130047" marR="130047" marT="65040" marB="650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453305" y="2799944"/>
            <a:ext cx="8001657" cy="103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3071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Number of interviews - 6330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3071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Number of blood samples - 6011</a:t>
            </a:r>
            <a:endParaRPr lang="ru-RU" altLang="en-US" sz="3071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06569"/>
              </p:ext>
            </p:extLst>
          </p:nvPr>
        </p:nvGraphicFramePr>
        <p:xfrm>
          <a:off x="9859194" y="2476340"/>
          <a:ext cx="6738921" cy="6147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164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143" y="224944"/>
            <a:ext cx="14955977" cy="1585420"/>
          </a:xfrm>
        </p:spPr>
        <p:txBody>
          <a:bodyPr>
            <a:noAutofit/>
          </a:bodyPr>
          <a:lstStyle/>
          <a:p>
            <a:pPr algn="ctr"/>
            <a:r>
              <a:rPr lang="en-US" sz="5460" b="1" dirty="0">
                <a:latin typeface="+mn-lt"/>
              </a:rPr>
              <a:t>Prevalence and Estimated Number of HCV RNA+ Individuals by Regions and Cities</a:t>
            </a:r>
            <a:endParaRPr lang="ka-GE" sz="546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8911" y="8698515"/>
            <a:ext cx="7535343" cy="151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1" i="1" dirty="0"/>
              <a:t>Note: Estimated numbers for regions include cities</a:t>
            </a:r>
          </a:p>
          <a:p>
            <a:endParaRPr lang="ka-GE" sz="307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9" y="1863362"/>
            <a:ext cx="16111403" cy="65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67757" y="167479"/>
            <a:ext cx="13004748" cy="1040379"/>
          </a:xfrm>
        </p:spPr>
        <p:txBody>
          <a:bodyPr>
            <a:normAutofit/>
          </a:bodyPr>
          <a:lstStyle/>
          <a:p>
            <a:pPr marL="487690" indent="-487690" algn="ctr">
              <a:defRPr/>
            </a:pPr>
            <a:r>
              <a:rPr lang="en-US" sz="4552" b="1" dirty="0">
                <a:latin typeface="+mn-lt"/>
              </a:rPr>
              <a:t>HCV Prevalence by Age and Gender</a:t>
            </a:r>
            <a:endParaRPr lang="ru-RU" sz="4552" dirty="0">
              <a:latin typeface="+mn-lt"/>
            </a:endParaRPr>
          </a:p>
        </p:txBody>
      </p:sp>
      <p:graphicFrame>
        <p:nvGraphicFramePr>
          <p:cNvPr id="4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124648"/>
              </p:ext>
            </p:extLst>
          </p:nvPr>
        </p:nvGraphicFramePr>
        <p:xfrm>
          <a:off x="2982815" y="1201153"/>
          <a:ext cx="11735880" cy="336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11521" y="1559191"/>
            <a:ext cx="512897" cy="613530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eaLnBrk="1" hangingPunct="1">
              <a:defRPr/>
            </a:pPr>
            <a:r>
              <a:rPr lang="en-US" sz="2133" b="1" dirty="0">
                <a:latin typeface="Arial" charset="0"/>
                <a:cs typeface="Arial" charset="0"/>
              </a:rPr>
              <a:t>HCV Prevalence</a:t>
            </a:r>
          </a:p>
        </p:txBody>
      </p:sp>
      <p:sp>
        <p:nvSpPr>
          <p:cNvPr id="22534" name="TextBox 14"/>
          <p:cNvSpPr txBox="1">
            <a:spLocks noChangeArrowheads="1"/>
          </p:cNvSpPr>
          <p:nvPr/>
        </p:nvSpPr>
        <p:spPr bwMode="auto">
          <a:xfrm>
            <a:off x="4146710" y="1188373"/>
            <a:ext cx="1711388" cy="48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59" b="1" dirty="0">
                <a:latin typeface="Arial" panose="020B0604020202020204" pitchFamily="34" charset="0"/>
              </a:rPr>
              <a:t>Females</a:t>
            </a:r>
          </a:p>
        </p:txBody>
      </p:sp>
      <p:graphicFrame>
        <p:nvGraphicFramePr>
          <p:cNvPr id="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291774"/>
              </p:ext>
            </p:extLst>
          </p:nvPr>
        </p:nvGraphicFramePr>
        <p:xfrm>
          <a:off x="2982815" y="5274168"/>
          <a:ext cx="11427795" cy="3717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536" name="TextBox 14"/>
          <p:cNvSpPr txBox="1">
            <a:spLocks noChangeArrowheads="1"/>
          </p:cNvSpPr>
          <p:nvPr/>
        </p:nvSpPr>
        <p:spPr bwMode="auto">
          <a:xfrm>
            <a:off x="4283249" y="4885087"/>
            <a:ext cx="1711388" cy="48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59" b="1" dirty="0">
                <a:latin typeface="Arial" panose="020B0604020202020204" pitchFamily="34" charset="0"/>
              </a:rPr>
              <a:t>Males</a:t>
            </a:r>
          </a:p>
        </p:txBody>
      </p:sp>
      <p:sp>
        <p:nvSpPr>
          <p:cNvPr id="22537" name="TextBox 11"/>
          <p:cNvSpPr txBox="1">
            <a:spLocks noChangeArrowheads="1"/>
          </p:cNvSpPr>
          <p:nvPr/>
        </p:nvSpPr>
        <p:spPr bwMode="auto">
          <a:xfrm>
            <a:off x="13176215" y="7744309"/>
            <a:ext cx="1600118" cy="48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59" dirty="0">
                <a:latin typeface="Arial" panose="020B0604020202020204" pitchFamily="34" charset="0"/>
              </a:rPr>
              <a:t>(n=2,334)</a:t>
            </a:r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13113421" y="3793073"/>
            <a:ext cx="1600118" cy="48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59" dirty="0">
                <a:latin typeface="Arial" panose="020B0604020202020204" pitchFamily="34" charset="0"/>
              </a:rPr>
              <a:t>(n=3,662)</a:t>
            </a:r>
          </a:p>
        </p:txBody>
      </p:sp>
      <p:sp>
        <p:nvSpPr>
          <p:cNvPr id="2" name="Oval 1"/>
          <p:cNvSpPr/>
          <p:nvPr/>
        </p:nvSpPr>
        <p:spPr>
          <a:xfrm>
            <a:off x="5290570" y="4683135"/>
            <a:ext cx="3379561" cy="4494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 sz="2133" dirty="0"/>
          </a:p>
        </p:txBody>
      </p:sp>
    </p:spTree>
    <p:extLst>
      <p:ext uri="{BB962C8B-B14F-4D97-AF65-F5344CB8AC3E}">
        <p14:creationId xmlns:p14="http://schemas.microsoft.com/office/powerpoint/2010/main" val="206065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17131" y="685800"/>
            <a:ext cx="11887200" cy="1066800"/>
          </a:xfrm>
        </p:spPr>
        <p:txBody>
          <a:bodyPr vert="horz" lIns="156014" tIns="78007" rIns="156014" bIns="78007" rtlCol="0" anchor="t">
            <a:noAutofit/>
          </a:bodyPr>
          <a:lstStyle/>
          <a:p>
            <a:pPr lvl="1" algn="ctr"/>
            <a:r>
              <a:rPr lang="en-US" sz="6000" b="1" dirty="0">
                <a:solidFill>
                  <a:schemeClr val="tx1"/>
                </a:solidFill>
                <a:latin typeface="+mn-lt"/>
                <a:ea typeface="ＭＳ Ｐゴシック" charset="0"/>
              </a:rPr>
              <a:t>Anti-HCV risk factors, 2015 survey</a:t>
            </a:r>
            <a:endParaRPr lang="ru-RU" sz="6000" b="1" dirty="0">
              <a:solidFill>
                <a:schemeClr val="tx1"/>
              </a:solidFill>
              <a:latin typeface="+mn-lt"/>
              <a:ea typeface="ＭＳ Ｐゴシック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949680"/>
              </p:ext>
            </p:extLst>
          </p:nvPr>
        </p:nvGraphicFramePr>
        <p:xfrm>
          <a:off x="2955131" y="2133600"/>
          <a:ext cx="11372480" cy="728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702808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nenBook">
  <a:themeElements>
    <a:clrScheme name="LinenBook">
      <a:dk1>
        <a:srgbClr val="000000"/>
      </a:dk1>
      <a:lt1>
        <a:srgbClr val="FFFFFF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</TotalTime>
  <Words>1290</Words>
  <Application>Microsoft Office PowerPoint</Application>
  <PresentationFormat>Custom</PresentationFormat>
  <Paragraphs>234</Paragraphs>
  <Slides>26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ＭＳ Ｐゴシック</vt:lpstr>
      <vt:lpstr>ＭＳ Ｐゴシック</vt:lpstr>
      <vt:lpstr>Arial</vt:lpstr>
      <vt:lpstr>Calibri</vt:lpstr>
      <vt:lpstr>Calibri Light</vt:lpstr>
      <vt:lpstr>Helvetica Neue</vt:lpstr>
      <vt:lpstr>Knockout HTF31-JuniorMiddlewt</vt:lpstr>
      <vt:lpstr>Optima</vt:lpstr>
      <vt:lpstr>Sylfaen</vt:lpstr>
      <vt:lpstr>Wingdings</vt:lpstr>
      <vt:lpstr>Office Theme</vt:lpstr>
      <vt:lpstr>Progress toward Hepatitis C Elimination in the Country of Georgia</vt:lpstr>
      <vt:lpstr>PowerPoint Presentation</vt:lpstr>
      <vt:lpstr>Why Georgia is an appropriate model country for HCV elimination</vt:lpstr>
      <vt:lpstr>HCV Epidemiology in Georgia</vt:lpstr>
      <vt:lpstr>HCV Burden in Georgia - Background</vt:lpstr>
      <vt:lpstr>PowerPoint Presentation</vt:lpstr>
      <vt:lpstr>Prevalence and Estimated Number of HCV RNA+ Individuals by Regions and Cities</vt:lpstr>
      <vt:lpstr>HCV Prevalence by Age and Gender</vt:lpstr>
      <vt:lpstr>Anti-HCV risk factors, 2015 survey</vt:lpstr>
      <vt:lpstr>Self-reported HCV care among anti-HCV positive respondents, 2015 survey </vt:lpstr>
      <vt:lpstr>Progress Towards Elimination</vt:lpstr>
      <vt:lpstr>PowerPoint Presentation</vt:lpstr>
      <vt:lpstr>APRIL 21th Memorandum of Understanding between Georgian Government and Gilead Sciences was signed GS agreed to donate treatment for elimination program, initially for 5000 with most sever liver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HCV Elimination Strategy 2016-2020</vt:lpstr>
      <vt:lpstr>HCV Screening – Current Status</vt:lpstr>
      <vt:lpstr>Georgia’s HCV Elimination Program Care Cascade (Apr 28, 2015 – Dec 31, 2016)</vt:lpstr>
      <vt:lpstr>Georgia’s HCV Elimination Program Service Providers</vt:lpstr>
      <vt:lpstr>Future Goals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Hepatitis Elimination Program</dc:title>
  <dc:creator>Win8</dc:creator>
  <cp:lastModifiedBy>David</cp:lastModifiedBy>
  <cp:revision>51</cp:revision>
  <cp:lastPrinted>2017-06-02T13:18:51Z</cp:lastPrinted>
  <dcterms:modified xsi:type="dcterms:W3CDTF">2017-06-03T14:11:39Z</dcterms:modified>
</cp:coreProperties>
</file>