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6" d="100"/>
          <a:sy n="86" d="100"/>
        </p:scale>
        <p:origin x="-72" y="-216"/>
      </p:cViewPr>
      <p:guideLst>
        <p:guide orient="horz" pos="2160"/>
        <p:guide pos="3840"/>
      </p:guideLst>
    </p:cSldViewPr>
  </p:slideViewPr>
  <p:notesTextViewPr>
    <p:cViewPr>
      <p:scale>
        <a:sx n="1" d="1"/>
        <a:sy n="1" d="1"/>
      </p:scale>
      <p:origin x="0" y="0"/>
    </p:cViewPr>
  </p:notesTextViewPr>
  <p:sorterViewPr>
    <p:cViewPr varScale="1">
      <p:scale>
        <a:sx n="1" d="1"/>
        <a:sy n="1" d="1"/>
      </p:scale>
      <p:origin x="0" y="-1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wb490163\Box%20Sync\Turkey\Turke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wb490163\Box%20Sync\Turkey\Turkey.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wb334947\AppData\Local\Microsoft\Windows\Temporary%20Internet%20Files\Content.Outlook\05YHKE2T\Levent%20Dat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490163\Downloads\Graph%20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b334947\Documents\PROJECT\ENIS\source%20data%20of%20Turkey%20present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b334947\Documents\PROJECT\ENIS\source%20data%20of%20Turkey%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wb334947\Documents\PROJECT\ENIS\source%20data%20of%20Turkey%20present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wb334947\Documents\PROJECT\ENIS\source%20data%20of%20Turkey%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Debt!$D$2</c:f>
              <c:strCache>
                <c:ptCount val="1"/>
                <c:pt idx="0">
                  <c:v>Domestic </c:v>
                </c:pt>
              </c:strCache>
            </c:strRef>
          </c:tx>
          <c:spPr>
            <a:solidFill>
              <a:srgbClr val="C00000"/>
            </a:solidFill>
            <a:ln>
              <a:noFill/>
            </a:ln>
            <a:effectLst/>
          </c:spPr>
          <c:invertIfNegative val="0"/>
          <c:val>
            <c:numRef>
              <c:f>Debt!$D$27:$D$70</c:f>
              <c:numCache>
                <c:formatCode>_(* #,##0.0_);_(* \(#,##0.0\);_(* "-"??_);_(@_)</c:formatCode>
                <c:ptCount val="44"/>
                <c:pt idx="0">
                  <c:v>36.879999999999995</c:v>
                </c:pt>
                <c:pt idx="1">
                  <c:v>35.96</c:v>
                </c:pt>
                <c:pt idx="2">
                  <c:v>36.08</c:v>
                </c:pt>
                <c:pt idx="3">
                  <c:v>33.57</c:v>
                </c:pt>
                <c:pt idx="4">
                  <c:v>31.5</c:v>
                </c:pt>
                <c:pt idx="5">
                  <c:v>31.56</c:v>
                </c:pt>
                <c:pt idx="6">
                  <c:v>29.47</c:v>
                </c:pt>
                <c:pt idx="7">
                  <c:v>29.150000000000002</c:v>
                </c:pt>
                <c:pt idx="8">
                  <c:v>28.939999999999998</c:v>
                </c:pt>
                <c:pt idx="9">
                  <c:v>29.57</c:v>
                </c:pt>
                <c:pt idx="10">
                  <c:v>28.259999999999998</c:v>
                </c:pt>
                <c:pt idx="11">
                  <c:v>27.17</c:v>
                </c:pt>
                <c:pt idx="12">
                  <c:v>28.650000000000002</c:v>
                </c:pt>
                <c:pt idx="13">
                  <c:v>31.09</c:v>
                </c:pt>
                <c:pt idx="14">
                  <c:v>32.349999999999994</c:v>
                </c:pt>
                <c:pt idx="15">
                  <c:v>33.44</c:v>
                </c:pt>
                <c:pt idx="16">
                  <c:v>34.4</c:v>
                </c:pt>
                <c:pt idx="17">
                  <c:v>33.839999999999996</c:v>
                </c:pt>
                <c:pt idx="18">
                  <c:v>32.230000000000011</c:v>
                </c:pt>
                <c:pt idx="19">
                  <c:v>30.8</c:v>
                </c:pt>
                <c:pt idx="20">
                  <c:v>30.38</c:v>
                </c:pt>
                <c:pt idx="21">
                  <c:v>28.75</c:v>
                </c:pt>
                <c:pt idx="22">
                  <c:v>27.47</c:v>
                </c:pt>
                <c:pt idx="23">
                  <c:v>26.939999999999998</c:v>
                </c:pt>
                <c:pt idx="24">
                  <c:v>25.71</c:v>
                </c:pt>
                <c:pt idx="25">
                  <c:v>25.17</c:v>
                </c:pt>
                <c:pt idx="26">
                  <c:v>24.52</c:v>
                </c:pt>
                <c:pt idx="27">
                  <c:v>23.16</c:v>
                </c:pt>
                <c:pt idx="28">
                  <c:v>22.150000000000002</c:v>
                </c:pt>
                <c:pt idx="29">
                  <c:v>21.54</c:v>
                </c:pt>
                <c:pt idx="30">
                  <c:v>21.04</c:v>
                </c:pt>
                <c:pt idx="31">
                  <c:v>20.88</c:v>
                </c:pt>
                <c:pt idx="32">
                  <c:v>20.71</c:v>
                </c:pt>
                <c:pt idx="33">
                  <c:v>20.9</c:v>
                </c:pt>
                <c:pt idx="34">
                  <c:v>19.959999999999997</c:v>
                </c:pt>
                <c:pt idx="35">
                  <c:v>19.8</c:v>
                </c:pt>
                <c:pt idx="36">
                  <c:v>19.14</c:v>
                </c:pt>
                <c:pt idx="37">
                  <c:v>19.3</c:v>
                </c:pt>
                <c:pt idx="38">
                  <c:v>19.53</c:v>
                </c:pt>
                <c:pt idx="39">
                  <c:v>19.739999999999995</c:v>
                </c:pt>
                <c:pt idx="40">
                  <c:v>19.55</c:v>
                </c:pt>
                <c:pt idx="41">
                  <c:v>19.23</c:v>
                </c:pt>
                <c:pt idx="42">
                  <c:v>18.93</c:v>
                </c:pt>
                <c:pt idx="43">
                  <c:v>18.93</c:v>
                </c:pt>
              </c:numCache>
            </c:numRef>
          </c:val>
          <c:extLst xmlns:c16r2="http://schemas.microsoft.com/office/drawing/2015/06/chart">
            <c:ext xmlns:c16="http://schemas.microsoft.com/office/drawing/2014/chart" uri="{C3380CC4-5D6E-409C-BE32-E72D297353CC}">
              <c16:uniqueId val="{00000000-1F96-42FF-85BA-61227E96D7E0}"/>
            </c:ext>
          </c:extLst>
        </c:ser>
        <c:ser>
          <c:idx val="2"/>
          <c:order val="2"/>
          <c:tx>
            <c:strRef>
              <c:f>Debt!$E$2</c:f>
              <c:strCache>
                <c:ptCount val="1"/>
                <c:pt idx="0">
                  <c:v>External </c:v>
                </c:pt>
              </c:strCache>
            </c:strRef>
          </c:tx>
          <c:spPr>
            <a:solidFill>
              <a:schemeClr val="accent3"/>
            </a:solidFill>
            <a:ln>
              <a:noFill/>
            </a:ln>
            <a:effectLst/>
          </c:spPr>
          <c:invertIfNegative val="0"/>
          <c:val>
            <c:numRef>
              <c:f>Debt!$E$27:$E$70</c:f>
              <c:numCache>
                <c:formatCode>_(* #,##0.0_);_(* \(#,##0.0\);_(* "-"??_);_(@_)</c:formatCode>
                <c:ptCount val="44"/>
                <c:pt idx="0">
                  <c:v>15.17</c:v>
                </c:pt>
                <c:pt idx="1">
                  <c:v>15.03</c:v>
                </c:pt>
                <c:pt idx="2">
                  <c:v>14.97</c:v>
                </c:pt>
                <c:pt idx="3">
                  <c:v>14.629999999999999</c:v>
                </c:pt>
                <c:pt idx="4">
                  <c:v>14.729999999999999</c:v>
                </c:pt>
                <c:pt idx="5">
                  <c:v>14.12</c:v>
                </c:pt>
                <c:pt idx="6">
                  <c:v>13.53</c:v>
                </c:pt>
                <c:pt idx="7">
                  <c:v>12.350000000000001</c:v>
                </c:pt>
                <c:pt idx="8">
                  <c:v>11.47</c:v>
                </c:pt>
                <c:pt idx="9">
                  <c:v>11.67</c:v>
                </c:pt>
                <c:pt idx="10">
                  <c:v>11.450000000000001</c:v>
                </c:pt>
                <c:pt idx="11">
                  <c:v>11.15</c:v>
                </c:pt>
                <c:pt idx="12">
                  <c:v>12.01</c:v>
                </c:pt>
                <c:pt idx="13">
                  <c:v>12.209999999999999</c:v>
                </c:pt>
                <c:pt idx="14">
                  <c:v>11.870000000000001</c:v>
                </c:pt>
                <c:pt idx="15">
                  <c:v>12.4</c:v>
                </c:pt>
                <c:pt idx="16">
                  <c:v>12.18</c:v>
                </c:pt>
                <c:pt idx="17">
                  <c:v>12.3</c:v>
                </c:pt>
                <c:pt idx="18">
                  <c:v>12.709999999999999</c:v>
                </c:pt>
                <c:pt idx="19">
                  <c:v>12.31</c:v>
                </c:pt>
                <c:pt idx="20">
                  <c:v>12.47</c:v>
                </c:pt>
                <c:pt idx="21">
                  <c:v>13.04</c:v>
                </c:pt>
                <c:pt idx="22">
                  <c:v>13.44</c:v>
                </c:pt>
                <c:pt idx="23">
                  <c:v>13.38</c:v>
                </c:pt>
                <c:pt idx="24">
                  <c:v>13.48</c:v>
                </c:pt>
                <c:pt idx="25">
                  <c:v>12.739999999999998</c:v>
                </c:pt>
                <c:pt idx="26">
                  <c:v>12.729999999999999</c:v>
                </c:pt>
                <c:pt idx="27">
                  <c:v>13.48</c:v>
                </c:pt>
                <c:pt idx="28">
                  <c:v>13.7</c:v>
                </c:pt>
                <c:pt idx="29">
                  <c:v>13.34</c:v>
                </c:pt>
                <c:pt idx="30">
                  <c:v>13.65</c:v>
                </c:pt>
                <c:pt idx="31">
                  <c:v>13.55</c:v>
                </c:pt>
                <c:pt idx="32">
                  <c:v>13.49</c:v>
                </c:pt>
                <c:pt idx="33">
                  <c:v>12.83</c:v>
                </c:pt>
                <c:pt idx="34">
                  <c:v>12.83</c:v>
                </c:pt>
                <c:pt idx="35">
                  <c:v>12.57</c:v>
                </c:pt>
                <c:pt idx="36">
                  <c:v>12.66</c:v>
                </c:pt>
                <c:pt idx="37">
                  <c:v>12.639999999999999</c:v>
                </c:pt>
                <c:pt idx="38">
                  <c:v>12.3</c:v>
                </c:pt>
                <c:pt idx="39">
                  <c:v>12.51</c:v>
                </c:pt>
                <c:pt idx="40">
                  <c:v>11.239999999999998</c:v>
                </c:pt>
                <c:pt idx="41">
                  <c:v>11.01</c:v>
                </c:pt>
                <c:pt idx="42">
                  <c:v>11.33</c:v>
                </c:pt>
                <c:pt idx="43">
                  <c:v>11.6</c:v>
                </c:pt>
              </c:numCache>
            </c:numRef>
          </c:val>
          <c:extLst xmlns:c16r2="http://schemas.microsoft.com/office/drawing/2015/06/chart">
            <c:ext xmlns:c16="http://schemas.microsoft.com/office/drawing/2014/chart" uri="{C3380CC4-5D6E-409C-BE32-E72D297353CC}">
              <c16:uniqueId val="{00000001-1F96-42FF-85BA-61227E96D7E0}"/>
            </c:ext>
          </c:extLst>
        </c:ser>
        <c:dLbls>
          <c:showLegendKey val="0"/>
          <c:showVal val="0"/>
          <c:showCatName val="0"/>
          <c:showSerName val="0"/>
          <c:showPercent val="0"/>
          <c:showBubbleSize val="0"/>
        </c:dLbls>
        <c:gapWidth val="150"/>
        <c:overlap val="100"/>
        <c:axId val="24148608"/>
        <c:axId val="24179072"/>
      </c:barChart>
      <c:lineChart>
        <c:grouping val="standard"/>
        <c:varyColors val="0"/>
        <c:ser>
          <c:idx val="0"/>
          <c:order val="0"/>
          <c:tx>
            <c:strRef>
              <c:f>Debt!$C$2</c:f>
              <c:strCache>
                <c:ptCount val="1"/>
                <c:pt idx="0">
                  <c:v> Gross Central Government Debt as % of GDP </c:v>
                </c:pt>
              </c:strCache>
            </c:strRef>
          </c:tx>
          <c:spPr>
            <a:ln w="28575" cap="rnd">
              <a:solidFill>
                <a:schemeClr val="accent5">
                  <a:lumMod val="50000"/>
                </a:schemeClr>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ka-G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46.230000000000004</c:v>
                </c:pt>
                <c:pt idx="5">
                  <c:v>45.68</c:v>
                </c:pt>
                <c:pt idx="6">
                  <c:v>42.99</c:v>
                </c:pt>
                <c:pt idx="7">
                  <c:v>41.5</c:v>
                </c:pt>
                <c:pt idx="8">
                  <c:v>40.410000000000004</c:v>
                </c:pt>
                <c:pt idx="9">
                  <c:v>41.230000000000004</c:v>
                </c:pt>
                <c:pt idx="10">
                  <c:v>39.700000000000003</c:v>
                </c:pt>
                <c:pt idx="11">
                  <c:v>38.32</c:v>
                </c:pt>
                <c:pt idx="12">
                  <c:v>40.67</c:v>
                </c:pt>
                <c:pt idx="13">
                  <c:v>43.3</c:v>
                </c:pt>
                <c:pt idx="14">
                  <c:v>44.220000000000006</c:v>
                </c:pt>
                <c:pt idx="15">
                  <c:v>45.839999999999996</c:v>
                </c:pt>
                <c:pt idx="16">
                  <c:v>46.58</c:v>
                </c:pt>
                <c:pt idx="17">
                  <c:v>46.14</c:v>
                </c:pt>
                <c:pt idx="18">
                  <c:v>44.94</c:v>
                </c:pt>
                <c:pt idx="19">
                  <c:v>43.11</c:v>
                </c:pt>
                <c:pt idx="20">
                  <c:v>42.849999999999994</c:v>
                </c:pt>
                <c:pt idx="21">
                  <c:v>41.790000000000006</c:v>
                </c:pt>
                <c:pt idx="22">
                  <c:v>40.92</c:v>
                </c:pt>
                <c:pt idx="23">
                  <c:v>40.32</c:v>
                </c:pt>
                <c:pt idx="24">
                  <c:v>39.190000000000005</c:v>
                </c:pt>
                <c:pt idx="25">
                  <c:v>37.910000000000004</c:v>
                </c:pt>
                <c:pt idx="26">
                  <c:v>37.25</c:v>
                </c:pt>
                <c:pt idx="27">
                  <c:v>36.630000000000003</c:v>
                </c:pt>
                <c:pt idx="28">
                  <c:v>35.849999999999994</c:v>
                </c:pt>
                <c:pt idx="29">
                  <c:v>34.879999999999995</c:v>
                </c:pt>
                <c:pt idx="30">
                  <c:v>34.690000000000005</c:v>
                </c:pt>
                <c:pt idx="31">
                  <c:v>34.43</c:v>
                </c:pt>
                <c:pt idx="32">
                  <c:v>34.21</c:v>
                </c:pt>
                <c:pt idx="33">
                  <c:v>33.730000000000011</c:v>
                </c:pt>
                <c:pt idx="34">
                  <c:v>32.790000000000006</c:v>
                </c:pt>
                <c:pt idx="35">
                  <c:v>32.36</c:v>
                </c:pt>
                <c:pt idx="36">
                  <c:v>31.8</c:v>
                </c:pt>
                <c:pt idx="37">
                  <c:v>31.93</c:v>
                </c:pt>
                <c:pt idx="38">
                  <c:v>31.830000000000002</c:v>
                </c:pt>
                <c:pt idx="39">
                  <c:v>32.25</c:v>
                </c:pt>
                <c:pt idx="40">
                  <c:v>30.79</c:v>
                </c:pt>
                <c:pt idx="41">
                  <c:v>30.24</c:v>
                </c:pt>
                <c:pt idx="42">
                  <c:v>30.259999999999998</c:v>
                </c:pt>
                <c:pt idx="43">
                  <c:v>30.53</c:v>
                </c:pt>
              </c:numCache>
            </c:numRef>
          </c:val>
          <c:smooth val="0"/>
          <c:extLst xmlns:c16r2="http://schemas.microsoft.com/office/drawing/2015/06/chart">
            <c:ext xmlns:c16="http://schemas.microsoft.com/office/drawing/2014/chart" uri="{C3380CC4-5D6E-409C-BE32-E72D297353CC}">
              <c16:uniqueId val="{00000023-1F96-42FF-85BA-61227E96D7E0}"/>
            </c:ext>
          </c:extLst>
        </c:ser>
        <c:dLbls>
          <c:showLegendKey val="0"/>
          <c:showVal val="0"/>
          <c:showCatName val="0"/>
          <c:showSerName val="0"/>
          <c:showPercent val="0"/>
          <c:showBubbleSize val="0"/>
        </c:dLbls>
        <c:marker val="1"/>
        <c:smooth val="0"/>
        <c:axId val="24148608"/>
        <c:axId val="24179072"/>
      </c:lineChart>
      <c:catAx>
        <c:axId val="2414860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4179072"/>
        <c:crosses val="autoZero"/>
        <c:auto val="1"/>
        <c:lblAlgn val="ctr"/>
        <c:lblOffset val="100"/>
        <c:noMultiLvlLbl val="0"/>
      </c:catAx>
      <c:valAx>
        <c:axId val="2417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4148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Surgical Operations (per 1,000 population), by Year and Sector, Turkey</a:t>
            </a:r>
          </a:p>
        </c:rich>
      </c:tx>
      <c:layout/>
      <c:overlay val="0"/>
      <c:spPr>
        <a:noFill/>
        <a:ln>
          <a:noFill/>
        </a:ln>
        <a:effectLst/>
      </c:spPr>
    </c:title>
    <c:autoTitleDeleted val="0"/>
    <c:plotArea>
      <c:layout/>
      <c:barChart>
        <c:barDir val="col"/>
        <c:grouping val="clustered"/>
        <c:varyColors val="0"/>
        <c:ser>
          <c:idx val="0"/>
          <c:order val="0"/>
          <c:tx>
            <c:strRef>
              <c:f>Surg!$A$21</c:f>
              <c:strCache>
                <c:ptCount val="1"/>
                <c:pt idx="0">
                  <c:v>Ministry of Health</c:v>
                </c:pt>
              </c:strCache>
            </c:strRef>
          </c:tx>
          <c:spPr>
            <a:solidFill>
              <a:schemeClr val="accent1"/>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16.499553846153837</c:v>
                </c:pt>
                <c:pt idx="1">
                  <c:v>17.121560606060605</c:v>
                </c:pt>
                <c:pt idx="2">
                  <c:v>21.5235223880597</c:v>
                </c:pt>
                <c:pt idx="3">
                  <c:v>24.849955882352941</c:v>
                </c:pt>
                <c:pt idx="4">
                  <c:v>28.77398550724638</c:v>
                </c:pt>
                <c:pt idx="5">
                  <c:v>31.677328571428568</c:v>
                </c:pt>
                <c:pt idx="6">
                  <c:v>35.204157142857149</c:v>
                </c:pt>
                <c:pt idx="7">
                  <c:v>25.77350704225352</c:v>
                </c:pt>
                <c:pt idx="8">
                  <c:v>28.319736111111112</c:v>
                </c:pt>
                <c:pt idx="9">
                  <c:v>29.855756756756755</c:v>
                </c:pt>
                <c:pt idx="10">
                  <c:v>30.651906666666669</c:v>
                </c:pt>
                <c:pt idx="11">
                  <c:v>31.770236842105255</c:v>
                </c:pt>
                <c:pt idx="12">
                  <c:v>31.351589743589741</c:v>
                </c:pt>
                <c:pt idx="13">
                  <c:v>30</c:v>
                </c:pt>
              </c:numCache>
            </c:numRef>
          </c:val>
          <c:extLst xmlns:c16r2="http://schemas.microsoft.com/office/drawing/2015/06/char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4.7247384615384602</c:v>
                </c:pt>
                <c:pt idx="1">
                  <c:v>4.9460757575757563</c:v>
                </c:pt>
                <c:pt idx="2">
                  <c:v>5.6040746268656703</c:v>
                </c:pt>
                <c:pt idx="3">
                  <c:v>6.65185294117647</c:v>
                </c:pt>
                <c:pt idx="4">
                  <c:v>7.3641884057971003</c:v>
                </c:pt>
                <c:pt idx="5">
                  <c:v>8.0039285714285704</c:v>
                </c:pt>
                <c:pt idx="6">
                  <c:v>9.1146857142857147</c:v>
                </c:pt>
                <c:pt idx="7">
                  <c:v>7.7028591549295777</c:v>
                </c:pt>
                <c:pt idx="8">
                  <c:v>8.0075972222222234</c:v>
                </c:pt>
                <c:pt idx="9">
                  <c:v>8.3442837837837818</c:v>
                </c:pt>
                <c:pt idx="10">
                  <c:v>8.8626000000000023</c:v>
                </c:pt>
                <c:pt idx="11">
                  <c:v>9.4195921052631597</c:v>
                </c:pt>
                <c:pt idx="12">
                  <c:v>9.8147307692307688</c:v>
                </c:pt>
                <c:pt idx="13">
                  <c:v>10.200000000000001</c:v>
                </c:pt>
              </c:numCache>
            </c:numRef>
          </c:val>
          <c:extLst xmlns:c16r2="http://schemas.microsoft.com/office/drawing/2015/06/char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3.5894848484848487</c:v>
                </c:pt>
                <c:pt idx="2">
                  <c:v>3.8822985074626866</c:v>
                </c:pt>
                <c:pt idx="3">
                  <c:v>5.7745735294117644</c:v>
                </c:pt>
                <c:pt idx="4">
                  <c:v>8.4024782608695645</c:v>
                </c:pt>
                <c:pt idx="5">
                  <c:v>11.247099999999998</c:v>
                </c:pt>
                <c:pt idx="6">
                  <c:v>15.528214285714284</c:v>
                </c:pt>
                <c:pt idx="7">
                  <c:v>15.935647887323947</c:v>
                </c:pt>
                <c:pt idx="8">
                  <c:v>16.877208333333332</c:v>
                </c:pt>
                <c:pt idx="9">
                  <c:v>18.564513513513511</c:v>
                </c:pt>
                <c:pt idx="10">
                  <c:v>19.288399999999992</c:v>
                </c:pt>
                <c:pt idx="11">
                  <c:v>20.444868421052639</c:v>
                </c:pt>
                <c:pt idx="12">
                  <c:v>20.358628205128198</c:v>
                </c:pt>
                <c:pt idx="13">
                  <c:v>20.400000000000002</c:v>
                </c:pt>
              </c:numCache>
            </c:numRef>
          </c:val>
          <c:extLst xmlns:c16r2="http://schemas.microsoft.com/office/drawing/2015/06/chart">
            <c:ext xmlns:c16="http://schemas.microsoft.com/office/drawing/2014/chart" uri="{C3380CC4-5D6E-409C-BE32-E72D297353CC}">
              <c16:uniqueId val="{00000002-E97B-4211-898F-B6B36B62E674}"/>
            </c:ext>
          </c:extLst>
        </c:ser>
        <c:dLbls>
          <c:showLegendKey val="0"/>
          <c:showVal val="0"/>
          <c:showCatName val="0"/>
          <c:showSerName val="0"/>
          <c:showPercent val="0"/>
          <c:showBubbleSize val="0"/>
        </c:dLbls>
        <c:gapWidth val="150"/>
        <c:axId val="99515008"/>
        <c:axId val="99516800"/>
      </c:barChart>
      <c:lineChart>
        <c:grouping val="standard"/>
        <c:varyColors val="0"/>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25.657121212121208</c:v>
                </c:pt>
                <c:pt idx="2">
                  <c:v>31.009895522388064</c:v>
                </c:pt>
                <c:pt idx="3">
                  <c:v>37.276382352941177</c:v>
                </c:pt>
                <c:pt idx="4">
                  <c:v>44.540652173913045</c:v>
                </c:pt>
                <c:pt idx="5">
                  <c:v>50.928357142857159</c:v>
                </c:pt>
                <c:pt idx="6">
                  <c:v>59.847057142857146</c:v>
                </c:pt>
                <c:pt idx="7">
                  <c:v>49.412014084507042</c:v>
                </c:pt>
                <c:pt idx="8">
                  <c:v>53.20454166666665</c:v>
                </c:pt>
                <c:pt idx="9">
                  <c:v>56.764554054054052</c:v>
                </c:pt>
                <c:pt idx="10">
                  <c:v>58.802906666666651</c:v>
                </c:pt>
                <c:pt idx="11">
                  <c:v>61.634697368421051</c:v>
                </c:pt>
                <c:pt idx="12">
                  <c:v>61.524948717948718</c:v>
                </c:pt>
                <c:pt idx="13">
                  <c:v>60.6</c:v>
                </c:pt>
              </c:numCache>
            </c:numRef>
          </c:val>
          <c:smooth val="0"/>
          <c:extLst xmlns:c16r2="http://schemas.microsoft.com/office/drawing/2015/06/chart">
            <c:ext xmlns:c16="http://schemas.microsoft.com/office/drawing/2014/chart" uri="{C3380CC4-5D6E-409C-BE32-E72D297353CC}">
              <c16:uniqueId val="{00000003-E97B-4211-898F-B6B36B62E674}"/>
            </c:ext>
          </c:extLst>
        </c:ser>
        <c:dLbls>
          <c:showLegendKey val="0"/>
          <c:showVal val="0"/>
          <c:showCatName val="0"/>
          <c:showSerName val="0"/>
          <c:showPercent val="0"/>
          <c:showBubbleSize val="0"/>
        </c:dLbls>
        <c:marker val="1"/>
        <c:smooth val="0"/>
        <c:axId val="99515008"/>
        <c:axId val="99516800"/>
      </c:lineChart>
      <c:catAx>
        <c:axId val="9951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crossAx val="99516800"/>
        <c:crosses val="autoZero"/>
        <c:auto val="1"/>
        <c:lblAlgn val="ctr"/>
        <c:lblOffset val="100"/>
        <c:noMultiLvlLbl val="0"/>
      </c:catAx>
      <c:valAx>
        <c:axId val="9951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crossAx val="995150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600"/>
      </a:pPr>
      <a:endParaRPr lang="ka-G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Public Expenditure on Health and Out of Pocket Payments</a:t>
            </a:r>
          </a:p>
        </c:rich>
      </c:tx>
      <c:layout/>
      <c:overlay val="0"/>
      <c:spPr>
        <a:noFill/>
        <a:ln>
          <a:noFill/>
        </a:ln>
        <a:effectLst/>
      </c:spPr>
    </c:title>
    <c:autoTitleDeleted val="0"/>
    <c:plotArea>
      <c:layout/>
      <c:scatterChart>
        <c:scatterStyle val="lineMarker"/>
        <c:varyColors val="0"/>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pPr>
                <a:solidFill>
                  <a:schemeClr val="accent5">
                    <a:lumMod val="50000"/>
                  </a:schemeClr>
                </a:solidFill>
                <a:ln w="9525">
                  <a:noFill/>
                </a:ln>
                <a:effectLst/>
              </c:spPr>
            </c:marker>
            <c:bubble3D val="0"/>
            <c:extLst xmlns:c16r2="http://schemas.microsoft.com/office/drawing/2015/06/chart">
              <c:ext xmlns:c16="http://schemas.microsoft.com/office/drawing/2014/chart" uri="{C3380CC4-5D6E-409C-BE32-E72D297353CC}">
                <c16:uniqueId val="{00000000-BDA7-4111-8BE5-634083001DA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A7-4111-8BE5-634083001DA9}"/>
                </c:ext>
              </c:extLst>
            </c:dLbl>
            <c:dLbl>
              <c:idx val="2"/>
              <c:layout/>
              <c:tx>
                <c:rich>
                  <a:bodyPr/>
                  <a:lstStyle/>
                  <a:p>
                    <a:fld id="{7A09FE0F-06FA-4683-81DD-2FB55E652AD2}"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ka-GE"/>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PHE_OOP!$C$3:$C$9</c:f>
              <c:numCache>
                <c:formatCode>#,##0.0</c:formatCode>
                <c:ptCount val="7"/>
                <c:pt idx="0">
                  <c:v>6.3882875905409895</c:v>
                </c:pt>
                <c:pt idx="1">
                  <c:v>6.264976383382459</c:v>
                </c:pt>
                <c:pt idx="2">
                  <c:v>7.8184461746921103</c:v>
                </c:pt>
                <c:pt idx="3">
                  <c:v>4.8830819091766697</c:v>
                </c:pt>
                <c:pt idx="4">
                  <c:v>5.8395992024312999</c:v>
                </c:pt>
                <c:pt idx="5">
                  <c:v>6.6238217869950393</c:v>
                </c:pt>
                <c:pt idx="6">
                  <c:v>5.5460729598999015</c:v>
                </c:pt>
              </c:numCache>
            </c:numRef>
          </c:xVal>
          <c:yVal>
            <c:numRef>
              <c:f>PHE_OOP!$D$3:$D$9</c:f>
              <c:numCache>
                <c:formatCode>#,##0.0</c:formatCode>
                <c:ptCount val="7"/>
                <c:pt idx="0">
                  <c:v>11.206118350000001</c:v>
                </c:pt>
                <c:pt idx="1">
                  <c:v>14.32592339</c:v>
                </c:pt>
                <c:pt idx="2">
                  <c:v>13.943886878994201</c:v>
                </c:pt>
                <c:pt idx="3">
                  <c:v>26.590215109999999</c:v>
                </c:pt>
                <c:pt idx="4">
                  <c:v>22.536090959999999</c:v>
                </c:pt>
                <c:pt idx="5">
                  <c:v>12.06581854</c:v>
                </c:pt>
              </c:numCache>
            </c:numRef>
          </c:yVal>
          <c:smooth val="0"/>
          <c:extLst xmlns:c16r2="http://schemas.microsoft.com/office/drawing/2015/06/char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layout/>
              <c:tx>
                <c:rich>
                  <a:bodyPr/>
                  <a:lstStyle/>
                  <a:p>
                    <a:fld id="{A293CFF1-27D1-4366-9CEC-7CCD7E9BA328}"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ka-GE"/>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smooth val="0"/>
          <c:extLst xmlns:c16r2="http://schemas.microsoft.com/office/drawing/2015/06/char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dispRSqr val="0"/>
            <c:dispEq val="0"/>
          </c:trendline>
          <c:xVal>
            <c:numRef>
              <c:f>PHE_OOP!$C$2:$C$52</c:f>
              <c:numCache>
                <c:formatCode>#,##0.0</c:formatCode>
                <c:ptCount val="51"/>
                <c:pt idx="0">
                  <c:v>4.1937789689131497</c:v>
                </c:pt>
                <c:pt idx="1">
                  <c:v>6.3882875905409895</c:v>
                </c:pt>
                <c:pt idx="2">
                  <c:v>6.264976383382459</c:v>
                </c:pt>
                <c:pt idx="3">
                  <c:v>7.8184461746921103</c:v>
                </c:pt>
                <c:pt idx="4">
                  <c:v>4.8830819091766697</c:v>
                </c:pt>
                <c:pt idx="5">
                  <c:v>5.8395992024312999</c:v>
                </c:pt>
                <c:pt idx="6">
                  <c:v>6.6238217869950393</c:v>
                </c:pt>
                <c:pt idx="7">
                  <c:v>5.5460729598999015</c:v>
                </c:pt>
                <c:pt idx="8">
                  <c:v>3.6394375525127103</c:v>
                </c:pt>
                <c:pt idx="9">
                  <c:v>1.9837650087103</c:v>
                </c:pt>
                <c:pt idx="10">
                  <c:v>3.1112482501256697</c:v>
                </c:pt>
                <c:pt idx="11">
                  <c:v>5.3039883044968095</c:v>
                </c:pt>
                <c:pt idx="12">
                  <c:v>3.6045211209662802</c:v>
                </c:pt>
                <c:pt idx="13">
                  <c:v>1.92567566679549</c:v>
                </c:pt>
                <c:pt idx="15">
                  <c:v>1.55273053770004</c:v>
                </c:pt>
                <c:pt idx="16">
                  <c:v>2.9363732754559599</c:v>
                </c:pt>
                <c:pt idx="17">
                  <c:v>6.8130770815535611</c:v>
                </c:pt>
                <c:pt idx="18">
                  <c:v>4.10142063757052</c:v>
                </c:pt>
                <c:pt idx="19">
                  <c:v>3.7417552510848102</c:v>
                </c:pt>
                <c:pt idx="20">
                  <c:v>1.23096747894636</c:v>
                </c:pt>
                <c:pt idx="21">
                  <c:v>4.6076314603085189</c:v>
                </c:pt>
                <c:pt idx="22">
                  <c:v>3.6673809303638101</c:v>
                </c:pt>
                <c:pt idx="23">
                  <c:v>1.3485305635170901</c:v>
                </c:pt>
                <c:pt idx="24">
                  <c:v>4.4744775498358695</c:v>
                </c:pt>
                <c:pt idx="25">
                  <c:v>6.4165056048473099</c:v>
                </c:pt>
                <c:pt idx="26">
                  <c:v>3.6909228083176906</c:v>
                </c:pt>
                <c:pt idx="27">
                  <c:v>2.3679030867247199</c:v>
                </c:pt>
                <c:pt idx="28">
                  <c:v>4.5076396026627705</c:v>
                </c:pt>
                <c:pt idx="29">
                  <c:v>3.7152319816531101</c:v>
                </c:pt>
                <c:pt idx="30">
                  <c:v>4.4468896122553501</c:v>
                </c:pt>
                <c:pt idx="31">
                  <c:v>5.0283959024487093</c:v>
                </c:pt>
                <c:pt idx="32">
                  <c:v>4.9850391934876113</c:v>
                </c:pt>
                <c:pt idx="33">
                  <c:v>6.1581891130441004</c:v>
                </c:pt>
                <c:pt idx="34">
                  <c:v>3.3320192218182791</c:v>
                </c:pt>
                <c:pt idx="35">
                  <c:v>6.3999919005054595</c:v>
                </c:pt>
                <c:pt idx="36">
                  <c:v>6.99265103346141</c:v>
                </c:pt>
                <c:pt idx="37">
                  <c:v>9.024514376201962</c:v>
                </c:pt>
                <c:pt idx="38">
                  <c:v>7.5788501689796099</c:v>
                </c:pt>
                <c:pt idx="39">
                  <c:v>8.2499894691464988</c:v>
                </c:pt>
                <c:pt idx="40">
                  <c:v>8.6972373239594081</c:v>
                </c:pt>
                <c:pt idx="41">
                  <c:v>7.2898142731072992</c:v>
                </c:pt>
                <c:pt idx="42">
                  <c:v>5.1414840757097995</c:v>
                </c:pt>
                <c:pt idx="43">
                  <c:v>8.7250257199879808</c:v>
                </c:pt>
                <c:pt idx="44">
                  <c:v>9.4811327294136696</c:v>
                </c:pt>
                <c:pt idx="45">
                  <c:v>7.1797059391631404</c:v>
                </c:pt>
                <c:pt idx="46">
                  <c:v>10.024694305958302</c:v>
                </c:pt>
                <c:pt idx="47">
                  <c:v>9.1587341086891794</c:v>
                </c:pt>
                <c:pt idx="48">
                  <c:v>5.8228360624625193</c:v>
                </c:pt>
                <c:pt idx="49">
                  <c:v>7.6951173551999981</c:v>
                </c:pt>
                <c:pt idx="50">
                  <c:v>8.3096182000468897</c:v>
                </c:pt>
              </c:numCache>
            </c:numRef>
          </c:xVal>
          <c:yVal>
            <c:numRef>
              <c:f>PHE_OOP!$D$2:$D$52</c:f>
              <c:numCache>
                <c:formatCode>#,##0.0</c:formatCode>
                <c:ptCount val="51"/>
                <c:pt idx="0">
                  <c:v>17.750923480000001</c:v>
                </c:pt>
                <c:pt idx="1">
                  <c:v>11.206118350000001</c:v>
                </c:pt>
                <c:pt idx="2">
                  <c:v>14.32592339</c:v>
                </c:pt>
                <c:pt idx="3">
                  <c:v>13.943886878994201</c:v>
                </c:pt>
                <c:pt idx="4">
                  <c:v>26.590215109999999</c:v>
                </c:pt>
                <c:pt idx="5">
                  <c:v>22.536090959999999</c:v>
                </c:pt>
                <c:pt idx="6">
                  <c:v>12.06581854</c:v>
                </c:pt>
                <c:pt idx="8">
                  <c:v>39.402305240000011</c:v>
                </c:pt>
                <c:pt idx="9">
                  <c:v>61.694583360000003</c:v>
                </c:pt>
                <c:pt idx="10">
                  <c:v>43.932354570000001</c:v>
                </c:pt>
                <c:pt idx="11">
                  <c:v>38.38943562</c:v>
                </c:pt>
                <c:pt idx="12">
                  <c:v>46.215469089999999</c:v>
                </c:pt>
                <c:pt idx="13">
                  <c:v>53.513338620000006</c:v>
                </c:pt>
                <c:pt idx="15">
                  <c:v>58.57930065</c:v>
                </c:pt>
                <c:pt idx="16">
                  <c:v>49.931651009999996</c:v>
                </c:pt>
                <c:pt idx="17">
                  <c:v>27.929316039999996</c:v>
                </c:pt>
                <c:pt idx="18">
                  <c:v>36.669674950000001</c:v>
                </c:pt>
                <c:pt idx="19">
                  <c:v>32.03152429</c:v>
                </c:pt>
                <c:pt idx="20">
                  <c:v>72.082138549999968</c:v>
                </c:pt>
                <c:pt idx="21">
                  <c:v>44.192397560000003</c:v>
                </c:pt>
                <c:pt idx="22">
                  <c:v>42.844907089999992</c:v>
                </c:pt>
                <c:pt idx="23">
                  <c:v>34.77123283000001</c:v>
                </c:pt>
                <c:pt idx="24">
                  <c:v>18.87093587</c:v>
                </c:pt>
                <c:pt idx="25">
                  <c:v>36.58918371</c:v>
                </c:pt>
                <c:pt idx="26">
                  <c:v>45.845438030000004</c:v>
                </c:pt>
                <c:pt idx="27">
                  <c:v>45.135773310000012</c:v>
                </c:pt>
                <c:pt idx="28">
                  <c:v>23.459402079999997</c:v>
                </c:pt>
                <c:pt idx="29">
                  <c:v>35.134035060000002</c:v>
                </c:pt>
                <c:pt idx="30">
                  <c:v>31.265193899999996</c:v>
                </c:pt>
                <c:pt idx="31">
                  <c:v>20.719832289999996</c:v>
                </c:pt>
                <c:pt idx="32">
                  <c:v>34.864159630000003</c:v>
                </c:pt>
                <c:pt idx="33">
                  <c:v>26.84162392</c:v>
                </c:pt>
                <c:pt idx="34">
                  <c:v>48.713785010000002</c:v>
                </c:pt>
                <c:pt idx="35">
                  <c:v>23.994998580000001</c:v>
                </c:pt>
                <c:pt idx="36">
                  <c:v>21.186161960000003</c:v>
                </c:pt>
                <c:pt idx="37">
                  <c:v>6.3374078399999991</c:v>
                </c:pt>
                <c:pt idx="38">
                  <c:v>9.7331103099999989</c:v>
                </c:pt>
                <c:pt idx="39">
                  <c:v>17.80520538</c:v>
                </c:pt>
                <c:pt idx="40">
                  <c:v>13.197482550000002</c:v>
                </c:pt>
                <c:pt idx="41">
                  <c:v>18.232189969999997</c:v>
                </c:pt>
                <c:pt idx="42">
                  <c:v>17.664266770000001</c:v>
                </c:pt>
                <c:pt idx="43">
                  <c:v>16.14891707</c:v>
                </c:pt>
                <c:pt idx="44">
                  <c:v>5.2213440999999996</c:v>
                </c:pt>
                <c:pt idx="45">
                  <c:v>17.475119409999998</c:v>
                </c:pt>
                <c:pt idx="46">
                  <c:v>14.064256670000002</c:v>
                </c:pt>
                <c:pt idx="47">
                  <c:v>13.359693480000002</c:v>
                </c:pt>
                <c:pt idx="48">
                  <c:v>10.602528530000003</c:v>
                </c:pt>
                <c:pt idx="49">
                  <c:v>26.8</c:v>
                </c:pt>
                <c:pt idx="50">
                  <c:v>13.608637510000001</c:v>
                </c:pt>
              </c:numCache>
            </c:numRef>
          </c:yVal>
          <c:smooth val="0"/>
          <c:extLst xmlns:c16r2="http://schemas.microsoft.com/office/drawing/2015/06/char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3.6394375525127103</c:v>
                </c:pt>
                <c:pt idx="1">
                  <c:v>1.9837650087103</c:v>
                </c:pt>
                <c:pt idx="2">
                  <c:v>3.1112482501256697</c:v>
                </c:pt>
                <c:pt idx="3">
                  <c:v>5.3039883044968095</c:v>
                </c:pt>
                <c:pt idx="4">
                  <c:v>3.6045211209662802</c:v>
                </c:pt>
                <c:pt idx="5">
                  <c:v>1.92567566679549</c:v>
                </c:pt>
                <c:pt idx="7">
                  <c:v>1.55273053770004</c:v>
                </c:pt>
                <c:pt idx="8">
                  <c:v>2.9363732754559599</c:v>
                </c:pt>
                <c:pt idx="9">
                  <c:v>6.8130770815535611</c:v>
                </c:pt>
                <c:pt idx="10">
                  <c:v>4.10142063757052</c:v>
                </c:pt>
                <c:pt idx="11">
                  <c:v>3.7417552510848102</c:v>
                </c:pt>
                <c:pt idx="12">
                  <c:v>1.23096747894636</c:v>
                </c:pt>
                <c:pt idx="13">
                  <c:v>4.6076314603085189</c:v>
                </c:pt>
                <c:pt idx="14">
                  <c:v>3.6673809303638101</c:v>
                </c:pt>
                <c:pt idx="15">
                  <c:v>1.3485305635170901</c:v>
                </c:pt>
                <c:pt idx="16">
                  <c:v>4.4744775498358695</c:v>
                </c:pt>
                <c:pt idx="17">
                  <c:v>6.4165056048473099</c:v>
                </c:pt>
                <c:pt idx="18">
                  <c:v>3.6909228083176906</c:v>
                </c:pt>
                <c:pt idx="19">
                  <c:v>2.3679030867247199</c:v>
                </c:pt>
                <c:pt idx="20">
                  <c:v>4.5076396026627705</c:v>
                </c:pt>
                <c:pt idx="21">
                  <c:v>3.7152319816531101</c:v>
                </c:pt>
                <c:pt idx="22">
                  <c:v>4.4468896122553501</c:v>
                </c:pt>
                <c:pt idx="23">
                  <c:v>5.0283959024487093</c:v>
                </c:pt>
                <c:pt idx="24">
                  <c:v>4.9850391934876113</c:v>
                </c:pt>
                <c:pt idx="25">
                  <c:v>6.1581891130441004</c:v>
                </c:pt>
                <c:pt idx="26">
                  <c:v>3.3320192218182791</c:v>
                </c:pt>
                <c:pt idx="27">
                  <c:v>6.3999919005054595</c:v>
                </c:pt>
                <c:pt idx="28">
                  <c:v>6.99265103346141</c:v>
                </c:pt>
                <c:pt idx="29">
                  <c:v>9.024514376201962</c:v>
                </c:pt>
                <c:pt idx="30">
                  <c:v>7.5788501689796099</c:v>
                </c:pt>
                <c:pt idx="31">
                  <c:v>8.2499894691464988</c:v>
                </c:pt>
                <c:pt idx="32">
                  <c:v>8.6972373239594081</c:v>
                </c:pt>
                <c:pt idx="33">
                  <c:v>7.2898142731072992</c:v>
                </c:pt>
                <c:pt idx="34">
                  <c:v>5.1414840757097995</c:v>
                </c:pt>
                <c:pt idx="35">
                  <c:v>8.7250257199879808</c:v>
                </c:pt>
                <c:pt idx="36">
                  <c:v>9.4811327294136696</c:v>
                </c:pt>
                <c:pt idx="37">
                  <c:v>7.1797059391631404</c:v>
                </c:pt>
                <c:pt idx="38">
                  <c:v>10.024694305958302</c:v>
                </c:pt>
                <c:pt idx="39">
                  <c:v>9.1587341086891794</c:v>
                </c:pt>
                <c:pt idx="40">
                  <c:v>5.8228360624625193</c:v>
                </c:pt>
                <c:pt idx="41">
                  <c:v>7.6951173551999981</c:v>
                </c:pt>
                <c:pt idx="42">
                  <c:v>8.3096182000468897</c:v>
                </c:pt>
              </c:numCache>
            </c:numRef>
          </c:xVal>
          <c:yVal>
            <c:numRef>
              <c:f>PHE_OOP!$D$10:$D$52</c:f>
              <c:numCache>
                <c:formatCode>#,##0.0</c:formatCode>
                <c:ptCount val="43"/>
                <c:pt idx="0">
                  <c:v>39.402305240000011</c:v>
                </c:pt>
                <c:pt idx="1">
                  <c:v>61.694583360000003</c:v>
                </c:pt>
                <c:pt idx="2">
                  <c:v>43.932354570000001</c:v>
                </c:pt>
                <c:pt idx="3">
                  <c:v>38.38943562</c:v>
                </c:pt>
                <c:pt idx="4">
                  <c:v>46.215469089999999</c:v>
                </c:pt>
                <c:pt idx="5">
                  <c:v>53.513338620000006</c:v>
                </c:pt>
                <c:pt idx="7">
                  <c:v>58.57930065</c:v>
                </c:pt>
                <c:pt idx="8">
                  <c:v>49.931651009999996</c:v>
                </c:pt>
                <c:pt idx="9">
                  <c:v>27.929316039999996</c:v>
                </c:pt>
                <c:pt idx="10">
                  <c:v>36.669674950000001</c:v>
                </c:pt>
                <c:pt idx="11">
                  <c:v>32.03152429</c:v>
                </c:pt>
                <c:pt idx="12">
                  <c:v>72.082138549999968</c:v>
                </c:pt>
                <c:pt idx="13">
                  <c:v>44.192397560000003</c:v>
                </c:pt>
                <c:pt idx="14">
                  <c:v>42.844907089999992</c:v>
                </c:pt>
                <c:pt idx="15">
                  <c:v>34.77123283000001</c:v>
                </c:pt>
                <c:pt idx="16">
                  <c:v>18.87093587</c:v>
                </c:pt>
                <c:pt idx="17">
                  <c:v>36.58918371</c:v>
                </c:pt>
                <c:pt idx="18">
                  <c:v>45.845438030000004</c:v>
                </c:pt>
                <c:pt idx="19">
                  <c:v>45.135773310000012</c:v>
                </c:pt>
                <c:pt idx="20">
                  <c:v>23.459402079999997</c:v>
                </c:pt>
                <c:pt idx="21">
                  <c:v>35.134035060000002</c:v>
                </c:pt>
                <c:pt idx="22">
                  <c:v>31.265193899999996</c:v>
                </c:pt>
                <c:pt idx="23">
                  <c:v>20.719832289999996</c:v>
                </c:pt>
                <c:pt idx="24">
                  <c:v>34.864159630000003</c:v>
                </c:pt>
                <c:pt idx="25">
                  <c:v>26.84162392</c:v>
                </c:pt>
                <c:pt idx="26">
                  <c:v>48.713785010000002</c:v>
                </c:pt>
                <c:pt idx="27">
                  <c:v>23.994998580000001</c:v>
                </c:pt>
                <c:pt idx="28">
                  <c:v>21.186161960000003</c:v>
                </c:pt>
                <c:pt idx="29">
                  <c:v>6.3374078399999991</c:v>
                </c:pt>
                <c:pt idx="30">
                  <c:v>9.7331103099999989</c:v>
                </c:pt>
                <c:pt idx="31">
                  <c:v>17.80520538</c:v>
                </c:pt>
                <c:pt idx="32">
                  <c:v>13.197482550000002</c:v>
                </c:pt>
                <c:pt idx="33">
                  <c:v>18.232189969999997</c:v>
                </c:pt>
                <c:pt idx="34">
                  <c:v>17.664266770000001</c:v>
                </c:pt>
                <c:pt idx="35">
                  <c:v>16.14891707</c:v>
                </c:pt>
                <c:pt idx="36">
                  <c:v>5.2213440999999996</c:v>
                </c:pt>
                <c:pt idx="37">
                  <c:v>17.475119409999998</c:v>
                </c:pt>
                <c:pt idx="38">
                  <c:v>14.064256670000002</c:v>
                </c:pt>
                <c:pt idx="39">
                  <c:v>13.359693480000002</c:v>
                </c:pt>
                <c:pt idx="40">
                  <c:v>10.602528530000003</c:v>
                </c:pt>
                <c:pt idx="41">
                  <c:v>26.8</c:v>
                </c:pt>
                <c:pt idx="42">
                  <c:v>13.608637510000001</c:v>
                </c:pt>
              </c:numCache>
            </c:numRef>
          </c:yVal>
          <c:smooth val="0"/>
          <c:extLst xmlns:c16r2="http://schemas.microsoft.com/office/drawing/2015/06/char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trendline>
            <c:spPr>
              <a:ln w="19050" cap="rnd">
                <a:solidFill>
                  <a:srgbClr val="C00000"/>
                </a:solidFill>
                <a:prstDash val="sysDot"/>
              </a:ln>
              <a:effectLst/>
            </c:spPr>
            <c:trendlineType val="log"/>
            <c:dispRSqr val="0"/>
            <c:dispEq val="0"/>
          </c:trendline>
          <c:xVal>
            <c:numRef>
              <c:f>PHE_OOP!$C$56:$C$75</c:f>
              <c:numCache>
                <c:formatCode>#,##0.0</c:formatCode>
                <c:ptCount val="20"/>
                <c:pt idx="0">
                  <c:v>1.7628771604803002</c:v>
                </c:pt>
                <c:pt idx="1">
                  <c:v>2.0071669435606001</c:v>
                </c:pt>
                <c:pt idx="2">
                  <c:v>2.2440240525284207</c:v>
                </c:pt>
                <c:pt idx="3">
                  <c:v>2.5846704002058196</c:v>
                </c:pt>
                <c:pt idx="4">
                  <c:v>2.9131157048221601</c:v>
                </c:pt>
                <c:pt idx="5">
                  <c:v>3.1142396466126505</c:v>
                </c:pt>
                <c:pt idx="6">
                  <c:v>3.5125538060659101</c:v>
                </c:pt>
                <c:pt idx="7">
                  <c:v>3.7862782152240895</c:v>
                </c:pt>
                <c:pt idx="8">
                  <c:v>3.8396531983026194</c:v>
                </c:pt>
                <c:pt idx="9">
                  <c:v>3.8260710883955298</c:v>
                </c:pt>
                <c:pt idx="10">
                  <c:v>3.6963829084451301</c:v>
                </c:pt>
                <c:pt idx="11">
                  <c:v>3.9710396682111702</c:v>
                </c:pt>
                <c:pt idx="12">
                  <c:v>4.0952185750576398</c:v>
                </c:pt>
                <c:pt idx="13">
                  <c:v>4.4352952020884304</c:v>
                </c:pt>
                <c:pt idx="14">
                  <c:v>4.9225319967520988</c:v>
                </c:pt>
                <c:pt idx="15">
                  <c:v>4.4122704393559697</c:v>
                </c:pt>
                <c:pt idx="16">
                  <c:v>4.20585980375093</c:v>
                </c:pt>
                <c:pt idx="17">
                  <c:v>4.1491432999371707</c:v>
                </c:pt>
                <c:pt idx="18">
                  <c:v>4.2256399094331609</c:v>
                </c:pt>
                <c:pt idx="19">
                  <c:v>4.1937789689131497</c:v>
                </c:pt>
              </c:numCache>
            </c:numRef>
          </c:xVal>
          <c:yVal>
            <c:numRef>
              <c:f>PHE_OOP!$D$56:$D$75</c:f>
              <c:numCache>
                <c:formatCode>#,##0.0</c:formatCode>
                <c:ptCount val="20"/>
                <c:pt idx="0">
                  <c:v>29.678899080000001</c:v>
                </c:pt>
                <c:pt idx="1">
                  <c:v>30.84464032</c:v>
                </c:pt>
                <c:pt idx="2">
                  <c:v>28.263983209999996</c:v>
                </c:pt>
                <c:pt idx="3">
                  <c:v>27.95762375</c:v>
                </c:pt>
                <c:pt idx="4">
                  <c:v>29.078711379999998</c:v>
                </c:pt>
                <c:pt idx="5">
                  <c:v>27.645285820000005</c:v>
                </c:pt>
                <c:pt idx="6">
                  <c:v>22.846079379999995</c:v>
                </c:pt>
                <c:pt idx="7">
                  <c:v>19.841269839999995</c:v>
                </c:pt>
                <c:pt idx="8">
                  <c:v>18.460393759999995</c:v>
                </c:pt>
                <c:pt idx="9">
                  <c:v>19.238073350000001</c:v>
                </c:pt>
                <c:pt idx="10">
                  <c:v>22.764651149999999</c:v>
                </c:pt>
                <c:pt idx="11">
                  <c:v>21.973525609999996</c:v>
                </c:pt>
                <c:pt idx="12">
                  <c:v>21.816229369999999</c:v>
                </c:pt>
                <c:pt idx="13">
                  <c:v>17.381085899999999</c:v>
                </c:pt>
                <c:pt idx="14">
                  <c:v>14.059505100000003</c:v>
                </c:pt>
                <c:pt idx="15">
                  <c:v>16.313758549999999</c:v>
                </c:pt>
                <c:pt idx="16">
                  <c:v>15.435742710000001</c:v>
                </c:pt>
                <c:pt idx="17">
                  <c:v>15.837927459999998</c:v>
                </c:pt>
                <c:pt idx="18">
                  <c:v>16.774499349999996</c:v>
                </c:pt>
                <c:pt idx="19">
                  <c:v>17.750923480000001</c:v>
                </c:pt>
              </c:numCache>
            </c:numRef>
          </c:yVal>
          <c:smooth val="0"/>
          <c:extLst xmlns:c16r2="http://schemas.microsoft.com/office/drawing/2015/06/char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dispRSqr val="0"/>
            <c:dispEq val="0"/>
          </c:trendline>
          <c:xVal>
            <c:numRef>
              <c:f>PHE_OOP!$C$77:$C$96</c:f>
              <c:numCache>
                <c:formatCode>#,##0.0</c:formatCode>
                <c:ptCount val="20"/>
                <c:pt idx="0">
                  <c:v>6.4981643709659247</c:v>
                </c:pt>
                <c:pt idx="1">
                  <c:v>6.5748392604589796</c:v>
                </c:pt>
                <c:pt idx="2">
                  <c:v>6.4352794839509571</c:v>
                </c:pt>
                <c:pt idx="3">
                  <c:v>6.3853638334997074</c:v>
                </c:pt>
                <c:pt idx="4">
                  <c:v>6.4448094349099438</c:v>
                </c:pt>
                <c:pt idx="5">
                  <c:v>6.4314045725810622</c:v>
                </c:pt>
                <c:pt idx="6">
                  <c:v>6.5638715802275254</c:v>
                </c:pt>
                <c:pt idx="7">
                  <c:v>6.7413735496503069</c:v>
                </c:pt>
                <c:pt idx="8">
                  <c:v>6.8945276260799302</c:v>
                </c:pt>
                <c:pt idx="9">
                  <c:v>6.9077098422625154</c:v>
                </c:pt>
                <c:pt idx="10">
                  <c:v>7.0481343507078105</c:v>
                </c:pt>
                <c:pt idx="11">
                  <c:v>7.0857372106550418</c:v>
                </c:pt>
                <c:pt idx="12">
                  <c:v>7.0010131077842708</c:v>
                </c:pt>
                <c:pt idx="13">
                  <c:v>7.2558046873409054</c:v>
                </c:pt>
                <c:pt idx="14">
                  <c:v>7.9363192062093963</c:v>
                </c:pt>
                <c:pt idx="15">
                  <c:v>7.8201316749827594</c:v>
                </c:pt>
                <c:pt idx="16">
                  <c:v>7.7440990765391868</c:v>
                </c:pt>
                <c:pt idx="17">
                  <c:v>7.7927949276337625</c:v>
                </c:pt>
                <c:pt idx="18">
                  <c:v>7.8369831831949694</c:v>
                </c:pt>
                <c:pt idx="19">
                  <c:v>7.8174769665363808</c:v>
                </c:pt>
              </c:numCache>
            </c:numRef>
          </c:xVal>
          <c:yVal>
            <c:numRef>
              <c:f>PHE_OOP!$D$77:$D$96</c:f>
              <c:numCache>
                <c:formatCode>#,##0.0</c:formatCode>
                <c:ptCount val="20"/>
                <c:pt idx="0">
                  <c:v>13.790920062127368</c:v>
                </c:pt>
                <c:pt idx="1">
                  <c:v>13.836591216704081</c:v>
                </c:pt>
                <c:pt idx="2">
                  <c:v>14.384238953577071</c:v>
                </c:pt>
                <c:pt idx="3">
                  <c:v>14.755295384641142</c:v>
                </c:pt>
                <c:pt idx="4">
                  <c:v>14.640476642735207</c:v>
                </c:pt>
                <c:pt idx="5">
                  <c:v>14.520058812874771</c:v>
                </c:pt>
                <c:pt idx="6">
                  <c:v>14.389383401109125</c:v>
                </c:pt>
                <c:pt idx="7">
                  <c:v>14.34401315685094</c:v>
                </c:pt>
                <c:pt idx="8">
                  <c:v>14.383845355816497</c:v>
                </c:pt>
                <c:pt idx="9">
                  <c:v>14.555954138601106</c:v>
                </c:pt>
                <c:pt idx="10">
                  <c:v>14.338572184896769</c:v>
                </c:pt>
                <c:pt idx="11">
                  <c:v>14.368406472122746</c:v>
                </c:pt>
                <c:pt idx="12">
                  <c:v>14.430355839722599</c:v>
                </c:pt>
                <c:pt idx="13">
                  <c:v>14.46051167740182</c:v>
                </c:pt>
                <c:pt idx="14">
                  <c:v>13.89145161150058</c:v>
                </c:pt>
                <c:pt idx="15">
                  <c:v>14.066468553913079</c:v>
                </c:pt>
                <c:pt idx="16">
                  <c:v>14.014179281682614</c:v>
                </c:pt>
                <c:pt idx="17">
                  <c:v>13.989170682457612</c:v>
                </c:pt>
                <c:pt idx="18">
                  <c:v>13.83704944476108</c:v>
                </c:pt>
                <c:pt idx="19">
                  <c:v>13.943886878994174</c:v>
                </c:pt>
              </c:numCache>
            </c:numRef>
          </c:yVal>
          <c:smooth val="0"/>
          <c:extLst xmlns:c16r2="http://schemas.microsoft.com/office/drawing/2015/06/char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3E-2"/>
                  <c:y val="-2.693868857469587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a-G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smooth val="0"/>
          <c:extLst xmlns:c16r2="http://schemas.microsoft.com/office/drawing/2015/06/char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layout/>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i="0" u="none" strike="noStrike" kern="1200" baseline="0">
                          <a:solidFill>
                            <a:srgbClr val="C00000"/>
                          </a:solidFill>
                          <a:latin typeface="+mn-lt"/>
                          <a:ea typeface="+mn-ea"/>
                          <a:cs typeface="+mn-cs"/>
                        </a:defRPr>
                      </a:pPr>
                      <a:t>[SERIES NAME]</a:t>
                    </a:fld>
                    <a:endParaRPr lang="en-US"/>
                  </a:p>
                </c:rich>
              </c:tx>
              <c:spPr>
                <a:noFill/>
                <a:ln>
                  <a:noFill/>
                </a:ln>
                <a:effectLst/>
              </c:spPr>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a-G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1.7628771604803002</c:v>
                </c:pt>
              </c:numCache>
            </c:numRef>
          </c:xVal>
          <c:yVal>
            <c:numRef>
              <c:f>PHE_OOP!$D$56</c:f>
              <c:numCache>
                <c:formatCode>#,##0.0</c:formatCode>
                <c:ptCount val="1"/>
                <c:pt idx="0">
                  <c:v>29.678899080000001</c:v>
                </c:pt>
              </c:numCache>
            </c:numRef>
          </c:yVal>
          <c:smooth val="0"/>
          <c:extLst xmlns:c16r2="http://schemas.microsoft.com/office/drawing/2015/06/chart">
            <c:ext xmlns:c16="http://schemas.microsoft.com/office/drawing/2014/chart" uri="{C3380CC4-5D6E-409C-BE32-E72D297353CC}">
              <c16:uniqueId val="{00000025-BDA7-4111-8BE5-634083001DA9}"/>
            </c:ext>
          </c:extLst>
        </c:ser>
        <c:dLbls>
          <c:showLegendKey val="0"/>
          <c:showVal val="0"/>
          <c:showCatName val="0"/>
          <c:showSerName val="0"/>
          <c:showPercent val="0"/>
          <c:showBubbleSize val="0"/>
        </c:dLbls>
        <c:axId val="102222080"/>
        <c:axId val="110494080"/>
      </c:scatterChart>
      <c:valAx>
        <c:axId val="102222080"/>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Public Health Expenditure (% of GDP)</a:t>
                </a:r>
                <a:endParaRPr lang="en-US" sz="1000">
                  <a:effectLst/>
                </a:endParaRP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10494080"/>
        <c:crosses val="autoZero"/>
        <c:crossBetween val="midCat"/>
      </c:valAx>
      <c:valAx>
        <c:axId val="1104940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Out-of-Pocket Health Expenditure (% of Total Health Expenditure)</a:t>
                </a:r>
                <a:endParaRPr lang="en-US" sz="1000">
                  <a:effectLst/>
                </a:endParaRP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2222080"/>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solidFill>
      <a:schemeClr val="bg1"/>
    </a:solidFill>
    <a:ln w="9525" cap="flat" cmpd="sng" algn="ctr">
      <a:noFill/>
      <a:round/>
    </a:ln>
    <a:effectLst/>
  </c:spPr>
  <c:txPr>
    <a:bodyPr/>
    <a:lstStyle/>
    <a:p>
      <a:pPr>
        <a:defRPr/>
      </a:pPr>
      <a:endParaRPr lang="ka-G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4367525738302E-2"/>
          <c:y val="3.0036841250090766E-2"/>
          <c:w val="0.90897128493545654"/>
          <c:h val="0.76991826904542682"/>
        </c:manualLayout>
      </c:layout>
      <c:barChart>
        <c:barDir val="col"/>
        <c:grouping val="clustered"/>
        <c:varyColors val="0"/>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invertIfNegative val="0"/>
          <c:dPt>
            <c:idx val="4"/>
            <c:invertIfNegative val="0"/>
            <c:bubble3D val="0"/>
            <c:spPr>
              <a:pattFill prst="dkUpDiag">
                <a:fgClr>
                  <a:schemeClr val="bg1">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61.799919128417976</c:v>
                </c:pt>
                <c:pt idx="2">
                  <c:v>96.298843383789048</c:v>
                </c:pt>
                <c:pt idx="3">
                  <c:v>97.844451904296875</c:v>
                </c:pt>
                <c:pt idx="4">
                  <c:v>78.711158752441392</c:v>
                </c:pt>
                <c:pt idx="5">
                  <c:v>81.964767456054688</c:v>
                </c:pt>
                <c:pt idx="6">
                  <c:v>42.686454772949212</c:v>
                </c:pt>
                <c:pt idx="7">
                  <c:v>80.849037170410142</c:v>
                </c:pt>
                <c:pt idx="8">
                  <c:v>78.161987304687486</c:v>
                </c:pt>
                <c:pt idx="9">
                  <c:v>93.62258148193358</c:v>
                </c:pt>
                <c:pt idx="10">
                  <c:v>95.41268157958983</c:v>
                </c:pt>
                <c:pt idx="11">
                  <c:v>89.819274902343764</c:v>
                </c:pt>
                <c:pt idx="12">
                  <c:v>98.895912170410142</c:v>
                </c:pt>
                <c:pt idx="13">
                  <c:v>97.284263610839858</c:v>
                </c:pt>
                <c:pt idx="14">
                  <c:v>94.049972534179688</c:v>
                </c:pt>
                <c:pt idx="15">
                  <c:v>95.915771484375014</c:v>
                </c:pt>
                <c:pt idx="16">
                  <c:v>78.953300476074219</c:v>
                </c:pt>
                <c:pt idx="17">
                  <c:v>93.93084716796875</c:v>
                </c:pt>
                <c:pt idx="18">
                  <c:v>93.854064941406264</c:v>
                </c:pt>
                <c:pt idx="19">
                  <c:v>86.68633270263669</c:v>
                </c:pt>
                <c:pt idx="20">
                  <c:v>74.09072113037108</c:v>
                </c:pt>
                <c:pt idx="21">
                  <c:v>90.545036315917969</c:v>
                </c:pt>
              </c:numCache>
            </c:numRef>
          </c:val>
          <c:extLst xmlns:c16r2="http://schemas.microsoft.com/office/drawing/2015/06/char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invertIfNegative val="0"/>
          <c:dPt>
            <c:idx val="4"/>
            <c:invertIfNegative val="0"/>
            <c:bubble3D val="0"/>
            <c:spPr>
              <a:pattFill prst="dkUpDiag">
                <a:fgClr>
                  <a:srgbClr val="002060"/>
                </a:fgClr>
                <a:bgClr>
                  <a:schemeClr val="bg1"/>
                </a:bgClr>
              </a:pattFill>
              <a:ln>
                <a:noFill/>
              </a:ln>
              <a:effectLst/>
            </c:spPr>
            <c:extLst xmlns:c16r2="http://schemas.microsoft.com/office/drawing/2015/06/char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15.462809562683107</c:v>
                </c:pt>
                <c:pt idx="1">
                  <c:v>18.132902145385742</c:v>
                </c:pt>
                <c:pt idx="2">
                  <c:v>19.596221923828125</c:v>
                </c:pt>
                <c:pt idx="3">
                  <c:v>21.176297300000005</c:v>
                </c:pt>
                <c:pt idx="4">
                  <c:v>22.55197906494141</c:v>
                </c:pt>
                <c:pt idx="5">
                  <c:v>27.494850158691413</c:v>
                </c:pt>
                <c:pt idx="6">
                  <c:v>28.266153335571286</c:v>
                </c:pt>
                <c:pt idx="7">
                  <c:v>29.016304016113281</c:v>
                </c:pt>
                <c:pt idx="8">
                  <c:v>34.019371032714851</c:v>
                </c:pt>
                <c:pt idx="9">
                  <c:v>34.213459014892571</c:v>
                </c:pt>
                <c:pt idx="10">
                  <c:v>36.823234558105462</c:v>
                </c:pt>
                <c:pt idx="11">
                  <c:v>43.868431091308594</c:v>
                </c:pt>
                <c:pt idx="12">
                  <c:v>44.193683624267571</c:v>
                </c:pt>
                <c:pt idx="13">
                  <c:v>45.426048278808601</c:v>
                </c:pt>
                <c:pt idx="14">
                  <c:v>46.711711883544922</c:v>
                </c:pt>
                <c:pt idx="15">
                  <c:v>47.797599792480469</c:v>
                </c:pt>
                <c:pt idx="16">
                  <c:v>48.622962951660156</c:v>
                </c:pt>
                <c:pt idx="17">
                  <c:v>49.201590010000004</c:v>
                </c:pt>
                <c:pt idx="18">
                  <c:v>57.017601013183587</c:v>
                </c:pt>
                <c:pt idx="19">
                  <c:v>71.169914245605483</c:v>
                </c:pt>
                <c:pt idx="20">
                  <c:v>79.064285278320327</c:v>
                </c:pt>
                <c:pt idx="21">
                  <c:v>79.60915374755858</c:v>
                </c:pt>
              </c:numCache>
            </c:numRef>
          </c:val>
          <c:extLst xmlns:c16r2="http://schemas.microsoft.com/office/drawing/2015/06/chart">
            <c:ext xmlns:c16="http://schemas.microsoft.com/office/drawing/2014/chart" uri="{C3380CC4-5D6E-409C-BE32-E72D297353CC}">
              <c16:uniqueId val="{00000005-682B-43A0-92A1-510113168616}"/>
            </c:ext>
          </c:extLst>
        </c:ser>
        <c:dLbls>
          <c:showLegendKey val="0"/>
          <c:showVal val="1"/>
          <c:showCatName val="0"/>
          <c:showSerName val="0"/>
          <c:showPercent val="0"/>
          <c:showBubbleSize val="0"/>
        </c:dLbls>
        <c:gapWidth val="100"/>
        <c:axId val="111158016"/>
        <c:axId val="111159552"/>
      </c:barChart>
      <c:catAx>
        <c:axId val="11115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11159552"/>
        <c:crosses val="autoZero"/>
        <c:auto val="1"/>
        <c:lblAlgn val="ctr"/>
        <c:lblOffset val="100"/>
        <c:noMultiLvlLbl val="0"/>
      </c:catAx>
      <c:valAx>
        <c:axId val="111159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11158016"/>
        <c:crosses val="autoZero"/>
        <c:crossBetween val="between"/>
      </c:valAx>
      <c:spPr>
        <a:noFill/>
        <a:ln>
          <a:noFill/>
        </a:ln>
        <a:effectLst/>
      </c:spPr>
    </c:plotArea>
    <c:legend>
      <c:legendPos val="b"/>
      <c:layout>
        <c:manualLayout>
          <c:xMode val="edge"/>
          <c:yMode val="edge"/>
          <c:x val="3.2397037948235209E-2"/>
          <c:y val="0.92820012388423168"/>
          <c:w val="0.95081280999676332"/>
          <c:h val="5.678145549072276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ka-G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0.75000000000000011</c:v>
                </c:pt>
                <c:pt idx="2">
                  <c:v>0.84000000000000008</c:v>
                </c:pt>
                <c:pt idx="3">
                  <c:v>0.64000000000000012</c:v>
                </c:pt>
                <c:pt idx="4">
                  <c:v>0.59</c:v>
                </c:pt>
                <c:pt idx="5">
                  <c:v>0.68</c:v>
                </c:pt>
                <c:pt idx="6">
                  <c:v>0.36000000000000004</c:v>
                </c:pt>
                <c:pt idx="7">
                  <c:v>0.48000000000000004</c:v>
                </c:pt>
                <c:pt idx="8">
                  <c:v>0.37000000000000005</c:v>
                </c:pt>
                <c:pt idx="9">
                  <c:v>0.17</c:v>
                </c:pt>
                <c:pt idx="10">
                  <c:v>0.14000000000000001</c:v>
                </c:pt>
                <c:pt idx="11">
                  <c:v>0.22</c:v>
                </c:pt>
                <c:pt idx="12">
                  <c:v>0.31000000000000005</c:v>
                </c:pt>
                <c:pt idx="13" formatCode="0.00">
                  <c:v>0.30000000000000004</c:v>
                </c:pt>
              </c:numCache>
            </c:numRef>
          </c:val>
          <c:smooth val="1"/>
          <c:extLst xmlns:c16r2="http://schemas.microsoft.com/office/drawing/2015/06/char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ka-G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0.43000000000000005</c:v>
                </c:pt>
                <c:pt idx="1">
                  <c:v>0.25</c:v>
                </c:pt>
                <c:pt idx="2">
                  <c:v>0.28000000000000008</c:v>
                </c:pt>
                <c:pt idx="3">
                  <c:v>0.23</c:v>
                </c:pt>
                <c:pt idx="4">
                  <c:v>0.34</c:v>
                </c:pt>
                <c:pt idx="5">
                  <c:v>0.19</c:v>
                </c:pt>
                <c:pt idx="6">
                  <c:v>0.17</c:v>
                </c:pt>
                <c:pt idx="7">
                  <c:v>0.22</c:v>
                </c:pt>
                <c:pt idx="8">
                  <c:v>0.15000000000000002</c:v>
                </c:pt>
                <c:pt idx="9">
                  <c:v>0.15000000000000002</c:v>
                </c:pt>
                <c:pt idx="10">
                  <c:v>7.0000000000000021E-2</c:v>
                </c:pt>
                <c:pt idx="11">
                  <c:v>0.15000000000000002</c:v>
                </c:pt>
                <c:pt idx="12">
                  <c:v>0.12000000000000001</c:v>
                </c:pt>
                <c:pt idx="13" formatCode="0.00">
                  <c:v>0.13</c:v>
                </c:pt>
              </c:numCache>
            </c:numRef>
          </c:val>
          <c:smooth val="1"/>
          <c:extLst xmlns:c16r2="http://schemas.microsoft.com/office/drawing/2015/06/chart">
            <c:ext xmlns:c16="http://schemas.microsoft.com/office/drawing/2014/chart" uri="{C3380CC4-5D6E-409C-BE32-E72D297353CC}">
              <c16:uniqueId val="{00000019-0AE4-4A70-B7B2-D33C25D807A1}"/>
            </c:ext>
          </c:extLst>
        </c:ser>
        <c:dLbls>
          <c:showLegendKey val="0"/>
          <c:showVal val="1"/>
          <c:showCatName val="0"/>
          <c:showSerName val="0"/>
          <c:showPercent val="0"/>
          <c:showBubbleSize val="0"/>
        </c:dLbls>
        <c:marker val="1"/>
        <c:smooth val="0"/>
        <c:axId val="99268864"/>
        <c:axId val="101658624"/>
      </c:lineChart>
      <c:catAx>
        <c:axId val="992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1658624"/>
        <c:crosses val="autoZero"/>
        <c:auto val="1"/>
        <c:lblAlgn val="ctr"/>
        <c:lblOffset val="100"/>
        <c:noMultiLvlLbl val="0"/>
      </c:catAx>
      <c:valAx>
        <c:axId val="10165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992688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67328967056704E-2"/>
          <c:y val="3.3898305084745804E-2"/>
          <c:w val="0.96249417420953209"/>
          <c:h val="0.90837070154366284"/>
        </c:manualLayout>
      </c:layout>
      <c:lineChart>
        <c:grouping val="standard"/>
        <c:varyColors val="0"/>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E-2"/>
                  <c:y val="4.62962962962963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90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90-4336-957C-273A0A2A184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xmlns:c16r2="http://schemas.microsoft.com/office/drawing/2015/06/char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E-2"/>
                  <c:y val="-1.85185185185186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59.849999999999994</c:v>
                </c:pt>
                <c:pt idx="4">
                  <c:v>56.91</c:v>
                </c:pt>
                <c:pt idx="5">
                  <c:v>58.07</c:v>
                </c:pt>
                <c:pt idx="6">
                  <c:v>61.5</c:v>
                </c:pt>
                <c:pt idx="7">
                  <c:v>64.2</c:v>
                </c:pt>
                <c:pt idx="8">
                  <c:v>64.599999999999994</c:v>
                </c:pt>
                <c:pt idx="9">
                  <c:v>69.649999999999991</c:v>
                </c:pt>
                <c:pt idx="10">
                  <c:v>65.599999999999994</c:v>
                </c:pt>
              </c:numCache>
            </c:numRef>
          </c:val>
          <c:smooth val="1"/>
          <c:extLst xmlns:c16r2="http://schemas.microsoft.com/office/drawing/2015/06/char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69.61999999999999</c:v>
                </c:pt>
                <c:pt idx="10">
                  <c:v>58.4</c:v>
                </c:pt>
              </c:numCache>
            </c:numRef>
          </c:val>
          <c:smooth val="1"/>
          <c:extLst xmlns:c16r2="http://schemas.microsoft.com/office/drawing/2015/06/char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2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45.260000000000005</c:v>
                </c:pt>
                <c:pt idx="5">
                  <c:v>38.68</c:v>
                </c:pt>
                <c:pt idx="6">
                  <c:v>37.190000000000005</c:v>
                </c:pt>
                <c:pt idx="7">
                  <c:v>38.9</c:v>
                </c:pt>
                <c:pt idx="8">
                  <c:v>44.7</c:v>
                </c:pt>
                <c:pt idx="9">
                  <c:v>52.760000000000005</c:v>
                </c:pt>
                <c:pt idx="10">
                  <c:v>50.8</c:v>
                </c:pt>
              </c:numCache>
            </c:numRef>
          </c:val>
          <c:smooth val="1"/>
          <c:extLst xmlns:c16r2="http://schemas.microsoft.com/office/drawing/2015/06/chart">
            <c:ext xmlns:c16="http://schemas.microsoft.com/office/drawing/2014/chart" uri="{C3380CC4-5D6E-409C-BE32-E72D297353CC}">
              <c16:uniqueId val="{0000000B-D190-4336-957C-273A0A2A1841}"/>
            </c:ext>
          </c:extLst>
        </c:ser>
        <c:dLbls>
          <c:showLegendKey val="0"/>
          <c:showVal val="0"/>
          <c:showCatName val="0"/>
          <c:showSerName val="0"/>
          <c:showPercent val="0"/>
          <c:showBubbleSize val="0"/>
        </c:dLbls>
        <c:marker val="1"/>
        <c:smooth val="0"/>
        <c:axId val="101993856"/>
        <c:axId val="102003840"/>
      </c:lineChart>
      <c:catAx>
        <c:axId val="1019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2003840"/>
        <c:crosses val="autoZero"/>
        <c:auto val="1"/>
        <c:lblAlgn val="ctr"/>
        <c:lblOffset val="100"/>
        <c:noMultiLvlLbl val="0"/>
      </c:catAx>
      <c:valAx>
        <c:axId val="102003840"/>
        <c:scaling>
          <c:orientation val="minMax"/>
          <c:min val="3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1993856"/>
        <c:crosses val="autoZero"/>
        <c:crossBetween val="between"/>
      </c:valAx>
      <c:spPr>
        <a:noFill/>
        <a:ln>
          <a:noFill/>
        </a:ln>
        <a:effectLst/>
      </c:spPr>
    </c:plotArea>
    <c:legend>
      <c:legendPos val="r"/>
      <c:layout>
        <c:manualLayout>
          <c:xMode val="edge"/>
          <c:yMode val="edge"/>
          <c:x val="0.80968798292736788"/>
          <c:y val="0.63821860335639913"/>
          <c:w val="0.19031201707263201"/>
          <c:h val="0.286009305654975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Projected public health and long-term care expenditures </a:t>
            </a:r>
          </a:p>
          <a:p>
            <a:pPr>
              <a:defRPr sz="2400" b="0" i="0" u="none" strike="noStrike" kern="1200" spc="0" baseline="0">
                <a:solidFill>
                  <a:schemeClr val="tx1">
                    <a:lumMod val="65000"/>
                    <a:lumOff val="35000"/>
                  </a:schemeClr>
                </a:solidFill>
                <a:latin typeface="+mn-lt"/>
                <a:ea typeface="+mn-ea"/>
                <a:cs typeface="+mn-cs"/>
              </a:defRPr>
            </a:pPr>
            <a:r>
              <a:rPr lang="en-US" sz="2400" dirty="0"/>
              <a:t>(as % of GDP in 2060)</a:t>
            </a:r>
          </a:p>
        </c:rich>
      </c:tx>
      <c:layout/>
      <c:overlay val="0"/>
      <c:spPr>
        <a:noFill/>
        <a:ln>
          <a:noFill/>
        </a:ln>
        <a:effectLst/>
      </c:spPr>
    </c:title>
    <c:autoTitleDeleted val="0"/>
    <c:plotArea>
      <c:layout/>
      <c:barChart>
        <c:barDir val="col"/>
        <c:grouping val="stacked"/>
        <c:varyColors val="0"/>
        <c:ser>
          <c:idx val="0"/>
          <c:order val="0"/>
          <c:tx>
            <c:strRef>
              <c:f>Sheet2!$C$14</c:f>
              <c:strCache>
                <c:ptCount val="1"/>
                <c:pt idx="0">
                  <c:v>Healthcare</c:v>
                </c:pt>
              </c:strCache>
            </c:strRef>
          </c:tx>
          <c:spPr>
            <a:solidFill>
              <a:schemeClr val="accent5">
                <a:lumMod val="50000"/>
              </a:schemeClr>
            </a:solidFill>
            <a:ln>
              <a:noFill/>
            </a:ln>
            <a:effectLst/>
          </c:spPr>
          <c:invertIfNegative val="0"/>
          <c:dLbls>
            <c:dLbl>
              <c:idx val="1"/>
              <c:layout/>
              <c:tx>
                <c:rich>
                  <a:bodyPr/>
                  <a:lstStyle/>
                  <a:p>
                    <a:fld id="{24711396-D864-4D82-A517-F58B1860262F}" type="VALUE">
                      <a:rPr lang="en-US" smtClean="0"/>
                      <a:pPr/>
                      <a:t>[VALUE]</a:t>
                    </a:fld>
                    <a:r>
                      <a:rPr lang="en-US"/>
                      <a:t>.0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ka-G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xmlns:c16r2="http://schemas.microsoft.com/office/drawing/2015/06/char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ka-G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xmlns:c16r2="http://schemas.microsoft.com/office/drawing/2015/06/chart">
            <c:ext xmlns:c16="http://schemas.microsoft.com/office/drawing/2014/chart" uri="{C3380CC4-5D6E-409C-BE32-E72D297353CC}">
              <c16:uniqueId val="{00000001-287C-4EE7-A96D-4188ACC29AA4}"/>
            </c:ext>
          </c:extLst>
        </c:ser>
        <c:dLbls>
          <c:showLegendKey val="0"/>
          <c:showVal val="1"/>
          <c:showCatName val="0"/>
          <c:showSerName val="0"/>
          <c:showPercent val="0"/>
          <c:showBubbleSize val="0"/>
        </c:dLbls>
        <c:gapWidth val="150"/>
        <c:overlap val="100"/>
        <c:axId val="99113984"/>
        <c:axId val="99119872"/>
      </c:barChart>
      <c:catAx>
        <c:axId val="991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99119872"/>
        <c:crosses val="autoZero"/>
        <c:auto val="1"/>
        <c:lblAlgn val="ctr"/>
        <c:lblOffset val="100"/>
        <c:noMultiLvlLbl val="0"/>
      </c:catAx>
      <c:valAx>
        <c:axId val="9911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99113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400"/>
      </a:pPr>
      <a:endParaRPr lang="ka-G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dispRSqr val="0"/>
            <c:dispEq val="0"/>
          </c:trendline>
          <c:xVal>
            <c:numRef>
              <c:f>'[Graph 7.xlsx]Sheet3'!$B$7:$B$184</c:f>
              <c:numCache>
                <c:formatCode>0.0</c:formatCode>
                <c:ptCount val="178"/>
                <c:pt idx="0">
                  <c:v>1137.2434228899997</c:v>
                </c:pt>
                <c:pt idx="1">
                  <c:v>362.12527876999997</c:v>
                </c:pt>
                <c:pt idx="2">
                  <c:v>4357.2607833199991</c:v>
                </c:pt>
                <c:pt idx="3">
                  <c:v>5038.881644600001</c:v>
                </c:pt>
                <c:pt idx="4">
                  <c:v>1047.3005977600003</c:v>
                </c:pt>
                <c:pt idx="5">
                  <c:v>1818.7684929</c:v>
                </c:pt>
                <c:pt idx="6">
                  <c:v>2272.8959049500004</c:v>
                </c:pt>
                <c:pt idx="7">
                  <c:v>88.075857429999985</c:v>
                </c:pt>
                <c:pt idx="8">
                  <c:v>1013.96688192</c:v>
                </c:pt>
                <c:pt idx="9">
                  <c:v>1030.9924107899999</c:v>
                </c:pt>
                <c:pt idx="10">
                  <c:v>4391.5951443100003</c:v>
                </c:pt>
                <c:pt idx="11">
                  <c:v>488.7354549399999</c:v>
                </c:pt>
                <c:pt idx="12">
                  <c:v>85.608360749999989</c:v>
                </c:pt>
                <c:pt idx="13">
                  <c:v>281.09634272999995</c:v>
                </c:pt>
                <c:pt idx="14">
                  <c:v>427.41129647999986</c:v>
                </c:pt>
                <c:pt idx="15">
                  <c:v>957.39697910999996</c:v>
                </c:pt>
                <c:pt idx="16">
                  <c:v>870.83699001999992</c:v>
                </c:pt>
                <c:pt idx="17">
                  <c:v>1318.1720803399999</c:v>
                </c:pt>
                <c:pt idx="18">
                  <c:v>1777.7586087600002</c:v>
                </c:pt>
                <c:pt idx="19">
                  <c:v>1398.87848798</c:v>
                </c:pt>
                <c:pt idx="20">
                  <c:v>82.305376879999955</c:v>
                </c:pt>
                <c:pt idx="21">
                  <c:v>58.018619449999996</c:v>
                </c:pt>
                <c:pt idx="22">
                  <c:v>187.01992049999998</c:v>
                </c:pt>
                <c:pt idx="23">
                  <c:v>310.12388301000004</c:v>
                </c:pt>
                <c:pt idx="24">
                  <c:v>183.23122805000003</c:v>
                </c:pt>
                <c:pt idx="25">
                  <c:v>121.92341860000002</c:v>
                </c:pt>
                <c:pt idx="26">
                  <c:v>4640.9464967100002</c:v>
                </c:pt>
                <c:pt idx="27">
                  <c:v>24.956219629999996</c:v>
                </c:pt>
                <c:pt idx="28">
                  <c:v>79.015386729999989</c:v>
                </c:pt>
                <c:pt idx="29">
                  <c:v>1749.3632408199996</c:v>
                </c:pt>
                <c:pt idx="30">
                  <c:v>730.51780313999996</c:v>
                </c:pt>
                <c:pt idx="31">
                  <c:v>961.88797029</c:v>
                </c:pt>
                <c:pt idx="32">
                  <c:v>100.81611783</c:v>
                </c:pt>
                <c:pt idx="33">
                  <c:v>322.63336554999995</c:v>
                </c:pt>
                <c:pt idx="34">
                  <c:v>1389.33691785</c:v>
                </c:pt>
                <c:pt idx="35">
                  <c:v>1652.1222935899998</c:v>
                </c:pt>
                <c:pt idx="36">
                  <c:v>2474.6167785100001</c:v>
                </c:pt>
                <c:pt idx="37">
                  <c:v>2062.3740575700003</c:v>
                </c:pt>
                <c:pt idx="38">
                  <c:v>2146.3208834199995</c:v>
                </c:pt>
                <c:pt idx="39">
                  <c:v>32.280431610000001</c:v>
                </c:pt>
                <c:pt idx="40">
                  <c:v>4782.0595139100005</c:v>
                </c:pt>
                <c:pt idx="41">
                  <c:v>337.95886137999997</c:v>
                </c:pt>
                <c:pt idx="42">
                  <c:v>580.32840811999984</c:v>
                </c:pt>
                <c:pt idx="43">
                  <c:v>1039.7565855700002</c:v>
                </c:pt>
                <c:pt idx="44">
                  <c:v>594.11025158999996</c:v>
                </c:pt>
                <c:pt idx="45">
                  <c:v>564.88546102999999</c:v>
                </c:pt>
                <c:pt idx="46">
                  <c:v>1163.41614673</c:v>
                </c:pt>
                <c:pt idx="47">
                  <c:v>51.0405941</c:v>
                </c:pt>
                <c:pt idx="48">
                  <c:v>1668.3134666799997</c:v>
                </c:pt>
                <c:pt idx="49">
                  <c:v>72.964352149999982</c:v>
                </c:pt>
                <c:pt idx="50">
                  <c:v>364.05091815999992</c:v>
                </c:pt>
                <c:pt idx="51">
                  <c:v>3701.1411273400004</c:v>
                </c:pt>
                <c:pt idx="52">
                  <c:v>4508.1345659300005</c:v>
                </c:pt>
                <c:pt idx="53">
                  <c:v>599.26416401999984</c:v>
                </c:pt>
                <c:pt idx="54">
                  <c:v>118.42800642</c:v>
                </c:pt>
                <c:pt idx="55">
                  <c:v>627.74076410999999</c:v>
                </c:pt>
                <c:pt idx="56">
                  <c:v>5182.1140491800015</c:v>
                </c:pt>
                <c:pt idx="57">
                  <c:v>145.36813142000003</c:v>
                </c:pt>
                <c:pt idx="58">
                  <c:v>2098.0522562500005</c:v>
                </c:pt>
                <c:pt idx="59">
                  <c:v>728.31317013</c:v>
                </c:pt>
                <c:pt idx="60">
                  <c:v>472.85084974</c:v>
                </c:pt>
                <c:pt idx="61">
                  <c:v>68.458215229999993</c:v>
                </c:pt>
                <c:pt idx="62">
                  <c:v>90.95910834999998</c:v>
                </c:pt>
                <c:pt idx="63">
                  <c:v>378.7863101399999</c:v>
                </c:pt>
                <c:pt idx="64">
                  <c:v>130.84864328</c:v>
                </c:pt>
                <c:pt idx="65">
                  <c:v>399.74980914999998</c:v>
                </c:pt>
                <c:pt idx="66">
                  <c:v>1826.67506469</c:v>
                </c:pt>
                <c:pt idx="67">
                  <c:v>3881.7037317700001</c:v>
                </c:pt>
                <c:pt idx="68">
                  <c:v>267.40862497999996</c:v>
                </c:pt>
                <c:pt idx="69">
                  <c:v>299.40513923999987</c:v>
                </c:pt>
                <c:pt idx="70">
                  <c:v>1081.6715053600001</c:v>
                </c:pt>
                <c:pt idx="71">
                  <c:v>667.00735288999988</c:v>
                </c:pt>
                <c:pt idx="72">
                  <c:v>3801.06423038</c:v>
                </c:pt>
                <c:pt idx="73">
                  <c:v>2599.1322538800005</c:v>
                </c:pt>
                <c:pt idx="74">
                  <c:v>3238.8890005300004</c:v>
                </c:pt>
                <c:pt idx="75">
                  <c:v>476.17910903999996</c:v>
                </c:pt>
                <c:pt idx="76">
                  <c:v>3726.67637444</c:v>
                </c:pt>
                <c:pt idx="77">
                  <c:v>797.59333291000019</c:v>
                </c:pt>
                <c:pt idx="78">
                  <c:v>1068.0621238099998</c:v>
                </c:pt>
                <c:pt idx="79">
                  <c:v>168.98178730000004</c:v>
                </c:pt>
                <c:pt idx="80">
                  <c:v>183.56233104000003</c:v>
                </c:pt>
                <c:pt idx="81">
                  <c:v>2319.6046497099992</c:v>
                </c:pt>
                <c:pt idx="82">
                  <c:v>215.05762807000002</c:v>
                </c:pt>
                <c:pt idx="83">
                  <c:v>98.467782369999981</c:v>
                </c:pt>
                <c:pt idx="84">
                  <c:v>940.30243923</c:v>
                </c:pt>
                <c:pt idx="85">
                  <c:v>987.38532955000005</c:v>
                </c:pt>
                <c:pt idx="86">
                  <c:v>276.04193164999992</c:v>
                </c:pt>
                <c:pt idx="87">
                  <c:v>98.285891640000003</c:v>
                </c:pt>
                <c:pt idx="88">
                  <c:v>806.22574483000005</c:v>
                </c:pt>
                <c:pt idx="89">
                  <c:v>1718.0232903899998</c:v>
                </c:pt>
                <c:pt idx="90">
                  <c:v>6812.0803478499993</c:v>
                </c:pt>
                <c:pt idx="91">
                  <c:v>43.704767779999997</c:v>
                </c:pt>
                <c:pt idx="92">
                  <c:v>93.482086940000002</c:v>
                </c:pt>
                <c:pt idx="93">
                  <c:v>1040.23279265</c:v>
                </c:pt>
                <c:pt idx="94">
                  <c:v>1995.8422550400001</c:v>
                </c:pt>
                <c:pt idx="95">
                  <c:v>108.09989826</c:v>
                </c:pt>
                <c:pt idx="96">
                  <c:v>3071.6276507799998</c:v>
                </c:pt>
                <c:pt idx="97">
                  <c:v>148.10751933</c:v>
                </c:pt>
                <c:pt idx="98">
                  <c:v>896.15816959999984</c:v>
                </c:pt>
                <c:pt idx="99">
                  <c:v>1121.9887776000003</c:v>
                </c:pt>
                <c:pt idx="100">
                  <c:v>565.07024751999995</c:v>
                </c:pt>
                <c:pt idx="101">
                  <c:v>888.16736184999991</c:v>
                </c:pt>
                <c:pt idx="102">
                  <c:v>446.63974242</c:v>
                </c:pt>
                <c:pt idx="103">
                  <c:v>79.320694160000002</c:v>
                </c:pt>
                <c:pt idx="104">
                  <c:v>103.46613421000002</c:v>
                </c:pt>
                <c:pt idx="105">
                  <c:v>869.29535580000004</c:v>
                </c:pt>
                <c:pt idx="106">
                  <c:v>137.39732260000002</c:v>
                </c:pt>
                <c:pt idx="107">
                  <c:v>5201.6963766000017</c:v>
                </c:pt>
                <c:pt idx="108">
                  <c:v>4018.3078187800002</c:v>
                </c:pt>
                <c:pt idx="109">
                  <c:v>444.61846220000001</c:v>
                </c:pt>
                <c:pt idx="110">
                  <c:v>53.530402040000006</c:v>
                </c:pt>
                <c:pt idx="111">
                  <c:v>216.87117050000001</c:v>
                </c:pt>
                <c:pt idx="112">
                  <c:v>6346.6154633700016</c:v>
                </c:pt>
                <c:pt idx="113">
                  <c:v>1441.9676934100003</c:v>
                </c:pt>
                <c:pt idx="114">
                  <c:v>128.98872466</c:v>
                </c:pt>
                <c:pt idx="115">
                  <c:v>1676.95228529</c:v>
                </c:pt>
                <c:pt idx="116">
                  <c:v>109.48832118999998</c:v>
                </c:pt>
                <c:pt idx="117">
                  <c:v>872.92836492000004</c:v>
                </c:pt>
                <c:pt idx="118">
                  <c:v>656.18008382000005</c:v>
                </c:pt>
                <c:pt idx="119">
                  <c:v>328.87213834999994</c:v>
                </c:pt>
                <c:pt idx="120">
                  <c:v>1570.4464691800001</c:v>
                </c:pt>
                <c:pt idx="121">
                  <c:v>2689.9423357800001</c:v>
                </c:pt>
                <c:pt idx="122">
                  <c:v>3071.1877566000003</c:v>
                </c:pt>
                <c:pt idx="123">
                  <c:v>2530.57164113</c:v>
                </c:pt>
                <c:pt idx="124">
                  <c:v>514.21019947000002</c:v>
                </c:pt>
                <c:pt idx="125">
                  <c:v>1079.25833188</c:v>
                </c:pt>
                <c:pt idx="126">
                  <c:v>1835.7132779000001</c:v>
                </c:pt>
                <c:pt idx="127">
                  <c:v>125.06543320999998</c:v>
                </c:pt>
                <c:pt idx="128">
                  <c:v>417.81388560000005</c:v>
                </c:pt>
                <c:pt idx="129">
                  <c:v>299.72955881999997</c:v>
                </c:pt>
                <c:pt idx="130">
                  <c:v>2465.9767676900001</c:v>
                </c:pt>
                <c:pt idx="131">
                  <c:v>106.93550431</c:v>
                </c:pt>
                <c:pt idx="132">
                  <c:v>1312.22306804</c:v>
                </c:pt>
                <c:pt idx="133">
                  <c:v>844.33708839999986</c:v>
                </c:pt>
                <c:pt idx="134">
                  <c:v>223.74445177999996</c:v>
                </c:pt>
                <c:pt idx="135">
                  <c:v>4046.9752879000002</c:v>
                </c:pt>
                <c:pt idx="136">
                  <c:v>2179.0510036200003</c:v>
                </c:pt>
                <c:pt idx="137">
                  <c:v>2697.67107106</c:v>
                </c:pt>
                <c:pt idx="138">
                  <c:v>107.60977317999999</c:v>
                </c:pt>
                <c:pt idx="139">
                  <c:v>1148.3724984399998</c:v>
                </c:pt>
                <c:pt idx="140">
                  <c:v>72.822148949999985</c:v>
                </c:pt>
                <c:pt idx="141">
                  <c:v>2965.8183247100001</c:v>
                </c:pt>
                <c:pt idx="142">
                  <c:v>369.17415649999992</c:v>
                </c:pt>
                <c:pt idx="143">
                  <c:v>281.64049938000005</c:v>
                </c:pt>
                <c:pt idx="144">
                  <c:v>978.6288807200001</c:v>
                </c:pt>
                <c:pt idx="145">
                  <c:v>586.82287031999999</c:v>
                </c:pt>
                <c:pt idx="146">
                  <c:v>5218.8607342400001</c:v>
                </c:pt>
                <c:pt idx="147">
                  <c:v>6468.4955732900007</c:v>
                </c:pt>
                <c:pt idx="148">
                  <c:v>375.87533692999995</c:v>
                </c:pt>
                <c:pt idx="149">
                  <c:v>185.14753547999999</c:v>
                </c:pt>
                <c:pt idx="150">
                  <c:v>950.14137311000002</c:v>
                </c:pt>
                <c:pt idx="151">
                  <c:v>851.15265664999993</c:v>
                </c:pt>
                <c:pt idx="152">
                  <c:v>101.53536610999998</c:v>
                </c:pt>
                <c:pt idx="153">
                  <c:v>76.253009460000015</c:v>
                </c:pt>
                <c:pt idx="154">
                  <c:v>269.76719935999995</c:v>
                </c:pt>
                <c:pt idx="155">
                  <c:v>1815.6549045699996</c:v>
                </c:pt>
                <c:pt idx="156">
                  <c:v>785.31749078999985</c:v>
                </c:pt>
                <c:pt idx="157">
                  <c:v>1036.4652937900003</c:v>
                </c:pt>
                <c:pt idx="158">
                  <c:v>319.89865997999993</c:v>
                </c:pt>
                <c:pt idx="159">
                  <c:v>132.58798789000005</c:v>
                </c:pt>
                <c:pt idx="160">
                  <c:v>584.23599726000009</c:v>
                </c:pt>
                <c:pt idx="161">
                  <c:v>2405.3677193700005</c:v>
                </c:pt>
                <c:pt idx="162">
                  <c:v>3376.8699652800001</c:v>
                </c:pt>
                <c:pt idx="163">
                  <c:v>137.49307091</c:v>
                </c:pt>
                <c:pt idx="164">
                  <c:v>9402.5369713300006</c:v>
                </c:pt>
                <c:pt idx="165">
                  <c:v>1792.1809730299999</c:v>
                </c:pt>
                <c:pt idx="166">
                  <c:v>339.60620291999999</c:v>
                </c:pt>
                <c:pt idx="167">
                  <c:v>150.36164397000002</c:v>
                </c:pt>
                <c:pt idx="168">
                  <c:v>922.98867425000014</c:v>
                </c:pt>
                <c:pt idx="169">
                  <c:v>390.49743034999995</c:v>
                </c:pt>
                <c:pt idx="170">
                  <c:v>202.16495059999997</c:v>
                </c:pt>
                <c:pt idx="171">
                  <c:v>194.68451092999999</c:v>
                </c:pt>
                <c:pt idx="172">
                  <c:v>114.60850654999999</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smooth val="0"/>
          <c:extLst xmlns:c16r2="http://schemas.microsoft.com/office/drawing/2015/06/char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1036.4652937900003</c:v>
                </c:pt>
              </c:numCache>
            </c:numRef>
          </c:xVal>
          <c:yVal>
            <c:numRef>
              <c:f>'[Graph 7.xlsx]Sheet3'!$C$164</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1-5A98-47DB-91B1-D6684E9AC412}"/>
            </c:ext>
          </c:extLst>
        </c:ser>
        <c:dLbls>
          <c:showLegendKey val="0"/>
          <c:showVal val="0"/>
          <c:showCatName val="0"/>
          <c:showSerName val="0"/>
          <c:showPercent val="0"/>
          <c:showBubbleSize val="0"/>
        </c:dLbls>
        <c:axId val="101753984"/>
        <c:axId val="101756288"/>
      </c:scatterChart>
      <c:valAx>
        <c:axId val="101753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1756288"/>
        <c:crosses val="autoZero"/>
        <c:crossBetween val="midCat"/>
      </c:valAx>
      <c:valAx>
        <c:axId val="10175628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101753984"/>
        <c:crosses val="autoZero"/>
        <c:crossBetween val="midCat"/>
      </c:valAx>
      <c:spPr>
        <a:noFill/>
        <a:ln>
          <a:noFill/>
        </a:ln>
        <a:effectLst/>
      </c:spPr>
    </c:plotArea>
    <c:legend>
      <c:legendPos val="b"/>
      <c:legendEntry>
        <c:idx val="0"/>
        <c:delete val="1"/>
      </c:legendEntry>
      <c:layout>
        <c:manualLayout>
          <c:xMode val="edge"/>
          <c:yMode val="edge"/>
          <c:x val="0.14222381293247441"/>
          <c:y val="0.9080549477414056"/>
          <c:w val="0.74835395575553054"/>
          <c:h val="6.8131206473027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bg1">
                  <a:lumMod val="75000"/>
                </a:schemeClr>
              </a:solidFill>
              <a:ln w="9525">
                <a:noFill/>
              </a:ln>
              <a:effectLst/>
            </c:spPr>
          </c:marker>
          <c:xVal>
            <c:numRef>
              <c:f>'Sheet3 (2)'!$B$19:$B$179</c:f>
              <c:numCache>
                <c:formatCode>0.0</c:formatCode>
                <c:ptCount val="161"/>
                <c:pt idx="0">
                  <c:v>3726.67637444</c:v>
                </c:pt>
                <c:pt idx="1">
                  <c:v>3701.1411273400004</c:v>
                </c:pt>
                <c:pt idx="2">
                  <c:v>3376.8699652800001</c:v>
                </c:pt>
                <c:pt idx="3">
                  <c:v>3238.8890005300004</c:v>
                </c:pt>
                <c:pt idx="4">
                  <c:v>3071.6276507799998</c:v>
                </c:pt>
                <c:pt idx="5">
                  <c:v>3071.1877566000003</c:v>
                </c:pt>
                <c:pt idx="6">
                  <c:v>2965.8183247100001</c:v>
                </c:pt>
                <c:pt idx="7">
                  <c:v>2697.67107106</c:v>
                </c:pt>
                <c:pt idx="8">
                  <c:v>2689.9423357800001</c:v>
                </c:pt>
                <c:pt idx="9">
                  <c:v>2599.1322538800005</c:v>
                </c:pt>
                <c:pt idx="10">
                  <c:v>2530.57164113</c:v>
                </c:pt>
                <c:pt idx="11">
                  <c:v>2474.6167785100001</c:v>
                </c:pt>
                <c:pt idx="12">
                  <c:v>2465.9767676900001</c:v>
                </c:pt>
                <c:pt idx="13">
                  <c:v>2405.3677193700005</c:v>
                </c:pt>
                <c:pt idx="14">
                  <c:v>2319.6046497099992</c:v>
                </c:pt>
                <c:pt idx="15">
                  <c:v>2272.8959049500004</c:v>
                </c:pt>
                <c:pt idx="16">
                  <c:v>2179.0510036200003</c:v>
                </c:pt>
                <c:pt idx="17">
                  <c:v>2146.3208834199995</c:v>
                </c:pt>
                <c:pt idx="18">
                  <c:v>2098.0522562500005</c:v>
                </c:pt>
                <c:pt idx="19">
                  <c:v>2062.3740575700003</c:v>
                </c:pt>
                <c:pt idx="20">
                  <c:v>1995.8422550400001</c:v>
                </c:pt>
                <c:pt idx="21">
                  <c:v>1835.7132779000001</c:v>
                </c:pt>
                <c:pt idx="22">
                  <c:v>1826.67506469</c:v>
                </c:pt>
                <c:pt idx="23">
                  <c:v>1818.7684929</c:v>
                </c:pt>
                <c:pt idx="24">
                  <c:v>1815.6549045699996</c:v>
                </c:pt>
                <c:pt idx="25">
                  <c:v>1792.1809730299999</c:v>
                </c:pt>
                <c:pt idx="26">
                  <c:v>1777.7586087600002</c:v>
                </c:pt>
                <c:pt idx="27">
                  <c:v>1749.3632408199996</c:v>
                </c:pt>
                <c:pt idx="28">
                  <c:v>1718.0232903899998</c:v>
                </c:pt>
                <c:pt idx="29">
                  <c:v>1676.95228529</c:v>
                </c:pt>
                <c:pt idx="30">
                  <c:v>1668.3134666799997</c:v>
                </c:pt>
                <c:pt idx="31">
                  <c:v>1652.1222935899998</c:v>
                </c:pt>
                <c:pt idx="32">
                  <c:v>1570.4464691800001</c:v>
                </c:pt>
                <c:pt idx="33">
                  <c:v>1441.9676934100003</c:v>
                </c:pt>
                <c:pt idx="34">
                  <c:v>1398.87848798</c:v>
                </c:pt>
                <c:pt idx="35">
                  <c:v>1389.33691785</c:v>
                </c:pt>
                <c:pt idx="36">
                  <c:v>1318.1720803399999</c:v>
                </c:pt>
                <c:pt idx="37">
                  <c:v>1312.22306804</c:v>
                </c:pt>
                <c:pt idx="38">
                  <c:v>1208.07584636</c:v>
                </c:pt>
                <c:pt idx="39">
                  <c:v>1163.41614673</c:v>
                </c:pt>
                <c:pt idx="40">
                  <c:v>1148.3724984399998</c:v>
                </c:pt>
                <c:pt idx="41">
                  <c:v>1137.2434228899997</c:v>
                </c:pt>
                <c:pt idx="42">
                  <c:v>1121.9887776000003</c:v>
                </c:pt>
                <c:pt idx="43">
                  <c:v>1081.6715053600001</c:v>
                </c:pt>
                <c:pt idx="44">
                  <c:v>1079.25833188</c:v>
                </c:pt>
                <c:pt idx="45">
                  <c:v>1068.0621238099998</c:v>
                </c:pt>
                <c:pt idx="46">
                  <c:v>1047.3005977600003</c:v>
                </c:pt>
                <c:pt idx="47">
                  <c:v>1040.23279265</c:v>
                </c:pt>
                <c:pt idx="48">
                  <c:v>1039.7565855700002</c:v>
                </c:pt>
                <c:pt idx="49">
                  <c:v>1036.4652937900003</c:v>
                </c:pt>
                <c:pt idx="50">
                  <c:v>1030.9924107899999</c:v>
                </c:pt>
                <c:pt idx="51">
                  <c:v>1013.96688192</c:v>
                </c:pt>
                <c:pt idx="52">
                  <c:v>987.38532955000005</c:v>
                </c:pt>
                <c:pt idx="53">
                  <c:v>978.6288807200001</c:v>
                </c:pt>
                <c:pt idx="54">
                  <c:v>961.88797029</c:v>
                </c:pt>
                <c:pt idx="55">
                  <c:v>957.39697910999996</c:v>
                </c:pt>
                <c:pt idx="56">
                  <c:v>950.14137311000002</c:v>
                </c:pt>
                <c:pt idx="57">
                  <c:v>940.30243923</c:v>
                </c:pt>
                <c:pt idx="58">
                  <c:v>932.10028377999993</c:v>
                </c:pt>
                <c:pt idx="59">
                  <c:v>922.98867425000014</c:v>
                </c:pt>
                <c:pt idx="60">
                  <c:v>896.15816959999984</c:v>
                </c:pt>
                <c:pt idx="61">
                  <c:v>888.16736184999991</c:v>
                </c:pt>
                <c:pt idx="62">
                  <c:v>872.92836492000004</c:v>
                </c:pt>
                <c:pt idx="63">
                  <c:v>870.83699001999992</c:v>
                </c:pt>
                <c:pt idx="64">
                  <c:v>869.29535580000004</c:v>
                </c:pt>
                <c:pt idx="65">
                  <c:v>851.15265664999993</c:v>
                </c:pt>
                <c:pt idx="66">
                  <c:v>844.33708839999986</c:v>
                </c:pt>
                <c:pt idx="67">
                  <c:v>806.22574483000005</c:v>
                </c:pt>
                <c:pt idx="68">
                  <c:v>797.59333291000019</c:v>
                </c:pt>
                <c:pt idx="69">
                  <c:v>785.31749078999985</c:v>
                </c:pt>
                <c:pt idx="70">
                  <c:v>730.51780313999996</c:v>
                </c:pt>
                <c:pt idx="71">
                  <c:v>728.31317013</c:v>
                </c:pt>
                <c:pt idx="72">
                  <c:v>667.00735288999988</c:v>
                </c:pt>
                <c:pt idx="73">
                  <c:v>656.18008382000005</c:v>
                </c:pt>
                <c:pt idx="74">
                  <c:v>627.74076410999999</c:v>
                </c:pt>
                <c:pt idx="75">
                  <c:v>614.53594606000001</c:v>
                </c:pt>
                <c:pt idx="76">
                  <c:v>599.26416401999984</c:v>
                </c:pt>
                <c:pt idx="77">
                  <c:v>594.11025158999996</c:v>
                </c:pt>
                <c:pt idx="78">
                  <c:v>586.82287031999999</c:v>
                </c:pt>
                <c:pt idx="79">
                  <c:v>584.23599726000009</c:v>
                </c:pt>
                <c:pt idx="80">
                  <c:v>580.32840811999984</c:v>
                </c:pt>
                <c:pt idx="81">
                  <c:v>565.07024751999995</c:v>
                </c:pt>
                <c:pt idx="82">
                  <c:v>564.88546102999999</c:v>
                </c:pt>
                <c:pt idx="83">
                  <c:v>514.21019947000002</c:v>
                </c:pt>
                <c:pt idx="84">
                  <c:v>488.7354549399999</c:v>
                </c:pt>
                <c:pt idx="85">
                  <c:v>476.17910903999996</c:v>
                </c:pt>
                <c:pt idx="86">
                  <c:v>472.85084974</c:v>
                </c:pt>
                <c:pt idx="87">
                  <c:v>446.63974242</c:v>
                </c:pt>
                <c:pt idx="88">
                  <c:v>444.61846220000001</c:v>
                </c:pt>
                <c:pt idx="89">
                  <c:v>427.41129647999986</c:v>
                </c:pt>
                <c:pt idx="90">
                  <c:v>417.81388560000005</c:v>
                </c:pt>
                <c:pt idx="91">
                  <c:v>399.74980914999998</c:v>
                </c:pt>
                <c:pt idx="92">
                  <c:v>390.49743034999995</c:v>
                </c:pt>
                <c:pt idx="93">
                  <c:v>378.7863101399999</c:v>
                </c:pt>
                <c:pt idx="94">
                  <c:v>375.87533692999995</c:v>
                </c:pt>
                <c:pt idx="95">
                  <c:v>369.17415649999992</c:v>
                </c:pt>
                <c:pt idx="96">
                  <c:v>364.05091815999992</c:v>
                </c:pt>
                <c:pt idx="97">
                  <c:v>362.12527876999997</c:v>
                </c:pt>
                <c:pt idx="98">
                  <c:v>339.60620291999999</c:v>
                </c:pt>
                <c:pt idx="99">
                  <c:v>337.95886137999997</c:v>
                </c:pt>
                <c:pt idx="100">
                  <c:v>328.87213834999994</c:v>
                </c:pt>
                <c:pt idx="101">
                  <c:v>322.63336554999995</c:v>
                </c:pt>
                <c:pt idx="102">
                  <c:v>319.89865997999993</c:v>
                </c:pt>
                <c:pt idx="103">
                  <c:v>310.12388301000004</c:v>
                </c:pt>
                <c:pt idx="104">
                  <c:v>299.72955881999997</c:v>
                </c:pt>
                <c:pt idx="105">
                  <c:v>299.40513923999987</c:v>
                </c:pt>
                <c:pt idx="106">
                  <c:v>281.64049938000005</c:v>
                </c:pt>
                <c:pt idx="107">
                  <c:v>281.09634272999995</c:v>
                </c:pt>
                <c:pt idx="108">
                  <c:v>276.04193164999992</c:v>
                </c:pt>
                <c:pt idx="109">
                  <c:v>269.76719935999995</c:v>
                </c:pt>
                <c:pt idx="110">
                  <c:v>267.40862497999996</c:v>
                </c:pt>
                <c:pt idx="111">
                  <c:v>239.01023293</c:v>
                </c:pt>
                <c:pt idx="112">
                  <c:v>223.74445177999996</c:v>
                </c:pt>
                <c:pt idx="113">
                  <c:v>216.87117050000001</c:v>
                </c:pt>
                <c:pt idx="114">
                  <c:v>215.05762807000002</c:v>
                </c:pt>
                <c:pt idx="115">
                  <c:v>202.16495059999997</c:v>
                </c:pt>
                <c:pt idx="116">
                  <c:v>194.68451092999999</c:v>
                </c:pt>
                <c:pt idx="117">
                  <c:v>187.01992049999998</c:v>
                </c:pt>
                <c:pt idx="118">
                  <c:v>185.14753547999999</c:v>
                </c:pt>
                <c:pt idx="119">
                  <c:v>183.56233104000003</c:v>
                </c:pt>
                <c:pt idx="120">
                  <c:v>183.23122805000003</c:v>
                </c:pt>
                <c:pt idx="121">
                  <c:v>168.98178730000004</c:v>
                </c:pt>
                <c:pt idx="122">
                  <c:v>166.51672658000001</c:v>
                </c:pt>
                <c:pt idx="123">
                  <c:v>150.36164397000002</c:v>
                </c:pt>
                <c:pt idx="124">
                  <c:v>148.10751933</c:v>
                </c:pt>
                <c:pt idx="125">
                  <c:v>145.36813142000003</c:v>
                </c:pt>
                <c:pt idx="126">
                  <c:v>137.49307091</c:v>
                </c:pt>
                <c:pt idx="127">
                  <c:v>137.39732260000002</c:v>
                </c:pt>
                <c:pt idx="128">
                  <c:v>132.58798789000005</c:v>
                </c:pt>
                <c:pt idx="129">
                  <c:v>130.84864328</c:v>
                </c:pt>
                <c:pt idx="130">
                  <c:v>128.98872466</c:v>
                </c:pt>
                <c:pt idx="131">
                  <c:v>125.06543320999998</c:v>
                </c:pt>
                <c:pt idx="132">
                  <c:v>121.92341860000002</c:v>
                </c:pt>
                <c:pt idx="133">
                  <c:v>118.42800642</c:v>
                </c:pt>
                <c:pt idx="134">
                  <c:v>114.60850654999999</c:v>
                </c:pt>
                <c:pt idx="135">
                  <c:v>109.48832118999998</c:v>
                </c:pt>
                <c:pt idx="136">
                  <c:v>108.09989826</c:v>
                </c:pt>
                <c:pt idx="137">
                  <c:v>107.60977317999999</c:v>
                </c:pt>
                <c:pt idx="138">
                  <c:v>106.93550431</c:v>
                </c:pt>
                <c:pt idx="139">
                  <c:v>103.46613421000002</c:v>
                </c:pt>
                <c:pt idx="140">
                  <c:v>101.53536610999998</c:v>
                </c:pt>
                <c:pt idx="141">
                  <c:v>100.81611783</c:v>
                </c:pt>
                <c:pt idx="142">
                  <c:v>98.467782369999981</c:v>
                </c:pt>
                <c:pt idx="143">
                  <c:v>98.285891640000003</c:v>
                </c:pt>
                <c:pt idx="144">
                  <c:v>93.482086940000002</c:v>
                </c:pt>
                <c:pt idx="145">
                  <c:v>90.95910834999998</c:v>
                </c:pt>
                <c:pt idx="146">
                  <c:v>88.075857429999985</c:v>
                </c:pt>
                <c:pt idx="147">
                  <c:v>85.608360749999989</c:v>
                </c:pt>
                <c:pt idx="148">
                  <c:v>82.305376879999955</c:v>
                </c:pt>
                <c:pt idx="149">
                  <c:v>79.320694160000002</c:v>
                </c:pt>
                <c:pt idx="150">
                  <c:v>79.015386729999989</c:v>
                </c:pt>
                <c:pt idx="151">
                  <c:v>76.253009460000015</c:v>
                </c:pt>
                <c:pt idx="152">
                  <c:v>72.964352149999982</c:v>
                </c:pt>
                <c:pt idx="153">
                  <c:v>72.822148949999985</c:v>
                </c:pt>
                <c:pt idx="154">
                  <c:v>68.458215229999993</c:v>
                </c:pt>
                <c:pt idx="155">
                  <c:v>58.018619449999996</c:v>
                </c:pt>
                <c:pt idx="156">
                  <c:v>53.530402040000006</c:v>
                </c:pt>
                <c:pt idx="157">
                  <c:v>51.0405941</c:v>
                </c:pt>
                <c:pt idx="158">
                  <c:v>43.704767779999997</c:v>
                </c:pt>
                <c:pt idx="159">
                  <c:v>32.280431610000001</c:v>
                </c:pt>
                <c:pt idx="160">
                  <c:v>24.956219629999996</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smooth val="0"/>
          <c:extLst xmlns:c16r2="http://schemas.microsoft.com/office/drawing/2015/06/char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24.956219629999996</c:v>
                </c:pt>
                <c:pt idx="2">
                  <c:v>43.704767779999997</c:v>
                </c:pt>
                <c:pt idx="3">
                  <c:v>88.075857429999985</c:v>
                </c:pt>
                <c:pt idx="4">
                  <c:v>150.36164397000002</c:v>
                </c:pt>
                <c:pt idx="5">
                  <c:v>362.12527876999997</c:v>
                </c:pt>
                <c:pt idx="6">
                  <c:v>614.53594606000001</c:v>
                </c:pt>
                <c:pt idx="7">
                  <c:v>2098.0522562500005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xmlns:c16r2="http://schemas.microsoft.com/office/drawing/2015/06/char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layout/>
              <c:tx>
                <c:rich>
                  <a:bodyPr/>
                  <a:lstStyle/>
                  <a:p>
                    <a:fld id="{AA1F5412-77C2-4842-87C6-A056092EE143}" type="SERIESNAME">
                      <a:rPr lang="en-US"/>
                      <a:pPr/>
                      <a:t>[SERIES NAME]</a:t>
                    </a:fld>
                    <a:endParaRPr lang="en-US"/>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ka-G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1036.4652937900003</c:v>
                </c:pt>
              </c:numCache>
            </c:numRef>
          </c:xVal>
          <c:yVal>
            <c:numRef>
              <c:f>'Sheet3 (2)'!$C$68</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6-548C-4F9A-8CAD-0B50EF3C465C}"/>
            </c:ext>
          </c:extLst>
        </c:ser>
        <c:dLbls>
          <c:showLegendKey val="0"/>
          <c:showVal val="0"/>
          <c:showCatName val="0"/>
          <c:showSerName val="0"/>
          <c:showPercent val="0"/>
          <c:showBubbleSize val="0"/>
        </c:dLbls>
        <c:axId val="101941248"/>
        <c:axId val="101943168"/>
      </c:scatterChart>
      <c:valAx>
        <c:axId val="101941248"/>
        <c:scaling>
          <c:orientation val="minMax"/>
          <c:max val="3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101943168"/>
        <c:crosses val="autoZero"/>
        <c:crossBetween val="midCat"/>
      </c:valAx>
      <c:valAx>
        <c:axId val="10194316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101941248"/>
        <c:crosses val="autoZero"/>
        <c:crossBetween val="midCat"/>
      </c:valAx>
      <c:spPr>
        <a:noFill/>
        <a:ln>
          <a:noFill/>
        </a:ln>
        <a:effectLst/>
      </c:spPr>
    </c:plotArea>
    <c:legend>
      <c:legendPos val="b"/>
      <c:legendEntry>
        <c:idx val="0"/>
        <c:delete val="1"/>
      </c:legendEntry>
      <c:legendEntry>
        <c:idx val="2"/>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400"/>
      </a:pPr>
      <a:endParaRPr lang="ka-G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2"/>
                </a:solidFill>
              </a:rPr>
              <a:t>% of NCD deaths occurring under age</a:t>
            </a:r>
            <a:r>
              <a:rPr lang="en-US" sz="2800" baseline="0" dirty="0">
                <a:solidFill>
                  <a:schemeClr val="tx2"/>
                </a:solidFill>
              </a:rPr>
              <a:t> 70 (Males, 2012)</a:t>
            </a:r>
          </a:p>
          <a:p>
            <a:pPr>
              <a:defRPr sz="2800" b="0" i="0" u="none" strike="noStrike" kern="1200" spc="0" baseline="0">
                <a:solidFill>
                  <a:schemeClr val="tx1">
                    <a:lumMod val="65000"/>
                    <a:lumOff val="35000"/>
                  </a:schemeClr>
                </a:solidFill>
                <a:latin typeface="+mn-lt"/>
                <a:ea typeface="+mn-ea"/>
                <a:cs typeface="+mn-cs"/>
              </a:defRPr>
            </a:pPr>
            <a:r>
              <a:rPr lang="en-US" sz="2000" baseline="0" dirty="0">
                <a:solidFill>
                  <a:schemeClr val="tx2"/>
                </a:solidFill>
              </a:rPr>
              <a:t>Europe and Central Asia</a:t>
            </a:r>
            <a:endParaRPr lang="en-US" sz="2800" dirty="0">
              <a:solidFill>
                <a:schemeClr val="tx2"/>
              </a:solidFill>
            </a:endParaRPr>
          </a:p>
        </c:rich>
      </c:tx>
      <c:layout>
        <c:manualLayout>
          <c:xMode val="edge"/>
          <c:yMode val="edge"/>
          <c:x val="0.14966090512114871"/>
          <c:y val="1.2219957307125532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of NCD deaths</c:v>
                </c:pt>
              </c:strCache>
            </c:strRef>
          </c:tx>
          <c:spPr>
            <a:solidFill>
              <a:schemeClr val="accent1"/>
            </a:solidFill>
            <a:ln>
              <a:noFill/>
            </a:ln>
            <a:effectLst/>
          </c:spPr>
          <c:invertIfNegative val="0"/>
          <c:dPt>
            <c:idx val="3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Italy</c:v>
                </c:pt>
                <c:pt idx="1">
                  <c:v>Sweden</c:v>
                </c:pt>
                <c:pt idx="2">
                  <c:v>Greece</c:v>
                </c:pt>
                <c:pt idx="3">
                  <c:v>Spain</c:v>
                </c:pt>
                <c:pt idx="4">
                  <c:v>Switzerland</c:v>
                </c:pt>
                <c:pt idx="5">
                  <c:v>Iceland</c:v>
                </c:pt>
                <c:pt idx="6">
                  <c:v>Norway</c:v>
                </c:pt>
                <c:pt idx="7">
                  <c:v>Belgium</c:v>
                </c:pt>
                <c:pt idx="8">
                  <c:v>Germany</c:v>
                </c:pt>
                <c:pt idx="9">
                  <c:v>United Kingdom</c:v>
                </c:pt>
                <c:pt idx="10">
                  <c:v>Israel</c:v>
                </c:pt>
                <c:pt idx="11">
                  <c:v>Netherlands</c:v>
                </c:pt>
                <c:pt idx="12">
                  <c:v>Austria</c:v>
                </c:pt>
                <c:pt idx="13">
                  <c:v>Portugal</c:v>
                </c:pt>
                <c:pt idx="14">
                  <c:v>Ireland</c:v>
                </c:pt>
                <c:pt idx="15">
                  <c:v>Cyprus</c:v>
                </c:pt>
                <c:pt idx="16">
                  <c:v>France</c:v>
                </c:pt>
                <c:pt idx="17">
                  <c:v>Luxembourg</c:v>
                </c:pt>
                <c:pt idx="18">
                  <c:v>Albania</c:v>
                </c:pt>
                <c:pt idx="19">
                  <c:v>Denmark</c:v>
                </c:pt>
                <c:pt idx="20">
                  <c:v>Finland</c:v>
                </c:pt>
                <c:pt idx="21">
                  <c:v>Malta</c:v>
                </c:pt>
                <c:pt idx="22">
                  <c:v>Georgia</c:v>
                </c:pt>
                <c:pt idx="23">
                  <c:v>Armenia</c:v>
                </c:pt>
                <c:pt idx="24">
                  <c:v>Croatia</c:v>
                </c:pt>
                <c:pt idx="25">
                  <c:v>Slovenia</c:v>
                </c:pt>
                <c:pt idx="26">
                  <c:v>Bosnia &amp; Herz.</c:v>
                </c:pt>
                <c:pt idx="27">
                  <c:v>Bulgaria</c:v>
                </c:pt>
                <c:pt idx="28">
                  <c:v>Czech Republic</c:v>
                </c:pt>
                <c:pt idx="29">
                  <c:v>Macedonia</c:v>
                </c:pt>
                <c:pt idx="30">
                  <c:v>Montenegro</c:v>
                </c:pt>
                <c:pt idx="31">
                  <c:v>Romania</c:v>
                </c:pt>
                <c:pt idx="32">
                  <c:v>Estonia</c:v>
                </c:pt>
                <c:pt idx="33">
                  <c:v>Latvia</c:v>
                </c:pt>
                <c:pt idx="34">
                  <c:v>Serbia</c:v>
                </c:pt>
                <c:pt idx="35">
                  <c:v>Hungary</c:v>
                </c:pt>
                <c:pt idx="36">
                  <c:v>Ukraine</c:v>
                </c:pt>
                <c:pt idx="37">
                  <c:v>Poland</c:v>
                </c:pt>
                <c:pt idx="38">
                  <c:v>Turkey</c:v>
                </c:pt>
                <c:pt idx="39">
                  <c:v>Slovakia</c:v>
                </c:pt>
                <c:pt idx="40">
                  <c:v>Azerbaijan</c:v>
                </c:pt>
                <c:pt idx="41">
                  <c:v>Belarus</c:v>
                </c:pt>
                <c:pt idx="42">
                  <c:v>Moldova</c:v>
                </c:pt>
                <c:pt idx="43">
                  <c:v>Russia</c:v>
                </c:pt>
                <c:pt idx="44">
                  <c:v>Lithuania</c:v>
                </c:pt>
                <c:pt idx="45">
                  <c:v>Uzbekistan</c:v>
                </c:pt>
                <c:pt idx="46">
                  <c:v>Tajikistan</c:v>
                </c:pt>
                <c:pt idx="47">
                  <c:v>Kazakhstan</c:v>
                </c:pt>
                <c:pt idx="48">
                  <c:v>Kyrgyzstan</c:v>
                </c:pt>
                <c:pt idx="49">
                  <c:v>Turkmenistan</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xmlns:c16r2="http://schemas.microsoft.com/office/drawing/2015/06/chart">
            <c:ext xmlns:c16="http://schemas.microsoft.com/office/drawing/2014/chart" uri="{C3380CC4-5D6E-409C-BE32-E72D297353CC}">
              <c16:uniqueId val="{00000002-3494-4761-A976-F9095EDC3FEB}"/>
            </c:ext>
          </c:extLst>
        </c:ser>
        <c:dLbls>
          <c:showLegendKey val="0"/>
          <c:showVal val="1"/>
          <c:showCatName val="0"/>
          <c:showSerName val="0"/>
          <c:showPercent val="0"/>
          <c:showBubbleSize val="0"/>
        </c:dLbls>
        <c:gapWidth val="182"/>
        <c:axId val="35955840"/>
        <c:axId val="36135296"/>
      </c:barChart>
      <c:catAx>
        <c:axId val="3595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36135296"/>
        <c:crosses val="autoZero"/>
        <c:auto val="1"/>
        <c:lblAlgn val="ctr"/>
        <c:lblOffset val="100"/>
        <c:noMultiLvlLbl val="0"/>
      </c:catAx>
      <c:valAx>
        <c:axId val="3613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3595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solidFill>
                  <a:schemeClr val="tx2"/>
                </a:solidFill>
              </a:rPr>
              <a:t>Percentage decline in amenable mortality from 1997-98 to 2006-07</a:t>
            </a:r>
            <a:r>
              <a:rPr lang="en-US" sz="1600" baseline="0" dirty="0">
                <a:solidFill>
                  <a:schemeClr val="tx2"/>
                </a:solidFill>
              </a:rPr>
              <a:t> </a:t>
            </a:r>
            <a:r>
              <a:rPr lang="en-US" sz="1600" dirty="0">
                <a:solidFill>
                  <a:schemeClr val="tx2"/>
                </a:solidFill>
              </a:rPr>
              <a:t>(0-74y, both sexes) </a:t>
            </a:r>
          </a:p>
        </c:rich>
      </c:tx>
      <c:layout/>
      <c:overlay val="0"/>
      <c:spPr>
        <a:noFill/>
        <a:ln>
          <a:noFill/>
        </a:ln>
        <a:effectLst/>
      </c:spPr>
    </c:title>
    <c:autoTitleDeleted val="0"/>
    <c:plotArea>
      <c:layout/>
      <c:barChart>
        <c:barDir val="bar"/>
        <c:grouping val="clustered"/>
        <c:varyColors val="0"/>
        <c:ser>
          <c:idx val="0"/>
          <c:order val="0"/>
          <c:tx>
            <c:strRef>
              <c:f>Sheet3!$E$2</c:f>
              <c:strCache>
                <c:ptCount val="1"/>
                <c:pt idx="0">
                  <c:v>Other Causes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9.2000000000000011</c:v>
                </c:pt>
                <c:pt idx="7">
                  <c:v>16</c:v>
                </c:pt>
                <c:pt idx="8">
                  <c:v>16.100000000000001</c:v>
                </c:pt>
                <c:pt idx="9">
                  <c:v>22.2</c:v>
                </c:pt>
                <c:pt idx="10">
                  <c:v>9.8000000000000007</c:v>
                </c:pt>
                <c:pt idx="11">
                  <c:v>19.2</c:v>
                </c:pt>
                <c:pt idx="12">
                  <c:v>12.5</c:v>
                </c:pt>
                <c:pt idx="13">
                  <c:v>6.6</c:v>
                </c:pt>
                <c:pt idx="14">
                  <c:v>13.1</c:v>
                </c:pt>
                <c:pt idx="15">
                  <c:v>20.8</c:v>
                </c:pt>
              </c:numCache>
            </c:numRef>
          </c:val>
          <c:extLst xmlns:c16r2="http://schemas.microsoft.com/office/drawing/2015/06/char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invertIfNegative val="0"/>
          <c:dLbls>
            <c:dLbl>
              <c:idx val="4"/>
              <c:layout/>
              <c:tx>
                <c:rich>
                  <a:bodyPr/>
                  <a:lstStyle/>
                  <a:p>
                    <a:fld id="{BFAF1DE1-D27E-4D71-B9A6-EBBFE9D0D5A8}" type="VALUE">
                      <a:rPr lang="en-US" smtClean="0"/>
                      <a:pPr/>
                      <a:t>[VALUE]</a:t>
                    </a:fld>
                    <a:r>
                      <a:rPr lang="en-US"/>
                      <a:t>.0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32.300000000000011</c:v>
                </c:pt>
                <c:pt idx="9">
                  <c:v>32.5</c:v>
                </c:pt>
                <c:pt idx="10">
                  <c:v>34.700000000000003</c:v>
                </c:pt>
                <c:pt idx="11">
                  <c:v>35.300000000000011</c:v>
                </c:pt>
                <c:pt idx="12">
                  <c:v>35.5</c:v>
                </c:pt>
                <c:pt idx="13">
                  <c:v>36.5</c:v>
                </c:pt>
                <c:pt idx="14">
                  <c:v>38.200000000000003</c:v>
                </c:pt>
                <c:pt idx="15">
                  <c:v>42.1</c:v>
                </c:pt>
              </c:numCache>
            </c:numRef>
          </c:val>
          <c:extLst xmlns:c16r2="http://schemas.microsoft.com/office/drawing/2015/06/chart">
            <c:ext xmlns:c16="http://schemas.microsoft.com/office/drawing/2014/chart" uri="{C3380CC4-5D6E-409C-BE32-E72D297353CC}">
              <c16:uniqueId val="{00000001-B43E-4A4E-964F-0A9A3366DF2E}"/>
            </c:ext>
          </c:extLst>
        </c:ser>
        <c:dLbls>
          <c:showLegendKey val="0"/>
          <c:showVal val="0"/>
          <c:showCatName val="0"/>
          <c:showSerName val="0"/>
          <c:showPercent val="0"/>
          <c:showBubbleSize val="0"/>
        </c:dLbls>
        <c:gapWidth val="50"/>
        <c:axId val="102095488"/>
        <c:axId val="102240640"/>
      </c:barChart>
      <c:catAx>
        <c:axId val="10209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crossAx val="102240640"/>
        <c:crosses val="autoZero"/>
        <c:auto val="1"/>
        <c:lblAlgn val="ctr"/>
        <c:lblOffset val="100"/>
        <c:noMultiLvlLbl val="0"/>
      </c:catAx>
      <c:valAx>
        <c:axId val="102240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crossAx val="102095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600"/>
      </a:pPr>
      <a:endParaRPr lang="ka-G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D5-4540-896E-BF7323047539}"/>
                </c:ext>
              </c:extLst>
            </c:dLbl>
            <c:dLbl>
              <c:idx val="3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D5-4540-896E-BF7323047539}"/>
                </c:ext>
              </c:extLst>
            </c:dLbl>
            <c:dLbl>
              <c:idx val="3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D5-4540-896E-BF7323047539}"/>
                </c:ext>
              </c:extLst>
            </c:dLbl>
            <c:dLbl>
              <c:idx val="65"/>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D5-4540-896E-BF7323047539}"/>
                </c:ext>
              </c:extLst>
            </c:dLbl>
            <c:dLbl>
              <c:idx val="6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D5-4540-896E-BF7323047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103.37467811229145</c:v>
                </c:pt>
                <c:pt idx="2">
                  <c:v>104.77869041901543</c:v>
                </c:pt>
                <c:pt idx="3">
                  <c:v>105.21232704938589</c:v>
                </c:pt>
                <c:pt idx="4">
                  <c:v>101.74052941205396</c:v>
                </c:pt>
                <c:pt idx="5">
                  <c:v>95.875329673661966</c:v>
                </c:pt>
                <c:pt idx="6">
                  <c:v>97.393180816066234</c:v>
                </c:pt>
                <c:pt idx="7">
                  <c:v>95.044199628569046</c:v>
                </c:pt>
                <c:pt idx="8">
                  <c:v>99.836167147210247</c:v>
                </c:pt>
                <c:pt idx="9">
                  <c:v>103.3796775140024</c:v>
                </c:pt>
                <c:pt idx="10">
                  <c:v>104.58977860026586</c:v>
                </c:pt>
                <c:pt idx="11">
                  <c:v>105.97789117040089</c:v>
                </c:pt>
                <c:pt idx="12">
                  <c:v>105.68153319356861</c:v>
                </c:pt>
                <c:pt idx="13">
                  <c:v>106.97973849031179</c:v>
                </c:pt>
                <c:pt idx="14">
                  <c:v>110.98106292197821</c:v>
                </c:pt>
                <c:pt idx="15">
                  <c:v>113.18965107454352</c:v>
                </c:pt>
                <c:pt idx="16">
                  <c:v>116.43590193304736</c:v>
                </c:pt>
                <c:pt idx="17">
                  <c:v>119.11763018524013</c:v>
                </c:pt>
                <c:pt idx="18">
                  <c:v>120.92290594732106</c:v>
                </c:pt>
                <c:pt idx="19">
                  <c:v>122.58778867447009</c:v>
                </c:pt>
                <c:pt idx="20">
                  <c:v>126.96955938059872</c:v>
                </c:pt>
                <c:pt idx="21">
                  <c:v>128.42577855436971</c:v>
                </c:pt>
                <c:pt idx="22">
                  <c:v>131.651376146789</c:v>
                </c:pt>
                <c:pt idx="23">
                  <c:v>134.89229977396147</c:v>
                </c:pt>
                <c:pt idx="24">
                  <c:v>135.22980036815261</c:v>
                </c:pt>
                <c:pt idx="25">
                  <c:v>140.58391372835703</c:v>
                </c:pt>
                <c:pt idx="26">
                  <c:v>140.39377254853108</c:v>
                </c:pt>
                <c:pt idx="27">
                  <c:v>142.71357689981357</c:v>
                </c:pt>
                <c:pt idx="28">
                  <c:v>146.51746594260035</c:v>
                </c:pt>
                <c:pt idx="29">
                  <c:v>145.42964530474219</c:v>
                </c:pt>
                <c:pt idx="30">
                  <c:v>145.36014542521963</c:v>
                </c:pt>
                <c:pt idx="31">
                  <c:v>149.90156915647799</c:v>
                </c:pt>
                <c:pt idx="32">
                  <c:v>157.97675032332194</c:v>
                </c:pt>
                <c:pt idx="33">
                  <c:v>149.08674863499945</c:v>
                </c:pt>
                <c:pt idx="34">
                  <c:v>146.1206281871186</c:v>
                </c:pt>
                <c:pt idx="35">
                  <c:v>140.67709929795282</c:v>
                </c:pt>
                <c:pt idx="36">
                  <c:v>136.22992658255654</c:v>
                </c:pt>
                <c:pt idx="37">
                  <c:v>139.41298828173024</c:v>
                </c:pt>
                <c:pt idx="38">
                  <c:v>143.10820180535771</c:v>
                </c:pt>
                <c:pt idx="39">
                  <c:v>144.80824425929362</c:v>
                </c:pt>
                <c:pt idx="40">
                  <c:v>146.6483519185409</c:v>
                </c:pt>
                <c:pt idx="41">
                  <c:v>150.85547139440689</c:v>
                </c:pt>
                <c:pt idx="42">
                  <c:v>154.98055150777037</c:v>
                </c:pt>
                <c:pt idx="43">
                  <c:v>159.03744306009281</c:v>
                </c:pt>
                <c:pt idx="44">
                  <c:v>163.96660727486707</c:v>
                </c:pt>
                <c:pt idx="45">
                  <c:v>168.17938181168483</c:v>
                </c:pt>
                <c:pt idx="46">
                  <c:v>172.824891447417</c:v>
                </c:pt>
                <c:pt idx="47">
                  <c:v>174.98651800686144</c:v>
                </c:pt>
                <c:pt idx="48">
                  <c:v>174.6641795326133</c:v>
                </c:pt>
                <c:pt idx="49">
                  <c:v>176.67574208332445</c:v>
                </c:pt>
                <c:pt idx="50">
                  <c:v>179.38091015337508</c:v>
                </c:pt>
                <c:pt idx="51">
                  <c:v>182.53389348487798</c:v>
                </c:pt>
                <c:pt idx="52">
                  <c:v>188.70545000352416</c:v>
                </c:pt>
                <c:pt idx="53">
                  <c:v>194.03866422542873</c:v>
                </c:pt>
                <c:pt idx="54">
                  <c:v>196.03260593404391</c:v>
                </c:pt>
                <c:pt idx="55">
                  <c:v>194.92618096522878</c:v>
                </c:pt>
                <c:pt idx="56">
                  <c:v>204.47454648869891</c:v>
                </c:pt>
                <c:pt idx="57">
                  <c:v>199.63946937497639</c:v>
                </c:pt>
                <c:pt idx="58">
                  <c:v>203.92289119498815</c:v>
                </c:pt>
                <c:pt idx="59">
                  <c:v>206.22146857835043</c:v>
                </c:pt>
                <c:pt idx="60">
                  <c:v>211.35249388187975</c:v>
                </c:pt>
                <c:pt idx="61">
                  <c:v>213.7384378590759</c:v>
                </c:pt>
                <c:pt idx="62">
                  <c:v>216.63636974591566</c:v>
                </c:pt>
                <c:pt idx="63">
                  <c:v>220.97896481240764</c:v>
                </c:pt>
                <c:pt idx="64">
                  <c:v>220.77505478852521</c:v>
                </c:pt>
                <c:pt idx="65">
                  <c:v>223.22148333068341</c:v>
                </c:pt>
                <c:pt idx="66">
                  <c:v>213.08663061633604</c:v>
                </c:pt>
              </c:numCache>
            </c:numRef>
          </c:val>
          <c:smooth val="0"/>
          <c:extLst xmlns:c16r2="http://schemas.microsoft.com/office/drawing/2015/06/chart">
            <c:ext xmlns:c16="http://schemas.microsoft.com/office/drawing/2014/chart" uri="{C3380CC4-5D6E-409C-BE32-E72D297353CC}">
              <c16:uniqueId val="{00000005-3BD5-4540-896E-BF7323047539}"/>
            </c:ext>
          </c:extLst>
        </c:ser>
        <c:dLbls>
          <c:showLegendKey val="0"/>
          <c:showVal val="0"/>
          <c:showCatName val="0"/>
          <c:showSerName val="0"/>
          <c:showPercent val="0"/>
          <c:showBubbleSize val="0"/>
        </c:dLbls>
        <c:marker val="1"/>
        <c:smooth val="0"/>
        <c:axId val="23992960"/>
        <c:axId val="24007040"/>
      </c:lineChart>
      <c:catAx>
        <c:axId val="23992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4007040"/>
        <c:crosses val="autoZero"/>
        <c:auto val="0"/>
        <c:lblAlgn val="ctr"/>
        <c:lblOffset val="100"/>
        <c:noMultiLvlLbl val="0"/>
      </c:catAx>
      <c:valAx>
        <c:axId val="2400704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399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4.0000000000000008E-2</c:v>
                </c:pt>
                <c:pt idx="2">
                  <c:v>6.0000000000000005E-2</c:v>
                </c:pt>
                <c:pt idx="3">
                  <c:v>2.0000000000000004E-2</c:v>
                </c:pt>
                <c:pt idx="4">
                  <c:v>0.1</c:v>
                </c:pt>
                <c:pt idx="5">
                  <c:v>3.0000000000000002E-2</c:v>
                </c:pt>
                <c:pt idx="6">
                  <c:v>1.0000000000000002E-2</c:v>
                </c:pt>
                <c:pt idx="7">
                  <c:v>3.0000000000000002E-2</c:v>
                </c:pt>
                <c:pt idx="8">
                  <c:v>0.1</c:v>
                </c:pt>
                <c:pt idx="9">
                  <c:v>0.96000000000000008</c:v>
                </c:pt>
                <c:pt idx="10">
                  <c:v>0.97000000000000008</c:v>
                </c:pt>
              </c:numCache>
            </c:numRef>
          </c:val>
          <c:extLst xmlns:c16r2="http://schemas.microsoft.com/office/drawing/2015/06/chart">
            <c:ext xmlns:c16="http://schemas.microsoft.com/office/drawing/2014/chart" uri="{C3380CC4-5D6E-409C-BE32-E72D297353CC}">
              <c16:uniqueId val="{00000000-243D-44D8-A430-7994C2B06136}"/>
            </c:ext>
          </c:extLst>
        </c:ser>
        <c:dLbls>
          <c:showLegendKey val="0"/>
          <c:showVal val="0"/>
          <c:showCatName val="0"/>
          <c:showSerName val="0"/>
          <c:showPercent val="0"/>
          <c:showBubbleSize val="0"/>
        </c:dLbls>
        <c:gapWidth val="150"/>
        <c:axId val="102289408"/>
        <c:axId val="102290944"/>
      </c:barChart>
      <c:catAx>
        <c:axId val="102289408"/>
        <c:scaling>
          <c:orientation val="minMax"/>
        </c:scaling>
        <c:delete val="0"/>
        <c:axPos val="l"/>
        <c:numFmt formatCode="General" sourceLinked="0"/>
        <c:majorTickMark val="out"/>
        <c:minorTickMark val="none"/>
        <c:tickLblPos val="nextTo"/>
        <c:crossAx val="102290944"/>
        <c:crosses val="autoZero"/>
        <c:auto val="1"/>
        <c:lblAlgn val="ctr"/>
        <c:lblOffset val="100"/>
        <c:noMultiLvlLbl val="0"/>
      </c:catAx>
      <c:valAx>
        <c:axId val="102290944"/>
        <c:scaling>
          <c:orientation val="minMax"/>
          <c:max val="1"/>
        </c:scaling>
        <c:delete val="0"/>
        <c:axPos val="b"/>
        <c:majorGridlines>
          <c:spPr>
            <a:ln>
              <a:noFill/>
            </a:ln>
          </c:spPr>
        </c:majorGridlines>
        <c:numFmt formatCode="0%" sourceLinked="1"/>
        <c:majorTickMark val="out"/>
        <c:minorTickMark val="none"/>
        <c:tickLblPos val="nextTo"/>
        <c:crossAx val="102289408"/>
        <c:crosses val="autoZero"/>
        <c:crossBetween val="between"/>
        <c:majorUnit val="0.2"/>
        <c:minorUnit val="4.0000000000000008E-2"/>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Health expenditure, total (% of GDP)</a:t>
            </a:r>
          </a:p>
        </c:rich>
      </c:tx>
      <c:layout/>
      <c:overlay val="0"/>
      <c:spPr>
        <a:noFill/>
        <a:ln>
          <a:noFill/>
        </a:ln>
        <a:effectLst/>
      </c:spPr>
    </c:title>
    <c:autoTitleDeleted val="0"/>
    <c:plotArea>
      <c:layout/>
      <c:barChart>
        <c:barDir val="col"/>
        <c:grouping val="clustered"/>
        <c:varyColors val="0"/>
        <c:ser>
          <c:idx val="0"/>
          <c:order val="0"/>
          <c:tx>
            <c:strRef>
              <c:f>THE!$AO$6</c:f>
              <c:strCache>
                <c:ptCount val="1"/>
                <c:pt idx="0">
                  <c:v>Turkey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4.9489848799999994</c:v>
                </c:pt>
                <c:pt idx="1">
                  <c:v>6.0371562799999978</c:v>
                </c:pt>
                <c:pt idx="2">
                  <c:v>5.4149594900000002</c:v>
                </c:pt>
              </c:numCache>
            </c:numRef>
          </c:val>
          <c:extLst xmlns:c16r2="http://schemas.microsoft.com/office/drawing/2015/06/chart">
            <c:ext xmlns:c16="http://schemas.microsoft.com/office/drawing/2014/chart" uri="{C3380CC4-5D6E-409C-BE32-E72D297353CC}">
              <c16:uniqueId val="{00000000-7AFF-4DF3-817C-E9F8FACD5CE7}"/>
            </c:ext>
          </c:extLst>
        </c:ser>
        <c:ser>
          <c:idx val="1"/>
          <c:order val="1"/>
          <c:tx>
            <c:strRef>
              <c:f>THE!$AO$7</c:f>
              <c:strCache>
                <c:ptCount val="1"/>
                <c:pt idx="0">
                  <c:v>Upper middle income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5.5210197977956303</c:v>
                </c:pt>
                <c:pt idx="1">
                  <c:v>5.56029581758661</c:v>
                </c:pt>
                <c:pt idx="2">
                  <c:v>6.179004715063777</c:v>
                </c:pt>
              </c:numCache>
            </c:numRef>
          </c:val>
          <c:extLst xmlns:c16r2="http://schemas.microsoft.com/office/drawing/2015/06/chart">
            <c:ext xmlns:c16="http://schemas.microsoft.com/office/drawing/2014/chart" uri="{C3380CC4-5D6E-409C-BE32-E72D297353CC}">
              <c16:uniqueId val="{00000001-7AFF-4DF3-817C-E9F8FACD5CE7}"/>
            </c:ext>
          </c:extLst>
        </c:ser>
        <c:dLbls>
          <c:showLegendKey val="0"/>
          <c:showVal val="1"/>
          <c:showCatName val="0"/>
          <c:showSerName val="0"/>
          <c:showPercent val="0"/>
          <c:showBubbleSize val="0"/>
        </c:dLbls>
        <c:gapWidth val="219"/>
        <c:overlap val="-27"/>
        <c:axId val="23910272"/>
        <c:axId val="23911808"/>
      </c:barChart>
      <c:catAx>
        <c:axId val="2391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23911808"/>
        <c:crosses val="autoZero"/>
        <c:auto val="1"/>
        <c:lblAlgn val="ctr"/>
        <c:lblOffset val="100"/>
        <c:noMultiLvlLbl val="0"/>
      </c:catAx>
      <c:valAx>
        <c:axId val="2391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2391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400"/>
      </a:pPr>
      <a:endParaRPr lang="ka-G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General government expenditure on health as % of total government expenditure  </a:t>
            </a:r>
          </a:p>
        </c:rich>
      </c:tx>
      <c:layout/>
      <c:overlay val="0"/>
      <c:spPr>
        <a:noFill/>
        <a:ln>
          <a:noFill/>
        </a:ln>
        <a:effectLst/>
      </c:spPr>
    </c:title>
    <c:autoTitleDeleted val="0"/>
    <c:plotArea>
      <c:layout/>
      <c:barChart>
        <c:barDir val="col"/>
        <c:grouping val="clustered"/>
        <c:varyColors val="0"/>
        <c:ser>
          <c:idx val="0"/>
          <c:order val="0"/>
          <c:tx>
            <c:strRef>
              <c:f>PHE!$D$4</c:f>
              <c:strCache>
                <c:ptCount val="1"/>
                <c:pt idx="0">
                  <c:v>Turkey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10.964359</c:v>
                </c:pt>
                <c:pt idx="2">
                  <c:v>10.501173999999999</c:v>
                </c:pt>
              </c:numCache>
            </c:numRef>
          </c:val>
          <c:extLst xmlns:c16r2="http://schemas.microsoft.com/office/drawing/2015/06/chart">
            <c:ext xmlns:c16="http://schemas.microsoft.com/office/drawing/2014/chart" uri="{C3380CC4-5D6E-409C-BE32-E72D297353CC}">
              <c16:uniqueId val="{00000000-958A-4FEF-9634-7EFD8C40178E}"/>
            </c:ext>
          </c:extLst>
        </c:ser>
        <c:ser>
          <c:idx val="1"/>
          <c:order val="1"/>
          <c:tx>
            <c:strRef>
              <c:f>PHE!$D$5</c:f>
              <c:strCache>
                <c:ptCount val="1"/>
                <c:pt idx="0">
                  <c:v>Upper Middle Income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9.2000000000000011</c:v>
                </c:pt>
                <c:pt idx="1">
                  <c:v>10.584993000000001</c:v>
                </c:pt>
                <c:pt idx="2">
                  <c:v>10</c:v>
                </c:pt>
              </c:numCache>
            </c:numRef>
          </c:val>
          <c:extLst xmlns:c16r2="http://schemas.microsoft.com/office/drawing/2015/06/chart">
            <c:ext xmlns:c16="http://schemas.microsoft.com/office/drawing/2014/chart" uri="{C3380CC4-5D6E-409C-BE32-E72D297353CC}">
              <c16:uniqueId val="{00000001-958A-4FEF-9634-7EFD8C40178E}"/>
            </c:ext>
          </c:extLst>
        </c:ser>
        <c:dLbls>
          <c:showLegendKey val="0"/>
          <c:showVal val="1"/>
          <c:showCatName val="0"/>
          <c:showSerName val="0"/>
          <c:showPercent val="0"/>
          <c:showBubbleSize val="0"/>
        </c:dLbls>
        <c:gapWidth val="219"/>
        <c:overlap val="-27"/>
        <c:axId val="22624128"/>
        <c:axId val="22625664"/>
      </c:barChart>
      <c:catAx>
        <c:axId val="226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22625664"/>
        <c:crosses val="autoZero"/>
        <c:auto val="1"/>
        <c:lblAlgn val="ctr"/>
        <c:lblOffset val="100"/>
        <c:noMultiLvlLbl val="0"/>
      </c:catAx>
      <c:valAx>
        <c:axId val="22625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crossAx val="22624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sz="1400"/>
      </a:pPr>
      <a:endParaRPr lang="ka-G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F6BD-4431-8F0D-4942BF113B20}"/>
              </c:ext>
            </c:extLst>
          </c:dPt>
          <c:cat>
            <c:strRef>
              <c:f>PCHE!$C$40:$C$74</c:f>
              <c:strCache>
                <c:ptCount val="35"/>
                <c:pt idx="0">
                  <c:v>Greece</c:v>
                </c:pt>
                <c:pt idx="1">
                  <c:v>Iceland</c:v>
                </c:pt>
                <c:pt idx="2">
                  <c:v>Portugal</c:v>
                </c:pt>
                <c:pt idx="3">
                  <c:v>Italy</c:v>
                </c:pt>
                <c:pt idx="4">
                  <c:v>Hungary</c:v>
                </c:pt>
                <c:pt idx="5">
                  <c:v>Slovenia</c:v>
                </c:pt>
                <c:pt idx="6">
                  <c:v>Canada</c:v>
                </c:pt>
                <c:pt idx="7">
                  <c:v>France</c:v>
                </c:pt>
                <c:pt idx="8">
                  <c:v>Israel</c:v>
                </c:pt>
                <c:pt idx="9">
                  <c:v>Mexico</c:v>
                </c:pt>
                <c:pt idx="10">
                  <c:v>United States</c:v>
                </c:pt>
                <c:pt idx="11">
                  <c:v>Spain</c:v>
                </c:pt>
                <c:pt idx="12">
                  <c:v>Austria</c:v>
                </c:pt>
                <c:pt idx="13">
                  <c:v>Netherlands</c:v>
                </c:pt>
                <c:pt idx="14">
                  <c:v>Belgium</c:v>
                </c:pt>
                <c:pt idx="15">
                  <c:v>Luxembourg</c:v>
                </c:pt>
                <c:pt idx="16">
                  <c:v>Finland</c:v>
                </c:pt>
                <c:pt idx="17">
                  <c:v>Australia</c:v>
                </c:pt>
                <c:pt idx="18">
                  <c:v>United Kingdom</c:v>
                </c:pt>
                <c:pt idx="19">
                  <c:v>Germany</c:v>
                </c:pt>
                <c:pt idx="20">
                  <c:v>Denmark</c:v>
                </c:pt>
                <c:pt idx="21">
                  <c:v>Norway</c:v>
                </c:pt>
                <c:pt idx="22">
                  <c:v>Ireland</c:v>
                </c:pt>
                <c:pt idx="23">
                  <c:v>Latvia</c:v>
                </c:pt>
                <c:pt idx="24">
                  <c:v>Japan</c:v>
                </c:pt>
                <c:pt idx="25">
                  <c:v>New Zealand</c:v>
                </c:pt>
                <c:pt idx="26">
                  <c:v>Switzerland</c:v>
                </c:pt>
                <c:pt idx="27">
                  <c:v>Czech Republic</c:v>
                </c:pt>
                <c:pt idx="28">
                  <c:v>Turkey</c:v>
                </c:pt>
                <c:pt idx="29">
                  <c:v>Sweden</c:v>
                </c:pt>
                <c:pt idx="30">
                  <c:v>Slovak Republic</c:v>
                </c:pt>
                <c:pt idx="31">
                  <c:v>Korea</c:v>
                </c:pt>
                <c:pt idx="32">
                  <c:v>Chile</c:v>
                </c:pt>
                <c:pt idx="33">
                  <c:v>Poland</c:v>
                </c:pt>
                <c:pt idx="34">
                  <c:v>Estonia</c:v>
                </c:pt>
              </c:strCache>
            </c:strRef>
          </c:cat>
          <c:val>
            <c:numRef>
              <c:f>PCHE!$D$40:$D$74</c:f>
              <c:numCache>
                <c:formatCode>0.0%</c:formatCode>
                <c:ptCount val="35"/>
                <c:pt idx="0">
                  <c:v>1.1953387011100821E-3</c:v>
                </c:pt>
                <c:pt idx="1">
                  <c:v>2.0592323611464985E-2</c:v>
                </c:pt>
                <c:pt idx="2">
                  <c:v>2.4129881778609866E-2</c:v>
                </c:pt>
                <c:pt idx="3">
                  <c:v>2.8664226110706455E-2</c:v>
                </c:pt>
                <c:pt idx="4">
                  <c:v>2.9139418909470412E-2</c:v>
                </c:pt>
                <c:pt idx="5">
                  <c:v>3.3908455054632809E-2</c:v>
                </c:pt>
                <c:pt idx="6">
                  <c:v>3.4796229630758305E-2</c:v>
                </c:pt>
                <c:pt idx="7">
                  <c:v>3.5922664392866024E-2</c:v>
                </c:pt>
                <c:pt idx="8">
                  <c:v>3.6956430173460446E-2</c:v>
                </c:pt>
                <c:pt idx="9">
                  <c:v>3.7261849612598916E-2</c:v>
                </c:pt>
                <c:pt idx="10">
                  <c:v>3.9059212392856292E-2</c:v>
                </c:pt>
                <c:pt idx="11">
                  <c:v>4.0348514741612863E-2</c:v>
                </c:pt>
                <c:pt idx="12">
                  <c:v>4.2164778559823375E-2</c:v>
                </c:pt>
                <c:pt idx="13">
                  <c:v>4.3192530179119629E-2</c:v>
                </c:pt>
                <c:pt idx="14">
                  <c:v>4.4629354394972023E-2</c:v>
                </c:pt>
                <c:pt idx="15">
                  <c:v>4.4699100695951566E-2</c:v>
                </c:pt>
                <c:pt idx="16">
                  <c:v>4.5131521560910812E-2</c:v>
                </c:pt>
                <c:pt idx="17">
                  <c:v>4.5563433126465089E-2</c:v>
                </c:pt>
                <c:pt idx="18">
                  <c:v>4.7218572199530809E-2</c:v>
                </c:pt>
                <c:pt idx="19">
                  <c:v>4.8023930071680224E-2</c:v>
                </c:pt>
                <c:pt idx="20">
                  <c:v>4.8291515122769607E-2</c:v>
                </c:pt>
                <c:pt idx="21">
                  <c:v>5.0310561260155498E-2</c:v>
                </c:pt>
                <c:pt idx="22">
                  <c:v>5.2534645921551014E-2</c:v>
                </c:pt>
                <c:pt idx="23">
                  <c:v>5.3401411723605179E-2</c:v>
                </c:pt>
                <c:pt idx="24">
                  <c:v>5.4595687889872097E-2</c:v>
                </c:pt>
                <c:pt idx="25">
                  <c:v>5.4753662645681531E-2</c:v>
                </c:pt>
                <c:pt idx="26">
                  <c:v>5.6413898732692438E-2</c:v>
                </c:pt>
                <c:pt idx="27">
                  <c:v>5.774000461860903E-2</c:v>
                </c:pt>
                <c:pt idx="28">
                  <c:v>6.2629261071456999E-2</c:v>
                </c:pt>
                <c:pt idx="29">
                  <c:v>6.6029741410154136E-2</c:v>
                </c:pt>
                <c:pt idx="30">
                  <c:v>6.8126539887576304E-2</c:v>
                </c:pt>
                <c:pt idx="31">
                  <c:v>7.4383801340372743E-2</c:v>
                </c:pt>
                <c:pt idx="32">
                  <c:v>7.5460512871605698E-2</c:v>
                </c:pt>
                <c:pt idx="33">
                  <c:v>7.683611718921067E-2</c:v>
                </c:pt>
                <c:pt idx="34">
                  <c:v>8.442550013320417E-2</c:v>
                </c:pt>
              </c:numCache>
            </c:numRef>
          </c:val>
          <c:extLst xmlns:c16r2="http://schemas.microsoft.com/office/drawing/2015/06/chart">
            <c:ext xmlns:c16="http://schemas.microsoft.com/office/drawing/2014/chart" uri="{C3380CC4-5D6E-409C-BE32-E72D297353CC}">
              <c16:uniqueId val="{00000002-F6BD-4431-8F0D-4942BF113B20}"/>
            </c:ext>
          </c:extLst>
        </c:ser>
        <c:dLbls>
          <c:showLegendKey val="0"/>
          <c:showVal val="0"/>
          <c:showCatName val="0"/>
          <c:showSerName val="0"/>
          <c:showPercent val="0"/>
          <c:showBubbleSize val="0"/>
        </c:dLbls>
        <c:gapWidth val="182"/>
        <c:axId val="25608192"/>
        <c:axId val="25609728"/>
      </c:barChart>
      <c:catAx>
        <c:axId val="2560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5609728"/>
        <c:crosses val="autoZero"/>
        <c:auto val="1"/>
        <c:lblAlgn val="ctr"/>
        <c:lblOffset val="100"/>
        <c:noMultiLvlLbl val="0"/>
      </c:catAx>
      <c:valAx>
        <c:axId val="256097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2560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2.1651926959214736</c:v>
                </c:pt>
                <c:pt idx="1">
                  <c:v>2.3394007377101746</c:v>
                </c:pt>
                <c:pt idx="2">
                  <c:v>2.5243022416175429</c:v>
                </c:pt>
                <c:pt idx="3">
                  <c:v>2.7210380368033622</c:v>
                </c:pt>
                <c:pt idx="4">
                  <c:v>2.9281425129963905</c:v>
                </c:pt>
                <c:pt idx="5">
                  <c:v>3.1499516721189664</c:v>
                </c:pt>
                <c:pt idx="6">
                  <c:v>3.3798360511283572</c:v>
                </c:pt>
                <c:pt idx="7">
                  <c:v>3.6254233876430089</c:v>
                </c:pt>
                <c:pt idx="8">
                  <c:v>3.8838635418215115</c:v>
                </c:pt>
                <c:pt idx="9">
                  <c:v>4.1563791102794214</c:v>
                </c:pt>
                <c:pt idx="10">
                  <c:v>4.4447504885049174</c:v>
                </c:pt>
                <c:pt idx="11">
                  <c:v>4.7484378498796467</c:v>
                </c:pt>
                <c:pt idx="12">
                  <c:v>5.0861544139422774</c:v>
                </c:pt>
                <c:pt idx="13">
                  <c:v>5.4386733173482416</c:v>
                </c:pt>
                <c:pt idx="14">
                  <c:v>5.8114495579472081</c:v>
                </c:pt>
                <c:pt idx="15">
                  <c:v>6.2004730846004925</c:v>
                </c:pt>
                <c:pt idx="16">
                  <c:v>6.6149521066294312</c:v>
                </c:pt>
                <c:pt idx="17">
                  <c:v>7.0447343091409955</c:v>
                </c:pt>
                <c:pt idx="18">
                  <c:v>7.497590899193785</c:v>
                </c:pt>
                <c:pt idx="19">
                  <c:v>7.969625451791976</c:v>
                </c:pt>
              </c:numCache>
            </c:numRef>
          </c:val>
          <c:smooth val="0"/>
          <c:extLst xmlns:c16r2="http://schemas.microsoft.com/office/drawing/2015/06/char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2.3292663095680393</c:v>
                </c:pt>
                <c:pt idx="1">
                  <c:v>2.9169162917602147</c:v>
                </c:pt>
                <c:pt idx="2">
                  <c:v>3.4235676688808012</c:v>
                </c:pt>
                <c:pt idx="3">
                  <c:v>4.2369266463717326</c:v>
                </c:pt>
                <c:pt idx="4">
                  <c:v>4.8484082436260669</c:v>
                </c:pt>
                <c:pt idx="5">
                  <c:v>5.7506153939964726</c:v>
                </c:pt>
                <c:pt idx="6">
                  <c:v>6.4564084275677072</c:v>
                </c:pt>
                <c:pt idx="7">
                  <c:v>7.3299553541944684</c:v>
                </c:pt>
                <c:pt idx="8">
                  <c:v>8.4632081597655962</c:v>
                </c:pt>
                <c:pt idx="9">
                  <c:v>9.0088591819990675</c:v>
                </c:pt>
                <c:pt idx="10">
                  <c:v>9.6279877216165541</c:v>
                </c:pt>
                <c:pt idx="11">
                  <c:v>10.234797461285249</c:v>
                </c:pt>
                <c:pt idx="12">
                  <c:v>10.93337880952226</c:v>
                </c:pt>
                <c:pt idx="13">
                  <c:v>11.62019526042423</c:v>
                </c:pt>
                <c:pt idx="14">
                  <c:v>12.400708953348859</c:v>
                </c:pt>
                <c:pt idx="15">
                  <c:v>13.167033749116078</c:v>
                </c:pt>
                <c:pt idx="16">
                  <c:v>14.038700428171028</c:v>
                </c:pt>
                <c:pt idx="17">
                  <c:v>14.88859174546322</c:v>
                </c:pt>
                <c:pt idx="18">
                  <c:v>15.847403902241471</c:v>
                </c:pt>
                <c:pt idx="19">
                  <c:v>16.785682445510417</c:v>
                </c:pt>
              </c:numCache>
            </c:numRef>
          </c:val>
          <c:smooth val="0"/>
          <c:extLst xmlns:c16r2="http://schemas.microsoft.com/office/drawing/2015/06/char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1.8088215985559688</c:v>
                </c:pt>
                <c:pt idx="1">
                  <c:v>2.2006996073559613</c:v>
                </c:pt>
                <c:pt idx="2">
                  <c:v>2.4822119757106189</c:v>
                </c:pt>
                <c:pt idx="3">
                  <c:v>2.950786682671255</c:v>
                </c:pt>
                <c:pt idx="4">
                  <c:v>3.2509431388330694</c:v>
                </c:pt>
                <c:pt idx="5">
                  <c:v>3.7993525642172981</c:v>
                </c:pt>
                <c:pt idx="6">
                  <c:v>4.0504125079531406</c:v>
                </c:pt>
                <c:pt idx="7">
                  <c:v>4.5073555046993006</c:v>
                </c:pt>
                <c:pt idx="8">
                  <c:v>5.1170733744020875</c:v>
                </c:pt>
                <c:pt idx="9">
                  <c:v>5.0979049177234153</c:v>
                </c:pt>
                <c:pt idx="10">
                  <c:v>5.2574264181910406</c:v>
                </c:pt>
                <c:pt idx="11">
                  <c:v>5.4524876507093687</c:v>
                </c:pt>
                <c:pt idx="12">
                  <c:v>5.5416911791216714</c:v>
                </c:pt>
                <c:pt idx="13">
                  <c:v>5.6956286931172215</c:v>
                </c:pt>
                <c:pt idx="14">
                  <c:v>5.932694465131763</c:v>
                </c:pt>
                <c:pt idx="15">
                  <c:v>6.0516987988399711</c:v>
                </c:pt>
                <c:pt idx="16">
                  <c:v>6.3002961751265083</c:v>
                </c:pt>
                <c:pt idx="17">
                  <c:v>6.518175157211668</c:v>
                </c:pt>
                <c:pt idx="18">
                  <c:v>6.6629226825114269</c:v>
                </c:pt>
                <c:pt idx="19">
                  <c:v>6.8775532534916186</c:v>
                </c:pt>
              </c:numCache>
            </c:numRef>
          </c:val>
          <c:smooth val="0"/>
          <c:extLst xmlns:c16r2="http://schemas.microsoft.com/office/drawing/2015/06/char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3.9710397299999998</c:v>
                </c:pt>
                <c:pt idx="2">
                  <c:v>4.0952187599999954</c:v>
                </c:pt>
                <c:pt idx="3">
                  <c:v>4.4352949700000002</c:v>
                </c:pt>
                <c:pt idx="4">
                  <c:v>4.9225317999999953</c:v>
                </c:pt>
                <c:pt idx="5">
                  <c:v>4.4122707400000003</c:v>
                </c:pt>
                <c:pt idx="6">
                  <c:v>4.2058599699999952</c:v>
                </c:pt>
                <c:pt idx="7">
                  <c:v>4.1389089599999949</c:v>
                </c:pt>
                <c:pt idx="8">
                  <c:v>4.327218059999991</c:v>
                </c:pt>
              </c:numCache>
            </c:numRef>
          </c:val>
          <c:smooth val="0"/>
          <c:extLst xmlns:c16r2="http://schemas.microsoft.com/office/drawing/2015/06/chart">
            <c:ext xmlns:c16="http://schemas.microsoft.com/office/drawing/2014/chart" uri="{C3380CC4-5D6E-409C-BE32-E72D297353CC}">
              <c16:uniqueId val="{00000003-A98B-4BE9-BBF3-ECFBDA9A29CA}"/>
            </c:ext>
          </c:extLst>
        </c:ser>
        <c:dLbls>
          <c:showLegendKey val="0"/>
          <c:showVal val="0"/>
          <c:showCatName val="0"/>
          <c:showSerName val="0"/>
          <c:showPercent val="0"/>
          <c:showBubbleSize val="0"/>
        </c:dLbls>
        <c:marker val="1"/>
        <c:smooth val="0"/>
        <c:axId val="99048064"/>
        <c:axId val="99062144"/>
      </c:lineChart>
      <c:catAx>
        <c:axId val="9904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9062144"/>
        <c:crosses val="autoZero"/>
        <c:auto val="1"/>
        <c:lblAlgn val="ctr"/>
        <c:lblOffset val="100"/>
        <c:noMultiLvlLbl val="0"/>
      </c:catAx>
      <c:valAx>
        <c:axId val="99062144"/>
        <c:scaling>
          <c:orientation val="minMax"/>
          <c:max val="16"/>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9048064"/>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7"/>
          <c:y val="2.7777777777777811E-2"/>
        </c:manualLayout>
      </c:layout>
      <c:overlay val="0"/>
      <c:spPr>
        <a:noFill/>
        <a:ln>
          <a:noFill/>
        </a:ln>
        <a:effectLst/>
      </c:spPr>
    </c:title>
    <c:autoTitleDeleted val="0"/>
    <c:plotArea>
      <c:layout/>
      <c:lineChart>
        <c:grouping val="standard"/>
        <c:varyColors val="0"/>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15449.559840890242</c:v>
                </c:pt>
                <c:pt idx="1">
                  <c:v>17049.017345525925</c:v>
                </c:pt>
                <c:pt idx="2">
                  <c:v>18360.370601158927</c:v>
                </c:pt>
                <c:pt idx="3">
                  <c:v>20379.61669519934</c:v>
                </c:pt>
                <c:pt idx="4">
                  <c:v>21891.011240133215</c:v>
                </c:pt>
                <c:pt idx="5">
                  <c:v>24410.672519359607</c:v>
                </c:pt>
                <c:pt idx="6">
                  <c:v>25886.656344117557</c:v>
                </c:pt>
                <c:pt idx="7">
                  <c:v>28247.989957208167</c:v>
                </c:pt>
                <c:pt idx="8">
                  <c:v>31419.133719414516</c:v>
                </c:pt>
                <c:pt idx="9">
                  <c:v>32113.994350662921</c:v>
                </c:pt>
                <c:pt idx="10">
                  <c:v>33623.357444935973</c:v>
                </c:pt>
                <c:pt idx="11">
                  <c:v>35384.069018278489</c:v>
                </c:pt>
                <c:pt idx="12">
                  <c:v>36593.325019317068</c:v>
                </c:pt>
                <c:pt idx="13">
                  <c:v>38203.014814228773</c:v>
                </c:pt>
                <c:pt idx="14">
                  <c:v>40349.683011820052</c:v>
                </c:pt>
                <c:pt idx="15">
                  <c:v>41899.526971244763</c:v>
                </c:pt>
                <c:pt idx="16">
                  <c:v>44282.737214611865</c:v>
                </c:pt>
                <c:pt idx="17">
                  <c:v>46630.232045394536</c:v>
                </c:pt>
                <c:pt idx="18">
                  <c:v>48586.589924936277</c:v>
                </c:pt>
                <c:pt idx="19">
                  <c:v>51159.900134126845</c:v>
                </c:pt>
                <c:pt idx="20">
                  <c:v>54073.677651148231</c:v>
                </c:pt>
              </c:numCache>
            </c:numRef>
          </c:val>
          <c:smooth val="0"/>
          <c:extLst xmlns:c16r2="http://schemas.microsoft.com/office/drawing/2015/06/char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19492.633408863097</c:v>
                </c:pt>
                <c:pt idx="5">
                  <c:v>21279.02215616922</c:v>
                </c:pt>
                <c:pt idx="6">
                  <c:v>23228.292083710723</c:v>
                </c:pt>
                <c:pt idx="7">
                  <c:v>25355.355543159367</c:v>
                </c:pt>
                <c:pt idx="8">
                  <c:v>27676.562372334465</c:v>
                </c:pt>
                <c:pt idx="9">
                  <c:v>30209.822545305902</c:v>
                </c:pt>
                <c:pt idx="10">
                  <c:v>32974.674529035939</c:v>
                </c:pt>
                <c:pt idx="11">
                  <c:v>35992.548907402699</c:v>
                </c:pt>
                <c:pt idx="12">
                  <c:v>39286.802183773121</c:v>
                </c:pt>
                <c:pt idx="13">
                  <c:v>42882.744815492995</c:v>
                </c:pt>
                <c:pt idx="14">
                  <c:v>46807.713615976289</c:v>
                </c:pt>
                <c:pt idx="15">
                  <c:v>51091.729003823821</c:v>
                </c:pt>
                <c:pt idx="16">
                  <c:v>55767.387549101768</c:v>
                </c:pt>
                <c:pt idx="17">
                  <c:v>60869.719543614985</c:v>
                </c:pt>
                <c:pt idx="18">
                  <c:v>66437.333743595402</c:v>
                </c:pt>
                <c:pt idx="19">
                  <c:v>72512.416193251891</c:v>
                </c:pt>
                <c:pt idx="20">
                  <c:v>79140.84326802734</c:v>
                </c:pt>
              </c:numCache>
            </c:numRef>
          </c:val>
          <c:smooth val="0"/>
          <c:extLst xmlns:c16r2="http://schemas.microsoft.com/office/drawing/2015/06/char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16699.321036246227</c:v>
                </c:pt>
                <c:pt idx="1">
                  <c:v>18815.416314513015</c:v>
                </c:pt>
                <c:pt idx="2">
                  <c:v>20742.112839481008</c:v>
                </c:pt>
                <c:pt idx="3">
                  <c:v>23838.028050171881</c:v>
                </c:pt>
                <c:pt idx="4">
                  <c:v>26315.496254228052</c:v>
                </c:pt>
                <c:pt idx="5">
                  <c:v>30019.786288539261</c:v>
                </c:pt>
                <c:pt idx="6">
                  <c:v>33091.094484644927</c:v>
                </c:pt>
                <c:pt idx="7">
                  <c:v>36975.036124495447</c:v>
                </c:pt>
                <c:pt idx="8">
                  <c:v>42192.715881074226</c:v>
                </c:pt>
                <c:pt idx="9">
                  <c:v>45349.157516520747</c:v>
                </c:pt>
                <c:pt idx="10">
                  <c:v>49005.072602559172</c:v>
                </c:pt>
                <c:pt idx="11">
                  <c:v>52764.34570300558</c:v>
                </c:pt>
                <c:pt idx="12">
                  <c:v>57123.115303375962</c:v>
                </c:pt>
                <c:pt idx="13">
                  <c:v>61607.883380038817</c:v>
                </c:pt>
                <c:pt idx="14">
                  <c:v>66807.310353383931</c:v>
                </c:pt>
                <c:pt idx="15">
                  <c:v>72157.067305021061</c:v>
                </c:pt>
                <c:pt idx="16">
                  <c:v>78359.289184573834</c:v>
                </c:pt>
                <c:pt idx="17">
                  <c:v>84739.180347707224</c:v>
                </c:pt>
                <c:pt idx="18">
                  <c:v>92133.438253362314</c:v>
                </c:pt>
                <c:pt idx="19">
                  <c:v>99741.109684517607</c:v>
                </c:pt>
                <c:pt idx="20">
                  <c:v>108559.30614895299</c:v>
                </c:pt>
              </c:numCache>
            </c:numRef>
          </c:val>
          <c:smooth val="0"/>
          <c:extLst xmlns:c16r2="http://schemas.microsoft.com/office/drawing/2015/06/chart">
            <c:ext xmlns:c16="http://schemas.microsoft.com/office/drawing/2014/chart" uri="{C3380CC4-5D6E-409C-BE32-E72D297353CC}">
              <c16:uniqueId val="{00000002-D2E6-420B-B429-2121DA7040F7}"/>
            </c:ext>
          </c:extLst>
        </c:ser>
        <c:dLbls>
          <c:showLegendKey val="0"/>
          <c:showVal val="0"/>
          <c:showCatName val="0"/>
          <c:showSerName val="0"/>
          <c:showPercent val="0"/>
          <c:showBubbleSize val="0"/>
        </c:dLbls>
        <c:marker val="1"/>
        <c:smooth val="0"/>
        <c:axId val="98915840"/>
        <c:axId val="98917376"/>
      </c:lineChart>
      <c:catAx>
        <c:axId val="989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8917376"/>
        <c:crosses val="autoZero"/>
        <c:auto val="1"/>
        <c:lblAlgn val="ctr"/>
        <c:lblOffset val="100"/>
        <c:noMultiLvlLbl val="0"/>
      </c:catAx>
      <c:valAx>
        <c:axId val="9891737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891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807160897299"/>
          <c:y val="0.14856481481481501"/>
          <c:w val="0.75692096339197312"/>
          <c:h val="0.54380322251385316"/>
        </c:manualLayout>
      </c:layout>
      <c:lineChart>
        <c:grouping val="standard"/>
        <c:varyColors val="0"/>
        <c:ser>
          <c:idx val="0"/>
          <c:order val="0"/>
          <c:tx>
            <c:strRef>
              <c:f>'slide 8'!$A$3</c:f>
              <c:strCache>
                <c:ptCount val="1"/>
                <c:pt idx="0">
                  <c:v>Number of GPs</c:v>
                </c:pt>
              </c:strCache>
            </c:strRef>
          </c:tx>
          <c:spPr>
            <a:ln w="28575" cap="rnd">
              <a:solidFill>
                <a:schemeClr val="accent1"/>
              </a:solidFill>
              <a:round/>
            </a:ln>
            <a:effectLst/>
          </c:spPr>
          <c:marker>
            <c:symbol val="none"/>
          </c:marker>
          <c:dPt>
            <c:idx val="0"/>
            <c:bubble3D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C7D0-43C7-BB35-AD86DB26713F}"/>
              </c:ext>
            </c:extLst>
          </c:dPt>
          <c:dLbls>
            <c:dLbl>
              <c:idx val="0"/>
              <c:layout>
                <c:manualLayout>
                  <c:x val="-6.0935225077997299E-2"/>
                  <c:y val="-5.55556970745240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8023E-2"/>
                  <c:y val="-4.60992907801418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xmlns:c16r2="http://schemas.microsoft.com/office/drawing/2015/06/chart">
            <c:ext xmlns:c16="http://schemas.microsoft.com/office/drawing/2014/chart" uri="{C3380CC4-5D6E-409C-BE32-E72D297353CC}">
              <c16:uniqueId val="{00000003-C7D0-43C7-BB35-AD86DB26713F}"/>
            </c:ext>
          </c:extLst>
        </c:ser>
        <c:dLbls>
          <c:showLegendKey val="0"/>
          <c:showVal val="0"/>
          <c:showCatName val="0"/>
          <c:showSerName val="0"/>
          <c:showPercent val="0"/>
          <c:showBubbleSize val="0"/>
        </c:dLbls>
        <c:marker val="1"/>
        <c:smooth val="0"/>
        <c:axId val="99380224"/>
        <c:axId val="99390208"/>
      </c:lineChart>
      <c:lineChart>
        <c:grouping val="standard"/>
        <c:varyColors val="0"/>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07E-2"/>
                  <c:y val="5.5459262006074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301E-2"/>
                  <c:y val="6.7375886524822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xmlns:c16r2="http://schemas.microsoft.com/office/drawing/2015/06/chart">
            <c:ext xmlns:c16="http://schemas.microsoft.com/office/drawing/2014/chart" uri="{C3380CC4-5D6E-409C-BE32-E72D297353CC}">
              <c16:uniqueId val="{00000006-C7D0-43C7-BB35-AD86DB26713F}"/>
            </c:ext>
          </c:extLst>
        </c:ser>
        <c:dLbls>
          <c:showLegendKey val="0"/>
          <c:showVal val="0"/>
          <c:showCatName val="0"/>
          <c:showSerName val="0"/>
          <c:showPercent val="0"/>
          <c:showBubbleSize val="0"/>
        </c:dLbls>
        <c:marker val="1"/>
        <c:smooth val="0"/>
        <c:axId val="99397632"/>
        <c:axId val="99391744"/>
      </c:lineChart>
      <c:catAx>
        <c:axId val="9938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9390208"/>
        <c:crosses val="autoZero"/>
        <c:auto val="1"/>
        <c:lblAlgn val="ctr"/>
        <c:lblOffset val="100"/>
        <c:noMultiLvlLbl val="0"/>
      </c:catAx>
      <c:valAx>
        <c:axId val="993902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crossAx val="99380224"/>
        <c:crosses val="autoZero"/>
        <c:crossBetween val="between"/>
      </c:valAx>
      <c:valAx>
        <c:axId val="993917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99397632"/>
        <c:crosses val="max"/>
        <c:crossBetween val="between"/>
      </c:valAx>
      <c:catAx>
        <c:axId val="99397632"/>
        <c:scaling>
          <c:orientation val="minMax"/>
        </c:scaling>
        <c:delete val="1"/>
        <c:axPos val="b"/>
        <c:numFmt formatCode="General" sourceLinked="1"/>
        <c:majorTickMark val="out"/>
        <c:minorTickMark val="none"/>
        <c:tickLblPos val="none"/>
        <c:crossAx val="99391744"/>
        <c:crosses val="autoZero"/>
        <c:auto val="1"/>
        <c:lblAlgn val="ctr"/>
        <c:lblOffset val="100"/>
        <c:noMultiLvlLbl val="0"/>
      </c:catAx>
      <c:spPr>
        <a:noFill/>
        <a:ln>
          <a:noFill/>
        </a:ln>
        <a:effectLst/>
      </c:spPr>
    </c:plotArea>
    <c:legend>
      <c:legendPos val="b"/>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ka-G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302"/>
          <c:y val="0.17171296296296304"/>
          <c:w val="0.86486351706036801"/>
          <c:h val="0.61498432487605692"/>
        </c:manualLayout>
      </c:layout>
      <c:lineChart>
        <c:grouping val="standard"/>
        <c:varyColors val="0"/>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911E-2"/>
                  <c:y val="-5.2994359747584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xmlns:c16r2="http://schemas.microsoft.com/office/drawing/2015/06/chart">
            <c:ext xmlns:c16="http://schemas.microsoft.com/office/drawing/2014/chart" uri="{C3380CC4-5D6E-409C-BE32-E72D297353CC}">
              <c16:uniqueId val="{00000002-01F1-49DD-B23C-8035812BF0E4}"/>
            </c:ext>
          </c:extLst>
        </c:ser>
        <c:dLbls>
          <c:showLegendKey val="0"/>
          <c:showVal val="0"/>
          <c:showCatName val="0"/>
          <c:showSerName val="0"/>
          <c:showPercent val="0"/>
          <c:showBubbleSize val="0"/>
        </c:dLbls>
        <c:marker val="1"/>
        <c:smooth val="0"/>
        <c:axId val="99431936"/>
        <c:axId val="99433472"/>
      </c:lineChart>
      <c:lineChart>
        <c:grouping val="standard"/>
        <c:varyColors val="0"/>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3"/>
                  <c:y val="7.47635003071424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ka-G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273.39999999999986</c:v>
                </c:pt>
                <c:pt idx="6">
                  <c:v>301.60000000000002</c:v>
                </c:pt>
                <c:pt idx="7">
                  <c:v>327.3</c:v>
                </c:pt>
                <c:pt idx="8">
                  <c:v>336.8</c:v>
                </c:pt>
                <c:pt idx="9">
                  <c:v>366.9</c:v>
                </c:pt>
                <c:pt idx="10">
                  <c:v>386.7</c:v>
                </c:pt>
                <c:pt idx="11">
                  <c:v>410.1</c:v>
                </c:pt>
                <c:pt idx="12">
                  <c:v>424.8</c:v>
                </c:pt>
              </c:numCache>
            </c:numRef>
          </c:val>
          <c:smooth val="1"/>
          <c:extLst xmlns:c16r2="http://schemas.microsoft.com/office/drawing/2015/06/chart">
            <c:ext xmlns:c16="http://schemas.microsoft.com/office/drawing/2014/chart" uri="{C3380CC4-5D6E-409C-BE32-E72D297353CC}">
              <c16:uniqueId val="{00000005-01F1-49DD-B23C-8035812BF0E4}"/>
            </c:ext>
          </c:extLst>
        </c:ser>
        <c:dLbls>
          <c:showLegendKey val="0"/>
          <c:showVal val="0"/>
          <c:showCatName val="0"/>
          <c:showSerName val="0"/>
          <c:showPercent val="0"/>
          <c:showBubbleSize val="0"/>
        </c:dLbls>
        <c:marker val="1"/>
        <c:smooth val="0"/>
        <c:axId val="99453184"/>
        <c:axId val="99451648"/>
      </c:lineChart>
      <c:catAx>
        <c:axId val="9943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99433472"/>
        <c:crosses val="autoZero"/>
        <c:auto val="1"/>
        <c:lblAlgn val="ctr"/>
        <c:lblOffset val="100"/>
        <c:noMultiLvlLbl val="0"/>
      </c:catAx>
      <c:valAx>
        <c:axId val="9943347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99431936"/>
        <c:crosses val="autoZero"/>
        <c:crossBetween val="between"/>
      </c:valAx>
      <c:valAx>
        <c:axId val="994516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crossAx val="99453184"/>
        <c:crosses val="max"/>
        <c:crossBetween val="between"/>
      </c:valAx>
      <c:catAx>
        <c:axId val="99453184"/>
        <c:scaling>
          <c:orientation val="minMax"/>
        </c:scaling>
        <c:delete val="1"/>
        <c:axPos val="b"/>
        <c:numFmt formatCode="General" sourceLinked="1"/>
        <c:majorTickMark val="out"/>
        <c:minorTickMark val="none"/>
        <c:tickLblPos val="none"/>
        <c:crossAx val="99451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Source: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pPr/>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pPr/>
              <a:t>‹#›</a:t>
            </a:fld>
            <a:endParaRPr lang="en-US"/>
          </a:p>
        </p:txBody>
      </p:sp>
    </p:spTree>
    <p:extLst>
      <p:ext uri="{BB962C8B-B14F-4D97-AF65-F5344CB8AC3E}">
        <p14:creationId xmlns:p14="http://schemas.microsoft.com/office/powerpoint/2010/main"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factors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services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pPr/>
              <a:t>21</a:t>
            </a:fld>
            <a:endParaRPr lang="en-US"/>
          </a:p>
        </p:txBody>
      </p:sp>
    </p:spTree>
    <p:extLst>
      <p:ext uri="{BB962C8B-B14F-4D97-AF65-F5344CB8AC3E}">
        <p14:creationId xmlns:p14="http://schemas.microsoft.com/office/powerpoint/2010/main"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27</a:t>
            </a:fld>
            <a:endParaRPr lang="en-US"/>
          </a:p>
        </p:txBody>
      </p:sp>
    </p:spTree>
    <p:extLst>
      <p:ext uri="{BB962C8B-B14F-4D97-AF65-F5344CB8AC3E}">
        <p14:creationId xmlns:p14="http://schemas.microsoft.com/office/powerpoint/2010/main"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28</a:t>
            </a:fld>
            <a:endParaRPr lang="en-US"/>
          </a:p>
        </p:txBody>
      </p:sp>
    </p:spTree>
    <p:extLst>
      <p:ext uri="{BB962C8B-B14F-4D97-AF65-F5344CB8AC3E}">
        <p14:creationId xmlns:p14="http://schemas.microsoft.com/office/powerpoint/2010/main"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Political commitment and leadership are not just buzzwords. They do matter!</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Population</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services,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3/6/2017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3/6/2017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3/6/2017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3/6/2017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3/6/2017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3/6/2017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124200"/>
            <a:ext cx="6477000" cy="1828800"/>
          </a:xfrm>
        </p:spPr>
        <p:txBody>
          <a:bodyPr>
            <a:normAutofit fontScale="90000"/>
          </a:bodyPr>
          <a:lstStyle/>
          <a:p>
            <a:r>
              <a:rPr lang="ka-GE" dirty="0" smtClean="0"/>
              <a:t>საყოველთაო ჯანდაცვის მოქმედების ზონა თურქეთში: რვა სახის გამოცდილება, რომელიც ღირს გაზიარებად</a:t>
            </a:r>
            <a:endParaRPr lang="en-US" dirty="0"/>
          </a:p>
        </p:txBody>
      </p:sp>
      <p:sp>
        <p:nvSpPr>
          <p:cNvPr id="3" name="Subtitle 2"/>
          <p:cNvSpPr>
            <a:spLocks noGrp="1"/>
          </p:cNvSpPr>
          <p:nvPr>
            <p:ph type="subTitle" idx="1"/>
          </p:nvPr>
        </p:nvSpPr>
        <p:spPr/>
        <p:txBody>
          <a:bodyPr/>
          <a:lstStyle/>
          <a:p>
            <a:r>
              <a:rPr lang="en-US" dirty="0"/>
              <a:t>Enis Barış, Practice Manager, ECA, HNP GP, World Bank</a:t>
            </a:r>
          </a:p>
        </p:txBody>
      </p:sp>
    </p:spTree>
    <p:extLst>
      <p:ext uri="{BB962C8B-B14F-4D97-AF65-F5344CB8AC3E}">
        <p14:creationId xmlns:p14="http://schemas.microsoft.com/office/powerpoint/2010/main"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Increasing role of private sector in service provision</a:t>
            </a:r>
          </a:p>
        </p:txBody>
      </p:sp>
      <p:graphicFrame>
        <p:nvGraphicFramePr>
          <p:cNvPr id="7" name="Chart 6"/>
          <p:cNvGraphicFramePr>
            <a:graphicFrameLocks/>
          </p:cNvGraphicFramePr>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en-US" sz="1200" dirty="0"/>
              <a:t>Source: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A balancing act between breadth, depth and scope to show results!</a:t>
            </a:r>
          </a:p>
        </p:txBody>
      </p:sp>
      <p:sp>
        <p:nvSpPr>
          <p:cNvPr id="3" name="Text Placeholder 2"/>
          <p:cNvSpPr>
            <a:spLocks noGrp="1"/>
          </p:cNvSpPr>
          <p:nvPr>
            <p:ph type="body" sz="quarter" idx="1"/>
          </p:nvPr>
        </p:nvSpPr>
        <p:spPr/>
        <p:txBody>
          <a:bodyPr>
            <a:normAutofit/>
          </a:bodyPr>
          <a:lstStyle/>
          <a:p>
            <a:pPr algn="ctr"/>
            <a:r>
              <a:rPr lang="en-US" sz="3200" dirty="0"/>
              <a:t>Before</a:t>
            </a:r>
          </a:p>
        </p:txBody>
      </p:sp>
      <p:sp>
        <p:nvSpPr>
          <p:cNvPr id="5" name="Text Placeholder 4"/>
          <p:cNvSpPr>
            <a:spLocks noGrp="1"/>
          </p:cNvSpPr>
          <p:nvPr>
            <p:ph type="body" sz="quarter" idx="3"/>
          </p:nvPr>
        </p:nvSpPr>
        <p:spPr/>
        <p:txBody>
          <a:bodyPr>
            <a:normAutofit/>
          </a:bodyPr>
          <a:lstStyle/>
          <a:p>
            <a:pPr algn="ctr"/>
            <a:r>
              <a:rPr lang="en-US" sz="3200" dirty="0"/>
              <a:t>After</a:t>
            </a:r>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458156" cy="461665"/>
          </a:xfrm>
          <a:prstGeom prst="rect">
            <a:avLst/>
          </a:prstGeom>
          <a:noFill/>
        </p:spPr>
        <p:txBody>
          <a:bodyPr wrap="none" rtlCol="0">
            <a:spAutoFit/>
          </a:bodyPr>
          <a:lstStyle/>
          <a:p>
            <a:r>
              <a:rPr lang="en-US" sz="2400" dirty="0"/>
              <a:t>Population</a:t>
            </a:r>
          </a:p>
        </p:txBody>
      </p:sp>
      <p:sp>
        <p:nvSpPr>
          <p:cNvPr id="9" name="TextBox 8"/>
          <p:cNvSpPr txBox="1"/>
          <p:nvPr/>
        </p:nvSpPr>
        <p:spPr>
          <a:xfrm rot="18754181">
            <a:off x="4655397" y="5120049"/>
            <a:ext cx="1203856" cy="461665"/>
          </a:xfrm>
          <a:prstGeom prst="rect">
            <a:avLst/>
          </a:prstGeom>
          <a:noFill/>
        </p:spPr>
        <p:txBody>
          <a:bodyPr wrap="none" rtlCol="0">
            <a:spAutoFit/>
          </a:bodyPr>
          <a:lstStyle/>
          <a:p>
            <a:r>
              <a:rPr lang="en-US" sz="2400" dirty="0"/>
              <a:t>Services</a:t>
            </a:r>
          </a:p>
        </p:txBody>
      </p:sp>
      <p:sp>
        <p:nvSpPr>
          <p:cNvPr id="10" name="TextBox 9"/>
          <p:cNvSpPr txBox="1"/>
          <p:nvPr/>
        </p:nvSpPr>
        <p:spPr>
          <a:xfrm rot="16200000">
            <a:off x="5442467" y="3045769"/>
            <a:ext cx="914401" cy="461665"/>
          </a:xfrm>
          <a:prstGeom prst="rect">
            <a:avLst/>
          </a:prstGeom>
          <a:noFill/>
        </p:spPr>
        <p:txBody>
          <a:bodyPr wrap="square" rtlCol="0">
            <a:spAutoFit/>
          </a:bodyPr>
          <a:lstStyle/>
          <a:p>
            <a:r>
              <a:rPr lang="en-US" sz="2400" dirty="0"/>
              <a:t>Costs</a:t>
            </a:r>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458156" cy="461665"/>
          </a:xfrm>
          <a:prstGeom prst="rect">
            <a:avLst/>
          </a:prstGeom>
          <a:noFill/>
        </p:spPr>
        <p:txBody>
          <a:bodyPr wrap="none" rtlCol="0">
            <a:spAutoFit/>
          </a:bodyPr>
          <a:lstStyle/>
          <a:p>
            <a:r>
              <a:rPr lang="en-US" sz="2400" dirty="0"/>
              <a:t>Population</a:t>
            </a:r>
          </a:p>
        </p:txBody>
      </p:sp>
      <p:sp>
        <p:nvSpPr>
          <p:cNvPr id="14" name="TextBox 13"/>
          <p:cNvSpPr txBox="1"/>
          <p:nvPr/>
        </p:nvSpPr>
        <p:spPr>
          <a:xfrm rot="18754181">
            <a:off x="8770197" y="5120049"/>
            <a:ext cx="1203856" cy="461665"/>
          </a:xfrm>
          <a:prstGeom prst="rect">
            <a:avLst/>
          </a:prstGeom>
          <a:noFill/>
        </p:spPr>
        <p:txBody>
          <a:bodyPr wrap="none" rtlCol="0">
            <a:spAutoFit/>
          </a:bodyPr>
          <a:lstStyle/>
          <a:p>
            <a:r>
              <a:rPr lang="en-US" sz="2400" dirty="0"/>
              <a:t>Services</a:t>
            </a:r>
          </a:p>
        </p:txBody>
      </p:sp>
      <p:sp>
        <p:nvSpPr>
          <p:cNvPr id="15" name="TextBox 14"/>
          <p:cNvSpPr txBox="1"/>
          <p:nvPr/>
        </p:nvSpPr>
        <p:spPr>
          <a:xfrm rot="16200000">
            <a:off x="9607946" y="3159090"/>
            <a:ext cx="813043" cy="461665"/>
          </a:xfrm>
          <a:prstGeom prst="rect">
            <a:avLst/>
          </a:prstGeom>
          <a:noFill/>
        </p:spPr>
        <p:txBody>
          <a:bodyPr wrap="none" rtlCol="0">
            <a:spAutoFit/>
          </a:bodyPr>
          <a:lstStyle/>
          <a:p>
            <a:r>
              <a:rPr lang="en-US" sz="2400" dirty="0"/>
              <a:t>Costs</a:t>
            </a:r>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rmAutofit/>
          </a:bodyPr>
          <a:lstStyle/>
          <a:p>
            <a:pPr algn="ctr"/>
            <a:r>
              <a:rPr lang="en-US" dirty="0"/>
              <a:t>Evolution of Health Outcomes…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90707458"/>
              </p:ext>
            </p:extLst>
          </p:nvPr>
        </p:nvGraphicFramePr>
        <p:xfrm>
          <a:off x="2133600" y="1295400"/>
          <a:ext cx="8153400" cy="4708510"/>
        </p:xfrm>
        <a:graphic>
          <a:graphicData uri="http://schemas.openxmlformats.org/drawingml/2006/table">
            <a:tbl>
              <a:tblPr firstRow="1" bandRow="1">
                <a:tableStyleId>{5C22544A-7EE6-4342-B048-85BDC9FD1C3A}</a:tableStyleId>
              </a:tblPr>
              <a:tblGrid>
                <a:gridCol w="3121025">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765175">
                  <a:extLst>
                    <a:ext uri="{9D8B030D-6E8A-4147-A177-3AD203B41FA5}">
                      <a16:colId xmlns:a16="http://schemas.microsoft.com/office/drawing/2014/main" xmlns="" val="20005"/>
                    </a:ext>
                  </a:extLst>
                </a:gridCol>
              </a:tblGrid>
              <a:tr h="656162">
                <a:tc>
                  <a:txBody>
                    <a:bodyPr/>
                    <a:lstStyle/>
                    <a:p>
                      <a:pPr algn="l" fontAlgn="b"/>
                      <a:r>
                        <a:rPr lang="en-US" sz="1100" b="0" i="0" u="none" strike="noStrike" dirty="0">
                          <a:solidFill>
                            <a:srgbClr val="000000"/>
                          </a:solidFill>
                          <a:effectLst/>
                          <a:latin typeface="Calibri"/>
                        </a:rPr>
                        <a:t>Main Indicators</a:t>
                      </a:r>
                    </a:p>
                  </a:txBody>
                  <a:tcPr marL="9525" marR="9525" marT="9525" marB="0" anchor="b"/>
                </a:tc>
                <a:tc>
                  <a:txBody>
                    <a:bodyPr/>
                    <a:lstStyle/>
                    <a:p>
                      <a:pPr algn="ctr" fontAlgn="b"/>
                      <a:r>
                        <a:rPr lang="en-US" sz="1100" b="0" i="0" u="none" strike="noStrike" dirty="0">
                          <a:solidFill>
                            <a:srgbClr val="000000"/>
                          </a:solidFill>
                          <a:effectLst/>
                          <a:latin typeface="Calibri"/>
                        </a:rPr>
                        <a:t>Turkey, 2000</a:t>
                      </a:r>
                    </a:p>
                  </a:txBody>
                  <a:tcPr marL="9525" marR="9525" marT="9525" marB="0" anchor="b"/>
                </a:tc>
                <a:tc>
                  <a:txBody>
                    <a:bodyPr/>
                    <a:lstStyle/>
                    <a:p>
                      <a:pPr algn="ctr" fontAlgn="b"/>
                      <a:r>
                        <a:rPr lang="en-US" sz="1100" b="0" i="0" u="none" strike="noStrike">
                          <a:solidFill>
                            <a:srgbClr val="000000"/>
                          </a:solidFill>
                          <a:effectLst/>
                          <a:latin typeface="Calibri"/>
                        </a:rPr>
                        <a:t>Turkey, latest</a:t>
                      </a:r>
                    </a:p>
                  </a:txBody>
                  <a:tcPr marL="9525" marR="9525" marT="9525" marB="0" anchor="b"/>
                </a:tc>
                <a:tc>
                  <a:txBody>
                    <a:bodyPr/>
                    <a:lstStyle/>
                    <a:p>
                      <a:pPr algn="ctr" fontAlgn="b"/>
                      <a:r>
                        <a:rPr lang="en-US" sz="1100" b="0" i="0" u="none" strike="noStrike">
                          <a:solidFill>
                            <a:srgbClr val="000000"/>
                          </a:solidFill>
                          <a:effectLst/>
                          <a:latin typeface="Calibri"/>
                        </a:rPr>
                        <a:t>Lowest, latest</a:t>
                      </a:r>
                    </a:p>
                  </a:txBody>
                  <a:tcPr marL="9525" marR="9525" marT="9525" marB="0" anchor="b"/>
                </a:tc>
                <a:tc>
                  <a:txBody>
                    <a:bodyPr/>
                    <a:lstStyle/>
                    <a:p>
                      <a:pPr algn="ctr" fontAlgn="b"/>
                      <a:r>
                        <a:rPr lang="en-US" sz="1100" b="0" i="0" u="none" strike="noStrike">
                          <a:solidFill>
                            <a:srgbClr val="000000"/>
                          </a:solidFill>
                          <a:effectLst/>
                          <a:latin typeface="Calibri"/>
                        </a:rPr>
                        <a:t>Highest, latest</a:t>
                      </a:r>
                    </a:p>
                  </a:txBody>
                  <a:tcPr marL="9525" marR="9525" marT="9525" marB="0" anchor="b"/>
                </a:tc>
                <a:tc>
                  <a:txBody>
                    <a:bodyPr/>
                    <a:lstStyle/>
                    <a:p>
                      <a:pPr algn="ctr" fontAlgn="b"/>
                      <a:r>
                        <a:rPr lang="en-US" sz="1100" b="0" i="0" u="none" strike="noStrike">
                          <a:solidFill>
                            <a:srgbClr val="000000"/>
                          </a:solidFill>
                          <a:effectLst/>
                          <a:latin typeface="Calibri"/>
                        </a:rPr>
                        <a:t>Average Comparator Countries, latest</a:t>
                      </a:r>
                    </a:p>
                  </a:txBody>
                  <a:tcPr marL="9525" marR="9525" marT="9525" marB="0" anchor="b"/>
                </a:tc>
                <a:extLst>
                  <a:ext uri="{0D108BD9-81ED-4DB2-BD59-A6C34878D82A}">
                    <a16:rowId xmlns:a16="http://schemas.microsoft.com/office/drawing/2014/main" xmlns="" val="10000"/>
                  </a:ext>
                </a:extLst>
              </a:tr>
              <a:tr h="301607">
                <a:tc>
                  <a:txBody>
                    <a:bodyPr/>
                    <a:lstStyle/>
                    <a:p>
                      <a:pPr algn="l" fontAlgn="b"/>
                      <a:r>
                        <a:rPr lang="en-US" sz="1100" b="0" i="0" u="none" strike="noStrike">
                          <a:solidFill>
                            <a:srgbClr val="000000"/>
                          </a:solidFill>
                          <a:effectLst/>
                          <a:latin typeface="Calibri"/>
                        </a:rPr>
                        <a:t>One-year-olds immunized with MCV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a16="http://schemas.microsoft.com/office/drawing/2014/main" xmlns="" val="10001"/>
                  </a:ext>
                </a:extLst>
              </a:tr>
              <a:tr h="400273">
                <a:tc>
                  <a:txBody>
                    <a:bodyPr/>
                    <a:lstStyle/>
                    <a:p>
                      <a:pPr algn="l" fontAlgn="b"/>
                      <a:r>
                        <a:rPr lang="en-US" sz="1100" b="0" i="0" u="none" strike="noStrike">
                          <a:solidFill>
                            <a:srgbClr val="000000"/>
                          </a:solidFill>
                          <a:effectLst/>
                          <a:latin typeface="Calibri"/>
                        </a:rPr>
                        <a:t>Diphtheria tetanus toxoid and pertussis (DTP3) immunization coverage among 1-year</a:t>
                      </a: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a16="http://schemas.microsoft.com/office/drawing/2014/main" xmlns="" val="10002"/>
                  </a:ext>
                </a:extLst>
              </a:tr>
              <a:tr h="301607">
                <a:tc>
                  <a:txBody>
                    <a:bodyPr/>
                    <a:lstStyle/>
                    <a:p>
                      <a:pPr algn="l" fontAlgn="b"/>
                      <a:r>
                        <a:rPr lang="en-US" sz="1100" b="0" i="0" u="none" strike="noStrike">
                          <a:solidFill>
                            <a:srgbClr val="000000"/>
                          </a:solidFill>
                          <a:effectLst/>
                          <a:latin typeface="Calibri"/>
                        </a:rPr>
                        <a:t>Infant mortality rate (per 1 000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a16="http://schemas.microsoft.com/office/drawing/2014/main" xmlns="" val="10003"/>
                  </a:ext>
                </a:extLst>
              </a:tr>
              <a:tr h="400273">
                <a:tc>
                  <a:txBody>
                    <a:bodyPr/>
                    <a:lstStyle/>
                    <a:p>
                      <a:pPr algn="l" fontAlgn="b"/>
                      <a:r>
                        <a:rPr lang="en-US" sz="1100" b="0" i="0" u="none" strike="noStrike">
                          <a:solidFill>
                            <a:srgbClr val="000000"/>
                          </a:solidFill>
                          <a:effectLst/>
                          <a:latin typeface="Calibri"/>
                        </a:rPr>
                        <a:t>Under-5 mortality rate (probability of dying by age 5 per 1000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a16="http://schemas.microsoft.com/office/drawing/2014/main" xmlns="" val="10004"/>
                  </a:ext>
                </a:extLst>
              </a:tr>
              <a:tr h="218262">
                <a:tc>
                  <a:txBody>
                    <a:bodyPr/>
                    <a:lstStyle/>
                    <a:p>
                      <a:pPr algn="l" fontAlgn="b"/>
                      <a:r>
                        <a:rPr lang="en-US" sz="1100" b="0" i="0" u="none" strike="noStrike">
                          <a:solidFill>
                            <a:srgbClr val="000000"/>
                          </a:solidFill>
                          <a:effectLst/>
                          <a:latin typeface="Calibri"/>
                        </a:rPr>
                        <a:t>Maternal mortality ratio</a:t>
                      </a: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a16="http://schemas.microsoft.com/office/drawing/2014/main" xmlns="" val="10005"/>
                  </a:ext>
                </a:extLst>
              </a:tr>
              <a:tr h="218262">
                <a:tc>
                  <a:txBody>
                    <a:bodyPr/>
                    <a:lstStyle/>
                    <a:p>
                      <a:pPr algn="l" fontAlgn="b"/>
                      <a:r>
                        <a:rPr lang="en-US" sz="1100" b="0" i="0" u="none" strike="noStrike">
                          <a:solidFill>
                            <a:srgbClr val="000000"/>
                          </a:solidFill>
                          <a:effectLst/>
                          <a:latin typeface="Calibri"/>
                        </a:rPr>
                        <a:t>Life expectancy at birth (years) both sexes</a:t>
                      </a: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a16="http://schemas.microsoft.com/office/drawing/2014/main" xmlns="" val="10006"/>
                  </a:ext>
                </a:extLst>
              </a:tr>
              <a:tr h="332676">
                <a:tc>
                  <a:txBody>
                    <a:bodyPr/>
                    <a:lstStyle/>
                    <a:p>
                      <a:pPr algn="l" fontAlgn="b"/>
                      <a:r>
                        <a:rPr lang="en-US" sz="1100" b="0" i="0" u="none" strike="noStrike">
                          <a:solidFill>
                            <a:srgbClr val="000000"/>
                          </a:solidFill>
                          <a:effectLst/>
                          <a:latin typeface="Calibri"/>
                        </a:rPr>
                        <a:t>Total expenditure on health as percentage of gross domestic product</a:t>
                      </a: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a16="http://schemas.microsoft.com/office/drawing/2014/main" xmlns="" val="10007"/>
                  </a:ext>
                </a:extLst>
              </a:tr>
              <a:tr h="498940">
                <a:tc>
                  <a:txBody>
                    <a:bodyPr/>
                    <a:lstStyle/>
                    <a:p>
                      <a:pPr algn="l" fontAlgn="b"/>
                      <a:r>
                        <a:rPr lang="en-US" sz="1100" b="0" i="0" u="none" strike="noStrike">
                          <a:solidFill>
                            <a:srgbClr val="000000"/>
                          </a:solidFill>
                          <a:effectLst/>
                          <a:latin typeface="Calibri"/>
                        </a:rPr>
                        <a:t>General government expenditure on health as percentage of total government expenditure</a:t>
                      </a: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a16="http://schemas.microsoft.com/office/drawing/2014/main" xmlns="" val="10008"/>
                  </a:ext>
                </a:extLst>
              </a:tr>
              <a:tr h="332676">
                <a:tc>
                  <a:txBody>
                    <a:bodyPr/>
                    <a:lstStyle/>
                    <a:p>
                      <a:pPr algn="l" fontAlgn="b"/>
                      <a:r>
                        <a:rPr lang="en-US" sz="1100" b="0" i="0" u="none" strike="noStrike">
                          <a:solidFill>
                            <a:srgbClr val="000000"/>
                          </a:solidFill>
                          <a:effectLst/>
                          <a:latin typeface="Calibri"/>
                        </a:rPr>
                        <a:t>Per capita government expenditure on health (PPP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a16="http://schemas.microsoft.com/office/drawing/2014/main" xmlns="" val="10009"/>
                  </a:ext>
                </a:extLst>
              </a:tr>
              <a:tr h="332676">
                <a:tc>
                  <a:txBody>
                    <a:bodyPr/>
                    <a:lstStyle/>
                    <a:p>
                      <a:pPr algn="l" fontAlgn="b"/>
                      <a:r>
                        <a:rPr lang="it-IT" sz="1100" b="0" i="0" u="none" strike="noStrike">
                          <a:solidFill>
                            <a:srgbClr val="000000"/>
                          </a:solidFill>
                          <a:effectLst/>
                          <a:latin typeface="Calibri"/>
                        </a:rPr>
                        <a:t>GNI per capita,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a16="http://schemas.microsoft.com/office/drawing/2014/main" xmlns="" val="10010"/>
                  </a:ext>
                </a:extLst>
              </a:tr>
              <a:tr h="218262">
                <a:tc>
                  <a:txBody>
                    <a:bodyPr/>
                    <a:lstStyle/>
                    <a:p>
                      <a:pPr algn="l" fontAlgn="b"/>
                      <a:r>
                        <a:rPr lang="en-US" sz="1100" b="0" i="0" u="none" strike="noStrike">
                          <a:solidFill>
                            <a:srgbClr val="000000"/>
                          </a:solidFill>
                          <a:effectLst/>
                          <a:latin typeface="Calibri"/>
                        </a:rPr>
                        <a:t>Female adult literacy rate</a:t>
                      </a: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a16="http://schemas.microsoft.com/office/drawing/2014/main" xmlns="" val="10011"/>
                  </a:ext>
                </a:extLst>
              </a:tr>
              <a:tr h="218262">
                <a:tc>
                  <a:txBody>
                    <a:bodyPr/>
                    <a:lstStyle/>
                    <a:p>
                      <a:pPr algn="l" fontAlgn="b"/>
                      <a:r>
                        <a:rPr lang="en-US" sz="1100" b="0" i="0" u="none" strike="noStrike">
                          <a:solidFill>
                            <a:srgbClr val="000000"/>
                          </a:solidFill>
                          <a:effectLst/>
                          <a:latin typeface="Calibri"/>
                        </a:rPr>
                        <a:t>Gini index</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a16="http://schemas.microsoft.com/office/drawing/2014/main" xmlns="" val="10012"/>
                  </a:ext>
                </a:extLst>
              </a:tr>
              <a:tr h="218262">
                <a:tc>
                  <a:txBody>
                    <a:bodyPr/>
                    <a:lstStyle/>
                    <a:p>
                      <a:pPr algn="l" fontAlgn="b"/>
                      <a:r>
                        <a:rPr lang="en-US" sz="1100" b="0" i="0" u="none" strike="noStrike">
                          <a:solidFill>
                            <a:srgbClr val="000000"/>
                          </a:solidFill>
                          <a:effectLst/>
                          <a:latin typeface="Calibri"/>
                        </a:rPr>
                        <a:t>Total fertility rate</a:t>
                      </a: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a16="http://schemas.microsoft.com/office/drawing/2014/main" xmlns="" val="10013"/>
                  </a:ext>
                </a:extLst>
              </a:tr>
            </a:tbl>
          </a:graphicData>
        </a:graphic>
      </p:graphicFrame>
      <p:sp>
        <p:nvSpPr>
          <p:cNvPr id="5" name="Text Box 3"/>
          <p:cNvSpPr txBox="1">
            <a:spLocks noChangeArrowheads="1"/>
          </p:cNvSpPr>
          <p:nvPr/>
        </p:nvSpPr>
        <p:spPr bwMode="auto">
          <a:xfrm>
            <a:off x="1981200" y="6211670"/>
            <a:ext cx="8686800" cy="646331"/>
          </a:xfrm>
          <a:prstGeom prst="rect">
            <a:avLst/>
          </a:prstGeom>
          <a:noFill/>
          <a:ln w="9525" algn="ctr">
            <a:noFill/>
            <a:miter lim="800000"/>
            <a:headEnd/>
            <a:tailEnd/>
          </a:ln>
          <a:effectLst/>
        </p:spPr>
        <p:txBody>
          <a:bodyPr wrap="square">
            <a:spAutoFit/>
          </a:bodyPr>
          <a:lstStyle/>
          <a:p>
            <a:pPr lvl="0" fontAlgn="base">
              <a:spcBef>
                <a:spcPct val="0"/>
              </a:spcBef>
              <a:spcAft>
                <a:spcPct val="0"/>
              </a:spcAft>
            </a:pPr>
            <a:r>
              <a:rPr lang="en-GB" sz="900" dirty="0">
                <a:latin typeface="Arial" pitchFamily="34" charset="0"/>
                <a:ea typeface="Times New Roman" pitchFamily="18" charset="0"/>
                <a:cs typeface="Arial" pitchFamily="34" charset="0"/>
              </a:rPr>
              <a:t>Note: The following sixteen countries were used as reference: Argentina, Brazil, Bulgaria, Chile, Colombia, Croatia, Malaysia, Mexico, Poland, Romania, the Russian Federation, Serbia, South Africa, Thailand, Ukraine and Venezuela. </a:t>
            </a:r>
          </a:p>
          <a:p>
            <a:pPr lvl="0" fontAlgn="base">
              <a:spcBef>
                <a:spcPct val="0"/>
              </a:spcBef>
              <a:spcAft>
                <a:spcPct val="0"/>
              </a:spcAft>
            </a:pPr>
            <a:r>
              <a:rPr lang="en-GB" sz="900" dirty="0">
                <a:latin typeface="Arial" pitchFamily="34" charset="0"/>
                <a:cs typeface="Arial" pitchFamily="34" charset="0"/>
              </a:rPr>
              <a:t>a-2004; b-2002; c-2012, d-2011</a:t>
            </a:r>
            <a:endParaRPr lang="en-US" sz="900" dirty="0">
              <a:latin typeface="Arial" pitchFamily="34" charset="0"/>
              <a:cs typeface="Arial" pitchFamily="34" charset="0"/>
            </a:endParaRPr>
          </a:p>
          <a:p>
            <a:r>
              <a:rPr lang="en-GB" sz="900" dirty="0"/>
              <a:t>Source: WHO, Global Health Expenditure Database (2015) and World Development Report, 2015</a:t>
            </a:r>
            <a:endParaRPr lang="en-US" sz="900" dirty="0"/>
          </a:p>
        </p:txBody>
      </p:sp>
    </p:spTree>
    <p:extLst>
      <p:ext uri="{BB962C8B-B14F-4D97-AF65-F5344CB8AC3E}">
        <p14:creationId xmlns:p14="http://schemas.microsoft.com/office/powerpoint/2010/main"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….of Financial Protection</a:t>
            </a:r>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1378164149"/>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…..And of Patient Satisfaction.</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en-US" dirty="0"/>
              <a:t>Source:  Health Statistics Yearbook 2015, MOH</a:t>
            </a:r>
          </a:p>
        </p:txBody>
      </p:sp>
      <p:pic>
        <p:nvPicPr>
          <p:cNvPr id="6" name="Picture 5"/>
          <p:cNvPicPr>
            <a:picLocks noChangeAspect="1"/>
          </p:cNvPicPr>
          <p:nvPr/>
        </p:nvPicPr>
        <p:blipFill>
          <a:blip r:embed="rId3" cstate="print"/>
          <a:stretch>
            <a:fillRect/>
          </a:stretch>
        </p:blipFill>
        <p:spPr>
          <a:xfrm>
            <a:off x="2234453" y="1866059"/>
            <a:ext cx="7239000" cy="4524375"/>
          </a:xfrm>
          <a:prstGeom prst="rect">
            <a:avLst/>
          </a:prstGeom>
        </p:spPr>
      </p:pic>
      <p:sp>
        <p:nvSpPr>
          <p:cNvPr id="7" name="Rectangle 6"/>
          <p:cNvSpPr/>
          <p:nvPr/>
        </p:nvSpPr>
        <p:spPr>
          <a:xfrm>
            <a:off x="737347" y="1615399"/>
            <a:ext cx="10233212" cy="338554"/>
          </a:xfrm>
          <a:prstGeom prst="rect">
            <a:avLst/>
          </a:prstGeom>
        </p:spPr>
        <p:txBody>
          <a:bodyPr wrap="square">
            <a:spAutoFit/>
          </a:bodyPr>
          <a:lstStyle/>
          <a:p>
            <a:r>
              <a:rPr lang="en-US" sz="1600" dirty="0">
                <a:latin typeface="TimesNewRomanPSMT"/>
              </a:rPr>
              <a:t>Satisfaction with Health Care Services, (%) and per Capita Total Current Health Expenditure, (PPP US $), 2014</a:t>
            </a:r>
            <a:endParaRPr lang="en-US" sz="1600" dirty="0"/>
          </a:p>
        </p:txBody>
      </p:sp>
    </p:spTree>
    <p:extLst>
      <p:ext uri="{BB962C8B-B14F-4D97-AF65-F5344CB8AC3E}">
        <p14:creationId xmlns:p14="http://schemas.microsoft.com/office/powerpoint/2010/main"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cstate="print"/>
          <a:stretch>
            <a:fillRect/>
          </a:stretch>
        </p:blipFill>
        <p:spPr>
          <a:xfrm>
            <a:off x="6369050" y="2454917"/>
            <a:ext cx="3886200" cy="2840342"/>
          </a:xfrm>
          <a:prstGeom prst="rect">
            <a:avLst/>
          </a:prstGeom>
        </p:spPr>
      </p:pic>
      <p:sp>
        <p:nvSpPr>
          <p:cNvPr id="7" name="TextBox 6"/>
          <p:cNvSpPr txBox="1"/>
          <p:nvPr/>
        </p:nvSpPr>
        <p:spPr>
          <a:xfrm>
            <a:off x="2172475" y="1981200"/>
            <a:ext cx="3628109" cy="369332"/>
          </a:xfrm>
          <a:prstGeom prst="rect">
            <a:avLst/>
          </a:prstGeom>
          <a:noFill/>
        </p:spPr>
        <p:txBody>
          <a:bodyPr wrap="none" rtlCol="0">
            <a:spAutoFit/>
          </a:bodyPr>
          <a:lstStyle/>
          <a:p>
            <a:r>
              <a:rPr lang="en-US" dirty="0">
                <a:solidFill>
                  <a:srgbClr val="FF0000"/>
                </a:solidFill>
              </a:rPr>
              <a:t>Health Expenditure Efficiency Frontier</a:t>
            </a:r>
          </a:p>
        </p:txBody>
      </p:sp>
      <p:sp>
        <p:nvSpPr>
          <p:cNvPr id="8" name="TextBox 7"/>
          <p:cNvSpPr txBox="1"/>
          <p:nvPr/>
        </p:nvSpPr>
        <p:spPr>
          <a:xfrm>
            <a:off x="6804120" y="1981200"/>
            <a:ext cx="3445815" cy="369332"/>
          </a:xfrm>
          <a:prstGeom prst="rect">
            <a:avLst/>
          </a:prstGeom>
          <a:noFill/>
        </p:spPr>
        <p:txBody>
          <a:bodyPr wrap="none" rtlCol="0">
            <a:spAutoFit/>
          </a:bodyPr>
          <a:lstStyle/>
          <a:p>
            <a:r>
              <a:rPr lang="en-US" dirty="0">
                <a:solidFill>
                  <a:srgbClr val="FF0000"/>
                </a:solidFill>
              </a:rPr>
              <a:t>Health Expenditure Efficiency Score</a:t>
            </a:r>
          </a:p>
        </p:txBody>
      </p:sp>
      <p:pic>
        <p:nvPicPr>
          <p:cNvPr id="9" name="Picture 8"/>
          <p:cNvPicPr>
            <a:picLocks noChangeAspect="1"/>
          </p:cNvPicPr>
          <p:nvPr/>
        </p:nvPicPr>
        <p:blipFill>
          <a:blip r:embed="rId5" cstate="print"/>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776944" cy="369332"/>
          </a:xfrm>
          <a:prstGeom prst="rect">
            <a:avLst/>
          </a:prstGeom>
          <a:noFill/>
        </p:spPr>
        <p:txBody>
          <a:bodyPr wrap="none" rtlCol="0">
            <a:spAutoFit/>
          </a:bodyPr>
          <a:lstStyle/>
          <a:p>
            <a:r>
              <a:rPr lang="en-US" dirty="0">
                <a:solidFill>
                  <a:srgbClr val="FF0000"/>
                </a:solidFill>
              </a:rPr>
              <a:t>Turkey</a:t>
            </a:r>
          </a:p>
        </p:txBody>
      </p:sp>
      <p:sp>
        <p:nvSpPr>
          <p:cNvPr id="14" name="TextBox 13"/>
          <p:cNvSpPr txBox="1"/>
          <p:nvPr/>
        </p:nvSpPr>
        <p:spPr>
          <a:xfrm>
            <a:off x="2392839" y="6440178"/>
            <a:ext cx="7025321" cy="276999"/>
          </a:xfrm>
          <a:prstGeom prst="rect">
            <a:avLst/>
          </a:prstGeom>
          <a:noFill/>
        </p:spPr>
        <p:txBody>
          <a:bodyPr wrap="none" rtlCol="0">
            <a:spAutoFit/>
          </a:bodyPr>
          <a:lstStyle/>
          <a:p>
            <a:r>
              <a:rPr lang="en-US" sz="12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dirty="0"/>
              <a:t>Is Turkey there Yet (2)?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en-US" sz="3600" b="1" dirty="0">
                <a:solidFill>
                  <a:schemeClr val="tx2"/>
                </a:solidFill>
                <a:latin typeface="+mj-lt"/>
              </a:rPr>
              <a:t>Financial Risk Protection has levelled off…..</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499610016"/>
              </p:ext>
            </p:extLst>
          </p:nvPr>
        </p:nvGraphicFramePr>
        <p:xfrm>
          <a:off x="2153920" y="4962811"/>
          <a:ext cx="8138162" cy="1476375"/>
        </p:xfrm>
        <a:graphic>
          <a:graphicData uri="http://schemas.openxmlformats.org/drawingml/2006/table">
            <a:tbl>
              <a:tblPr>
                <a:tableStyleId>{5C22544A-7EE6-4342-B048-85BDC9FD1C3A}</a:tableStyleId>
              </a:tblPr>
              <a:tblGrid>
                <a:gridCol w="2077828">
                  <a:extLst>
                    <a:ext uri="{9D8B030D-6E8A-4147-A177-3AD203B41FA5}">
                      <a16:colId xmlns:a16="http://schemas.microsoft.com/office/drawing/2014/main" xmlns="" val="23689348"/>
                    </a:ext>
                  </a:extLst>
                </a:gridCol>
                <a:gridCol w="432881">
                  <a:extLst>
                    <a:ext uri="{9D8B030D-6E8A-4147-A177-3AD203B41FA5}">
                      <a16:colId xmlns:a16="http://schemas.microsoft.com/office/drawing/2014/main" xmlns="" val="1502184334"/>
                    </a:ext>
                  </a:extLst>
                </a:gridCol>
                <a:gridCol w="432881">
                  <a:extLst>
                    <a:ext uri="{9D8B030D-6E8A-4147-A177-3AD203B41FA5}">
                      <a16:colId xmlns:a16="http://schemas.microsoft.com/office/drawing/2014/main" xmlns="" val="3308242735"/>
                    </a:ext>
                  </a:extLst>
                </a:gridCol>
                <a:gridCol w="432881">
                  <a:extLst>
                    <a:ext uri="{9D8B030D-6E8A-4147-A177-3AD203B41FA5}">
                      <a16:colId xmlns:a16="http://schemas.microsoft.com/office/drawing/2014/main" xmlns="" val="4291139043"/>
                    </a:ext>
                  </a:extLst>
                </a:gridCol>
                <a:gridCol w="432881">
                  <a:extLst>
                    <a:ext uri="{9D8B030D-6E8A-4147-A177-3AD203B41FA5}">
                      <a16:colId xmlns:a16="http://schemas.microsoft.com/office/drawing/2014/main" xmlns="" val="1221733000"/>
                    </a:ext>
                  </a:extLst>
                </a:gridCol>
                <a:gridCol w="432881">
                  <a:extLst>
                    <a:ext uri="{9D8B030D-6E8A-4147-A177-3AD203B41FA5}">
                      <a16:colId xmlns:a16="http://schemas.microsoft.com/office/drawing/2014/main" xmlns="" val="2938627592"/>
                    </a:ext>
                  </a:extLst>
                </a:gridCol>
                <a:gridCol w="432881">
                  <a:extLst>
                    <a:ext uri="{9D8B030D-6E8A-4147-A177-3AD203B41FA5}">
                      <a16:colId xmlns:a16="http://schemas.microsoft.com/office/drawing/2014/main" xmlns="" val="1689096676"/>
                    </a:ext>
                  </a:extLst>
                </a:gridCol>
                <a:gridCol w="432881">
                  <a:extLst>
                    <a:ext uri="{9D8B030D-6E8A-4147-A177-3AD203B41FA5}">
                      <a16:colId xmlns:a16="http://schemas.microsoft.com/office/drawing/2014/main" xmlns="" val="796491350"/>
                    </a:ext>
                  </a:extLst>
                </a:gridCol>
                <a:gridCol w="432881">
                  <a:extLst>
                    <a:ext uri="{9D8B030D-6E8A-4147-A177-3AD203B41FA5}">
                      <a16:colId xmlns:a16="http://schemas.microsoft.com/office/drawing/2014/main" xmlns="" val="2733864768"/>
                    </a:ext>
                  </a:extLst>
                </a:gridCol>
                <a:gridCol w="432881">
                  <a:extLst>
                    <a:ext uri="{9D8B030D-6E8A-4147-A177-3AD203B41FA5}">
                      <a16:colId xmlns:a16="http://schemas.microsoft.com/office/drawing/2014/main" xmlns="" val="719777097"/>
                    </a:ext>
                  </a:extLst>
                </a:gridCol>
                <a:gridCol w="432881">
                  <a:extLst>
                    <a:ext uri="{9D8B030D-6E8A-4147-A177-3AD203B41FA5}">
                      <a16:colId xmlns:a16="http://schemas.microsoft.com/office/drawing/2014/main" xmlns="" val="3858452945"/>
                    </a:ext>
                  </a:extLst>
                </a:gridCol>
                <a:gridCol w="432881">
                  <a:extLst>
                    <a:ext uri="{9D8B030D-6E8A-4147-A177-3AD203B41FA5}">
                      <a16:colId xmlns:a16="http://schemas.microsoft.com/office/drawing/2014/main" xmlns="" val="463366653"/>
                    </a:ext>
                  </a:extLst>
                </a:gridCol>
                <a:gridCol w="432881">
                  <a:extLst>
                    <a:ext uri="{9D8B030D-6E8A-4147-A177-3AD203B41FA5}">
                      <a16:colId xmlns:a16="http://schemas.microsoft.com/office/drawing/2014/main" xmlns="" val="2375319456"/>
                    </a:ext>
                  </a:extLst>
                </a:gridCol>
                <a:gridCol w="432881">
                  <a:extLst>
                    <a:ext uri="{9D8B030D-6E8A-4147-A177-3AD203B41FA5}">
                      <a16:colId xmlns:a16="http://schemas.microsoft.com/office/drawing/2014/main" xmlns="" val="2469924084"/>
                    </a:ext>
                  </a:extLst>
                </a:gridCol>
                <a:gridCol w="432881">
                  <a:extLst>
                    <a:ext uri="{9D8B030D-6E8A-4147-A177-3AD203B41FA5}">
                      <a16:colId xmlns:a16="http://schemas.microsoft.com/office/drawing/2014/main" xmlns=""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a16="http://schemas.microsoft.com/office/drawing/2014/main" xmlns="" val="835143674"/>
                  </a:ext>
                </a:extLst>
              </a:tr>
              <a:tr h="647609">
                <a:tc>
                  <a:txBody>
                    <a:bodyPr/>
                    <a:lstStyle/>
                    <a:p>
                      <a:pPr algn="l" fontAlgn="b"/>
                      <a:r>
                        <a:rPr lang="en-US" sz="1400" u="none" strike="noStrike" dirty="0">
                          <a:effectLst/>
                        </a:rPr>
                        <a:t>Proportion of households with catastrophic health expenditures</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a16="http://schemas.microsoft.com/office/drawing/2014/main" xmlns="" val="1600524751"/>
                  </a:ext>
                </a:extLst>
              </a:tr>
              <a:tr h="647609">
                <a:tc>
                  <a:txBody>
                    <a:bodyPr/>
                    <a:lstStyle/>
                    <a:p>
                      <a:pPr algn="l" fontAlgn="b"/>
                      <a:r>
                        <a:rPr lang="en-US" sz="1400" u="none" strike="noStrike" dirty="0">
                          <a:effectLst/>
                        </a:rPr>
                        <a:t>Incidence of household impoverishment due to health  expenditures </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a16="http://schemas.microsoft.com/office/drawing/2014/main" xmlns=""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5110043"/>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…..So has Satisfaction</a:t>
            </a:r>
          </a:p>
        </p:txBody>
      </p:sp>
      <p:graphicFrame>
        <p:nvGraphicFramePr>
          <p:cNvPr id="4" name="Content Placeholder 3"/>
          <p:cNvGraphicFramePr>
            <a:graphicFrameLocks noGrp="1"/>
          </p:cNvGraphicFramePr>
          <p:nvPr>
            <p:ph sz="quarter" idx="1"/>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en-US" dirty="0"/>
              <a:t>Satisfaction from Public Services (%)</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Tree>
    <p:extLst>
      <p:ext uri="{BB962C8B-B14F-4D97-AF65-F5344CB8AC3E}">
        <p14:creationId xmlns:p14="http://schemas.microsoft.com/office/powerpoint/2010/main"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en-US" sz="1200" dirty="0"/>
              <a:t>Source: OECD</a:t>
            </a:r>
          </a:p>
        </p:txBody>
      </p:sp>
    </p:spTree>
    <p:extLst>
      <p:ext uri="{BB962C8B-B14F-4D97-AF65-F5344CB8AC3E}">
        <p14:creationId xmlns:p14="http://schemas.microsoft.com/office/powerpoint/2010/main"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Next?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en-US" dirty="0"/>
              <a:t>Efficiency Frontier (EF)</a:t>
            </a:r>
          </a:p>
          <a:p>
            <a:pPr marL="819150" lvl="2" indent="-457200"/>
            <a:r>
              <a:rPr lang="en-US" dirty="0"/>
              <a:t>Highest Life Expectancy at the Lowest Cost</a:t>
            </a:r>
          </a:p>
          <a:p>
            <a:pPr marL="1173163" lvl="3" indent="-457200"/>
            <a:r>
              <a:rPr lang="en-US" dirty="0"/>
              <a:t>Avoidable mortality (NCDs)</a:t>
            </a:r>
          </a:p>
          <a:p>
            <a:pPr marL="1173163" lvl="3" indent="-457200"/>
            <a:r>
              <a:rPr lang="en-US" dirty="0"/>
              <a:t>Amenable to prevention (NCDs)</a:t>
            </a:r>
          </a:p>
          <a:p>
            <a:pPr marL="1173163" lvl="3" indent="-457200"/>
            <a:r>
              <a:rPr lang="en-US" dirty="0"/>
              <a:t>Investment in Early Childhood</a:t>
            </a:r>
          </a:p>
          <a:p>
            <a:pPr marL="457200" indent="-457200">
              <a:buFont typeface="Arial" panose="020B0604020202020204" pitchFamily="34" charset="0"/>
              <a:buChar char="•"/>
            </a:pPr>
            <a:r>
              <a:rPr lang="en-US" dirty="0"/>
              <a:t>Value-based healthcare (VBH)</a:t>
            </a:r>
          </a:p>
          <a:p>
            <a:pPr marL="819150" lvl="2" indent="-457200"/>
            <a:r>
              <a:rPr lang="en-US" dirty="0"/>
              <a:t>Incentivizing value – production of health vs. volume – consuming healthcare</a:t>
            </a:r>
          </a:p>
          <a:p>
            <a:pPr marL="819150" lvl="2" indent="-457200"/>
            <a:r>
              <a:rPr lang="en-US" dirty="0"/>
              <a:t>Performance vs Productivity</a:t>
            </a:r>
          </a:p>
          <a:p>
            <a:pPr marL="1173163" lvl="3" indent="-457200"/>
            <a:endParaRPr lang="en-US" dirty="0"/>
          </a:p>
        </p:txBody>
      </p:sp>
    </p:spTree>
    <p:extLst>
      <p:ext uri="{BB962C8B-B14F-4D97-AF65-F5344CB8AC3E}">
        <p14:creationId xmlns:p14="http://schemas.microsoft.com/office/powerpoint/2010/main"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2800" b="1" dirty="0" smtClean="0"/>
              <a:t>საყოველთაო ჯანდაცვის მოქედების ზონა თურქეთში: რვა სახის გამოცდილება, რომელიც ღირს გაზიარებად</a:t>
            </a:r>
            <a:endParaRPr lang="en-US" sz="2800" b="1" dirty="0"/>
          </a:p>
        </p:txBody>
      </p:sp>
      <p:sp>
        <p:nvSpPr>
          <p:cNvPr id="3" name="Content Placeholder 2"/>
          <p:cNvSpPr>
            <a:spLocks noGrp="1"/>
          </p:cNvSpPr>
          <p:nvPr>
            <p:ph sz="quarter" idx="1"/>
          </p:nvPr>
        </p:nvSpPr>
        <p:spPr/>
        <p:txBody>
          <a:bodyPr>
            <a:normAutofit fontScale="70000" lnSpcReduction="20000"/>
          </a:bodyPr>
          <a:lstStyle/>
          <a:p>
            <a:pPr marL="514350" indent="-514350">
              <a:buFont typeface="+mj-lt"/>
              <a:buAutoNum type="arabicPeriod"/>
            </a:pPr>
            <a:r>
              <a:rPr lang="ka-GE" dirty="0" smtClean="0"/>
              <a:t>პოლიტიკური ვალდებულება და ხელმძღვანელობა მხოლოდ პოპულარულ გამოთქმებს არ წარმოადგენენ, ისინი მნიშვნელობის მატარებელნი არიან!</a:t>
            </a:r>
          </a:p>
          <a:p>
            <a:pPr marL="514350" indent="-514350">
              <a:buFont typeface="+mj-lt"/>
              <a:buAutoNum type="arabicPeriod"/>
            </a:pPr>
            <a:r>
              <a:rPr lang="ka-GE" dirty="0" smtClean="0"/>
              <a:t>ასევე მნიშვნელოვანია მაკროეკონომიკა და ფისკალური პერიოდი </a:t>
            </a:r>
          </a:p>
          <a:p>
            <a:pPr marL="514350" indent="-514350">
              <a:buFont typeface="+mj-lt"/>
              <a:buAutoNum type="arabicPeriod"/>
            </a:pPr>
            <a:r>
              <a:rPr lang="ka-GE" dirty="0"/>
              <a:t>წარმოსახვითი/ არარეალური დიდი აფეთქების რეფორმა </a:t>
            </a:r>
            <a:r>
              <a:rPr lang="ka-GE" dirty="0" smtClean="0"/>
              <a:t> </a:t>
            </a:r>
            <a:r>
              <a:rPr lang="ka-GE" dirty="0"/>
              <a:t>უნდა შეივსოს დამატებითი </a:t>
            </a:r>
            <a:r>
              <a:rPr lang="ka-GE" dirty="0" smtClean="0"/>
              <a:t>ცვლილებებით</a:t>
            </a:r>
          </a:p>
          <a:p>
            <a:pPr marL="514350" indent="-514350">
              <a:buFont typeface="+mj-lt"/>
              <a:buAutoNum type="arabicPeriod"/>
            </a:pPr>
            <a:r>
              <a:rPr lang="ka-GE" dirty="0" smtClean="0"/>
              <a:t>გაზრდილი მოთხოვნები უნდა იყოს შესაბამისი</a:t>
            </a:r>
            <a:endParaRPr lang="en-US" dirty="0"/>
          </a:p>
          <a:p>
            <a:pPr marL="514350" indent="-514350">
              <a:buFont typeface="+mj-lt"/>
              <a:buAutoNum type="arabicPeriod"/>
            </a:pPr>
            <a:r>
              <a:rPr lang="ka-GE" dirty="0" smtClean="0"/>
              <a:t>შედეგების საჩვენებლად საჭიროა გაწონასწორებული ქმედება სიგანეს, სიგრძესა და მასშტაბს შორის</a:t>
            </a:r>
            <a:endParaRPr lang="en-US" dirty="0"/>
          </a:p>
          <a:p>
            <a:pPr marL="514350" indent="-514350">
              <a:buFont typeface="+mj-lt"/>
              <a:buAutoNum type="arabicPeriod"/>
            </a:pPr>
            <a:r>
              <a:rPr lang="ka-GE" dirty="0" smtClean="0"/>
              <a:t>სიმტკიცე სტაბილურობის მთავარი გასაღებია, რეფორმის გადატვირთვა თავიდან უნდა იქნეს აცილებული</a:t>
            </a:r>
          </a:p>
          <a:p>
            <a:pPr marL="514350" indent="-514350">
              <a:buFont typeface="+mj-lt"/>
              <a:buAutoNum type="arabicPeriod"/>
            </a:pPr>
            <a:r>
              <a:rPr lang="ka-GE" dirty="0" smtClean="0"/>
              <a:t>ფინანსური და ფისკალური სტაბილურობა მნიშვნელოვანია, მაგრამ სასურველია ამ მდგომარეობის მიღწევა არ მოხდეს საბოლოო მიზნის გაუმჯობესების დონეზე </a:t>
            </a:r>
            <a:r>
              <a:rPr lang="ka-GE" dirty="0" smtClean="0"/>
              <a:t>და</a:t>
            </a:r>
            <a:r>
              <a:rPr lang="en-US" dirty="0" smtClean="0"/>
              <a:t> </a:t>
            </a:r>
            <a:r>
              <a:rPr lang="ka-GE" dirty="0" smtClean="0"/>
              <a:t>ჯანდაცვის </a:t>
            </a:r>
            <a:r>
              <a:rPr lang="ka-GE" dirty="0"/>
              <a:t>ხარჯების </a:t>
            </a:r>
            <a:r>
              <a:rPr lang="ka-GE" dirty="0" smtClean="0"/>
              <a:t>განაწილების ხარჯზე</a:t>
            </a:r>
          </a:p>
          <a:p>
            <a:pPr marL="514350" indent="-514350">
              <a:buFont typeface="+mj-lt"/>
              <a:buAutoNum type="arabicPeriod"/>
            </a:pPr>
            <a:r>
              <a:rPr lang="en-US" dirty="0" smtClean="0"/>
              <a:t>UHC </a:t>
            </a:r>
            <a:r>
              <a:rPr lang="ka-GE" dirty="0" smtClean="0"/>
              <a:t>გულისხმობს არა სამედიცინო მომსახურების მიღებას, არამედ ჯანდაცვის წარმოებას</a:t>
            </a:r>
            <a:endParaRPr lang="en-US" dirty="0"/>
          </a:p>
        </p:txBody>
      </p:sp>
    </p:spTree>
    <p:extLst>
      <p:ext uri="{BB962C8B-B14F-4D97-AF65-F5344CB8AC3E}">
        <p14:creationId xmlns:p14="http://schemas.microsoft.com/office/powerpoint/2010/main"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0991" y="1427481"/>
            <a:ext cx="2870338" cy="369332"/>
          </a:xfrm>
          <a:prstGeom prst="rect">
            <a:avLst/>
          </a:prstGeom>
          <a:noFill/>
        </p:spPr>
        <p:txBody>
          <a:bodyPr wrap="none" rtlCol="0">
            <a:spAutoFit/>
          </a:bodyPr>
          <a:lstStyle/>
          <a:p>
            <a:r>
              <a:rPr lang="en-US" dirty="0">
                <a:solidFill>
                  <a:srgbClr val="FF0000"/>
                </a:solidFill>
              </a:rPr>
              <a:t>Health Expenditure Efficiency</a:t>
            </a:r>
          </a:p>
        </p:txBody>
      </p:sp>
      <p:sp>
        <p:nvSpPr>
          <p:cNvPr id="8" name="TextBox 7"/>
          <p:cNvSpPr txBox="1"/>
          <p:nvPr/>
        </p:nvSpPr>
        <p:spPr>
          <a:xfrm>
            <a:off x="6809434" y="1455707"/>
            <a:ext cx="3790718" cy="369332"/>
          </a:xfrm>
          <a:prstGeom prst="rect">
            <a:avLst/>
          </a:prstGeom>
          <a:noFill/>
        </p:spPr>
        <p:txBody>
          <a:bodyPr wrap="none" rtlCol="0">
            <a:spAutoFit/>
          </a:bodyPr>
          <a:lstStyle/>
          <a:p>
            <a:r>
              <a:rPr lang="en-US" dirty="0">
                <a:solidFill>
                  <a:srgbClr val="FF0000"/>
                </a:solidFill>
              </a:rPr>
              <a:t>Health Expenditure Efficiency  </a:t>
            </a:r>
            <a:r>
              <a:rPr lang="en-US" b="1" dirty="0">
                <a:solidFill>
                  <a:srgbClr val="FF0000"/>
                </a:solidFill>
              </a:rPr>
              <a:t>Frontier</a:t>
            </a:r>
          </a:p>
        </p:txBody>
      </p:sp>
      <p:sp>
        <p:nvSpPr>
          <p:cNvPr id="14" name="TextBox 13"/>
          <p:cNvSpPr txBox="1"/>
          <p:nvPr/>
        </p:nvSpPr>
        <p:spPr>
          <a:xfrm>
            <a:off x="1812649" y="6330666"/>
            <a:ext cx="8185702" cy="307777"/>
          </a:xfrm>
          <a:prstGeom prst="rect">
            <a:avLst/>
          </a:prstGeom>
          <a:noFill/>
        </p:spPr>
        <p:txBody>
          <a:bodyPr wrap="none" rtlCol="0">
            <a:spAutoFit/>
          </a:bodyPr>
          <a:lstStyle/>
          <a:p>
            <a:r>
              <a:rPr lang="en-US" sz="14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sz="2800" b="1" dirty="0">
                <a:effectLst>
                  <a:outerShdw blurRad="38100" dist="38100" dir="2700000" algn="tl">
                    <a:srgbClr val="000000">
                      <a:alpha val="43137"/>
                    </a:srgbClr>
                  </a:outerShdw>
                </a:effectLst>
              </a:rPr>
              <a:t>Health Expenditure Efficiency in Turkey</a:t>
            </a: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036250" cy="338554"/>
          </a:xfrm>
          <a:prstGeom prst="rect">
            <a:avLst/>
          </a:prstGeom>
          <a:noFill/>
        </p:spPr>
        <p:txBody>
          <a:bodyPr wrap="none" rtlCol="0">
            <a:spAutoFit/>
          </a:bodyPr>
          <a:lstStyle/>
          <a:p>
            <a:r>
              <a:rPr lang="en-US" sz="1600" dirty="0"/>
              <a:t>Healthy Life Expectancy and Health Expenditure per capita</a:t>
            </a:r>
          </a:p>
        </p:txBody>
      </p:sp>
      <p:graphicFrame>
        <p:nvGraphicFramePr>
          <p:cNvPr id="10" name="Chart 9"/>
          <p:cNvGraphicFramePr>
            <a:graphicFrameLocks/>
          </p:cNvGraphicFramePr>
          <p:nvPr>
            <p:extLst>
              <p:ext uri="{D42A27DB-BD31-4B8C-83A1-F6EECF244321}">
                <p14:modId xmlns:p14="http://schemas.microsoft.com/office/powerpoint/2010/main" val="3474981819"/>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036250" cy="338554"/>
          </a:xfrm>
          <a:prstGeom prst="rect">
            <a:avLst/>
          </a:prstGeom>
          <a:noFill/>
        </p:spPr>
        <p:txBody>
          <a:bodyPr wrap="none" rtlCol="0">
            <a:spAutoFit/>
          </a:bodyPr>
          <a:lstStyle/>
          <a:p>
            <a:r>
              <a:rPr lang="en-US" sz="1600" dirty="0"/>
              <a:t>Healthy Life Expectancy and Health Expenditure per capita</a:t>
            </a:r>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94092765"/>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en-US" dirty="0"/>
              <a:t>Source: World Health Organization</a:t>
            </a:r>
          </a:p>
        </p:txBody>
      </p:sp>
    </p:spTree>
    <p:extLst>
      <p:ext uri="{BB962C8B-B14F-4D97-AF65-F5344CB8AC3E}">
        <p14:creationId xmlns:p14="http://schemas.microsoft.com/office/powerpoint/2010/main"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en-US" sz="1100" dirty="0"/>
              <a:t>Source: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val="4051404649"/>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Cambria" panose="02040503050406030204" pitchFamily="18" charset="0"/>
                <a:cs typeface="Times New Roman" panose="02020603050405020304" pitchFamily="18" charset="0"/>
              </a:rPr>
              <a:t>Rapid Decline in Mortality Amenable to Healthcare</a:t>
            </a:r>
          </a:p>
        </p:txBody>
      </p:sp>
    </p:spTree>
    <p:extLst>
      <p:ext uri="{BB962C8B-B14F-4D97-AF65-F5344CB8AC3E}">
        <p14:creationId xmlns:p14="http://schemas.microsoft.com/office/powerpoint/2010/main"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Coverage of Early Childhood Development Programs in Turkey</a:t>
            </a:r>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69332"/>
          </a:xfrm>
          <a:prstGeom prst="rect">
            <a:avLst/>
          </a:prstGeom>
          <a:noFill/>
        </p:spPr>
        <p:txBody>
          <a:bodyPr wrap="square" rtlCol="0">
            <a:spAutoFit/>
          </a:bodyPr>
          <a:lstStyle/>
          <a:p>
            <a:r>
              <a:rPr lang="en-US" dirty="0"/>
              <a:t>Child Development Phase</a:t>
            </a:r>
          </a:p>
        </p:txBody>
      </p:sp>
      <p:sp>
        <p:nvSpPr>
          <p:cNvPr id="5" name="TextBox 4"/>
          <p:cNvSpPr txBox="1"/>
          <p:nvPr/>
        </p:nvSpPr>
        <p:spPr>
          <a:xfrm>
            <a:off x="4419600" y="1447800"/>
            <a:ext cx="1752600" cy="369332"/>
          </a:xfrm>
          <a:prstGeom prst="rect">
            <a:avLst/>
          </a:prstGeom>
          <a:noFill/>
        </p:spPr>
        <p:txBody>
          <a:bodyPr wrap="square" rtlCol="0">
            <a:spAutoFit/>
          </a:bodyPr>
          <a:lstStyle/>
          <a:p>
            <a:r>
              <a:rPr lang="en-US" dirty="0"/>
              <a:t>Intervention</a:t>
            </a:r>
          </a:p>
        </p:txBody>
      </p:sp>
      <p:sp>
        <p:nvSpPr>
          <p:cNvPr id="7" name="TextBox 6"/>
          <p:cNvSpPr txBox="1"/>
          <p:nvPr/>
        </p:nvSpPr>
        <p:spPr>
          <a:xfrm>
            <a:off x="6858000" y="1447800"/>
            <a:ext cx="3124200" cy="369332"/>
          </a:xfrm>
          <a:prstGeom prst="rect">
            <a:avLst/>
          </a:prstGeom>
          <a:noFill/>
        </p:spPr>
        <p:txBody>
          <a:bodyPr wrap="square" rtlCol="0">
            <a:spAutoFit/>
          </a:bodyPr>
          <a:lstStyle/>
          <a:p>
            <a:r>
              <a:rPr lang="en-US" dirty="0"/>
              <a:t>Coverage of Age Group</a:t>
            </a:r>
          </a:p>
        </p:txBody>
      </p:sp>
    </p:spTree>
    <p:extLst>
      <p:ext uri="{BB962C8B-B14F-4D97-AF65-F5344CB8AC3E}">
        <p14:creationId xmlns:p14="http://schemas.microsoft.com/office/powerpoint/2010/main"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24</a:t>
            </a:fld>
            <a:endParaRPr lang="en-US"/>
          </a:p>
        </p:txBody>
      </p:sp>
      <p:sp>
        <p:nvSpPr>
          <p:cNvPr id="12" name="Rectangle 11"/>
          <p:cNvSpPr/>
          <p:nvPr/>
        </p:nvSpPr>
        <p:spPr>
          <a:xfrm>
            <a:off x="538734" y="281542"/>
            <a:ext cx="10913565" cy="707886"/>
          </a:xfrm>
          <a:prstGeom prst="rect">
            <a:avLst/>
          </a:prstGeom>
        </p:spPr>
        <p:txBody>
          <a:bodyPr wrap="none">
            <a:spAutoFit/>
          </a:bodyPr>
          <a:lstStyle/>
          <a:p>
            <a:r>
              <a:rPr lang="en-US" sz="4000" b="1" dirty="0">
                <a:solidFill>
                  <a:schemeClr val="tx2"/>
                </a:solidFill>
                <a:latin typeface="Century Gothic" panose="020B0502020202020204" pitchFamily="34" charset="0"/>
              </a:rPr>
              <a:t>Value Based Healthcare in the Era of NCDs </a:t>
            </a: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Health in All Policies</a:t>
            </a: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Universal Health Coverage</a:t>
            </a: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Population-level</a:t>
            </a: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Individual-level</a:t>
            </a: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Towards Value-based health system</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cstate="print"/>
          <a:stretch>
            <a:fillRect/>
          </a:stretch>
        </p:blipFill>
        <p:spPr>
          <a:xfrm>
            <a:off x="781939" y="1791093"/>
            <a:ext cx="10737616" cy="4805497"/>
          </a:xfrm>
          <a:prstGeom prst="rect">
            <a:avLst/>
          </a:prstGeom>
        </p:spPr>
      </p:pic>
    </p:spTree>
    <p:extLst>
      <p:ext uri="{BB962C8B-B14F-4D97-AF65-F5344CB8AC3E}">
        <p14:creationId xmlns:p14="http://schemas.microsoft.com/office/powerpoint/2010/main"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Modalities of payment and health outcomes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cstate="print"/>
          <a:stretch>
            <a:fillRect/>
          </a:stretch>
        </p:blipFill>
        <p:spPr>
          <a:xfrm>
            <a:off x="2110132" y="1516698"/>
            <a:ext cx="7802053" cy="4752975"/>
          </a:xfrm>
          <a:prstGeom prst="rect">
            <a:avLst/>
          </a:prstGeom>
        </p:spPr>
      </p:pic>
    </p:spTree>
    <p:extLst>
      <p:ext uri="{BB962C8B-B14F-4D97-AF65-F5344CB8AC3E}">
        <p14:creationId xmlns:p14="http://schemas.microsoft.com/office/powerpoint/2010/main"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a:bodyPr>
          <a:lstStyle/>
          <a:p>
            <a:pPr algn="ctr"/>
            <a:r>
              <a:rPr lang="en-GB" sz="3200" b="1" dirty="0"/>
              <a:t>Characteristics of high performing  chronic care system</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en-GB" sz="2000" dirty="0"/>
              <a:t>Universal coverage</a:t>
            </a:r>
          </a:p>
          <a:p>
            <a:pPr>
              <a:buClr>
                <a:srgbClr val="92D050"/>
              </a:buClr>
              <a:buFont typeface="Wingdings" panose="05000000000000000000" pitchFamily="2" charset="2"/>
              <a:buChar char="ü"/>
            </a:pPr>
            <a:r>
              <a:rPr lang="en-GB" sz="2000" dirty="0"/>
              <a:t>Equity in access (free at point of service)</a:t>
            </a:r>
          </a:p>
          <a:p>
            <a:pPr>
              <a:buClr>
                <a:srgbClr val="FF0000"/>
              </a:buClr>
              <a:buFont typeface="Wingdings" panose="05000000000000000000" pitchFamily="2" charset="2"/>
              <a:buChar char="Ø"/>
            </a:pPr>
            <a:r>
              <a:rPr lang="en-GB" sz="2000" dirty="0"/>
              <a:t>Prevention of ill health</a:t>
            </a:r>
          </a:p>
          <a:p>
            <a:pPr>
              <a:buClr>
                <a:srgbClr val="FF0000"/>
              </a:buClr>
              <a:buFont typeface="Wingdings" panose="05000000000000000000" pitchFamily="2" charset="2"/>
              <a:buChar char="Ø"/>
            </a:pPr>
            <a:r>
              <a:rPr lang="en-GB" sz="2000" dirty="0"/>
              <a:t>Self management support</a:t>
            </a:r>
          </a:p>
          <a:p>
            <a:pPr>
              <a:buClr>
                <a:srgbClr val="92D050"/>
              </a:buClr>
              <a:buFont typeface="Wingdings" panose="05000000000000000000" pitchFamily="2" charset="2"/>
              <a:buChar char="ü"/>
            </a:pPr>
            <a:r>
              <a:rPr lang="en-GB" sz="2000" dirty="0"/>
              <a:t>Primary care</a:t>
            </a:r>
          </a:p>
          <a:p>
            <a:pPr>
              <a:buClr>
                <a:srgbClr val="FF0000"/>
              </a:buClr>
              <a:buFont typeface="Wingdings" panose="05000000000000000000" pitchFamily="2" charset="2"/>
              <a:buChar char="Ø"/>
            </a:pPr>
            <a:r>
              <a:rPr lang="en-GB" sz="2000" dirty="0"/>
              <a:t>Population risk management</a:t>
            </a:r>
          </a:p>
          <a:p>
            <a:pPr>
              <a:buClr>
                <a:srgbClr val="FF0000"/>
              </a:buClr>
              <a:buFont typeface="Wingdings" panose="05000000000000000000" pitchFamily="2" charset="2"/>
              <a:buChar char="Ø"/>
            </a:pPr>
            <a:r>
              <a:rPr lang="en-GB" sz="2000" dirty="0"/>
              <a:t>Integration (PC and specialist)</a:t>
            </a:r>
          </a:p>
          <a:p>
            <a:pPr>
              <a:buClr>
                <a:srgbClr val="92D050"/>
              </a:buClr>
              <a:buFont typeface="Wingdings" panose="05000000000000000000" pitchFamily="2" charset="2"/>
              <a:buChar char="ü"/>
            </a:pPr>
            <a:r>
              <a:rPr lang="en-GB" sz="2000" dirty="0"/>
              <a:t>Information technology</a:t>
            </a:r>
          </a:p>
          <a:p>
            <a:pPr>
              <a:buClr>
                <a:srgbClr val="FF0000"/>
              </a:buClr>
              <a:buFont typeface="Wingdings" panose="05000000000000000000" pitchFamily="2" charset="2"/>
              <a:buChar char="Ø"/>
            </a:pPr>
            <a:r>
              <a:rPr lang="en-GB" sz="2000" dirty="0"/>
              <a:t>Coordination of care </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195648" cy="830997"/>
          </a:xfrm>
          <a:prstGeom prst="rect">
            <a:avLst/>
          </a:prstGeom>
          <a:noFill/>
          <a:ln w="9525">
            <a:noFill/>
            <a:miter lim="800000"/>
            <a:headEnd/>
            <a:tailEnd/>
          </a:ln>
          <a:effectLst/>
        </p:spPr>
        <p:txBody>
          <a:bodyPr wrap="none">
            <a:spAutoFit/>
          </a:bodyPr>
          <a:lstStyle/>
          <a:p>
            <a:r>
              <a:rPr lang="en-GB" sz="2400" b="1" dirty="0">
                <a:solidFill>
                  <a:srgbClr val="990033"/>
                </a:solidFill>
              </a:rPr>
              <a:t>SYSTEM</a:t>
            </a:r>
          </a:p>
          <a:p>
            <a:r>
              <a:rPr lang="en-GB" sz="2400" b="1" dirty="0">
                <a:solidFill>
                  <a:srgbClr val="990033"/>
                </a:solidFill>
              </a:rPr>
              <a:t>DESIGN</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en-GB" sz="1200" dirty="0"/>
              <a:t>Source: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308324"/>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en-GB" dirty="0"/>
              <a:t>Physician leadership</a:t>
            </a:r>
          </a:p>
          <a:p>
            <a:pPr marL="285750" indent="-285750">
              <a:buClr>
                <a:srgbClr val="FFC000"/>
              </a:buClr>
              <a:buFont typeface="Wingdings" panose="05000000000000000000" pitchFamily="2" charset="2"/>
              <a:buChar char="Ø"/>
            </a:pPr>
            <a:r>
              <a:rPr lang="en-GB" dirty="0"/>
              <a:t>Measuring patient outcomes</a:t>
            </a:r>
          </a:p>
          <a:p>
            <a:pPr marL="285750" indent="-285750">
              <a:buClr>
                <a:srgbClr val="FFC000"/>
              </a:buClr>
              <a:buFont typeface="Wingdings" panose="05000000000000000000" pitchFamily="2" charset="2"/>
              <a:buChar char="Ø"/>
            </a:pPr>
            <a:r>
              <a:rPr lang="en-GB" dirty="0"/>
              <a:t>Alignment of incentives</a:t>
            </a:r>
          </a:p>
          <a:p>
            <a:pPr marL="285750" indent="-285750">
              <a:buClr>
                <a:srgbClr val="FF0000"/>
              </a:buClr>
              <a:buFont typeface="Wingdings" panose="05000000000000000000" pitchFamily="2" charset="2"/>
              <a:buChar char="Ø"/>
            </a:pPr>
            <a:r>
              <a:rPr lang="en-GB" dirty="0"/>
              <a:t>Community engagement</a:t>
            </a:r>
          </a:p>
          <a:p>
            <a:pPr marL="180975" indent="-180975"/>
            <a:endParaRPr lang="en-GB" dirty="0"/>
          </a:p>
          <a:p>
            <a:pPr marL="180975" indent="-180975"/>
            <a:endParaRPr lang="en-US" dirty="0"/>
          </a:p>
        </p:txBody>
      </p:sp>
    </p:spTree>
    <p:extLst>
      <p:ext uri="{BB962C8B-B14F-4D97-AF65-F5344CB8AC3E}">
        <p14:creationId xmlns:p14="http://schemas.microsoft.com/office/powerpoint/2010/main"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latin typeface="Cambria" panose="02040503050406030204" pitchFamily="18" charset="0"/>
                <a:cs typeface="Times New Roman" panose="02020603050405020304" pitchFamily="18" charset="0"/>
              </a:rPr>
              <a:t>Concluding Remarks </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THANK YOU!</a:t>
            </a:r>
          </a:p>
        </p:txBody>
      </p:sp>
    </p:spTree>
    <p:extLst>
      <p:ext uri="{BB962C8B-B14F-4D97-AF65-F5344CB8AC3E}">
        <p14:creationId xmlns:p14="http://schemas.microsoft.com/office/powerpoint/2010/main"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665913" cy="457200"/>
          </a:xfrm>
          <a:prstGeom prst="rect">
            <a:avLst/>
          </a:prstGeom>
          <a:noFill/>
          <a:ln w="9525">
            <a:noFill/>
            <a:miter lim="800000"/>
            <a:headEnd/>
            <a:tailEnd/>
          </a:ln>
          <a:effectLst/>
        </p:spPr>
        <p:txBody>
          <a:bodyPr wrap="none">
            <a:spAutoFit/>
          </a:bodyPr>
          <a:lstStyle/>
          <a:p>
            <a:r>
              <a:rPr lang="en-US" sz="1200" kern="0">
                <a:cs typeface="Arial" pitchFamily="34" charset="0"/>
              </a:rPr>
              <a:t>Source: Walt G: Health Policy; An Introduction to Process and Power, Zed Books, London, 1994, pp 226.</a:t>
            </a:r>
          </a:p>
          <a:p>
            <a:r>
              <a:rPr lang="en-US" sz="1200" kern="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460656" cy="369332"/>
          </a:xfrm>
          <a:prstGeom prst="rect">
            <a:avLst/>
          </a:prstGeom>
          <a:noFill/>
          <a:ln w="9525">
            <a:noFill/>
            <a:miter lim="800000"/>
            <a:headEnd/>
            <a:tailEnd/>
          </a:ln>
          <a:effectLst/>
        </p:spPr>
        <p:txBody>
          <a:bodyPr wrap="none">
            <a:spAutoFit/>
          </a:bodyPr>
          <a:lstStyle/>
          <a:p>
            <a:r>
              <a:rPr lang="ka-GE" b="1" kern="0" dirty="0" smtClean="0">
                <a:latin typeface="Verdana" pitchFamily="34" charset="0"/>
                <a:cs typeface="Arial" pitchFamily="34" charset="0"/>
              </a:rPr>
              <a:t>სუბიექტები</a:t>
            </a:r>
            <a:endParaRPr lang="en-US" b="1" kern="0" dirty="0">
              <a:latin typeface="Verdana" pitchFamily="34" charset="0"/>
              <a:cs typeface="Arial" pitchFamily="34" charset="0"/>
            </a:endParaRPr>
          </a:p>
        </p:txBody>
      </p:sp>
      <p:sp>
        <p:nvSpPr>
          <p:cNvPr id="58374" name="Text Box 6"/>
          <p:cNvSpPr txBox="1">
            <a:spLocks noChangeArrowheads="1"/>
          </p:cNvSpPr>
          <p:nvPr/>
        </p:nvSpPr>
        <p:spPr bwMode="auto">
          <a:xfrm>
            <a:off x="4648200" y="5257801"/>
            <a:ext cx="1106393" cy="369332"/>
          </a:xfrm>
          <a:prstGeom prst="rect">
            <a:avLst/>
          </a:prstGeom>
          <a:noFill/>
          <a:ln w="9525">
            <a:noFill/>
            <a:miter lim="800000"/>
            <a:headEnd/>
            <a:tailEnd/>
          </a:ln>
          <a:effectLst/>
        </p:spPr>
        <p:txBody>
          <a:bodyPr wrap="none">
            <a:spAutoFit/>
          </a:bodyPr>
          <a:lstStyle/>
          <a:p>
            <a:r>
              <a:rPr lang="ka-GE" b="1" kern="0" dirty="0" smtClean="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75" name="Text Box 7"/>
          <p:cNvSpPr txBox="1">
            <a:spLocks noChangeArrowheads="1"/>
          </p:cNvSpPr>
          <p:nvPr/>
        </p:nvSpPr>
        <p:spPr bwMode="auto">
          <a:xfrm>
            <a:off x="3352801" y="1752601"/>
            <a:ext cx="1367682" cy="369332"/>
          </a:xfrm>
          <a:prstGeom prst="rect">
            <a:avLst/>
          </a:prstGeom>
          <a:noFill/>
          <a:ln w="9525">
            <a:noFill/>
            <a:miter lim="800000"/>
            <a:headEnd/>
            <a:tailEnd/>
          </a:ln>
          <a:effectLst/>
        </p:spPr>
        <p:txBody>
          <a:bodyPr wrap="none">
            <a:spAutoFit/>
          </a:bodyPr>
          <a:lstStyle/>
          <a:p>
            <a:r>
              <a:rPr lang="ka-GE" b="1" kern="0" dirty="0" smtClean="0">
                <a:latin typeface="Verdana" pitchFamily="34" charset="0"/>
                <a:cs typeface="Arial" pitchFamily="34" charset="0"/>
              </a:rPr>
              <a:t>კონტექსტი</a:t>
            </a:r>
            <a:endParaRPr lang="en-US" b="1" kern="0" dirty="0">
              <a:latin typeface="Verdana" pitchFamily="34" charset="0"/>
              <a:cs typeface="Arial" pitchFamily="34" charset="0"/>
            </a:endParaRPr>
          </a:p>
        </p:txBody>
      </p:sp>
      <p:sp>
        <p:nvSpPr>
          <p:cNvPr id="58376" name="Text Box 8"/>
          <p:cNvSpPr txBox="1">
            <a:spLocks noChangeArrowheads="1"/>
          </p:cNvSpPr>
          <p:nvPr/>
        </p:nvSpPr>
        <p:spPr bwMode="auto">
          <a:xfrm>
            <a:off x="3429001" y="3962400"/>
            <a:ext cx="1250663" cy="400110"/>
          </a:xfrm>
          <a:prstGeom prst="rect">
            <a:avLst/>
          </a:prstGeom>
          <a:noFill/>
          <a:ln w="9525">
            <a:noFill/>
            <a:miter lim="800000"/>
            <a:headEnd/>
            <a:tailEnd/>
          </a:ln>
          <a:effectLst/>
        </p:spPr>
        <p:txBody>
          <a:bodyPr wrap="none">
            <a:spAutoFit/>
          </a:bodyPr>
          <a:lstStyle/>
          <a:p>
            <a:r>
              <a:rPr lang="ka-GE" sz="2000" b="1" kern="0" dirty="0" smtClean="0">
                <a:solidFill>
                  <a:srgbClr val="FF0066"/>
                </a:solidFill>
                <a:latin typeface="Verdana" pitchFamily="34" charset="0"/>
                <a:cs typeface="Arial" pitchFamily="34" charset="0"/>
              </a:rPr>
              <a:t>შინაარსი</a:t>
            </a:r>
            <a:endParaRPr lang="en-US" sz="2000" b="1" kern="0" dirty="0">
              <a:solidFill>
                <a:srgbClr val="FF0066"/>
              </a:solidFill>
              <a:latin typeface="Verdana" pitchFamily="34" charset="0"/>
              <a:cs typeface="Arial" pitchFamily="34" charset="0"/>
            </a:endParaRP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504138" y="4023955"/>
            <a:ext cx="1603324" cy="400110"/>
          </a:xfrm>
          <a:prstGeom prst="rect">
            <a:avLst/>
          </a:prstGeom>
          <a:noFill/>
          <a:ln w="9525">
            <a:noFill/>
            <a:miter lim="800000"/>
            <a:headEnd/>
            <a:tailEnd/>
          </a:ln>
          <a:effectLst/>
        </p:spPr>
        <p:txBody>
          <a:bodyPr wrap="none">
            <a:spAutoFit/>
          </a:bodyPr>
          <a:lstStyle/>
          <a:p>
            <a:r>
              <a:rPr lang="ka-GE" sz="2000" b="1" kern="0" dirty="0" smtClean="0">
                <a:solidFill>
                  <a:srgbClr val="FF0066"/>
                </a:solidFill>
                <a:latin typeface="Verdana" pitchFamily="34" charset="0"/>
                <a:cs typeface="Arial" pitchFamily="34" charset="0"/>
              </a:rPr>
              <a:t>სუბიექტები</a:t>
            </a:r>
            <a:endParaRPr lang="en-US" sz="2000" b="1" kern="0" dirty="0">
              <a:solidFill>
                <a:srgbClr val="FF0066"/>
              </a:solidFill>
              <a:latin typeface="Verdana" pitchFamily="34" charset="0"/>
              <a:cs typeface="Arial" pitchFamily="34" charset="0"/>
            </a:endParaRPr>
          </a:p>
        </p:txBody>
      </p:sp>
      <p:sp>
        <p:nvSpPr>
          <p:cNvPr id="58379" name="Text Box 11"/>
          <p:cNvSpPr txBox="1">
            <a:spLocks noChangeArrowheads="1"/>
          </p:cNvSpPr>
          <p:nvPr/>
        </p:nvSpPr>
        <p:spPr bwMode="auto">
          <a:xfrm>
            <a:off x="8991600" y="5257801"/>
            <a:ext cx="1106393" cy="369332"/>
          </a:xfrm>
          <a:prstGeom prst="rect">
            <a:avLst/>
          </a:prstGeom>
          <a:noFill/>
          <a:ln w="9525">
            <a:noFill/>
            <a:miter lim="800000"/>
            <a:headEnd/>
            <a:tailEnd/>
          </a:ln>
          <a:effectLst/>
        </p:spPr>
        <p:txBody>
          <a:bodyPr wrap="none">
            <a:spAutoFit/>
          </a:bodyPr>
          <a:lstStyle/>
          <a:p>
            <a:r>
              <a:rPr lang="ka-GE" b="1" kern="0" dirty="0" smtClean="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80" name="Text Box 12"/>
          <p:cNvSpPr txBox="1">
            <a:spLocks noChangeArrowheads="1"/>
          </p:cNvSpPr>
          <p:nvPr/>
        </p:nvSpPr>
        <p:spPr bwMode="auto">
          <a:xfrm>
            <a:off x="7683749" y="1803401"/>
            <a:ext cx="1500732" cy="400110"/>
          </a:xfrm>
          <a:prstGeom prst="rect">
            <a:avLst/>
          </a:prstGeom>
          <a:noFill/>
          <a:ln w="9525">
            <a:noFill/>
            <a:miter lim="800000"/>
            <a:headEnd/>
            <a:tailEnd/>
          </a:ln>
          <a:effectLst/>
        </p:spPr>
        <p:txBody>
          <a:bodyPr wrap="none">
            <a:spAutoFit/>
          </a:bodyPr>
          <a:lstStyle/>
          <a:p>
            <a:r>
              <a:rPr lang="ka-GE" sz="2000" b="1" kern="0" dirty="0" smtClean="0">
                <a:solidFill>
                  <a:schemeClr val="folHlink"/>
                </a:solidFill>
                <a:latin typeface="Verdana" pitchFamily="34" charset="0"/>
                <a:cs typeface="Arial" pitchFamily="34" charset="0"/>
              </a:rPr>
              <a:t>კონტექსტი</a:t>
            </a:r>
            <a:endParaRPr lang="en-US" sz="2000" b="1" kern="0" dirty="0">
              <a:solidFill>
                <a:schemeClr val="folHlink"/>
              </a:solidFill>
              <a:latin typeface="Verdana" pitchFamily="34" charset="0"/>
              <a:cs typeface="Arial" pitchFamily="34" charset="0"/>
            </a:endParaRPr>
          </a:p>
        </p:txBody>
      </p:sp>
      <p:sp>
        <p:nvSpPr>
          <p:cNvPr id="58381" name="Text Box 13"/>
          <p:cNvSpPr txBox="1">
            <a:spLocks noChangeArrowheads="1"/>
          </p:cNvSpPr>
          <p:nvPr/>
        </p:nvSpPr>
        <p:spPr bwMode="auto">
          <a:xfrm>
            <a:off x="6400800" y="5257801"/>
            <a:ext cx="1141659" cy="369332"/>
          </a:xfrm>
          <a:prstGeom prst="rect">
            <a:avLst/>
          </a:prstGeom>
          <a:noFill/>
          <a:ln w="9525">
            <a:noFill/>
            <a:miter lim="800000"/>
            <a:headEnd/>
            <a:tailEnd/>
          </a:ln>
          <a:effectLst/>
        </p:spPr>
        <p:txBody>
          <a:bodyPr wrap="none">
            <a:spAutoFit/>
          </a:bodyPr>
          <a:lstStyle/>
          <a:p>
            <a:r>
              <a:rPr lang="ka-GE" b="1" kern="0" dirty="0" smtClean="0">
                <a:latin typeface="Verdana" pitchFamily="34" charset="0"/>
                <a:cs typeface="Arial" pitchFamily="34" charset="0"/>
              </a:rPr>
              <a:t>შინაარსი</a:t>
            </a:r>
            <a:endParaRPr lang="en-US" b="1" kern="0" dirty="0">
              <a:latin typeface="Verdana" pitchFamily="34" charset="0"/>
              <a:cs typeface="Arial" pitchFamily="34" charset="0"/>
            </a:endParaRP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fontScale="92500"/>
          </a:bodyPr>
          <a:lstStyle/>
          <a:p>
            <a:pPr marL="0" indent="0" algn="ctr">
              <a:buNone/>
            </a:pPr>
            <a:r>
              <a:rPr lang="ka-GE" sz="2800" dirty="0"/>
              <a:t>პოლიტიკური ვალდებულება და ხელმძღვანელობა მხოლოდ პოპულარულ გამოთქმებს არ წარმოადგენენ, ისინი მნიშვნელობის მატარებელნი არიან!</a:t>
            </a:r>
          </a:p>
          <a:p>
            <a:pPr marL="0" indent="0" algn="ctr">
              <a:buNone/>
            </a:pPr>
            <a:endParaRPr lang="en-US" sz="2800" b="1" dirty="0">
              <a:solidFill>
                <a:schemeClr val="tx2"/>
              </a:solidFill>
            </a:endParaRPr>
          </a:p>
        </p:txBody>
      </p:sp>
    </p:spTree>
    <p:extLst>
      <p:ext uri="{BB962C8B-B14F-4D97-AF65-F5344CB8AC3E}">
        <p14:creationId xmlns:p14="http://schemas.microsoft.com/office/powerpoint/2010/main"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3600" b="1" dirty="0"/>
              <a:t>მაკროეკონომიკა მნიშვნელოვანია</a:t>
            </a:r>
            <a:endParaRPr lang="en-US" sz="3600" dirty="0"/>
          </a:p>
        </p:txBody>
      </p:sp>
      <p:sp>
        <p:nvSpPr>
          <p:cNvPr id="5" name="Text Placeholder 4"/>
          <p:cNvSpPr>
            <a:spLocks noGrp="1"/>
          </p:cNvSpPr>
          <p:nvPr>
            <p:ph type="body" sz="quarter" idx="1"/>
          </p:nvPr>
        </p:nvSpPr>
        <p:spPr>
          <a:xfrm>
            <a:off x="812800" y="1752600"/>
            <a:ext cx="5181599" cy="640080"/>
          </a:xfrm>
        </p:spPr>
        <p:txBody>
          <a:bodyPr/>
          <a:lstStyle/>
          <a:p>
            <a:pPr algn="ctr"/>
            <a:r>
              <a:rPr lang="en-US" dirty="0"/>
              <a:t>Public Sector Net Debt Stock</a:t>
            </a:r>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tr-TR" sz="2800" i="1" dirty="0">
                <a:solidFill>
                  <a:schemeClr val="bg1"/>
                </a:solidFill>
              </a:rPr>
              <a:t>GDP</a:t>
            </a:r>
            <a:r>
              <a:rPr lang="en-US" sz="2800" i="1" dirty="0">
                <a:solidFill>
                  <a:schemeClr val="bg1"/>
                </a:solidFill>
              </a:rPr>
              <a:t> Growth </a:t>
            </a:r>
            <a:endParaRPr lang="tr-TR" sz="2800" i="1" dirty="0">
              <a:solidFill>
                <a:schemeClr val="bg1"/>
              </a:solidFill>
            </a:endParaRPr>
          </a:p>
          <a:p>
            <a:pPr algn="ctr"/>
            <a:r>
              <a:rPr lang="tr-TR" b="0" i="1" dirty="0">
                <a:solidFill>
                  <a:schemeClr val="bg1"/>
                </a:solidFill>
              </a:rPr>
              <a:t>(Real, seasonally adjusted,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Ratio to GDP, percent)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en-US" kern="0" dirty="0">
                <a:solidFill>
                  <a:sysClr val="windowText" lastClr="000000"/>
                </a:solidFill>
              </a:rPr>
              <a:t>Source:  World Bank database</a:t>
            </a:r>
          </a:p>
        </p:txBody>
      </p:sp>
      <p:graphicFrame>
        <p:nvGraphicFramePr>
          <p:cNvPr id="12" name="Chart 11"/>
          <p:cNvGraphicFramePr>
            <a:graphicFrameLocks/>
          </p:cNvGraphicFramePr>
          <p:nvPr>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3200" b="1" dirty="0" smtClean="0"/>
              <a:t>ასევე მნიშვნელოვანია ფისკალური პერიოდი</a:t>
            </a:r>
            <a:endParaRPr lang="en-US" sz="3200"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7" name="Chart 6"/>
          <p:cNvGraphicFramePr>
            <a:graphicFrameLocks/>
          </p:cNvGraphicFramePr>
          <p:nvPr>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n-US" sz="3200" dirty="0"/>
              <a:t>Annual average growth in per capita health expenditures in OECD,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8" name="Content Placeholder 7"/>
          <p:cNvGraphicFramePr>
            <a:graphicFrameLocks noGrp="1"/>
          </p:cNvGraphicFramePr>
          <p:nvPr>
            <p:ph sz="quarter" idx="1"/>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rmAutofit fontScale="85000" lnSpcReduction="20000"/>
          </a:bodyPr>
          <a:lstStyle/>
          <a:p>
            <a:endParaRPr lang="en-US" dirty="0"/>
          </a:p>
          <a:p>
            <a:r>
              <a:rPr lang="en-US" dirty="0"/>
              <a:t>Projected Costs of UHI (in trillion TL)</a:t>
            </a:r>
          </a:p>
        </p:txBody>
      </p:sp>
      <p:sp>
        <p:nvSpPr>
          <p:cNvPr id="6" name="Text Placeholder 5"/>
          <p:cNvSpPr>
            <a:spLocks noGrp="1"/>
          </p:cNvSpPr>
          <p:nvPr>
            <p:ph type="body" sz="quarter" idx="3"/>
          </p:nvPr>
        </p:nvSpPr>
        <p:spPr/>
        <p:txBody>
          <a:bodyPr>
            <a:normAutofit/>
          </a:bodyPr>
          <a:lstStyle/>
          <a:p>
            <a:r>
              <a:rPr lang="en-US" dirty="0"/>
              <a:t>Projected Government Spending (% of GDP)</a:t>
            </a:r>
          </a:p>
        </p:txBody>
      </p:sp>
      <p:sp>
        <p:nvSpPr>
          <p:cNvPr id="8" name="Rectangle 7"/>
          <p:cNvSpPr/>
          <p:nvPr/>
        </p:nvSpPr>
        <p:spPr>
          <a:xfrm>
            <a:off x="1538844" y="6088282"/>
            <a:ext cx="8962654" cy="646331"/>
          </a:xfrm>
          <a:prstGeom prst="rect">
            <a:avLst/>
          </a:prstGeom>
        </p:spPr>
        <p:txBody>
          <a:bodyPr wrap="square">
            <a:spAutoFit/>
          </a:bodyPr>
          <a:lstStyle/>
          <a:p>
            <a:r>
              <a:rPr lang="en-US" dirty="0"/>
              <a:t>Source: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6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t>Anticipating future Public health spending growth with or without reform</a:t>
            </a:r>
          </a:p>
        </p:txBody>
      </p:sp>
    </p:spTree>
    <p:extLst>
      <p:ext uri="{BB962C8B-B14F-4D97-AF65-F5344CB8AC3E}">
        <p14:creationId xmlns:p14="http://schemas.microsoft.com/office/powerpoint/2010/main"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711200" y="384859"/>
            <a:ext cx="10871200" cy="646331"/>
          </a:xfrm>
          <a:noFill/>
          <a:ln/>
        </p:spPr>
        <p:txBody>
          <a:bodyPr wrap="square" anchorCtr="0">
            <a:spAutoFit/>
          </a:bodyPr>
          <a:lstStyle/>
          <a:p>
            <a:pPr algn="ctr"/>
            <a:r>
              <a:rPr lang="ka-GE" altLang="en-US" sz="3600" b="1" dirty="0" smtClean="0"/>
              <a:t>დიდი აფეთქებიდან დამატებით ცვლილებებამდე</a:t>
            </a:r>
            <a:endParaRPr lang="en-US" altLang="en-US" sz="3600" b="1" dirty="0"/>
          </a:p>
        </p:txBody>
      </p:sp>
      <p:sp>
        <p:nvSpPr>
          <p:cNvPr id="5" name="Content Placeholder 4"/>
          <p:cNvSpPr>
            <a:spLocks noGrp="1"/>
          </p:cNvSpPr>
          <p:nvPr>
            <p:ph sz="quarter" idx="4"/>
          </p:nvPr>
        </p:nvSpPr>
        <p:spPr/>
        <p:txBody>
          <a:bodyPr/>
          <a:lstStyle/>
          <a:p>
            <a:r>
              <a:rPr lang="en-US" dirty="0"/>
              <a:t>Explicit benefit package</a:t>
            </a:r>
          </a:p>
          <a:p>
            <a:r>
              <a:rPr lang="en-US" dirty="0"/>
              <a:t>Performance based payment for hospitals</a:t>
            </a:r>
          </a:p>
          <a:p>
            <a:r>
              <a:rPr lang="en-US" dirty="0"/>
              <a:t>Capitation payment for PC</a:t>
            </a:r>
          </a:p>
          <a:p>
            <a:r>
              <a:rPr lang="en-US" dirty="0"/>
              <a:t>IT platform</a:t>
            </a:r>
          </a:p>
          <a:p>
            <a:r>
              <a:rPr lang="en-US" dirty="0"/>
              <a:t>Others…</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38862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38862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8862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38862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0292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3340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5638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5638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3340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5638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3340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5638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3340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0292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0292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0292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508127" y="1838637"/>
            <a:ext cx="970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6" name="Text Box 26"/>
          <p:cNvSpPr txBox="1">
            <a:spLocks noChangeArrowheads="1"/>
          </p:cNvSpPr>
          <p:nvPr/>
        </p:nvSpPr>
        <p:spPr bwMode="auto">
          <a:xfrm>
            <a:off x="2667001" y="1646549"/>
            <a:ext cx="1159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Book Antiqua" panose="02040602050305030304" pitchFamily="18" charset="0"/>
                <a:cs typeface="Times New Roman" panose="02020603050405020304" pitchFamily="18" charset="0"/>
              </a:rPr>
              <a:t>Vertical</a:t>
            </a:r>
          </a:p>
          <a:p>
            <a:r>
              <a:rPr lang="en-US" altLang="en-US" sz="1200" b="1" dirty="0">
                <a:latin typeface="Book Antiqua" panose="02040602050305030304" pitchFamily="18" charset="0"/>
                <a:cs typeface="Times New Roman" panose="02020603050405020304" pitchFamily="18" charset="0"/>
              </a:rPr>
              <a:t>Integration</a:t>
            </a:r>
          </a:p>
          <a:p>
            <a:r>
              <a:rPr lang="en-US" altLang="en-US" sz="1200" b="1" dirty="0">
                <a:latin typeface="Book Antiqua" panose="02040602050305030304" pitchFamily="18" charset="0"/>
                <a:cs typeface="Times New Roman" panose="02020603050405020304" pitchFamily="18" charset="0"/>
              </a:rPr>
              <a:t>Horizontal</a:t>
            </a:r>
          </a:p>
          <a:p>
            <a:r>
              <a:rPr lang="en-US" altLang="en-US" sz="1200" b="1" dirty="0">
                <a:latin typeface="Book Antiqua" panose="02040602050305030304" pitchFamily="18" charset="0"/>
                <a:cs typeface="Times New Roman" panose="02020603050405020304" pitchFamily="18" charset="0"/>
              </a:rPr>
              <a:t>Segmentation</a:t>
            </a:r>
          </a:p>
        </p:txBody>
      </p:sp>
      <p:sp>
        <p:nvSpPr>
          <p:cNvPr id="51227" name="Text Box 27"/>
          <p:cNvSpPr txBox="1">
            <a:spLocks noChangeArrowheads="1"/>
          </p:cNvSpPr>
          <p:nvPr/>
        </p:nvSpPr>
        <p:spPr bwMode="auto">
          <a:xfrm>
            <a:off x="3810001" y="1646549"/>
            <a:ext cx="1149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a:t>
            </a:r>
          </a:p>
          <a:p>
            <a:r>
              <a:rPr lang="en-US" altLang="en-US" sz="1200" b="1">
                <a:latin typeface="Book Antiqua" panose="02040602050305030304" pitchFamily="18" charset="0"/>
                <a:cs typeface="Times New Roman" panose="02020603050405020304" pitchFamily="18" charset="0"/>
              </a:rPr>
              <a:t>Segmentation</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8" name="Text Box 28"/>
          <p:cNvSpPr txBox="1">
            <a:spLocks noChangeArrowheads="1"/>
          </p:cNvSpPr>
          <p:nvPr/>
        </p:nvSpPr>
        <p:spPr bwMode="auto">
          <a:xfrm>
            <a:off x="4953001" y="1798949"/>
            <a:ext cx="1149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Segmentation</a:t>
            </a:r>
          </a:p>
        </p:txBody>
      </p:sp>
      <p:sp>
        <p:nvSpPr>
          <p:cNvPr id="51229" name="Text Box 29"/>
          <p:cNvSpPr txBox="1">
            <a:spLocks noChangeArrowheads="1"/>
          </p:cNvSpPr>
          <p:nvPr/>
        </p:nvSpPr>
        <p:spPr bwMode="auto">
          <a:xfrm>
            <a:off x="228602" y="2560948"/>
            <a:ext cx="10294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Revenue</a:t>
            </a:r>
          </a:p>
          <a:p>
            <a:r>
              <a:rPr lang="en-US" altLang="en-US" sz="1400" b="1">
                <a:latin typeface="Book Antiqua" panose="02040602050305030304" pitchFamily="18" charset="0"/>
                <a:cs typeface="Times New Roman" panose="02020603050405020304" pitchFamily="18" charset="0"/>
              </a:rPr>
              <a:t>Collection</a:t>
            </a:r>
          </a:p>
        </p:txBody>
      </p:sp>
      <p:sp>
        <p:nvSpPr>
          <p:cNvPr id="51230" name="Text Box 30"/>
          <p:cNvSpPr txBox="1">
            <a:spLocks noChangeArrowheads="1"/>
          </p:cNvSpPr>
          <p:nvPr/>
        </p:nvSpPr>
        <p:spPr bwMode="auto">
          <a:xfrm>
            <a:off x="228602" y="3322948"/>
            <a:ext cx="819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Fund </a:t>
            </a:r>
          </a:p>
          <a:p>
            <a:r>
              <a:rPr lang="en-US" altLang="en-US" sz="1400" b="1">
                <a:latin typeface="Book Antiqua" panose="02040602050305030304" pitchFamily="18" charset="0"/>
                <a:cs typeface="Times New Roman" panose="02020603050405020304" pitchFamily="18" charset="0"/>
              </a:rPr>
              <a:t>Pooling</a:t>
            </a:r>
          </a:p>
        </p:txBody>
      </p:sp>
      <p:sp>
        <p:nvSpPr>
          <p:cNvPr id="51231" name="Text Box 31"/>
          <p:cNvSpPr txBox="1">
            <a:spLocks noChangeArrowheads="1"/>
          </p:cNvSpPr>
          <p:nvPr/>
        </p:nvSpPr>
        <p:spPr bwMode="auto">
          <a:xfrm>
            <a:off x="228602" y="4008748"/>
            <a:ext cx="1090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Purchasing</a:t>
            </a:r>
          </a:p>
        </p:txBody>
      </p:sp>
      <p:sp>
        <p:nvSpPr>
          <p:cNvPr id="51232" name="Text Box 32"/>
          <p:cNvSpPr txBox="1">
            <a:spLocks noChangeArrowheads="1"/>
          </p:cNvSpPr>
          <p:nvPr/>
        </p:nvSpPr>
        <p:spPr bwMode="auto">
          <a:xfrm>
            <a:off x="228602" y="4694548"/>
            <a:ext cx="96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Provision</a:t>
            </a: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latin typeface="Arial" panose="020B0604020202020204" pitchFamily="34" charset="0"/>
                <a:cs typeface="Times New Roman" panose="02020603050405020304" pitchFamily="18" charset="0"/>
              </a:rPr>
              <a:t>Adapted from 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6824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3246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3246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5814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5814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4728184" y="4561198"/>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49016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Responding to increased demand for health care</a:t>
            </a:r>
            <a:endParaRPr lang="en-US" dirty="0"/>
          </a:p>
        </p:txBody>
      </p:sp>
      <p:sp>
        <p:nvSpPr>
          <p:cNvPr id="5" name="Text Placeholder 4"/>
          <p:cNvSpPr>
            <a:spLocks noGrp="1"/>
          </p:cNvSpPr>
          <p:nvPr>
            <p:ph type="body" sz="quarter" idx="1"/>
          </p:nvPr>
        </p:nvSpPr>
        <p:spPr/>
        <p:txBody>
          <a:bodyPr>
            <a:normAutofit/>
          </a:bodyPr>
          <a:lstStyle/>
          <a:p>
            <a:pPr algn="ctr"/>
            <a:r>
              <a:rPr lang="en-US" dirty="0"/>
              <a:t>Productivity in MOH Hospitals (2002-2014)</a:t>
            </a:r>
          </a:p>
        </p:txBody>
      </p:sp>
      <p:sp>
        <p:nvSpPr>
          <p:cNvPr id="6" name="Text Placeholder 5"/>
          <p:cNvSpPr>
            <a:spLocks noGrp="1"/>
          </p:cNvSpPr>
          <p:nvPr>
            <p:ph type="body" sz="quarter" idx="3"/>
          </p:nvPr>
        </p:nvSpPr>
        <p:spPr/>
        <p:txBody>
          <a:bodyPr>
            <a:normAutofit fontScale="85000" lnSpcReduction="20000"/>
          </a:bodyPr>
          <a:lstStyle/>
          <a:p>
            <a:pPr algn="ctr"/>
            <a:r>
              <a:rPr lang="en-US" dirty="0"/>
              <a:t>Productivity in PHC</a:t>
            </a:r>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66 % increase in # of specialists</a:t>
            </a:r>
          </a:p>
          <a:p>
            <a:pPr marL="3175" indent="-3175">
              <a:spcBef>
                <a:spcPts val="600"/>
              </a:spcBef>
              <a:buClr>
                <a:schemeClr val="folHlink"/>
              </a:buClr>
              <a:buSzPct val="60000"/>
              <a:defRPr/>
            </a:pPr>
            <a:r>
              <a:rPr lang="en-US" sz="1200" b="1" dirty="0">
                <a:solidFill>
                  <a:srgbClr val="000000"/>
                </a:solidFill>
                <a:latin typeface="Tahoma" pitchFamily="34" charset="0"/>
              </a:rPr>
              <a:t>217</a:t>
            </a:r>
            <a:r>
              <a:rPr lang="tr-TR" sz="1200" b="1" dirty="0">
                <a:solidFill>
                  <a:srgbClr val="000000"/>
                </a:solidFill>
                <a:latin typeface="Tahoma" pitchFamily="34" charset="0"/>
              </a:rPr>
              <a:t> %</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26 % increase in # of GPs</a:t>
            </a:r>
          </a:p>
          <a:p>
            <a:pPr marL="3175" indent="-3175">
              <a:spcBef>
                <a:spcPts val="600"/>
              </a:spcBef>
              <a:buClr>
                <a:schemeClr val="folHlink"/>
              </a:buClr>
              <a:buSzPct val="60000"/>
              <a:defRPr/>
            </a:pPr>
            <a:r>
              <a:rPr lang="en-US" sz="1200" b="1" dirty="0">
                <a:solidFill>
                  <a:srgbClr val="000000"/>
                </a:solidFill>
                <a:latin typeface="Tahoma" pitchFamily="34" charset="0"/>
              </a:rPr>
              <a:t>193 </a:t>
            </a:r>
            <a:r>
              <a:rPr lang="tr-TR" sz="1200" b="1" dirty="0">
                <a:solidFill>
                  <a:srgbClr val="000000"/>
                </a:solidFill>
                <a:latin typeface="Tahoma" pitchFamily="34" charset="0"/>
              </a:rPr>
              <a:t>%</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en-US" dirty="0"/>
              <a:t>Source: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2513</TotalTime>
  <Words>2147</Words>
  <Application>Microsoft Office PowerPoint</Application>
  <PresentationFormat>Custom</PresentationFormat>
  <Paragraphs>419</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საყოველთაო ჯანდაცვის მოქმედების ზონა თურქეთში: რვა სახის გამოცდილება, რომელიც ღირს გაზიარებად</vt:lpstr>
      <vt:lpstr>საყოველთაო ჯანდაცვის მოქედების ზონა თურქეთში: რვა სახის გამოცდილება, რომელიც ღირს გაზიარებად</vt:lpstr>
      <vt:lpstr>PowerPoint Presentation</vt:lpstr>
      <vt:lpstr>მაკროეკონომიკა მნიშვნელოვანია</vt:lpstr>
      <vt:lpstr>ასევე მნიშვნელოვანია ფისკალური პერიოდი</vt:lpstr>
      <vt:lpstr>Annual average growth in per capita health expenditures in OECD, 2005-2015</vt:lpstr>
      <vt:lpstr>PowerPoint Presentation</vt:lpstr>
      <vt:lpstr>დიდი აფეთქებიდან დამატებით ცვლილებებამდე</vt:lpstr>
      <vt:lpstr>Responding to increased demand for health care</vt:lpstr>
      <vt:lpstr>Increasing role of private sector in service provision</vt:lpstr>
      <vt:lpstr>A balancing act between breadth, depth and scope to show results!</vt:lpstr>
      <vt:lpstr>Evolution of Health Outcomes…</vt:lpstr>
      <vt:lpstr>….of Financial Protection</vt:lpstr>
      <vt:lpstr>…..And of Patient Satisfaction.</vt:lpstr>
      <vt:lpstr>Is Turkey there Yet (2)?</vt:lpstr>
      <vt:lpstr>PowerPoint Presentation</vt:lpstr>
      <vt:lpstr>…..So has Satisfaction</vt:lpstr>
      <vt:lpstr>PowerPoint Presentation</vt:lpstr>
      <vt:lpstr>What is Next?</vt:lpstr>
      <vt:lpstr>Health Expenditure Efficiency in Turkey</vt:lpstr>
      <vt:lpstr>PowerPoint Presentation</vt:lpstr>
      <vt:lpstr>PowerPoint Presentation</vt:lpstr>
      <vt:lpstr>Coverage of Early Childhood Development Programs in Turkey</vt:lpstr>
      <vt:lpstr>PowerPoint Presentation</vt:lpstr>
      <vt:lpstr>Towards Value-based health system</vt:lpstr>
      <vt:lpstr>Modalities of payment and health outcomes</vt:lpstr>
      <vt:lpstr>Characteristics of high performing  chronic care system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Mariami Jintcharadze</cp:lastModifiedBy>
  <cp:revision>56</cp:revision>
  <dcterms:created xsi:type="dcterms:W3CDTF">2017-02-15T20:59:29Z</dcterms:created>
  <dcterms:modified xsi:type="dcterms:W3CDTF">2017-03-06T12:53:51Z</dcterms:modified>
</cp:coreProperties>
</file>