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2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6752-15B3-4D03-B05E-F05320E95A2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5A1E-3012-421C-8B3D-CECCD378F969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469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702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54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011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646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8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6860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19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170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7529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6677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78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C45E-F880-4FF0-8EFC-215BCFDD33D3}" type="datetimeFigureOut">
              <a:rPr lang="ka-GE" smtClean="0"/>
              <a:t>16.10.2018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2220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60074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199" y="521412"/>
            <a:ext cx="977123" cy="785787"/>
          </a:xfrm>
          <a:prstGeom prst="rect">
            <a:avLst/>
          </a:prstGeom>
          <a:gradFill flip="none" rotWithShape="1">
            <a:gsLst>
              <a:gs pos="91000">
                <a:srgbClr val="F2F1CB">
                  <a:lumMod val="0"/>
                  <a:lumOff val="100000"/>
                </a:srgbClr>
              </a:gs>
              <a:gs pos="75819">
                <a:srgbClr val="ECEBC6"/>
              </a:gs>
              <a:gs pos="68758">
                <a:srgbClr val="E6E5C1"/>
              </a:gs>
              <a:gs pos="60850">
                <a:srgbClr val="E0DFBC"/>
              </a:gs>
              <a:gs pos="0">
                <a:srgbClr val="FEFCDA">
                  <a:shade val="30000"/>
                  <a:satMod val="115000"/>
                </a:srgbClr>
              </a:gs>
              <a:gs pos="50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 smtClean="0"/>
          </a:p>
          <a:p>
            <a:r>
              <a:rPr lang="ka-GE" sz="800" dirty="0" smtClean="0"/>
              <a:t>მინისტრის მოადგილე </a:t>
            </a:r>
            <a:br>
              <a:rPr lang="ka-GE" sz="800" dirty="0" smtClean="0"/>
            </a:br>
            <a:r>
              <a:rPr lang="ka-GE" sz="800" dirty="0" smtClean="0"/>
              <a:t>გიორგი წოწკოლაური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ka-GE" sz="800" dirty="0" smtClean="0"/>
              <a:t/>
            </a:r>
            <a:br>
              <a:rPr lang="ka-GE" sz="800" dirty="0" smtClean="0"/>
            </a:b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540143" y="755865"/>
            <a:ext cx="1735265" cy="630942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700" dirty="0" smtClean="0"/>
              <a:t>ანალიტიკის, </a:t>
            </a:r>
            <a:r>
              <a:rPr lang="ka-GE" sz="700" dirty="0"/>
              <a:t>ადამიანური რესურსების მართვისა და საერთაშორისო ურთიერთობების </a:t>
            </a:r>
            <a:r>
              <a:rPr lang="ka-GE" sz="700" dirty="0" smtClean="0"/>
              <a:t>დეპარტამენტი უფროსი - </a:t>
            </a:r>
          </a:p>
          <a:p>
            <a:pPr algn="ctr"/>
            <a:r>
              <a:rPr lang="ka-GE" sz="700" dirty="0" smtClean="0"/>
              <a:t>სოფიკო ბელქანია</a:t>
            </a:r>
            <a:endParaRPr lang="en-US" sz="7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9143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 rot="10800000" flipV="1">
            <a:off x="3535434" y="1468160"/>
            <a:ext cx="1735265" cy="565665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შიდა აუდიტის დეპარტამენტი უფროსი - კახაბერ ძიმისტარიშვილი</a:t>
            </a:r>
            <a:endParaRPr lang="en-US" sz="7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35434" y="35921"/>
            <a:ext cx="1741701" cy="581891"/>
          </a:xfrm>
          <a:prstGeom prst="rect">
            <a:avLst/>
          </a:prstGeom>
          <a:gradFill flip="none" rotWithShape="1">
            <a:gsLst>
              <a:gs pos="0">
                <a:srgbClr val="FEFCDA">
                  <a:shade val="30000"/>
                  <a:satMod val="115000"/>
                </a:srgbClr>
              </a:gs>
              <a:gs pos="50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b="1" dirty="0" smtClean="0">
                <a:latin typeface="+mn-lt"/>
              </a:rPr>
              <a:t>მინისტრი </a:t>
            </a:r>
            <a:br>
              <a:rPr lang="ka-GE" sz="900" b="1" dirty="0" smtClean="0">
                <a:latin typeface="+mn-lt"/>
              </a:rPr>
            </a:br>
            <a:r>
              <a:rPr lang="ka-GE" sz="900" b="1" dirty="0" smtClean="0">
                <a:latin typeface="+mn-lt"/>
              </a:rPr>
              <a:t>დავით სერგეენკო</a:t>
            </a:r>
            <a:endParaRPr lang="en-US" sz="900" b="1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0800000" flipV="1">
            <a:off x="5326306" y="607898"/>
            <a:ext cx="1152424" cy="718067"/>
          </a:xfrm>
          <a:prstGeom prst="rect">
            <a:avLst/>
          </a:prstGeom>
          <a:gradFill flip="none" rotWithShape="1">
            <a:gsLst>
              <a:gs pos="0">
                <a:srgbClr val="FEFCDA">
                  <a:shade val="30000"/>
                  <a:satMod val="115000"/>
                </a:srgbClr>
              </a:gs>
              <a:gs pos="50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პირველი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ზაზა ბოხუა</a:t>
            </a:r>
            <a:endParaRPr lang="en-US" sz="700" dirty="0"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10800000" flipV="1">
            <a:off x="6553200" y="618195"/>
            <a:ext cx="1118754" cy="679270"/>
          </a:xfrm>
          <a:prstGeom prst="rect">
            <a:avLst/>
          </a:prstGeom>
          <a:gradFill flip="none" rotWithShape="1">
            <a:gsLst>
              <a:gs pos="0">
                <a:srgbClr val="FEFCDA">
                  <a:shade val="30000"/>
                  <a:satMod val="115000"/>
                </a:srgbClr>
              </a:gs>
              <a:gs pos="50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თამილა ბარკალაია </a:t>
            </a:r>
            <a:r>
              <a:rPr lang="ka-GE" sz="800" dirty="0"/>
              <a:t>საპარლამენტო</a:t>
            </a:r>
            <a:r>
              <a:rPr lang="ka-GE" sz="700" dirty="0"/>
              <a:t> მდივანი</a:t>
            </a:r>
            <a:endParaRPr lang="en-US" sz="700" dirty="0"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10800000" flipV="1">
            <a:off x="2282062" y="501923"/>
            <a:ext cx="1173649" cy="718065"/>
          </a:xfrm>
          <a:prstGeom prst="rect">
            <a:avLst/>
          </a:prstGeom>
          <a:gradFill flip="none" rotWithShape="1">
            <a:gsLst>
              <a:gs pos="0">
                <a:srgbClr val="FEFCDA">
                  <a:shade val="30000"/>
                  <a:satMod val="115000"/>
                  <a:alpha val="33000"/>
                </a:srgbClr>
              </a:gs>
              <a:gs pos="79588">
                <a:srgbClr val="E9E7C4"/>
              </a:gs>
              <a:gs pos="73000">
                <a:srgbClr val="E2E0BE"/>
              </a:gs>
              <a:gs pos="63754">
                <a:srgbClr val="DDDBBA"/>
              </a:gs>
              <a:gs pos="58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</a:t>
            </a:r>
          </a:p>
          <a:p>
            <a:r>
              <a:rPr lang="ka-GE" sz="700" dirty="0" smtClean="0">
                <a:latin typeface="+mn-lt"/>
              </a:rPr>
              <a:t>მაია ლაგვილავა </a:t>
            </a:r>
            <a:br>
              <a:rPr lang="ka-GE" sz="700" dirty="0" smtClean="0">
                <a:latin typeface="+mn-lt"/>
              </a:rPr>
            </a:br>
            <a:endParaRPr lang="en-US" sz="700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10800000" flipV="1">
            <a:off x="3541866" y="2103822"/>
            <a:ext cx="1735265" cy="639378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მასმედიასთან და საზოგადოებასთან ურთიერთობის დეპარტამენტი უფროსის  მოვალეობის შემსრულებელი - ნინო მამალაძე </a:t>
            </a:r>
            <a:endParaRPr lang="en-US" sz="700" dirty="0"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 flipV="1">
            <a:off x="3564854" y="2884861"/>
            <a:ext cx="1712281" cy="605618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იურიდიული დეპარტამენტი </a:t>
            </a:r>
            <a:endParaRPr lang="en-US" sz="700" dirty="0"/>
          </a:p>
          <a:p>
            <a:r>
              <a:rPr lang="ka-GE" sz="700" dirty="0"/>
              <a:t>უფროსი  - ნათელა ხმალაძე</a:t>
            </a:r>
            <a:endParaRPr lang="en-US" sz="7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 rot="10800000" flipV="1">
            <a:off x="3564853" y="3645665"/>
            <a:ext cx="1732837" cy="761879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ინფორმაციული ტექნოლოგიების დეპარტამენტი  უფროსი  - </a:t>
            </a:r>
            <a:endParaRPr lang="ka-GE" sz="700" dirty="0" smtClean="0"/>
          </a:p>
          <a:p>
            <a:r>
              <a:rPr lang="ka-GE" sz="700" dirty="0" smtClean="0"/>
              <a:t>მიხეილ </a:t>
            </a:r>
            <a:r>
              <a:rPr lang="ka-GE" sz="700" dirty="0"/>
              <a:t>ჯანიაშვილი</a:t>
            </a:r>
            <a:endParaRPr lang="en-US" sz="7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 rot="10800000" flipV="1">
            <a:off x="3561912" y="4565806"/>
            <a:ext cx="1735777" cy="491630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სსიპ-სოციალური მომსახურების </a:t>
            </a:r>
            <a:r>
              <a:rPr lang="ka-GE" sz="700" dirty="0" smtClean="0"/>
              <a:t>სააგენტო  დირექტორი - </a:t>
            </a:r>
          </a:p>
          <a:p>
            <a:r>
              <a:rPr lang="ka-GE" sz="700" dirty="0" smtClean="0"/>
              <a:t>გიორგი წოწკოლაური </a:t>
            </a:r>
            <a:endParaRPr lang="en-US" sz="7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552752" y="5203499"/>
            <a:ext cx="1744937" cy="772887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ლ. საყვარელიძის სახ. დაავადებათა კონტროლისა და საზოგადოებრივი ჯანმრთელობის ეროვნული ცენტრი </a:t>
            </a:r>
            <a:r>
              <a:rPr lang="ka-GE" sz="700" dirty="0" smtClean="0"/>
              <a:t>გენერალური დირექტორი </a:t>
            </a:r>
            <a:r>
              <a:rPr lang="ka-GE" sz="700" dirty="0"/>
              <a:t>- ამირან გამყრელიძე</a:t>
            </a:r>
            <a:endParaRPr lang="en-US" sz="7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282062" y="1325965"/>
            <a:ext cx="1126414" cy="1206726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ჯანმრთელობის დაცვის დეპარტამენტი </a:t>
            </a:r>
            <a:endParaRPr lang="en-US" sz="700" dirty="0"/>
          </a:p>
          <a:p>
            <a:r>
              <a:rPr lang="ka-GE" sz="700" dirty="0"/>
              <a:t> უფროსი  - მარინა დარახველიძე</a:t>
            </a:r>
            <a:endParaRPr lang="en-US" sz="7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52400" y="540178"/>
            <a:ext cx="907978" cy="785787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მინისტრის მოადგილე </a:t>
            </a:r>
            <a:br>
              <a:rPr lang="ka-GE" sz="800" dirty="0"/>
            </a:br>
            <a:r>
              <a:rPr lang="ka-GE" sz="800" dirty="0" smtClean="0"/>
              <a:t>მამუკა ცოტნიაშვილი</a:t>
            </a:r>
            <a:endParaRPr lang="en-US" sz="8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772400" y="617812"/>
            <a:ext cx="1219200" cy="679653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მინისტრის მოადგილე </a:t>
            </a:r>
            <a:br>
              <a:rPr lang="ka-GE" sz="700" dirty="0"/>
            </a:br>
            <a:r>
              <a:rPr lang="ka-GE" sz="700" dirty="0" smtClean="0"/>
              <a:t>გრიგოლი გიორგაძე</a:t>
            </a:r>
            <a:endParaRPr lang="en-US" sz="7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2400" y="1499210"/>
            <a:ext cx="1219200" cy="1067834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დევნილთა და ეკომიგრანტთა  პოლიტიკის დეპარტამენტი უფროსი - </a:t>
            </a:r>
          </a:p>
          <a:p>
            <a:r>
              <a:rPr lang="ka-GE" sz="700" dirty="0" smtClean="0"/>
              <a:t>მურად აბლოთია</a:t>
            </a:r>
            <a:endParaRPr lang="en-US" sz="7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553200" y="5946324"/>
            <a:ext cx="1118757" cy="817792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სსიპ - ახალგორის ბავშვთა სააღმზრდელო დაწესებულება  დირექტორი </a:t>
            </a:r>
            <a:r>
              <a:rPr lang="ka-GE" sz="800" dirty="0" smtClean="0"/>
              <a:t>-</a:t>
            </a:r>
            <a:endParaRPr lang="en-US" sz="8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219199" y="1400117"/>
            <a:ext cx="1008297" cy="1023394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ადმინისტრაციული დეპარტამენტი უფროსი - ივანე </a:t>
            </a:r>
            <a:r>
              <a:rPr lang="ka-GE" sz="700" dirty="0" smtClean="0"/>
              <a:t>ბიბილაშვილი</a:t>
            </a:r>
            <a:endParaRPr lang="en-US" sz="700" dirty="0"/>
          </a:p>
        </p:txBody>
      </p:sp>
      <p:cxnSp>
        <p:nvCxnSpPr>
          <p:cNvPr id="24" name="Straight Arrow Connector 23"/>
          <p:cNvCxnSpPr>
            <a:stCxn id="11" idx="0"/>
            <a:endCxn id="11" idx="0"/>
          </p:cNvCxnSpPr>
          <p:nvPr/>
        </p:nvCxnSpPr>
        <p:spPr>
          <a:xfrm>
            <a:off x="2868886" y="50192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1"/>
            <a:endCxn id="22" idx="1"/>
          </p:cNvCxnSpPr>
          <p:nvPr/>
        </p:nvCxnSpPr>
        <p:spPr>
          <a:xfrm>
            <a:off x="1219199" y="191181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0"/>
            <a:endCxn id="5" idx="0"/>
          </p:cNvCxnSpPr>
          <p:nvPr/>
        </p:nvCxnSpPr>
        <p:spPr>
          <a:xfrm>
            <a:off x="4407776" y="75586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5326306" y="1468161"/>
            <a:ext cx="1139724" cy="1064530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საგანგებო სიტუაციების კოორდინაციისა და </a:t>
            </a:r>
            <a:r>
              <a:rPr lang="ka-GE" sz="700" dirty="0" smtClean="0"/>
              <a:t>გადაუდებელი დახმარების ცენტრი - დირექტორი ავთანდილ თალაკვაძე</a:t>
            </a:r>
            <a:endParaRPr lang="en-US" sz="7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345933" y="2743201"/>
            <a:ext cx="1139724" cy="1121938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სამედიცინო საქმიანობის  სახელმწიფო რეგულირების სააგენტო</a:t>
            </a:r>
            <a:endParaRPr lang="en-US" sz="700" dirty="0"/>
          </a:p>
          <a:p>
            <a:r>
              <a:rPr lang="ka-GE" sz="700" dirty="0"/>
              <a:t> უფროსი - </a:t>
            </a:r>
            <a:endParaRPr lang="en-US" sz="700" dirty="0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553201" y="1455699"/>
            <a:ext cx="1118754" cy="1111345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შრომისა </a:t>
            </a:r>
            <a:r>
              <a:rPr lang="ka-GE" sz="700" dirty="0" smtClean="0"/>
              <a:t> და </a:t>
            </a:r>
            <a:r>
              <a:rPr lang="ka-GE" sz="700" dirty="0"/>
              <a:t>დასაქმების პოლიტიკის დეპარტამენტი</a:t>
            </a:r>
            <a:endParaRPr lang="en-US" sz="700" dirty="0"/>
          </a:p>
          <a:p>
            <a:r>
              <a:rPr lang="ka-GE" sz="700" dirty="0"/>
              <a:t> უფროსი - </a:t>
            </a:r>
            <a:endParaRPr lang="ka-GE" sz="700" dirty="0" smtClean="0"/>
          </a:p>
          <a:p>
            <a:r>
              <a:rPr lang="ka-GE" sz="700" dirty="0" smtClean="0"/>
              <a:t>ელზა ჯგერენაია</a:t>
            </a:r>
            <a:endParaRPr lang="en-US" sz="700" dirty="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553202" y="2652761"/>
            <a:ext cx="1118754" cy="757431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შრომის პირობების ინსპექტირების დეპარტამენტი - უფროსი ბექა ფერაძე</a:t>
            </a:r>
            <a:endParaRPr lang="en-US" sz="700" dirty="0"/>
          </a:p>
        </p:txBody>
      </p:sp>
      <p:cxnSp>
        <p:nvCxnSpPr>
          <p:cNvPr id="33" name="Straight Arrow Connector 32"/>
          <p:cNvCxnSpPr>
            <a:stCxn id="10" idx="1"/>
            <a:endCxn id="10" idx="1"/>
          </p:cNvCxnSpPr>
          <p:nvPr/>
        </p:nvCxnSpPr>
        <p:spPr>
          <a:xfrm>
            <a:off x="7671954" y="95783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6553203" y="3514426"/>
            <a:ext cx="1118754" cy="893118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სოციალური დაცვის დეპარტამენტი </a:t>
            </a:r>
            <a:endParaRPr lang="en-US" sz="700" dirty="0"/>
          </a:p>
          <a:p>
            <a:r>
              <a:rPr lang="ka-GE" sz="700" dirty="0"/>
              <a:t>უფროსი  - </a:t>
            </a:r>
            <a:endParaRPr lang="ka-GE" sz="700" dirty="0" smtClean="0"/>
          </a:p>
          <a:p>
            <a:r>
              <a:rPr lang="ka-GE" sz="700" dirty="0" smtClean="0"/>
              <a:t>ნინო ოდიშარია</a:t>
            </a:r>
            <a:endParaRPr lang="en-US" sz="700" dirty="0"/>
          </a:p>
        </p:txBody>
      </p:sp>
      <p:cxnSp>
        <p:nvCxnSpPr>
          <p:cNvPr id="35" name="Straight Arrow Connector 34"/>
          <p:cNvCxnSpPr>
            <a:stCxn id="34" idx="1"/>
            <a:endCxn id="34" idx="1"/>
          </p:cNvCxnSpPr>
          <p:nvPr/>
        </p:nvCxnSpPr>
        <p:spPr>
          <a:xfrm>
            <a:off x="6553203" y="396098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9" idx="1"/>
          </p:cNvCxnSpPr>
          <p:nvPr/>
        </p:nvCxnSpPr>
        <p:spPr>
          <a:xfrm>
            <a:off x="6478730" y="9669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1219199" y="2532691"/>
            <a:ext cx="963402" cy="883326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ეკონომიკური </a:t>
            </a:r>
            <a:r>
              <a:rPr lang="ka-GE" sz="800" dirty="0"/>
              <a:t>დეპარტამენტი </a:t>
            </a:r>
            <a:endParaRPr lang="en-US" sz="800" dirty="0" smtClean="0"/>
          </a:p>
          <a:p>
            <a:r>
              <a:rPr lang="ka-GE" sz="800" dirty="0" smtClean="0"/>
              <a:t>უფროსი  </a:t>
            </a:r>
            <a:r>
              <a:rPr lang="ka-GE" sz="800" dirty="0"/>
              <a:t>- </a:t>
            </a:r>
            <a:r>
              <a:rPr lang="ka-GE" sz="800" dirty="0" smtClean="0"/>
              <a:t>ნოე ქინქლაძე</a:t>
            </a:r>
            <a:endParaRPr lang="en-US" sz="800" dirty="0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6553200" y="4572733"/>
            <a:ext cx="1118757" cy="1294667"/>
          </a:xfrm>
          <a:prstGeom prst="rect">
            <a:avLst/>
          </a:prstGeom>
          <a:solidFill>
            <a:srgbClr val="C7F5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ადამიანთა ვაჭრობის </a:t>
            </a:r>
            <a:r>
              <a:rPr lang="ka-GE" sz="800" dirty="0"/>
              <a:t>(ტრეფიკინგის) მსხვერპლთა, დაზარალებულთა დაცვისა და დახმარების სახელმწიფო ფონდი </a:t>
            </a:r>
            <a:endParaRPr lang="en-US" sz="800" dirty="0" smtClean="0"/>
          </a:p>
          <a:p>
            <a:r>
              <a:rPr lang="ka-GE" sz="800" dirty="0" smtClean="0"/>
              <a:t>დირექტორი -მერი მაღლაფერიძე</a:t>
            </a:r>
            <a:endParaRPr lang="en-US" sz="800" dirty="0"/>
          </a:p>
        </p:txBody>
      </p:sp>
      <p:cxnSp>
        <p:nvCxnSpPr>
          <p:cNvPr id="88" name="Straight Arrow Connector 87"/>
          <p:cNvCxnSpPr>
            <a:endCxn id="11" idx="0"/>
          </p:cNvCxnSpPr>
          <p:nvPr/>
        </p:nvCxnSpPr>
        <p:spPr>
          <a:xfrm>
            <a:off x="2868886" y="326866"/>
            <a:ext cx="0" cy="175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868886" y="326866"/>
            <a:ext cx="666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606389" y="152400"/>
            <a:ext cx="29290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endCxn id="18" idx="0"/>
          </p:cNvCxnSpPr>
          <p:nvPr/>
        </p:nvCxnSpPr>
        <p:spPr>
          <a:xfrm>
            <a:off x="606389" y="152400"/>
            <a:ext cx="0" cy="387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>
            <a:off x="1822378" y="228600"/>
            <a:ext cx="1713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794669" y="228600"/>
            <a:ext cx="0" cy="311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endCxn id="9" idx="0"/>
          </p:cNvCxnSpPr>
          <p:nvPr/>
        </p:nvCxnSpPr>
        <p:spPr>
          <a:xfrm>
            <a:off x="5283835" y="414394"/>
            <a:ext cx="618683" cy="193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>
          <a:xfrm>
            <a:off x="5308081" y="318342"/>
            <a:ext cx="1840865" cy="244634"/>
          </a:xfrm>
          <a:prstGeom prst="bentConnector3">
            <a:avLst>
              <a:gd name="adj1" fmla="val 1002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9" idx="0"/>
          </p:cNvCxnSpPr>
          <p:nvPr/>
        </p:nvCxnSpPr>
        <p:spPr>
          <a:xfrm>
            <a:off x="5283835" y="187036"/>
            <a:ext cx="3098165" cy="4307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189</Words>
  <Application>Microsoft Office PowerPoint</Application>
  <PresentationFormat>On-screen Show (4:3)</PresentationFormat>
  <Paragraphs>41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Berbichashvili</dc:creator>
  <cp:lastModifiedBy>Mariana Mkurnali</cp:lastModifiedBy>
  <cp:revision>1</cp:revision>
  <cp:lastPrinted>2018-10-16T07:39:53Z</cp:lastPrinted>
  <dcterms:created xsi:type="dcterms:W3CDTF">2018-10-11T06:34:10Z</dcterms:created>
  <dcterms:modified xsi:type="dcterms:W3CDTF">2018-10-16T07:46:57Z</dcterms:modified>
</cp:coreProperties>
</file>