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charts/style1.xml" ContentType="application/vnd.ms-office.chartstyl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72" r:id="rId1"/>
  </p:sldMasterIdLst>
  <p:sldIdLst>
    <p:sldId id="256" r:id="rId2"/>
    <p:sldId id="285" r:id="rId3"/>
    <p:sldId id="275" r:id="rId4"/>
    <p:sldId id="277" r:id="rId5"/>
    <p:sldId id="279" r:id="rId6"/>
    <p:sldId id="264" r:id="rId7"/>
    <p:sldId id="282" r:id="rId8"/>
    <p:sldId id="283" r:id="rId9"/>
    <p:sldId id="267" r:id="rId10"/>
    <p:sldId id="291" r:id="rId11"/>
    <p:sldId id="273" r:id="rId12"/>
    <p:sldId id="287" r:id="rId13"/>
  </p:sldIdLst>
  <p:sldSz cx="10163175" cy="5716588"/>
  <p:notesSz cx="6858000" cy="9144000"/>
  <p:embeddedFontLst>
    <p:embeddedFont>
      <p:font typeface="Calibri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7621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1076" algn="l" defTabSz="7621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62152" algn="l" defTabSz="7621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43229" algn="l" defTabSz="7621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24305" algn="l" defTabSz="7621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05381" algn="l" defTabSz="7621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286457" algn="l" defTabSz="7621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667533" algn="l" defTabSz="7621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048610" algn="l" defTabSz="7621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Default Section" id="{87B73295-2563-0C4D-9443-936F2259D7E7}">
          <p14:sldIdLst>
            <p14:sldId id="256"/>
            <p14:sldId id="285"/>
            <p14:sldId id="275"/>
            <p14:sldId id="277"/>
            <p14:sldId id="279"/>
            <p14:sldId id="264"/>
            <p14:sldId id="282"/>
            <p14:sldId id="283"/>
            <p14:sldId id="267"/>
            <p14:sldId id="291"/>
            <p14:sldId id="273"/>
            <p14:sldId id="28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320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8BCDE3"/>
    <a:srgbClr val="898989"/>
    <a:srgbClr val="00538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3830" autoAdjust="0"/>
    <p:restoredTop sz="95707" autoAdjust="0"/>
  </p:normalViewPr>
  <p:slideViewPr>
    <p:cSldViewPr snapToGrid="0" snapToObjects="1">
      <p:cViewPr varScale="1">
        <p:scale>
          <a:sx n="100" d="100"/>
          <a:sy n="100" d="100"/>
        </p:scale>
        <p:origin x="-102" y="-204"/>
      </p:cViewPr>
      <p:guideLst>
        <p:guide orient="horz" pos="1800"/>
        <p:guide pos="320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D:\Users\itskhomelidze\Desktop\New%20Microsoft%20Excel%20Workshee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u="none" strike="noStrike" baseline="0">
                <a:effectLst/>
              </a:rPr>
              <a:t>Number of HCV RNA+ persons enrolled in treatment program by month, April 2015-December 2016</a:t>
            </a:r>
            <a:br>
              <a:rPr lang="en-US" sz="1400" b="0" i="0" u="none" strike="noStrike" baseline="0">
                <a:effectLst/>
              </a:rPr>
            </a:br>
            <a:endParaRPr lang="en-US"/>
          </a:p>
        </c:rich>
      </c:tx>
      <c:layout/>
      <c:spPr>
        <a:noFill/>
        <a:ln>
          <a:noFill/>
        </a:ln>
        <a:effectLst/>
      </c:spPr>
    </c:title>
    <c:plotArea>
      <c:layout/>
      <c:scatterChart>
        <c:scatterStyle val="lineMarker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Sheet2!$A$2:$A$22</c:f>
              <c:numCache>
                <c:formatCode>[$-409]mmm\-yy;@</c:formatCode>
                <c:ptCount val="21"/>
                <c:pt idx="0">
                  <c:v>42095</c:v>
                </c:pt>
                <c:pt idx="1">
                  <c:v>42125</c:v>
                </c:pt>
                <c:pt idx="2">
                  <c:v>42156</c:v>
                </c:pt>
                <c:pt idx="3">
                  <c:v>42186</c:v>
                </c:pt>
                <c:pt idx="4">
                  <c:v>42217</c:v>
                </c:pt>
                <c:pt idx="5">
                  <c:v>42248</c:v>
                </c:pt>
                <c:pt idx="6">
                  <c:v>42278</c:v>
                </c:pt>
                <c:pt idx="7">
                  <c:v>42309</c:v>
                </c:pt>
                <c:pt idx="8">
                  <c:v>42339</c:v>
                </c:pt>
                <c:pt idx="9">
                  <c:v>42370</c:v>
                </c:pt>
                <c:pt idx="10">
                  <c:v>42401</c:v>
                </c:pt>
                <c:pt idx="11">
                  <c:v>42430</c:v>
                </c:pt>
                <c:pt idx="12">
                  <c:v>42461</c:v>
                </c:pt>
                <c:pt idx="13">
                  <c:v>42491</c:v>
                </c:pt>
                <c:pt idx="14">
                  <c:v>42522</c:v>
                </c:pt>
                <c:pt idx="15">
                  <c:v>42552</c:v>
                </c:pt>
                <c:pt idx="16">
                  <c:v>42583</c:v>
                </c:pt>
                <c:pt idx="17">
                  <c:v>42614</c:v>
                </c:pt>
                <c:pt idx="18">
                  <c:v>42644</c:v>
                </c:pt>
                <c:pt idx="19">
                  <c:v>42675</c:v>
                </c:pt>
                <c:pt idx="20">
                  <c:v>42705</c:v>
                </c:pt>
              </c:numCache>
            </c:numRef>
          </c:xVal>
          <c:yVal>
            <c:numRef>
              <c:f>Sheet2!$B$2:$B$22</c:f>
              <c:numCache>
                <c:formatCode>General</c:formatCode>
                <c:ptCount val="21"/>
                <c:pt idx="0">
                  <c:v>2</c:v>
                </c:pt>
                <c:pt idx="1">
                  <c:v>559</c:v>
                </c:pt>
                <c:pt idx="2">
                  <c:v>949</c:v>
                </c:pt>
                <c:pt idx="3">
                  <c:v>1486</c:v>
                </c:pt>
                <c:pt idx="4">
                  <c:v>666</c:v>
                </c:pt>
                <c:pt idx="5">
                  <c:v>616</c:v>
                </c:pt>
                <c:pt idx="6">
                  <c:v>954</c:v>
                </c:pt>
                <c:pt idx="7">
                  <c:v>607</c:v>
                </c:pt>
                <c:pt idx="8">
                  <c:v>573</c:v>
                </c:pt>
                <c:pt idx="9">
                  <c:v>300</c:v>
                </c:pt>
                <c:pt idx="10">
                  <c:v>719</c:v>
                </c:pt>
                <c:pt idx="11">
                  <c:v>1026</c:v>
                </c:pt>
                <c:pt idx="12">
                  <c:v>1158</c:v>
                </c:pt>
                <c:pt idx="13">
                  <c:v>786</c:v>
                </c:pt>
                <c:pt idx="14">
                  <c:v>2530</c:v>
                </c:pt>
                <c:pt idx="15">
                  <c:v>4689</c:v>
                </c:pt>
                <c:pt idx="16">
                  <c:v>4696</c:v>
                </c:pt>
                <c:pt idx="17">
                  <c:v>3618</c:v>
                </c:pt>
                <c:pt idx="18">
                  <c:v>2316</c:v>
                </c:pt>
                <c:pt idx="19">
                  <c:v>1330</c:v>
                </c:pt>
                <c:pt idx="20">
                  <c:v>696</c:v>
                </c:pt>
              </c:numCache>
            </c:numRef>
          </c:yVal>
        </c:ser>
        <c:axId val="54901376"/>
        <c:axId val="54944128"/>
      </c:scatterChart>
      <c:valAx>
        <c:axId val="54901376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-409]mmm\-yy;@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944128"/>
        <c:crosses val="autoZero"/>
        <c:crossBetween val="midCat"/>
      </c:valAx>
      <c:valAx>
        <c:axId val="5494412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9013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398" y="3002533"/>
            <a:ext cx="7622381" cy="1380185"/>
          </a:xfrm>
        </p:spPr>
        <p:txBody>
          <a:bodyPr anchor="ctr"/>
          <a:lstStyle>
            <a:lvl1pPr marL="0" indent="0" algn="ctr">
              <a:buNone/>
              <a:defRPr sz="2667"/>
            </a:lvl1pPr>
            <a:lvl2pPr marL="508165" indent="0" algn="ctr">
              <a:buNone/>
              <a:defRPr sz="2223"/>
            </a:lvl2pPr>
            <a:lvl3pPr marL="1016330" indent="0" algn="ctr">
              <a:buNone/>
              <a:defRPr sz="2000"/>
            </a:lvl3pPr>
            <a:lvl4pPr marL="1524496" indent="0" algn="ctr">
              <a:buNone/>
              <a:defRPr sz="1779"/>
            </a:lvl4pPr>
            <a:lvl5pPr marL="2032661" indent="0" algn="ctr">
              <a:buNone/>
              <a:defRPr sz="1779"/>
            </a:lvl5pPr>
            <a:lvl6pPr marL="2540826" indent="0" algn="ctr">
              <a:buNone/>
              <a:defRPr sz="1779"/>
            </a:lvl6pPr>
            <a:lvl7pPr marL="3048990" indent="0" algn="ctr">
              <a:buNone/>
              <a:defRPr sz="1779"/>
            </a:lvl7pPr>
            <a:lvl8pPr marL="3557155" indent="0" algn="ctr">
              <a:buNone/>
              <a:defRPr sz="1779"/>
            </a:lvl8pPr>
            <a:lvl9pPr marL="4065321" indent="0" algn="ctr">
              <a:buNone/>
              <a:defRPr sz="1779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81895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718" y="304358"/>
            <a:ext cx="8765739" cy="110494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92681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3023" y="304355"/>
            <a:ext cx="2191435" cy="4844544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720" y="304355"/>
            <a:ext cx="6447264" cy="48445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75195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718" y="304358"/>
            <a:ext cx="8765739" cy="110494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56763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425" y="1425180"/>
            <a:ext cx="8765739" cy="237794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640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425" y="3825618"/>
            <a:ext cx="8765739" cy="1250503"/>
          </a:xfrm>
        </p:spPr>
        <p:txBody>
          <a:bodyPr/>
          <a:lstStyle>
            <a:lvl1pPr marL="0" indent="0">
              <a:buNone/>
              <a:defRPr sz="2667">
                <a:solidFill>
                  <a:srgbClr val="8BCDE3"/>
                </a:solidFill>
              </a:defRPr>
            </a:lvl1pPr>
            <a:lvl2pPr marL="508165" indent="0">
              <a:buNone/>
              <a:defRPr sz="2223">
                <a:solidFill>
                  <a:schemeClr val="tx1">
                    <a:tint val="75000"/>
                  </a:schemeClr>
                </a:solidFill>
              </a:defRPr>
            </a:lvl2pPr>
            <a:lvl3pPr marL="101633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24496" indent="0">
              <a:buNone/>
              <a:defRPr sz="1779">
                <a:solidFill>
                  <a:schemeClr val="tx1">
                    <a:tint val="75000"/>
                  </a:schemeClr>
                </a:solidFill>
              </a:defRPr>
            </a:lvl4pPr>
            <a:lvl5pPr marL="2032661" indent="0">
              <a:buNone/>
              <a:defRPr sz="1779">
                <a:solidFill>
                  <a:schemeClr val="tx1">
                    <a:tint val="75000"/>
                  </a:schemeClr>
                </a:solidFill>
              </a:defRPr>
            </a:lvl5pPr>
            <a:lvl6pPr marL="2540826" indent="0">
              <a:buNone/>
              <a:defRPr sz="1779">
                <a:solidFill>
                  <a:schemeClr val="tx1">
                    <a:tint val="75000"/>
                  </a:schemeClr>
                </a:solidFill>
              </a:defRPr>
            </a:lvl6pPr>
            <a:lvl7pPr marL="3048990" indent="0">
              <a:buNone/>
              <a:defRPr sz="1779">
                <a:solidFill>
                  <a:schemeClr val="tx1">
                    <a:tint val="75000"/>
                  </a:schemeClr>
                </a:solidFill>
              </a:defRPr>
            </a:lvl7pPr>
            <a:lvl8pPr marL="3557155" indent="0">
              <a:buNone/>
              <a:defRPr sz="1779">
                <a:solidFill>
                  <a:schemeClr val="tx1">
                    <a:tint val="75000"/>
                  </a:schemeClr>
                </a:solidFill>
              </a:defRPr>
            </a:lvl8pPr>
            <a:lvl9pPr marL="4065321" indent="0">
              <a:buNone/>
              <a:defRPr sz="17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926358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718" y="304358"/>
            <a:ext cx="8765739" cy="110494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718" y="1521778"/>
            <a:ext cx="4319350" cy="3627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108" y="1521778"/>
            <a:ext cx="4319350" cy="3627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46738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042" y="304358"/>
            <a:ext cx="8765739" cy="110494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0044" y="1401359"/>
            <a:ext cx="4299498" cy="686784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8165" indent="0">
              <a:buNone/>
              <a:defRPr sz="2223" b="1"/>
            </a:lvl2pPr>
            <a:lvl3pPr marL="1016330" indent="0">
              <a:buNone/>
              <a:defRPr sz="2000" b="1"/>
            </a:lvl3pPr>
            <a:lvl4pPr marL="1524496" indent="0">
              <a:buNone/>
              <a:defRPr sz="1779" b="1"/>
            </a:lvl4pPr>
            <a:lvl5pPr marL="2032661" indent="0">
              <a:buNone/>
              <a:defRPr sz="1779" b="1"/>
            </a:lvl5pPr>
            <a:lvl6pPr marL="2540826" indent="0">
              <a:buNone/>
              <a:defRPr sz="1779" b="1"/>
            </a:lvl6pPr>
            <a:lvl7pPr marL="3048990" indent="0">
              <a:buNone/>
              <a:defRPr sz="1779" b="1"/>
            </a:lvl7pPr>
            <a:lvl8pPr marL="3557155" indent="0">
              <a:buNone/>
              <a:defRPr sz="1779" b="1"/>
            </a:lvl8pPr>
            <a:lvl9pPr marL="4065321" indent="0">
              <a:buNone/>
              <a:defRPr sz="177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044" y="2088143"/>
            <a:ext cx="4299498" cy="307134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5107" y="1401359"/>
            <a:ext cx="4320674" cy="686784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8165" indent="0">
              <a:buNone/>
              <a:defRPr sz="2223" b="1"/>
            </a:lvl2pPr>
            <a:lvl3pPr marL="1016330" indent="0">
              <a:buNone/>
              <a:defRPr sz="2000" b="1"/>
            </a:lvl3pPr>
            <a:lvl4pPr marL="1524496" indent="0">
              <a:buNone/>
              <a:defRPr sz="1779" b="1"/>
            </a:lvl4pPr>
            <a:lvl5pPr marL="2032661" indent="0">
              <a:buNone/>
              <a:defRPr sz="1779" b="1"/>
            </a:lvl5pPr>
            <a:lvl6pPr marL="2540826" indent="0">
              <a:buNone/>
              <a:defRPr sz="1779" b="1"/>
            </a:lvl6pPr>
            <a:lvl7pPr marL="3048990" indent="0">
              <a:buNone/>
              <a:defRPr sz="1779" b="1"/>
            </a:lvl7pPr>
            <a:lvl8pPr marL="3557155" indent="0">
              <a:buNone/>
              <a:defRPr sz="1779" b="1"/>
            </a:lvl8pPr>
            <a:lvl9pPr marL="4065321" indent="0">
              <a:buNone/>
              <a:defRPr sz="177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5107" y="2088143"/>
            <a:ext cx="4320674" cy="307134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01139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718" y="304358"/>
            <a:ext cx="8765739" cy="110494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426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95950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043" y="381107"/>
            <a:ext cx="3277889" cy="1333871"/>
          </a:xfrm>
          <a:prstGeom prst="rect">
            <a:avLst/>
          </a:prstGeom>
        </p:spPr>
        <p:txBody>
          <a:bodyPr anchor="b"/>
          <a:lstStyle>
            <a:lvl1pPr>
              <a:defRPr sz="3556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675" y="823085"/>
            <a:ext cx="5145107" cy="4062483"/>
          </a:xfrm>
        </p:spPr>
        <p:txBody>
          <a:bodyPr/>
          <a:lstStyle>
            <a:lvl1pPr>
              <a:defRPr sz="3556"/>
            </a:lvl1pPr>
            <a:lvl2pPr>
              <a:defRPr sz="3112"/>
            </a:lvl2pPr>
            <a:lvl3pPr>
              <a:defRPr sz="2667"/>
            </a:lvl3pPr>
            <a:lvl4pPr>
              <a:defRPr sz="2223"/>
            </a:lvl4pPr>
            <a:lvl5pPr>
              <a:defRPr sz="2223"/>
            </a:lvl5pPr>
            <a:lvl6pPr>
              <a:defRPr sz="2223"/>
            </a:lvl6pPr>
            <a:lvl7pPr>
              <a:defRPr sz="2223"/>
            </a:lvl7pPr>
            <a:lvl8pPr>
              <a:defRPr sz="2223"/>
            </a:lvl8pPr>
            <a:lvl9pPr>
              <a:defRPr sz="222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0043" y="1714976"/>
            <a:ext cx="3277889" cy="3177206"/>
          </a:xfrm>
        </p:spPr>
        <p:txBody>
          <a:bodyPr/>
          <a:lstStyle>
            <a:lvl1pPr marL="0" indent="0">
              <a:buNone/>
              <a:defRPr sz="1779"/>
            </a:lvl1pPr>
            <a:lvl2pPr marL="508165" indent="0">
              <a:buNone/>
              <a:defRPr sz="1556"/>
            </a:lvl2pPr>
            <a:lvl3pPr marL="1016330" indent="0">
              <a:buNone/>
              <a:defRPr sz="1334"/>
            </a:lvl3pPr>
            <a:lvl4pPr marL="1524496" indent="0">
              <a:buNone/>
              <a:defRPr sz="1112"/>
            </a:lvl4pPr>
            <a:lvl5pPr marL="2032661" indent="0">
              <a:buNone/>
              <a:defRPr sz="1112"/>
            </a:lvl5pPr>
            <a:lvl6pPr marL="2540826" indent="0">
              <a:buNone/>
              <a:defRPr sz="1112"/>
            </a:lvl6pPr>
            <a:lvl7pPr marL="3048990" indent="0">
              <a:buNone/>
              <a:defRPr sz="1112"/>
            </a:lvl7pPr>
            <a:lvl8pPr marL="3557155" indent="0">
              <a:buNone/>
              <a:defRPr sz="1112"/>
            </a:lvl8pPr>
            <a:lvl9pPr marL="4065321" indent="0">
              <a:buNone/>
              <a:defRPr sz="111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032410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043" y="381107"/>
            <a:ext cx="3277889" cy="1333871"/>
          </a:xfrm>
          <a:prstGeom prst="rect">
            <a:avLst/>
          </a:prstGeom>
        </p:spPr>
        <p:txBody>
          <a:bodyPr anchor="b"/>
          <a:lstStyle>
            <a:lvl1pPr>
              <a:defRPr sz="3556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20675" y="823085"/>
            <a:ext cx="5145107" cy="4062483"/>
          </a:xfrm>
        </p:spPr>
        <p:txBody>
          <a:bodyPr anchor="t"/>
          <a:lstStyle>
            <a:lvl1pPr marL="0" indent="0">
              <a:buNone/>
              <a:defRPr sz="3556"/>
            </a:lvl1pPr>
            <a:lvl2pPr marL="508165" indent="0">
              <a:buNone/>
              <a:defRPr sz="3112"/>
            </a:lvl2pPr>
            <a:lvl3pPr marL="1016330" indent="0">
              <a:buNone/>
              <a:defRPr sz="2667"/>
            </a:lvl3pPr>
            <a:lvl4pPr marL="1524496" indent="0">
              <a:buNone/>
              <a:defRPr sz="2223"/>
            </a:lvl4pPr>
            <a:lvl5pPr marL="2032661" indent="0">
              <a:buNone/>
              <a:defRPr sz="2223"/>
            </a:lvl5pPr>
            <a:lvl6pPr marL="2540826" indent="0">
              <a:buNone/>
              <a:defRPr sz="2223"/>
            </a:lvl6pPr>
            <a:lvl7pPr marL="3048990" indent="0">
              <a:buNone/>
              <a:defRPr sz="2223"/>
            </a:lvl7pPr>
            <a:lvl8pPr marL="3557155" indent="0">
              <a:buNone/>
              <a:defRPr sz="2223"/>
            </a:lvl8pPr>
            <a:lvl9pPr marL="4065321" indent="0">
              <a:buNone/>
              <a:defRPr sz="2223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0043" y="1714976"/>
            <a:ext cx="3277889" cy="3177206"/>
          </a:xfrm>
        </p:spPr>
        <p:txBody>
          <a:bodyPr/>
          <a:lstStyle>
            <a:lvl1pPr marL="0" indent="0">
              <a:buNone/>
              <a:defRPr sz="1779"/>
            </a:lvl1pPr>
            <a:lvl2pPr marL="508165" indent="0">
              <a:buNone/>
              <a:defRPr sz="1556"/>
            </a:lvl2pPr>
            <a:lvl3pPr marL="1016330" indent="0">
              <a:buNone/>
              <a:defRPr sz="1334"/>
            </a:lvl3pPr>
            <a:lvl4pPr marL="1524496" indent="0">
              <a:buNone/>
              <a:defRPr sz="1112"/>
            </a:lvl4pPr>
            <a:lvl5pPr marL="2032661" indent="0">
              <a:buNone/>
              <a:defRPr sz="1112"/>
            </a:lvl5pPr>
            <a:lvl6pPr marL="2540826" indent="0">
              <a:buNone/>
              <a:defRPr sz="1112"/>
            </a:lvl6pPr>
            <a:lvl7pPr marL="3048990" indent="0">
              <a:buNone/>
              <a:defRPr sz="1112"/>
            </a:lvl7pPr>
            <a:lvl8pPr marL="3557155" indent="0">
              <a:buNone/>
              <a:defRPr sz="1112"/>
            </a:lvl8pPr>
            <a:lvl9pPr marL="4065321" indent="0">
              <a:buNone/>
              <a:defRPr sz="111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852939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NUL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2000">
              <a:schemeClr val="accent3">
                <a:lumMod val="40000"/>
                <a:lumOff val="60000"/>
              </a:schemeClr>
            </a:gs>
            <a:gs pos="51000">
              <a:schemeClr val="accent3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698573" y="304800"/>
            <a:ext cx="8766030" cy="1104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248949" y="4685608"/>
            <a:ext cx="3024962" cy="790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81" y="4672117"/>
            <a:ext cx="3041491" cy="80350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718" y="1521778"/>
            <a:ext cx="8765739" cy="36271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47176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1016330" rtl="0" eaLnBrk="1" latinLnBrk="0" hangingPunct="1">
        <a:lnSpc>
          <a:spcPct val="90000"/>
        </a:lnSpc>
        <a:spcBef>
          <a:spcPct val="0"/>
        </a:spcBef>
        <a:buNone/>
        <a:defRPr sz="4890" b="0" i="0" kern="1200">
          <a:solidFill>
            <a:srgbClr val="005383"/>
          </a:solidFill>
          <a:latin typeface="Knockout HTF51-Middleweight" charset="0"/>
          <a:ea typeface="Knockout HTF51-Middleweight" charset="0"/>
          <a:cs typeface="Knockout HTF51-Middleweight" charset="0"/>
        </a:defRPr>
      </a:lvl1pPr>
    </p:titleStyle>
    <p:bodyStyle>
      <a:lvl1pPr marL="254082" indent="-254082" algn="l" defTabSz="1016330" rtl="0" eaLnBrk="1" latinLnBrk="0" hangingPunct="1">
        <a:lnSpc>
          <a:spcPct val="90000"/>
        </a:lnSpc>
        <a:spcBef>
          <a:spcPts val="1112"/>
        </a:spcBef>
        <a:buFont typeface="Arial" panose="020B0604020202020204" pitchFamily="34" charset="0"/>
        <a:buChar char="•"/>
        <a:defRPr sz="3112" b="0" i="0" kern="1200">
          <a:solidFill>
            <a:srgbClr val="005383"/>
          </a:solidFill>
          <a:latin typeface="Knockout HTF31-JuniorMiddlewt" charset="0"/>
          <a:ea typeface="Knockout HTF31-JuniorMiddlewt" charset="0"/>
          <a:cs typeface="Knockout HTF31-JuniorMiddlewt" charset="0"/>
        </a:defRPr>
      </a:lvl1pPr>
      <a:lvl2pPr marL="762247" indent="-254082" algn="l" defTabSz="101633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7" b="0" i="0" kern="1200">
          <a:solidFill>
            <a:srgbClr val="8BCDE3"/>
          </a:solidFill>
          <a:latin typeface="Knockout HTF31-JuniorMiddlewt" charset="0"/>
          <a:ea typeface="Knockout HTF31-JuniorMiddlewt" charset="0"/>
          <a:cs typeface="Knockout HTF31-JuniorMiddlewt" charset="0"/>
        </a:defRPr>
      </a:lvl2pPr>
      <a:lvl3pPr marL="1270413" indent="-254082" algn="l" defTabSz="101633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3" b="0" i="0" kern="1200">
          <a:solidFill>
            <a:srgbClr val="8BCDE3"/>
          </a:solidFill>
          <a:latin typeface="Knockout HTF31-JuniorMiddlewt" charset="0"/>
          <a:ea typeface="Knockout HTF31-JuniorMiddlewt" charset="0"/>
          <a:cs typeface="Knockout HTF31-JuniorMiddlewt" charset="0"/>
        </a:defRPr>
      </a:lvl3pPr>
      <a:lvl4pPr marL="1778578" indent="-254082" algn="l" defTabSz="101633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b="0" i="0" kern="1200">
          <a:solidFill>
            <a:srgbClr val="8BCDE3"/>
          </a:solidFill>
          <a:latin typeface="Knockout HTF31-JuniorMiddlewt" charset="0"/>
          <a:ea typeface="Knockout HTF31-JuniorMiddlewt" charset="0"/>
          <a:cs typeface="Knockout HTF31-JuniorMiddlewt" charset="0"/>
        </a:defRPr>
      </a:lvl4pPr>
      <a:lvl5pPr marL="2286743" indent="-254082" algn="l" defTabSz="101633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b="0" i="0" kern="1200">
          <a:solidFill>
            <a:srgbClr val="8BCDE3"/>
          </a:solidFill>
          <a:latin typeface="Knockout HTF31-JuniorMiddlewt" charset="0"/>
          <a:ea typeface="Knockout HTF31-JuniorMiddlewt" charset="0"/>
          <a:cs typeface="Knockout HTF31-JuniorMiddlewt" charset="0"/>
        </a:defRPr>
      </a:lvl5pPr>
      <a:lvl6pPr marL="2794908" indent="-254082" algn="l" defTabSz="101633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3073" indent="-254082" algn="l" defTabSz="101633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11239" indent="-254082" algn="l" defTabSz="101633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9404" indent="-254082" algn="l" defTabSz="101633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63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8165" algn="l" defTabSz="10163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6330" algn="l" defTabSz="10163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4496" algn="l" defTabSz="10163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2661" algn="l" defTabSz="10163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0826" algn="l" defTabSz="10163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8990" algn="l" defTabSz="10163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7155" algn="l" defTabSz="10163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5321" algn="l" defTabSz="10163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microsoft.com/office/2007/relationships/media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42000">
              <a:schemeClr val="accent3">
                <a:lumMod val="40000"/>
                <a:lumOff val="60000"/>
              </a:schemeClr>
            </a:gs>
            <a:gs pos="72568">
              <a:srgbClr val="BCCFE1"/>
            </a:gs>
            <a:gs pos="89375">
              <a:srgbClr val="BED8EE"/>
            </a:gs>
            <a:gs pos="51000">
              <a:schemeClr val="accent3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266490" y="3981691"/>
            <a:ext cx="7622381" cy="1380185"/>
          </a:xfrm>
        </p:spPr>
        <p:txBody>
          <a:bodyPr>
            <a:normAutofit/>
          </a:bodyPr>
          <a:lstStyle/>
          <a:p>
            <a:pPr algn="r"/>
            <a:r>
              <a:rPr lang="en-US" sz="1800" dirty="0" smtClean="0"/>
              <a:t>Minister of </a:t>
            </a:r>
            <a:r>
              <a:rPr lang="en-US" sz="1800" dirty="0" err="1" smtClean="0"/>
              <a:t>Labour</a:t>
            </a:r>
            <a:r>
              <a:rPr lang="en-US" sz="1800" dirty="0" smtClean="0"/>
              <a:t>, </a:t>
            </a:r>
            <a:r>
              <a:rPr lang="en-US" sz="1800" dirty="0" smtClean="0"/>
              <a:t>Health and Social Affairs of Georgia</a:t>
            </a:r>
          </a:p>
          <a:p>
            <a:pPr algn="r"/>
            <a:r>
              <a:rPr lang="en-US" sz="1800" dirty="0" smtClean="0"/>
              <a:t>Dr. David </a:t>
            </a:r>
            <a:r>
              <a:rPr lang="en-US" sz="1800" dirty="0" err="1" smtClean="0"/>
              <a:t>Sergeenko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8573" y="1897633"/>
            <a:ext cx="8766030" cy="11049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History and Overview of the HCV Elimination Program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771846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104943"/>
          </a:xfrm>
        </p:spPr>
        <p:txBody>
          <a:bodyPr>
            <a:normAutofit/>
          </a:bodyPr>
          <a:lstStyle/>
          <a:p>
            <a:pPr algn="ctr"/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Raising awareness of population New PR Campaign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02" y="3156380"/>
            <a:ext cx="1535198" cy="247280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055" y="571500"/>
            <a:ext cx="3813329" cy="2407164"/>
          </a:xfrm>
          <a:prstGeom prst="rect">
            <a:avLst/>
          </a:prstGeom>
        </p:spPr>
      </p:pic>
      <p:pic>
        <p:nvPicPr>
          <p:cNvPr id="1026" name="Picture 2" descr="D:\Users\etelia\Desktop\C(kali)_e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761997"/>
            <a:ext cx="2856662" cy="40529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Users\etelia\Desktop\C(kaci)_en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458" y="866772"/>
            <a:ext cx="2856662" cy="40529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6287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718" y="575822"/>
            <a:ext cx="8765739" cy="45288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/>
              <a:t>Acknowledgements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8718" y="1521779"/>
            <a:ext cx="8765739" cy="2478722"/>
          </a:xfrm>
        </p:spPr>
        <p:txBody>
          <a:bodyPr>
            <a:normAutofit/>
          </a:bodyPr>
          <a:lstStyle/>
          <a:p>
            <a:r>
              <a:rPr lang="en-US" sz="1900" u="sng" dirty="0" smtClean="0"/>
              <a:t>Ministry of </a:t>
            </a:r>
            <a:r>
              <a:rPr lang="en-US" sz="1900" u="sng" dirty="0" err="1" smtClean="0"/>
              <a:t>Labour</a:t>
            </a:r>
            <a:r>
              <a:rPr lang="en-US" sz="1900" u="sng" dirty="0" smtClean="0"/>
              <a:t>, Health and Social Affairs</a:t>
            </a:r>
            <a:endParaRPr lang="en-US" sz="1900" dirty="0" smtClean="0"/>
          </a:p>
          <a:p>
            <a:r>
              <a:rPr lang="en-US" sz="1900" u="sng" dirty="0" smtClean="0"/>
              <a:t>Gilead Sciences, Inc </a:t>
            </a:r>
            <a:endParaRPr lang="en-US" sz="1900" dirty="0" smtClean="0"/>
          </a:p>
          <a:p>
            <a:r>
              <a:rPr lang="en-US" sz="1900" u="sng" dirty="0" smtClean="0"/>
              <a:t>US Centers for Disease Control and Prevention (CDC)</a:t>
            </a:r>
            <a:endParaRPr lang="en-US" sz="1900" dirty="0" smtClean="0"/>
          </a:p>
          <a:p>
            <a:r>
              <a:rPr lang="en-US" sz="1900" u="sng" dirty="0" smtClean="0"/>
              <a:t>TAG Members</a:t>
            </a:r>
            <a:endParaRPr lang="en-US" sz="1900" dirty="0" smtClean="0"/>
          </a:p>
          <a:p>
            <a:r>
              <a:rPr lang="en-US" sz="1900" u="sng" dirty="0" smtClean="0"/>
              <a:t>State, Clinical and scientific committee of Hepatitis C Elimination Program</a:t>
            </a:r>
            <a:endParaRPr lang="en-US" sz="1900" dirty="0" smtClean="0"/>
          </a:p>
          <a:p>
            <a:r>
              <a:rPr lang="en-US" sz="1900" u="sng" dirty="0" smtClean="0"/>
              <a:t>Clinics </a:t>
            </a:r>
            <a:endParaRPr lang="en-US" sz="1900" dirty="0" smtClean="0"/>
          </a:p>
          <a:p>
            <a:endParaRPr lang="en-US" sz="1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trebit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163175" cy="5716588"/>
          </a:xfrm>
        </p:spPr>
      </p:pic>
    </p:spTree>
    <p:extLst>
      <p:ext uri="{BB962C8B-B14F-4D97-AF65-F5344CB8AC3E}">
        <p14:creationId xmlns="" xmlns:p14="http://schemas.microsoft.com/office/powerpoint/2010/main" val="134238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9439"/>
          <a:stretch/>
        </p:blipFill>
        <p:spPr>
          <a:xfrm>
            <a:off x="450649" y="-172121"/>
            <a:ext cx="8694520" cy="53185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-47715" y="417794"/>
            <a:ext cx="5080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5383"/>
                </a:solidFill>
                <a:latin typeface="Knockout HTF31-JuniorMiddlewt"/>
              </a:rPr>
              <a:t>Population </a:t>
            </a:r>
            <a:r>
              <a:rPr lang="en-US" b="1" dirty="0">
                <a:solidFill>
                  <a:srgbClr val="005383"/>
                </a:solidFill>
                <a:latin typeface="Knockout HTF31-JuniorMiddlewt"/>
              </a:rPr>
              <a:t>– 3,7 </a:t>
            </a:r>
            <a:r>
              <a:rPr lang="en-US" b="1" dirty="0" smtClean="0">
                <a:solidFill>
                  <a:srgbClr val="005383"/>
                </a:solidFill>
                <a:latin typeface="Knockout HTF31-JuniorMiddlewt"/>
              </a:rPr>
              <a:t>million</a:t>
            </a:r>
            <a:endParaRPr lang="en-US" b="1" dirty="0">
              <a:solidFill>
                <a:srgbClr val="005383"/>
              </a:solidFill>
              <a:latin typeface="Knockout HTF31-JuniorMiddlew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84724" y="426797"/>
            <a:ext cx="287746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5383"/>
                </a:solidFill>
                <a:latin typeface="Knockout HTF31-JuniorMiddlewt"/>
              </a:rPr>
              <a:t>7.7% –</a:t>
            </a:r>
            <a:r>
              <a:rPr lang="en-US" b="1" dirty="0" smtClean="0">
                <a:solidFill>
                  <a:srgbClr val="005383"/>
                </a:solidFill>
                <a:latin typeface="Knockout HTF31-JuniorMiddlewt"/>
              </a:rPr>
              <a:t> Anti-HCV</a:t>
            </a:r>
            <a:r>
              <a:rPr lang="en-US" b="1" dirty="0">
                <a:solidFill>
                  <a:srgbClr val="005383"/>
                </a:solidFill>
                <a:latin typeface="Knockout HTF31-JuniorMiddlewt"/>
              </a:rPr>
              <a:t>+ </a:t>
            </a:r>
          </a:p>
        </p:txBody>
      </p:sp>
      <p:sp>
        <p:nvSpPr>
          <p:cNvPr id="7" name="Rectangle 6"/>
          <p:cNvSpPr/>
          <p:nvPr/>
        </p:nvSpPr>
        <p:spPr>
          <a:xfrm>
            <a:off x="-47715" y="819212"/>
            <a:ext cx="400917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5383"/>
                </a:solidFill>
                <a:latin typeface="Knockout HTF31-JuniorMiddlewt"/>
              </a:rPr>
              <a:t>GDP per capita (USD) in </a:t>
            </a:r>
            <a:r>
              <a:rPr lang="en-US" b="1" dirty="0" smtClean="0">
                <a:solidFill>
                  <a:srgbClr val="005383"/>
                </a:solidFill>
                <a:latin typeface="Knockout HTF31-JuniorMiddlewt"/>
              </a:rPr>
              <a:t>2015 </a:t>
            </a:r>
            <a:r>
              <a:rPr lang="en-US" b="1" dirty="0">
                <a:solidFill>
                  <a:srgbClr val="005383"/>
                </a:solidFill>
                <a:latin typeface="Knockout HTF31-JuniorMiddlewt"/>
              </a:rPr>
              <a:t>- </a:t>
            </a:r>
            <a:r>
              <a:rPr lang="en-US" b="1" dirty="0" smtClean="0">
                <a:solidFill>
                  <a:srgbClr val="005383"/>
                </a:solidFill>
                <a:latin typeface="Knockout HTF31-JuniorMiddlewt"/>
              </a:rPr>
              <a:t>$3743.1</a:t>
            </a:r>
            <a:endParaRPr lang="en-US" b="1" dirty="0">
              <a:solidFill>
                <a:srgbClr val="005383"/>
              </a:solidFill>
              <a:latin typeface="Knockout HTF31-JuniorMiddlew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32285" y="758223"/>
            <a:ext cx="211628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r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5383"/>
                </a:solidFill>
                <a:latin typeface="Knockout HTF31-JuniorMiddlewt"/>
              </a:rPr>
              <a:t>5.4% – HCV RNA+</a:t>
            </a:r>
          </a:p>
        </p:txBody>
      </p:sp>
    </p:spTree>
    <p:extLst>
      <p:ext uri="{BB962C8B-B14F-4D97-AF65-F5344CB8AC3E}">
        <p14:creationId xmlns="" xmlns:p14="http://schemas.microsoft.com/office/powerpoint/2010/main" val="1494103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1636" y="1062005"/>
            <a:ext cx="8263763" cy="595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1016330">
              <a:lnSpc>
                <a:spcPct val="90000"/>
              </a:lnSpc>
              <a:spcBef>
                <a:spcPts val="1112"/>
              </a:spcBef>
              <a:buFont typeface="Arial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Hepatitis C under the Global Fund project free of Charge Hepatitis C treatment with Peg/Riba regimens for HIV/HCV co-infected patients with Peg/Riba</a:t>
            </a:r>
            <a:endParaRPr lang="en-US" sz="1800" b="1" dirty="0">
              <a:solidFill>
                <a:srgbClr val="005383"/>
              </a:solidFill>
              <a:latin typeface="Knockout HTF31-JuniorMiddlewt" charset="0"/>
              <a:ea typeface="Knockout HTF31-JuniorMiddlewt" charset="0"/>
              <a:cs typeface="Knockout HTF31-JuniorMiddlewt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1636" y="2514983"/>
            <a:ext cx="9013807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1016330">
              <a:lnSpc>
                <a:spcPct val="90000"/>
              </a:lnSpc>
              <a:spcBef>
                <a:spcPts val="1112"/>
              </a:spcBef>
              <a:buFont typeface="Arial" charset="0"/>
              <a:buChar char="•"/>
            </a:pPr>
            <a:r>
              <a:rPr lang="en-US" sz="1800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Free of Charge Hepatitis C treatment with Peg/</a:t>
            </a:r>
            <a:r>
              <a:rPr lang="en-US" sz="1800" dirty="0" err="1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Riba</a:t>
            </a:r>
            <a:r>
              <a:rPr lang="en-US" sz="1800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 regimens for prisoners.</a:t>
            </a:r>
            <a:endParaRPr lang="en-US" sz="1800" dirty="0">
              <a:solidFill>
                <a:srgbClr val="005383"/>
              </a:solidFill>
              <a:latin typeface="Knockout HTF31-JuniorMiddlewt" charset="0"/>
              <a:ea typeface="Knockout HTF31-JuniorMiddlewt" charset="0"/>
              <a:cs typeface="Knockout HTF31-JuniorMiddlewt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1636" y="2793387"/>
            <a:ext cx="838297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1016330">
              <a:lnSpc>
                <a:spcPct val="90000"/>
              </a:lnSpc>
              <a:spcBef>
                <a:spcPts val="1112"/>
              </a:spcBef>
              <a:buFont typeface="Arial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10 000 Patients from civil sector were offered a 60% discount for medicines (Peg/</a:t>
            </a:r>
            <a:r>
              <a:rPr lang="en-US" sz="1800" dirty="0" err="1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Riba</a:t>
            </a: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)</a:t>
            </a:r>
            <a:endParaRPr lang="en-US" sz="1800" b="1" dirty="0">
              <a:solidFill>
                <a:srgbClr val="005383"/>
              </a:solidFill>
              <a:latin typeface="Knockout HTF31-JuniorMiddlewt" charset="0"/>
              <a:ea typeface="Knockout HTF31-JuniorMiddlewt" charset="0"/>
              <a:cs typeface="Knockout HTF31-JuniorMiddlewt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9376" y="3709995"/>
            <a:ext cx="894607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1016330">
              <a:lnSpc>
                <a:spcPct val="90000"/>
              </a:lnSpc>
              <a:spcBef>
                <a:spcPts val="1112"/>
              </a:spcBef>
              <a:buFont typeface="Arial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We began negotiations with US CDC, Gilead Sciences, </a:t>
            </a:r>
            <a:r>
              <a:rPr lang="en-US" sz="1800" dirty="0" err="1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Inc</a:t>
            </a:r>
            <a:r>
              <a:rPr lang="en-US" sz="1800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 and </a:t>
            </a: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other US partners </a:t>
            </a:r>
          </a:p>
        </p:txBody>
      </p:sp>
      <p:sp>
        <p:nvSpPr>
          <p:cNvPr id="7" name="Rectangle 6"/>
          <p:cNvSpPr/>
          <p:nvPr/>
        </p:nvSpPr>
        <p:spPr>
          <a:xfrm>
            <a:off x="299373" y="3976063"/>
            <a:ext cx="8946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1st National Workshop on Hepatitis C, March 12-14, 2014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99376" y="4270853"/>
            <a:ext cx="8042520" cy="340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1016330">
              <a:lnSpc>
                <a:spcPct val="90000"/>
              </a:lnSpc>
              <a:spcBef>
                <a:spcPts val="1112"/>
              </a:spcBef>
              <a:buFont typeface="Arial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National Committee for HCV elimination program was established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390" y="0"/>
            <a:ext cx="1596042" cy="91772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044992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5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6" grpId="0"/>
      <p:bldP spid="7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852" y="454259"/>
            <a:ext cx="8307527" cy="1104943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1112"/>
              </a:spcBef>
            </a:pPr>
            <a:r>
              <a:rPr lang="en-US" dirty="0" smtClean="0"/>
              <a:t>APRIL 21</a:t>
            </a:r>
            <a:r>
              <a:rPr lang="en-US" baseline="30000" dirty="0" smtClean="0"/>
              <a:t>th</a:t>
            </a:r>
            <a:br>
              <a:rPr lang="en-US" baseline="30000" dirty="0" smtClean="0"/>
            </a:br>
            <a:r>
              <a:rPr lang="en-US" sz="2000" dirty="0">
                <a:latin typeface="Knockout HTF31-JuniorMiddlewt" charset="0"/>
                <a:ea typeface="Knockout HTF31-JuniorMiddlewt" charset="0"/>
                <a:cs typeface="Knockout HTF31-JuniorMiddlewt" charset="0"/>
              </a:rPr>
              <a:t>Memorandum of Understanding between Georgian Government and Gilead Sciences, </a:t>
            </a:r>
            <a:r>
              <a:rPr lang="en-US" sz="2000" dirty="0" err="1" smtClean="0">
                <a:latin typeface="Knockout HTF31-JuniorMiddlewt" charset="0"/>
                <a:ea typeface="Knockout HTF31-JuniorMiddlewt" charset="0"/>
                <a:cs typeface="Knockout HTF31-JuniorMiddlewt" charset="0"/>
              </a:rPr>
              <a:t>Inc</a:t>
            </a:r>
            <a:r>
              <a:rPr lang="en-US" sz="2000" dirty="0" smtClean="0">
                <a:latin typeface="Knockout HTF31-JuniorMiddlewt" charset="0"/>
                <a:ea typeface="Knockout HTF31-JuniorMiddlewt" charset="0"/>
                <a:cs typeface="Knockout HTF31-JuniorMiddlewt" charset="0"/>
              </a:rPr>
              <a:t> was signed</a:t>
            </a:r>
            <a:endParaRPr lang="en-US" sz="5300" baseline="30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379" y="0"/>
            <a:ext cx="1509979" cy="5716588"/>
          </a:xfrm>
          <a:prstGeom prst="rect">
            <a:avLst/>
          </a:prstGeom>
        </p:spPr>
      </p:pic>
      <p:pic>
        <p:nvPicPr>
          <p:cNvPr id="3" name="Handshak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9508" y="1758707"/>
            <a:ext cx="5058213" cy="2845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64830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379" y="0"/>
            <a:ext cx="1509979" cy="5716588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82385" y="400320"/>
            <a:ext cx="8149994" cy="4409424"/>
          </a:xfrm>
        </p:spPr>
        <p:txBody>
          <a:bodyPr>
            <a:normAutofit/>
          </a:bodyPr>
          <a:lstStyle/>
          <a:p>
            <a:r>
              <a:rPr lang="en-US" sz="1800" dirty="0" smtClean="0"/>
              <a:t>Large-scale </a:t>
            </a:r>
            <a:r>
              <a:rPr lang="en-US" sz="1800" dirty="0"/>
              <a:t>PR campaigns have been launched with multi-sectorial approach and awareness rising in the </a:t>
            </a:r>
            <a:r>
              <a:rPr lang="en-US" sz="1800" dirty="0" smtClean="0"/>
              <a:t>population</a:t>
            </a:r>
          </a:p>
          <a:p>
            <a:endParaRPr lang="en-US" sz="1800" dirty="0"/>
          </a:p>
          <a:p>
            <a:r>
              <a:rPr lang="en-US" sz="1800" dirty="0"/>
              <a:t>External Hepatitis Technical Advisory Group (TAG), to meet in Tbilisi, Georgia, on 3-4, November</a:t>
            </a:r>
          </a:p>
          <a:p>
            <a:endParaRPr lang="en-US" sz="1800" dirty="0" smtClean="0"/>
          </a:p>
          <a:p>
            <a:r>
              <a:rPr lang="en-US" sz="1800" dirty="0"/>
              <a:t>Free </a:t>
            </a:r>
            <a:r>
              <a:rPr lang="en-US" sz="1800" dirty="0" smtClean="0"/>
              <a:t>screening was introduced</a:t>
            </a:r>
            <a:endParaRPr lang="en-US" sz="1800" dirty="0"/>
          </a:p>
          <a:p>
            <a:endParaRPr lang="en-US" sz="1800" dirty="0" smtClean="0"/>
          </a:p>
        </p:txBody>
      </p:sp>
      <p:pic>
        <p:nvPicPr>
          <p:cNvPr id="3" name="Ministe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89862" y="2019180"/>
            <a:ext cx="4320858" cy="2430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82385" y="3426480"/>
            <a:ext cx="3631831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82" lvl="0" indent="-254082" defTabSz="1016330">
              <a:lnSpc>
                <a:spcPct val="90000"/>
              </a:lnSpc>
              <a:spcBef>
                <a:spcPts val="1112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The initial phase included the prioritizing of patients</a:t>
            </a:r>
            <a:endParaRPr lang="en-US" sz="1800" dirty="0">
              <a:solidFill>
                <a:srgbClr val="005383"/>
              </a:solidFill>
              <a:latin typeface="Knockout HTF31-JuniorMiddlewt" charset="0"/>
              <a:ea typeface="Knockout HTF31-JuniorMiddlewt" charset="0"/>
              <a:cs typeface="Knockout HTF31-JuniorMiddlewt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2385" y="4317984"/>
            <a:ext cx="32008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Project „ECHO” in the framework of L.I.F.E.R. was implemented </a:t>
            </a:r>
          </a:p>
        </p:txBody>
      </p:sp>
    </p:spTree>
    <p:extLst>
      <p:ext uri="{BB962C8B-B14F-4D97-AF65-F5344CB8AC3E}">
        <p14:creationId xmlns="" xmlns:p14="http://schemas.microsoft.com/office/powerpoint/2010/main" val="74561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1" grpId="0" uiExpand="1" build="p"/>
      <p:bldP spid="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371" y="3273027"/>
            <a:ext cx="8122610" cy="1861962"/>
          </a:xfrm>
        </p:spPr>
        <p:txBody>
          <a:bodyPr>
            <a:normAutofit/>
          </a:bodyPr>
          <a:lstStyle/>
          <a:p>
            <a:endParaRPr lang="en-US" sz="1800" dirty="0" smtClean="0"/>
          </a:p>
          <a:p>
            <a:r>
              <a:rPr lang="en-US" sz="1800" dirty="0" smtClean="0"/>
              <a:t>April EASL conference and a side session for Georgia</a:t>
            </a:r>
          </a:p>
          <a:p>
            <a:endParaRPr lang="en-US" sz="1800" dirty="0" smtClean="0"/>
          </a:p>
          <a:p>
            <a:r>
              <a:rPr lang="en-US" sz="1800" dirty="0" smtClean="0"/>
              <a:t>Long term agreement between Company </a:t>
            </a:r>
            <a:r>
              <a:rPr lang="en-US" sz="1800" dirty="0"/>
              <a:t>Gilead Sciences, </a:t>
            </a:r>
            <a:r>
              <a:rPr lang="en-US" sz="1800" dirty="0" err="1" smtClean="0"/>
              <a:t>Inc</a:t>
            </a:r>
            <a:r>
              <a:rPr lang="en-US" sz="1800" dirty="0" smtClean="0"/>
              <a:t> and Georgia Government was signed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860" y="0"/>
            <a:ext cx="1451436" cy="5716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372"/>
          <a:stretch/>
        </p:blipFill>
        <p:spPr>
          <a:xfrm>
            <a:off x="4114782" y="640730"/>
            <a:ext cx="4418830" cy="1791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23371" y="561528"/>
            <a:ext cx="3896162" cy="2900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82" lvl="0" indent="-254082" defTabSz="1016330">
              <a:lnSpc>
                <a:spcPct val="90000"/>
              </a:lnSpc>
              <a:spcBef>
                <a:spcPts val="1112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Clinical group was established </a:t>
            </a:r>
            <a:endParaRPr lang="en-US" sz="1800" dirty="0" smtClean="0">
              <a:solidFill>
                <a:srgbClr val="005383"/>
              </a:solidFill>
              <a:latin typeface="Knockout HTF31-JuniorMiddlewt" charset="0"/>
              <a:ea typeface="Knockout HTF31-JuniorMiddlewt" charset="0"/>
              <a:cs typeface="Knockout HTF31-JuniorMiddlewt" charset="0"/>
            </a:endParaRPr>
          </a:p>
          <a:p>
            <a:pPr marL="254082" lvl="0" indent="-254082" defTabSz="1016330">
              <a:lnSpc>
                <a:spcPct val="90000"/>
              </a:lnSpc>
              <a:spcBef>
                <a:spcPts val="1112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5383"/>
              </a:solidFill>
              <a:latin typeface="Knockout HTF31-JuniorMiddlewt" charset="0"/>
              <a:ea typeface="Knockout HTF31-JuniorMiddlewt" charset="0"/>
              <a:cs typeface="Knockout HTF31-JuniorMiddlewt" charset="0"/>
            </a:endParaRPr>
          </a:p>
          <a:p>
            <a:pPr marL="254082" lvl="0" indent="-254082" defTabSz="1016330">
              <a:lnSpc>
                <a:spcPct val="90000"/>
              </a:lnSpc>
              <a:spcBef>
                <a:spcPts val="1112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In February 2016 we have received first stock of </a:t>
            </a:r>
            <a:r>
              <a:rPr lang="ka-GE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„</a:t>
            </a:r>
            <a:r>
              <a:rPr lang="en-US" sz="1800" dirty="0" err="1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Harvoni</a:t>
            </a:r>
            <a:r>
              <a:rPr lang="ka-GE" sz="1800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“</a:t>
            </a:r>
            <a:endParaRPr lang="en-US" sz="1800" dirty="0" smtClean="0">
              <a:solidFill>
                <a:srgbClr val="005383"/>
              </a:solidFill>
              <a:latin typeface="Knockout HTF31-JuniorMiddlewt" charset="0"/>
              <a:ea typeface="Knockout HTF31-JuniorMiddlewt" charset="0"/>
              <a:cs typeface="Knockout HTF31-JuniorMiddlewt" charset="0"/>
            </a:endParaRPr>
          </a:p>
          <a:p>
            <a:pPr marL="254082" lvl="0" indent="-254082" defTabSz="1016330">
              <a:lnSpc>
                <a:spcPct val="90000"/>
              </a:lnSpc>
              <a:spcBef>
                <a:spcPts val="1112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5383"/>
              </a:solidFill>
              <a:latin typeface="Knockout HTF31-JuniorMiddlewt" charset="0"/>
              <a:ea typeface="Knockout HTF31-JuniorMiddlewt" charset="0"/>
              <a:cs typeface="Knockout HTF31-JuniorMiddlewt" charset="0"/>
            </a:endParaRPr>
          </a:p>
          <a:p>
            <a:pPr marL="254082" lvl="0" indent="-254082" defTabSz="1016330">
              <a:lnSpc>
                <a:spcPct val="90000"/>
              </a:lnSpc>
              <a:spcBef>
                <a:spcPts val="1112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3rd National Workshop on HCV was held main objective was the summarizing of long-term elimination plan</a:t>
            </a:r>
          </a:p>
        </p:txBody>
      </p:sp>
      <p:sp>
        <p:nvSpPr>
          <p:cNvPr id="2" name="Rectangle 1"/>
          <p:cNvSpPr/>
          <p:nvPr/>
        </p:nvSpPr>
        <p:spPr>
          <a:xfrm>
            <a:off x="183248" y="4946207"/>
            <a:ext cx="78526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Regulations oblige all inpatient institution to screen all hospitalized patients Screening guidelines have been developed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2799" y="586093"/>
            <a:ext cx="5346907" cy="2272201"/>
          </a:xfrm>
        </p:spPr>
        <p:txBody>
          <a:bodyPr>
            <a:normAutofit/>
          </a:bodyPr>
          <a:lstStyle/>
          <a:p>
            <a:pPr lvl="0"/>
            <a:r>
              <a:rPr lang="en-US" sz="1800" dirty="0" smtClean="0"/>
              <a:t>New </a:t>
            </a:r>
            <a:r>
              <a:rPr lang="en-US" sz="1800" dirty="0"/>
              <a:t>service center was </a:t>
            </a:r>
            <a:r>
              <a:rPr lang="en-US" sz="1800" dirty="0" smtClean="0"/>
              <a:t>for </a:t>
            </a:r>
            <a:r>
              <a:rPr lang="en-US" sz="1800" dirty="0"/>
              <a:t>management was </a:t>
            </a:r>
            <a:r>
              <a:rPr lang="en-US" sz="1800" dirty="0" smtClean="0"/>
              <a:t>opened and Eligibility </a:t>
            </a:r>
            <a:r>
              <a:rPr lang="en-US" sz="1800" dirty="0"/>
              <a:t>criteria </a:t>
            </a:r>
            <a:r>
              <a:rPr lang="en-US" sz="1800" dirty="0" smtClean="0"/>
              <a:t>were</a:t>
            </a:r>
            <a:r>
              <a:rPr lang="ka-GE" sz="1800" dirty="0" smtClean="0"/>
              <a:t> </a:t>
            </a:r>
            <a:r>
              <a:rPr lang="en-US" sz="1800" dirty="0" smtClean="0"/>
              <a:t>removed</a:t>
            </a:r>
            <a:endParaRPr lang="en-US" sz="1800" dirty="0"/>
          </a:p>
          <a:p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114" y="2572718"/>
            <a:ext cx="4710468" cy="27016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860" y="0"/>
            <a:ext cx="1451436" cy="57165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2799" y="1399027"/>
            <a:ext cx="5080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“</a:t>
            </a:r>
            <a:r>
              <a:rPr lang="ka-GE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ECHO” </a:t>
            </a: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was implemented in local facilities </a:t>
            </a:r>
          </a:p>
          <a:p>
            <a:endParaRPr lang="en-US" sz="1800" dirty="0">
              <a:solidFill>
                <a:srgbClr val="005383"/>
              </a:solidFill>
              <a:latin typeface="Knockout HTF31-JuniorMiddlewt" charset="0"/>
              <a:ea typeface="Knockout HTF31-JuniorMiddlewt" charset="0"/>
              <a:cs typeface="Knockout HTF31-JuniorMiddlewt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8744" y="4224364"/>
            <a:ext cx="30068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Second TAG meeting was held on October 24-25</a:t>
            </a:r>
            <a:endParaRPr lang="en-US" sz="1800" dirty="0">
              <a:solidFill>
                <a:srgbClr val="005383"/>
              </a:solidFill>
              <a:latin typeface="Knockout HTF31-JuniorMiddlewt" charset="0"/>
              <a:ea typeface="Knockout HTF31-JuniorMiddlewt" charset="0"/>
              <a:cs typeface="Knockout HTF31-JuniorMiddlewt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8745" y="3143006"/>
            <a:ext cx="31801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Georgia HCV Elimination Scientific Committee was established</a:t>
            </a:r>
          </a:p>
        </p:txBody>
      </p:sp>
      <p:sp>
        <p:nvSpPr>
          <p:cNvPr id="8" name="Rectangle 7"/>
          <p:cNvSpPr/>
          <p:nvPr/>
        </p:nvSpPr>
        <p:spPr>
          <a:xfrm>
            <a:off x="97839" y="1921645"/>
            <a:ext cx="32310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On august 18th long term action plan strategy was approved by government of Georgia</a:t>
            </a:r>
            <a:endParaRPr lang="en-US" sz="1800" dirty="0">
              <a:solidFill>
                <a:srgbClr val="005383"/>
              </a:solidFill>
              <a:latin typeface="Knockout HTF31-JuniorMiddlewt" charset="0"/>
              <a:ea typeface="Knockout HTF31-JuniorMiddlewt" charset="0"/>
              <a:cs typeface="Knockout HTF31-JuniorMiddlewt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415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3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433569" y="146447"/>
            <a:ext cx="5516566" cy="453345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Georgia’s HCV Elimination Program Treatment </a:t>
            </a:r>
            <a:r>
              <a:rPr lang="en-US" sz="1800" dirty="0" smtClean="0"/>
              <a:t>Database</a:t>
            </a:r>
            <a:br>
              <a:rPr lang="en-US" sz="1800" dirty="0" smtClean="0"/>
            </a:br>
            <a:r>
              <a:rPr lang="en-US" sz="1800" dirty="0" smtClean="0"/>
              <a:t>(Apr 2015 </a:t>
            </a:r>
            <a:r>
              <a:rPr lang="en-US" sz="1800" dirty="0"/>
              <a:t>– </a:t>
            </a:r>
            <a:r>
              <a:rPr lang="en-US" sz="1800" dirty="0" smtClean="0"/>
              <a:t>June 2017)</a:t>
            </a:r>
            <a:endParaRPr lang="en-US" sz="1800" dirty="0"/>
          </a:p>
        </p:txBody>
      </p:sp>
      <p:graphicFrame>
        <p:nvGraphicFramePr>
          <p:cNvPr id="23" name="Content Placeholder 2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351031053"/>
              </p:ext>
            </p:extLst>
          </p:nvPr>
        </p:nvGraphicFramePr>
        <p:xfrm>
          <a:off x="-1" y="1510348"/>
          <a:ext cx="4292301" cy="414601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001385"/>
                <a:gridCol w="1290916"/>
              </a:tblGrid>
              <a:tr h="685984"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Screened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650 000</a:t>
                      </a:r>
                      <a:endParaRPr lang="en-US" dirty="0"/>
                    </a:p>
                  </a:txBody>
                  <a:tcPr/>
                </a:tc>
              </a:tr>
              <a:tr h="685984"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Started treatment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40 000</a:t>
                      </a:r>
                      <a:endParaRPr lang="en-US" dirty="0"/>
                    </a:p>
                  </a:txBody>
                  <a:tcPr/>
                </a:tc>
              </a:tr>
              <a:tr h="685984"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Completed treatment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30 000</a:t>
                      </a:r>
                      <a:endParaRPr lang="en-US" dirty="0"/>
                    </a:p>
                  </a:txBody>
                  <a:tcPr/>
                </a:tc>
              </a:tr>
              <a:tr h="685984">
                <a:tc>
                  <a:txBody>
                    <a:bodyPr/>
                    <a:lstStyle/>
                    <a:p>
                      <a:pPr marL="0" marR="0" indent="0" algn="ctr" defTabSz="10163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Ongoing treatment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10 000</a:t>
                      </a:r>
                      <a:endParaRPr lang="en-US" dirty="0"/>
                    </a:p>
                  </a:txBody>
                  <a:tcPr/>
                </a:tc>
              </a:tr>
              <a:tr h="685984"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Treatment outcomes -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Sofosbuvir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80 %</a:t>
                      </a:r>
                      <a:endParaRPr lang="en-US" dirty="0"/>
                    </a:p>
                  </a:txBody>
                  <a:tcPr/>
                </a:tc>
              </a:tr>
              <a:tr h="685984">
                <a:tc>
                  <a:txBody>
                    <a:bodyPr/>
                    <a:lstStyle/>
                    <a:p>
                      <a:pPr marL="0" marR="0" indent="0" algn="ctr" defTabSz="10163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Treatment outcomes -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Sofosbuvir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Ledipasvir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0163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dirty="0" smtClean="0"/>
                        <a:t>98.2 %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435767769"/>
              </p:ext>
            </p:extLst>
          </p:nvPr>
        </p:nvGraphicFramePr>
        <p:xfrm>
          <a:off x="4412877" y="1233860"/>
          <a:ext cx="5624008" cy="4482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58609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Graphic spid="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557" y="0"/>
            <a:ext cx="1534564" cy="57165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3736" y="524030"/>
            <a:ext cx="8214629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82" lvl="0" indent="-254082" defTabSz="1016330">
              <a:lnSpc>
                <a:spcPct val="90000"/>
              </a:lnSpc>
              <a:spcBef>
                <a:spcPts val="1112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4th National Hepatitis C Elimination Workshop</a:t>
            </a:r>
          </a:p>
        </p:txBody>
      </p:sp>
      <p:sp>
        <p:nvSpPr>
          <p:cNvPr id="9" name="Rectangle 8"/>
          <p:cNvSpPr/>
          <p:nvPr/>
        </p:nvSpPr>
        <p:spPr>
          <a:xfrm>
            <a:off x="173735" y="1048828"/>
            <a:ext cx="821463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82" lvl="0" indent="-254082" defTabSz="1016330">
              <a:lnSpc>
                <a:spcPct val="90000"/>
              </a:lnSpc>
              <a:spcBef>
                <a:spcPts val="1112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Opening of </a:t>
            </a:r>
            <a:r>
              <a:rPr lang="en-US" sz="1800" dirty="0" err="1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Zugdidi</a:t>
            </a: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 screening and management Center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3734" y="3215312"/>
            <a:ext cx="809244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Increasing access on </a:t>
            </a:r>
            <a:r>
              <a:rPr lang="en-US" sz="1800" b="1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screening:</a:t>
            </a:r>
          </a:p>
          <a:p>
            <a:endParaRPr lang="en-US" sz="1800" dirty="0">
              <a:solidFill>
                <a:srgbClr val="005383"/>
              </a:solidFill>
              <a:latin typeface="Knockout HTF31-JuniorMiddlewt" charset="0"/>
              <a:ea typeface="Knockout HTF31-JuniorMiddlewt" charset="0"/>
              <a:cs typeface="Knockout HTF31-JuniorMiddlewt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    Maintain </a:t>
            </a: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routine screening of target </a:t>
            </a:r>
            <a:r>
              <a:rPr lang="en-US" sz="1800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population</a:t>
            </a:r>
            <a:endParaRPr lang="en-US" sz="1800" dirty="0">
              <a:solidFill>
                <a:srgbClr val="005383"/>
              </a:solidFill>
              <a:latin typeface="Knockout HTF31-JuniorMiddlewt" charset="0"/>
              <a:ea typeface="Knockout HTF31-JuniorMiddlewt" charset="0"/>
              <a:cs typeface="Knockout HTF31-JuniorMiddlewt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    </a:t>
            </a: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Obligation for some groups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    Involvement of primary health care sector in the screening program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    Engagement </a:t>
            </a: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of regions and further expansion of </a:t>
            </a:r>
            <a:r>
              <a:rPr lang="en-US" sz="1800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screening activities</a:t>
            </a:r>
            <a:endParaRPr lang="en-US" sz="1800" dirty="0">
              <a:solidFill>
                <a:srgbClr val="005383"/>
              </a:solidFill>
              <a:latin typeface="Knockout HTF31-JuniorMiddlewt" charset="0"/>
              <a:ea typeface="Knockout HTF31-JuniorMiddlewt" charset="0"/>
              <a:cs typeface="Knockout HTF31-JuniorMiddlewt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    Regional Center </a:t>
            </a:r>
            <a:r>
              <a:rPr lang="en-US" sz="1800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and </a:t>
            </a: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mobile </a:t>
            </a:r>
            <a:r>
              <a:rPr lang="en-US" sz="1800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laboratories </a:t>
            </a: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for geographical accessibility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560" y="1390460"/>
            <a:ext cx="3743448" cy="23591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3734" y="1674191"/>
            <a:ext cx="821463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82" lvl="0" indent="-254082" defTabSz="1016330">
              <a:lnSpc>
                <a:spcPct val="90000"/>
              </a:lnSpc>
              <a:spcBef>
                <a:spcPts val="1112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EASL Special Session for Georgia</a:t>
            </a:r>
            <a:endParaRPr lang="en-US" sz="1800" dirty="0">
              <a:solidFill>
                <a:srgbClr val="005383"/>
              </a:solidFill>
              <a:latin typeface="Knockout HTF31-JuniorMiddlewt" charset="0"/>
              <a:ea typeface="Knockout HTF31-JuniorMiddlewt" charset="0"/>
              <a:cs typeface="Knockout HTF31-JuniorMiddlewt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3736" y="2188267"/>
            <a:ext cx="366927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82" lvl="0" indent="-254082" defTabSz="1016330">
              <a:lnSpc>
                <a:spcPct val="90000"/>
              </a:lnSpc>
              <a:spcBef>
                <a:spcPts val="1112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Donation of “</a:t>
            </a:r>
            <a:r>
              <a:rPr lang="en-US" sz="1800" dirty="0" err="1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Sovaldi</a:t>
            </a:r>
            <a:r>
              <a:rPr lang="en-US" sz="1800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” to Belarus and </a:t>
            </a:r>
            <a:r>
              <a:rPr lang="en-US" sz="1800" dirty="0" err="1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Armeia</a:t>
            </a:r>
            <a:endParaRPr lang="en-US" sz="1800" dirty="0">
              <a:solidFill>
                <a:srgbClr val="005383"/>
              </a:solidFill>
              <a:latin typeface="Knockout HTF31-JuniorMiddlewt" charset="0"/>
              <a:ea typeface="Knockout HTF31-JuniorMiddlewt" charset="0"/>
              <a:cs typeface="Knockout HTF31-JuniorMiddlew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7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randed ppt copy" id="{7F055109-3D8C-534D-A519-19A03B1D2EED}" vid="{063E9459-346C-774F-883C-D28D6835BF0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PPT_TEMPLATE_v2</Template>
  <TotalTime>1159</TotalTime>
  <Words>475</Words>
  <Application>Microsoft Office PowerPoint</Application>
  <PresentationFormat>Custom</PresentationFormat>
  <Paragraphs>69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Knockout HTF31-JuniorMiddlewt</vt:lpstr>
      <vt:lpstr>Knockout HTF51-Middleweight</vt:lpstr>
      <vt:lpstr>Wingdings</vt:lpstr>
      <vt:lpstr>Calibri</vt:lpstr>
      <vt:lpstr>Office Theme</vt:lpstr>
      <vt:lpstr>History and Overview of the HCV Elimination Program</vt:lpstr>
      <vt:lpstr>Slide 2</vt:lpstr>
      <vt:lpstr>Slide 3</vt:lpstr>
      <vt:lpstr>APRIL 21th Memorandum of Understanding between Georgian Government and Gilead Sciences, Inc was signed</vt:lpstr>
      <vt:lpstr>Slide 5</vt:lpstr>
      <vt:lpstr>Slide 6</vt:lpstr>
      <vt:lpstr>Slide 7</vt:lpstr>
      <vt:lpstr>Georgia’s HCV Elimination Program Treatment Database (Apr 2015 – June 2017)</vt:lpstr>
      <vt:lpstr>Slide 9</vt:lpstr>
      <vt:lpstr>Raising awareness of population New PR Campaign </vt:lpstr>
      <vt:lpstr>Acknowledgements</vt:lpstr>
      <vt:lpstr>Slide 12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Adrian Blondel</dc:creator>
  <cp:lastModifiedBy>mnikoleishvili</cp:lastModifiedBy>
  <cp:revision>112</cp:revision>
  <dcterms:created xsi:type="dcterms:W3CDTF">2016-04-25T07:15:03Z</dcterms:created>
  <dcterms:modified xsi:type="dcterms:W3CDTF">2017-06-16T15:32:31Z</dcterms:modified>
</cp:coreProperties>
</file>