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74" r:id="rId4"/>
    <p:sldId id="2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540" autoAdjust="0"/>
  </p:normalViewPr>
  <p:slideViewPr>
    <p:cSldViewPr snapToGrid="0" snapToObjects="1">
      <p:cViewPr>
        <p:scale>
          <a:sx n="94" d="100"/>
          <a:sy n="94" d="100"/>
        </p:scale>
        <p:origin x="48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08898-33DD-4AF6-8595-4A35F50CF46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5E86C-F4BC-411C-BA56-A0AF364C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E86C-F4BC-411C-BA56-A0AF364C4B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4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გაანგარიშებაში</a:t>
            </a:r>
            <a:r>
              <a:rPr lang="ka-GE" baseline="0" dirty="0" smtClean="0"/>
              <a:t> აღებულია საქსტატის მონაცემი მოსახლეობის რაოდენობის შესახებ: 3718200 პირი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E86C-F4BC-411C-BA56-A0AF364C4B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a-GE" dirty="0" smtClean="0"/>
              <a:t>მაღალმთიან</a:t>
            </a:r>
            <a:r>
              <a:rPr lang="ka-GE" baseline="0" dirty="0" smtClean="0"/>
              <a:t> </a:t>
            </a:r>
            <a:r>
              <a:rPr lang="ka-GE" baseline="0" dirty="0" smtClean="0"/>
              <a:t>დასახლებებში პირველ და მეორე ბავშვზე გაიცემა 100 ლარი ერთი წლის განმავლობაში, ხოლო მესამე და მომდევნო ბავშვზე - 200 ლარი ორი წლის განმავლობაში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5E86C-F4BC-411C-BA56-A0AF364C4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4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6490" y="1122363"/>
            <a:ext cx="5147310" cy="2387600"/>
          </a:xfrm>
        </p:spPr>
        <p:txBody>
          <a:bodyPr anchor="b"/>
          <a:lstStyle>
            <a:lvl1pPr algn="l">
              <a:defRPr sz="6000" b="0" i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6490" y="3602038"/>
            <a:ext cx="5147310" cy="1655762"/>
          </a:xfrm>
        </p:spPr>
        <p:txBody>
          <a:bodyPr/>
          <a:lstStyle>
            <a:lvl1pPr marL="0" indent="0" algn="l">
              <a:buNone/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8218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3169"/>
            <a:ext cx="10515600" cy="3673793"/>
          </a:xfrm>
        </p:spPr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F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0539-76BA-AA4C-9EBF-E84DF33D68BD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E4A4B-1E1E-ED49-9D51-C35F7F15A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OH ppt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1680" y="0"/>
            <a:ext cx="764032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6" y="3381756"/>
            <a:ext cx="3476244" cy="3476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971" y="1131054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საქართველოსთვის მისადაგებული </a:t>
            </a:r>
            <a:r>
              <a:rPr lang="ka-GE" b="1" dirty="0" smtClean="0"/>
              <a:t>ამოცანა (1.1)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86080" y="1217414"/>
            <a:ext cx="10627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ka-GE" dirty="0" smtClean="0"/>
              <a:t>2030 </a:t>
            </a:r>
            <a:r>
              <a:rPr lang="ka-GE" dirty="0"/>
              <a:t>წლისათვის საქართველოს ყველა ნაწილში მცხოვრები ყველა ადამიანისათვის უკიდურესი სიღარიბის აღმოფხვრა; უკიდურესი სიღარიბე ამჟამად იზომება იმ ადამიანების მიხედვით, რომლებიც ცხოვრობენ დღეში   1.9 აშშ დოლარზე ნაკლები თანხით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736" y="3627120"/>
            <a:ext cx="3366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საბაზისო </a:t>
            </a:r>
            <a:r>
              <a:rPr lang="ka-GE" b="1" dirty="0" smtClean="0"/>
              <a:t>ინდიკატორი (1.1.1.)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013200" y="3381756"/>
            <a:ext cx="6461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ka-GE" dirty="0" smtClean="0"/>
              <a:t>უკიდურეს </a:t>
            </a:r>
            <a:r>
              <a:rPr lang="ka-GE" dirty="0"/>
              <a:t>სიღარიბეში მცხოვრები მოსახლეობის პროპორციული ოდენობა: 2014:  9.77% </a:t>
            </a:r>
            <a:endParaRPr lang="en-US" dirty="0" smtClean="0"/>
          </a:p>
          <a:p>
            <a:endParaRPr lang="en-US" dirty="0"/>
          </a:p>
          <a:p>
            <a:endParaRPr lang="ka-GE" dirty="0" smtClean="0"/>
          </a:p>
          <a:p>
            <a:r>
              <a:rPr lang="ka-GE" b="1" i="1" dirty="0" smtClean="0"/>
              <a:t>პროგრესი</a:t>
            </a:r>
            <a:r>
              <a:rPr lang="ka-GE" b="1" dirty="0" smtClean="0"/>
              <a:t>: მსოფლიო ბანკის </a:t>
            </a:r>
            <a:r>
              <a:rPr lang="ka-GE" b="1" dirty="0" smtClean="0"/>
              <a:t>201</a:t>
            </a:r>
            <a:r>
              <a:rPr lang="en-US" b="1" dirty="0"/>
              <a:t>5</a:t>
            </a:r>
            <a:r>
              <a:rPr lang="en-US" b="1" dirty="0" smtClean="0"/>
              <a:t> </a:t>
            </a:r>
            <a:r>
              <a:rPr lang="ka-GE" b="1" dirty="0" smtClean="0"/>
              <a:t>წლის მონაცემებით: 8.3%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06971" y="2591137"/>
            <a:ext cx="88370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საქართველოსთვის მისადაგებული ინდიკატორი - მიზანი </a:t>
            </a:r>
            <a:r>
              <a:rPr lang="ka-GE" b="1" dirty="0" smtClean="0"/>
              <a:t>2030</a:t>
            </a:r>
            <a:r>
              <a:rPr lang="en-US" b="1" dirty="0" smtClean="0"/>
              <a:t>   </a:t>
            </a:r>
            <a:r>
              <a:rPr lang="ka-GE" dirty="0" smtClean="0"/>
              <a:t>1.1.1</a:t>
            </a:r>
            <a:r>
              <a:rPr lang="ka-GE" dirty="0"/>
              <a:t>: </a:t>
            </a:r>
            <a:endParaRPr lang="en-US" dirty="0" smtClean="0"/>
          </a:p>
          <a:p>
            <a:r>
              <a:rPr lang="ka-GE" dirty="0" smtClean="0"/>
              <a:t>სიღარიბის </a:t>
            </a:r>
            <a:r>
              <a:rPr lang="ka-GE" dirty="0"/>
              <a:t>საერთაშორისო ზღვარს ქვემოთ მცხოვრები მოსახლეობის პროპორციული ოდენობა: &lt; 1 %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6" y="3381756"/>
            <a:ext cx="3476244" cy="3476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971" y="1131054"/>
            <a:ext cx="5267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b="1" dirty="0"/>
              <a:t>საქართველოსთვის მისადაგებული </a:t>
            </a:r>
            <a:r>
              <a:rPr lang="ka-GE" b="1" dirty="0" smtClean="0"/>
              <a:t>ამოცანა (1.3)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667756" y="12174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ka-GE" dirty="0"/>
              <a:t>მიღებულ იქნას შესაფერისი ზომები, რათა 2030 წლისთვის მიღწეული იქნეს ღარიბი და მოწყვლადი ადამიანების არსებითი დაფარვა.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6972" y="2179598"/>
            <a:ext cx="3350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საბაზისო </a:t>
            </a:r>
            <a:r>
              <a:rPr lang="ka-GE" b="1" dirty="0" smtClean="0"/>
              <a:t>ინდიკატორი (1.3.1.)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799840" y="2179600"/>
            <a:ext cx="796391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2015 წელს საჭიროების მქონე </a:t>
            </a:r>
            <a:r>
              <a:rPr lang="ka-GE" dirty="0" smtClean="0"/>
              <a:t>მოსახლეობის 30.0%  </a:t>
            </a:r>
            <a:r>
              <a:rPr lang="ka-GE" dirty="0"/>
              <a:t>დაფარულია: </a:t>
            </a:r>
            <a:endParaRPr lang="ka-GE" dirty="0" smtClean="0"/>
          </a:p>
          <a:p>
            <a:r>
              <a:rPr lang="ka-GE" sz="1600" dirty="0" smtClean="0"/>
              <a:t>მიზნობრივი </a:t>
            </a:r>
            <a:r>
              <a:rPr lang="ka-GE" sz="1600" dirty="0"/>
              <a:t>სოციალური დახმარებით, სქესის მიხედვით: : 2015 - 7.4% (გარდა სოციალური პაკეტის მიმღებების და პენსიონრებისა), ბავშვები: 27.8, ქალები: 54.7%;  </a:t>
            </a:r>
            <a:endParaRPr lang="ka-GE" sz="1600" dirty="0" smtClean="0"/>
          </a:p>
          <a:p>
            <a:r>
              <a:rPr lang="ka-GE" sz="1600" dirty="0" smtClean="0"/>
              <a:t>სოციალური </a:t>
            </a:r>
            <a:r>
              <a:rPr lang="ka-GE" sz="1600" dirty="0"/>
              <a:t>პაკეტი: 4.5%, საიდანაც 20% არიან ბავშვები, ხოლო 38% - ქალები, პენსიები 19% - ქალები 70.7%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6971" y="4733945"/>
            <a:ext cx="1122462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a-GE" b="1" i="1" dirty="0" smtClean="0"/>
          </a:p>
          <a:p>
            <a:pPr algn="just"/>
            <a:r>
              <a:rPr lang="ka-GE" b="1" i="1" dirty="0" smtClean="0"/>
              <a:t>პროგრესი</a:t>
            </a:r>
            <a:r>
              <a:rPr lang="ka-GE" dirty="0" smtClean="0"/>
              <a:t>: </a:t>
            </a:r>
            <a:r>
              <a:rPr lang="ka-GE" dirty="0" smtClean="0"/>
              <a:t>201</a:t>
            </a:r>
            <a:r>
              <a:rPr lang="en-US" dirty="0" smtClean="0"/>
              <a:t>8</a:t>
            </a:r>
            <a:r>
              <a:rPr lang="ka-GE" dirty="0" smtClean="0"/>
              <a:t> </a:t>
            </a:r>
            <a:r>
              <a:rPr lang="ka-GE" dirty="0" smtClean="0"/>
              <a:t>წლის </a:t>
            </a:r>
            <a:r>
              <a:rPr lang="ka-GE" dirty="0" smtClean="0"/>
              <a:t>იანვრის</a:t>
            </a:r>
            <a:r>
              <a:rPr lang="ka-GE" dirty="0" smtClean="0"/>
              <a:t> </a:t>
            </a:r>
            <a:r>
              <a:rPr lang="ka-GE" dirty="0" smtClean="0"/>
              <a:t>მდგომარეობით </a:t>
            </a:r>
            <a:r>
              <a:rPr lang="ka-GE" dirty="0"/>
              <a:t>საჭიროების მქონე </a:t>
            </a:r>
            <a:r>
              <a:rPr lang="ka-GE" dirty="0" smtClean="0"/>
              <a:t>32.</a:t>
            </a:r>
            <a:r>
              <a:rPr lang="en-US" dirty="0" smtClean="0"/>
              <a:t>4</a:t>
            </a:r>
            <a:r>
              <a:rPr lang="ka-GE" dirty="0" smtClean="0"/>
              <a:t>% </a:t>
            </a:r>
            <a:r>
              <a:rPr lang="ka-GE" dirty="0" smtClean="0"/>
              <a:t>მოსახლეობა </a:t>
            </a:r>
            <a:r>
              <a:rPr lang="ka-GE" dirty="0"/>
              <a:t>დაფარულია: </a:t>
            </a:r>
            <a:r>
              <a:rPr lang="ka-GE" sz="1600" b="1" dirty="0"/>
              <a:t>მიზნობრივი სოციალური </a:t>
            </a:r>
            <a:r>
              <a:rPr lang="ka-GE" sz="1600" dirty="0"/>
              <a:t>დახმარებით, სქესის მიხედვით: </a:t>
            </a:r>
            <a:r>
              <a:rPr lang="ka-GE" sz="1600" dirty="0" smtClean="0"/>
              <a:t>: </a:t>
            </a:r>
            <a:r>
              <a:rPr lang="ka-GE" sz="1600" dirty="0" smtClean="0"/>
              <a:t>– 8.2% </a:t>
            </a:r>
            <a:r>
              <a:rPr lang="ka-GE" sz="1600" dirty="0"/>
              <a:t>(გარდა სოციალური პაკეტის მიმღებების და პენსიონრებისა), ბავშვები: </a:t>
            </a:r>
            <a:r>
              <a:rPr lang="ka-GE" sz="1600" dirty="0" smtClean="0"/>
              <a:t>36.5%, </a:t>
            </a:r>
            <a:r>
              <a:rPr lang="ka-GE" sz="1600" dirty="0"/>
              <a:t>ქალები: </a:t>
            </a:r>
            <a:r>
              <a:rPr lang="ka-GE" sz="1600" dirty="0" smtClean="0"/>
              <a:t>54.3%;  </a:t>
            </a:r>
            <a:endParaRPr lang="ka-GE" sz="1600" dirty="0" smtClean="0"/>
          </a:p>
          <a:p>
            <a:pPr algn="just"/>
            <a:r>
              <a:rPr lang="ka-GE" sz="1600" b="1" dirty="0" smtClean="0"/>
              <a:t>სოციალური </a:t>
            </a:r>
            <a:r>
              <a:rPr lang="ka-GE" sz="1600" b="1" dirty="0"/>
              <a:t>პაკეტი</a:t>
            </a:r>
            <a:r>
              <a:rPr lang="ka-GE" sz="1600" dirty="0"/>
              <a:t>: 4.5%, საიდანაც </a:t>
            </a:r>
            <a:r>
              <a:rPr lang="ka-GE" sz="1600" dirty="0" smtClean="0"/>
              <a:t> 20.3% </a:t>
            </a:r>
            <a:r>
              <a:rPr lang="ka-GE" sz="1600" dirty="0"/>
              <a:t>არიან ბავშვები, ხოლო </a:t>
            </a:r>
            <a:r>
              <a:rPr lang="ka-GE" sz="1600" dirty="0" smtClean="0"/>
              <a:t>37.4% </a:t>
            </a:r>
            <a:r>
              <a:rPr lang="ka-GE" sz="1600" dirty="0"/>
              <a:t>- ქალები, </a:t>
            </a:r>
            <a:endParaRPr lang="ka-GE" sz="1600" dirty="0" smtClean="0"/>
          </a:p>
          <a:p>
            <a:pPr algn="just"/>
            <a:r>
              <a:rPr lang="ka-GE" sz="1600" dirty="0" smtClean="0"/>
              <a:t>პენსიები </a:t>
            </a:r>
            <a:r>
              <a:rPr lang="ka-GE" sz="1600" dirty="0" smtClean="0"/>
              <a:t>19.7% </a:t>
            </a:r>
            <a:r>
              <a:rPr lang="ka-GE" sz="1600" dirty="0"/>
              <a:t>- ქალები </a:t>
            </a:r>
            <a:r>
              <a:rPr lang="ka-GE" sz="1600" dirty="0" smtClean="0"/>
              <a:t>71% </a:t>
            </a:r>
            <a:endParaRPr lang="ka-GE" sz="1600" dirty="0" smtClean="0"/>
          </a:p>
          <a:p>
            <a:endParaRPr lang="ka-GE" dirty="0"/>
          </a:p>
        </p:txBody>
      </p:sp>
      <p:sp>
        <p:nvSpPr>
          <p:cNvPr id="9" name="Rectangle 8"/>
          <p:cNvSpPr/>
          <p:nvPr/>
        </p:nvSpPr>
        <p:spPr>
          <a:xfrm>
            <a:off x="205371" y="3810615"/>
            <a:ext cx="9019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/>
              <a:t>საქართველოსთვის მისადაგებული ინდიკატორი - მიზანი 2030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ka-GE" i="1" dirty="0" smtClean="0"/>
              <a:t>სოციალური </a:t>
            </a:r>
            <a:r>
              <a:rPr lang="ka-GE" i="1" dirty="0"/>
              <a:t>დაცვის ძირითადი სისტემებით დაფარულია ამის საჭიროების მქონე მოსახლეობის სულ მცირე 35%;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33945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4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756" y="3381756"/>
            <a:ext cx="3476244" cy="34762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7080" y="1471676"/>
            <a:ext cx="103967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a-GE" b="1" dirty="0" smtClean="0"/>
              <a:t>უკანსკნელ პერიოდში  განხორციელებული პროგრამები/პროექტები რომელბიც და ხელს უწობს მიზნის მიღწევას</a:t>
            </a:r>
            <a:endParaRPr lang="ka-GE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dirty="0" smtClean="0"/>
              <a:t>2016 </a:t>
            </a:r>
            <a:r>
              <a:rPr lang="ka-GE" dirty="0" smtClean="0"/>
              <a:t>წლის ივლისიდან ასაკით პენსია, მკვეთრად გამოხატული შშმ პირთა და შშმ ბავშვთა სოციალური პაკეტი განისაზღვრა 180 </a:t>
            </a:r>
            <a:r>
              <a:rPr lang="ka-GE" dirty="0" smtClean="0"/>
              <a:t>ლარით;</a:t>
            </a: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dirty="0" smtClean="0"/>
              <a:t>2016 წლის 1 იანვრიდან დაბადებულ ბავშვებზე, რომელთა ერთ-ერთ მშობელს აქვს  მაღალმთიან დასახლებაში მუდმივად მცხოვრები პირის სტატუსი გაიცემა ყოველთვიური ფულადი </a:t>
            </a:r>
            <a:r>
              <a:rPr lang="ka-GE" dirty="0" smtClean="0"/>
              <a:t>დახმარება;</a:t>
            </a: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a-GE" dirty="0" smtClean="0"/>
              <a:t>2016 წლის სექტემბრიდან მაღალმთიან დასახლებაში მუდმივად მცხოვრები პენსიონერებისათვის გაიცემა პენსიის/სოციალური პაკეტის დანამატი 20%-ის </a:t>
            </a:r>
            <a:r>
              <a:rPr lang="ka-GE" dirty="0" smtClean="0"/>
              <a:t>ოდენობით;</a:t>
            </a:r>
            <a:endParaRPr lang="ka-GE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ka-GE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ka-GE" dirty="0" smtClean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467086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361</Words>
  <Application>Microsoft Office PowerPoint</Application>
  <PresentationFormat>Custom</PresentationFormat>
  <Paragraphs>33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Nino Odisharia</cp:lastModifiedBy>
  <cp:revision>24</cp:revision>
  <dcterms:created xsi:type="dcterms:W3CDTF">2017-10-07T12:51:01Z</dcterms:created>
  <dcterms:modified xsi:type="dcterms:W3CDTF">2018-03-30T17:35:08Z</dcterms:modified>
</cp:coreProperties>
</file>