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5" r:id="rId5"/>
    <p:sldId id="306" r:id="rId6"/>
    <p:sldId id="294" r:id="rId7"/>
    <p:sldId id="296" r:id="rId8"/>
    <p:sldId id="297" r:id="rId9"/>
    <p:sldId id="298" r:id="rId10"/>
    <p:sldId id="299" r:id="rId11"/>
    <p:sldId id="301" r:id="rId12"/>
    <p:sldId id="304" r:id="rId13"/>
    <p:sldId id="307" r:id="rId14"/>
    <p:sldId id="292" r:id="rId15"/>
    <p:sldId id="308" r:id="rId16"/>
    <p:sldId id="309" r:id="rId17"/>
    <p:sldId id="310" r:id="rId18"/>
    <p:sldId id="311" r:id="rId19"/>
    <p:sldId id="312" r:id="rId20"/>
    <p:sldId id="313" r:id="rId21"/>
    <p:sldId id="289" r:id="rId22"/>
    <p:sldId id="314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 snapToGrid="0">
      <p:cViewPr>
        <p:scale>
          <a:sx n="100" d="100"/>
          <a:sy n="100" d="100"/>
        </p:scale>
        <p:origin x="-1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4.bin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7702636098363"/>
          <c:y val="2.6656061931652483E-2"/>
          <c:w val="0.76708722813157126"/>
          <c:h val="0.9539775709854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25D-4390-AB02-328F20526C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5D-4390-AB02-328F20526C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25D-4390-AB02-328F20526C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5D-4390-AB02-328F20526C6A}"/>
              </c:ext>
            </c:extLst>
          </c:dPt>
          <c:dLbls>
            <c:dLbl>
              <c:idx val="0"/>
              <c:layout>
                <c:manualLayout>
                  <c:x val="-9.0345636186946146E-2"/>
                  <c:y val="5.45402198833398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25D-4390-AB02-328F20526C6A}"/>
                </c:ext>
                <c:ext xmlns:c15="http://schemas.microsoft.com/office/drawing/2012/chart" uri="{CE6537A1-D6FC-4f65-9D91-7224C49458BB}">
                  <c15:layout>
                    <c:manualLayout>
                      <c:w val="0.14055951962980745"/>
                      <c:h val="0.21090223606625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298374703147165"/>
                  <c:y val="0.1410982053349390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5D-4390-AB02-328F20526C6A}"/>
                </c:ext>
                <c:ext xmlns:c15="http://schemas.microsoft.com/office/drawing/2012/chart" uri="{CE6537A1-D6FC-4f65-9D91-7224C49458BB}">
                  <c15:layout>
                    <c:manualLayout>
                      <c:w val="0.29035806376911588"/>
                      <c:h val="0.200852476793767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5429310146951067"/>
                  <c:y val="-0.148901858966926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25D-4390-AB02-328F20526C6A}"/>
                </c:ext>
                <c:ext xmlns:c15="http://schemas.microsoft.com/office/drawing/2012/chart" uri="{CE6537A1-D6FC-4f65-9D91-7224C49458BB}">
                  <c15:layout>
                    <c:manualLayout>
                      <c:w val="0.28894586939086508"/>
                      <c:h val="0.239418661355470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2731830433450975"/>
                  <c:y val="0.188011290577847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5D-4390-AB02-328F20526C6A}"/>
                </c:ext>
                <c:ext xmlns:c15="http://schemas.microsoft.com/office/drawing/2012/chart" uri="{CE6537A1-D6FC-4f65-9D91-7224C49458BB}">
                  <c15:layout>
                    <c:manualLayout>
                      <c:w val="0.22604023276929314"/>
                      <c:h val="0.23941866135547082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'[GEO TB HR Analysis v03 2017-04-12.xlsx]GRAPHS'!$B$6:$B$9</c:f>
              <c:strCache>
                <c:ptCount val="4"/>
                <c:pt idx="0">
                  <c:v>35-44 წელი</c:v>
                </c:pt>
                <c:pt idx="1">
                  <c:v>45-54 წელი</c:v>
                </c:pt>
                <c:pt idx="2">
                  <c:v>55-64 წელი</c:v>
                </c:pt>
                <c:pt idx="3">
                  <c:v>65+ წელი</c:v>
                </c:pt>
              </c:strCache>
            </c:strRef>
          </c:cat>
          <c:val>
            <c:numRef>
              <c:f>'[GEO TB HR Analysis v03 2017-04-12.xlsx]GRAPHS'!$C$6:$C$9</c:f>
              <c:numCache>
                <c:formatCode>General</c:formatCode>
                <c:ptCount val="4"/>
                <c:pt idx="0">
                  <c:v>8</c:v>
                </c:pt>
                <c:pt idx="1">
                  <c:v>24</c:v>
                </c:pt>
                <c:pt idx="2">
                  <c:v>50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D-4390-AB02-328F20526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7702636098363"/>
          <c:y val="2.6656061931652483E-2"/>
          <c:w val="0.76708722813157126"/>
          <c:h val="0.9539775709854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7E-4272-AE93-DE6AA62892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7E-4272-AE93-DE6AA62892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7E-4272-AE93-DE6AA62892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7E-4272-AE93-DE6AA62892BA}"/>
              </c:ext>
            </c:extLst>
          </c:dPt>
          <c:dLbls>
            <c:dLbl>
              <c:idx val="0"/>
              <c:layout>
                <c:manualLayout>
                  <c:x val="-7.464732491200525E-2"/>
                  <c:y val="6.84897977809629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7E-4272-AE93-DE6AA62892BA}"/>
                </c:ext>
                <c:ext xmlns:c15="http://schemas.microsoft.com/office/drawing/2012/chart" uri="{CE6537A1-D6FC-4f65-9D91-7224C49458BB}">
                  <c15:layout>
                    <c:manualLayout>
                      <c:w val="0.12762261032195588"/>
                      <c:h val="0.181924949336342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319278847100672"/>
                  <c:y val="0.1721477449746007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7E-4272-AE93-DE6AA62892BA}"/>
                </c:ext>
                <c:ext xmlns:c15="http://schemas.microsoft.com/office/drawing/2012/chart" uri="{CE6537A1-D6FC-4f65-9D91-7224C49458BB}">
                  <c15:layout>
                    <c:manualLayout>
                      <c:w val="0.22494042570241304"/>
                      <c:h val="0.20085251845567631"/>
                    </c:manualLayout>
                  </c15:layout>
                </c:ext>
              </c:extLst>
            </c:dLbl>
            <c:dLbl>
              <c:idx val="2"/>
              <c:layout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1286818409934999"/>
                  <c:y val="0.17452452909245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F7E-4272-AE93-DE6AA62892BA}"/>
                </c:ext>
                <c:ext xmlns:c15="http://schemas.microsoft.com/office/drawing/2012/chart" uri="{CE6537A1-D6FC-4f65-9D91-7224C49458BB}">
                  <c15:layout>
                    <c:manualLayout>
                      <c:w val="0.24666373746970352"/>
                      <c:h val="0.31659050696845675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'[GEO TB HR Analysis v03 2017-04-12.xlsx]GRAPHS'!$B$43:$B$46</c:f>
              <c:strCache>
                <c:ptCount val="4"/>
                <c:pt idx="0">
                  <c:v>35-44 წელი</c:v>
                </c:pt>
                <c:pt idx="1">
                  <c:v>45-54 წელი</c:v>
                </c:pt>
                <c:pt idx="2">
                  <c:v>55-64 წელი</c:v>
                </c:pt>
                <c:pt idx="3">
                  <c:v>65+ წელი</c:v>
                </c:pt>
              </c:strCache>
            </c:strRef>
          </c:cat>
          <c:val>
            <c:numRef>
              <c:f>'[GEO TB HR Analysis v03 2017-04-12.xlsx]GRAPHS'!$C$43:$C$46</c:f>
              <c:numCache>
                <c:formatCode>General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39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F7E-4272-AE93-DE6AA6289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7702636098363"/>
          <c:y val="2.6656061931652483E-2"/>
          <c:w val="0.76708722813157126"/>
          <c:h val="0.9539775709854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8D-477E-9453-639060F4C6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8D-477E-9453-639060F4C6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8D-477E-9453-639060F4C6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8D-477E-9453-639060F4C683}"/>
              </c:ext>
            </c:extLst>
          </c:dPt>
          <c:dLbls>
            <c:dLbl>
              <c:idx val="0"/>
              <c:layout>
                <c:manualLayout>
                  <c:x val="-0.10187688748148596"/>
                  <c:y val="7.262428980145450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46147619303088"/>
                      <c:h val="0.194806649476634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747109228939841"/>
                  <c:y val="-3.20405823591773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8D-477E-9453-639060F4C683}"/>
                </c:ext>
                <c:ext xmlns:c15="http://schemas.microsoft.com/office/drawing/2012/chart" uri="{CE6537A1-D6FC-4f65-9D91-7224C49458BB}">
                  <c15:layout>
                    <c:manualLayout>
                      <c:w val="0.26159500207465919"/>
                      <c:h val="0.200852476793767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6613436321544331"/>
                  <c:y val="-0.1679072086746950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8D-477E-9453-639060F4C683}"/>
                </c:ext>
                <c:ext xmlns:c15="http://schemas.microsoft.com/office/drawing/2012/chart" uri="{CE6537A1-D6FC-4f65-9D91-7224C49458BB}">
                  <c15:layout>
                    <c:manualLayout>
                      <c:w val="0.33075364797073881"/>
                      <c:h val="0.239418661355470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005858959845332"/>
                  <c:y val="6.603894909179837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84048145675709"/>
                      <c:h val="0.18690374280415453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'[GEO TB HR Analysis v03 2017-04-12.xlsx]GRAPHS'!$B$80:$B$83</c:f>
              <c:strCache>
                <c:ptCount val="4"/>
                <c:pt idx="0">
                  <c:v>35-44 წელი</c:v>
                </c:pt>
                <c:pt idx="1">
                  <c:v>45-54 წელი</c:v>
                </c:pt>
                <c:pt idx="2">
                  <c:v>55-64 წელი</c:v>
                </c:pt>
                <c:pt idx="3">
                  <c:v>65+ წელი</c:v>
                </c:pt>
              </c:strCache>
            </c:strRef>
          </c:cat>
          <c:val>
            <c:numRef>
              <c:f>'[GEO TB HR Analysis v03 2017-04-12.xlsx]GRAPHS'!$C$80:$C$83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8D-477E-9453-639060F4C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CF3-441B-9BB0-9CCE42E402D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CF3-441B-9BB0-9CCE42E402D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CF3-441B-9BB0-9CCE42E40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'[GEO TB HR Analysis v04 2017-04-25.xlsx]GRAPHS'!$B$124:$B$126</c:f>
              <c:strCache>
                <c:ptCount val="3"/>
                <c:pt idx="0">
                  <c:v>TOTAL</c:v>
                </c:pt>
                <c:pt idx="1">
                  <c:v>Public</c:v>
                </c:pt>
                <c:pt idx="2">
                  <c:v>Private</c:v>
                </c:pt>
              </c:strCache>
            </c:strRef>
          </c:cat>
          <c:val>
            <c:numRef>
              <c:f>'[GEO TB HR Analysis v04 2017-04-25.xlsx]GRAPHS'!$C$124:$C$126</c:f>
              <c:numCache>
                <c:formatCode>0</c:formatCode>
                <c:ptCount val="3"/>
                <c:pt idx="0">
                  <c:v>507.07969387755099</c:v>
                </c:pt>
                <c:pt idx="1">
                  <c:v>632.55555555555554</c:v>
                </c:pt>
                <c:pt idx="2">
                  <c:v>434.2227419354839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CF3-441B-9BB0-9CCE42E40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010624"/>
        <c:axId val="36012416"/>
      </c:barChart>
      <c:catAx>
        <c:axId val="3601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12416"/>
        <c:crossesAt val="0"/>
        <c:auto val="1"/>
        <c:lblAlgn val="ctr"/>
        <c:lblOffset val="100"/>
        <c:noMultiLvlLbl val="0"/>
      </c:catAx>
      <c:valAx>
        <c:axId val="36012416"/>
        <c:scaling>
          <c:orientation val="minMax"/>
          <c:max val="7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1062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E6A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AB-488C-82BF-5F0782E54E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AB-488C-82BF-5F0782E54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'[GEO TB HR Analysis v04 2017-04-25.xlsx]GRAPHS'!$B$124:$B$126</c:f>
              <c:strCache>
                <c:ptCount val="3"/>
                <c:pt idx="0">
                  <c:v>TOTAL</c:v>
                </c:pt>
                <c:pt idx="1">
                  <c:v>Public</c:v>
                </c:pt>
                <c:pt idx="2">
                  <c:v>Private</c:v>
                </c:pt>
              </c:strCache>
            </c:strRef>
          </c:cat>
          <c:val>
            <c:numRef>
              <c:f>'[GEO TB HR Analysis v04 2017-04-25.xlsx]GRAPHS'!$D$124:$D$126</c:f>
              <c:numCache>
                <c:formatCode>0</c:formatCode>
                <c:ptCount val="3"/>
                <c:pt idx="0">
                  <c:v>410.9494897959184</c:v>
                </c:pt>
                <c:pt idx="1">
                  <c:v>509.86111111111109</c:v>
                </c:pt>
                <c:pt idx="2">
                  <c:v>353.51693548387095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AB-488C-82BF-5F0782E54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936896"/>
        <c:axId val="35938688"/>
      </c:barChart>
      <c:catAx>
        <c:axId val="3593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38688"/>
        <c:crossesAt val="0"/>
        <c:auto val="1"/>
        <c:lblAlgn val="ctr"/>
        <c:lblOffset val="100"/>
        <c:noMultiLvlLbl val="0"/>
      </c:catAx>
      <c:valAx>
        <c:axId val="35938688"/>
        <c:scaling>
          <c:orientation val="minMax"/>
          <c:max val="7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3689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0875595953595"/>
          <c:y val="3.283336678560634E-2"/>
          <c:w val="0.84844599613727534"/>
          <c:h val="0.7779185716681617"/>
        </c:manualLayout>
      </c:layout>
      <c:barChart>
        <c:barDir val="col"/>
        <c:grouping val="clustered"/>
        <c:varyColors val="0"/>
        <c:ser>
          <c:idx val="0"/>
          <c:order val="0"/>
          <c:tx>
            <c:v>Suspects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4F-44A1-BC16-257FC563F8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4F-44A1-BC16-257FC563F84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4F-44A1-BC16-257FC563F84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4F-44A1-BC16-257FC563F84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4F-44A1-BC16-257FC563F84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4F-44A1-BC16-257FC563F842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64F-44A1-BC16-257FC563F84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64F-44A1-BC16-257FC563F842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64F-44A1-BC16-257FC563F842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64F-44A1-BC16-257FC563F842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64F-44A1-BC16-257FC563F842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64F-44A1-BC16-257FC563F8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'[GEO suspects-patients supervision data 2011-2015 v01.xlsx]Graphs 2015'!$D$252:$H$252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'[GEO suspects-patients supervision data 2011-2015 v01.xlsx]Graphs 2015'!$D$256:$H$256</c:f>
              <c:numCache>
                <c:formatCode>0.0</c:formatCode>
                <c:ptCount val="5"/>
                <c:pt idx="0">
                  <c:v>2.9959785522788205</c:v>
                </c:pt>
                <c:pt idx="1">
                  <c:v>3.5181586860976175</c:v>
                </c:pt>
                <c:pt idx="2">
                  <c:v>4.1275217932752177</c:v>
                </c:pt>
                <c:pt idx="3">
                  <c:v>4.7824730572887129</c:v>
                </c:pt>
                <c:pt idx="4">
                  <c:v>5.0716992130574177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64F-44A1-BC16-257FC563F842}"/>
            </c:ext>
          </c:extLst>
        </c:ser>
        <c:ser>
          <c:idx val="1"/>
          <c:order val="1"/>
          <c:tx>
            <c:v>Contacts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'[GEO suspects-patients supervision data 2011-2015 v01.xlsx]Graphs 2015'!$D$252:$H$252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'[GEO suspects-patients supervision data 2011-2015 v01.xlsx]Graphs 2015'!$D$257:$H$257</c:f>
              <c:numCache>
                <c:formatCode>0.0</c:formatCode>
                <c:ptCount val="5"/>
                <c:pt idx="0">
                  <c:v>0.77636282394995537</c:v>
                </c:pt>
                <c:pt idx="1">
                  <c:v>1.2049502660189684</c:v>
                </c:pt>
                <c:pt idx="2">
                  <c:v>1.2012453300124533</c:v>
                </c:pt>
                <c:pt idx="3">
                  <c:v>1.3417470221213841</c:v>
                </c:pt>
                <c:pt idx="4">
                  <c:v>1.6120664529291753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64F-44A1-BC16-257FC563F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9518336"/>
        <c:axId val="99519872"/>
      </c:barChart>
      <c:catAx>
        <c:axId val="995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19872"/>
        <c:crosses val="autoZero"/>
        <c:auto val="1"/>
        <c:lblAlgn val="ctr"/>
        <c:lblOffset val="100"/>
        <c:noMultiLvlLbl val="0"/>
      </c:catAx>
      <c:valAx>
        <c:axId val="9951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Per 1 TB case</a:t>
                </a:r>
              </a:p>
            </c:rich>
          </c:tx>
          <c:layout>
            <c:manualLayout>
              <c:xMode val="edge"/>
              <c:yMode val="edge"/>
              <c:x val="2.4079802524684415E-2"/>
              <c:y val="0.29227280350593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7937359030807"/>
          <c:y val="0.90701206620005836"/>
          <c:w val="0.54221687983684719"/>
          <c:h val="6.9839785651793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95233489373758"/>
          <c:y val="3.283336678560634E-2"/>
          <c:w val="0.7472023063306712"/>
          <c:h val="0.897923248420966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2AF-42C7-914D-828654EA41E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2AF-42C7-914D-828654EA41E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2AF-42C7-914D-828654EA41E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2AF-42C7-914D-828654EA41E5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2AF-42C7-914D-828654EA41E5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2AF-42C7-914D-828654EA41E5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2AF-42C7-914D-828654EA41E5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2AF-42C7-914D-828654EA41E5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2AF-42C7-914D-828654EA41E5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2AF-42C7-914D-828654EA41E5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2AF-42C7-914D-828654EA41E5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2AF-42C7-914D-828654EA4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2015'!$C$132:$C$142</c:f>
              <c:strCache>
                <c:ptCount val="11"/>
                <c:pt idx="0">
                  <c:v>Poti</c:v>
                </c:pt>
                <c:pt idx="1">
                  <c:v>Ajara</c:v>
                </c:pt>
                <c:pt idx="2">
                  <c:v>Shida-Kartli</c:v>
                </c:pt>
                <c:pt idx="3">
                  <c:v>Samegrelo - Z.Svaneti</c:v>
                </c:pt>
                <c:pt idx="4">
                  <c:v>Imereti-1</c:v>
                </c:pt>
                <c:pt idx="5">
                  <c:v>Guria</c:v>
                </c:pt>
                <c:pt idx="6">
                  <c:v>Samtskhe-Javakheti</c:v>
                </c:pt>
                <c:pt idx="7">
                  <c:v>Imereti-2</c:v>
                </c:pt>
                <c:pt idx="8">
                  <c:v>Mtskheta-Mtianeti</c:v>
                </c:pt>
                <c:pt idx="9">
                  <c:v>Kvemo-Kartli</c:v>
                </c:pt>
                <c:pt idx="10">
                  <c:v>Kakheti</c:v>
                </c:pt>
              </c:strCache>
            </c:strRef>
          </c:cat>
          <c:val>
            <c:numRef>
              <c:f>'Graphs 2015'!$D$132:$D$142</c:f>
              <c:numCache>
                <c:formatCode>0</c:formatCode>
                <c:ptCount val="11"/>
                <c:pt idx="0">
                  <c:v>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26</c:v>
                </c:pt>
                <c:pt idx="8">
                  <c:v>33</c:v>
                </c:pt>
                <c:pt idx="9">
                  <c:v>37</c:v>
                </c:pt>
                <c:pt idx="1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2AF-42C7-914D-828654EA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9593600"/>
        <c:axId val="99599488"/>
      </c:barChart>
      <c:catAx>
        <c:axId val="9959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99488"/>
        <c:crosses val="autoZero"/>
        <c:auto val="1"/>
        <c:lblAlgn val="ctr"/>
        <c:lblOffset val="100"/>
        <c:noMultiLvlLbl val="0"/>
      </c:catAx>
      <c:valAx>
        <c:axId val="99599488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93600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9906611597734"/>
          <c:y val="4.5342943196051543E-3"/>
          <c:w val="0.86722210426317292"/>
          <c:h val="0.966843934562017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6DE-4080-AE4D-4CF4A5C26E3B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6DE-4080-AE4D-4CF4A5C26E3B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6DE-4080-AE4D-4CF4A5C26E3B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6DE-4080-AE4D-4CF4A5C26E3B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6DE-4080-AE4D-4CF4A5C26E3B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6DE-4080-AE4D-4CF4A5C26E3B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6DE-4080-AE4D-4CF4A5C26E3B}"/>
              </c:ext>
            </c:extLst>
          </c:dPt>
          <c:dPt>
            <c:idx val="3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6DE-4080-AE4D-4CF4A5C26E3B}"/>
              </c:ext>
            </c:extLst>
          </c:dPt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66DE-4080-AE4D-4CF4A5C26E3B}"/>
              </c:ext>
            </c:extLst>
          </c:dPt>
          <c:dPt>
            <c:idx val="4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66DE-4080-AE4D-4CF4A5C26E3B}"/>
              </c:ext>
            </c:extLst>
          </c:dPt>
          <c:dPt>
            <c:idx val="4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66DE-4080-AE4D-4CF4A5C26E3B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66DE-4080-AE4D-4CF4A5C26E3B}"/>
              </c:ext>
            </c:extLst>
          </c:dPt>
          <c:dPt>
            <c:idx val="4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66DE-4080-AE4D-4CF4A5C26E3B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66DE-4080-AE4D-4CF4A5C26E3B}"/>
              </c:ext>
            </c:extLst>
          </c:dPt>
          <c:dPt>
            <c:idx val="5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66DE-4080-AE4D-4CF4A5C26E3B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66DE-4080-AE4D-4CF4A5C26E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2015'!$C$8:$C$57</c:f>
              <c:strCache>
                <c:ptCount val="50"/>
                <c:pt idx="0">
                  <c:v>Poti</c:v>
                </c:pt>
                <c:pt idx="1">
                  <c:v>Borjomi</c:v>
                </c:pt>
                <c:pt idx="2">
                  <c:v>Kharagauli</c:v>
                </c:pt>
                <c:pt idx="3">
                  <c:v>Kareli</c:v>
                </c:pt>
                <c:pt idx="4">
                  <c:v>Lanchkhuti</c:v>
                </c:pt>
                <c:pt idx="5">
                  <c:v>Khelvachauri</c:v>
                </c:pt>
                <c:pt idx="6">
                  <c:v>Khobi</c:v>
                </c:pt>
                <c:pt idx="7">
                  <c:v>Gori</c:v>
                </c:pt>
                <c:pt idx="8">
                  <c:v>Kobuleti</c:v>
                </c:pt>
                <c:pt idx="9">
                  <c:v>Zugdidi</c:v>
                </c:pt>
                <c:pt idx="10">
                  <c:v>Kutaisi</c:v>
                </c:pt>
                <c:pt idx="11">
                  <c:v>Sachkhere</c:v>
                </c:pt>
                <c:pt idx="12">
                  <c:v>Tkibuli</c:v>
                </c:pt>
                <c:pt idx="13">
                  <c:v>Batumi</c:v>
                </c:pt>
                <c:pt idx="14">
                  <c:v>Sighnaghi</c:v>
                </c:pt>
                <c:pt idx="15">
                  <c:v>Samtredia</c:v>
                </c:pt>
                <c:pt idx="16">
                  <c:v>Ninotsminda</c:v>
                </c:pt>
                <c:pt idx="17">
                  <c:v>Abasha</c:v>
                </c:pt>
                <c:pt idx="18">
                  <c:v>Vani</c:v>
                </c:pt>
                <c:pt idx="19">
                  <c:v>Keda</c:v>
                </c:pt>
                <c:pt idx="20">
                  <c:v>Khoni</c:v>
                </c:pt>
                <c:pt idx="21">
                  <c:v>Tetritskaro</c:v>
                </c:pt>
                <c:pt idx="22">
                  <c:v>Chkhorotsku</c:v>
                </c:pt>
                <c:pt idx="23">
                  <c:v>Rustavi</c:v>
                </c:pt>
                <c:pt idx="24">
                  <c:v>Dusheti</c:v>
                </c:pt>
                <c:pt idx="25">
                  <c:v>Tskhaltubo</c:v>
                </c:pt>
                <c:pt idx="26">
                  <c:v>Kvareli</c:v>
                </c:pt>
                <c:pt idx="27">
                  <c:v>Martvili</c:v>
                </c:pt>
                <c:pt idx="28">
                  <c:v>Tsalenjikha</c:v>
                </c:pt>
                <c:pt idx="29">
                  <c:v>Khulo</c:v>
                </c:pt>
                <c:pt idx="30">
                  <c:v>Akhmeta</c:v>
                </c:pt>
                <c:pt idx="31">
                  <c:v>Akhaltsikhe</c:v>
                </c:pt>
                <c:pt idx="32">
                  <c:v>Marneuli</c:v>
                </c:pt>
                <c:pt idx="33">
                  <c:v>Telavi</c:v>
                </c:pt>
                <c:pt idx="34">
                  <c:v>Baghdati</c:v>
                </c:pt>
                <c:pt idx="35">
                  <c:v>Terjola</c:v>
                </c:pt>
                <c:pt idx="36">
                  <c:v>Sagarejo</c:v>
                </c:pt>
                <c:pt idx="37">
                  <c:v>Kaspi</c:v>
                </c:pt>
                <c:pt idx="38">
                  <c:v>Dedoflistskaro</c:v>
                </c:pt>
                <c:pt idx="39">
                  <c:v>Lagodekhi</c:v>
                </c:pt>
                <c:pt idx="40">
                  <c:v>Zestafoni</c:v>
                </c:pt>
                <c:pt idx="41">
                  <c:v>Senaki</c:v>
                </c:pt>
                <c:pt idx="42">
                  <c:v>Chiatura</c:v>
                </c:pt>
                <c:pt idx="43">
                  <c:v>Bolnisi</c:v>
                </c:pt>
                <c:pt idx="44">
                  <c:v>Mtskheta</c:v>
                </c:pt>
                <c:pt idx="45">
                  <c:v>Akhalkalaki</c:v>
                </c:pt>
                <c:pt idx="46">
                  <c:v>Gardabani</c:v>
                </c:pt>
                <c:pt idx="47">
                  <c:v>Ozurgeti</c:v>
                </c:pt>
                <c:pt idx="48">
                  <c:v>Gurjaani</c:v>
                </c:pt>
                <c:pt idx="49">
                  <c:v>Khashuri</c:v>
                </c:pt>
              </c:strCache>
            </c:strRef>
          </c:cat>
          <c:val>
            <c:numRef>
              <c:f>'Graphs 2015'!$D$8:$D$57</c:f>
              <c:numCache>
                <c:formatCode>0</c:formatCode>
                <c:ptCount val="50"/>
                <c:pt idx="0">
                  <c:v>59</c:v>
                </c:pt>
                <c:pt idx="1">
                  <c:v>67</c:v>
                </c:pt>
                <c:pt idx="2">
                  <c:v>75</c:v>
                </c:pt>
                <c:pt idx="3">
                  <c:v>77</c:v>
                </c:pt>
                <c:pt idx="4">
                  <c:v>82</c:v>
                </c:pt>
                <c:pt idx="5">
                  <c:v>84</c:v>
                </c:pt>
                <c:pt idx="6">
                  <c:v>88</c:v>
                </c:pt>
                <c:pt idx="7">
                  <c:v>90</c:v>
                </c:pt>
                <c:pt idx="8">
                  <c:v>92</c:v>
                </c:pt>
                <c:pt idx="9">
                  <c:v>94</c:v>
                </c:pt>
                <c:pt idx="10">
                  <c:v>95</c:v>
                </c:pt>
                <c:pt idx="11">
                  <c:v>99</c:v>
                </c:pt>
                <c:pt idx="12">
                  <c:v>99</c:v>
                </c:pt>
                <c:pt idx="13">
                  <c:v>100</c:v>
                </c:pt>
                <c:pt idx="14">
                  <c:v>104</c:v>
                </c:pt>
                <c:pt idx="15">
                  <c:v>104</c:v>
                </c:pt>
                <c:pt idx="16">
                  <c:v>105</c:v>
                </c:pt>
                <c:pt idx="17">
                  <c:v>108</c:v>
                </c:pt>
                <c:pt idx="18">
                  <c:v>116</c:v>
                </c:pt>
                <c:pt idx="19">
                  <c:v>116</c:v>
                </c:pt>
                <c:pt idx="20">
                  <c:v>118</c:v>
                </c:pt>
                <c:pt idx="21">
                  <c:v>127</c:v>
                </c:pt>
                <c:pt idx="22">
                  <c:v>127</c:v>
                </c:pt>
                <c:pt idx="23">
                  <c:v>132</c:v>
                </c:pt>
                <c:pt idx="24">
                  <c:v>133</c:v>
                </c:pt>
                <c:pt idx="25">
                  <c:v>134</c:v>
                </c:pt>
                <c:pt idx="26">
                  <c:v>134</c:v>
                </c:pt>
                <c:pt idx="27">
                  <c:v>140</c:v>
                </c:pt>
                <c:pt idx="28">
                  <c:v>141</c:v>
                </c:pt>
                <c:pt idx="29">
                  <c:v>144</c:v>
                </c:pt>
                <c:pt idx="30">
                  <c:v>148</c:v>
                </c:pt>
                <c:pt idx="31">
                  <c:v>156</c:v>
                </c:pt>
                <c:pt idx="32">
                  <c:v>160</c:v>
                </c:pt>
                <c:pt idx="33">
                  <c:v>163</c:v>
                </c:pt>
                <c:pt idx="34">
                  <c:v>164</c:v>
                </c:pt>
                <c:pt idx="35">
                  <c:v>168</c:v>
                </c:pt>
                <c:pt idx="36">
                  <c:v>169</c:v>
                </c:pt>
                <c:pt idx="37">
                  <c:v>171</c:v>
                </c:pt>
                <c:pt idx="38">
                  <c:v>175</c:v>
                </c:pt>
                <c:pt idx="39">
                  <c:v>176</c:v>
                </c:pt>
                <c:pt idx="40">
                  <c:v>180</c:v>
                </c:pt>
                <c:pt idx="41">
                  <c:v>183</c:v>
                </c:pt>
                <c:pt idx="42">
                  <c:v>186</c:v>
                </c:pt>
                <c:pt idx="43">
                  <c:v>188</c:v>
                </c:pt>
                <c:pt idx="44">
                  <c:v>194</c:v>
                </c:pt>
                <c:pt idx="45">
                  <c:v>194</c:v>
                </c:pt>
                <c:pt idx="46">
                  <c:v>200</c:v>
                </c:pt>
                <c:pt idx="47">
                  <c:v>201</c:v>
                </c:pt>
                <c:pt idx="48">
                  <c:v>206</c:v>
                </c:pt>
                <c:pt idx="49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66DE-4080-AE4D-4CF4A5C26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0274176"/>
        <c:axId val="100275712"/>
      </c:barChart>
      <c:catAx>
        <c:axId val="10027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75712"/>
        <c:crosses val="autoZero"/>
        <c:auto val="1"/>
        <c:lblAlgn val="ctr"/>
        <c:lblOffset val="100"/>
        <c:noMultiLvlLbl val="0"/>
      </c:catAx>
      <c:valAx>
        <c:axId val="100275712"/>
        <c:scaling>
          <c:orientation val="minMax"/>
          <c:max val="2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74176"/>
        <c:crosses val="autoZero"/>
        <c:crossBetween val="between"/>
        <c:majorUnit val="5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6B165-3B4E-4CA3-8DBC-CD62B641756A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31BBEA6-79AC-43B3-8C1C-261A6EE51A1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a-GE" sz="2000" dirty="0" smtClean="0"/>
            <a:t>ნაბიჯი</a:t>
          </a:r>
          <a:r>
            <a:rPr lang="en-US" sz="2000" dirty="0" smtClean="0"/>
            <a:t> 0. </a:t>
          </a:r>
          <a:r>
            <a:rPr lang="ka-GE" sz="2000" dirty="0" smtClean="0"/>
            <a:t>სიმპტომური პაციენტის მიმართვა სამედიცინო დახმარებისთვის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BD554-ECD6-473C-AEEC-5D5E990FFB41}" type="parTrans" cxnId="{03EED2A8-2F73-458E-90A7-8C0FCAC7C55B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70BE21-CFCD-42AB-8CD7-C371DC2D9F1C}" type="sibTrans" cxnId="{03EED2A8-2F73-458E-90A7-8C0FCAC7C55B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38D1CC-6B91-4192-A26E-D5B6F32E819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a-GE" sz="2000" dirty="0" smtClean="0"/>
            <a:t>ნაბიჯი </a:t>
          </a:r>
          <a:r>
            <a:rPr lang="en-US" sz="2000" dirty="0" smtClean="0"/>
            <a:t>1</a:t>
          </a:r>
          <a:r>
            <a:rPr lang="ka-GE" sz="2000" dirty="0" smtClean="0"/>
            <a:t>. ტუბერკულოზის სიმპტომების და ნიშნების სკრინინგი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E948C2-3939-4FC9-80C5-F8DBA3C885ED}" type="parTrans" cxnId="{0829189C-240D-4DF3-BE31-163BE6BA8707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AC33B-D6FA-4F12-A8EE-E872CEB0D62B}" type="sibTrans" cxnId="{0829189C-240D-4DF3-BE31-163BE6BA8707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AE43B-2570-4487-A384-7FDD56B6C9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a-GE" sz="2000" dirty="0" smtClean="0"/>
            <a:t>ნაბიჯი </a:t>
          </a:r>
          <a:r>
            <a:rPr lang="en-US" sz="2000" dirty="0" smtClean="0"/>
            <a:t>2. </a:t>
          </a:r>
          <a:r>
            <a:rPr lang="ka-GE" sz="2000" dirty="0" smtClean="0"/>
            <a:t>აქტიური ტუბერკულოზის კლინიკური და ბაქტერიოლოგიური შეფასება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A1ACA-BAE5-4421-A74A-4B9012F37A79}" type="parTrans" cxnId="{3252EDF5-A7CE-4E7E-B632-B2BAC0CC3DDE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A73C9-523D-49F4-A7D1-BCD6C1A9D517}" type="sibTrans" cxnId="{3252EDF5-A7CE-4E7E-B632-B2BAC0CC3DDE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D0427-E132-4139-A29F-76EEF59676B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a-GE" sz="2000" dirty="0" smtClean="0"/>
            <a:t>ნაბიჯი </a:t>
          </a:r>
          <a:r>
            <a:rPr lang="en-US" sz="2000" dirty="0" smtClean="0"/>
            <a:t>3. </a:t>
          </a:r>
          <a:r>
            <a:rPr lang="ka-GE" sz="2000" dirty="0" smtClean="0"/>
            <a:t>ტუბერკულოზის და წამლისადმი რეზისტენტობის სრული ბაქტერიოლოგიური შეფასება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2A3FE-621E-4556-8398-F619803B86B0}" type="parTrans" cxnId="{FACDD572-5F04-44C4-94D2-EE9734FBB7EF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D9406-DBF8-45E3-BB3B-33FEAF139CBF}" type="sibTrans" cxnId="{FACDD572-5F04-44C4-94D2-EE9734FBB7EF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0EA284-14AC-4E65-AEE2-638257365F3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a-GE" sz="2000" dirty="0" smtClean="0"/>
            <a:t>ნაბიჯი  </a:t>
          </a:r>
          <a:r>
            <a:rPr lang="en-US" sz="2000" dirty="0" smtClean="0"/>
            <a:t>4. </a:t>
          </a:r>
          <a:r>
            <a:rPr lang="ka-GE" sz="2000" dirty="0" smtClean="0"/>
            <a:t>ამბულატორიული და სტაციონარული მკურნალობა და მეთვალყურეობა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2D758D-D6AC-4C11-AFC1-ED57D61F0D1B}" type="parTrans" cxnId="{83ADF0D6-B5F2-4218-8757-01502BE7981C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96867A-7131-4216-962F-BB40DA386216}" type="sibTrans" cxnId="{83ADF0D6-B5F2-4218-8757-01502BE7981C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71A679-406C-488E-9969-D2075C3D6E88}" type="pres">
      <dgm:prSet presAssocID="{6F36B165-3B4E-4CA3-8DBC-CD62B64175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DC125DAF-C5D4-437F-BBDB-3C0C1B627C5B}" type="pres">
      <dgm:prSet presAssocID="{6F36B165-3B4E-4CA3-8DBC-CD62B641756A}" presName="dummyMaxCanvas" presStyleCnt="0">
        <dgm:presLayoutVars/>
      </dgm:prSet>
      <dgm:spPr/>
    </dgm:pt>
    <dgm:pt modelId="{F9F45510-A695-48EC-B908-2109EA977145}" type="pres">
      <dgm:prSet presAssocID="{6F36B165-3B4E-4CA3-8DBC-CD62B641756A}" presName="FiveNodes_1" presStyleLbl="node1" presStyleIdx="0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E9579685-A6A5-4F6A-AEA1-C3B3861E2ADE}" type="pres">
      <dgm:prSet presAssocID="{6F36B165-3B4E-4CA3-8DBC-CD62B641756A}" presName="FiveNodes_2" presStyleLbl="node1" presStyleIdx="1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C6B3CB35-8B7F-4C5B-BEB5-98BEC09E481C}" type="pres">
      <dgm:prSet presAssocID="{6F36B165-3B4E-4CA3-8DBC-CD62B641756A}" presName="FiveNodes_3" presStyleLbl="node1" presStyleIdx="2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D5A1F5AB-8984-480F-9E74-E1D5BB05134A}" type="pres">
      <dgm:prSet presAssocID="{6F36B165-3B4E-4CA3-8DBC-CD62B641756A}" presName="FiveNodes_4" presStyleLbl="node1" presStyleIdx="3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E2AE3595-3C36-42B6-855F-F013A00E1500}" type="pres">
      <dgm:prSet presAssocID="{6F36B165-3B4E-4CA3-8DBC-CD62B641756A}" presName="FiveNodes_5" presStyleLbl="node1" presStyleIdx="4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3C803BB2-0F38-41F1-BE1A-457CD4178FAA}" type="pres">
      <dgm:prSet presAssocID="{6F36B165-3B4E-4CA3-8DBC-CD62B641756A}" presName="FiveConn_1-2" presStyleLbl="fgAccFollowNode1" presStyleIdx="0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79080CA-3A3B-4D12-8A16-78F1F70A2066}" type="pres">
      <dgm:prSet presAssocID="{6F36B165-3B4E-4CA3-8DBC-CD62B641756A}" presName="FiveConn_2-3" presStyleLbl="fgAccFollowNode1" presStyleIdx="1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23E5BF7B-F1E8-48F8-BD64-D971D7C54F5B}" type="pres">
      <dgm:prSet presAssocID="{6F36B165-3B4E-4CA3-8DBC-CD62B641756A}" presName="FiveConn_3-4" presStyleLbl="fgAccFollowNode1" presStyleIdx="2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80B08F1-3F6C-427B-90E2-CC4B4AE6F4B4}" type="pres">
      <dgm:prSet presAssocID="{6F36B165-3B4E-4CA3-8DBC-CD62B641756A}" presName="FiveConn_4-5" presStyleLbl="fgAccFollowNode1" presStyleIdx="3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80989AEF-FC88-4DCE-9F46-AE920360F54C}" type="pres">
      <dgm:prSet presAssocID="{6F36B165-3B4E-4CA3-8DBC-CD62B641756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1A875045-C6CC-41E0-9107-8355A46A8B52}" type="pres">
      <dgm:prSet presAssocID="{6F36B165-3B4E-4CA3-8DBC-CD62B641756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E8C5A95F-C3AB-4885-B49F-E4F8A155B585}" type="pres">
      <dgm:prSet presAssocID="{6F36B165-3B4E-4CA3-8DBC-CD62B641756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7FAD8C3-D9D5-4102-B947-0BCF13CCFED1}" type="pres">
      <dgm:prSet presAssocID="{6F36B165-3B4E-4CA3-8DBC-CD62B641756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5680D5B6-670C-4A48-B0B8-FA47DAA79E2D}" type="pres">
      <dgm:prSet presAssocID="{6F36B165-3B4E-4CA3-8DBC-CD62B641756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</dgm:ptLst>
  <dgm:cxnLst>
    <dgm:cxn modelId="{3252EDF5-A7CE-4E7E-B632-B2BAC0CC3DDE}" srcId="{6F36B165-3B4E-4CA3-8DBC-CD62B641756A}" destId="{351AE43B-2570-4487-A384-7FDD56B6C9BE}" srcOrd="2" destOrd="0" parTransId="{32AA1ACA-BAE5-4421-A74A-4B9012F37A79}" sibTransId="{2B9A73C9-523D-49F4-A7D1-BCD6C1A9D517}"/>
    <dgm:cxn modelId="{BCA050D1-928A-483B-A41C-B536ED04BA3E}" type="presOf" srcId="{FC38D1CC-6B91-4192-A26E-D5B6F32E8198}" destId="{1A875045-C6CC-41E0-9107-8355A46A8B52}" srcOrd="1" destOrd="0" presId="urn:microsoft.com/office/officeart/2005/8/layout/vProcess5"/>
    <dgm:cxn modelId="{2D39285B-2E6B-429E-A251-566AF0C980C3}" type="presOf" srcId="{57ED0427-E132-4139-A29F-76EEF59676B6}" destId="{47FAD8C3-D9D5-4102-B947-0BCF13CCFED1}" srcOrd="1" destOrd="0" presId="urn:microsoft.com/office/officeart/2005/8/layout/vProcess5"/>
    <dgm:cxn modelId="{89B6A845-8EB0-405F-8C02-83CFE9610F59}" type="presOf" srcId="{57ED0427-E132-4139-A29F-76EEF59676B6}" destId="{D5A1F5AB-8984-480F-9E74-E1D5BB05134A}" srcOrd="0" destOrd="0" presId="urn:microsoft.com/office/officeart/2005/8/layout/vProcess5"/>
    <dgm:cxn modelId="{0560EDE5-9FA1-4947-A3BC-46427BED37E0}" type="presOf" srcId="{351AE43B-2570-4487-A384-7FDD56B6C9BE}" destId="{E8C5A95F-C3AB-4885-B49F-E4F8A155B585}" srcOrd="1" destOrd="0" presId="urn:microsoft.com/office/officeart/2005/8/layout/vProcess5"/>
    <dgm:cxn modelId="{FACDD572-5F04-44C4-94D2-EE9734FBB7EF}" srcId="{6F36B165-3B4E-4CA3-8DBC-CD62B641756A}" destId="{57ED0427-E132-4139-A29F-76EEF59676B6}" srcOrd="3" destOrd="0" parTransId="{6362A3FE-621E-4556-8398-F619803B86B0}" sibTransId="{8C3D9406-DBF8-45E3-BB3B-33FEAF139CBF}"/>
    <dgm:cxn modelId="{2504D77C-3C05-48C3-BA6C-0D9C52388642}" type="presOf" srcId="{FC38D1CC-6B91-4192-A26E-D5B6F32E8198}" destId="{E9579685-A6A5-4F6A-AEA1-C3B3861E2ADE}" srcOrd="0" destOrd="0" presId="urn:microsoft.com/office/officeart/2005/8/layout/vProcess5"/>
    <dgm:cxn modelId="{83ADF0D6-B5F2-4218-8757-01502BE7981C}" srcId="{6F36B165-3B4E-4CA3-8DBC-CD62B641756A}" destId="{8B0EA284-14AC-4E65-AEE2-638257365F3E}" srcOrd="4" destOrd="0" parTransId="{172D758D-D6AC-4C11-AFC1-ED57D61F0D1B}" sibTransId="{2A96867A-7131-4216-962F-BB40DA386216}"/>
    <dgm:cxn modelId="{CD169F30-0F14-4D97-AA63-6713464B3791}" type="presOf" srcId="{362AC33B-D6FA-4F12-A8EE-E872CEB0D62B}" destId="{979080CA-3A3B-4D12-8A16-78F1F70A2066}" srcOrd="0" destOrd="0" presId="urn:microsoft.com/office/officeart/2005/8/layout/vProcess5"/>
    <dgm:cxn modelId="{673D2DB6-CFEF-422E-AABC-5FAE1C49BEF6}" type="presOf" srcId="{131BBEA6-79AC-43B3-8C1C-261A6EE51A16}" destId="{F9F45510-A695-48EC-B908-2109EA977145}" srcOrd="0" destOrd="0" presId="urn:microsoft.com/office/officeart/2005/8/layout/vProcess5"/>
    <dgm:cxn modelId="{B0912E84-C68B-47BE-BCF6-24CA961CD91B}" type="presOf" srcId="{8C3D9406-DBF8-45E3-BB3B-33FEAF139CBF}" destId="{480B08F1-3F6C-427B-90E2-CC4B4AE6F4B4}" srcOrd="0" destOrd="0" presId="urn:microsoft.com/office/officeart/2005/8/layout/vProcess5"/>
    <dgm:cxn modelId="{03EED2A8-2F73-458E-90A7-8C0FCAC7C55B}" srcId="{6F36B165-3B4E-4CA3-8DBC-CD62B641756A}" destId="{131BBEA6-79AC-43B3-8C1C-261A6EE51A16}" srcOrd="0" destOrd="0" parTransId="{779BD554-ECD6-473C-AEEC-5D5E990FFB41}" sibTransId="{C970BE21-CFCD-42AB-8CD7-C371DC2D9F1C}"/>
    <dgm:cxn modelId="{DAAEFE55-58BE-4AFF-AD77-B896F1AE6C9A}" type="presOf" srcId="{8B0EA284-14AC-4E65-AEE2-638257365F3E}" destId="{5680D5B6-670C-4A48-B0B8-FA47DAA79E2D}" srcOrd="1" destOrd="0" presId="urn:microsoft.com/office/officeart/2005/8/layout/vProcess5"/>
    <dgm:cxn modelId="{B49D5F2F-A45A-4412-9273-C8AE900772CC}" type="presOf" srcId="{351AE43B-2570-4487-A384-7FDD56B6C9BE}" destId="{C6B3CB35-8B7F-4C5B-BEB5-98BEC09E481C}" srcOrd="0" destOrd="0" presId="urn:microsoft.com/office/officeart/2005/8/layout/vProcess5"/>
    <dgm:cxn modelId="{50E05320-081E-48AA-BF88-9C9D986A039D}" type="presOf" srcId="{C970BE21-CFCD-42AB-8CD7-C371DC2D9F1C}" destId="{3C803BB2-0F38-41F1-BE1A-457CD4178FAA}" srcOrd="0" destOrd="0" presId="urn:microsoft.com/office/officeart/2005/8/layout/vProcess5"/>
    <dgm:cxn modelId="{0829189C-240D-4DF3-BE31-163BE6BA8707}" srcId="{6F36B165-3B4E-4CA3-8DBC-CD62B641756A}" destId="{FC38D1CC-6B91-4192-A26E-D5B6F32E8198}" srcOrd="1" destOrd="0" parTransId="{E1E948C2-3939-4FC9-80C5-F8DBA3C885ED}" sibTransId="{362AC33B-D6FA-4F12-A8EE-E872CEB0D62B}"/>
    <dgm:cxn modelId="{3597DA4E-13F8-42B3-BCFE-72D6E0A0D803}" type="presOf" srcId="{2B9A73C9-523D-49F4-A7D1-BCD6C1A9D517}" destId="{23E5BF7B-F1E8-48F8-BD64-D971D7C54F5B}" srcOrd="0" destOrd="0" presId="urn:microsoft.com/office/officeart/2005/8/layout/vProcess5"/>
    <dgm:cxn modelId="{1BFB3EBF-06D4-444A-927A-3916E790C8C8}" type="presOf" srcId="{6F36B165-3B4E-4CA3-8DBC-CD62B641756A}" destId="{4371A679-406C-488E-9969-D2075C3D6E88}" srcOrd="0" destOrd="0" presId="urn:microsoft.com/office/officeart/2005/8/layout/vProcess5"/>
    <dgm:cxn modelId="{450D0CDC-C10F-4175-8747-698E9BCA8A8F}" type="presOf" srcId="{8B0EA284-14AC-4E65-AEE2-638257365F3E}" destId="{E2AE3595-3C36-42B6-855F-F013A00E1500}" srcOrd="0" destOrd="0" presId="urn:microsoft.com/office/officeart/2005/8/layout/vProcess5"/>
    <dgm:cxn modelId="{350C92C1-6D30-466C-A414-72C898C3DCB7}" type="presOf" srcId="{131BBEA6-79AC-43B3-8C1C-261A6EE51A16}" destId="{80989AEF-FC88-4DCE-9F46-AE920360F54C}" srcOrd="1" destOrd="0" presId="urn:microsoft.com/office/officeart/2005/8/layout/vProcess5"/>
    <dgm:cxn modelId="{CFA2CC87-9F9B-40DE-B679-3D10C17F4DB3}" type="presParOf" srcId="{4371A679-406C-488E-9969-D2075C3D6E88}" destId="{DC125DAF-C5D4-437F-BBDB-3C0C1B627C5B}" srcOrd="0" destOrd="0" presId="urn:microsoft.com/office/officeart/2005/8/layout/vProcess5"/>
    <dgm:cxn modelId="{06EAB1F6-41B6-49EC-B587-E4F0F45BA2DD}" type="presParOf" srcId="{4371A679-406C-488E-9969-D2075C3D6E88}" destId="{F9F45510-A695-48EC-B908-2109EA977145}" srcOrd="1" destOrd="0" presId="urn:microsoft.com/office/officeart/2005/8/layout/vProcess5"/>
    <dgm:cxn modelId="{CF933670-05CE-473D-B657-6BC049637B29}" type="presParOf" srcId="{4371A679-406C-488E-9969-D2075C3D6E88}" destId="{E9579685-A6A5-4F6A-AEA1-C3B3861E2ADE}" srcOrd="2" destOrd="0" presId="urn:microsoft.com/office/officeart/2005/8/layout/vProcess5"/>
    <dgm:cxn modelId="{00E6397B-FA4A-4A8F-9F90-374BD030CB48}" type="presParOf" srcId="{4371A679-406C-488E-9969-D2075C3D6E88}" destId="{C6B3CB35-8B7F-4C5B-BEB5-98BEC09E481C}" srcOrd="3" destOrd="0" presId="urn:microsoft.com/office/officeart/2005/8/layout/vProcess5"/>
    <dgm:cxn modelId="{D2B7DC74-49DA-4CE7-9138-F9C4D4772DB9}" type="presParOf" srcId="{4371A679-406C-488E-9969-D2075C3D6E88}" destId="{D5A1F5AB-8984-480F-9E74-E1D5BB05134A}" srcOrd="4" destOrd="0" presId="urn:microsoft.com/office/officeart/2005/8/layout/vProcess5"/>
    <dgm:cxn modelId="{2DB8E17D-783B-4097-8C6E-82C2459A3BE6}" type="presParOf" srcId="{4371A679-406C-488E-9969-D2075C3D6E88}" destId="{E2AE3595-3C36-42B6-855F-F013A00E1500}" srcOrd="5" destOrd="0" presId="urn:microsoft.com/office/officeart/2005/8/layout/vProcess5"/>
    <dgm:cxn modelId="{1EFE1168-9C95-4438-9B8D-390DCA1B63E3}" type="presParOf" srcId="{4371A679-406C-488E-9969-D2075C3D6E88}" destId="{3C803BB2-0F38-41F1-BE1A-457CD4178FAA}" srcOrd="6" destOrd="0" presId="urn:microsoft.com/office/officeart/2005/8/layout/vProcess5"/>
    <dgm:cxn modelId="{04C8D982-B315-4BBE-8C96-0361FD720D76}" type="presParOf" srcId="{4371A679-406C-488E-9969-D2075C3D6E88}" destId="{979080CA-3A3B-4D12-8A16-78F1F70A2066}" srcOrd="7" destOrd="0" presId="urn:microsoft.com/office/officeart/2005/8/layout/vProcess5"/>
    <dgm:cxn modelId="{21505964-81CD-4F5F-8EF0-5716BE18D2B7}" type="presParOf" srcId="{4371A679-406C-488E-9969-D2075C3D6E88}" destId="{23E5BF7B-F1E8-48F8-BD64-D971D7C54F5B}" srcOrd="8" destOrd="0" presId="urn:microsoft.com/office/officeart/2005/8/layout/vProcess5"/>
    <dgm:cxn modelId="{2D391947-3437-447F-9DA0-118581A0FEB8}" type="presParOf" srcId="{4371A679-406C-488E-9969-D2075C3D6E88}" destId="{480B08F1-3F6C-427B-90E2-CC4B4AE6F4B4}" srcOrd="9" destOrd="0" presId="urn:microsoft.com/office/officeart/2005/8/layout/vProcess5"/>
    <dgm:cxn modelId="{D2B9A534-AF7D-4CC5-90EE-394939F5D8F0}" type="presParOf" srcId="{4371A679-406C-488E-9969-D2075C3D6E88}" destId="{80989AEF-FC88-4DCE-9F46-AE920360F54C}" srcOrd="10" destOrd="0" presId="urn:microsoft.com/office/officeart/2005/8/layout/vProcess5"/>
    <dgm:cxn modelId="{E5C420ED-A7F0-429C-96D0-8365B8807982}" type="presParOf" srcId="{4371A679-406C-488E-9969-D2075C3D6E88}" destId="{1A875045-C6CC-41E0-9107-8355A46A8B52}" srcOrd="11" destOrd="0" presId="urn:microsoft.com/office/officeart/2005/8/layout/vProcess5"/>
    <dgm:cxn modelId="{5A063AC3-5D73-4890-BF6D-B56E3C47560F}" type="presParOf" srcId="{4371A679-406C-488E-9969-D2075C3D6E88}" destId="{E8C5A95F-C3AB-4885-B49F-E4F8A155B585}" srcOrd="12" destOrd="0" presId="urn:microsoft.com/office/officeart/2005/8/layout/vProcess5"/>
    <dgm:cxn modelId="{A12EC709-3126-4538-AFEF-16204057ED11}" type="presParOf" srcId="{4371A679-406C-488E-9969-D2075C3D6E88}" destId="{47FAD8C3-D9D5-4102-B947-0BCF13CCFED1}" srcOrd="13" destOrd="0" presId="urn:microsoft.com/office/officeart/2005/8/layout/vProcess5"/>
    <dgm:cxn modelId="{B985125A-129C-43C7-8801-1B3E46408ED2}" type="presParOf" srcId="{4371A679-406C-488E-9969-D2075C3D6E88}" destId="{5680D5B6-670C-4A48-B0B8-FA47DAA79E2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4038" y="1683400"/>
          <a:ext cx="5462489" cy="502945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8E-A7BC-47EB-87F1-1517A5814991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DDBC-974E-4DE4-A824-DE827B3D6123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A72F-706D-4B87-BE14-7BDFA9075220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923-177D-4D44-B082-FAA3546D299E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CCC7-F21E-4BCC-AAC1-F6EF4D111CCA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DDA3-06CD-4F61-9125-46400BD55C04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C864-1FBD-45DB-A0F6-DEAD9C7E4CDF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EEF2-718B-40F8-BC17-DA153A28B087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383A-752E-4035-B591-7DE411292A52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F2068F52-0988-4C86-BF23-B54FE7D99837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1358623" cy="3708862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საქართველო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ka-GE" sz="4800" dirty="0" smtClean="0"/>
              <a:t>ტუბერკულოზთან დაკავ</a:t>
            </a:r>
            <a:r>
              <a:rPr lang="ka-GE" sz="4800" dirty="0"/>
              <a:t>შ</a:t>
            </a:r>
            <a:r>
              <a:rPr lang="ka-GE" sz="4800" dirty="0" smtClean="0"/>
              <a:t>ირებული სამედიცინო მომსახურების მიწოდების მოდელი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5088064"/>
            <a:ext cx="8229600" cy="1371600"/>
          </a:xfrm>
        </p:spPr>
        <p:txBody>
          <a:bodyPr/>
          <a:lstStyle/>
          <a:p>
            <a:r>
              <a:rPr lang="en-US" dirty="0" smtClean="0"/>
              <a:t>2017</a:t>
            </a:r>
            <a:r>
              <a:rPr lang="ka-GE" dirty="0" smtClean="0"/>
              <a:t> წლის 2 ივნისი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823"/>
            <a:ext cx="11397341" cy="849086"/>
          </a:xfrm>
        </p:spPr>
        <p:txBody>
          <a:bodyPr>
            <a:noAutofit/>
          </a:bodyPr>
          <a:lstStyle/>
          <a:p>
            <a:r>
              <a:rPr lang="ka-GE" sz="2400" dirty="0" smtClean="0"/>
              <a:t>რა ძირითად კითხვებს უნდა ვუპასუხოთ ტუბერკულოზთან დაკავშირებული სამედიცინო მომსახურების მოდელის შემუშავებისას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757305"/>
            <a:ext cx="11680371" cy="4822371"/>
          </a:xfrm>
        </p:spPr>
        <p:txBody>
          <a:bodyPr anchor="t" anchorCtr="0">
            <a:noAutofit/>
          </a:bodyPr>
          <a:lstStyle/>
          <a:p>
            <a:pPr>
              <a:spcBef>
                <a:spcPts val="2400"/>
              </a:spcBef>
            </a:pPr>
            <a:r>
              <a:rPr lang="ka-GE" dirty="0" smtClean="0"/>
              <a:t>რა ინტერვენციებია საჭირო</a:t>
            </a:r>
            <a:r>
              <a:rPr lang="en-US" dirty="0" smtClean="0"/>
              <a:t>? </a:t>
            </a:r>
            <a:r>
              <a:rPr lang="en-US" dirty="0"/>
              <a:t>					</a:t>
            </a:r>
            <a:r>
              <a:rPr lang="ka-GE" dirty="0" smtClean="0"/>
              <a:t>	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რა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რა შენატანებია საჭირო ამ ინტერვენციების განსახორციელებლად?  	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როგორ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რომელ ორგანიზაციებში უნდა განხორციელდეს ეს ინტერვენციები</a:t>
            </a:r>
            <a:r>
              <a:rPr lang="en-US" dirty="0" smtClean="0"/>
              <a:t>? </a:t>
            </a:r>
            <a:r>
              <a:rPr lang="en-US" dirty="0"/>
              <a:t>		</a:t>
            </a:r>
            <a:r>
              <a:rPr lang="ka-GE" dirty="0" smtClean="0"/>
              <a:t>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სად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ვინ განახორციელებს ამ ინტერვენციებს</a:t>
            </a:r>
            <a:r>
              <a:rPr lang="en-US" dirty="0" smtClean="0"/>
              <a:t>? </a:t>
            </a:r>
            <a:r>
              <a:rPr lang="en-US" dirty="0"/>
              <a:t>					</a:t>
            </a:r>
            <a:r>
              <a:rPr lang="ka-GE" dirty="0" smtClean="0"/>
              <a:t>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ვინ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რა ეღირება ეს და როგორია გადახდის მეთოდები?			</a:t>
            </a:r>
            <a:r>
              <a:rPr lang="en-US" dirty="0"/>
              <a:t>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რამდენი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ვინ გადაიხდის</a:t>
            </a:r>
            <a:r>
              <a:rPr lang="en-US" dirty="0" smtClean="0"/>
              <a:t>? </a:t>
            </a:r>
            <a:r>
              <a:rPr lang="en-US" dirty="0"/>
              <a:t>							</a:t>
            </a:r>
            <a:r>
              <a:rPr lang="ka-GE" dirty="0" smtClean="0"/>
              <a:t>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ვის მიერ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როგორ უნდა მოხდეს მთლიანად სისტემის მართვა</a:t>
            </a:r>
            <a:r>
              <a:rPr lang="en-US" dirty="0" smtClean="0"/>
              <a:t>? 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9706"/>
            <a:ext cx="10991850" cy="571147"/>
          </a:xfrm>
        </p:spPr>
        <p:txBody>
          <a:bodyPr>
            <a:normAutofit fontScale="90000"/>
          </a:bodyPr>
          <a:lstStyle/>
          <a:p>
            <a:r>
              <a:rPr lang="ka-GE" dirty="0"/>
              <a:t>როგორია დიაგნოსტიკის და მკურნალობის ძირითადი </a:t>
            </a:r>
            <a:r>
              <a:rPr lang="ka-GE" dirty="0" smtClean="0"/>
              <a:t>ეტაპები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339368"/>
              </p:ext>
            </p:extLst>
          </p:nvPr>
        </p:nvGraphicFramePr>
        <p:xfrm>
          <a:off x="670368" y="1048117"/>
          <a:ext cx="10620736" cy="545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Bent 6"/>
          <p:cNvSpPr/>
          <p:nvPr/>
        </p:nvSpPr>
        <p:spPr>
          <a:xfrm rot="5400000">
            <a:off x="9382124" y="4204339"/>
            <a:ext cx="2270761" cy="1291590"/>
          </a:xfrm>
          <a:prstGeom prst="bentArrow">
            <a:avLst>
              <a:gd name="adj1" fmla="val 7974"/>
              <a:gd name="adj2" fmla="val 13548"/>
              <a:gd name="adj3" fmla="val 16050"/>
              <a:gd name="adj4" fmla="val 13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ნაბიჯი 1</a:t>
            </a:r>
            <a:r>
              <a:rPr lang="en-US" dirty="0" smtClean="0"/>
              <a:t>. </a:t>
            </a:r>
            <a:r>
              <a:rPr lang="ka-GE" dirty="0" smtClean="0"/>
              <a:t>ტუბერკულოზის სიმპტომების და ნიშნების სკრინინგი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9400" y="1212850"/>
          <a:ext cx="11722099" cy="51689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98150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8923949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578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რა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პაციენტის ანამნეზი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ზოგადი</a:t>
                      </a:r>
                      <a:r>
                        <a:rPr lang="ka-GE" sz="2400" b="0" baseline="0" dirty="0" smtClean="0">
                          <a:effectLst/>
                        </a:rPr>
                        <a:t> გასინჯვა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რეფერალი დიაგნოსტიკისთვის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როგორ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ზოგადი</a:t>
                      </a:r>
                      <a:r>
                        <a:rPr lang="ka-GE" sz="2400" b="0" baseline="0" dirty="0" smtClean="0">
                          <a:effectLst/>
                        </a:rPr>
                        <a:t> პრაქტიკის ექიმი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104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სად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პჯდ დაწესებულება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ზოგადი პროფილის ამბულატორიული დაწესებულება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104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ვინ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სოფლის</a:t>
                      </a:r>
                      <a:r>
                        <a:rPr lang="ka-GE" sz="2400" b="0" baseline="0" dirty="0" smtClean="0">
                          <a:effectLst/>
                        </a:rPr>
                        <a:t> ექიმი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ქალაქში სამედიცინო</a:t>
                      </a:r>
                      <a:r>
                        <a:rPr lang="ka-GE" sz="2400" b="0" baseline="0" dirty="0" smtClean="0">
                          <a:effectLst/>
                        </a:rPr>
                        <a:t> ცენტრის ექიმი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რამდენი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კაპიტაცია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ვის</a:t>
                      </a:r>
                      <a:r>
                        <a:rPr lang="ka-GE" sz="2400" baseline="0" dirty="0" smtClean="0">
                          <a:effectLst/>
                        </a:rPr>
                        <a:t> მიერ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საყოველთაო ჯანდაცვის პროგრამა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Autofit/>
          </a:bodyPr>
          <a:lstStyle/>
          <a:p>
            <a:r>
              <a:rPr lang="ka-GE" sz="2800" dirty="0" smtClean="0"/>
              <a:t>ნაბიჯი 2</a:t>
            </a:r>
            <a:r>
              <a:rPr lang="en-US" sz="2800" dirty="0" smtClean="0"/>
              <a:t>. </a:t>
            </a:r>
            <a:r>
              <a:rPr lang="ka-GE" sz="2800" dirty="0" smtClean="0"/>
              <a:t>აქტიური ტუბერკულოზის კლინიკური და ბაქტერიოლოგიური დიაგნოსტიკა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9400" y="1212850"/>
          <a:ext cx="11722099" cy="518098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258299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35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რა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პაციენტის ანამნეზი</a:t>
                      </a:r>
                      <a:r>
                        <a:rPr lang="en-US" sz="1400" b="0" dirty="0" smtClean="0">
                          <a:effectLst/>
                        </a:rPr>
                        <a:t>			- </a:t>
                      </a:r>
                      <a:r>
                        <a:rPr lang="ka-GE" sz="1400" b="0" dirty="0" smtClean="0">
                          <a:effectLst/>
                        </a:rPr>
                        <a:t>კლინიკურ ლაბორატორიეული  გამოკვლევა     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ზოგადი გასინჯვა</a:t>
                      </a:r>
                      <a:r>
                        <a:rPr lang="en-US" sz="1400" b="0" dirty="0">
                          <a:effectLst/>
                        </a:rPr>
                        <a:t>			</a:t>
                      </a:r>
                      <a:r>
                        <a:rPr lang="ka-GE" sz="1400" b="0" dirty="0" smtClean="0">
                          <a:effectLst/>
                        </a:rPr>
                        <a:t>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სწრაფი ტესტი აივ-ზე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სწრაფი ტესტი</a:t>
                      </a:r>
                      <a:r>
                        <a:rPr lang="en-US" sz="1400" b="0" dirty="0" smtClean="0">
                          <a:effectLst/>
                        </a:rPr>
                        <a:t> </a:t>
                      </a:r>
                      <a:r>
                        <a:rPr lang="ka-GE" sz="1400" b="0" dirty="0" smtClean="0">
                          <a:effectLst/>
                        </a:rPr>
                        <a:t>მგრძნობელობაზე (</a:t>
                      </a:r>
                      <a:r>
                        <a:rPr lang="en-US" sz="1400" b="0" dirty="0" smtClean="0">
                          <a:effectLst/>
                        </a:rPr>
                        <a:t>MTB </a:t>
                      </a:r>
                      <a:r>
                        <a:rPr lang="ka-GE" sz="1400" b="0" dirty="0" smtClean="0">
                          <a:effectLst/>
                        </a:rPr>
                        <a:t>და</a:t>
                      </a:r>
                      <a:r>
                        <a:rPr lang="en-US" sz="1400" b="0" dirty="0" smtClean="0">
                          <a:effectLst/>
                        </a:rPr>
                        <a:t> RR</a:t>
                      </a:r>
                      <a:r>
                        <a:rPr lang="ka-GE" sz="1400" b="0" dirty="0" smtClean="0">
                          <a:effectLst/>
                        </a:rPr>
                        <a:t>)           </a:t>
                      </a:r>
                      <a:r>
                        <a:rPr lang="en-US" sz="1400" b="0" dirty="0" smtClean="0">
                          <a:effectLst/>
                        </a:rPr>
                        <a:t>- ნ</a:t>
                      </a:r>
                      <a:r>
                        <a:rPr lang="ka-GE" sz="1400" b="0" dirty="0" smtClean="0">
                          <a:effectLst/>
                        </a:rPr>
                        <a:t>ახველის გაგზავნა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გულმკერდის</a:t>
                      </a:r>
                      <a:r>
                        <a:rPr lang="ka-GE" sz="1400" b="0" baseline="0" dirty="0" smtClean="0">
                          <a:effectLst/>
                        </a:rPr>
                        <a:t> რენტგენოგრაფია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  <a:r>
                        <a:rPr lang="ka-GE" sz="1400" b="0" dirty="0" smtClean="0">
                          <a:effectLst/>
                        </a:rPr>
                        <a:t> 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პაციენტის რეფერალი დიფ. დიაგნოზისთვის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                                                                           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როგორ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ექიმი ფთიზიატრი</a:t>
                      </a:r>
                      <a:r>
                        <a:rPr lang="ka-GE" sz="1400" b="0" baseline="0" dirty="0" smtClean="0">
                          <a:effectLst/>
                        </a:rPr>
                        <a:t>                   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  <a:r>
                        <a:rPr lang="ka-GE" sz="1400" b="0" dirty="0" smtClean="0">
                          <a:effectLst/>
                        </a:rPr>
                        <a:t>         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რენტგენოგრაფი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1400" b="0" dirty="0" err="1">
                          <a:effectLst/>
                        </a:rPr>
                        <a:t>Xpert</a:t>
                      </a:r>
                      <a:r>
                        <a:rPr lang="en-US" sz="1400" b="0" dirty="0">
                          <a:effectLst/>
                        </a:rPr>
                        <a:t> MTB/RIF </a:t>
                      </a:r>
                      <a:r>
                        <a:rPr lang="ka-GE" sz="1400" b="0" dirty="0" smtClean="0">
                          <a:effectLst/>
                        </a:rPr>
                        <a:t>ტექნოლოგია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  <a:r>
                        <a:rPr lang="ka-GE" sz="1400" b="0" dirty="0" smtClean="0">
                          <a:effectLst/>
                        </a:rPr>
                        <a:t>         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კლინიკური ლაბორატორია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სად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ზოგადი პროფილის ამბულატორიული დაწესებულება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სპეციალიზებული ტუბ დაწესებულება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113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ვინ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„ტუბერკულოზის სპეციალისტი“</a:t>
                      </a:r>
                      <a:r>
                        <a:rPr lang="en-US" sz="1400" b="0" dirty="0" smtClean="0">
                          <a:effectLst/>
                        </a:rPr>
                        <a:t> (</a:t>
                      </a:r>
                      <a:r>
                        <a:rPr lang="ka-GE" sz="1400" b="0" dirty="0" smtClean="0">
                          <a:effectLst/>
                        </a:rPr>
                        <a:t>ფტიზიატრი</a:t>
                      </a:r>
                      <a:r>
                        <a:rPr lang="en-US" sz="1400" b="0" dirty="0" smtClean="0">
                          <a:effectLst/>
                        </a:rPr>
                        <a:t>; </a:t>
                      </a:r>
                      <a:r>
                        <a:rPr lang="ka-GE" sz="1400" b="0" dirty="0" smtClean="0">
                          <a:effectLst/>
                        </a:rPr>
                        <a:t>პულმონოლოგი; სხვა სპეციალობის ექიმები, რომლებმაც გაიარეს ტრენინგი ფთიზიატრიაში</a:t>
                      </a:r>
                      <a:r>
                        <a:rPr lang="en-US" sz="1400" b="0" dirty="0" smtClean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ექთნები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რამდენი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კორექტირებული კაპიტაცია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 დიაგნოსტიკის მიზნით ვიზიტების რაოდენობის მიხედვით</a:t>
                      </a:r>
                      <a:r>
                        <a:rPr lang="en-US" sz="1400" b="0" dirty="0" smtClean="0">
                          <a:effectLst/>
                        </a:rPr>
                        <a:t> 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43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ვის</a:t>
                      </a:r>
                      <a:r>
                        <a:rPr lang="ka-GE" sz="1600" baseline="0" dirty="0" smtClean="0">
                          <a:effectLst/>
                        </a:rPr>
                        <a:t> მიერ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საყოველთაო ჯანდაცვის</a:t>
                      </a:r>
                      <a:r>
                        <a:rPr lang="ka-GE" sz="1400" b="0" baseline="0" dirty="0" smtClean="0">
                          <a:effectLst/>
                        </a:rPr>
                        <a:t> პროგრამა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Autofit/>
          </a:bodyPr>
          <a:lstStyle/>
          <a:p>
            <a:r>
              <a:rPr lang="ka-GE" sz="2400" dirty="0" smtClean="0"/>
              <a:t>ნაბიჯი</a:t>
            </a:r>
            <a:r>
              <a:rPr lang="en-US" sz="2400" dirty="0" smtClean="0"/>
              <a:t> </a:t>
            </a:r>
            <a:r>
              <a:rPr lang="en-US" sz="2400" dirty="0"/>
              <a:t>3. </a:t>
            </a:r>
            <a:r>
              <a:rPr lang="ka-GE" sz="2400" dirty="0" smtClean="0"/>
              <a:t>სრული ბაქტერიოლოგიური გამოკვლევა ტუბერკულოზის და რეზისტენტობის დასადგენად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9400" y="1212850"/>
          <a:ext cx="11722099" cy="53022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258299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29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ნაცხის მიკროსკოპია  </a:t>
                      </a:r>
                      <a:r>
                        <a:rPr lang="en-US" sz="1600" b="0" dirty="0">
                          <a:effectLst/>
                        </a:rPr>
                        <a:t>		</a:t>
                      </a:r>
                      <a:r>
                        <a:rPr lang="ka-GE" sz="1600" b="0" dirty="0" smtClean="0">
                          <a:effectLst/>
                        </a:rPr>
                        <a:t>        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შტამის იდენტიფიკაცია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სწრაფი ტესტი</a:t>
                      </a:r>
                      <a:r>
                        <a:rPr lang="en-US" sz="1600" b="0" dirty="0" smtClean="0">
                          <a:effectLst/>
                        </a:rPr>
                        <a:t> </a:t>
                      </a:r>
                      <a:r>
                        <a:rPr lang="ka-GE" sz="1600" b="0" dirty="0" smtClean="0">
                          <a:effectLst/>
                        </a:rPr>
                        <a:t>მგრძნობელობაზე (</a:t>
                      </a:r>
                      <a:r>
                        <a:rPr lang="en-US" sz="1600" b="0" dirty="0" smtClean="0">
                          <a:effectLst/>
                        </a:rPr>
                        <a:t>MTB </a:t>
                      </a:r>
                      <a:r>
                        <a:rPr lang="ka-GE" sz="1600" b="0" dirty="0" smtClean="0">
                          <a:effectLst/>
                        </a:rPr>
                        <a:t>და</a:t>
                      </a:r>
                      <a:r>
                        <a:rPr lang="en-US" sz="1600" b="0" dirty="0" smtClean="0">
                          <a:effectLst/>
                        </a:rPr>
                        <a:t> RR</a:t>
                      </a:r>
                      <a:r>
                        <a:rPr lang="ka-GE" sz="1600" b="0" dirty="0" smtClean="0">
                          <a:effectLst/>
                        </a:rPr>
                        <a:t>)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მგრძნობელობა პირველი და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                                                                                                          მეორე რიგის წამლებზე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შტამის გამოყოფა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კულტურა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129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როგორ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ტბ ლაბორანტი</a:t>
                      </a:r>
                      <a:r>
                        <a:rPr lang="en-US" sz="1600" b="0" dirty="0">
                          <a:effectLst/>
                        </a:rPr>
                        <a:t>		</a:t>
                      </a:r>
                      <a:r>
                        <a:rPr lang="ka-GE" sz="1600" b="0" dirty="0" smtClean="0">
                          <a:effectLst/>
                        </a:rPr>
                        <a:t>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ავტომატიზებული</a:t>
                      </a:r>
                      <a:r>
                        <a:rPr lang="en-US" sz="1600" b="0" dirty="0" smtClean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MGIT </a:t>
                      </a:r>
                      <a:r>
                        <a:rPr lang="ka-GE" sz="1600" b="0" dirty="0" smtClean="0">
                          <a:effectLst/>
                        </a:rPr>
                        <a:t>ტექნოლოგია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1600" b="0" dirty="0" err="1" smtClean="0">
                          <a:effectLst/>
                        </a:rPr>
                        <a:t>Xpert</a:t>
                      </a:r>
                      <a:r>
                        <a:rPr lang="en-US" sz="1600" b="0" dirty="0" smtClean="0">
                          <a:effectLst/>
                        </a:rPr>
                        <a:t> MTB/RIF </a:t>
                      </a:r>
                      <a:r>
                        <a:rPr lang="ka-GE" sz="1600" b="0" dirty="0" smtClean="0">
                          <a:effectLst/>
                        </a:rPr>
                        <a:t>ტექნოლოგია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en-US" sz="1600" b="0" dirty="0">
                          <a:effectLst/>
                        </a:rPr>
                        <a:t>LPA </a:t>
                      </a:r>
                      <a:r>
                        <a:rPr lang="ka-GE" sz="1600" b="0" dirty="0" smtClean="0">
                          <a:effectLst/>
                        </a:rPr>
                        <a:t>ტექნოლოგია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კულტურა და </a:t>
                      </a:r>
                      <a:r>
                        <a:rPr lang="en-US" sz="1600" b="0" dirty="0" smtClean="0">
                          <a:effectLst/>
                        </a:rPr>
                        <a:t>DST </a:t>
                      </a:r>
                      <a:r>
                        <a:rPr lang="ka-GE" sz="1600" b="0" dirty="0" smtClean="0">
                          <a:effectLst/>
                        </a:rPr>
                        <a:t>მყარ</a:t>
                      </a:r>
                      <a:r>
                        <a:rPr lang="ka-GE" sz="1600" b="0" baseline="0" dirty="0" smtClean="0">
                          <a:effectLst/>
                        </a:rPr>
                        <a:t> ნიადაგზე</a:t>
                      </a:r>
                      <a:r>
                        <a:rPr lang="en-US" sz="1600" b="0" dirty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ზოგადი ლაბორატორიული აღჭურვილობა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49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სად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ტბ რეფერენს ლაბორატორია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85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ვინ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ექიმი ლაბორანტები</a:t>
                      </a:r>
                      <a:r>
                        <a:rPr lang="ka-GE" sz="1600" b="0" baseline="0" dirty="0" smtClean="0"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ბაქტერიოლოგები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ლაბორანტები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85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რამდენი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გლობალური ბიუჯეტი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ტესტების</a:t>
                      </a:r>
                      <a:r>
                        <a:rPr lang="ka-GE" sz="1600" b="0" baseline="0" dirty="0" smtClean="0">
                          <a:effectLst/>
                        </a:rPr>
                        <a:t> რეოდენობის მიხედვით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49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ვის</a:t>
                      </a:r>
                      <a:r>
                        <a:rPr lang="ka-GE" sz="1800" baseline="0" dirty="0" smtClean="0">
                          <a:effectLst/>
                        </a:rPr>
                        <a:t> მიერ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სახელმწიფო ბიუჯეტი</a:t>
                      </a:r>
                      <a:r>
                        <a:rPr lang="en-US" sz="1600" b="0" dirty="0" smtClean="0">
                          <a:effectLst/>
                        </a:rPr>
                        <a:t>/ </a:t>
                      </a:r>
                      <a:r>
                        <a:rPr lang="ka-GE" sz="1600" b="0" dirty="0" smtClean="0">
                          <a:effectLst/>
                        </a:rPr>
                        <a:t>დკსჯეც</a:t>
                      </a:r>
                      <a:r>
                        <a:rPr lang="en-US" sz="1600" b="0" dirty="0" smtClean="0">
                          <a:effectLst/>
                        </a:rPr>
                        <a:t> (</a:t>
                      </a:r>
                      <a:r>
                        <a:rPr lang="ka-GE" sz="1600" b="0" dirty="0" smtClean="0">
                          <a:effectLst/>
                        </a:rPr>
                        <a:t>ვერტიკალური პროგრამა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1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5964"/>
            <a:ext cx="11397341" cy="468086"/>
          </a:xfrm>
        </p:spPr>
        <p:txBody>
          <a:bodyPr>
            <a:noAutofit/>
          </a:bodyPr>
          <a:lstStyle/>
          <a:p>
            <a:r>
              <a:rPr lang="ka-GE" sz="3000" dirty="0" smtClean="0"/>
              <a:t>ნაბიჯი</a:t>
            </a:r>
            <a:r>
              <a:rPr lang="en-US" sz="3000" dirty="0" smtClean="0"/>
              <a:t> 4</a:t>
            </a:r>
            <a:r>
              <a:rPr lang="ka-GE" sz="3000" dirty="0" smtClean="0"/>
              <a:t>ა</a:t>
            </a:r>
            <a:r>
              <a:rPr lang="en-US" sz="3000" dirty="0" smtClean="0"/>
              <a:t>. </a:t>
            </a:r>
            <a:r>
              <a:rPr lang="ka-GE" sz="3000" dirty="0" smtClean="0"/>
              <a:t>ამბულატორიული მკურნალობა და მეთვალყურეობა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700" y="704850"/>
          <a:ext cx="11880849" cy="60388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97167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383682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41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პაციენტის ანამნეზი, ზოგადი გასინჯვა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წამლის გვერდითი მოვლენების</a:t>
                      </a:r>
                      <a:r>
                        <a:rPr lang="ka-GE" sz="1600" b="0" baseline="0" dirty="0" smtClean="0">
                          <a:effectLst/>
                        </a:rPr>
                        <a:t> მართვა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ლაბორატორიული კვლევა</a:t>
                      </a:r>
                      <a:r>
                        <a:rPr lang="en-US" sz="1600" b="0" dirty="0" smtClean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თანმხლები დაავადებების მკურნალობა (მ.შ.</a:t>
                      </a:r>
                      <a:r>
                        <a:rPr lang="ka-GE" sz="1600" b="0" baseline="0" dirty="0" smtClean="0">
                          <a:effectLst/>
                        </a:rPr>
                        <a:t> აივ)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ინსტრუმენტული კვლევა</a:t>
                      </a:r>
                      <a:r>
                        <a:rPr lang="en-US" sz="1600" b="0" dirty="0" smtClean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კონსულტაცია და პაციენტის მხარდაჭერა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მკურნალობა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10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როგორ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ექიმი - ტბ სპეციალისტი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ექთნები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გულმკერდის რენტგენოგრაფია და სხვა ტექნოლოგიები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ზოგადი პრაქტიკის</a:t>
                      </a:r>
                      <a:r>
                        <a:rPr lang="ka-GE" sz="1600" b="0" baseline="0" dirty="0" smtClean="0">
                          <a:effectLst/>
                        </a:rPr>
                        <a:t> ექიმები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კლინიკური ლაბორატორია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69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სად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სპეციალიზებული ტბ დაწესებულება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პგდ დაწესებულება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ზოგადი</a:t>
                      </a:r>
                      <a:r>
                        <a:rPr lang="ka-GE" sz="1600" b="0" baseline="0" dirty="0" smtClean="0">
                          <a:effectLst/>
                        </a:rPr>
                        <a:t> პროფილის ამბულატორიული დაწესებულება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177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ვინ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ტბ სპეციალისტები</a:t>
                      </a:r>
                      <a:r>
                        <a:rPr lang="en-US" sz="1600" b="0" dirty="0" smtClean="0">
                          <a:effectLst/>
                        </a:rPr>
                        <a:t> (</a:t>
                      </a:r>
                      <a:r>
                        <a:rPr lang="ka-GE" sz="1600" b="0" dirty="0" smtClean="0">
                          <a:effectLst/>
                        </a:rPr>
                        <a:t>ფთიზიატრები, პულმონოლოგები; სხვა სპეციალობის ექიმები, რომლებსაც გავლილი აქვთ ტრენინგი ტუბერკულოზში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სოფლის ექიმები და ექთნები</a:t>
                      </a:r>
                      <a:r>
                        <a:rPr lang="ka-GE" sz="1600" b="0" baseline="0" dirty="0" smtClean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ქალაქში სამედიცინო</a:t>
                      </a:r>
                      <a:r>
                        <a:rPr lang="ka-GE" sz="1600" b="0" baseline="0" dirty="0" smtClean="0">
                          <a:effectLst/>
                        </a:rPr>
                        <a:t> ცენტრების ექიმები და ექთნები 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69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რამდენი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კორექტირებული კაპიტაცია</a:t>
                      </a:r>
                      <a:r>
                        <a:rPr lang="en-US" sz="1600" b="0" dirty="0">
                          <a:effectLst/>
                        </a:rPr>
                        <a:t>			- </a:t>
                      </a:r>
                      <a:r>
                        <a:rPr lang="ka-GE" sz="1600" b="0" dirty="0" smtClean="0">
                          <a:effectLst/>
                        </a:rPr>
                        <a:t>შემთხვევების რაოდენობის მიხედვით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ვიზიტების რაოდენობის</a:t>
                      </a:r>
                      <a:r>
                        <a:rPr lang="ka-GE" sz="1600" b="0" baseline="0" dirty="0" smtClean="0">
                          <a:effectLst/>
                        </a:rPr>
                        <a:t> მიხედვით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40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ვის</a:t>
                      </a:r>
                      <a:r>
                        <a:rPr lang="ka-GE" sz="1800" baseline="0" dirty="0" smtClean="0">
                          <a:effectLst/>
                        </a:rPr>
                        <a:t> მიერ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საყოველთაო ჯანდაცვის პროგრამა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6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5964"/>
            <a:ext cx="11397341" cy="468086"/>
          </a:xfrm>
        </p:spPr>
        <p:txBody>
          <a:bodyPr>
            <a:noAutofit/>
          </a:bodyPr>
          <a:lstStyle/>
          <a:p>
            <a:r>
              <a:rPr lang="ka-GE" sz="3000" dirty="0" smtClean="0"/>
              <a:t>ნაბიჯი</a:t>
            </a:r>
            <a:r>
              <a:rPr lang="en-US" sz="3000" dirty="0" smtClean="0"/>
              <a:t> 4</a:t>
            </a:r>
            <a:r>
              <a:rPr lang="ka-GE" sz="3000" dirty="0" smtClean="0"/>
              <a:t>ბ</a:t>
            </a:r>
            <a:r>
              <a:rPr lang="en-US" sz="3000" dirty="0" smtClean="0"/>
              <a:t>. </a:t>
            </a:r>
            <a:r>
              <a:rPr lang="ka-GE" sz="3000" dirty="0" smtClean="0"/>
              <a:t>სტაციონარული მკურნალობა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700" y="704850"/>
          <a:ext cx="11880849" cy="60579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97167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383682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51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პაციენტის ანამნეზი, ზოგადი გასინჯვა         - ქირურგიული</a:t>
                      </a:r>
                      <a:r>
                        <a:rPr lang="ka-GE" sz="1600" b="0" baseline="0" dirty="0" smtClean="0">
                          <a:effectLst/>
                        </a:rPr>
                        <a:t> მკურნალობა</a:t>
                      </a:r>
                      <a:r>
                        <a:rPr lang="ka-GE" sz="1600" b="0" dirty="0" smtClean="0">
                          <a:effectLst/>
                        </a:rPr>
                        <a:t>  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ლაბორატორიული კვლევა</a:t>
                      </a:r>
                      <a:r>
                        <a:rPr lang="ka-GE" sz="1600" b="0" baseline="0" dirty="0" smtClean="0">
                          <a:effectLst/>
                        </a:rPr>
                        <a:t>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წამლის გვერდითი მოვლენების</a:t>
                      </a:r>
                      <a:r>
                        <a:rPr lang="ka-GE" sz="1600" b="0" baseline="0" dirty="0" smtClean="0">
                          <a:effectLst/>
                        </a:rPr>
                        <a:t> მართვა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ინსტრუმენტული კვლევა</a:t>
                      </a:r>
                      <a:r>
                        <a:rPr lang="ka-GE" sz="1600" b="0" baseline="0" dirty="0" smtClean="0">
                          <a:effectLst/>
                        </a:rPr>
                        <a:t>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თანმხლები დაავადებების მკურნალობა (მ.შ.</a:t>
                      </a:r>
                      <a:r>
                        <a:rPr lang="ka-GE" sz="1600" b="0" baseline="0" dirty="0" smtClean="0">
                          <a:effectLst/>
                        </a:rPr>
                        <a:t> აივ)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მკურნალობა                                   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კონსულტაცია და პაციენტის მხარდაჭერა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endParaRPr lang="ka-GE" sz="16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151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როგორ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ექიმი - „ტბ სპეციალისტი“          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რენტგენოგრაფია,  სხვა დიაგნოსტიკური ტესტები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r>
                        <a:rPr lang="en-US" sz="1600" b="0" dirty="0" smtClean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           - ქირურგია,</a:t>
                      </a:r>
                      <a:r>
                        <a:rPr lang="ka-GE" sz="1600" b="0" baseline="0" dirty="0" smtClean="0">
                          <a:effectLst/>
                        </a:rPr>
                        <a:t> ანესთეზია და ინტენსიური დახმარება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ექთნები და დამხმარე პერსონალი</a:t>
                      </a:r>
                      <a:r>
                        <a:rPr lang="en-US" sz="1600" b="0" dirty="0" smtClean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კლინიკური ლაბორატორია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ინფრასტრუქტურა,</a:t>
                      </a:r>
                      <a:r>
                        <a:rPr lang="ka-GE" sz="1600" b="0" baseline="0" dirty="0" smtClean="0">
                          <a:effectLst/>
                        </a:rPr>
                        <a:t> ინფექციის კონტროლი</a:t>
                      </a:r>
                      <a:endParaRPr lang="ka-GE" sz="16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43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სად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სპეციალიზებული ტუბ საავადმყოფოები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73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ვინ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ტბ სპეციალისტები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ფთიზიატრები, პულმონოლოგები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r>
                        <a:rPr lang="en-US" sz="1600" b="0" dirty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ექთნები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r>
                        <a:rPr lang="en-US" sz="1600" b="0" dirty="0">
                          <a:effectLst/>
                        </a:rPr>
                        <a:t>				- </a:t>
                      </a:r>
                      <a:r>
                        <a:rPr lang="ka-GE" sz="1600" b="0" dirty="0" smtClean="0">
                          <a:effectLst/>
                        </a:rPr>
                        <a:t>დამხმარე პერსონალი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1124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რამდენი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გლობალური ბიუჯეტი</a:t>
                      </a:r>
                      <a:r>
                        <a:rPr lang="en-US" sz="1600" b="0" dirty="0">
                          <a:effectLst/>
                        </a:rPr>
                        <a:t>			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შემთხვევების მიხედვით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შემთხვევების</a:t>
                      </a:r>
                      <a:r>
                        <a:rPr lang="ka-GE" sz="1600" b="0" baseline="0" dirty="0" smtClean="0">
                          <a:effectLst/>
                        </a:rPr>
                        <a:t> მიხედვით, კორექტირებული დიაგნოზის შესაბამისად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73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ვის</a:t>
                      </a:r>
                      <a:r>
                        <a:rPr lang="ka-GE" sz="1800" baseline="0" dirty="0" smtClean="0">
                          <a:effectLst/>
                        </a:rPr>
                        <a:t> მიერ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საყოველთაო ჯანდაცვის პროგრამა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სახელმწიფო ბიუჯეტი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ვერტიკალური პროგრამა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05002"/>
            <a:ext cx="11397341" cy="867205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ტუბერკულოზის ეროვნული პროგრამის რომელი სხვა კომპონენტები უნდა იყოს გათვალისწინებული</a:t>
            </a:r>
            <a:r>
              <a:rPr lang="en-US" sz="2400" dirty="0" smtClean="0"/>
              <a:t>?</a:t>
            </a:r>
            <a:r>
              <a:rPr lang="ka-GE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8" y="1146050"/>
            <a:ext cx="11435441" cy="5214395"/>
          </a:xfrm>
        </p:spPr>
        <p:txBody>
          <a:bodyPr>
            <a:noAutofit/>
          </a:bodyPr>
          <a:lstStyle/>
          <a:p>
            <a:r>
              <a:rPr lang="ka-GE" sz="2200" dirty="0" smtClean="0"/>
              <a:t>აქტიური ტუბერკულოზის სკრინინგი/შემთხვევების აქტიური გამოვლენა (ტუბერკულოზით დაავადებულთა კონტაქტები და სხვა ჯგუფები</a:t>
            </a:r>
            <a:r>
              <a:rPr lang="en-US" sz="2200" dirty="0" smtClean="0"/>
              <a:t>);</a:t>
            </a:r>
            <a:endParaRPr lang="en-US" sz="2200" dirty="0"/>
          </a:p>
          <a:p>
            <a:r>
              <a:rPr lang="ka-GE" sz="2200" dirty="0" smtClean="0"/>
              <a:t>ლატენტური ტუბერკულოზური ინფექციის მართვა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ტბ/აივ (და ტბ/ჰეპ </a:t>
            </a:r>
            <a:r>
              <a:rPr lang="en-US" sz="2200" dirty="0" smtClean="0"/>
              <a:t>C</a:t>
            </a:r>
            <a:r>
              <a:rPr lang="ka-GE" sz="2200" dirty="0" smtClean="0"/>
              <a:t>) კოინფექციის მართვა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ფარმაკოზედამხედველობა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დამყოლობის დახმარება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ინფორმაცია, განათლება და კომუნიკაცია (ზოგადი მოსახლეობისთვის და სპეციალური სამიზნე ჯგუფებისთვის)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ტუბერკულოზის კონტროლი პენიტენციურ სისტემაში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სხვა განსაკუთრებული მოსახლეობა და მაღალი რისკის ჯგუფები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კლინიკური და ოპერაციული კვლევა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597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775504"/>
          </a:xfrm>
        </p:spPr>
        <p:txBody>
          <a:bodyPr>
            <a:noAutofit/>
          </a:bodyPr>
          <a:lstStyle/>
          <a:p>
            <a:r>
              <a:rPr lang="ka-GE" sz="2400" dirty="0"/>
              <a:t>სავარაუდო ტბ შემთხვევების </a:t>
            </a:r>
            <a:r>
              <a:rPr lang="ka-GE" sz="2400" dirty="0" smtClean="0"/>
              <a:t>და კონტაქტების რაოდენობა </a:t>
            </a:r>
            <a:r>
              <a:rPr lang="ka-GE" sz="2400" dirty="0"/>
              <a:t>1 ტბ დაავადებულზე </a:t>
            </a:r>
            <a:r>
              <a:rPr lang="en-US" sz="2400" dirty="0"/>
              <a:t>(</a:t>
            </a:r>
            <a:r>
              <a:rPr lang="ka-GE" sz="2400" dirty="0"/>
              <a:t>ყველა შემთხვევა</a:t>
            </a:r>
            <a:r>
              <a:rPr lang="en-US" sz="2400" dirty="0"/>
              <a:t>) </a:t>
            </a:r>
            <a:r>
              <a:rPr lang="ka-GE" sz="2400" dirty="0" smtClean="0"/>
              <a:t>საქართველოში</a:t>
            </a:r>
            <a:r>
              <a:rPr lang="en-US" sz="2400" dirty="0"/>
              <a:t>, 2011-2015 (</a:t>
            </a:r>
            <a:r>
              <a:rPr lang="ka-GE" sz="2400" dirty="0"/>
              <a:t>სამოქალაქო სექტორი</a:t>
            </a:r>
            <a:r>
              <a:rPr lang="en-US" sz="2400" dirty="0"/>
              <a:t>)</a:t>
            </a:r>
            <a:endParaRPr lang="en-US" sz="2400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EDCE19E8-E63F-4BCA-85EA-AC05A6340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41951"/>
              </p:ext>
            </p:extLst>
          </p:nvPr>
        </p:nvGraphicFramePr>
        <p:xfrm>
          <a:off x="1295400" y="1128532"/>
          <a:ext cx="9601200" cy="548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584521"/>
          </a:xfrm>
        </p:spPr>
        <p:txBody>
          <a:bodyPr>
            <a:noAutofit/>
          </a:bodyPr>
          <a:lstStyle/>
          <a:p>
            <a:r>
              <a:rPr lang="ka-GE" sz="2400" dirty="0" smtClean="0"/>
              <a:t>რეგიონების „რანჟირება“ ტბ გამოვლენის გაუმჯობესების საჭიროების მიხედვით</a:t>
            </a:r>
            <a:r>
              <a:rPr lang="en-US" sz="2400" dirty="0" smtClean="0"/>
              <a:t>, </a:t>
            </a:r>
            <a:r>
              <a:rPr lang="en-US" sz="2400" dirty="0"/>
              <a:t>2015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6213F96-8A28-4768-B9AA-E5EF8835BB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67160" y="949125"/>
          <a:ext cx="11007524" cy="483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6751" y="5945472"/>
            <a:ext cx="750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u="sng" dirty="0" smtClean="0"/>
              <a:t>შენიშვნა</a:t>
            </a:r>
            <a:r>
              <a:rPr lang="en-US" dirty="0" smtClean="0"/>
              <a:t>: 1</a:t>
            </a:r>
            <a:r>
              <a:rPr lang="en-US" dirty="0"/>
              <a:t>. </a:t>
            </a:r>
            <a:r>
              <a:rPr lang="ka-GE" dirty="0" smtClean="0"/>
              <a:t>თბილისის გარდა</a:t>
            </a:r>
            <a:endParaRPr lang="en-US" dirty="0"/>
          </a:p>
          <a:p>
            <a:r>
              <a:rPr lang="en-US" dirty="0"/>
              <a:t>	2. </a:t>
            </a:r>
            <a:r>
              <a:rPr lang="ka-GE" dirty="0" smtClean="0"/>
              <a:t>რაც უფრო მაღალია ქულა, მით უფრო უარესია გამოვლენა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88272"/>
            <a:ext cx="11397341" cy="829683"/>
          </a:xfrm>
        </p:spPr>
        <p:txBody>
          <a:bodyPr>
            <a:noAutofit/>
          </a:bodyPr>
          <a:lstStyle/>
          <a:p>
            <a:r>
              <a:rPr lang="ka-GE" sz="2800" dirty="0" smtClean="0"/>
              <a:t>ქვეყნის გასათვალისწინებელი ძირითადი მახასიათებლები და სისტემური ფაქტორები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29" y="1093721"/>
            <a:ext cx="11843657" cy="522514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ka-GE" sz="1800" dirty="0" smtClean="0"/>
              <a:t>სამედიცინო მომსახურება დეცენტრალიზებულია და უპირატესად კერძო პროვაიდერების მიერ ხორციელდება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ka-GE" sz="1800" dirty="0" smtClean="0"/>
              <a:t>მთავრობა/შჯსდ სამინისტროს შეზღუდული გავლენა აქვს კერძო პროვაიდერებზე.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ka-GE" sz="1800" dirty="0" smtClean="0"/>
              <a:t>კლინიკების მფლობელებთან სერვისის მიწოდების თაობაზე ამჟამად არსებული ხელშეკრულებების ვადა თავდება 2018 წლის ბოლოს</a:t>
            </a:r>
            <a:r>
              <a:rPr lang="en-US" sz="1800" dirty="0" smtClean="0"/>
              <a:t> </a:t>
            </a:r>
            <a:r>
              <a:rPr lang="en-US" sz="1800" dirty="0"/>
              <a:t>(?).</a:t>
            </a:r>
          </a:p>
          <a:p>
            <a:pPr>
              <a:spcBef>
                <a:spcPts val="1000"/>
              </a:spcBef>
            </a:pPr>
            <a:r>
              <a:rPr lang="ka-GE" sz="1800" dirty="0" smtClean="0"/>
              <a:t>საყოველთაო ჯანდაცვის პროგრამა სათანადოდ არ მოიცავს ტუბერკულოზთან დაკავშირებულ სამედიცინო მომსახურებას.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ka-GE" sz="1800" dirty="0" smtClean="0"/>
              <a:t>ტუბერკულოზის სწრაფი მოლეკულური ტესტირების (</a:t>
            </a:r>
            <a:r>
              <a:rPr lang="en-US" sz="1800" dirty="0" err="1" smtClean="0"/>
              <a:t>Xpert</a:t>
            </a:r>
            <a:r>
              <a:rPr lang="en-US" sz="1800" dirty="0" smtClean="0"/>
              <a:t> </a:t>
            </a:r>
            <a:r>
              <a:rPr lang="en-US" sz="1800" dirty="0"/>
              <a:t>MTB/RIF) </a:t>
            </a:r>
            <a:r>
              <a:rPr lang="ka-GE" sz="1800" dirty="0" smtClean="0"/>
              <a:t>შესაძლებლობა ჩნდება პერიოფერიუ;ლ დონეზე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ka-GE" sz="1800" dirty="0" smtClean="0"/>
              <a:t>საჭიროა ახალი წამლების პროგრამული გამოყენება და მკურნალობის მოკლე კურსის დანერგვა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ka-GE" sz="1800" dirty="0" smtClean="0"/>
              <a:t>სპეციალიზებული ტუბსამსახურების ადამიანურ რესურსებთან (ექიმი-ფთიზიატრები) დაკავშირებული მწვავე პრობლემები რეაგირებას მოითხოვს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ka-GE" sz="1800" dirty="0" smtClean="0"/>
              <a:t>ტუბერკულოზის და ფილტვის დაავადებათა ეროვნულ ცენტრს არ შეუძლია ქვეყნის მასშტაბით პროგრამის მონიტორინგის და ზედამხედველობის ფუნქციის ეფექტურად შესრულება არასაკმარისო შესაძლებლობების და სტატუსის გამო. </a:t>
            </a:r>
          </a:p>
          <a:p>
            <a:pPr>
              <a:spcBef>
                <a:spcPts val="1000"/>
              </a:spcBef>
            </a:pPr>
            <a:r>
              <a:rPr lang="ka-GE" sz="1800" dirty="0" smtClean="0"/>
              <a:t>ზედამხედველობა და კოორდინაცია რეგიონულ დონეზე სუსტია. 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ka-GE" sz="1800" dirty="0" smtClean="0"/>
              <a:t>ტუბერკულოზის გარე დაფინანსება მცირდება. ქვეყანამ უნდა უზრუნველყოს მისი სწრაფი და ეფექტური ჩანაცვლება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9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57875"/>
            <a:ext cx="11794602" cy="370389"/>
          </a:xfrm>
        </p:spPr>
        <p:txBody>
          <a:bodyPr>
            <a:noAutofit/>
          </a:bodyPr>
          <a:lstStyle/>
          <a:p>
            <a:r>
              <a:rPr lang="ka-GE" sz="2000" dirty="0" smtClean="0"/>
              <a:t>რაიონების „რანჟირება</a:t>
            </a:r>
            <a:r>
              <a:rPr lang="ka-GE" sz="2000" dirty="0"/>
              <a:t>“ ტბ გამოვლენის გაუმჯობესების საჭიროების მიხედვით</a:t>
            </a:r>
            <a:r>
              <a:rPr lang="en-US" sz="2000" dirty="0"/>
              <a:t>, 2015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59478" y="4186120"/>
            <a:ext cx="346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u="sng" dirty="0" smtClean="0"/>
              <a:t>შენიშვნა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  <a:p>
            <a:r>
              <a:rPr lang="en-US" dirty="0"/>
              <a:t>1. </a:t>
            </a:r>
            <a:r>
              <a:rPr lang="ka-GE" dirty="0" smtClean="0"/>
              <a:t>არ მოიცავს თბილისს და რაიონებს, სადაც მოსახლეობა</a:t>
            </a:r>
            <a:r>
              <a:rPr lang="en-US" dirty="0" smtClean="0"/>
              <a:t> </a:t>
            </a:r>
            <a:r>
              <a:rPr lang="en-US" dirty="0"/>
              <a:t>&lt; 20,000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ka-GE" dirty="0"/>
              <a:t>რაც უფრო </a:t>
            </a:r>
            <a:r>
              <a:rPr lang="ka-GE" dirty="0" smtClean="0"/>
              <a:t>მაღალია ქულა, </a:t>
            </a:r>
            <a:r>
              <a:rPr lang="ka-GE" dirty="0"/>
              <a:t>მით უფრო უარესია გამოვლენა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8BBE76E-CE34-4C58-AE27-0AC8D9FD800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0878" y="468775"/>
          <a:ext cx="10944828" cy="630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2" y="293414"/>
            <a:ext cx="11415769" cy="516814"/>
          </a:xfrm>
        </p:spPr>
        <p:txBody>
          <a:bodyPr>
            <a:normAutofit fontScale="90000"/>
          </a:bodyPr>
          <a:lstStyle/>
          <a:p>
            <a:r>
              <a:rPr lang="ka-GE" sz="2800" dirty="0"/>
              <a:t>ამბულატორიული ტუბერთეულების რაოდენობა და პერსონალი პროვაიდერი ორგანიზაციის მიხედვით</a:t>
            </a:r>
            <a:endParaRPr lang="en-US" sz="2800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820373"/>
              </p:ext>
            </p:extLst>
          </p:nvPr>
        </p:nvGraphicFramePr>
        <p:xfrm>
          <a:off x="284205" y="1235673"/>
          <a:ext cx="11641097" cy="54733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2680">
                  <a:extLst>
                    <a:ext uri="{9D8B030D-6E8A-4147-A177-3AD203B41FA5}">
                      <a16:colId xmlns:a16="http://schemas.microsoft.com/office/drawing/2014/main" xmlns="" val="2949285033"/>
                    </a:ext>
                  </a:extLst>
                </a:gridCol>
                <a:gridCol w="1846783">
                  <a:extLst>
                    <a:ext uri="{9D8B030D-6E8A-4147-A177-3AD203B41FA5}">
                      <a16:colId xmlns:a16="http://schemas.microsoft.com/office/drawing/2014/main" xmlns="" val="520717902"/>
                    </a:ext>
                  </a:extLst>
                </a:gridCol>
                <a:gridCol w="1541107">
                  <a:extLst>
                    <a:ext uri="{9D8B030D-6E8A-4147-A177-3AD203B41FA5}">
                      <a16:colId xmlns:a16="http://schemas.microsoft.com/office/drawing/2014/main" xmlns="" val="922896336"/>
                    </a:ext>
                  </a:extLst>
                </a:gridCol>
                <a:gridCol w="1522003">
                  <a:extLst>
                    <a:ext uri="{9D8B030D-6E8A-4147-A177-3AD203B41FA5}">
                      <a16:colId xmlns:a16="http://schemas.microsoft.com/office/drawing/2014/main" xmlns="" val="885706544"/>
                    </a:ext>
                  </a:extLst>
                </a:gridCol>
                <a:gridCol w="1738524">
                  <a:extLst>
                    <a:ext uri="{9D8B030D-6E8A-4147-A177-3AD203B41FA5}">
                      <a16:colId xmlns:a16="http://schemas.microsoft.com/office/drawing/2014/main" xmlns="" val="42975623"/>
                    </a:ext>
                  </a:extLst>
                </a:gridCol>
              </a:tblGrid>
              <a:tr h="674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ka-GE" sz="2000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ტბ ერთეული</a:t>
                      </a:r>
                      <a:endParaRPr lang="en-US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ka-GE" sz="2000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ექიმი</a:t>
                      </a:r>
                      <a:endParaRPr lang="en-US" sz="2000" b="0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ka-GE" sz="2000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ექთანი</a:t>
                      </a:r>
                      <a:endParaRPr lang="en-US" sz="2000" b="0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ka-GE" sz="2000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სულ პერსონალი</a:t>
                      </a:r>
                      <a:endParaRPr lang="en-US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603570050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ევექსი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უნიმედის ჩათვლით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2466145359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ჯეოჰოსპიტალსი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505344441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მედალფა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4019760499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არქიმედე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29922177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ალიანს მედსერვისი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444334282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ახალი სამედიცინო ცენტრი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2422896150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სხვა კერძო პროვაიდერები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თითო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434147791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ka-GE" sz="20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სულ კერძო პროვაიდერები</a:t>
                      </a:r>
                      <a:endParaRPr lang="en-US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3922535313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რეგიონული ჯანდაცვის ცენტრები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34287026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ტფდეც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034802680"/>
                  </a:ext>
                </a:extLst>
              </a:tr>
              <a:tr h="674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სხვა სახელმწიფო პროვაიდერები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a-GE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თითო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2101708342"/>
                  </a:ext>
                </a:extLst>
              </a:tr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ka-GE" sz="20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სულ სახელმწიფო</a:t>
                      </a:r>
                      <a:r>
                        <a:rPr lang="ka-GE" sz="200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პროვაიდერები</a:t>
                      </a:r>
                      <a:endParaRPr lang="en-US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543431067"/>
                  </a:ext>
                </a:extLst>
              </a:tr>
              <a:tr h="394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ka-GE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სულ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88752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66" y="295154"/>
            <a:ext cx="10596624" cy="850741"/>
          </a:xfrm>
        </p:spPr>
        <p:txBody>
          <a:bodyPr>
            <a:normAutofit fontScale="90000"/>
          </a:bodyPr>
          <a:lstStyle/>
          <a:p>
            <a:r>
              <a:rPr lang="ka-GE" sz="2800" dirty="0"/>
              <a:t>დასაქმებული ფთიზიატრების </a:t>
            </a:r>
            <a:r>
              <a:rPr lang="ka-GE" sz="2800" dirty="0" smtClean="0"/>
              <a:t>ასაკი (ამბულატორიული სამსახურები, სამოქალაქო სექტორი) </a:t>
            </a:r>
            <a:r>
              <a:rPr lang="en-US" sz="2800" dirty="0" smtClean="0"/>
              <a:t>(</a:t>
            </a:r>
            <a:r>
              <a:rPr lang="ka-GE" sz="2800" u="sng" dirty="0"/>
              <a:t>სრული ასაკი ანალიზის დროს </a:t>
            </a:r>
            <a:r>
              <a:rPr lang="en-US" sz="2800" dirty="0"/>
              <a:t>– 31.03.2017)</a:t>
            </a:r>
            <a:endParaRPr lang="en-US" sz="3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818920"/>
              </p:ext>
            </p:extLst>
          </p:nvPr>
        </p:nvGraphicFramePr>
        <p:xfrm>
          <a:off x="850736" y="1568371"/>
          <a:ext cx="10888182" cy="48613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83945">
                  <a:extLst>
                    <a:ext uri="{9D8B030D-6E8A-4147-A177-3AD203B41FA5}">
                      <a16:colId xmlns="" xmlns:a16="http://schemas.microsoft.com/office/drawing/2014/main" val="3639136053"/>
                    </a:ext>
                  </a:extLst>
                </a:gridCol>
                <a:gridCol w="1989438">
                  <a:extLst>
                    <a:ext uri="{9D8B030D-6E8A-4147-A177-3AD203B41FA5}">
                      <a16:colId xmlns="" xmlns:a16="http://schemas.microsoft.com/office/drawing/2014/main" val="3368482601"/>
                    </a:ext>
                  </a:extLst>
                </a:gridCol>
                <a:gridCol w="1902940">
                  <a:extLst>
                    <a:ext uri="{9D8B030D-6E8A-4147-A177-3AD203B41FA5}">
                      <a16:colId xmlns="" xmlns:a16="http://schemas.microsoft.com/office/drawing/2014/main" val="3163919743"/>
                    </a:ext>
                  </a:extLst>
                </a:gridCol>
                <a:gridCol w="2211859">
                  <a:extLst>
                    <a:ext uri="{9D8B030D-6E8A-4147-A177-3AD203B41FA5}">
                      <a16:colId xmlns="" xmlns:a16="http://schemas.microsoft.com/office/drawing/2014/main" val="1191250572"/>
                    </a:ext>
                  </a:extLst>
                </a:gridCol>
              </a:tblGrid>
              <a:tr h="972273">
                <a:tc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რეგიონები</a:t>
                      </a:r>
                      <a:endParaRPr lang="en-US" sz="2800" b="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თბილისი</a:t>
                      </a:r>
                      <a:endParaRPr lang="en-US" sz="2800" b="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სულ</a:t>
                      </a:r>
                      <a:endParaRPr lang="en-US" sz="28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52333571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1" dirty="0" smtClean="0">
                          <a:effectLst/>
                        </a:rPr>
                        <a:t>რესპონდენტთა</a:t>
                      </a:r>
                      <a:r>
                        <a:rPr lang="ka-GE" sz="2800" b="1" baseline="0" dirty="0" smtClean="0">
                          <a:effectLst/>
                        </a:rPr>
                        <a:t> რაოდენობა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83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23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106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202884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მინ-მაქს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37 – 83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40 – 67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37 – 83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98313627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მედიანა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58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55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58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8111824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საშუალო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± </a:t>
                      </a:r>
                      <a:r>
                        <a:rPr lang="ka-GE" sz="2800" dirty="0" smtClean="0">
                          <a:effectLst/>
                        </a:rPr>
                        <a:t>სდ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58.8 ± 9.8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55.3 ± 7.3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58.0 ± 9.4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234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5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6" y="151113"/>
            <a:ext cx="11462961" cy="810228"/>
          </a:xfrm>
        </p:spPr>
        <p:txBody>
          <a:bodyPr>
            <a:normAutofit fontScale="90000"/>
          </a:bodyPr>
          <a:lstStyle/>
          <a:p>
            <a:r>
              <a:rPr lang="ka-GE" sz="2800" dirty="0"/>
              <a:t>დასაქმებული ფთიზიატრების ასაკი (ამბულატორიული სამსახურები, სამოქალაქო სექტორი) </a:t>
            </a:r>
            <a:r>
              <a:rPr lang="en-US" sz="2800" dirty="0"/>
              <a:t>(</a:t>
            </a:r>
            <a:r>
              <a:rPr lang="ka-GE" sz="2800" u="sng" dirty="0"/>
              <a:t>სრული ასაკი ანალიზის დროს </a:t>
            </a:r>
            <a:r>
              <a:rPr lang="en-US" sz="2800" dirty="0"/>
              <a:t>– 31.03.2017)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3351" y="5820097"/>
            <a:ext cx="11636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600" dirty="0"/>
              <a:t>სულ</a:t>
            </a:r>
            <a:r>
              <a:rPr lang="en-US" sz="2600" dirty="0"/>
              <a:t>, </a:t>
            </a:r>
            <a:r>
              <a:rPr lang="ka-GE" sz="2600" dirty="0"/>
              <a:t>დასაქმებული ფთიზიატრების </a:t>
            </a:r>
            <a:r>
              <a:rPr lang="en-US" sz="2600" dirty="0"/>
              <a:t>69.8% </a:t>
            </a:r>
            <a:r>
              <a:rPr lang="ka-GE" sz="2600" dirty="0"/>
              <a:t>წინა-საპენსიო და საპენსიო ასაკშია </a:t>
            </a:r>
            <a:r>
              <a:rPr lang="en-US" sz="2600" dirty="0"/>
              <a:t>(≥ 55 </a:t>
            </a:r>
            <a:r>
              <a:rPr lang="ka-GE" sz="2600" dirty="0"/>
              <a:t>წელს</a:t>
            </a:r>
            <a:r>
              <a:rPr lang="en-US" sz="2600" dirty="0"/>
              <a:t>); </a:t>
            </a:r>
            <a:r>
              <a:rPr lang="ka-GE" sz="2600" dirty="0"/>
              <a:t>რეგიონებში </a:t>
            </a:r>
            <a:r>
              <a:rPr lang="en-US" sz="2600" dirty="0"/>
              <a:t>– 73.5%, </a:t>
            </a:r>
            <a:r>
              <a:rPr lang="ka-GE" sz="2600" dirty="0"/>
              <a:t>თბილისში </a:t>
            </a:r>
            <a:r>
              <a:rPr lang="en-US" sz="2600" dirty="0"/>
              <a:t>– 56.5</a:t>
            </a:r>
            <a:r>
              <a:rPr lang="en-US" sz="2600" dirty="0" smtClean="0"/>
              <a:t>%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15991" y="1087104"/>
            <a:ext cx="11027637" cy="4581341"/>
            <a:chOff x="415991" y="1087104"/>
            <a:chExt cx="11027637" cy="458134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9471" y="1110110"/>
              <a:ext cx="4625030" cy="37888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5357861" y="4899004"/>
              <a:ext cx="14253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სულ</a:t>
              </a:r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5991" y="1438094"/>
              <a:ext cx="27526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4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რეგიონები</a:t>
              </a:r>
              <a:endPara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66668" y="1167800"/>
              <a:ext cx="2476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4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თბილისი</a:t>
              </a:r>
              <a:endPara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25" name="Chart 24">
              <a:extLst>
                <a:ext uri="{FF2B5EF4-FFF2-40B4-BE49-F238E27FC236}">
                  <a16:creationId xmlns:lc="http://schemas.openxmlformats.org/drawingml/2006/lockedCanvas" xmlns:a16="http://schemas.microsoft.com/office/drawing/2014/main" xmlns:xdr="http://schemas.openxmlformats.org/drawingml/2006/spreadsheetDrawing" xmlns="" id="{6716FD6C-EF59-4686-8A7C-E640080D53A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4398679"/>
                </p:ext>
              </p:extLst>
            </p:nvPr>
          </p:nvGraphicFramePr>
          <p:xfrm>
            <a:off x="3362750" y="1087104"/>
            <a:ext cx="5537150" cy="3834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26" name="Chart 2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51EA730B-C61A-4942-A0A5-EC69DA9D1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06690"/>
              </p:ext>
            </p:extLst>
          </p:nvPr>
        </p:nvGraphicFramePr>
        <p:xfrm>
          <a:off x="-279655" y="2145980"/>
          <a:ext cx="4391153" cy="367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8774FA13-316F-4B30-A9E3-CEA1A218C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264504"/>
              </p:ext>
            </p:extLst>
          </p:nvPr>
        </p:nvGraphicFramePr>
        <p:xfrm>
          <a:off x="8217860" y="1875686"/>
          <a:ext cx="4111805" cy="362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38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-172997"/>
            <a:ext cx="11906250" cy="889000"/>
          </a:xfrm>
        </p:spPr>
        <p:txBody>
          <a:bodyPr>
            <a:normAutofit fontScale="90000"/>
          </a:bodyPr>
          <a:lstStyle/>
          <a:p>
            <a:r>
              <a:rPr lang="ka-GE" sz="2800" dirty="0"/>
              <a:t>ადამიანთა რესურსებთან დაკავშირებით მოქმედებისთვის მაღალი პრიორიტეტის რეგიონები </a:t>
            </a:r>
            <a:r>
              <a:rPr lang="en-US" sz="2600" dirty="0"/>
              <a:t>(</a:t>
            </a:r>
            <a:r>
              <a:rPr lang="ka-GE" sz="2600" dirty="0"/>
              <a:t>ექიმების ასაკი </a:t>
            </a:r>
            <a:r>
              <a:rPr lang="en-US" sz="2600" dirty="0"/>
              <a:t>55+</a:t>
            </a:r>
            <a:r>
              <a:rPr lang="ka-GE" sz="2600" dirty="0"/>
              <a:t> ანალიზის დროისთვის</a:t>
            </a:r>
            <a:r>
              <a:rPr lang="en-US" sz="2600" dirty="0"/>
              <a:t>– 31.03.2017)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650" y="5913646"/>
            <a:ext cx="10947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სასწრაფო ქმედებაა საჭირო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 49 ტუბ ერთელში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(73%):</a:t>
            </a:r>
          </a:p>
          <a:p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8-ს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ამჟამად არ ჰყავს ფთიზიატრი და 41 ზემოთ მოცემულ ცხრილში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964217"/>
              </p:ext>
            </p:extLst>
          </p:nvPr>
        </p:nvGraphicFramePr>
        <p:xfrm>
          <a:off x="630649" y="889001"/>
          <a:ext cx="10947174" cy="502285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41128">
                  <a:extLst>
                    <a:ext uri="{9D8B030D-6E8A-4147-A177-3AD203B41FA5}">
                      <a16:colId xmlns="" xmlns:a16="http://schemas.microsoft.com/office/drawing/2014/main" val="2304963202"/>
                    </a:ext>
                  </a:extLst>
                </a:gridCol>
                <a:gridCol w="3007930">
                  <a:extLst>
                    <a:ext uri="{9D8B030D-6E8A-4147-A177-3AD203B41FA5}">
                      <a16:colId xmlns="" xmlns:a16="http://schemas.microsoft.com/office/drawing/2014/main" val="2056138346"/>
                    </a:ext>
                  </a:extLst>
                </a:gridCol>
                <a:gridCol w="643648">
                  <a:extLst>
                    <a:ext uri="{9D8B030D-6E8A-4147-A177-3AD203B41FA5}">
                      <a16:colId xmlns="" xmlns:a16="http://schemas.microsoft.com/office/drawing/2014/main" val="1334847506"/>
                    </a:ext>
                  </a:extLst>
                </a:gridCol>
                <a:gridCol w="3005410">
                  <a:extLst>
                    <a:ext uri="{9D8B030D-6E8A-4147-A177-3AD203B41FA5}">
                      <a16:colId xmlns="" xmlns:a16="http://schemas.microsoft.com/office/drawing/2014/main" val="3082884371"/>
                    </a:ext>
                  </a:extLst>
                </a:gridCol>
                <a:gridCol w="606734">
                  <a:extLst>
                    <a:ext uri="{9D8B030D-6E8A-4147-A177-3AD203B41FA5}">
                      <a16:colId xmlns="" xmlns:a16="http://schemas.microsoft.com/office/drawing/2014/main" val="3428257068"/>
                    </a:ext>
                  </a:extLst>
                </a:gridCol>
                <a:gridCol w="3042324">
                  <a:extLst>
                    <a:ext uri="{9D8B030D-6E8A-4147-A177-3AD203B41FA5}">
                      <a16:colId xmlns="" xmlns:a16="http://schemas.microsoft.com/office/drawing/2014/main" val="1818092984"/>
                    </a:ext>
                  </a:extLst>
                </a:gridCol>
              </a:tblGrid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ხულო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ხულო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ზესტაფონი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1965795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ნინოწმინდა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ნინოწმინდა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ყვარელი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98205403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ლენტეხი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ლენტეხი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თელავი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00120972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კასპი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კასპი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გორი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22192932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ვანი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ვანი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ხარაგაული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10036439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ცაგერი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ცაგერი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წყალტუბო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70945982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ლანჩხუთი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ლანჩხუთი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აბაშა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86527171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ლაგოდეხი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ლაგოდეხი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ადიგენი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14109363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მარნეული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ჭიათურა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0409515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ბაღდათი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საჩხერე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1614819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ხობი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სენაკი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42382023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წალენჯიხა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ბორჯომი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29130335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დმანისი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დედოფლისწყარო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01943508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ჩხოროწყუ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სიღნაღი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57701640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ახალგორი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02218515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ახალქალაქი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40675273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ტყიბული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19772627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გურჯაანი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01570469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b="0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ხაშური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23089210"/>
                  </a:ext>
                </a:extLst>
              </a:tr>
            </a:tbl>
          </a:graphicData>
        </a:graphic>
      </p:graphicFrame>
      <p:sp>
        <p:nvSpPr>
          <p:cNvPr id="9" name="Callout: Up Arrow 8"/>
          <p:cNvSpPr/>
          <p:nvPr/>
        </p:nvSpPr>
        <p:spPr>
          <a:xfrm>
            <a:off x="797728" y="4749800"/>
            <a:ext cx="1839572" cy="9144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65+ </a:t>
            </a:r>
            <a:r>
              <a:rPr lang="ka-GE" b="1" dirty="0" smtClean="0">
                <a:solidFill>
                  <a:schemeClr val="tx1"/>
                </a:solidFill>
              </a:rPr>
              <a:t>წელი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allout: Up Arrow 9"/>
          <p:cNvSpPr/>
          <p:nvPr/>
        </p:nvSpPr>
        <p:spPr>
          <a:xfrm>
            <a:off x="4363334" y="4749800"/>
            <a:ext cx="1839572" cy="9144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60-64 </a:t>
            </a:r>
            <a:r>
              <a:rPr lang="ka-GE" b="1" dirty="0" smtClean="0">
                <a:solidFill>
                  <a:schemeClr val="tx1"/>
                </a:solidFill>
              </a:rPr>
              <a:t>წელი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allout: Up Arrow 10"/>
          <p:cNvSpPr/>
          <p:nvPr/>
        </p:nvSpPr>
        <p:spPr>
          <a:xfrm>
            <a:off x="9620250" y="4749800"/>
            <a:ext cx="1839572" cy="9144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55-59 </a:t>
            </a:r>
            <a:r>
              <a:rPr lang="ka-GE" b="1" dirty="0" smtClean="0">
                <a:solidFill>
                  <a:schemeClr val="tx1"/>
                </a:solidFill>
              </a:rPr>
              <a:t>წელი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80" y="187049"/>
            <a:ext cx="11609407" cy="877822"/>
          </a:xfrm>
        </p:spPr>
        <p:txBody>
          <a:bodyPr>
            <a:normAutofit/>
          </a:bodyPr>
          <a:lstStyle/>
          <a:p>
            <a:r>
              <a:rPr lang="ka-GE" sz="2800" dirty="0"/>
              <a:t>ფთიზიატრების ყოველთვიური ხელფასი, ბრუტო </a:t>
            </a:r>
            <a:r>
              <a:rPr lang="en-US" sz="2800" dirty="0"/>
              <a:t>(</a:t>
            </a:r>
            <a:r>
              <a:rPr lang="ka-GE" sz="2800" dirty="0"/>
              <a:t>ლარი</a:t>
            </a:r>
            <a:r>
              <a:rPr lang="en-US" sz="2800" dirty="0" smtClean="0"/>
              <a:t>)</a:t>
            </a:r>
            <a:r>
              <a:rPr lang="ka-GE" sz="2800" dirty="0" smtClean="0"/>
              <a:t> (ამულატორიული სამსახურები, სამოქალაქო სექტორი)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83701"/>
              </p:ext>
            </p:extLst>
          </p:nvPr>
        </p:nvGraphicFramePr>
        <p:xfrm>
          <a:off x="381965" y="1186234"/>
          <a:ext cx="11482087" cy="4227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54638">
                  <a:extLst>
                    <a:ext uri="{9D8B030D-6E8A-4147-A177-3AD203B41FA5}">
                      <a16:colId xmlns="" xmlns:a16="http://schemas.microsoft.com/office/drawing/2014/main" val="3639136053"/>
                    </a:ext>
                  </a:extLst>
                </a:gridCol>
                <a:gridCol w="2200110">
                  <a:extLst>
                    <a:ext uri="{9D8B030D-6E8A-4147-A177-3AD203B41FA5}">
                      <a16:colId xmlns="" xmlns:a16="http://schemas.microsoft.com/office/drawing/2014/main" val="3368482601"/>
                    </a:ext>
                  </a:extLst>
                </a:gridCol>
                <a:gridCol w="2200110">
                  <a:extLst>
                    <a:ext uri="{9D8B030D-6E8A-4147-A177-3AD203B41FA5}">
                      <a16:colId xmlns="" xmlns:a16="http://schemas.microsoft.com/office/drawing/2014/main" val="3163919743"/>
                    </a:ext>
                  </a:extLst>
                </a:gridCol>
                <a:gridCol w="2527229">
                  <a:extLst>
                    <a:ext uri="{9D8B030D-6E8A-4147-A177-3AD203B41FA5}">
                      <a16:colId xmlns="" xmlns:a16="http://schemas.microsoft.com/office/drawing/2014/main" val="1191250572"/>
                    </a:ext>
                  </a:extLst>
                </a:gridCol>
              </a:tblGrid>
              <a:tr h="811564">
                <a:tc>
                  <a:txBody>
                    <a:bodyPr/>
                    <a:lstStyle/>
                    <a:p>
                      <a:endParaRPr lang="en-US" sz="2600" b="0" i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რეგიონები</a:t>
                      </a:r>
                      <a:endParaRPr lang="en-US" sz="2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თბილისი</a:t>
                      </a:r>
                      <a:endParaRPr lang="en-US" sz="2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სულ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52333571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1" dirty="0" smtClean="0">
                          <a:effectLst/>
                        </a:rPr>
                        <a:t>რესპონდენტთა</a:t>
                      </a:r>
                      <a:r>
                        <a:rPr lang="ka-GE" sz="2800" b="1" baseline="0" dirty="0" smtClean="0">
                          <a:effectLst/>
                        </a:rPr>
                        <a:t> რაოდენობა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76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22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98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20288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მინ-მაქს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300 – 1,100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280 – 1,200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280 – 1,200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98313627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მედიანა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373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794.5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398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811182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საშუალო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± </a:t>
                      </a:r>
                      <a:r>
                        <a:rPr lang="ka-GE" sz="2800" dirty="0" smtClean="0">
                          <a:effectLst/>
                        </a:rPr>
                        <a:t>სდ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445.7 ± 145.1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719.2 ± 238.9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507.1 ± 204.4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23466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412" y="5583192"/>
            <a:ext cx="11977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ფთიზიატრი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ვალიდური პასუხის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40.8%; 38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რეგიონებიდან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(50.0%)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თბილისიდან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მიუთითებს , რომ იღებს მინიმალურ ხელფასს , ბრუტო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(360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ლარი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 ნაკლებს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3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80" y="187049"/>
            <a:ext cx="11609407" cy="877822"/>
          </a:xfrm>
        </p:spPr>
        <p:txBody>
          <a:bodyPr>
            <a:normAutofit/>
          </a:bodyPr>
          <a:lstStyle/>
          <a:p>
            <a:r>
              <a:rPr lang="ka-GE" sz="2800" dirty="0"/>
              <a:t>ფთიზიატრების ყოველთვიური ხელფასი, </a:t>
            </a:r>
            <a:r>
              <a:rPr lang="ka-GE" sz="2800" dirty="0" smtClean="0"/>
              <a:t>ნეტო </a:t>
            </a:r>
            <a:r>
              <a:rPr lang="en-US" sz="2800" dirty="0"/>
              <a:t>(</a:t>
            </a:r>
            <a:r>
              <a:rPr lang="ka-GE" sz="2800" dirty="0"/>
              <a:t>ლარი</a:t>
            </a:r>
            <a:r>
              <a:rPr lang="en-US" sz="2800" dirty="0"/>
              <a:t>)</a:t>
            </a:r>
            <a:r>
              <a:rPr lang="ka-GE" sz="2800" dirty="0"/>
              <a:t> (ამულატორიული სამსახურები, სამოქალაქო სექტორი)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84749"/>
              </p:ext>
            </p:extLst>
          </p:nvPr>
        </p:nvGraphicFramePr>
        <p:xfrm>
          <a:off x="381965" y="1186234"/>
          <a:ext cx="11482086" cy="4227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6253">
                  <a:extLst>
                    <a:ext uri="{9D8B030D-6E8A-4147-A177-3AD203B41FA5}">
                      <a16:colId xmlns="" xmlns:a16="http://schemas.microsoft.com/office/drawing/2014/main" val="3639136053"/>
                    </a:ext>
                  </a:extLst>
                </a:gridCol>
                <a:gridCol w="2249302">
                  <a:extLst>
                    <a:ext uri="{9D8B030D-6E8A-4147-A177-3AD203B41FA5}">
                      <a16:colId xmlns="" xmlns:a16="http://schemas.microsoft.com/office/drawing/2014/main" val="3368482601"/>
                    </a:ext>
                  </a:extLst>
                </a:gridCol>
                <a:gridCol w="2249302">
                  <a:extLst>
                    <a:ext uri="{9D8B030D-6E8A-4147-A177-3AD203B41FA5}">
                      <a16:colId xmlns="" xmlns:a16="http://schemas.microsoft.com/office/drawing/2014/main" val="3163919743"/>
                    </a:ext>
                  </a:extLst>
                </a:gridCol>
                <a:gridCol w="2527229">
                  <a:extLst>
                    <a:ext uri="{9D8B030D-6E8A-4147-A177-3AD203B41FA5}">
                      <a16:colId xmlns="" xmlns:a16="http://schemas.microsoft.com/office/drawing/2014/main" val="1191250572"/>
                    </a:ext>
                  </a:extLst>
                </a:gridCol>
              </a:tblGrid>
              <a:tr h="811564">
                <a:tc>
                  <a:txBody>
                    <a:bodyPr/>
                    <a:lstStyle/>
                    <a:p>
                      <a:endParaRPr lang="en-US" sz="2600" b="0" i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რეგიონები</a:t>
                      </a:r>
                      <a:endParaRPr lang="en-US" sz="2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თბილისი</a:t>
                      </a:r>
                      <a:endParaRPr lang="en-US" sz="28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სულ</a:t>
                      </a:r>
                      <a:endParaRPr lang="en-US" sz="2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52333571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b="1" dirty="0" smtClean="0">
                          <a:effectLst/>
                        </a:rPr>
                        <a:t>რესპონდენტთა</a:t>
                      </a:r>
                      <a:r>
                        <a:rPr lang="ka-GE" sz="2800" b="1" baseline="0" dirty="0" smtClean="0">
                          <a:effectLst/>
                        </a:rPr>
                        <a:t> რაოდენობა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20288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მინ-მაქს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– 880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– 960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– 960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98313627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მედიანა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811182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800" dirty="0" smtClean="0">
                          <a:effectLst/>
                        </a:rPr>
                        <a:t>საშუალო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± </a:t>
                      </a:r>
                      <a:r>
                        <a:rPr lang="ka-GE" sz="2800" dirty="0" smtClean="0">
                          <a:effectLst/>
                        </a:rPr>
                        <a:t>სდ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363.8 ± 116.1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573.8 ± 192.2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410.9 ± 161.8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23466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412" y="5583192"/>
            <a:ext cx="11977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ფთიზიატრი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ვალიდური პასუხის 35.7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%;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რეგიონებიდან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43.4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თბილისიდან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მიუთითებს , რომ იღებს მინიმალურ ხელფასს , ნეტო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 ლარი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 ნაკლებს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7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A1D375E6-A8E7-4781-AA6B-B1708C2E0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61203"/>
              </p:ext>
            </p:extLst>
          </p:nvPr>
        </p:nvGraphicFramePr>
        <p:xfrm>
          <a:off x="208343" y="1708149"/>
          <a:ext cx="5411165" cy="49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" y="150018"/>
            <a:ext cx="11372127" cy="822256"/>
          </a:xfrm>
        </p:spPr>
        <p:txBody>
          <a:bodyPr>
            <a:noAutofit/>
          </a:bodyPr>
          <a:lstStyle/>
          <a:p>
            <a:r>
              <a:rPr lang="ka-GE" sz="2800" dirty="0"/>
              <a:t>საშუალო ყოველთვიური ხელფასი </a:t>
            </a:r>
            <a:r>
              <a:rPr lang="en-US" sz="2800" dirty="0"/>
              <a:t>, </a:t>
            </a:r>
            <a:r>
              <a:rPr lang="ka-GE" sz="2800" dirty="0"/>
              <a:t>ექიმი-ფთიზიატრები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ka-GE" sz="2800" dirty="0"/>
              <a:t>პროვაიდერი ორგანიზაციის საკუთრების ფორმის მიხედვით </a:t>
            </a:r>
            <a:r>
              <a:rPr lang="en-US" sz="2800" dirty="0"/>
              <a:t>(</a:t>
            </a:r>
            <a:r>
              <a:rPr lang="ka-GE" sz="2800" dirty="0"/>
              <a:t>ლარი</a:t>
            </a:r>
            <a:r>
              <a:rPr lang="en-US" sz="28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3765" y="1078601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ბრუტო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1925" y="1078601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ნეტო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C31A876E-8D82-4373-B2F3-BC86F7000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608519"/>
              </p:ext>
            </p:extLst>
          </p:nvPr>
        </p:nvGraphicFramePr>
        <p:xfrm>
          <a:off x="6325565" y="1708149"/>
          <a:ext cx="5719280" cy="49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906" y="1632599"/>
            <a:ext cx="5719665" cy="50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infopath/2007/PartnerControls"/>
    <ds:schemaRef ds:uri="http://www.w3.org/XML/1998/namespace"/>
    <ds:schemaRef ds:uri="http://purl.org/dc/dcmitype/"/>
    <ds:schemaRef ds:uri="a4f35948-e619-41b3-aa29-22878b09cfd2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387</TotalTime>
  <Words>1169</Words>
  <Application>Microsoft Office PowerPoint</Application>
  <PresentationFormat>Custom</PresentationFormat>
  <Paragraphs>396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Brushed Metal 16x9</vt:lpstr>
      <vt:lpstr>საქართველო   ტუბერკულოზთან დაკავშირებული სამედიცინო მომსახურების მიწოდების მოდელი</vt:lpstr>
      <vt:lpstr>ქვეყნის გასათვალისწინებელი ძირითადი მახასიათებლები და სისტემური ფაქტორები</vt:lpstr>
      <vt:lpstr>ამბულატორიული ტუბერთეულების რაოდენობა და პერსონალი პროვაიდერი ორგანიზაციის მიხედვით</vt:lpstr>
      <vt:lpstr>დასაქმებული ფთიზიატრების ასაკი (ამბულატორიული სამსახურები, სამოქალაქო სექტორი) (სრული ასაკი ანალიზის დროს – 31.03.2017)</vt:lpstr>
      <vt:lpstr>დასაქმებული ფთიზიატრების ასაკი (ამბულატორიული სამსახურები, სამოქალაქო სექტორი) (სრული ასაკი ანალიზის დროს – 31.03.2017)</vt:lpstr>
      <vt:lpstr>ადამიანთა რესურსებთან დაკავშირებით მოქმედებისთვის მაღალი პრიორიტეტის რეგიონები (ექიმების ასაკი 55+ ანალიზის დროისთვის– 31.03.2017)</vt:lpstr>
      <vt:lpstr>ფთიზიატრების ყოველთვიური ხელფასი, ბრუტო (ლარი) (ამულატორიული სამსახურები, სამოქალაქო სექტორი)</vt:lpstr>
      <vt:lpstr>ფთიზიატრების ყოველთვიური ხელფასი, ნეტო (ლარი) (ამულატორიული სამსახურები, სამოქალაქო სექტორი)</vt:lpstr>
      <vt:lpstr>საშუალო ყოველთვიური ხელფასი , ექიმი-ფთიზიატრები,  პროვაიდერი ორგანიზაციის საკუთრების ფორმის მიხედვით (ლარი)</vt:lpstr>
      <vt:lpstr>რა ძირითად კითხვებს უნდა ვუპასუხოთ ტუბერკულოზთან დაკავშირებული სამედიცინო მომსახურების მოდელის შემუშავებისას?</vt:lpstr>
      <vt:lpstr>როგორია დიაგნოსტიკის და მკურნალობის ძირითადი ეტაპები?</vt:lpstr>
      <vt:lpstr>ნაბიჯი 1. ტუბერკულოზის სიმპტომების და ნიშნების სკრინინგი</vt:lpstr>
      <vt:lpstr>ნაბიჯი 2. აქტიური ტუბერკულოზის კლინიკური და ბაქტერიოლოგიური დიაგნოსტიკა</vt:lpstr>
      <vt:lpstr>ნაბიჯი 3. სრული ბაქტერიოლოგიური გამოკვლევა ტუბერკულოზის და რეზისტენტობის დასადგენად</vt:lpstr>
      <vt:lpstr>ნაბიჯი 4ა. ამბულატორიული მკურნალობა და მეთვალყურეობა</vt:lpstr>
      <vt:lpstr>ნაბიჯი 4ბ. სტაციონარული მკურნალობა</vt:lpstr>
      <vt:lpstr>ტუბერკულოზის ეროვნული პროგრამის რომელი სხვა კომპონენტები უნდა იყოს გათვალისწინებული? </vt:lpstr>
      <vt:lpstr>სავარაუდო ტბ შემთხვევების და კონტაქტების რაოდენობა 1 ტბ დაავადებულზე (ყველა შემთხვევა) საქართველოში, 2011-2015 (სამოქალაქო სექტორი)</vt:lpstr>
      <vt:lpstr>რეგიონების „რანჟირება“ ტბ გამოვლენის გაუმჯობესების საჭიროების მიხედვით, 2015</vt:lpstr>
      <vt:lpstr>რაიონების „რანჟირება“ ტბ გამოვლენის გაუმჯობესების საჭიროების მიხედვით,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  Improving the TB care delivery model</dc:title>
  <dc:creator>Andrei Mosneaga</dc:creator>
  <cp:lastModifiedBy>Ia Kamarauli</cp:lastModifiedBy>
  <cp:revision>27</cp:revision>
  <dcterms:created xsi:type="dcterms:W3CDTF">2017-05-22T11:44:27Z</dcterms:created>
  <dcterms:modified xsi:type="dcterms:W3CDTF">2017-11-01T14:35:34Z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