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380" r:id="rId3"/>
    <p:sldId id="350" r:id="rId4"/>
    <p:sldId id="356" r:id="rId5"/>
    <p:sldId id="358" r:id="rId6"/>
    <p:sldId id="359" r:id="rId7"/>
    <p:sldId id="373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1" r:id="rId18"/>
    <p:sldId id="392" r:id="rId19"/>
    <p:sldId id="393" r:id="rId20"/>
    <p:sldId id="394" r:id="rId21"/>
    <p:sldId id="395" r:id="rId22"/>
    <p:sldId id="396" r:id="rId23"/>
    <p:sldId id="34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996" autoAdjust="0"/>
    <p:restoredTop sz="94660"/>
  </p:normalViewPr>
  <p:slideViewPr>
    <p:cSldViewPr>
      <p:cViewPr varScale="1">
        <p:scale>
          <a:sx n="93" d="100"/>
          <a:sy n="93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BF9C2A0-9715-4155-9DA0-5B38C9B00D05}" type="datetimeFigureOut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2BE82C-DE9A-4F3F-8817-3B71C27B3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B5850-C380-430B-96C6-B418A5774878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3D629-4BDF-4AB2-8382-0D40DE9D1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22F6-2AD0-4B0B-B967-72CF331DA040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E59E-5D66-46A9-A120-8FB2E609B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5C701-8F68-42C4-A247-8F2998A7010B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5D2BE-C747-46BD-AC95-44673BAA5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72F184-79A2-4A76-AD72-1F7F061F33BE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30E5D5E-F9DE-46A4-ACCC-2BEF0039F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1CC14-5C14-4648-A08D-5F21FA30EEF6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893D2-ABB5-4AB1-8F0E-8C8900543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E31D8-8297-4A24-95B1-17DC7223D883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546F-DDFE-4A26-8D28-723F67BA38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BD6F8-C75C-446E-9D13-241B26B2143B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C4303-750E-48B7-B49D-1048B9B89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C2C6221-5B15-4EFB-8E60-C1A0CBB309C1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57688C6-976A-410E-A908-0B40FC032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23CF5-E59F-4D39-88A4-802051EEC019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CA73C-CE29-46E0-B6B7-28E7EAE7D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B23DD5B-EA7F-44AD-A04A-737782C96054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409C165-15DC-4AB5-B20F-759AD4485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B02DDE-B190-4ACE-A8B8-298EC92E798D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6414F-8FB2-4909-85A2-19430BFD5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01D72A-A56C-4706-AC7B-C08F2EF3E2C4}" type="datetime1">
              <a:rPr lang="en-US"/>
              <a:pPr>
                <a:defRPr/>
              </a:pPr>
              <a:t>3/30/2012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D5637B9-D564-416C-88D5-44CEDDEB5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14" r:id="rId4"/>
    <p:sldLayoutId id="2147483815" r:id="rId5"/>
    <p:sldLayoutId id="2147483822" r:id="rId6"/>
    <p:sldLayoutId id="2147483816" r:id="rId7"/>
    <p:sldLayoutId id="2147483823" r:id="rId8"/>
    <p:sldLayoutId id="2147483824" r:id="rId9"/>
    <p:sldLayoutId id="2147483817" r:id="rId10"/>
    <p:sldLayoutId id="214748381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 AXAL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04800"/>
            <a:ext cx="44640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047B042-5839-4BC3-83F2-C87965BD6E1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1752600" y="2514600"/>
            <a:ext cx="6934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AT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</a:t>
            </a: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2011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-2012</a:t>
            </a: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 წლის</a:t>
            </a:r>
            <a:r>
              <a:rPr lang="de-AT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ჯანმრთელობის </a:t>
            </a:r>
            <a:r>
              <a:rPr lang="ka-GE" sz="2200" b="1" dirty="0">
                <a:solidFill>
                  <a:schemeClr val="accent1">
                    <a:lumMod val="75000"/>
                  </a:schemeClr>
                </a:solidFill>
              </a:rPr>
              <a:t>დაცვის სახელმწიფო პროგრამები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152401"/>
            <a:ext cx="7288212" cy="761999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სასწრაფო გადაუდებელი დახმარება და სამედიცინო ტრანსპორტირება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425403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4038600"/>
                <a:gridCol w="1524000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სასწრაფო სამედიცინო დახმარება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საქართველოს მოქალაქეები,საქართველოში მუდმივად მცხოვრები  პირები და საქართველოს ოკუპირებულ ტერიტორიაზე მცხოვრები პირები 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kern="1200" dirty="0" smtClean="0"/>
                        <a:t>სამედიცინო ტრანსპორტირება</a:t>
                      </a:r>
                      <a:endParaRPr lang="ka-GE" sz="1400" dirty="0" smtClean="0"/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საქართველოს მოქალაქეები,საქართველოში მუდმივად მცხოვრები  პირები და საქართველოს ოკუპირებულ ტერიტორიაზე მცხოვრები პირები 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algn="ctr"/>
                      <a:r>
                        <a:rPr lang="de-AT" sz="1300" dirty="0" smtClean="0"/>
                        <a:t>რეფერალური დახმარება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საქართველოს მოქალაქეები,საქართველოში მუდმივად მცხოვრები  პირები და საქართველოს ოკუპირებულ ტერიტორიაზე მცხოვრები პირები ,  </a:t>
                      </a:r>
                      <a:r>
                        <a:rPr kumimoji="0" lang="de-AT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დაავადებული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პაციენტებისა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457200"/>
            <a:ext cx="3173412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r>
              <a:rPr lang="ka-GE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სოფლის ექიმი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277575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3523571"/>
                <a:gridCol w="2039029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3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300" b="1" dirty="0" smtClean="0"/>
                        <a:t>დაფინანსება</a:t>
                      </a:r>
                      <a:r>
                        <a:rPr lang="ka-GE" sz="1300" b="1" dirty="0" smtClean="0"/>
                        <a:t> / თანაგადახდა</a:t>
                      </a:r>
                      <a:endParaRPr lang="en-US" sz="1300" b="1" dirty="0"/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პირველადი ჯანდაცვის მომსახურება სოფლად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სოფლად მცხოვრები საქართველოს მოქალაქეები,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algn="ctr"/>
                      <a:r>
                        <a:rPr lang="de-AT" sz="1300" dirty="0" smtClean="0"/>
                        <a:t>სპეცდაფინანსებაზე</a:t>
                      </a:r>
                      <a:r>
                        <a:rPr lang="de-AT" sz="1300" baseline="0" dirty="0" smtClean="0"/>
                        <a:t> მყოფი დაწესებულებების მიერ შესაბამისი ამბულატორიული და სტაციონარული მომსახურების მიწოდება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სპეცდაფინანსებაზე მყოფ დაწესებულებებში რეგისტრირებული მოსახლეობა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6212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რეფერალური დახმარება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210612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3523571"/>
                <a:gridCol w="2039029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რეფერალური დახმარება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საქართველოს მოქალაქეები და საქართველოში მუდმივად მცხოვრები მოქალაქეობის არმქონე პირები ან საქართველოში მუდმივად მცხოვრები უცხო ქვეყნის მოქალაქეები, </a:t>
                      </a:r>
                      <a:r>
                        <a:rPr kumimoji="0" lang="de-AT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უწყებათაშორისი კომისიის გადაწყვეტილებისამებრ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6212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ტუბერკულოზის მართვა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42702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3523571"/>
                <a:gridCol w="2039029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706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ამბულატორიული მომსახურება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მოქალაქეები, საქართველოში მუდმივად მცხოვრები მოქალაქეობის არმქონე პირები და პატიმრობისა და თავისუფლების აღკვეთის დაწესებულებებში მყოფი პირები</a:t>
                      </a:r>
                      <a:r>
                        <a:rPr kumimoji="0" lang="de-A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935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kern="1200" dirty="0" smtClean="0"/>
                        <a:t>სტაციონარული მომსახურება</a:t>
                      </a: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მოქალაქეები, საქართველოში მუდმივად მცხოვრები მოქალაქეობის არმქონე პირები და პატიმრობისა და თავისუფლების აღკვეთის დაწესებულებებში მყოფი პირები</a:t>
                      </a:r>
                      <a:r>
                        <a:rPr kumimoji="0" lang="de-A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0116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ka-GE" sz="2000" b="1" i="1" dirty="0" smtClean="0">
                <a:solidFill>
                  <a:schemeClr val="bg1"/>
                </a:solidFill>
              </a:rPr>
              <a:t>აივ –ინფექცია /შიდსი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440736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3523571"/>
                <a:gridCol w="2039029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70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 ინფექცია/შიდსით დაავადებულთა უზრუნველყოფა ამბულატორიული მომსახურებით(გარდა ანტირეტროვირუსული მედიკამენტებისა</a:t>
                      </a:r>
                      <a:r>
                        <a:rPr kumimoji="0" lang="de-A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პატიმრობისა და თავისუფლების აღკვეთის დაწესებულებებში მყოფი პირები, იდენტიფიკაციის დამადასტურებელი ოფიციალური დოკუმენტის ქონის მიუხედავად. </a:t>
                      </a:r>
                      <a:r>
                        <a:rPr kumimoji="0" lang="de-A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935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უზრუნველყოფა სტაციონარული მკურნალობით (გარდა ანტირეტროვირუსული მედიკამენტებისა</a:t>
                      </a:r>
                      <a:r>
                        <a:rPr kumimoji="0"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პატიმრობისა და თავისუფლების აღკვეთის დაწესებულებებში მყოფი პირები, იდენტიფიკაციის დამადასტურებელი ოფიციალური დოკუმენტის ქონის მიუხედავად. </a:t>
                      </a:r>
                      <a:r>
                        <a:rPr kumimoji="0" lang="de-A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3164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ინფექციურ დაავადებათა მართვა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143001"/>
          <a:ext cx="8458201" cy="5669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05001"/>
                <a:gridCol w="4724400"/>
                <a:gridCol w="1828800"/>
              </a:tblGrid>
              <a:tr h="688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132758">
                <a:tc row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kern="1200" dirty="0" smtClean="0"/>
                        <a:t>ინფექციური და პარაზიტული</a:t>
                      </a:r>
                      <a:r>
                        <a:rPr lang="de-AT" sz="1400" kern="1200" baseline="0" dirty="0" smtClean="0"/>
                        <a:t> </a:t>
                      </a:r>
                      <a:r>
                        <a:rPr lang="de-AT" sz="1400" kern="1200" dirty="0" smtClean="0"/>
                        <a:t>დაავადებებისა და სეფსისის სტაციონალური მკურნალობა</a:t>
                      </a:r>
                      <a:endParaRPr lang="ka-G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18 წლამდე ასაკის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290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18–დან 60 წლამდე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2044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60 წლის და უფროსი  ასაკის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18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პირები, რომლებიც არიან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 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3164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ინფექციურ დაავადებათა მართვა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143001"/>
          <a:ext cx="8458201" cy="5669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05001"/>
                <a:gridCol w="4724400"/>
                <a:gridCol w="1828800"/>
              </a:tblGrid>
              <a:tr h="688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132758">
                <a:tc row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kern="1200" dirty="0" smtClean="0"/>
                        <a:t>ინფექციური და პარაზიტული</a:t>
                      </a:r>
                      <a:r>
                        <a:rPr lang="de-AT" sz="1400" kern="1200" baseline="0" dirty="0" smtClean="0"/>
                        <a:t> </a:t>
                      </a:r>
                      <a:r>
                        <a:rPr lang="de-AT" sz="1400" kern="1200" dirty="0" smtClean="0"/>
                        <a:t>დაავადებებისა და სეფსისის სტაციონალური მკურნალობა</a:t>
                      </a:r>
                      <a:endParaRPr lang="ka-G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18 წლამდე ასაკის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290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18–დან 60 წლამდე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2044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60 წლის და უფროსი  ასაკის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</a:t>
                      </a:r>
                      <a:endParaRPr lang="ka-GE" sz="1300" dirty="0" smtClean="0"/>
                    </a:p>
                    <a:p>
                      <a:pPr algn="ctr"/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(დაზღვევის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მიუხედავად)</a:t>
                      </a:r>
                      <a:endParaRPr kumimoji="0" lang="en-US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18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და </a:t>
                      </a:r>
                      <a:r>
                        <a:rPr lang="de-AT" sz="1300" dirty="0" smtClean="0"/>
                        <a:t>საქართველოში მცხოვრები მუდმივად მცხოვრები უცხო ქვეყნის მოქალაქეები და მოქალაქეობის არ მქონე</a:t>
                      </a:r>
                      <a:r>
                        <a:rPr lang="de-AT" sz="1300" baseline="0" dirty="0" smtClean="0"/>
                        <a:t> პირები, რომლებიც არიან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 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3164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ანტირაბიული დახმარება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00199"/>
          <a:ext cx="8458201" cy="190709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09801"/>
                <a:gridCol w="4419600"/>
                <a:gridCol w="1828800"/>
              </a:tblGrid>
              <a:tr h="535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06716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kern="1200" dirty="0" smtClean="0"/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ანტირაბიული სამედიცინო დახმარება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18 წლამდე ასაკის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04800"/>
            <a:ext cx="43164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 fontScale="90000"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ონკოლოგიურ დაავადებათა მართვა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295401"/>
          <a:ext cx="8458201" cy="505026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1"/>
                <a:gridCol w="3886200"/>
                <a:gridCol w="1828800"/>
              </a:tblGrid>
              <a:tr h="523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25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ონკოლოგიური  (მ.შ. ნეიროონკოლოგიური) დაავადებების  მქონე 60 წლის ან მეტი ასაკის პაციენტების დიაგნოსტიკა და მკურნალობა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60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მეტი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ონკოჰემატოლოგიური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დაავადებების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მქონე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მოზრდილ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პაციენტთა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ამბულატორიულ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სტაციონარულ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მკურნალობა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60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მეტი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ონკოლოგიური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მათ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შორის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ნეიროონკოლოგიური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დაავადებების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მქონე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18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წლამდე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ბავშვთა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დიაგნოსტიკა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მკურნალობა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18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წლამდე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ონკოჰემატოლოგიური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დაავადებების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მქონე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18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წლამდე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ბავშვთა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ამბულატორიულ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სტაციონარულ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მკურნალობას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18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წლამდე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4316412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გულის ქირურგია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295401"/>
          <a:ext cx="8458201" cy="394071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1"/>
                <a:gridCol w="3886200"/>
                <a:gridCol w="1828800"/>
              </a:tblGrid>
              <a:tr h="523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25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გულის თანდაყოლილი მანკის მკურნალობა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გულის</a:t>
                      </a:r>
                      <a:r>
                        <a:rPr kumimoji="0" lang="de-AT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თანდაყოლილი მანკით დაავადებული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გულისა და მაგისტრალური სისხლძარღვების პათოლოგიების მკურნალობა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60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მეტი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კორონარული ანგიოპლასტიკა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60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წლის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მეტი</a:t>
                      </a:r>
                      <a:r>
                        <a:rPr kumimoji="0" lang="en-US" sz="13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ასაკის</a:t>
                      </a:r>
                      <a:r>
                        <a:rPr kumimoji="0" lang="en-US" sz="13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2362200" cy="3810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B0F0"/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ka-GE" sz="2200" b="1" dirty="0" smtClean="0">
                <a:solidFill>
                  <a:schemeClr val="bg1"/>
                </a:solidFill>
                <a:latin typeface="Sylfaen" pitchFamily="18" charset="0"/>
              </a:rPr>
              <a:t>იმუნიზაცია</a:t>
            </a:r>
            <a:r>
              <a:rPr lang="ka-GE" sz="2000" dirty="0" smtClean="0">
                <a:solidFill>
                  <a:schemeClr val="bg1"/>
                </a:solidFill>
                <a:latin typeface="Sylfaen" pitchFamily="18" charset="0"/>
              </a:rPr>
              <a:t> </a:t>
            </a:r>
          </a:p>
        </p:txBody>
      </p:sp>
      <p:graphicFrame>
        <p:nvGraphicFramePr>
          <p:cNvPr id="10" name="Group 77"/>
          <p:cNvGraphicFramePr>
            <a:graphicFrameLocks noGrp="1"/>
          </p:cNvGraphicFramePr>
          <p:nvPr/>
        </p:nvGraphicFramePr>
        <p:xfrm>
          <a:off x="457200" y="1371600"/>
          <a:ext cx="8382001" cy="8839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39916"/>
                <a:gridCol w="3360884"/>
                <a:gridCol w="1981201"/>
              </a:tblGrid>
              <a:tr h="5943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7" name="Group 77"/>
          <p:cNvGraphicFramePr>
            <a:graphicFrameLocks noGrp="1"/>
          </p:cNvGraphicFramePr>
          <p:nvPr/>
        </p:nvGraphicFramePr>
        <p:xfrm>
          <a:off x="457200" y="2362200"/>
          <a:ext cx="8382001" cy="10668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39916"/>
                <a:gridCol w="3360884"/>
                <a:gridCol w="1981201"/>
              </a:tblGrid>
              <a:tr h="5943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აცრა – ვიზიტი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600" b="1" dirty="0" smtClean="0"/>
                        <a:t>საქართველოს</a:t>
                      </a:r>
                      <a:r>
                        <a:rPr lang="ka-GE" sz="1600" b="1" baseline="0" dirty="0" smtClean="0"/>
                        <a:t> მოქალაქე  და საქართველოში მუდმივად მცხოვრები პირები 15 წლამდე (დაზღვევის მიუხედავად)</a:t>
                      </a:r>
                      <a:endParaRPr lang="en-US" sz="1600" b="1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/>
                        <a:t>თანაგადახდის გარეშე  / 100%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5715000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 fontScale="90000"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წლამდე ასაკის ბავშვთა გადაუდებელი და სტაციონარული დახმარება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295401"/>
          <a:ext cx="8458201" cy="283542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1"/>
                <a:gridCol w="3886200"/>
                <a:gridCol w="1828800"/>
              </a:tblGrid>
              <a:tr h="523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252650">
                <a:tc>
                  <a:txBody>
                    <a:bodyPr/>
                    <a:lstStyle/>
                    <a:p>
                      <a:pPr algn="l"/>
                      <a:r>
                        <a:rPr lang="de-AT" sz="1600" kern="1200" dirty="0" smtClean="0"/>
                        <a:t>ბავშვთა სტაციონარული</a:t>
                      </a:r>
                      <a:r>
                        <a:rPr lang="de-AT" sz="1600" kern="1200" baseline="0" dirty="0" smtClean="0"/>
                        <a:t> დახმარება</a:t>
                      </a:r>
                      <a:endParaRPr lang="ka-G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AT" sz="1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de-AT" sz="1400" b="1" baseline="0" dirty="0" smtClean="0">
                          <a:solidFill>
                            <a:srgbClr val="C00000"/>
                          </a:solidFill>
                        </a:rPr>
                        <a:t> წლამდე </a:t>
                      </a:r>
                      <a:r>
                        <a:rPr lang="de-AT" sz="1400" baseline="0" dirty="0" smtClean="0"/>
                        <a:t>ასაკის ბავშვები ,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AT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გარდა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endParaRPr lang="ka-GE" sz="1400" b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587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600" dirty="0" smtClean="0"/>
                        <a:t>ბავშვთა გადაუდებელი დახმარება</a:t>
                      </a:r>
                      <a:endParaRPr lang="ka-G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2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de-AT" sz="1200" b="1" baseline="0" dirty="0" smtClean="0">
                          <a:solidFill>
                            <a:srgbClr val="C00000"/>
                          </a:solidFill>
                        </a:rPr>
                        <a:t> წლამდე </a:t>
                      </a:r>
                      <a:r>
                        <a:rPr kumimoji="0"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 მოქალაქეები </a:t>
                      </a: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გარდა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</a:t>
                      </a:r>
                      <a:endParaRPr kumimoji="0"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5715000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მოსახლეობის ურგენტული მომსახურება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295401"/>
          <a:ext cx="8458201" cy="403859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1"/>
                <a:gridCol w="3886200"/>
                <a:gridCol w="1828800"/>
              </a:tblGrid>
              <a:tr h="721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1723735">
                <a:tc>
                  <a:txBody>
                    <a:bodyPr/>
                    <a:lstStyle/>
                    <a:p>
                      <a:pPr algn="l"/>
                      <a:r>
                        <a:rPr lang="de-AT" sz="1600" kern="1200" dirty="0" smtClean="0"/>
                        <a:t>კრიტიკული მდგომარეობის მართვა (პირველი 6 დღე)</a:t>
                      </a:r>
                      <a:endParaRPr lang="ka-G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60 წლის და უფროსი ასაკის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მოქალაქეები</a:t>
                      </a:r>
                      <a:r>
                        <a:rPr lang="de-AT" sz="1400" baseline="0" dirty="0" smtClean="0"/>
                        <a:t>,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AT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გარდა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endParaRPr lang="ka-GE" sz="1400" b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5938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dirty="0" smtClean="0"/>
                        <a:t>გადაუდებელი სტაციონარული მკურნალობა (დადგენილი ნოზოლოგიები)</a:t>
                      </a:r>
                      <a:endParaRPr lang="ka-G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60 წლის და უფროსი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ასაკის საქართველოს მოქალაქეები</a:t>
                      </a:r>
                      <a:r>
                        <a:rPr lang="de-AT" sz="1400" baseline="0" dirty="0" smtClean="0"/>
                        <a:t>,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AT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გარდა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endParaRPr lang="ka-GE" sz="1400" b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75% სახელმწიფოს  მხრიდან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% მოსარგებლის თანაგადახდა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5715000" cy="60960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ზოგადი ამბულატორიული მომსახურება</a:t>
            </a:r>
            <a:endParaRPr lang="en-US" sz="2000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295401"/>
          <a:ext cx="8458201" cy="3013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1"/>
                <a:gridCol w="3886200"/>
                <a:gridCol w="1828800"/>
              </a:tblGrid>
              <a:tr h="721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 dirty="0" smtClean="0"/>
                        <a:t>დაფინანსება</a:t>
                      </a:r>
                      <a:r>
                        <a:rPr lang="ka-GE" sz="1400" b="1" dirty="0" smtClean="0"/>
                        <a:t> / თანაგადახდა</a:t>
                      </a:r>
                      <a:endParaRPr lang="en-US" sz="1400" b="1" dirty="0"/>
                    </a:p>
                  </a:txBody>
                  <a:tcPr horzOverflow="overflow"/>
                </a:tc>
              </a:tr>
              <a:tr h="574578">
                <a:tc rowSpan="3">
                  <a:txBody>
                    <a:bodyPr/>
                    <a:lstStyle/>
                    <a:p>
                      <a:pPr algn="l"/>
                      <a:r>
                        <a:rPr lang="de-AT" sz="1600" kern="1200" dirty="0" smtClean="0"/>
                        <a:t>ამბულატორიული მომსახურება</a:t>
                      </a:r>
                      <a:endParaRPr lang="ka-G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მოქალაქეობის მქონე 0–6 </a:t>
                      </a:r>
                      <a:r>
                        <a:rPr kumimoji="0" lang="de-AT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წწ ბავშვები </a:t>
                      </a:r>
                      <a:r>
                        <a:rPr lang="de-AT" sz="1400" baseline="0" smtClean="0"/>
                        <a:t>,</a:t>
                      </a:r>
                      <a:r>
                        <a:rPr kumimoji="0" lang="de-AT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AT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გარდა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endParaRPr lang="ka-GE" sz="1400" b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თანაგადახდის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გარეშე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100%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574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4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27025"/>
            <a:ext cx="5014912" cy="501650"/>
          </a:xfrm>
          <a:prstGeom prst="roundRect">
            <a:avLst>
              <a:gd name="adj" fmla="val 38292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/>
          <a:lstStyle/>
          <a:p>
            <a:r>
              <a:rPr lang="de-AT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ზოგადი ამბულატორიული მომსახურება</a:t>
            </a:r>
            <a:endParaRPr lang="ka-GE" sz="18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381000" y="1447800"/>
          <a:ext cx="8294438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91"/>
                <a:gridCol w="6351850"/>
                <a:gridCol w="161389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de-AT" sz="1800" dirty="0" smtClean="0"/>
                        <a:t>პროგრამის </a:t>
                      </a:r>
                      <a:r>
                        <a:rPr lang="ka-GE" sz="1800" dirty="0" smtClean="0"/>
                        <a:t>მოცულობა</a:t>
                      </a:r>
                      <a:endParaRPr lang="ka-GE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a-G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a-GE" sz="1800" dirty="0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1</a:t>
                      </a:r>
                      <a:endParaRPr lang="ka-G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e-AT" sz="1600" kern="1200" dirty="0" smtClean="0"/>
                        <a:t>ამბულატორიული მომსახურება</a:t>
                      </a:r>
                      <a:endParaRPr lang="ka-G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ka-GE" sz="1800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1038" name="Group 78"/>
          <p:cNvGraphicFramePr>
            <a:graphicFrameLocks noGrp="1"/>
          </p:cNvGraphicFramePr>
          <p:nvPr/>
        </p:nvGraphicFramePr>
        <p:xfrm>
          <a:off x="457200" y="2438400"/>
          <a:ext cx="8153400" cy="17373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0387"/>
                <a:gridCol w="6554591"/>
                <a:gridCol w="1328422"/>
              </a:tblGrid>
              <a:tr h="371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პროგრამის მოსარგებლეები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გარდა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ka-GE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0–6 წწ ბავშვები.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60 წლის და მეტი ასაკის პირები.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ka-GE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6–60 წწ დიაბეტით და ინკურაბელური პაციენტები.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286000" y="4813994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AT" b="1" i="1" u="sng" dirty="0" smtClean="0">
                <a:solidFill>
                  <a:srgbClr val="CC0000"/>
                </a:solidFill>
                <a:latin typeface="Calibri" pitchFamily="34" charset="0"/>
              </a:rPr>
              <a:t>მოსარგებლემ  მომსახურების მისაღებად უნდა მიმართოს პროგრამის მიმწოდებელ დაწესებულებებს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304800" y="76200"/>
            <a:ext cx="4054475" cy="395288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B0F0"/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ფსიქიკური ჯანმრთელობა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0" name="Group 77"/>
          <p:cNvGraphicFramePr>
            <a:graphicFrameLocks noGrp="1"/>
          </p:cNvGraphicFramePr>
          <p:nvPr/>
        </p:nvGraphicFramePr>
        <p:xfrm>
          <a:off x="381000" y="914400"/>
          <a:ext cx="8382001" cy="406908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71800"/>
                <a:gridCol w="3124200"/>
                <a:gridCol w="2286001"/>
              </a:tblGrid>
              <a:tr h="7467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ამბულატორიული მომსახურება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100% 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en-US" sz="1600" dirty="0"/>
                    </a:p>
                  </a:txBody>
                  <a:tcPr horzOverflow="overflow"/>
                </a:tc>
              </a:tr>
              <a:tr h="42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ფსიქიატრიული ამბულატორიული მომსახურება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2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2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200" b="1" baseline="0" dirty="0" smtClean="0"/>
                        <a:t>) 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ფსიქოსოციალური რეაბილიტაცია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   ასაკის</a:t>
                      </a: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2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2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200" b="1" baseline="0" dirty="0" smtClean="0">
                          <a:solidFill>
                            <a:schemeClr val="dk1"/>
                          </a:solidFill>
                        </a:rPr>
                        <a:t>)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25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ბავშვთა ფსიქიკური ჯანმრთელობა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 წლამდე ასაკი</a:t>
                      </a: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 </a:t>
                      </a: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2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2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200" b="1" baseline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42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ფსიქიატრიული კრიზისული ინტერვენცია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 წელი და მეტი</a:t>
                      </a:r>
                      <a:r>
                        <a:rPr kumimoji="0" lang="ka-GE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ka-G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ასაკის</a:t>
                      </a:r>
                      <a:r>
                        <a:rPr kumimoji="0" lang="de-A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1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1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100" b="1" baseline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endParaRPr kumimoji="0" lang="ka-GE" sz="11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80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სტაციონალური მომსახურება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ყველა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თანაგადახდის       გარეშე  / </a:t>
                      </a: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100% </a:t>
                      </a:r>
                      <a:endParaRPr kumimoji="0" lang="ka-G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624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ალკოჰოლის მიღებით გამოწვეული ფსიქოზური აშლილობა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ყველა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30% მოსარგებლის თანაგადახდა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258763" y="231775"/>
            <a:ext cx="5438775" cy="542925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FDA3FF"/>
            </a:solidFill>
            <a:round/>
          </a:ln>
        </p:spPr>
        <p:txBody>
          <a:bodyPr/>
          <a:lstStyle/>
          <a:p>
            <a:r>
              <a:rPr lang="de-AT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დედათა და ბავშვთა ჯანმრთელობა</a:t>
            </a:r>
            <a:endParaRPr lang="ka-GE" sz="16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29811" name="Group 115"/>
          <p:cNvGraphicFramePr>
            <a:graphicFrameLocks noGrp="1"/>
          </p:cNvGraphicFramePr>
          <p:nvPr/>
        </p:nvGraphicFramePr>
        <p:xfrm>
          <a:off x="533400" y="1219200"/>
          <a:ext cx="8001000" cy="413252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35997"/>
                <a:gridCol w="3523196"/>
                <a:gridCol w="1541807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  <a:tr h="4075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ანტენატალური მეთვალყურეობა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/ </a:t>
                      </a:r>
                      <a:r>
                        <a:rPr kumimoji="0" lang="ka-GE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</a:rPr>
                        <a:t>ორსულთა მეთვალყურეობა</a:t>
                      </a:r>
                      <a:endParaRPr kumimoji="0" lang="ka-GE" sz="1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ყველა ორსული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(დაზღვევის მიუხედავად)</a:t>
                      </a:r>
                      <a:endParaRPr kumimoji="0" lang="ka-GE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4655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მაღალი რისკის ორსულთა და მშობიარეთა მკურნალობა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მაღალი რისკის ორსულები და მშობიარეები, </a:t>
                      </a:r>
                      <a:r>
                        <a:rPr lang="ka-GE" sz="1400" dirty="0" smtClean="0"/>
                        <a:t> </a:t>
                      </a:r>
                      <a:r>
                        <a:rPr kumimoji="0" lang="de-AT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69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გენეტიკური პათოლოგიების ადრეული გამოვლენა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მაღალი რისკის ორსულები 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(დაზღვევის მიუხედავად – თბილისში მცხოვრები)</a:t>
                      </a:r>
                      <a:endParaRPr kumimoji="0" lang="ka-GE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69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ახალშობილთა და ბავშვთა სკრინინგი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0–18 წლამდე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(დაზღვევის მიუხედავად)</a:t>
                      </a:r>
                      <a:endParaRPr kumimoji="0" lang="ka-GE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12738"/>
            <a:ext cx="5105400" cy="531812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de-AT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დიაბეტის მართვა</a:t>
            </a:r>
            <a:endParaRPr lang="ka-GE" sz="16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1748" name="ტექსტური ველი 8"/>
          <p:cNvSpPr txBox="1">
            <a:spLocks noChangeArrowheads="1"/>
          </p:cNvSpPr>
          <p:nvPr/>
        </p:nvSpPr>
        <p:spPr bwMode="auto">
          <a:xfrm>
            <a:off x="6292850" y="228600"/>
            <a:ext cx="2851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a-GE" dirty="0" smtClean="0"/>
              <a:t> </a:t>
            </a:r>
            <a:endParaRPr lang="ka-GE" b="1" i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31850" name="Group 106"/>
          <p:cNvGraphicFramePr>
            <a:graphicFrameLocks noGrp="1"/>
          </p:cNvGraphicFramePr>
          <p:nvPr/>
        </p:nvGraphicFramePr>
        <p:xfrm>
          <a:off x="381000" y="1066801"/>
          <a:ext cx="8305800" cy="532319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0"/>
                <a:gridCol w="3810000"/>
                <a:gridCol w="1600200"/>
              </a:tblGrid>
              <a:tr h="736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A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  <a:tr h="787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დიაბეტით დაავადებულ ბავშვთა მომსახურება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18 წლამდე ასაკის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საქართველოს მოქალაქეები ( დაზღვევის მიუხედავად)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FF0000"/>
                          </a:solidFill>
                        </a:rPr>
                        <a:t>თანაგადახდის გარეშე/ / </a:t>
                      </a:r>
                      <a:r>
                        <a:rPr lang="de-AT" sz="14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horzOverflow="overflow"/>
                </a:tc>
              </a:tr>
              <a:tr h="101664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სპეციალიზებული ამბულატორიული დახმარება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 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საქა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რ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თველოს 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მოქალაქე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30% მოსარგებლის თანაგადახდა</a:t>
                      </a:r>
                    </a:p>
                  </a:txBody>
                  <a:tcPr horzOverflow="overflow"/>
                </a:tc>
              </a:tr>
              <a:tr h="139526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სახელმწიფო პროგრამის ფარგლებში დაზღვეული, ნებისმიერი ასაკის 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საქა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რ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თველოს 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მოქალაქე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FF0000"/>
                          </a:solidFill>
                        </a:rPr>
                        <a:t>თანაგადახდის გარეშე/ / </a:t>
                      </a:r>
                      <a:r>
                        <a:rPr lang="de-AT" sz="14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horzOverflow="overflow"/>
                </a:tc>
              </a:tr>
              <a:tr h="1246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სპეციფიკური მედიკამენტებით უზრუნველყოფა – </a:t>
                      </a:r>
                      <a:r>
                        <a:rPr kumimoji="0" lang="ka-GE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ინსულინი და სხვა.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შაქრიანი და უშაქრო დიაბეტით დაავადებული საქართველოს მოქალაქეები, საქართველოში მუდმივად მცხოვრები პირები და საქართველოს ოკუპირებულ ტერიტორიაზე მცხოვრები მოსახლეობა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FF0000"/>
                          </a:solidFill>
                        </a:rPr>
                        <a:t>თანაგადახდის გარეშე/ / </a:t>
                      </a:r>
                      <a:r>
                        <a:rPr lang="de-AT" sz="14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 txBox="1">
            <a:spLocks/>
          </p:cNvSpPr>
          <p:nvPr/>
        </p:nvSpPr>
        <p:spPr bwMode="auto">
          <a:xfrm>
            <a:off x="407987" y="327025"/>
            <a:ext cx="1725613" cy="434975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>
              <a:defRPr/>
            </a:pPr>
            <a:r>
              <a:rPr lang="en-US" b="1" i="1" dirty="0" smtClean="0">
                <a:solidFill>
                  <a:schemeClr val="bg1"/>
                </a:solidFill>
              </a:rPr>
              <a:t>ნ</a:t>
            </a:r>
            <a:r>
              <a:rPr lang="ka-GE" b="1" i="1" dirty="0" smtClean="0">
                <a:solidFill>
                  <a:schemeClr val="bg1"/>
                </a:solidFill>
              </a:rPr>
              <a:t>არკომანია</a:t>
            </a:r>
            <a:endParaRPr lang="en-US" b="1" i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Group 106"/>
          <p:cNvGraphicFramePr>
            <a:graphicFrameLocks noGrp="1"/>
          </p:cNvGraphicFramePr>
          <p:nvPr/>
        </p:nvGraphicFramePr>
        <p:xfrm>
          <a:off x="457200" y="1371600"/>
          <a:ext cx="8218487" cy="40838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86000"/>
                <a:gridCol w="4318000"/>
                <a:gridCol w="1614487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  <a:tr h="12492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სტაციონარული დეტოქსიკაცია და პირველადი რეაბილიტაცია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4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400" b="1" baseline="0" dirty="0" smtClean="0"/>
                        <a:t>) 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93196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ჩამანაცვლებელი ნარკოტიკის მიწოდება – </a:t>
                      </a:r>
                      <a:r>
                        <a:rPr kumimoji="0" lang="ka-GE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მეტადონით უზრუნველყოფა</a:t>
                      </a:r>
                      <a:endParaRPr kumimoji="0" lang="ka-GE" sz="14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400" b="0" baseline="0" dirty="0" smtClean="0">
                          <a:solidFill>
                            <a:schemeClr val="tx1"/>
                          </a:solidFill>
                        </a:rPr>
                        <a:t> მოქალაქე 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</a:rPr>
                        <a:t>თანაგადახდა 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</a:rPr>
                        <a:t>მოსარგებლის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</a:rPr>
                        <a:t> მხრიდან  150 ლარი</a:t>
                      </a: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</a:rPr>
                        <a:t> ( თვეში</a:t>
                      </a: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horzOverflow="overflow"/>
                </a:tc>
              </a:tr>
              <a:tr h="90148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აივ–ინფექციით ინფიცირებულნი და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– 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i="1" u="sng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327025"/>
            <a:ext cx="5597525" cy="492125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/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დიალიზი  და თირკმლის ტრანსპლანტაცია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381000" y="1447800"/>
          <a:ext cx="7902513" cy="3764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34171"/>
                <a:gridCol w="2634171"/>
                <a:gridCol w="2634171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6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მოსარგებლეები</a:t>
                      </a:r>
                      <a:r>
                        <a:rPr kumimoji="0" lang="ka-G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b="1" dirty="0" smtClean="0"/>
                        <a:t>დაფინანსება</a:t>
                      </a:r>
                      <a:r>
                        <a:rPr lang="ka-GE" sz="1600" b="1" dirty="0" smtClean="0"/>
                        <a:t> / თანაგადახდა</a:t>
                      </a:r>
                      <a:endParaRPr lang="en-US" sz="1600" b="1" dirty="0"/>
                    </a:p>
                  </a:txBody>
                  <a:tcPr horzOverflow="overflow"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ჰემოდიალიზის მომსახურება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4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400" b="1" baseline="0" dirty="0" smtClean="0"/>
                        <a:t>) 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პერიტონეული დიალიზით მომსახურება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4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400" b="1" baseline="0" dirty="0" smtClean="0"/>
                        <a:t>) 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თირკმლის ტრანსპლანტაცია( გადანერგვა)</a:t>
                      </a:r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ნებისმიერი ასაკის</a:t>
                      </a:r>
                      <a:r>
                        <a:rPr kumimoji="0" lang="de-A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საქართველოს</a:t>
                      </a:r>
                      <a:r>
                        <a:rPr lang="ka-GE" sz="1400" b="0" baseline="0" dirty="0" smtClean="0">
                          <a:solidFill>
                            <a:schemeClr val="tx1"/>
                          </a:solidFill>
                        </a:rPr>
                        <a:t> მოქალაქე (დაზღვევის მიუხედავად</a:t>
                      </a:r>
                      <a:r>
                        <a:rPr lang="ka-GE" sz="1400" b="1" baseline="0" dirty="0" smtClean="0"/>
                        <a:t>) </a:t>
                      </a:r>
                      <a:endParaRPr kumimoji="0" lang="ka-G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152401"/>
            <a:ext cx="5597525" cy="609599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ინკურაბელურ პაციენტთა პალიატიური მზრუნველობა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935021"/>
          <a:ext cx="8458201" cy="533270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416630"/>
                <a:gridCol w="4002542"/>
                <a:gridCol w="2039029"/>
              </a:tblGrid>
              <a:tr h="722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3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300" b="1" dirty="0" smtClean="0"/>
                        <a:t>დაფინანსება</a:t>
                      </a:r>
                      <a:r>
                        <a:rPr lang="ka-GE" sz="1300" b="1" dirty="0" smtClean="0"/>
                        <a:t> / თანაგადახდა</a:t>
                      </a:r>
                      <a:endParaRPr lang="en-US" sz="1300" b="1" dirty="0"/>
                    </a:p>
                  </a:txBody>
                  <a:tcPr horzOverflow="overflow"/>
                </a:tc>
              </a:tr>
              <a:tr h="10861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ინკურაბელურ პაციენტთა ამბულატორიულ</a:t>
                      </a:r>
                      <a:r>
                        <a:rPr kumimoji="0" lang="ka-GE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</a:t>
                      </a: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პალიატიური მზრუნველობა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ქ.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თბილისის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ქ.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ქუთაისის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ქ.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თელავისა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ქ.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ზუგდიდის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მუნიციპალიტეტებში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რეგისტრირებული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საქართველოს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მოქალაქე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ინკურაბელური</a:t>
                      </a:r>
                      <a:r>
                        <a:rPr kumimoji="0"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პაციენტები</a:t>
                      </a:r>
                      <a:r>
                        <a:rPr lang="ka-GE" sz="1300" b="0" baseline="0" dirty="0" smtClean="0">
                          <a:solidFill>
                            <a:schemeClr val="tx1"/>
                          </a:solidFill>
                        </a:rPr>
                        <a:t>(დაზღვევის მიუხედავად</a:t>
                      </a:r>
                      <a:r>
                        <a:rPr lang="ka-GE" sz="1300" b="1" baseline="0" dirty="0" smtClean="0"/>
                        <a:t>) </a:t>
                      </a:r>
                      <a:r>
                        <a:rPr lang="de-AT" sz="13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1623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ინკურაბელურ პაციენტთა სტაციონარულ</a:t>
                      </a:r>
                      <a:r>
                        <a:rPr kumimoji="0" lang="ka-GE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</a:t>
                      </a: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პალიატიური მზრუნველობა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წელს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ზევით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de-AT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დაავადებული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პაციენტებისა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70% სახელმწიფოს  მხრიდან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30% მოსარგებლის თანაგადახდა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935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ინკურაბელურ პაციენტთა სტაციონარულ</a:t>
                      </a:r>
                      <a:r>
                        <a:rPr kumimoji="0" lang="ka-GE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</a:t>
                      </a: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პალიატიური მზრუნველობა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წელს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ზევით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შიდსით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დაავადებული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პირები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de-AT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დაავადებული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პაციენტებისა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21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ინკურაბელურ პაციენტთა სტაციონარულ</a:t>
                      </a:r>
                      <a:r>
                        <a:rPr kumimoji="0" lang="ka-GE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</a:t>
                      </a: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პალიატიური მზრუნველობა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წლამდე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ასაკის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პირები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de-AT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გარდა 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დაზღვევის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პროგრამით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დაზღვეულებისა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დაავადებული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პაციენტებისა</a:t>
                      </a:r>
                      <a:r>
                        <a:rPr kumimoji="0" lang="en-US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80% სახელმწიფოს  მხრიდან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/ 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0% მოსარგებლის თანაგადახდა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07988" y="152401"/>
            <a:ext cx="7288212" cy="1066799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იშვიათი დაავადებების მქონე და მუდმივ ჩანაცვლებით მკურნალობას დაქვემდებარებულ პაციენტთა</a:t>
            </a:r>
            <a:r>
              <a:rPr lang="ka-GE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ka-GE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de-A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მკურნალობა</a:t>
            </a:r>
            <a:endParaRPr lang="ka-GE" sz="2000" dirty="0" smtClean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11" name="ცხრილი 10"/>
          <p:cNvGraphicFramePr>
            <a:graphicFrameLocks noGrp="1"/>
          </p:cNvGraphicFramePr>
          <p:nvPr/>
        </p:nvGraphicFramePr>
        <p:xfrm>
          <a:off x="228599" y="1627674"/>
          <a:ext cx="8458201" cy="431592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95601"/>
                <a:gridCol w="3523571"/>
                <a:gridCol w="2039029"/>
              </a:tblGrid>
              <a:tr h="627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3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პროგრამა/</a:t>
                      </a:r>
                      <a:r>
                        <a:rPr kumimoji="0" lang="de-A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კომპონენტი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მოსარგებლეები</a:t>
                      </a: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ასაკობრივი ჯგუფი</a:t>
                      </a:r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300" b="1" dirty="0" smtClean="0"/>
                        <a:t>დაფინანსება</a:t>
                      </a:r>
                      <a:r>
                        <a:rPr lang="ka-GE" sz="1300" b="1" dirty="0" smtClean="0"/>
                        <a:t> / თანაგადახდა</a:t>
                      </a:r>
                      <a:endParaRPr lang="en-US" sz="1300" b="1" dirty="0"/>
                    </a:p>
                  </a:txBody>
                  <a:tcPr horzOverflow="overflow"/>
                </a:tc>
              </a:tr>
              <a:tr h="106587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იშვიათი დაავადებების მქონე 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18 წლამდე ასაკი</a:t>
                      </a:r>
                      <a:r>
                        <a:rPr kumimoji="0" lang="ka-GE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ს</a:t>
                      </a:r>
                      <a:r>
                        <a:rPr kumimoji="0" lang="de-AT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ბავშვთა ამბულატორიული მომსახურება</a:t>
                      </a:r>
                      <a:endParaRPr kumimoji="0" lang="ka-G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 წლამდე ასაკის საქართველოს მოქალაქეები 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023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იშვიათი დაავადებების მქონე და მუდმივ ჩანაცვლებით მკურნალობას დაქვემდებარებული 18 წლამსე ასაკის ბავსვთა სტაციონარული მომსახურება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 წლამდე ასაკის საქართველოს მოქალაქეები 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1397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ჰემოფილიით და სისხლის შედედების სხვა მემკვიდრული პათოლოგიებით დაავადებულ ბავშვთა და მოზარდილთა ამბულატორიულ და სტაციონარული მომსახურება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საქართველოს მოქალაქეები და საქართველოში მუდმივად მცხოვრები მოქალაქეობის არმქონე პირები ან საქართველოში მუდმივად მცხოვრები უცხო ქვეყნის მოქალაქეები (დაზღვევის მიუხედავად)</a:t>
                      </a:r>
                      <a:endParaRPr kumimoji="0" lang="ka-GE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algn="ctr"/>
                      <a:endParaRPr lang="en-US" sz="1300" dirty="0"/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თანაგადახდის გარეშე /</a:t>
                      </a:r>
                      <a:r>
                        <a:rPr kumimoji="0" lang="de-A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100%</a:t>
                      </a: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</TotalTime>
  <Words>1815</Words>
  <Application>Microsoft Office PowerPoint</Application>
  <PresentationFormat>On-screen Show (4:3)</PresentationFormat>
  <Paragraphs>351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Slide 1</vt:lpstr>
      <vt:lpstr>იმუნიზაცია </vt:lpstr>
      <vt:lpstr>ფსიქიკური ჯანმრთელობა</vt:lpstr>
      <vt:lpstr>დედათა და ბავშვთა ჯანმრთელობა</vt:lpstr>
      <vt:lpstr>დიაბეტის მართვა</vt:lpstr>
      <vt:lpstr>Slide 6</vt:lpstr>
      <vt:lpstr>დიალიზი  და თირკმლის ტრანსპლანტაცია</vt:lpstr>
      <vt:lpstr>ინკურაბელურ პაციენტთა პალიატიური მზრუნველობა</vt:lpstr>
      <vt:lpstr>იშვიათი დაავადებების მქონე და მუდმივ ჩანაცვლებით მკურნალობას დაქვემდებარებულ პაციენტთა მკურნალობა</vt:lpstr>
      <vt:lpstr>სასწრაფო გადაუდებელი დახმარება და სამედიცინო ტრანსპორტირება</vt:lpstr>
      <vt:lpstr>სოფლის ექიმი</vt:lpstr>
      <vt:lpstr>რეფერალური დახმარება</vt:lpstr>
      <vt:lpstr>ტუბერკულოზის მართვა</vt:lpstr>
      <vt:lpstr>აივ –ინფექცია /შიდსი</vt:lpstr>
      <vt:lpstr>ინფექციურ დაავადებათა მართვა</vt:lpstr>
      <vt:lpstr>ინფექციურ დაავადებათა მართვა</vt:lpstr>
      <vt:lpstr>ანტირაბიული დახმარება</vt:lpstr>
      <vt:lpstr>ონკოლოგიურ დაავადებათა მართვა</vt:lpstr>
      <vt:lpstr>გულის ქირურგია</vt:lpstr>
      <vt:lpstr>3 წლამდე ასაკის ბავშვთა გადაუდებელი და სტაციონარული დახმარება</vt:lpstr>
      <vt:lpstr>მოსახლეობის ურგენტული მომსახურება</vt:lpstr>
      <vt:lpstr>ზოგადი ამბულატორიული მომსახურება</vt:lpstr>
      <vt:lpstr>ზოგადი ამბულატორიული მომსახურება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სათაურის ფორმატი –  სილფაენი, ბოლდი, 28</dc:title>
  <dc:creator/>
  <cp:lastModifiedBy>ekiguradze</cp:lastModifiedBy>
  <cp:revision>268</cp:revision>
  <dcterms:created xsi:type="dcterms:W3CDTF">2006-08-16T00:00:00Z</dcterms:created>
  <dcterms:modified xsi:type="dcterms:W3CDTF">2012-03-30T08:27:02Z</dcterms:modified>
</cp:coreProperties>
</file>