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9" r:id="rId5"/>
    <p:sldId id="268" r:id="rId6"/>
    <p:sldId id="270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6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9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7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7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0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04C32-DA13-4751-9E72-FF89FD9E8101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8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2274838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ka-GE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ka-GE" sz="2800" b="1" dirty="0" smtClean="0"/>
              <a:t>ბავშვის </a:t>
            </a:r>
            <a:r>
              <a:rPr lang="ka-GE" sz="2800" b="1" dirty="0"/>
              <a:t>ფუნდამენტურ </a:t>
            </a:r>
            <a:r>
              <a:rPr lang="ka-GE" sz="2800" b="1" dirty="0" smtClean="0"/>
              <a:t>უფლებას </a:t>
            </a:r>
            <a:r>
              <a:rPr lang="ka-GE" sz="2800" b="1" dirty="0"/>
              <a:t>გაიზარდოს უჯახურ </a:t>
            </a:r>
            <a:r>
              <a:rPr lang="ka-GE" sz="2800" b="1" dirty="0" smtClean="0"/>
              <a:t>გარემოში - დეინსტიტუციონალიზაცია;</a:t>
            </a:r>
            <a:endParaRPr lang="ka-GE" sz="28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ka-GE" sz="2800" b="1" dirty="0"/>
              <a:t>ბავშვთა </a:t>
            </a:r>
            <a:r>
              <a:rPr lang="ka-GE" sz="2800" b="1" dirty="0" smtClean="0"/>
              <a:t>დაცვის პრინციპებს;</a:t>
            </a:r>
            <a:endParaRPr lang="ka-GE" sz="28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ka-GE" sz="2800" b="1" dirty="0"/>
              <a:t>ოჯახის </a:t>
            </a:r>
            <a:r>
              <a:rPr lang="ka-GE" sz="2800" b="1" dirty="0" smtClean="0"/>
              <a:t>გაძლიერებას;</a:t>
            </a:r>
            <a:endParaRPr lang="ka-GE" sz="2800" b="1" dirty="0"/>
          </a:p>
          <a:p>
            <a:endParaRPr lang="ka-GE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1187624" y="1340768"/>
            <a:ext cx="67687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 smtClean="0"/>
              <a:t>    ბავშვთა კეთლდღეობის რეფორმა       ეფუძნება :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6337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536" y="2636912"/>
            <a:ext cx="835292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200" dirty="0" smtClean="0"/>
              <a:t>-</a:t>
            </a:r>
            <a:r>
              <a:rPr lang="ka-GE" sz="2200" dirty="0" smtClean="0">
                <a:solidFill>
                  <a:srgbClr val="FF0000"/>
                </a:solidFill>
              </a:rPr>
              <a:t>12-16 წლებში: დაიხურა </a:t>
            </a:r>
            <a:r>
              <a:rPr lang="en-US" sz="2200" dirty="0" smtClean="0">
                <a:solidFill>
                  <a:srgbClr val="FF0000"/>
                </a:solidFill>
              </a:rPr>
              <a:t>X </a:t>
            </a:r>
            <a:r>
              <a:rPr lang="ka-GE" sz="2200" dirty="0" smtClean="0">
                <a:solidFill>
                  <a:srgbClr val="FF0000"/>
                </a:solidFill>
              </a:rPr>
              <a:t>სახელმწიფო ბავშთა სახლი</a:t>
            </a:r>
          </a:p>
          <a:p>
            <a:endParaRPr lang="ka-GE" sz="2200" dirty="0">
              <a:solidFill>
                <a:srgbClr val="FF0000"/>
              </a:solidFill>
            </a:endParaRPr>
          </a:p>
          <a:p>
            <a:r>
              <a:rPr lang="ka-GE" sz="2200" dirty="0" smtClean="0">
                <a:solidFill>
                  <a:srgbClr val="FF0000"/>
                </a:solidFill>
              </a:rPr>
              <a:t>გადამზადდა : ამინდობით აღზრდა: </a:t>
            </a:r>
          </a:p>
          <a:p>
            <a:endParaRPr lang="ka-GE" sz="2200" dirty="0"/>
          </a:p>
          <a:p>
            <a:r>
              <a:rPr lang="ka-GE" sz="2200" dirty="0" smtClean="0"/>
              <a:t>შეიქმა მონიტორინგის სამმართველო;</a:t>
            </a:r>
            <a:endParaRPr lang="ka-GE" sz="22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466118" y="1682805"/>
            <a:ext cx="78502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დეინსტიტუციონალიზაცია: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6741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5536" y="2636912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200" b="1" dirty="0"/>
              <a:t>ოჯახების </a:t>
            </a:r>
            <a:r>
              <a:rPr lang="ka-GE" sz="2200" b="1" dirty="0" smtClean="0"/>
              <a:t>მხარდამჭერი პროგრამები</a:t>
            </a:r>
            <a:endParaRPr lang="en-US" sz="2200" b="1" dirty="0"/>
          </a:p>
          <a:p>
            <a:endParaRPr lang="ka-GE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2200" dirty="0" smtClean="0"/>
              <a:t>დედათა </a:t>
            </a:r>
            <a:r>
              <a:rPr lang="ka-GE" sz="2200" dirty="0" smtClean="0"/>
              <a:t>და ბავშთა თავშესაფარი</a:t>
            </a:r>
            <a:r>
              <a:rPr lang="ka-GE" sz="2200" dirty="0" smtClean="0"/>
              <a:t>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a-GE" sz="2200" dirty="0" smtClean="0"/>
              <a:t>დღის ცენტრები</a:t>
            </a:r>
            <a:endParaRPr lang="ka-GE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2200" dirty="0" smtClean="0"/>
              <a:t>კრიზისში </a:t>
            </a:r>
            <a:r>
              <a:rPr lang="ka-GE" sz="2200" dirty="0" smtClean="0"/>
              <a:t>მყოფი ბავშვიანი ოჯახების დახმარება;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a-GE" sz="2200" dirty="0" smtClean="0"/>
              <a:t>კვების </a:t>
            </a:r>
            <a:r>
              <a:rPr lang="ka-GE" sz="2200" dirty="0" smtClean="0"/>
              <a:t>ვაუჩერი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err="1" smtClean="0"/>
              <a:t>ბავშვთა</a:t>
            </a:r>
            <a:r>
              <a:rPr lang="ka-GE" sz="2200" dirty="0" smtClean="0"/>
              <a:t> </a:t>
            </a:r>
            <a:r>
              <a:rPr lang="en-US" sz="2200" dirty="0" err="1" smtClean="0"/>
              <a:t>ადრეული</a:t>
            </a:r>
            <a:r>
              <a:rPr lang="en-US" sz="2200" dirty="0" smtClean="0"/>
              <a:t> </a:t>
            </a:r>
            <a:r>
              <a:rPr lang="en-US" sz="2200" dirty="0" err="1" smtClean="0"/>
              <a:t>განვითარებ</a:t>
            </a:r>
            <a:r>
              <a:rPr lang="ka-GE" sz="2200" dirty="0" smtClean="0"/>
              <a:t>ა;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err="1" smtClean="0"/>
              <a:t>ბავშვთა</a:t>
            </a:r>
            <a:r>
              <a:rPr lang="en-US" sz="2200" dirty="0" smtClean="0"/>
              <a:t> </a:t>
            </a:r>
            <a:r>
              <a:rPr lang="en-US" sz="2200" dirty="0" err="1" smtClean="0"/>
              <a:t>რეაბილიტაცი</a:t>
            </a:r>
            <a:r>
              <a:rPr lang="ka-GE" sz="2200" dirty="0" smtClean="0"/>
              <a:t>ა</a:t>
            </a:r>
            <a:r>
              <a:rPr lang="en-US" sz="2200" dirty="0" smtClean="0"/>
              <a:t>/</a:t>
            </a:r>
            <a:r>
              <a:rPr lang="en-US" sz="2200" dirty="0" err="1" smtClean="0"/>
              <a:t>აბილიტაცი</a:t>
            </a:r>
            <a:r>
              <a:rPr lang="ka-GE" sz="2200" dirty="0" smtClean="0"/>
              <a:t>ა</a:t>
            </a:r>
            <a:r>
              <a:rPr lang="en-US" sz="2200" dirty="0" smtClean="0"/>
              <a:t>;</a:t>
            </a:r>
            <a:endParaRPr lang="ka-GE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err="1" smtClean="0"/>
              <a:t>დამხმარე</a:t>
            </a:r>
            <a:r>
              <a:rPr lang="en-US" sz="2200" dirty="0" smtClean="0"/>
              <a:t> </a:t>
            </a:r>
            <a:r>
              <a:rPr lang="en-US" sz="2200" dirty="0" err="1" smtClean="0"/>
              <a:t>საშუალებებით</a:t>
            </a:r>
            <a:r>
              <a:rPr lang="en-US" sz="2200" dirty="0" smtClean="0"/>
              <a:t> </a:t>
            </a:r>
            <a:r>
              <a:rPr lang="en-US" sz="2200" dirty="0" err="1" smtClean="0"/>
              <a:t>უზრუნველყოფ</a:t>
            </a:r>
            <a:r>
              <a:rPr lang="ka-GE" sz="2200" dirty="0" smtClean="0"/>
              <a:t>ა.</a:t>
            </a:r>
            <a:endParaRPr lang="en-US" sz="22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466118" y="1682805"/>
            <a:ext cx="785029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ბავშთა დაცვა</a:t>
            </a:r>
            <a:r>
              <a:rPr lang="ka-GE" sz="2400" dirty="0" smtClean="0"/>
              <a:t>:  </a:t>
            </a:r>
            <a:r>
              <a:rPr lang="ka-GE" sz="2200" dirty="0" smtClean="0"/>
              <a:t>მიმართვიანობის გაზრდა და სერვისების გაძლიერება 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53038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ქუჩაში მცხოვრები და მომუშავე ბავშვები;</a:t>
            </a:r>
          </a:p>
          <a:p>
            <a:r>
              <a:rPr lang="ka-GE" sz="2000" i="1" dirty="0" smtClean="0"/>
              <a:t>600-ზე მეტი ბავშვთან მოხდა კონტაქტის დამყარება და სხვა და სხვა სერვისში ჩართვა.</a:t>
            </a:r>
            <a:endParaRPr lang="ka-GE" sz="20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2400" dirty="0"/>
              <a:t>კრიზისში მყოფი ბავშვიანი ოჯახების დახმარება</a:t>
            </a:r>
            <a:r>
              <a:rPr lang="ka-GE" sz="2400" dirty="0" smtClean="0"/>
              <a:t>;</a:t>
            </a:r>
          </a:p>
          <a:p>
            <a:r>
              <a:rPr lang="ka-GE" sz="2000" i="1" dirty="0" smtClean="0"/>
              <a:t>15 000-ზე მეტმა ადამიანმა მიიღო დახმარება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a-GE" sz="2200" dirty="0" smtClean="0"/>
              <a:t>2015 წლიდან შშმ ბავშვების ყოვეთვიური სოციალური პაკეტი გაიზარდა 100-დან 160 ლარამდე </a:t>
            </a:r>
            <a:endParaRPr lang="ka-GE" sz="2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სოციალურად დაუცველთა შეფასების მეთოდოლოგიაში ცვლილებამ ბავშვების მოცვა 25%-დან 30% მდე გაზარდა;</a:t>
            </a:r>
            <a:endParaRPr lang="ka-GE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შშმ ბავშვების ბინაზე მოვლის/განვითარების პილოტური პროგრამა;</a:t>
            </a:r>
          </a:p>
          <a:p>
            <a:pPr marL="342900" indent="-342900">
              <a:buFont typeface="Arial" pitchFamily="34" charset="0"/>
              <a:buChar char="•"/>
            </a:pPr>
            <a:endParaRPr lang="ka-GE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ka-GE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a-GE" sz="2800" dirty="0" smtClean="0"/>
              <a:t>ახალი მიმართულებები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0063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ka-GE" sz="3200" dirty="0" smtClean="0"/>
              <a:t>ბავშთა სახლები;</a:t>
            </a:r>
            <a:endParaRPr lang="ka-GE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3200" dirty="0" smtClean="0"/>
              <a:t>ზრუნვიდან გასვლისთვის მომზადება</a:t>
            </a:r>
            <a:r>
              <a:rPr lang="ka-GE" sz="3200" dirty="0" smtClean="0"/>
              <a:t>;</a:t>
            </a:r>
            <a:endParaRPr lang="ka-GE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3200" dirty="0" smtClean="0"/>
              <a:t>სპეციალიზირებული სერვისები შშმ ბავშვებისა და რთული ქცევის ბავშვებისთვის</a:t>
            </a:r>
            <a:r>
              <a:rPr lang="ka-GE" sz="2400" dirty="0" smtClean="0"/>
              <a:t>;</a:t>
            </a:r>
            <a:endParaRPr lang="ka-GE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a-GE" sz="2800" dirty="0" smtClean="0"/>
              <a:t>გამოწვევები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3474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2016 წელს თავის ოჯახს დაუბრუნდა და მათთან ერთად ცხოვრობს 450 ბავში;</a:t>
            </a:r>
            <a:endParaRPr lang="ka-GE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ადრეული ინტერვენციის 14 ცენტრია</a:t>
            </a:r>
            <a:r>
              <a:rPr lang="ka-GE" sz="2400" dirty="0" smtClean="0"/>
              <a:t>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ადრეულ ინტერვენციაში ჩართული სკოლამდელი და სასკოლო ასაკის შშმ ბავშვების 45% დადის ბაღში და სკოლაში;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ქუჩაში მცხოვრები და მომუშავები ბავშვებისთვის მომსახურების გაფართოება;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a-GE" sz="2400" dirty="0" smtClean="0"/>
              <a:t>2016 წლის ბოლოს გავხნით სპეციალიზირებულ მცირე ზომის მომსახურებას შშმ ბავშვებისთვის;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a-GE" sz="2400" smtClean="0"/>
              <a:t>ფინანსური მიზეზების გამო ბავშვის მიტოვება მინიმუმამდეა დაყვანილი; </a:t>
            </a:r>
            <a:endParaRPr lang="ka-GE" sz="2400" dirty="0" smtClean="0"/>
          </a:p>
        </p:txBody>
      </p:sp>
    </p:spTree>
    <p:extLst>
      <p:ext uri="{BB962C8B-B14F-4D97-AF65-F5344CB8AC3E}">
        <p14:creationId xmlns:p14="http://schemas.microsoft.com/office/powerpoint/2010/main" val="2217520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2551837"/>
            <a:ext cx="89644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a-GE" sz="2800" b="1" smtClean="0"/>
              <a:t>                                    </a:t>
            </a:r>
            <a:r>
              <a:rPr lang="ka-GE" sz="2800" b="1" dirty="0" smtClean="0"/>
              <a:t>დიდი მადლობა </a:t>
            </a:r>
          </a:p>
        </p:txBody>
      </p:sp>
      <p:sp>
        <p:nvSpPr>
          <p:cNvPr id="6" name="Rectangle 5"/>
          <p:cNvSpPr/>
          <p:nvPr/>
        </p:nvSpPr>
        <p:spPr>
          <a:xfrm>
            <a:off x="3347864" y="1844824"/>
            <a:ext cx="2007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70846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230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MoLHSA</dc:creator>
  <cp:lastModifiedBy>MoLHSA</cp:lastModifiedBy>
  <cp:revision>20</cp:revision>
  <dcterms:created xsi:type="dcterms:W3CDTF">2015-05-06T13:11:29Z</dcterms:created>
  <dcterms:modified xsi:type="dcterms:W3CDTF">2016-05-25T14:18:38Z</dcterms:modified>
</cp:coreProperties>
</file>