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85" r:id="rId2"/>
    <p:sldId id="286" r:id="rId3"/>
    <p:sldId id="289" r:id="rId4"/>
    <p:sldId id="288" r:id="rId5"/>
    <p:sldId id="296" r:id="rId6"/>
    <p:sldId id="290" r:id="rId7"/>
    <p:sldId id="287" r:id="rId8"/>
    <p:sldId id="291" r:id="rId9"/>
    <p:sldId id="292" r:id="rId10"/>
    <p:sldId id="294" r:id="rId11"/>
    <p:sldId id="293" r:id="rId12"/>
    <p:sldId id="295" r:id="rId13"/>
    <p:sldId id="26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EDEBA"/>
    <a:srgbClr val="3366CC"/>
    <a:srgbClr val="00FF00"/>
    <a:srgbClr val="CC00FF"/>
    <a:srgbClr val="FF0066"/>
    <a:srgbClr val="FEF1DA"/>
    <a:srgbClr val="FFECC5"/>
    <a:srgbClr val="FFB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3" autoAdjust="0"/>
    <p:restoredTop sz="96255" autoAdjust="0"/>
  </p:normalViewPr>
  <p:slideViewPr>
    <p:cSldViewPr>
      <p:cViewPr>
        <p:scale>
          <a:sx n="80" d="100"/>
          <a:sy n="80" d="100"/>
        </p:scale>
        <p:origin x="-151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1F9C3B-E296-479B-9BB2-4E4EDBBACDD4}" type="datetimeFigureOut">
              <a:rPr lang="en-US"/>
              <a:pPr>
                <a:defRPr/>
              </a:pPr>
              <a:t>08-Aug-16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1FA79-0CDD-448A-A11A-A92861D91D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1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6781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13" cstate="email"/>
          <a:stretch>
            <a:fillRect/>
          </a:stretch>
        </p:blipFill>
        <p:spPr bwMode="auto">
          <a:xfrm>
            <a:off x="346618" y="114300"/>
            <a:ext cx="1278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81000" y="6172200"/>
            <a:ext cx="838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57200" y="6324600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4142C2F4-37FC-476E-9969-096828BCF39E}" type="slidenum">
              <a:rPr lang="en-US" b="1"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US" b="1" dirty="0">
                <a:latin typeface="Arial" charset="0"/>
                <a:cs typeface="Arial" charset="0"/>
              </a:rPr>
              <a:t> / </a:t>
            </a:r>
            <a:r>
              <a:rPr lang="en-US" b="1" dirty="0" smtClean="0">
                <a:latin typeface="Arial" charset="0"/>
                <a:cs typeface="Arial" charset="0"/>
              </a:rPr>
              <a:t>26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JerusalemBusinessNetworkingForu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meetup.com/JBNF-Biom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etup.com/JBNF-Biomed/**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6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JLM-Bio</a:t>
            </a:r>
            <a:endParaRPr lang="en-US" sz="1200" b="1" baseline="30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05200"/>
            <a:ext cx="73152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Accelerating the Bio-Ecosystem of Jerusalem</a:t>
            </a:r>
          </a:p>
        </p:txBody>
      </p:sp>
      <p:pic>
        <p:nvPicPr>
          <p:cNvPr id="2055" name="Picture 8" descr="thumbna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66675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photos3.meetupstatic.com/photos/event/d/3/6/2/600_43511411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4114800"/>
            <a:ext cx="2667000" cy="2090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photos4.meetupstatic.com/photos/event/6/2/6/a/600_44402519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7999" y="4114800"/>
            <a:ext cx="2819401" cy="208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photos1.meetupstatic.com/photos/event/6/4/e/8/600_44402583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4114800"/>
            <a:ext cx="2819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65810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*Previously known as </a:t>
            </a:r>
            <a:r>
              <a:rPr lang="en-US" sz="1200" b="1" kern="0" dirty="0" smtClean="0">
                <a:latin typeface="Tahoma" pitchFamily="34" charset="0"/>
                <a:ea typeface="+mj-ea"/>
                <a:cs typeface="Tahoma" pitchFamily="34" charset="0"/>
              </a:rPr>
              <a:t>J</a:t>
            </a:r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erusalem </a:t>
            </a:r>
            <a:r>
              <a:rPr lang="en-US" sz="1200" b="1" kern="0" dirty="0" smtClean="0">
                <a:latin typeface="Tahoma" pitchFamily="34" charset="0"/>
                <a:ea typeface="+mj-ea"/>
                <a:cs typeface="Tahoma" pitchFamily="34" charset="0"/>
              </a:rPr>
              <a:t>B</a:t>
            </a:r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usiness </a:t>
            </a:r>
            <a:r>
              <a:rPr lang="en-US" sz="1200" b="1" kern="0" dirty="0" smtClean="0">
                <a:latin typeface="Tahoma" pitchFamily="34" charset="0"/>
                <a:ea typeface="+mj-ea"/>
                <a:cs typeface="Tahoma" pitchFamily="34" charset="0"/>
              </a:rPr>
              <a:t>N</a:t>
            </a:r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etworking </a:t>
            </a:r>
            <a:r>
              <a:rPr lang="en-US" sz="1200" b="1" kern="0" dirty="0" smtClean="0">
                <a:latin typeface="Tahoma" pitchFamily="34" charset="0"/>
                <a:ea typeface="+mj-ea"/>
                <a:cs typeface="Tahoma" pitchFamily="34" charset="0"/>
              </a:rPr>
              <a:t>F</a:t>
            </a:r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orum (</a:t>
            </a:r>
            <a:r>
              <a:rPr lang="en-US" sz="1200" b="1" kern="0" dirty="0" smtClean="0">
                <a:latin typeface="Tahoma" pitchFamily="34" charset="0"/>
                <a:ea typeface="+mj-ea"/>
                <a:cs typeface="Tahoma" pitchFamily="34" charset="0"/>
              </a:rPr>
              <a:t>JBNF</a:t>
            </a:r>
            <a:r>
              <a:rPr lang="en-US" sz="1200" kern="0" dirty="0" smtClean="0">
                <a:latin typeface="Tahoma" pitchFamily="34" charset="0"/>
                <a:ea typeface="+mj-ea"/>
                <a:cs typeface="Tahoma" pitchFamily="34" charset="0"/>
              </a:rPr>
              <a:t>)-</a:t>
            </a:r>
            <a:r>
              <a:rPr lang="en-US" sz="1200" b="1" kern="0" dirty="0" err="1" smtClean="0">
                <a:latin typeface="Tahoma" pitchFamily="34" charset="0"/>
                <a:ea typeface="+mj-ea"/>
                <a:cs typeface="Tahoma" pitchFamily="34" charset="0"/>
              </a:rPr>
              <a:t>BioMed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81450" y="2607315"/>
            <a:ext cx="293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 smtClean="0">
                <a:latin typeface="Tahoma" pitchFamily="34" charset="0"/>
                <a:cs typeface="Tahoma" pitchFamily="34" charset="0"/>
              </a:rPr>
              <a:t>*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286000" y="1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&amp; Future JLM-Bio Initiatives*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76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 smtClean="0">
                <a:latin typeface="Arial"/>
                <a:cs typeface="Arial"/>
              </a:rPr>
              <a:t>Professional &amp; Pitch-Night Events </a:t>
            </a:r>
            <a:r>
              <a:rPr lang="en-US" sz="2400" kern="0" dirty="0" smtClean="0">
                <a:solidFill>
                  <a:srgbClr val="0000FF"/>
                </a:solidFill>
              </a:rPr>
              <a:t>√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cs typeface="+mn-cs"/>
              </a:rPr>
              <a:t>Networking Boost – Events’ Welcoming/Network Committee </a:t>
            </a:r>
            <a:r>
              <a:rPr lang="en-US" sz="2400" kern="0" dirty="0" smtClean="0">
                <a:solidFill>
                  <a:srgbClr val="0000FF"/>
                </a:solidFill>
              </a:rPr>
              <a:t>√</a:t>
            </a:r>
            <a:endParaRPr lang="en-US" sz="2400" kern="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cs typeface="+mn-cs"/>
              </a:rPr>
              <a:t>Academia &amp; Hospitals to Industry </a:t>
            </a:r>
            <a:r>
              <a:rPr lang="en-US" sz="2400" kern="0" dirty="0" smtClean="0"/>
              <a:t>Bridging Events</a:t>
            </a:r>
            <a:r>
              <a:rPr lang="en-US" sz="2400" kern="0" dirty="0" smtClean="0">
                <a:solidFill>
                  <a:srgbClr val="0000FF"/>
                </a:solidFill>
              </a:rPr>
              <a:t> √</a:t>
            </a:r>
            <a:endParaRPr lang="en-US" sz="2400" kern="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Promotion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JLM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Bio-Facilities </a:t>
            </a:r>
            <a:r>
              <a:rPr lang="en-US" sz="2400" kern="0" dirty="0" smtClean="0">
                <a:solidFill>
                  <a:srgbClr val="0000FF"/>
                </a:solidFill>
              </a:rPr>
              <a:t>√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baseline="0" dirty="0" smtClean="0">
                <a:solidFill>
                  <a:srgbClr val="0000FF"/>
                </a:solidFill>
                <a:latin typeface="+mn-lt"/>
                <a:cs typeface="+mn-cs"/>
              </a:rPr>
              <a:t>Internship for Life Science Graduates in </a:t>
            </a:r>
            <a:r>
              <a:rPr lang="en-US" sz="2400" kern="0" baseline="0" dirty="0" err="1" smtClean="0">
                <a:solidFill>
                  <a:srgbClr val="0000FF"/>
                </a:solidFill>
                <a:latin typeface="+mn-lt"/>
                <a:cs typeface="+mn-cs"/>
              </a:rPr>
              <a:t>JLM’s</a:t>
            </a:r>
            <a:r>
              <a:rPr lang="en-US" sz="2400" kern="0" baseline="0" dirty="0" smtClean="0">
                <a:solidFill>
                  <a:srgbClr val="0000FF"/>
                </a:solidFill>
                <a:latin typeface="+mn-lt"/>
                <a:cs typeface="+mn-cs"/>
              </a:rPr>
              <a:t> Bio-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Industry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baseline="0" dirty="0" smtClean="0">
                <a:solidFill>
                  <a:srgbClr val="0000FF"/>
                </a:solidFill>
                <a:latin typeface="+mn-lt"/>
                <a:cs typeface="+mn-cs"/>
              </a:rPr>
              <a:t>Strengthening the JLM Bio-Business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2400" kern="0" baseline="0" dirty="0" smtClean="0">
                <a:solidFill>
                  <a:srgbClr val="0000FF"/>
                </a:solidFill>
                <a:latin typeface="+mn-lt"/>
                <a:cs typeface="+mn-cs"/>
              </a:rPr>
              <a:t>Eco-System by Further Involving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+mn-cs"/>
              </a:rPr>
              <a:t> Investors, Legal and Financial Institutions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7508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/>
              <a:t>* All current activities are executed by volunteers; activities in according to the strategic plan 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457200"/>
            <a:ext cx="6858000" cy="1066800"/>
          </a:xfrm>
        </p:spPr>
        <p:txBody>
          <a:bodyPr/>
          <a:lstStyle/>
          <a:p>
            <a:r>
              <a:rPr lang="en-GB" sz="3600" b="1" dirty="0" smtClean="0"/>
              <a:t>Roadmap</a:t>
            </a:r>
            <a:r>
              <a:rPr lang="de-DE" sz="3600" b="1" dirty="0" smtClean="0"/>
              <a:t> – Thinking Forward</a:t>
            </a:r>
            <a:br>
              <a:rPr lang="de-DE" sz="3600" b="1" dirty="0" smtClean="0"/>
            </a:br>
            <a:r>
              <a:rPr lang="en-US" sz="2400" i="1" dirty="0" smtClean="0">
                <a:solidFill>
                  <a:schemeClr val="tx1"/>
                </a:solidFill>
              </a:rPr>
              <a:t>Make </a:t>
            </a:r>
            <a:r>
              <a:rPr lang="en-US" sz="2400" dirty="0" err="1">
                <a:solidFill>
                  <a:schemeClr val="tx1"/>
                </a:solidFill>
              </a:rPr>
              <a:t>JLM</a:t>
            </a:r>
            <a:r>
              <a:rPr lang="en-US" sz="2400" dirty="0">
                <a:solidFill>
                  <a:schemeClr val="tx1"/>
                </a:solidFill>
              </a:rPr>
              <a:t>-Bio</a:t>
            </a:r>
            <a:r>
              <a:rPr lang="en-US" sz="2400" i="1" dirty="0" smtClean="0">
                <a:solidFill>
                  <a:schemeClr val="tx1"/>
                </a:solidFill>
              </a:rPr>
              <a:t> the hub of the </a:t>
            </a:r>
            <a:r>
              <a:rPr lang="en-US" sz="2400" i="1" dirty="0" err="1" smtClean="0">
                <a:solidFill>
                  <a:schemeClr val="tx1"/>
                </a:solidFill>
              </a:rPr>
              <a:t>JLM</a:t>
            </a:r>
            <a:r>
              <a:rPr lang="en-US" sz="2400" i="1" dirty="0" smtClean="0">
                <a:solidFill>
                  <a:schemeClr val="tx1"/>
                </a:solidFill>
              </a:rPr>
              <a:t>-Bio Ecosystem while making it financially sustainable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b="1" dirty="0"/>
          </a:p>
        </p:txBody>
      </p:sp>
      <p:sp>
        <p:nvSpPr>
          <p:cNvPr id="5" name="Rectangle 29"/>
          <p:cNvSpPr/>
          <p:nvPr/>
        </p:nvSpPr>
        <p:spPr>
          <a:xfrm>
            <a:off x="1794514" y="5866495"/>
            <a:ext cx="5463943" cy="8772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JLM</a:t>
            </a:r>
            <a:r>
              <a:rPr lang="en-US" sz="1200" dirty="0">
                <a:solidFill>
                  <a:schemeClr val="tx1"/>
                </a:solidFill>
              </a:rPr>
              <a:t>-Bio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Membership  - 1,500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Annual </a:t>
            </a:r>
            <a:r>
              <a:rPr lang="en-US" sz="1200" dirty="0" err="1">
                <a:solidFill>
                  <a:schemeClr val="tx1"/>
                </a:solidFill>
              </a:rPr>
              <a:t>JLM</a:t>
            </a:r>
            <a:r>
              <a:rPr lang="en-US" sz="1200" dirty="0">
                <a:solidFill>
                  <a:schemeClr val="tx1"/>
                </a:solidFill>
              </a:rPr>
              <a:t>-Bio </a:t>
            </a:r>
            <a:r>
              <a:rPr lang="en-US" sz="1300" dirty="0" smtClean="0">
                <a:solidFill>
                  <a:schemeClr val="tx1"/>
                </a:solidFill>
              </a:rPr>
              <a:t>Conference</a:t>
            </a:r>
            <a:endParaRPr lang="en-US" sz="1300" dirty="0">
              <a:solidFill>
                <a:schemeClr val="tx1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Help create 25 new Bio-start-ups in Jerusalem annually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4514" y="4585812"/>
            <a:ext cx="5463944" cy="1076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Launching the Montefiore program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</a:rPr>
              <a:t>JLM</a:t>
            </a:r>
            <a:r>
              <a:rPr lang="en-US" sz="1200" dirty="0">
                <a:solidFill>
                  <a:schemeClr val="tx1"/>
                </a:solidFill>
              </a:rPr>
              <a:t>-Bio</a:t>
            </a:r>
            <a:r>
              <a:rPr lang="en-US" sz="1300" dirty="0" smtClean="0">
                <a:solidFill>
                  <a:schemeClr val="tx1"/>
                </a:solidFill>
              </a:rPr>
              <a:t> accelerator and start-up mentorship program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Establishment of an International Advisory Board</a:t>
            </a:r>
            <a:endParaRPr lang="en-GB" sz="1300" dirty="0" smtClean="0">
              <a:solidFill>
                <a:schemeClr val="tx1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Help create 30 new Bio-Jobs in Jerusalem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5056" y="1961000"/>
            <a:ext cx="5463944" cy="1146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Launching the new </a:t>
            </a:r>
            <a:r>
              <a:rPr lang="en-US" sz="1400" dirty="0" err="1">
                <a:solidFill>
                  <a:schemeClr val="tx1"/>
                </a:solidFill>
              </a:rPr>
              <a:t>JLM</a:t>
            </a:r>
            <a:r>
              <a:rPr lang="en-US" sz="1400" dirty="0">
                <a:solidFill>
                  <a:schemeClr val="tx1"/>
                </a:solidFill>
              </a:rPr>
              <a:t>-Bio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Website 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Hire Office Administrator (first employee)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JLM</a:t>
            </a:r>
            <a:r>
              <a:rPr lang="en-US" sz="1400" dirty="0">
                <a:solidFill>
                  <a:schemeClr val="tx1"/>
                </a:solidFill>
              </a:rPr>
              <a:t>-Bio</a:t>
            </a:r>
            <a:r>
              <a:rPr lang="en-US" sz="1300" dirty="0" smtClean="0">
                <a:solidFill>
                  <a:schemeClr val="tx1"/>
                </a:solidFill>
              </a:rPr>
              <a:t> Blog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Branding &amp; Promotion - </a:t>
            </a:r>
            <a:r>
              <a:rPr lang="en-US" sz="1400" dirty="0" err="1">
                <a:solidFill>
                  <a:schemeClr val="tx1"/>
                </a:solidFill>
              </a:rPr>
              <a:t>JLM</a:t>
            </a:r>
            <a:r>
              <a:rPr lang="en-US" sz="1400" dirty="0">
                <a:solidFill>
                  <a:schemeClr val="tx1"/>
                </a:solidFill>
              </a:rPr>
              <a:t>-Bio</a:t>
            </a:r>
            <a:endParaRPr lang="en-US" sz="13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2057" y="3200400"/>
            <a:ext cx="5486400" cy="12954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Bio graduate student internship in JLM industry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Bring the </a:t>
            </a:r>
            <a:r>
              <a:rPr lang="en-US" sz="1200" dirty="0" err="1">
                <a:solidFill>
                  <a:schemeClr val="tx1"/>
                </a:solidFill>
              </a:rPr>
              <a:t>JLM</a:t>
            </a:r>
            <a:r>
              <a:rPr lang="en-US" sz="1200" dirty="0">
                <a:solidFill>
                  <a:schemeClr val="tx1"/>
                </a:solidFill>
              </a:rPr>
              <a:t>-Bio</a:t>
            </a:r>
            <a:r>
              <a:rPr lang="en-GB" sz="1300" dirty="0" smtClean="0">
                <a:solidFill>
                  <a:schemeClr val="tx1"/>
                </a:solidFill>
              </a:rPr>
              <a:t> experience online to our + 650 community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Jerusalem Bio professional &amp; Corporate directory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Marketing JLM Bio Infrastructure to Industry</a:t>
            </a:r>
            <a:endParaRPr lang="en-GB" sz="1300" dirty="0" smtClean="0">
              <a:solidFill>
                <a:schemeClr val="tx1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GB" sz="1300" dirty="0" smtClean="0">
                <a:solidFill>
                  <a:schemeClr val="tx1"/>
                </a:solidFill>
              </a:rPr>
              <a:t>75% </a:t>
            </a:r>
            <a:r>
              <a:rPr lang="en-US" sz="1200" dirty="0" err="1">
                <a:solidFill>
                  <a:schemeClr val="tx1"/>
                </a:solidFill>
              </a:rPr>
              <a:t>JLM</a:t>
            </a:r>
            <a:r>
              <a:rPr lang="en-US" sz="1200" dirty="0">
                <a:solidFill>
                  <a:schemeClr val="tx1"/>
                </a:solidFill>
              </a:rPr>
              <a:t>-Bio</a:t>
            </a:r>
            <a:r>
              <a:rPr lang="en-GB" sz="1300" dirty="0" smtClean="0">
                <a:solidFill>
                  <a:schemeClr val="tx1"/>
                </a:solidFill>
              </a:rPr>
              <a:t> paid membership of  JLM Life Sc. Companies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endParaRPr lang="en-GB" sz="13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057" y="1600200"/>
            <a:ext cx="2683511" cy="359840"/>
          </a:xfrm>
          <a:prstGeom prst="rect">
            <a:avLst/>
          </a:prstGeom>
          <a:noFill/>
        </p:spPr>
        <p:txBody>
          <a:bodyPr wrap="square" lIns="82040" tIns="41020" rIns="82040" bIns="41020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Milestones</a:t>
            </a:r>
            <a:endParaRPr lang="he-IL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50" y="1600200"/>
            <a:ext cx="1588307" cy="359840"/>
          </a:xfrm>
          <a:prstGeom prst="rect">
            <a:avLst/>
          </a:prstGeom>
          <a:noFill/>
        </p:spPr>
        <p:txBody>
          <a:bodyPr wrap="square" lIns="82040" tIns="41020" rIns="82040" bIns="41020" rtlCol="1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Timeline</a:t>
            </a:r>
            <a:endParaRPr lang="he-IL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960999"/>
            <a:ext cx="1515565" cy="114620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040" tIns="41020" rIns="82040" bIns="41020" rtlCol="1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Q1-Q2 2016</a:t>
            </a:r>
            <a:endParaRPr lang="he-IL" b="1" i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886" y="3200400"/>
            <a:ext cx="1515565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040" tIns="41020" rIns="82040" bIns="41020" rtlCol="1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Q3-Q4 2016</a:t>
            </a:r>
            <a:endParaRPr lang="he-IL" b="1" i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657" y="4605238"/>
            <a:ext cx="1524000" cy="1037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040" tIns="41020" rIns="82040" bIns="41020" rtlCol="1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2017</a:t>
            </a:r>
            <a:endParaRPr lang="he-IL" b="1" i="1" dirty="0">
              <a:solidFill>
                <a:srgbClr val="0000FF"/>
              </a:solidFill>
            </a:endParaRPr>
          </a:p>
        </p:txBody>
      </p:sp>
      <p:sp>
        <p:nvSpPr>
          <p:cNvPr id="17" name="Rectangle 28"/>
          <p:cNvSpPr/>
          <p:nvPr/>
        </p:nvSpPr>
        <p:spPr>
          <a:xfrm>
            <a:off x="91886" y="5828395"/>
            <a:ext cx="1515565" cy="9534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040" tIns="41020" rIns="82040" bIns="41020" rtlCol="1" anchor="ctr"/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2018 - 2019</a:t>
            </a:r>
            <a:endParaRPr lang="he-IL" b="1" i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0857" y="1961000"/>
            <a:ext cx="1371600" cy="1146207"/>
          </a:xfrm>
          <a:prstGeom prst="rect">
            <a:avLst/>
          </a:prstGeom>
          <a:solidFill>
            <a:srgbClr val="CEFEE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</a:t>
            </a:r>
            <a:r>
              <a:rPr lang="en-US" sz="1300" b="1" dirty="0">
                <a:solidFill>
                  <a:srgbClr val="FF0000"/>
                </a:solidFill>
              </a:rPr>
              <a:t>10</a:t>
            </a:r>
            <a:r>
              <a:rPr lang="en-US" sz="1300" b="1" dirty="0" smtClean="0">
                <a:solidFill>
                  <a:srgbClr val="FF0000"/>
                </a:solidFill>
              </a:rPr>
              <a:t> K 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$ 25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$ 10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$ 20 K</a:t>
            </a: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857" y="1621360"/>
            <a:ext cx="1447800" cy="359840"/>
          </a:xfrm>
          <a:prstGeom prst="rect">
            <a:avLst/>
          </a:prstGeom>
          <a:noFill/>
        </p:spPr>
        <p:txBody>
          <a:bodyPr wrap="square" lIns="82040" tIns="41020" rIns="82040" bIns="41020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Budget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($)</a:t>
            </a:r>
            <a:endParaRPr lang="he-IL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0857" y="3200400"/>
            <a:ext cx="1371600" cy="1295400"/>
          </a:xfrm>
          <a:prstGeom prst="rect">
            <a:avLst/>
          </a:prstGeom>
          <a:solidFill>
            <a:srgbClr val="CEFEE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$ 45 K</a:t>
            </a:r>
            <a:endParaRPr lang="en-US" sz="1300" b="1" dirty="0">
              <a:solidFill>
                <a:srgbClr val="FF0000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$ 10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$ 15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$ 25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dirty="0" smtClean="0">
                <a:solidFill>
                  <a:schemeClr val="tx1"/>
                </a:solidFill>
              </a:rPr>
              <a:t>income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0857" y="4572000"/>
            <a:ext cx="1371600" cy="1103996"/>
          </a:xfrm>
          <a:prstGeom prst="rect">
            <a:avLst/>
          </a:prstGeom>
          <a:solidFill>
            <a:srgbClr val="CEFEE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$ 100 K </a:t>
            </a:r>
            <a:endParaRPr lang="en-US" sz="1300" b="1" dirty="0">
              <a:solidFill>
                <a:srgbClr val="FF0000"/>
              </a:solidFill>
            </a:endParaRP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r>
              <a:rPr lang="en-US" sz="1300" b="1" dirty="0" smtClean="0">
                <a:solidFill>
                  <a:srgbClr val="FF0000"/>
                </a:solidFill>
              </a:rPr>
              <a:t>$ </a:t>
            </a:r>
            <a:r>
              <a:rPr lang="en-US" sz="1300" b="1" dirty="0">
                <a:solidFill>
                  <a:srgbClr val="FF0000"/>
                </a:solidFill>
              </a:rPr>
              <a:t>25</a:t>
            </a:r>
            <a:r>
              <a:rPr lang="en-US" sz="1300" b="1" dirty="0" smtClean="0">
                <a:solidFill>
                  <a:srgbClr val="FF0000"/>
                </a:solidFill>
              </a:rPr>
              <a:t> K</a:t>
            </a:r>
          </a:p>
          <a:p>
            <a:pPr marL="256375" indent="-256375">
              <a:spcAft>
                <a:spcPts val="269"/>
              </a:spcAft>
            </a:pPr>
            <a:r>
              <a:rPr lang="en-US" sz="1300" b="1" dirty="0" smtClean="0">
                <a:solidFill>
                  <a:srgbClr val="FF0000"/>
                </a:solidFill>
              </a:rPr>
              <a:t>       -------</a:t>
            </a:r>
          </a:p>
          <a:p>
            <a:pPr marL="256375" indent="-256375">
              <a:spcAft>
                <a:spcPts val="269"/>
              </a:spcAft>
            </a:pPr>
            <a:r>
              <a:rPr lang="en-US" sz="1300" dirty="0" smtClean="0">
                <a:solidFill>
                  <a:schemeClr val="tx1"/>
                </a:solidFill>
              </a:rPr>
              <a:t>Income </a:t>
            </a:r>
            <a:r>
              <a:rPr lang="en-US" sz="1300" b="1" dirty="0" smtClean="0">
                <a:solidFill>
                  <a:schemeClr val="tx1"/>
                </a:solidFill>
              </a:rPr>
              <a:t>$ 75 K</a:t>
            </a:r>
          </a:p>
          <a:p>
            <a:pPr marL="256375" indent="-256375">
              <a:spcAft>
                <a:spcPts val="269"/>
              </a:spcAft>
              <a:buFont typeface="Arial" pitchFamily="34" charset="0"/>
              <a:buChar char="•"/>
            </a:pPr>
            <a:endParaRPr lang="en-US" sz="13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0857" y="5885997"/>
            <a:ext cx="1371600" cy="838200"/>
          </a:xfrm>
          <a:prstGeom prst="rect">
            <a:avLst/>
          </a:prstGeom>
          <a:solidFill>
            <a:srgbClr val="CEFEE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0" tIns="41020" rIns="82040" bIns="41020" rtlCol="1" anchor="ctr"/>
          <a:lstStyle/>
          <a:p>
            <a:pPr marL="256375" indent="-256375">
              <a:spcAft>
                <a:spcPts val="269"/>
              </a:spcAft>
            </a:pPr>
            <a:r>
              <a:rPr lang="en-US" sz="1300" dirty="0" smtClean="0">
                <a:solidFill>
                  <a:schemeClr val="tx1"/>
                </a:solidFill>
              </a:rPr>
              <a:t>Annual Income </a:t>
            </a:r>
            <a:r>
              <a:rPr lang="en-US" sz="1300" b="1" dirty="0" smtClean="0">
                <a:solidFill>
                  <a:schemeClr val="tx1"/>
                </a:solidFill>
              </a:rPr>
              <a:t>$ 150 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5915" y="5638800"/>
            <a:ext cx="4493538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Sustainable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286000" y="0"/>
            <a:ext cx="6858000" cy="151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JLM-Bio Organizing Team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735670" y="4470939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19200" y="1752600"/>
            <a:ext cx="1924694" cy="2277070"/>
            <a:chOff x="685800" y="1828800"/>
            <a:chExt cx="1924694" cy="2277070"/>
          </a:xfrm>
        </p:grpSpPr>
        <p:pic>
          <p:nvPicPr>
            <p:cNvPr id="27" name="Picture 5" descr="member_281521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80644" y="1828800"/>
              <a:ext cx="1405356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85800" y="3404139"/>
              <a:ext cx="1924694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Joe van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Zwaren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 </a:t>
              </a:r>
            </a:p>
            <a:p>
              <a:pPr algn="ctr">
                <a:spcBef>
                  <a:spcPct val="200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JBNF, JLM-Bio</a:t>
              </a:r>
              <a:endPara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57600" y="1676400"/>
            <a:ext cx="1589987" cy="2374070"/>
            <a:chOff x="2819400" y="1752600"/>
            <a:chExt cx="1589987" cy="2374070"/>
          </a:xfrm>
        </p:grpSpPr>
        <p:pic>
          <p:nvPicPr>
            <p:cNvPr id="29" name="Picture 8" descr="member_814995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28925" y="1752600"/>
              <a:ext cx="1514475" cy="16097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819400" y="3480339"/>
              <a:ext cx="15899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Avigail</a:t>
              </a:r>
              <a:r>
                <a:rPr lang="en-US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Frij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JBNF, JLM-Bio</a:t>
              </a:r>
              <a:endPara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87870" y="4191000"/>
            <a:ext cx="1746953" cy="2297870"/>
            <a:chOff x="6400800" y="1752600"/>
            <a:chExt cx="1746953" cy="2297870"/>
          </a:xfrm>
        </p:grpSpPr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6400800" y="3404139"/>
              <a:ext cx="17469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Shai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Melcer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Hd</a:t>
              </a:r>
              <a:endParaRPr lang="en-US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Bio-Jerusalem</a:t>
              </a:r>
              <a:endPara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5" name="Picture 34" descr="Shai Melcer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629400" y="1752600"/>
              <a:ext cx="1295400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3269070" y="4191000"/>
            <a:ext cx="2285999" cy="2246531"/>
            <a:chOff x="1828800" y="4191000"/>
            <a:chExt cx="2285999" cy="2246531"/>
          </a:xfrm>
        </p:grpSpPr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1828800" y="5791200"/>
              <a:ext cx="2285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Tamar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Tennenbaum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CEO,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Tencure</a:t>
              </a:r>
              <a:endPara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6" name="Picture 35" descr="Tamar Tennenbaum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09800" y="4191000"/>
              <a:ext cx="1524000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3" name="Group 42"/>
          <p:cNvGrpSpPr/>
          <p:nvPr/>
        </p:nvGrpSpPr>
        <p:grpSpPr>
          <a:xfrm>
            <a:off x="5738750" y="1676400"/>
            <a:ext cx="1836330" cy="2447330"/>
            <a:chOff x="4564470" y="1743670"/>
            <a:chExt cx="1836330" cy="2447330"/>
          </a:xfrm>
        </p:grpSpPr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4564470" y="3267670"/>
              <a:ext cx="183633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Yaron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Suissa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CSO, Molecular Detection</a:t>
              </a:r>
              <a:endPara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1" name="Picture 2" descr="https://media.licdn.com/media/p/2/005/084/005/1f6317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800600" y="1743670"/>
              <a:ext cx="135813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5760155" y="4267200"/>
            <a:ext cx="1856983" cy="2133600"/>
            <a:chOff x="5539085" y="4267200"/>
            <a:chExt cx="1856983" cy="213360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5539085" y="5816025"/>
              <a:ext cx="185698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Vitali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Shilo</a:t>
              </a:r>
              <a:r>
                <a:rPr lang="en-US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, PhD.</a:t>
              </a:r>
            </a:p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Hebrew University</a:t>
              </a:r>
              <a:endParaRPr lang="en-US" sz="14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2" name="Picture 4" descr="https://media.licdn.com/media/AAEAAQAAAAAAAAJ1AAAAJGVlOTE4OTQ5LTBiM2UtNGNjYy04M2I5LTlmMDAwOGZjZTNmNg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791200" y="4267200"/>
              <a:ext cx="1419794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74638"/>
            <a:ext cx="6172200" cy="7159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JLM-Bio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Previously known as Jerusalem Business Networking Forum (JBNF)-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BioMed</a:t>
            </a:r>
            <a:endParaRPr lang="en-US" sz="18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M: 972-(0)54-973-0029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Address: POB 18289, Jerusalem 91181</a:t>
            </a:r>
          </a:p>
          <a:p>
            <a:pPr eaLnBrk="1" hangingPunct="1">
              <a:buFontTx/>
              <a:buNone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2"/>
              </a:rPr>
              <a:t>http://meetup.com/JBNF-Biomed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JBNF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-Bio-Med = (Life Science)</a:t>
            </a:r>
          </a:p>
          <a:p>
            <a:pPr lvl="2" eaLnBrk="1" hangingPunct="1">
              <a:buFontTx/>
              <a:buNone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lvl="3" eaLnBrk="1" hangingPunct="1">
              <a:buFontTx/>
              <a:buNone/>
            </a:pPr>
            <a:endParaRPr lang="en-US" sz="1400" dirty="0">
              <a:latin typeface="Tahoma" pitchFamily="34" charset="0"/>
              <a:cs typeface="Tahoma" pitchFamily="34" charset="0"/>
              <a:hlinkClick r:id="rId3"/>
            </a:endParaRPr>
          </a:p>
          <a:p>
            <a:pPr lvl="3" eaLnBrk="1" hangingPunct="1">
              <a:buFontTx/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  <a:hlinkClick r:id="rId3"/>
              </a:rPr>
              <a:t>http://www.facebook.com/JerusalemBusinessNetworkingForum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3" eaLnBrk="1" hangingPunct="1">
              <a:buFontTx/>
              <a:buNone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3"/>
              </a:rPr>
              <a:t>https://www.linkedin.com/company/jerusalem-business- networking-forum-jbnf-</a:t>
            </a:r>
          </a:p>
          <a:p>
            <a:pPr eaLnBrk="1" hangingPunct="1">
              <a:buNone/>
            </a:pPr>
            <a:endParaRPr lang="en-US" sz="1400" dirty="0" smtClean="0">
              <a:latin typeface="Tahoma" pitchFamily="34" charset="0"/>
              <a:cs typeface="Tahoma" pitchFamily="34" charset="0"/>
              <a:hlinkClick r:id="rId3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Website: 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www.jlm-bio.org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4" name="Picture 6" descr="http://www.daad.co/imperia/md/images/informationszentren/icbogota/facebook_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172" y="4388069"/>
            <a:ext cx="609600" cy="609600"/>
          </a:xfrm>
          <a:prstGeom prst="rect">
            <a:avLst/>
          </a:prstGeom>
          <a:noFill/>
        </p:spPr>
      </p:pic>
      <p:pic>
        <p:nvPicPr>
          <p:cNvPr id="12296" name="Picture 8" descr="http://cdn.phys.org/newman/gfx/news/hires/2011/linkedinlog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5257800"/>
            <a:ext cx="1078992" cy="304800"/>
          </a:xfrm>
          <a:prstGeom prst="rect">
            <a:avLst/>
          </a:prstGeom>
          <a:noFill/>
        </p:spPr>
      </p:pic>
      <p:pic>
        <p:nvPicPr>
          <p:cNvPr id="1026" name="Picture 2" descr="Meetu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657600"/>
            <a:ext cx="914400" cy="60511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iyscholar.files.wordpress.com/2010/04/jerusalem_from_mt_olive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1447800"/>
            <a:ext cx="9144001" cy="54102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1"/>
            <a:ext cx="6858000" cy="1143000"/>
          </a:xfrm>
        </p:spPr>
        <p:txBody>
          <a:bodyPr/>
          <a:lstStyle/>
          <a:p>
            <a:pPr lvl="0"/>
            <a:r>
              <a:rPr lang="en-US" sz="3600" b="1" dirty="0" smtClean="0"/>
              <a:t>JLM-Bio Strategic Goals</a:t>
            </a:r>
            <a:endParaRPr lang="en-US" sz="36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8839200" cy="26670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transform Jerusalem to the Bio-startup Capital 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create a strong &amp; functional Bio-ecosystem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strengthen the Bio-startups with professional support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leverage our networking platform for deal-making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6019800" y="4326320"/>
            <a:ext cx="3124200" cy="253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thumbnail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 bwMode="auto">
          <a:xfrm>
            <a:off x="0" y="4017264"/>
            <a:ext cx="4343400" cy="286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thumbnail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https://rikin.smugmug.com/Ultra-Wide-Lens/i-Tn6HNst/0/S/DSC_0066-S.jp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4343400" cy="2857500"/>
          </a:xfrm>
          <a:prstGeom prst="rect">
            <a:avLst/>
          </a:prstGeom>
          <a:noFill/>
        </p:spPr>
      </p:pic>
      <p:pic>
        <p:nvPicPr>
          <p:cNvPr id="15" name="Picture 4" descr="http://cdn.timesofisrael.com/uploads/2013/06/bynetjer2.jp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343400" y="1143000"/>
            <a:ext cx="4800600" cy="29337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0"/>
            <a:ext cx="6858000" cy="1219200"/>
          </a:xfrm>
        </p:spPr>
        <p:txBody>
          <a:bodyPr/>
          <a:lstStyle/>
          <a:p>
            <a:r>
              <a:rPr lang="en-US" sz="3600" b="1" dirty="0" smtClean="0"/>
              <a:t>Jerusalem’s current </a:t>
            </a:r>
            <a:br>
              <a:rPr lang="en-US" sz="3600" b="1" dirty="0" smtClean="0"/>
            </a:br>
            <a:r>
              <a:rPr lang="en-US" sz="3600" b="1" dirty="0" err="1" smtClean="0"/>
              <a:t>BioMed</a:t>
            </a:r>
            <a:r>
              <a:rPr lang="en-US" sz="3600" b="1" dirty="0" smtClean="0"/>
              <a:t> potential  </a:t>
            </a:r>
            <a:endParaRPr lang="en-US" sz="3600" b="1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191000"/>
          </a:xfrm>
          <a:noFill/>
        </p:spPr>
        <p:txBody>
          <a:bodyPr/>
          <a:lstStyle/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Strong academic institutes 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Significant qualified manpower (PhDs,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MScs</a:t>
            </a: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BScs</a:t>
            </a: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&gt;165 Bio-companies 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Most life science startups in Israel 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Numerous VCs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Professional Bio-infrastructure </a:t>
            </a:r>
          </a:p>
          <a:p>
            <a:pPr marL="514350" indent="-514350" algn="l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Various professional accompanying entities</a:t>
            </a:r>
            <a:br>
              <a: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362200" y="1"/>
            <a:ext cx="6781800" cy="914399"/>
          </a:xfrm>
        </p:spPr>
        <p:txBody>
          <a:bodyPr/>
          <a:lstStyle/>
          <a:p>
            <a:r>
              <a:rPr lang="en-US" sz="3600" b="1" dirty="0" smtClean="0"/>
              <a:t>Jerusalem’s Bio-problem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FEDE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Lack of interaction &amp; collaboration prevent Jerusalem from fulfilling its potential as a strong Bio-Ecosystem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52400" y="1219200"/>
            <a:ext cx="9448800" cy="5029200"/>
            <a:chOff x="0" y="1295400"/>
            <a:chExt cx="9144000" cy="4508317"/>
          </a:xfrm>
        </p:grpSpPr>
        <p:pic>
          <p:nvPicPr>
            <p:cNvPr id="14340" name="Picture 4" descr="http://hrexaminer.com/wp-content/uploads/2012/11/broken-linked-hrexaminer-web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295400"/>
              <a:ext cx="9144000" cy="45083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514600" y="1676400"/>
              <a:ext cx="32766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ea typeface="+mj-ea"/>
                  <a:cs typeface="+mj-cs"/>
                </a:rPr>
                <a:t>Academic institutes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2433935"/>
              <a:ext cx="25146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ea typeface="+mj-ea"/>
                  <a:cs typeface="+mj-cs"/>
                </a:rPr>
                <a:t>Bio-start-ups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4338935"/>
              <a:ext cx="22098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ea typeface="+mj-ea"/>
                  <a:cs typeface="+mj-cs"/>
                </a:rPr>
                <a:t>Bio-facilities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600" y="2209800"/>
              <a:ext cx="16764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Hospitals</a:t>
              </a:r>
              <a:endParaRPr lang="en-US" sz="2400" b="1" dirty="0" smtClean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6200" y="4572000"/>
              <a:ext cx="25146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ea typeface="+mj-ea"/>
                  <a:cs typeface="+mj-cs"/>
                </a:rPr>
                <a:t>Bio-consultants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3352800"/>
              <a:ext cx="28194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ea typeface="+mj-ea"/>
                  <a:cs typeface="+mj-cs"/>
                </a:rPr>
                <a:t>Big Bio-Pharma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3048000"/>
              <a:ext cx="2819400" cy="41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Investing entities</a:t>
              </a:r>
              <a:endParaRPr lang="en-US" sz="2400" b="1" dirty="0" smtClean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6781800" cy="914399"/>
          </a:xfrm>
        </p:spPr>
        <p:txBody>
          <a:bodyPr/>
          <a:lstStyle/>
          <a:p>
            <a:r>
              <a:rPr lang="en-US" sz="3600" b="1" dirty="0" smtClean="0"/>
              <a:t>Jerusalem’s Bio-Need</a:t>
            </a:r>
            <a:endParaRPr lang="en-US" sz="3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73660" y="1519535"/>
            <a:ext cx="9217660" cy="5338465"/>
            <a:chOff x="-73660" y="1519535"/>
            <a:chExt cx="9217660" cy="5338465"/>
          </a:xfrm>
        </p:grpSpPr>
        <p:pic>
          <p:nvPicPr>
            <p:cNvPr id="1028" name="Picture 4" descr="http://www.aiimi.com/media/2015/11/shutterstock_194620346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524000"/>
              <a:ext cx="9144000" cy="44958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FEDEB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Evolving</a:t>
              </a:r>
              <a:r>
                <a:rPr lang="en-US" sz="2400" dirty="0" smtClean="0">
                  <a:solidFill>
                    <a:srgbClr val="FF0000"/>
                  </a:solidFill>
                </a:rPr>
                <a:t> JLM’s Bio-Ecosystem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requires</a:t>
              </a:r>
              <a:r>
                <a:rPr lang="en-US" sz="2400" dirty="0" smtClean="0">
                  <a:solidFill>
                    <a:srgbClr val="FF0000"/>
                  </a:solidFill>
                </a:rPr>
                <a:t> a platform for bringing Bio-players together </a:t>
              </a:r>
              <a:r>
                <a:rPr lang="en-US" sz="2400" dirty="0" smtClean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itchFamily="2" charset="2"/>
                </a:rPr>
                <a:t>building</a:t>
              </a:r>
              <a:r>
                <a:rPr lang="en-US" sz="2400" dirty="0" smtClean="0">
                  <a:solidFill>
                    <a:srgbClr val="FF0000"/>
                  </a:solidFill>
                  <a:sym typeface="Wingdings" pitchFamily="2" charset="2"/>
                </a:rPr>
                <a:t> a better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itchFamily="2" charset="2"/>
                </a:rPr>
                <a:t>future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6020" y="1519535"/>
              <a:ext cx="3385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  <a:ea typeface="+mj-ea"/>
                  <a:cs typeface="+mj-cs"/>
                </a:rPr>
                <a:t>Academic institutes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93180" y="1676400"/>
              <a:ext cx="259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  <a:ea typeface="+mj-ea"/>
                  <a:cs typeface="+mj-cs"/>
                </a:rPr>
                <a:t>Bio-start-ups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8780" y="5329535"/>
              <a:ext cx="2283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  <a:ea typeface="+mj-ea"/>
                  <a:cs typeface="+mj-cs"/>
                </a:rPr>
                <a:t>Bio-facilities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1748135"/>
              <a:ext cx="1732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</a:rPr>
                <a:t>Hospitals</a:t>
              </a:r>
              <a:endParaRPr lang="en-US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63340" y="4874373"/>
              <a:ext cx="2598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  <a:ea typeface="+mj-ea"/>
                  <a:cs typeface="+mj-cs"/>
                </a:rPr>
                <a:t>Bio-consultants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1840" y="3957935"/>
              <a:ext cx="2913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  <a:ea typeface="+mj-ea"/>
                  <a:cs typeface="+mj-cs"/>
                </a:rPr>
                <a:t>Big Bio-Pharma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3660" y="4038600"/>
              <a:ext cx="2913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</a:rPr>
                <a:t>Investing entities</a:t>
              </a:r>
              <a:endParaRPr lang="en-US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www.aiimi.com/media/2015/11/shutterstock_194620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2558" y="1524000"/>
            <a:ext cx="57413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1"/>
          <p:cNvSpPr txBox="1">
            <a:spLocks/>
          </p:cNvSpPr>
          <p:nvPr/>
        </p:nvSpPr>
        <p:spPr bwMode="auto">
          <a:xfrm>
            <a:off x="2286000" y="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JLM-Bio is the Solution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274" name="AutoShape 2" descr="data:image/jpeg;base64,/9j/4AAQSkZJRgABAQAAAQABAAD/2wCEAAkGBxMTEBQUExQUFBUUFBgWGBgWFxQVFhUXFBYWGBQWEx0YHCggGBolHRcXIjEhJSkrLi4wFx8zODQsNygtLisBCgoKDg0OGxAQGzAkHyQ3LDAwMjQsLy4sLC8sLCwsLCw0LDQtLDQvLCwsLCwsLCwsLCwsLCwsLCwsLCwsLCwsLP/AABEIAJYAnAMBEQACEQEDEQH/xAAbAAABBQEBAAAAAAAAAAAAAAAEAAIDBQYBB//EADoQAAIBAgQDBQYDCAIDAAAAAAECAAMRBAUSITFBUQYTYXGBIjKRobHBQlJyBxQjYoLR4fAVJHOj8f/EABoBAQADAQEBAAAAAAAAAAAAAAACAwQFAQb/xAAyEQACAgECBQIEBAYDAAAAAAAAAQIDEQQhBRIxQVETYSJxgZEyQqHBIzOx0eHwBhQW/9oADAMBAAIRAxEAPwD3GAKAKAKAKAKAKAKAKAKAKAKAKAKAKAKAKAKAKAKADY3HU6KF6jBFFtzw34SUYuTwiE7IwXNJ4RTv2zwlrq5e35QfvNcNBdL2+pz7OL6aDxlv5IkodrcMy31lfAjf0txnktBcnhLP1PIcX0rWW8fNE47SYbiaqj9Vx9ZCWjvXWJbHiell0mgilnFBgCK1Mg/zr/eVumxflZetXQ/zr7hNPEK3usreRB+khKMo9UWxshL8LTJNUiTOaoB3VAFqgCvAOwBQBQBQBQBQBQBQBQDM9vcsavg2CAlkYVLDiQt726mxmnSWKFm/cxa+qVlWI9tzxWrUqIrcal+BFlNujDnadTMop9zhJQnJdhuBxveXuhQjxveK7ObsRtqUOjyiOjmWqsoGoGzA36jcWM8jdmeETnp+Wtt4Dkzgir3eptVri+4POWK/EuXO5nekTr9TCwHpnTK40HS43uNrWlk7Ob4WVV0em+eO2A2v2yxVRiGq36qtl2/p3meuqqt7JGy+++2OXJpe2yJsJ2rqUWDIx3/CxJU+B/xLbq6rFhoz6ay+mWYye31QY/bnEsb6gluQAt8xKoaShRxyl89fqnLPPheyDU/aK4pKugawPafiG8Qu1pStDVztt7eDQ+KX8ijFLPd/4Lbsn2zNcVnrmnTSkF9rhu1+PjtwEzaiiMZJVp7nQ0ernKLlc1t9DuN/aHRDWpLq/ma6j0FryyrQc345Y9kslF/F3F4qhn3bwS4HtyjECogVT+NWuB5ggbSVvDWo5hLP0K6ONc0+W2HL75/wXWZdoKNEhWa7H8K7kA8z0Ey06Wy3eK2N+q4jTp3iT38Igp9rMOeJYeamWvh1y7L7lC43pH1bX0YTQ7QYdiAKguTYAggkngJVPSXQWXHY0VcS01jUYy3YVVzCkraWqIp42LAHfhxlUarJLMYtmiWoqhLllJJ/MkTFIeDqfJgZFwkuqZKN1cukl9yUGRLDsAjxCkqwU6SQbG17Hkbc427nkk2tjwrO6WIGKfvve4OLBd+TLYC4M7de6Tj0PmLsptWfiM3h8T/2ig394G3K28rViVuM9S6VTdHN4GVl0Vwf5gfQz17TyRi+arHsyzdlFQAgaipINhvbYi8vbXNhmZKTg2uncEw6v+8uz2AZbKB0B685XFS9Rtls3D0UogVaiVxWvnq+u0rccWZL4zzTyljmT2aketQD4kS214afuZqI8ykvYNY8v985b7FGHjJDTJFM34jV8iZFfhLJbz+xHljk0734knw2uP7yNSyskr9pcofkCJXpYurVqJRXDhdF/wAbMW9k35m21usoepfMljY1rRKUG87r7fIhy7FUarBDiEoqeLMGNhzsBxPwls70l8Jmq0jcsz2RY586nEPofWgCKrni6pSRQx87XntO1ayeanHqtLft9lgrMJjUcezVRTe1mfQ23nPfXj5D0lng1/YPLnrYtHNRTTofxDZ1fUSCqABSdtySfAdZm1l+YcqfU18O0mLeeSxgpsyzio9aq+rZnci9jYavZHoLTZU3CCSObqIRtslJrOckX/IOOIHqtpcrpGd6WHg0fYvPan71Tp7gOdJFyQdieB4GZdYo2VNtbo3cO56b4qMvhfVHq04Z9WJoB5/2r7OFS1U6WQv46l1H6TgaqnUaXmtqm0m+za6+TPZUnu0meeVMLRNZadIBDc6rLYjTuTvxmeu+6tetJ5a3WXkSScWn0Cnyig7n2tTqBddQ26XA3l13G9dOKbwl5Sx+pmr01cFsgRMtWrXphy4WmwZimkNpvvYnadWX/InyRbhv8/2wVV6FRb32fsNzPLqgIZFvpO24Fxf8XSbP/RaOazun4wZ4aGabT6MhNMMNRHDid7Ajlf1nSp4hpb0mpJPw3hmaenuqeMZXsBYnTVrU0LMqIdTOqF9x7qgXHxvtKNVxClSjGLT38mzSaWUYSlLbPb9xZvWNN6T9CQfENxH+9JvvnyNT8GPSwVkZQ+X3QdiD7DfpPzEtbTjlFEU1NJ/7uB5I16AHQsPmT95XS8wwXapYtz8iDAWpFlcG7Hba8jX8DaaJ2p2pOI/PkHdWUC7sF2G5uY1GFAaNuVnUt8UwUtfYAkeg2+0ujtBZM88ysePLB6OVJUUMlNGB39kqT6gG/wApX/CZb/Hj5N52Jyk4LA4zEsujvEsinYhUDAE34XZj8BMNuJXKMTqUtw00py6tGEr0yyFQbXW1/TjOnJZWEcODSkmyZswxtSy4jEtVRdwpA48je15RXp+SWTZfq/Vjyms/ZxlTVMUKtjopXOrkWIIAHXiZXrLFGHL3ZZw2lyt5+yPWROUfQCMAre0SXwtUWv7H04SjVV+pVKPsePoeM4ynoxSsATqI4Ak+1tsBxnzNac6nDuU9htfAsmKFQA7mx9dmB/3lIq1OlwfY8ztgJokDEVF5lEYfFgfnKWs1Rfhs87AGVVMRapYhwGItUJBB4m1hw3EvvVXw7Y+RJ4CMiZgayMAGDgkAn8Q6nykNUk1FroeM5XzKoAQ+HqAWPtLZh58jEaYNpxsR5g5kuCpVaIsgdqSAvsbrwBJ9Zp1Nurbl8TcVv12wecii8pfoT1Mppn2QWW4tYFeB6XBMt0/HdXTXyJpxXldDPPS1zlzNblblmUPZiLoushFZTZlU2Lgnc3IIv4TTDi9uksUms8yy/wDexPUaeFsVF7e4Tk2AbEd/psv7uuptXMb20/CfSR4zQ63NprCyc58Ms7NA+GxdbDV6dU0abEOBTD+37bbAgAgBh18ZzbONLVSUKtkbdLpPRzLOXgZjR7TpU9lrsGB2sbm4+M+hhfRNcqmn9UceVdsZczi19AAZRS5XHkbyz0Ynr1M+5o8krLTyzFKpOqpiqdO3RUUt9Vb4zHXOM9S4r8htsfJpM95Nf3COxuBpVsWErFRTFN2Opgtz7Kra547k/wBMs1t/oxW+GVcPojbKXOtsFTjsP3dR6ZN9Dst+tiQDt1G81QkpRUl3RjnHkm14PW/2fYkPgUHNCyn43HyM5ethy3Z8ne4ZPmoS8bGmmQ6AjAGVUDKQdwRY+sA87xOBOGxq1Bv3Z28VP9wTIRqhF5SR5hGizPs9Qrjvlc09Q1EixU+JHI+U5+p4ZVdLnTwyMoJmRbBYZajkU2Z2UIKzk6lA4aFGyj4nx4SS4bX6Dq/X3HIsYA0yVzUvTVyeNk3B5XInEt0Wph8DjleepW4yG4rs9Ww9U1agAWsALXuVKfm5bg/KS1OmnXp4Oa3z+wkmluVNUYkEgd2ym/H3rHymZOj3TI7Fn2XzRhTq4RaVML3Ts7qp1XUXUs199wBv12nS9ScqZRx8OH23LM7FHn9O9SmeY/vMWjfwtEIm87ZC1amByoJ9WlvF/wCcvkv6slPqY7D5SEqaw543I4XvMstS5Q5WiGSPN2Hf4QHgK6sfJSD9pp4avikyUSyzLFhVd2BYXJsACTc8gfOYlH1LGltlsjuVCZjhG95dJ/mQr9JsjHV0/wAuT+khKGeqyaoZNRXKg/PEV+8QjbSLaVK/0JxP5p1pa2/R6ZWRfxy653z1bPLKYTrUZIzdXIUbiz3Hl18BObqOMX6jHqY29iummFSagupF/wATUUWBDgdTZv8AM62h/wCRQqrVc4PbwzJqNErZualjJ6v2By1qOEGogl2L7dCABf4TqS1kdUo2RTSa7mzQ6d0VtPu8mmkDaIwBQCh7UYDWveDios36evpAM9g81NJHov7jA6T+U7beR/zABcZikIuLQDvY3ENUxoC7qisXPIAiwB8b2+EAt/2h1wEpg8mLnyG33Pwnjin1QKPs7hKRrmnWGpanukkghuVj48Jks0Gnn1gv6EXFGqxuX0MLg6qU10ioCvVmZ9rsTx/xJvSx9F1R2ysHvLtgwxyhTUV3OoJuF5E8r+HhMWk4Z6TzN5+hCMMBWe4tqr6yL6aYBIHQm1/VgPWZOK0WyuUoxbWF292eTTz0MzkBqorU2AszM513LqqkKui/u3ZvWxlmt00YaRya+LYSWI5GZjSZ8XQVRfSGY25Af/Jk0CarnJdv7HkejDsxxZpIGCM5JAsOPDjMFNSnLDeCCWQA5nScEMjKSLbqNvXrxl6084tNSz9T3Bt+0OJQ4bBpSUpT7hXVTa4UqoQHxsJt4tanGuK+ZKb6IxmbZU9Vwy1WTSLAC/W95go1KqjyuOSCZaYDCvZKY1VHsBw3Y/7zlOHZPEF17Dr0PWstw/d0aacSqAHxIG8+zor9OuMPCNCWAmWnp0wBQBrC/lAMbneXd09ypNM7hgCdPg1uHnAKHHZKlTdWIv0NrwAzJ6VTDppSppW9yABuerG1yfOAVvanEvUWxJd3sg6m5sAPU/OAWGY5U1AqhJNkUhuZsN/UH7QA7E50K+Fs5tVpMCQeDgbEjxsb+kApsRjk03BgE3ZDBNiGr1CD3XdNTB5M7EH2fLSN/EQATEKaRNVQGJpstiLixH1B3EjKEZLEllBjv2eZd+81KrvcqtMpfxqbbH9N/jKf+rVySrisJ9cHnKiXPMNQpMVotVcg77KV8bEWvOZPgsH+GTK3V4K/B4Ja7imxCBzpYnYgHjbxtKa+E2wsi201nc89N5L7tZhKnfnTSfu0RUQqpK2UciPOVcTrtnflReOi2E08hWcZJ3eApGw107M55/xL6h6Ej4TRrdIlpItLeOMnso/CUuQ40Ua6MSFGoXJNgAdjecvRc61EHHyQj1PRMrzDvhcKVHEX46TwJHK/SfZGgNvAHGAcgHIBwwDEZxhu7rMo2BOoeR5fWAVWLJ0m0Atew+VU3Xv6l3q03IW52XYEEC3Hc7wDR51gu9p2HvruvK56HwMAxjUxcrURkbowIPmL8R48IBXV8gpsbgkeF4ATQU0gAHawFgL2A8hwEAcra6Z52vALrs7Wp08vqrSGlk1l+t3Pv+Vj6WgCwmGQrygAmNwajcQDX5HWLYemTxK28wLgH5QAutTVlIYAqRuDwI8fCRlBSTjLdMHnGYYag9Vil1pq9wLXDgWIt0FxfymWOgohNWRjhr3I8izk23ZyiVpamFi+4HRR7s2Ei2gDjAOGANgDTAMz2tT2kbqpHwP+YBmkqB1NjexIPgRy+cAvuxVW3ep4q32P2gGm1QCm7UIDSU81f6g3+ggGXYwAGtRL1KaXI1OoNuhYX+UA0uZZNTw4DUwwVms12LWJHskX4Dl6iAVb4IgMaZtqFjbmDyMAr1zSpS9l1bbmATACMLje/cKzd2nNiDe3RR1gHoGGxdBUAV0CqoAubWAG3GAUmdZz3gNOl7h95vzDovh4wAXJMCKtUC3sJu3Q9F/3pANmIA68AcYBwwBpgDDAKDtQPZT1+ggHn+UPpxdZOTqHHmux+VvhANJkVbRiF6N7J9eHztANdrgFZ2gb+EP1j6GAZR6nt6eo+kAdhB/2KX/kX6wDeVVDKVYAg7EHgYBlsxwwo1dKE6WUNYm+k3IIHhAGMVb3gDAElCkOVoByoinygCw2Fas+insB7zcl8/HwgGyy/BrSQInAcSeLHmTACoB2APMA4YAxoAxjAKPtL7i/qP0gHnF9OPpn811+IP8AaAXlU6WBHI3+EA1tDE6lB6gGABZ2+yjxJ+At94BlsOL16x/JRUDw1Vqf2BgBS7VUPRwfnANsHgGdzt71z/KoH3+8ABBgEdZC2y8SbDzPCAaE9lqW1qlUWAuAQdVhudwSLwC7weGSmoVBpA+fiepgBAgDhAHQB5gDTAImMAid4BS54Sae25BvAMDVwzviEcKwCXNyLb2IsPjAD8ZiV03v/fygGhydz3S3HKAMzZ7sPBfqYBncvb28V+imP/Zf7QAjFGxvANdRrXAPhf5QDO4mrqZnP4iT6cvkBABcJU1ANya5HiAStx4XBgFplNK9ZPA3+AP+IBrQYA8QB4gDxAHQB5gDDAIngAtWAAYhLwAbEYIEbc4APSyincMVBPlACqigHaAUea19LEngRx8oBQYNzeq1tnIF/BTxgBWY1Rbz/wBEA0DYi1HbiQFHrYH6GAU+cVdNIgcSLDzOwgBhohGFMcKVOnTH9KC/1gFnki/xb/yn7CAaFTAJVgD1gEggD4A4wDhgELiADVFgA1RIBymu1oAqa7esAFxK7wAJ8MGuD5wAWrgBsLQCBMjQMGIvbcbmwgHa7e0B03+PCAVeOOqtRXlrBPkvtfaAH0G1Fm/M5Pz2+VoBb5OPbP6fuIBeIYBOsAkWASCAOgD4BwiARsIBA6wCB0gDEXeAPKQATEJvAIkSxgCrUdx5wBmJTYwCkxeGa+pd+VusAq3wtQOajCxAIHPjxgB2B9weUAusoHE+kAuqYgE6iASqIA8CAOgDoAoAwiARssAiZYA3TtAOEnpAI2p3gEDUt4BK1LhAB8TT2gEFPD8YBFVwtza0AFGR77MVvygFpg8GE2EAsUWATKsAeBAHgQDsA7AFAOGANIgDCIA3TtPGBpEAjKz0DiggDSYAx6d4A1KW/pAGil7UAmK2EA4iwCZIBKBAHiAdgHY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data:image/jpeg;base64,/9j/4AAQSkZJRgABAQAAAQABAAD/2wCEAAkGBxMTEBQUExQUFBUUFBgWGBgWFxQVFhUXFBYWGBQWEx0YHCggGBolHRcXIjEhJSkrLi4wFx8zODQsNygtLisBCgoKDg0OGxAQGzAkHyQ3LDAwMjQsLy4sLC8sLCwsLCw0LDQtLDQvLCwsLCwsLCwsLCwsLCwsLCwsLCwsLCwsLP/AABEIAJYAnAMBEQACEQEDEQH/xAAbAAABBQEBAAAAAAAAAAAAAAAEAAIDBQYBB//EADoQAAIBAgQDBQYDCAIDAAAAAAECAAMRBAUSITFBUQYTYXGBIjKRobHBQlJyBxQjYoLR4fAVJHOj8f/EABoBAQADAQEBAAAAAAAAAAAAAAACAwQFAQb/xAAyEQACAgECBQIEBAYDAAAAAAAAAQIDEQQhBRIxQVETYSJxgZEyQqHBIzOx0eHwBhQW/9oADAMBAAIRAxEAPwD3GAKAKAKAKAKAKAKAKAKAKAKAKAKAKAKAKAKAKAKADY3HU6KF6jBFFtzw34SUYuTwiE7IwXNJ4RTv2zwlrq5e35QfvNcNBdL2+pz7OL6aDxlv5IkodrcMy31lfAjf0txnktBcnhLP1PIcX0rWW8fNE47SYbiaqj9Vx9ZCWjvXWJbHiell0mgilnFBgCK1Mg/zr/eVumxflZetXQ/zr7hNPEK3usreRB+khKMo9UWxshL8LTJNUiTOaoB3VAFqgCvAOwBQBQBQBQBQBQBQBQDM9vcsavg2CAlkYVLDiQt726mxmnSWKFm/cxa+qVlWI9tzxWrUqIrcal+BFlNujDnadTMop9zhJQnJdhuBxveXuhQjxveK7ObsRtqUOjyiOjmWqsoGoGzA36jcWM8jdmeETnp+Wtt4Dkzgir3eptVri+4POWK/EuXO5nekTr9TCwHpnTK40HS43uNrWlk7Ob4WVV0em+eO2A2v2yxVRiGq36qtl2/p3meuqqt7JGy+++2OXJpe2yJsJ2rqUWDIx3/CxJU+B/xLbq6rFhoz6ay+mWYye31QY/bnEsb6gluQAt8xKoaShRxyl89fqnLPPheyDU/aK4pKugawPafiG8Qu1pStDVztt7eDQ+KX8ijFLPd/4Lbsn2zNcVnrmnTSkF9rhu1+PjtwEzaiiMZJVp7nQ0ernKLlc1t9DuN/aHRDWpLq/ma6j0FryyrQc345Y9kslF/F3F4qhn3bwS4HtyjECogVT+NWuB5ggbSVvDWo5hLP0K6ONc0+W2HL75/wXWZdoKNEhWa7H8K7kA8z0Ey06Wy3eK2N+q4jTp3iT38Igp9rMOeJYeamWvh1y7L7lC43pH1bX0YTQ7QYdiAKguTYAggkngJVPSXQWXHY0VcS01jUYy3YVVzCkraWqIp42LAHfhxlUarJLMYtmiWoqhLllJJ/MkTFIeDqfJgZFwkuqZKN1cukl9yUGRLDsAjxCkqwU6SQbG17Hkbc427nkk2tjwrO6WIGKfvve4OLBd+TLYC4M7de6Tj0PmLsptWfiM3h8T/2ig394G3K28rViVuM9S6VTdHN4GVl0Vwf5gfQz17TyRi+arHsyzdlFQAgaipINhvbYi8vbXNhmZKTg2uncEw6v+8uz2AZbKB0B685XFS9Rtls3D0UogVaiVxWvnq+u0rccWZL4zzTyljmT2aketQD4kS214afuZqI8ykvYNY8v985b7FGHjJDTJFM34jV8iZFfhLJbz+xHljk0734knw2uP7yNSyskr9pcofkCJXpYurVqJRXDhdF/wAbMW9k35m21usoepfMljY1rRKUG87r7fIhy7FUarBDiEoqeLMGNhzsBxPwls70l8Jmq0jcsz2RY586nEPofWgCKrni6pSRQx87XntO1ayeanHqtLft9lgrMJjUcezVRTe1mfQ23nPfXj5D0lng1/YPLnrYtHNRTTofxDZ1fUSCqABSdtySfAdZm1l+YcqfU18O0mLeeSxgpsyzio9aq+rZnci9jYavZHoLTZU3CCSObqIRtslJrOckX/IOOIHqtpcrpGd6WHg0fYvPan71Tp7gOdJFyQdieB4GZdYo2VNtbo3cO56b4qMvhfVHq04Z9WJoB5/2r7OFS1U6WQv46l1H6TgaqnUaXmtqm0m+za6+TPZUnu0meeVMLRNZadIBDc6rLYjTuTvxmeu+6tetJ5a3WXkSScWn0Cnyig7n2tTqBddQ26XA3l13G9dOKbwl5Sx+pmr01cFsgRMtWrXphy4WmwZimkNpvvYnadWX/InyRbhv8/2wVV6FRb32fsNzPLqgIZFvpO24Fxf8XSbP/RaOazun4wZ4aGabT6MhNMMNRHDid7Ajlf1nSp4hpb0mpJPw3hmaenuqeMZXsBYnTVrU0LMqIdTOqF9x7qgXHxvtKNVxClSjGLT38mzSaWUYSlLbPb9xZvWNN6T9CQfENxH+9JvvnyNT8GPSwVkZQ+X3QdiD7DfpPzEtbTjlFEU1NJ/7uB5I16AHQsPmT95XS8wwXapYtz8iDAWpFlcG7Hba8jX8DaaJ2p2pOI/PkHdWUC7sF2G5uY1GFAaNuVnUt8UwUtfYAkeg2+0ujtBZM88ysePLB6OVJUUMlNGB39kqT6gG/wApX/CZb/Hj5N52Jyk4LA4zEsujvEsinYhUDAE34XZj8BMNuJXKMTqUtw00py6tGEr0yyFQbXW1/TjOnJZWEcODSkmyZswxtSy4jEtVRdwpA48je15RXp+SWTZfq/Vjyms/ZxlTVMUKtjopXOrkWIIAHXiZXrLFGHL3ZZw2lyt5+yPWROUfQCMAre0SXwtUWv7H04SjVV+pVKPsePoeM4ynoxSsATqI4Ak+1tsBxnzNac6nDuU9htfAsmKFQA7mx9dmB/3lIq1OlwfY8ztgJokDEVF5lEYfFgfnKWs1Rfhs87AGVVMRapYhwGItUJBB4m1hw3EvvVXw7Y+RJ4CMiZgayMAGDgkAn8Q6nykNUk1FroeM5XzKoAQ+HqAWPtLZh58jEaYNpxsR5g5kuCpVaIsgdqSAvsbrwBJ9Zp1Nurbl8TcVv12wecii8pfoT1Mppn2QWW4tYFeB6XBMt0/HdXTXyJpxXldDPPS1zlzNblblmUPZiLoushFZTZlU2Lgnc3IIv4TTDi9uksUms8yy/wDexPUaeFsVF7e4Tk2AbEd/psv7uuptXMb20/CfSR4zQ63NprCyc58Ms7NA+GxdbDV6dU0abEOBTD+37bbAgAgBh18ZzbONLVSUKtkbdLpPRzLOXgZjR7TpU9lrsGB2sbm4+M+hhfRNcqmn9UceVdsZczi19AAZRS5XHkbyz0Ynr1M+5o8krLTyzFKpOqpiqdO3RUUt9Vb4zHXOM9S4r8htsfJpM95Nf3COxuBpVsWErFRTFN2Opgtz7Kra547k/wBMs1t/oxW+GVcPojbKXOtsFTjsP3dR6ZN9Dst+tiQDt1G81QkpRUl3RjnHkm14PW/2fYkPgUHNCyn43HyM5ethy3Z8ne4ZPmoS8bGmmQ6AjAGVUDKQdwRY+sA87xOBOGxq1Bv3Z28VP9wTIRqhF5SR5hGizPs9Qrjvlc09Q1EixU+JHI+U5+p4ZVdLnTwyMoJmRbBYZajkU2Z2UIKzk6lA4aFGyj4nx4SS4bX6Dq/X3HIsYA0yVzUvTVyeNk3B5XInEt0Wph8DjleepW4yG4rs9Ww9U1agAWsALXuVKfm5bg/KS1OmnXp4Oa3z+wkmluVNUYkEgd2ym/H3rHymZOj3TI7Fn2XzRhTq4RaVML3Ts7qp1XUXUs199wBv12nS9ScqZRx8OH23LM7FHn9O9SmeY/vMWjfwtEIm87ZC1amByoJ9WlvF/wCcvkv6slPqY7D5SEqaw543I4XvMstS5Q5WiGSPN2Hf4QHgK6sfJSD9pp4avikyUSyzLFhVd2BYXJsACTc8gfOYlH1LGltlsjuVCZjhG95dJ/mQr9JsjHV0/wAuT+khKGeqyaoZNRXKg/PEV+8QjbSLaVK/0JxP5p1pa2/R6ZWRfxy653z1bPLKYTrUZIzdXIUbiz3Hl18BObqOMX6jHqY29iummFSagupF/wATUUWBDgdTZv8AM62h/wCRQqrVc4PbwzJqNErZualjJ6v2By1qOEGogl2L7dCABf4TqS1kdUo2RTSa7mzQ6d0VtPu8mmkDaIwBQCh7UYDWveDios36evpAM9g81NJHov7jA6T+U7beR/zABcZikIuLQDvY3ENUxoC7qisXPIAiwB8b2+EAt/2h1wEpg8mLnyG33Pwnjin1QKPs7hKRrmnWGpanukkghuVj48Jks0Gnn1gv6EXFGqxuX0MLg6qU10ioCvVmZ9rsTx/xJvSx9F1R2ysHvLtgwxyhTUV3OoJuF5E8r+HhMWk4Z6TzN5+hCMMBWe4tqr6yL6aYBIHQm1/VgPWZOK0WyuUoxbWF292eTTz0MzkBqorU2AszM513LqqkKui/u3ZvWxlmt00YaRya+LYSWI5GZjSZ8XQVRfSGY25Af/Jk0CarnJdv7HkejDsxxZpIGCM5JAsOPDjMFNSnLDeCCWQA5nScEMjKSLbqNvXrxl6084tNSz9T3Bt+0OJQ4bBpSUpT7hXVTa4UqoQHxsJt4tanGuK+ZKb6IxmbZU9Vwy1WTSLAC/W95go1KqjyuOSCZaYDCvZKY1VHsBw3Y/7zlOHZPEF17Dr0PWstw/d0aacSqAHxIG8+zor9OuMPCNCWAmWnp0wBQBrC/lAMbneXd09ypNM7hgCdPg1uHnAKHHZKlTdWIv0NrwAzJ6VTDppSppW9yABuerG1yfOAVvanEvUWxJd3sg6m5sAPU/OAWGY5U1AqhJNkUhuZsN/UH7QA7E50K+Fs5tVpMCQeDgbEjxsb+kApsRjk03BgE3ZDBNiGr1CD3XdNTB5M7EH2fLSN/EQATEKaRNVQGJpstiLixH1B3EjKEZLEllBjv2eZd+81KrvcqtMpfxqbbH9N/jKf+rVySrisJ9cHnKiXPMNQpMVotVcg77KV8bEWvOZPgsH+GTK3V4K/B4Ja7imxCBzpYnYgHjbxtKa+E2wsi201nc89N5L7tZhKnfnTSfu0RUQqpK2UciPOVcTrtnflReOi2E08hWcZJ3eApGw107M55/xL6h6Ej4TRrdIlpItLeOMnso/CUuQ40Ua6MSFGoXJNgAdjecvRc61EHHyQj1PRMrzDvhcKVHEX46TwJHK/SfZGgNvAHGAcgHIBwwDEZxhu7rMo2BOoeR5fWAVWLJ0m0Atew+VU3Xv6l3q03IW52XYEEC3Hc7wDR51gu9p2HvruvK56HwMAxjUxcrURkbowIPmL8R48IBXV8gpsbgkeF4ATQU0gAHawFgL2A8hwEAcra6Z52vALrs7Wp08vqrSGlk1l+t3Pv+Vj6WgCwmGQrygAmNwajcQDX5HWLYemTxK28wLgH5QAutTVlIYAqRuDwI8fCRlBSTjLdMHnGYYag9Vil1pq9wLXDgWIt0FxfymWOgohNWRjhr3I8izk23ZyiVpamFi+4HRR7s2Ei2gDjAOGANgDTAMz2tT2kbqpHwP+YBmkqB1NjexIPgRy+cAvuxVW3ep4q32P2gGm1QCm7UIDSU81f6g3+ggGXYwAGtRL1KaXI1OoNuhYX+UA0uZZNTw4DUwwVms12LWJHskX4Dl6iAVb4IgMaZtqFjbmDyMAr1zSpS9l1bbmATACMLje/cKzd2nNiDe3RR1gHoGGxdBUAV0CqoAubWAG3GAUmdZz3gNOl7h95vzDovh4wAXJMCKtUC3sJu3Q9F/3pANmIA68AcYBwwBpgDDAKDtQPZT1+ggHn+UPpxdZOTqHHmux+VvhANJkVbRiF6N7J9eHztANdrgFZ2gb+EP1j6GAZR6nt6eo+kAdhB/2KX/kX6wDeVVDKVYAg7EHgYBlsxwwo1dKE6WUNYm+k3IIHhAGMVb3gDAElCkOVoByoinygCw2Fas+insB7zcl8/HwgGyy/BrSQInAcSeLHmTACoB2APMA4YAxoAxjAKPtL7i/qP0gHnF9OPpn811+IP8AaAXlU6WBHI3+EA1tDE6lB6gGABZ2+yjxJ+At94BlsOL16x/JRUDw1Vqf2BgBS7VUPRwfnANsHgGdzt71z/KoH3+8ABBgEdZC2y8SbDzPCAaE9lqW1qlUWAuAQdVhudwSLwC7weGSmoVBpA+fiepgBAgDhAHQB5gDTAImMAid4BS54Sae25BvAMDVwzviEcKwCXNyLb2IsPjAD8ZiV03v/fygGhydz3S3HKAMzZ7sPBfqYBncvb28V+imP/Zf7QAjFGxvANdRrXAPhf5QDO4mrqZnP4iT6cvkBABcJU1ANya5HiAStx4XBgFplNK9ZPA3+AP+IBrQYA8QB4gDxAHQB5gDDAIngAtWAAYhLwAbEYIEbc4APSyincMVBPlACqigHaAUea19LEngRx8oBQYNzeq1tnIF/BTxgBWY1Rbz/wBEA0DYi1HbiQFHrYH6GAU+cVdNIgcSLDzOwgBhohGFMcKVOnTH9KC/1gFnki/xb/yn7CAaFTAJVgD1gEggD4A4wDhgELiADVFgA1RIBymu1oAqa7esAFxK7wAJ8MGuD5wAWrgBsLQCBMjQMGIvbcbmwgHa7e0B03+PCAVeOOqtRXlrBPkvtfaAH0G1Fm/M5Pz2+VoBb5OPbP6fuIBeIYBOsAkWASCAOgD4BwiARsIBA6wCB0gDEXeAPKQATEJvAIkSxgCrUdx5wBmJTYwCkxeGa+pd+VusAq3wtQOajCxAIHPjxgB2B9weUAusoHE+kAuqYgE6iASqIA8CAOgDoAoAwiARssAiZYA3TtAOEnpAI2p3gEDUt4BK1LhAB8TT2gEFPD8YBFVwtza0AFGR77MVvygFpg8GE2EAsUWATKsAeBAHgQDsA7AFAOGANIgDCIA3TtPGBpEAjKz0DiggDSYAx6d4A1KW/pAGil7UAmK2EA4iwCZIBKBAHiAdgHY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AutoShape 6" descr="data:image/jpeg;base64,/9j/4AAQSkZJRgABAQAAAQABAAD/2wCEAAkGBxMTEBQUExQUFBUUFBgWGBgWFxQVFhUXFBYWGBQWEx0YHCggGBolHRcXIjEhJSkrLi4wFx8zODQsNygtLisBCgoKDg0OGxAQGzAkHyQ3LDAwMjQsLy4sLC8sLCwsLCw0LDQtLDQvLCwsLCwsLCwsLCwsLCwsLCwsLCwsLCwsLP/AABEIAJYAnAMBEQACEQEDEQH/xAAbAAABBQEBAAAAAAAAAAAAAAAEAAIDBQYBB//EADoQAAIBAgQDBQYDCAIDAAAAAAECAAMRBAUSITFBUQYTYXGBIjKRobHBQlJyBxQjYoLR4fAVJHOj8f/EABoBAQADAQEBAAAAAAAAAAAAAAACAwQFAQb/xAAyEQACAgECBQIEBAYDAAAAAAAAAQIDEQQhBRIxQVETYSJxgZEyQqHBIzOx0eHwBhQW/9oADAMBAAIRAxEAPwD3GAKAKAKAKAKAKAKAKAKAKAKAKAKAKAKAKAKAKAKADY3HU6KF6jBFFtzw34SUYuTwiE7IwXNJ4RTv2zwlrq5e35QfvNcNBdL2+pz7OL6aDxlv5IkodrcMy31lfAjf0txnktBcnhLP1PIcX0rWW8fNE47SYbiaqj9Vx9ZCWjvXWJbHiell0mgilnFBgCK1Mg/zr/eVumxflZetXQ/zr7hNPEK3usreRB+khKMo9UWxshL8LTJNUiTOaoB3VAFqgCvAOwBQBQBQBQBQBQBQBQDM9vcsavg2CAlkYVLDiQt726mxmnSWKFm/cxa+qVlWI9tzxWrUqIrcal+BFlNujDnadTMop9zhJQnJdhuBxveXuhQjxveK7ObsRtqUOjyiOjmWqsoGoGzA36jcWM8jdmeETnp+Wtt4Dkzgir3eptVri+4POWK/EuXO5nekTr9TCwHpnTK40HS43uNrWlk7Ob4WVV0em+eO2A2v2yxVRiGq36qtl2/p3meuqqt7JGy+++2OXJpe2yJsJ2rqUWDIx3/CxJU+B/xLbq6rFhoz6ay+mWYye31QY/bnEsb6gluQAt8xKoaShRxyl89fqnLPPheyDU/aK4pKugawPafiG8Qu1pStDVztt7eDQ+KX8ijFLPd/4Lbsn2zNcVnrmnTSkF9rhu1+PjtwEzaiiMZJVp7nQ0ernKLlc1t9DuN/aHRDWpLq/ma6j0FryyrQc345Y9kslF/F3F4qhn3bwS4HtyjECogVT+NWuB5ggbSVvDWo5hLP0K6ONc0+W2HL75/wXWZdoKNEhWa7H8K7kA8z0Ey06Wy3eK2N+q4jTp3iT38Igp9rMOeJYeamWvh1y7L7lC43pH1bX0YTQ7QYdiAKguTYAggkngJVPSXQWXHY0VcS01jUYy3YVVzCkraWqIp42LAHfhxlUarJLMYtmiWoqhLllJJ/MkTFIeDqfJgZFwkuqZKN1cukl9yUGRLDsAjxCkqwU6SQbG17Hkbc427nkk2tjwrO6WIGKfvve4OLBd+TLYC4M7de6Tj0PmLsptWfiM3h8T/2ig394G3K28rViVuM9S6VTdHN4GVl0Vwf5gfQz17TyRi+arHsyzdlFQAgaipINhvbYi8vbXNhmZKTg2uncEw6v+8uz2AZbKB0B685XFS9Rtls3D0UogVaiVxWvnq+u0rccWZL4zzTyljmT2aketQD4kS214afuZqI8ykvYNY8v985b7FGHjJDTJFM34jV8iZFfhLJbz+xHljk0734knw2uP7yNSyskr9pcofkCJXpYurVqJRXDhdF/wAbMW9k35m21usoepfMljY1rRKUG87r7fIhy7FUarBDiEoqeLMGNhzsBxPwls70l8Jmq0jcsz2RY586nEPofWgCKrni6pSRQx87XntO1ayeanHqtLft9lgrMJjUcezVRTe1mfQ23nPfXj5D0lng1/YPLnrYtHNRTTofxDZ1fUSCqABSdtySfAdZm1l+YcqfU18O0mLeeSxgpsyzio9aq+rZnci9jYavZHoLTZU3CCSObqIRtslJrOckX/IOOIHqtpcrpGd6WHg0fYvPan71Tp7gOdJFyQdieB4GZdYo2VNtbo3cO56b4qMvhfVHq04Z9WJoB5/2r7OFS1U6WQv46l1H6TgaqnUaXmtqm0m+za6+TPZUnu0meeVMLRNZadIBDc6rLYjTuTvxmeu+6tetJ5a3WXkSScWn0Cnyig7n2tTqBddQ26XA3l13G9dOKbwl5Sx+pmr01cFsgRMtWrXphy4WmwZimkNpvvYnadWX/InyRbhv8/2wVV6FRb32fsNzPLqgIZFvpO24Fxf8XSbP/RaOazun4wZ4aGabT6MhNMMNRHDid7Ajlf1nSp4hpb0mpJPw3hmaenuqeMZXsBYnTVrU0LMqIdTOqF9x7qgXHxvtKNVxClSjGLT38mzSaWUYSlLbPb9xZvWNN6T9CQfENxH+9JvvnyNT8GPSwVkZQ+X3QdiD7DfpPzEtbTjlFEU1NJ/7uB5I16AHQsPmT95XS8wwXapYtz8iDAWpFlcG7Hba8jX8DaaJ2p2pOI/PkHdWUC7sF2G5uY1GFAaNuVnUt8UwUtfYAkeg2+0ujtBZM88ysePLB6OVJUUMlNGB39kqT6gG/wApX/CZb/Hj5N52Jyk4LA4zEsujvEsinYhUDAE34XZj8BMNuJXKMTqUtw00py6tGEr0yyFQbXW1/TjOnJZWEcODSkmyZswxtSy4jEtVRdwpA48je15RXp+SWTZfq/Vjyms/ZxlTVMUKtjopXOrkWIIAHXiZXrLFGHL3ZZw2lyt5+yPWROUfQCMAre0SXwtUWv7H04SjVV+pVKPsePoeM4ynoxSsATqI4Ak+1tsBxnzNac6nDuU9htfAsmKFQA7mx9dmB/3lIq1OlwfY8ztgJokDEVF5lEYfFgfnKWs1Rfhs87AGVVMRapYhwGItUJBB4m1hw3EvvVXw7Y+RJ4CMiZgayMAGDgkAn8Q6nykNUk1FroeM5XzKoAQ+HqAWPtLZh58jEaYNpxsR5g5kuCpVaIsgdqSAvsbrwBJ9Zp1Nurbl8TcVv12wecii8pfoT1Mppn2QWW4tYFeB6XBMt0/HdXTXyJpxXldDPPS1zlzNblblmUPZiLoushFZTZlU2Lgnc3IIv4TTDi9uksUms8yy/wDexPUaeFsVF7e4Tk2AbEd/psv7uuptXMb20/CfSR4zQ63NprCyc58Ms7NA+GxdbDV6dU0abEOBTD+37bbAgAgBh18ZzbONLVSUKtkbdLpPRzLOXgZjR7TpU9lrsGB2sbm4+M+hhfRNcqmn9UceVdsZczi19AAZRS5XHkbyz0Ynr1M+5o8krLTyzFKpOqpiqdO3RUUt9Vb4zHXOM9S4r8htsfJpM95Nf3COxuBpVsWErFRTFN2Opgtz7Kra547k/wBMs1t/oxW+GVcPojbKXOtsFTjsP3dR6ZN9Dst+tiQDt1G81QkpRUl3RjnHkm14PW/2fYkPgUHNCyn43HyM5ethy3Z8ne4ZPmoS8bGmmQ6AjAGVUDKQdwRY+sA87xOBOGxq1Bv3Z28VP9wTIRqhF5SR5hGizPs9Qrjvlc09Q1EixU+JHI+U5+p4ZVdLnTwyMoJmRbBYZajkU2Z2UIKzk6lA4aFGyj4nx4SS4bX6Dq/X3HIsYA0yVzUvTVyeNk3B5XInEt0Wph8DjleepW4yG4rs9Ww9U1agAWsALXuVKfm5bg/KS1OmnXp4Oa3z+wkmluVNUYkEgd2ym/H3rHymZOj3TI7Fn2XzRhTq4RaVML3Ts7qp1XUXUs199wBv12nS9ScqZRx8OH23LM7FHn9O9SmeY/vMWjfwtEIm87ZC1amByoJ9WlvF/wCcvkv6slPqY7D5SEqaw543I4XvMstS5Q5WiGSPN2Hf4QHgK6sfJSD9pp4avikyUSyzLFhVd2BYXJsACTc8gfOYlH1LGltlsjuVCZjhG95dJ/mQr9JsjHV0/wAuT+khKGeqyaoZNRXKg/PEV+8QjbSLaVK/0JxP5p1pa2/R6ZWRfxy653z1bPLKYTrUZIzdXIUbiz3Hl18BObqOMX6jHqY29iummFSagupF/wATUUWBDgdTZv8AM62h/wCRQqrVc4PbwzJqNErZualjJ6v2By1qOEGogl2L7dCABf4TqS1kdUo2RTSa7mzQ6d0VtPu8mmkDaIwBQCh7UYDWveDios36evpAM9g81NJHov7jA6T+U7beR/zABcZikIuLQDvY3ENUxoC7qisXPIAiwB8b2+EAt/2h1wEpg8mLnyG33Pwnjin1QKPs7hKRrmnWGpanukkghuVj48Jks0Gnn1gv6EXFGqxuX0MLg6qU10ioCvVmZ9rsTx/xJvSx9F1R2ysHvLtgwxyhTUV3OoJuF5E8r+HhMWk4Z6TzN5+hCMMBWe4tqr6yL6aYBIHQm1/VgPWZOK0WyuUoxbWF292eTTz0MzkBqorU2AszM513LqqkKui/u3ZvWxlmt00YaRya+LYSWI5GZjSZ8XQVRfSGY25Af/Jk0CarnJdv7HkejDsxxZpIGCM5JAsOPDjMFNSnLDeCCWQA5nScEMjKSLbqNvXrxl6084tNSz9T3Bt+0OJQ4bBpSUpT7hXVTa4UqoQHxsJt4tanGuK+ZKb6IxmbZU9Vwy1WTSLAC/W95go1KqjyuOSCZaYDCvZKY1VHsBw3Y/7zlOHZPEF17Dr0PWstw/d0aacSqAHxIG8+zor9OuMPCNCWAmWnp0wBQBrC/lAMbneXd09ypNM7hgCdPg1uHnAKHHZKlTdWIv0NrwAzJ6VTDppSppW9yABuerG1yfOAVvanEvUWxJd3sg6m5sAPU/OAWGY5U1AqhJNkUhuZsN/UH7QA7E50K+Fs5tVpMCQeDgbEjxsb+kApsRjk03BgE3ZDBNiGr1CD3XdNTB5M7EH2fLSN/EQATEKaRNVQGJpstiLixH1B3EjKEZLEllBjv2eZd+81KrvcqtMpfxqbbH9N/jKf+rVySrisJ9cHnKiXPMNQpMVotVcg77KV8bEWvOZPgsH+GTK3V4K/B4Ja7imxCBzpYnYgHjbxtKa+E2wsi201nc89N5L7tZhKnfnTSfu0RUQqpK2UciPOVcTrtnflReOi2E08hWcZJ3eApGw107M55/xL6h6Ej4TRrdIlpItLeOMnso/CUuQ40Ua6MSFGoXJNgAdjecvRc61EHHyQj1PRMrzDvhcKVHEX46TwJHK/SfZGgNvAHGAcgHIBwwDEZxhu7rMo2BOoeR5fWAVWLJ0m0Atew+VU3Xv6l3q03IW52XYEEC3Hc7wDR51gu9p2HvruvK56HwMAxjUxcrURkbowIPmL8R48IBXV8gpsbgkeF4ATQU0gAHawFgL2A8hwEAcra6Z52vALrs7Wp08vqrSGlk1l+t3Pv+Vj6WgCwmGQrygAmNwajcQDX5HWLYemTxK28wLgH5QAutTVlIYAqRuDwI8fCRlBSTjLdMHnGYYag9Vil1pq9wLXDgWIt0FxfymWOgohNWRjhr3I8izk23ZyiVpamFi+4HRR7s2Ei2gDjAOGANgDTAMz2tT2kbqpHwP+YBmkqB1NjexIPgRy+cAvuxVW3ep4q32P2gGm1QCm7UIDSU81f6g3+ggGXYwAGtRL1KaXI1OoNuhYX+UA0uZZNTw4DUwwVms12LWJHskX4Dl6iAVb4IgMaZtqFjbmDyMAr1zSpS9l1bbmATACMLje/cKzd2nNiDe3RR1gHoGGxdBUAV0CqoAubWAG3GAUmdZz3gNOl7h95vzDovh4wAXJMCKtUC3sJu3Q9F/3pANmIA68AcYBwwBpgDDAKDtQPZT1+ggHn+UPpxdZOTqHHmux+VvhANJkVbRiF6N7J9eHztANdrgFZ2gb+EP1j6GAZR6nt6eo+kAdhB/2KX/kX6wDeVVDKVYAg7EHgYBlsxwwo1dKE6WUNYm+k3IIHhAGMVb3gDAElCkOVoByoinygCw2Fas+insB7zcl8/HwgGyy/BrSQInAcSeLHmTACoB2APMA4YAxoAxjAKPtL7i/qP0gHnF9OPpn811+IP8AaAXlU6WBHI3+EA1tDE6lB6gGABZ2+yjxJ+At94BlsOL16x/JRUDw1Vqf2BgBS7VUPRwfnANsHgGdzt71z/KoH3+8ABBgEdZC2y8SbDzPCAaE9lqW1qlUWAuAQdVhudwSLwC7weGSmoVBpA+fiepgBAgDhAHQB5gDTAImMAid4BS54Sae25BvAMDVwzviEcKwCXNyLb2IsPjAD8ZiV03v/fygGhydz3S3HKAMzZ7sPBfqYBncvb28V+imP/Zf7QAjFGxvANdRrXAPhf5QDO4mrqZnP4iT6cvkBABcJU1ANya5HiAStx4XBgFplNK9ZPA3+AP+IBrQYA8QB4gDxAHQB5gDDAIngAtWAAYhLwAbEYIEbc4APSyincMVBPlACqigHaAUea19LEngRx8oBQYNzeq1tnIF/BTxgBWY1Rbz/wBEA0DYi1HbiQFHrYH6GAU+cVdNIgcSLDzOwgBhohGFMcKVOnTH9KC/1gFnki/xb/yn7CAaFTAJVgD1gEggD4A4wDhgELiADVFgA1RIBymu1oAqa7esAFxK7wAJ8MGuD5wAWrgBsLQCBMjQMGIvbcbmwgHa7e0B03+PCAVeOOqtRXlrBPkvtfaAH0G1Fm/M5Pz2+VoBb5OPbP6fuIBeIYBOsAkWASCAOgD4BwiARsIBA6wCB0gDEXeAPKQATEJvAIkSxgCrUdx5wBmJTYwCkxeGa+pd+VusAq3wtQOajCxAIHPjxgB2B9weUAusoHE+kAuqYgE6iASqIA8CAOgDoAoAwiARssAiZYA3TtAOEnpAI2p3gEDUt4BK1LhAB8TT2gEFPD8YBFVwtza0AFGR77MVvygFpg8GE2EAsUWATKsAeBAHgQDsA7AFAOGANIgDCIA3TtPGBpEAjKz0DiggDSYAx6d4A1KW/pAGil7UAmK2EA4iwCZIBKBAHiAdgHY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AutoShape 8" descr="data:image/jpeg;base64,/9j/4AAQSkZJRgABAQAAAQABAAD/2wCEAAkGBxMTEBQUExQUFBUUFBgWGBgWFxQVFhUXFBYWGBQWEx0YHCggGBolHRcXIjEhJSkrLi4wFx8zODQsNygtLisBCgoKDg0OGxAQGzAkHyQ3LDAwMjQsLy4sLC8sLCwsLCw0LDQtLDQvLCwsLCwsLCwsLCwsLCwsLCwsLCwsLCwsLP/AABEIAJYAnAMBEQACEQEDEQH/xAAbAAABBQEBAAAAAAAAAAAAAAAEAAIDBQYBB//EADoQAAIBAgQDBQYDCAIDAAAAAAECAAMRBAUSITFBUQYTYXGBIjKRobHBQlJyBxQjYoLR4fAVJHOj8f/EABoBAQADAQEBAAAAAAAAAAAAAAACAwQFAQb/xAAyEQACAgECBQIEBAYDAAAAAAAAAQIDEQQhBRIxQVETYSJxgZEyQqHBIzOx0eHwBhQW/9oADAMBAAIRAxEAPwD3GAKAKAKAKAKAKAKAKAKAKAKAKAKAKAKAKAKAKAKADY3HU6KF6jBFFtzw34SUYuTwiE7IwXNJ4RTv2zwlrq5e35QfvNcNBdL2+pz7OL6aDxlv5IkodrcMy31lfAjf0txnktBcnhLP1PIcX0rWW8fNE47SYbiaqj9Vx9ZCWjvXWJbHiell0mgilnFBgCK1Mg/zr/eVumxflZetXQ/zr7hNPEK3usreRB+khKMo9UWxshL8LTJNUiTOaoB3VAFqgCvAOwBQBQBQBQBQBQBQBQDM9vcsavg2CAlkYVLDiQt726mxmnSWKFm/cxa+qVlWI9tzxWrUqIrcal+BFlNujDnadTMop9zhJQnJdhuBxveXuhQjxveK7ObsRtqUOjyiOjmWqsoGoGzA36jcWM8jdmeETnp+Wtt4Dkzgir3eptVri+4POWK/EuXO5nekTr9TCwHpnTK40HS43uNrWlk7Ob4WVV0em+eO2A2v2yxVRiGq36qtl2/p3meuqqt7JGy+++2OXJpe2yJsJ2rqUWDIx3/CxJU+B/xLbq6rFhoz6ay+mWYye31QY/bnEsb6gluQAt8xKoaShRxyl89fqnLPPheyDU/aK4pKugawPafiG8Qu1pStDVztt7eDQ+KX8ijFLPd/4Lbsn2zNcVnrmnTSkF9rhu1+PjtwEzaiiMZJVp7nQ0ernKLlc1t9DuN/aHRDWpLq/ma6j0FryyrQc345Y9kslF/F3F4qhn3bwS4HtyjECogVT+NWuB5ggbSVvDWo5hLP0K6ONc0+W2HL75/wXWZdoKNEhWa7H8K7kA8z0Ey06Wy3eK2N+q4jTp3iT38Igp9rMOeJYeamWvh1y7L7lC43pH1bX0YTQ7QYdiAKguTYAggkngJVPSXQWXHY0VcS01jUYy3YVVzCkraWqIp42LAHfhxlUarJLMYtmiWoqhLllJJ/MkTFIeDqfJgZFwkuqZKN1cukl9yUGRLDsAjxCkqwU6SQbG17Hkbc427nkk2tjwrO6WIGKfvve4OLBd+TLYC4M7de6Tj0PmLsptWfiM3h8T/2ig394G3K28rViVuM9S6VTdHN4GVl0Vwf5gfQz17TyRi+arHsyzdlFQAgaipINhvbYi8vbXNhmZKTg2uncEw6v+8uz2AZbKB0B685XFS9Rtls3D0UogVaiVxWvnq+u0rccWZL4zzTyljmT2aketQD4kS214afuZqI8ykvYNY8v985b7FGHjJDTJFM34jV8iZFfhLJbz+xHljk0734knw2uP7yNSyskr9pcofkCJXpYurVqJRXDhdF/wAbMW9k35m21usoepfMljY1rRKUG87r7fIhy7FUarBDiEoqeLMGNhzsBxPwls70l8Jmq0jcsz2RY586nEPofWgCKrni6pSRQx87XntO1ayeanHqtLft9lgrMJjUcezVRTe1mfQ23nPfXj5D0lng1/YPLnrYtHNRTTofxDZ1fUSCqABSdtySfAdZm1l+YcqfU18O0mLeeSxgpsyzio9aq+rZnci9jYavZHoLTZU3CCSObqIRtslJrOckX/IOOIHqtpcrpGd6WHg0fYvPan71Tp7gOdJFyQdieB4GZdYo2VNtbo3cO56b4qMvhfVHq04Z9WJoB5/2r7OFS1U6WQv46l1H6TgaqnUaXmtqm0m+za6+TPZUnu0meeVMLRNZadIBDc6rLYjTuTvxmeu+6tetJ5a3WXkSScWn0Cnyig7n2tTqBddQ26XA3l13G9dOKbwl5Sx+pmr01cFsgRMtWrXphy4WmwZimkNpvvYnadWX/InyRbhv8/2wVV6FRb32fsNzPLqgIZFvpO24Fxf8XSbP/RaOazun4wZ4aGabT6MhNMMNRHDid7Ajlf1nSp4hpb0mpJPw3hmaenuqeMZXsBYnTVrU0LMqIdTOqF9x7qgXHxvtKNVxClSjGLT38mzSaWUYSlLbPb9xZvWNN6T9CQfENxH+9JvvnyNT8GPSwVkZQ+X3QdiD7DfpPzEtbTjlFEU1NJ/7uB5I16AHQsPmT95XS8wwXapYtz8iDAWpFlcG7Hba8jX8DaaJ2p2pOI/PkHdWUC7sF2G5uY1GFAaNuVnUt8UwUtfYAkeg2+0ujtBZM88ysePLB6OVJUUMlNGB39kqT6gG/wApX/CZb/Hj5N52Jyk4LA4zEsujvEsinYhUDAE34XZj8BMNuJXKMTqUtw00py6tGEr0yyFQbXW1/TjOnJZWEcODSkmyZswxtSy4jEtVRdwpA48je15RXp+SWTZfq/Vjyms/ZxlTVMUKtjopXOrkWIIAHXiZXrLFGHL3ZZw2lyt5+yPWROUfQCMAre0SXwtUWv7H04SjVV+pVKPsePoeM4ynoxSsATqI4Ak+1tsBxnzNac6nDuU9htfAsmKFQA7mx9dmB/3lIq1OlwfY8ztgJokDEVF5lEYfFgfnKWs1Rfhs87AGVVMRapYhwGItUJBB4m1hw3EvvVXw7Y+RJ4CMiZgayMAGDgkAn8Q6nykNUk1FroeM5XzKoAQ+HqAWPtLZh58jEaYNpxsR5g5kuCpVaIsgdqSAvsbrwBJ9Zp1Nurbl8TcVv12wecii8pfoT1Mppn2QWW4tYFeB6XBMt0/HdXTXyJpxXldDPPS1zlzNblblmUPZiLoushFZTZlU2Lgnc3IIv4TTDi9uksUms8yy/wDexPUaeFsVF7e4Tk2AbEd/psv7uuptXMb20/CfSR4zQ63NprCyc58Ms7NA+GxdbDV6dU0abEOBTD+37bbAgAgBh18ZzbONLVSUKtkbdLpPRzLOXgZjR7TpU9lrsGB2sbm4+M+hhfRNcqmn9UceVdsZczi19AAZRS5XHkbyz0Ynr1M+5o8krLTyzFKpOqpiqdO3RUUt9Vb4zHXOM9S4r8htsfJpM95Nf3COxuBpVsWErFRTFN2Opgtz7Kra547k/wBMs1t/oxW+GVcPojbKXOtsFTjsP3dR6ZN9Dst+tiQDt1G81QkpRUl3RjnHkm14PW/2fYkPgUHNCyn43HyM5ethy3Z8ne4ZPmoS8bGmmQ6AjAGVUDKQdwRY+sA87xOBOGxq1Bv3Z28VP9wTIRqhF5SR5hGizPs9Qrjvlc09Q1EixU+JHI+U5+p4ZVdLnTwyMoJmRbBYZajkU2Z2UIKzk6lA4aFGyj4nx4SS4bX6Dq/X3HIsYA0yVzUvTVyeNk3B5XInEt0Wph8DjleepW4yG4rs9Ww9U1agAWsALXuVKfm5bg/KS1OmnXp4Oa3z+wkmluVNUYkEgd2ym/H3rHymZOj3TI7Fn2XzRhTq4RaVML3Ts7qp1XUXUs199wBv12nS9ScqZRx8OH23LM7FHn9O9SmeY/vMWjfwtEIm87ZC1amByoJ9WlvF/wCcvkv6slPqY7D5SEqaw543I4XvMstS5Q5WiGSPN2Hf4QHgK6sfJSD9pp4avikyUSyzLFhVd2BYXJsACTc8gfOYlH1LGltlsjuVCZjhG95dJ/mQr9JsjHV0/wAuT+khKGeqyaoZNRXKg/PEV+8QjbSLaVK/0JxP5p1pa2/R6ZWRfxy653z1bPLKYTrUZIzdXIUbiz3Hl18BObqOMX6jHqY29iummFSagupF/wATUUWBDgdTZv8AM62h/wCRQqrVc4PbwzJqNErZualjJ6v2By1qOEGogl2L7dCABf4TqS1kdUo2RTSa7mzQ6d0VtPu8mmkDaIwBQCh7UYDWveDios36evpAM9g81NJHov7jA6T+U7beR/zABcZikIuLQDvY3ENUxoC7qisXPIAiwB8b2+EAt/2h1wEpg8mLnyG33Pwnjin1QKPs7hKRrmnWGpanukkghuVj48Jks0Gnn1gv6EXFGqxuX0MLg6qU10ioCvVmZ9rsTx/xJvSx9F1R2ysHvLtgwxyhTUV3OoJuF5E8r+HhMWk4Z6TzN5+hCMMBWe4tqr6yL6aYBIHQm1/VgPWZOK0WyuUoxbWF292eTTz0MzkBqorU2AszM513LqqkKui/u3ZvWxlmt00YaRya+LYSWI5GZjSZ8XQVRfSGY25Af/Jk0CarnJdv7HkejDsxxZpIGCM5JAsOPDjMFNSnLDeCCWQA5nScEMjKSLbqNvXrxl6084tNSz9T3Bt+0OJQ4bBpSUpT7hXVTa4UqoQHxsJt4tanGuK+ZKb6IxmbZU9Vwy1WTSLAC/W95go1KqjyuOSCZaYDCvZKY1VHsBw3Y/7zlOHZPEF17Dr0PWstw/d0aacSqAHxIG8+zor9OuMPCNCWAmWnp0wBQBrC/lAMbneXd09ypNM7hgCdPg1uHnAKHHZKlTdWIv0NrwAzJ6VTDppSppW9yABuerG1yfOAVvanEvUWxJd3sg6m5sAPU/OAWGY5U1AqhJNkUhuZsN/UH7QA7E50K+Fs5tVpMCQeDgbEjxsb+kApsRjk03BgE3ZDBNiGr1CD3XdNTB5M7EH2fLSN/EQATEKaRNVQGJpstiLixH1B3EjKEZLEllBjv2eZd+81KrvcqtMpfxqbbH9N/jKf+rVySrisJ9cHnKiXPMNQpMVotVcg77KV8bEWvOZPgsH+GTK3V4K/B4Ja7imxCBzpYnYgHjbxtKa+E2wsi201nc89N5L7tZhKnfnTSfu0RUQqpK2UciPOVcTrtnflReOi2E08hWcZJ3eApGw107M55/xL6h6Ej4TRrdIlpItLeOMnso/CUuQ40Ua6MSFGoXJNgAdjecvRc61EHHyQj1PRMrzDvhcKVHEX46TwJHK/SfZGgNvAHGAcgHIBwwDEZxhu7rMo2BOoeR5fWAVWLJ0m0Atew+VU3Xv6l3q03IW52XYEEC3Hc7wDR51gu9p2HvruvK56HwMAxjUxcrURkbowIPmL8R48IBXV8gpsbgkeF4ATQU0gAHawFgL2A8hwEAcra6Z52vALrs7Wp08vqrSGlk1l+t3Pv+Vj6WgCwmGQrygAmNwajcQDX5HWLYemTxK28wLgH5QAutTVlIYAqRuDwI8fCRlBSTjLdMHnGYYag9Vil1pq9wLXDgWIt0FxfymWOgohNWRjhr3I8izk23ZyiVpamFi+4HRR7s2Ei2gDjAOGANgDTAMz2tT2kbqpHwP+YBmkqB1NjexIPgRy+cAvuxVW3ep4q32P2gGm1QCm7UIDSU81f6g3+ggGXYwAGtRL1KaXI1OoNuhYX+UA0uZZNTw4DUwwVms12LWJHskX4Dl6iAVb4IgMaZtqFjbmDyMAr1zSpS9l1bbmATACMLje/cKzd2nNiDe3RR1gHoGGxdBUAV0CqoAubWAG3GAUmdZz3gNOl7h95vzDovh4wAXJMCKtUC3sJu3Q9F/3pANmIA68AcYBwwBpgDDAKDtQPZT1+ggHn+UPpxdZOTqHHmux+VvhANJkVbRiF6N7J9eHztANdrgFZ2gb+EP1j6GAZR6nt6eo+kAdhB/2KX/kX6wDeVVDKVYAg7EHgYBlsxwwo1dKE6WUNYm+k3IIHhAGMVb3gDAElCkOVoByoinygCw2Fas+insB7zcl8/HwgGyy/BrSQInAcSeLHmTACoB2APMA4YAxoAxjAKPtL7i/qP0gHnF9OPpn811+IP8AaAXlU6WBHI3+EA1tDE6lB6gGABZ2+yjxJ+At94BlsOL16x/JRUDw1Vqf2BgBS7VUPRwfnANsHgGdzt71z/KoH3+8ABBgEdZC2y8SbDzPCAaE9lqW1qlUWAuAQdVhudwSLwC7weGSmoVBpA+fiepgBAgDhAHQB5gDTAImMAid4BS54Sae25BvAMDVwzviEcKwCXNyLb2IsPjAD8ZiV03v/fygGhydz3S3HKAMzZ7sPBfqYBncvb28V+imP/Zf7QAjFGxvANdRrXAPhf5QDO4mrqZnP4iT6cvkBABcJU1ANya5HiAStx4XBgFplNK9ZPA3+AP+IBrQYA8QB4gDxAHQB5gDDAIngAtWAAYhLwAbEYIEbc4APSyincMVBPlACqigHaAUea19LEngRx8oBQYNzeq1tnIF/BTxgBWY1Rbz/wBEA0DYi1HbiQFHrYH6GAU+cVdNIgcSLDzOwgBhohGFMcKVOnTH9KC/1gFnki/xb/yn7CAaFTAJVgD1gEggD4A4wDhgELiADVFgA1RIBymu1oAqa7esAFxK7wAJ8MGuD5wAWrgBsLQCBMjQMGIvbcbmwgHa7e0B03+PCAVeOOqtRXlrBPkvtfaAH0G1Fm/M5Pz2+VoBb5OPbP6fuIBeIYBOsAkWASCAOgD4BwiARsIBA6wCB0gDEXeAPKQATEJvAIkSxgCrUdx5wBmJTYwCkxeGa+pd+VusAq3wtQOajCxAIHPjxgB2B9weUAusoHE+kAuqYgE6iASqIA8CAOgDoAoAwiARssAiZYA3TtAOEnpAI2p3gEDUt4BK1LhAB8TT2gEFPD8YBFVwtza0AFGR77MVvygFpg8GE2EAsUWATKsAeBAHgQDsA7AFAOGANIgDCIA3TtPGBpEAjKz0DiggDSYAx6d4A1KW/pAGil7UAmK2EA4iwCZIBKBAHiAdgHY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AutoShape 12" descr="https://t2.ftcdn.net/jpg/00/49/37/63/240_F_49376392_f78Coav4YOX0kEgI8LE5Tn7B8WuT6ou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AutoShape 14" descr="https://t2.ftcdn.net/jpg/00/49/37/63/240_F_49376392_f78Coav4YOX0kEgI8LE5Tn7B8WuT6ou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3429000" y="1519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JLM-Bio</a:t>
            </a:r>
            <a:r>
              <a:rPr lang="en-US" sz="2400" dirty="0" smtClean="0"/>
              <a:t> brings Bio-</a:t>
            </a:r>
            <a:r>
              <a:rPr lang="en-US" sz="2400" dirty="0" err="1" smtClean="0"/>
              <a:t>Meders</a:t>
            </a:r>
            <a:r>
              <a:rPr lang="en-US" sz="2400" dirty="0" smtClean="0"/>
              <a:t> </a:t>
            </a:r>
            <a:r>
              <a:rPr lang="en-US" sz="2400" b="1" dirty="0" smtClean="0"/>
              <a:t>together!!!</a:t>
            </a:r>
            <a:r>
              <a:rPr lang="en-US" sz="2400" dirty="0" smtClean="0"/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33800" y="58674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JLM-Bio</a:t>
            </a:r>
            <a:r>
              <a:rPr lang="en-US" sz="2400" dirty="0" smtClean="0"/>
              <a:t> </a:t>
            </a:r>
            <a:r>
              <a:rPr lang="en-US" sz="2400" b="1" dirty="0" smtClean="0"/>
              <a:t>initiates</a:t>
            </a:r>
            <a:r>
              <a:rPr lang="en-US" sz="2400" dirty="0" smtClean="0"/>
              <a:t> and </a:t>
            </a:r>
            <a:r>
              <a:rPr lang="en-US" sz="2400" b="1" dirty="0" smtClean="0"/>
              <a:t>maintains</a:t>
            </a:r>
            <a:r>
              <a:rPr lang="en-US" sz="2400" dirty="0" smtClean="0"/>
              <a:t> the </a:t>
            </a:r>
            <a:br>
              <a:rPr lang="en-US" sz="2400" dirty="0" smtClean="0"/>
            </a:br>
            <a:r>
              <a:rPr lang="en-US" sz="2400" dirty="0" smtClean="0"/>
              <a:t>Bio-Ecosystem’s </a:t>
            </a:r>
            <a:r>
              <a:rPr lang="en-US" sz="2400" b="1" dirty="0" smtClean="0"/>
              <a:t>circle of life!!!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1"/>
            <a:ext cx="6858000" cy="609599"/>
          </a:xfrm>
        </p:spPr>
        <p:txBody>
          <a:bodyPr/>
          <a:lstStyle/>
          <a:p>
            <a:r>
              <a:rPr lang="en-US" sz="3600" b="1" dirty="0" smtClean="0"/>
              <a:t>JLM-Bio is the Solution</a:t>
            </a:r>
            <a:endParaRPr lang="en-US" sz="3600" b="1" dirty="0"/>
          </a:p>
        </p:txBody>
      </p:sp>
      <p:sp>
        <p:nvSpPr>
          <p:cNvPr id="12290" name="AutoShape 2" descr="data:image/png;base64,iVBORw0KGgoAAAANSUhEUgAAAUAAAACdCAMAAADymVHdAAAAkFBMVEX///8AAAD7+/vv7+/19fXz8/P5+fnq6ur09PTo6Ojj4+Pw8PDl5eXc3NzQ0NDX19eoqKjHx8e2tra/v7+Tk5OioqK1tbWBgYEvLy9MTEzNzc2cnJyLi4tubm5kZGQ8PDxbW1s6OjpcXFwtLS1FRUV1dXUgICCDg4NTU1ONjY0mJiYXFxdoaGgTExMdHR1KSkqzG2dHAAAeYklEQVR4nO09h5biPK926hBI7z2BBEJo7/92V3JCm6EvMMz3X52zO5QQO7K6ZJmQfwYpMua+un+fUYEQwzcWpiCSaE1I2o6IFxCSUJF4CSFeI7IL1UBWbKoTEsA/a0U4/JAbqydHeQj4eP+ae95tnwbKTIH/ndXcGhAyDLoPZRp4+FecICa0NVEovOfWOonbhNgpfKgune7KbGY3ESE5XKnR/qbm7LHJiJFt2QdY4mUYVcdXkm4Zniga+Fq13blMOGPpjB4b5qlQhCH8X7OZkUGPASM0EElEDBCBKiXaaojIEoljVDJDICHREh6Vn8AXoUnIBp5zhD+XuJFV2pcHldiTH2AqglWM/HZdJ7HLddOJNKBzHAm+0iu68mPvS4cBXFr6BgyWFboVPJHSHwSZGjn8KTxYY5kMewSmM40iYUolLj/gRVjB4yznhPiG7RtAX5amxZQHBLZwXQhfZoBEHn9ulEVy5bmEZmISfpMjGnlEo0VDiRhxjGtJ3CEQvESWMC+14ogAwyiGzb6CpSSp390kzgj5kl6Bk7tApit4cpI2440P+OgQ+FXSkDIiqgA18AjwiEES1vA680iKX6l1GsP1hIuBywwkEkD1F/v58Lyk0ppmCZLCLs2G0JmVkqgcNy4Mm1R4s2iCd1wpRFzJpALJOsiBVSniWa8QVwyBjqiyBXIa/XV4uRlkSi344+SajG/p4EszTJWaUsfUM4ZGxMvIQ1wSXyOCeRZD3uXBNGrzdskDkdYxoba7HE5djgdqXNVMaCpsAYCm9RUhi6ogcjkCBCIvdAhEGZGvw3GnV/TwiqR4BwynfggkYJaAFBDfWVVWsW6C6DGZPuEYj9jP0X5ciTQcGsTBRaN5OlAROblNaNsgmYkMgWlMfGBTGuXmCLDdIzDEmaCMWKYSKBAXr4ybp8zrn4CrHLIBYiuW1hjU6tDYsUX89eyxRhSpeqEBCxNEEPznp2paEImqdgA45RgClSANZPiM13I3JDsE4iLiBWauOdVsQJZ1U/2+DoFHAHYAzHFeEr16KGleEDLPeuruhGy8BLaXqExkWElCGcGPvEFHjdYCr0lQPOoZuwXKiHmJcpfI5ieIQMDcO43TZbYMgbD1Fl4X1v5zFK8cKDP7gOq/McDv69uPAI1RDYdMKXyiW/H/8D8E/Cf4Yc8F233KbeTsijmIwLk0ecponwRzeq9ZMA9BQ6pe4icC/HXDdgO4a/xcufZDo6XoCP7HwKGTa5fwGsOxFDOlqOVg9BKDOjaw41ewsWVw44SFml8xMNRwQanzjCl/FsTXnopz8jQVMRiwZu/z+QxMY23F3ogTnXCiRJRVZVwZyEvzdv2MGX8YAALpRdrxm47tIsq8A1LVIYahaFynEZGqLCtqBRze1hEvDzQMndK6fMmfBIOusvzC90Mqdy8SGjANUCxCAT20uTnkRLKsNJm4cURVJ7+InlHgysHTZv1BYFO/vuTPDemwe9HQgKmA0jRQ3FFNdgqHWK0ZT3xp1IhklKXnbzNogcWv0OjfhBFV6MULMKJKHEGhsbxBGltFRGkcYlIaI2q9Zp9WOe95yesbrJw/ChwJL/KelKfO2iCyzxETAyoukuHgvjF4+t/FH0BUXvne6MUgSR8z43j6AUHQV8LqtSE28b+OP+L6d1xsB3eSoUT/i9bLEYiYUb8RpOCy2fgDuCq+ftFfh+XtMt6nq/v8sbS+dzZ/EMzxrVeqVWsU99zauevqh0EYKAMOzKXDzyRZ1SKZ02z53K+eB+tb7RJOLfhrXu8hWMHTw/L88OgtlxDTb/I2KD2iU8wTjJy5QKKsqdqgasxmXUxfn4fyb5ZT9l0cqbfPnrsb5lhUQrxlahKxHhEScPPar1RZ5kiznsEMV3PXJgPHmrog2nXKEfX1YVx9c2uywv8hLjlJABjyA12LItOyzSjS1JHMi/JAKWN+NJDlEQ8gCNK/Z0T8ic0LQIIp9bTMFNaw8Ako+YjJIC3gW0mlZn9twCosJu+x4ctbVet6b8TwuhUndZFP6Y2wzsep77iWqTyKya1njuUeJPKFSSuQGJAYFfhpE85okO1YpAsVy3l4NdT7BIhvNAWVij07bzvjxa14OwWLcgyotLU75bvSB3TMDfyXR4NyOSOx01NgRGtvaVhYkaTO0f5kyBZM+g47CuspbgEvIXqSHyCiqR3DA741NX3EC5wgSV8izw8UXddVZTQaDAYjBf5XVT0ybQModlmtj1AZZK59E4kwW3UFTo3SRF+U40qXqLmYa7WNBUywrg2SYkqW6zRgygQRaMAI9yi9S8CNhxe+LW5zF/wk7R88c6yHFcSXanruLD1AZeiYF4JdGbsGhdkwX7Uo5DxWHzVqwM8GLUEEoy9UJO2ARG7nOiaYpv+HEJqo9RVVXGQZSVEdWioc8VWiLg9CxIwpzoCkaFhFanmGvWG4i71nmVay5jlZLwzKWXTmcTlvTGkvZBS9qyjefbdjHUYfg2ekrWRYq/lq1XhEdGudaHRJHU3SkZR1BZZFbGpSW6RKlPmOKKUTauRLjTwnDYNjnls+PbPGgUhdMlW0KAz9h+EoGnmdvkqQ6R6Gk7UM8IHUyttE9IURiNpVzMtkENQa2EBDEc1ZLE5xaRXaRKYO8W1iNYd0lByWOIuqaaTV5BBv0zYIyhbp7zVPIuhuh8Sgtg/tNj0NHdmaviagI6V5jYmKtvTGMVlaWEunU12siEI3uUHqXqUrWKkYAVqpL8klL9OSpCBm7fDARlInHVeII3OeBVu0TcKl73iRMpB5fiiKou1WL/Rth1rSrJhqitWOELVxZsMr40VFWeaUCQ2dymSUf4UFYEiOaEJC3qSo2ia9mNewKNGuWNmpspZlGhqBIMiED/YT48KIcCOvLlcMc+sqSzxQrD8sNunFJVMDuy5xApVv8/wsfG39ndnl00xAjVZJFR2QMrJpqzaCCfwqeVMFWQNwh2xnZJgKGlUJGSyGISVWGYbhARPPszhkuFtVtaGNfrGOStTjDS7jdJ3dHmd7CIYT0Ogj5u8BN+ZBAwj0xm6VkwEdWqVrNEaChRcGsp0KQi5ar+B/ToM5gsBU1T2WeDfvkOeY7zDcr8LIK1AiVsZrCd6mngXsWYyzMRHWUTajAyMlfo1p3ApwpMUG6kzF3P3i5Hw4e8mwl9p3ZoteCqKJs2qNl/KCnjXwzJwBo/B0BN4gke420biYab/l+UL8XwPZwXV9U0qAe0zTKz6zHYxLbsovAoe1J4vPzYrqBaKv/ozS7TPg4gJ/Jgo1JvqulQX9OjAqDD4vtzdC9K2fvzXkBSCiLLy2m/HNIDlgarXuiw2tpwHvLChtPsLC6iBCc9/5SxW3TCN/So75q0a75RM2Td0Dyhgm/WZrgfei0U8yM4H8Jp8lUW4DDyThe219C62o76uGSq3+m9uo1JKWb8iTH4CGQb0jM0/M3mfcPx/Eklbv5WK+bBxa70OUo4DS/JNc3jsBMNi81+fkVobo06ynQh0I8kIt8x8AsaX3lOM9Y0TQIoJD2U5lhX7SbhfZfqToQqXUvH7V04FzaaiPAH/P2Rz3FKjo6hGN4NHpr6hAKV712dVPAT0cP+SHZ7/ERVL7Wfh7eOs8CKL32jI9NJ8k/84BF/va1Ytmv/Ig8Z/Qvzb9Jhg1P/WNb8oGZPk759QBGDDtvxhQ3FCdp693n+2urdIOnC5B7R87pOn7ZZEUXtmWeXSxyDPpDgiXBEXXLSNJGyxLuJRVVwzn8ZoZbtQH1iIaHHoaLqWbSPcqOj5afJPeXNb9LHDPC0CjC2tJvK6ZnmfEszTv1LUVZsVBCdWi9M8jiO/KtnZjqOctDbfuCZmPduFIhwYdmyqr1QG/gs1Xsbk17fHQ9I6tGU8BvqXBGQYeUDqHC7KjEqK2tbtQBCtTyHzHM9Uudi2c9AMH6CEaYCgtu1EiWlppnu1pXtkZLLOdLVp12EEABdcVIQgBPWoKue4R9c3eGb/bmAZRci5+pTHL3sQEYrNME8ewzC0NmLGtAeoPw5jilO7LkKJF1mHV7i10LsfFIIx02Dps6cTbWR6wUNvWEz4Ntnipd/PbHExUpee2OcVPq5u8DYaT/WL3IG/3EMKzSbh7/5yAWx77ntVBfZbeG5boYXeIAxONYR99HsugU3l/JbNOUBTvHt2iO8Y0dmVf2cF6JfTcRkirH+9dYP8kwHSLlzlljQ6X53z0+XFFW3GI6HEn9ED+hf0ndUegOuKp3F8qTxjPcdUhTUV0tc1yoPUy7Oe1640iVWdj+PZFffZ8yGj5Teh+0W1YKOswN6NnilQNWh1Kz+xw6j3WJ3u0aJTtRgSjUyvoeif5uYaxeHO0kOreMIjo9pt6f3/1vOFgvheB/KHg6gCFVCe2806mx/RMTwObrg81asoIssfMmN0X7rVDlTxlD41R2+0A/c98FHpH9pu6v2IfZvP35r69ZXFBNZ20mR9Mw3tvTCs6ehYGKPaX7FW/9CCwTv9Yp/QQgQltgExWjM+kDUM+KKBwS6RSyXiV1XqZ335mfTOlRovdJYjAFRvG39OWQXN4n282fcHnAfG675WBDp18Ty0xC58ZDD1yTdr1guG/R8xlSg8tFxfFXdk1IQJyw4cCxOwIXG7Z7dDqnhziHZAxpL2G2cJgeoTADkHpnrYSHGrZIS+fuYfVT+l7tXBGi+8fsZoinCrXCxqwZhTNSIpg+s2Zl+hReyiPlhKwLnsAvfvK2yuD7UeMZg6fEQTBZkf0PQCyt0SFMrDj3WKvRGqctmTEVvODg1p6PeTwRCh/SgwQUlOKuzS3+HG3VvPym7shHCNQQ2pedlaH0Rl6Hq12xGZ1pguolezIiDPZgh3LQKDAaP/1shMV1T7km271f0W/7ZNX2PaQt8HX+mccGmhozqwEvucrsMRWwdgxf6SRv451oUoXI7Rb8Gnrznqx9wYx3Jd5qSADNeOQBiPmSdd0fSAhFLqjI7SzGMIH672om9Ni++Xm2DM06Ft70SonsghAHy7IJW4XnTxrM4jHXygrIMgx0+HcpmM3bR/gHK06pGXYKcqje1EP1wRstQ4su4MhAdkqWw7zgN5tnB8IGZAHxffZvzUzodGfTe6AhtwvlEHwFH2t/xn/XD7+NZjEGvAUKtTtwsirHSJcumAkDK7ZFyO7rUrVKAsSJLTdk6BG11ul4oMY1RGf9YHVqXQjI7kXR1PiTzzQK8E81qMMfOSvGjgh6sUJYPl0xlo51p3gHlgEsysVUFiPgHxHV6teHzvdXZWd4RJ1YYHh4sCSsehkO+SYBgLQVeutDkkU58eBbAxpcTSluLcY3gU2XfyIQyUocVBlmn10Nzo29/agfkM/GM+AF+A5Ods6cM5WJCXba50++GNvacWk66/ui33A2UCFzkAo0Q+SsIzisEkAqGlcKt09Fnnc5M25ReM4SMkgZuzX0NkWgeY5Fo6+kaZDS2AqMFTKxVZJbIWZvotUzbcRz5QW7K9HW/YXnKKdoQzOz9fuBki5Ur0OjyxFYTZp0xHy/yEFeEw+vBEcGv4gLoM9s0enxh6Bp8Ol9jfSlBesUA9N353yXTISAVm4pZR665CZfd9Bl065g4EZwOji7qpuLX7Ms2tM77kHXwjBm0Mx6Eb9sJo89mAwl7aXJ32HRcWqm/KomtbufawdqAUt4I++rHaXjSZ0bDpr2m6NoJxdgpAtGA9b24wMl+1twWirCuyfvuZ5MDprctuU2ny9T+LT4sdnVkdwaD53PjBwkas6DTOmq0Mz3zsOJgBwgx4X+48GaNjQ/f7PeNefh+v5X90KUunUNjLtdsdiGNB8kruq2XToF+4r/BVE8e66htmJFIzVSTYp2CJQqhjupktDP35C75x2OQbbiQ+R8LrMN6ghRTQLGvY+i76jXU6QVevi5jDVKcqyCu/d1uHQ4sdnRi/y9F0kWs6mQXqizY8Uf1Q5g95bRgO36qxMJ2Ps7A7MsqS5A6v4xe+RiK9qiUiRO3c4EoZBpih3dw0xaPVDwTq9cCeCtrsd/wfKVsH72aoufcw8Hacmg9wmY0+wTHymQda2oUa0MSb/pA1QaaWAFGu6oytmjwRizb1w34EaLv8Aun5CsnNL9TZL8Mgd3wcZNSI18jMi0Ka2JHLEapMMs1wTdvZTs9U09SOBWHVLbX8fLPqjnXzqAIup3SFl+JxOYMxmuMeX7fLF0/LCiBTVcsJCadlDp7e1b04CvgwG9DhBgwDEZYAwTBkCgWvTlW/J/NbeHFOfgMO5bEyelXPmD2018f9CWdENIKy+xbQRWpskTWsWaJSiYmx8EoUBb6UeOKtcYNIZWBEWTTpl+VgvLfMgP/aHYbg+Vd0LuqJx9M7ZQwSCV9NY2N+NjEqHTBUxY2mHWffLx05G5IIPq6x8CAbtuUIFWyNDZqezJgYSMzl40C+S9qxjhZz3RnBfAtrqbKHH6+EgeP5XwaW/U53fQ/rH1QjvU7p4+SFuF0C/o7zyA8EGl/0tjRTPQ32ckv1ToGJy3f/lpiLx+QLBDwcZawCCXxR/DAwwJ88kjT4burYszm/3tDFYLvd7jeXnQ9dXJPn1viIxOtmjv7DP5gg8VmHj/H5jDLdLLWqfttPrIsgO6+Dm/jbzEo/Eqz4dYfwdDEZs10Tj/X7M0ljFpbm1QOOP2u16FrSE8e5HdKSSV9My3ldLAAbr3xcpl0COfFbdWjqf0ZcAjIBgcmBD2Su6+VivWFTdDEtbaVBHH9KRSkMj4Ijk1BCM+g80CIe6m5YssVquLjXlPvrN64Oczjr7XgfGOS9vC3kfcIJizYruSIMWG0k7t8Y9rDfsODyFKCXDjouvH/s6cLzmzpp+O+OiifvNh/HVXtXycR/6fm9a/7CczI64j93XSVHs/bRwfpORec1w6v2pBrlvHbYwd8Lvl8fj3gDjMNlb01mr9VUj2IqcnUvmFS1mPTBbTC0i0Sx9ZRWmjfJm7L2dkznVNJJ9o2/c4OjYP5/T/VZD7q0j1rbFwFMwSNEnx3Ws2YxbeNFwpKYGi3dtUADA5+tXx0401v2zcN9jbEmK6Tm9luih8g377K5ik0ZE2WcgY5/kI9xRwBGr3iXHlXaEpTsjwuc8qR3dwB/otDttlX99/Fo2unqizSkaeNYYuunFfnV4ektVO4F3NTfGl/WoabbGDJ4LAhgcUtAcQGF+d1aT0g4QgWMiTAZgsJW+jUc6cEYzQek3aJ8qA1Wm8jnlWPPLXn8+yDT0jceP6vkGwkCNbNepm/IQcWXhx0bEBK9/C3sZQUODfmVtEIoa8CqViO8SlYzYMQBqKWIFQm4JExkux13jPuG/eHNtjExVn95KgoJpdLugjpHDPtINB0WD1VabBDzMVV5ujnWHsZRdv+ga6NNJlTpWpCv3VhkJ/EjVNBOQ5i+LKmgP8dY2We14miwcrI59W4GKvyvyjxrc8DMkjaGsFURtiGW1Ku6CcBx5lW4kIi78GY05YjRNYYClEYbOrU+R5E4iI/GyhfWqFKfqlqGGpSSFn9hEAXkgRShKuK/oCIHimkneoeolWb7aCva2zKswbIrxOEvrWRK7hmfbkaZFmq5pug7/RXg+S5zM/HRchPkxyhDWeZGyPgGyeIKshVuK7IW0TKP+x1pDdDxHQsnX6MzzJjtGSMDXiUuUFNOdajpjz9Ifl3DHGWJMiQsZzxZ2mduYXR4XI9w16NRKhOKmXjLrXpl8T8w4B9VeX7LqzdMmb+kDsFoHeUiLeuYYtqmP5Muu2PIGd3JwYMdJRVUxy1X8IdfEJ0RbgWSJEI6IVxNjw2zRYd+YxqFVo+OzeBkriI02x403+PanNyTIiqrZtmd7huHGjl8vs6JowqpaT8ugbScAZY51ns14uax9xzVsTVWVAf9F6K1dbY3vJVbXQP550s0TgZuB/s4iLFBiVXKyQMazoQAkaMyAvmsyFCU+dAkvEHF+VN2U3FHsxY1taSjL7JA9SToZ01ndikD+nzoPSfLpcYb9mTLKfT4yEnWugmOogpVkBrYaBwpuiS6pTUbtBmOocduufIkUZRMcFeDLkzs0PTe9yizBzZU7/9BLVorLFfNUlHGHRzvr/NKEotgX6/bOEoZwnuSYNE1Y5UjULNLOYmF9XgZ2dwhW9+wj/XhtZvdUGw6vS/7wZnsyfrgjtJhv4yPLLlE7omm34QmkFWBOATQI98U8bevB0zflyT20rl+vT8puDjWqD2cI622kYbiqWZsMnU66YZ2KqK1EtMnmXQ3G7yJAYlzfHpTezjoPb5jeVTtb1Gf7yHedGKyKjNiWFnv6nqj74Gfp+SVIrteW+ZZ8KwqzR319ix0kZY5INTZc3DDvjcmcFf4oa7Orf/v63rXgRZDelya+muMZjlyvvjVp5T1U7I3gtEkS1ByHux1wOLPA4105LP8BEcJlZf6jx8trQG3vCghyxTV6VWli3HxWtnLhLMpr47iszR7KAB7tSaF/07kgnP5Qb+AHILsvwzk818ZqDzWd3X4k+Jt3rD4f1PY+SateV8IiDW4/ODL77Xqrf4XlnSl24wbLzb1D+tyg1D8aBjdtwTyA+haKmd2uW7XivvE/DZb3VmplT66w5dYfmJ2+HeR7DVn+rn0Sw+HIuiZii+Y91sZrILvXF1VvUw8oF+YBuPNlfGWFFvm7T2V4ItTju8NJxkmdo/Z7js24cVnDLMwpKra+um6KGfTvIpCr7t+9mZ7cpJGuiQJrMZ44Kuqlnam9uC4whdWbu3g+EfBUkXutsOwkTdXUtMEPHTsjzyEaDSddvpG0N8S16ledNv56iO+vlh6c1iHposnWDklp6CtDk+pDrXOY2xtUtvln9+9xzY9d31fBPF0xlRmzgqckLsCILmRq1P12ouaGeoev6c9+Sn8DdPq9duc6JKeLqxsb3PjMHi1mpc8RLdumYn+ezX4C/N85FeTfIX5g21xzWqjpqDYGNtGdnY653cNWpn+0kwN//67HYXMbtwE+swExzdtI61QLo/8o6NdqQUUHcabRL65VxFUwfe12CokV90q28wHbILZwmRisazZvTAuCxrFBJippNPE5m2s5Z9sjJulfqAb5MpYtNsLhyonj//IWVHdv3HXhOfkMV53RITuQV2YO1DCjqy9A4NIizt16/hAUt2CGqkUL9r6ubB9WJPLIYBVFfQEgKV4WEBNuTRZpLF0sKroqAQkKLl0UYCBqJc2+scYZHbKDhE6xgV06d5q1QmaO9UiHAbGnWg/uVaN+4aqEdW2Me4MRCysLz9qaj9yLDgYalDTHtvgiK8SGxTJxYvoX0bsAQmQDjjC8IhGsnMICwdS3tAWwYUeQS4fY35agupzq4GmiEj8hvkP8UPqqpuk1/WqH03RL7Ny0rzDIu/fhrGcMM5SmODAd8baVxGQMDuhUj4O67R0p+bE+RJdBCrqb2rQuYiIDKfhYXBf4ZA5e62xI3Ipw1CYiltvBCqqjCM1CswS2k22L66oZj0EMLythGwv1uHx4RZLuIQ06ClVmtUaE3oc2OmNdAI2vOxiZLXy2N01viTmdtiKp58Rcc0kQ79Y3yW8c8A6wu7zOEOMFG12mcxLSLzIMVnIFhisQmZcBAhuGwK6oxESeMAOgwLZmPFF/d/SU5rK26/p0HmFP1aLoLN8bi/4vndulzfX5JacbVp5kkxkuGLjsy80MUy0iEfMKaUJeuWTm4z7iiriuG6xfkABO0n5uINYqVacrlbY2kYMwbEsTEZga2P59KK/EvjRBQ/qBZY7RVsGH5tJvwRrtXrc/ATG2KdJz5qDfiX8ZZZi75Prsgt9FzAZrj49mE48kvoTrSsg89PJxrvctrMyp0dAZT+RZ7b2iAoHt8/GMiHLE2BCjMFdze0xGE7WOZjEJzGEwgpnPar2UiMuQrWLHYjmQwIrT8pgMZNH+Fi48V5LLDdgTaAehHdVFPMwtt7jAzi7TA5KyGBBxZWPt/cg2eCzSU3SRa5b5JFY5cQGikFuiELRhRXkcSsabWuPklRsR9VKWk4AnmWMsdFxrIINcUScwvrkmzixO0RsmQTjbSjt5gtPyvkg9CQEVXtgUx8EuyclOOi9aWGCUywo2KEt1r0ZDJu0q8K1LFprQxrzs1sIm1ssZCBRjPCnmsj2tm2apk4HPKIv7LUcvrnIfJsCxcwhtZhoMeKXAv7Oh2OB+C9EifC3jjin2i13RSzdl6bvGSE9vM1ZWFkHpRW1MUfoUO0Z6pSDIrMDnItfzaZUDbSlZiTd2iu5EP9v8DOdYOFUIudUC3APOT3qi6RyADzSsznyV2riLyF9GTipFdJMXeLF5JdgnfY4T9nqYnz7WvNSxzz0gcIoG5oyGhqqp1NRjpKror0ZLXwHu6fQPSEqrBkXaHR1qNEROK4x2z5Efb6gE+d8B63TTIzPk3dzxiW+YwVySGnr2FLgPhP8DCA3u9DCstD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png;base64,iVBORw0KGgoAAAANSUhEUgAAAUAAAACdCAMAAADymVHdAAAAkFBMVEX///8AAAD7+/vv7+/19fXz8/P5+fnq6ur09PTo6Ojj4+Pw8PDl5eXc3NzQ0NDX19eoqKjHx8e2tra/v7+Tk5OioqK1tbWBgYEvLy9MTEzNzc2cnJyLi4tubm5kZGQ8PDxbW1s6OjpcXFwtLS1FRUV1dXUgICCDg4NTU1ONjY0mJiYXFxdoaGgTExMdHR1KSkqzG2dHAAAeYklEQVR4nO09h5biPK926hBI7z2BBEJo7/92V3JCm6EvMMz3X52zO5QQO7K6ZJmQfwYpMua+un+fUYEQwzcWpiCSaE1I2o6IFxCSUJF4CSFeI7IL1UBWbKoTEsA/a0U4/JAbqydHeQj4eP+ae95tnwbKTIH/ndXcGhAyDLoPZRp4+FecICa0NVEovOfWOonbhNgpfKgune7KbGY3ESE5XKnR/qbm7LHJiJFt2QdY4mUYVcdXkm4Zniga+Fq13blMOGPpjB4b5qlQhCH8X7OZkUGPASM0EElEDBCBKiXaaojIEoljVDJDICHREh6Vn8AXoUnIBp5zhD+XuJFV2pcHldiTH2AqglWM/HZdJ7HLddOJNKBzHAm+0iu68mPvS4cBXFr6BgyWFboVPJHSHwSZGjn8KTxYY5kMewSmM40iYUolLj/gRVjB4yznhPiG7RtAX5amxZQHBLZwXQhfZoBEHn9ulEVy5bmEZmISfpMjGnlEo0VDiRhxjGtJ3CEQvESWMC+14ogAwyiGzb6CpSSp390kzgj5kl6Bk7tApit4cpI2440P+OgQ+FXSkDIiqgA18AjwiEES1vA680iKX6l1GsP1hIuBywwkEkD1F/v58Lyk0ppmCZLCLs2G0JmVkqgcNy4Mm1R4s2iCd1wpRFzJpALJOsiBVSniWa8QVwyBjqiyBXIa/XV4uRlkSi344+SajG/p4EszTJWaUsfUM4ZGxMvIQ1wSXyOCeRZD3uXBNGrzdskDkdYxoba7HE5djgdqXNVMaCpsAYCm9RUhi6ogcjkCBCIvdAhEGZGvw3GnV/TwiqR4BwynfggkYJaAFBDfWVVWsW6C6DGZPuEYj9jP0X5ciTQcGsTBRaN5OlAROblNaNsgmYkMgWlMfGBTGuXmCLDdIzDEmaCMWKYSKBAXr4ybp8zrn4CrHLIBYiuW1hjU6tDYsUX89eyxRhSpeqEBCxNEEPznp2paEImqdgA45RgClSANZPiM13I3JDsE4iLiBWauOdVsQJZ1U/2+DoFHAHYAzHFeEr16KGleEDLPeuruhGy8BLaXqExkWElCGcGPvEFHjdYCr0lQPOoZuwXKiHmJcpfI5ieIQMDcO43TZbYMgbD1Fl4X1v5zFK8cKDP7gOq/McDv69uPAI1RDYdMKXyiW/H/8D8E/Cf4Yc8F233KbeTsijmIwLk0ecponwRzeq9ZMA9BQ6pe4icC/HXDdgO4a/xcufZDo6XoCP7HwKGTa5fwGsOxFDOlqOVg9BKDOjaw41ewsWVw44SFml8xMNRwQanzjCl/FsTXnopz8jQVMRiwZu/z+QxMY23F3ogTnXCiRJRVZVwZyEvzdv2MGX8YAALpRdrxm47tIsq8A1LVIYahaFynEZGqLCtqBRze1hEvDzQMndK6fMmfBIOusvzC90Mqdy8SGjANUCxCAT20uTnkRLKsNJm4cURVJ7+InlHgysHTZv1BYFO/vuTPDemwe9HQgKmA0jRQ3FFNdgqHWK0ZT3xp1IhklKXnbzNogcWv0OjfhBFV6MULMKJKHEGhsbxBGltFRGkcYlIaI2q9Zp9WOe95yesbrJw/ChwJL/KelKfO2iCyzxETAyoukuHgvjF4+t/FH0BUXvne6MUgSR8z43j6AUHQV8LqtSE28b+OP+L6d1xsB3eSoUT/i9bLEYiYUb8RpOCy2fgDuCq+ftFfh+XtMt6nq/v8sbS+dzZ/EMzxrVeqVWsU99zauevqh0EYKAMOzKXDzyRZ1SKZ02z53K+eB+tb7RJOLfhrXu8hWMHTw/L88OgtlxDTb/I2KD2iU8wTjJy5QKKsqdqgasxmXUxfn4fyb5ZT9l0cqbfPnrsb5lhUQrxlahKxHhEScPPar1RZ5kiznsEMV3PXJgPHmrog2nXKEfX1YVx9c2uywv8hLjlJABjyA12LItOyzSjS1JHMi/JAKWN+NJDlEQ8gCNK/Z0T8ic0LQIIp9bTMFNaw8Ako+YjJIC3gW0mlZn9twCosJu+x4ctbVet6b8TwuhUndZFP6Y2wzsep77iWqTyKya1njuUeJPKFSSuQGJAYFfhpE85okO1YpAsVy3l4NdT7BIhvNAWVij07bzvjxa14OwWLcgyotLU75bvSB3TMDfyXR4NyOSOx01NgRGtvaVhYkaTO0f5kyBZM+g47CuspbgEvIXqSHyCiqR3DA741NX3EC5wgSV8izw8UXddVZTQaDAYjBf5XVT0ybQModlmtj1AZZK59E4kwW3UFTo3SRF+U40qXqLmYa7WNBUywrg2SYkqW6zRgygQRaMAI9yi9S8CNhxe+LW5zF/wk7R88c6yHFcSXanruLD1AZeiYF4JdGbsGhdkwX7Uo5DxWHzVqwM8GLUEEoy9UJO2ARG7nOiaYpv+HEJqo9RVVXGQZSVEdWioc8VWiLg9CxIwpzoCkaFhFanmGvWG4i71nmVay5jlZLwzKWXTmcTlvTGkvZBS9qyjefbdjHUYfg2ekrWRYq/lq1XhEdGudaHRJHU3SkZR1BZZFbGpSW6RKlPmOKKUTauRLjTwnDYNjnls+PbPGgUhdMlW0KAz9h+EoGnmdvkqQ6R6Gk7UM8IHUyttE9IURiNpVzMtkENQa2EBDEc1ZLE5xaRXaRKYO8W1iNYd0lByWOIuqaaTV5BBv0zYIyhbp7zVPIuhuh8Sgtg/tNj0NHdmaviagI6V5jYmKtvTGMVlaWEunU12siEI3uUHqXqUrWKkYAVqpL8klL9OSpCBm7fDARlInHVeII3OeBVu0TcKl73iRMpB5fiiKou1WL/Rth1rSrJhqitWOELVxZsMr40VFWeaUCQ2dymSUf4UFYEiOaEJC3qSo2ia9mNewKNGuWNmpspZlGhqBIMiED/YT48KIcCOvLlcMc+sqSzxQrD8sNunFJVMDuy5xApVv8/wsfG39ndnl00xAjVZJFR2QMrJpqzaCCfwqeVMFWQNwh2xnZJgKGlUJGSyGISVWGYbhARPPszhkuFtVtaGNfrGOStTjDS7jdJ3dHmd7CIYT0Ogj5u8BN+ZBAwj0xm6VkwEdWqVrNEaChRcGsp0KQi5ar+B/ToM5gsBU1T2WeDfvkOeY7zDcr8LIK1AiVsZrCd6mngXsWYyzMRHWUTajAyMlfo1p3ApwpMUG6kzF3P3i5Hw4e8mwl9p3ZoteCqKJs2qNl/KCnjXwzJwBo/B0BN4gke420biYab/l+UL8XwPZwXV9U0qAe0zTKz6zHYxLbsovAoe1J4vPzYrqBaKv/ozS7TPg4gJ/Jgo1JvqulQX9OjAqDD4vtzdC9K2fvzXkBSCiLLy2m/HNIDlgarXuiw2tpwHvLChtPsLC6iBCc9/5SxW3TCN/So75q0a75RM2Td0Dyhgm/WZrgfei0U8yM4H8Jp8lUW4DDyThe219C62o76uGSq3+m9uo1JKWb8iTH4CGQb0jM0/M3mfcPx/Eklbv5WK+bBxa70OUo4DS/JNc3jsBMNi81+fkVobo06ynQh0I8kIt8x8AsaX3lOM9Y0TQIoJD2U5lhX7SbhfZfqToQqXUvH7V04FzaaiPAH/P2Rz3FKjo6hGN4NHpr6hAKV712dVPAT0cP+SHZ7/ERVL7Wfh7eOs8CKL32jI9NJ8k/84BF/va1Ytmv/Ig8Z/Qvzb9Jhg1P/WNb8oGZPk759QBGDDtvxhQ3FCdp693n+2urdIOnC5B7R87pOn7ZZEUXtmWeXSxyDPpDgiXBEXXLSNJGyxLuJRVVwzn8ZoZbtQH1iIaHHoaLqWbSPcqOj5afJPeXNb9LHDPC0CjC2tJvK6ZnmfEszTv1LUVZsVBCdWi9M8jiO/KtnZjqOctDbfuCZmPduFIhwYdmyqr1QG/gs1Xsbk17fHQ9I6tGU8BvqXBGQYeUDqHC7KjEqK2tbtQBCtTyHzHM9Uudi2c9AMH6CEaYCgtu1EiWlppnu1pXtkZLLOdLVp12EEABdcVIQgBPWoKue4R9c3eGb/bmAZRci5+pTHL3sQEYrNME8ewzC0NmLGtAeoPw5jilO7LkKJF1mHV7i10LsfFIIx02Dps6cTbWR6wUNvWEz4Ntnipd/PbHExUpee2OcVPq5u8DYaT/WL3IG/3EMKzSbh7/5yAWx77ntVBfZbeG5boYXeIAxONYR99HsugU3l/JbNOUBTvHt2iO8Y0dmVf2cF6JfTcRkirH+9dYP8kwHSLlzlljQ6X53z0+XFFW3GI6HEn9ED+hf0ndUegOuKp3F8qTxjPcdUhTUV0tc1yoPUy7Oe1640iVWdj+PZFffZ8yGj5Teh+0W1YKOswN6NnilQNWh1Kz+xw6j3WJ3u0aJTtRgSjUyvoeif5uYaxeHO0kOreMIjo9pt6f3/1vOFgvheB/KHg6gCFVCe2806mx/RMTwObrg81asoIssfMmN0X7rVDlTxlD41R2+0A/c98FHpH9pu6v2IfZvP35r69ZXFBNZ20mR9Mw3tvTCs6ehYGKPaX7FW/9CCwTv9Yp/QQgQltgExWjM+kDUM+KKBwS6RSyXiV1XqZ335mfTOlRovdJYjAFRvG39OWQXN4n282fcHnAfG675WBDp18Ty0xC58ZDD1yTdr1guG/R8xlSg8tFxfFXdk1IQJyw4cCxOwIXG7Z7dDqnhziHZAxpL2G2cJgeoTADkHpnrYSHGrZIS+fuYfVT+l7tXBGi+8fsZoinCrXCxqwZhTNSIpg+s2Zl+hReyiPlhKwLnsAvfvK2yuD7UeMZg6fEQTBZkf0PQCyt0SFMrDj3WKvRGqctmTEVvODg1p6PeTwRCh/SgwQUlOKuzS3+HG3VvPym7shHCNQQ2pedlaH0Rl6Hq12xGZ1pguolezIiDPZgh3LQKDAaP/1shMV1T7km271f0W/7ZNX2PaQt8HX+mccGmhozqwEvucrsMRWwdgxf6SRv451oUoXI7Rb8Gnrznqx9wYx3Jd5qSADNeOQBiPmSdd0fSAhFLqjI7SzGMIH672om9Ni++Xm2DM06Ft70SonsghAHy7IJW4XnTxrM4jHXygrIMgx0+HcpmM3bR/gHK06pGXYKcqje1EP1wRstQ4su4MhAdkqWw7zgN5tnB8IGZAHxffZvzUzodGfTe6AhtwvlEHwFH2t/xn/XD7+NZjEGvAUKtTtwsirHSJcumAkDK7ZFyO7rUrVKAsSJLTdk6BG11ul4oMY1RGf9YHVqXQjI7kXR1PiTzzQK8E81qMMfOSvGjgh6sUJYPl0xlo51p3gHlgEsysVUFiPgHxHV6teHzvdXZWd4RJ1YYHh4sCSsehkO+SYBgLQVeutDkkU58eBbAxpcTSluLcY3gU2XfyIQyUocVBlmn10Nzo29/agfkM/GM+AF+A5Ods6cM5WJCXba50++GNvacWk66/ui33A2UCFzkAo0Q+SsIzisEkAqGlcKt09Fnnc5M25ReM4SMkgZuzX0NkWgeY5Fo6+kaZDS2AqMFTKxVZJbIWZvotUzbcRz5QW7K9HW/YXnKKdoQzOz9fuBki5Ur0OjyxFYTZp0xHy/yEFeEw+vBEcGv4gLoM9s0enxh6Bp8Ol9jfSlBesUA9N353yXTISAVm4pZR665CZfd9Bl065g4EZwOji7qpuLX7Ms2tM77kHXwjBm0Mx6Eb9sJo89mAwl7aXJ32HRcWqm/KomtbufawdqAUt4I++rHaXjSZ0bDpr2m6NoJxdgpAtGA9b24wMl+1twWirCuyfvuZ5MDprctuU2ny9T+LT4sdnVkdwaD53PjBwkas6DTOmq0Mz3zsOJgBwgx4X+48GaNjQ/f7PeNefh+v5X90KUunUNjLtdsdiGNB8kruq2XToF+4r/BVE8e66htmJFIzVSTYp2CJQqhjupktDP35C75x2OQbbiQ+R8LrMN6ghRTQLGvY+i76jXU6QVevi5jDVKcqyCu/d1uHQ4sdnRi/y9F0kWs6mQXqizY8Uf1Q5g95bRgO36qxMJ2Ps7A7MsqS5A6v4xe+RiK9qiUiRO3c4EoZBpih3dw0xaPVDwTq9cCeCtrsd/wfKVsH72aoufcw8Hacmg9wmY0+wTHymQda2oUa0MSb/pA1QaaWAFGu6oytmjwRizb1w34EaLv8Aun5CsnNL9TZL8Mgd3wcZNSI18jMi0Ka2JHLEapMMs1wTdvZTs9U09SOBWHVLbX8fLPqjnXzqAIup3SFl+JxOYMxmuMeX7fLF0/LCiBTVcsJCadlDp7e1b04CvgwG9DhBgwDEZYAwTBkCgWvTlW/J/NbeHFOfgMO5bEyelXPmD2018f9CWdENIKy+xbQRWpskTWsWaJSiYmx8EoUBb6UeOKtcYNIZWBEWTTpl+VgvLfMgP/aHYbg+Vd0LuqJx9M7ZQwSCV9NY2N+NjEqHTBUxY2mHWffLx05G5IIPq6x8CAbtuUIFWyNDZqezJgYSMzl40C+S9qxjhZz3RnBfAtrqbKHH6+EgeP5XwaW/U53fQ/rH1QjvU7p4+SFuF0C/o7zyA8EGl/0tjRTPQ32ckv1ToGJy3f/lpiLx+QLBDwcZawCCXxR/DAwwJ88kjT4burYszm/3tDFYLvd7jeXnQ9dXJPn1viIxOtmjv7DP5gg8VmHj/H5jDLdLLWqfttPrIsgO6+Dm/jbzEo/Eqz4dYfwdDEZs10Tj/X7M0ljFpbm1QOOP2u16FrSE8e5HdKSSV9My3ldLAAbr3xcpl0COfFbdWjqf0ZcAjIBgcmBD2Su6+VivWFTdDEtbaVBHH9KRSkMj4Ijk1BCM+g80CIe6m5YssVquLjXlPvrN64Oczjr7XgfGOS9vC3kfcIJizYruSIMWG0k7t8Y9rDfsODyFKCXDjouvH/s6cLzmzpp+O+OiifvNh/HVXtXycR/6fm9a/7CczI64j93XSVHs/bRwfpORec1w6v2pBrlvHbYwd8Lvl8fj3gDjMNlb01mr9VUj2IqcnUvmFS1mPTBbTC0i0Sx9ZRWmjfJm7L2dkznVNJJ9o2/c4OjYP5/T/VZD7q0j1rbFwFMwSNEnx3Ws2YxbeNFwpKYGi3dtUADA5+tXx0401v2zcN9jbEmK6Tm9luih8g377K5ik0ZE2WcgY5/kI9xRwBGr3iXHlXaEpTsjwuc8qR3dwB/otDttlX99/Fo2unqizSkaeNYYuunFfnV4ektVO4F3NTfGl/WoabbGDJ4LAhgcUtAcQGF+d1aT0g4QgWMiTAZgsJW+jUc6cEYzQek3aJ8qA1Wm8jnlWPPLXn8+yDT0jceP6vkGwkCNbNepm/IQcWXhx0bEBK9/C3sZQUODfmVtEIoa8CqViO8SlYzYMQBqKWIFQm4JExkux13jPuG/eHNtjExVn95KgoJpdLugjpHDPtINB0WD1VabBDzMVV5ujnWHsZRdv+ga6NNJlTpWpCv3VhkJ/EjVNBOQ5i+LKmgP8dY2We14miwcrI59W4GKvyvyjxrc8DMkjaGsFURtiGW1Ku6CcBx5lW4kIi78GY05YjRNYYClEYbOrU+R5E4iI/GyhfWqFKfqlqGGpSSFn9hEAXkgRShKuK/oCIHimkneoeolWb7aCva2zKswbIrxOEvrWRK7hmfbkaZFmq5pug7/RXg+S5zM/HRchPkxyhDWeZGyPgGyeIKshVuK7IW0TKP+x1pDdDxHQsnX6MzzJjtGSMDXiUuUFNOdajpjz9Ifl3DHGWJMiQsZzxZ2mduYXR4XI9w16NRKhOKmXjLrXpl8T8w4B9VeX7LqzdMmb+kDsFoHeUiLeuYYtqmP5Muu2PIGd3JwYMdJRVUxy1X8IdfEJ0RbgWSJEI6IVxNjw2zRYd+YxqFVo+OzeBkriI02x403+PanNyTIiqrZtmd7huHGjl8vs6JowqpaT8ugbScAZY51ns14uax9xzVsTVWVAf9F6K1dbY3vJVbXQP550s0TgZuB/s4iLFBiVXKyQMazoQAkaMyAvmsyFCU+dAkvEHF+VN2U3FHsxY1taSjL7JA9SToZ01ndikD+nzoPSfLpcYb9mTLKfT4yEnWugmOogpVkBrYaBwpuiS6pTUbtBmOocduufIkUZRMcFeDLkzs0PTe9yizBzZU7/9BLVorLFfNUlHGHRzvr/NKEotgX6/bOEoZwnuSYNE1Y5UjULNLOYmF9XgZ2dwhW9+wj/XhtZvdUGw6vS/7wZnsyfrgjtJhv4yPLLlE7omm34QmkFWBOATQI98U8bevB0zflyT20rl+vT8puDjWqD2cI622kYbiqWZsMnU66YZ2KqK1EtMnmXQ3G7yJAYlzfHpTezjoPb5jeVTtb1Gf7yHedGKyKjNiWFnv6nqj74Gfp+SVIrteW+ZZ8KwqzR319ix0kZY5INTZc3DDvjcmcFf4oa7Orf/v63rXgRZDelya+muMZjlyvvjVp5T1U7I3gtEkS1ByHux1wOLPA4105LP8BEcJlZf6jx8trQG3vCghyxTV6VWli3HxWtnLhLMpr47iszR7KAB7tSaF/07kgnP5Qb+AHILsvwzk818ZqDzWd3X4k+Jt3rD4f1PY+SateV8IiDW4/ODL77Xqrf4XlnSl24wbLzb1D+tyg1D8aBjdtwTyA+haKmd2uW7XivvE/DZb3VmplT66w5dYfmJ2+HeR7DVn+rn0Sw+HIuiZii+Y91sZrILvXF1VvUw8oF+YBuPNlfGWFFvm7T2V4ItTju8NJxkmdo/Z7js24cVnDLMwpKra+um6KGfTvIpCr7t+9mZ7cpJGuiQJrMZ44Kuqlnam9uC4whdWbu3g+EfBUkXutsOwkTdXUtMEPHTsjzyEaDSddvpG0N8S16ledNv56iO+vlh6c1iHposnWDklp6CtDk+pDrXOY2xtUtvln9+9xzY9d31fBPF0xlRmzgqckLsCILmRq1P12ouaGeoev6c9+Sn8DdPq9duc6JKeLqxsb3PjMHi1mpc8RLdumYn+ezX4C/N85FeTfIX5g21xzWqjpqDYGNtGdnY653cNWpn+0kwN//67HYXMbtwE+swExzdtI61QLo/8o6NdqQUUHcabRL65VxFUwfe12CokV90q28wHbILZwmRisazZvTAuCxrFBJippNPE5m2s5Z9sjJulfqAb5MpYtNsLhyonj//IWVHdv3HXhOfkMV53RITuQV2YO1DCjqy9A4NIizt16/hAUt2CGqkUL9r6ubB9WJPLIYBVFfQEgKV4WEBNuTRZpLF0sKroqAQkKLl0UYCBqJc2+scYZHbKDhE6xgV06d5q1QmaO9UiHAbGnWg/uVaN+4aqEdW2Me4MRCysLz9qaj9yLDgYalDTHtvgiK8SGxTJxYvoX0bsAQmQDjjC8IhGsnMICwdS3tAWwYUeQS4fY35agupzq4GmiEj8hvkP8UPqqpuk1/WqH03RL7Ny0rzDIu/fhrGcMM5SmODAd8baVxGQMDuhUj4O67R0p+bE+RJdBCrqb2rQuYiIDKfhYXBf4ZA5e62xI3Ipw1CYiltvBCqqjCM1CswS2k22L66oZj0EMLythGwv1uHx4RZLuIQ06ClVmtUaE3oc2OmNdAI2vOxiZLXy2N01viTmdtiKp58Rcc0kQ79Y3yW8c8A6wu7zOEOMFG12mcxLSLzIMVnIFhisQmZcBAhuGwK6oxESeMAOgwLZmPFF/d/SU5rK26/p0HmFP1aLoLN8bi/4vndulzfX5JacbVp5kkxkuGLjsy80MUy0iEfMKaUJeuWTm4z7iiriuG6xfkABO0n5uINYqVacrlbY2kYMwbEsTEZga2P59KK/EvjRBQ/qBZY7RVsGH5tJvwRrtXrc/ATG2KdJz5qDfiX8ZZZi75Prsgt9FzAZrj49mE48kvoTrSsg89PJxrvctrMyp0dAZT+RZ7b2iAoHt8/GMiHLE2BCjMFdze0xGE7WOZjEJzGEwgpnPar2UiMuQrWLHYjmQwIrT8pgMZNH+Fi48V5LLDdgTaAehHdVFPMwtt7jAzi7TA5KyGBBxZWPt/cg2eCzSU3SRa5b5JFY5cQGikFuiELRhRXkcSsabWuPklRsR9VKWk4AnmWMsdFxrIINcUScwvrkmzixO0RsmQTjbSjt5gtPyvkg9CQEVXtgUx8EuyclOOi9aWGCUywo2KEt1r0ZDJu0q8K1LFprQxrzs1sIm1ssZCBRjPCnmsj2tm2apk4HPKIv7LUcvrnIfJsCxcwhtZhoMeKXAv7Oh2OB+C9EifC3jjin2i13RSzdl6bvGSE9vM1ZWFkHpRW1MUfoUO0Z6pSDIrMDnItfzaZUDbSlZiTd2iu5EP9v8DOdYOFUIudUC3APOT3qi6RyADzSsznyV2riLyF9GTipFdJMXeLF5JdgnfY4T9nqYnz7WvNSxzz0gcIoG5oyGhqqp1NRjpKror0ZLXwHu6fQPSEqrBkXaHR1qNEROK4x2z5Efb6gE+d8B63TTIzPk3dzxiW+YwVySGnr2FLgPhP8DCA3u9DCstD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94577" y="1676400"/>
            <a:ext cx="9290618" cy="5029200"/>
            <a:chOff x="-94577" y="1676400"/>
            <a:chExt cx="9290618" cy="5029200"/>
          </a:xfrm>
        </p:grpSpPr>
        <p:pic>
          <p:nvPicPr>
            <p:cNvPr id="12294" name="Picture 6" descr="http://www.smarterworkshops.com.au/wp-content/uploads/2010/09/slide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301" y="2057400"/>
              <a:ext cx="8366759" cy="41148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-94577" y="2590800"/>
              <a:ext cx="2151551" cy="5078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150000"/>
                </a:lnSpc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√&gt;600 members</a:t>
              </a:r>
              <a:endPara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1752600"/>
              <a:ext cx="4191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 Startups-investors Pitch-nights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6096000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 &gt;5 annual meetings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676400"/>
              <a:ext cx="373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 Academia-Industry events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62600" y="2971800"/>
              <a:ext cx="27334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 Foreign delegations</a:t>
              </a:r>
              <a:b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&amp; businessmen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6059269"/>
              <a:ext cx="4267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√ Professional education &amp; brain storming nights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76600" y="6858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“Networking is the to success” </a:t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We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Build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JLM’s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Bio-Med community</a:t>
            </a:r>
            <a:endParaRPr lang="en-US" sz="2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guelphchamber.com/images/Promote-Tab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90864" y="1447800"/>
            <a:ext cx="9311064" cy="554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2178647"/>
            <a:ext cx="9144000" cy="353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JLM-Bio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was founded 4 years ago </a:t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http://meetup.com/JBNF-Biomed/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3"/>
              </a:rPr>
              <a:t>**</a:t>
            </a:r>
            <a:r>
              <a:rPr lang="en-US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&gt; 20 meetings in various subjects for differing target audience</a:t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endParaRPr lang="en-US" sz="2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Utilizing personal interactions to promote, excel and develop JLM’s bio-companies &amp; Bio-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Meders</a:t>
            </a:r>
            <a:endParaRPr lang="en-US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6423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**The new site is under constructions</a:t>
            </a:r>
            <a:endParaRPr lang="en-US" sz="1400" b="1" dirty="0"/>
          </a:p>
        </p:txBody>
      </p:sp>
      <p:sp>
        <p:nvSpPr>
          <p:cNvPr id="16" name="Title 11"/>
          <p:cNvSpPr>
            <a:spLocks noGrp="1"/>
          </p:cNvSpPr>
          <p:nvPr>
            <p:ph type="ctrTitle"/>
          </p:nvPr>
        </p:nvSpPr>
        <p:spPr>
          <a:xfrm>
            <a:off x="2286000" y="1"/>
            <a:ext cx="6858000" cy="609599"/>
          </a:xfrm>
        </p:spPr>
        <p:txBody>
          <a:bodyPr/>
          <a:lstStyle/>
          <a:p>
            <a:r>
              <a:rPr lang="en-US" sz="3600" b="1" dirty="0" smtClean="0"/>
              <a:t>JLM-Bio is the Solution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3276600" y="6858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“Networking is the to success” </a:t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We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Build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JLM’s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Bio-Med community</a:t>
            </a:r>
            <a:endParaRPr lang="en-US" sz="2400" b="1" dirty="0"/>
          </a:p>
        </p:txBody>
      </p:sp>
      <p:sp>
        <p:nvSpPr>
          <p:cNvPr id="10242" name="AutoShape 2" descr="http://www.guelphchamber.com/images/Promote-T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://www.guelphchamber.com/images/Promote-T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0" y="0"/>
            <a:ext cx="6858000" cy="1470025"/>
          </a:xfrm>
        </p:spPr>
        <p:txBody>
          <a:bodyPr/>
          <a:lstStyle/>
          <a:p>
            <a:r>
              <a:rPr lang="en-US" sz="3600" b="1" dirty="0" err="1" smtClean="0"/>
              <a:t>JLM</a:t>
            </a:r>
            <a:r>
              <a:rPr lang="en-US" sz="3600" b="1" dirty="0" smtClean="0"/>
              <a:t>-Bio Meetings</a:t>
            </a:r>
            <a:endParaRPr lang="en-US" sz="3600" b="1" dirty="0"/>
          </a:p>
        </p:txBody>
      </p:sp>
      <p:pic>
        <p:nvPicPr>
          <p:cNvPr id="8" name="Picture 8" descr="http://photos4.meetupstatic.com/photos/event/4/3/1/d/600_43969718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92728"/>
            <a:ext cx="2397303" cy="1600200"/>
          </a:xfrm>
          <a:prstGeom prst="rect">
            <a:avLst/>
          </a:prstGeom>
          <a:noFill/>
        </p:spPr>
      </p:pic>
      <p:pic>
        <p:nvPicPr>
          <p:cNvPr id="9" name="Picture 10" descr="http://photos2.meetupstatic.com/photos/event/2/e/6/4/600_43693187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92728"/>
            <a:ext cx="4180922" cy="1594203"/>
          </a:xfrm>
          <a:prstGeom prst="rect">
            <a:avLst/>
          </a:prstGeom>
          <a:noFill/>
        </p:spPr>
      </p:pic>
      <p:pic>
        <p:nvPicPr>
          <p:cNvPr id="10" name="Picture 12" descr="http://photos2.meetupstatic.com/photos/event/2/8/0/600_43644064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3445128"/>
            <a:ext cx="2514600" cy="1392183"/>
          </a:xfrm>
          <a:prstGeom prst="rect">
            <a:avLst/>
          </a:prstGeom>
          <a:noFill/>
        </p:spPr>
      </p:pic>
      <p:pic>
        <p:nvPicPr>
          <p:cNvPr id="11" name="Picture 14" descr="http://photos1.meetupstatic.com/photos/event/2/3/8/8/600_43434909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1200" y="5045328"/>
            <a:ext cx="3352800" cy="1507872"/>
          </a:xfrm>
          <a:prstGeom prst="rect">
            <a:avLst/>
          </a:prstGeom>
          <a:noFill/>
        </p:spPr>
      </p:pic>
      <p:pic>
        <p:nvPicPr>
          <p:cNvPr id="14" name="Picture 16" descr="http://photos1.meetupstatic.com/photos/event/7/5/b/8/600_431430136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0" y="4969128"/>
            <a:ext cx="3429000" cy="1485900"/>
          </a:xfrm>
          <a:prstGeom prst="rect">
            <a:avLst/>
          </a:prstGeom>
          <a:noFill/>
        </p:spPr>
      </p:pic>
      <p:pic>
        <p:nvPicPr>
          <p:cNvPr id="15" name="Picture 18" descr="http://photos4.meetupstatic.com/photos/event/8/9/3/2/600_429455122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69128"/>
            <a:ext cx="2286000" cy="1524000"/>
          </a:xfrm>
          <a:prstGeom prst="rect">
            <a:avLst/>
          </a:prstGeom>
          <a:noFill/>
        </p:spPr>
      </p:pic>
      <p:pic>
        <p:nvPicPr>
          <p:cNvPr id="17" name="Picture 4" descr="http://photos4.meetupstatic.com/photos/event/7/7/f/6/600_443010710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57751" y="2073528"/>
            <a:ext cx="3747849" cy="1219200"/>
          </a:xfrm>
          <a:prstGeom prst="rect">
            <a:avLst/>
          </a:prstGeom>
          <a:noFill/>
        </p:spPr>
      </p:pic>
      <p:pic>
        <p:nvPicPr>
          <p:cNvPr id="18" name="Picture 17" descr="http://photos3.meetupstatic.com/photos/event/6/6/8/4/600_441086244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1800" y="2073527"/>
            <a:ext cx="2362200" cy="1202973"/>
          </a:xfrm>
          <a:prstGeom prst="rect">
            <a:avLst/>
          </a:prstGeom>
          <a:noFill/>
        </p:spPr>
      </p:pic>
      <p:pic>
        <p:nvPicPr>
          <p:cNvPr id="19" name="Picture 2" descr="http://photos1.meetupstatic.com/photos/event/2/7/5/7/600_444370071.jpe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2073528"/>
            <a:ext cx="2902854" cy="1219200"/>
          </a:xfrm>
          <a:prstGeom prst="rect">
            <a:avLst/>
          </a:prstGeom>
          <a:noFill/>
        </p:spPr>
      </p:pic>
      <p:sp>
        <p:nvSpPr>
          <p:cNvPr id="20" name="Subtitle 12"/>
          <p:cNvSpPr>
            <a:spLocks noGrp="1"/>
          </p:cNvSpPr>
          <p:nvPr>
            <p:ph type="subTitle" idx="1"/>
          </p:nvPr>
        </p:nvSpPr>
        <p:spPr>
          <a:xfrm>
            <a:off x="3505200" y="1219200"/>
            <a:ext cx="4648200" cy="609600"/>
          </a:xfrm>
        </p:spPr>
        <p:txBody>
          <a:bodyPr/>
          <a:lstStyle/>
          <a:p>
            <a:r>
              <a:rPr lang="en-US" dirty="0" smtClean="0"/>
              <a:t>2015’s Events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34315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ocus Jerusale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he Economic Woes of Jerusalem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Jerusalem’s Business Potential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JBNF Mission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Jerusalem Business Networking Forum&amp;#x0D;&amp;#x0A;(JBNF)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Focus Jerusalem: 5 next years for JBNF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Focus Jerusalem: 5 next years for JBNF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JBNF Executive Team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International Advisory Board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Thank you&amp;quot;&quot;/&gt;&lt;property id=&quot;20307&quot; value=&quot;265&quot;/&gt;&lt;/object&gt;&lt;object type=&quot;3&quot; unique_id=&quot;10026&quot;&gt;&lt;property id=&quot;20148&quot; value=&quot;5&quot;/&gt;&lt;property id=&quot;20300&quot; value=&quot;Slide 7 - &amp;quot;Focus Jerusalem: 5 next years for JBNF&amp;quot;&quot;/&gt;&lt;property id=&quot;20307&quot; value=&quot;266&quot;/&gt;&lt;/object&gt;&lt;/object&gt;&lt;/object&gt;&lt;/database&gt;"/>
  <p:tag name="ISPRING_RESOURCE_PATHS_HASH" val="8ce696e9412443ecc57c32ed4796326ae4778a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14314</TotalTime>
  <Words>529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JLM-Bio</vt:lpstr>
      <vt:lpstr>JLM-Bio Strategic Goals</vt:lpstr>
      <vt:lpstr>Jerusalem’s current  BioMed potential  </vt:lpstr>
      <vt:lpstr>Jerusalem’s Bio-problem</vt:lpstr>
      <vt:lpstr>Jerusalem’s Bio-Need</vt:lpstr>
      <vt:lpstr>PowerPoint Presentation</vt:lpstr>
      <vt:lpstr>JLM-Bio is the Solution</vt:lpstr>
      <vt:lpstr>JLM-Bio is the Solution</vt:lpstr>
      <vt:lpstr>JLM-Bio Meetings</vt:lpstr>
      <vt:lpstr>Current &amp; Future JLM-Bio Initiatives*</vt:lpstr>
      <vt:lpstr>Roadmap – Thinking Forward Make JLM-Bio the hub of the JLM-Bio Ecosystem while making it financially sustainable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avigail</dc:creator>
  <cp:lastModifiedBy>Ketevan Goginashvili</cp:lastModifiedBy>
  <cp:revision>100</cp:revision>
  <cp:lastPrinted>1601-01-01T00:00:00Z</cp:lastPrinted>
  <dcterms:created xsi:type="dcterms:W3CDTF">1601-01-01T00:00:00Z</dcterms:created>
  <dcterms:modified xsi:type="dcterms:W3CDTF">2016-08-08T06:48:34Z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