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82" autoAdjust="0"/>
  </p:normalViewPr>
  <p:slideViewPr>
    <p:cSldViewPr snapToGrid="0" snapToObjects="1">
      <p:cViewPr>
        <p:scale>
          <a:sx n="64" d="100"/>
          <a:sy n="64" d="100"/>
        </p:scale>
        <p:origin x="-11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400"/>
              <a:t>იმუშავებდით თუ არა პერსონალური კომპიუტერის გამოყენებით და სახლიდან გაუსვლელად,</a:t>
            </a:r>
            <a:r>
              <a:rPr lang="ka-GE" sz="1400" baseline="0"/>
              <a:t> პერსონალური კომპიუტერის გამოყენებით?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კი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E-4640-B63F-0604590226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ვიმუშავბდი ნახევარ განაკვეთიანი გრაფიკით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E-4640-B63F-0604590226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არა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0.00%</c:formatCode>
                <c:ptCount val="1"/>
                <c:pt idx="0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E-4640-B63F-0604590226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072960"/>
        <c:axId val="44074496"/>
      </c:barChart>
      <c:catAx>
        <c:axId val="440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074496"/>
        <c:crosses val="autoZero"/>
        <c:auto val="1"/>
        <c:lblAlgn val="ctr"/>
        <c:lblOffset val="100"/>
        <c:noMultiLvlLbl val="0"/>
      </c:catAx>
      <c:valAx>
        <c:axId val="44074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0729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a-GE" sz="1400"/>
              <a:t>მუდმივანაზღაურებადი სამუშაოს შეთავაზების შემთხვევაში, ხართ თუ არა მზად, უკეთ შეისწავლოთ კომპიუტერული პროგრამები?</a:t>
            </a:r>
            <a:endParaRPr lang="en-US" sz="14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კი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95-4006-99B9-FC82012EC4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არა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5.7500000000000002E-2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95-4006-99B9-FC82012EC4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მიჭირს პასუხის გაცემა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0.00%</c:formatCode>
                <c:ptCount val="1"/>
                <c:pt idx="0">
                  <c:v>3.2500000000000001E-2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95-4006-99B9-FC82012EC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796160"/>
        <c:axId val="44802048"/>
      </c:barChart>
      <c:catAx>
        <c:axId val="4479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802048"/>
        <c:crosses val="autoZero"/>
        <c:auto val="1"/>
        <c:lblAlgn val="ctr"/>
        <c:lblOffset val="100"/>
        <c:noMultiLvlLbl val="0"/>
      </c:catAx>
      <c:valAx>
        <c:axId val="448020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7961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 noChangeArrowheads="1"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7543801 w 7543801"/>
                  <a:gd name="T1" fmla="*/ 1295772 h 2591543"/>
                  <a:gd name="T2" fmla="*/ 3771901 w 7543801"/>
                  <a:gd name="T3" fmla="*/ 2591543 h 2591543"/>
                  <a:gd name="T4" fmla="*/ 0 w 7543801"/>
                  <a:gd name="T5" fmla="*/ 1295772 h 2591543"/>
                  <a:gd name="T6" fmla="*/ 3771901 w 7543801"/>
                  <a:gd name="T7" fmla="*/ 0 h 2591543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0 w 7543801"/>
                  <a:gd name="T13" fmla="*/ 95615 h 2591543"/>
                  <a:gd name="T14" fmla="*/ 7448186 w 7543801"/>
                  <a:gd name="T15" fmla="*/ 2591543 h 2591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>
                <a:outerShdw dist="63500" dir="2700000" algn="tl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103154"/>
                  </a:solidFill>
                  <a:latin typeface="Corbel"/>
                  <a:ea typeface="ＭＳ Ｐゴシック" pitchFamily="-112" charset="-128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38479A2-9DE5-49ED-B5DD-D03BDCCAC9B0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 noChangeArrowheads="1"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8686800 w 8686800"/>
              <a:gd name="T1" fmla="*/ 2454275 h 4908550"/>
              <a:gd name="T2" fmla="*/ 4343400 w 8686800"/>
              <a:gd name="T3" fmla="*/ 4908550 h 4908550"/>
              <a:gd name="T4" fmla="*/ 0 w 8686800"/>
              <a:gd name="T5" fmla="*/ 2454275 h 4908550"/>
              <a:gd name="T6" fmla="*/ 4343400 w 8686800"/>
              <a:gd name="T7" fmla="*/ 0 h 4908550"/>
              <a:gd name="T8" fmla="*/ 0 60000 65536"/>
              <a:gd name="T9" fmla="*/ 1 60000 65536"/>
              <a:gd name="T10" fmla="*/ 2 60000 65536"/>
              <a:gd name="T11" fmla="*/ 3 60000 65536"/>
              <a:gd name="T12" fmla="*/ 98245 w 8686800"/>
              <a:gd name="T13" fmla="*/ 98245 h 4908550"/>
              <a:gd name="T14" fmla="*/ 8588555 w 8686800"/>
              <a:gd name="T15" fmla="*/ 4810305 h 490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5" name="Snip Diagonal Corner Rectangle 7"/>
          <p:cNvSpPr>
            <a:spLocks noChangeArrowheads="1"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8686800 w 8686800"/>
              <a:gd name="T1" fmla="*/ 638969 h 1277938"/>
              <a:gd name="T2" fmla="*/ 4343400 w 8686800"/>
              <a:gd name="T3" fmla="*/ 1277938 h 1277938"/>
              <a:gd name="T4" fmla="*/ 0 w 8686800"/>
              <a:gd name="T5" fmla="*/ 638969 h 1277938"/>
              <a:gd name="T6" fmla="*/ 4343400 w 8686800"/>
              <a:gd name="T7" fmla="*/ 0 h 1277938"/>
              <a:gd name="T8" fmla="*/ 0 60000 65536"/>
              <a:gd name="T9" fmla="*/ 1 60000 65536"/>
              <a:gd name="T10" fmla="*/ 2 60000 65536"/>
              <a:gd name="T11" fmla="*/ 3 60000 65536"/>
              <a:gd name="T12" fmla="*/ 74593 w 8686800"/>
              <a:gd name="T13" fmla="*/ 74593 h 1277938"/>
              <a:gd name="T14" fmla="*/ 8612207 w 8686800"/>
              <a:gd name="T15" fmla="*/ 1203345 h 1277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6D86-0FAB-44A0-A81D-C1AFF0EF27A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9D3A-C290-4840-B821-BEE4D00D2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9"/>
              <p:cNvSpPr>
                <a:spLocks noChangeArrowheads="1"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7543801 w 7543801"/>
                  <a:gd name="T1" fmla="*/ 1295772 h 2591543"/>
                  <a:gd name="T2" fmla="*/ 3771901 w 7543801"/>
                  <a:gd name="T3" fmla="*/ 2591543 h 2591543"/>
                  <a:gd name="T4" fmla="*/ 0 w 7543801"/>
                  <a:gd name="T5" fmla="*/ 1295772 h 2591543"/>
                  <a:gd name="T6" fmla="*/ 3771901 w 7543801"/>
                  <a:gd name="T7" fmla="*/ 0 h 2591543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0 w 7543801"/>
                  <a:gd name="T13" fmla="*/ 95615 h 2591543"/>
                  <a:gd name="T14" fmla="*/ 7448186 w 7543801"/>
                  <a:gd name="T15" fmla="*/ 2591543 h 2591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>
                <a:outerShdw dist="63500" dir="2700000" algn="tl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103154"/>
                  </a:solidFill>
                  <a:latin typeface="Corbel"/>
                  <a:ea typeface="ＭＳ Ｐゴシック" pitchFamily="-112" charset="-128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6BD0380-4680-4609-A38B-0AEE6268C0B6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 noChangeArrowheads="1"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7543801 w 7543801"/>
                  <a:gd name="T1" fmla="*/ 1295772 h 2591543"/>
                  <a:gd name="T2" fmla="*/ 3771901 w 7543801"/>
                  <a:gd name="T3" fmla="*/ 2591543 h 2591543"/>
                  <a:gd name="T4" fmla="*/ 0 w 7543801"/>
                  <a:gd name="T5" fmla="*/ 1295772 h 2591543"/>
                  <a:gd name="T6" fmla="*/ 3771901 w 7543801"/>
                  <a:gd name="T7" fmla="*/ 0 h 2591543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0 w 7543801"/>
                  <a:gd name="T13" fmla="*/ 95615 h 2591543"/>
                  <a:gd name="T14" fmla="*/ 7448186 w 7543801"/>
                  <a:gd name="T15" fmla="*/ 2591543 h 2591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>
                <a:outerShdw dist="63500" dir="2700000" algn="tl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103154"/>
                  </a:solidFill>
                  <a:latin typeface="Corbel"/>
                  <a:ea typeface="ＭＳ Ｐゴシック" pitchFamily="-112" charset="-128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6984AA1-D207-43B2-AAAA-7C47EE3B706B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5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 noChangeArrowheads="1"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8686800 w 8686800"/>
              <a:gd name="T1" fmla="*/ 2454275 h 4908550"/>
              <a:gd name="T2" fmla="*/ 4343400 w 8686800"/>
              <a:gd name="T3" fmla="*/ 4908550 h 4908550"/>
              <a:gd name="T4" fmla="*/ 0 w 8686800"/>
              <a:gd name="T5" fmla="*/ 2454275 h 4908550"/>
              <a:gd name="T6" fmla="*/ 4343400 w 8686800"/>
              <a:gd name="T7" fmla="*/ 0 h 4908550"/>
              <a:gd name="T8" fmla="*/ 0 60000 65536"/>
              <a:gd name="T9" fmla="*/ 1 60000 65536"/>
              <a:gd name="T10" fmla="*/ 2 60000 65536"/>
              <a:gd name="T11" fmla="*/ 3 60000 65536"/>
              <a:gd name="T12" fmla="*/ 98245 w 8686800"/>
              <a:gd name="T13" fmla="*/ 98245 h 4908550"/>
              <a:gd name="T14" fmla="*/ 8588555 w 8686800"/>
              <a:gd name="T15" fmla="*/ 4810305 h 490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6" name="Snip Diagonal Corner Rectangle 7"/>
          <p:cNvSpPr>
            <a:spLocks noChangeArrowheads="1"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8686800 w 8686800"/>
              <a:gd name="T1" fmla="*/ 638969 h 1277938"/>
              <a:gd name="T2" fmla="*/ 4343400 w 8686800"/>
              <a:gd name="T3" fmla="*/ 1277938 h 1277938"/>
              <a:gd name="T4" fmla="*/ 0 w 8686800"/>
              <a:gd name="T5" fmla="*/ 638969 h 1277938"/>
              <a:gd name="T6" fmla="*/ 4343400 w 8686800"/>
              <a:gd name="T7" fmla="*/ 0 h 1277938"/>
              <a:gd name="T8" fmla="*/ 0 60000 65536"/>
              <a:gd name="T9" fmla="*/ 1 60000 65536"/>
              <a:gd name="T10" fmla="*/ 2 60000 65536"/>
              <a:gd name="T11" fmla="*/ 3 60000 65536"/>
              <a:gd name="T12" fmla="*/ 74593 w 8686800"/>
              <a:gd name="T13" fmla="*/ 74593 h 1277938"/>
              <a:gd name="T14" fmla="*/ 8612207 w 8686800"/>
              <a:gd name="T15" fmla="*/ 1203345 h 1277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C742-597C-4D35-B8FE-D24015ECB187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E54F-1013-4391-996A-ABAA0655C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>
            <a:spLocks noChangeArrowheads="1"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8686800 w 8686800"/>
              <a:gd name="T1" fmla="*/ 2454275 h 4908550"/>
              <a:gd name="T2" fmla="*/ 4343400 w 8686800"/>
              <a:gd name="T3" fmla="*/ 4908550 h 4908550"/>
              <a:gd name="T4" fmla="*/ 0 w 8686800"/>
              <a:gd name="T5" fmla="*/ 2454275 h 4908550"/>
              <a:gd name="T6" fmla="*/ 4343400 w 8686800"/>
              <a:gd name="T7" fmla="*/ 0 h 4908550"/>
              <a:gd name="T8" fmla="*/ 0 60000 65536"/>
              <a:gd name="T9" fmla="*/ 1 60000 65536"/>
              <a:gd name="T10" fmla="*/ 2 60000 65536"/>
              <a:gd name="T11" fmla="*/ 3 60000 65536"/>
              <a:gd name="T12" fmla="*/ 98245 w 8686800"/>
              <a:gd name="T13" fmla="*/ 98245 h 4908550"/>
              <a:gd name="T14" fmla="*/ 8588555 w 8686800"/>
              <a:gd name="T15" fmla="*/ 4810305 h 490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8" name="Snip Diagonal Corner Rectangle 7"/>
          <p:cNvSpPr>
            <a:spLocks noChangeArrowheads="1"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8686800 w 8686800"/>
              <a:gd name="T1" fmla="*/ 638969 h 1277938"/>
              <a:gd name="T2" fmla="*/ 4343400 w 8686800"/>
              <a:gd name="T3" fmla="*/ 1277938 h 1277938"/>
              <a:gd name="T4" fmla="*/ 0 w 8686800"/>
              <a:gd name="T5" fmla="*/ 638969 h 1277938"/>
              <a:gd name="T6" fmla="*/ 4343400 w 8686800"/>
              <a:gd name="T7" fmla="*/ 0 h 1277938"/>
              <a:gd name="T8" fmla="*/ 0 60000 65536"/>
              <a:gd name="T9" fmla="*/ 1 60000 65536"/>
              <a:gd name="T10" fmla="*/ 2 60000 65536"/>
              <a:gd name="T11" fmla="*/ 3 60000 65536"/>
              <a:gd name="T12" fmla="*/ 74593 w 8686800"/>
              <a:gd name="T13" fmla="*/ 74593 h 1277938"/>
              <a:gd name="T14" fmla="*/ 8612207 w 8686800"/>
              <a:gd name="T15" fmla="*/ 1203345 h 1277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6D15-4D76-4EF9-A6ED-2235413A948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EB8B-81FD-447C-95A4-50BF88E2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6"/>
          <p:cNvSpPr>
            <a:spLocks noChangeArrowheads="1"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8686800 w 8686800"/>
              <a:gd name="T1" fmla="*/ 2454275 h 4908550"/>
              <a:gd name="T2" fmla="*/ 4343400 w 8686800"/>
              <a:gd name="T3" fmla="*/ 4908550 h 4908550"/>
              <a:gd name="T4" fmla="*/ 0 w 8686800"/>
              <a:gd name="T5" fmla="*/ 2454275 h 4908550"/>
              <a:gd name="T6" fmla="*/ 4343400 w 8686800"/>
              <a:gd name="T7" fmla="*/ 0 h 4908550"/>
              <a:gd name="T8" fmla="*/ 0 60000 65536"/>
              <a:gd name="T9" fmla="*/ 1 60000 65536"/>
              <a:gd name="T10" fmla="*/ 2 60000 65536"/>
              <a:gd name="T11" fmla="*/ 3 60000 65536"/>
              <a:gd name="T12" fmla="*/ 98245 w 8686800"/>
              <a:gd name="T13" fmla="*/ 98245 h 4908550"/>
              <a:gd name="T14" fmla="*/ 8588555 w 8686800"/>
              <a:gd name="T15" fmla="*/ 4810305 h 490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4" name="Snip Diagonal Corner Rectangle 7"/>
          <p:cNvSpPr>
            <a:spLocks noChangeArrowheads="1"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8686800 w 8686800"/>
              <a:gd name="T1" fmla="*/ 638969 h 1277938"/>
              <a:gd name="T2" fmla="*/ 4343400 w 8686800"/>
              <a:gd name="T3" fmla="*/ 1277938 h 1277938"/>
              <a:gd name="T4" fmla="*/ 0 w 8686800"/>
              <a:gd name="T5" fmla="*/ 638969 h 1277938"/>
              <a:gd name="T6" fmla="*/ 4343400 w 8686800"/>
              <a:gd name="T7" fmla="*/ 0 h 1277938"/>
              <a:gd name="T8" fmla="*/ 0 60000 65536"/>
              <a:gd name="T9" fmla="*/ 1 60000 65536"/>
              <a:gd name="T10" fmla="*/ 2 60000 65536"/>
              <a:gd name="T11" fmla="*/ 3 60000 65536"/>
              <a:gd name="T12" fmla="*/ 74593 w 8686800"/>
              <a:gd name="T13" fmla="*/ 74593 h 1277938"/>
              <a:gd name="T14" fmla="*/ 8612207 w 8686800"/>
              <a:gd name="T15" fmla="*/ 1203345 h 1277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DED8-A9B5-40E4-9ED8-7056FC8B648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7645-3F6E-4088-986C-21721680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6"/>
          <p:cNvSpPr>
            <a:spLocks noChangeArrowheads="1"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8686800 w 8686800"/>
              <a:gd name="T1" fmla="*/ 3194050 h 6388100"/>
              <a:gd name="T2" fmla="*/ 4343400 w 8686800"/>
              <a:gd name="T3" fmla="*/ 6388100 h 6388100"/>
              <a:gd name="T4" fmla="*/ 0 w 8686800"/>
              <a:gd name="T5" fmla="*/ 3194050 h 6388100"/>
              <a:gd name="T6" fmla="*/ 4343400 w 8686800"/>
              <a:gd name="T7" fmla="*/ 0 h 6388100"/>
              <a:gd name="T8" fmla="*/ 0 60000 65536"/>
              <a:gd name="T9" fmla="*/ 1 60000 65536"/>
              <a:gd name="T10" fmla="*/ 2 60000 65536"/>
              <a:gd name="T11" fmla="*/ 3 60000 65536"/>
              <a:gd name="T12" fmla="*/ 80778 w 8686800"/>
              <a:gd name="T13" fmla="*/ 80778 h 6388100"/>
              <a:gd name="T14" fmla="*/ 8606022 w 8686800"/>
              <a:gd name="T15" fmla="*/ 6307322 h 6388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B8640-055E-4E25-BF03-52C0029571A8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31EE-FFDE-4C28-A2A9-77F83DA0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 noChangeArrowheads="1"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4251960 w 4251960"/>
                <a:gd name="T1" fmla="*/ 3193676 h 6387352"/>
                <a:gd name="T2" fmla="*/ 2125980 w 4251960"/>
                <a:gd name="T3" fmla="*/ 6387352 h 6387352"/>
                <a:gd name="T4" fmla="*/ 0 w 4251960"/>
                <a:gd name="T5" fmla="*/ 3193676 h 6387352"/>
                <a:gd name="T6" fmla="*/ 2125980 w 4251960"/>
                <a:gd name="T7" fmla="*/ 0 h 6387352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80660 w 4251960"/>
                <a:gd name="T13" fmla="*/ 80660 h 6387352"/>
                <a:gd name="T14" fmla="*/ 4171300 w 4251960"/>
                <a:gd name="T15" fmla="*/ 6306692 h 6387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>
              <a:outerShdw dist="63500" dir="2700000" algn="tl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</p:grpSp>
      <p:sp>
        <p:nvSpPr>
          <p:cNvPr id="8" name="Snip Diagonal Corner Rectangle 9"/>
          <p:cNvSpPr>
            <a:spLocks noChangeArrowheads="1"/>
          </p:cNvSpPr>
          <p:nvPr/>
        </p:nvSpPr>
        <p:spPr bwMode="auto">
          <a:xfrm flipV="1">
            <a:off x="4648200" y="228600"/>
            <a:ext cx="4251325" cy="6388100"/>
          </a:xfrm>
          <a:custGeom>
            <a:avLst/>
            <a:gdLst>
              <a:gd name="T0" fmla="*/ 4251325 w 4251325"/>
              <a:gd name="T1" fmla="*/ 3194050 h 6388100"/>
              <a:gd name="T2" fmla="*/ 2125663 w 4251325"/>
              <a:gd name="T3" fmla="*/ 6388100 h 6388100"/>
              <a:gd name="T4" fmla="*/ 0 w 4251325"/>
              <a:gd name="T5" fmla="*/ 3194050 h 6388100"/>
              <a:gd name="T6" fmla="*/ 2125663 w 4251325"/>
              <a:gd name="T7" fmla="*/ 0 h 6388100"/>
              <a:gd name="T8" fmla="*/ 0 60000 65536"/>
              <a:gd name="T9" fmla="*/ 1 60000 65536"/>
              <a:gd name="T10" fmla="*/ 2 60000 65536"/>
              <a:gd name="T11" fmla="*/ 3 60000 65536"/>
              <a:gd name="T12" fmla="*/ 80648 w 4251325"/>
              <a:gd name="T13" fmla="*/ 80648 h 6388100"/>
              <a:gd name="T14" fmla="*/ 4170677 w 4251325"/>
              <a:gd name="T15" fmla="*/ 6307452 h 6388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1325" h="6388100">
                <a:moveTo>
                  <a:pt x="0" y="0"/>
                </a:moveTo>
                <a:lnTo>
                  <a:pt x="4090030" y="0"/>
                </a:lnTo>
                <a:lnTo>
                  <a:pt x="4251325" y="161295"/>
                </a:lnTo>
                <a:lnTo>
                  <a:pt x="4251325" y="6388100"/>
                </a:lnTo>
                <a:lnTo>
                  <a:pt x="161295" y="6388100"/>
                </a:lnTo>
                <a:lnTo>
                  <a:pt x="0" y="62268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F7E0-7D3F-476E-9BB8-07022F348055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B1C9086-CA8C-4700-AEB4-BA8F9D2F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 noChangeArrowheads="1"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4251960 w 4251960"/>
                <a:gd name="T1" fmla="*/ 3193676 h 6387352"/>
                <a:gd name="T2" fmla="*/ 2125980 w 4251960"/>
                <a:gd name="T3" fmla="*/ 6387352 h 6387352"/>
                <a:gd name="T4" fmla="*/ 0 w 4251960"/>
                <a:gd name="T5" fmla="*/ 3193676 h 6387352"/>
                <a:gd name="T6" fmla="*/ 2125980 w 4251960"/>
                <a:gd name="T7" fmla="*/ 0 h 6387352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80660 w 4251960"/>
                <a:gd name="T13" fmla="*/ 80660 h 6387352"/>
                <a:gd name="T14" fmla="*/ 4171300 w 4251960"/>
                <a:gd name="T15" fmla="*/ 6306692 h 6387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>
              <a:outerShdw dist="63500" dir="2700000" algn="tl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103154"/>
                </a:solidFill>
                <a:latin typeface="Corbel"/>
                <a:ea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795C-6E99-4841-8232-B20110CE07F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257288-AD82-4D07-B89F-CD8780DAA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 noChangeArrowheads="1"/>
          </p:cNvSpPr>
          <p:nvPr/>
        </p:nvSpPr>
        <p:spPr bwMode="auto">
          <a:xfrm flipV="1">
            <a:off x="228600" y="4648200"/>
            <a:ext cx="8686800" cy="1963738"/>
          </a:xfrm>
          <a:custGeom>
            <a:avLst/>
            <a:gdLst>
              <a:gd name="T0" fmla="*/ 8686800 w 8686800"/>
              <a:gd name="T1" fmla="*/ 981869 h 1963738"/>
              <a:gd name="T2" fmla="*/ 4343400 w 8686800"/>
              <a:gd name="T3" fmla="*/ 1963738 h 1963738"/>
              <a:gd name="T4" fmla="*/ 0 w 8686800"/>
              <a:gd name="T5" fmla="*/ 981869 h 1963738"/>
              <a:gd name="T6" fmla="*/ 4343400 w 8686800"/>
              <a:gd name="T7" fmla="*/ 0 h 1963738"/>
              <a:gd name="T8" fmla="*/ 0 60000 65536"/>
              <a:gd name="T9" fmla="*/ 1 60000 65536"/>
              <a:gd name="T10" fmla="*/ 2 60000 65536"/>
              <a:gd name="T11" fmla="*/ 3 60000 65536"/>
              <a:gd name="T12" fmla="*/ 92031 w 8686800"/>
              <a:gd name="T13" fmla="*/ 92031 h 1963738"/>
              <a:gd name="T14" fmla="*/ 8594769 w 8686800"/>
              <a:gd name="T15" fmla="*/ 1871707 h 1963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963738">
                <a:moveTo>
                  <a:pt x="0" y="0"/>
                </a:moveTo>
                <a:lnTo>
                  <a:pt x="8502739" y="0"/>
                </a:lnTo>
                <a:lnTo>
                  <a:pt x="8686800" y="184061"/>
                </a:lnTo>
                <a:lnTo>
                  <a:pt x="8686800" y="1963738"/>
                </a:lnTo>
                <a:lnTo>
                  <a:pt x="184061" y="1963738"/>
                </a:lnTo>
                <a:lnTo>
                  <a:pt x="0" y="17796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FF1B-336B-47BD-9249-27FBFD064DC0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5EF8-A51E-4B1B-9ABE-DB62B2B4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8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8FF7-2738-4E07-BEF9-922A97BDCF62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BCE4-4998-43ED-8664-69221FEC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47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 noChangeArrowheads="1"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8686800 w 8686800"/>
              <a:gd name="T1" fmla="*/ 2454275 h 4908550"/>
              <a:gd name="T2" fmla="*/ 4343400 w 8686800"/>
              <a:gd name="T3" fmla="*/ 4908550 h 4908550"/>
              <a:gd name="T4" fmla="*/ 0 w 8686800"/>
              <a:gd name="T5" fmla="*/ 2454275 h 4908550"/>
              <a:gd name="T6" fmla="*/ 4343400 w 8686800"/>
              <a:gd name="T7" fmla="*/ 0 h 4908550"/>
              <a:gd name="T8" fmla="*/ 0 60000 65536"/>
              <a:gd name="T9" fmla="*/ 1 60000 65536"/>
              <a:gd name="T10" fmla="*/ 2 60000 65536"/>
              <a:gd name="T11" fmla="*/ 3 60000 65536"/>
              <a:gd name="T12" fmla="*/ 98245 w 8686800"/>
              <a:gd name="T13" fmla="*/ 98245 h 4908550"/>
              <a:gd name="T14" fmla="*/ 8588555 w 8686800"/>
              <a:gd name="T15" fmla="*/ 4810305 h 4908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5" name="Snip Diagonal Corner Rectangle 7"/>
          <p:cNvSpPr>
            <a:spLocks noChangeArrowheads="1"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8686800 w 8686800"/>
              <a:gd name="T1" fmla="*/ 638969 h 1277938"/>
              <a:gd name="T2" fmla="*/ 4343400 w 8686800"/>
              <a:gd name="T3" fmla="*/ 1277938 h 1277938"/>
              <a:gd name="T4" fmla="*/ 0 w 8686800"/>
              <a:gd name="T5" fmla="*/ 638969 h 1277938"/>
              <a:gd name="T6" fmla="*/ 4343400 w 8686800"/>
              <a:gd name="T7" fmla="*/ 0 h 1277938"/>
              <a:gd name="T8" fmla="*/ 0 60000 65536"/>
              <a:gd name="T9" fmla="*/ 1 60000 65536"/>
              <a:gd name="T10" fmla="*/ 2 60000 65536"/>
              <a:gd name="T11" fmla="*/ 3 60000 65536"/>
              <a:gd name="T12" fmla="*/ 74593 w 8686800"/>
              <a:gd name="T13" fmla="*/ 74593 h 1277938"/>
              <a:gd name="T14" fmla="*/ 8612207 w 8686800"/>
              <a:gd name="T15" fmla="*/ 1203345 h 1277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73ED-262C-443F-B7BD-617AC1D631D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E84D-DD44-4796-A3BD-5A9EF5D8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9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 noChangeArrowheads="1"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8686800 w 8686800"/>
              <a:gd name="T1" fmla="*/ 3194050 h 6388100"/>
              <a:gd name="T2" fmla="*/ 4343400 w 8686800"/>
              <a:gd name="T3" fmla="*/ 6388100 h 6388100"/>
              <a:gd name="T4" fmla="*/ 0 w 8686800"/>
              <a:gd name="T5" fmla="*/ 3194050 h 6388100"/>
              <a:gd name="T6" fmla="*/ 4343400 w 8686800"/>
              <a:gd name="T7" fmla="*/ 0 h 6388100"/>
              <a:gd name="T8" fmla="*/ 0 60000 65536"/>
              <a:gd name="T9" fmla="*/ 1 60000 65536"/>
              <a:gd name="T10" fmla="*/ 2 60000 65536"/>
              <a:gd name="T11" fmla="*/ 3 60000 65536"/>
              <a:gd name="T12" fmla="*/ 80778 w 8686800"/>
              <a:gd name="T13" fmla="*/ 80778 h 6388100"/>
              <a:gd name="T14" fmla="*/ 8606022 w 8686800"/>
              <a:gd name="T15" fmla="*/ 6307322 h 6388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103154"/>
              </a:solidFill>
              <a:latin typeface="Corbel"/>
              <a:ea typeface="ＭＳ Ｐゴシック" pitchFamily="-112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CE90-9E0E-4832-85B8-6852A73F51FF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E1D3-4D80-45C5-9170-5AE469D4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0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1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4D7B-BD1A-CF42-8224-0795A1E2434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9128-BAD5-7D4C-8C9E-08F1F350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A6A6A6"/>
                </a:solidFill>
                <a:latin typeface="Corbel" pitchFamily="34" charset="0"/>
                <a:ea typeface="ＭＳ Ｐゴシック" pitchFamily="-112" charset="-128"/>
                <a:cs typeface="+mn-cs"/>
              </a:defRPr>
            </a:lvl1pPr>
          </a:lstStyle>
          <a:p>
            <a:pPr defTabSz="914400">
              <a:defRPr/>
            </a:pPr>
            <a:fld id="{FCC0B859-A3E1-4DC8-A19D-4163E02121B3}" type="datetime1">
              <a:rPr lang="en-US"/>
              <a:pPr defTabSz="914400"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A6A6A6"/>
                </a:solidFill>
                <a:latin typeface="Corbel" pitchFamily="34" charset="0"/>
                <a:ea typeface="ＭＳ Ｐゴシック" pitchFamily="-112" charset="-128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A6A6A6"/>
                </a:solidFill>
                <a:latin typeface="Corbel" pitchFamily="34" charset="0"/>
                <a:ea typeface="ＭＳ Ｐゴシック" pitchFamily="-112" charset="-128"/>
                <a:cs typeface="+mn-cs"/>
              </a:defRPr>
            </a:lvl1pPr>
          </a:lstStyle>
          <a:p>
            <a:pPr defTabSz="914400">
              <a:defRPr/>
            </a:pPr>
            <a:fld id="{76B9F5B3-6F62-4CD9-BB40-18EE4532684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7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rgbClr val="174576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rgbClr val="174576"/>
          </a:solidFill>
          <a:latin typeface="+mn-lt"/>
          <a:ea typeface="ＭＳ Ｐゴシック" pitchFamily="-112" charset="-128"/>
          <a:cs typeface="ＭＳ Ｐゴシック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400" kern="1200">
          <a:solidFill>
            <a:srgbClr val="174576"/>
          </a:solidFill>
          <a:latin typeface="+mn-lt"/>
          <a:ea typeface="ＭＳ Ｐゴシック" pitchFamily="-112" charset="-128"/>
          <a:cs typeface="ＭＳ Ｐゴシック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rgbClr val="174576"/>
          </a:solidFill>
          <a:latin typeface="+mn-lt"/>
          <a:ea typeface="ＭＳ Ｐゴシック" pitchFamily="-112" charset="-128"/>
          <a:cs typeface="ＭＳ Ｐゴシック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rgbClr val="174576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ფრილანსერები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სამუშაო</a:t>
            </a:r>
            <a:r>
              <a:rPr lang="en-US" dirty="0" smtClean="0"/>
              <a:t> </a:t>
            </a:r>
            <a:r>
              <a:rPr lang="en-US" dirty="0" err="1" smtClean="0"/>
              <a:t>ადგილების</a:t>
            </a:r>
            <a:r>
              <a:rPr lang="en-US" dirty="0" smtClean="0"/>
              <a:t> </a:t>
            </a:r>
            <a:r>
              <a:rPr lang="en-US" dirty="0" err="1" smtClean="0"/>
              <a:t>შექმნის</a:t>
            </a:r>
            <a:r>
              <a:rPr lang="en-US" dirty="0" smtClean="0"/>
              <a:t> </a:t>
            </a:r>
            <a:r>
              <a:rPr lang="en-US" dirty="0" err="1" smtClean="0"/>
              <a:t>სტიმულირება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132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როგორც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კვლევა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აჩვენებს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ინტერნეტის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გამოყენება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ხდება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ძირითადათ</a:t>
            </a:r>
            <a:endParaRPr lang="en-US" dirty="0">
              <a:solidFill>
                <a:srgbClr val="103154"/>
              </a:solidFill>
              <a:latin typeface="Corbel"/>
            </a:endParaRP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გართობის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მიზნით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ანუ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მისი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მოხმარების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ეფექტუროაბა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ძალიან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დაბალია</a:t>
            </a:r>
            <a:endParaRPr lang="en-US" dirty="0">
              <a:solidFill>
                <a:srgbClr val="103154"/>
              </a:solidFill>
              <a:latin typeface="Corbe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8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33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ka-GE" dirty="0">
                <a:solidFill>
                  <a:srgbClr val="103154"/>
                </a:solidFill>
                <a:latin typeface="Corbel"/>
              </a:rPr>
              <a:t>ასევე მაღალია ინტერნეტის გამოყენება სახლის პირობებში</a:t>
            </a:r>
            <a:endParaRPr lang="en-US" dirty="0">
              <a:solidFill>
                <a:srgbClr val="103154"/>
              </a:solidFill>
              <a:latin typeface="Corbe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962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3400" y="5105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ინტერნეტის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მიყვანა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საქართველოს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ყველა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რეგიონის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მაშტაბით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კადრების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სწორად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გადამზადბა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მნიშვნელოვნად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დაეხმარებოდა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მათ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დასაქმებას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ადგილზე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რეგიონებში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ხელს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შეუწყობს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ადგილობრივი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მოსახლეობის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შემოსავლების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ზრდას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62000"/>
            <a:ext cx="459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ka-GE" dirty="0">
                <a:solidFill>
                  <a:srgbClr val="103154"/>
                </a:solidFill>
                <a:latin typeface="Corbel"/>
              </a:rPr>
              <a:t>სამუშაოების განხორციელების მზაობა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5663835"/>
              </p:ext>
            </p:extLst>
          </p:nvPr>
        </p:nvGraphicFramePr>
        <p:xfrm>
          <a:off x="1066800" y="1600200"/>
          <a:ext cx="6553200" cy="427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3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838200"/>
            <a:ext cx="419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ka-GE" dirty="0">
                <a:solidFill>
                  <a:srgbClr val="103154"/>
                </a:solidFill>
                <a:latin typeface="Corbel"/>
              </a:rPr>
              <a:t>კვალიფიკაციის ამაღლების მზაობა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76919338"/>
              </p:ext>
            </p:extLst>
          </p:nvPr>
        </p:nvGraphicFramePr>
        <p:xfrm>
          <a:off x="1143000" y="1771650"/>
          <a:ext cx="68580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0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04049"/>
            <a:ext cx="8305800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>
                <a:solidFill>
                  <a:srgbClr val="103154"/>
                </a:solidFill>
                <a:latin typeface="Corbel"/>
              </a:rPr>
              <a:t>უკვე</a:t>
            </a:r>
            <a:r>
              <a:rPr lang="en-US" sz="24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103154"/>
                </a:solidFill>
                <a:latin typeface="Corbel"/>
              </a:rPr>
              <a:t>განხორციელებეული</a:t>
            </a:r>
            <a:r>
              <a:rPr lang="en-US" sz="24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103154"/>
                </a:solidFill>
                <a:latin typeface="Corbel"/>
              </a:rPr>
              <a:t>სამუშაოები</a:t>
            </a:r>
            <a:r>
              <a:rPr lang="en-US" sz="2400" dirty="0">
                <a:solidFill>
                  <a:srgbClr val="103154"/>
                </a:solidFill>
                <a:latin typeface="Corbel"/>
              </a:rPr>
              <a:t>:</a:t>
            </a: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დამუშავებულია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პროექტის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პირველადი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მონახაზი</a:t>
            </a: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მოძიებული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გვაქვს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პოტენციური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დამკვეთების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ბაზები</a:t>
            </a: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ჩატარებული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გვაქვს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,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გლობალური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მასშტაბით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ყველაზე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მოთხოვნადი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სამუშაოების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ნუსხა</a:t>
            </a: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მოძიებულია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არსებული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საერთაშორისო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გამოცდილების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შესახებ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მასალები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defTabSz="914400"/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ამერიკის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მაგალითზე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ადგილზე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გაცნობილი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ვართ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სამუშაოების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ორგანიზების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გამოცდილებას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marL="285750" indent="-285750" defTabSz="914400">
              <a:buFont typeface="Arial"/>
              <a:buChar char="•"/>
            </a:pP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მომზადებულია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გარკვეული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მიმართულებით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კადრების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გადამზადების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პროგრამები</a:t>
            </a:r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en-US" sz="1600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მომზადებული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გვყაქვს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მენეჯერები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,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რომლების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გაუწევენ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სამუშაოებს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sz="1600" dirty="0" err="1">
                <a:solidFill>
                  <a:srgbClr val="103154"/>
                </a:solidFill>
                <a:latin typeface="Corbel"/>
              </a:rPr>
              <a:t>კოორდინაციას</a:t>
            </a:r>
            <a:r>
              <a:rPr lang="en-US" sz="1600" dirty="0">
                <a:solidFill>
                  <a:srgbClr val="103154"/>
                </a:solid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5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18226"/>
              </p:ext>
            </p:extLst>
          </p:nvPr>
        </p:nvGraphicFramePr>
        <p:xfrm>
          <a:off x="470264" y="338908"/>
          <a:ext cx="782465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24650">
                  <a:extLst>
                    <a:ext uri="{9D8B030D-6E8A-4147-A177-3AD203B41FA5}">
                      <a16:colId xmlns:a16="http://schemas.microsoft.com/office/drawing/2014/main" xmlns="" val="407451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პროექტის</a:t>
                      </a:r>
                      <a:r>
                        <a:rPr lang="en-US" baseline="0" dirty="0" smtClean="0"/>
                        <a:t> </a:t>
                      </a:r>
                      <a:r>
                        <a:rPr lang="ka-GE" baseline="0" dirty="0" smtClean="0"/>
                        <a:t>განხორციელების გეგმა - ჯანდაცვის სამინიტრო და ბიზნესისა და ტექნოლოგიების უნივერსიტეტი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75674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7383" y="1149531"/>
            <a:ext cx="849085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400" dirty="0" smtClean="0"/>
              <a:t>ერთობლივი პროექტის პრეზენტაცია - თანამშრომლობის შესახებ მემორანდუმის გაფორმება;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400" dirty="0" smtClean="0"/>
              <a:t>ერთკვირიანი საინფორმაციო კამპანიის განხორციელება - ახსნა რა სახის სამუშაოების შეთავაზება ხდება ბენეფიციარებისთვის - დილის ეთერი, შუა დღის შოუ,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, </a:t>
            </a:r>
            <a:r>
              <a:rPr lang="ka-GE" sz="1400" dirty="0" smtClean="0"/>
              <a:t>გრაფიკული რგოლების დამზადება და სოც.ქსელში გაშვება;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400" dirty="0" smtClean="0"/>
              <a:t>ე.წ. დასაქმების ფორუმის მოწვევა - სივრცე სადაც წარმოდგენილი იქნება სამუშაო ადგილები, სადაც  უნივერსიტეტის მენეჯერები ბენეფიციარებს აუხსნიან როგორ შეიძლება ჩაერთონ დასაქმების საერთაშორისო პლატფორმაზე და რა პროცედურები უნდა გიარონ დასაქმების მიზნით- სამდღიანი საინფორმაციო მხარდაჭერა - ანონსი, ღონისძიების გაშუქება, შედეგის ჩვენება;</a:t>
            </a:r>
          </a:p>
          <a:p>
            <a:pPr algn="just"/>
            <a:endParaRPr lang="ka-G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რეგიონებში გასვლა - პირველი ფორუმი რეგიონში - პირველი ფორუმის გაშუქება მედიის საშუალებით - ასევე სამდღიანი საინფორმაციო მხარდაჭერის უზრუნველყოფა -ანონსი, ღონისძიება, შედეგი; შემდეგი რეგიონების აქტივობების გაშუქება ინტერნეტმედიის საშუალებით;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Facebook -</a:t>
            </a:r>
            <a:r>
              <a:rPr lang="ka-GE" sz="1400" dirty="0" smtClean="0"/>
              <a:t>ზე სპეციალური დასაქმების გვერდს შექმნა და გარეკლამება, სადაც ყოველდღიურ რეჟიმში დაიდება დასაქმების საერთაშორისო პლატფორმაზე წარმოდგენილი ახალი სამუშაო ადგილები;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დასაქმებულები - როგორ შეიცვალა მათი ცხოვრება ე.წ. </a:t>
            </a:r>
            <a:r>
              <a:rPr lang="en-US" sz="1400" dirty="0" smtClean="0"/>
              <a:t>Success story - </a:t>
            </a:r>
            <a:r>
              <a:rPr lang="ka-GE" sz="1400" dirty="0" smtClean="0"/>
              <a:t>შუა დღის ეთერი, ბლოგები, ინტერნეტ მედია;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საახალწლოდ პროექტის მიმდინარეობის ანგარიში -რამდენი რა სფეროში დასაქმდა, სტატისტიკა საერთო გამომუშავებული თანხა, ნომინაციები - მედიით გაშუქება.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r>
              <a:rPr lang="ka-GE" dirty="0" smtClean="0"/>
              <a:t>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03855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ფრილანსერი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3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მოფლიოს</a:t>
            </a:r>
            <a:r>
              <a:rPr lang="en-US" sz="2400" dirty="0" smtClean="0"/>
              <a:t> </a:t>
            </a:r>
            <a:r>
              <a:rPr lang="en-US" sz="2400" dirty="0" err="1" smtClean="0"/>
              <a:t>მასშატბით</a:t>
            </a:r>
            <a:r>
              <a:rPr lang="en-US" sz="2400" dirty="0" smtClean="0"/>
              <a:t> 60 </a:t>
            </a:r>
            <a:r>
              <a:rPr lang="en-US" sz="2400" dirty="0" err="1" smtClean="0"/>
              <a:t>მილონზე</a:t>
            </a:r>
            <a:r>
              <a:rPr lang="en-US" sz="2400" dirty="0" smtClean="0"/>
              <a:t> </a:t>
            </a:r>
            <a:r>
              <a:rPr lang="en-US" sz="2400" dirty="0" err="1" smtClean="0"/>
              <a:t>მეტი</a:t>
            </a:r>
            <a:r>
              <a:rPr lang="en-US" sz="2400" dirty="0" smtClean="0"/>
              <a:t> “</a:t>
            </a:r>
            <a:r>
              <a:rPr lang="en-US" sz="2400" dirty="0" err="1" smtClean="0"/>
              <a:t>ფრილანსერია</a:t>
            </a:r>
            <a:r>
              <a:rPr lang="en-US" sz="2400" dirty="0" smtClean="0"/>
              <a:t>” </a:t>
            </a:r>
            <a:r>
              <a:rPr lang="en-US" sz="2400" dirty="0" err="1" smtClean="0"/>
              <a:t>დასაქმებილი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ფრილანსერების</a:t>
            </a:r>
            <a:r>
              <a:rPr lang="en-US" sz="2400" dirty="0" smtClean="0"/>
              <a:t>” </a:t>
            </a:r>
            <a:r>
              <a:rPr lang="en-US" sz="2400" dirty="0" err="1" smtClean="0"/>
              <a:t>კონტრიბუცია</a:t>
            </a:r>
            <a:r>
              <a:rPr lang="en-US" sz="2400" dirty="0" smtClean="0"/>
              <a:t> </a:t>
            </a:r>
            <a:r>
              <a:rPr lang="en-US" sz="2400" dirty="0" err="1" smtClean="0"/>
              <a:t>ეკონომიკაში</a:t>
            </a:r>
            <a:r>
              <a:rPr lang="en-US" sz="2400" dirty="0" smtClean="0"/>
              <a:t> </a:t>
            </a:r>
            <a:r>
              <a:rPr lang="en-US" sz="2400" dirty="0" err="1" smtClean="0"/>
              <a:t>შეადგენს</a:t>
            </a:r>
            <a:r>
              <a:rPr lang="en-US" sz="2400" dirty="0" smtClean="0"/>
              <a:t> </a:t>
            </a:r>
            <a:r>
              <a:rPr lang="en-US" sz="2400" dirty="0" err="1" smtClean="0"/>
              <a:t>ყოველწიულად</a:t>
            </a:r>
            <a:r>
              <a:rPr lang="en-US" sz="2400" dirty="0" smtClean="0"/>
              <a:t> 700 </a:t>
            </a:r>
            <a:r>
              <a:rPr lang="en-US" sz="2400" dirty="0" err="1" smtClean="0"/>
              <a:t>მილიარდ</a:t>
            </a:r>
            <a:r>
              <a:rPr lang="en-US" sz="2400" dirty="0" smtClean="0"/>
              <a:t> </a:t>
            </a:r>
            <a:r>
              <a:rPr lang="en-US" sz="2400" dirty="0" err="1" smtClean="0"/>
              <a:t>დოლარზე</a:t>
            </a:r>
            <a:r>
              <a:rPr lang="en-US" sz="2400" dirty="0" smtClean="0"/>
              <a:t> </a:t>
            </a:r>
            <a:r>
              <a:rPr lang="en-US" sz="2400" dirty="0" err="1" smtClean="0"/>
              <a:t>მეტს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“</a:t>
            </a:r>
            <a:r>
              <a:rPr lang="en-US" sz="2400" dirty="0" err="1" smtClean="0"/>
              <a:t>ფროლანსერების</a:t>
            </a:r>
            <a:r>
              <a:rPr lang="en-US" sz="2400" dirty="0" smtClean="0"/>
              <a:t>” </a:t>
            </a:r>
            <a:r>
              <a:rPr lang="en-US" sz="2400" dirty="0" err="1" smtClean="0"/>
              <a:t>სამუშაოები</a:t>
            </a:r>
            <a:r>
              <a:rPr lang="en-US" sz="2400" dirty="0" smtClean="0"/>
              <a:t> </a:t>
            </a:r>
            <a:r>
              <a:rPr lang="en-US" sz="2400" dirty="0" err="1" smtClean="0"/>
              <a:t>ყოველწიურად</a:t>
            </a:r>
            <a:r>
              <a:rPr lang="en-US" sz="2400" dirty="0" smtClean="0"/>
              <a:t> </a:t>
            </a:r>
            <a:r>
              <a:rPr lang="en-US" sz="2400" dirty="0" err="1" smtClean="0"/>
              <a:t>მინიმუმ</a:t>
            </a:r>
            <a:r>
              <a:rPr lang="en-US" sz="2400" dirty="0" smtClean="0"/>
              <a:t> 15%-</a:t>
            </a:r>
            <a:r>
              <a:rPr lang="en-US" sz="2400" dirty="0" err="1" smtClean="0"/>
              <a:t>ით</a:t>
            </a:r>
            <a:r>
              <a:rPr lang="en-US" sz="2400" dirty="0" smtClean="0"/>
              <a:t> </a:t>
            </a:r>
            <a:r>
              <a:rPr lang="en-US" sz="2400" dirty="0" err="1" smtClean="0"/>
              <a:t>იზრდება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9" y="1524000"/>
            <a:ext cx="243743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9" y="3559935"/>
            <a:ext cx="243743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05" y="1539025"/>
            <a:ext cx="2843213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35" y="4953001"/>
            <a:ext cx="5558563" cy="15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74" y="3574611"/>
            <a:ext cx="5630725" cy="12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31" y="1447800"/>
            <a:ext cx="264416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04800"/>
            <a:ext cx="7921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ka-GE" sz="2800" dirty="0">
                <a:solidFill>
                  <a:srgbClr val="174576"/>
                </a:solidFill>
                <a:latin typeface="Corbel"/>
                <a:ea typeface="ＭＳ Ｐゴシック" pitchFamily="-112" charset="-128"/>
              </a:rPr>
              <a:t>შემუშავებულია სამუშაოების  მოძიების სისტემა  მთელი მსოფლიოს მასშტაბით </a:t>
            </a:r>
            <a:endParaRPr lang="en-US" dirty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21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420100" cy="1143000"/>
          </a:xfrm>
        </p:spPr>
        <p:txBody>
          <a:bodyPr/>
          <a:lstStyle/>
          <a:p>
            <a:r>
              <a:rPr lang="en-US" sz="2400" dirty="0" err="1" smtClean="0"/>
              <a:t>ციფრულ</a:t>
            </a:r>
            <a:r>
              <a:rPr lang="en-US" sz="2400" dirty="0" smtClean="0"/>
              <a:t> </a:t>
            </a:r>
            <a:r>
              <a:rPr lang="en-US" sz="2400" dirty="0" err="1" smtClean="0"/>
              <a:t>ტექნოლოგიებში</a:t>
            </a:r>
            <a:r>
              <a:rPr lang="en-US" sz="2400" dirty="0" smtClean="0"/>
              <a:t> 10 000 000</a:t>
            </a:r>
            <a:r>
              <a:rPr lang="ka-GE" sz="2400" dirty="0" smtClean="0"/>
              <a:t>-ზე  მეტი სამუშაოს შეთავაზება ხდება ყოველდღიურად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3448"/>
            <a:ext cx="826712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1447800"/>
            <a:ext cx="7962900" cy="5131726"/>
            <a:chOff x="533400" y="1447800"/>
            <a:chExt cx="7962900" cy="51317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19600"/>
              <a:ext cx="7962900" cy="215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971800"/>
              <a:ext cx="7962900" cy="136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447800"/>
              <a:ext cx="7945728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09600" y="457200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err="1">
                <a:solidFill>
                  <a:srgbClr val="103154"/>
                </a:solidFill>
                <a:latin typeface="Corbel"/>
              </a:rPr>
              <a:t>კონკრეტული</a:t>
            </a:r>
            <a:r>
              <a:rPr lang="en-US" sz="2400" dirty="0">
                <a:solidFill>
                  <a:srgbClr val="103154"/>
                </a:solidFill>
                <a:latin typeface="Corbel"/>
              </a:rPr>
              <a:t>  </a:t>
            </a:r>
            <a:r>
              <a:rPr lang="en-US" sz="2400" dirty="0" err="1">
                <a:solidFill>
                  <a:srgbClr val="103154"/>
                </a:solidFill>
                <a:latin typeface="Corbel"/>
              </a:rPr>
              <a:t>ნიმუშები</a:t>
            </a:r>
            <a:endParaRPr lang="en-US" sz="2400" dirty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96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</a:rPr>
              <a:t>მოთხოვნადი  სამუშაოები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49450"/>
            <a:ext cx="4324350" cy="4006850"/>
          </a:xfrm>
        </p:spPr>
        <p:txBody>
          <a:bodyPr/>
          <a:lstStyle/>
          <a:p>
            <a:r>
              <a:rPr lang="ka-GE" sz="1800" dirty="0"/>
              <a:t>მონაცემების ელექტრონული ფრომატით შეყვანა</a:t>
            </a:r>
          </a:p>
          <a:p>
            <a:r>
              <a:rPr lang="ka-GE" sz="1800" dirty="0" smtClean="0"/>
              <a:t>ვებ გვერდების მომზადება</a:t>
            </a:r>
          </a:p>
          <a:p>
            <a:r>
              <a:rPr lang="ka-GE" sz="1800" dirty="0" smtClean="0"/>
              <a:t>ვიდეო მასალის გადაყვანა ტექსტუალურ მასალათ</a:t>
            </a:r>
          </a:p>
          <a:p>
            <a:r>
              <a:rPr lang="ka-GE" sz="1800" dirty="0" smtClean="0"/>
              <a:t>ფოტოების გაციფრულება და ატვირთვა</a:t>
            </a:r>
          </a:p>
          <a:p>
            <a:r>
              <a:rPr lang="ka-GE" sz="1800" dirty="0" smtClean="0"/>
              <a:t>ლოგოიების დიზაინი</a:t>
            </a:r>
          </a:p>
          <a:p>
            <a:r>
              <a:rPr lang="ka-GE" sz="1800" dirty="0" smtClean="0"/>
              <a:t>სოციალური გვერდების მართვა</a:t>
            </a:r>
          </a:p>
          <a:p>
            <a:r>
              <a:rPr lang="ka-GE" sz="1800" dirty="0" smtClean="0"/>
              <a:t>ვებ-მარკეტინგი</a:t>
            </a:r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581400" cy="35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r>
              <a:rPr lang="en-US" sz="2000" dirty="0" err="1" smtClean="0"/>
              <a:t>მოთხოვნადი</a:t>
            </a:r>
            <a:r>
              <a:rPr lang="en-US" sz="2000" dirty="0" smtClean="0"/>
              <a:t>  </a:t>
            </a:r>
            <a:r>
              <a:rPr lang="en-US" sz="2000" dirty="0" err="1" smtClean="0"/>
              <a:t>სამუშაოების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პროცენტული</a:t>
            </a:r>
            <a:r>
              <a:rPr lang="en-US" sz="2000" dirty="0" smtClean="0"/>
              <a:t> </a:t>
            </a:r>
            <a:r>
              <a:rPr lang="en-US" sz="2000" dirty="0" err="1" smtClean="0"/>
              <a:t>განაწილება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382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76300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a-GE" sz="2400" dirty="0">
                <a:solidFill>
                  <a:srgbClr val="103154"/>
                </a:solidFill>
                <a:latin typeface="Corbel"/>
              </a:rPr>
              <a:t>საქართველოში  ციფრული  ტექნოლოგიების განვითარების პერსპექტივები</a:t>
            </a:r>
          </a:p>
          <a:p>
            <a:pPr defTabSz="914400"/>
            <a:endParaRPr lang="ka-GE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ka-GE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ka-GE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err="1">
                <a:solidFill>
                  <a:srgbClr val="103154"/>
                </a:solidFill>
                <a:latin typeface="Corbel"/>
              </a:rPr>
              <a:t>საქართველოში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საკმაოდ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მაღალია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ინტერნეტის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მიწოდების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მაჩვენებლები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marL="285750" indent="-285750" defTabSz="914400">
              <a:buFont typeface="Arial"/>
              <a:buChar char="•"/>
            </a:pPr>
            <a:endParaRPr lang="en-US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err="1">
                <a:solidFill>
                  <a:srgbClr val="103154"/>
                </a:solidFill>
                <a:latin typeface="Corbel"/>
              </a:rPr>
              <a:t>საქართველოში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დახლოებით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300 000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კომპიუტერული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მოწყობილობაა</a:t>
            </a:r>
            <a:endParaRPr lang="en-US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endParaRPr lang="en-US" dirty="0">
              <a:solidFill>
                <a:srgbClr val="103154"/>
              </a:solidFill>
              <a:latin typeface="Corbe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103154"/>
                </a:solidFill>
                <a:latin typeface="Corbel"/>
              </a:rPr>
              <a:t>450 000 -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მდე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მომხმარებელი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ka-GE" dirty="0">
                <a:solidFill>
                  <a:srgbClr val="103154"/>
                </a:solidFill>
                <a:latin typeface="Corbel"/>
              </a:rPr>
              <a:t>სარგებლობს ინტერნეტით (2013 წლის მონაცემებით).</a:t>
            </a:r>
          </a:p>
          <a:p>
            <a:pPr defTabSz="914400"/>
            <a:endParaRPr lang="ka-GE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ka-GE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686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284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უმუშევრობის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დონე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ყველაზე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მაღალია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15-30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წლის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ასაკობრივ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ჭრილში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,</a:t>
            </a: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რაც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ყველაზე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ხელსაყრელი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სეგმენტია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ციფრულ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ტექნოლოგიებში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მათ</a:t>
            </a:r>
            <a:endParaRPr lang="en-US" dirty="0">
              <a:solidFill>
                <a:srgbClr val="103154"/>
              </a:solidFill>
              <a:latin typeface="Corbel"/>
            </a:endParaRP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დასასაქმებლად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  <a:p>
            <a:pPr defTabSz="914400"/>
            <a:r>
              <a:rPr lang="en-US" dirty="0">
                <a:solidFill>
                  <a:srgbClr val="103154"/>
                </a:solidFill>
                <a:latin typeface="Corbel"/>
              </a:rPr>
              <a:t>“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საქტატის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”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მონაცემებით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30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წლამდე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ასაკის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მოსახლეობაში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 380 000 </a:t>
            </a:r>
          </a:p>
          <a:p>
            <a:pPr defTabSz="914400"/>
            <a:r>
              <a:rPr lang="en-US" dirty="0" err="1">
                <a:solidFill>
                  <a:srgbClr val="103154"/>
                </a:solidFill>
                <a:latin typeface="Corbel"/>
              </a:rPr>
              <a:t>დაუსაქმებელი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 </a:t>
            </a:r>
            <a:r>
              <a:rPr lang="en-US" dirty="0" err="1">
                <a:solidFill>
                  <a:srgbClr val="103154"/>
                </a:solidFill>
                <a:latin typeface="Corbel"/>
              </a:rPr>
              <a:t>ადამიანია</a:t>
            </a:r>
            <a:r>
              <a:rPr lang="en-US" dirty="0">
                <a:solidFill>
                  <a:srgbClr val="103154"/>
                </a:solidFill>
                <a:latin typeface="Corbel"/>
              </a:rPr>
              <a:t>.</a:t>
            </a: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  <a:p>
            <a:pPr defTabSz="914400"/>
            <a:endParaRPr lang="en-US" dirty="0">
              <a:solidFill>
                <a:srgbClr val="103154"/>
              </a:solidFill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7981395" cy="35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კონსულტაციების და სწავლების  პროექტი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472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კონსულტაციების და სწავლების  პროექტი</vt:lpstr>
      <vt:lpstr>“ფრილანსერები”</vt:lpstr>
      <vt:lpstr>ფრილანსერი</vt:lpstr>
      <vt:lpstr>PowerPoint Presentation</vt:lpstr>
      <vt:lpstr>ციფრულ ტექნოლოგიებში 10 000 000-ზე  მეტი სამუშაოს შეთავაზება ხდება ყოველდღიურად</vt:lpstr>
      <vt:lpstr>PowerPoint Presentation</vt:lpstr>
      <vt:lpstr>მოთხოვნადი  სამუშაოები</vt:lpstr>
      <vt:lpstr>მოთხოვნადი  სამუშაოების პროცენტული განაწილება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“ფრილანსერები”</dc:title>
  <dc:creator>mikheil batiashvili</dc:creator>
  <cp:lastModifiedBy>Nino Shubladze</cp:lastModifiedBy>
  <cp:revision>13</cp:revision>
  <dcterms:created xsi:type="dcterms:W3CDTF">2016-10-25T09:35:49Z</dcterms:created>
  <dcterms:modified xsi:type="dcterms:W3CDTF">2016-10-31T07:16:39Z</dcterms:modified>
</cp:coreProperties>
</file>