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33000-B6A2-4268-85EB-3A53498FA2DA}" type="doc">
      <dgm:prSet loTypeId="urn:microsoft.com/office/officeart/2005/8/layout/hierarchy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231A5D-A019-4434-8C8A-941893BBB078}" type="pres">
      <dgm:prSet presAssocID="{06E33000-B6A2-4268-85EB-3A53498FA2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018A7CF5-BC7D-4D23-B831-EF270E9FC241}" type="presOf" srcId="{06E33000-B6A2-4268-85EB-3A53498FA2DA}" destId="{15231A5D-A019-4434-8C8A-941893BBB078}" srcOrd="0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5592E-DF82-4563-9A8C-E28B9F883936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1E4D5-E6F7-452D-BDF8-854C9069E6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E4D5-E6F7-452D-BDF8-854C9069E66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facebook.com/giorgi.ingoroyva.1/posts/84972750515405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53440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ka-GE" sz="2800" b="1" dirty="0" smtClean="0">
                <a:solidFill>
                  <a:schemeClr val="tx2">
                    <a:lumMod val="75000"/>
                  </a:schemeClr>
                </a:solidFill>
              </a:rPr>
              <a:t>მაღალი სამედიცინო ტექნოლოგიების ცენტრი, საუნივერსიტეტო კლინიკა</a:t>
            </a:r>
            <a:endParaRPr lang="ka-GE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ka-GE" sz="2800" b="1" dirty="0" smtClean="0">
                <a:solidFill>
                  <a:schemeClr val="tx2">
                    <a:lumMod val="75000"/>
                  </a:schemeClr>
                </a:solidFill>
              </a:rPr>
              <a:t>ბავშვთა და მოზრდილთა ძვლის ტვინის ტრანსპლანტაციის ცენტრი</a:t>
            </a:r>
          </a:p>
          <a:p>
            <a:pPr algn="ctr">
              <a:lnSpc>
                <a:spcPct val="150000"/>
              </a:lnSpc>
              <a:buNone/>
            </a:pPr>
            <a:r>
              <a:rPr lang="ka-GE" sz="2800" b="1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599" cy="696345"/>
          </a:xfrm>
          <a:prstGeom prst="rect">
            <a:avLst/>
          </a:prstGeom>
        </p:spPr>
      </p:pic>
      <p:pic>
        <p:nvPicPr>
          <p:cNvPr id="8" name="Picture 7" descr="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00200" cy="1710474"/>
          </a:xfrm>
          <a:prstGeom prst="rect">
            <a:avLst/>
          </a:prstGeom>
        </p:spPr>
      </p:pic>
      <p:pic>
        <p:nvPicPr>
          <p:cNvPr id="1026" name="Picture 2" descr="C:\Users\qochora.HTMC\Desktop\Photo\ART_7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4343400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2400" y="304800"/>
            <a:ext cx="8763000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შპს “მაღალი სამედიცინო ტექნოლოგიების ცენტრი საუნივერსიტეტო კლინიკაში” შეიქმნა ბავშვთა და მოზრდილთა ძვლის ტვინის ტრანსპლანტაციის ცენტრი და პირველი აუტოლოგიური გადანერგვა იგეგმება მიმდინარე წლის აგვისტო-სექტემბრის თვეში. </a:t>
            </a:r>
          </a:p>
          <a:p>
            <a:pPr algn="ctr"/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23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pic>
        <p:nvPicPr>
          <p:cNvPr id="20" name="Picture 19" descr="13499532_10210251386461002_190334156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343400"/>
            <a:ext cx="3200400" cy="2514600"/>
          </a:xfrm>
          <a:prstGeom prst="rect">
            <a:avLst/>
          </a:prstGeom>
        </p:spPr>
      </p:pic>
      <p:pic>
        <p:nvPicPr>
          <p:cNvPr id="21" name="Picture 20" descr="13523695_10210251386020991_2138730631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343400"/>
            <a:ext cx="3352800" cy="2514600"/>
          </a:xfrm>
          <a:prstGeom prst="rect">
            <a:avLst/>
          </a:prstGeom>
        </p:spPr>
      </p:pic>
      <p:pic>
        <p:nvPicPr>
          <p:cNvPr id="25" name="Picture 24" descr="13499808_10210251386300998_34833459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343401"/>
            <a:ext cx="2590800" cy="251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895600"/>
            <a:ext cx="25908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b="1" dirty="0" smtClean="0">
                <a:solidFill>
                  <a:schemeClr val="bg1"/>
                </a:solidFill>
              </a:rPr>
              <a:t>ინფრასტრუქტურა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905000" y="1447800"/>
            <a:ext cx="5029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/>
              <a:t>უკვე შესრულებული სამუშაო</a:t>
            </a:r>
            <a:endParaRPr lang="en-US" sz="2800" b="1" dirty="0"/>
          </a:p>
        </p:txBody>
      </p:sp>
      <p:pic>
        <p:nvPicPr>
          <p:cNvPr id="55" name="Picture 54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352800" y="2895600"/>
            <a:ext cx="25908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აღჭურვა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24600" y="2895600"/>
            <a:ext cx="25908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b="1" dirty="0" smtClean="0">
                <a:solidFill>
                  <a:schemeClr val="bg1"/>
                </a:solidFill>
              </a:rPr>
              <a:t>კადრების მომზადება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752600" y="3962400"/>
            <a:ext cx="54864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მემორანდუმი  ისრაელის საუნივერსიტეტო კლინიკასთან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828800" y="5029200"/>
            <a:ext cx="54864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სისხლის ბანკი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" y="1676400"/>
          <a:ext cx="853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KLINIKIS LOGOI 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600" y="381000"/>
            <a:ext cx="54864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chemeClr val="bg1"/>
                </a:solidFill>
              </a:rPr>
              <a:t>ინფრასტრუქტურა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371600"/>
            <a:ext cx="8763000" cy="411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ინფრასტრუქტურული ნაწილი შეიქმნა საერთაშორისო სტანდარტის ყველა წესის დაცვით:</a:t>
            </a:r>
          </a:p>
          <a:p>
            <a:pPr algn="ctr"/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იზოლირებული გარემო</a:t>
            </a:r>
          </a:p>
          <a:p>
            <a:pPr>
              <a:buFont typeface="Arial" pitchFamily="34" charset="0"/>
              <a:buChar char="•"/>
            </a:pP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ინდივიდუალური  სტერილური პალატები ლამინირებული ჰაერითა და ჰეპა ფილტრებით</a:t>
            </a:r>
          </a:p>
          <a:p>
            <a:pPr>
              <a:buFont typeface="Arial" pitchFamily="34" charset="0"/>
              <a:buChar char="•"/>
            </a:pP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სპეციალიზირებული კონდიცირების სისტემა</a:t>
            </a:r>
          </a:p>
          <a:p>
            <a:pPr>
              <a:buFont typeface="Arial" pitchFamily="34" charset="0"/>
              <a:buChar char="•"/>
            </a:pP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https://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www.facebook.com/giorgi.ingoroyva.1/posts/849727505154056</a:t>
            </a: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ka-GE" sz="1000" b="1" i="1" dirty="0" smtClean="0">
              <a:solidFill>
                <a:srgbClr val="002060"/>
              </a:solidFill>
            </a:endParaRPr>
          </a:p>
          <a:p>
            <a:r>
              <a:rPr lang="ka-GE" sz="1100" b="1" i="1" dirty="0" smtClean="0">
                <a:solidFill>
                  <a:srgbClr val="002060"/>
                </a:solidFill>
              </a:rPr>
              <a:t>ვიდეო ლინკი</a:t>
            </a:r>
            <a:endParaRPr lang="ka-GE" sz="11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048000" y="304800"/>
            <a:ext cx="30480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აღჭურვა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1143000"/>
            <a:ext cx="8534400" cy="297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1" algn="ctr"/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დეპარტამენტი აღჭურვილია უახლესი აპარატურით. ონკოჰემატოლოგიური პაციენტების მკურნალობის მიზნით სპეციალურად  შეძენილი იქნა </a:t>
            </a:r>
            <a:r>
              <a:rPr lang="pt-BR" b="1" dirty="0" smtClean="0"/>
              <a:t>TRIMA Accel System</a:t>
            </a:r>
            <a:r>
              <a:rPr lang="pt-BR" dirty="0" smtClean="0"/>
              <a:t> 6.0 (REF-81000)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ავტომატური აფერეზული აპარატი სისხლის კომპონენტების დამზადებისათვის: ერითროკონცენტრატები, პლაზმა და თრომბოკონცენტრატები და </a:t>
            </a:r>
            <a:r>
              <a:rPr lang="pt-BR" b="1" dirty="0" smtClean="0"/>
              <a:t>SPECTRA </a:t>
            </a:r>
            <a:r>
              <a:rPr lang="pt-BR" b="1" dirty="0" smtClean="0"/>
              <a:t>OPTIA</a:t>
            </a:r>
            <a:r>
              <a:rPr lang="pt-BR" dirty="0" smtClean="0"/>
              <a:t> (</a:t>
            </a:r>
            <a:r>
              <a:rPr lang="pt-BR" dirty="0" smtClean="0"/>
              <a:t>REF-61000</a:t>
            </a:r>
            <a:r>
              <a:rPr lang="ka-GE" dirty="0" smtClean="0"/>
              <a:t>) </a:t>
            </a:r>
            <a:r>
              <a:rPr lang="ka-GE" b="1" dirty="0" smtClean="0"/>
              <a:t>- </a:t>
            </a: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ლეიკოციტები, მონონიკლეოციტები, გრანულოციტები, თრომბოციტები, პლაზმოფერეზი, ერითროციტოფერეზი.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საერთაშორისო ბრენდ </a:t>
            </a:r>
            <a:r>
              <a:rPr lang="en-US" b="1" dirty="0" smtClean="0"/>
              <a:t>TERUMO</a:t>
            </a:r>
            <a:r>
              <a:rPr lang="en-US" dirty="0" smtClean="0"/>
              <a:t>-</a:t>
            </a:r>
            <a:r>
              <a:rPr lang="ka-GE" b="1" dirty="0" smtClean="0">
                <a:solidFill>
                  <a:schemeClr val="tx2">
                    <a:lumMod val="75000"/>
                  </a:schemeClr>
                </a:solidFill>
              </a:rPr>
              <a:t>ს ეს ორი აპარატი იძლევა საშუალებას პაციენტს გადაესხას აბსოლიტური სიზუსტით დათვლილი სისხლის კომპონენტები მისი წონისა და სიმაღლის მიხედვით.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2" descr="13509602_10210251384740959_1829762217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91000"/>
            <a:ext cx="2743200" cy="2667000"/>
          </a:xfrm>
          <a:prstGeom prst="rect">
            <a:avLst/>
          </a:prstGeom>
        </p:spPr>
      </p:pic>
      <p:pic>
        <p:nvPicPr>
          <p:cNvPr id="24" name="Picture 23" descr="13509761_10210251384820961_942081719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91000"/>
            <a:ext cx="295146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INIKIS LOGOI 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828800" y="457200"/>
            <a:ext cx="5257800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</a:rPr>
              <a:t>კადრების მომზადება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1600200"/>
            <a:ext cx="8610600" cy="2819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b="1" dirty="0" smtClean="0">
                <a:solidFill>
                  <a:srgbClr val="002060"/>
                </a:solidFill>
              </a:rPr>
              <a:t>ისრაელის საუნივერსიტეტო კლინიკა “</a:t>
            </a:r>
            <a:r>
              <a:rPr lang="en-US" b="1" dirty="0" smtClean="0">
                <a:solidFill>
                  <a:srgbClr val="002060"/>
                </a:solidFill>
              </a:rPr>
              <a:t>RAMBA</a:t>
            </a:r>
            <a:r>
              <a:rPr lang="ka-GE" b="1" dirty="0" smtClean="0">
                <a:solidFill>
                  <a:srgbClr val="002060"/>
                </a:solidFill>
              </a:rPr>
              <a:t>”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ka-GE" b="1" dirty="0" smtClean="0">
                <a:solidFill>
                  <a:srgbClr val="002060"/>
                </a:solidFill>
              </a:rPr>
              <a:t>სა და  მაღალი სამედიცინო ტექნოლოგიების ცენტრი, საუნივერსიტეტო კლინიკას  შორის გაფორმებული მემორანდუმის ფარგლებში  ქართველი სპეციალისტები  რამოდენიმე თვეა უკვე გადიან გადამზადების კურსს:</a:t>
            </a:r>
          </a:p>
          <a:p>
            <a:pPr algn="ctr"/>
            <a:endParaRPr lang="ka-GE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a-GE" sz="1600" dirty="0" smtClean="0">
                <a:solidFill>
                  <a:srgbClr val="002060"/>
                </a:solidFill>
              </a:rPr>
              <a:t>მოზრდილთა ონკოჰემატოლოგი</a:t>
            </a:r>
          </a:p>
          <a:p>
            <a:pPr>
              <a:buFont typeface="Arial" pitchFamily="34" charset="0"/>
              <a:buChar char="•"/>
            </a:pPr>
            <a:r>
              <a:rPr lang="ka-GE" sz="1600" dirty="0" smtClean="0">
                <a:solidFill>
                  <a:srgbClr val="002060"/>
                </a:solidFill>
              </a:rPr>
              <a:t>ბავშვთა ონკოჰემატოლოგები </a:t>
            </a:r>
          </a:p>
          <a:p>
            <a:pPr>
              <a:buFont typeface="Arial" pitchFamily="34" charset="0"/>
              <a:buChar char="•"/>
            </a:pPr>
            <a:r>
              <a:rPr lang="ka-GE" sz="1600" dirty="0" smtClean="0">
                <a:solidFill>
                  <a:srgbClr val="002060"/>
                </a:solidFill>
              </a:rPr>
              <a:t>ლაბორანტი</a:t>
            </a:r>
          </a:p>
          <a:p>
            <a:pPr>
              <a:buFont typeface="Arial" pitchFamily="34" charset="0"/>
              <a:buChar char="•"/>
            </a:pPr>
            <a:r>
              <a:rPr lang="ka-GE" sz="1600" dirty="0" smtClean="0">
                <a:solidFill>
                  <a:srgbClr val="002060"/>
                </a:solidFill>
              </a:rPr>
              <a:t>ღეროვანი უჯრედების შეგროვებისა და შენახვის სპეციალისტი</a:t>
            </a:r>
            <a:endParaRPr lang="ka-GE" sz="16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13" descr="13483364_889923404467799_7500161566290826311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95800"/>
            <a:ext cx="3733800" cy="2362200"/>
          </a:xfrm>
          <a:prstGeom prst="rect">
            <a:avLst/>
          </a:prstGeom>
        </p:spPr>
      </p:pic>
      <p:pic>
        <p:nvPicPr>
          <p:cNvPr id="15" name="Picture 14" descr="13522816_889924344467705_1340790265400840368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495800"/>
            <a:ext cx="2895600" cy="2362200"/>
          </a:xfrm>
          <a:prstGeom prst="rect">
            <a:avLst/>
          </a:prstGeom>
        </p:spPr>
      </p:pic>
      <p:pic>
        <p:nvPicPr>
          <p:cNvPr id="16" name="Picture 15" descr="13522711_889923464467793_8345964601035045088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95800"/>
            <a:ext cx="2514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52600" y="304800"/>
            <a:ext cx="54864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მემორანდუმი  ისრაელის საუნივერსიტეტო კლინიკასთან “</a:t>
            </a:r>
            <a:r>
              <a:rPr lang="en-US" b="1" dirty="0" smtClean="0">
                <a:solidFill>
                  <a:schemeClr val="bg1"/>
                </a:solidFill>
              </a:rPr>
              <a:t>RAMBA</a:t>
            </a:r>
            <a:r>
              <a:rPr lang="ka-GE" b="1" dirty="0" smtClean="0">
                <a:solidFill>
                  <a:schemeClr val="bg1"/>
                </a:solidFill>
              </a:rPr>
              <a:t>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43000"/>
            <a:ext cx="8763000" cy="525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საუნივერსიტეტო კლინიკებს შორის გაფორმებული მემორანდუმის ფარგლებში:</a:t>
            </a: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ქართველი სპეციალისტები გაივლიან მომზადების სრულ კურსს ისრაელის საუნივერსიტეტო კლინიკაში</a:t>
            </a:r>
          </a:p>
          <a:p>
            <a:pPr>
              <a:buFont typeface="Arial" pitchFamily="34" charset="0"/>
              <a:buChar char="•"/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სპეციალისტები ისრაელიდან პერმანენტულად ჩაატარებენ კონსულტაციებს ქართველი პაციენტებისთვის</a:t>
            </a:r>
          </a:p>
          <a:p>
            <a:pPr>
              <a:buFont typeface="Arial" pitchFamily="34" charset="0"/>
              <a:buChar char="•"/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მიმნდინარე წლის სექტემბერ-ოქტომბრის თვეშ პირველი ძვლის ტვინის ტრანსპლანტაცია გაკეთდება ისრაელიდან მოწვეული სპეციალისტების მიერ  ქართველ ექიმებთან ერთად, რომელთა გადამზადებაც მიმდინარეობს</a:t>
            </a:r>
          </a:p>
          <a:p>
            <a:pPr>
              <a:buFont typeface="Arial" pitchFamily="34" charset="0"/>
              <a:buChar char="•"/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მომდევნო 2 წლის მანძილზე  ებრაელი კოლეგები მუდმივ მეთვალყურეობას გაუწევენ ცენტრის ფუნქციონირებას</a:t>
            </a:r>
          </a:p>
          <a:p>
            <a:pPr>
              <a:buFont typeface="Arial" pitchFamily="34" charset="0"/>
              <a:buChar char="•"/>
            </a:pP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52600" y="228600"/>
            <a:ext cx="54864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სისხლის ბანკი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295400"/>
            <a:ext cx="86106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b="1" dirty="0" smtClean="0">
                <a:solidFill>
                  <a:srgbClr val="002060"/>
                </a:solidFill>
              </a:rPr>
              <a:t>ძვლის ტვინის ტრანსპლანტაციის ცენტრის ფუნქიონირებისათვის კლინიკის ბაზაზე დამატებით შეიქმნა სისხლის ბანკი, რომელიც თავისი სტანდარტით </a:t>
            </a:r>
            <a:r>
              <a:rPr lang="ka-GE" b="1" dirty="0" smtClean="0">
                <a:solidFill>
                  <a:srgbClr val="002060"/>
                </a:solidFill>
              </a:rPr>
              <a:t> უზრუნველყოფს </a:t>
            </a:r>
            <a:r>
              <a:rPr lang="ka-GE" b="1" dirty="0" smtClean="0">
                <a:solidFill>
                  <a:srgbClr val="002060"/>
                </a:solidFill>
              </a:rPr>
              <a:t>დონორისა და რეციპიენტის სრულ მომსახურებას ღეროვანი უჯრედების შეგროვებისა და შენახვის ჩათვლით. დასრულებულია ბანკის როგორც ინფრასტრუქტურული ასევე აღჭურვითი ნაწილი</a:t>
            </a:r>
            <a:endParaRPr lang="ka-GE" sz="1600" dirty="0" smtClean="0">
              <a:solidFill>
                <a:srgbClr val="002060"/>
              </a:solidFill>
            </a:endParaRPr>
          </a:p>
        </p:txBody>
      </p:sp>
      <p:pic>
        <p:nvPicPr>
          <p:cNvPr id="12" name="Picture 11" descr="13517863_10210251384540954_58541941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733800"/>
            <a:ext cx="3581400" cy="3124200"/>
          </a:xfrm>
          <a:prstGeom prst="rect">
            <a:avLst/>
          </a:prstGeom>
        </p:spPr>
      </p:pic>
      <p:pic>
        <p:nvPicPr>
          <p:cNvPr id="13" name="Picture 12" descr="13410376_10210251384660957_826714283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2667000" cy="3124200"/>
          </a:xfrm>
          <a:prstGeom prst="rect">
            <a:avLst/>
          </a:prstGeom>
        </p:spPr>
      </p:pic>
      <p:pic>
        <p:nvPicPr>
          <p:cNvPr id="14" name="Picture 13" descr="13518202_10210251384940964_1572590915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716320"/>
            <a:ext cx="2971800" cy="314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 for Attention </a:t>
            </a:r>
            <a:endParaRPr lang="en-US" b="1" dirty="0"/>
          </a:p>
        </p:txBody>
      </p:sp>
      <p:pic>
        <p:nvPicPr>
          <p:cNvPr id="3" name="Picture 2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pic>
        <p:nvPicPr>
          <p:cNvPr id="4" name="Picture 3" descr="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KLINIKIS LOGOI 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0"/>
            <a:ext cx="1594104" cy="6333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76400" y="228600"/>
            <a:ext cx="5486400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ძვლის ტვინის პირველი გადანერგვა დაგეგმილია მიმდინარე წლის აგვისტო - სექტემბრის თვეში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322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Thank you for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Technology Medical Center, University Clinic 2009</dc:title>
  <dc:creator>niniq</dc:creator>
  <cp:lastModifiedBy>qochora</cp:lastModifiedBy>
  <cp:revision>102</cp:revision>
  <dcterms:created xsi:type="dcterms:W3CDTF">2006-08-16T00:00:00Z</dcterms:created>
  <dcterms:modified xsi:type="dcterms:W3CDTF">2016-06-23T13:17:51Z</dcterms:modified>
</cp:coreProperties>
</file>