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2"/>
  </p:notesMasterIdLst>
  <p:handoutMasterIdLst>
    <p:handoutMasterId r:id="rId43"/>
  </p:handoutMasterIdLst>
  <p:sldIdLst>
    <p:sldId id="256" r:id="rId2"/>
    <p:sldId id="257" r:id="rId3"/>
    <p:sldId id="258" r:id="rId4"/>
    <p:sldId id="259" r:id="rId5"/>
    <p:sldId id="260" r:id="rId6"/>
    <p:sldId id="261" r:id="rId7"/>
    <p:sldId id="277" r:id="rId8"/>
    <p:sldId id="283" r:id="rId9"/>
    <p:sldId id="278" r:id="rId10"/>
    <p:sldId id="279" r:id="rId11"/>
    <p:sldId id="280" r:id="rId12"/>
    <p:sldId id="281" r:id="rId13"/>
    <p:sldId id="282" r:id="rId14"/>
    <p:sldId id="284" r:id="rId15"/>
    <p:sldId id="285" r:id="rId16"/>
    <p:sldId id="286" r:id="rId17"/>
    <p:sldId id="287" r:id="rId18"/>
    <p:sldId id="288" r:id="rId19"/>
    <p:sldId id="289" r:id="rId20"/>
    <p:sldId id="290" r:id="rId21"/>
    <p:sldId id="292" r:id="rId22"/>
    <p:sldId id="293" r:id="rId23"/>
    <p:sldId id="296" r:id="rId24"/>
    <p:sldId id="294" r:id="rId25"/>
    <p:sldId id="295" r:id="rId26"/>
    <p:sldId id="297" r:id="rId27"/>
    <p:sldId id="298" r:id="rId28"/>
    <p:sldId id="262" r:id="rId29"/>
    <p:sldId id="263" r:id="rId30"/>
    <p:sldId id="264" r:id="rId31"/>
    <p:sldId id="267" r:id="rId32"/>
    <p:sldId id="268" r:id="rId33"/>
    <p:sldId id="269" r:id="rId34"/>
    <p:sldId id="270" r:id="rId35"/>
    <p:sldId id="271" r:id="rId36"/>
    <p:sldId id="272" r:id="rId37"/>
    <p:sldId id="274" r:id="rId38"/>
    <p:sldId id="273" r:id="rId39"/>
    <p:sldId id="275" r:id="rId40"/>
    <p:sldId id="276"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3B352D-843F-4196-99E7-179382701B75}" type="datetimeFigureOut">
              <a:rPr lang="en-US" smtClean="0"/>
              <a:t>7/26/2016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93C2DB-A52B-49A2-8D00-E9E1E2CBDB96}" type="slidenum">
              <a:rPr lang="en-US" smtClean="0"/>
              <a:t>‹#›</a:t>
            </a:fld>
            <a:endParaRPr lang="en-US"/>
          </a:p>
        </p:txBody>
      </p:sp>
    </p:spTree>
    <p:extLst>
      <p:ext uri="{BB962C8B-B14F-4D97-AF65-F5344CB8AC3E}">
        <p14:creationId xmlns:p14="http://schemas.microsoft.com/office/powerpoint/2010/main" val="2097293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A4F10F-B9DB-42D9-8684-6AD72DDC5F6E}" type="datetimeFigureOut">
              <a:rPr lang="en-US" smtClean="0"/>
              <a:t>7/26/2016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181526-51A8-40C4-BA11-2E27C6BAC814}" type="slidenum">
              <a:rPr lang="en-US" smtClean="0"/>
              <a:t>‹#›</a:t>
            </a:fld>
            <a:endParaRPr lang="en-US"/>
          </a:p>
        </p:txBody>
      </p:sp>
    </p:spTree>
    <p:extLst>
      <p:ext uri="{BB962C8B-B14F-4D97-AF65-F5344CB8AC3E}">
        <p14:creationId xmlns:p14="http://schemas.microsoft.com/office/powerpoint/2010/main" val="4183072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181526-51A8-40C4-BA11-2E27C6BAC814}" type="slidenum">
              <a:rPr lang="en-US" smtClean="0"/>
              <a:t>37</a:t>
            </a:fld>
            <a:endParaRPr lang="en-US"/>
          </a:p>
        </p:txBody>
      </p:sp>
    </p:spTree>
    <p:extLst>
      <p:ext uri="{BB962C8B-B14F-4D97-AF65-F5344CB8AC3E}">
        <p14:creationId xmlns:p14="http://schemas.microsoft.com/office/powerpoint/2010/main" val="2717460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23C7DC-3C1A-4DCB-B78A-9C581016B3E7}"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3232350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23C7DC-3C1A-4DCB-B78A-9C581016B3E7}"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2330983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23C7DC-3C1A-4DCB-B78A-9C581016B3E7}"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50422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23C7DC-3C1A-4DCB-B78A-9C581016B3E7}"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1114291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23C7DC-3C1A-4DCB-B78A-9C581016B3E7}"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3842665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23C7DC-3C1A-4DCB-B78A-9C581016B3E7}"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530228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23C7DC-3C1A-4DCB-B78A-9C581016B3E7}"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1166718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23C7DC-3C1A-4DCB-B78A-9C581016B3E7}"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2011689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23C7DC-3C1A-4DCB-B78A-9C581016B3E7}"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1837073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23C7DC-3C1A-4DCB-B78A-9C581016B3E7}"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2187707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23C7DC-3C1A-4DCB-B78A-9C581016B3E7}"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2A53C-22D8-4752-AF4F-7AC33581649A}" type="slidenum">
              <a:rPr lang="en-US" smtClean="0"/>
              <a:pPr/>
              <a:t>‹#›</a:t>
            </a:fld>
            <a:endParaRPr lang="en-US"/>
          </a:p>
        </p:txBody>
      </p:sp>
    </p:spTree>
    <p:extLst>
      <p:ext uri="{BB962C8B-B14F-4D97-AF65-F5344CB8AC3E}">
        <p14:creationId xmlns:p14="http://schemas.microsoft.com/office/powerpoint/2010/main" val="1680759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23C7DC-3C1A-4DCB-B78A-9C581016B3E7}" type="datetimeFigureOut">
              <a:rPr lang="en-US" smtClean="0"/>
              <a:pPr/>
              <a:t>7/26/2016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F2A53C-22D8-4752-AF4F-7AC33581649A}" type="slidenum">
              <a:rPr lang="en-US" smtClean="0"/>
              <a:pPr/>
              <a:t>‹#›</a:t>
            </a:fld>
            <a:endParaRPr lang="en-US"/>
          </a:p>
        </p:txBody>
      </p:sp>
    </p:spTree>
    <p:extLst>
      <p:ext uri="{BB962C8B-B14F-4D97-AF65-F5344CB8AC3E}">
        <p14:creationId xmlns:p14="http://schemas.microsoft.com/office/powerpoint/2010/main" val="166690018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stat.ee/"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eesti.e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ecure.e-konsulat.gov.p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52599"/>
            <a:ext cx="8077200" cy="3505201"/>
          </a:xfrm>
        </p:spPr>
        <p:txBody>
          <a:bodyPr>
            <a:normAutofit/>
          </a:bodyPr>
          <a:lstStyle/>
          <a:p>
            <a:pPr algn="ctr"/>
            <a:r>
              <a:rPr lang="ka-GE" sz="3200" b="1" dirty="0" smtClean="0"/>
              <a:t>საქართველოს </a:t>
            </a:r>
            <a:r>
              <a:rPr lang="ka-GE" sz="3200" b="1" dirty="0"/>
              <a:t>სამუშაო ძალის დროებითი შრომითი მიგრაციის პილოტირება პოლონეთსა და </a:t>
            </a:r>
            <a:r>
              <a:rPr lang="ka-GE" sz="3200" b="1" dirty="0" smtClean="0"/>
              <a:t>ესტონეთში</a:t>
            </a:r>
            <a:br>
              <a:rPr lang="ka-GE" sz="3200" b="1" dirty="0" smtClean="0"/>
            </a:br>
            <a:r>
              <a:rPr lang="ka-GE" sz="3200" b="1" dirty="0"/>
              <a:t/>
            </a:r>
            <a:br>
              <a:rPr lang="ka-GE" sz="3200" b="1" dirty="0"/>
            </a:br>
            <a:r>
              <a:rPr lang="ka-GE" sz="2800" b="1" dirty="0" smtClean="0"/>
              <a:t>ნაწილი 1</a:t>
            </a:r>
            <a:br>
              <a:rPr lang="ka-GE" sz="2800" b="1" dirty="0" smtClean="0"/>
            </a:br>
            <a:r>
              <a:rPr lang="ka-GE" sz="2800" b="1" dirty="0" smtClean="0"/>
              <a:t>შრომითი მიგრანტების დასაქმების შესაძლებლობები</a:t>
            </a:r>
            <a:r>
              <a:rPr lang="ka-GE" sz="3200" b="1" dirty="0" smtClean="0"/>
              <a:t> </a:t>
            </a:r>
            <a:endParaRPr lang="en-US" sz="3200" dirty="0"/>
          </a:p>
        </p:txBody>
      </p:sp>
      <p:sp>
        <p:nvSpPr>
          <p:cNvPr id="3" name="Subtitle 2"/>
          <p:cNvSpPr>
            <a:spLocks noGrp="1"/>
          </p:cNvSpPr>
          <p:nvPr>
            <p:ph type="subTitle" idx="1"/>
          </p:nvPr>
        </p:nvSpPr>
        <p:spPr>
          <a:xfrm>
            <a:off x="914400" y="5562600"/>
            <a:ext cx="7391400" cy="685800"/>
          </a:xfrm>
          <a:solidFill>
            <a:schemeClr val="tx2">
              <a:lumMod val="60000"/>
              <a:lumOff val="40000"/>
            </a:schemeClr>
          </a:solidFill>
        </p:spPr>
        <p:txBody>
          <a:bodyPr>
            <a:normAutofit/>
          </a:bodyPr>
          <a:lstStyle/>
          <a:p>
            <a:pPr algn="ctr"/>
            <a:endParaRPr lang="ka-GE" sz="900" b="1" dirty="0" smtClean="0">
              <a:solidFill>
                <a:schemeClr val="tx1"/>
              </a:solidFill>
              <a:latin typeface="Sylfaen" pitchFamily="18" charset="0"/>
            </a:endParaRPr>
          </a:p>
          <a:p>
            <a:pPr algn="ctr"/>
            <a:r>
              <a:rPr lang="en-US" sz="2400" b="1" dirty="0" smtClean="0">
                <a:solidFill>
                  <a:schemeClr val="tx1"/>
                </a:solidFill>
                <a:latin typeface="Sylfaen" pitchFamily="18" charset="0"/>
              </a:rPr>
              <a:t>2016</a:t>
            </a:r>
          </a:p>
          <a:p>
            <a:pPr algn="ctr"/>
            <a:endParaRPr lang="en-US" b="1" dirty="0">
              <a:solidFill>
                <a:schemeClr val="tx1"/>
              </a:solidFill>
              <a:latin typeface="Sylfaen"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04800"/>
            <a:ext cx="3962400" cy="1133475"/>
          </a:xfrm>
          <a:prstGeom prst="rect">
            <a:avLst/>
          </a:prstGeom>
          <a:noFill/>
          <a:ln>
            <a:noFill/>
          </a:ln>
        </p:spPr>
      </p:pic>
    </p:spTree>
    <p:extLst>
      <p:ext uri="{BB962C8B-B14F-4D97-AF65-F5344CB8AC3E}">
        <p14:creationId xmlns:p14="http://schemas.microsoft.com/office/powerpoint/2010/main" val="1588686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2800" b="1" dirty="0" smtClean="0">
                <a:solidFill>
                  <a:schemeClr val="bg1"/>
                </a:solidFill>
              </a:rPr>
              <a:t>გამგზავრების-წინა ორიენტაცია და გამგზავრება</a:t>
            </a:r>
            <a:endParaRPr lang="en-US" sz="2800" dirty="0">
              <a:solidFill>
                <a:schemeClr val="bg1"/>
              </a:solidFill>
            </a:endParaRPr>
          </a:p>
        </p:txBody>
      </p:sp>
      <p:sp>
        <p:nvSpPr>
          <p:cNvPr id="3" name="Content Placeholder 2"/>
          <p:cNvSpPr>
            <a:spLocks noGrp="1"/>
          </p:cNvSpPr>
          <p:nvPr>
            <p:ph idx="1"/>
          </p:nvPr>
        </p:nvSpPr>
        <p:spPr>
          <a:xfrm>
            <a:off x="228600" y="1143000"/>
            <a:ext cx="8763000" cy="5562600"/>
          </a:xfrm>
        </p:spPr>
        <p:txBody>
          <a:bodyPr>
            <a:normAutofit fontScale="92500"/>
          </a:bodyPr>
          <a:lstStyle/>
          <a:p>
            <a:r>
              <a:rPr lang="ka-GE" sz="2400" dirty="0"/>
              <a:t>მოიცავს ინფორმაციის მიწოდებას პოლონეთში გამგზავრების, შესვლის, საზღვრის გადაკვეთის პროცედურების, მისი უფლებებისა და მოვალეობების, დანიშნულების ქვეყნის კანონმდებლობის, შესაბამისი უწყებების, ფულის გადმორიცხვის მექანიზმის, დაბრუნების შესაძლებლობების, სავიზო რეჟიმის </a:t>
            </a:r>
            <a:r>
              <a:rPr lang="ka-GE" sz="2400" dirty="0" smtClean="0"/>
              <a:t>დარღვევის </a:t>
            </a:r>
            <a:r>
              <a:rPr lang="ka-GE" sz="2400" dirty="0"/>
              <a:t>შედეგების და ა.შ. შესახებ. </a:t>
            </a:r>
            <a:endParaRPr lang="ka-GE" sz="2400" dirty="0" smtClean="0"/>
          </a:p>
          <a:p>
            <a:r>
              <a:rPr lang="ka-GE" sz="2400" dirty="0" smtClean="0"/>
              <a:t>პოლონეთის საზღვარზე </a:t>
            </a:r>
            <a:r>
              <a:rPr lang="ka-GE" sz="2400" dirty="0"/>
              <a:t>მესაზღვრეს უფლება აქვს გადაამოწმოს დამსაქმებლის რეალურობა და თუ ტელეფონით ვერ დაუკავშირდა დამსაქმებელს, უფლება აქვს არ შეუშვას მიგრანტი პოლონეთში და გამოაბრუნოს უკან. მესაზღვრეს უფლება აქვს ასევე გადაამოწმოს სხვა დოკუმენტების (მოწვევა, ფინანსური რესურსების დოკუმენტი, სამედიცინო დაზღვევა და სხვ.) სისწორე, ასევე გამოიკვლიოს, ხომ არ აპირებს პოლონეთიდან სხვა ქვეყანაში გადასვლას და ამის მიხედვით დაუშვას ან უარი უთხრას მიგრანტს პოლონეთში შესვლაზე. </a:t>
            </a:r>
            <a:endParaRPr lang="en-US" sz="2400" dirty="0"/>
          </a:p>
          <a:p>
            <a:endParaRPr lang="en-US" sz="2400" dirty="0">
              <a:latin typeface="Sylfaen" pitchFamily="18" charset="0"/>
            </a:endParaRPr>
          </a:p>
        </p:txBody>
      </p:sp>
    </p:spTree>
    <p:extLst>
      <p:ext uri="{BB962C8B-B14F-4D97-AF65-F5344CB8AC3E}">
        <p14:creationId xmlns:p14="http://schemas.microsoft.com/office/powerpoint/2010/main" val="1094996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დასაქმების კონტრაქტი (1)</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a:buFont typeface="Wingdings" pitchFamily="2" charset="2"/>
              <a:buChar char="Ø"/>
            </a:pPr>
            <a:r>
              <a:rPr lang="ka-GE" sz="2400" dirty="0"/>
              <a:t>პოლონეთში მოქმედი კანონმდებლობის თანახმად, </a:t>
            </a:r>
            <a:r>
              <a:rPr lang="ka-GE" sz="2400" b="1" i="1" dirty="0"/>
              <a:t>დამსაქმებელი ვალდებულია უცხოელ მომუშავესთან გააფორმოს წერილობითი კონტრაქტი (შრომითი ან სამოქალაქო) დასაქმებაზე შეთანხმებისთანავე. </a:t>
            </a:r>
            <a:endParaRPr lang="ka-GE" sz="2400" b="1" i="1" dirty="0" smtClean="0"/>
          </a:p>
          <a:p>
            <a:pPr>
              <a:buFont typeface="Wingdings" pitchFamily="2" charset="2"/>
              <a:buChar char="Ø"/>
            </a:pPr>
            <a:r>
              <a:rPr lang="ka-GE" sz="2400" dirty="0" smtClean="0"/>
              <a:t>კონტრაქტი </a:t>
            </a:r>
            <a:r>
              <a:rPr lang="ka-GE" sz="2400" dirty="0"/>
              <a:t>ფორმდება პოლონურ და იმ ენაზე, რომლის გაგება შეუძლია მიგრანტს. </a:t>
            </a:r>
            <a:endParaRPr lang="ka-GE" sz="2400" dirty="0" smtClean="0"/>
          </a:p>
          <a:p>
            <a:pPr>
              <a:buFont typeface="Wingdings" pitchFamily="2" charset="2"/>
              <a:buChar char="Ø"/>
            </a:pPr>
            <a:r>
              <a:rPr lang="ka-GE" sz="2400" b="1" i="1" dirty="0" smtClean="0"/>
              <a:t>წერილობითი </a:t>
            </a:r>
            <a:r>
              <a:rPr lang="ka-GE" sz="2400" b="1" i="1" dirty="0"/>
              <a:t>კონტრაქტის გარეშე მუშაობა ითვლება უკანონობად და ექვემდებარება როგორც დამსაქმებლის, ისე მომუშავის დაჯარიმებას. </a:t>
            </a:r>
            <a:endParaRPr lang="en-US" sz="2400" dirty="0"/>
          </a:p>
        </p:txBody>
      </p:sp>
    </p:spTree>
    <p:extLst>
      <p:ext uri="{BB962C8B-B14F-4D97-AF65-F5344CB8AC3E}">
        <p14:creationId xmlns:p14="http://schemas.microsoft.com/office/powerpoint/2010/main" val="1094996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დასაქმების კონტრაქტი (2)</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fontScale="92500" lnSpcReduction="10000"/>
          </a:bodyPr>
          <a:lstStyle/>
          <a:p>
            <a:pPr marL="0" indent="0">
              <a:buNone/>
            </a:pPr>
            <a:r>
              <a:rPr lang="ka-GE" sz="2400" b="1" i="1" dirty="0"/>
              <a:t>შრომით მიგრანტთან ფორმდება </a:t>
            </a:r>
            <a:r>
              <a:rPr lang="ka-GE" sz="2400" b="1" i="1" dirty="0" smtClean="0"/>
              <a:t> შრომითი  ან  </a:t>
            </a:r>
            <a:r>
              <a:rPr lang="ka-GE" sz="2400" b="1" i="1" dirty="0"/>
              <a:t>სამოქალაქო კონტრაქტი.</a:t>
            </a:r>
            <a:r>
              <a:rPr lang="ka-GE" sz="2400" dirty="0"/>
              <a:t> შრომითი კონტრაქტი ფორმდება  პოლონეთის შრომის კოდექსის, სამოქალაქო კონტრაქტი კი - სამოქალაქო კოდექსის ნორმების გათვალისწინებით. </a:t>
            </a:r>
            <a:endParaRPr lang="en-US" sz="2400" dirty="0"/>
          </a:p>
          <a:p>
            <a:pPr marL="0" indent="0">
              <a:buNone/>
            </a:pPr>
            <a:r>
              <a:rPr lang="ka-GE" sz="2400" b="1" i="1" dirty="0"/>
              <a:t>შრომით კონტრაქტში არ შეიძლება იყოს იმაზე უარესი პირობები, რაც დადგენილია პოლონეთის შრომის კოდექსით. </a:t>
            </a:r>
            <a:r>
              <a:rPr lang="ka-GE" sz="2400" dirty="0"/>
              <a:t>ძირითადი ნორმები შემდეგია: </a:t>
            </a:r>
            <a:endParaRPr lang="en-US" sz="2400" dirty="0"/>
          </a:p>
          <a:p>
            <a:pPr lvl="0"/>
            <a:r>
              <a:rPr lang="ka-GE" sz="2400" dirty="0"/>
              <a:t>სამუშაო კვირის ხანგრძლივობაა 40 საათი; </a:t>
            </a:r>
            <a:endParaRPr lang="en-US" sz="2400" dirty="0"/>
          </a:p>
          <a:p>
            <a:pPr lvl="0"/>
            <a:r>
              <a:rPr lang="ka-GE" sz="2400" dirty="0"/>
              <a:t>შრომის ანაზღაურება არ შეიძლება იყოს პოლონეთში დადგენილ მინიმალურ ხელფასზე  (2016 წლის 1 იანვრიდან 1850 პოლონური ზლოტი ანუ დაახლოებით 419 ევრო სრული დროით დასაქმებისას) ნაკლები; </a:t>
            </a:r>
            <a:endParaRPr lang="en-US" sz="2400" dirty="0"/>
          </a:p>
          <a:p>
            <a:pPr lvl="0"/>
            <a:r>
              <a:rPr lang="ka-GE" sz="2400" dirty="0"/>
              <a:t>ანაზღაურებადი შვებულების/დეკრეტის/ბიულეტენის უფლება; </a:t>
            </a:r>
            <a:endParaRPr lang="en-US" sz="2400" dirty="0"/>
          </a:p>
          <a:p>
            <a:pPr lvl="0"/>
            <a:r>
              <a:rPr lang="ka-GE" sz="2400" dirty="0"/>
              <a:t>კვალიფიკაციის ამაღლების/გადამზადების უფლება; </a:t>
            </a:r>
            <a:endParaRPr lang="en-US" sz="2400" dirty="0"/>
          </a:p>
          <a:p>
            <a:pPr lvl="0"/>
            <a:r>
              <a:rPr lang="ka-GE" sz="2400" dirty="0"/>
              <a:t>საზეგანაკვეთო სამუშაოების ანაზღაურება; </a:t>
            </a:r>
            <a:endParaRPr lang="en-US" sz="2400" dirty="0"/>
          </a:p>
          <a:p>
            <a:pPr lvl="0"/>
            <a:r>
              <a:rPr lang="ka-GE" sz="2400" dirty="0"/>
              <a:t>სამუშაოდან გათავისუფლების დადგენილი პირობები. </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1094996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დასაქმების კონტრაქტი (3)</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marL="0" indent="0">
              <a:buNone/>
            </a:pPr>
            <a:r>
              <a:rPr lang="ka-GE" sz="2400" dirty="0"/>
              <a:t>შრომითი კონტრაქტის გაფორმებისას პოლონელი დამსაქმებელი </a:t>
            </a:r>
            <a:r>
              <a:rPr lang="ka-GE" sz="2400" dirty="0" smtClean="0"/>
              <a:t>ვალდებულია:</a:t>
            </a:r>
          </a:p>
          <a:p>
            <a:r>
              <a:rPr lang="ka-GE" sz="2400" dirty="0" smtClean="0"/>
              <a:t>გადაიხადოს </a:t>
            </a:r>
            <a:r>
              <a:rPr lang="ka-GE" sz="2400" dirty="0"/>
              <a:t>მომუშავის </a:t>
            </a:r>
            <a:r>
              <a:rPr lang="ka-GE" sz="2400" dirty="0" smtClean="0"/>
              <a:t>საშემოსავლო გადასახადი და სოციალური (მათ შორის საპენსიო, სამედიცინო, უბედური შემთხვევის, ავადმყოფობის, ინვალიდობის დაზღვევის)  გადასახადი; </a:t>
            </a:r>
          </a:p>
          <a:p>
            <a:r>
              <a:rPr lang="ka-GE" sz="2400" dirty="0" smtClean="0"/>
              <a:t>ახალი </a:t>
            </a:r>
            <a:r>
              <a:rPr lang="ka-GE" sz="2400" dirty="0"/>
              <a:t>თანამშრომელი უნდა დაარეგისტრიროს სოციალური უზრუნველყოფის სამსახურში დასაქმებიდან 7 დღის </a:t>
            </a:r>
            <a:r>
              <a:rPr lang="ka-GE" sz="2400" dirty="0" smtClean="0"/>
              <a:t>განმავლობაში; </a:t>
            </a:r>
          </a:p>
          <a:p>
            <a:r>
              <a:rPr lang="ka-GE" sz="2400" dirty="0" smtClean="0"/>
              <a:t>გააგზავნოს </a:t>
            </a:r>
            <a:r>
              <a:rPr lang="ka-GE" sz="2400" dirty="0"/>
              <a:t>მომუშავე სამედიცინო </a:t>
            </a:r>
            <a:r>
              <a:rPr lang="ka-GE" sz="2400" dirty="0" smtClean="0"/>
              <a:t>ექსპერტიზაზე; </a:t>
            </a:r>
          </a:p>
          <a:p>
            <a:r>
              <a:rPr lang="ka-GE" sz="2400" dirty="0" smtClean="0"/>
              <a:t>უზრუნველყოფს </a:t>
            </a:r>
            <a:r>
              <a:rPr lang="ka-GE" sz="2400" dirty="0"/>
              <a:t>მომუშავის დაცვას შრომისუუნარობის, პროფესიული დაავადების ან საწარმოო ტრამვის შემთხვევაში.</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1094996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დასაქმების კონტრაქტი (4)</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fontScale="92500" lnSpcReduction="10000"/>
          </a:bodyPr>
          <a:lstStyle/>
          <a:p>
            <a:pPr marL="0" indent="0">
              <a:buNone/>
            </a:pPr>
            <a:r>
              <a:rPr lang="ka-GE" sz="2400" b="1" i="1" dirty="0"/>
              <a:t>სამოქალაქო კონტრაქტი</a:t>
            </a:r>
            <a:r>
              <a:rPr lang="ka-GE" sz="2400" dirty="0"/>
              <a:t> გამოიყენება მაშინ, როცა დამსაქმებელი არ აპირებს დაიქირაოს მომუშავე შრომითი კონტრაქტით, მაგრამ საჭიროა შეთანხმება გარკვეული სამუშაოს შესრულებაზე. </a:t>
            </a:r>
            <a:endParaRPr lang="en-US" sz="2400" dirty="0"/>
          </a:p>
          <a:p>
            <a:pPr marL="0" indent="0">
              <a:buNone/>
            </a:pPr>
            <a:endParaRPr lang="ka-GE" sz="1000" b="1" dirty="0" smtClean="0"/>
          </a:p>
          <a:p>
            <a:pPr marL="0" indent="0">
              <a:buNone/>
            </a:pPr>
            <a:r>
              <a:rPr lang="ka-GE" sz="2400" dirty="0" smtClean="0"/>
              <a:t>არსებობს </a:t>
            </a:r>
            <a:r>
              <a:rPr lang="ka-GE" sz="2400" dirty="0"/>
              <a:t>სამოქალაქო კონტრაქტის ორი ტიპი: </a:t>
            </a:r>
            <a:endParaRPr lang="en-US" sz="2400" dirty="0"/>
          </a:p>
          <a:p>
            <a:r>
              <a:rPr lang="ka-GE" sz="2400" i="1" dirty="0"/>
              <a:t>(1) ე.წ. „მანდატის კონტრაქტი“ </a:t>
            </a:r>
            <a:endParaRPr lang="en-US" sz="2400" dirty="0"/>
          </a:p>
          <a:p>
            <a:r>
              <a:rPr lang="ka-GE" sz="2400" i="1" dirty="0"/>
              <a:t>(2) განსაზღვრული სამუშაოს შესასრულებლად დადებული კოტრაქტი. </a:t>
            </a:r>
            <a:endParaRPr lang="en-US" sz="2400" dirty="0" smtClean="0"/>
          </a:p>
          <a:p>
            <a:pPr marL="0" indent="0">
              <a:buNone/>
            </a:pPr>
            <a:endParaRPr lang="ka-GE" sz="1000" dirty="0" smtClean="0"/>
          </a:p>
          <a:p>
            <a:pPr marL="0" indent="0">
              <a:buNone/>
            </a:pPr>
            <a:r>
              <a:rPr lang="ka-GE" sz="2400" dirty="0" smtClean="0"/>
              <a:t>ორივე ტიპის კონტრაქტში აღინიშნება: </a:t>
            </a:r>
            <a:endParaRPr lang="en-US" sz="2400" dirty="0" smtClean="0"/>
          </a:p>
          <a:p>
            <a:pPr lvl="1"/>
            <a:r>
              <a:rPr lang="ka-GE" sz="2000" dirty="0" smtClean="0"/>
              <a:t>შესასრულებელი </a:t>
            </a:r>
            <a:r>
              <a:rPr lang="ka-GE" sz="2000" dirty="0"/>
              <a:t>სამუშაო; </a:t>
            </a:r>
            <a:endParaRPr lang="en-US" sz="2000" dirty="0"/>
          </a:p>
          <a:p>
            <a:pPr lvl="1"/>
            <a:r>
              <a:rPr lang="ka-GE" sz="2000" dirty="0"/>
              <a:t>სამუშაოს შესრულების ვადა; </a:t>
            </a:r>
            <a:endParaRPr lang="en-US" sz="2000" dirty="0"/>
          </a:p>
          <a:p>
            <a:pPr lvl="1"/>
            <a:r>
              <a:rPr lang="ka-GE" sz="2000" dirty="0"/>
              <a:t>ფიქსირებული ანაზღაურება. </a:t>
            </a:r>
            <a:endParaRPr lang="ka-GE" sz="2000" dirty="0" smtClean="0"/>
          </a:p>
          <a:p>
            <a:pPr marL="0" indent="0">
              <a:buNone/>
            </a:pPr>
            <a:r>
              <a:rPr lang="ka-GE" sz="2400" b="1" i="1" dirty="0"/>
              <a:t>პოლონეთის კანონმდებლობის თანახმად, სამოქალაქო კონტრაქტის დადება იმ სიტუაციებში, როცა უნდა დადებულიყო შრომითი ხელშეკრულება, ითვლება კანონდარღვევად და ექვემდებარება ადმინისტრაციულ დაჯარიმებას.</a:t>
            </a:r>
            <a:endParaRPr lang="en-US" sz="2400" dirty="0"/>
          </a:p>
          <a:p>
            <a:pPr lvl="0"/>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336148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2800" b="1" dirty="0">
                <a:solidFill>
                  <a:schemeClr val="bg1"/>
                </a:solidFill>
              </a:rPr>
              <a:t>შრომითი მიგრანტის შრომითი და სოციალური უფლებები</a:t>
            </a:r>
            <a:endParaRPr lang="en-US" sz="2800" dirty="0">
              <a:solidFill>
                <a:schemeClr val="bg1"/>
              </a:solidFill>
            </a:endParaRPr>
          </a:p>
        </p:txBody>
      </p:sp>
      <p:sp>
        <p:nvSpPr>
          <p:cNvPr id="3" name="Content Placeholder 2"/>
          <p:cNvSpPr>
            <a:spLocks noGrp="1"/>
          </p:cNvSpPr>
          <p:nvPr>
            <p:ph idx="1"/>
          </p:nvPr>
        </p:nvSpPr>
        <p:spPr>
          <a:xfrm>
            <a:off x="228600" y="1143000"/>
            <a:ext cx="8763000" cy="5562600"/>
          </a:xfrm>
        </p:spPr>
        <p:txBody>
          <a:bodyPr>
            <a:normAutofit fontScale="92500"/>
          </a:bodyPr>
          <a:lstStyle/>
          <a:p>
            <a:pPr>
              <a:buFont typeface="Wingdings" pitchFamily="2" charset="2"/>
              <a:buChar char="ü"/>
            </a:pPr>
            <a:r>
              <a:rPr lang="ka-GE" sz="2400" dirty="0" smtClean="0"/>
              <a:t>პოლონეთში ლეგალურად მომუშავე მიგრანტებს იგივე შრომითი უფლებები აქვთ, რაც ადგილობრივებს. </a:t>
            </a:r>
          </a:p>
          <a:p>
            <a:pPr>
              <a:buFont typeface="Wingdings" pitchFamily="2" charset="2"/>
              <a:buChar char="ü"/>
            </a:pPr>
            <a:r>
              <a:rPr lang="ka-GE" sz="2400" dirty="0" smtClean="0"/>
              <a:t>მიგრანტს უფლება აქვს მოითხოვის დასაქმების კონტრაქტის (შრომითი, სამოქალაქო) წერილობით გაფორმება მათ შორის იმ </a:t>
            </a:r>
            <a:r>
              <a:rPr lang="ka-GE" sz="2400" dirty="0"/>
              <a:t>ენაზე, რომლის გაგება შეუძლია მიგრანტს.</a:t>
            </a:r>
            <a:endParaRPr lang="ka-GE" sz="2400" dirty="0" smtClean="0"/>
          </a:p>
          <a:p>
            <a:pPr>
              <a:buFont typeface="Wingdings" pitchFamily="2" charset="2"/>
              <a:buChar char="ü"/>
            </a:pPr>
            <a:r>
              <a:rPr lang="ka-GE" sz="2400" dirty="0" smtClean="0"/>
              <a:t>სასურველია კონტრაქტში </a:t>
            </a:r>
            <a:r>
              <a:rPr lang="ka-GE" sz="2400" dirty="0"/>
              <a:t>გაწერილი </a:t>
            </a:r>
            <a:r>
              <a:rPr lang="ka-GE" sz="2400" dirty="0" smtClean="0"/>
              <a:t>იყოს სამედიცინო დაზღვევის, სპეცტანსაცმლითა და საცხოვრისით უზრუნველყოფის</a:t>
            </a:r>
            <a:r>
              <a:rPr lang="ka-GE" sz="2400" dirty="0"/>
              <a:t>, კომუნალური ხარჯების, </a:t>
            </a:r>
            <a:r>
              <a:rPr lang="ka-GE" sz="2400" dirty="0" smtClean="0"/>
              <a:t>კვების და სხვა </a:t>
            </a:r>
            <a:r>
              <a:rPr lang="ka-GE" sz="2400" dirty="0"/>
              <a:t>ხარჯების დაფარვის/ანაზღაურების პირობებიც. </a:t>
            </a:r>
            <a:r>
              <a:rPr lang="ka-GE" sz="2400" dirty="0" smtClean="0"/>
              <a:t>პრაქტიკაში არსებობს </a:t>
            </a:r>
            <a:r>
              <a:rPr lang="ka-GE" sz="2400" dirty="0"/>
              <a:t>საცხოვრისით, </a:t>
            </a:r>
            <a:r>
              <a:rPr lang="ka-GE" sz="2400" dirty="0" smtClean="0"/>
              <a:t>სპეცტანსაცმლითა </a:t>
            </a:r>
            <a:r>
              <a:rPr lang="ka-GE" sz="2400" dirty="0"/>
              <a:t>და საკვებით შრომითი მიგრანტის უზრუნველყოფის სხვადასხვა სქემები: </a:t>
            </a:r>
            <a:endParaRPr lang="en-US" sz="2400" dirty="0"/>
          </a:p>
          <a:p>
            <a:pPr lvl="1"/>
            <a:r>
              <a:rPr lang="ka-GE" sz="2000" dirty="0"/>
              <a:t>როცა დამსაქმებელი არ იღებს არანაირ ვალდებულებას; </a:t>
            </a:r>
            <a:endParaRPr lang="en-US" sz="2000" dirty="0"/>
          </a:p>
          <a:p>
            <a:pPr lvl="1"/>
            <a:r>
              <a:rPr lang="ka-GE" sz="2000" dirty="0"/>
              <a:t>როცა დამსაქმებელი თვითონ უზრუნველყოფს საცხოვრებლით, საკვებით, სპეცტანსაცმლით (სრულად ან ნაწილობრივ); </a:t>
            </a:r>
            <a:endParaRPr lang="en-US" sz="2000" dirty="0"/>
          </a:p>
          <a:p>
            <a:pPr lvl="1"/>
            <a:r>
              <a:rPr lang="ka-GE" sz="2000" dirty="0"/>
              <a:t>დამსაქმებელი ხარჯებისთვის აძლევს გარკვეულ თანხას. </a:t>
            </a:r>
            <a:endParaRPr lang="en-US" sz="2400" dirty="0">
              <a:latin typeface="Sylfaen" pitchFamily="18" charset="0"/>
            </a:endParaRPr>
          </a:p>
        </p:txBody>
      </p:sp>
    </p:spTree>
    <p:extLst>
      <p:ext uri="{BB962C8B-B14F-4D97-AF65-F5344CB8AC3E}">
        <p14:creationId xmlns:p14="http://schemas.microsoft.com/office/powerpoint/2010/main" val="3336148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შრომის ანაზღაურება</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marL="0" indent="0">
              <a:buNone/>
            </a:pPr>
            <a:r>
              <a:rPr lang="ka-GE" sz="2400" b="1" i="1" dirty="0"/>
              <a:t>ხელფასის განაკვეთი შეიძლება იყოს საათობრივი ან თვიური. </a:t>
            </a:r>
            <a:r>
              <a:rPr lang="ka-GE" sz="2400" dirty="0"/>
              <a:t>კონტრაქტში ხელფასი შეიძლება დაფიქსირებული იყოს აშშ დოლარის ან ევროს ექვივალენტში</a:t>
            </a:r>
            <a:r>
              <a:rPr lang="en-US" sz="2400" dirty="0"/>
              <a:t> (</a:t>
            </a:r>
            <a:r>
              <a:rPr lang="ka-GE" sz="2400" dirty="0"/>
              <a:t>პოლონური ზლოტი). </a:t>
            </a:r>
            <a:endParaRPr lang="ka-GE" sz="2400" dirty="0" smtClean="0"/>
          </a:p>
          <a:p>
            <a:pPr marL="0" indent="0" algn="just">
              <a:buNone/>
            </a:pPr>
            <a:r>
              <a:rPr lang="en-US" sz="2400" dirty="0" smtClean="0"/>
              <a:t>IOM</a:t>
            </a:r>
            <a:r>
              <a:rPr lang="ka-GE" sz="2400" dirty="0"/>
              <a:t>-ს კვლევის შედეგებით, პოლონეთში მომუშავე ქართველი მიგრანტები სრული სამუშაო დროით დასაქმებისას, </a:t>
            </a:r>
            <a:r>
              <a:rPr lang="ka-GE" sz="2400" dirty="0" smtClean="0"/>
              <a:t>საშუალოდ </a:t>
            </a:r>
            <a:r>
              <a:rPr lang="ka-GE" sz="2400" dirty="0"/>
              <a:t>იღებდნენ 400-დან 1200 ევრომდე თვეში. რა თქმა უნდა, ხელფასი დიფერენცირებულია საქმიანობის სფეროებისა და პროფესიების მიხედვით:  სრული სამუშაო დროით დასაქმებისას, სასოფლო-სამეურნეო სფეროში საშუალო ხელფასი არის დაახ. 420 ევრო, მშენებლობაზე - 600-800 ევრო, პროფესიონალების ხელფასი - 800-1500 ევრო.</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336148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პოლონეთში ცხოვრების ღირებულება</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295400"/>
            <a:ext cx="8763000" cy="5410200"/>
          </a:xfrm>
        </p:spPr>
        <p:txBody>
          <a:bodyPr>
            <a:normAutofit fontScale="92500" lnSpcReduction="10000"/>
          </a:bodyPr>
          <a:lstStyle/>
          <a:p>
            <a:r>
              <a:rPr lang="ka-GE" sz="2400" dirty="0"/>
              <a:t>2016 წლის ივნისის მდგომარეობით, პოლონეთში საარსებო მინიმუმი  შეადგენს 2070 პოლონურ ზლოტს (469 ევრო); </a:t>
            </a:r>
            <a:endParaRPr lang="ka-GE" sz="2400" dirty="0" smtClean="0"/>
          </a:p>
          <a:p>
            <a:r>
              <a:rPr lang="ka-GE" sz="2400" dirty="0" smtClean="0"/>
              <a:t>მინიმალური </a:t>
            </a:r>
            <a:r>
              <a:rPr lang="ka-GE" sz="2400" dirty="0"/>
              <a:t>ხელფასია 1850 ზლოტი (419 ევრო);  </a:t>
            </a:r>
            <a:endParaRPr lang="ka-GE" sz="2400" dirty="0" smtClean="0"/>
          </a:p>
          <a:p>
            <a:r>
              <a:rPr lang="ka-GE" sz="2400" dirty="0" smtClean="0"/>
              <a:t>მაღალკვალიფიციური </a:t>
            </a:r>
            <a:r>
              <a:rPr lang="ka-GE" sz="2400" dirty="0"/>
              <a:t>მომუშავეების საშუალო ხელფასი სფეროების მიხედვით განსხვავებულია და მერყეობს 2850-დან 3560 ზლოტამდე (654-805 ევრო); </a:t>
            </a:r>
            <a:endParaRPr lang="ka-GE" sz="2400" dirty="0" smtClean="0"/>
          </a:p>
          <a:p>
            <a:r>
              <a:rPr lang="ka-GE" sz="2400" dirty="0" smtClean="0"/>
              <a:t>საშუალო </a:t>
            </a:r>
            <a:r>
              <a:rPr lang="ka-GE" sz="2400" dirty="0"/>
              <a:t>კვალიფიკაციის მომუშავეების - 2070-2370 ზლოტი (468-536 ევრო).</a:t>
            </a:r>
            <a:endParaRPr lang="en-US" sz="2400" dirty="0"/>
          </a:p>
          <a:p>
            <a:r>
              <a:rPr lang="ka-GE" sz="2400" dirty="0" smtClean="0"/>
              <a:t>საცხოვრისის საფასური (ქირა) პოლონეთის დასახლებული პუნქტების მიხედვით განსხვავებულია და მერყეობს 100-დან 400 ევრომდე თვეში. </a:t>
            </a:r>
            <a:endParaRPr lang="en-US" sz="2400" dirty="0" smtClean="0"/>
          </a:p>
          <a:p>
            <a:r>
              <a:rPr lang="ka-GE" sz="2400" dirty="0" smtClean="0"/>
              <a:t>კომუნალურ ხარჯები (გაზი, ელ. ენერგია, წყალი) დაახლოებით  </a:t>
            </a:r>
            <a:r>
              <a:rPr lang="ka-GE" sz="2400" dirty="0"/>
              <a:t>20-40 ევროა თვეში. </a:t>
            </a:r>
            <a:endParaRPr lang="ka-GE" sz="2400" dirty="0" smtClean="0"/>
          </a:p>
          <a:p>
            <a:r>
              <a:rPr lang="ka-GE" sz="2400" dirty="0" smtClean="0"/>
              <a:t>სატრანსპორტო ხარჯები შეადგენს დაახლოებით 30 ევროს.</a:t>
            </a:r>
          </a:p>
          <a:p>
            <a:pPr marL="0" indent="0">
              <a:buNone/>
            </a:pPr>
            <a:r>
              <a:rPr lang="ka-GE" sz="2400" dirty="0" smtClean="0"/>
              <a:t> </a:t>
            </a:r>
            <a:endParaRPr lang="en-US" sz="2400" dirty="0">
              <a:latin typeface="Sylfaen" pitchFamily="18" charset="0"/>
            </a:endParaRPr>
          </a:p>
        </p:txBody>
      </p:sp>
    </p:spTree>
    <p:extLst>
      <p:ext uri="{BB962C8B-B14F-4D97-AF65-F5344CB8AC3E}">
        <p14:creationId xmlns:p14="http://schemas.microsoft.com/office/powerpoint/2010/main" val="3336148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a:solidFill>
                  <a:schemeClr val="bg1"/>
                </a:solidFill>
              </a:rPr>
              <a:t>დამსაქმებლის </a:t>
            </a:r>
            <a:r>
              <a:rPr lang="ka-GE" sz="3200" b="1" dirty="0" smtClean="0">
                <a:solidFill>
                  <a:schemeClr val="bg1"/>
                </a:solidFill>
              </a:rPr>
              <a:t>შეცვლის </a:t>
            </a:r>
            <a:r>
              <a:rPr lang="ka-GE" sz="3200" b="1" dirty="0">
                <a:solidFill>
                  <a:schemeClr val="bg1"/>
                </a:solidFill>
              </a:rPr>
              <a:t>პროცედურები</a:t>
            </a:r>
            <a:endParaRPr lang="en-US" sz="3200" dirty="0">
              <a:solidFill>
                <a:schemeClr val="bg1"/>
              </a:solidFill>
            </a:endParaRPr>
          </a:p>
        </p:txBody>
      </p:sp>
      <p:sp>
        <p:nvSpPr>
          <p:cNvPr id="3" name="Content Placeholder 2"/>
          <p:cNvSpPr>
            <a:spLocks noGrp="1"/>
          </p:cNvSpPr>
          <p:nvPr>
            <p:ph idx="1"/>
          </p:nvPr>
        </p:nvSpPr>
        <p:spPr>
          <a:xfrm>
            <a:off x="228600" y="1143000"/>
            <a:ext cx="8763000" cy="5562600"/>
          </a:xfrm>
        </p:spPr>
        <p:txBody>
          <a:bodyPr>
            <a:normAutofit lnSpcReduction="10000"/>
          </a:bodyPr>
          <a:lstStyle/>
          <a:p>
            <a:pPr marL="0" indent="0">
              <a:buNone/>
            </a:pPr>
            <a:r>
              <a:rPr lang="ka-GE" sz="2400" b="1" i="1" dirty="0"/>
              <a:t>გამარტივებული პროცედურა შესაძლებლობას აძლევს მიგრანტს შეიცვალოს  დამსაქმებელი ან შეასრულოს სხვა სამუშაო იმავე დამსაქმებლისათვის იმ 6 თვის განმავლობაში, რაზეც მიღებული აქვს მუშაობის ნებართვა.</a:t>
            </a:r>
            <a:r>
              <a:rPr lang="ka-GE" sz="2400" dirty="0"/>
              <a:t> </a:t>
            </a:r>
            <a:endParaRPr lang="ka-GE" sz="2400" dirty="0" smtClean="0"/>
          </a:p>
          <a:p>
            <a:pPr marL="0" indent="0">
              <a:buNone/>
            </a:pPr>
            <a:r>
              <a:rPr lang="ka-GE" sz="2400" dirty="0"/>
              <a:t>დამსაქმებლის შეცვლა არ ნიშნავს სამუშაო ვიზისა და პოლონეთში ყოფნის პერიოდის გახანგრძლივებას: მუშაობის საერთო ხანგრძლივობა ყველა დამსაქმებელთან ჯამში არ უნდა იყოს 6 თვეზე მეტი. მოქმედი წესების შესაბამისად, ახალი დამსაქმებელი ვალდებულია საკუთარი დეკლარაცია დაარეგისტრიროს ადგილობრივ დასაქმების ოფისში იმავე წესით, როგორც ხდება პირველი დეკლარაციის რეგისტრაცია. </a:t>
            </a:r>
            <a:endParaRPr lang="ka-GE" sz="2400" dirty="0" smtClean="0"/>
          </a:p>
          <a:p>
            <a:pPr marL="0" indent="0">
              <a:buNone/>
            </a:pPr>
            <a:r>
              <a:rPr lang="ka-GE" sz="2400" b="1" i="1" dirty="0"/>
              <a:t>უცხოელს შეუძლია შეასრულოს დამატებითი სამუშაო სხვა დამსაქმებელთან იმ დამსაქმებლის ნებართვით, ვისთანაც მუშაობს სამუშაო ნებართვის საფუძველზე</a:t>
            </a:r>
            <a:r>
              <a:rPr lang="ka-GE" sz="2400" b="1" i="1" dirty="0" smtClean="0"/>
              <a:t>.</a:t>
            </a:r>
            <a:endParaRPr lang="en-US" sz="2400" dirty="0">
              <a:latin typeface="Sylfaen" pitchFamily="18" charset="0"/>
            </a:endParaRPr>
          </a:p>
        </p:txBody>
      </p:sp>
    </p:spTree>
    <p:extLst>
      <p:ext uri="{BB962C8B-B14F-4D97-AF65-F5344CB8AC3E}">
        <p14:creationId xmlns:p14="http://schemas.microsoft.com/office/powerpoint/2010/main" val="3336148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2800" b="1" dirty="0" smtClean="0">
                <a:solidFill>
                  <a:schemeClr val="bg1"/>
                </a:solidFill>
              </a:rPr>
              <a:t>სამუშაო </a:t>
            </a:r>
            <a:r>
              <a:rPr lang="ka-GE" sz="2800" b="1" dirty="0">
                <a:solidFill>
                  <a:schemeClr val="bg1"/>
                </a:solidFill>
              </a:rPr>
              <a:t>ვიზის გახანგრძლივების პროცედურები</a:t>
            </a:r>
            <a:endParaRPr lang="en-US" sz="2800" dirty="0">
              <a:solidFill>
                <a:schemeClr val="bg1"/>
              </a:solidFill>
            </a:endParaRPr>
          </a:p>
        </p:txBody>
      </p:sp>
      <p:sp>
        <p:nvSpPr>
          <p:cNvPr id="3" name="Content Placeholder 2"/>
          <p:cNvSpPr>
            <a:spLocks noGrp="1"/>
          </p:cNvSpPr>
          <p:nvPr>
            <p:ph idx="1"/>
          </p:nvPr>
        </p:nvSpPr>
        <p:spPr>
          <a:xfrm>
            <a:off x="228600" y="1143000"/>
            <a:ext cx="8763000" cy="5562600"/>
          </a:xfrm>
        </p:spPr>
        <p:txBody>
          <a:bodyPr>
            <a:normAutofit/>
          </a:bodyPr>
          <a:lstStyle/>
          <a:p>
            <a:r>
              <a:rPr lang="ka-GE" sz="2400" dirty="0"/>
              <a:t>პოლონეთში გამარტივებული რეჟიმით მომუშავე მიგრანტს შეუძლია გააგრძელოს მუშაობა 6 თვეზე მეტი ხნით პოლონეთიდან გაუსვლელად, თუკი დამსაქმებელი ამაზე თანახმაა და სამუშაო ნებართვის მიღების პროცედურები მოესწრება ვიზის ვადის გასვლამდე. </a:t>
            </a:r>
            <a:endParaRPr lang="ka-GE" sz="2400" dirty="0" smtClean="0"/>
          </a:p>
          <a:p>
            <a:r>
              <a:rPr lang="ka-GE" sz="2400" dirty="0" smtClean="0"/>
              <a:t>პოლონელ </a:t>
            </a:r>
            <a:r>
              <a:rPr lang="ka-GE" sz="2400" dirty="0"/>
              <a:t>დამსაქმებელს უფლება აქვს გამარტივებული რეჟიმით მომუშავე მიგრანტებისთვის მოითხოვოს პოლონეთში დროებითი ბინადრობისა და მუშაობის ნებართვა 3 თვიდან 3 წლამდე ვადით. </a:t>
            </a:r>
            <a:endParaRPr lang="en-US" sz="2400" dirty="0"/>
          </a:p>
          <a:p>
            <a:pPr marL="0" indent="0">
              <a:buNone/>
            </a:pPr>
            <a:endParaRPr lang="ka-GE" sz="2200" i="1" dirty="0" smtClean="0"/>
          </a:p>
          <a:p>
            <a:pPr marL="0" indent="0">
              <a:buNone/>
            </a:pPr>
            <a:r>
              <a:rPr lang="ka-GE" sz="2200" b="1" i="1" dirty="0" smtClean="0"/>
              <a:t>ბინადრობისა </a:t>
            </a:r>
            <a:r>
              <a:rPr lang="ka-GE" sz="2200" b="1" i="1" dirty="0"/>
              <a:t>და მუშაობის ნებართვის  მისაღებად საჭირო </a:t>
            </a:r>
            <a:r>
              <a:rPr lang="ka-GE" sz="2200" b="1" i="1" dirty="0" smtClean="0"/>
              <a:t>პროცედურების შესახებ იხ. ანგარიშში.</a:t>
            </a:r>
            <a:endParaRPr lang="en-US" sz="2200" b="1" i="1"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15400" cy="639762"/>
          </a:xfrm>
          <a:solidFill>
            <a:schemeClr val="accent1"/>
          </a:solidFill>
        </p:spPr>
        <p:txBody>
          <a:bodyPr/>
          <a:lstStyle/>
          <a:p>
            <a:pPr algn="ctr"/>
            <a:r>
              <a:rPr lang="ka-GE" sz="3200" b="1" dirty="0" smtClean="0">
                <a:solidFill>
                  <a:schemeClr val="bg1"/>
                </a:solidFill>
              </a:rPr>
              <a:t>პროექტის შესახებ</a:t>
            </a:r>
            <a:endParaRPr lang="en-US" sz="3200" b="1"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42058769"/>
              </p:ext>
            </p:extLst>
          </p:nvPr>
        </p:nvGraphicFramePr>
        <p:xfrm>
          <a:off x="152400" y="914400"/>
          <a:ext cx="8915400" cy="5715000"/>
        </p:xfrm>
        <a:graphic>
          <a:graphicData uri="http://schemas.openxmlformats.org/drawingml/2006/table">
            <a:tbl>
              <a:tblPr firstRow="1" firstCol="1" bandRow="1" bandCol="1">
                <a:tableStyleId>{5C22544A-7EE6-4342-B048-85BDC9FD1C3A}</a:tableStyleId>
              </a:tblPr>
              <a:tblGrid>
                <a:gridCol w="2362200"/>
                <a:gridCol w="6553200"/>
              </a:tblGrid>
              <a:tr h="2114926">
                <a:tc>
                  <a:txBody>
                    <a:bodyPr/>
                    <a:lstStyle/>
                    <a:p>
                      <a:pPr marL="0" marR="0">
                        <a:lnSpc>
                          <a:spcPct val="107000"/>
                        </a:lnSpc>
                        <a:spcBef>
                          <a:spcPts val="0"/>
                        </a:spcBef>
                        <a:spcAft>
                          <a:spcPts val="800"/>
                        </a:spcAft>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2000" b="1" kern="1200" dirty="0" smtClean="0">
                          <a:solidFill>
                            <a:schemeClr val="lt1"/>
                          </a:solidFill>
                          <a:effectLst/>
                          <a:latin typeface="+mn-lt"/>
                          <a:ea typeface="+mn-ea"/>
                          <a:cs typeface="+mn-cs"/>
                        </a:rPr>
                        <a:t>პროექტის მიზანი</a:t>
                      </a:r>
                      <a:endParaRPr lang="en-US" sz="2000" dirty="0">
                        <a:effectLst/>
                      </a:endParaRPr>
                    </a:p>
                  </a:txBody>
                  <a:tcPr marL="48730" marR="48730" marT="0" marB="0"/>
                </a:tc>
                <a:tc>
                  <a:txBody>
                    <a:bodyPr/>
                    <a:lstStyle/>
                    <a:p>
                      <a:pPr marL="0" marR="0">
                        <a:lnSpc>
                          <a:spcPct val="107000"/>
                        </a:lnSpc>
                        <a:spcBef>
                          <a:spcPts val="0"/>
                        </a:spcBef>
                        <a:spcAft>
                          <a:spcPts val="800"/>
                        </a:spcAft>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2000" b="0" kern="1200" dirty="0" smtClean="0">
                          <a:solidFill>
                            <a:schemeClr val="tx1"/>
                          </a:solidFill>
                          <a:effectLst/>
                          <a:latin typeface="+mn-lt"/>
                          <a:ea typeface="+mn-ea"/>
                          <a:cs typeface="+mn-cs"/>
                        </a:rPr>
                        <a:t>განავითაროს საქართველოდან პოლონეთსა და ესტონეთში  შრომითი მიგრანტების დროებითი ლეგალური დასაქმების ეფექტური მოდელი, რომელიც ხელს შეუწყობს მიგრანტთა ლეგალურ დასაქმებას, მათი პროფესიული უნარების განვითარებას, შრომითი და სოციალური უფლებების დაცვას</a:t>
                      </a:r>
                      <a:endParaRPr lang="en-US" sz="2000" b="0" dirty="0">
                        <a:solidFill>
                          <a:schemeClr val="tx1"/>
                        </a:solidFill>
                        <a:effectLst/>
                      </a:endParaRPr>
                    </a:p>
                  </a:txBody>
                  <a:tcPr marL="48730" marR="48730" marT="0" marB="0">
                    <a:solidFill>
                      <a:schemeClr val="accent1">
                        <a:lumMod val="40000"/>
                        <a:lumOff val="60000"/>
                      </a:schemeClr>
                    </a:solidFill>
                  </a:tcPr>
                </a:tc>
              </a:tr>
              <a:tr h="12532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000" dirty="0" smtClean="0">
                          <a:effectLst/>
                        </a:rPr>
                        <a:t>განმახორციელებელი ორგანიზაცია</a:t>
                      </a:r>
                      <a:endParaRPr lang="en-US" sz="2000" dirty="0" smtClean="0">
                        <a:effectLst/>
                        <a:latin typeface="+mn-lt"/>
                        <a:ea typeface="Calibri"/>
                        <a:cs typeface="Times New Roman"/>
                      </a:endParaRPr>
                    </a:p>
                    <a:p>
                      <a:endParaRPr lang="en-US" sz="2000" dirty="0"/>
                    </a:p>
                  </a:txBody>
                  <a:tcPr marL="48730" marR="4873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000" b="0" dirty="0" smtClean="0">
                          <a:solidFill>
                            <a:schemeClr val="tx1"/>
                          </a:solidFill>
                          <a:effectLst/>
                        </a:rPr>
                        <a:t>მიგრაციის საერთაშრისო ორგანიზაციის (</a:t>
                      </a:r>
                      <a:r>
                        <a:rPr lang="en-US" sz="2000" b="0" dirty="0" smtClean="0">
                          <a:solidFill>
                            <a:schemeClr val="tx1"/>
                          </a:solidFill>
                          <a:effectLst/>
                        </a:rPr>
                        <a:t>IOM) </a:t>
                      </a:r>
                      <a:r>
                        <a:rPr lang="ka-GE" sz="2000" b="0" dirty="0" smtClean="0">
                          <a:solidFill>
                            <a:schemeClr val="tx1"/>
                          </a:solidFill>
                          <a:effectLst/>
                        </a:rPr>
                        <a:t>საქართველოს ოფისი ამავე ორგანიზაციის პოლონეთისა და ესტონეთის ოფისებთან თანამშრომლობით</a:t>
                      </a:r>
                      <a:endParaRPr lang="en-US" sz="2000" dirty="0"/>
                    </a:p>
                  </a:txBody>
                  <a:tcPr marL="48730" marR="48730" marT="0" marB="0"/>
                </a:tc>
              </a:tr>
              <a:tr h="2346785">
                <a:tc>
                  <a:txBody>
                    <a:bodyPr/>
                    <a:lstStyle/>
                    <a:p>
                      <a:pPr marL="0" marR="0">
                        <a:lnSpc>
                          <a:spcPct val="107000"/>
                        </a:lnSpc>
                        <a:spcBef>
                          <a:spcPts val="0"/>
                        </a:spcBef>
                        <a:spcAft>
                          <a:spcPts val="800"/>
                        </a:spcAft>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2000" dirty="0">
                          <a:effectLst/>
                        </a:rPr>
                        <a:t>პროექტის მომსახურების მიმღები:</a:t>
                      </a:r>
                      <a:endParaRPr lang="en-US" sz="2000" dirty="0">
                        <a:effectLst/>
                        <a:latin typeface="Calibri"/>
                        <a:ea typeface="Calibri"/>
                        <a:cs typeface="Times New Roman"/>
                      </a:endParaRPr>
                    </a:p>
                  </a:txBody>
                  <a:tcPr marL="48730" marR="48730" marT="0" marB="0"/>
                </a:tc>
                <a:tc>
                  <a:txBody>
                    <a:bodyPr/>
                    <a:lstStyle/>
                    <a:p>
                      <a:pPr marL="0" marR="0">
                        <a:lnSpc>
                          <a:spcPct val="107000"/>
                        </a:lnSpc>
                        <a:spcBef>
                          <a:spcPts val="0"/>
                        </a:spcBef>
                        <a:spcAft>
                          <a:spcPts val="800"/>
                        </a:spcAft>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2000" dirty="0">
                          <a:effectLst/>
                        </a:rPr>
                        <a:t>პირდაპირი ბენეფიციარები - შრომითი მიგრანტები საქართველოდან (პილოტირება - </a:t>
                      </a:r>
                      <a:r>
                        <a:rPr lang="en-US" sz="2000" dirty="0">
                          <a:effectLst/>
                        </a:rPr>
                        <a:t>70 </a:t>
                      </a:r>
                      <a:r>
                        <a:rPr lang="ka-GE" sz="2000" dirty="0">
                          <a:effectLst/>
                        </a:rPr>
                        <a:t>შრომითი მიგრანტი პოლონეთში და 10 ესტონეთში, ქალებისა და ახალგაზრდების თანაბარი მონაწილეობით), შრომის, ჯანმრთელობისა და სოციალური დაცვის სამინისტრო, </a:t>
                      </a:r>
                      <a:r>
                        <a:rPr lang="ka-GE" sz="2000" dirty="0" smtClean="0">
                          <a:effectLst/>
                        </a:rPr>
                        <a:t>სოციალური</a:t>
                      </a:r>
                      <a:r>
                        <a:rPr lang="ka-GE" sz="2000" baseline="0" dirty="0" smtClean="0">
                          <a:effectLst/>
                        </a:rPr>
                        <a:t> მომსახურების სააგენტო, </a:t>
                      </a:r>
                      <a:r>
                        <a:rPr lang="ka-GE" sz="2000" dirty="0" smtClean="0">
                          <a:effectLst/>
                        </a:rPr>
                        <a:t>დასაქმების </a:t>
                      </a:r>
                      <a:r>
                        <a:rPr lang="ka-GE" sz="2000" dirty="0">
                          <a:effectLst/>
                        </a:rPr>
                        <a:t>კერძო სააგენტოები</a:t>
                      </a:r>
                      <a:endParaRPr lang="en-US" sz="2000" dirty="0">
                        <a:effectLst/>
                        <a:latin typeface="Calibri"/>
                        <a:ea typeface="Calibri"/>
                        <a:cs typeface="Times New Roman"/>
                      </a:endParaRPr>
                    </a:p>
                  </a:txBody>
                  <a:tcPr marL="48730" marR="48730" marT="0" marB="0"/>
                </a:tc>
              </a:tr>
            </a:tbl>
          </a:graphicData>
        </a:graphic>
      </p:graphicFrame>
    </p:spTree>
    <p:extLst>
      <p:ext uri="{BB962C8B-B14F-4D97-AF65-F5344CB8AC3E}">
        <p14:creationId xmlns:p14="http://schemas.microsoft.com/office/powerpoint/2010/main" val="927065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პოლონეთის დატოვების საფუძვლები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r>
              <a:rPr lang="ka-GE" sz="2400" dirty="0" smtClean="0"/>
              <a:t>სამუშაო ვიზის ვადის დასრულება</a:t>
            </a:r>
          </a:p>
          <a:p>
            <a:r>
              <a:rPr lang="ka-GE" sz="2400" dirty="0" smtClean="0"/>
              <a:t>ბინადრობის/სამუშაო ნებართვის ვადის დასრულება</a:t>
            </a:r>
          </a:p>
          <a:p>
            <a:r>
              <a:rPr lang="ka-GE" sz="2400" dirty="0"/>
              <a:t>ბინადრობის/სამუშაო </a:t>
            </a:r>
            <a:r>
              <a:rPr lang="ka-GE" sz="2400" dirty="0" smtClean="0"/>
              <a:t>ნებართვის შეწყეტა/გაუქმება</a:t>
            </a:r>
          </a:p>
          <a:p>
            <a:endParaRPr lang="ka-GE" sz="2400" dirty="0"/>
          </a:p>
          <a:p>
            <a:pPr marL="0" indent="0">
              <a:buNone/>
            </a:pPr>
            <a:r>
              <a:rPr lang="ka-GE" sz="2400" dirty="0" smtClean="0"/>
              <a:t>ბინადრობის/სამუშაო ნებართვაზე უარის </a:t>
            </a:r>
            <a:r>
              <a:rPr lang="ka-GE" sz="2400" dirty="0"/>
              <a:t>თქმის შემთხვევაში </a:t>
            </a:r>
            <a:r>
              <a:rPr lang="ka-GE" sz="2400" dirty="0" smtClean="0"/>
              <a:t>უცხოელი ვალდებულია დატოვოს პოლონეთის ტერიტორია 30 </a:t>
            </a:r>
            <a:r>
              <a:rPr lang="ka-GE" sz="2400" dirty="0"/>
              <a:t>დღის განმავლობაში იმ დროიდან, როცა </a:t>
            </a:r>
            <a:r>
              <a:rPr lang="ka-GE" sz="2400" dirty="0" smtClean="0"/>
              <a:t>საბოლოო </a:t>
            </a:r>
            <a:r>
              <a:rPr lang="ka-GE" sz="2400" dirty="0"/>
              <a:t>გადაწყვეტილება გადაეცა </a:t>
            </a:r>
            <a:r>
              <a:rPr lang="ka-GE" sz="2400" dirty="0" smtClean="0"/>
              <a:t>და </a:t>
            </a:r>
            <a:r>
              <a:rPr lang="ka-GE" sz="2400" dirty="0"/>
              <a:t>თუ მას სხვა საფუძვლით არ აქვს პოლონეთში ცხოვრების უფლება. </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2800" b="1" dirty="0" smtClean="0">
                <a:solidFill>
                  <a:schemeClr val="bg1"/>
                </a:solidFill>
              </a:rPr>
              <a:t>ხშირი პრობლემები </a:t>
            </a:r>
            <a:r>
              <a:rPr lang="ka-GE" sz="2800" b="1" dirty="0">
                <a:solidFill>
                  <a:schemeClr val="bg1"/>
                </a:solidFill>
              </a:rPr>
              <a:t>პოლონეთში </a:t>
            </a:r>
            <a:r>
              <a:rPr lang="ka-GE" sz="2800" b="1" dirty="0" smtClean="0">
                <a:solidFill>
                  <a:schemeClr val="bg1"/>
                </a:solidFill>
              </a:rPr>
              <a:t>დასაქმებისას (1)</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r>
              <a:rPr lang="ka-GE" sz="2400" b="1" i="1" u="sng" dirty="0"/>
              <a:t>მიგრანტებისთვის:</a:t>
            </a:r>
            <a:endParaRPr lang="en-US" sz="2400" dirty="0"/>
          </a:p>
          <a:p>
            <a:pPr lvl="0"/>
            <a:r>
              <a:rPr lang="ka-GE" sz="2400" dirty="0"/>
              <a:t>ყალბი დეკლარაციები</a:t>
            </a:r>
            <a:r>
              <a:rPr lang="en-US" sz="2400" dirty="0"/>
              <a:t> (</a:t>
            </a:r>
            <a:r>
              <a:rPr lang="ka-GE" sz="2400" dirty="0"/>
              <a:t>როგორც დამსაქმებლების, ისე სააგენტოების მხრიდან, რომლებიც გვევლინებიან დამსაქმებლებად); </a:t>
            </a:r>
            <a:endParaRPr lang="en-US" sz="2400" dirty="0"/>
          </a:p>
          <a:p>
            <a:pPr lvl="0"/>
            <a:r>
              <a:rPr lang="ka-GE" sz="2400" dirty="0"/>
              <a:t>არაკეთილსინდისიერი საშუამავლო სააგენტოები (პრაქტიკაში არის შუამავლებისთვის 1500 ევროს გადახდისა და თანხის დაკარგვის შემთხვევები);</a:t>
            </a:r>
            <a:endParaRPr lang="en-US" sz="2400" dirty="0"/>
          </a:p>
          <a:p>
            <a:pPr lvl="0"/>
            <a:r>
              <a:rPr lang="ka-GE" sz="2400" dirty="0"/>
              <a:t>ყალბი დაპირებები </a:t>
            </a:r>
            <a:r>
              <a:rPr lang="ka-GE" sz="2400" dirty="0" smtClean="0"/>
              <a:t>და დეკლარაციების მიყიდვა </a:t>
            </a:r>
            <a:r>
              <a:rPr lang="ka-GE" sz="2400" dirty="0"/>
              <a:t>იმ მიგრანტებზე, რომლებსაც სინამდვილეში არ უნდათ პოლონეთში დასაქმება და სურთ პოლონეთის გავლით ევროკავშირში </a:t>
            </a:r>
            <a:r>
              <a:rPr lang="ka-GE" sz="2400" dirty="0" smtClean="0"/>
              <a:t>მოხვედრა;</a:t>
            </a:r>
            <a:endParaRPr lang="en-US" sz="2400" dirty="0"/>
          </a:p>
          <a:p>
            <a:pPr lvl="0"/>
            <a:r>
              <a:rPr lang="ka-GE" sz="2400" dirty="0"/>
              <a:t>დამსაქმებლის დეკლარაციის არასწორად შედგენა, რაც ქმნის პრობლემებს ვიზის აღებისას;</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ხშირი პრობლემები პოლონეთში დასაქმებისას (2)</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lnSpcReduction="10000"/>
          </a:bodyPr>
          <a:lstStyle/>
          <a:p>
            <a:pPr lvl="0"/>
            <a:r>
              <a:rPr lang="ka-GE" sz="2400" dirty="0"/>
              <a:t>დიდი და ზედმეტი ხარჯები ვიზასა და გამგზავრებაზე საშუამავლო (სააგენტო, ნაცნობი) სერვისის გამოყენებისას;</a:t>
            </a:r>
            <a:endParaRPr lang="en-US" sz="2400" dirty="0"/>
          </a:p>
          <a:p>
            <a:pPr lvl="0"/>
            <a:r>
              <a:rPr lang="ka-GE" sz="2400" dirty="0"/>
              <a:t>რიგები ვიზის მისაღებად; </a:t>
            </a:r>
            <a:endParaRPr lang="en-US" sz="2400" dirty="0"/>
          </a:p>
          <a:p>
            <a:pPr lvl="0"/>
            <a:r>
              <a:rPr lang="ka-GE" sz="2400" dirty="0"/>
              <a:t>ვიზის მისაღებად საჭირო დოკუმენტების არასწორედ შევსება და დამატებითი დოკუმენტების მოთხოვნა; </a:t>
            </a:r>
            <a:endParaRPr lang="en-US" sz="2400" dirty="0"/>
          </a:p>
          <a:p>
            <a:pPr lvl="0"/>
            <a:r>
              <a:rPr lang="ka-GE" sz="2400" dirty="0"/>
              <a:t>დამსაქმებელთან დაგვიანებით გამოცხადების რისკი (სავიზო პროცედურების დროში გაწელვა აზარალებს როგორც მიგრანტს, ისე დამსაქმებელს, რამდენადაც დაკავშირებულია მისი ბიზნესის დანაკარგებთან</a:t>
            </a:r>
            <a:r>
              <a:rPr lang="ka-GE" sz="2400" dirty="0" smtClean="0"/>
              <a:t>);</a:t>
            </a:r>
            <a:endParaRPr lang="en-US" sz="2400" dirty="0"/>
          </a:p>
          <a:p>
            <a:pPr lvl="0"/>
            <a:r>
              <a:rPr lang="ka-GE" sz="2400" dirty="0"/>
              <a:t>არასაკმარისი ინფორმაცია პოლონეთის კანონმდებლობისა და დასაქმების რეალური შესაძლებლობების შესახებ;</a:t>
            </a:r>
            <a:endParaRPr lang="en-US" sz="2400" dirty="0"/>
          </a:p>
          <a:p>
            <a:pPr lvl="0"/>
            <a:r>
              <a:rPr lang="ka-GE" sz="2400" dirty="0"/>
              <a:t>საკუთარი უფლებების არცოდნა და ვალდებულებების გაუაზრებლობა;</a:t>
            </a:r>
            <a:endParaRPr lang="en-US" sz="2400" dirty="0"/>
          </a:p>
          <a:p>
            <a:pPr lvl="0"/>
            <a:r>
              <a:rPr lang="ka-GE" sz="2400" dirty="0"/>
              <a:t>ტრეფიკინგის საფრთხეები</a:t>
            </a:r>
            <a:r>
              <a:rPr lang="ka-GE" sz="2400" dirty="0" smtClean="0"/>
              <a:t>.</a:t>
            </a:r>
            <a:endParaRPr lang="en-US" sz="2400"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ხშირი პრობლემები პოლონეთში დასაქმებისას (3)</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marL="0" indent="0">
              <a:buNone/>
            </a:pPr>
            <a:r>
              <a:rPr lang="ka-GE" sz="2400" b="1" i="1" dirty="0"/>
              <a:t>დამსაქმებლებისათვის:</a:t>
            </a:r>
            <a:endParaRPr lang="en-US" sz="2400" dirty="0"/>
          </a:p>
          <a:p>
            <a:pPr lvl="0"/>
            <a:r>
              <a:rPr lang="ka-GE" sz="2400" dirty="0"/>
              <a:t>არაკეთილსინდისიერი საშუამავლო სააგენტოების მიერ დეკლარაციების გაყალბება;</a:t>
            </a:r>
            <a:endParaRPr lang="en-US" sz="2400" dirty="0"/>
          </a:p>
          <a:p>
            <a:pPr lvl="0"/>
            <a:r>
              <a:rPr lang="ka-GE" sz="2400" dirty="0"/>
              <a:t>მიგრანტის პროფესიული კვალიფიკაციისა და მოტივაციის შეუსაბამობა დამსაქმებლის მოთხოვნებთან;</a:t>
            </a:r>
            <a:endParaRPr lang="en-US" sz="2400" dirty="0"/>
          </a:p>
          <a:p>
            <a:pPr lvl="0"/>
            <a:r>
              <a:rPr lang="ka-GE" sz="2400" dirty="0" smtClean="0"/>
              <a:t>დეკლარაციის </a:t>
            </a:r>
            <a:r>
              <a:rPr lang="ka-GE" sz="2400" dirty="0"/>
              <a:t>გამომგზავნ დამსაქმებელთან მიგრანტის </a:t>
            </a:r>
            <a:r>
              <a:rPr lang="ka-GE" sz="2400" dirty="0" smtClean="0"/>
              <a:t>არგამოცხადება;</a:t>
            </a:r>
            <a:endParaRPr lang="en-US" sz="2400" dirty="0"/>
          </a:p>
          <a:p>
            <a:r>
              <a:rPr lang="ka-GE" sz="2400" dirty="0"/>
              <a:t>მიგრანტის მიერ პოლონეთის გამოყენება ევროკავშირის სხვა ქვეყნებში </a:t>
            </a:r>
            <a:r>
              <a:rPr lang="ka-GE" sz="2400" dirty="0" smtClean="0"/>
              <a:t>ტრანზიტისთვის.</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1302677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Autofit/>
          </a:bodyPr>
          <a:lstStyle/>
          <a:p>
            <a:r>
              <a:rPr lang="ka-GE" sz="2800" b="1" dirty="0">
                <a:solidFill>
                  <a:schemeClr val="bg1"/>
                </a:solidFill>
              </a:rPr>
              <a:t>მოსალოდნელი ცვლილებები პოლონეთში შრომითი მიგრანტების დროებითი დასაქმების </a:t>
            </a:r>
            <a:r>
              <a:rPr lang="ka-GE" sz="2800" b="1" dirty="0" smtClean="0">
                <a:solidFill>
                  <a:schemeClr val="bg1"/>
                </a:solidFill>
              </a:rPr>
              <a:t>სფეროში (1)</a:t>
            </a:r>
            <a:endParaRPr lang="en-US" sz="2800" dirty="0">
              <a:solidFill>
                <a:schemeClr val="bg1"/>
              </a:solidFill>
            </a:endParaRPr>
          </a:p>
        </p:txBody>
      </p:sp>
      <p:sp>
        <p:nvSpPr>
          <p:cNvPr id="3" name="Content Placeholder 2"/>
          <p:cNvSpPr>
            <a:spLocks noGrp="1"/>
          </p:cNvSpPr>
          <p:nvPr>
            <p:ph idx="1"/>
          </p:nvPr>
        </p:nvSpPr>
        <p:spPr>
          <a:xfrm>
            <a:off x="228600" y="1143000"/>
            <a:ext cx="8763000" cy="5562600"/>
          </a:xfrm>
        </p:spPr>
        <p:txBody>
          <a:bodyPr>
            <a:normAutofit lnSpcReduction="10000"/>
          </a:bodyPr>
          <a:lstStyle/>
          <a:p>
            <a:pPr marL="0" indent="0">
              <a:buNone/>
            </a:pPr>
            <a:r>
              <a:rPr lang="ka-GE" sz="2400" b="1" i="1" dirty="0"/>
              <a:t>2017 წლიდან იგეგმება ცვლილებები პოლონეთში უცხოური სამუშაო ძალის დასაქმების პროცედურებში.</a:t>
            </a:r>
            <a:r>
              <a:rPr lang="ka-GE" sz="2400" b="1" dirty="0"/>
              <a:t> </a:t>
            </a:r>
            <a:r>
              <a:rPr lang="ka-GE" sz="2400" dirty="0"/>
              <a:t>კერძოდ, პოლონეთში ამოქმედდება ევროკავშირის დირექტივეა </a:t>
            </a:r>
            <a:r>
              <a:rPr lang="ru-RU" sz="2400" dirty="0"/>
              <a:t>2014/36/EU</a:t>
            </a:r>
            <a:r>
              <a:rPr lang="ka-GE" sz="2400" dirty="0"/>
              <a:t>, რომელიც ეხება მესამე სამყაროს ქვეყანებიდან შესვლის პირობების დაზუსტებას იმ მიგრანტებისათვის, რომლებიც შედიან მოცემულ ქვეყანაში სეზონურ სამუშაოებზე დასასაქმებლად. სამუშაო ნებართვა გაიცემა კონკრეტული სეზონური სამუშაოს (სოფლის მეურნეობა, ტურიზმი, მებაღეობა) სეზონის ხანგრძლივობის მიხედვით. გარდა ამისა, დაზუსტდება როგორც დამსაქმებლის, ისე მიგრანტის ვალდებულებები და გაიზრდება მიგრანტის შრომითი უფლებების დაცვის ხარისხი. </a:t>
            </a:r>
            <a:endParaRPr lang="ka-GE" sz="2400" dirty="0" smtClean="0"/>
          </a:p>
          <a:p>
            <a:pPr marL="0" indent="0">
              <a:buNone/>
            </a:pPr>
            <a:r>
              <a:rPr lang="ka-GE" sz="2400" b="1" i="1" u="sng" dirty="0"/>
              <a:t>გაუქმდება ამჟამად არსებული დამსაქმებლის დეკლარაციის პროცედურები </a:t>
            </a:r>
            <a:r>
              <a:rPr lang="ka-GE" sz="2400" b="1" i="1" dirty="0"/>
              <a:t>და შემოღებული იქნება 2 სახის სამუშაო ნებართვა: 1. </a:t>
            </a:r>
            <a:r>
              <a:rPr lang="ka-GE" sz="2400" b="1" dirty="0"/>
              <a:t>სეზონური მუშაობის ნებართვა და </a:t>
            </a:r>
            <a:r>
              <a:rPr lang="en-US" sz="2400" dirty="0"/>
              <a:t>2</a:t>
            </a:r>
            <a:r>
              <a:rPr lang="ka-GE" sz="2400" dirty="0"/>
              <a:t>. </a:t>
            </a:r>
            <a:r>
              <a:rPr lang="en-US" sz="2400" b="1" dirty="0"/>
              <a:t>მ</a:t>
            </a:r>
            <a:r>
              <a:rPr lang="ka-GE" sz="2400" b="1" dirty="0"/>
              <a:t>ოკლევადიანი სამუშაო ნებართვა.</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Autofit/>
          </a:bodyPr>
          <a:lstStyle/>
          <a:p>
            <a:r>
              <a:rPr lang="ka-GE" sz="2800" b="1" dirty="0" smtClean="0">
                <a:solidFill>
                  <a:schemeClr val="bg1"/>
                </a:solidFill>
              </a:rPr>
              <a:t>მოსალოდნელი ცვლილებები პოლონეთში შრომითი მიგრანტების დროებითი დასაქმების სფეროში (2)</a:t>
            </a:r>
            <a:endParaRPr lang="en-US" sz="28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lnSpcReduction="10000"/>
          </a:bodyPr>
          <a:lstStyle/>
          <a:p>
            <a:pPr marL="0" indent="0">
              <a:buNone/>
            </a:pPr>
            <a:r>
              <a:rPr lang="ka-GE" sz="2400" b="1" i="1" u="sng" dirty="0"/>
              <a:t>სეზონური მუშაობის ნებართვა</a:t>
            </a:r>
            <a:r>
              <a:rPr lang="ka-GE" sz="2400" u="sng" dirty="0"/>
              <a:t> </a:t>
            </a:r>
            <a:r>
              <a:rPr lang="ka-GE" sz="2400" dirty="0"/>
              <a:t>გაიცემა</a:t>
            </a:r>
            <a:r>
              <a:rPr lang="ka-GE" sz="2400" b="1" dirty="0"/>
              <a:t> </a:t>
            </a:r>
            <a:r>
              <a:rPr lang="ka-GE" sz="2400" dirty="0"/>
              <a:t>მესამე ქვეყნის მოქალაქეების  სეზონურ სამუშაოებზე დასაქმებისთვის (სოფლის მეურნეობის, ტურიზმის და ქვეყნების მიერ განსაზღვრულ სხვა სფეროებში). </a:t>
            </a:r>
            <a:r>
              <a:rPr lang="ka-GE" sz="2400" b="1" i="1" dirty="0"/>
              <a:t>ნებართვა გაიცემა 8 თვით 12 თვიან პერიოდში. </a:t>
            </a:r>
            <a:r>
              <a:rPr lang="ka-GE" sz="2400" dirty="0"/>
              <a:t>სეზონურ სამუშაოებზე უცხოელთა დასაქმებისათვის, როგორც წესი, გამოყენებული იქნება შრომის ბაზრის ტესტი </a:t>
            </a:r>
            <a:r>
              <a:rPr lang="ka-GE" sz="2400" b="1" i="1" dirty="0"/>
              <a:t>(გარდა აღმოსავლეთ პარტნიორობის იმ 6 ქვეყნის მოქალაქეებისა, მათ შორის საქართველოს მოქალაქეების, რომლებთანაც ამჟამად მოქმედებს დასაქმების გამარტივებული პროცედურები).</a:t>
            </a:r>
            <a:r>
              <a:rPr lang="en-US" sz="2400" b="1" i="1" dirty="0" smtClean="0">
                <a:effectLst/>
              </a:rPr>
              <a:t> </a:t>
            </a:r>
            <a:endParaRPr lang="ka-GE" sz="2400" b="1" i="1" dirty="0" smtClean="0">
              <a:effectLst/>
            </a:endParaRPr>
          </a:p>
          <a:p>
            <a:pPr marL="0" indent="0">
              <a:buNone/>
            </a:pPr>
            <a:r>
              <a:rPr lang="en-US" sz="2400" b="1" i="1" u="sng" dirty="0"/>
              <a:t>მ</a:t>
            </a:r>
            <a:r>
              <a:rPr lang="ka-GE" sz="2400" b="1" i="1" u="sng" dirty="0"/>
              <a:t>ოკლევადიანი სამუშაო ნებართვა</a:t>
            </a:r>
            <a:r>
              <a:rPr lang="ka-GE" sz="2400" b="1" u="sng" dirty="0"/>
              <a:t> </a:t>
            </a:r>
            <a:r>
              <a:rPr lang="ka-GE" sz="2400" dirty="0"/>
              <a:t>განკუთვნილია: </a:t>
            </a:r>
            <a:endParaRPr lang="en-US" sz="2400" dirty="0"/>
          </a:p>
          <a:p>
            <a:pPr lvl="0"/>
            <a:r>
              <a:rPr lang="ka-GE" sz="2400" dirty="0"/>
              <a:t>არასეზონური სამუშაოსთვის, რომელსაც არ ფარავს სეზონური სამუშაოს ნებართვა; </a:t>
            </a:r>
            <a:endParaRPr lang="en-US" sz="2400" dirty="0"/>
          </a:p>
          <a:p>
            <a:pPr lvl="0"/>
            <a:r>
              <a:rPr lang="ka-GE" sz="2400" b="1" i="1" dirty="0"/>
              <a:t>გაიცემა 6 თვის მანძილზე 12 თვიან პერიოდში;</a:t>
            </a:r>
            <a:endParaRPr lang="en-US" sz="2400" b="1" i="1" dirty="0"/>
          </a:p>
          <a:p>
            <a:pPr lvl="0"/>
            <a:r>
              <a:rPr lang="ka-GE" sz="2400" dirty="0"/>
              <a:t>არ არის შრომის ბაზრის ტესტის საჭიროება.</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811966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2800" b="1" dirty="0" smtClean="0">
                <a:solidFill>
                  <a:schemeClr val="bg1"/>
                </a:solidFill>
              </a:rPr>
              <a:t>შრომით </a:t>
            </a:r>
            <a:r>
              <a:rPr lang="ka-GE" sz="2800" b="1" dirty="0">
                <a:solidFill>
                  <a:schemeClr val="bg1"/>
                </a:solidFill>
              </a:rPr>
              <a:t>მიგრანტებზე </a:t>
            </a:r>
            <a:r>
              <a:rPr lang="ka-GE" sz="2800" b="1" dirty="0" smtClean="0">
                <a:solidFill>
                  <a:schemeClr val="bg1"/>
                </a:solidFill>
              </a:rPr>
              <a:t>მოთხოვნა </a:t>
            </a:r>
            <a:r>
              <a:rPr lang="ka-GE" sz="3200" b="1" dirty="0" smtClean="0">
                <a:solidFill>
                  <a:schemeClr val="bg1"/>
                </a:solidFill>
              </a:rPr>
              <a:t>პოლონეთის  შრომის ბაზარზე (1)</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marL="0" indent="0">
              <a:buNone/>
            </a:pPr>
            <a:r>
              <a:rPr lang="ka-GE" sz="2400" b="1" i="1" dirty="0"/>
              <a:t>პოლონეთის ეკონომიკის ძირითადი სექტორები,</a:t>
            </a:r>
            <a:r>
              <a:rPr lang="ka-GE" sz="2400" dirty="0"/>
              <a:t> სადაც ფიქსირდება მოთხოვნა უცხოელ სამუშაო ძალაზე, შემდეგია: </a:t>
            </a:r>
            <a:endParaRPr lang="ka-GE" sz="2400" dirty="0" smtClean="0"/>
          </a:p>
          <a:p>
            <a:pPr marL="0" indent="0">
              <a:buNone/>
            </a:pPr>
            <a:endParaRPr lang="en-US" sz="1000" dirty="0"/>
          </a:p>
          <a:p>
            <a:pPr lvl="0"/>
            <a:r>
              <a:rPr lang="ka-GE" sz="2400" dirty="0"/>
              <a:t>სოფლის მეურნეობა; </a:t>
            </a:r>
            <a:endParaRPr lang="en-US" sz="2400" dirty="0"/>
          </a:p>
          <a:p>
            <a:pPr lvl="0"/>
            <a:r>
              <a:rPr lang="ka-GE" sz="2400" dirty="0"/>
              <a:t>მშენებლობა;</a:t>
            </a:r>
            <a:endParaRPr lang="en-US" sz="2400" dirty="0"/>
          </a:p>
          <a:p>
            <a:pPr lvl="0"/>
            <a:r>
              <a:rPr lang="ka-GE" sz="2400" dirty="0"/>
              <a:t>ტრანსპორტირება;</a:t>
            </a:r>
            <a:endParaRPr lang="en-US" sz="2400" dirty="0"/>
          </a:p>
          <a:p>
            <a:pPr lvl="0"/>
            <a:r>
              <a:rPr lang="ka-GE" sz="2400" dirty="0"/>
              <a:t>საკვების და ხორცის წარმოება;</a:t>
            </a:r>
            <a:endParaRPr lang="en-US" sz="2400" dirty="0"/>
          </a:p>
          <a:p>
            <a:pPr lvl="0"/>
            <a:r>
              <a:rPr lang="ka-GE" sz="2400" dirty="0"/>
              <a:t>ბოსტნეულის დამუშავება;</a:t>
            </a:r>
            <a:endParaRPr lang="en-US" sz="2400" dirty="0"/>
          </a:p>
          <a:p>
            <a:pPr lvl="0"/>
            <a:r>
              <a:rPr lang="ka-GE" sz="2400" dirty="0"/>
              <a:t>ფარმაცევტული პროდუქტების შეფუთვა.  </a:t>
            </a:r>
            <a:endParaRPr lang="en-US" sz="2400" dirty="0"/>
          </a:p>
          <a:p>
            <a:pPr marL="0" indent="0">
              <a:buNone/>
            </a:pPr>
            <a:endParaRPr lang="ka-GE" sz="1000" dirty="0" smtClean="0"/>
          </a:p>
          <a:p>
            <a:pPr marL="0" indent="0">
              <a:buNone/>
            </a:pPr>
            <a:r>
              <a:rPr lang="ka-GE" sz="2400" dirty="0" smtClean="0"/>
              <a:t>აღნიშნული </a:t>
            </a:r>
            <a:r>
              <a:rPr lang="ka-GE" sz="2400" dirty="0"/>
              <a:t>სექტორების გარდა, დაუკმაყოფილებელი მოთხოვნა არსებობს მთელი რიგი პროფესიის კადრებზე  მრეწველობისა და მომსახურების სფეროებშიც. </a:t>
            </a:r>
            <a:endParaRPr lang="ka-GE" sz="2400" dirty="0" smtClean="0"/>
          </a:p>
          <a:p>
            <a:pPr marL="0" indent="0">
              <a:buNone/>
            </a:pPr>
            <a:r>
              <a:rPr lang="ka-GE" sz="2000" b="1" i="1" dirty="0" smtClean="0">
                <a:latin typeface="Sylfaen" pitchFamily="18" charset="0"/>
              </a:rPr>
              <a:t>(მოთხოვნადი პროფესიების ნუსხა იხ. ანგარიშში)</a:t>
            </a:r>
            <a:endParaRPr lang="en-US" sz="2000" b="1" i="1" dirty="0">
              <a:latin typeface="Sylfaen" pitchFamily="18" charset="0"/>
            </a:endParaRPr>
          </a:p>
        </p:txBody>
      </p:sp>
    </p:spTree>
    <p:extLst>
      <p:ext uri="{BB962C8B-B14F-4D97-AF65-F5344CB8AC3E}">
        <p14:creationId xmlns:p14="http://schemas.microsoft.com/office/powerpoint/2010/main" val="2951683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Autofit/>
          </a:bodyPr>
          <a:lstStyle/>
          <a:p>
            <a:r>
              <a:rPr lang="ka-GE" sz="2800" b="1" dirty="0" smtClean="0">
                <a:solidFill>
                  <a:schemeClr val="bg1"/>
                </a:solidFill>
              </a:rPr>
              <a:t>შრომით მიგრანტებზე მოთხოვნა პოლონეთის  შრომის ბაზარზე (2)</a:t>
            </a:r>
            <a:endParaRPr lang="en-US" sz="28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fontScale="85000" lnSpcReduction="20000"/>
          </a:bodyPr>
          <a:lstStyle/>
          <a:p>
            <a:pPr marL="0" indent="0">
              <a:buNone/>
            </a:pPr>
            <a:r>
              <a:rPr lang="ka-GE" sz="2400" b="1" i="1" dirty="0"/>
              <a:t>დეფიციტური პროფესიები, უცხოელთა დასაქმების თვალსაზრისით, შეიძლება დაიყოს 3 ძირითად ჯგუფად:</a:t>
            </a:r>
            <a:endParaRPr lang="en-US" sz="2400" b="1" i="1" dirty="0"/>
          </a:p>
          <a:p>
            <a:pPr lvl="0"/>
            <a:r>
              <a:rPr lang="ka-GE" sz="2400" dirty="0"/>
              <a:t>მარტივი ფიზიკური და დაბალი კვალიფიკაციის სამუშაოები სოფლის მეურნეობის, მშენებლობის, საკვების გადამუშავების და სხვ. სფეროებში, სადაც კონკრეტული პროფესიული კვალიფიკაციის საჭიროება არ არის და საკმარისია ფიზიკური ჯანმრთელობა, პოლონური ენის ელემენტარულ დონეზე ცოდნა. აქ მთავარია მიგრანტის მოტივაცია, მუშაობისა და სწავლის სურვილი.</a:t>
            </a:r>
            <a:endParaRPr lang="en-US" sz="2400" dirty="0"/>
          </a:p>
          <a:p>
            <a:pPr lvl="0"/>
            <a:r>
              <a:rPr lang="ka-GE" sz="2400" dirty="0"/>
              <a:t>კვალიფიციური მუშები, ხელოსნები და სპეციალისტები, რომელთაც ზემოთ აღნიშნულ მოთხოვნებთან ერთად ჭირდებათ პროფესიული ცოდნა და გამოცდილება დასაქმების სფეროში</a:t>
            </a:r>
            <a:r>
              <a:rPr lang="pl-PL" sz="2400" dirty="0"/>
              <a:t>; </a:t>
            </a:r>
            <a:r>
              <a:rPr lang="ka-GE" sz="2400" dirty="0"/>
              <a:t>რიგი პროფესიებისათვის მნიშვნელოვანია პოლონური ენის კარგად ცოდნაც.</a:t>
            </a:r>
            <a:endParaRPr lang="en-US" sz="2400" dirty="0"/>
          </a:p>
          <a:p>
            <a:pPr lvl="0"/>
            <a:r>
              <a:rPr lang="ka-GE" sz="2400" dirty="0"/>
              <a:t>მაღალი კვალიფიკაციის პროფესიები (ექიმები, პედაგოგები, ბუღალტრები, ავტომატიზაციისა და რობოტიზაციის საინჟინრო-ტექნიკური სპეციალისტები, სისტემების ანალიტიკოსი, აპლიკაციის პროგრამისტები, ვებგვერდის და მულტიმედიის დეველოპერები, პროგრამული უზრუნველყოფის დეველოპერები, საინფორმაციო და საკომუნიკაციო ტექნოლოგიების გაყიდვების პროფესიონალები, ფინანსური და ინვესტიციების მრჩეველი და სხვ.), სადაც დასაქმება მიგრანტებისთვის შედარებით შეზღუდულია იდენტური კომპეტენციებისა და დასაქმების პროცედურების სირთულის გამო.  </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2951683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ესტონეთი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pPr marL="0" indent="0">
              <a:buNone/>
            </a:pPr>
            <a:endParaRPr lang="ka-GE" sz="800" b="1" dirty="0" smtClean="0"/>
          </a:p>
          <a:p>
            <a:pPr marL="0" indent="0">
              <a:buNone/>
            </a:pPr>
            <a:r>
              <a:rPr lang="ka-GE" sz="2400" b="1" dirty="0" smtClean="0"/>
              <a:t>მიგრანტების </a:t>
            </a:r>
            <a:r>
              <a:rPr lang="ka-GE" sz="2400" b="1" dirty="0"/>
              <a:t>დასაქმების სამართლებრივი საფუძვლები (1</a:t>
            </a:r>
            <a:r>
              <a:rPr lang="ka-GE" sz="2400" b="1" dirty="0" smtClean="0"/>
              <a:t>)</a:t>
            </a:r>
          </a:p>
          <a:p>
            <a:pPr marL="0" indent="0">
              <a:buNone/>
            </a:pPr>
            <a:endParaRPr lang="ka-GE" sz="1200" b="1" dirty="0" smtClean="0"/>
          </a:p>
          <a:p>
            <a:pPr>
              <a:buFont typeface="Wingdings" pitchFamily="2" charset="2"/>
              <a:buChar char="Ø"/>
            </a:pPr>
            <a:r>
              <a:rPr lang="ka-GE" sz="2400" dirty="0" smtClean="0"/>
              <a:t>ესტონეთში უცხოელის </a:t>
            </a:r>
            <a:r>
              <a:rPr lang="ka-GE" sz="2400" dirty="0"/>
              <a:t>დასაქმებისათვის </a:t>
            </a:r>
            <a:r>
              <a:rPr lang="ka-GE" sz="2400" b="1" i="1" dirty="0"/>
              <a:t>საჭიროა ესტონეთის უმუშევრობის დაზღვევის ფონდის </a:t>
            </a:r>
            <a:r>
              <a:rPr lang="ka-GE" sz="2400" b="1" i="1" dirty="0" smtClean="0"/>
              <a:t>თანხმობა</a:t>
            </a:r>
            <a:r>
              <a:rPr lang="en-US" sz="2400" b="1" i="1" dirty="0" smtClean="0"/>
              <a:t> </a:t>
            </a:r>
            <a:r>
              <a:rPr lang="ka-GE" sz="2400" b="1" i="1" dirty="0" smtClean="0"/>
              <a:t> (სამუშაო ნებართვა)</a:t>
            </a:r>
            <a:r>
              <a:rPr lang="en-US" sz="2400" b="1" i="1" dirty="0" smtClean="0"/>
              <a:t> .</a:t>
            </a:r>
            <a:r>
              <a:rPr lang="ka-GE" sz="2400" dirty="0" smtClean="0"/>
              <a:t> </a:t>
            </a:r>
          </a:p>
          <a:p>
            <a:pPr>
              <a:buFont typeface="Wingdings" pitchFamily="2" charset="2"/>
              <a:buChar char="Ø"/>
            </a:pPr>
            <a:endParaRPr lang="ka-GE" sz="1000" dirty="0" smtClean="0"/>
          </a:p>
          <a:p>
            <a:pPr>
              <a:buFont typeface="Wingdings" pitchFamily="2" charset="2"/>
              <a:buChar char="Ø"/>
            </a:pPr>
            <a:r>
              <a:rPr lang="ka-GE" sz="2400" dirty="0" smtClean="0"/>
              <a:t>ეს </a:t>
            </a:r>
            <a:r>
              <a:rPr lang="ka-GE" sz="2400" dirty="0"/>
              <a:t>თანხმობა გამართლებული უნდა იყოს შრომის ბაზრის ტესტით, რომელიც დგინდება ეროვნულ შრომის ბაზარზე სამუშაო ძალის მოთხოვნა-მიწოდების შესახებ მონაცემებზე დაყრდნობით. </a:t>
            </a:r>
            <a:endParaRPr lang="ka-GE" sz="2400" dirty="0" smtClean="0"/>
          </a:p>
          <a:p>
            <a:pPr>
              <a:buFont typeface="Wingdings" pitchFamily="2" charset="2"/>
              <a:buChar char="Ø"/>
            </a:pPr>
            <a:endParaRPr lang="ka-GE" sz="1000" dirty="0" smtClean="0"/>
          </a:p>
          <a:p>
            <a:pPr>
              <a:buFont typeface="Wingdings" pitchFamily="2" charset="2"/>
              <a:buChar char="Ø"/>
            </a:pPr>
            <a:r>
              <a:rPr lang="ka-GE" sz="2400" dirty="0" smtClean="0"/>
              <a:t>აღნიშნული </a:t>
            </a:r>
            <a:r>
              <a:rPr lang="ka-GE" sz="2400" dirty="0"/>
              <a:t>ფონდის მიერ დამსაქმებელისათვის უცხოელის დასაქმებაზე გაცემული თანხმობა ძალაშია გაცემიდან 6 თვის განმავლობაში. </a:t>
            </a:r>
            <a:endParaRPr lang="en-US" sz="24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37949435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ესტონეთში მიგრანტების დასაქმების სამართლებრივი საფუძვლები (2)</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fontScale="92500" lnSpcReduction="10000"/>
          </a:bodyPr>
          <a:lstStyle/>
          <a:p>
            <a:pPr marL="0" indent="0">
              <a:buNone/>
            </a:pPr>
            <a:r>
              <a:rPr lang="ka-GE" sz="2400" b="1" i="1" dirty="0"/>
              <a:t>ესტონეთის უმუშევრობის დაზღვევის ფონდის ნებართვა არ არის აუცილებელი შემდეგ შემთხვევებში:</a:t>
            </a:r>
            <a:endParaRPr lang="en-US" sz="2400" dirty="0"/>
          </a:p>
          <a:p>
            <a:pPr lvl="0"/>
            <a:r>
              <a:rPr lang="ka-GE" sz="2400" dirty="0"/>
              <a:t>ექსპერტის, მრჩევლის, კონსლუტანტის დასაქმებისას, თუკი უცხოელს გააჩნია შესაბამისი პროფესიული განათლება და კომპეტენციები; </a:t>
            </a:r>
            <a:endParaRPr lang="en-US" sz="2400" dirty="0"/>
          </a:p>
          <a:p>
            <a:pPr lvl="0"/>
            <a:r>
              <a:rPr lang="ka-GE" sz="2400" dirty="0"/>
              <a:t>ესტონეთში დარეგისტრირებული უცხოური იურიდიული პირის ან მისი ფილიალისთვის ხელძღვანელის ან სუპერვაიზერის პოზიციაზე დასაქმებისას;</a:t>
            </a:r>
            <a:endParaRPr lang="en-US" sz="2400" dirty="0"/>
          </a:p>
          <a:p>
            <a:pPr lvl="0"/>
            <a:r>
              <a:rPr lang="ka-GE" sz="2400" dirty="0"/>
              <a:t>წამყვანი (მაღალკვალიფიციური) სპეციალისტის პოზიციაზე დასაქმებისას, თუ უცხოელს აქვს შესაბამისი პროფესიული კომპეტენციები;</a:t>
            </a:r>
            <a:endParaRPr lang="en-US" sz="2400" dirty="0"/>
          </a:p>
          <a:p>
            <a:pPr lvl="0"/>
            <a:r>
              <a:rPr lang="ka-GE" sz="2400" dirty="0"/>
              <a:t>იმ კონკრეტულ სფეროებში დასაქმებისათვის, სადაც არსებობს ესტონეთის ეკონომიკის, მეცნიერების, განათლებისა და კულტურის განვითარებისათვის საჭირო </a:t>
            </a:r>
            <a:r>
              <a:rPr lang="ka-GE" sz="2400" b="1" i="1" dirty="0"/>
              <a:t>პროფესიული სამუშაო ძალის დეფიციტი. ამ სფეროების ჩამონათვალს ადგენს ესტონეთის რესპუბლიკის მთავრობა 2 წლის ვადით</a:t>
            </a:r>
            <a:r>
              <a:rPr lang="ka-GE" sz="2400" b="1" i="1" dirty="0" smtClean="0"/>
              <a:t>.</a:t>
            </a:r>
            <a:endParaRPr lang="en-US" sz="2400" b="1" i="1" dirty="0">
              <a:latin typeface="Sylfaen" pitchFamily="18" charset="0"/>
            </a:endParaRPr>
          </a:p>
        </p:txBody>
      </p:sp>
    </p:spTree>
    <p:extLst>
      <p:ext uri="{BB962C8B-B14F-4D97-AF65-F5344CB8AC3E}">
        <p14:creationId xmlns:p14="http://schemas.microsoft.com/office/powerpoint/2010/main" val="949094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36098120"/>
              </p:ext>
            </p:extLst>
          </p:nvPr>
        </p:nvGraphicFramePr>
        <p:xfrm>
          <a:off x="228600" y="152400"/>
          <a:ext cx="8686800" cy="6582410"/>
        </p:xfrm>
        <a:graphic>
          <a:graphicData uri="http://schemas.openxmlformats.org/drawingml/2006/table">
            <a:tbl>
              <a:tblPr firstRow="1" bandRow="1">
                <a:tableStyleId>{5C22544A-7EE6-4342-B048-85BDC9FD1C3A}</a:tableStyleId>
              </a:tblPr>
              <a:tblGrid>
                <a:gridCol w="1676400"/>
                <a:gridCol w="7010400"/>
              </a:tblGrid>
              <a:tr h="6324600">
                <a:tc>
                  <a:txBody>
                    <a:bodyPr/>
                    <a:lstStyle/>
                    <a:p>
                      <a:pPr marL="0" marR="0">
                        <a:lnSpc>
                          <a:spcPct val="107000"/>
                        </a:lnSpc>
                        <a:spcBef>
                          <a:spcPts val="0"/>
                        </a:spcBef>
                        <a:spcAft>
                          <a:spcPts val="800"/>
                        </a:spcAft>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dirty="0" smtClean="0">
                          <a:effectLst/>
                        </a:rPr>
                        <a:t>პარტნიორები</a:t>
                      </a:r>
                      <a:endParaRPr lang="en-US" sz="1900" dirty="0">
                        <a:effectLst/>
                        <a:latin typeface="Calibri"/>
                        <a:ea typeface="Calibri"/>
                        <a:cs typeface="Times New Roman"/>
                      </a:endParaRPr>
                    </a:p>
                  </a:txBody>
                  <a:tcPr marL="48730" marR="48730" marT="0" marB="0"/>
                </a:tc>
                <a:tc>
                  <a:txBody>
                    <a:bodyPr/>
                    <a:lstStyle/>
                    <a:p>
                      <a:pPr marL="0" marR="0" indent="0">
                        <a:lnSpc>
                          <a:spcPct val="107000"/>
                        </a:lnSpc>
                        <a:spcBef>
                          <a:spcPts val="0"/>
                        </a:spcBef>
                        <a:spcAft>
                          <a:spcPts val="800"/>
                        </a:spcAft>
                        <a:buFont typeface="Arial" pitchFamily="34" charset="0"/>
                        <a:buNone/>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1" i="1" dirty="0" smtClean="0">
                          <a:solidFill>
                            <a:schemeClr val="tx1"/>
                          </a:solidFill>
                          <a:effectLst/>
                        </a:rPr>
                        <a:t>საქართველოს მხრიდან: </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შრომის</a:t>
                      </a:r>
                      <a:r>
                        <a:rPr lang="ka-GE" sz="1900" b="0" dirty="0">
                          <a:solidFill>
                            <a:schemeClr val="tx1"/>
                          </a:solidFill>
                          <a:effectLst/>
                        </a:rPr>
                        <a:t>, ჯანმრთელობისა და სოციალური დაცვის </a:t>
                      </a:r>
                      <a:r>
                        <a:rPr lang="ka-GE" sz="1900" b="0" dirty="0" smtClean="0">
                          <a:solidFill>
                            <a:schemeClr val="tx1"/>
                          </a:solidFill>
                          <a:effectLst/>
                        </a:rPr>
                        <a:t>სამინისტრო  </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სოციალური </a:t>
                      </a:r>
                      <a:r>
                        <a:rPr lang="ka-GE" sz="1900" b="0" dirty="0">
                          <a:solidFill>
                            <a:schemeClr val="tx1"/>
                          </a:solidFill>
                          <a:effectLst/>
                        </a:rPr>
                        <a:t>მომსახურების </a:t>
                      </a:r>
                      <a:r>
                        <a:rPr lang="ka-GE" sz="1900" b="0" dirty="0" smtClean="0">
                          <a:solidFill>
                            <a:schemeClr val="tx1"/>
                          </a:solidFill>
                          <a:effectLst/>
                        </a:rPr>
                        <a:t>სააგენტო </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სახელმწიფო </a:t>
                      </a:r>
                      <a:r>
                        <a:rPr lang="ka-GE" sz="1900" b="0" dirty="0">
                          <a:solidFill>
                            <a:schemeClr val="tx1"/>
                          </a:solidFill>
                          <a:effectLst/>
                        </a:rPr>
                        <a:t>სერვისების განვითარების </a:t>
                      </a:r>
                      <a:r>
                        <a:rPr lang="ka-GE" sz="1900" b="0" dirty="0" smtClean="0">
                          <a:solidFill>
                            <a:schemeClr val="tx1"/>
                          </a:solidFill>
                          <a:effectLst/>
                        </a:rPr>
                        <a:t>სააგენტო</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განათლებისა </a:t>
                      </a:r>
                      <a:r>
                        <a:rPr lang="ka-GE" sz="1900" b="0" dirty="0">
                          <a:solidFill>
                            <a:schemeClr val="tx1"/>
                          </a:solidFill>
                          <a:effectLst/>
                        </a:rPr>
                        <a:t>და მეცნიერების </a:t>
                      </a:r>
                      <a:r>
                        <a:rPr lang="ka-GE" sz="1900" b="0" dirty="0" smtClean="0">
                          <a:solidFill>
                            <a:schemeClr val="tx1"/>
                          </a:solidFill>
                          <a:effectLst/>
                        </a:rPr>
                        <a:t>სამინისტრო </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საქართველოს </a:t>
                      </a:r>
                      <a:r>
                        <a:rPr lang="ka-GE" sz="1900" b="0" dirty="0">
                          <a:solidFill>
                            <a:schemeClr val="tx1"/>
                          </a:solidFill>
                          <a:effectLst/>
                        </a:rPr>
                        <a:t>დიპლომატიური მისიები პოლონეთსა და </a:t>
                      </a:r>
                      <a:r>
                        <a:rPr lang="ka-GE" sz="1900" b="0" dirty="0" smtClean="0">
                          <a:solidFill>
                            <a:schemeClr val="tx1"/>
                          </a:solidFill>
                          <a:effectLst/>
                        </a:rPr>
                        <a:t>ესტონეთში</a:t>
                      </a: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დასაქმების </a:t>
                      </a:r>
                      <a:r>
                        <a:rPr lang="ka-GE" sz="1900" b="0" dirty="0">
                          <a:solidFill>
                            <a:schemeClr val="tx1"/>
                          </a:solidFill>
                          <a:effectLst/>
                        </a:rPr>
                        <a:t>კერძო სააგენტოების ასოციაცია </a:t>
                      </a:r>
                      <a:endParaRPr lang="en-US" sz="1900" b="0" dirty="0">
                        <a:solidFill>
                          <a:schemeClr val="tx1"/>
                        </a:solidFill>
                        <a:effectLst/>
                      </a:endParaRPr>
                    </a:p>
                    <a:p>
                      <a:pPr marL="0" marR="0" indent="0">
                        <a:lnSpc>
                          <a:spcPct val="107000"/>
                        </a:lnSpc>
                        <a:spcBef>
                          <a:spcPts val="0"/>
                        </a:spcBef>
                        <a:spcAft>
                          <a:spcPts val="800"/>
                        </a:spcAft>
                        <a:buFont typeface="Arial" pitchFamily="34" charset="0"/>
                        <a:buNone/>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1" i="1" dirty="0">
                          <a:solidFill>
                            <a:schemeClr val="tx1"/>
                          </a:solidFill>
                          <a:effectLst/>
                        </a:rPr>
                        <a:t>პოლონეთი </a:t>
                      </a:r>
                      <a:r>
                        <a:rPr lang="ka-GE" sz="1900" b="1" i="1" dirty="0" smtClean="0">
                          <a:solidFill>
                            <a:schemeClr val="tx1"/>
                          </a:solidFill>
                          <a:effectLst/>
                        </a:rPr>
                        <a:t>:</a:t>
                      </a:r>
                      <a:r>
                        <a:rPr lang="en-GB" sz="1900" b="1" i="1" dirty="0" smtClean="0">
                          <a:solidFill>
                            <a:schemeClr val="tx1"/>
                          </a:solidFill>
                          <a:effectLst/>
                        </a:rPr>
                        <a:t> </a:t>
                      </a:r>
                      <a:endParaRPr lang="ka-GE" sz="1900" b="1" i="1" dirty="0" smtClean="0">
                        <a:solidFill>
                          <a:schemeClr val="tx1"/>
                        </a:solidFill>
                        <a:effectLst/>
                      </a:endParaRPr>
                    </a:p>
                    <a:p>
                      <a:pPr marL="0" marR="0" indent="0">
                        <a:lnSpc>
                          <a:spcPct val="107000"/>
                        </a:lnSpc>
                        <a:spcBef>
                          <a:spcPts val="0"/>
                        </a:spcBef>
                        <a:spcAft>
                          <a:spcPts val="800"/>
                        </a:spcAft>
                        <a:buFont typeface="Arial" pitchFamily="34" charset="0"/>
                        <a:buNone/>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შრომისა </a:t>
                      </a:r>
                      <a:r>
                        <a:rPr lang="ka-GE" sz="1900" b="0" dirty="0">
                          <a:solidFill>
                            <a:schemeClr val="tx1"/>
                          </a:solidFill>
                          <a:effectLst/>
                        </a:rPr>
                        <a:t>და სოციალური პოლიტიკის სამინისტრო, დამსაქმებლები, პროფკავშირები</a:t>
                      </a:r>
                      <a:endParaRPr lang="en-US" sz="1900" b="0" dirty="0">
                        <a:solidFill>
                          <a:schemeClr val="tx1"/>
                        </a:solidFill>
                        <a:effectLst/>
                      </a:endParaRPr>
                    </a:p>
                    <a:p>
                      <a:pPr marL="0" marR="0" indent="0">
                        <a:lnSpc>
                          <a:spcPct val="107000"/>
                        </a:lnSpc>
                        <a:spcBef>
                          <a:spcPts val="0"/>
                        </a:spcBef>
                        <a:spcAft>
                          <a:spcPts val="800"/>
                        </a:spcAft>
                        <a:buFont typeface="Arial" pitchFamily="34" charset="0"/>
                        <a:buNone/>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1" i="1" dirty="0">
                          <a:solidFill>
                            <a:schemeClr val="tx1"/>
                          </a:solidFill>
                          <a:effectLst/>
                        </a:rPr>
                        <a:t>ესტონეთი</a:t>
                      </a:r>
                      <a:r>
                        <a:rPr lang="en-GB" sz="1900" b="1" i="1" dirty="0">
                          <a:solidFill>
                            <a:schemeClr val="tx1"/>
                          </a:solidFill>
                          <a:effectLst/>
                        </a:rPr>
                        <a:t> </a:t>
                      </a:r>
                      <a:r>
                        <a:rPr lang="ka-GE" sz="1900" b="1" i="1" dirty="0" smtClean="0">
                          <a:solidFill>
                            <a:schemeClr val="tx1"/>
                          </a:solidFill>
                          <a:effectLst/>
                        </a:rPr>
                        <a:t>:</a:t>
                      </a:r>
                      <a:r>
                        <a:rPr lang="en-GB" sz="1900" b="1" i="1" dirty="0" smtClean="0">
                          <a:solidFill>
                            <a:schemeClr val="tx1"/>
                          </a:solidFill>
                          <a:effectLst/>
                        </a:rPr>
                        <a:t> </a:t>
                      </a:r>
                      <a:endParaRPr lang="ka-GE" sz="1900" b="1" i="1" dirty="0" smtClean="0">
                        <a:solidFill>
                          <a:schemeClr val="tx1"/>
                        </a:solidFill>
                        <a:effectLst/>
                      </a:endParaRPr>
                    </a:p>
                    <a:p>
                      <a:pPr marL="285750" marR="0" indent="-285750">
                        <a:lnSpc>
                          <a:spcPct val="107000"/>
                        </a:lnSpc>
                        <a:spcBef>
                          <a:spcPts val="0"/>
                        </a:spcBef>
                        <a:spcAft>
                          <a:spcPts val="800"/>
                        </a:spcAft>
                        <a:buFont typeface="Arial" pitchFamily="34" charset="0"/>
                        <a:buChar char="•"/>
                        <a:tabLst>
                          <a:tab pos="288290" algn="l"/>
                          <a:tab pos="576580" algn="l"/>
                          <a:tab pos="864870" algn="l"/>
                          <a:tab pos="1153160" algn="l"/>
                          <a:tab pos="1441450" algn="l"/>
                          <a:tab pos="1729740" algn="l"/>
                          <a:tab pos="2018030" algn="l"/>
                          <a:tab pos="2306320" algn="l"/>
                          <a:tab pos="2594610" algn="l"/>
                          <a:tab pos="2882900" algn="l"/>
                          <a:tab pos="3171190" algn="l"/>
                          <a:tab pos="3459480" algn="l"/>
                          <a:tab pos="3747770" algn="l"/>
                          <a:tab pos="4036060" algn="l"/>
                          <a:tab pos="4324350" algn="l"/>
                          <a:tab pos="4612640" algn="l"/>
                          <a:tab pos="4900930" algn="l"/>
                          <a:tab pos="5189220" algn="l"/>
                          <a:tab pos="5477510" algn="l"/>
                          <a:tab pos="5765800" algn="l"/>
                          <a:tab pos="5798820" algn="l"/>
                        </a:tabLst>
                      </a:pPr>
                      <a:r>
                        <a:rPr lang="ka-GE" sz="1900" b="0" dirty="0" smtClean="0">
                          <a:solidFill>
                            <a:schemeClr val="tx1"/>
                          </a:solidFill>
                          <a:effectLst/>
                        </a:rPr>
                        <a:t>ესტონეთის </a:t>
                      </a:r>
                      <a:r>
                        <a:rPr lang="ka-GE" sz="1900" b="0" dirty="0">
                          <a:solidFill>
                            <a:schemeClr val="tx1"/>
                          </a:solidFill>
                          <a:effectLst/>
                        </a:rPr>
                        <a:t>მეწარმეები, ეკონომიკისა და ვაჭრობის სამინისტრო და ესტონეთის დამსაქმებელთა კონფედერაცია, ესტონეთის უმუშევართა დაზღვევის ფონდი, პროფკავშირები, დასაქმების კერძო სააგენტოები, პოლიციისა და საზღვრის დაცვის ბიურო </a:t>
                      </a:r>
                      <a:endParaRPr lang="en-US" sz="1900" b="0" dirty="0">
                        <a:solidFill>
                          <a:schemeClr val="tx1"/>
                        </a:solidFill>
                        <a:effectLst/>
                        <a:latin typeface="Calibri"/>
                        <a:ea typeface="Calibri"/>
                        <a:cs typeface="Times New Roman"/>
                      </a:endParaRPr>
                    </a:p>
                  </a:txBody>
                  <a:tcPr marL="48730" marR="48730" marT="0" marB="0">
                    <a:solidFill>
                      <a:schemeClr val="accent1">
                        <a:lumMod val="40000"/>
                        <a:lumOff val="60000"/>
                      </a:schemeClr>
                    </a:solidFill>
                  </a:tcPr>
                </a:tc>
              </a:tr>
            </a:tbl>
          </a:graphicData>
        </a:graphic>
      </p:graphicFrame>
    </p:spTree>
    <p:extLst>
      <p:ext uri="{BB962C8B-B14F-4D97-AF65-F5344CB8AC3E}">
        <p14:creationId xmlns:p14="http://schemas.microsoft.com/office/powerpoint/2010/main" val="10581477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ესტონეთში მიგრანტების დასაქმების სამართლებრივი საფუძვლები (3)</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152400" y="1143000"/>
            <a:ext cx="8839200" cy="5486400"/>
          </a:xfrm>
        </p:spPr>
        <p:txBody>
          <a:bodyPr>
            <a:normAutofit fontScale="92500" lnSpcReduction="20000"/>
          </a:bodyPr>
          <a:lstStyle/>
          <a:p>
            <a:pPr>
              <a:buFont typeface="Wingdings" pitchFamily="2" charset="2"/>
              <a:buChar char="Ø"/>
            </a:pPr>
            <a:r>
              <a:rPr lang="ka-GE" sz="2300" dirty="0" smtClean="0"/>
              <a:t>უცხოელის </a:t>
            </a:r>
            <a:r>
              <a:rPr lang="ka-GE" sz="2300" dirty="0"/>
              <a:t>დასაქმება შესაძლებელია მოკლევადიანი (6 თვემდე წლის განმავლობაში) ან გრძელვადიანი პერიოდით (6 თვეზე მეტი ხანგრძლივობით). </a:t>
            </a:r>
            <a:endParaRPr lang="ka-GE" sz="2300" dirty="0" smtClean="0"/>
          </a:p>
          <a:p>
            <a:pPr>
              <a:buFont typeface="Wingdings" pitchFamily="2" charset="2"/>
              <a:buChar char="Ø"/>
            </a:pPr>
            <a:r>
              <a:rPr lang="ka-GE" sz="2300" dirty="0"/>
              <a:t>მოკლე ვადიან დასაქმებაზე</a:t>
            </a:r>
            <a:r>
              <a:rPr lang="ka-GE" sz="2300" b="1" dirty="0"/>
              <a:t> </a:t>
            </a:r>
            <a:r>
              <a:rPr lang="ka-GE" sz="2300" dirty="0"/>
              <a:t>სავიზო განაცხადის წარდგენამდე, </a:t>
            </a:r>
            <a:r>
              <a:rPr lang="ka-GE" sz="2300" b="1" i="1" dirty="0" smtClean="0"/>
              <a:t>აუცილებელია უცხოელის </a:t>
            </a:r>
            <a:r>
              <a:rPr lang="ka-GE" sz="2300" b="1" i="1" dirty="0"/>
              <a:t>დასაქმებაზე </a:t>
            </a:r>
            <a:r>
              <a:rPr lang="ka-GE" sz="2300" b="1" i="1" dirty="0" smtClean="0"/>
              <a:t>დამსაქმებლის განაცხადის რეგისტრაცია </a:t>
            </a:r>
            <a:r>
              <a:rPr lang="ka-GE" sz="2300" b="1" i="1" dirty="0"/>
              <a:t>ესტონეთის პოლიციისა და საზღვრის დაცვის საბჭოში. </a:t>
            </a:r>
            <a:endParaRPr lang="ka-GE" sz="2300" b="1" i="1" dirty="0" smtClean="0"/>
          </a:p>
          <a:p>
            <a:pPr>
              <a:buFont typeface="Wingdings" pitchFamily="2" charset="2"/>
              <a:buChar char="Ø"/>
            </a:pPr>
            <a:r>
              <a:rPr lang="ka-GE" sz="2300" dirty="0"/>
              <a:t>ესტონეთში უცხოელის მოკლევადიანი დასაქმების შესახებ განაცხადის რეგისტრაცია დამსაქმებელს შეუძლია დაჩქარებული ან ჩვეულებრივი </a:t>
            </a:r>
            <a:r>
              <a:rPr lang="ka-GE" sz="2300" dirty="0" smtClean="0"/>
              <a:t>წესით (დეტალურად იხ. ანგარიშში).</a:t>
            </a:r>
            <a:endParaRPr lang="en-US" sz="2300" dirty="0"/>
          </a:p>
          <a:p>
            <a:pPr>
              <a:buFont typeface="Wingdings" pitchFamily="2" charset="2"/>
              <a:buChar char="Ø"/>
            </a:pPr>
            <a:r>
              <a:rPr lang="ka-GE" sz="2300" dirty="0"/>
              <a:t>მოკლევადიანი დასაქმება ესტონეთში შეიძლება დარეგისტრირებული იქნეს როგორც უშუალოდ დამსაქმებლის, ისე დასაქმების კერძო სააგენტოს </a:t>
            </a:r>
            <a:r>
              <a:rPr lang="ka-GE" sz="2300" dirty="0" smtClean="0"/>
              <a:t>მიერ.</a:t>
            </a:r>
          </a:p>
          <a:p>
            <a:pPr>
              <a:buFont typeface="Wingdings" pitchFamily="2" charset="2"/>
              <a:buChar char="Ø"/>
            </a:pPr>
            <a:r>
              <a:rPr lang="ka-GE" sz="2300" dirty="0"/>
              <a:t>ყველა დოკუმენტი, რომელიც გაცემულია უცხო ქვეყანაში და თან ერთვის განაცხადს (მაგალითად, კვალიფიკაციის დამადასტურებელი დოკუმენტი), თარგმნილი უნდა იყოს ესტონურ, ინგლისურ ან რუსულ ენაზე და დამოწმებული ნოტარიუსის მიერ. დოკუმენტი სერტიფიცირებული უნდა იყოს აპოსტილის სერტიფიკატით</a:t>
            </a:r>
            <a:r>
              <a:rPr lang="en-US" sz="2300" dirty="0"/>
              <a:t>. </a:t>
            </a:r>
            <a:endParaRPr lang="en-US" sz="2300" dirty="0">
              <a:latin typeface="Sylfaen" pitchFamily="18" charset="0"/>
            </a:endParaRPr>
          </a:p>
          <a:p>
            <a:pPr>
              <a:buFont typeface="Wingdings" pitchFamily="2" charset="2"/>
              <a:buChar char="Ø"/>
            </a:pPr>
            <a:endParaRPr lang="en-US" sz="2200"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1032923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ესტონეთში მიგრანტების დასაქმების სამართლებრივი საფუძვლები (4)</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066800"/>
            <a:ext cx="8763000" cy="5562600"/>
          </a:xfrm>
        </p:spPr>
        <p:txBody>
          <a:bodyPr>
            <a:normAutofit fontScale="92500" lnSpcReduction="10000"/>
          </a:bodyPr>
          <a:lstStyle/>
          <a:p>
            <a:pPr>
              <a:buNone/>
            </a:pPr>
            <a:r>
              <a:rPr lang="ka-GE" sz="2400" b="1" u="sng" dirty="0"/>
              <a:t>დამსაქმებლის ვალდებულებები უცხოელის დასაქმებისას</a:t>
            </a:r>
            <a:endParaRPr lang="en-US" sz="2400" dirty="0"/>
          </a:p>
          <a:p>
            <a:r>
              <a:rPr lang="ka-GE" sz="2400" b="1" i="1" dirty="0"/>
              <a:t>ხელფასის კრიტერიუმები</a:t>
            </a:r>
            <a:endParaRPr lang="en-US" sz="2400" i="1" dirty="0"/>
          </a:p>
          <a:p>
            <a:r>
              <a:rPr lang="ka-GE" sz="2400" dirty="0"/>
              <a:t>უცხოელთა შესახებ ესტონეთის კანონის თანახმად, დამსაქმებელი ვალდებულია მოკლევადიანი დასაქმებისათვის დროებითი ბინადრობის ნებართვის მქონე უცხოელს გადაუხადოს ხელფასი, რომელიც სულ ცოტა ტოლია მისი ძირითადი საქმიანობის მიხედვით დადგენილი საშუალო წლიური ხელფასი გამრავლებული კოეფიციენტზე 1,24. </a:t>
            </a:r>
            <a:endParaRPr lang="en-US" sz="2400" dirty="0"/>
          </a:p>
          <a:p>
            <a:r>
              <a:rPr lang="ka-GE" sz="2400" dirty="0"/>
              <a:t>თუ დამსაქმებელი ფიზიკური პირია და არ არის დარეგისტრირებული, როგორც თვიდასაქმებული ადამიანი, უცხოელისთვის ხელფასის გადახდის საფუძველი იქნება მის მიერ შესრულებული სამუშაო და არა დამსაქმებლის ძირითადი საქმიანობის მიხედვით დადგენილი საშუალო ხელფასი.</a:t>
            </a:r>
            <a:endParaRPr lang="en-US" sz="2400" dirty="0"/>
          </a:p>
          <a:p>
            <a:r>
              <a:rPr lang="ka-GE" sz="2400" dirty="0"/>
              <a:t>საშუალო ხელფასის ოდენობა ეკონომიკური საქმიანობის სახეების მიხედვით პერიოდულად დგინდება ესტონეთის სტატისკის სამსახურის მიერ</a:t>
            </a:r>
            <a:r>
              <a:rPr lang="en-GB" sz="2400" dirty="0"/>
              <a:t>. </a:t>
            </a:r>
            <a:r>
              <a:rPr lang="ka-GE" sz="2400" dirty="0"/>
              <a:t>ეს ინფორმაცია განთავსებულია საიტზე: </a:t>
            </a:r>
            <a:r>
              <a:rPr lang="en-US" sz="2400" u="sng" dirty="0" err="1">
                <a:hlinkClick r:id="rId2"/>
              </a:rPr>
              <a:t>www.stat.ee</a:t>
            </a:r>
            <a:r>
              <a:rPr lang="en-US" sz="2400" dirty="0"/>
              <a:t> </a:t>
            </a:r>
          </a:p>
          <a:p>
            <a:pPr marL="0" indent="0">
              <a:buNone/>
            </a:pPr>
            <a:endParaRPr lang="en-US" sz="2400" dirty="0">
              <a:latin typeface="Sylfaen" pitchFamily="18" charset="0"/>
            </a:endParaRPr>
          </a:p>
        </p:txBody>
      </p:sp>
    </p:spTree>
    <p:extLst>
      <p:ext uri="{BB962C8B-B14F-4D97-AF65-F5344CB8AC3E}">
        <p14:creationId xmlns:p14="http://schemas.microsoft.com/office/powerpoint/2010/main" val="3810328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ესტონეთში მიგრანტების დასაქმების სამართლებრივი საფუძვლები (5)</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219200"/>
            <a:ext cx="8763000" cy="5410200"/>
          </a:xfrm>
        </p:spPr>
        <p:txBody>
          <a:bodyPr>
            <a:normAutofit fontScale="92500"/>
          </a:bodyPr>
          <a:lstStyle/>
          <a:p>
            <a:pPr marL="0" indent="0">
              <a:buNone/>
            </a:pPr>
            <a:r>
              <a:rPr lang="ka-GE" sz="2400" b="1" i="1" dirty="0"/>
              <a:t>პოზიციები, სადაც უცხოელის ხელფასი განისაზღვრება საშუალო ხელფასის </a:t>
            </a:r>
            <a:r>
              <a:rPr lang="ka-GE" sz="2400" b="1" i="1" dirty="0" smtClean="0"/>
              <a:t>ნამრავლით 1.24 კოეფიციენტზე</a:t>
            </a:r>
            <a:r>
              <a:rPr lang="en-US" sz="2400" b="1" i="1" dirty="0" smtClean="0"/>
              <a:t>, </a:t>
            </a:r>
            <a:r>
              <a:rPr lang="ka-GE" sz="2400" dirty="0"/>
              <a:t>შემდეგია:</a:t>
            </a:r>
            <a:endParaRPr lang="en-US" sz="2400" dirty="0"/>
          </a:p>
          <a:p>
            <a:pPr lvl="0"/>
            <a:r>
              <a:rPr lang="en-US" sz="2400" dirty="0"/>
              <a:t>au pair </a:t>
            </a:r>
          </a:p>
          <a:p>
            <a:pPr lvl="0"/>
            <a:r>
              <a:rPr lang="ka-GE" sz="2400" dirty="0"/>
              <a:t>კონსლუტანტი</a:t>
            </a:r>
            <a:r>
              <a:rPr lang="en-US" sz="2400" dirty="0"/>
              <a:t>, </a:t>
            </a:r>
            <a:r>
              <a:rPr lang="ka-GE" sz="2400" dirty="0"/>
              <a:t>მრჩეველი, ექსპერტი</a:t>
            </a:r>
            <a:endParaRPr lang="en-US" sz="2400" dirty="0"/>
          </a:p>
          <a:p>
            <a:pPr lvl="0"/>
            <a:r>
              <a:rPr lang="ka-GE" sz="2400" dirty="0"/>
              <a:t>აპარატურის დამმონტაჟებელი და/ან კვალიფიციური მუშაკი, </a:t>
            </a:r>
            <a:endParaRPr lang="en-US" sz="2400" dirty="0"/>
          </a:p>
          <a:p>
            <a:pPr lvl="0"/>
            <a:r>
              <a:rPr lang="ka-GE" sz="2400" dirty="0"/>
              <a:t>სოფლის მეურნეობის პროდუქციის პირველადი </a:t>
            </a:r>
            <a:r>
              <a:rPr lang="ka-GE" sz="2400" dirty="0" smtClean="0"/>
              <a:t>გადამუშავებაზე დასაქმებულები. </a:t>
            </a:r>
            <a:endParaRPr lang="en-US" sz="2400" dirty="0"/>
          </a:p>
          <a:p>
            <a:pPr marL="0" indent="0">
              <a:buNone/>
            </a:pPr>
            <a:endParaRPr lang="ka-GE" sz="2400" dirty="0" smtClean="0"/>
          </a:p>
          <a:p>
            <a:pPr marL="0" indent="0">
              <a:buNone/>
            </a:pPr>
            <a:r>
              <a:rPr lang="ka-GE" sz="2400" b="1" i="1" dirty="0" smtClean="0"/>
              <a:t>მაღალკვალიფიციური </a:t>
            </a:r>
            <a:r>
              <a:rPr lang="ka-GE" sz="2400" b="1" i="1" dirty="0"/>
              <a:t>უცხოელი დასაქმებულებისათვის </a:t>
            </a:r>
            <a:r>
              <a:rPr lang="ka-GE" sz="2400" dirty="0"/>
              <a:t>ანაზღაურება არ შეიძლება იყოს სტატისტიკის ოფისის მიერ მოცემული საქმიანობის მიხედვით დადგენილი საშუალო ხელფასის ორმაგ ოდენობაზე ნაკლები (ანუ კოეფიციენტია 2,0). </a:t>
            </a:r>
            <a:endParaRPr lang="en-US" sz="2400" dirty="0">
              <a:latin typeface="Sylfaen" pitchFamily="18" charset="0"/>
            </a:endParaRPr>
          </a:p>
        </p:txBody>
      </p:sp>
    </p:spTree>
    <p:extLst>
      <p:ext uri="{BB962C8B-B14F-4D97-AF65-F5344CB8AC3E}">
        <p14:creationId xmlns:p14="http://schemas.microsoft.com/office/powerpoint/2010/main" val="2504197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ესტონეთში მიგრანტების დასაქმების სამართლებრივი საფუძვლები (6)</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295400"/>
            <a:ext cx="8763000" cy="5334000"/>
          </a:xfrm>
        </p:spPr>
        <p:txBody>
          <a:bodyPr>
            <a:normAutofit/>
          </a:bodyPr>
          <a:lstStyle/>
          <a:p>
            <a:r>
              <a:rPr lang="ka-GE" sz="2400" dirty="0"/>
              <a:t>ესტონეთის სტატისტიკის ოფისის მიერ 2016 წლის 16 მარტიდან 2017 წლის 16 მარტამდე დადგენილი </a:t>
            </a:r>
            <a:r>
              <a:rPr lang="ka-GE" sz="2400" b="1" i="1" dirty="0"/>
              <a:t>საშუალო ხელფასი შეადგენს 1065 ევროს თვეში. </a:t>
            </a:r>
            <a:r>
              <a:rPr lang="ka-GE" sz="2400" dirty="0"/>
              <a:t>შესაბამისად, პოზიციებისთვის, რომლის სახელფასო კოეფიციენტია 1,24,  შრომის ანაზღაურების მინიმალური ოდენობა იქნება </a:t>
            </a:r>
            <a:r>
              <a:rPr lang="en-US" sz="2400" dirty="0"/>
              <a:t>1321 </a:t>
            </a:r>
            <a:r>
              <a:rPr lang="ka-GE" sz="2400" dirty="0"/>
              <a:t>ევრო (1065</a:t>
            </a:r>
            <a:r>
              <a:rPr lang="en-US" sz="2400" dirty="0"/>
              <a:t> X 1</a:t>
            </a:r>
            <a:r>
              <a:rPr lang="ka-GE" sz="2400" dirty="0"/>
              <a:t>,</a:t>
            </a:r>
            <a:r>
              <a:rPr lang="en-US" sz="2400" dirty="0"/>
              <a:t>24</a:t>
            </a:r>
            <a:r>
              <a:rPr lang="ka-GE" sz="2400" dirty="0"/>
              <a:t>), ხოლო მაღალკვალიფიციური სპეციალისტებისათვის - 2030 ევრო (1065 </a:t>
            </a:r>
            <a:r>
              <a:rPr lang="en-US" sz="2400" dirty="0"/>
              <a:t>X</a:t>
            </a:r>
            <a:r>
              <a:rPr lang="ka-GE" sz="2400" dirty="0"/>
              <a:t> 2)</a:t>
            </a:r>
            <a:r>
              <a:rPr lang="en-US" sz="2400" dirty="0" smtClean="0"/>
              <a:t>.</a:t>
            </a:r>
            <a:endParaRPr lang="ka-GE" sz="2400" dirty="0" smtClean="0"/>
          </a:p>
          <a:p>
            <a:endParaRPr lang="en-US" sz="1200" dirty="0"/>
          </a:p>
          <a:p>
            <a:r>
              <a:rPr lang="ka-GE" sz="2400" b="1" i="1" dirty="0"/>
              <a:t>ესტონეთის მთავრობის დადგენილებით განსაზღვრულ დეფიციტურ პოზიციებზე დასაქმებისას, უცხოელის ხელფასი არ შეიძლება იყოს ესტონეთში მოცემული საქმანობისათვის დადგენილი საშუალო წლიურ ხელფასზე ნაკლები. </a:t>
            </a:r>
            <a:endParaRPr lang="en-US" sz="2400" b="1" i="1" dirty="0"/>
          </a:p>
          <a:p>
            <a:pPr marL="0" indent="0">
              <a:buNone/>
            </a:pPr>
            <a:endParaRPr lang="en-US" sz="2400" dirty="0">
              <a:latin typeface="Sylfaen" pitchFamily="18" charset="0"/>
            </a:endParaRPr>
          </a:p>
        </p:txBody>
      </p:sp>
    </p:spTree>
    <p:extLst>
      <p:ext uri="{BB962C8B-B14F-4D97-AF65-F5344CB8AC3E}">
        <p14:creationId xmlns:p14="http://schemas.microsoft.com/office/powerpoint/2010/main" val="6151219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762000"/>
          </a:xfrm>
          <a:solidFill>
            <a:schemeClr val="accent1"/>
          </a:solidFill>
        </p:spPr>
        <p:txBody>
          <a:bodyPr>
            <a:normAutofit/>
          </a:bodyPr>
          <a:lstStyle/>
          <a:p>
            <a:r>
              <a:rPr lang="ka-GE" sz="3200" b="1" dirty="0" smtClean="0">
                <a:solidFill>
                  <a:schemeClr val="bg1"/>
                </a:solidFill>
              </a:rPr>
              <a:t>სავიზო პროცედურები (1)</a:t>
            </a:r>
            <a:endParaRPr lang="en-US" sz="3200" b="1" dirty="0">
              <a:solidFill>
                <a:schemeClr val="bg1"/>
              </a:solidFill>
            </a:endParaRPr>
          </a:p>
        </p:txBody>
      </p:sp>
      <p:sp>
        <p:nvSpPr>
          <p:cNvPr id="3" name="Content Placeholder 2"/>
          <p:cNvSpPr>
            <a:spLocks noGrp="1"/>
          </p:cNvSpPr>
          <p:nvPr>
            <p:ph idx="1"/>
          </p:nvPr>
        </p:nvSpPr>
        <p:spPr>
          <a:xfrm>
            <a:off x="228600" y="1066800"/>
            <a:ext cx="8763000" cy="5562600"/>
          </a:xfrm>
        </p:spPr>
        <p:txBody>
          <a:bodyPr>
            <a:normAutofit/>
          </a:bodyPr>
          <a:lstStyle/>
          <a:p>
            <a:r>
              <a:rPr lang="ka-GE" sz="2400" dirty="0"/>
              <a:t>არაევროკავშირის ქვეყნების მოქალაქეებს უფლება აქვთ ესტონეთში შესასვლელად მოითხოვონ D-visa, რომელიც განკუთვნილია იმ პირებისათვის, რომლებიც ქვეყანაში შედიან მუშაობის, კვლევითი სამუშაოების ან ოჯახის წევრებთან ურთიერთობის მიზნით. D-visa-ით ესტონეთში ყოფნის ხანგრძლივობაა 6 თვემდე 12 თვის განმავლობაში.</a:t>
            </a:r>
            <a:endParaRPr lang="en-US" sz="2400" dirty="0"/>
          </a:p>
          <a:p>
            <a:pPr marL="0" indent="0">
              <a:buNone/>
            </a:pPr>
            <a:endParaRPr lang="ka-GE" sz="800" b="1" i="1" dirty="0" smtClean="0">
              <a:latin typeface="Sylfaen" pitchFamily="18" charset="0"/>
            </a:endParaRPr>
          </a:p>
          <a:p>
            <a:pPr marL="0" indent="0">
              <a:buNone/>
            </a:pPr>
            <a:r>
              <a:rPr lang="ka-GE" sz="2000" b="1" i="1" dirty="0" smtClean="0">
                <a:latin typeface="Sylfaen" pitchFamily="18" charset="0"/>
              </a:rPr>
              <a:t>(ვიზის მისაღებად საჭირო დოკუმენტების ჩამონათვალი და პროცედურები , ვიზაზე უარის თქმის ან გაუქმების საფუძვლების შესახებ ინფორმაცია იხ. ანგარიშში)</a:t>
            </a:r>
          </a:p>
          <a:p>
            <a:pPr marL="0" indent="0">
              <a:buNone/>
            </a:pPr>
            <a:endParaRPr lang="ka-GE" sz="900" b="1" i="1" dirty="0">
              <a:latin typeface="Sylfaen" pitchFamily="18" charset="0"/>
            </a:endParaRPr>
          </a:p>
          <a:p>
            <a:pPr marL="0" indent="0">
              <a:buNone/>
            </a:pPr>
            <a:r>
              <a:rPr lang="ka-GE" sz="2400" b="1" u="sng" dirty="0"/>
              <a:t>სავიზო გადასახადი შეადგენს 80 ევროს </a:t>
            </a:r>
            <a:r>
              <a:rPr lang="en-US" sz="2400" dirty="0"/>
              <a:t>(</a:t>
            </a:r>
            <a:r>
              <a:rPr lang="en-US" sz="2400" dirty="0" err="1"/>
              <a:t>სავიზო</a:t>
            </a:r>
            <a:r>
              <a:rPr lang="en-US" sz="2400" dirty="0"/>
              <a:t> </a:t>
            </a:r>
            <a:r>
              <a:rPr lang="en-US" sz="2400" dirty="0" err="1"/>
              <a:t>მოსაკრებლის</a:t>
            </a:r>
            <a:r>
              <a:rPr lang="en-US" sz="2400" dirty="0"/>
              <a:t> </a:t>
            </a:r>
            <a:r>
              <a:rPr lang="en-US" sz="2400" dirty="0" err="1"/>
              <a:t>გადახდა</a:t>
            </a:r>
            <a:r>
              <a:rPr lang="en-US" sz="2400" dirty="0"/>
              <a:t> </a:t>
            </a:r>
            <a:r>
              <a:rPr lang="en-US" sz="2400" dirty="0" err="1"/>
              <a:t>ხდება</a:t>
            </a:r>
            <a:r>
              <a:rPr lang="en-US" sz="2400" dirty="0"/>
              <a:t> </a:t>
            </a:r>
            <a:r>
              <a:rPr lang="en-US" sz="2400" dirty="0" err="1"/>
              <a:t>წინასწარ</a:t>
            </a:r>
            <a:r>
              <a:rPr lang="en-US" sz="2400" dirty="0"/>
              <a:t>, </a:t>
            </a:r>
            <a:r>
              <a:rPr lang="en-US" sz="2400" dirty="0" err="1"/>
              <a:t>ნაღდი</a:t>
            </a:r>
            <a:r>
              <a:rPr lang="en-US" sz="2400" dirty="0"/>
              <a:t> </a:t>
            </a:r>
            <a:r>
              <a:rPr lang="en-US" sz="2400" dirty="0" err="1"/>
              <a:t>ანგარიშსწორებით</a:t>
            </a:r>
            <a:r>
              <a:rPr lang="en-US" sz="2400" dirty="0"/>
              <a:t>, </a:t>
            </a:r>
            <a:r>
              <a:rPr lang="en-US" sz="2400" dirty="0" err="1"/>
              <a:t>ევროს</a:t>
            </a:r>
            <a:r>
              <a:rPr lang="en-US" sz="2400" dirty="0"/>
              <a:t> </a:t>
            </a:r>
            <a:r>
              <a:rPr lang="en-US" sz="2400" dirty="0" err="1"/>
              <a:t>ვალუტაში</a:t>
            </a:r>
            <a:r>
              <a:rPr lang="ka-GE" sz="2400" dirty="0"/>
              <a:t>. სავიზო მოსაკრებელი, </a:t>
            </a:r>
            <a:r>
              <a:rPr lang="en-US" sz="2400" dirty="0" err="1"/>
              <a:t>ვიზაზე</a:t>
            </a:r>
            <a:r>
              <a:rPr lang="en-US" sz="2400" dirty="0"/>
              <a:t> </a:t>
            </a:r>
            <a:r>
              <a:rPr lang="en-US" sz="2400" dirty="0" err="1"/>
              <a:t>უარის</a:t>
            </a:r>
            <a:r>
              <a:rPr lang="en-US" sz="2400" dirty="0"/>
              <a:t> </a:t>
            </a:r>
            <a:r>
              <a:rPr lang="en-US" sz="2400" dirty="0" err="1"/>
              <a:t>თქმის</a:t>
            </a:r>
            <a:r>
              <a:rPr lang="en-US" sz="2400" dirty="0"/>
              <a:t> </a:t>
            </a:r>
            <a:r>
              <a:rPr lang="en-US" sz="2400" dirty="0" err="1"/>
              <a:t>შემთხვევაში</a:t>
            </a:r>
            <a:r>
              <a:rPr lang="en-US" sz="2400" dirty="0"/>
              <a:t>, </a:t>
            </a:r>
            <a:r>
              <a:rPr lang="en-US" sz="2400" dirty="0" err="1"/>
              <a:t>დაბრუნებას</a:t>
            </a:r>
            <a:r>
              <a:rPr lang="en-US" sz="2400" dirty="0"/>
              <a:t> </a:t>
            </a:r>
            <a:r>
              <a:rPr lang="en-US" sz="2400" dirty="0" err="1"/>
              <a:t>არ</a:t>
            </a:r>
            <a:r>
              <a:rPr lang="en-US" sz="2400" dirty="0"/>
              <a:t> </a:t>
            </a:r>
            <a:r>
              <a:rPr lang="en-US" sz="2400" dirty="0" err="1"/>
              <a:t>ექვემდებარება</a:t>
            </a:r>
            <a:r>
              <a:rPr lang="en-US" sz="2400" dirty="0"/>
              <a:t>)</a:t>
            </a:r>
            <a:r>
              <a:rPr lang="ka-GE" sz="2400" dirty="0"/>
              <a:t>.</a:t>
            </a:r>
            <a:endParaRPr lang="en-US" sz="2400" dirty="0"/>
          </a:p>
          <a:p>
            <a:pPr marL="0" indent="0">
              <a:buNone/>
            </a:pPr>
            <a:endParaRPr lang="en-US" sz="2400" b="1" i="1" dirty="0">
              <a:latin typeface="Sylfaen" pitchFamily="18" charset="0"/>
            </a:endParaRPr>
          </a:p>
        </p:txBody>
      </p:sp>
    </p:spTree>
    <p:extLst>
      <p:ext uri="{BB962C8B-B14F-4D97-AF65-F5344CB8AC3E}">
        <p14:creationId xmlns:p14="http://schemas.microsoft.com/office/powerpoint/2010/main" val="3822536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762000"/>
          </a:xfrm>
          <a:solidFill>
            <a:schemeClr val="accent1"/>
          </a:solidFill>
        </p:spPr>
        <p:txBody>
          <a:bodyPr>
            <a:normAutofit/>
          </a:bodyPr>
          <a:lstStyle/>
          <a:p>
            <a:r>
              <a:rPr lang="ka-GE" sz="3200" b="1" dirty="0" smtClean="0">
                <a:solidFill>
                  <a:schemeClr val="bg1"/>
                </a:solidFill>
              </a:rPr>
              <a:t>სავიზო პროცედურები (2)</a:t>
            </a:r>
            <a:endParaRPr lang="en-US" sz="3200" b="1" dirty="0">
              <a:solidFill>
                <a:schemeClr val="bg1"/>
              </a:solidFill>
            </a:endParaRPr>
          </a:p>
        </p:txBody>
      </p:sp>
      <p:sp>
        <p:nvSpPr>
          <p:cNvPr id="3" name="Content Placeholder 2"/>
          <p:cNvSpPr>
            <a:spLocks noGrp="1"/>
          </p:cNvSpPr>
          <p:nvPr>
            <p:ph idx="1"/>
          </p:nvPr>
        </p:nvSpPr>
        <p:spPr>
          <a:xfrm>
            <a:off x="228600" y="1143000"/>
            <a:ext cx="8763000" cy="5486400"/>
          </a:xfrm>
        </p:spPr>
        <p:txBody>
          <a:bodyPr>
            <a:normAutofit/>
          </a:bodyPr>
          <a:lstStyle/>
          <a:p>
            <a:pPr marL="0" indent="0">
              <a:buNone/>
            </a:pPr>
            <a:r>
              <a:rPr lang="ka-GE" sz="2400" b="1" u="sng" dirty="0"/>
              <a:t>ვიზის პერიოდის </a:t>
            </a:r>
            <a:r>
              <a:rPr lang="ka-GE" sz="2400" b="1" u="sng" dirty="0" smtClean="0"/>
              <a:t>გაგრძელება</a:t>
            </a:r>
          </a:p>
          <a:p>
            <a:pPr marL="0" indent="0">
              <a:buNone/>
            </a:pPr>
            <a:endParaRPr lang="en-US" sz="2400" dirty="0"/>
          </a:p>
          <a:p>
            <a:pPr marL="0" indent="0">
              <a:buNone/>
            </a:pPr>
            <a:r>
              <a:rPr lang="ka-GE" sz="2400" dirty="0"/>
              <a:t>ზოგადად ვიზით დადგენილი ვადა არ გრძელდება. თუმცა  </a:t>
            </a:r>
            <a:r>
              <a:rPr lang="ka-GE" sz="2400" b="1" i="1" dirty="0"/>
              <a:t>გამონაკლის შემთხვევაში მისი მოქმედების ვადა შეიძლება გაგრძელდეს 90 დღემდე. </a:t>
            </a:r>
            <a:r>
              <a:rPr lang="ka-GE" sz="2400" b="1" i="1" dirty="0" smtClean="0"/>
              <a:t> </a:t>
            </a:r>
            <a:r>
              <a:rPr lang="ka-GE" sz="2400" dirty="0" smtClean="0"/>
              <a:t>ასეთი </a:t>
            </a:r>
            <a:r>
              <a:rPr lang="ka-GE" sz="2400" dirty="0"/>
              <a:t>შემთხვევებია</a:t>
            </a:r>
            <a:r>
              <a:rPr lang="ka-GE" sz="2400" dirty="0" smtClean="0"/>
              <a:t>:</a:t>
            </a:r>
          </a:p>
          <a:p>
            <a:pPr marL="0" indent="0">
              <a:buNone/>
            </a:pPr>
            <a:endParaRPr lang="en-US" sz="1400" dirty="0"/>
          </a:p>
          <a:p>
            <a:pPr lvl="0">
              <a:buFont typeface="Wingdings" pitchFamily="2" charset="2"/>
              <a:buChar char="ü"/>
            </a:pPr>
            <a:r>
              <a:rPr lang="ka-GE" sz="2400" i="1" dirty="0"/>
              <a:t>ფორს-მაჟორი (</a:t>
            </a:r>
            <a:r>
              <a:rPr lang="en-GB" sz="2400" i="1" dirty="0"/>
              <a:t>force majeure</a:t>
            </a:r>
            <a:r>
              <a:rPr lang="ka-GE" sz="2400" i="1" dirty="0"/>
              <a:t>)</a:t>
            </a:r>
            <a:r>
              <a:rPr lang="en-GB" sz="2400" i="1" dirty="0"/>
              <a:t>; </a:t>
            </a:r>
            <a:endParaRPr lang="en-US" sz="2400" dirty="0"/>
          </a:p>
          <a:p>
            <a:pPr lvl="0">
              <a:buFont typeface="Wingdings" pitchFamily="2" charset="2"/>
              <a:buChar char="ü"/>
            </a:pPr>
            <a:r>
              <a:rPr lang="ka-GE" sz="2400" i="1" dirty="0"/>
              <a:t>ჰუმანიტარულ საფუძველზე; </a:t>
            </a:r>
            <a:endParaRPr lang="en-US" sz="2400" dirty="0"/>
          </a:p>
          <a:p>
            <a:pPr lvl="0">
              <a:buFont typeface="Wingdings" pitchFamily="2" charset="2"/>
              <a:buChar char="ü"/>
            </a:pPr>
            <a:r>
              <a:rPr lang="ka-GE" sz="2400" i="1" dirty="0"/>
              <a:t>სამუშაოსთან დაკავშირებული კარგად დასაბუთებული მიზეზი; </a:t>
            </a:r>
            <a:endParaRPr lang="en-US" sz="2400" dirty="0"/>
          </a:p>
          <a:p>
            <a:pPr lvl="0">
              <a:buFont typeface="Wingdings" pitchFamily="2" charset="2"/>
              <a:buChar char="ü"/>
            </a:pPr>
            <a:r>
              <a:rPr lang="ka-GE" sz="2400" i="1" dirty="0"/>
              <a:t>კარგად დასაბუთებული პირადი მიზეზი.</a:t>
            </a:r>
            <a:endParaRPr lang="en-US" sz="2400" dirty="0"/>
          </a:p>
          <a:p>
            <a:pPr marL="0" indent="0">
              <a:buNone/>
            </a:pPr>
            <a:endParaRPr lang="ka-GE" sz="2000" b="1" i="1" dirty="0" smtClean="0">
              <a:latin typeface="Sylfaen" pitchFamily="18" charset="0"/>
            </a:endParaRPr>
          </a:p>
          <a:p>
            <a:pPr marL="0" indent="0">
              <a:buNone/>
            </a:pPr>
            <a:endParaRPr lang="en-US" sz="2000" b="1" i="1" dirty="0">
              <a:latin typeface="Sylfaen" pitchFamily="18" charset="0"/>
            </a:endParaRPr>
          </a:p>
        </p:txBody>
      </p:sp>
    </p:spTree>
    <p:extLst>
      <p:ext uri="{BB962C8B-B14F-4D97-AF65-F5344CB8AC3E}">
        <p14:creationId xmlns:p14="http://schemas.microsoft.com/office/powerpoint/2010/main" val="1425138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762000"/>
          </a:xfrm>
          <a:solidFill>
            <a:schemeClr val="accent1"/>
          </a:solidFill>
        </p:spPr>
        <p:txBody>
          <a:bodyPr>
            <a:normAutofit/>
          </a:bodyPr>
          <a:lstStyle/>
          <a:p>
            <a:r>
              <a:rPr lang="ka-GE" sz="3200" b="1" dirty="0">
                <a:solidFill>
                  <a:schemeClr val="bg1"/>
                </a:solidFill>
              </a:rPr>
              <a:t>დროებითი ბინადრობის </a:t>
            </a:r>
            <a:r>
              <a:rPr lang="ka-GE" sz="3200" b="1" dirty="0" smtClean="0">
                <a:solidFill>
                  <a:schemeClr val="bg1"/>
                </a:solidFill>
              </a:rPr>
              <a:t>ნებართვა</a:t>
            </a:r>
            <a:endParaRPr lang="en-US" sz="3200" b="1" dirty="0">
              <a:solidFill>
                <a:schemeClr val="bg1"/>
              </a:solidFill>
            </a:endParaRPr>
          </a:p>
        </p:txBody>
      </p:sp>
      <p:sp>
        <p:nvSpPr>
          <p:cNvPr id="3" name="Content Placeholder 2"/>
          <p:cNvSpPr>
            <a:spLocks noGrp="1"/>
          </p:cNvSpPr>
          <p:nvPr>
            <p:ph idx="1"/>
          </p:nvPr>
        </p:nvSpPr>
        <p:spPr>
          <a:xfrm>
            <a:off x="228600" y="990600"/>
            <a:ext cx="8763000" cy="5791200"/>
          </a:xfrm>
        </p:spPr>
        <p:txBody>
          <a:bodyPr>
            <a:normAutofit lnSpcReduction="10000"/>
          </a:bodyPr>
          <a:lstStyle/>
          <a:p>
            <a:pPr marL="0" indent="0">
              <a:buNone/>
            </a:pPr>
            <a:r>
              <a:rPr lang="ka-GE" sz="2000" b="1" i="1" dirty="0"/>
              <a:t>ესტონეთი გასცემს დროებითი ბინადრობის ნებართვას იმ უცხოელებზე, რომლებსაც უნდათ დასაქმება ესტონეთში დარეგისტრირებულ დამსაქმებელთან.</a:t>
            </a:r>
            <a:endParaRPr lang="en-US" sz="2000" b="1" i="1" dirty="0"/>
          </a:p>
          <a:p>
            <a:pPr marL="0" indent="0">
              <a:buNone/>
            </a:pPr>
            <a:r>
              <a:rPr lang="ka-GE" sz="2000" dirty="0" smtClean="0"/>
              <a:t>დასაქმების </a:t>
            </a:r>
            <a:r>
              <a:rPr lang="ka-GE" sz="2000" dirty="0"/>
              <a:t>მიზნით დროებითი ბინადრობის ნებართვის გასაცემად უცხოელი უნდა აკმაყოფილებდეს შემდეგ კრიტერიუმებს:</a:t>
            </a:r>
            <a:endParaRPr lang="en-US" sz="2000" dirty="0"/>
          </a:p>
          <a:p>
            <a:pPr lvl="0">
              <a:buFont typeface="Wingdings" pitchFamily="2" charset="2"/>
              <a:buChar char="ü"/>
            </a:pPr>
            <a:r>
              <a:rPr lang="ka-GE" sz="2000" dirty="0"/>
              <a:t>მისი დასაქმების მიზანი გამართლებული უნდა იყოს ესტონეთის ეკონომიკის განვითარების საჭიროებით (მაგალითად, დასაქმება მოთხოვნად პროფესიებზე);</a:t>
            </a:r>
            <a:endParaRPr lang="en-US" sz="2000" dirty="0"/>
          </a:p>
          <a:p>
            <a:pPr lvl="0">
              <a:buFont typeface="Wingdings" pitchFamily="2" charset="2"/>
              <a:buChar char="ü"/>
            </a:pPr>
            <a:r>
              <a:rPr lang="ka-GE" sz="2000" dirty="0"/>
              <a:t>მისი ფაქტობრივი საცხოვრებელი ადგილი ესტონეთშია;</a:t>
            </a:r>
            <a:endParaRPr lang="en-US" sz="2000" dirty="0"/>
          </a:p>
          <a:p>
            <a:pPr lvl="0">
              <a:buFont typeface="Wingdings" pitchFamily="2" charset="2"/>
              <a:buChar char="ü"/>
            </a:pPr>
            <a:r>
              <a:rPr lang="ka-GE" sz="2000" dirty="0"/>
              <a:t>გააჩნია საკმარისი ლეგალური შემოსავალი ესტონეთში საარსებოდ;</a:t>
            </a:r>
            <a:endParaRPr lang="en-US" sz="2000" dirty="0"/>
          </a:p>
          <a:p>
            <a:pPr lvl="0">
              <a:buFont typeface="Wingdings" pitchFamily="2" charset="2"/>
              <a:buChar char="ü"/>
            </a:pPr>
            <a:r>
              <a:rPr lang="ka-GE" sz="2000" dirty="0"/>
              <a:t>ჯანდაცვის დაზღვევის კონტრაქტი ესტონურ სადაზღვევო კომპანიასთან, რომელსაც აქვს ამ სფეროში მუშაობის უფლება და დაზღვევა ქმედითია მხოლოდ ესტონეთში;</a:t>
            </a:r>
            <a:endParaRPr lang="en-US" sz="2000" dirty="0"/>
          </a:p>
          <a:p>
            <a:pPr lvl="0">
              <a:buFont typeface="Wingdings" pitchFamily="2" charset="2"/>
              <a:buChar char="ü"/>
            </a:pPr>
            <a:r>
              <a:rPr lang="ka-GE" sz="2000" dirty="0"/>
              <a:t>მოცემული სამუშაოს შესასრულებლად უცხოელს  გააჩნია შესაბამისი პროფესიული უნარები (კვალიფიკაცია, განათლება, მუშაობის გამოცდილება, ჯანმრთელობა და სხვ.). </a:t>
            </a:r>
            <a:endParaRPr lang="en-US" sz="2000" dirty="0"/>
          </a:p>
          <a:p>
            <a:pPr marL="0" indent="0">
              <a:buNone/>
            </a:pPr>
            <a:endParaRPr lang="ka-GE" sz="800" dirty="0" smtClean="0"/>
          </a:p>
          <a:p>
            <a:pPr marL="0" indent="0">
              <a:buNone/>
            </a:pPr>
            <a:r>
              <a:rPr lang="ka-GE" sz="2000" b="1" i="1" dirty="0" smtClean="0"/>
              <a:t>დროებითი </a:t>
            </a:r>
            <a:r>
              <a:rPr lang="ka-GE" sz="2000" b="1" i="1" dirty="0"/>
              <a:t>ბინადრობის ნებართვა გაიცემა </a:t>
            </a:r>
            <a:r>
              <a:rPr lang="ka-GE" sz="2000" b="1" i="1" dirty="0" smtClean="0"/>
              <a:t>დასაქმების </a:t>
            </a:r>
            <a:r>
              <a:rPr lang="ka-GE" sz="2000" b="1" i="1" dirty="0"/>
              <a:t>საფუძველზე ყოფნის ვიზის პერიოდზე. </a:t>
            </a:r>
            <a:endParaRPr lang="en-US" sz="2000" b="1" i="1" dirty="0"/>
          </a:p>
          <a:p>
            <a:pPr marL="0" indent="0">
              <a:buNone/>
            </a:pPr>
            <a:endParaRPr lang="en-US" sz="2000" b="1" i="1" dirty="0">
              <a:latin typeface="Sylfaen" pitchFamily="18" charset="0"/>
            </a:endParaRPr>
          </a:p>
        </p:txBody>
      </p:sp>
    </p:spTree>
    <p:extLst>
      <p:ext uri="{BB962C8B-B14F-4D97-AF65-F5344CB8AC3E}">
        <p14:creationId xmlns:p14="http://schemas.microsoft.com/office/powerpoint/2010/main" val="3670136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762000"/>
          </a:xfrm>
          <a:solidFill>
            <a:schemeClr val="accent1"/>
          </a:solidFill>
        </p:spPr>
        <p:txBody>
          <a:bodyPr>
            <a:normAutofit/>
          </a:bodyPr>
          <a:lstStyle/>
          <a:p>
            <a:r>
              <a:rPr lang="ka-GE" sz="3200" b="1" dirty="0">
                <a:solidFill>
                  <a:schemeClr val="bg1"/>
                </a:solidFill>
              </a:rPr>
              <a:t>ესტონეთში ჩასვლის </a:t>
            </a:r>
            <a:r>
              <a:rPr lang="ka-GE" sz="3200" b="1" dirty="0" smtClean="0">
                <a:solidFill>
                  <a:schemeClr val="bg1"/>
                </a:solidFill>
              </a:rPr>
              <a:t>შემდეგ</a:t>
            </a:r>
            <a:endParaRPr lang="en-US" sz="3200" b="1" dirty="0">
              <a:solidFill>
                <a:schemeClr val="bg1"/>
              </a:solidFill>
            </a:endParaRPr>
          </a:p>
        </p:txBody>
      </p:sp>
      <p:sp>
        <p:nvSpPr>
          <p:cNvPr id="3" name="Content Placeholder 2"/>
          <p:cNvSpPr>
            <a:spLocks noGrp="1"/>
          </p:cNvSpPr>
          <p:nvPr>
            <p:ph idx="1"/>
          </p:nvPr>
        </p:nvSpPr>
        <p:spPr>
          <a:xfrm>
            <a:off x="228600" y="1066800"/>
            <a:ext cx="8763000" cy="5562600"/>
          </a:xfrm>
        </p:spPr>
        <p:txBody>
          <a:bodyPr>
            <a:normAutofit fontScale="92500"/>
          </a:bodyPr>
          <a:lstStyle/>
          <a:p>
            <a:pPr marL="0" indent="0">
              <a:buNone/>
            </a:pPr>
            <a:r>
              <a:rPr lang="ka-GE" sz="2400" dirty="0" smtClean="0"/>
              <a:t>ესტონეთში </a:t>
            </a:r>
            <a:r>
              <a:rPr lang="ka-GE" sz="2400" dirty="0"/>
              <a:t>ჩასვლისა და დროებითი ბინადრობის ნებართვის მიღების შემდეგ უცხოელმა უნდა:</a:t>
            </a:r>
            <a:endParaRPr lang="en-US" sz="2400" dirty="0"/>
          </a:p>
          <a:p>
            <a:pPr lvl="0"/>
            <a:r>
              <a:rPr lang="ka-GE" sz="2400" dirty="0"/>
              <a:t>დაარეგისტრიროს საცხოვრებელი ადგილი მოსახლეობის რეესტრში ჩასვლიდან 1 თვის მანძილზე;</a:t>
            </a:r>
            <a:endParaRPr lang="en-US" sz="2400" dirty="0"/>
          </a:p>
          <a:p>
            <a:pPr lvl="0"/>
            <a:r>
              <a:rPr lang="ka-GE" sz="2400" dirty="0"/>
              <a:t>უცხოელი, რომელმაც მიიღო ეს ნებართვა უკვე ესტონეთში ყოფნის დროს, რეგისტრირდება მოსახლეობის რეესტრში შესაბამის პროცედურების გათვალისწინებით და ნებართვის გაცემის შესახებ შეტყობინების მიღებიდან 1 თვის ვადაში. </a:t>
            </a:r>
            <a:endParaRPr lang="en-US" sz="2400" dirty="0"/>
          </a:p>
          <a:p>
            <a:pPr marL="0" indent="0">
              <a:buNone/>
            </a:pPr>
            <a:endParaRPr lang="ka-GE" sz="1100" dirty="0" smtClean="0"/>
          </a:p>
          <a:p>
            <a:pPr marL="0" indent="0">
              <a:buNone/>
            </a:pPr>
            <a:r>
              <a:rPr lang="ka-GE" sz="2400" dirty="0" smtClean="0"/>
              <a:t>ორივე </a:t>
            </a:r>
            <a:r>
              <a:rPr lang="ka-GE" sz="2400" dirty="0"/>
              <a:t>შემთხვევაში </a:t>
            </a:r>
            <a:r>
              <a:rPr lang="ka-GE" sz="2400" b="1" i="1" dirty="0"/>
              <a:t>საცხოვრებელი ადგილის რეგისტრაცია საჭიროა ქვეყანაში ყოფნის მთელი ვადის განმავლობაში</a:t>
            </a:r>
            <a:r>
              <a:rPr lang="ka-GE" sz="2400" b="1" i="1" dirty="0" smtClean="0"/>
              <a:t>.</a:t>
            </a:r>
          </a:p>
          <a:p>
            <a:pPr marL="0" indent="0">
              <a:buNone/>
            </a:pPr>
            <a:endParaRPr lang="en-US" sz="1100" dirty="0"/>
          </a:p>
          <a:p>
            <a:pPr marL="0" indent="0">
              <a:buNone/>
            </a:pPr>
            <a:r>
              <a:rPr lang="ka-GE" sz="2400" dirty="0"/>
              <a:t>მოსახლეობის რეესტრი არსებობს ყველა მუნიციპალიტეტში და ხშირად რეგისტრაცია შესაძლებელია დროებითი ბინადრობის ნებართვის ციფრული ბარათით, რომელზეც დატანილია ჩიპი და ბარათის წამკითხველი. ამ რეესტრის ვებ-გვერდია: </a:t>
            </a:r>
            <a:r>
              <a:rPr lang="en-US" sz="2400" u="sng" dirty="0" err="1">
                <a:hlinkClick r:id="rId3"/>
              </a:rPr>
              <a:t>www.eesti.ee</a:t>
            </a:r>
            <a:r>
              <a:rPr lang="en-US" sz="2400" u="sng" dirty="0"/>
              <a:t> </a:t>
            </a:r>
            <a:endParaRPr lang="en-US" sz="2400" dirty="0"/>
          </a:p>
          <a:p>
            <a:pPr marL="0" indent="0">
              <a:buNone/>
            </a:pPr>
            <a:endParaRPr lang="en-US" sz="2000" b="1" i="1" dirty="0">
              <a:latin typeface="Sylfaen" pitchFamily="18" charset="0"/>
            </a:endParaRPr>
          </a:p>
        </p:txBody>
      </p:sp>
    </p:spTree>
    <p:extLst>
      <p:ext uri="{BB962C8B-B14F-4D97-AF65-F5344CB8AC3E}">
        <p14:creationId xmlns:p14="http://schemas.microsoft.com/office/powerpoint/2010/main" val="2044334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762000"/>
          </a:xfrm>
          <a:solidFill>
            <a:schemeClr val="accent1"/>
          </a:solidFill>
        </p:spPr>
        <p:txBody>
          <a:bodyPr>
            <a:normAutofit fontScale="90000"/>
          </a:bodyPr>
          <a:lstStyle/>
          <a:p>
            <a:r>
              <a:rPr lang="ka-GE" sz="3200" b="1" dirty="0">
                <a:solidFill>
                  <a:schemeClr val="bg1"/>
                </a:solidFill>
              </a:rPr>
              <a:t>უცხოელის უფლებები</a:t>
            </a:r>
            <a:r>
              <a:rPr lang="en-US" sz="3200" dirty="0">
                <a:solidFill>
                  <a:schemeClr val="bg1"/>
                </a:solidFill>
              </a:rPr>
              <a:t/>
            </a:r>
            <a:br>
              <a:rPr lang="en-US" sz="3200" dirty="0">
                <a:solidFill>
                  <a:schemeClr val="bg1"/>
                </a:solidFill>
              </a:rPr>
            </a:br>
            <a:r>
              <a:rPr lang="ka-GE" sz="3200" dirty="0" smtClean="0">
                <a:solidFill>
                  <a:schemeClr val="bg1"/>
                </a:solidFill>
              </a:rPr>
              <a:t>და </a:t>
            </a:r>
            <a:r>
              <a:rPr lang="ka-GE" sz="3200" b="1" dirty="0" smtClean="0">
                <a:solidFill>
                  <a:schemeClr val="bg1"/>
                </a:solidFill>
              </a:rPr>
              <a:t>მოვალეობები</a:t>
            </a:r>
            <a:endParaRPr lang="en-US" sz="3200" dirty="0">
              <a:solidFill>
                <a:schemeClr val="bg1"/>
              </a:solidFill>
            </a:endParaRPr>
          </a:p>
        </p:txBody>
      </p:sp>
      <p:sp>
        <p:nvSpPr>
          <p:cNvPr id="3" name="Content Placeholder 2"/>
          <p:cNvSpPr>
            <a:spLocks noGrp="1"/>
          </p:cNvSpPr>
          <p:nvPr>
            <p:ph idx="1"/>
          </p:nvPr>
        </p:nvSpPr>
        <p:spPr>
          <a:xfrm>
            <a:off x="228600" y="1066800"/>
            <a:ext cx="8763000" cy="5562600"/>
          </a:xfrm>
        </p:spPr>
        <p:txBody>
          <a:bodyPr>
            <a:normAutofit/>
          </a:bodyPr>
          <a:lstStyle/>
          <a:p>
            <a:r>
              <a:rPr lang="ka-GE" sz="2400" dirty="0" smtClean="0"/>
              <a:t>ესტონეთში დროებითი ბინადრობის ნებართვის მქონე მყოფ უცხოელს გარანტირებული აქვს იგივე უფლებები, რაც ესტონელ მოქალაქეებს.</a:t>
            </a:r>
            <a:endParaRPr lang="en-US" sz="2400" dirty="0" smtClean="0"/>
          </a:p>
          <a:p>
            <a:r>
              <a:rPr lang="ka-GE" sz="2400" dirty="0" smtClean="0"/>
              <a:t>უცხოელი</a:t>
            </a:r>
            <a:r>
              <a:rPr lang="ka-GE" sz="2400" dirty="0"/>
              <a:t>, რომელიც რჩება ესტონეთში დროებით საცხოვრებლად, ვალდებულია დაიცვას ესტონეთის კონსტიტიციითა და კანონმდებლობით დადგენილი ნორმები, ღირებულებები და პრინციპები, პატივი სცეს ესტონეთის სახელმწიფოს, ესტონელ საზოგადოებას, ესტონურ ენასა და კულტურას.</a:t>
            </a:r>
            <a:endParaRPr lang="en-US" sz="2400" dirty="0"/>
          </a:p>
          <a:p>
            <a:r>
              <a:rPr lang="ka-GE" sz="2400" b="1" i="1" dirty="0" smtClean="0"/>
              <a:t>უცხოელს </a:t>
            </a:r>
            <a:r>
              <a:rPr lang="ka-GE" sz="2400" b="1" i="1" dirty="0"/>
              <a:t>უფლება აქვს დარჩეს ესტონეთში ბინადრობის ნებართვის ვადის დასრულებიდან 3 თვის განმავლობაში, </a:t>
            </a:r>
            <a:r>
              <a:rPr lang="ka-GE" sz="2400" dirty="0"/>
              <a:t>რათა, საჭიროების შემთხვევაში მან შეძლოს დროებითი ბინადრობის ახლი საფუძვლის მოძებნა ესტონეთიდან გაუსვლელად.</a:t>
            </a:r>
            <a:endParaRPr lang="en-US" sz="2400" dirty="0"/>
          </a:p>
          <a:p>
            <a:pPr marL="0" indent="0">
              <a:buNone/>
            </a:pPr>
            <a:endParaRPr lang="en-US" sz="2000" b="1" i="1" dirty="0">
              <a:latin typeface="Sylfaen" pitchFamily="18" charset="0"/>
            </a:endParaRPr>
          </a:p>
        </p:txBody>
      </p:sp>
    </p:spTree>
    <p:extLst>
      <p:ext uri="{BB962C8B-B14F-4D97-AF65-F5344CB8AC3E}">
        <p14:creationId xmlns:p14="http://schemas.microsoft.com/office/powerpoint/2010/main" val="383364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838200"/>
          </a:xfrm>
          <a:solidFill>
            <a:schemeClr val="accent1"/>
          </a:solidFill>
        </p:spPr>
        <p:txBody>
          <a:bodyPr>
            <a:normAutofit fontScale="90000"/>
          </a:bodyPr>
          <a:lstStyle/>
          <a:p>
            <a:r>
              <a:rPr lang="ka-GE" sz="3200" b="1" dirty="0">
                <a:solidFill>
                  <a:schemeClr val="bg1"/>
                </a:solidFill>
              </a:rPr>
              <a:t>მოთხოვნა სამუშაო ძალაზე ესტონეთის შრომის </a:t>
            </a:r>
            <a:r>
              <a:rPr lang="ka-GE" sz="3200" b="1" dirty="0" smtClean="0">
                <a:solidFill>
                  <a:schemeClr val="bg1"/>
                </a:solidFill>
              </a:rPr>
              <a:t>ბაზარზე</a:t>
            </a:r>
            <a:endParaRPr lang="en-US" sz="3200" b="1" dirty="0">
              <a:solidFill>
                <a:schemeClr val="bg1"/>
              </a:solidFill>
            </a:endParaRPr>
          </a:p>
        </p:txBody>
      </p:sp>
      <p:sp>
        <p:nvSpPr>
          <p:cNvPr id="3" name="Content Placeholder 2"/>
          <p:cNvSpPr>
            <a:spLocks noGrp="1"/>
          </p:cNvSpPr>
          <p:nvPr>
            <p:ph idx="1"/>
          </p:nvPr>
        </p:nvSpPr>
        <p:spPr>
          <a:xfrm>
            <a:off x="228600" y="1066800"/>
            <a:ext cx="8763000" cy="5562600"/>
          </a:xfrm>
        </p:spPr>
        <p:txBody>
          <a:bodyPr>
            <a:normAutofit/>
          </a:bodyPr>
          <a:lstStyle/>
          <a:p>
            <a:pPr marL="0" indent="0">
              <a:buNone/>
            </a:pPr>
            <a:r>
              <a:rPr lang="ka-GE" sz="2400" b="1" i="1" dirty="0" smtClean="0"/>
              <a:t>სფეროები, სადაც არასებობს დამატებით სამუშაო ძალაზე მოთხოვნა:</a:t>
            </a:r>
            <a:endParaRPr lang="en-US" sz="2400" b="1" i="1" dirty="0"/>
          </a:p>
          <a:p>
            <a:pPr lvl="0">
              <a:buFont typeface="Wingdings" pitchFamily="2" charset="2"/>
              <a:buChar char="Ø"/>
            </a:pPr>
            <a:r>
              <a:rPr lang="ka-GE" sz="2400" dirty="0"/>
              <a:t>ავეჯის წარმოება (მოთხოვნის 61%); </a:t>
            </a:r>
            <a:endParaRPr lang="en-US" sz="2400" dirty="0"/>
          </a:p>
          <a:p>
            <a:pPr lvl="0">
              <a:buFont typeface="Wingdings" pitchFamily="2" charset="2"/>
              <a:buChar char="Ø"/>
            </a:pPr>
            <a:r>
              <a:rPr lang="ka-GE" sz="2400" dirty="0"/>
              <a:t>საფეიქრო და სამკერვალო წარმოება (30%); </a:t>
            </a:r>
            <a:endParaRPr lang="en-US" sz="2400" dirty="0"/>
          </a:p>
          <a:p>
            <a:pPr lvl="0">
              <a:buFont typeface="Wingdings" pitchFamily="2" charset="2"/>
              <a:buChar char="Ø"/>
            </a:pPr>
            <a:r>
              <a:rPr lang="ka-GE" sz="2400" dirty="0"/>
              <a:t>არალითონური მინერალების წარმოება (24%); </a:t>
            </a:r>
            <a:endParaRPr lang="en-US" sz="2400" dirty="0"/>
          </a:p>
          <a:p>
            <a:pPr lvl="0">
              <a:buFont typeface="Wingdings" pitchFamily="2" charset="2"/>
              <a:buChar char="Ø"/>
            </a:pPr>
            <a:r>
              <a:rPr lang="ka-GE" sz="2400" dirty="0"/>
              <a:t>პოლიგრაფია; </a:t>
            </a:r>
            <a:endParaRPr lang="en-US" sz="2400" dirty="0"/>
          </a:p>
          <a:p>
            <a:pPr lvl="0">
              <a:buFont typeface="Wingdings" pitchFamily="2" charset="2"/>
              <a:buChar char="Ø"/>
            </a:pPr>
            <a:r>
              <a:rPr lang="ka-GE" sz="2400" dirty="0"/>
              <a:t>მანქანათმშენებლობა (მათ შორის მოწყობილობებისა და ელექტროტექნიკის წარმოება; სამეცნიერო-ტექნიკური საქმიანობა);</a:t>
            </a:r>
            <a:endParaRPr lang="en-US" sz="2400" dirty="0"/>
          </a:p>
          <a:p>
            <a:pPr lvl="0">
              <a:buFont typeface="Wingdings" pitchFamily="2" charset="2"/>
              <a:buChar char="Ø"/>
            </a:pPr>
            <a:r>
              <a:rPr lang="ka-GE" sz="2400" dirty="0"/>
              <a:t>კომპიუტერების წარმოება;</a:t>
            </a:r>
            <a:endParaRPr lang="en-US" sz="2400" dirty="0"/>
          </a:p>
          <a:p>
            <a:pPr lvl="0">
              <a:buFont typeface="Wingdings" pitchFamily="2" charset="2"/>
              <a:buChar char="Ø"/>
            </a:pPr>
            <a:r>
              <a:rPr lang="ka-GE" sz="2400" dirty="0"/>
              <a:t>საბითუმო და საცალო ვაჭრობა;</a:t>
            </a:r>
            <a:endParaRPr lang="en-US" sz="2400" dirty="0"/>
          </a:p>
          <a:p>
            <a:pPr lvl="0">
              <a:buFont typeface="Wingdings" pitchFamily="2" charset="2"/>
              <a:buChar char="Ø"/>
            </a:pPr>
            <a:r>
              <a:rPr lang="ka-GE" sz="2400" dirty="0"/>
              <a:t>ჯანდაცვა;</a:t>
            </a:r>
            <a:endParaRPr lang="en-US" sz="2400" dirty="0"/>
          </a:p>
          <a:p>
            <a:pPr lvl="0">
              <a:buFont typeface="Wingdings" pitchFamily="2" charset="2"/>
              <a:buChar char="Ø"/>
            </a:pPr>
            <a:r>
              <a:rPr lang="ka-GE" sz="2400" dirty="0"/>
              <a:t>სოციალური მომსახურება</a:t>
            </a:r>
            <a:r>
              <a:rPr lang="ka-GE" sz="2400" dirty="0" smtClean="0"/>
              <a:t>.</a:t>
            </a:r>
            <a:endParaRPr lang="en-US" sz="2000" b="1" i="1" dirty="0">
              <a:latin typeface="Sylfaen" pitchFamily="18" charset="0"/>
            </a:endParaRPr>
          </a:p>
        </p:txBody>
      </p:sp>
    </p:spTree>
    <p:extLst>
      <p:ext uri="{BB962C8B-B14F-4D97-AF65-F5344CB8AC3E}">
        <p14:creationId xmlns:p14="http://schemas.microsoft.com/office/powerpoint/2010/main" val="165848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792162"/>
          </a:xfrm>
          <a:solidFill>
            <a:schemeClr val="accent1"/>
          </a:solidFill>
        </p:spPr>
        <p:txBody>
          <a:bodyPr>
            <a:normAutofit/>
          </a:bodyPr>
          <a:lstStyle/>
          <a:p>
            <a:r>
              <a:rPr lang="ka-GE" sz="3200" b="1" dirty="0" smtClean="0">
                <a:solidFill>
                  <a:schemeClr val="bg1"/>
                </a:solidFill>
                <a:latin typeface="Sylfaen" pitchFamily="18" charset="0"/>
              </a:rPr>
              <a:t>პროექტით გათვალისწინებული აქტივობები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295400"/>
            <a:ext cx="8763000" cy="5334000"/>
          </a:xfrm>
        </p:spPr>
        <p:txBody>
          <a:bodyPr>
            <a:normAutofit fontScale="85000" lnSpcReduction="10000"/>
          </a:bodyPr>
          <a:lstStyle/>
          <a:p>
            <a:pPr lvl="0">
              <a:buFont typeface="Wingdings" pitchFamily="2" charset="2"/>
              <a:buChar char="Ø"/>
            </a:pPr>
            <a:r>
              <a:rPr lang="ka-GE" sz="2400" dirty="0" smtClean="0"/>
              <a:t>პოლონეთსა და ესტონეთში მიგრანტების დასაქმების შესაძლებლობების კვლევა;</a:t>
            </a:r>
          </a:p>
          <a:p>
            <a:pPr lvl="0">
              <a:buFont typeface="Wingdings" pitchFamily="2" charset="2"/>
              <a:buChar char="Ø"/>
            </a:pPr>
            <a:r>
              <a:rPr lang="ka-GE" sz="2400" dirty="0" smtClean="0"/>
              <a:t>საქართველოს მოსახლეობის ინფორმირება პოლონეთსა და ესტონეთში მიგრანტების დასაქმების შესაძლებლობების შესახებ;</a:t>
            </a:r>
          </a:p>
          <a:p>
            <a:pPr lvl="0">
              <a:buFont typeface="Wingdings" pitchFamily="2" charset="2"/>
              <a:buChar char="Ø"/>
            </a:pPr>
            <a:r>
              <a:rPr lang="ka-GE" sz="2400" dirty="0" smtClean="0"/>
              <a:t>პოლონეთსა და ესტონეთში დასაქმების მსურველთა რეგისტრაცია, კატეგორიზაცია და </a:t>
            </a:r>
            <a:r>
              <a:rPr lang="ka-GE" sz="2400" dirty="0"/>
              <a:t>პირველადი (წინასწარი) </a:t>
            </a:r>
            <a:r>
              <a:rPr lang="ka-GE" sz="2400" dirty="0" smtClean="0"/>
              <a:t>შერჩევა;</a:t>
            </a:r>
          </a:p>
          <a:p>
            <a:pPr lvl="0">
              <a:buFont typeface="Wingdings" pitchFamily="2" charset="2"/>
              <a:buChar char="Ø"/>
            </a:pPr>
            <a:r>
              <a:rPr lang="ka-GE" sz="2400" dirty="0" smtClean="0"/>
              <a:t>პოლონეთსა და ესტონეთში კონკრეტული ვაკანსიების მოძიება;</a:t>
            </a:r>
          </a:p>
          <a:p>
            <a:pPr lvl="0">
              <a:buFont typeface="Wingdings" pitchFamily="2" charset="2"/>
              <a:buChar char="Ø"/>
            </a:pPr>
            <a:r>
              <a:rPr lang="ka-GE" sz="2400" dirty="0" smtClean="0"/>
              <a:t>პოლონეთში დასაქმებისთვის არანაკლებ </a:t>
            </a:r>
            <a:r>
              <a:rPr lang="ka-GE" sz="2400" dirty="0"/>
              <a:t>70 და </a:t>
            </a:r>
            <a:r>
              <a:rPr lang="ka-GE" sz="2400" dirty="0" smtClean="0"/>
              <a:t>ესტონეთში - არანაკლებ </a:t>
            </a:r>
            <a:r>
              <a:rPr lang="ka-GE" sz="2400" dirty="0"/>
              <a:t>10 შრომითი მიგრანტის </a:t>
            </a:r>
            <a:r>
              <a:rPr lang="ka-GE" sz="2400" dirty="0" smtClean="0"/>
              <a:t>საბოლოო შერჩევა</a:t>
            </a:r>
            <a:r>
              <a:rPr lang="ka-GE" sz="2400" dirty="0"/>
              <a:t>; </a:t>
            </a:r>
            <a:endParaRPr lang="en-US" sz="2400" dirty="0"/>
          </a:p>
          <a:p>
            <a:pPr lvl="0">
              <a:buFont typeface="Wingdings" pitchFamily="2" charset="2"/>
              <a:buChar char="Ø"/>
            </a:pPr>
            <a:r>
              <a:rPr lang="ka-GE" sz="2400" dirty="0" smtClean="0"/>
              <a:t>მიგრანტების გამგზავრების-წინა </a:t>
            </a:r>
            <a:r>
              <a:rPr lang="ka-GE" sz="2400" dirty="0" smtClean="0"/>
              <a:t>ორიენტაცია </a:t>
            </a:r>
            <a:r>
              <a:rPr lang="ka-GE" sz="2400" dirty="0" smtClean="0"/>
              <a:t>და ტრენინგი; </a:t>
            </a:r>
            <a:endParaRPr lang="en-US" sz="2400" dirty="0" smtClean="0"/>
          </a:p>
          <a:p>
            <a:pPr lvl="0">
              <a:buFont typeface="Wingdings" pitchFamily="2" charset="2"/>
              <a:buChar char="Ø"/>
            </a:pPr>
            <a:r>
              <a:rPr lang="ka-GE" sz="2400" dirty="0" smtClean="0"/>
              <a:t>მიგრანტების გამგზავრებისათვის საჭირო პროცედურების (ვიზა, ბილეთი, ჩასვლა და ა.შ.) მხარდაჭერა; </a:t>
            </a:r>
            <a:endParaRPr lang="en-US" sz="2400" dirty="0" smtClean="0"/>
          </a:p>
          <a:p>
            <a:pPr lvl="0">
              <a:buFont typeface="Wingdings" pitchFamily="2" charset="2"/>
              <a:buChar char="Ø"/>
            </a:pPr>
            <a:r>
              <a:rPr lang="ka-GE" sz="2400" dirty="0" smtClean="0"/>
              <a:t>მიგრანტთა </a:t>
            </a:r>
            <a:r>
              <a:rPr lang="ka-GE" sz="2400" dirty="0"/>
              <a:t>ჩასვლის შემდგომი ორიენტაცია და დამსაქმებელთან დაკავშირებაში დახმარება; </a:t>
            </a:r>
            <a:endParaRPr lang="en-US" sz="2400" dirty="0"/>
          </a:p>
          <a:p>
            <a:pPr lvl="0">
              <a:buFont typeface="Wingdings" pitchFamily="2" charset="2"/>
              <a:buChar char="Ø"/>
            </a:pPr>
            <a:r>
              <a:rPr lang="ka-GE" sz="2400" dirty="0"/>
              <a:t>პოლონეთსა და ესტონეთში დასაქმებული მიგრანტების </a:t>
            </a:r>
            <a:r>
              <a:rPr lang="ka-GE" sz="2400" dirty="0" smtClean="0"/>
              <a:t>შრომითი და სოციალური უფლებების მონიტორინგის მხარდაჭერა. </a:t>
            </a:r>
            <a:endParaRPr lang="en-US" sz="2400" dirty="0"/>
          </a:p>
          <a:p>
            <a:pPr>
              <a:buFont typeface="Wingdings" pitchFamily="2" charset="2"/>
              <a:buChar char="Ø"/>
            </a:pPr>
            <a:endParaRPr lang="en-US" sz="2400" dirty="0">
              <a:latin typeface="Sylfaen" pitchFamily="18" charset="0"/>
            </a:endParaRPr>
          </a:p>
        </p:txBody>
      </p:sp>
    </p:spTree>
    <p:extLst>
      <p:ext uri="{BB962C8B-B14F-4D97-AF65-F5344CB8AC3E}">
        <p14:creationId xmlns:p14="http://schemas.microsoft.com/office/powerpoint/2010/main" val="23596995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838200"/>
          </a:xfrm>
          <a:solidFill>
            <a:schemeClr val="accent1"/>
          </a:solidFill>
        </p:spPr>
        <p:txBody>
          <a:bodyPr>
            <a:normAutofit/>
          </a:bodyPr>
          <a:lstStyle/>
          <a:p>
            <a:r>
              <a:rPr lang="ka-GE" sz="3200" b="1" dirty="0" smtClean="0">
                <a:solidFill>
                  <a:schemeClr val="bg1"/>
                </a:solidFill>
              </a:rPr>
              <a:t>ესტონეთში ცხოვრების ღირებულება</a:t>
            </a:r>
            <a:endParaRPr lang="en-US" sz="3200" b="1" dirty="0">
              <a:solidFill>
                <a:schemeClr val="bg1"/>
              </a:solidFill>
            </a:endParaRPr>
          </a:p>
        </p:txBody>
      </p:sp>
      <p:sp>
        <p:nvSpPr>
          <p:cNvPr id="3" name="Content Placeholder 2"/>
          <p:cNvSpPr>
            <a:spLocks noGrp="1"/>
          </p:cNvSpPr>
          <p:nvPr>
            <p:ph idx="1"/>
          </p:nvPr>
        </p:nvSpPr>
        <p:spPr>
          <a:xfrm>
            <a:off x="228600" y="1066800"/>
            <a:ext cx="8763000" cy="5562600"/>
          </a:xfrm>
        </p:spPr>
        <p:txBody>
          <a:bodyPr>
            <a:normAutofit/>
          </a:bodyPr>
          <a:lstStyle/>
          <a:p>
            <a:pPr marL="0" indent="0">
              <a:buNone/>
            </a:pPr>
            <a:r>
              <a:rPr lang="ka-GE" sz="2400" b="1" i="1" dirty="0" smtClean="0"/>
              <a:t>ინფორმაციისთვის</a:t>
            </a:r>
            <a:r>
              <a:rPr lang="ka-GE" sz="2400" b="1" i="1" dirty="0"/>
              <a:t>:</a:t>
            </a:r>
            <a:r>
              <a:rPr lang="ka-GE" sz="2400" dirty="0"/>
              <a:t> </a:t>
            </a:r>
            <a:endParaRPr lang="ka-GE" sz="2400" dirty="0" smtClean="0"/>
          </a:p>
          <a:p>
            <a:pPr marL="0" indent="0">
              <a:buNone/>
            </a:pPr>
            <a:endParaRPr lang="ka-GE" sz="1000" dirty="0" smtClean="0"/>
          </a:p>
          <a:p>
            <a:pPr marL="0" indent="0">
              <a:buNone/>
            </a:pPr>
            <a:r>
              <a:rPr lang="ka-GE" sz="2400" dirty="0" smtClean="0"/>
              <a:t>2016 </a:t>
            </a:r>
            <a:r>
              <a:rPr lang="ka-GE" sz="2400" dirty="0"/>
              <a:t>წლის ივნისის მდგომარეობით, </a:t>
            </a:r>
            <a:r>
              <a:rPr lang="ka-GE" sz="2400" dirty="0" smtClean="0"/>
              <a:t>ესტონეთში:</a:t>
            </a:r>
          </a:p>
          <a:p>
            <a:r>
              <a:rPr lang="ka-GE" sz="2400" dirty="0" smtClean="0"/>
              <a:t>მინიმალური </a:t>
            </a:r>
            <a:r>
              <a:rPr lang="ka-GE" sz="2400" dirty="0"/>
              <a:t>ხელფასია 430 ევრო. </a:t>
            </a:r>
            <a:endParaRPr lang="ka-GE" sz="2400" dirty="0" smtClean="0"/>
          </a:p>
          <a:p>
            <a:r>
              <a:rPr lang="ka-GE" sz="2400" dirty="0" smtClean="0"/>
              <a:t>მაღალი </a:t>
            </a:r>
            <a:r>
              <a:rPr lang="ka-GE" sz="2400" dirty="0"/>
              <a:t>კვალიფიკაციის </a:t>
            </a:r>
            <a:r>
              <a:rPr lang="ka-GE" sz="2400" dirty="0" smtClean="0"/>
              <a:t>მომუშავის </a:t>
            </a:r>
            <a:r>
              <a:rPr lang="ka-GE" sz="2400" dirty="0"/>
              <a:t>საშუალო </a:t>
            </a:r>
            <a:r>
              <a:rPr lang="ka-GE" sz="2400" dirty="0" smtClean="0"/>
              <a:t>ხელფასი </a:t>
            </a:r>
            <a:r>
              <a:rPr lang="ka-GE" sz="2400" dirty="0"/>
              <a:t>-</a:t>
            </a:r>
            <a:r>
              <a:rPr lang="ka-GE" sz="2400" dirty="0" smtClean="0"/>
              <a:t> </a:t>
            </a:r>
            <a:r>
              <a:rPr lang="ka-GE" sz="2400" dirty="0"/>
              <a:t>1050-1210 ევრო თვეში</a:t>
            </a:r>
            <a:endParaRPr lang="ka-GE" sz="2400" dirty="0" smtClean="0"/>
          </a:p>
          <a:p>
            <a:r>
              <a:rPr lang="ka-GE" sz="2400" dirty="0" smtClean="0"/>
              <a:t>საშუალო </a:t>
            </a:r>
            <a:r>
              <a:rPr lang="ka-GE" sz="2400" dirty="0"/>
              <a:t>კვალიფიკაციის მომუშავის საშუალო ხელფასი </a:t>
            </a:r>
            <a:r>
              <a:rPr lang="ka-GE" sz="2400" dirty="0" smtClean="0"/>
              <a:t>- </a:t>
            </a:r>
            <a:r>
              <a:rPr lang="ka-GE" sz="2400" dirty="0"/>
              <a:t>652-718 ევრო თვეში</a:t>
            </a:r>
            <a:endParaRPr lang="ka-GE" sz="2400" dirty="0" smtClean="0"/>
          </a:p>
          <a:p>
            <a:r>
              <a:rPr lang="ka-GE" sz="2400" dirty="0" smtClean="0"/>
              <a:t>დაბალი </a:t>
            </a:r>
            <a:r>
              <a:rPr lang="ka-GE" sz="2400" dirty="0"/>
              <a:t>კვალიფიკაციის მომუშავის საშუალო </a:t>
            </a:r>
            <a:r>
              <a:rPr lang="ka-GE" sz="2400" dirty="0" smtClean="0"/>
              <a:t>ხელფასი </a:t>
            </a:r>
            <a:r>
              <a:rPr lang="ka-GE" sz="2400" dirty="0"/>
              <a:t>- 588-690 </a:t>
            </a:r>
            <a:r>
              <a:rPr lang="ka-GE" sz="2400" dirty="0" smtClean="0"/>
              <a:t>ევრო თვეში </a:t>
            </a:r>
          </a:p>
          <a:p>
            <a:r>
              <a:rPr lang="ka-GE" sz="2400" dirty="0" smtClean="0"/>
              <a:t>ცხოვრებისათვის </a:t>
            </a:r>
            <a:r>
              <a:rPr lang="ka-GE" sz="2400" dirty="0"/>
              <a:t>საჭირო საშუალო ხარჯები თვეში დაახლოებით 300-500 ევროა, აქედან კვების ხარჯებია 200-250 ევრო. </a:t>
            </a:r>
            <a:endParaRPr lang="en-US" sz="2400" dirty="0"/>
          </a:p>
          <a:p>
            <a:pPr marL="0" indent="0">
              <a:buNone/>
            </a:pPr>
            <a:endParaRPr lang="en-US" sz="2400" b="1" i="1" dirty="0">
              <a:latin typeface="Sylfaen" pitchFamily="18" charset="0"/>
            </a:endParaRPr>
          </a:p>
        </p:txBody>
      </p:sp>
    </p:spTree>
    <p:extLst>
      <p:ext uri="{BB962C8B-B14F-4D97-AF65-F5344CB8AC3E}">
        <p14:creationId xmlns:p14="http://schemas.microsoft.com/office/powerpoint/2010/main" val="900999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smtClean="0">
                <a:solidFill>
                  <a:schemeClr val="bg1"/>
                </a:solidFill>
              </a:rPr>
              <a:t>პოლონეთი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371600"/>
            <a:ext cx="8763000" cy="5334000"/>
          </a:xfrm>
        </p:spPr>
        <p:txBody>
          <a:bodyPr>
            <a:normAutofit/>
          </a:bodyPr>
          <a:lstStyle/>
          <a:p>
            <a:pPr marL="0" indent="0">
              <a:buNone/>
            </a:pPr>
            <a:r>
              <a:rPr lang="ka-GE" sz="2400" b="1" dirty="0"/>
              <a:t>მიგრანტების დასაქმების სამართლებრივი საფუძვლები</a:t>
            </a:r>
            <a:endParaRPr lang="ka-GE" sz="2400" dirty="0" smtClean="0"/>
          </a:p>
          <a:p>
            <a:pPr marL="0" indent="0">
              <a:buNone/>
            </a:pPr>
            <a:endParaRPr lang="ka-GE" sz="2400" dirty="0"/>
          </a:p>
          <a:p>
            <a:pPr marL="0" indent="0">
              <a:buNone/>
            </a:pPr>
            <a:r>
              <a:rPr lang="ka-GE" sz="2400" dirty="0" smtClean="0"/>
              <a:t>პოლონეთის </a:t>
            </a:r>
            <a:r>
              <a:rPr lang="ka-GE" sz="2400" dirty="0"/>
              <a:t>რესპუბლიკას საქართველოსა და კიდევ ხუთ ქვეყანასთან (უკრაინა, ბელორუსია, რუსეთი, მოლდოვეთი, სომხეთი) აქვს </a:t>
            </a:r>
            <a:r>
              <a:rPr lang="ka-GE" sz="2400" b="1" i="1" dirty="0"/>
              <a:t>ადგილობრივ შრომის ბაზარზე უცხოური სამუშაო ძალის დაშვების გამარტივებული რეჟიმი, </a:t>
            </a:r>
            <a:r>
              <a:rPr lang="ka-GE" sz="2400" dirty="0"/>
              <a:t>რაც ითვალისწინებს ამ ქვეყნის მოქალაქეების პოლონეთში 12 თვიან პეროდში 6 თვით ლეგალურად დასაქმების შესაძლებლობას სამუშაო ვიზის საფუძველზე, </a:t>
            </a:r>
            <a:r>
              <a:rPr lang="ka-GE" sz="2400" b="1" i="1" dirty="0"/>
              <a:t>სამუშაო ნებართვის გარეშე.</a:t>
            </a:r>
            <a:endParaRPr lang="en-US" sz="2400" dirty="0"/>
          </a:p>
          <a:p>
            <a:pPr marL="0" indent="0">
              <a:buNone/>
            </a:pPr>
            <a:endParaRPr lang="ka-GE" sz="2400" dirty="0" smtClean="0">
              <a:latin typeface="Sylfaen" pitchFamily="18" charset="0"/>
            </a:endParaRPr>
          </a:p>
          <a:p>
            <a:pPr marL="0" indent="0">
              <a:buNone/>
            </a:pPr>
            <a:endParaRPr lang="en-US" sz="2400" dirty="0">
              <a:latin typeface="Sylfaen" pitchFamily="18" charset="0"/>
            </a:endParaRPr>
          </a:p>
        </p:txBody>
      </p:sp>
    </p:spTree>
    <p:extLst>
      <p:ext uri="{BB962C8B-B14F-4D97-AF65-F5344CB8AC3E}">
        <p14:creationId xmlns:p14="http://schemas.microsoft.com/office/powerpoint/2010/main" val="3806128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fontScale="90000"/>
          </a:bodyPr>
          <a:lstStyle/>
          <a:p>
            <a:r>
              <a:rPr lang="ka-GE" sz="3200" b="1" dirty="0" smtClean="0">
                <a:solidFill>
                  <a:schemeClr val="bg1"/>
                </a:solidFill>
              </a:rPr>
              <a:t>პოლონეთში მიგრანტების დასაქმების ძირითადი პროცედურები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219200"/>
            <a:ext cx="8763000" cy="5486400"/>
          </a:xfrm>
        </p:spPr>
        <p:txBody>
          <a:bodyPr>
            <a:normAutofit/>
          </a:bodyPr>
          <a:lstStyle/>
          <a:p>
            <a:pPr>
              <a:buFont typeface="Wingdings" pitchFamily="2" charset="2"/>
              <a:buChar char="Ø"/>
            </a:pPr>
            <a:r>
              <a:rPr lang="ka-GE" sz="2400" dirty="0"/>
              <a:t>პოლონელი დამსაქმებელი ავსებს სპეციალურ დეკლარაციას - „დამსაქმებლის განაცხადი უცხოელის დასაქმებაზე</a:t>
            </a:r>
            <a:r>
              <a:rPr lang="ka-GE" sz="2400" dirty="0" smtClean="0"/>
              <a:t>“ და არეგისტრირებს </a:t>
            </a:r>
            <a:r>
              <a:rPr lang="ka-GE" sz="2400" dirty="0"/>
              <a:t>პოლონეთის შრომის (დასაქმების სახელმწიფო სამსახურის) ადგილობრივ, მუნიციპალურ ოფისში. </a:t>
            </a:r>
            <a:r>
              <a:rPr lang="ka-GE" sz="2400" dirty="0" smtClean="0"/>
              <a:t>განაცხადის რეგისტრაციის ვადები ვოევოდების </a:t>
            </a:r>
            <a:r>
              <a:rPr lang="ka-GE" sz="2400" dirty="0"/>
              <a:t>(პოლონეთის რეგიონების) მიხედვით განსხვავებულია და გრძელდება 10-14 </a:t>
            </a:r>
            <a:r>
              <a:rPr lang="ka-GE" sz="2400" dirty="0" smtClean="0"/>
              <a:t>დღე. </a:t>
            </a:r>
          </a:p>
          <a:p>
            <a:pPr>
              <a:buFont typeface="Wingdings" pitchFamily="2" charset="2"/>
              <a:buChar char="Ø"/>
            </a:pPr>
            <a:r>
              <a:rPr lang="ka-GE" sz="2400" dirty="0" smtClean="0"/>
              <a:t>დეკლარაციის </a:t>
            </a:r>
            <a:r>
              <a:rPr lang="ka-GE" sz="2400" dirty="0"/>
              <a:t>ორიგინალი ფოსტით ეგზავნება უცხოელ პოტენციურ მომუშავეს და იგი არის საფუძველი პოლონეთში დასაქმების მსურველი უცხოელისთვის სამუშაო ვიზის მისაღებად. </a:t>
            </a:r>
            <a:endParaRPr lang="ka-GE" sz="2400" dirty="0" smtClean="0"/>
          </a:p>
          <a:p>
            <a:pPr>
              <a:buFont typeface="Wingdings" pitchFamily="2" charset="2"/>
              <a:buChar char="Ø"/>
            </a:pPr>
            <a:r>
              <a:rPr lang="ka-GE" sz="2400" dirty="0" smtClean="0"/>
              <a:t>სეზონურ/დროებით სამუშაოზე დასაქმებისთვის საკონსულო </a:t>
            </a:r>
            <a:r>
              <a:rPr lang="ka-GE" sz="2400" dirty="0"/>
              <a:t>გასცემს ეროვნულ </a:t>
            </a:r>
            <a:r>
              <a:rPr lang="en-US" sz="2400" dirty="0" err="1"/>
              <a:t>ვიზ</a:t>
            </a:r>
            <a:r>
              <a:rPr lang="ka-GE" sz="2400" dirty="0"/>
              <a:t>ას. </a:t>
            </a:r>
            <a:r>
              <a:rPr lang="ka-GE" sz="2400" dirty="0" smtClean="0"/>
              <a:t> </a:t>
            </a:r>
            <a:endParaRPr lang="en-US" sz="2400" dirty="0">
              <a:latin typeface="Sylfaen" pitchFamily="18" charset="0"/>
            </a:endParaRPr>
          </a:p>
        </p:txBody>
      </p:sp>
    </p:spTree>
    <p:extLst>
      <p:ext uri="{BB962C8B-B14F-4D97-AF65-F5344CB8AC3E}">
        <p14:creationId xmlns:p14="http://schemas.microsoft.com/office/powerpoint/2010/main" val="3332112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609600"/>
          </a:xfrm>
          <a:solidFill>
            <a:schemeClr val="accent1"/>
          </a:solidFill>
        </p:spPr>
        <p:txBody>
          <a:bodyPr>
            <a:normAutofit/>
          </a:bodyPr>
          <a:lstStyle/>
          <a:p>
            <a:r>
              <a:rPr lang="ka-GE" sz="3200" b="1" dirty="0" smtClean="0">
                <a:solidFill>
                  <a:schemeClr val="bg1"/>
                </a:solidFill>
              </a:rPr>
              <a:t>სავიზო პროცედურები (1)</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838200"/>
            <a:ext cx="8763000" cy="5867400"/>
          </a:xfrm>
        </p:spPr>
        <p:txBody>
          <a:bodyPr>
            <a:normAutofit fontScale="92500" lnSpcReduction="10000"/>
          </a:bodyPr>
          <a:lstStyle/>
          <a:p>
            <a:pPr marL="457200" indent="-457200">
              <a:buFont typeface="+mj-lt"/>
              <a:buAutoNum type="arabicPeriod"/>
            </a:pPr>
            <a:r>
              <a:rPr lang="ka-GE" sz="2400" dirty="0"/>
              <a:t>პოლონეთის საკონსულოებში მოქმედებს ვიზის რეგისტრაციის ელექტრონული სისტემა. </a:t>
            </a:r>
            <a:endParaRPr lang="en-US" sz="2400" dirty="0"/>
          </a:p>
          <a:p>
            <a:pPr marL="457200" indent="-457200">
              <a:buFont typeface="+mj-lt"/>
              <a:buAutoNum type="arabicPeriod"/>
            </a:pPr>
            <a:r>
              <a:rPr lang="ka-GE" sz="2400" dirty="0"/>
              <a:t>ვიზის მისაღებად პოტენციური მიგრანტი უნდა დარეგისტრირდეს პოლონეთის საგარეო საქმეთა სამინისტროს ვებ-გვერდზე </a:t>
            </a:r>
            <a:r>
              <a:rPr lang="ka-GE" sz="2400" u="sng" dirty="0">
                <a:hlinkClick r:id="rId2"/>
              </a:rPr>
              <a:t>https://secure.e-konsulat.gov.pl/</a:t>
            </a:r>
            <a:r>
              <a:rPr lang="ka-GE" sz="2400" dirty="0"/>
              <a:t>. რეგისტრაციისას, პირველ რიგში, უნდა აირჩიოს შესაბამისი სარეგისტრაციო ფორმა </a:t>
            </a:r>
            <a:r>
              <a:rPr lang="ka-GE" sz="2400" dirty="0" smtClean="0"/>
              <a:t>ეროვნული </a:t>
            </a:r>
            <a:r>
              <a:rPr lang="ka-GE" sz="2400" dirty="0"/>
              <a:t>ვიზისთვის და შეავსოს განაცხადი.</a:t>
            </a:r>
            <a:r>
              <a:rPr lang="en-US" sz="2400" dirty="0" smtClean="0">
                <a:effectLst/>
              </a:rPr>
              <a:t> </a:t>
            </a:r>
            <a:r>
              <a:rPr lang="ka-GE" sz="2400" dirty="0"/>
              <a:t>არის ასევე განაცხადი შენგენის </a:t>
            </a:r>
            <a:r>
              <a:rPr lang="ka-GE" sz="2400" dirty="0" smtClean="0"/>
              <a:t>ვიზაზე. </a:t>
            </a:r>
            <a:r>
              <a:rPr lang="ka-GE" sz="2400" dirty="0"/>
              <a:t>ამ ტიპის ვიზა პოლონეთში დასაქმების მსურველებზე არ გაიცემა.</a:t>
            </a:r>
            <a:endParaRPr lang="en-US" sz="2400" dirty="0"/>
          </a:p>
          <a:p>
            <a:pPr marL="457200" indent="-457200">
              <a:buFont typeface="+mj-lt"/>
              <a:buAutoNum type="arabicPeriod"/>
            </a:pPr>
            <a:r>
              <a:rPr lang="ka-GE" sz="2400" dirty="0"/>
              <a:t>პოლონეთის </a:t>
            </a:r>
            <a:r>
              <a:rPr lang="ka-GE" sz="2400" dirty="0" smtClean="0"/>
              <a:t>ეროვნულ </a:t>
            </a:r>
            <a:r>
              <a:rPr lang="ka-GE" sz="2400" dirty="0"/>
              <a:t>ვიზაზე გასაუბრების მოლოდინის დროა 30 დღე. </a:t>
            </a:r>
            <a:endParaRPr lang="ka-GE" sz="2400" dirty="0" smtClean="0"/>
          </a:p>
          <a:p>
            <a:pPr marL="457200" indent="-457200">
              <a:buFont typeface="+mj-lt"/>
              <a:buAutoNum type="arabicPeriod"/>
            </a:pPr>
            <a:r>
              <a:rPr lang="ka-GE" sz="2400" dirty="0" smtClean="0"/>
              <a:t>მას </a:t>
            </a:r>
            <a:r>
              <a:rPr lang="ka-GE" sz="2400" dirty="0"/>
              <a:t>შემდეგ, რაც მოვა განაცხადის რეგისტრაციის დადასტურება, აპლიკანტმა (განმცხადებელმა) უნდა ამობეჭდოს განაცხადი, მოაწეროს ხელი დოკუმეტის ბოლო გვერდზე მონიშნულ ორ ადგილას და სხვა საჭირო დოკუმენტებთან ერთად საკონსულოში პირადად უნდა წარადგინოს. </a:t>
            </a:r>
            <a:endParaRPr lang="ka-GE" sz="2400" dirty="0" smtClean="0"/>
          </a:p>
          <a:p>
            <a:pPr marL="0" indent="0">
              <a:buNone/>
            </a:pPr>
            <a:r>
              <a:rPr lang="ka-GE" sz="2200" b="1" i="1" dirty="0" smtClean="0">
                <a:latin typeface="Sylfaen" pitchFamily="18" charset="0"/>
              </a:rPr>
              <a:t>*ვიზის მისაღებად საჭირო დოკუმენტების ჩამონათვალი  იხ. ანგარიშში.</a:t>
            </a:r>
            <a:endParaRPr lang="en-US" sz="2200" b="1" i="1" dirty="0">
              <a:latin typeface="Sylfaen" pitchFamily="18" charset="0"/>
            </a:endParaRPr>
          </a:p>
        </p:txBody>
      </p:sp>
    </p:spTree>
    <p:extLst>
      <p:ext uri="{BB962C8B-B14F-4D97-AF65-F5344CB8AC3E}">
        <p14:creationId xmlns:p14="http://schemas.microsoft.com/office/powerpoint/2010/main" val="1094996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609600"/>
          </a:xfrm>
          <a:solidFill>
            <a:schemeClr val="accent1"/>
          </a:solidFill>
        </p:spPr>
        <p:txBody>
          <a:bodyPr>
            <a:normAutofit/>
          </a:bodyPr>
          <a:lstStyle/>
          <a:p>
            <a:r>
              <a:rPr lang="ka-GE" sz="3200" b="1" dirty="0" smtClean="0">
                <a:solidFill>
                  <a:schemeClr val="bg1"/>
                </a:solidFill>
              </a:rPr>
              <a:t>სავიზო პროცედურები (2)</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838200"/>
            <a:ext cx="8763000" cy="5867400"/>
          </a:xfrm>
        </p:spPr>
        <p:txBody>
          <a:bodyPr>
            <a:normAutofit lnSpcReduction="10000"/>
          </a:bodyPr>
          <a:lstStyle/>
          <a:p>
            <a:pPr fontAlgn="base"/>
            <a:r>
              <a:rPr lang="en-US" sz="2400" b="1" i="1" dirty="0" err="1"/>
              <a:t>სავიზო</a:t>
            </a:r>
            <a:r>
              <a:rPr lang="en-US" sz="2400" b="1" i="1" dirty="0"/>
              <a:t> </a:t>
            </a:r>
            <a:r>
              <a:rPr lang="en-US" sz="2400" b="1" i="1" dirty="0" err="1"/>
              <a:t>მოსაკრებელი</a:t>
            </a:r>
            <a:r>
              <a:rPr lang="en-US" sz="2400" b="1" i="1" dirty="0"/>
              <a:t> </a:t>
            </a:r>
            <a:r>
              <a:rPr lang="en-US" sz="2400" b="1" i="1" dirty="0" err="1"/>
              <a:t>შეადგენს</a:t>
            </a:r>
            <a:r>
              <a:rPr lang="en-US" sz="2400" b="1" i="1" dirty="0"/>
              <a:t> </a:t>
            </a:r>
            <a:r>
              <a:rPr lang="ka-GE" sz="2400" b="1" i="1" dirty="0" smtClean="0"/>
              <a:t> </a:t>
            </a:r>
            <a:r>
              <a:rPr lang="en-US" sz="2400" b="1" i="1" dirty="0" smtClean="0"/>
              <a:t>60 </a:t>
            </a:r>
            <a:r>
              <a:rPr lang="en-US" sz="2400" b="1" i="1" dirty="0" err="1"/>
              <a:t>ევროს</a:t>
            </a:r>
            <a:r>
              <a:rPr lang="en-US" sz="2400" b="1" dirty="0"/>
              <a:t>  </a:t>
            </a:r>
            <a:r>
              <a:rPr lang="en-US" sz="2400" dirty="0"/>
              <a:t>(</a:t>
            </a:r>
            <a:r>
              <a:rPr lang="en-US" sz="2400" dirty="0" err="1"/>
              <a:t>სავიზო</a:t>
            </a:r>
            <a:r>
              <a:rPr lang="en-US" sz="2400" dirty="0"/>
              <a:t> </a:t>
            </a:r>
            <a:r>
              <a:rPr lang="en-US" sz="2400" dirty="0" err="1"/>
              <a:t>მოსაკრებლის</a:t>
            </a:r>
            <a:r>
              <a:rPr lang="en-US" sz="2400" dirty="0"/>
              <a:t> </a:t>
            </a:r>
            <a:r>
              <a:rPr lang="en-US" sz="2400" dirty="0" err="1"/>
              <a:t>გადახდა</a:t>
            </a:r>
            <a:r>
              <a:rPr lang="en-US" sz="2400" dirty="0"/>
              <a:t> </a:t>
            </a:r>
            <a:r>
              <a:rPr lang="en-US" sz="2400" dirty="0" err="1"/>
              <a:t>ხდება</a:t>
            </a:r>
            <a:r>
              <a:rPr lang="en-US" sz="2400" dirty="0"/>
              <a:t> </a:t>
            </a:r>
            <a:r>
              <a:rPr lang="en-US" sz="2400" dirty="0" err="1"/>
              <a:t>წინასწარ</a:t>
            </a:r>
            <a:r>
              <a:rPr lang="en-US" sz="2400" dirty="0"/>
              <a:t>, </a:t>
            </a:r>
            <a:r>
              <a:rPr lang="en-US" sz="2400" dirty="0" err="1"/>
              <a:t>ნაღდი</a:t>
            </a:r>
            <a:r>
              <a:rPr lang="en-US" sz="2400" dirty="0"/>
              <a:t> </a:t>
            </a:r>
            <a:r>
              <a:rPr lang="en-US" sz="2400" dirty="0" err="1"/>
              <a:t>ანგარიშსწორებით</a:t>
            </a:r>
            <a:r>
              <a:rPr lang="en-US" sz="2400" dirty="0"/>
              <a:t>, </a:t>
            </a:r>
            <a:r>
              <a:rPr lang="en-US" sz="2400" dirty="0" err="1"/>
              <a:t>ევროს</a:t>
            </a:r>
            <a:r>
              <a:rPr lang="en-US" sz="2400" dirty="0"/>
              <a:t> </a:t>
            </a:r>
            <a:r>
              <a:rPr lang="en-US" sz="2400" dirty="0" err="1"/>
              <a:t>ვალუტაში</a:t>
            </a:r>
            <a:r>
              <a:rPr lang="ka-GE" sz="2400" dirty="0"/>
              <a:t>. სავიზო მოსაკრებელი, </a:t>
            </a:r>
            <a:r>
              <a:rPr lang="en-US" sz="2400" dirty="0" err="1"/>
              <a:t>ვიზაზე</a:t>
            </a:r>
            <a:r>
              <a:rPr lang="en-US" sz="2400" dirty="0"/>
              <a:t> </a:t>
            </a:r>
            <a:r>
              <a:rPr lang="en-US" sz="2400" dirty="0" err="1"/>
              <a:t>უარის</a:t>
            </a:r>
            <a:r>
              <a:rPr lang="en-US" sz="2400" dirty="0"/>
              <a:t> </a:t>
            </a:r>
            <a:r>
              <a:rPr lang="en-US" sz="2400" dirty="0" err="1"/>
              <a:t>თქმის</a:t>
            </a:r>
            <a:r>
              <a:rPr lang="en-US" sz="2400" dirty="0"/>
              <a:t> </a:t>
            </a:r>
            <a:r>
              <a:rPr lang="en-US" sz="2400" dirty="0" err="1"/>
              <a:t>შემთხვევაში</a:t>
            </a:r>
            <a:r>
              <a:rPr lang="en-US" sz="2400" dirty="0"/>
              <a:t>, </a:t>
            </a:r>
            <a:r>
              <a:rPr lang="en-US" sz="2400" dirty="0" err="1"/>
              <a:t>დაბრუნებას</a:t>
            </a:r>
            <a:r>
              <a:rPr lang="en-US" sz="2400" dirty="0"/>
              <a:t> </a:t>
            </a:r>
            <a:r>
              <a:rPr lang="en-US" sz="2400" dirty="0" err="1"/>
              <a:t>არ</a:t>
            </a:r>
            <a:r>
              <a:rPr lang="en-US" sz="2400" dirty="0"/>
              <a:t> </a:t>
            </a:r>
            <a:r>
              <a:rPr lang="en-US" sz="2400" dirty="0" err="1"/>
              <a:t>ექვემდებარება</a:t>
            </a:r>
            <a:r>
              <a:rPr lang="en-US" sz="2400" dirty="0"/>
              <a:t>)</a:t>
            </a:r>
            <a:r>
              <a:rPr lang="ka-GE" sz="2400" dirty="0" smtClean="0"/>
              <a:t>.</a:t>
            </a:r>
            <a:endParaRPr lang="en-US" sz="2400" dirty="0"/>
          </a:p>
          <a:p>
            <a:r>
              <a:rPr lang="en-US" sz="2400" dirty="0" err="1"/>
              <a:t>საბუთების</a:t>
            </a:r>
            <a:r>
              <a:rPr lang="en-US" sz="2400" dirty="0"/>
              <a:t> </a:t>
            </a:r>
            <a:r>
              <a:rPr lang="en-US" sz="2400" dirty="0" err="1" smtClean="0"/>
              <a:t>არ</a:t>
            </a:r>
            <a:r>
              <a:rPr lang="ka-GE" sz="2400" dirty="0" smtClean="0"/>
              <a:t>ა</a:t>
            </a:r>
            <a:r>
              <a:rPr lang="en-US" sz="2400" dirty="0" err="1" smtClean="0"/>
              <a:t>სრულყოფ</a:t>
            </a:r>
            <a:r>
              <a:rPr lang="ka-GE" sz="2400" dirty="0"/>
              <a:t>ი</a:t>
            </a:r>
            <a:r>
              <a:rPr lang="en-US" sz="2400" dirty="0" err="1"/>
              <a:t>ლი</a:t>
            </a:r>
            <a:r>
              <a:rPr lang="en-US" sz="2400" dirty="0"/>
              <a:t> </a:t>
            </a:r>
            <a:r>
              <a:rPr lang="en-US" sz="2400" dirty="0" err="1"/>
              <a:t>სახით</a:t>
            </a:r>
            <a:r>
              <a:rPr lang="en-US" sz="2400" dirty="0"/>
              <a:t> </a:t>
            </a:r>
            <a:r>
              <a:rPr lang="en-US" sz="2400" dirty="0" err="1"/>
              <a:t>წარდგენ</a:t>
            </a:r>
            <a:r>
              <a:rPr lang="ka-GE" sz="2400" dirty="0"/>
              <a:t>ა </a:t>
            </a:r>
            <a:r>
              <a:rPr lang="en-US" sz="2400" dirty="0" err="1"/>
              <a:t>არის</a:t>
            </a:r>
            <a:r>
              <a:rPr lang="en-US" sz="2400" dirty="0"/>
              <a:t> </a:t>
            </a:r>
            <a:r>
              <a:rPr lang="en-US" sz="2400" dirty="0" err="1"/>
              <a:t>სავიზო</a:t>
            </a:r>
            <a:r>
              <a:rPr lang="en-US" sz="2400" dirty="0"/>
              <a:t> </a:t>
            </a:r>
            <a:r>
              <a:rPr lang="en-US" sz="2400" dirty="0" err="1"/>
              <a:t>განაცხადის</a:t>
            </a:r>
            <a:r>
              <a:rPr lang="en-US" sz="2400" dirty="0"/>
              <a:t> </a:t>
            </a:r>
            <a:r>
              <a:rPr lang="en-US" sz="2400" dirty="0" err="1"/>
              <a:t>მიღებაზე</a:t>
            </a:r>
            <a:r>
              <a:rPr lang="en-US" sz="2400" dirty="0"/>
              <a:t> </a:t>
            </a:r>
            <a:r>
              <a:rPr lang="en-US" sz="2400" dirty="0" err="1"/>
              <a:t>უარის</a:t>
            </a:r>
            <a:r>
              <a:rPr lang="en-US" sz="2400" dirty="0"/>
              <a:t> </a:t>
            </a:r>
            <a:r>
              <a:rPr lang="en-US" sz="2400" dirty="0" err="1"/>
              <a:t>თქმის</a:t>
            </a:r>
            <a:r>
              <a:rPr lang="en-US" sz="2400" dirty="0"/>
              <a:t> </a:t>
            </a:r>
            <a:r>
              <a:rPr lang="en-US" sz="2400" dirty="0" err="1"/>
              <a:t>მიზეზი</a:t>
            </a:r>
            <a:r>
              <a:rPr lang="en-US" sz="2400" dirty="0"/>
              <a:t>, </a:t>
            </a:r>
            <a:r>
              <a:rPr lang="en-US" sz="2400" dirty="0" err="1"/>
              <a:t>რაც</a:t>
            </a:r>
            <a:r>
              <a:rPr lang="en-US" sz="2400" dirty="0"/>
              <a:t> </a:t>
            </a:r>
            <a:r>
              <a:rPr lang="en-US" sz="2400" dirty="0" err="1"/>
              <a:t>საბუთების</a:t>
            </a:r>
            <a:r>
              <a:rPr lang="en-US" sz="2400" dirty="0"/>
              <a:t> </a:t>
            </a:r>
            <a:r>
              <a:rPr lang="en-US" sz="2400" dirty="0" err="1"/>
              <a:t>შეტანის</a:t>
            </a:r>
            <a:r>
              <a:rPr lang="en-US" sz="2400" dirty="0"/>
              <a:t> </a:t>
            </a:r>
            <a:r>
              <a:rPr lang="en-US" sz="2400" dirty="0" err="1"/>
              <a:t>თარიღის</a:t>
            </a:r>
            <a:r>
              <a:rPr lang="en-US" sz="2400" dirty="0"/>
              <a:t> </a:t>
            </a:r>
            <a:r>
              <a:rPr lang="en-US" sz="2400" dirty="0" err="1"/>
              <a:t>ხელახალი</a:t>
            </a:r>
            <a:r>
              <a:rPr lang="en-US" sz="2400" dirty="0"/>
              <a:t> </a:t>
            </a:r>
            <a:r>
              <a:rPr lang="en-US" sz="2400" dirty="0" err="1"/>
              <a:t>დანიშვნის</a:t>
            </a:r>
            <a:r>
              <a:rPr lang="en-US" sz="2400" dirty="0"/>
              <a:t> </a:t>
            </a:r>
            <a:r>
              <a:rPr lang="en-US" sz="2400" dirty="0" err="1"/>
              <a:t>აუცილებლობას</a:t>
            </a:r>
            <a:r>
              <a:rPr lang="en-US" sz="2400" dirty="0"/>
              <a:t> </a:t>
            </a:r>
            <a:r>
              <a:rPr lang="en-US" sz="2400" dirty="0" err="1"/>
              <a:t>განაპირობებს</a:t>
            </a:r>
            <a:r>
              <a:rPr lang="en-US" sz="2400" dirty="0"/>
              <a:t>. </a:t>
            </a:r>
            <a:endParaRPr lang="ka-GE" sz="2400" dirty="0" smtClean="0"/>
          </a:p>
          <a:p>
            <a:r>
              <a:rPr lang="en-US" sz="2400" dirty="0" err="1" smtClean="0"/>
              <a:t>პოლონეთის</a:t>
            </a:r>
            <a:r>
              <a:rPr lang="en-US" sz="2400" dirty="0"/>
              <a:t> </a:t>
            </a:r>
            <a:r>
              <a:rPr lang="en-US" sz="2400" dirty="0" err="1"/>
              <a:t>რესპუბლიკის</a:t>
            </a:r>
            <a:r>
              <a:rPr lang="en-US" sz="2400" dirty="0"/>
              <a:t> </a:t>
            </a:r>
            <a:r>
              <a:rPr lang="en-US" sz="2400" dirty="0" err="1"/>
              <a:t>საელჩოს</a:t>
            </a:r>
            <a:r>
              <a:rPr lang="en-US" sz="2400" dirty="0"/>
              <a:t> </a:t>
            </a:r>
            <a:r>
              <a:rPr lang="ka-GE" sz="2400" dirty="0"/>
              <a:t>საკონსულო განყოფილებას აქვს დამატებითი საბუთების მოთხოვნის უფლება. </a:t>
            </a:r>
            <a:endParaRPr lang="ka-GE" sz="2400" dirty="0" smtClean="0"/>
          </a:p>
          <a:p>
            <a:r>
              <a:rPr lang="ka-GE" sz="2400" dirty="0"/>
              <a:t>განაცხადის განხილვის ვადა არ აღემატება 10 დღეს. </a:t>
            </a:r>
            <a:endParaRPr lang="ka-GE" sz="2400" dirty="0" smtClean="0"/>
          </a:p>
          <a:p>
            <a:r>
              <a:rPr lang="ka-GE" sz="2400" b="1" i="1" dirty="0" smtClean="0"/>
              <a:t>გამარტივებული </a:t>
            </a:r>
            <a:r>
              <a:rPr lang="ka-GE" sz="2400" b="1" i="1" dirty="0"/>
              <a:t>პროცედურებით სეზონური/დროებითი  დასაქმებისთვის სამუშაო ვიზა გაიცემა მაქსიმუმ 180 დღით </a:t>
            </a:r>
            <a:r>
              <a:rPr lang="ka-GE" sz="2400" b="1" i="1" dirty="0" smtClean="0"/>
              <a:t>12 თვის განმავლობაში</a:t>
            </a:r>
            <a:r>
              <a:rPr lang="ka-GE" sz="2400" b="1" i="1" dirty="0"/>
              <a:t>.</a:t>
            </a:r>
            <a:endParaRPr lang="en-US" sz="2400" dirty="0"/>
          </a:p>
          <a:p>
            <a:endParaRPr lang="en-US" sz="2200" dirty="0">
              <a:latin typeface="Sylfaen" pitchFamily="18" charset="0"/>
            </a:endParaRPr>
          </a:p>
        </p:txBody>
      </p:sp>
    </p:spTree>
    <p:extLst>
      <p:ext uri="{BB962C8B-B14F-4D97-AF65-F5344CB8AC3E}">
        <p14:creationId xmlns:p14="http://schemas.microsoft.com/office/powerpoint/2010/main" val="1842517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a:solidFill>
            <a:schemeClr val="accent1"/>
          </a:solidFill>
        </p:spPr>
        <p:txBody>
          <a:bodyPr>
            <a:normAutofit/>
          </a:bodyPr>
          <a:lstStyle/>
          <a:p>
            <a:r>
              <a:rPr lang="ka-GE" sz="3200" b="1" dirty="0">
                <a:solidFill>
                  <a:schemeClr val="bg1"/>
                </a:solidFill>
              </a:rPr>
              <a:t>სამუშაო ვიზაზე უარის თქმის </a:t>
            </a:r>
            <a:r>
              <a:rPr lang="ka-GE" sz="3200" b="1" dirty="0" smtClean="0">
                <a:solidFill>
                  <a:schemeClr val="bg1"/>
                </a:solidFill>
              </a:rPr>
              <a:t> საფუძვლები</a:t>
            </a:r>
            <a:endParaRPr lang="en-US" sz="3200" b="1" dirty="0">
              <a:solidFill>
                <a:schemeClr val="bg1"/>
              </a:solidFill>
              <a:latin typeface="Sylfaen" pitchFamily="18" charset="0"/>
            </a:endParaRPr>
          </a:p>
        </p:txBody>
      </p:sp>
      <p:sp>
        <p:nvSpPr>
          <p:cNvPr id="3" name="Content Placeholder 2"/>
          <p:cNvSpPr>
            <a:spLocks noGrp="1"/>
          </p:cNvSpPr>
          <p:nvPr>
            <p:ph idx="1"/>
          </p:nvPr>
        </p:nvSpPr>
        <p:spPr>
          <a:xfrm>
            <a:off x="228600" y="1143000"/>
            <a:ext cx="8763000" cy="5562600"/>
          </a:xfrm>
        </p:spPr>
        <p:txBody>
          <a:bodyPr>
            <a:normAutofit/>
          </a:bodyPr>
          <a:lstStyle/>
          <a:p>
            <a:r>
              <a:rPr lang="ka-GE" sz="2400" dirty="0" smtClean="0"/>
              <a:t>ე</a:t>
            </a:r>
            <a:r>
              <a:rPr lang="ka-GE" sz="2400" dirty="0"/>
              <a:t>. წ. „ცუდი მიგრაციული ისტორია“ - სავიზო რეჟიმის ადრინდელი დარღვევა (SIS - შენგენის საინფორმაციო სისტემა ან დეპორტირებულების ეროვნული სია); </a:t>
            </a:r>
            <a:endParaRPr lang="en-US" sz="2400" dirty="0"/>
          </a:p>
          <a:p>
            <a:r>
              <a:rPr lang="ka-GE" sz="2400" dirty="0" smtClean="0"/>
              <a:t>დამსაქმებლის </a:t>
            </a:r>
            <a:r>
              <a:rPr lang="ka-GE" sz="2400" dirty="0"/>
              <a:t>არარსებობა/არასანდოობა; </a:t>
            </a:r>
            <a:endParaRPr lang="en-US" sz="2400" dirty="0"/>
          </a:p>
          <a:p>
            <a:r>
              <a:rPr lang="ka-GE" sz="2400" dirty="0" smtClean="0"/>
              <a:t>დამსაქმებელთან </a:t>
            </a:r>
            <a:r>
              <a:rPr lang="ka-GE" sz="2400" dirty="0"/>
              <a:t>დაკავშირების პრობლემები; </a:t>
            </a:r>
            <a:endParaRPr lang="en-US" sz="2400" dirty="0"/>
          </a:p>
          <a:p>
            <a:r>
              <a:rPr lang="ka-GE" sz="2400" dirty="0" smtClean="0"/>
              <a:t>იმ </a:t>
            </a:r>
            <a:r>
              <a:rPr lang="ka-GE" sz="2400" dirty="0"/>
              <a:t>სფეროსთან დაკავშირებული საკითხების არცოდნა, რაზეც აპლიკანტი აკეთებს განაცხადს (პრეტენდენს არა აქვს ელემენტარული ინფორმაცია დამსაქმებელსა და შრომის პირობებზე, ვერ პასუხობს გაგზავრების მიზანთან დასმულ კითხვებზე და ა.შ</a:t>
            </a:r>
            <a:r>
              <a:rPr lang="ka-GE" sz="2400" dirty="0" smtClean="0"/>
              <a:t>.).</a:t>
            </a:r>
          </a:p>
          <a:p>
            <a:endParaRPr lang="en-US" sz="1000" dirty="0"/>
          </a:p>
          <a:p>
            <a:pPr marL="0" indent="0">
              <a:buNone/>
            </a:pPr>
            <a:r>
              <a:rPr lang="ka-GE" sz="2400" b="1" i="1" dirty="0"/>
              <a:t>სამუშაო ვიზის საფუძველზე მიგრანტს ეძლევა პოლონეთში შესვლის, ცხოვრების (ბინადრობის) და მუშაობის უფლება. </a:t>
            </a:r>
            <a:endParaRPr lang="en-US" sz="2400" b="1" i="1" dirty="0"/>
          </a:p>
          <a:p>
            <a:pPr marL="0" indent="0">
              <a:buNone/>
            </a:pPr>
            <a:endParaRPr lang="en-US" sz="2400" b="1" i="1" dirty="0">
              <a:latin typeface="Sylfaen" pitchFamily="18" charset="0"/>
            </a:endParaRPr>
          </a:p>
        </p:txBody>
      </p:sp>
    </p:spTree>
    <p:extLst>
      <p:ext uri="{BB962C8B-B14F-4D97-AF65-F5344CB8AC3E}">
        <p14:creationId xmlns:p14="http://schemas.microsoft.com/office/powerpoint/2010/main" val="1094996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602</TotalTime>
  <Words>3180</Words>
  <Application>Microsoft Office PowerPoint</Application>
  <PresentationFormat>On-screen Show (4:3)</PresentationFormat>
  <Paragraphs>270</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საქართველოს სამუშაო ძალის დროებითი შრომითი მიგრაციის პილოტირება პოლონეთსა და ესტონეთში  ნაწილი 1 შრომითი მიგრანტების დასაქმების შესაძლებლობები </vt:lpstr>
      <vt:lpstr>პროექტის შესახებ</vt:lpstr>
      <vt:lpstr>PowerPoint Presentation</vt:lpstr>
      <vt:lpstr>პროექტით გათვალისწინებული აქტივობები</vt:lpstr>
      <vt:lpstr>პოლონეთი</vt:lpstr>
      <vt:lpstr>პოლონეთში მიგრანტების დასაქმების ძირითადი პროცედურები</vt:lpstr>
      <vt:lpstr>სავიზო პროცედურები (1)</vt:lpstr>
      <vt:lpstr>სავიზო პროცედურები (2)</vt:lpstr>
      <vt:lpstr>სამუშაო ვიზაზე უარის თქმის  საფუძვლები</vt:lpstr>
      <vt:lpstr>გამგზავრების-წინა ორიენტაცია და გამგზავრება</vt:lpstr>
      <vt:lpstr>დასაქმების კონტრაქტი (1)</vt:lpstr>
      <vt:lpstr>დასაქმების კონტრაქტი (2)</vt:lpstr>
      <vt:lpstr>დასაქმების კონტრაქტი (3)</vt:lpstr>
      <vt:lpstr>დასაქმების კონტრაქტი (4)</vt:lpstr>
      <vt:lpstr>შრომითი მიგრანტის შრომითი და სოციალური უფლებები</vt:lpstr>
      <vt:lpstr>შრომის ანაზღაურება</vt:lpstr>
      <vt:lpstr>პოლონეთში ცხოვრების ღირებულება</vt:lpstr>
      <vt:lpstr>დამსაქმებლის შეცვლის პროცედურები</vt:lpstr>
      <vt:lpstr>სამუშაო ვიზის გახანგრძლივების პროცედურები</vt:lpstr>
      <vt:lpstr>პოლონეთის დატოვების საფუძვლები</vt:lpstr>
      <vt:lpstr>ხშირი პრობლემები პოლონეთში დასაქმებისას (1)</vt:lpstr>
      <vt:lpstr>ხშირი პრობლემები პოლონეთში დასაქმებისას (2)</vt:lpstr>
      <vt:lpstr>ხშირი პრობლემები პოლონეთში დასაქმებისას (3)</vt:lpstr>
      <vt:lpstr>მოსალოდნელი ცვლილებები პოლონეთში შრომითი მიგრანტების დროებითი დასაქმების სფეროში (1)</vt:lpstr>
      <vt:lpstr>მოსალოდნელი ცვლილებები პოლონეთში შრომითი მიგრანტების დროებითი დასაქმების სფეროში (2)</vt:lpstr>
      <vt:lpstr>შრომით მიგრანტებზე მოთხოვნა პოლონეთის  შრომის ბაზარზე (1)</vt:lpstr>
      <vt:lpstr>შრომით მიგრანტებზე მოთხოვნა პოლონეთის  შრომის ბაზარზე (2)</vt:lpstr>
      <vt:lpstr>ესტონეთი</vt:lpstr>
      <vt:lpstr>ესტონეთში მიგრანტების დასაქმების სამართლებრივი საფუძვლები (2)</vt:lpstr>
      <vt:lpstr>ესტონეთში მიგრანტების დასაქმების სამართლებრივი საფუძვლები (3)</vt:lpstr>
      <vt:lpstr>ესტონეთში მიგრანტების დასაქმების სამართლებრივი საფუძვლები (4)</vt:lpstr>
      <vt:lpstr>ესტონეთში მიგრანტების დასაქმების სამართლებრივი საფუძვლები (5)</vt:lpstr>
      <vt:lpstr>ესტონეთში მიგრანტების დასაქმების სამართლებრივი საფუძვლები (6)</vt:lpstr>
      <vt:lpstr>სავიზო პროცედურები (1)</vt:lpstr>
      <vt:lpstr>სავიზო პროცედურები (2)</vt:lpstr>
      <vt:lpstr>დროებითი ბინადრობის ნებართვა</vt:lpstr>
      <vt:lpstr>ესტონეთში ჩასვლის შემდეგ</vt:lpstr>
      <vt:lpstr>უცხოელის უფლებები და მოვალეობები</vt:lpstr>
      <vt:lpstr>მოთხოვნა სამუშაო ძალაზე ესტონეთის შრომის ბაზარზე</vt:lpstr>
      <vt:lpstr>ესტონეთში ცხოვრების ღირებულება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საქართველოს სამუშაო ძალის დროებითი შრომითი მიგრაციის პილოტირება პოლონეთსა და ესტონეთში</dc:title>
  <dc:creator>admin</dc:creator>
  <cp:lastModifiedBy>NKvitsiani</cp:lastModifiedBy>
  <cp:revision>38</cp:revision>
  <cp:lastPrinted>2016-07-26T07:12:07Z</cp:lastPrinted>
  <dcterms:created xsi:type="dcterms:W3CDTF">2016-07-18T05:04:56Z</dcterms:created>
  <dcterms:modified xsi:type="dcterms:W3CDTF">2016-07-26T08:27:12Z</dcterms:modified>
</cp:coreProperties>
</file>