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308" r:id="rId3"/>
    <p:sldId id="302" r:id="rId4"/>
    <p:sldId id="299" r:id="rId5"/>
    <p:sldId id="309" r:id="rId6"/>
    <p:sldId id="310" r:id="rId7"/>
    <p:sldId id="306" r:id="rId8"/>
    <p:sldId id="300" r:id="rId9"/>
    <p:sldId id="303" r:id="rId10"/>
    <p:sldId id="304" r:id="rId11"/>
    <p:sldId id="305" r:id="rId12"/>
    <p:sldId id="312" r:id="rId13"/>
    <p:sldId id="314" r:id="rId14"/>
    <p:sldId id="307" r:id="rId15"/>
    <p:sldId id="31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703" autoAdjust="0"/>
  </p:normalViewPr>
  <p:slideViewPr>
    <p:cSldViewPr>
      <p:cViewPr>
        <p:scale>
          <a:sx n="110" d="100"/>
          <a:sy n="110" d="100"/>
        </p:scale>
        <p:origin x="-252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5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98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2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291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66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228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1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689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7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0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59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3C7DC-3C1A-4DCB-B78A-9C581016B3E7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2A53C-22D8-4752-AF4F-7AC3358164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0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tantadze@iom.int" TargetMode="External"/><Relationship Id="rId2" Type="http://schemas.openxmlformats.org/officeDocument/2006/relationships/hyperlink" Target="mailto:nkvitsiani@iom.in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52599"/>
            <a:ext cx="7924800" cy="3505201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საქართველოს </a:t>
            </a:r>
            <a:r>
              <a:rPr lang="ka-GE" sz="3200" b="1" dirty="0"/>
              <a:t>სამუშაო ძალის დროებითი შრომითი მიგრაციის პილოტირება პოლონეთსა და </a:t>
            </a:r>
            <a:r>
              <a:rPr lang="ka-GE" sz="3200" b="1" dirty="0" smtClean="0"/>
              <a:t>ესტონეთში</a:t>
            </a:r>
            <a:br>
              <a:rPr lang="ka-GE" sz="3200" b="1" dirty="0" smtClean="0"/>
            </a:br>
            <a:r>
              <a:rPr lang="ka-GE" sz="3200" b="1" dirty="0"/>
              <a:t/>
            </a:r>
            <a:br>
              <a:rPr lang="ka-GE" sz="3200" b="1" dirty="0"/>
            </a:br>
            <a:r>
              <a:rPr lang="ka-GE" sz="2800" b="1" dirty="0" smtClean="0"/>
              <a:t>ნაწილი </a:t>
            </a:r>
            <a:r>
              <a:rPr lang="en-US" sz="2800" b="1" dirty="0" smtClean="0"/>
              <a:t>2</a:t>
            </a:r>
            <a:r>
              <a:rPr lang="ka-GE" sz="2800" b="1" dirty="0" smtClean="0"/>
              <a:t/>
            </a:r>
            <a:br>
              <a:rPr lang="ka-GE" sz="2800" b="1" dirty="0" smtClean="0"/>
            </a:br>
            <a:r>
              <a:rPr lang="ka-GE" sz="2800" b="1" dirty="0" smtClean="0"/>
              <a:t>შრომითი მიგრანტების ინფორმირება, შერჩევა, გამგზავრების-წინა ორიენტაცია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5562600"/>
            <a:ext cx="7391400" cy="6858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endParaRPr lang="ka-GE" sz="900" b="1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Sylfaen" pitchFamily="18" charset="0"/>
              </a:rPr>
              <a:t>2016</a:t>
            </a:r>
          </a:p>
          <a:p>
            <a:pPr algn="ctr"/>
            <a:endParaRPr lang="en-US" b="1" dirty="0">
              <a:solidFill>
                <a:schemeClr val="tx1"/>
              </a:solidFill>
              <a:latin typeface="Sylfae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3962400" cy="1133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8686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solidFill>
                  <a:schemeClr val="bg1"/>
                </a:solidFill>
              </a:rPr>
              <a:t>რა არის საჭირო პროექტში წარმატებით მონაწილეობისთვის </a:t>
            </a:r>
            <a:endParaRPr lang="en-US" sz="32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a-GE" sz="2400" dirty="0" smtClean="0"/>
              <a:t>სამუშაოს მაძიებლის შესაბამისი მოტივაცია და დასაბუთებული გადაწყვეტილება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სამუშაოს მაძიებლის შესაფერისი სამუშაოს სწორი იდენტიფიკაცია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ვაკანსიის მოთხოვნების შესაბამისი კომპეტენციების სწორედ შეფასება და, საჭიროების შემთხვევაში, მათი დადასტურება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ვაკანსიის შესაფერისი კადრების საბოლოო შერჩევის პროცესის გამჭვირვალობა (კომისიური წესით შერჩევა) და ეფექტიანობა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სამუშაოს მაძიებლის მიერ პროექტით დადგენილი პირობების დარღვევასთან დაკავშირებული რისკების გააზრება</a:t>
            </a:r>
          </a:p>
          <a:p>
            <a:pPr>
              <a:buFont typeface="Wingdings" pitchFamily="2" charset="2"/>
              <a:buChar char="Ø"/>
            </a:pPr>
            <a:endParaRPr lang="ka-GE" sz="2400" dirty="0" smtClean="0"/>
          </a:p>
          <a:p>
            <a:pPr>
              <a:buFont typeface="Wingdings" pitchFamily="2" charset="2"/>
              <a:buChar char="Ø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14533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solidFill>
                  <a:schemeClr val="bg1"/>
                </a:solidFill>
              </a:rPr>
              <a:t>პროექტის განვითარების შესაძლებლობები და პერსპექტივები</a:t>
            </a:r>
            <a:endParaRPr lang="en-US" sz="32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a-GE" sz="2400" dirty="0" smtClean="0"/>
              <a:t>პროექტით უზრუნველყოფილი იქნება დროებითი შრომითი მიგრაციის სფეროში </a:t>
            </a:r>
            <a:r>
              <a:rPr lang="ka-GE" sz="2400" dirty="0" smtClean="0"/>
              <a:t>სახელმწიფოთაშორისი </a:t>
            </a:r>
            <a:r>
              <a:rPr lang="ka-GE" sz="2400" dirty="0" smtClean="0"/>
              <a:t>თანამშრომლობის სქემის რეალურ პირობებში პილოტირება;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უზრუნველყოფილი იქნება საქართველოდან შრომითი მიგრანტების უფლებების დაცვა და მიგრაციის ეფექტიანობის გაზრდა;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წარმატებული შედეგების შემთხვევაში შეიქმნება საფუძვლები პროექტის მონაწილე ქვეყნებთან და სხვა ქვეყნებთან თანამშრომლობის განსავითარებლად; 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დამყარდება საქმიანი კონტაქტები საქართველოსა და მიმღები ქვეყნების პროფილურ სახელმწიფო (შრომის სამინისტროები, დასაქმების სახელმწიფო სამსახურები და სხვ.) და კერძო ორგანიზაციებთან, სოციალურ პარტნიორებთან;</a:t>
            </a:r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მომზადდება საფუძვლები დროებითი და ცირკულარული მიგრაციის პროცესებში საქართველოს სახელმწიფოს აქტიური მონაწილეობისათვის.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2145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533400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lvl="1" algn="ctr"/>
            <a:r>
              <a:rPr lang="ka-GE" sz="2600" b="1" dirty="0" smtClean="0">
                <a:solidFill>
                  <a:schemeClr val="bg1"/>
                </a:solidFill>
              </a:rPr>
              <a:t>2016 წლის აგვისტო-დეკემბრის სამოქმედო გეგმა (1)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3461470"/>
              </p:ext>
            </p:extLst>
          </p:nvPr>
        </p:nvGraphicFramePr>
        <p:xfrm>
          <a:off x="228600" y="762000"/>
          <a:ext cx="8686800" cy="579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9081"/>
                <a:gridCol w="1643449"/>
                <a:gridCol w="2739081"/>
                <a:gridCol w="1565189"/>
              </a:tblGrid>
              <a:tr h="54621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აქტივობა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პასუხისმგებელი ორგანიზაცია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პარტნიორი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ვადა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716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საინფორმაციო კამპანია (მოსახლეობის ინფორმირება პროექტის შესახებ)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SSA, IOM </a:t>
                      </a:r>
                      <a:r>
                        <a:rPr lang="ka-GE" sz="1400">
                          <a:effectLst/>
                        </a:rPr>
                        <a:t>თბილისის ოფისი, </a:t>
                      </a:r>
                      <a:r>
                        <a:rPr lang="en-US" sz="1400">
                          <a:effectLst/>
                        </a:rPr>
                        <a:t>IOM</a:t>
                      </a:r>
                      <a:r>
                        <a:rPr lang="ka-GE" sz="1400">
                          <a:effectLst/>
                        </a:rPr>
                        <a:t>-ის მობილურობის ცენტრები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მასმედია (მათ შორის ადგილობრივი, რეგიონული); საზოგადოებრივი ცენტრები;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შრომისა და დასაქმების პოლიტიკის დეპარტამენტი,</a:t>
                      </a:r>
                      <a:r>
                        <a:rPr lang="en-US" sz="1400">
                          <a:effectLst/>
                        </a:rPr>
                        <a:t> (MOLHSA)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პროფესიული კოლეჯები; ადგილობრივი მმართველობა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1 აგვისტოდან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981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პოლონეთსა და ესტონეთში დროებით დასაქმების მსურველთა რეგისტრაცია</a:t>
                      </a:r>
                      <a:endParaRPr lang="en-US" sz="1400">
                        <a:effectLst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SSA, </a:t>
                      </a:r>
                      <a:r>
                        <a:rPr lang="ka-GE" sz="1400">
                          <a:effectLst/>
                        </a:rPr>
                        <a:t>დასაქმების სამმართველო</a:t>
                      </a:r>
                      <a:r>
                        <a:rPr lang="en-US" sz="1400">
                          <a:effectLst/>
                        </a:rPr>
                        <a:t> (MOLHSA) IOM</a:t>
                      </a:r>
                      <a:r>
                        <a:rPr lang="ka-GE" sz="1400">
                          <a:effectLst/>
                        </a:rPr>
                        <a:t>-ის მობილურობის ცენტრები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პროფესიული კოლეჯები, დასაქმების კერძო სააგენტოები</a:t>
                      </a:r>
                      <a:endParaRPr lang="en-US" sz="1400">
                        <a:effectLst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შრომისა და დასაქმების პოლიტიკის დეპარტამენტი</a:t>
                      </a:r>
                      <a:r>
                        <a:rPr lang="en-US" sz="1400">
                          <a:effectLst/>
                        </a:rPr>
                        <a:t> (MOLHSA)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1 აგვისტოდან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94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კანდიდატების შესახებ ინფორმაციის სისტემიზაცია და პოტენციური კანდიდატების კატეგორიზაცია პროფესიებისა და კვალიფიკაციის მიხედვით.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SSA, IOM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შრომისა და დასაქმების პოლიტიკის დეპარტამენტი,</a:t>
                      </a:r>
                      <a:r>
                        <a:rPr lang="en-US" sz="1400">
                          <a:effectLst/>
                        </a:rPr>
                        <a:t> (MOLHSA)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1-15 სექტემბერი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239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პოლონეთსა და ესტონეთში კონკრეტული დამსაქმებლებისა და ვაკანსიების იდენტიფიკაცია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IOM </a:t>
                      </a:r>
                      <a:r>
                        <a:rPr lang="ka-GE" sz="1400">
                          <a:effectLst/>
                        </a:rPr>
                        <a:t>სამ ქვეყანაში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15-30 სექტემბერი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6096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lvl="1" algn="ctr"/>
            <a:r>
              <a:rPr lang="ka-GE" sz="2600" b="1" dirty="0" smtClean="0">
                <a:solidFill>
                  <a:schemeClr val="bg1"/>
                </a:solidFill>
              </a:rPr>
              <a:t>2016 წლის აგვისტო-დეკემბრის სამოქმედო გეგმა (2)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407588"/>
              </p:ext>
            </p:extLst>
          </p:nvPr>
        </p:nvGraphicFramePr>
        <p:xfrm>
          <a:off x="228600" y="838200"/>
          <a:ext cx="8686800" cy="57659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600"/>
                <a:gridCol w="1524000"/>
                <a:gridCol w="2514600"/>
                <a:gridCol w="1371600"/>
              </a:tblGrid>
              <a:tr h="4811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აქტივობა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პასუხისმგებელი ორგანიზაცია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პარტნიორი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ვადა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58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მოწოდებულ ვაკანსიებზე კანდიდატების იდენტიფიკაცია და პირველადი შერჩევა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SSA, IOM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შრომისა და დასაქმების პოლიტიკის დეპარტამენტი </a:t>
                      </a:r>
                      <a:r>
                        <a:rPr lang="en-US" sz="1400">
                          <a:effectLst/>
                        </a:rPr>
                        <a:t>(MOLHSA)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ოქტომბერი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599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შერჩეული კანდიდატების ინფორმირება პოლონეთში/ესტონეთში დასაქმების პირობების, გამგზავრებისათვის საჭირო დოკუმენტაციისა და სავიზო </a:t>
                      </a:r>
                      <a:r>
                        <a:rPr lang="ka-GE" sz="1400" dirty="0" smtClean="0">
                          <a:effectLst/>
                        </a:rPr>
                        <a:t>პროცედურების </a:t>
                      </a:r>
                      <a:r>
                        <a:rPr lang="ka-GE" sz="1400" dirty="0">
                          <a:effectLst/>
                        </a:rPr>
                        <a:t>შესახებ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SSA, IOM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პოლონეთისა და ესტონეთის საელჩოები საქართველოში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ოქტომბერი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705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შერჩეული კანდიდატებისთვის პოლონური/ესტონური  ენის კურსები (სამუშაოსთან დაკავშირებული ლექსიკონი  და საბაზისო დონე)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ოქტომბერი-ნოემბერი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118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გამგზავრების-წინა ორიენტაციის ტრენინგები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IOM </a:t>
                      </a:r>
                      <a:r>
                        <a:rPr lang="ka-GE" sz="1400">
                          <a:effectLst/>
                        </a:rPr>
                        <a:t>და მობილურობის ცენტრები (</a:t>
                      </a:r>
                      <a:r>
                        <a:rPr lang="en-US" sz="1400">
                          <a:effectLst/>
                        </a:rPr>
                        <a:t>MCs), SSA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შრომისა და დასაქმების პოლიტიკის დეპარტამენტი </a:t>
                      </a:r>
                      <a:r>
                        <a:rPr lang="en-US" sz="1400">
                          <a:effectLst/>
                        </a:rPr>
                        <a:t>(MOLHSA)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დეკემბერი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525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>
                          <a:effectLst/>
                        </a:rPr>
                        <a:t>ვაკანსიების შესაბამისი კანდიდატების მიერ სამუშაო ვიზის მისაღებად საჭირო დოკუმენტების მომზადებაში დახმარება და სავიზო პროცედურების გავლა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IOM</a:t>
                      </a:r>
                      <a:r>
                        <a:rPr lang="ka-GE" sz="1400">
                          <a:effectLst/>
                        </a:rPr>
                        <a:t>, პოლონეთისა და ესტონეთის საელჩოები საქართველოში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400" dirty="0">
                          <a:effectLst/>
                        </a:rPr>
                        <a:t>დეკემბერი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1" algn="ctr"/>
            <a:r>
              <a:rPr lang="ka-GE" sz="3200" b="1" dirty="0" smtClean="0">
                <a:solidFill>
                  <a:schemeClr val="bg1"/>
                </a:solidFill>
              </a:rPr>
              <a:t>ვის შეიძლება დავუკავშირდეთ კითხვების შემთხვევაში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 smtClean="0">
                <a:latin typeface="Sylfaen" pitchFamily="18" charset="0"/>
              </a:rPr>
              <a:t>IOM</a:t>
            </a:r>
            <a:r>
              <a:rPr lang="ka-GE" sz="2400" b="1" i="1" dirty="0" smtClean="0">
                <a:latin typeface="Sylfaen" pitchFamily="18" charset="0"/>
              </a:rPr>
              <a:t>-ის მისია საქართველოში: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   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ნათია კვიციანი  - ტელ.:  2 25 22 16 (128)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		         მობ.:  577 433 155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	  	         </a:t>
            </a:r>
            <a:r>
              <a:rPr lang="en-US" sz="2400" dirty="0" smtClean="0">
                <a:latin typeface="Sylfaen" pitchFamily="18" charset="0"/>
              </a:rPr>
              <a:t>e-mail: </a:t>
            </a:r>
            <a:r>
              <a:rPr lang="en-US" sz="2400" dirty="0" smtClean="0">
                <a:latin typeface="Sylfaen" pitchFamily="18" charset="0"/>
                <a:hlinkClick r:id="rId2"/>
              </a:rPr>
              <a:t>nkvitsiani@iom.int</a:t>
            </a:r>
            <a:r>
              <a:rPr lang="en-US" sz="2400" dirty="0" smtClean="0">
                <a:latin typeface="Sylfaen" pitchFamily="18" charset="0"/>
              </a:rPr>
              <a:t> </a:t>
            </a:r>
          </a:p>
          <a:p>
            <a:pPr marL="0" indent="0">
              <a:buNone/>
            </a:pPr>
            <a:endParaRPr lang="en-US" sz="2400" dirty="0" smtClean="0">
              <a:latin typeface="Sylfae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ციური ანთაძე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 -  ტელ.:  2 600 955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		         მობ.:  599 205 603</a:t>
            </a:r>
          </a:p>
          <a:p>
            <a:pPr marL="0" indent="0">
              <a:buNone/>
            </a:pPr>
            <a:r>
              <a:rPr lang="ka-GE" sz="2400" dirty="0" smtClean="0">
                <a:latin typeface="Sylfaen" pitchFamily="18" charset="0"/>
              </a:rPr>
              <a:t>		         </a:t>
            </a:r>
            <a:r>
              <a:rPr lang="en-US" sz="2400" dirty="0" smtClean="0">
                <a:latin typeface="Sylfaen" pitchFamily="18" charset="0"/>
              </a:rPr>
              <a:t>e-mail: </a:t>
            </a:r>
            <a:r>
              <a:rPr lang="en-US" sz="2400" dirty="0" smtClean="0">
                <a:latin typeface="Sylfaen" pitchFamily="18" charset="0"/>
                <a:hlinkClick r:id="rId3"/>
              </a:rPr>
              <a:t>tantadze@iom.int</a:t>
            </a:r>
            <a:r>
              <a:rPr lang="en-US" sz="2400" dirty="0" smtClean="0">
                <a:latin typeface="Sylfaen" pitchFamily="18" charset="0"/>
              </a:rPr>
              <a:t>  </a:t>
            </a:r>
          </a:p>
          <a:p>
            <a:pPr marL="0" indent="0">
              <a:buNone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None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752599"/>
            <a:ext cx="7924800" cy="3505201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მადლობა ყურადღებისთვის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5562600"/>
            <a:ext cx="7391400" cy="6858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endParaRPr lang="ka-GE" sz="900" b="1" dirty="0" smtClean="0">
              <a:solidFill>
                <a:schemeClr val="tx1"/>
              </a:solidFill>
              <a:latin typeface="Sylfaen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Sylfaen" pitchFamily="18" charset="0"/>
              </a:rPr>
              <a:t>2016</a:t>
            </a:r>
          </a:p>
          <a:p>
            <a:pPr algn="ctr"/>
            <a:endParaRPr lang="en-US" b="1" dirty="0">
              <a:solidFill>
                <a:schemeClr val="tx1"/>
              </a:solidFill>
              <a:latin typeface="Sylfaen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04800"/>
            <a:ext cx="3962400" cy="1133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868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1" algn="ctr"/>
            <a:r>
              <a:rPr lang="ka-GE" sz="3200" b="1" dirty="0" smtClean="0">
                <a:solidFill>
                  <a:schemeClr val="bg1"/>
                </a:solidFill>
              </a:rPr>
              <a:t>სოციალური მომსახურების სააგენტოს პროექტ</a:t>
            </a:r>
            <a:r>
              <a:rPr lang="ka-GE" sz="3200" b="1" dirty="0">
                <a:solidFill>
                  <a:schemeClr val="bg1"/>
                </a:solidFill>
              </a:rPr>
              <a:t>შ</a:t>
            </a:r>
            <a:r>
              <a:rPr lang="ka-GE" sz="3200" b="1" dirty="0" smtClean="0">
                <a:solidFill>
                  <a:schemeClr val="bg1"/>
                </a:solidFill>
              </a:rPr>
              <a:t>ი მონაწილეობის ძირითადი მიმართულებები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პროექტის შესახებ მოსახლეობის ინფორმირებაში მონაწილეობა</a:t>
            </a: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პოლონეთში/ესტონეთში დასაქმების მსურველი პირების ინფორმირება დასაქმების შესაძლებლობებისა და პირობების შესახებ</a:t>
            </a: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იდენტიფიცირებული სამუშაოს მაძიებლების რეგისტრაცია (იხ. ფორმა) </a:t>
            </a: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რეგისტრაციის მონაცემების ელ. ვერსიის მიწოდება სააგენტოს ხელმძღვანელობისა და მიგრაციის საერთაშორისო ორგანიზაციისათვის </a:t>
            </a:r>
            <a:r>
              <a:rPr lang="en-US" sz="2400" dirty="0" smtClean="0">
                <a:latin typeface="Sylfaen" pitchFamily="18" charset="0"/>
              </a:rPr>
              <a:t>(IOM)</a:t>
            </a: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კანდიდატების წინასწარი და საბოლოო შერჩევის პროცედურებში მონაწილეობა</a:t>
            </a: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შერჩეული კანდიდატების გამგზავრების-წინა ორიენტაციაში მონაწილეობა </a:t>
            </a:r>
          </a:p>
          <a:p>
            <a:pPr marL="0" indent="0">
              <a:buFont typeface="Wingdings" pitchFamily="2" charset="2"/>
              <a:buChar char="Ø"/>
            </a:pPr>
            <a:r>
              <a:rPr lang="ka-GE" sz="2400" dirty="0" smtClean="0">
                <a:latin typeface="Sylfaen" pitchFamily="18" charset="0"/>
              </a:rPr>
              <a:t> შრომითი მიგრანტების დასაქმების პირობების მონიტორინგში მონაწილეობა</a:t>
            </a:r>
          </a:p>
          <a:p>
            <a:pPr marL="0" indent="0">
              <a:buFont typeface="Wingdings" pitchFamily="2" charset="2"/>
              <a:buChar char="Ø"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Ø"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</a:rPr>
              <a:t>ინფორმირება პროექტის შესახებ</a:t>
            </a:r>
            <a:endParaRPr lang="en-US" sz="32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5626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a-GE" sz="2400" dirty="0" smtClean="0"/>
              <a:t>ინფორმირების საშუალებები:</a:t>
            </a:r>
          </a:p>
          <a:p>
            <a:pPr lvl="1"/>
            <a:r>
              <a:rPr lang="ka-GE" sz="2000" dirty="0" smtClean="0"/>
              <a:t>შეხვედრები მოსახლეობასთან</a:t>
            </a:r>
          </a:p>
          <a:p>
            <a:pPr lvl="1"/>
            <a:r>
              <a:rPr lang="ka-GE" sz="2000" dirty="0" smtClean="0"/>
              <a:t>მასმედია</a:t>
            </a:r>
          </a:p>
          <a:p>
            <a:pPr lvl="1"/>
            <a:r>
              <a:rPr lang="en-US" sz="2000" dirty="0" err="1" smtClean="0"/>
              <a:t>worknet.gov.ge</a:t>
            </a:r>
            <a:r>
              <a:rPr lang="ka-GE" sz="2000" dirty="0" smtClean="0"/>
              <a:t>-ზე რეგისტრირებულ</a:t>
            </a:r>
            <a:r>
              <a:rPr lang="en-US" sz="2000" dirty="0" smtClean="0"/>
              <a:t> </a:t>
            </a:r>
            <a:r>
              <a:rPr lang="ka-GE" sz="2000" dirty="0" smtClean="0"/>
              <a:t>სამუშაოს მაძიებელთა ინფორმირება</a:t>
            </a:r>
            <a:endParaRPr lang="ka-GE" sz="2000" dirty="0"/>
          </a:p>
          <a:p>
            <a:pPr>
              <a:buFont typeface="Wingdings" pitchFamily="2" charset="2"/>
              <a:buChar char="Ø"/>
            </a:pPr>
            <a:r>
              <a:rPr lang="ka-GE" sz="2400" dirty="0" smtClean="0"/>
              <a:t>ძირითადი გზავნილები ინფორმირებისას: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მოკლე ინფორმაცია პროექტისა და მისი განვითარების შესაძლებლობების შესახებ (პილოტური პროექტის წარმატებით განვითარება შექმნის სხვა ქვეყნებთან თანამშრომლობის წინაპირობებს)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ინფორმირება პოლონეთსა და ესტონეთში მოთხოვნადი ძირითადი პროფესიების შესახებ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დასაქმების შესაძლებლობის უმთავრესი ასპექტები (შესაძლებლობები და რისკები)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ლეგალური დასაქმების უპირატესობები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მითები პოლონეთსა და ესტონეთში დასაქმების შესაძლებლობების შესახებ</a:t>
            </a:r>
          </a:p>
          <a:p>
            <a:pPr lvl="1">
              <a:buFont typeface="Courier New" pitchFamily="49" charset="0"/>
              <a:buChar char="o"/>
            </a:pPr>
            <a:r>
              <a:rPr lang="ka-GE" sz="2000" dirty="0" smtClean="0"/>
              <a:t>მიგრანტის ვალდებულებები (მათ შორის ფინანსური)</a:t>
            </a:r>
          </a:p>
          <a:p>
            <a:pPr lvl="1">
              <a:buFont typeface="Courier New" pitchFamily="49" charset="0"/>
              <a:buChar char="o"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453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1" algn="ctr"/>
            <a:r>
              <a:rPr lang="ka-GE" sz="3200" b="1" dirty="0" smtClean="0">
                <a:solidFill>
                  <a:schemeClr val="bg1"/>
                </a:solidFill>
              </a:rPr>
              <a:t>პროექტის დახმარებით  დასაქმების უპირატესობები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დასაქმება ხდება კანონიერად </a:t>
            </a:r>
            <a:r>
              <a:rPr lang="ka-GE" sz="2400" dirty="0" smtClean="0">
                <a:latin typeface="Sylfaen" pitchFamily="18" charset="0"/>
              </a:rPr>
              <a:t>და თავიდან არის აცილებული არალეგალურ დასაქმებასთან დაკავშირებული რისკები (დისკრიმინაცია, ხელფასის გადაუხდელობა, საზეგანაკვეთო შრომის არანაზღაურება, სხვა სამუშაოს შესრულების დავალდებულება, სამუშაოდან დაუსაბუთებელი გათავისუფლება, დეპორტაცია და ა.შ.);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სამუშაოს მაძიებელი თავისუფალია ყოველგვარი საშუამავლო მომსახურების საფასურის გადახდისაგან</a:t>
            </a:r>
            <a:r>
              <a:rPr lang="ka-GE" sz="2400" dirty="0" smtClean="0">
                <a:latin typeface="Sylfaen" pitchFamily="18" charset="0"/>
              </a:rPr>
              <a:t> (კვლევის მიხედვით, პოლონეთში დასაქმებისათვის დახმარებაში შუამავლები - სააგენტოები, კერძო პირები - იღებენ </a:t>
            </a:r>
            <a:r>
              <a:rPr lang="en-US" sz="2400" dirty="0" smtClean="0">
                <a:latin typeface="Sylfaen" pitchFamily="18" charset="0"/>
              </a:rPr>
              <a:t>8</a:t>
            </a:r>
            <a:r>
              <a:rPr lang="ka-GE" sz="2400" dirty="0" smtClean="0">
                <a:latin typeface="Sylfaen" pitchFamily="18" charset="0"/>
              </a:rPr>
              <a:t>00-დან 1500 ევრომდე და ხშირად არ სთავაზობენ რეალურ დახმარებას);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კონკრეტული დამსაქმებლის მოძიება ხდება მიზნობრივად და სანდოობის მაღალი ხარისხით</a:t>
            </a:r>
            <a:r>
              <a:rPr lang="ka-GE" sz="2400" dirty="0" smtClean="0">
                <a:latin typeface="Sylfaen" pitchFamily="18" charset="0"/>
              </a:rPr>
              <a:t> (პროცესში ჩართული იქნებიან პოლონელი/ესტონელი კოლეგები, დასაქმების სახელმწიფო სამსახურები, დამსაქმებელთა გაერთიანებები)</a:t>
            </a:r>
          </a:p>
          <a:p>
            <a:pPr marL="0" indent="0">
              <a:buFont typeface="Wingdings" pitchFamily="2" charset="2"/>
              <a:buChar char="v"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v"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1" algn="ctr"/>
            <a:r>
              <a:rPr lang="ka-GE" sz="3200" b="1" dirty="0" smtClean="0">
                <a:solidFill>
                  <a:schemeClr val="bg1"/>
                </a:solidFill>
              </a:rPr>
              <a:t>პროექტის დახმარებით  დასაქმების უპირატესობები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დამსაქმებელი დეკლარაციასთან ერთად წარმოადგენს დეტალურ ინფორმაციას ვაკანსიაზე</a:t>
            </a:r>
            <a:r>
              <a:rPr lang="ka-GE" sz="2400" dirty="0" smtClean="0">
                <a:latin typeface="Sylfaen" pitchFamily="18" charset="0"/>
              </a:rPr>
              <a:t> (იხ. ვაკანსიაზე განაცხადის ფორმა), რითაც კანდიდატს ექნება სრული ინფორმაცია შესასრულებელი სამუშაოს, დამსაქმებლის მოთხოვნების, შრომის პირობების, სოციალური დაცვის, საცხოვრისით უზრუნველყოფის და სხვ. პირობების შესახებ;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ვიზის ასაღებად საჭირო დოკუმენტების მოწესრიგებაში დახმარებას უზრუნველყოფს </a:t>
            </a:r>
            <a:r>
              <a:rPr lang="en-US" sz="2400" b="1" i="1" dirty="0" smtClean="0">
                <a:latin typeface="Sylfaen" pitchFamily="18" charset="0"/>
              </a:rPr>
              <a:t>IOM </a:t>
            </a:r>
            <a:r>
              <a:rPr lang="ka-GE" sz="2400" b="1" i="1" dirty="0" smtClean="0">
                <a:latin typeface="Sylfaen" pitchFamily="18" charset="0"/>
              </a:rPr>
              <a:t>შესაბამის საკონსულოებთან თანამშრომლობით</a:t>
            </a:r>
            <a:r>
              <a:rPr lang="ka-GE" sz="2400" dirty="0" smtClean="0">
                <a:latin typeface="Sylfaen" pitchFamily="18" charset="0"/>
              </a:rPr>
              <a:t>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ვიზის მისაღებად გასაუბრებაზე ჩაწერის პროცედურებში დახმარებას უზრუნველყოფს </a:t>
            </a:r>
            <a:r>
              <a:rPr lang="en-US" sz="2400" b="1" i="1" dirty="0" smtClean="0">
                <a:latin typeface="Sylfaen" pitchFamily="18" charset="0"/>
              </a:rPr>
              <a:t>IOM </a:t>
            </a:r>
            <a:r>
              <a:rPr lang="ka-GE" sz="2400" b="1" i="1" dirty="0" smtClean="0">
                <a:latin typeface="Sylfaen" pitchFamily="18" charset="0"/>
              </a:rPr>
              <a:t>შესაბამის საკონსულოებთან თანამშრომლობით;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b="1" i="1" dirty="0" smtClean="0">
                <a:latin typeface="Sylfaen" pitchFamily="18" charset="0"/>
              </a:rPr>
              <a:t>გამგზავრების წინა ინფორმირებას და ენის ტრენინგებს უზრუნველყოფს </a:t>
            </a:r>
            <a:r>
              <a:rPr lang="en-US" sz="2400" b="1" i="1" dirty="0" smtClean="0">
                <a:latin typeface="Sylfaen" pitchFamily="18" charset="0"/>
              </a:rPr>
              <a:t>IOM</a:t>
            </a:r>
            <a:r>
              <a:rPr lang="ka-GE" sz="2400" b="1" i="1" dirty="0" smtClean="0">
                <a:latin typeface="Sylfaen" pitchFamily="18" charset="0"/>
              </a:rPr>
              <a:t>;</a:t>
            </a:r>
          </a:p>
          <a:p>
            <a:pPr marL="0" indent="0">
              <a:buFont typeface="Wingdings" pitchFamily="2" charset="2"/>
              <a:buChar char="v"/>
            </a:pP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v"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lvl="1" algn="ctr"/>
            <a:r>
              <a:rPr lang="ka-GE" sz="3200" b="1" dirty="0" smtClean="0">
                <a:solidFill>
                  <a:schemeClr val="bg1"/>
                </a:solidFill>
              </a:rPr>
              <a:t>პროექტის დახმარებით  დასაქმების უპირატესობები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Wingdings" pitchFamily="2" charset="2"/>
              <a:buChar char="v"/>
            </a:pPr>
            <a:r>
              <a:rPr lang="ka-GE" sz="2400" dirty="0" smtClean="0">
                <a:latin typeface="Sylfaen" pitchFamily="18" charset="0"/>
              </a:rPr>
              <a:t>საჭიროების შემთხვევაში, დანიშნულების ქვეყანაში დამსაქმებელთან დაკავშირებაში დახმარებას უზრუნველყოფს </a:t>
            </a:r>
            <a:r>
              <a:rPr lang="en-US" sz="2400" dirty="0" smtClean="0">
                <a:latin typeface="Sylfaen" pitchFamily="18" charset="0"/>
              </a:rPr>
              <a:t>IOM</a:t>
            </a:r>
            <a:r>
              <a:rPr lang="ka-GE" sz="2400" dirty="0" smtClean="0">
                <a:latin typeface="Sylfaen" pitchFamily="18" charset="0"/>
              </a:rPr>
              <a:t>-ის ოფისები პოლონეთსა და ესტონეთში;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dirty="0" smtClean="0">
                <a:latin typeface="Sylfaen" pitchFamily="18" charset="0"/>
              </a:rPr>
              <a:t>დამსაქმებელთან ხელშეკრულების დადების, შრომის პირობების, შრომითი და სოციალური უფლებების დაცვის მონიტორინგს უზრუნველყოფენ შესაბამისი სახელმწიფო უწყებები (შრომის </a:t>
            </a:r>
            <a:r>
              <a:rPr lang="ka-GE" sz="2400" dirty="0" smtClean="0">
                <a:latin typeface="Sylfaen" pitchFamily="18" charset="0"/>
              </a:rPr>
              <a:t>ინსპექცია </a:t>
            </a:r>
            <a:r>
              <a:rPr lang="ka-GE" sz="2400" dirty="0" smtClean="0">
                <a:latin typeface="Sylfaen" pitchFamily="18" charset="0"/>
              </a:rPr>
              <a:t>და </a:t>
            </a:r>
            <a:r>
              <a:rPr lang="ka-GE" sz="2400" dirty="0" smtClean="0">
                <a:latin typeface="Sylfaen" pitchFamily="18" charset="0"/>
              </a:rPr>
              <a:t>პროფკავშირები)</a:t>
            </a:r>
            <a:r>
              <a:rPr lang="en-US" sz="2400" dirty="0" smtClean="0">
                <a:latin typeface="Sylfaen" pitchFamily="18" charset="0"/>
              </a:rPr>
              <a:t> </a:t>
            </a:r>
            <a:r>
              <a:rPr lang="ka-GE" sz="2400" dirty="0" smtClean="0">
                <a:latin typeface="Sylfaen" pitchFamily="18" charset="0"/>
              </a:rPr>
              <a:t>და/ან</a:t>
            </a:r>
            <a:r>
              <a:rPr lang="en-US" sz="2400" dirty="0">
                <a:latin typeface="Sylfaen" pitchFamily="18" charset="0"/>
              </a:rPr>
              <a:t> IOM</a:t>
            </a:r>
            <a:r>
              <a:rPr lang="ka-GE" sz="2400" dirty="0" smtClean="0">
                <a:latin typeface="Sylfaen" pitchFamily="18" charset="0"/>
              </a:rPr>
              <a:t>-ის პარტნიორი უფლებათა დაცვის სფეროში მოქმედი არასამთავრობო სექტორი </a:t>
            </a:r>
            <a:r>
              <a:rPr lang="ka-GE" sz="2400" dirty="0" smtClean="0">
                <a:latin typeface="Sylfaen" pitchFamily="18" charset="0"/>
              </a:rPr>
              <a:t>;</a:t>
            </a:r>
            <a:endParaRPr lang="ka-GE" sz="2400" dirty="0" smtClean="0">
              <a:latin typeface="Sylfaen" pitchFamily="18" charset="0"/>
            </a:endParaRPr>
          </a:p>
          <a:p>
            <a:pPr marL="0" indent="0">
              <a:buFont typeface="Wingdings" pitchFamily="2" charset="2"/>
              <a:buChar char="v"/>
            </a:pPr>
            <a:r>
              <a:rPr lang="ka-GE" sz="2400" dirty="0" smtClean="0">
                <a:latin typeface="Sylfaen" pitchFamily="18" charset="0"/>
              </a:rPr>
              <a:t>შრომითი მიგრანტებისთვის ხელმისაწვდომია კვალიფიციური კონსულტაცია როგორც საკუთარი უფლებებისა და მოვალეობების, ისე ქვეყანაში ცხოვრების, ადაპტირების პროგრამების და სხვ. შესახებ;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dirty="0" smtClean="0">
                <a:latin typeface="Sylfaen" pitchFamily="18" charset="0"/>
              </a:rPr>
              <a:t>საჭიროების შემთხვევაში, შრომითი მიგრანტების სამშობლოში დაბრუნებაში დახმარება (საკონსულო, </a:t>
            </a:r>
            <a:r>
              <a:rPr lang="en-US" sz="2400" dirty="0" smtClean="0">
                <a:latin typeface="Sylfaen" pitchFamily="18" charset="0"/>
              </a:rPr>
              <a:t>IOM</a:t>
            </a:r>
            <a:r>
              <a:rPr lang="ka-GE" sz="2400" dirty="0" smtClean="0">
                <a:latin typeface="Sylfaen" pitchFamily="18" charset="0"/>
              </a:rPr>
              <a:t>-ის ოფისები);</a:t>
            </a:r>
          </a:p>
          <a:p>
            <a:pPr marL="0" indent="0">
              <a:buFont typeface="Wingdings" pitchFamily="2" charset="2"/>
              <a:buChar char="v"/>
            </a:pPr>
            <a:r>
              <a:rPr lang="ka-GE" sz="2400" dirty="0" smtClean="0">
                <a:latin typeface="Sylfaen" pitchFamily="18" charset="0"/>
              </a:rPr>
              <a:t>საქართველოში დაბრუნების შემდგომი მხარდაჭერა (ინფორმირება, კონსულტირება, გადამისამართება შესაბამის პროექტებში).</a:t>
            </a:r>
          </a:p>
          <a:p>
            <a:pPr marL="0" indent="0">
              <a:buFont typeface="Wingdings" pitchFamily="2" charset="2"/>
              <a:buChar char="v"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ka-GE" sz="3200" b="1" dirty="0">
                <a:solidFill>
                  <a:schemeClr val="bg1"/>
                </a:solidFill>
              </a:rPr>
              <a:t>მითები </a:t>
            </a:r>
            <a:r>
              <a:rPr lang="ka-GE" sz="3200" b="1" dirty="0" smtClean="0">
                <a:solidFill>
                  <a:schemeClr val="bg1"/>
                </a:solidFill>
              </a:rPr>
              <a:t>პოლონეთში/ესტონეთში </a:t>
            </a:r>
            <a:r>
              <a:rPr lang="ka-GE" sz="3200" b="1" dirty="0">
                <a:solidFill>
                  <a:schemeClr val="bg1"/>
                </a:solidFill>
              </a:rPr>
              <a:t>დასაქმების შესახებ</a:t>
            </a:r>
            <a:endParaRPr lang="en-US" sz="32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Ø"/>
            </a:pPr>
            <a:r>
              <a:rPr lang="ka-GE" sz="2400" dirty="0" smtClean="0"/>
              <a:t>პოლონეთი/ესტონეთი </a:t>
            </a:r>
            <a:r>
              <a:rPr lang="ka-GE" sz="2400" dirty="0"/>
              <a:t>ევროკავშირის ქვეყანაა და უპრობლემოდ შეიძლება ევროპის სხვა ქვექნებში გადასვლა და დასაქმება;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/>
              <a:t>პოლონეთი/ესტონეთი ევროკავშირის ქვეყანაა და მაღალია ცხოვრების დონე, მაღალია ხელფასი (ერთ-ერთი მიგრანტის მოსაზრებით, პოლონეთში მინიმალური ხელფასია 2000 დოლარია);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/>
              <a:t>მთავარია ჩახვიდე </a:t>
            </a:r>
            <a:r>
              <a:rPr lang="ka-GE" sz="2400" dirty="0" smtClean="0"/>
              <a:t>პოლონეთში/ესტონეთში</a:t>
            </a:r>
            <a:r>
              <a:rPr lang="ka-GE" sz="2400" dirty="0"/>
              <a:t>, თორემ ნებისმიერ სამუშაოს იშოვი;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 smtClean="0"/>
              <a:t>პოლონელებთან/ესტონელებთან საერთო </a:t>
            </a:r>
            <a:r>
              <a:rPr lang="ka-GE" sz="2400" dirty="0"/>
              <a:t>წარსული და კულტურული გარემო გვაკავშირებს, ამიტომ რუსული ენის ელემენტარულ დონეზე ცოდნაც საკმარისია დასაქმებისთვის;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/>
              <a:t>მთავარია გქონდეს სამუშაო, კონტრაქტი არ არის აუცილებელი;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/>
              <a:t>თუ ნაცნობი არ გყავს, ვერ დასაქმდები;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 smtClean="0"/>
              <a:t>ავადმყოფობის შემთხვევაში </a:t>
            </a:r>
            <a:r>
              <a:rPr lang="ka-GE" sz="2400" dirty="0"/>
              <a:t>დამსაქმებელი იზრუნებს </a:t>
            </a:r>
            <a:r>
              <a:rPr lang="ka-GE" sz="2400" dirty="0" smtClean="0"/>
              <a:t>მიგრანტზე და არანაირი დაზღვევა საჭირო არ არის;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/>
              <a:t>საცხოვრებელი და კვება </a:t>
            </a:r>
            <a:r>
              <a:rPr lang="ka-GE" sz="2400" dirty="0" smtClean="0"/>
              <a:t>მიგრანტისათვის უფასოა</a:t>
            </a:r>
            <a:r>
              <a:rPr lang="ka-GE" sz="2400" dirty="0"/>
              <a:t>;</a:t>
            </a:r>
            <a:endParaRPr lang="en-US" sz="2400" dirty="0"/>
          </a:p>
          <a:p>
            <a:pPr lvl="0">
              <a:buFont typeface="Wingdings" pitchFamily="2" charset="2"/>
              <a:buChar char="Ø"/>
            </a:pPr>
            <a:r>
              <a:rPr lang="ka-GE" sz="2400" dirty="0" smtClean="0"/>
              <a:t>მიგრანტს </a:t>
            </a:r>
            <a:r>
              <a:rPr lang="ka-GE" sz="2400" dirty="0"/>
              <a:t>არ </a:t>
            </a:r>
            <a:r>
              <a:rPr lang="ka-GE" sz="2400" dirty="0" smtClean="0"/>
              <a:t>ეკუთვნის </a:t>
            </a:r>
            <a:r>
              <a:rPr lang="ka-GE" sz="2400" dirty="0"/>
              <a:t>არანაირი გადასახადის გადახდა.</a:t>
            </a:r>
            <a:endParaRPr lang="en-US" sz="2400" dirty="0"/>
          </a:p>
          <a:p>
            <a:pPr marL="0" indent="0">
              <a:buNone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92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685800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bg1"/>
                </a:solidFill>
              </a:rPr>
              <a:t>მიგრანტის ვალდებულებები</a:t>
            </a:r>
            <a:endParaRPr lang="en-US" sz="32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7912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ka-GE" sz="2400" dirty="0" smtClean="0">
                <a:latin typeface="Sylfaen" pitchFamily="18" charset="0"/>
              </a:rPr>
              <a:t>მოაწოდოს სანდო ინფორმაცია საკუთარი კომპეტენციების, მიგრაციის ისტორიის და ა.შ. შესახებ (იხ. განცხადების ფორმა);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>
                <a:latin typeface="Sylfaen" pitchFamily="18" charset="0"/>
              </a:rPr>
              <a:t>დაიცვას პროექტში მონაწილეობისათვის დადგენილი პირობები;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>
                <a:latin typeface="Sylfaen" pitchFamily="18" charset="0"/>
              </a:rPr>
              <a:t>დაიცვას ვიზის აღებისა და პოლონეთში/ესტონეთში შესვლის პროცედურები;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/>
              <a:t>კეთილსინდისიერად შეასრულოს მასზე დაკისრებული შრომითი ფუნქციები;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>
                <a:latin typeface="Sylfaen" pitchFamily="18" charset="0"/>
              </a:rPr>
              <a:t>შეატყობინოს დამსაქმებელს ერთდოულად სხვა დამსაქმებელთან მუშაობის ან დამსაქმებლის შეცვლის შესახებ კანონმდებლობით დადგენილი წესების შესაბამისად;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/>
              <a:t>დაიცვას პოლონეთის/ესტონეთის კონსტიტუციითა </a:t>
            </a:r>
            <a:r>
              <a:rPr lang="ka-GE" sz="2400" dirty="0"/>
              <a:t>და კანონმდებლობით დადგენილი ნორმები, ღირებულებები და პრინციპები, პატივი სცეს </a:t>
            </a:r>
            <a:r>
              <a:rPr lang="ka-GE" sz="2400" dirty="0" smtClean="0"/>
              <a:t>პოლონეთის/ესტონეთის </a:t>
            </a:r>
            <a:r>
              <a:rPr lang="ka-GE" sz="2400" dirty="0"/>
              <a:t>სახელმწიფოს, </a:t>
            </a:r>
            <a:r>
              <a:rPr lang="ka-GE" sz="2400" dirty="0" smtClean="0"/>
              <a:t>საზოგადოებას</a:t>
            </a:r>
            <a:r>
              <a:rPr lang="ka-GE" sz="2400" dirty="0"/>
              <a:t>, </a:t>
            </a:r>
            <a:r>
              <a:rPr lang="ka-GE" sz="2400" dirty="0" smtClean="0"/>
              <a:t>ენასა </a:t>
            </a:r>
            <a:r>
              <a:rPr lang="ka-GE" sz="2400" dirty="0"/>
              <a:t>და კულტურას</a:t>
            </a:r>
            <a:r>
              <a:rPr lang="ka-GE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ka-GE" sz="2400" dirty="0" smtClean="0">
                <a:latin typeface="Sylfaen" pitchFamily="18" charset="0"/>
              </a:rPr>
              <a:t>დატოვოს </a:t>
            </a:r>
            <a:r>
              <a:rPr lang="ka-GE" sz="2400" dirty="0" smtClean="0"/>
              <a:t>პოლონეთი/ესტონეთი სამუშაო ვიზის, დროებითი ბინადრობის/მუშაობის ნებართვის ვადის ამოწურვის, შეწყვეტის, გაუქმების შემთხვევაში კანონმდებლობით დადგენილ ვადაში და პირობებით.</a:t>
            </a:r>
          </a:p>
          <a:p>
            <a:pPr>
              <a:buFont typeface="Wingdings" pitchFamily="2" charset="2"/>
              <a:buChar char="§"/>
            </a:pPr>
            <a:endParaRPr lang="en-US" sz="2400" dirty="0">
              <a:latin typeface="Sylfae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683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9144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ka-GE" sz="3200" b="1" dirty="0">
                <a:solidFill>
                  <a:schemeClr val="bg1"/>
                </a:solidFill>
              </a:rPr>
              <a:t>მიგრანტის </a:t>
            </a:r>
            <a:r>
              <a:rPr lang="ka-GE" sz="3200" b="1" dirty="0" smtClean="0">
                <a:solidFill>
                  <a:schemeClr val="bg1"/>
                </a:solidFill>
              </a:rPr>
              <a:t>სავარაუდო ფინანსური ხარჯები</a:t>
            </a:r>
            <a:br>
              <a:rPr lang="ka-GE" sz="3200" b="1" dirty="0" smtClean="0">
                <a:solidFill>
                  <a:schemeClr val="bg1"/>
                </a:solidFill>
              </a:rPr>
            </a:br>
            <a:r>
              <a:rPr lang="ka-GE" sz="2000" b="1" dirty="0" smtClean="0">
                <a:solidFill>
                  <a:schemeClr val="bg1"/>
                </a:solidFill>
              </a:rPr>
              <a:t>(გაანგარიშებულია არსებული მდგომარეობით, საშუალო ღირებულებით)</a:t>
            </a:r>
            <a:endParaRPr lang="en-US" sz="2000" b="1" dirty="0">
              <a:solidFill>
                <a:schemeClr val="bg1"/>
              </a:solidFill>
              <a:latin typeface="Sylfae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927199"/>
              </p:ext>
            </p:extLst>
          </p:nvPr>
        </p:nvGraphicFramePr>
        <p:xfrm>
          <a:off x="228600" y="1142999"/>
          <a:ext cx="8686800" cy="533681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4724400"/>
                <a:gridCol w="1981200"/>
                <a:gridCol w="1981200"/>
              </a:tblGrid>
              <a:tr h="65428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პოლონეთი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ესტონეთი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54282">
                <a:tc>
                  <a:txBody>
                    <a:bodyPr/>
                    <a:lstStyle/>
                    <a:p>
                      <a:r>
                        <a:rPr lang="ka-GE" dirty="0" smtClean="0"/>
                        <a:t>დოკუმენტების მომზადება ვიზისთვის (თარგმნა, დამოწმება და სხვ.)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20 ევრო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20 ევრო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76550">
                <a:tc>
                  <a:txBody>
                    <a:bodyPr/>
                    <a:lstStyle/>
                    <a:p>
                      <a:r>
                        <a:rPr lang="ka-GE" dirty="0" smtClean="0"/>
                        <a:t>სავიზო მოსაკრებელი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60 ევრო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80 ევრო</a:t>
                      </a:r>
                      <a:endParaRPr lang="en-US" dirty="0"/>
                    </a:p>
                  </a:txBody>
                  <a:tcPr/>
                </a:tc>
              </a:tr>
              <a:tr h="691860">
                <a:tc>
                  <a:txBody>
                    <a:bodyPr/>
                    <a:lstStyle/>
                    <a:p>
                      <a:r>
                        <a:rPr lang="ka-GE" dirty="0" smtClean="0"/>
                        <a:t>სამედიცინო დაზღვევა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70 ევრო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70 ევრო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91860">
                <a:tc>
                  <a:txBody>
                    <a:bodyPr/>
                    <a:lstStyle/>
                    <a:p>
                      <a:r>
                        <a:rPr lang="ka-GE" dirty="0" smtClean="0"/>
                        <a:t>მგზავრობის</a:t>
                      </a:r>
                      <a:r>
                        <a:rPr lang="ka-GE" baseline="0" dirty="0" smtClean="0"/>
                        <a:t> საფასური (ორმხრივი)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330 ევრო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800" dirty="0" smtClean="0"/>
                        <a:t>320 ევრო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988371">
                <a:tc>
                  <a:txBody>
                    <a:bodyPr/>
                    <a:lstStyle/>
                    <a:p>
                      <a:r>
                        <a:rPr lang="ka-GE" dirty="0" smtClean="0"/>
                        <a:t>დასაქმებამდე და ხელფასის აღებამდე საჭირო ფინანსები (საცხოვრისი, კომუნალური ხარჯები, კვება და სხვ.)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dirty="0" smtClean="0"/>
                        <a:t>470 ევრო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dirty="0" smtClean="0"/>
                        <a:t>430 ევრო</a:t>
                      </a:r>
                      <a:endParaRPr lang="en-US" dirty="0"/>
                    </a:p>
                  </a:txBody>
                  <a:tcPr/>
                </a:tc>
              </a:tr>
              <a:tr h="59263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486974">
                <a:tc>
                  <a:txBody>
                    <a:bodyPr/>
                    <a:lstStyle/>
                    <a:p>
                      <a:r>
                        <a:rPr lang="ka-GE" b="1" i="1" dirty="0" smtClean="0"/>
                        <a:t>სულ ხარჯები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i="1" dirty="0" smtClean="0"/>
                        <a:t>950 ევრო</a:t>
                      </a:r>
                      <a:endParaRPr lang="en-US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b="1" i="1" dirty="0" smtClean="0"/>
                        <a:t>920 ევრო</a:t>
                      </a:r>
                      <a:endParaRPr lang="en-US" b="1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1453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</TotalTime>
  <Words>1121</Words>
  <Application>Microsoft Office PowerPoint</Application>
  <PresentationFormat>On-screen Show (4:3)</PresentationFormat>
  <Paragraphs>154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საქართველოს სამუშაო ძალის დროებითი შრომითი მიგრაციის პილოტირება პოლონეთსა და ესტონეთში  ნაწილი 2 შრომითი მიგრანტების ინფორმირება, შერჩევა, გამგზავრების-წინა ორიენტაცია</vt:lpstr>
      <vt:lpstr>სოციალური მომსახურების სააგენტოს პროექტში მონაწილეობის ძირითადი მიმართულებები </vt:lpstr>
      <vt:lpstr>ინფორმირება პროექტის შესახებ</vt:lpstr>
      <vt:lpstr>პროექტის დახმარებით  დასაქმების უპირატესობები (1)</vt:lpstr>
      <vt:lpstr>პროექტის დახმარებით  დასაქმების უპირატესობები (2)</vt:lpstr>
      <vt:lpstr>პროექტის დახმარებით  დასაქმების უპირატესობები (3)</vt:lpstr>
      <vt:lpstr>მითები პოლონეთში/ესტონეთში დასაქმების შესახებ</vt:lpstr>
      <vt:lpstr>მიგრანტის ვალდებულებები</vt:lpstr>
      <vt:lpstr>მიგრანტის სავარაუდო ფინანსური ხარჯები (გაანგარიშებულია არსებული მდგომარეობით, საშუალო ღირებულებით)</vt:lpstr>
      <vt:lpstr>რა არის საჭირო პროექტში წარმატებით მონაწილეობისთვის </vt:lpstr>
      <vt:lpstr>პროექტის განვითარების შესაძლებლობები და პერსპექტივები</vt:lpstr>
      <vt:lpstr>2016 წლის აგვისტო-დეკემბრის სამოქმედო გეგმა (1)</vt:lpstr>
      <vt:lpstr>2016 წლის აგვისტო-დეკემბრის სამოქმედო გეგმა (2)</vt:lpstr>
      <vt:lpstr>ვის შეიძლება დავუკავშირდეთ კითხვების შემთხვევაში</vt:lpstr>
      <vt:lpstr>მადლობა ყურადღებისთვის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საქართველოს სამუშაო ძალის დროებითი შრომითი მიგრაციის პილოტირება პოლონეთსა და ესტონეთში</dc:title>
  <dc:creator>admin</dc:creator>
  <cp:lastModifiedBy>NKvitsiani</cp:lastModifiedBy>
  <cp:revision>51</cp:revision>
  <dcterms:created xsi:type="dcterms:W3CDTF">2016-07-18T05:04:56Z</dcterms:created>
  <dcterms:modified xsi:type="dcterms:W3CDTF">2016-07-26T09:45:49Z</dcterms:modified>
</cp:coreProperties>
</file>