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84" r:id="rId4"/>
    <p:sldId id="290" r:id="rId5"/>
    <p:sldId id="285" r:id="rId6"/>
    <p:sldId id="291" r:id="rId7"/>
    <p:sldId id="286" r:id="rId8"/>
    <p:sldId id="292" r:id="rId9"/>
    <p:sldId id="287" r:id="rId10"/>
    <p:sldId id="293" r:id="rId11"/>
    <p:sldId id="288" r:id="rId12"/>
    <p:sldId id="294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rgi Kekelidze" initials="G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AE31B-8594-4D1A-920F-55325F30B79C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5DB67-C639-44B2-B6A2-3AB0A378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12E9-2BFB-4F7B-B26A-358389E5D3B9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B316-3A2F-43CD-BFFE-865829F9D43D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FBFE-7DE4-4481-9283-16F7E8F84A87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0E2A-7676-4B4D-A1FE-31BA60934985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9542-9D1C-42CD-87CC-2079145EEA48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AF17-60D4-4D00-8C01-D6F39BA5E32D}" type="datetime1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8299-D0CF-47F3-8A65-88EADD1840CE}" type="datetime1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E4E8-F6C2-44E5-BF6B-46687DDB7E90}" type="datetime1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A23-9ADA-4FB1-8BB7-5BBDBC2336B7}" type="datetime1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E307-E018-4792-AFEB-F3A281425E64}" type="datetime1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7A45-85A1-485E-A516-52143E18784E}" type="datetime1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D0DBF-A49D-427A-A0FF-AA1BD32968F7}" type="datetime1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a-GE" smtClean="0"/>
              <a:t>საქართველო, თბილისი 0162  ვაკის რაიონი, ჭავჭავაძის გამზ # 49 ა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50389" cy="6510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94" y="990600"/>
            <a:ext cx="7772400" cy="1470025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latin typeface="Sylfaen" pitchFamily="18" charset="0"/>
              </a:rPr>
              <a:t>სპორტისა და ახალგაზრდობის საქმეთა სამინისტრო</a:t>
            </a:r>
            <a:endParaRPr lang="en-US" sz="3600" b="1" dirty="0">
              <a:latin typeface="Sylfae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794" y="3124200"/>
            <a:ext cx="6400800" cy="1752600"/>
          </a:xfrm>
        </p:spPr>
        <p:txBody>
          <a:bodyPr>
            <a:normAutofit/>
          </a:bodyPr>
          <a:lstStyle/>
          <a:p>
            <a:r>
              <a:rPr lang="ka-GE" sz="3000" dirty="0" smtClean="0">
                <a:solidFill>
                  <a:schemeClr val="tx1"/>
                </a:solidFill>
                <a:latin typeface="Sylfaen" pitchFamily="18" charset="0"/>
              </a:rPr>
              <a:t>პროგრამები და პროექტები</a:t>
            </a:r>
            <a:endParaRPr lang="en-US" sz="3000" dirty="0">
              <a:solidFill>
                <a:schemeClr val="tx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324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F:\prezentacia\ShShMP\DSC_6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114800" cy="311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prezentacia\ShShMP\DSC_6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419600" cy="311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prezentacia\etn.umc\DSC_5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84" y="3342215"/>
            <a:ext cx="5252815" cy="321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.javelidze\Desktop\13248491_1325340067494012_8047864132364764304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342214"/>
            <a:ext cx="3281585" cy="32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4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50389" cy="651069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7924800" cy="4724400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იძულებით გადაადგილებული ბავშვების</a:t>
            </a: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მხარდაჭერა:</a:t>
            </a:r>
          </a:p>
          <a:p>
            <a:pPr algn="just"/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სპორტულ და სოციალურ აქტივობებში ჩართვის </a:t>
            </a:r>
            <a:r>
              <a:rPr lang="en-US" sz="1800" dirty="0" smtClean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ხელშეწყობა;</a:t>
            </a:r>
          </a:p>
          <a:p>
            <a:pPr algn="just"/>
            <a:r>
              <a:rPr lang="ka-GE" sz="1800" dirty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სხვადასხვა </a:t>
            </a:r>
            <a:r>
              <a:rPr lang="ka-GE" sz="1800" dirty="0">
                <a:solidFill>
                  <a:schemeClr val="tx1"/>
                </a:solidFill>
                <a:latin typeface="Sylfaen" pitchFamily="18" charset="0"/>
              </a:rPr>
              <a:t>საჭირო </a:t>
            </a: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ინვენტარით </a:t>
            </a:r>
            <a:r>
              <a:rPr lang="ka-GE" sz="1800" dirty="0">
                <a:solidFill>
                  <a:schemeClr val="tx1"/>
                </a:solidFill>
                <a:latin typeface="Sylfaen" pitchFamily="18" charset="0"/>
              </a:rPr>
              <a:t>(</a:t>
            </a: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სპორტული</a:t>
            </a:r>
            <a:r>
              <a:rPr lang="ka-GE" sz="1800" dirty="0">
                <a:solidFill>
                  <a:schemeClr val="tx1"/>
                </a:solidFill>
                <a:latin typeface="Sylfaen" pitchFamily="18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საგანმანათლებლო</a:t>
            </a:r>
            <a:r>
              <a:rPr lang="ka-GE" sz="1800" dirty="0">
                <a:solidFill>
                  <a:schemeClr val="tx1"/>
                </a:solidFill>
                <a:latin typeface="Sylfaen" pitchFamily="18" charset="0"/>
              </a:rPr>
              <a:t>, წიგნების და სხვ.) </a:t>
            </a: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უზრუნველყოფა.</a:t>
            </a:r>
          </a:p>
          <a:p>
            <a:pPr algn="just"/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	</a:t>
            </a:r>
          </a:p>
          <a:p>
            <a:pPr algn="just"/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სოციალური პროექტები: </a:t>
            </a:r>
            <a:r>
              <a:rPr lang="en-US" sz="1800" b="1" dirty="0" smtClean="0">
                <a:solidFill>
                  <a:schemeClr val="tx1"/>
                </a:solidFill>
                <a:latin typeface="Sylfaen" pitchFamily="18" charset="0"/>
              </a:rPr>
              <a:t>	</a:t>
            </a:r>
            <a:endParaRPr lang="ka-GE" sz="18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just"/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„წიგნი ყველა სოფელს“</a:t>
            </a:r>
          </a:p>
          <a:p>
            <a:pPr algn="just"/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	„შემოსე თანამოქალაქე“</a:t>
            </a:r>
            <a:endParaRPr lang="en-US" sz="1800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just"/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	</a:t>
            </a:r>
          </a:p>
          <a:p>
            <a:pPr algn="just"/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სოციალური </a:t>
            </a: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ვიდეო-რგოლების დამზადება 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ბავშვთა 	უფლებებზე</a:t>
            </a: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Sylfaen" pitchFamily="18" charset="0"/>
              </a:rPr>
              <a:t>	</a:t>
            </a:r>
            <a:endParaRPr lang="ka-GE" sz="18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just"/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სტატისტიკური </a:t>
            </a: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მონაცემების შეგროვება შშმ 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ბავშვებთან 	დაკავშირებით</a:t>
            </a: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, თბილისის 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მასშტაბით</a:t>
            </a:r>
            <a:endParaRPr lang="ka-GE" sz="1800" b="1" dirty="0">
              <a:solidFill>
                <a:schemeClr val="tx1"/>
              </a:solidFill>
              <a:latin typeface="Sylfaen" pitchFamily="18" charset="0"/>
            </a:endParaRPr>
          </a:p>
          <a:p>
            <a:pPr algn="l"/>
            <a:endParaRPr lang="ka-GE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ka-GE" sz="25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248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F:\prezentacia\cigni yvela sofels\DSC_6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191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prezentacia\shemose tanamoqalaqe\DSC_6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prezentacia\sachukrebi devnilebs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prezentacia\sachukrebi devnilebs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343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0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50389" cy="6510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latin typeface="Sylfaen" pitchFamily="18" charset="0"/>
              </a:rPr>
              <a:t>გმადლობთ ყურადღებისათვის</a:t>
            </a:r>
            <a:r>
              <a:rPr lang="en-US" sz="3600" b="1" dirty="0" smtClean="0">
                <a:latin typeface="Sylfaen" pitchFamily="18" charset="0"/>
              </a:rPr>
              <a:t>!</a:t>
            </a:r>
            <a:endParaRPr lang="en-US" sz="36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05800" cy="651069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620000" cy="27432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ka-GE" sz="2100" dirty="0" smtClean="0">
                <a:solidFill>
                  <a:schemeClr val="tx1"/>
                </a:solidFill>
                <a:latin typeface="Sylfaen" pitchFamily="18" charset="0"/>
              </a:rPr>
              <a:t>მონაწილეობა</a:t>
            </a:r>
          </a:p>
          <a:p>
            <a:pPr marL="514350" indent="-514350" algn="just">
              <a:buAutoNum type="arabicPeriod"/>
            </a:pPr>
            <a:r>
              <a:rPr lang="ka-GE" sz="2100" dirty="0" smtClean="0">
                <a:solidFill>
                  <a:schemeClr val="tx1"/>
                </a:solidFill>
                <a:latin typeface="Sylfaen" pitchFamily="18" charset="0"/>
              </a:rPr>
              <a:t>არაფორმალური განათლება</a:t>
            </a:r>
          </a:p>
          <a:p>
            <a:pPr marL="514350" indent="-514350" algn="just">
              <a:buAutoNum type="arabicPeriod"/>
            </a:pPr>
            <a:r>
              <a:rPr lang="ka-GE" sz="2100" dirty="0" smtClean="0">
                <a:solidFill>
                  <a:schemeClr val="tx1"/>
                </a:solidFill>
                <a:latin typeface="Sylfaen" pitchFamily="18" charset="0"/>
              </a:rPr>
              <a:t>ცხოვრების ჯანსაღი წესი / სპორტი</a:t>
            </a:r>
          </a:p>
          <a:p>
            <a:pPr marL="514350" indent="-514350" algn="just">
              <a:buAutoNum type="arabicPeriod"/>
            </a:pPr>
            <a:r>
              <a:rPr lang="ka-GE" sz="2100" dirty="0" smtClean="0">
                <a:solidFill>
                  <a:schemeClr val="tx1"/>
                </a:solidFill>
                <a:latin typeface="Sylfaen" pitchFamily="18" charset="0"/>
              </a:rPr>
              <a:t>განსაკუთრებული საჭიროებების მქონე პირების დაცვა და მხარდაჭერა</a:t>
            </a:r>
          </a:p>
          <a:p>
            <a:pPr algn="l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5634" y="893802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000" b="1" dirty="0" smtClean="0"/>
              <a:t>ძირითადი მიმართულებები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532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50389" cy="6510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94" y="228600"/>
            <a:ext cx="7772400" cy="1470025"/>
          </a:xfrm>
        </p:spPr>
        <p:txBody>
          <a:bodyPr>
            <a:normAutofit/>
          </a:bodyPr>
          <a:lstStyle/>
          <a:p>
            <a:r>
              <a:rPr lang="ka-GE" sz="3000" b="1" dirty="0" smtClean="0">
                <a:latin typeface="Sylfaen" pitchFamily="18" charset="0"/>
              </a:rPr>
              <a:t>მონაწილეობა</a:t>
            </a:r>
            <a:endParaRPr lang="en-US" sz="3000" b="1" dirty="0">
              <a:latin typeface="Sylfae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3999"/>
            <a:ext cx="8001000" cy="4191001"/>
          </a:xfrm>
        </p:spPr>
        <p:txBody>
          <a:bodyPr>
            <a:normAutofit lnSpcReduction="10000"/>
          </a:bodyPr>
          <a:lstStyle/>
          <a:p>
            <a:pPr algn="just"/>
            <a:r>
              <a:rPr lang="ka-GE" sz="1800" dirty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მოხალისეობის განვითარების პროგრამა: 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მოხალისეობრივ აქტივობებში სკოლის მოსწავლეების ჩართვა, მათთვის სათანადო ტრენინგების უზრუნველყოფა</a:t>
            </a:r>
          </a:p>
          <a:p>
            <a:pPr lvl="2" algn="just"/>
            <a:endParaRPr lang="ka-GE" sz="1800" dirty="0" smtClean="0">
              <a:solidFill>
                <a:schemeClr val="tx1"/>
              </a:solidFill>
              <a:latin typeface="Sylfaen" pitchFamily="18" charset="0"/>
              <a:cs typeface="LitNusx"/>
            </a:endParaRPr>
          </a:p>
          <a:p>
            <a:pPr algn="l"/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	დასვენება</a:t>
            </a: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, გართობა, რეკრეაცია: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ka-GE" sz="18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ანაკლიის მომავლის ბანაკი 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ka-GE" sz="18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სკაუტური ბანაკი</a:t>
            </a:r>
          </a:p>
          <a:p>
            <a:pPr algn="l"/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	</a:t>
            </a:r>
          </a:p>
          <a:p>
            <a:pPr algn="l"/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კულტურა </a:t>
            </a: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და შემოქმედება</a:t>
            </a:r>
            <a:r>
              <a:rPr lang="ka-GE" sz="1800" dirty="0">
                <a:solidFill>
                  <a:schemeClr val="tx1"/>
                </a:solidFill>
                <a:latin typeface="Sylfaen" pitchFamily="18" charset="0"/>
              </a:rPr>
              <a:t>: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ka-GE" sz="1800" dirty="0">
                <a:solidFill>
                  <a:schemeClr val="tx1"/>
                </a:solidFill>
                <a:latin typeface="Sylfaen" pitchFamily="18" charset="0"/>
                <a:cs typeface="LitNusx"/>
              </a:rPr>
              <a:t>„ფანარტი“ - მრავალჟანრობრივი ფესტივალი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ka-GE" sz="18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მუსიკალური ფესტივალი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ka-GE" sz="18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ლიტერატურული კონკურსი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ka-GE" sz="18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კონკურსი დამწყები მხატვრებისათვის</a:t>
            </a:r>
          </a:p>
          <a:p>
            <a:pPr marL="1200150" lvl="2" indent="-285750" algn="just">
              <a:buFont typeface="Arial" pitchFamily="34" charset="0"/>
              <a:buChar char="•"/>
            </a:pPr>
            <a:endParaRPr lang="ka-GE" sz="1800" dirty="0" smtClean="0">
              <a:solidFill>
                <a:schemeClr val="tx1"/>
              </a:solidFill>
              <a:latin typeface="Sylfaen" pitchFamily="18" charset="0"/>
              <a:cs typeface="LitNusx"/>
            </a:endParaRPr>
          </a:p>
          <a:p>
            <a:pPr lvl="2" algn="l"/>
            <a:endParaRPr lang="en-US" sz="1800" dirty="0">
              <a:solidFill>
                <a:schemeClr val="tx1"/>
              </a:solidFill>
              <a:latin typeface="Sylfaen" pitchFamily="18" charset="0"/>
              <a:cs typeface="LitNusx"/>
            </a:endParaRPr>
          </a:p>
          <a:p>
            <a:pPr algn="l"/>
            <a:endParaRPr lang="en-US" sz="18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F:\prezentacia\anaklia banaki\DSC_2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51" y="304799"/>
            <a:ext cx="42230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rezentacia\moxaliseebi\DSC_1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1" y="304800"/>
            <a:ext cx="41909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prezentacia\funART\12901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2" y="3429000"/>
            <a:ext cx="4197768" cy="29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.javelidze\Desktop\11334131_436912773159902_3561395987471439973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50" y="3429000"/>
            <a:ext cx="4238718" cy="29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6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50389" cy="6510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txBody>
          <a:bodyPr>
            <a:normAutofit/>
          </a:bodyPr>
          <a:lstStyle/>
          <a:p>
            <a:r>
              <a:rPr lang="ka-GE" sz="3000" b="1" dirty="0" smtClean="0">
                <a:latin typeface="Sylfaen" pitchFamily="18" charset="0"/>
              </a:rPr>
              <a:t>არაფორმალური განათლება</a:t>
            </a:r>
            <a:endParaRPr lang="en-US" sz="3000" b="1" dirty="0">
              <a:latin typeface="Sylfae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696200" cy="3886200"/>
          </a:xfrm>
        </p:spPr>
        <p:txBody>
          <a:bodyPr>
            <a:normAutofit/>
          </a:bodyPr>
          <a:lstStyle/>
          <a:p>
            <a:pPr algn="l"/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	</a:t>
            </a:r>
          </a:p>
          <a:p>
            <a:pPr algn="l"/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	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არაფორმალური განათლების პროგრამები:</a:t>
            </a:r>
          </a:p>
          <a:p>
            <a:pPr marL="1200150" lvl="3" indent="-285750" algn="l"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სასკოლო არაფორმალური განათლების ოლიმპიადა</a:t>
            </a:r>
          </a:p>
          <a:p>
            <a:pPr marL="1200150" lvl="3" indent="-285750" algn="l"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ეკო დღეები</a:t>
            </a:r>
          </a:p>
          <a:p>
            <a:pPr marL="1200150" lvl="3" indent="-285750" algn="l"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არაფორმალურ განათლებაში ინკლუზიური განათლების მიდგომების დანერგვა</a:t>
            </a:r>
          </a:p>
          <a:p>
            <a:pPr marL="1200150" lvl="3" indent="-285750" algn="l"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ინტელექტუალური თამაში სკოლის მოსწავლეებისათვის - „რა? სად? როდის?“</a:t>
            </a:r>
          </a:p>
          <a:p>
            <a:pPr marL="914400" lvl="3" algn="l"/>
            <a:endParaRPr lang="ka-GE" sz="1800" b="1" dirty="0" smtClean="0">
              <a:solidFill>
                <a:schemeClr val="tx1"/>
              </a:solidFill>
            </a:endParaRPr>
          </a:p>
          <a:p>
            <a:pPr marL="0" lvl="1" algn="l"/>
            <a:endParaRPr lang="en-US" sz="1800" dirty="0">
              <a:solidFill>
                <a:schemeClr val="tx1"/>
              </a:solidFill>
              <a:latin typeface="Sylfaen" pitchFamily="18" charset="0"/>
              <a:cs typeface="LitNusx"/>
            </a:endParaRPr>
          </a:p>
          <a:p>
            <a:pPr lvl="1" indent="-457200" algn="l">
              <a:buFont typeface="Arial" pitchFamily="34" charset="0"/>
              <a:buChar char="•"/>
            </a:pPr>
            <a:endParaRPr lang="ka-GE" sz="2300" dirty="0" smtClean="0">
              <a:solidFill>
                <a:schemeClr val="tx1"/>
              </a:solidFill>
              <a:latin typeface="LitNusx"/>
              <a:cs typeface="LitNusx"/>
            </a:endParaRPr>
          </a:p>
          <a:p>
            <a:pPr lvl="1" indent="-457200" algn="l">
              <a:buFont typeface="Arial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LitNusx"/>
              <a:cs typeface="LitNusx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32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F:\prezentacia\ShShMP\DSC_9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9013"/>
            <a:ext cx="4191000" cy="30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rezentacia\ShShMP\DSC_6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799"/>
            <a:ext cx="4342688" cy="31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rezentacia\intelektis dge\DSC_9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9724"/>
            <a:ext cx="4342688" cy="30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prezentacia\intelektis dge\11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352800"/>
            <a:ext cx="4191000" cy="31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0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50389" cy="6510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94" y="206375"/>
            <a:ext cx="7772400" cy="1470025"/>
          </a:xfrm>
        </p:spPr>
        <p:txBody>
          <a:bodyPr>
            <a:normAutofit/>
          </a:bodyPr>
          <a:lstStyle/>
          <a:p>
            <a:pPr marL="514350" indent="-514350"/>
            <a:r>
              <a:rPr lang="ka-GE" sz="3000" b="1" dirty="0">
                <a:latin typeface="Sylfaen" pitchFamily="18" charset="0"/>
              </a:rPr>
              <a:t>ჯანსაღი ცხოვრების წესი / სპორტი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848600" cy="4038600"/>
          </a:xfrm>
        </p:spPr>
        <p:txBody>
          <a:bodyPr>
            <a:normAutofit/>
          </a:bodyPr>
          <a:lstStyle/>
          <a:p>
            <a:pPr lvl="0" algn="just"/>
            <a:endParaRPr lang="ka-GE" sz="2100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სასკოლო </a:t>
            </a:r>
            <a:r>
              <a:rPr lang="ka-GE" sz="1800" dirty="0">
                <a:solidFill>
                  <a:schemeClr val="tx1"/>
                </a:solidFill>
                <a:latin typeface="Sylfaen" pitchFamily="18" charset="0"/>
              </a:rPr>
              <a:t>სპორტული </a:t>
            </a: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ოლიმპიადა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სპორტული ინვენტარის პროგრამა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სოციალურად </a:t>
            </a:r>
            <a:r>
              <a:rPr lang="ka-GE" sz="1800" dirty="0">
                <a:solidFill>
                  <a:schemeClr val="tx1"/>
                </a:solidFill>
                <a:latin typeface="Sylfaen" pitchFamily="18" charset="0"/>
              </a:rPr>
              <a:t>დაუცველი 7-12 წლამდე ასაკის ბავშვების სპორტში ჩართვის </a:t>
            </a: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პროგრამა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ka-GE" sz="1800" dirty="0">
                <a:solidFill>
                  <a:schemeClr val="tx1"/>
                </a:solidFill>
                <a:latin typeface="Sylfaen" pitchFamily="18" charset="0"/>
              </a:rPr>
              <a:t>ფიზიკური აღზრდის გაკვეთილების სტანდარტის </a:t>
            </a: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</a:rPr>
              <a:t>ამაღლება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ცხოვრების ჯანსაღი წესისა და მასობრივი სპორტის ხელშემწყობი პროექტების მხარდაჭერა (ბავშვთა და ახალგაზრდობის განვითარების ფონდი)</a:t>
            </a:r>
            <a:endParaRPr lang="en-US" sz="1800" dirty="0">
              <a:solidFill>
                <a:schemeClr val="tx1"/>
              </a:solidFill>
              <a:latin typeface="Sylfaen" pitchFamily="18" charset="0"/>
              <a:cs typeface="LitNusx"/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endParaRPr lang="en-US" sz="25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itchFamily="34" charset="0"/>
              <a:buAutoNum type="arabicPeriod"/>
            </a:pPr>
            <a:endParaRPr lang="ka-GE" sz="28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itchFamily="34" charset="0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457200" lvl="0" indent="-457200" algn="l">
              <a:buAutoNum type="arabicPeriod"/>
            </a:pPr>
            <a:endParaRPr lang="en-US" sz="25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248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F:\prezentacia\saskolo olimpiada\DSC_5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48" y="3330601"/>
            <a:ext cx="4325952" cy="31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prezentacia\saskolo olimpiada\DSC_87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343400" cy="31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prezentacia\saskolo olimpiada\DSC_9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6" y="3330601"/>
            <a:ext cx="4199902" cy="31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prezentacia\sportis dge\603763_821659861234123_3024906318764155301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6" y="228599"/>
            <a:ext cx="4182454" cy="31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4906"/>
            <a:ext cx="8350389" cy="6510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pPr marL="514350" indent="-514350"/>
            <a:r>
              <a:rPr lang="ka-GE" sz="2400" b="1" dirty="0">
                <a:latin typeface="Sylfaen" pitchFamily="18" charset="0"/>
              </a:rPr>
              <a:t>განსაკუთრებული საჭიროებების მქონე პირების დაცვა და მხარდაჭერა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48200"/>
          </a:xfrm>
        </p:spPr>
        <p:txBody>
          <a:bodyPr>
            <a:normAutofit/>
          </a:bodyPr>
          <a:lstStyle/>
          <a:p>
            <a:pPr algn="just"/>
            <a:r>
              <a:rPr lang="ka-GE" sz="1600" b="1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	შშმ ბავშვების</a:t>
            </a:r>
            <a:r>
              <a:rPr lang="en-US" sz="1600" b="1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 </a:t>
            </a:r>
            <a:r>
              <a:rPr lang="ka-GE" sz="1600" b="1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ინტეგრაციის პროგრამა: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სპორტული აქტივობები</a:t>
            </a:r>
            <a:r>
              <a:rPr lang="en-US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;</a:t>
            </a:r>
            <a:endParaRPr lang="en-US" sz="1600" dirty="0">
              <a:solidFill>
                <a:schemeClr val="tx1"/>
              </a:solidFill>
              <a:latin typeface="Sylfaen" pitchFamily="18" charset="0"/>
              <a:cs typeface="LitNusx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ხელოვნება და კულტურულ შემოქმედებითი </a:t>
            </a:r>
            <a:r>
              <a:rPr lang="en-US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ა</a:t>
            </a: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ქტივობები;</a:t>
            </a:r>
            <a:endParaRPr lang="en-US" sz="1600" dirty="0">
              <a:solidFill>
                <a:schemeClr val="tx1"/>
              </a:solidFill>
              <a:latin typeface="Sylfaen" pitchFamily="18" charset="0"/>
              <a:cs typeface="LitNusx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არაფორმალური განათლება</a:t>
            </a:r>
            <a:r>
              <a:rPr lang="en-US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,</a:t>
            </a: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 შემეცნებითი </a:t>
            </a:r>
            <a:r>
              <a:rPr lang="en-US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ა</a:t>
            </a: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ქტივობები;</a:t>
            </a:r>
            <a:endParaRPr lang="en-US" sz="1600" dirty="0">
              <a:solidFill>
                <a:schemeClr val="tx1"/>
              </a:solidFill>
              <a:latin typeface="Sylfaen" pitchFamily="18" charset="0"/>
              <a:cs typeface="LitNusx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ბანაკები</a:t>
            </a:r>
            <a:r>
              <a:rPr lang="en-US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;</a:t>
            </a:r>
            <a:endParaRPr lang="ka-GE" sz="1600" dirty="0" smtClean="0">
              <a:solidFill>
                <a:schemeClr val="tx1"/>
              </a:solidFill>
              <a:latin typeface="Sylfaen" pitchFamily="18" charset="0"/>
              <a:cs typeface="LitNusx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სპორტულ-გამაჯანსაღებელი აქტივობები;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სახელობო წრეები (მინანქარი, თექა, ქსოვა, ქარგვა)</a:t>
            </a:r>
            <a:r>
              <a:rPr lang="en-US" sz="1600" dirty="0" smtClean="0">
                <a:solidFill>
                  <a:schemeClr val="tx1"/>
                </a:solidFill>
                <a:latin typeface="Sylfaen" pitchFamily="18" charset="0"/>
              </a:rPr>
              <a:t>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შემეცნებითი წრეები </a:t>
            </a:r>
            <a:r>
              <a:rPr lang="ka-GE" sz="1600" dirty="0">
                <a:solidFill>
                  <a:schemeClr val="tx1"/>
                </a:solidFill>
                <a:latin typeface="Sylfaen" pitchFamily="18" charset="0"/>
              </a:rPr>
              <a:t>(ბიბლიოთეკა, კომპიუტერული წრე</a:t>
            </a: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)</a:t>
            </a:r>
            <a:r>
              <a:rPr lang="ka-GE" sz="1600" dirty="0">
                <a:solidFill>
                  <a:schemeClr val="tx1"/>
                </a:solidFill>
                <a:latin typeface="Sylfaen" pitchFamily="18" charset="0"/>
              </a:rPr>
              <a:t>;</a:t>
            </a:r>
            <a:endParaRPr lang="ka-GE" sz="1600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თავისუფალი </a:t>
            </a:r>
            <a:r>
              <a:rPr lang="ka-GE" sz="1600" dirty="0">
                <a:solidFill>
                  <a:schemeClr val="tx1"/>
                </a:solidFill>
                <a:latin typeface="Sylfaen" pitchFamily="18" charset="0"/>
              </a:rPr>
              <a:t>სივრცის შექმნა შშმ </a:t>
            </a: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ბავშვებისათვის.</a:t>
            </a:r>
          </a:p>
          <a:p>
            <a:pPr lvl="2" algn="just"/>
            <a:endParaRPr lang="ka-GE" sz="1600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just"/>
            <a:r>
              <a:rPr lang="ka-GE" sz="1600" b="1" dirty="0" smtClean="0">
                <a:solidFill>
                  <a:schemeClr val="tx1"/>
                </a:solidFill>
                <a:latin typeface="Sylfaen" pitchFamily="18" charset="0"/>
                <a:cs typeface="LitNusx"/>
              </a:rPr>
              <a:t>	ეთნიკური </a:t>
            </a:r>
            <a:r>
              <a:rPr lang="ka-GE" sz="1600" b="1" dirty="0">
                <a:solidFill>
                  <a:schemeClr val="tx1"/>
                </a:solidFill>
                <a:latin typeface="Sylfaen" pitchFamily="18" charset="0"/>
                <a:cs typeface="LitNusx"/>
              </a:rPr>
              <a:t>უმცირესობების ინტეგრაციის პროგრამა :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საზაფხულო ბანაკი-სკოლა </a:t>
            </a:r>
            <a:r>
              <a:rPr lang="en-US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(</a:t>
            </a:r>
            <a:r>
              <a:rPr lang="ka-GE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კულტურული და შემეცნებითი ღონისძიებები</a:t>
            </a:r>
            <a:r>
              <a:rPr lang="en-US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);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სამეწარმეო უნარ-ჩვევების განვითარება გოგონებისათვის</a:t>
            </a:r>
            <a:r>
              <a:rPr lang="en-US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;</a:t>
            </a:r>
            <a:endParaRPr lang="ka-GE" sz="1600" dirty="0">
              <a:solidFill>
                <a:schemeClr val="tx1"/>
              </a:solidFill>
              <a:latin typeface="Sylfaen" pitchFamily="18" charset="0"/>
              <a:cs typeface="LitNusx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ka-GE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სპორტულ-შემეცნებითი აქტივობები </a:t>
            </a:r>
            <a:r>
              <a:rPr lang="en-US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(</a:t>
            </a:r>
            <a:r>
              <a:rPr lang="ka-GE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კალათბურთი</a:t>
            </a:r>
            <a:r>
              <a:rPr lang="en-US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, </a:t>
            </a:r>
            <a:r>
              <a:rPr lang="ka-GE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ფეხბურთი</a:t>
            </a:r>
            <a:r>
              <a:rPr lang="en-US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, </a:t>
            </a:r>
            <a:r>
              <a:rPr lang="ka-GE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რაგბი</a:t>
            </a:r>
            <a:r>
              <a:rPr lang="en-US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, </a:t>
            </a:r>
            <a:r>
              <a:rPr lang="ka-GE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მეკლდეურობა, არქეოლოგიური ექსპედიცია</a:t>
            </a:r>
            <a:r>
              <a:rPr lang="en-US" sz="1600" dirty="0">
                <a:solidFill>
                  <a:schemeClr val="tx1"/>
                </a:solidFill>
                <a:latin typeface="Sylfaen" pitchFamily="18" charset="0"/>
                <a:cs typeface="LitNusx"/>
              </a:rPr>
              <a:t>)</a:t>
            </a:r>
            <a:endParaRPr lang="en-US" sz="1600" dirty="0">
              <a:solidFill>
                <a:schemeClr val="tx1"/>
              </a:solidFill>
              <a:latin typeface="Sylfaen" pitchFamily="18" charset="0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endParaRPr lang="en-US" sz="2100" dirty="0">
              <a:solidFill>
                <a:schemeClr val="tx1"/>
              </a:solidFill>
              <a:latin typeface="Sylfaen" pitchFamily="18" charset="0"/>
            </a:endParaRPr>
          </a:p>
          <a:p>
            <a:pPr marL="1085850" lvl="2" indent="-1714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Sylfaen" pitchFamily="18" charset="0"/>
            </a:endParaRPr>
          </a:p>
          <a:p>
            <a:pPr marL="1085850" lvl="2" indent="-1714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Sylfaen" pitchFamily="18" charset="0"/>
              <a:cs typeface="LitNusx"/>
            </a:endParaRPr>
          </a:p>
          <a:p>
            <a:endParaRPr lang="en-US" sz="1600" dirty="0">
              <a:solidFill>
                <a:schemeClr val="tx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79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სპორტისა და ახალგაზრდობის საქმეთა სამინისტრო</vt:lpstr>
      <vt:lpstr>PowerPoint Presentation</vt:lpstr>
      <vt:lpstr>მონაწილეობა</vt:lpstr>
      <vt:lpstr>PowerPoint Presentation</vt:lpstr>
      <vt:lpstr>არაფორმალური განათლება</vt:lpstr>
      <vt:lpstr>PowerPoint Presentation</vt:lpstr>
      <vt:lpstr>ჯანსაღი ცხოვრების წესი / სპორტი</vt:lpstr>
      <vt:lpstr>PowerPoint Presentation</vt:lpstr>
      <vt:lpstr>განსაკუთრებული საჭიროებების მქონე პირების დაცვა და მხარდაჭერა</vt:lpstr>
      <vt:lpstr>PowerPoint Presentation</vt:lpstr>
      <vt:lpstr>PowerPoint Presentation</vt:lpstr>
      <vt:lpstr>PowerPoint Presentation</vt:lpstr>
      <vt:lpstr>გმადლობთ ყურადღებისათვის!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Kekelidze</dc:creator>
  <cp:lastModifiedBy>Revaz Javelidze</cp:lastModifiedBy>
  <cp:revision>46</cp:revision>
  <dcterms:created xsi:type="dcterms:W3CDTF">2006-08-16T00:00:00Z</dcterms:created>
  <dcterms:modified xsi:type="dcterms:W3CDTF">2016-05-31T16:06:47Z</dcterms:modified>
</cp:coreProperties>
</file>