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3" r:id="rId2"/>
    <p:sldId id="415" r:id="rId3"/>
    <p:sldId id="417" r:id="rId4"/>
    <p:sldId id="419" r:id="rId5"/>
    <p:sldId id="421" r:id="rId6"/>
    <p:sldId id="422" r:id="rId7"/>
    <p:sldId id="423" r:id="rId8"/>
    <p:sldId id="424" r:id="rId9"/>
    <p:sldId id="425" r:id="rId10"/>
    <p:sldId id="362" r:id="rId11"/>
  </p:sldIdLst>
  <p:sldSz cx="9144000" cy="6858000" type="screen4x3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009AD0"/>
    <a:srgbClr val="4EAC88"/>
    <a:srgbClr val="006666"/>
    <a:srgbClr val="449677"/>
    <a:srgbClr val="008BBC"/>
    <a:srgbClr val="00CC99"/>
    <a:srgbClr val="003300"/>
    <a:srgbClr val="CC000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9424" autoAdjust="0"/>
  </p:normalViewPr>
  <p:slideViewPr>
    <p:cSldViewPr>
      <p:cViewPr>
        <p:scale>
          <a:sx n="118" d="100"/>
          <a:sy n="118" d="100"/>
        </p:scale>
        <p:origin x="-16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20"/>
        <p:guide pos="21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251" y="2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779E-E54F-42EA-B5DE-14EA8D36A73A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251" y="9408983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FCD7-B0EC-4E56-AE8F-144296736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51" y="2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9E9D-3629-426F-B31A-9AD1DB92E1E3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05353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51" y="9408983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70B6-A133-4CC5-BDE7-DC752E971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98FD0-F009-4EB4-B78D-22DBE7CC6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98FD0-F009-4EB4-B78D-22DBE7CC62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0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98FD0-F009-4EB4-B78D-22DBE7CC62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D9A4-1701-4946-A9E8-73669FB14868}" type="datetimeFigureOut">
              <a:rPr lang="en-US" smtClean="0"/>
              <a:pPr/>
              <a:t>06-Nov-17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H ppt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8" name="Picture 7" descr="MOH ppt-02.jpg"/>
          <p:cNvPicPr>
            <a:picLocks noChangeAspect="1"/>
          </p:cNvPicPr>
          <p:nvPr userDrawn="1"/>
        </p:nvPicPr>
        <p:blipFill>
          <a:blip r:embed="rId13" cstate="print"/>
          <a:srcRect t="24446" r="72500" b="62220"/>
          <a:stretch>
            <a:fillRect/>
          </a:stretch>
        </p:blipFill>
        <p:spPr>
          <a:xfrm>
            <a:off x="152400" y="533400"/>
            <a:ext cx="2514600" cy="914400"/>
          </a:xfrm>
          <a:prstGeom prst="rect">
            <a:avLst/>
          </a:prstGeom>
        </p:spPr>
      </p:pic>
      <p:pic>
        <p:nvPicPr>
          <p:cNvPr id="10" name="Picture 9" descr="MOH ppt-02.jpg"/>
          <p:cNvPicPr>
            <a:picLocks noChangeAspect="1"/>
          </p:cNvPicPr>
          <p:nvPr userDrawn="1"/>
        </p:nvPicPr>
        <p:blipFill>
          <a:blip r:embed="rId14" cstate="print"/>
          <a:srcRect l="2500" t="8890" r="72500" b="78411"/>
          <a:stretch>
            <a:fillRect/>
          </a:stretch>
        </p:blipFill>
        <p:spPr>
          <a:xfrm>
            <a:off x="0" y="0"/>
            <a:ext cx="1600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F7IhWv9Fg" TargetMode="External"/><Relationship Id="rId2" Type="http://schemas.openxmlformats.org/officeDocument/2006/relationships/hyperlink" Target="https://www.youtube.com/watch?v=9kKN8_aa38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48600" cy="4754563"/>
          </a:xfr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ctr">
              <a:buNone/>
            </a:pPr>
            <a:endParaRPr lang="ka-GE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ka-GE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a-GE" b="1" dirty="0" smtClean="0">
                <a:solidFill>
                  <a:srgbClr val="002060"/>
                </a:solidFill>
              </a:rPr>
              <a:t>თამბაქოს კონტროლის კანონმდებლობის ცვლილებები</a:t>
            </a:r>
          </a:p>
          <a:p>
            <a:pPr marL="0" indent="0" algn="ctr">
              <a:buNone/>
            </a:pPr>
            <a:r>
              <a:rPr lang="ka-GE" b="1" dirty="0" smtClean="0">
                <a:solidFill>
                  <a:srgbClr val="002060"/>
                </a:solidFill>
              </a:rPr>
              <a:t>საკომუნიკაციო  </a:t>
            </a:r>
            <a:r>
              <a:rPr lang="ka-GE" dirty="0" smtClean="0">
                <a:solidFill>
                  <a:srgbClr val="002060"/>
                </a:solidFill>
              </a:rPr>
              <a:t>კამპანიის გეგმა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9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6781800" cy="28956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006666"/>
                </a:solidFill>
              </a:rPr>
              <a:t>       მადლობა  ყურადღებისთვის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endParaRPr lang="ka-GE" sz="2800" b="1" dirty="0">
              <a:solidFill>
                <a:srgbClr val="0066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009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5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172200"/>
            <a:ext cx="1752600" cy="5630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514600"/>
            <a:ext cx="6781800" cy="1779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www.moh.gov.ge</a:t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ka-G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7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/>
          </a:bodyPr>
          <a:lstStyle/>
          <a:p>
            <a:r>
              <a:rPr lang="ka-GE" sz="2800" dirty="0" smtClean="0">
                <a:solidFill>
                  <a:srgbClr val="002060"/>
                </a:solidFill>
              </a:rPr>
              <a:t>კამპანიის მიზანი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საზოგადოებისთვის „თამბაქოს შესახებ“ კანონში შესული ცვლილებების გაცნობა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საზოგადოებაში ინფორმაციის დეფიციტით  გამოწვეული მოსალოდნელი რისკების შემცირება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საზოგადოების </a:t>
            </a:r>
            <a:r>
              <a:rPr lang="ka-GE" sz="2000" b="0" dirty="0">
                <a:solidFill>
                  <a:srgbClr val="002060"/>
                </a:solidFill>
              </a:rPr>
              <a:t>ცნობიერების ამაღლება თამბაქოს </a:t>
            </a:r>
            <a:r>
              <a:rPr lang="ka-GE" sz="2000" b="0" dirty="0" smtClean="0">
                <a:solidFill>
                  <a:srgbClr val="002060"/>
                </a:solidFill>
              </a:rPr>
              <a:t>მავნე ზემოქმედების შესახებ </a:t>
            </a:r>
            <a:endParaRPr lang="ka-GE" sz="2000" b="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6629400" cy="216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/>
          </a:bodyPr>
          <a:lstStyle/>
          <a:p>
            <a:r>
              <a:rPr lang="ka-GE" sz="2400" dirty="0" smtClean="0">
                <a:solidFill>
                  <a:schemeClr val="tx2"/>
                </a:solidFill>
              </a:rPr>
              <a:t>ინფორმაციის გავრცელება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ka-GE" sz="20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dirty="0" smtClean="0">
                <a:solidFill>
                  <a:srgbClr val="002060"/>
                </a:solidFill>
              </a:rPr>
              <a:t> </a:t>
            </a:r>
            <a:r>
              <a:rPr lang="ka-GE" sz="2000" b="0" dirty="0" smtClean="0">
                <a:solidFill>
                  <a:srgbClr val="002060"/>
                </a:solidFill>
              </a:rPr>
              <a:t>ტელე და რადიო გადაცემები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 ბეჭდური მედია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 სოციალური ქსელი (მათ შორის პოპულარიზაცია უკვე არსებული გვერდის-“თამბაქოს მოხმარების პრევენცია“)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 </a:t>
            </a:r>
            <a:r>
              <a:rPr lang="ka-GE" sz="2000" b="0" dirty="0">
                <a:solidFill>
                  <a:srgbClr val="002060"/>
                </a:solidFill>
              </a:rPr>
              <a:t>სატელევიზიო ვიდეორგოლი ცვლილებების შესახებ </a:t>
            </a:r>
            <a:endParaRPr lang="ka-GE" sz="2000" b="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მოკლემეტრაჟიანი </a:t>
            </a:r>
            <a:r>
              <a:rPr lang="ka-GE" sz="2000" b="0" dirty="0">
                <a:solidFill>
                  <a:srgbClr val="002060"/>
                </a:solidFill>
              </a:rPr>
              <a:t>სატელევიზიო  ვიდეორგოლები </a:t>
            </a:r>
            <a:endParaRPr lang="ka-GE" sz="2000" b="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ვიდეორგოლები თამბაქოსთან ასოცირებული დაავადებების მქონე პაციენტების ისტორიებით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ვიდეორგოლები </a:t>
            </a:r>
            <a:r>
              <a:rPr lang="ka-GE" sz="2000" b="0" dirty="0">
                <a:solidFill>
                  <a:srgbClr val="002060"/>
                </a:solidFill>
              </a:rPr>
              <a:t>ექიმების მონაწილეობით </a:t>
            </a:r>
            <a:endParaRPr lang="ka-GE" sz="2000" b="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საზოგადოებისთვის ცნობადი ადამიანები მოკავშირის როლში (ვიდეომიმართვები, ბლოგი)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2000" b="0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2000" b="0" dirty="0" smtClean="0">
                <a:solidFill>
                  <a:srgbClr val="002060"/>
                </a:solidFill>
                <a:hlinkClick r:id="rId2"/>
              </a:rPr>
              <a:t>www.youtube.com/watch?v=9kKN8_aa38A</a:t>
            </a:r>
            <a:endParaRPr lang="ka-GE" sz="2000" b="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US" sz="2000" b="0" dirty="0">
                <a:solidFill>
                  <a:schemeClr val="tx2"/>
                </a:solidFill>
                <a:hlinkClick r:id="rId3"/>
              </a:rPr>
              <a:t>://www.youtube.com/watch?v=ndF7IhWv9Fg</a:t>
            </a: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76" y="4648200"/>
            <a:ext cx="289204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9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ka-GE" sz="2800" dirty="0" smtClean="0">
                <a:solidFill>
                  <a:srgbClr val="002060"/>
                </a:solidFill>
              </a:rPr>
              <a:t>ინფორმაციის გავრცელება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5715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ka-GE" sz="20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საინფორმაციო </a:t>
            </a:r>
            <a:r>
              <a:rPr lang="ka-GE" sz="2000" b="0" dirty="0">
                <a:solidFill>
                  <a:srgbClr val="002060"/>
                </a:solidFill>
              </a:rPr>
              <a:t>ბუკლეტები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dirty="0" smtClean="0">
                <a:solidFill>
                  <a:srgbClr val="002060"/>
                </a:solidFill>
              </a:rPr>
              <a:t>Outdoor </a:t>
            </a:r>
            <a:r>
              <a:rPr lang="ka-GE" sz="2000" b="0" dirty="0" smtClean="0">
                <a:solidFill>
                  <a:srgbClr val="002060"/>
                </a:solidFill>
              </a:rPr>
              <a:t>ბანერები</a:t>
            </a:r>
            <a:endParaRPr lang="ka-GE" sz="2000" b="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საინფორმაციო </a:t>
            </a:r>
            <a:r>
              <a:rPr lang="ka-GE" sz="2000" b="0" dirty="0" smtClean="0">
                <a:solidFill>
                  <a:srgbClr val="002060"/>
                </a:solidFill>
              </a:rPr>
              <a:t>პოსტერები </a:t>
            </a:r>
            <a:r>
              <a:rPr lang="ka-GE" sz="2000" b="0" dirty="0">
                <a:solidFill>
                  <a:srgbClr val="002060"/>
                </a:solidFill>
              </a:rPr>
              <a:t>ტრანსპორტში </a:t>
            </a:r>
            <a:r>
              <a:rPr lang="ka-GE" sz="2000" b="0" dirty="0">
                <a:solidFill>
                  <a:srgbClr val="002060"/>
                </a:solidFill>
              </a:rPr>
              <a:t>(მეტრო, ავტობუსი)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dirty="0" err="1" smtClean="0">
                <a:solidFill>
                  <a:srgbClr val="002060"/>
                </a:solidFill>
              </a:rPr>
              <a:t>Quitline</a:t>
            </a:r>
            <a:r>
              <a:rPr lang="en-US" sz="2000" b="0" dirty="0" smtClean="0">
                <a:solidFill>
                  <a:srgbClr val="002060"/>
                </a:solidFill>
              </a:rPr>
              <a:t>  </a:t>
            </a:r>
            <a:r>
              <a:rPr lang="en-US" sz="2000" b="0" dirty="0">
                <a:solidFill>
                  <a:srgbClr val="002060"/>
                </a:solidFill>
              </a:rPr>
              <a:t>116 001-</a:t>
            </a:r>
            <a:r>
              <a:rPr lang="ka-GE" sz="2000" b="0" dirty="0">
                <a:solidFill>
                  <a:srgbClr val="002060"/>
                </a:solidFill>
              </a:rPr>
              <a:t>ის პოპულარიზაცია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>
                <a:solidFill>
                  <a:srgbClr val="002060"/>
                </a:solidFill>
              </a:rPr>
              <a:t>მობილური აპლიკაციის „თავს ვანებებ“ პოპულარიზაცია</a:t>
            </a:r>
            <a:endParaRPr lang="en-US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419600"/>
            <a:ext cx="533474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6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52400"/>
            <a:ext cx="8229600" cy="1143000"/>
          </a:xfrm>
        </p:spPr>
        <p:txBody>
          <a:bodyPr>
            <a:normAutofit/>
          </a:bodyPr>
          <a:lstStyle/>
          <a:p>
            <a:r>
              <a:rPr lang="ka-GE" sz="2800" dirty="0">
                <a:solidFill>
                  <a:schemeClr val="tx2"/>
                </a:solidFill>
              </a:rPr>
              <a:t>კამპანიის ბრენდირება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ლოგოს შექმნა </a:t>
            </a:r>
            <a:endParaRPr lang="en-US" sz="20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ლოგოს კონკურსი</a:t>
            </a:r>
            <a:endParaRPr lang="en-US" sz="20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dirty="0" smtClean="0">
                <a:solidFill>
                  <a:srgbClr val="002060"/>
                </a:solidFill>
              </a:rPr>
              <a:t>Facebook Frame </a:t>
            </a:r>
            <a:endParaRPr lang="ka-GE" sz="20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ka-G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ka-GE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ka-G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ka-G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სლოგანის შექმნა                 ჰეშთეგი</a:t>
            </a:r>
          </a:p>
          <a:p>
            <a:pPr marL="0" indent="0">
              <a:buNone/>
            </a:pPr>
            <a:r>
              <a:rPr lang="ka-GE" sz="2000" dirty="0"/>
              <a:t> </a:t>
            </a:r>
            <a:r>
              <a:rPr lang="ka-GE" sz="2000" dirty="0" smtClean="0"/>
              <a:t>      </a:t>
            </a:r>
            <a:r>
              <a:rPr lang="ka-GE" sz="2000" b="1" dirty="0" smtClean="0">
                <a:solidFill>
                  <a:srgbClr val="FF0000"/>
                </a:solidFill>
              </a:rPr>
              <a:t>#</a:t>
            </a:r>
            <a:r>
              <a:rPr lang="ka-GE" sz="2000" dirty="0" smtClean="0">
                <a:solidFill>
                  <a:srgbClr val="FF0000"/>
                </a:solidFill>
              </a:rPr>
              <a:t>მე (აღ)არ ვეწევი     </a:t>
            </a:r>
          </a:p>
          <a:p>
            <a:pPr marL="0" indent="0">
              <a:buNone/>
            </a:pPr>
            <a:r>
              <a:rPr lang="ka-GE" sz="2000" dirty="0">
                <a:solidFill>
                  <a:srgbClr val="FF0000"/>
                </a:solidFill>
              </a:rPr>
              <a:t> </a:t>
            </a:r>
            <a:r>
              <a:rPr lang="ka-GE" sz="2000" dirty="0" smtClean="0">
                <a:solidFill>
                  <a:srgbClr val="FF0000"/>
                </a:solidFill>
              </a:rPr>
              <a:t>     #</a:t>
            </a:r>
            <a:r>
              <a:rPr lang="ka-GE" sz="2000" dirty="0" smtClean="0">
                <a:solidFill>
                  <a:srgbClr val="FF0000"/>
                </a:solidFill>
              </a:rPr>
              <a:t>ვანებებშენთვის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6" y="2514600"/>
            <a:ext cx="1905001" cy="190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7" y="2552700"/>
            <a:ext cx="2008533" cy="1905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869466" y="4457700"/>
            <a:ext cx="9144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obaco free-ის სურათის შედეგ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199"/>
            <a:ext cx="23812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16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39762"/>
          </a:xfrm>
        </p:spPr>
        <p:txBody>
          <a:bodyPr>
            <a:normAutofit/>
          </a:bodyPr>
          <a:lstStyle/>
          <a:p>
            <a:r>
              <a:rPr lang="ka-GE" sz="3200" dirty="0">
                <a:solidFill>
                  <a:schemeClr val="tx2"/>
                </a:solidFill>
              </a:rPr>
              <a:t>კამპანიის ბრენდირება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მაისურები ლოგოტიპით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 სამაჯურები (შესაძლებელია მეხსიერების ბარათით, რომელზეც წინასწარ ჩაიწერება საინფორმაციო მასალა)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სამკერდე ნიშნები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 მანქანისა და მობილური ტელეფონის სტიკერები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 წიგნაკები, კალენდრები</a:t>
            </a:r>
            <a:r>
              <a:rPr lang="ka-GE" sz="2000" b="0" dirty="0">
                <a:solidFill>
                  <a:srgbClr val="002060"/>
                </a:solidFill>
              </a:rPr>
              <a:t>  </a:t>
            </a:r>
            <a:r>
              <a:rPr lang="ka-GE" sz="2000" b="0" dirty="0" smtClean="0">
                <a:solidFill>
                  <a:srgbClr val="002060"/>
                </a:solidFill>
              </a:rPr>
              <a:t>საინფორმაციო ტექსტით </a:t>
            </a:r>
          </a:p>
          <a:p>
            <a:pPr marL="0" indent="0">
              <a:buNone/>
            </a:pPr>
            <a:endParaRPr lang="ka-GE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4296517" cy="176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9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b="0" dirty="0" smtClean="0">
                <a:solidFill>
                  <a:srgbClr val="002060"/>
                </a:solidFill>
              </a:rPr>
              <a:t>                                             </a:t>
            </a:r>
          </a:p>
          <a:p>
            <a:pPr marL="0" indent="0">
              <a:buNone/>
            </a:pPr>
            <a:r>
              <a:rPr lang="ka-GE" sz="2600" b="0" dirty="0">
                <a:solidFill>
                  <a:srgbClr val="002060"/>
                </a:solidFill>
              </a:rPr>
              <a:t> </a:t>
            </a:r>
            <a:r>
              <a:rPr lang="ka-GE" sz="2600" b="0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ka-GE" sz="2600" dirty="0" smtClean="0">
                <a:solidFill>
                  <a:srgbClr val="002060"/>
                </a:solidFill>
              </a:rPr>
              <a:t>აქტივობები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800" b="0" dirty="0">
                <a:solidFill>
                  <a:srgbClr val="002060"/>
                </a:solidFill>
              </a:rPr>
              <a:t> </a:t>
            </a:r>
            <a:r>
              <a:rPr lang="ka-GE" sz="1800" b="0" dirty="0" smtClean="0">
                <a:solidFill>
                  <a:srgbClr val="002060"/>
                </a:solidFill>
              </a:rPr>
              <a:t>კამპანიის პრეზენტაცია</a:t>
            </a:r>
          </a:p>
          <a:p>
            <a:pPr>
              <a:buFont typeface="Wingdings" pitchFamily="2" charset="2"/>
              <a:buChar char="§"/>
            </a:pPr>
            <a:r>
              <a:rPr lang="ka-GE" sz="1800" b="0" dirty="0">
                <a:solidFill>
                  <a:srgbClr val="002060"/>
                </a:solidFill>
              </a:rPr>
              <a:t> </a:t>
            </a:r>
            <a:r>
              <a:rPr lang="ka-GE" sz="1800" b="0" dirty="0" smtClean="0">
                <a:solidFill>
                  <a:srgbClr val="002060"/>
                </a:solidFill>
              </a:rPr>
              <a:t>ცნობადი სახეების, ექიმების, სტუდენტების და სხვა ჯგუფების მოწვევა</a:t>
            </a:r>
          </a:p>
          <a:p>
            <a:pPr>
              <a:buFont typeface="Wingdings" pitchFamily="2" charset="2"/>
              <a:buChar char="§"/>
            </a:pPr>
            <a:r>
              <a:rPr lang="ka-GE" sz="1800" b="0" dirty="0">
                <a:solidFill>
                  <a:srgbClr val="002060"/>
                </a:solidFill>
              </a:rPr>
              <a:t> </a:t>
            </a:r>
            <a:r>
              <a:rPr lang="ka-GE" sz="1800" b="0" dirty="0" smtClean="0">
                <a:solidFill>
                  <a:srgbClr val="002060"/>
                </a:solidFill>
              </a:rPr>
              <a:t>კამპანიის გაცნობა</a:t>
            </a:r>
          </a:p>
          <a:p>
            <a:pPr>
              <a:buFont typeface="Wingdings" pitchFamily="2" charset="2"/>
              <a:buChar char="§"/>
            </a:pPr>
            <a:r>
              <a:rPr lang="ka-GE" sz="1800" b="0" dirty="0" smtClean="0">
                <a:solidFill>
                  <a:srgbClr val="002060"/>
                </a:solidFill>
              </a:rPr>
              <a:t>კამპანიის მხარდამჭერი  კლიპის პრეზენტაცია ცნობადი სახეების მონაწილეობით</a:t>
            </a:r>
          </a:p>
          <a:p>
            <a:pPr>
              <a:buFont typeface="Wingdings" pitchFamily="2" charset="2"/>
              <a:buChar char="§"/>
            </a:pPr>
            <a:r>
              <a:rPr lang="ka-GE" sz="1800" b="0" dirty="0">
                <a:solidFill>
                  <a:srgbClr val="002060"/>
                </a:solidFill>
              </a:rPr>
              <a:t> </a:t>
            </a:r>
            <a:r>
              <a:rPr lang="ka-GE" sz="1800" b="0" dirty="0" smtClean="0">
                <a:solidFill>
                  <a:srgbClr val="002060"/>
                </a:solidFill>
              </a:rPr>
              <a:t>ბრენდირებული აქსესუარების დარიგება</a:t>
            </a:r>
          </a:p>
          <a:p>
            <a:pPr marL="0" indent="0">
              <a:buNone/>
            </a:pPr>
            <a:endParaRPr lang="ka-GE" sz="20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1800" b="0" dirty="0" smtClean="0">
                <a:solidFill>
                  <a:srgbClr val="002060"/>
                </a:solidFill>
              </a:rPr>
              <a:t>ფლეშმობი ახალგაზრდების მონაწილეობით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sz="1800" b="0" dirty="0" smtClean="0">
                <a:solidFill>
                  <a:srgbClr val="002060"/>
                </a:solidFill>
              </a:rPr>
              <a:t>მარათონის </a:t>
            </a:r>
            <a:r>
              <a:rPr lang="ka-GE" sz="1800" b="0" dirty="0" smtClean="0">
                <a:solidFill>
                  <a:srgbClr val="002060"/>
                </a:solidFill>
              </a:rPr>
              <a:t>მოწყობა</a:t>
            </a:r>
            <a:r>
              <a:rPr lang="en-US" sz="1800" b="0" dirty="0" smtClean="0">
                <a:solidFill>
                  <a:srgbClr val="002060"/>
                </a:solidFill>
              </a:rPr>
              <a:t> </a:t>
            </a:r>
            <a:endParaRPr lang="ka-GE" sz="18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0" dirty="0" smtClean="0">
                <a:solidFill>
                  <a:srgbClr val="002060"/>
                </a:solidFill>
              </a:rPr>
              <a:t>(</a:t>
            </a:r>
            <a:r>
              <a:rPr lang="ka-GE" sz="1800" b="0" dirty="0" smtClean="0">
                <a:solidFill>
                  <a:srgbClr val="002060"/>
                </a:solidFill>
              </a:rPr>
              <a:t>თამბაქოს გარეშე უფრო მარტივია)</a:t>
            </a:r>
            <a:endParaRPr lang="en-US" sz="18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1800" b="0" dirty="0" smtClean="0">
                <a:solidFill>
                  <a:srgbClr val="002060"/>
                </a:solidFill>
              </a:rPr>
              <a:t>ჩელინჯ აქციები</a:t>
            </a:r>
          </a:p>
          <a:p>
            <a:pPr marL="0" indent="0">
              <a:buNone/>
            </a:pPr>
            <a:r>
              <a:rPr lang="ka-GE" sz="1800" b="0" dirty="0" smtClean="0">
                <a:solidFill>
                  <a:srgbClr val="002060"/>
                </a:solidFill>
              </a:rPr>
              <a:t>და სხვა </a:t>
            </a:r>
            <a:r>
              <a:rPr lang="ka-GE" sz="1800" b="0" dirty="0" smtClean="0">
                <a:solidFill>
                  <a:srgbClr val="002060"/>
                </a:solidFill>
              </a:rPr>
              <a:t>აქტივობები</a:t>
            </a:r>
            <a:endParaRPr lang="ka-GE" sz="18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20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20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20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45" y="4114800"/>
            <a:ext cx="3816296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8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ka-GE" sz="2800" dirty="0" smtClean="0">
                <a:solidFill>
                  <a:srgbClr val="002060"/>
                </a:solidFill>
              </a:rPr>
              <a:t>საინფორმაციო შეხვედრები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მედიასემინარი ჟურნალისტებისთვის (გასვლითი ან ადგილობრივი)</a:t>
            </a:r>
          </a:p>
          <a:p>
            <a:pPr marL="0" indent="0">
              <a:buNone/>
            </a:pPr>
            <a:endParaRPr lang="ka-GE" sz="20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 smtClean="0">
                <a:solidFill>
                  <a:srgbClr val="002060"/>
                </a:solidFill>
              </a:rPr>
              <a:t>სამასპინძლო დაწსებულებების ხელმძღვანელთა ტრენინგი რეგულაციების განხორციელებისთვის</a:t>
            </a:r>
            <a:endParaRPr lang="ka-GE" sz="2000" b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20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b="0" dirty="0">
                <a:solidFill>
                  <a:srgbClr val="002060"/>
                </a:solidFill>
              </a:rPr>
              <a:t> </a:t>
            </a:r>
            <a:r>
              <a:rPr lang="ka-GE" sz="2000" b="0" dirty="0" smtClean="0">
                <a:solidFill>
                  <a:srgbClr val="002060"/>
                </a:solidFill>
              </a:rPr>
              <a:t>ცხელი ხაზის ოპერატორების ტრენინგი</a:t>
            </a:r>
          </a:p>
          <a:p>
            <a:pPr>
              <a:buFont typeface="Wingdings" panose="05000000000000000000" pitchFamily="2" charset="2"/>
              <a:buChar char="ü"/>
            </a:pPr>
            <a:endParaRPr lang="ka-GE" sz="2000" b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a-GE" sz="2000" b="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3491039" cy="212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47" y="4572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 smtClean="0">
                <a:solidFill>
                  <a:srgbClr val="002060"/>
                </a:solidFill>
              </a:rPr>
              <a:t>                            რეგულაციების ამოქემდების შემდეგ</a:t>
            </a:r>
          </a:p>
          <a:p>
            <a:pPr marL="0" indent="0">
              <a:buNone/>
            </a:pPr>
            <a:endParaRPr lang="ka-G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2000" dirty="0" smtClean="0">
                <a:solidFill>
                  <a:srgbClr val="002060"/>
                </a:solidFill>
              </a:rPr>
              <a:t> </a:t>
            </a:r>
            <a:r>
              <a:rPr lang="ka-GE" sz="1800" b="0" dirty="0" smtClean="0">
                <a:solidFill>
                  <a:srgbClr val="002060"/>
                </a:solidFill>
              </a:rPr>
              <a:t>სხვადასხვა უწყებების წარმომადგენლების უშუალო მონაწილეობა საზოგადოებრივ თავშეყრის ადგილებში მოსახლეობისთვის ინფორმაციის მისაწოდებლად</a:t>
            </a:r>
          </a:p>
          <a:p>
            <a:pPr marL="0" indent="0">
              <a:buNone/>
            </a:pPr>
            <a:endParaRPr lang="ka-GE" sz="18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1800" b="0" dirty="0" smtClean="0">
                <a:solidFill>
                  <a:srgbClr val="002060"/>
                </a:solidFill>
              </a:rPr>
              <a:t>წახალისების მიზნით კამპანიის ბრენდირებული აქსესუარის სპონტანური გადაცემა სხვადასხვა დაწესებულებებში</a:t>
            </a:r>
          </a:p>
          <a:p>
            <a:pPr marL="0" indent="0">
              <a:buNone/>
            </a:pPr>
            <a:endParaRPr lang="ka-GE" sz="18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sz="1800" b="0" dirty="0" smtClean="0">
                <a:solidFill>
                  <a:srgbClr val="002060"/>
                </a:solidFill>
              </a:rPr>
              <a:t>წლის ბოლოს თამბაქოსგან თავისუფალი დაწესებულებების გამოვლენა და  დაჯილდოვება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03466"/>
            <a:ext cx="2340864" cy="21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5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8586</TotalTime>
  <Words>275</Words>
  <Application>Microsoft Office PowerPoint</Application>
  <PresentationFormat>On-screen Show (4:3)</PresentationFormat>
  <Paragraphs>80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კამპანიის მიზანი</vt:lpstr>
      <vt:lpstr>ინფორმაციის გავრცელება</vt:lpstr>
      <vt:lpstr>ინფორმაციის გავრცელება</vt:lpstr>
      <vt:lpstr>კამპანიის ბრენდირება</vt:lpstr>
      <vt:lpstr>კამპანიის ბრენდირება</vt:lpstr>
      <vt:lpstr>PowerPoint Presentation</vt:lpstr>
      <vt:lpstr>საინფორმაციო შეხვედრები</vt:lpstr>
      <vt:lpstr>PowerPoint Presentation</vt:lpstr>
      <vt:lpstr>       მადლობა  ყურადღებისთვის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 Shatberashvili</dc:creator>
  <cp:lastModifiedBy>Tea Bakradze</cp:lastModifiedBy>
  <cp:revision>547</cp:revision>
  <cp:lastPrinted>2015-08-04T13:27:09Z</cp:lastPrinted>
  <dcterms:created xsi:type="dcterms:W3CDTF">2012-09-19T12:44:08Z</dcterms:created>
  <dcterms:modified xsi:type="dcterms:W3CDTF">2017-11-06T10:50:59Z</dcterms:modified>
</cp:coreProperties>
</file>