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0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2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3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4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5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6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7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28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29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0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1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2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33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4.xml" ContentType="application/vnd.openxmlformats-officedocument.theme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5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36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37.xml" ContentType="application/vnd.openxmlformats-officedocument.theme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38.xml" ContentType="application/vnd.openxmlformats-officedocument.theme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theme/theme39.xml" ContentType="application/vnd.openxmlformats-officedocument.theme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0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1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42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43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theme/theme44.xml" ContentType="application/vnd.openxmlformats-officedocument.theme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5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theme/theme46.xml" ContentType="application/vnd.openxmlformats-officedocument.theme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47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8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theme/theme49.xml" ContentType="application/vnd.openxmlformats-officedocument.theme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50.xml" ContentType="application/vnd.openxmlformats-officedocument.theme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theme/theme51.xml" ContentType="application/vnd.openxmlformats-officedocument.theme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theme/theme52.xml" ContentType="application/vnd.openxmlformats-officedocument.theme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3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theme/theme54.xml" ContentType="application/vnd.openxmlformats-officedocument.theme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heme/theme55.xml" ContentType="application/vnd.openxmlformats-officedocument.theme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theme/theme56.xml" ContentType="application/vnd.openxmlformats-officedocument.theme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theme/theme57.xml" ContentType="application/vnd.openxmlformats-officedocument.theme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theme/theme58.xml" ContentType="application/vnd.openxmlformats-officedocument.theme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theme/theme59.xml" ContentType="application/vnd.openxmlformats-officedocument.theme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theme/theme60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61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theme/theme62.xml" ContentType="application/vnd.openxmlformats-officedocument.theme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63.xml" ContentType="application/vnd.openxmlformats-officedocument.theme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theme/theme64.xml" ContentType="application/vnd.openxmlformats-officedocument.theme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theme/theme65.xml" ContentType="application/vnd.openxmlformats-officedocument.theme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theme/theme66.xml" ContentType="application/vnd.openxmlformats-officedocument.theme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theme/theme67.xml" ContentType="application/vnd.openxmlformats-officedocument.theme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theme/theme68.xml" ContentType="application/vnd.openxmlformats-officedocument.theme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theme/theme69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theme/theme70.xml" ContentType="application/vnd.openxmlformats-officedocument.theme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theme/theme71.xml" ContentType="application/vnd.openxmlformats-officedocument.theme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theme/theme72.xml" ContentType="application/vnd.openxmlformats-officedocument.theme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theme/theme73.xml" ContentType="application/vnd.openxmlformats-officedocument.theme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theme/theme74.xml" ContentType="application/vnd.openxmlformats-officedocument.theme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theme/theme75.xml" ContentType="application/vnd.openxmlformats-officedocument.theme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theme/theme76.xml" ContentType="application/vnd.openxmlformats-officedocument.theme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9" r:id="rId2"/>
    <p:sldMasterId id="2147483741" r:id="rId3"/>
    <p:sldMasterId id="2147483754" r:id="rId4"/>
    <p:sldMasterId id="2147483767" r:id="rId5"/>
    <p:sldMasterId id="2147483780" r:id="rId6"/>
    <p:sldMasterId id="2147483793" r:id="rId7"/>
    <p:sldMasterId id="2147483806" r:id="rId8"/>
    <p:sldMasterId id="2147483819" r:id="rId9"/>
    <p:sldMasterId id="2147483832" r:id="rId10"/>
    <p:sldMasterId id="2147483845" r:id="rId11"/>
    <p:sldMasterId id="2147483909" r:id="rId12"/>
    <p:sldMasterId id="2147483922" r:id="rId13"/>
    <p:sldMasterId id="2147483935" r:id="rId14"/>
    <p:sldMasterId id="2147483948" r:id="rId15"/>
    <p:sldMasterId id="2147483961" r:id="rId16"/>
    <p:sldMasterId id="2147483974" r:id="rId17"/>
    <p:sldMasterId id="2147484059" r:id="rId18"/>
    <p:sldMasterId id="2147484071" r:id="rId19"/>
    <p:sldMasterId id="2147484084" r:id="rId20"/>
    <p:sldMasterId id="2147484097" r:id="rId21"/>
    <p:sldMasterId id="2147484110" r:id="rId22"/>
    <p:sldMasterId id="2147484123" r:id="rId23"/>
    <p:sldMasterId id="2147484136" r:id="rId24"/>
    <p:sldMasterId id="2147484149" r:id="rId25"/>
    <p:sldMasterId id="2147484162" r:id="rId26"/>
    <p:sldMasterId id="2147484175" r:id="rId27"/>
    <p:sldMasterId id="2147484188" r:id="rId28"/>
    <p:sldMasterId id="2147484200" r:id="rId29"/>
    <p:sldMasterId id="2147484213" r:id="rId30"/>
    <p:sldMasterId id="2147484226" r:id="rId31"/>
    <p:sldMasterId id="2147484239" r:id="rId32"/>
    <p:sldMasterId id="2147484252" r:id="rId33"/>
    <p:sldMasterId id="2147484265" r:id="rId34"/>
    <p:sldMasterId id="2147484278" r:id="rId35"/>
    <p:sldMasterId id="2147484290" r:id="rId36"/>
    <p:sldMasterId id="2147484302" r:id="rId37"/>
    <p:sldMasterId id="2147484314" r:id="rId38"/>
    <p:sldMasterId id="2147484326" r:id="rId39"/>
    <p:sldMasterId id="2147484339" r:id="rId40"/>
    <p:sldMasterId id="2147484352" r:id="rId41"/>
    <p:sldMasterId id="2147484365" r:id="rId42"/>
    <p:sldMasterId id="2147484378" r:id="rId43"/>
    <p:sldMasterId id="2147484391" r:id="rId44"/>
    <p:sldMasterId id="2147484404" r:id="rId45"/>
    <p:sldMasterId id="2147484417" r:id="rId46"/>
    <p:sldMasterId id="2147484430" r:id="rId47"/>
    <p:sldMasterId id="2147484443" r:id="rId48"/>
    <p:sldMasterId id="2147484455" r:id="rId49"/>
    <p:sldMasterId id="2147484468" r:id="rId50"/>
    <p:sldMasterId id="2147484481" r:id="rId51"/>
    <p:sldMasterId id="2147484494" r:id="rId52"/>
    <p:sldMasterId id="2147484507" r:id="rId53"/>
    <p:sldMasterId id="2147484520" r:id="rId54"/>
    <p:sldMasterId id="2147484533" r:id="rId55"/>
    <p:sldMasterId id="2147484545" r:id="rId56"/>
    <p:sldMasterId id="2147484557" r:id="rId57"/>
    <p:sldMasterId id="2147484569" r:id="rId58"/>
    <p:sldMasterId id="2147484581" r:id="rId59"/>
    <p:sldMasterId id="2147484594" r:id="rId60"/>
    <p:sldMasterId id="2147484607" r:id="rId61"/>
    <p:sldMasterId id="2147484620" r:id="rId62"/>
    <p:sldMasterId id="2147484633" r:id="rId63"/>
    <p:sldMasterId id="2147484646" r:id="rId64"/>
    <p:sldMasterId id="2147484659" r:id="rId65"/>
    <p:sldMasterId id="2147484672" r:id="rId66"/>
    <p:sldMasterId id="2147484685" r:id="rId67"/>
    <p:sldMasterId id="2147484698" r:id="rId68"/>
    <p:sldMasterId id="2147484710" r:id="rId69"/>
    <p:sldMasterId id="2147484723" r:id="rId70"/>
    <p:sldMasterId id="2147484736" r:id="rId71"/>
    <p:sldMasterId id="2147484749" r:id="rId72"/>
    <p:sldMasterId id="2147484762" r:id="rId73"/>
    <p:sldMasterId id="2147484775" r:id="rId74"/>
    <p:sldMasterId id="2147484788" r:id="rId75"/>
    <p:sldMasterId id="2147484800" r:id="rId76"/>
    <p:sldMasterId id="2147484812" r:id="rId77"/>
  </p:sldMasterIdLst>
  <p:notesMasterIdLst>
    <p:notesMasterId r:id="rId91"/>
  </p:notesMasterIdLst>
  <p:handoutMasterIdLst>
    <p:handoutMasterId r:id="rId92"/>
  </p:handoutMasterIdLst>
  <p:sldIdLst>
    <p:sldId id="257" r:id="rId78"/>
    <p:sldId id="330" r:id="rId79"/>
    <p:sldId id="349" r:id="rId80"/>
    <p:sldId id="354" r:id="rId81"/>
    <p:sldId id="365" r:id="rId82"/>
    <p:sldId id="356" r:id="rId83"/>
    <p:sldId id="359" r:id="rId84"/>
    <p:sldId id="361" r:id="rId85"/>
    <p:sldId id="369" r:id="rId86"/>
    <p:sldId id="367" r:id="rId87"/>
    <p:sldId id="357" r:id="rId88"/>
    <p:sldId id="370" r:id="rId89"/>
    <p:sldId id="371" r:id="rId90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BEFDD"/>
    <a:srgbClr val="006666"/>
    <a:srgbClr val="0000FF"/>
    <a:srgbClr val="4B731F"/>
    <a:srgbClr val="7ABC32"/>
    <a:srgbClr val="99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5046" autoAdjust="0"/>
  </p:normalViewPr>
  <p:slideViewPr>
    <p:cSldViewPr>
      <p:cViewPr>
        <p:scale>
          <a:sx n="81" d="100"/>
          <a:sy n="81" d="100"/>
        </p:scale>
        <p:origin x="-112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76" Type="http://schemas.openxmlformats.org/officeDocument/2006/relationships/slideMaster" Target="slideMasters/slideMaster76.xml"/><Relationship Id="rId84" Type="http://schemas.openxmlformats.org/officeDocument/2006/relationships/slide" Target="slides/slide7.xml"/><Relationship Id="rId89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2.xml"/><Relationship Id="rId87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5.xml"/><Relationship Id="rId90" Type="http://schemas.openxmlformats.org/officeDocument/2006/relationships/slide" Target="slides/slide13.xml"/><Relationship Id="rId95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" Target="slides/slide3.xml"/><Relationship Id="rId85" Type="http://schemas.openxmlformats.org/officeDocument/2006/relationships/slide" Target="slides/slide8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6.xml"/><Relationship Id="rId88" Type="http://schemas.openxmlformats.org/officeDocument/2006/relationships/slide" Target="slides/slide11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" Target="slides/slide1.xml"/><Relationship Id="rId81" Type="http://schemas.openxmlformats.org/officeDocument/2006/relationships/slide" Target="slides/slide4.xml"/><Relationship Id="rId86" Type="http://schemas.openxmlformats.org/officeDocument/2006/relationships/slide" Target="slides/slide9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58248274521241E-2"/>
          <c:y val="0.16965200470630826"/>
          <c:w val="0.96271847963448998"/>
          <c:h val="0.63488324735270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6666666666666671E-3"/>
                  <c:y val="0.28160919540229884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126436781609195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საქართველო</c:v>
                </c:pt>
                <c:pt idx="1">
                  <c:v>ჯანმოს რეკომენდაცია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20"/>
        <c:axId val="196740224"/>
        <c:axId val="196742528"/>
      </c:barChart>
      <c:catAx>
        <c:axId val="1967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6742528"/>
        <c:crosses val="autoZero"/>
        <c:auto val="1"/>
        <c:lblAlgn val="ctr"/>
        <c:lblOffset val="100"/>
        <c:noMultiLvlLbl val="0"/>
      </c:catAx>
      <c:valAx>
        <c:axId val="19674252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9674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180979826834645E-2"/>
          <c:w val="0.5773811606882473"/>
          <c:h val="0.8625043996161700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Sheet1!$A$2:$A$8</c:f>
              <c:strCache>
                <c:ptCount val="7"/>
                <c:pt idx="0">
                  <c:v>გადაუდებელი ამბულატორია</c:v>
                </c:pt>
                <c:pt idx="1">
                  <c:v>გადაუდებელი სტაციონარი</c:v>
                </c:pt>
                <c:pt idx="2">
                  <c:v>გეგმიური ქირურგია</c:v>
                </c:pt>
                <c:pt idx="3">
                  <c:v>კარდიოქირურგია</c:v>
                </c:pt>
                <c:pt idx="4">
                  <c:v>ქიმიო, ჰორმონო და სხივური თერაპია</c:v>
                </c:pt>
                <c:pt idx="5">
                  <c:v>მშობიარობა </c:v>
                </c:pt>
                <c:pt idx="6">
                  <c:v>გეგმიური ამბულატორია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580774</c:v>
                </c:pt>
                <c:pt idx="1">
                  <c:v>127091</c:v>
                </c:pt>
                <c:pt idx="2">
                  <c:v>44415</c:v>
                </c:pt>
                <c:pt idx="3">
                  <c:v>75</c:v>
                </c:pt>
                <c:pt idx="4">
                  <c:v>1127</c:v>
                </c:pt>
                <c:pt idx="5">
                  <c:v>5683</c:v>
                </c:pt>
                <c:pt idx="6" formatCode="General">
                  <c:v>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632703898123845"/>
          <c:y val="8.3214555664728143E-2"/>
          <c:w val="0.46441370175950236"/>
          <c:h val="0.8335706677230900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0.0266</cdr:x>
      <cdr:y>0.17602</cdr:y>
    </cdr:from>
    <cdr:to>
      <cdr:x>0.9866</cdr:x>
      <cdr:y>0.59386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01336" y="388972"/>
          <a:ext cx="365760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ka-GE" b="1" dirty="0"/>
            <a:t>ნეონატალური სიკვდილობის % 5 წლამდე ასაკის გარდაცვლილ </a:t>
          </a:r>
          <a:r>
            <a:rPr lang="ka-GE" b="1" dirty="0" smtClean="0"/>
            <a:t>ბავშვებში, 2015</a:t>
          </a:r>
          <a:endParaRPr lang="en-US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693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6E94E4-079F-4280-9C8D-E4A1D453B0F1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693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E6ACBE-E97E-49D8-AFD2-8AD0CF5A8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93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693" y="1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503F62-F133-468C-A284-6F4DEB20F695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0" y="4422571"/>
            <a:ext cx="556452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693" y="8842149"/>
            <a:ext cx="3014521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92E988-B074-4623-BC62-A6BE941D2A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49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83206-57E9-496A-BF0F-BB44EA5113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252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2E988-B074-4623-BC62-A6BE941D2A5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დაავადებათა კონტროლისა და საზოგადოებრივი  ჯანმრთელობის  ეროვნული ცენტრის ინიციატივით და გაეროს ბავშვთა ფონდის ფინანსური დახმარებით  დამზადდა  და 1 ივნისიდან დაინერგება იმუნიზაციის სახელმწიფო პროგრამის ფარგლებში  პროფილაქტიკური აცრების ეროვნულ კალენდარის  მობილური ტელეფონების ( iOS, Android) აპლიკაცია მშობლებისათვის.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აპლიკაციის   საშუალებით მშობლები  შეძლებენ  მიიღონ  მეტი ინფორმაცია   პროფილაქტიკური აცრების ეროვნული კალენდრის, ვაქცინების, ვაქცინაციის  ნამდვილი უკუჩვენებების,   გაფრთხილებების,    ცრუ უკუჩვენებებისა და   ვაქცინაციით მართვადი დაავადებების შესახებ.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მობილური  ტელეფონების აპლიკაციის ერთერთი ფუნქცია იქნება ჩასატარებელი აცრების შეხსენება, რისთვისაც საჭირო იქნება მშობლის მიერ დარეგისტრირდეს ბავშვის/ბავშვების  დაბადების თარიღი და მიეთითოს უკვე  ჩატარებული აცრები</a:t>
            </a:r>
            <a:r>
              <a:rPr lang="ka-G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</a:t>
            </a:r>
          </a:p>
          <a:p>
            <a:endParaRPr lang="ka-G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a-GE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აპლიკაციის მეშვეობით მშობლებს შესაძლებლობა მიეცემათ:</a:t>
            </a:r>
            <a:endParaRPr lang="en-US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charset="2"/>
              <a:buChar char="ü"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მაქსიმალურად ჩაერთონ საკუთარი შვილების იმუნიზაციის პროცესში;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charset="2"/>
              <a:buChar char="ü"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დროულად მიმართონ სამედიცინო დაწესებულებას აცრისათვის;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charset="2"/>
              <a:buChar char="ü"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ჩაუტარონ შვილებს აცრების სრული კურსი;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charset="2"/>
              <a:buChar char="ü"/>
            </a:pPr>
            <a:r>
              <a:rPr lang="ka-G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ფლობდნენ ინფორმაციას საკუთარი შვილების ვაქცინებით მართვადი დაავადებებისაგან დაცულობის თაობაზე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2DDBC-0A44-004E-BB8D-AC83DAE46A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456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925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673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275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7742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683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732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9606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903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885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715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404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175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410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318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630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558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168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707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8847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978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8565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932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9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621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2799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958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8250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01907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211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617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9036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1951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29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7774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409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080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160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8991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148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392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2547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4563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925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6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275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77422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683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732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193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9606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903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885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7154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4047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1759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4106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06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3189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6302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5589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1685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7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8847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9785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85651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9329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9193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6219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2799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9580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8250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0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2110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6173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90364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19518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29634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77743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4097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0805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1608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89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148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3925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25473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892-53F8-494B-B27C-CD02A2AA70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7EE6-ED1C-46C4-97AB-3378D899D6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4563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176F-6D6F-4F77-80F7-71A8310DFE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FE1-63E8-4813-9407-DAD98CE4AF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9253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3DF9-98E5-452E-8EEA-A334DAE8B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5121-BC66-4861-A6A5-6F4299AC1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6733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43D4-FF8B-446A-BCEA-A5E29F4A77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4255-57B5-417C-BD3F-17AEA1FD6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2751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7A8C-CABF-4FDC-912B-B09B9FF47C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402E-7226-489A-A590-3071AD53D8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77422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7D91-BBBB-431A-9169-98F200926C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32F-D08A-436C-80A1-F5BB45FF40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96837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51EE-8633-4497-8BD6-BED14BE435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8D7-BE0E-4E27-9E16-3A1626D7D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7320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7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F3CF-FACB-4530-8D31-BD7E6B0E1FD4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6B4-9BF6-4638-9B2C-E92EE8620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96061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F263-DB54-4A47-9D68-2DF07F6E63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8D74-6E25-4FA5-BB0C-2B5375FE6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9031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F783-606A-4173-98CA-8CF6ABA9E2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635-EBEC-435F-908C-8B70F4C456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28851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324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70805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09572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6051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65620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25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4854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4800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6245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23983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05408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30237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847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7038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6338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1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49861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47965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74184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4427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375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7562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9238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3095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7154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4047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1759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4106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2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DF296-AD61-405D-A361-1E30FEF40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4352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33189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6302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5589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1685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7075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88472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79785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85651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19329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91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0DF4-8967-4071-9279-0C15A390B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994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6219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27997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9580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8250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01907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2110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06173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90364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19518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2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3AB-8B7F-45BA-98D0-512C46C2592A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2356-7B9F-4359-967C-20B8666E3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0722-F24B-4196-8B93-FEDE3A5AB8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1985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77743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54097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0805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1608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89916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148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3925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25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55DA8-BD70-4DE9-B7E1-48EBE0260F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89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E474-AFF5-45FF-85E7-09CC938D21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11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C810-5518-4095-946E-9902935F20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24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787A8-22FF-4BDE-9CB1-1F0618D08F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7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9DFF0-4C65-4662-AB20-8D17C3563D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5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6251-A126-4322-9A55-06461572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6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E9EBE-2B9F-4D14-8B73-2AABEF47629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45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1D338-0263-4BBB-AB8C-AEFFD9F89C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088F-8184-46BE-84C3-D5D57E8E04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image" Target="../media/image2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4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07.xml"/><Relationship Id="rId7" Type="http://schemas.openxmlformats.org/officeDocument/2006/relationships/slideLayout" Target="../slideLayouts/slideLayout41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10.xml"/><Relationship Id="rId11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4.xml"/><Relationship Id="rId4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1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18.xml"/><Relationship Id="rId7" Type="http://schemas.openxmlformats.org/officeDocument/2006/relationships/slideLayout" Target="../slideLayouts/slideLayout42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25.xm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Relationship Id="rId14" Type="http://schemas.openxmlformats.org/officeDocument/2006/relationships/image" Target="../media/image2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8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6.xml"/><Relationship Id="rId11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9.xml"/><Relationship Id="rId14" Type="http://schemas.openxmlformats.org/officeDocument/2006/relationships/image" Target="../media/image3.jpe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4.xml"/><Relationship Id="rId2" Type="http://schemas.openxmlformats.org/officeDocument/2006/relationships/slideLayout" Target="../slideLayouts/slideLayout474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5" Type="http://schemas.openxmlformats.org/officeDocument/2006/relationships/slideLayout" Target="../slideLayouts/slideLayout477.xml"/><Relationship Id="rId10" Type="http://schemas.openxmlformats.org/officeDocument/2006/relationships/slideLayout" Target="../slideLayouts/slideLayout482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image" Target="../media/image3.jpe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Relationship Id="rId14" Type="http://schemas.openxmlformats.org/officeDocument/2006/relationships/image" Target="../media/image3.jpe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Relationship Id="rId14" Type="http://schemas.openxmlformats.org/officeDocument/2006/relationships/image" Target="../media/image3.jpe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11.xml"/><Relationship Id="rId7" Type="http://schemas.openxmlformats.org/officeDocument/2006/relationships/slideLayout" Target="../slideLayouts/slideLayout515.xml"/><Relationship Id="rId12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10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18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Relationship Id="rId14" Type="http://schemas.openxmlformats.org/officeDocument/2006/relationships/image" Target="../media/image3.jpe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8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7.xml"/><Relationship Id="rId12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22.xml"/><Relationship Id="rId1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26.xml"/><Relationship Id="rId11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525.xml"/><Relationship Id="rId10" Type="http://schemas.openxmlformats.org/officeDocument/2006/relationships/slideLayout" Target="../slideLayouts/slideLayout530.xml"/><Relationship Id="rId4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29.xml"/><Relationship Id="rId14" Type="http://schemas.openxmlformats.org/officeDocument/2006/relationships/image" Target="../media/image3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image" Target="../media/image3.jpe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2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51.xml"/><Relationship Id="rId12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46.xml"/><Relationship Id="rId1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50.xml"/><Relationship Id="rId11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49.xml"/><Relationship Id="rId10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53.xml"/><Relationship Id="rId14" Type="http://schemas.openxmlformats.org/officeDocument/2006/relationships/image" Target="../media/image3.jpe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Relationship Id="rId14" Type="http://schemas.openxmlformats.org/officeDocument/2006/relationships/image" Target="../media/image2.jpe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5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70.xml"/><Relationship Id="rId7" Type="http://schemas.openxmlformats.org/officeDocument/2006/relationships/slideLayout" Target="../slideLayouts/slideLayout574.xml"/><Relationship Id="rId12" Type="http://schemas.openxmlformats.org/officeDocument/2006/relationships/slideLayout" Target="../slideLayouts/slideLayout579.xml"/><Relationship Id="rId2" Type="http://schemas.openxmlformats.org/officeDocument/2006/relationships/slideLayout" Target="../slideLayouts/slideLayout569.xml"/><Relationship Id="rId1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73.xml"/><Relationship Id="rId11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2.xml"/><Relationship Id="rId10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1.xml"/><Relationship Id="rId9" Type="http://schemas.openxmlformats.org/officeDocument/2006/relationships/slideLayout" Target="../slideLayouts/slideLayout57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7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82.xml"/><Relationship Id="rId7" Type="http://schemas.openxmlformats.org/officeDocument/2006/relationships/slideLayout" Target="../slideLayouts/slideLayout586.xml"/><Relationship Id="rId12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581.xml"/><Relationship Id="rId1" Type="http://schemas.openxmlformats.org/officeDocument/2006/relationships/slideLayout" Target="../slideLayouts/slideLayout580.xml"/><Relationship Id="rId6" Type="http://schemas.openxmlformats.org/officeDocument/2006/relationships/slideLayout" Target="../slideLayouts/slideLayout585.xml"/><Relationship Id="rId11" Type="http://schemas.openxmlformats.org/officeDocument/2006/relationships/slideLayout" Target="../slideLayouts/slideLayout590.xml"/><Relationship Id="rId5" Type="http://schemas.openxmlformats.org/officeDocument/2006/relationships/slideLayout" Target="../slideLayouts/slideLayout584.xml"/><Relationship Id="rId10" Type="http://schemas.openxmlformats.org/officeDocument/2006/relationships/slideLayout" Target="../slideLayouts/slideLayout589.xml"/><Relationship Id="rId4" Type="http://schemas.openxmlformats.org/officeDocument/2006/relationships/slideLayout" Target="../slideLayouts/slideLayout583.xml"/><Relationship Id="rId9" Type="http://schemas.openxmlformats.org/officeDocument/2006/relationships/slideLayout" Target="../slideLayouts/slideLayout588.xml"/><Relationship Id="rId14" Type="http://schemas.openxmlformats.org/officeDocument/2006/relationships/image" Target="../media/image3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9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94.xml"/><Relationship Id="rId7" Type="http://schemas.openxmlformats.org/officeDocument/2006/relationships/slideLayout" Target="../slideLayouts/slideLayout598.xml"/><Relationship Id="rId12" Type="http://schemas.openxmlformats.org/officeDocument/2006/relationships/slideLayout" Target="../slideLayouts/slideLayout603.xml"/><Relationship Id="rId2" Type="http://schemas.openxmlformats.org/officeDocument/2006/relationships/slideLayout" Target="../slideLayouts/slideLayout593.xml"/><Relationship Id="rId1" Type="http://schemas.openxmlformats.org/officeDocument/2006/relationships/slideLayout" Target="../slideLayouts/slideLayout592.xml"/><Relationship Id="rId6" Type="http://schemas.openxmlformats.org/officeDocument/2006/relationships/slideLayout" Target="../slideLayouts/slideLayout597.xml"/><Relationship Id="rId11" Type="http://schemas.openxmlformats.org/officeDocument/2006/relationships/slideLayout" Target="../slideLayouts/slideLayout602.xml"/><Relationship Id="rId5" Type="http://schemas.openxmlformats.org/officeDocument/2006/relationships/slideLayout" Target="../slideLayouts/slideLayout596.xml"/><Relationship Id="rId10" Type="http://schemas.openxmlformats.org/officeDocument/2006/relationships/slideLayout" Target="../slideLayouts/slideLayout601.xml"/><Relationship Id="rId4" Type="http://schemas.openxmlformats.org/officeDocument/2006/relationships/slideLayout" Target="../slideLayouts/slideLayout595.xml"/><Relationship Id="rId9" Type="http://schemas.openxmlformats.org/officeDocument/2006/relationships/slideLayout" Target="../slideLayouts/slideLayout600.xml"/><Relationship Id="rId14" Type="http://schemas.openxmlformats.org/officeDocument/2006/relationships/image" Target="../media/image3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1.xml"/><Relationship Id="rId13" Type="http://schemas.openxmlformats.org/officeDocument/2006/relationships/theme" Target="../theme/theme52.xml"/><Relationship Id="rId3" Type="http://schemas.openxmlformats.org/officeDocument/2006/relationships/slideLayout" Target="../slideLayouts/slideLayout606.xml"/><Relationship Id="rId7" Type="http://schemas.openxmlformats.org/officeDocument/2006/relationships/slideLayout" Target="../slideLayouts/slideLayout610.xml"/><Relationship Id="rId12" Type="http://schemas.openxmlformats.org/officeDocument/2006/relationships/slideLayout" Target="../slideLayouts/slideLayout615.xml"/><Relationship Id="rId2" Type="http://schemas.openxmlformats.org/officeDocument/2006/relationships/slideLayout" Target="../slideLayouts/slideLayout605.xml"/><Relationship Id="rId1" Type="http://schemas.openxmlformats.org/officeDocument/2006/relationships/slideLayout" Target="../slideLayouts/slideLayout604.xml"/><Relationship Id="rId6" Type="http://schemas.openxmlformats.org/officeDocument/2006/relationships/slideLayout" Target="../slideLayouts/slideLayout609.xml"/><Relationship Id="rId11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08.xml"/><Relationship Id="rId10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07.xml"/><Relationship Id="rId9" Type="http://schemas.openxmlformats.org/officeDocument/2006/relationships/slideLayout" Target="../slideLayouts/slideLayout612.xml"/><Relationship Id="rId14" Type="http://schemas.openxmlformats.org/officeDocument/2006/relationships/image" Target="../media/image3.jpeg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3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18.xml"/><Relationship Id="rId7" Type="http://schemas.openxmlformats.org/officeDocument/2006/relationships/slideLayout" Target="../slideLayouts/slideLayout622.xml"/><Relationship Id="rId12" Type="http://schemas.openxmlformats.org/officeDocument/2006/relationships/slideLayout" Target="../slideLayouts/slideLayout627.xml"/><Relationship Id="rId2" Type="http://schemas.openxmlformats.org/officeDocument/2006/relationships/slideLayout" Target="../slideLayouts/slideLayout617.xml"/><Relationship Id="rId1" Type="http://schemas.openxmlformats.org/officeDocument/2006/relationships/slideLayout" Target="../slideLayouts/slideLayout616.xml"/><Relationship Id="rId6" Type="http://schemas.openxmlformats.org/officeDocument/2006/relationships/slideLayout" Target="../slideLayouts/slideLayout621.xml"/><Relationship Id="rId11" Type="http://schemas.openxmlformats.org/officeDocument/2006/relationships/slideLayout" Target="../slideLayouts/slideLayout626.xml"/><Relationship Id="rId5" Type="http://schemas.openxmlformats.org/officeDocument/2006/relationships/slideLayout" Target="../slideLayouts/slideLayout620.xml"/><Relationship Id="rId10" Type="http://schemas.openxmlformats.org/officeDocument/2006/relationships/slideLayout" Target="../slideLayouts/slideLayout625.xml"/><Relationship Id="rId4" Type="http://schemas.openxmlformats.org/officeDocument/2006/relationships/slideLayout" Target="../slideLayouts/slideLayout619.xml"/><Relationship Id="rId9" Type="http://schemas.openxmlformats.org/officeDocument/2006/relationships/slideLayout" Target="../slideLayouts/slideLayout624.xml"/><Relationship Id="rId14" Type="http://schemas.openxmlformats.org/officeDocument/2006/relationships/image" Target="../media/image3.jpeg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theme" Target="../theme/theme54.xml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slideLayout" Target="../slideLayouts/slideLayout639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Relationship Id="rId14" Type="http://schemas.openxmlformats.org/officeDocument/2006/relationships/image" Target="../media/image3.jpe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7.xml"/><Relationship Id="rId3" Type="http://schemas.openxmlformats.org/officeDocument/2006/relationships/slideLayout" Target="../slideLayouts/slideLayout642.xml"/><Relationship Id="rId7" Type="http://schemas.openxmlformats.org/officeDocument/2006/relationships/slideLayout" Target="../slideLayouts/slideLayout646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641.xml"/><Relationship Id="rId1" Type="http://schemas.openxmlformats.org/officeDocument/2006/relationships/slideLayout" Target="../slideLayouts/slideLayout640.xml"/><Relationship Id="rId6" Type="http://schemas.openxmlformats.org/officeDocument/2006/relationships/slideLayout" Target="../slideLayouts/slideLayout645.xml"/><Relationship Id="rId11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43.xml"/><Relationship Id="rId9" Type="http://schemas.openxmlformats.org/officeDocument/2006/relationships/slideLayout" Target="../slideLayouts/slideLayout648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8.xml"/><Relationship Id="rId3" Type="http://schemas.openxmlformats.org/officeDocument/2006/relationships/slideLayout" Target="../slideLayouts/slideLayout653.xml"/><Relationship Id="rId7" Type="http://schemas.openxmlformats.org/officeDocument/2006/relationships/slideLayout" Target="../slideLayouts/slideLayout657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6.xml"/><Relationship Id="rId11" Type="http://schemas.openxmlformats.org/officeDocument/2006/relationships/slideLayout" Target="../slideLayouts/slideLayout661.xml"/><Relationship Id="rId5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9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9.xml"/><Relationship Id="rId3" Type="http://schemas.openxmlformats.org/officeDocument/2006/relationships/slideLayout" Target="../slideLayouts/slideLayout664.xml"/><Relationship Id="rId7" Type="http://schemas.openxmlformats.org/officeDocument/2006/relationships/slideLayout" Target="../slideLayouts/slideLayout668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63.xml"/><Relationship Id="rId1" Type="http://schemas.openxmlformats.org/officeDocument/2006/relationships/slideLayout" Target="../slideLayouts/slideLayout662.xml"/><Relationship Id="rId6" Type="http://schemas.openxmlformats.org/officeDocument/2006/relationships/slideLayout" Target="../slideLayouts/slideLayout667.xml"/><Relationship Id="rId11" Type="http://schemas.openxmlformats.org/officeDocument/2006/relationships/slideLayout" Target="../slideLayouts/slideLayout672.xml"/><Relationship Id="rId5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65.xml"/><Relationship Id="rId9" Type="http://schemas.openxmlformats.org/officeDocument/2006/relationships/slideLayout" Target="../slideLayouts/slideLayout670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75.xml"/><Relationship Id="rId7" Type="http://schemas.openxmlformats.org/officeDocument/2006/relationships/slideLayout" Target="../slideLayouts/slideLayout679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74.xml"/><Relationship Id="rId1" Type="http://schemas.openxmlformats.org/officeDocument/2006/relationships/slideLayout" Target="../slideLayouts/slideLayout673.xml"/><Relationship Id="rId6" Type="http://schemas.openxmlformats.org/officeDocument/2006/relationships/slideLayout" Target="../slideLayouts/slideLayout678.xml"/><Relationship Id="rId11" Type="http://schemas.openxmlformats.org/officeDocument/2006/relationships/slideLayout" Target="../slideLayouts/slideLayout683.xml"/><Relationship Id="rId5" Type="http://schemas.openxmlformats.org/officeDocument/2006/relationships/slideLayout" Target="../slideLayouts/slideLayout677.xml"/><Relationship Id="rId10" Type="http://schemas.openxmlformats.org/officeDocument/2006/relationships/slideLayout" Target="../slideLayouts/slideLayout682.xml"/><Relationship Id="rId4" Type="http://schemas.openxmlformats.org/officeDocument/2006/relationships/slideLayout" Target="../slideLayouts/slideLayout676.xml"/><Relationship Id="rId9" Type="http://schemas.openxmlformats.org/officeDocument/2006/relationships/slideLayout" Target="../slideLayouts/slideLayout681.xml"/><Relationship Id="rId14" Type="http://schemas.openxmlformats.org/officeDocument/2006/relationships/image" Target="../media/image2.jpeg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1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86.xml"/><Relationship Id="rId7" Type="http://schemas.openxmlformats.org/officeDocument/2006/relationships/slideLayout" Target="../slideLayouts/slideLayout690.xml"/><Relationship Id="rId12" Type="http://schemas.openxmlformats.org/officeDocument/2006/relationships/slideLayout" Target="../slideLayouts/slideLayout695.xml"/><Relationship Id="rId2" Type="http://schemas.openxmlformats.org/officeDocument/2006/relationships/slideLayout" Target="../slideLayouts/slideLayout685.xml"/><Relationship Id="rId1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9.xml"/><Relationship Id="rId11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92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3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98.xml"/><Relationship Id="rId7" Type="http://schemas.openxmlformats.org/officeDocument/2006/relationships/slideLayout" Target="../slideLayouts/slideLayout702.xml"/><Relationship Id="rId12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697.xml"/><Relationship Id="rId1" Type="http://schemas.openxmlformats.org/officeDocument/2006/relationships/slideLayout" Target="../slideLayouts/slideLayout696.xml"/><Relationship Id="rId6" Type="http://schemas.openxmlformats.org/officeDocument/2006/relationships/slideLayout" Target="../slideLayouts/slideLayout701.xml"/><Relationship Id="rId11" Type="http://schemas.openxmlformats.org/officeDocument/2006/relationships/slideLayout" Target="../slideLayouts/slideLayout706.xml"/><Relationship Id="rId5" Type="http://schemas.openxmlformats.org/officeDocument/2006/relationships/slideLayout" Target="../slideLayouts/slideLayout700.xml"/><Relationship Id="rId10" Type="http://schemas.openxmlformats.org/officeDocument/2006/relationships/slideLayout" Target="../slideLayouts/slideLayout705.xml"/><Relationship Id="rId4" Type="http://schemas.openxmlformats.org/officeDocument/2006/relationships/slideLayout" Target="../slideLayouts/slideLayout699.xml"/><Relationship Id="rId9" Type="http://schemas.openxmlformats.org/officeDocument/2006/relationships/slideLayout" Target="../slideLayouts/slideLayout704.xml"/><Relationship Id="rId14" Type="http://schemas.openxmlformats.org/officeDocument/2006/relationships/image" Target="../media/image3.jpeg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5.xml"/><Relationship Id="rId13" Type="http://schemas.openxmlformats.org/officeDocument/2006/relationships/theme" Target="../theme/theme61.xml"/><Relationship Id="rId3" Type="http://schemas.openxmlformats.org/officeDocument/2006/relationships/slideLayout" Target="../slideLayouts/slideLayout710.xml"/><Relationship Id="rId7" Type="http://schemas.openxmlformats.org/officeDocument/2006/relationships/slideLayout" Target="../slideLayouts/slideLayout714.xml"/><Relationship Id="rId12" Type="http://schemas.openxmlformats.org/officeDocument/2006/relationships/slideLayout" Target="../slideLayouts/slideLayout719.xml"/><Relationship Id="rId2" Type="http://schemas.openxmlformats.org/officeDocument/2006/relationships/slideLayout" Target="../slideLayouts/slideLayout709.xml"/><Relationship Id="rId1" Type="http://schemas.openxmlformats.org/officeDocument/2006/relationships/slideLayout" Target="../slideLayouts/slideLayout708.xml"/><Relationship Id="rId6" Type="http://schemas.openxmlformats.org/officeDocument/2006/relationships/slideLayout" Target="../slideLayouts/slideLayout713.xml"/><Relationship Id="rId11" Type="http://schemas.openxmlformats.org/officeDocument/2006/relationships/slideLayout" Target="../slideLayouts/slideLayout718.xml"/><Relationship Id="rId5" Type="http://schemas.openxmlformats.org/officeDocument/2006/relationships/slideLayout" Target="../slideLayouts/slideLayout712.xml"/><Relationship Id="rId10" Type="http://schemas.openxmlformats.org/officeDocument/2006/relationships/slideLayout" Target="../slideLayouts/slideLayout717.xml"/><Relationship Id="rId4" Type="http://schemas.openxmlformats.org/officeDocument/2006/relationships/slideLayout" Target="../slideLayouts/slideLayout711.xml"/><Relationship Id="rId9" Type="http://schemas.openxmlformats.org/officeDocument/2006/relationships/slideLayout" Target="../slideLayouts/slideLayout716.xml"/><Relationship Id="rId14" Type="http://schemas.openxmlformats.org/officeDocument/2006/relationships/image" Target="../media/image3.jpeg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7.xml"/><Relationship Id="rId13" Type="http://schemas.openxmlformats.org/officeDocument/2006/relationships/theme" Target="../theme/theme62.xml"/><Relationship Id="rId3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26.xml"/><Relationship Id="rId12" Type="http://schemas.openxmlformats.org/officeDocument/2006/relationships/slideLayout" Target="../slideLayouts/slideLayout731.xml"/><Relationship Id="rId2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5.xml"/><Relationship Id="rId11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24.xml"/><Relationship Id="rId10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8.xml"/><Relationship Id="rId14" Type="http://schemas.openxmlformats.org/officeDocument/2006/relationships/image" Target="../media/image3.jpeg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9.xml"/><Relationship Id="rId13" Type="http://schemas.openxmlformats.org/officeDocument/2006/relationships/theme" Target="../theme/theme63.xml"/><Relationship Id="rId3" Type="http://schemas.openxmlformats.org/officeDocument/2006/relationships/slideLayout" Target="../slideLayouts/slideLayout734.xml"/><Relationship Id="rId7" Type="http://schemas.openxmlformats.org/officeDocument/2006/relationships/slideLayout" Target="../slideLayouts/slideLayout738.xml"/><Relationship Id="rId12" Type="http://schemas.openxmlformats.org/officeDocument/2006/relationships/slideLayout" Target="../slideLayouts/slideLayout743.xml"/><Relationship Id="rId2" Type="http://schemas.openxmlformats.org/officeDocument/2006/relationships/slideLayout" Target="../slideLayouts/slideLayout733.xml"/><Relationship Id="rId1" Type="http://schemas.openxmlformats.org/officeDocument/2006/relationships/slideLayout" Target="../slideLayouts/slideLayout732.xml"/><Relationship Id="rId6" Type="http://schemas.openxmlformats.org/officeDocument/2006/relationships/slideLayout" Target="../slideLayouts/slideLayout737.xml"/><Relationship Id="rId11" Type="http://schemas.openxmlformats.org/officeDocument/2006/relationships/slideLayout" Target="../slideLayouts/slideLayout742.xml"/><Relationship Id="rId5" Type="http://schemas.openxmlformats.org/officeDocument/2006/relationships/slideLayout" Target="../slideLayouts/slideLayout736.xml"/><Relationship Id="rId10" Type="http://schemas.openxmlformats.org/officeDocument/2006/relationships/slideLayout" Target="../slideLayouts/slideLayout741.xml"/><Relationship Id="rId4" Type="http://schemas.openxmlformats.org/officeDocument/2006/relationships/slideLayout" Target="../slideLayouts/slideLayout735.xml"/><Relationship Id="rId9" Type="http://schemas.openxmlformats.org/officeDocument/2006/relationships/slideLayout" Target="../slideLayouts/slideLayout740.xml"/><Relationship Id="rId14" Type="http://schemas.openxmlformats.org/officeDocument/2006/relationships/image" Target="../media/image3.jpeg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1.xml"/><Relationship Id="rId13" Type="http://schemas.openxmlformats.org/officeDocument/2006/relationships/theme" Target="../theme/theme64.xml"/><Relationship Id="rId3" Type="http://schemas.openxmlformats.org/officeDocument/2006/relationships/slideLayout" Target="../slideLayouts/slideLayout746.xml"/><Relationship Id="rId7" Type="http://schemas.openxmlformats.org/officeDocument/2006/relationships/slideLayout" Target="../slideLayouts/slideLayout750.xml"/><Relationship Id="rId12" Type="http://schemas.openxmlformats.org/officeDocument/2006/relationships/slideLayout" Target="../slideLayouts/slideLayout755.xml"/><Relationship Id="rId2" Type="http://schemas.openxmlformats.org/officeDocument/2006/relationships/slideLayout" Target="../slideLayouts/slideLayout745.xml"/><Relationship Id="rId1" Type="http://schemas.openxmlformats.org/officeDocument/2006/relationships/slideLayout" Target="../slideLayouts/slideLayout744.xml"/><Relationship Id="rId6" Type="http://schemas.openxmlformats.org/officeDocument/2006/relationships/slideLayout" Target="../slideLayouts/slideLayout749.xml"/><Relationship Id="rId11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48.xml"/><Relationship Id="rId10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47.xml"/><Relationship Id="rId9" Type="http://schemas.openxmlformats.org/officeDocument/2006/relationships/slideLayout" Target="../slideLayouts/slideLayout752.xml"/><Relationship Id="rId14" Type="http://schemas.openxmlformats.org/officeDocument/2006/relationships/image" Target="../media/image3.jpeg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3.xml"/><Relationship Id="rId13" Type="http://schemas.openxmlformats.org/officeDocument/2006/relationships/theme" Target="../theme/theme65.xml"/><Relationship Id="rId3" Type="http://schemas.openxmlformats.org/officeDocument/2006/relationships/slideLayout" Target="../slideLayouts/slideLayout758.xml"/><Relationship Id="rId7" Type="http://schemas.openxmlformats.org/officeDocument/2006/relationships/slideLayout" Target="../slideLayouts/slideLayout762.xml"/><Relationship Id="rId12" Type="http://schemas.openxmlformats.org/officeDocument/2006/relationships/slideLayout" Target="../slideLayouts/slideLayout767.xml"/><Relationship Id="rId2" Type="http://schemas.openxmlformats.org/officeDocument/2006/relationships/slideLayout" Target="../slideLayouts/slideLayout757.xml"/><Relationship Id="rId1" Type="http://schemas.openxmlformats.org/officeDocument/2006/relationships/slideLayout" Target="../slideLayouts/slideLayout756.xml"/><Relationship Id="rId6" Type="http://schemas.openxmlformats.org/officeDocument/2006/relationships/slideLayout" Target="../slideLayouts/slideLayout761.xml"/><Relationship Id="rId11" Type="http://schemas.openxmlformats.org/officeDocument/2006/relationships/slideLayout" Target="../slideLayouts/slideLayout766.xml"/><Relationship Id="rId5" Type="http://schemas.openxmlformats.org/officeDocument/2006/relationships/slideLayout" Target="../slideLayouts/slideLayout760.xml"/><Relationship Id="rId10" Type="http://schemas.openxmlformats.org/officeDocument/2006/relationships/slideLayout" Target="../slideLayouts/slideLayout765.xml"/><Relationship Id="rId4" Type="http://schemas.openxmlformats.org/officeDocument/2006/relationships/slideLayout" Target="../slideLayouts/slideLayout759.xml"/><Relationship Id="rId9" Type="http://schemas.openxmlformats.org/officeDocument/2006/relationships/slideLayout" Target="../slideLayouts/slideLayout764.xml"/><Relationship Id="rId14" Type="http://schemas.openxmlformats.org/officeDocument/2006/relationships/image" Target="../media/image3.jpe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5.xml"/><Relationship Id="rId13" Type="http://schemas.openxmlformats.org/officeDocument/2006/relationships/theme" Target="../theme/theme66.xml"/><Relationship Id="rId3" Type="http://schemas.openxmlformats.org/officeDocument/2006/relationships/slideLayout" Target="../slideLayouts/slideLayout770.xml"/><Relationship Id="rId7" Type="http://schemas.openxmlformats.org/officeDocument/2006/relationships/slideLayout" Target="../slideLayouts/slideLayout774.xml"/><Relationship Id="rId12" Type="http://schemas.openxmlformats.org/officeDocument/2006/relationships/slideLayout" Target="../slideLayouts/slideLayout779.xml"/><Relationship Id="rId2" Type="http://schemas.openxmlformats.org/officeDocument/2006/relationships/slideLayout" Target="../slideLayouts/slideLayout769.xml"/><Relationship Id="rId1" Type="http://schemas.openxmlformats.org/officeDocument/2006/relationships/slideLayout" Target="../slideLayouts/slideLayout768.xml"/><Relationship Id="rId6" Type="http://schemas.openxmlformats.org/officeDocument/2006/relationships/slideLayout" Target="../slideLayouts/slideLayout773.xml"/><Relationship Id="rId11" Type="http://schemas.openxmlformats.org/officeDocument/2006/relationships/slideLayout" Target="../slideLayouts/slideLayout778.xml"/><Relationship Id="rId5" Type="http://schemas.openxmlformats.org/officeDocument/2006/relationships/slideLayout" Target="../slideLayouts/slideLayout772.xml"/><Relationship Id="rId10" Type="http://schemas.openxmlformats.org/officeDocument/2006/relationships/slideLayout" Target="../slideLayouts/slideLayout777.xml"/><Relationship Id="rId4" Type="http://schemas.openxmlformats.org/officeDocument/2006/relationships/slideLayout" Target="../slideLayouts/slideLayout771.xml"/><Relationship Id="rId9" Type="http://schemas.openxmlformats.org/officeDocument/2006/relationships/slideLayout" Target="../slideLayouts/slideLayout776.xml"/><Relationship Id="rId14" Type="http://schemas.openxmlformats.org/officeDocument/2006/relationships/image" Target="../media/image3.jpeg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7.xml"/><Relationship Id="rId13" Type="http://schemas.openxmlformats.org/officeDocument/2006/relationships/theme" Target="../theme/theme67.xml"/><Relationship Id="rId3" Type="http://schemas.openxmlformats.org/officeDocument/2006/relationships/slideLayout" Target="../slideLayouts/slideLayout782.xml"/><Relationship Id="rId7" Type="http://schemas.openxmlformats.org/officeDocument/2006/relationships/slideLayout" Target="../slideLayouts/slideLayout786.xml"/><Relationship Id="rId12" Type="http://schemas.openxmlformats.org/officeDocument/2006/relationships/slideLayout" Target="../slideLayouts/slideLayout791.xml"/><Relationship Id="rId2" Type="http://schemas.openxmlformats.org/officeDocument/2006/relationships/slideLayout" Target="../slideLayouts/slideLayout781.xml"/><Relationship Id="rId1" Type="http://schemas.openxmlformats.org/officeDocument/2006/relationships/slideLayout" Target="../slideLayouts/slideLayout780.xml"/><Relationship Id="rId6" Type="http://schemas.openxmlformats.org/officeDocument/2006/relationships/slideLayout" Target="../slideLayouts/slideLayout785.xml"/><Relationship Id="rId11" Type="http://schemas.openxmlformats.org/officeDocument/2006/relationships/slideLayout" Target="../slideLayouts/slideLayout790.xml"/><Relationship Id="rId5" Type="http://schemas.openxmlformats.org/officeDocument/2006/relationships/slideLayout" Target="../slideLayouts/slideLayout784.xml"/><Relationship Id="rId10" Type="http://schemas.openxmlformats.org/officeDocument/2006/relationships/slideLayout" Target="../slideLayouts/slideLayout789.xml"/><Relationship Id="rId4" Type="http://schemas.openxmlformats.org/officeDocument/2006/relationships/slideLayout" Target="../slideLayouts/slideLayout783.xml"/><Relationship Id="rId9" Type="http://schemas.openxmlformats.org/officeDocument/2006/relationships/slideLayout" Target="../slideLayouts/slideLayout788.xml"/><Relationship Id="rId14" Type="http://schemas.openxmlformats.org/officeDocument/2006/relationships/image" Target="../media/image3.jpeg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94.xml"/><Relationship Id="rId7" Type="http://schemas.openxmlformats.org/officeDocument/2006/relationships/slideLayout" Target="../slideLayouts/slideLayout798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93.xml"/><Relationship Id="rId1" Type="http://schemas.openxmlformats.org/officeDocument/2006/relationships/slideLayout" Target="../slideLayouts/slideLayout792.xml"/><Relationship Id="rId6" Type="http://schemas.openxmlformats.org/officeDocument/2006/relationships/slideLayout" Target="../slideLayouts/slideLayout797.xml"/><Relationship Id="rId11" Type="http://schemas.openxmlformats.org/officeDocument/2006/relationships/slideLayout" Target="../slideLayouts/slideLayout802.xml"/><Relationship Id="rId5" Type="http://schemas.openxmlformats.org/officeDocument/2006/relationships/slideLayout" Target="../slideLayouts/slideLayout796.xml"/><Relationship Id="rId10" Type="http://schemas.openxmlformats.org/officeDocument/2006/relationships/slideLayout" Target="../slideLayouts/slideLayout801.xml"/><Relationship Id="rId4" Type="http://schemas.openxmlformats.org/officeDocument/2006/relationships/slideLayout" Target="../slideLayouts/slideLayout795.xml"/><Relationship Id="rId9" Type="http://schemas.openxmlformats.org/officeDocument/2006/relationships/slideLayout" Target="../slideLayouts/slideLayout800.xml"/><Relationship Id="rId14" Type="http://schemas.openxmlformats.org/officeDocument/2006/relationships/image" Target="../media/image2.jpeg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0.xml"/><Relationship Id="rId13" Type="http://schemas.openxmlformats.org/officeDocument/2006/relationships/theme" Target="../theme/theme69.xml"/><Relationship Id="rId3" Type="http://schemas.openxmlformats.org/officeDocument/2006/relationships/slideLayout" Target="../slideLayouts/slideLayout805.xml"/><Relationship Id="rId7" Type="http://schemas.openxmlformats.org/officeDocument/2006/relationships/slideLayout" Target="../slideLayouts/slideLayout809.xml"/><Relationship Id="rId12" Type="http://schemas.openxmlformats.org/officeDocument/2006/relationships/slideLayout" Target="../slideLayouts/slideLayout814.xml"/><Relationship Id="rId2" Type="http://schemas.openxmlformats.org/officeDocument/2006/relationships/slideLayout" Target="../slideLayouts/slideLayout804.xml"/><Relationship Id="rId1" Type="http://schemas.openxmlformats.org/officeDocument/2006/relationships/slideLayout" Target="../slideLayouts/slideLayout803.xml"/><Relationship Id="rId6" Type="http://schemas.openxmlformats.org/officeDocument/2006/relationships/slideLayout" Target="../slideLayouts/slideLayout808.xml"/><Relationship Id="rId11" Type="http://schemas.openxmlformats.org/officeDocument/2006/relationships/slideLayout" Target="../slideLayouts/slideLayout813.xml"/><Relationship Id="rId5" Type="http://schemas.openxmlformats.org/officeDocument/2006/relationships/slideLayout" Target="../slideLayouts/slideLayout807.xml"/><Relationship Id="rId10" Type="http://schemas.openxmlformats.org/officeDocument/2006/relationships/slideLayout" Target="../slideLayouts/slideLayout812.xml"/><Relationship Id="rId4" Type="http://schemas.openxmlformats.org/officeDocument/2006/relationships/slideLayout" Target="../slideLayouts/slideLayout806.xml"/><Relationship Id="rId9" Type="http://schemas.openxmlformats.org/officeDocument/2006/relationships/slideLayout" Target="../slideLayouts/slideLayout811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3.jpeg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13" Type="http://schemas.openxmlformats.org/officeDocument/2006/relationships/theme" Target="../theme/theme70.xml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slideLayout" Target="../slideLayouts/slideLayout826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Relationship Id="rId14" Type="http://schemas.openxmlformats.org/officeDocument/2006/relationships/image" Target="../media/image3.jpeg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4.xml"/><Relationship Id="rId13" Type="http://schemas.openxmlformats.org/officeDocument/2006/relationships/theme" Target="../theme/theme71.xml"/><Relationship Id="rId3" Type="http://schemas.openxmlformats.org/officeDocument/2006/relationships/slideLayout" Target="../slideLayouts/slideLayout829.xml"/><Relationship Id="rId7" Type="http://schemas.openxmlformats.org/officeDocument/2006/relationships/slideLayout" Target="../slideLayouts/slideLayout833.xml"/><Relationship Id="rId12" Type="http://schemas.openxmlformats.org/officeDocument/2006/relationships/slideLayout" Target="../slideLayouts/slideLayout838.xml"/><Relationship Id="rId2" Type="http://schemas.openxmlformats.org/officeDocument/2006/relationships/slideLayout" Target="../slideLayouts/slideLayout828.xml"/><Relationship Id="rId1" Type="http://schemas.openxmlformats.org/officeDocument/2006/relationships/slideLayout" Target="../slideLayouts/slideLayout827.xml"/><Relationship Id="rId6" Type="http://schemas.openxmlformats.org/officeDocument/2006/relationships/slideLayout" Target="../slideLayouts/slideLayout832.xml"/><Relationship Id="rId11" Type="http://schemas.openxmlformats.org/officeDocument/2006/relationships/slideLayout" Target="../slideLayouts/slideLayout837.xml"/><Relationship Id="rId5" Type="http://schemas.openxmlformats.org/officeDocument/2006/relationships/slideLayout" Target="../slideLayouts/slideLayout831.xml"/><Relationship Id="rId10" Type="http://schemas.openxmlformats.org/officeDocument/2006/relationships/slideLayout" Target="../slideLayouts/slideLayout836.xml"/><Relationship Id="rId4" Type="http://schemas.openxmlformats.org/officeDocument/2006/relationships/slideLayout" Target="../slideLayouts/slideLayout830.xml"/><Relationship Id="rId9" Type="http://schemas.openxmlformats.org/officeDocument/2006/relationships/slideLayout" Target="../slideLayouts/slideLayout835.xml"/><Relationship Id="rId14" Type="http://schemas.openxmlformats.org/officeDocument/2006/relationships/image" Target="../media/image3.jpeg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6.xml"/><Relationship Id="rId13" Type="http://schemas.openxmlformats.org/officeDocument/2006/relationships/theme" Target="../theme/theme72.xml"/><Relationship Id="rId3" Type="http://schemas.openxmlformats.org/officeDocument/2006/relationships/slideLayout" Target="../slideLayouts/slideLayout841.xml"/><Relationship Id="rId7" Type="http://schemas.openxmlformats.org/officeDocument/2006/relationships/slideLayout" Target="../slideLayouts/slideLayout845.xml"/><Relationship Id="rId12" Type="http://schemas.openxmlformats.org/officeDocument/2006/relationships/slideLayout" Target="../slideLayouts/slideLayout850.xml"/><Relationship Id="rId2" Type="http://schemas.openxmlformats.org/officeDocument/2006/relationships/slideLayout" Target="../slideLayouts/slideLayout840.xml"/><Relationship Id="rId1" Type="http://schemas.openxmlformats.org/officeDocument/2006/relationships/slideLayout" Target="../slideLayouts/slideLayout839.xml"/><Relationship Id="rId6" Type="http://schemas.openxmlformats.org/officeDocument/2006/relationships/slideLayout" Target="../slideLayouts/slideLayout844.xml"/><Relationship Id="rId11" Type="http://schemas.openxmlformats.org/officeDocument/2006/relationships/slideLayout" Target="../slideLayouts/slideLayout849.xml"/><Relationship Id="rId5" Type="http://schemas.openxmlformats.org/officeDocument/2006/relationships/slideLayout" Target="../slideLayouts/slideLayout843.xml"/><Relationship Id="rId10" Type="http://schemas.openxmlformats.org/officeDocument/2006/relationships/slideLayout" Target="../slideLayouts/slideLayout848.xml"/><Relationship Id="rId4" Type="http://schemas.openxmlformats.org/officeDocument/2006/relationships/slideLayout" Target="../slideLayouts/slideLayout842.xml"/><Relationship Id="rId9" Type="http://schemas.openxmlformats.org/officeDocument/2006/relationships/slideLayout" Target="../slideLayouts/slideLayout847.xml"/><Relationship Id="rId14" Type="http://schemas.openxmlformats.org/officeDocument/2006/relationships/image" Target="../media/image3.jpeg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8.xml"/><Relationship Id="rId13" Type="http://schemas.openxmlformats.org/officeDocument/2006/relationships/theme" Target="../theme/theme73.xml"/><Relationship Id="rId3" Type="http://schemas.openxmlformats.org/officeDocument/2006/relationships/slideLayout" Target="../slideLayouts/slideLayout853.xml"/><Relationship Id="rId7" Type="http://schemas.openxmlformats.org/officeDocument/2006/relationships/slideLayout" Target="../slideLayouts/slideLayout857.xml"/><Relationship Id="rId12" Type="http://schemas.openxmlformats.org/officeDocument/2006/relationships/slideLayout" Target="../slideLayouts/slideLayout862.xml"/><Relationship Id="rId2" Type="http://schemas.openxmlformats.org/officeDocument/2006/relationships/slideLayout" Target="../slideLayouts/slideLayout852.xml"/><Relationship Id="rId1" Type="http://schemas.openxmlformats.org/officeDocument/2006/relationships/slideLayout" Target="../slideLayouts/slideLayout851.xml"/><Relationship Id="rId6" Type="http://schemas.openxmlformats.org/officeDocument/2006/relationships/slideLayout" Target="../slideLayouts/slideLayout856.xml"/><Relationship Id="rId11" Type="http://schemas.openxmlformats.org/officeDocument/2006/relationships/slideLayout" Target="../slideLayouts/slideLayout861.xml"/><Relationship Id="rId5" Type="http://schemas.openxmlformats.org/officeDocument/2006/relationships/slideLayout" Target="../slideLayouts/slideLayout855.xml"/><Relationship Id="rId10" Type="http://schemas.openxmlformats.org/officeDocument/2006/relationships/slideLayout" Target="../slideLayouts/slideLayout860.xml"/><Relationship Id="rId4" Type="http://schemas.openxmlformats.org/officeDocument/2006/relationships/slideLayout" Target="../slideLayouts/slideLayout854.xml"/><Relationship Id="rId9" Type="http://schemas.openxmlformats.org/officeDocument/2006/relationships/slideLayout" Target="../slideLayouts/slideLayout859.xml"/><Relationship Id="rId14" Type="http://schemas.openxmlformats.org/officeDocument/2006/relationships/image" Target="../media/image3.jpeg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0.xml"/><Relationship Id="rId13" Type="http://schemas.openxmlformats.org/officeDocument/2006/relationships/theme" Target="../theme/theme74.xml"/><Relationship Id="rId3" Type="http://schemas.openxmlformats.org/officeDocument/2006/relationships/slideLayout" Target="../slideLayouts/slideLayout865.xml"/><Relationship Id="rId7" Type="http://schemas.openxmlformats.org/officeDocument/2006/relationships/slideLayout" Target="../slideLayouts/slideLayout869.xml"/><Relationship Id="rId12" Type="http://schemas.openxmlformats.org/officeDocument/2006/relationships/slideLayout" Target="../slideLayouts/slideLayout874.xml"/><Relationship Id="rId2" Type="http://schemas.openxmlformats.org/officeDocument/2006/relationships/slideLayout" Target="../slideLayouts/slideLayout864.xml"/><Relationship Id="rId1" Type="http://schemas.openxmlformats.org/officeDocument/2006/relationships/slideLayout" Target="../slideLayouts/slideLayout863.xml"/><Relationship Id="rId6" Type="http://schemas.openxmlformats.org/officeDocument/2006/relationships/slideLayout" Target="../slideLayouts/slideLayout868.xml"/><Relationship Id="rId11" Type="http://schemas.openxmlformats.org/officeDocument/2006/relationships/slideLayout" Target="../slideLayouts/slideLayout873.xml"/><Relationship Id="rId5" Type="http://schemas.openxmlformats.org/officeDocument/2006/relationships/slideLayout" Target="../slideLayouts/slideLayout867.xml"/><Relationship Id="rId10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866.xml"/><Relationship Id="rId9" Type="http://schemas.openxmlformats.org/officeDocument/2006/relationships/slideLayout" Target="../slideLayouts/slideLayout871.xml"/><Relationship Id="rId14" Type="http://schemas.openxmlformats.org/officeDocument/2006/relationships/image" Target="../media/image3.jpeg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2.xml"/><Relationship Id="rId3" Type="http://schemas.openxmlformats.org/officeDocument/2006/relationships/slideLayout" Target="../slideLayouts/slideLayout877.xml"/><Relationship Id="rId7" Type="http://schemas.openxmlformats.org/officeDocument/2006/relationships/slideLayout" Target="../slideLayouts/slideLayout88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76.xml"/><Relationship Id="rId1" Type="http://schemas.openxmlformats.org/officeDocument/2006/relationships/slideLayout" Target="../slideLayouts/slideLayout875.xml"/><Relationship Id="rId6" Type="http://schemas.openxmlformats.org/officeDocument/2006/relationships/slideLayout" Target="../slideLayouts/slideLayout880.xml"/><Relationship Id="rId11" Type="http://schemas.openxmlformats.org/officeDocument/2006/relationships/slideLayout" Target="../slideLayouts/slideLayout885.xml"/><Relationship Id="rId5" Type="http://schemas.openxmlformats.org/officeDocument/2006/relationships/slideLayout" Target="../slideLayouts/slideLayout879.xml"/><Relationship Id="rId10" Type="http://schemas.openxmlformats.org/officeDocument/2006/relationships/slideLayout" Target="../slideLayouts/slideLayout884.xml"/><Relationship Id="rId4" Type="http://schemas.openxmlformats.org/officeDocument/2006/relationships/slideLayout" Target="../slideLayouts/slideLayout878.xml"/><Relationship Id="rId9" Type="http://schemas.openxmlformats.org/officeDocument/2006/relationships/slideLayout" Target="../slideLayouts/slideLayout88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3.xml"/><Relationship Id="rId3" Type="http://schemas.openxmlformats.org/officeDocument/2006/relationships/slideLayout" Target="../slideLayouts/slideLayout888.xml"/><Relationship Id="rId7" Type="http://schemas.openxmlformats.org/officeDocument/2006/relationships/slideLayout" Target="../slideLayouts/slideLayout89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87.xml"/><Relationship Id="rId1" Type="http://schemas.openxmlformats.org/officeDocument/2006/relationships/slideLayout" Target="../slideLayouts/slideLayout886.xml"/><Relationship Id="rId6" Type="http://schemas.openxmlformats.org/officeDocument/2006/relationships/slideLayout" Target="../slideLayouts/slideLayout891.xml"/><Relationship Id="rId11" Type="http://schemas.openxmlformats.org/officeDocument/2006/relationships/slideLayout" Target="../slideLayouts/slideLayout896.xml"/><Relationship Id="rId5" Type="http://schemas.openxmlformats.org/officeDocument/2006/relationships/slideLayout" Target="../slideLayouts/slideLayout890.xml"/><Relationship Id="rId10" Type="http://schemas.openxmlformats.org/officeDocument/2006/relationships/slideLayout" Target="../slideLayouts/slideLayout895.xml"/><Relationship Id="rId4" Type="http://schemas.openxmlformats.org/officeDocument/2006/relationships/slideLayout" Target="../slideLayouts/slideLayout889.xml"/><Relationship Id="rId9" Type="http://schemas.openxmlformats.org/officeDocument/2006/relationships/slideLayout" Target="../slideLayouts/slideLayout89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4.xml"/><Relationship Id="rId3" Type="http://schemas.openxmlformats.org/officeDocument/2006/relationships/slideLayout" Target="../slideLayouts/slideLayout899.xml"/><Relationship Id="rId7" Type="http://schemas.openxmlformats.org/officeDocument/2006/relationships/slideLayout" Target="../slideLayouts/slideLayout90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98.xml"/><Relationship Id="rId1" Type="http://schemas.openxmlformats.org/officeDocument/2006/relationships/slideLayout" Target="../slideLayouts/slideLayout897.xml"/><Relationship Id="rId6" Type="http://schemas.openxmlformats.org/officeDocument/2006/relationships/slideLayout" Target="../slideLayouts/slideLayout902.xml"/><Relationship Id="rId11" Type="http://schemas.openxmlformats.org/officeDocument/2006/relationships/slideLayout" Target="../slideLayouts/slideLayout907.xml"/><Relationship Id="rId5" Type="http://schemas.openxmlformats.org/officeDocument/2006/relationships/slideLayout" Target="../slideLayouts/slideLayout901.xml"/><Relationship Id="rId10" Type="http://schemas.openxmlformats.org/officeDocument/2006/relationships/slideLayout" Target="../slideLayouts/slideLayout906.xml"/><Relationship Id="rId4" Type="http://schemas.openxmlformats.org/officeDocument/2006/relationships/slideLayout" Target="../slideLayouts/slideLayout900.xml"/><Relationship Id="rId9" Type="http://schemas.openxmlformats.org/officeDocument/2006/relationships/slideLayout" Target="../slideLayouts/slideLayout9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3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8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4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  <p:sldLayoutId id="214748442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3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  <p:sldLayoutId id="214748446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8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4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 smtClean="0"/>
              <a:pPr>
                <a:defRPr/>
              </a:pPr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59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  <p:sldLayoutId id="2147484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  <p:sldLayoutId id="21474846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5F577-5B29-4AAC-B32D-679ECF98B3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A6C54-4629-4C80-999B-A98D5F77E7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3" name="Picture 6" descr="MOH ppt-0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MOH ppt-02.jpg"/>
          <p:cNvPicPr>
            <a:picLocks noChangeAspect="1"/>
          </p:cNvPicPr>
          <p:nvPr/>
        </p:nvPicPr>
        <p:blipFill>
          <a:blip r:embed="rId13"/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MOH ppt-02.jpg"/>
          <p:cNvPicPr>
            <a:picLocks noChangeAspect="1"/>
          </p:cNvPicPr>
          <p:nvPr/>
        </p:nvPicPr>
        <p:blipFill>
          <a:blip r:embed="rId14"/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3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  <p:sldLayoutId id="214748472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  <p:sldLayoutId id="21474847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52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  <p:sldLayoutId id="21474847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85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4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87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C09E481-C90B-4BB3-9B14-B5D1AFC87633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198" y="3211291"/>
            <a:ext cx="3962401" cy="2758741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/>
          <p:nvPr/>
        </p:nvSpPr>
        <p:spPr>
          <a:xfrm>
            <a:off x="914400" y="2171700"/>
            <a:ext cx="7620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3531140" y="572125"/>
            <a:ext cx="5791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a-GE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ბავშვთა ჯანმრთელობა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5626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50369"/>
            <a:ext cx="3778184" cy="2509957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3429000" cy="2362200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/>
          </a:bodyPr>
          <a:lstStyle/>
          <a:p>
            <a:r>
              <a:rPr lang="ka-GE" sz="2400" dirty="0"/>
              <a:t>ბავშვთა ნუტრიციული სტატუსის გაუმჯობესება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66800"/>
            <a:ext cx="67055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486400" cy="4191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ka-GE" dirty="0"/>
              <a:t>საყოველთაო ჯანდაცვის პროგრამამ ყველა ასაკის ბავშვისთვის (0-18 წლამდე) უზრუნველყო სამედიცინო მომსახურებაზე ხელმისაწვდომობა </a:t>
            </a:r>
          </a:p>
          <a:p>
            <a:pPr>
              <a:spcBef>
                <a:spcPts val="1800"/>
              </a:spcBef>
            </a:pPr>
            <a:r>
              <a:rPr lang="ka-GE" dirty="0"/>
              <a:t>ბავშვთა ჯანმრთელობის გაუმჯობესებაზე მიმართული მიზნობრივი </a:t>
            </a:r>
            <a:r>
              <a:rPr lang="ka-GE" dirty="0" smtClean="0"/>
              <a:t>პროგრამები</a:t>
            </a:r>
          </a:p>
          <a:p>
            <a:pPr>
              <a:spcBef>
                <a:spcPts val="1200"/>
              </a:spcBef>
            </a:pPr>
            <a:endParaRPr lang="ka-GE" dirty="0" smtClean="0"/>
          </a:p>
          <a:p>
            <a:pPr>
              <a:spcBef>
                <a:spcPts val="1200"/>
              </a:spcBef>
            </a:pPr>
            <a:endParaRPr lang="ka-GE" dirty="0" smtClean="0"/>
          </a:p>
          <a:p>
            <a:pPr>
              <a:spcBef>
                <a:spcPts val="1200"/>
              </a:spcBef>
            </a:pPr>
            <a:endParaRPr lang="ka-GE" dirty="0" smtClean="0"/>
          </a:p>
        </p:txBody>
      </p:sp>
      <p:sp>
        <p:nvSpPr>
          <p:cNvPr id="4" name="Oval 3"/>
          <p:cNvSpPr/>
          <p:nvPr/>
        </p:nvSpPr>
        <p:spPr>
          <a:xfrm>
            <a:off x="6248400" y="4876800"/>
            <a:ext cx="2667000" cy="1676400"/>
          </a:xfrm>
          <a:prstGeom prst="ellipse">
            <a:avLst/>
          </a:prstGeom>
          <a:solidFill>
            <a:srgbClr val="006666">
              <a:alpha val="60000"/>
            </a:srgbClr>
          </a:solidFill>
          <a:ln>
            <a:noFill/>
          </a:ln>
          <a:effectLst>
            <a:outerShdw blurRad="50800" dist="635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metal"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3 000 0000 შემთხვევა  0-18 წლამდე ასაკის ბავშვებში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სულ 759 782 შემთხვევა 2013-2015 0-18 წლამდე ასაკის ბავშვებში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6770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4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8"/>
          <p:cNvSpPr>
            <a:spLocks noChangeArrowheads="1"/>
          </p:cNvSpPr>
          <p:nvPr/>
        </p:nvSpPr>
        <p:spPr bwMode="auto">
          <a:xfrm>
            <a:off x="3161922" y="581055"/>
            <a:ext cx="1975094" cy="1797320"/>
          </a:xfrm>
          <a:prstGeom prst="ellipse">
            <a:avLst/>
          </a:prstGeom>
          <a:solidFill>
            <a:srgbClr val="D86422">
              <a:alpha val="65000"/>
            </a:srgbClr>
          </a:solidFill>
          <a:ln w="28575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a-GE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მთავრობა</a:t>
            </a:r>
            <a:r>
              <a:rPr lang="de-CH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de-CH" altLang="en-US" sz="1600" b="0" u="none" dirty="0">
                <a:solidFill>
                  <a:schemeClr val="bg1"/>
                </a:solidFill>
                <a:latin typeface="Tahoma" pitchFamily="34" charset="0"/>
              </a:rPr>
              <a:t>/ </a:t>
            </a:r>
            <a:r>
              <a:rPr lang="ka-GE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პოლიტიკის შემქმნელები</a:t>
            </a:r>
            <a:endParaRPr lang="de-CH" altLang="en-US" sz="1600" b="0" u="none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Rounded Rectangle 16"/>
          <p:cNvSpPr>
            <a:spLocks noChangeArrowheads="1"/>
          </p:cNvSpPr>
          <p:nvPr/>
        </p:nvSpPr>
        <p:spPr bwMode="auto">
          <a:xfrm>
            <a:off x="4313620" y="4126459"/>
            <a:ext cx="2057402" cy="1828799"/>
          </a:xfrm>
          <a:prstGeom prst="ellipse">
            <a:avLst/>
          </a:prstGeom>
          <a:solidFill>
            <a:srgbClr val="D86422">
              <a:alpha val="71000"/>
            </a:srgbClr>
          </a:solidFill>
          <a:ln w="28575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a-GE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სამოქალაქო საზოგადოეობა</a:t>
            </a:r>
            <a:endParaRPr lang="de-CH" altLang="en-US" sz="1600" b="0" u="none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Rounded Rectangle 13"/>
          <p:cNvSpPr>
            <a:spLocks noChangeArrowheads="1"/>
          </p:cNvSpPr>
          <p:nvPr/>
        </p:nvSpPr>
        <p:spPr bwMode="auto">
          <a:xfrm>
            <a:off x="1799776" y="3919896"/>
            <a:ext cx="2513844" cy="1828799"/>
          </a:xfrm>
          <a:prstGeom prst="ellipse">
            <a:avLst/>
          </a:prstGeom>
          <a:solidFill>
            <a:srgbClr val="D86422">
              <a:alpha val="65000"/>
            </a:srgbClr>
          </a:solidFill>
          <a:ln w="28575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CH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ka-GE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პროფესიული ასოციაციები/</a:t>
            </a:r>
            <a:r>
              <a:rPr lang="en-US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ka-GE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უნივერსიტეტები</a:t>
            </a:r>
            <a:endParaRPr lang="de-CH" altLang="en-US" sz="1600" b="0" u="none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Rounded Rectangle 15"/>
          <p:cNvSpPr>
            <a:spLocks noChangeArrowheads="1"/>
          </p:cNvSpPr>
          <p:nvPr/>
        </p:nvSpPr>
        <p:spPr bwMode="auto">
          <a:xfrm>
            <a:off x="1219200" y="2292221"/>
            <a:ext cx="1981200" cy="1594405"/>
          </a:xfrm>
          <a:prstGeom prst="ellipse">
            <a:avLst/>
          </a:prstGeom>
          <a:solidFill>
            <a:srgbClr val="D86422">
              <a:alpha val="65000"/>
            </a:srgbClr>
          </a:solidFill>
          <a:ln w="28575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a-GE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სამედიცინო პერსონალი</a:t>
            </a:r>
            <a:endParaRPr lang="de-CH" altLang="en-US" sz="1600" b="0" u="none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Rounded Rectangle 21"/>
          <p:cNvSpPr>
            <a:spLocks noChangeArrowheads="1"/>
          </p:cNvSpPr>
          <p:nvPr/>
        </p:nvSpPr>
        <p:spPr bwMode="auto">
          <a:xfrm>
            <a:off x="5524497" y="3089423"/>
            <a:ext cx="1866901" cy="1411288"/>
          </a:xfrm>
          <a:prstGeom prst="ellipse">
            <a:avLst/>
          </a:prstGeom>
          <a:solidFill>
            <a:srgbClr val="D86422">
              <a:alpha val="65000"/>
            </a:srgbClr>
          </a:solidFill>
          <a:ln w="28575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a-GE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კერძო სექტორი</a:t>
            </a:r>
            <a:endParaRPr lang="de-CH" altLang="en-US" sz="1600" b="0" u="none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ctr">
              <a:buClr>
                <a:schemeClr val="tx1"/>
              </a:buClr>
            </a:pPr>
            <a:r>
              <a:rPr lang="ka-GE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ყოველი ორსული ქალისათვის და ყოველი ახალშობილისათვის</a:t>
            </a:r>
            <a:r>
              <a:rPr lang="en-GB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ka-GE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endParaRPr lang="en-US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Rounded Rectangle 21"/>
          <p:cNvSpPr>
            <a:spLocks noChangeArrowheads="1"/>
          </p:cNvSpPr>
          <p:nvPr/>
        </p:nvSpPr>
        <p:spPr bwMode="auto">
          <a:xfrm>
            <a:off x="5181600" y="1368200"/>
            <a:ext cx="2063927" cy="1736202"/>
          </a:xfrm>
          <a:prstGeom prst="ellipse">
            <a:avLst/>
          </a:prstGeom>
          <a:solidFill>
            <a:srgbClr val="D86422">
              <a:alpha val="65000"/>
            </a:srgbClr>
          </a:solidFill>
          <a:ln w="28575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a-GE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ადგილობრივი თვით</a:t>
            </a:r>
            <a:r>
              <a:rPr lang="en-US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-</a:t>
            </a:r>
            <a:r>
              <a:rPr lang="ka-GE" altLang="en-US" sz="1600" b="0" u="none" dirty="0" smtClean="0">
                <a:solidFill>
                  <a:schemeClr val="bg1"/>
                </a:solidFill>
                <a:latin typeface="Tahoma" pitchFamily="34" charset="0"/>
              </a:rPr>
              <a:t>მართველობა</a:t>
            </a:r>
            <a:endParaRPr lang="de-CH" altLang="en-US" sz="1600" b="0" u="none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Oval 15"/>
          <p:cNvSpPr>
            <a:spLocks noChangeArrowheads="1"/>
          </p:cNvSpPr>
          <p:nvPr/>
        </p:nvSpPr>
        <p:spPr bwMode="auto">
          <a:xfrm>
            <a:off x="2971800" y="1981200"/>
            <a:ext cx="2754474" cy="2640604"/>
          </a:xfrm>
          <a:prstGeom prst="ellipse">
            <a:avLst/>
          </a:prstGeom>
          <a:solidFill>
            <a:srgbClr val="D86422"/>
          </a:solidFill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</p:spPr>
        <p:txBody>
          <a:bodyPr anchor="ctr"/>
          <a:lstStyle>
            <a:lvl1pPr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a-GE" altLang="en-US" u="none" dirty="0" smtClean="0">
                <a:solidFill>
                  <a:schemeClr val="bg1"/>
                </a:solidFill>
                <a:latin typeface="Tahoma" pitchFamily="34" charset="0"/>
              </a:rPr>
              <a:t>დედათა და ბავშვთა </a:t>
            </a:r>
            <a:r>
              <a:rPr lang="en-US" altLang="en-US" u="none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ka-GE" altLang="en-US" u="none" dirty="0" smtClean="0">
                <a:solidFill>
                  <a:schemeClr val="bg1"/>
                </a:solidFill>
                <a:latin typeface="Tahoma" pitchFamily="34" charset="0"/>
              </a:rPr>
              <a:t>ჯანმრთელობა</a:t>
            </a:r>
            <a:endParaRPr lang="en-US" altLang="en-US" u="none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96" y="552773"/>
            <a:ext cx="8229600" cy="1143000"/>
          </a:xfrm>
        </p:spPr>
        <p:txBody>
          <a:bodyPr>
            <a:normAutofit/>
          </a:bodyPr>
          <a:lstStyle/>
          <a:p>
            <a:r>
              <a:rPr lang="ka-GE" sz="2800" dirty="0"/>
              <a:t>დედათა და ბავშვთა ჯანმრთელობის გლობალური და </a:t>
            </a:r>
            <a:r>
              <a:rPr lang="ka-GE" sz="2800" dirty="0" smtClean="0"/>
              <a:t>ეროვნული </a:t>
            </a:r>
            <a:r>
              <a:rPr lang="ka-GE" sz="2800" dirty="0"/>
              <a:t>ორიენტირები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572375" cy="3840163"/>
          </a:xfrm>
        </p:spPr>
        <p:txBody>
          <a:bodyPr>
            <a:normAutofit lnSpcReduction="10000"/>
          </a:bodyPr>
          <a:lstStyle/>
          <a:p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ka-GE" sz="2000" b="0" dirty="0">
                <a:solidFill>
                  <a:schemeClr val="tx2"/>
                </a:solidFill>
              </a:rPr>
              <a:t>მდგრადი განვითარების მიზნები</a:t>
            </a:r>
            <a:r>
              <a:rPr lang="en-US" sz="2000" b="0" dirty="0">
                <a:solidFill>
                  <a:schemeClr val="tx2"/>
                </a:solidFill>
              </a:rPr>
              <a:t> 2030</a:t>
            </a:r>
            <a:endParaRPr lang="ka-GE" sz="2000" b="0" dirty="0">
              <a:solidFill>
                <a:schemeClr val="tx2"/>
              </a:solidFill>
            </a:endParaRPr>
          </a:p>
          <a:p>
            <a:r>
              <a:rPr lang="ka-GE" sz="2000" b="0" dirty="0">
                <a:solidFill>
                  <a:schemeClr val="tx2"/>
                </a:solidFill>
              </a:rPr>
              <a:t> 2016-2030 დედათა, ბავშვთა და მოზრდილთა </a:t>
            </a:r>
          </a:p>
          <a:p>
            <a:pPr marL="0" indent="0">
              <a:buNone/>
            </a:pPr>
            <a:r>
              <a:rPr lang="ka-GE" sz="2000" b="0" dirty="0">
                <a:solidFill>
                  <a:schemeClr val="tx2"/>
                </a:solidFill>
              </a:rPr>
              <a:t>      ჯანმრთელობის გლობალური სტრატეგია</a:t>
            </a:r>
          </a:p>
          <a:p>
            <a:r>
              <a:rPr lang="en-US" sz="2000" b="0" dirty="0">
                <a:solidFill>
                  <a:schemeClr val="tx2"/>
                </a:solidFill>
              </a:rPr>
              <a:t> </a:t>
            </a:r>
            <a:r>
              <a:rPr lang="ka-GE" sz="2000" b="0" dirty="0">
                <a:solidFill>
                  <a:schemeClr val="tx2"/>
                </a:solidFill>
              </a:rPr>
              <a:t>„ყოველი ახალშობილისათვის“</a:t>
            </a:r>
          </a:p>
          <a:p>
            <a:r>
              <a:rPr lang="ka-GE" sz="2000" b="0" dirty="0">
                <a:solidFill>
                  <a:schemeClr val="tx2"/>
                </a:solidFill>
              </a:rPr>
              <a:t> „დედათა სიკვდილის პრევენტაბელური</a:t>
            </a:r>
            <a:endParaRPr lang="en-US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chemeClr val="tx2"/>
                </a:solidFill>
              </a:rPr>
              <a:t>       </a:t>
            </a:r>
            <a:r>
              <a:rPr lang="ka-GE" sz="2000" b="0" dirty="0">
                <a:solidFill>
                  <a:schemeClr val="tx2"/>
                </a:solidFill>
              </a:rPr>
              <a:t>მიზეზების </a:t>
            </a:r>
            <a:r>
              <a:rPr lang="ka-GE" sz="2000" b="0" dirty="0" smtClean="0">
                <a:solidFill>
                  <a:schemeClr val="tx2"/>
                </a:solidFill>
              </a:rPr>
              <a:t>აღმოფხვრა“</a:t>
            </a:r>
            <a:endParaRPr lang="ka-GE" sz="2000" b="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b="0" dirty="0">
                <a:solidFill>
                  <a:schemeClr val="tx2"/>
                </a:solidFill>
              </a:rPr>
              <a:t>საქართველო-ევროკავშირის ასოცირების </a:t>
            </a:r>
            <a:r>
              <a:rPr lang="en-US" sz="2000" b="0" dirty="0" smtClean="0">
                <a:solidFill>
                  <a:schemeClr val="tx2"/>
                </a:solidFill>
              </a:rPr>
              <a:t>      </a:t>
            </a:r>
            <a:r>
              <a:rPr lang="ka-GE" sz="2000" b="0" dirty="0" smtClean="0">
                <a:solidFill>
                  <a:schemeClr val="tx2"/>
                </a:solidFill>
              </a:rPr>
              <a:t>ხელშეკრულება</a:t>
            </a:r>
            <a:endParaRPr lang="ka-GE" sz="2000" b="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000" b="0" dirty="0">
                <a:solidFill>
                  <a:schemeClr val="tx2"/>
                </a:solidFill>
              </a:rPr>
              <a:t>2014-2020 წლების საქართველოს </a:t>
            </a:r>
          </a:p>
          <a:p>
            <a:pPr marL="0" indent="0">
              <a:buNone/>
            </a:pPr>
            <a:r>
              <a:rPr lang="ka-GE" sz="2000" b="0" dirty="0">
                <a:solidFill>
                  <a:schemeClr val="tx2"/>
                </a:solidFill>
              </a:rPr>
              <a:t>      ჯანმრთელობის  დაცვის სისტემის </a:t>
            </a:r>
          </a:p>
          <a:p>
            <a:pPr marL="0" indent="0">
              <a:buNone/>
            </a:pPr>
            <a:r>
              <a:rPr lang="ka-GE" sz="2000" b="0" dirty="0">
                <a:solidFill>
                  <a:schemeClr val="tx2"/>
                </a:solidFill>
              </a:rPr>
              <a:t>      სახელმწიფო </a:t>
            </a:r>
            <a:r>
              <a:rPr lang="ka-GE" sz="2000" b="0" dirty="0" smtClean="0">
                <a:solidFill>
                  <a:schemeClr val="tx2"/>
                </a:solidFill>
              </a:rPr>
              <a:t>კონცეფცია</a:t>
            </a: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nberdzuli\Desktop\enap-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36259"/>
            <a:ext cx="2133600" cy="30154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22" y="3970283"/>
            <a:ext cx="1422838" cy="948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92" y="3970283"/>
            <a:ext cx="948558" cy="948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23" y="4918513"/>
            <a:ext cx="495778" cy="495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72" y="4926724"/>
            <a:ext cx="495778" cy="495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77" y="5397997"/>
            <a:ext cx="2376473" cy="482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926396"/>
            <a:ext cx="1391154" cy="4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ka-GE" dirty="0"/>
              <a:t>დედათა და ბავშვთა </a:t>
            </a:r>
            <a:r>
              <a:rPr lang="ka-GE" dirty="0" smtClean="0"/>
              <a:t>ჯანმრთელობის მიზნები 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 rot="16200000">
            <a:off x="-1657350" y="3067050"/>
            <a:ext cx="4648200" cy="1104900"/>
          </a:xfrm>
          <a:prstGeom prst="homePlate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/>
              <a:t>2030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 flipH="1">
            <a:off x="1276347" y="1752600"/>
            <a:ext cx="7600952" cy="1143000"/>
          </a:xfrm>
          <a:prstGeom prst="homePlate">
            <a:avLst/>
          </a:prstGeom>
          <a:gradFill flip="none" rotWithShape="0">
            <a:gsLst>
              <a:gs pos="0">
                <a:schemeClr val="accent4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38100" cap="flat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დედათა სიკვდილიანობის შემცირება </a:t>
            </a:r>
            <a:r>
              <a:rPr lang="ka-GE" b="1" u="sng" dirty="0">
                <a:solidFill>
                  <a:srgbClr val="FF0000"/>
                </a:solidFill>
              </a:rPr>
              <a:t>12 </a:t>
            </a:r>
            <a:r>
              <a:rPr lang="ka-GE" b="1" dirty="0">
                <a:solidFill>
                  <a:schemeClr val="bg1"/>
                </a:solidFill>
              </a:rPr>
              <a:t>მდე</a:t>
            </a:r>
            <a:r>
              <a:rPr lang="ka-GE" dirty="0"/>
              <a:t> 100 000 ცოცხალშობილზე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 rot="16200000">
            <a:off x="-933450" y="3790950"/>
            <a:ext cx="3200400" cy="1104900"/>
          </a:xfrm>
          <a:prstGeom prst="homePlate">
            <a:avLst/>
          </a:prstGeom>
          <a:gradFill flip="none" rotWithShape="0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/>
              <a:t>2030</a:t>
            </a:r>
            <a:endParaRPr lang="en-US" dirty="0"/>
          </a:p>
        </p:txBody>
      </p:sp>
      <p:sp>
        <p:nvSpPr>
          <p:cNvPr id="16" name="Pentagon 15"/>
          <p:cNvSpPr/>
          <p:nvPr/>
        </p:nvSpPr>
        <p:spPr>
          <a:xfrm rot="16200000">
            <a:off x="-247650" y="4476750"/>
            <a:ext cx="1828800" cy="1104900"/>
          </a:xfrm>
          <a:prstGeom prst="homePlate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/>
              <a:t>2030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 flipH="1">
            <a:off x="1276347" y="3200400"/>
            <a:ext cx="7600952" cy="1143000"/>
          </a:xfrm>
          <a:prstGeom prst="homePlate">
            <a:avLst/>
          </a:prstGeom>
          <a:gradFill flip="none" rotWithShape="0">
            <a:gsLst>
              <a:gs pos="0">
                <a:schemeClr val="accent4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38100" cap="flat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ka-GE" dirty="0" smtClean="0"/>
              <a:t>ნეონატალური </a:t>
            </a:r>
            <a:r>
              <a:rPr lang="ka-GE" dirty="0"/>
              <a:t>სიკვდილიანიბის შემცირება</a:t>
            </a:r>
            <a:r>
              <a:rPr lang="ka-GE" dirty="0">
                <a:solidFill>
                  <a:srgbClr val="FF0000"/>
                </a:solidFill>
              </a:rPr>
              <a:t> </a:t>
            </a:r>
            <a:r>
              <a:rPr lang="ka-GE" b="1" u="sng" dirty="0">
                <a:solidFill>
                  <a:srgbClr val="FF0000"/>
                </a:solidFill>
              </a:rPr>
              <a:t>5</a:t>
            </a:r>
            <a:r>
              <a:rPr lang="ka-GE" b="1" dirty="0">
                <a:solidFill>
                  <a:srgbClr val="FF0000"/>
                </a:solidFill>
              </a:rPr>
              <a:t> </a:t>
            </a:r>
            <a:r>
              <a:rPr lang="ka-GE" b="1" dirty="0"/>
              <a:t>მდე </a:t>
            </a:r>
            <a:r>
              <a:rPr lang="ka-GE" dirty="0" smtClean="0"/>
              <a:t>1 </a:t>
            </a:r>
            <a:r>
              <a:rPr lang="ka-GE" dirty="0"/>
              <a:t>000 ცოცხალშობილზე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 flipH="1">
            <a:off x="1276347" y="4648200"/>
            <a:ext cx="7600952" cy="1143000"/>
          </a:xfrm>
          <a:prstGeom prst="homePlate">
            <a:avLst/>
          </a:prstGeom>
          <a:gradFill flip="none" rotWithShape="0">
            <a:gsLst>
              <a:gs pos="0">
                <a:schemeClr val="accent4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38100" cap="flat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ka-GE" dirty="0"/>
              <a:t>5 წლამდე ბავშვთა სიკვდილიანობის შემცირება </a:t>
            </a:r>
            <a:r>
              <a:rPr lang="ka-GE" b="1" u="sng" dirty="0">
                <a:solidFill>
                  <a:srgbClr val="FF0000"/>
                </a:solidFill>
              </a:rPr>
              <a:t>6</a:t>
            </a:r>
            <a:r>
              <a:rPr lang="ka-GE" b="1" dirty="0">
                <a:solidFill>
                  <a:srgbClr val="FF0000"/>
                </a:solidFill>
              </a:rPr>
              <a:t>  </a:t>
            </a:r>
            <a:r>
              <a:rPr lang="ka-GE" b="1" dirty="0"/>
              <a:t>მდე </a:t>
            </a:r>
            <a:r>
              <a:rPr lang="ka-GE" dirty="0" smtClean="0"/>
              <a:t>1 </a:t>
            </a:r>
            <a:r>
              <a:rPr lang="ka-GE" dirty="0"/>
              <a:t>000 ცოცხალშობილზე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358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პროგრესი 0-5 </a:t>
            </a:r>
            <a:r>
              <a:rPr lang="ka-GE" dirty="0"/>
              <a:t>წლამდე ასაკის ბავშვთა </a:t>
            </a:r>
            <a:r>
              <a:rPr lang="ka-GE" dirty="0" smtClean="0"/>
              <a:t>სიკვდილიანობის შემცირებაში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223924" y="2070332"/>
            <a:ext cx="0" cy="308847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28600" y="1600200"/>
            <a:ext cx="8557259" cy="4300712"/>
            <a:chOff x="228600" y="1600200"/>
            <a:chExt cx="8557259" cy="4300712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8754205" y="5153306"/>
              <a:ext cx="0" cy="151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228600" y="1600200"/>
              <a:ext cx="8557259" cy="4300712"/>
              <a:chOff x="205741" y="1600200"/>
              <a:chExt cx="8557259" cy="4300712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847754" y="1891014"/>
                <a:ext cx="1" cy="3405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671860" y="5153306"/>
                <a:ext cx="80911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87490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727226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166962" y="5145179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606698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046434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486169" y="5154988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925905" y="5159052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83528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365641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805377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240716" y="5154988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684849" y="5159052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23264" y="5154988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124585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564321" y="5154988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7004056" y="5153306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443792" y="5159052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205741" y="1600200"/>
                <a:ext cx="642013" cy="3750073"/>
                <a:chOff x="205741" y="2485725"/>
                <a:chExt cx="642013" cy="2864547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71860" y="4727309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71860" y="4320932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71860" y="3914554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71860" y="2695421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71860" y="3101799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71860" y="3508176"/>
                  <a:ext cx="1758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205741" y="2485725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30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205741" y="2898549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25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205742" y="3298035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205741" y="3697970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15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205741" y="4111520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10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311276" y="4513580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5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98086" y="4956340"/>
                  <a:ext cx="527683" cy="39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 rot="18748130">
                <a:off x="545650" y="5275751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2000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8748130">
                <a:off x="985384" y="5275752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2001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18748130">
                <a:off x="1425119" y="5263526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2002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8748130">
                <a:off x="1856390" y="526755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2003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18748130">
                <a:off x="2304591" y="525129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2004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18748130">
                <a:off x="2744328" y="525942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2005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8748130">
                <a:off x="3193190" y="526755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2007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18748130">
                <a:off x="3632928" y="527807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2008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8748130">
                <a:off x="4064197" y="5288597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2009</a:t>
                </a:r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8748130">
                <a:off x="4503268" y="528333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2010</a:t>
                </a:r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8748130">
                <a:off x="4952130" y="526755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2011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18748130">
                <a:off x="5382742" y="526755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2012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8748130">
                <a:off x="5831271" y="5275750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2013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18748130">
                <a:off x="6279802" y="526755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2014</a:t>
                </a:r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8748130">
                <a:off x="6710413" y="5275749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2015</a:t>
                </a:r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 rot="18748130">
                <a:off x="7141025" y="525129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2020</a:t>
                </a:r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8748130">
                <a:off x="7571639" y="5259426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2025</a:t>
                </a:r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8748130">
                <a:off x="8012031" y="5251298"/>
                <a:ext cx="798361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2030</a:t>
                </a:r>
                <a:endParaRPr lang="en-US" dirty="0"/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1066799" y="2398496"/>
            <a:ext cx="457201" cy="0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1524000" y="2286000"/>
            <a:ext cx="457200" cy="110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1963380" y="2140642"/>
            <a:ext cx="475020" cy="1453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414210" y="2140642"/>
            <a:ext cx="405190" cy="1453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817833" y="2286000"/>
            <a:ext cx="457201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275034" y="2813786"/>
            <a:ext cx="458766" cy="779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733800" y="3048000"/>
            <a:ext cx="457200" cy="540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189095" y="3037480"/>
            <a:ext cx="382905" cy="315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562457" y="3347186"/>
            <a:ext cx="466743" cy="3866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5019735" y="3557102"/>
            <a:ext cx="453391" cy="171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V="1">
            <a:off x="5463982" y="3529103"/>
            <a:ext cx="479618" cy="352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5921270" y="3529825"/>
            <a:ext cx="403330" cy="1987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324600" y="3728582"/>
            <a:ext cx="472275" cy="187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781975" y="3903124"/>
            <a:ext cx="441949" cy="37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7222817" y="3940701"/>
            <a:ext cx="1463983" cy="49269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1024846" y="2337853"/>
            <a:ext cx="118713" cy="120453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Diamond 198"/>
          <p:cNvSpPr/>
          <p:nvPr/>
        </p:nvSpPr>
        <p:spPr>
          <a:xfrm>
            <a:off x="1459338" y="2330234"/>
            <a:ext cx="119789" cy="126914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Diamond 199"/>
          <p:cNvSpPr/>
          <p:nvPr/>
        </p:nvSpPr>
        <p:spPr>
          <a:xfrm>
            <a:off x="1879525" y="2219338"/>
            <a:ext cx="126651" cy="134447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Diamond 200"/>
          <p:cNvSpPr/>
          <p:nvPr/>
        </p:nvSpPr>
        <p:spPr>
          <a:xfrm>
            <a:off x="2347362" y="2081682"/>
            <a:ext cx="133571" cy="137656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Diamond 201"/>
          <p:cNvSpPr/>
          <p:nvPr/>
        </p:nvSpPr>
        <p:spPr>
          <a:xfrm>
            <a:off x="2744317" y="2223255"/>
            <a:ext cx="138797" cy="13637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Diamond 202"/>
          <p:cNvSpPr/>
          <p:nvPr/>
        </p:nvSpPr>
        <p:spPr>
          <a:xfrm>
            <a:off x="3211866" y="2777031"/>
            <a:ext cx="142724" cy="13163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Diamond 203"/>
          <p:cNvSpPr/>
          <p:nvPr/>
        </p:nvSpPr>
        <p:spPr>
          <a:xfrm>
            <a:off x="3663040" y="3492332"/>
            <a:ext cx="135550" cy="13015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Diamond 204"/>
          <p:cNvSpPr/>
          <p:nvPr/>
        </p:nvSpPr>
        <p:spPr>
          <a:xfrm>
            <a:off x="4124532" y="2986301"/>
            <a:ext cx="147826" cy="147450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Diamond 205"/>
          <p:cNvSpPr/>
          <p:nvPr/>
        </p:nvSpPr>
        <p:spPr>
          <a:xfrm>
            <a:off x="4505210" y="3295770"/>
            <a:ext cx="142287" cy="14330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Diamond 206"/>
          <p:cNvSpPr/>
          <p:nvPr/>
        </p:nvSpPr>
        <p:spPr>
          <a:xfrm>
            <a:off x="4952925" y="3662332"/>
            <a:ext cx="137994" cy="13249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Diamond 207"/>
          <p:cNvSpPr/>
          <p:nvPr/>
        </p:nvSpPr>
        <p:spPr>
          <a:xfrm>
            <a:off x="5419359" y="3492899"/>
            <a:ext cx="144914" cy="13977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Diamond 208"/>
          <p:cNvSpPr/>
          <p:nvPr/>
        </p:nvSpPr>
        <p:spPr>
          <a:xfrm>
            <a:off x="5874983" y="3476580"/>
            <a:ext cx="131552" cy="133516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Diamond 209"/>
          <p:cNvSpPr/>
          <p:nvPr/>
        </p:nvSpPr>
        <p:spPr>
          <a:xfrm>
            <a:off x="6297192" y="3675021"/>
            <a:ext cx="143706" cy="133148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Diamond 210"/>
          <p:cNvSpPr/>
          <p:nvPr/>
        </p:nvSpPr>
        <p:spPr>
          <a:xfrm>
            <a:off x="6721184" y="3846287"/>
            <a:ext cx="137233" cy="137748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Diamond 211"/>
          <p:cNvSpPr/>
          <p:nvPr/>
        </p:nvSpPr>
        <p:spPr>
          <a:xfrm>
            <a:off x="7159135" y="3879086"/>
            <a:ext cx="139181" cy="140250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Diamond 212"/>
          <p:cNvSpPr/>
          <p:nvPr/>
        </p:nvSpPr>
        <p:spPr>
          <a:xfrm>
            <a:off x="7582016" y="4008481"/>
            <a:ext cx="135702" cy="146173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Diamond 214"/>
          <p:cNvSpPr/>
          <p:nvPr/>
        </p:nvSpPr>
        <p:spPr>
          <a:xfrm>
            <a:off x="8047649" y="4169558"/>
            <a:ext cx="144262" cy="136114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Diamond 215"/>
          <p:cNvSpPr/>
          <p:nvPr/>
        </p:nvSpPr>
        <p:spPr>
          <a:xfrm>
            <a:off x="8511775" y="4325761"/>
            <a:ext cx="134993" cy="131084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45934" y="2026865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25.0</a:t>
            </a:r>
            <a:endParaRPr lang="en-US" sz="11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225869" y="205114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25.0</a:t>
            </a:r>
            <a:endParaRPr lang="en-US" sz="1100" dirty="0"/>
          </a:p>
        </p:txBody>
      </p:sp>
      <p:sp>
        <p:nvSpPr>
          <p:cNvPr id="218" name="TextBox 217"/>
          <p:cNvSpPr txBox="1"/>
          <p:nvPr/>
        </p:nvSpPr>
        <p:spPr>
          <a:xfrm>
            <a:off x="1671349" y="1906745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26.0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2164362" y="176781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28.0</a:t>
            </a:r>
            <a:endParaRPr lang="en-US" sz="11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554742" y="1906242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26.0</a:t>
            </a:r>
            <a:endParaRPr lang="en-US" sz="1100" dirty="0"/>
          </a:p>
        </p:txBody>
      </p:sp>
      <p:sp>
        <p:nvSpPr>
          <p:cNvPr id="221" name="TextBox 220"/>
          <p:cNvSpPr txBox="1"/>
          <p:nvPr/>
        </p:nvSpPr>
        <p:spPr>
          <a:xfrm>
            <a:off x="3016059" y="2499908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21.0</a:t>
            </a:r>
            <a:endParaRPr lang="en-US" sz="1100" dirty="0"/>
          </a:p>
        </p:txBody>
      </p:sp>
      <p:sp>
        <p:nvSpPr>
          <p:cNvPr id="222" name="TextBox 221"/>
          <p:cNvSpPr txBox="1"/>
          <p:nvPr/>
        </p:nvSpPr>
        <p:spPr>
          <a:xfrm>
            <a:off x="3455028" y="3169817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14.0</a:t>
            </a:r>
            <a:endParaRPr lang="en-US" sz="1100" dirty="0"/>
          </a:p>
        </p:txBody>
      </p:sp>
      <p:sp>
        <p:nvSpPr>
          <p:cNvPr id="223" name="TextBox 222"/>
          <p:cNvSpPr txBox="1"/>
          <p:nvPr/>
        </p:nvSpPr>
        <p:spPr>
          <a:xfrm>
            <a:off x="3915383" y="2666880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18.0</a:t>
            </a:r>
            <a:endParaRPr lang="en-US" sz="1100" dirty="0"/>
          </a:p>
        </p:txBody>
      </p:sp>
      <p:sp>
        <p:nvSpPr>
          <p:cNvPr id="224" name="TextBox 223"/>
          <p:cNvSpPr txBox="1"/>
          <p:nvPr/>
        </p:nvSpPr>
        <p:spPr>
          <a:xfrm>
            <a:off x="4272358" y="2970678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16.0</a:t>
            </a:r>
            <a:endParaRPr lang="en-US" sz="1100" dirty="0"/>
          </a:p>
        </p:txBody>
      </p:sp>
      <p:sp>
        <p:nvSpPr>
          <p:cNvPr id="225" name="TextBox 224"/>
          <p:cNvSpPr txBox="1"/>
          <p:nvPr/>
        </p:nvSpPr>
        <p:spPr>
          <a:xfrm>
            <a:off x="4723558" y="3338028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13.0</a:t>
            </a:r>
            <a:endParaRPr lang="en-US" sz="1100" dirty="0"/>
          </a:p>
        </p:txBody>
      </p:sp>
      <p:sp>
        <p:nvSpPr>
          <p:cNvPr id="226" name="TextBox 225"/>
          <p:cNvSpPr txBox="1"/>
          <p:nvPr/>
        </p:nvSpPr>
        <p:spPr>
          <a:xfrm>
            <a:off x="5212289" y="3177559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14.0</a:t>
            </a:r>
            <a:endParaRPr lang="en-US" sz="1100" dirty="0"/>
          </a:p>
        </p:txBody>
      </p:sp>
      <p:sp>
        <p:nvSpPr>
          <p:cNvPr id="227" name="TextBox 226"/>
          <p:cNvSpPr txBox="1"/>
          <p:nvPr/>
        </p:nvSpPr>
        <p:spPr>
          <a:xfrm>
            <a:off x="5669549" y="3138023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14.4</a:t>
            </a:r>
            <a:endParaRPr lang="en-US" sz="11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048420" y="336088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13.0</a:t>
            </a:r>
            <a:endParaRPr lang="en-US" sz="1100" dirty="0"/>
          </a:p>
        </p:txBody>
      </p:sp>
      <p:sp>
        <p:nvSpPr>
          <p:cNvPr id="229" name="TextBox 228"/>
          <p:cNvSpPr txBox="1"/>
          <p:nvPr/>
        </p:nvSpPr>
        <p:spPr>
          <a:xfrm>
            <a:off x="6553854" y="352137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10.9</a:t>
            </a:r>
            <a:endParaRPr lang="en-US" sz="1100" dirty="0"/>
          </a:p>
        </p:txBody>
      </p:sp>
      <p:sp>
        <p:nvSpPr>
          <p:cNvPr id="230" name="TextBox 229"/>
          <p:cNvSpPr txBox="1"/>
          <p:nvPr/>
        </p:nvSpPr>
        <p:spPr>
          <a:xfrm>
            <a:off x="6955711" y="3560368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10.2</a:t>
            </a:r>
            <a:endParaRPr lang="en-US" sz="1100" dirty="0"/>
          </a:p>
        </p:txBody>
      </p:sp>
      <p:sp>
        <p:nvSpPr>
          <p:cNvPr id="231" name="TextBox 230"/>
          <p:cNvSpPr txBox="1"/>
          <p:nvPr/>
        </p:nvSpPr>
        <p:spPr>
          <a:xfrm>
            <a:off x="7377518" y="3688803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8.5</a:t>
            </a:r>
            <a:endParaRPr lang="en-US" sz="1100" dirty="0"/>
          </a:p>
        </p:txBody>
      </p:sp>
      <p:sp>
        <p:nvSpPr>
          <p:cNvPr id="232" name="TextBox 231"/>
          <p:cNvSpPr txBox="1"/>
          <p:nvPr/>
        </p:nvSpPr>
        <p:spPr>
          <a:xfrm>
            <a:off x="7848322" y="3870999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7.1</a:t>
            </a:r>
            <a:endParaRPr lang="en-US" sz="1100" dirty="0"/>
          </a:p>
        </p:txBody>
      </p:sp>
      <p:sp>
        <p:nvSpPr>
          <p:cNvPr id="233" name="TextBox 232"/>
          <p:cNvSpPr txBox="1"/>
          <p:nvPr/>
        </p:nvSpPr>
        <p:spPr>
          <a:xfrm>
            <a:off x="8266630" y="4008481"/>
            <a:ext cx="517949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/>
              <a:t>6</a:t>
            </a:r>
            <a:r>
              <a:rPr lang="ka-GE" sz="1100" dirty="0" smtClean="0"/>
              <a:t>.0</a:t>
            </a:r>
            <a:endParaRPr lang="en-US" sz="11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5019735" y="1751265"/>
            <a:ext cx="2108847" cy="369332"/>
            <a:chOff x="5019735" y="1751265"/>
            <a:chExt cx="2108847" cy="369332"/>
          </a:xfrm>
        </p:grpSpPr>
        <p:grpSp>
          <p:nvGrpSpPr>
            <p:cNvPr id="70" name="Group 69"/>
            <p:cNvGrpSpPr/>
            <p:nvPr/>
          </p:nvGrpSpPr>
          <p:grpSpPr>
            <a:xfrm>
              <a:off x="5019735" y="1847409"/>
              <a:ext cx="457201" cy="194434"/>
              <a:chOff x="5601176" y="1916264"/>
              <a:chExt cx="457201" cy="194434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5601176" y="2009821"/>
                <a:ext cx="457201" cy="0"/>
              </a:xfrm>
              <a:prstGeom prst="line">
                <a:avLst/>
              </a:prstGeom>
              <a:ln w="38100"/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Diamond 234"/>
              <p:cNvSpPr/>
              <p:nvPr/>
            </p:nvSpPr>
            <p:spPr>
              <a:xfrm>
                <a:off x="5739434" y="1916264"/>
                <a:ext cx="191478" cy="194434"/>
              </a:xfrm>
              <a:prstGeom prst="diamond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hilly" dir="t"/>
              </a:scene3d>
              <a:sp3d prstMaterial="metal"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503626" y="1751265"/>
              <a:ext cx="1624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dirty="0" smtClean="0"/>
                <a:t>საქართველო</a:t>
              </a:r>
              <a:endParaRPr lang="en-US" dirty="0"/>
            </a:p>
          </p:txBody>
        </p:sp>
      </p:grpSp>
      <p:sp>
        <p:nvSpPr>
          <p:cNvPr id="72" name="Oval 71"/>
          <p:cNvSpPr/>
          <p:nvPr/>
        </p:nvSpPr>
        <p:spPr>
          <a:xfrm>
            <a:off x="8389115" y="4215573"/>
            <a:ext cx="402788" cy="360237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4270091"/>
            <a:ext cx="5653875" cy="29053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Diamond 117"/>
          <p:cNvSpPr/>
          <p:nvPr/>
        </p:nvSpPr>
        <p:spPr>
          <a:xfrm>
            <a:off x="1074329" y="4207182"/>
            <a:ext cx="139378" cy="128133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Diamond 118"/>
          <p:cNvSpPr/>
          <p:nvPr/>
        </p:nvSpPr>
        <p:spPr>
          <a:xfrm>
            <a:off x="1489691" y="4222366"/>
            <a:ext cx="133690" cy="141094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iamond 119"/>
          <p:cNvSpPr/>
          <p:nvPr/>
        </p:nvSpPr>
        <p:spPr>
          <a:xfrm>
            <a:off x="1912227" y="4240048"/>
            <a:ext cx="142032" cy="138747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iamond 120"/>
          <p:cNvSpPr/>
          <p:nvPr/>
        </p:nvSpPr>
        <p:spPr>
          <a:xfrm>
            <a:off x="2326645" y="4262500"/>
            <a:ext cx="153556" cy="141321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iamond 121"/>
          <p:cNvSpPr/>
          <p:nvPr/>
        </p:nvSpPr>
        <p:spPr>
          <a:xfrm>
            <a:off x="2758102" y="4286414"/>
            <a:ext cx="148041" cy="146978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iamond 122"/>
          <p:cNvSpPr/>
          <p:nvPr/>
        </p:nvSpPr>
        <p:spPr>
          <a:xfrm>
            <a:off x="3205398" y="4305671"/>
            <a:ext cx="145901" cy="136049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Diamond 123"/>
          <p:cNvSpPr/>
          <p:nvPr/>
        </p:nvSpPr>
        <p:spPr>
          <a:xfrm>
            <a:off x="3645842" y="4341029"/>
            <a:ext cx="141224" cy="136592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Diamond 124"/>
          <p:cNvSpPr/>
          <p:nvPr/>
        </p:nvSpPr>
        <p:spPr>
          <a:xfrm>
            <a:off x="4068317" y="4366522"/>
            <a:ext cx="140275" cy="130471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Diamond 125"/>
          <p:cNvSpPr/>
          <p:nvPr/>
        </p:nvSpPr>
        <p:spPr>
          <a:xfrm>
            <a:off x="4513777" y="4386487"/>
            <a:ext cx="131008" cy="12578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Diamond 126"/>
          <p:cNvSpPr/>
          <p:nvPr/>
        </p:nvSpPr>
        <p:spPr>
          <a:xfrm>
            <a:off x="4968801" y="4405465"/>
            <a:ext cx="138663" cy="133472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iamond 127"/>
          <p:cNvSpPr/>
          <p:nvPr/>
        </p:nvSpPr>
        <p:spPr>
          <a:xfrm>
            <a:off x="5420828" y="4433260"/>
            <a:ext cx="134932" cy="134285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iamond 128"/>
          <p:cNvSpPr/>
          <p:nvPr/>
        </p:nvSpPr>
        <p:spPr>
          <a:xfrm>
            <a:off x="5867544" y="4449721"/>
            <a:ext cx="138991" cy="139165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iamond 129"/>
          <p:cNvSpPr/>
          <p:nvPr/>
        </p:nvSpPr>
        <p:spPr>
          <a:xfrm>
            <a:off x="6308630" y="4476762"/>
            <a:ext cx="141839" cy="13409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Diamond 130"/>
          <p:cNvSpPr/>
          <p:nvPr/>
        </p:nvSpPr>
        <p:spPr>
          <a:xfrm>
            <a:off x="6701841" y="4489589"/>
            <a:ext cx="144327" cy="141705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31093" y="3974068"/>
            <a:ext cx="2108847" cy="369332"/>
            <a:chOff x="5027885" y="3922242"/>
            <a:chExt cx="2108847" cy="369332"/>
          </a:xfrm>
        </p:grpSpPr>
        <p:grpSp>
          <p:nvGrpSpPr>
            <p:cNvPr id="133" name="Group 132"/>
            <p:cNvGrpSpPr/>
            <p:nvPr/>
          </p:nvGrpSpPr>
          <p:grpSpPr>
            <a:xfrm>
              <a:off x="5027885" y="4018386"/>
              <a:ext cx="457201" cy="194434"/>
              <a:chOff x="5601176" y="1916264"/>
              <a:chExt cx="457201" cy="194434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5601176" y="2009821"/>
                <a:ext cx="457201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Diamond 135"/>
              <p:cNvSpPr/>
              <p:nvPr/>
            </p:nvSpPr>
            <p:spPr>
              <a:xfrm>
                <a:off x="5739434" y="1916264"/>
                <a:ext cx="191478" cy="194434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hilly" dir="t"/>
              </a:scene3d>
              <a:sp3d prstMaterial="metal"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5511776" y="3922242"/>
              <a:ext cx="1624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dirty="0" smtClean="0"/>
                <a:t>ევროკავშირი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80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50"/>
                            </p:stCondLst>
                            <p:childTnLst>
                              <p:par>
                                <p:cTn id="9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5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"/>
                            </p:stCondLst>
                            <p:childTnLst>
                              <p:par>
                                <p:cTn id="1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5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50"/>
                            </p:stCondLst>
                            <p:childTnLst>
                              <p:par>
                                <p:cTn id="1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5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100"/>
                            </p:stCondLst>
                            <p:childTnLst>
                              <p:par>
                                <p:cTn id="1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2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4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450"/>
                            </p:stCondLst>
                            <p:childTnLst>
                              <p:par>
                                <p:cTn id="1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6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800"/>
                            </p:stCondLst>
                            <p:childTnLst>
                              <p:par>
                                <p:cTn id="2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9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1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150"/>
                            </p:stCondLst>
                            <p:childTnLst>
                              <p:par>
                                <p:cTn id="2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45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500"/>
                            </p:stCondLst>
                            <p:childTnLst>
                              <p:par>
                                <p:cTn id="2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650"/>
                            </p:stCondLst>
                            <p:childTnLst>
                              <p:par>
                                <p:cTn id="2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8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95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100"/>
                            </p:stCondLst>
                            <p:childTnLst>
                              <p:par>
                                <p:cTn id="2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600"/>
                            </p:stCondLst>
                            <p:childTnLst>
                              <p:par>
                                <p:cTn id="27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"/>
                            </p:stCondLst>
                            <p:childTnLst>
                              <p:par>
                                <p:cTn id="2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100"/>
                            </p:stCondLst>
                            <p:childTnLst>
                              <p:par>
                                <p:cTn id="2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850"/>
                            </p:stCondLst>
                            <p:childTnLst>
                              <p:par>
                                <p:cTn id="29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150"/>
                            </p:stCondLst>
                            <p:childTnLst>
                              <p:par>
                                <p:cTn id="3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300"/>
                            </p:stCondLst>
                            <p:childTnLst>
                              <p:par>
                                <p:cTn id="3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450"/>
                            </p:stCondLst>
                            <p:childTnLst>
                              <p:par>
                                <p:cTn id="3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3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050"/>
                            </p:stCondLst>
                            <p:childTnLst>
                              <p:par>
                                <p:cTn id="3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200"/>
                            </p:stCondLst>
                            <p:childTnLst>
                              <p:par>
                                <p:cTn id="3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350"/>
                            </p:stCondLst>
                            <p:childTnLst>
                              <p:par>
                                <p:cTn id="3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1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650"/>
                            </p:stCondLst>
                            <p:childTnLst>
                              <p:par>
                                <p:cTn id="3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5" grpId="0" animBg="1"/>
      <p:bldP spid="216" grpId="0" animBg="1"/>
      <p:bldP spid="50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72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4"/>
          <p:cNvCxnSpPr/>
          <p:nvPr/>
        </p:nvCxnSpPr>
        <p:spPr>
          <a:xfrm>
            <a:off x="7163700" y="3863754"/>
            <a:ext cx="1142100" cy="366762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8367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პროგრესი ნეონატალური (0-28 დღე) სიკვდილიანობის შემცირებაში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107567" y="2051769"/>
            <a:ext cx="305038" cy="319403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4"/>
          <p:cNvCxnSpPr/>
          <p:nvPr/>
        </p:nvCxnSpPr>
        <p:spPr>
          <a:xfrm flipV="1">
            <a:off x="1412605" y="1801547"/>
            <a:ext cx="412991" cy="248874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4"/>
          <p:cNvCxnSpPr/>
          <p:nvPr/>
        </p:nvCxnSpPr>
        <p:spPr>
          <a:xfrm flipV="1">
            <a:off x="1812672" y="1783488"/>
            <a:ext cx="353074" cy="22848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4"/>
          <p:cNvCxnSpPr/>
          <p:nvPr/>
        </p:nvCxnSpPr>
        <p:spPr>
          <a:xfrm>
            <a:off x="2147542" y="1782537"/>
            <a:ext cx="411887" cy="109740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4"/>
          <p:cNvCxnSpPr/>
          <p:nvPr/>
        </p:nvCxnSpPr>
        <p:spPr>
          <a:xfrm>
            <a:off x="2522414" y="1882666"/>
            <a:ext cx="411887" cy="109740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4"/>
          <p:cNvCxnSpPr/>
          <p:nvPr/>
        </p:nvCxnSpPr>
        <p:spPr>
          <a:xfrm flipV="1">
            <a:off x="2919662" y="1889752"/>
            <a:ext cx="411887" cy="99302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4"/>
          <p:cNvCxnSpPr/>
          <p:nvPr/>
        </p:nvCxnSpPr>
        <p:spPr>
          <a:xfrm>
            <a:off x="3316910" y="1889751"/>
            <a:ext cx="411887" cy="108204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4"/>
          <p:cNvCxnSpPr/>
          <p:nvPr/>
        </p:nvCxnSpPr>
        <p:spPr>
          <a:xfrm>
            <a:off x="3712092" y="2957100"/>
            <a:ext cx="762000" cy="1002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4"/>
          <p:cNvCxnSpPr/>
          <p:nvPr/>
        </p:nvCxnSpPr>
        <p:spPr>
          <a:xfrm flipV="1">
            <a:off x="4458111" y="2606571"/>
            <a:ext cx="411163" cy="34972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4"/>
          <p:cNvCxnSpPr/>
          <p:nvPr/>
        </p:nvCxnSpPr>
        <p:spPr>
          <a:xfrm>
            <a:off x="4854551" y="2605771"/>
            <a:ext cx="380389" cy="60986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4"/>
          <p:cNvCxnSpPr/>
          <p:nvPr/>
        </p:nvCxnSpPr>
        <p:spPr>
          <a:xfrm>
            <a:off x="5196390" y="3200359"/>
            <a:ext cx="433715" cy="23359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14"/>
          <p:cNvCxnSpPr/>
          <p:nvPr/>
        </p:nvCxnSpPr>
        <p:spPr>
          <a:xfrm flipV="1">
            <a:off x="5602152" y="3271642"/>
            <a:ext cx="426741" cy="157818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14"/>
          <p:cNvCxnSpPr/>
          <p:nvPr/>
        </p:nvCxnSpPr>
        <p:spPr>
          <a:xfrm>
            <a:off x="6000565" y="3276140"/>
            <a:ext cx="409605" cy="176728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14"/>
          <p:cNvCxnSpPr/>
          <p:nvPr/>
        </p:nvCxnSpPr>
        <p:spPr>
          <a:xfrm>
            <a:off x="6394989" y="3449483"/>
            <a:ext cx="385641" cy="391789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4"/>
          <p:cNvCxnSpPr/>
          <p:nvPr/>
        </p:nvCxnSpPr>
        <p:spPr>
          <a:xfrm>
            <a:off x="6735781" y="3825991"/>
            <a:ext cx="439273" cy="30817"/>
          </a:xfrm>
          <a:prstGeom prst="straightConnector1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Diamond 101"/>
          <p:cNvSpPr/>
          <p:nvPr/>
        </p:nvSpPr>
        <p:spPr>
          <a:xfrm>
            <a:off x="1044450" y="2295978"/>
            <a:ext cx="149321" cy="143365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Diamond 102"/>
          <p:cNvSpPr/>
          <p:nvPr/>
        </p:nvSpPr>
        <p:spPr>
          <a:xfrm>
            <a:off x="1343730" y="1977210"/>
            <a:ext cx="153885" cy="138145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iamond 103"/>
          <p:cNvSpPr/>
          <p:nvPr/>
        </p:nvSpPr>
        <p:spPr>
          <a:xfrm>
            <a:off x="1746378" y="1747847"/>
            <a:ext cx="147123" cy="132566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iamond 104"/>
          <p:cNvSpPr/>
          <p:nvPr/>
        </p:nvSpPr>
        <p:spPr>
          <a:xfrm>
            <a:off x="2124635" y="1730145"/>
            <a:ext cx="134600" cy="13454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iamond 105"/>
          <p:cNvSpPr/>
          <p:nvPr/>
        </p:nvSpPr>
        <p:spPr>
          <a:xfrm>
            <a:off x="2510775" y="1830892"/>
            <a:ext cx="130646" cy="123642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Diamond 106"/>
          <p:cNvSpPr/>
          <p:nvPr/>
        </p:nvSpPr>
        <p:spPr>
          <a:xfrm>
            <a:off x="2852985" y="1916642"/>
            <a:ext cx="145527" cy="129641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Diamond 107"/>
          <p:cNvSpPr/>
          <p:nvPr/>
        </p:nvSpPr>
        <p:spPr>
          <a:xfrm>
            <a:off x="3252699" y="1827494"/>
            <a:ext cx="145527" cy="127040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iamond 108"/>
          <p:cNvSpPr/>
          <p:nvPr/>
        </p:nvSpPr>
        <p:spPr>
          <a:xfrm>
            <a:off x="3662902" y="2891132"/>
            <a:ext cx="152656" cy="144578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iamond 109"/>
          <p:cNvSpPr/>
          <p:nvPr/>
        </p:nvSpPr>
        <p:spPr>
          <a:xfrm>
            <a:off x="4018030" y="2894615"/>
            <a:ext cx="158837" cy="137611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iamond 110"/>
          <p:cNvSpPr/>
          <p:nvPr/>
        </p:nvSpPr>
        <p:spPr>
          <a:xfrm>
            <a:off x="4388122" y="2895030"/>
            <a:ext cx="149442" cy="14141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iamond 111"/>
          <p:cNvSpPr/>
          <p:nvPr/>
        </p:nvSpPr>
        <p:spPr>
          <a:xfrm>
            <a:off x="4794100" y="2541172"/>
            <a:ext cx="148861" cy="151433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Diamond 112"/>
          <p:cNvSpPr/>
          <p:nvPr/>
        </p:nvSpPr>
        <p:spPr>
          <a:xfrm>
            <a:off x="5131648" y="3131319"/>
            <a:ext cx="145015" cy="131828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iamond 113"/>
          <p:cNvSpPr/>
          <p:nvPr/>
        </p:nvSpPr>
        <p:spPr>
          <a:xfrm>
            <a:off x="5555029" y="3358048"/>
            <a:ext cx="138318" cy="129285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iamond 114"/>
          <p:cNvSpPr/>
          <p:nvPr/>
        </p:nvSpPr>
        <p:spPr>
          <a:xfrm>
            <a:off x="5942430" y="3225798"/>
            <a:ext cx="148753" cy="137274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iamond 115"/>
          <p:cNvSpPr/>
          <p:nvPr/>
        </p:nvSpPr>
        <p:spPr>
          <a:xfrm>
            <a:off x="6322230" y="3394104"/>
            <a:ext cx="136558" cy="133066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iamond 116"/>
          <p:cNvSpPr/>
          <p:nvPr/>
        </p:nvSpPr>
        <p:spPr>
          <a:xfrm>
            <a:off x="6671712" y="3754453"/>
            <a:ext cx="162611" cy="147669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8709" y="1329131"/>
            <a:ext cx="8498091" cy="4770667"/>
            <a:chOff x="188709" y="1268631"/>
            <a:chExt cx="8498091" cy="47706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53570" y="1385333"/>
              <a:ext cx="0" cy="39246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88709" y="1268631"/>
              <a:ext cx="8498091" cy="4770667"/>
              <a:chOff x="188709" y="1268631"/>
              <a:chExt cx="8498091" cy="477066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708178" y="5101019"/>
                <a:ext cx="7978622" cy="43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77676" y="4727310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77676" y="4320932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7676" y="3914555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77676" y="2695421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77676" y="3101799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77676" y="1882666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77676" y="2289044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77676" y="3508177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34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615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996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949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377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711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758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139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187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520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901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282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7330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568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663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44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425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806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93357" y="1682436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16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88710" y="2112214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14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88710" y="2514600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88709" y="2891132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01172" y="3315196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  <a:endParaRPr lang="en-US" dirty="0" smtClean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95281" y="3730496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  <a:endParaRPr lang="en-US" dirty="0" smtClean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04673" y="4138469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  <a:endParaRPr lang="en-US" dirty="0" smtClean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90757" y="4542643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  <a:endParaRPr lang="en-US" dirty="0" smtClean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84761" y="4904053"/>
                <a:ext cx="527683" cy="39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8748130">
                <a:off x="586683" y="537183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2000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8748130">
                <a:off x="963383" y="5384031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2001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18748130">
                <a:off x="1338329" y="5394230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2002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8748130">
                <a:off x="1712623" y="5392883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2003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18748130">
                <a:off x="2060024" y="5406153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2004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18748130">
                <a:off x="2440010" y="541656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2005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8748130">
                <a:off x="3253682" y="5426982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2007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18748130">
                <a:off x="3630382" y="5400639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2008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18748130">
                <a:off x="4333970" y="5400041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2009</a:t>
                </a:r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18748130">
                <a:off x="4689781" y="541656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2010</a:t>
                </a:r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8748130">
                <a:off x="5108983" y="5391849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2011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18748130">
                <a:off x="5507771" y="5397020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2012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8748130">
                <a:off x="5880295" y="539184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2013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18748130">
                <a:off x="6260401" y="5384030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2014</a:t>
                </a:r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8748130">
                <a:off x="6641400" y="5399666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2015</a:t>
                </a:r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 rot="18748130">
                <a:off x="6998127" y="5401328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2020</a:t>
                </a:r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8748130">
                <a:off x="7378233" y="5384326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2025</a:t>
                </a:r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18748130">
                <a:off x="7784678" y="5342971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2030</a:t>
                </a:r>
                <a:endParaRPr lang="en-US" dirty="0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>
                <a:off x="677676" y="1447800"/>
                <a:ext cx="1758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Box 173"/>
              <p:cNvSpPr txBox="1"/>
              <p:nvPr/>
            </p:nvSpPr>
            <p:spPr>
              <a:xfrm>
                <a:off x="193358" y="1268631"/>
                <a:ext cx="527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18</a:t>
                </a: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809257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 rot="18748130">
                <a:off x="2816039" y="5425815"/>
                <a:ext cx="798362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2006</a:t>
                </a:r>
                <a:endParaRPr lang="en-US" dirty="0"/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8458200" y="5105400"/>
                <a:ext cx="0" cy="1510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 rot="18748130">
                <a:off x="3974678" y="5406826"/>
                <a:ext cx="798362" cy="42626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dirty="0" smtClean="0"/>
                  <a:t>2008</a:t>
                </a:r>
                <a:endParaRPr lang="en-US" dirty="0"/>
              </a:p>
            </p:txBody>
          </p:sp>
        </p:grpSp>
      </p:grpSp>
      <p:sp>
        <p:nvSpPr>
          <p:cNvPr id="121" name="Diamond 120"/>
          <p:cNvSpPr/>
          <p:nvPr/>
        </p:nvSpPr>
        <p:spPr>
          <a:xfrm>
            <a:off x="7066941" y="3779946"/>
            <a:ext cx="157023" cy="147633"/>
          </a:xfrm>
          <a:prstGeom prst="diamond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iamond 122"/>
          <p:cNvSpPr/>
          <p:nvPr/>
        </p:nvSpPr>
        <p:spPr>
          <a:xfrm>
            <a:off x="7475997" y="3923356"/>
            <a:ext cx="143937" cy="139340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Diamond 123"/>
          <p:cNvSpPr/>
          <p:nvPr/>
        </p:nvSpPr>
        <p:spPr>
          <a:xfrm>
            <a:off x="7807225" y="4029775"/>
            <a:ext cx="165037" cy="135344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Diamond 124"/>
          <p:cNvSpPr/>
          <p:nvPr/>
        </p:nvSpPr>
        <p:spPr>
          <a:xfrm>
            <a:off x="8205795" y="4158790"/>
            <a:ext cx="162169" cy="138590"/>
          </a:xfrm>
          <a:prstGeom prst="diamond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0162" y="204628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13.8</a:t>
            </a:r>
            <a:endParaRPr lang="en-US" sz="11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140713" y="166564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14.6</a:t>
            </a:r>
            <a:endParaRPr lang="en-US" sz="11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554722" y="1429759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16.1</a:t>
            </a:r>
            <a:endParaRPr lang="en-US" sz="11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905293" y="1399499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16.4</a:t>
            </a:r>
            <a:endParaRPr lang="en-US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299945" y="1519062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15.3</a:t>
            </a:r>
            <a:endParaRPr lang="en-US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659192" y="164148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15.0</a:t>
            </a:r>
            <a:endParaRPr lang="en-US" sz="11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063317" y="1519956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15.7</a:t>
            </a:r>
            <a:endParaRPr lang="en-US" sz="11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457449" y="2564616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11.8</a:t>
            </a:r>
            <a:endParaRPr lang="en-US" sz="1100" dirty="0"/>
          </a:p>
        </p:txBody>
      </p:sp>
      <p:sp>
        <p:nvSpPr>
          <p:cNvPr id="133" name="TextBox 132"/>
          <p:cNvSpPr txBox="1"/>
          <p:nvPr/>
        </p:nvSpPr>
        <p:spPr>
          <a:xfrm>
            <a:off x="3818285" y="2564616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11.8</a:t>
            </a:r>
            <a:endParaRPr lang="en-US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199013" y="2564616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11.8</a:t>
            </a:r>
            <a:endParaRPr lang="en-US" sz="1100" dirty="0"/>
          </a:p>
        </p:txBody>
      </p:sp>
      <p:sp>
        <p:nvSpPr>
          <p:cNvPr id="135" name="TextBox 134"/>
          <p:cNvSpPr txBox="1"/>
          <p:nvPr/>
        </p:nvSpPr>
        <p:spPr>
          <a:xfrm>
            <a:off x="4593374" y="2237511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12.5</a:t>
            </a:r>
            <a:endParaRPr lang="en-US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964247" y="2838729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9.6</a:t>
            </a:r>
            <a:endParaRPr lang="en-US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361883" y="3043989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8.5</a:t>
            </a:r>
            <a:endParaRPr lang="en-US" sz="11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759518" y="2905644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9.3</a:t>
            </a:r>
            <a:endParaRPr lang="en-US" sz="11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127736" y="3029990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8.4</a:t>
            </a:r>
            <a:endParaRPr lang="en-US" sz="11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493051" y="3416317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6.2</a:t>
            </a:r>
            <a:endParaRPr lang="en-US" sz="1100" dirty="0"/>
          </a:p>
        </p:txBody>
      </p:sp>
      <p:sp>
        <p:nvSpPr>
          <p:cNvPr id="141" name="TextBox 140"/>
          <p:cNvSpPr txBox="1"/>
          <p:nvPr/>
        </p:nvSpPr>
        <p:spPr>
          <a:xfrm>
            <a:off x="6877865" y="3461994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6.1</a:t>
            </a:r>
            <a:endParaRPr lang="en-US" sz="1100" dirty="0"/>
          </a:p>
        </p:txBody>
      </p:sp>
      <p:sp>
        <p:nvSpPr>
          <p:cNvPr id="142" name="TextBox 141"/>
          <p:cNvSpPr txBox="1"/>
          <p:nvPr/>
        </p:nvSpPr>
        <p:spPr>
          <a:xfrm>
            <a:off x="7304170" y="363056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5.7</a:t>
            </a:r>
            <a:endParaRPr lang="en-US" sz="1100" dirty="0"/>
          </a:p>
        </p:txBody>
      </p:sp>
      <p:sp>
        <p:nvSpPr>
          <p:cNvPr id="143" name="TextBox 142"/>
          <p:cNvSpPr txBox="1"/>
          <p:nvPr/>
        </p:nvSpPr>
        <p:spPr>
          <a:xfrm>
            <a:off x="7633547" y="3714465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5.4</a:t>
            </a:r>
            <a:endParaRPr lang="en-US" sz="1100" dirty="0"/>
          </a:p>
        </p:txBody>
      </p:sp>
      <p:sp>
        <p:nvSpPr>
          <p:cNvPr id="144" name="TextBox 143"/>
          <p:cNvSpPr txBox="1"/>
          <p:nvPr/>
        </p:nvSpPr>
        <p:spPr>
          <a:xfrm>
            <a:off x="8024208" y="3822633"/>
            <a:ext cx="464285" cy="2616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ka-GE" sz="1100" dirty="0" smtClean="0"/>
              <a:t>5.0</a:t>
            </a:r>
            <a:endParaRPr lang="en-US" sz="1100" dirty="0"/>
          </a:p>
        </p:txBody>
      </p:sp>
      <p:sp>
        <p:nvSpPr>
          <p:cNvPr id="145" name="Oval 144"/>
          <p:cNvSpPr/>
          <p:nvPr/>
        </p:nvSpPr>
        <p:spPr>
          <a:xfrm>
            <a:off x="8089058" y="4056570"/>
            <a:ext cx="402788" cy="360237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89341"/>
              </p:ext>
            </p:extLst>
          </p:nvPr>
        </p:nvGraphicFramePr>
        <p:xfrm>
          <a:off x="5528769" y="1026673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1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"/>
                            </p:stCondLst>
                            <p:childTnLst>
                              <p:par>
                                <p:cTn id="1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"/>
                            </p:stCondLst>
                            <p:childTnLst>
                              <p:par>
                                <p:cTn id="1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"/>
                            </p:stCondLst>
                            <p:childTnLst>
                              <p:par>
                                <p:cTn id="1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"/>
                            </p:stCondLst>
                            <p:childTnLst>
                              <p:par>
                                <p:cTn id="1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"/>
                            </p:stCondLst>
                            <p:childTnLst>
                              <p:par>
                                <p:cTn id="1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50"/>
                            </p:stCondLst>
                            <p:childTnLst>
                              <p:par>
                                <p:cTn id="1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100"/>
                            </p:stCondLst>
                            <p:childTnLst>
                              <p:par>
                                <p:cTn id="2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150"/>
                            </p:stCondLst>
                            <p:childTnLst>
                              <p:par>
                                <p:cTn id="2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21" grpId="0" animBg="1"/>
      <p:bldP spid="123" grpId="0" animBg="1"/>
      <p:bldP spid="124" grpId="0" animBg="1"/>
      <p:bldP spid="125" grpId="0" animBg="1"/>
      <p:bldP spid="11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 animBg="1"/>
      <p:bldGraphic spid="14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r>
              <a:rPr lang="ka-GE" dirty="0"/>
              <a:t>რას აკეთებს სახელმწიფო ბავშვთა </a:t>
            </a:r>
            <a:r>
              <a:rPr lang="ka-GE" dirty="0" smtClean="0"/>
              <a:t>ჯანმრთელობისათვის?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" y="609600"/>
            <a:ext cx="9166352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დედისა და ახალშობილის ჯანმრთელობის რისკების მინიმუმადე შემცირება - პერინატალური რეგიონალიზაცია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შეფასდა </a:t>
            </a:r>
            <a:r>
              <a:rPr lang="ka-GE" dirty="0" smtClean="0"/>
              <a:t>36 </a:t>
            </a:r>
            <a:r>
              <a:rPr lang="ka-GE" dirty="0"/>
              <a:t>დაწესებულება</a:t>
            </a:r>
          </a:p>
          <a:p>
            <a:r>
              <a:rPr lang="ka-GE" dirty="0"/>
              <a:t> განისაზღვრა:</a:t>
            </a:r>
          </a:p>
          <a:p>
            <a:pPr marL="0" indent="0">
              <a:buNone/>
            </a:pPr>
            <a:r>
              <a:rPr lang="ka-GE" dirty="0"/>
              <a:t>  - სამეანო და ნეონატალური სერვისების დონეები</a:t>
            </a:r>
          </a:p>
          <a:p>
            <a:pPr marL="0" indent="0">
              <a:buNone/>
            </a:pPr>
            <a:r>
              <a:rPr lang="ka-GE" dirty="0"/>
              <a:t>  - დონის შესაბამისი მოთხოვნები და </a:t>
            </a:r>
            <a:r>
              <a:rPr lang="ka-GE" dirty="0" smtClean="0"/>
              <a:t>კრიტერიუ</a:t>
            </a:r>
            <a:r>
              <a:rPr lang="ka-GE" dirty="0"/>
              <a:t>მ</a:t>
            </a:r>
            <a:r>
              <a:rPr lang="ka-GE" dirty="0" smtClean="0"/>
              <a:t>ები</a:t>
            </a:r>
            <a:endParaRPr lang="ka-GE" dirty="0"/>
          </a:p>
          <a:p>
            <a:pPr marL="0" indent="0">
              <a:buNone/>
            </a:pPr>
            <a:r>
              <a:rPr lang="ka-GE" dirty="0"/>
              <a:t>  - დედისა და ახალშობილის რეფერალის კრიტერიუმები</a:t>
            </a:r>
          </a:p>
          <a:p>
            <a:r>
              <a:rPr lang="ka-GE" dirty="0"/>
              <a:t> </a:t>
            </a:r>
            <a:r>
              <a:rPr lang="ka-GE" dirty="0" smtClean="0"/>
              <a:t>15 </a:t>
            </a:r>
            <a:r>
              <a:rPr lang="ka-GE" dirty="0"/>
              <a:t>დაწესებულებას მიენიჭა პერინატალური სერვისის დონე</a:t>
            </a:r>
          </a:p>
        </p:txBody>
      </p:sp>
    </p:spTree>
    <p:extLst>
      <p:ext uri="{BB962C8B-B14F-4D97-AF65-F5344CB8AC3E}">
        <p14:creationId xmlns:p14="http://schemas.microsoft.com/office/powerpoint/2010/main" val="40612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381000"/>
            <a:ext cx="9144000" cy="5758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ka-GE" dirty="0"/>
              <a:t>ბავშვთა ჯანმრთელობის დაცვა იმუნიზაციით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8450"/>
            <a:ext cx="8229600" cy="3840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Block Arc 7"/>
          <p:cNvSpPr/>
          <p:nvPr/>
        </p:nvSpPr>
        <p:spPr>
          <a:xfrm>
            <a:off x="2530971" y="2221069"/>
            <a:ext cx="3826208" cy="3646331"/>
          </a:xfrm>
          <a:prstGeom prst="blockArc">
            <a:avLst>
              <a:gd name="adj1" fmla="val 9000000"/>
              <a:gd name="adj2" fmla="val 16200000"/>
              <a:gd name="adj3" fmla="val 4636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>
            <a:off x="2530971" y="2221069"/>
            <a:ext cx="3826208" cy="3646331"/>
          </a:xfrm>
          <a:prstGeom prst="blockArc">
            <a:avLst>
              <a:gd name="adj1" fmla="val 1800000"/>
              <a:gd name="adj2" fmla="val 9000000"/>
              <a:gd name="adj3" fmla="val 4636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9"/>
          <p:cNvSpPr/>
          <p:nvPr/>
        </p:nvSpPr>
        <p:spPr>
          <a:xfrm>
            <a:off x="2530971" y="2221069"/>
            <a:ext cx="3826208" cy="3646331"/>
          </a:xfrm>
          <a:prstGeom prst="blockArc">
            <a:avLst>
              <a:gd name="adj1" fmla="val 16200000"/>
              <a:gd name="adj2" fmla="val 1800000"/>
              <a:gd name="adj3" fmla="val 4636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2918460" y="2597096"/>
            <a:ext cx="3048000" cy="2940946"/>
          </a:xfrm>
          <a:custGeom>
            <a:avLst/>
            <a:gdLst>
              <a:gd name="connsiteX0" fmla="*/ 0 w 1538882"/>
              <a:gd name="connsiteY0" fmla="*/ 769441 h 1538882"/>
              <a:gd name="connsiteX1" fmla="*/ 769441 w 1538882"/>
              <a:gd name="connsiteY1" fmla="*/ 0 h 1538882"/>
              <a:gd name="connsiteX2" fmla="*/ 1538882 w 1538882"/>
              <a:gd name="connsiteY2" fmla="*/ 769441 h 1538882"/>
              <a:gd name="connsiteX3" fmla="*/ 769441 w 1538882"/>
              <a:gd name="connsiteY3" fmla="*/ 1538882 h 1538882"/>
              <a:gd name="connsiteX4" fmla="*/ 0 w 1538882"/>
              <a:gd name="connsiteY4" fmla="*/ 769441 h 153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882" h="1538882">
                <a:moveTo>
                  <a:pt x="0" y="769441"/>
                </a:moveTo>
                <a:cubicBezTo>
                  <a:pt x="0" y="344490"/>
                  <a:pt x="344490" y="0"/>
                  <a:pt x="769441" y="0"/>
                </a:cubicBezTo>
                <a:cubicBezTo>
                  <a:pt x="1194392" y="0"/>
                  <a:pt x="1538882" y="344490"/>
                  <a:pt x="1538882" y="769441"/>
                </a:cubicBezTo>
                <a:cubicBezTo>
                  <a:pt x="1538882" y="1194392"/>
                  <a:pt x="1194392" y="1538882"/>
                  <a:pt x="769441" y="1538882"/>
                </a:cubicBezTo>
                <a:cubicBezTo>
                  <a:pt x="344490" y="1538882"/>
                  <a:pt x="0" y="1194392"/>
                  <a:pt x="0" y="76944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544" tIns="268544" rIns="268544" bIns="268544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Hep</a:t>
            </a:r>
            <a:r>
              <a:rPr lang="en-US" sz="2000" kern="1200" dirty="0" smtClean="0"/>
              <a:t> B. BCG. MMR. DPT. OPV. DT. Td.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828194" y="1676400"/>
            <a:ext cx="1231761" cy="1173854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235" tIns="188235" rIns="188235" bIns="18823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PCV</a:t>
            </a:r>
            <a:endParaRPr lang="en-US" sz="2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446588" y="4347760"/>
            <a:ext cx="1231761" cy="1173854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235" tIns="188235" rIns="188235" bIns="18823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err="1" smtClean="0"/>
              <a:t>DPaT</a:t>
            </a:r>
            <a:r>
              <a:rPr lang="en-US" dirty="0" smtClean="0"/>
              <a:t>. </a:t>
            </a:r>
            <a:r>
              <a:rPr lang="en-US" dirty="0" err="1" smtClean="0"/>
              <a:t>HepB</a:t>
            </a:r>
            <a:r>
              <a:rPr lang="en-US" dirty="0" smtClean="0"/>
              <a:t>. </a:t>
            </a:r>
            <a:r>
              <a:rPr lang="en-US" dirty="0" err="1" smtClean="0"/>
              <a:t>Hib</a:t>
            </a:r>
            <a:r>
              <a:rPr lang="en-US" dirty="0" smtClean="0"/>
              <a:t>. IPV.</a:t>
            </a:r>
            <a:endParaRPr lang="en-US" kern="1200" dirty="0"/>
          </a:p>
        </p:txBody>
      </p:sp>
      <p:sp>
        <p:nvSpPr>
          <p:cNvPr id="14" name="Freeform 13"/>
          <p:cNvSpPr/>
          <p:nvPr/>
        </p:nvSpPr>
        <p:spPr>
          <a:xfrm>
            <a:off x="2209800" y="4347760"/>
            <a:ext cx="1231761" cy="1173854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235" tIns="188235" rIns="188235" bIns="18823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ROTA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13715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C -0.05052 -0.13518 -0.01163 -0.29815 0.0882 -0.36551 C 0.18646 -0.4331 0.30799 -0.37893 0.35973 -0.24444 C 0.41163 -0.11111 0.37344 0.05347 0.27483 0.12153 C 0.17518 0.18912 0.05191 0.1338 -2.77778E-6 -7.40741E-7 Z " pathEditMode="relative" rAng="3780000" ptsTypes="AAAAA">
                                      <p:cBhvr>
                                        <p:cTn id="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121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C 0.05434 -0.13611 0.0217 -0.30092 -0.07361 -0.36851 C -0.16893 -0.43611 -0.29028 -0.38032 -0.34445 -0.24421 C -0.39879 -0.10833 -0.36528 0.05649 -0.26997 0.12408 C -0.17483 0.19144 -0.05417 0.13612 3.88889E-6 -4.07407E-6 Z " pathEditMode="relative" rAng="17880000" ptsTypes="AAAAA">
                                      <p:cBhvr>
                                        <p:cTn id="11" dur="4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122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1151 -1.11111E-6 0.20937 0.11759 0.20937 0.26273 C 0.20937 0.40787 0.1151 0.5257 2.5E-6 0.5257 C -0.11545 0.5257 -0.2092 0.40787 -0.2092 0.26273 C -0.2092 0.11759 -0.11545 -1.11111E-6 2.5E-6 -1.11111E-6 Z " pathEditMode="relative" rAng="0" ptsTypes="AAAAA">
                                      <p:cBhvr>
                                        <p:cTn id="1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7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3400" y="675105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პროფილაქტიკური აცრების აპლიკაცია ,,აცრები»</a:t>
            </a:r>
            <a:r>
              <a:rPr lang="ka-GE" sz="2800" dirty="0" smtClean="0"/>
              <a:t> </a:t>
            </a:r>
            <a:br>
              <a:rPr lang="ka-GE" sz="2800" dirty="0" smtClean="0"/>
            </a:br>
            <a:r>
              <a:rPr lang="ru-RU" sz="2800" dirty="0" smtClean="0"/>
              <a:t>მშობლებისათვის</a:t>
            </a:r>
            <a:br>
              <a:rPr lang="ru-RU" sz="2800" dirty="0" smtClean="0"/>
            </a:br>
            <a:r>
              <a:rPr lang="ru-RU" sz="2800" dirty="0" smtClean="0"/>
              <a:t>პირველი ივნისიდან</a:t>
            </a:r>
            <a:endParaRPr lang="ru-RU" sz="2800" dirty="0"/>
          </a:p>
        </p:txBody>
      </p:sp>
      <p:pic>
        <p:nvPicPr>
          <p:cNvPr id="4" name="Содержимое 3" descr="Screen Shot 2016-05-28 at 1.30.1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466" r="-115466"/>
          <a:stretch>
            <a:fillRect/>
          </a:stretch>
        </p:blipFill>
        <p:spPr>
          <a:xfrm>
            <a:off x="3505200" y="181810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46279" y="2056685"/>
            <a:ext cx="467894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აპლიკაციის</a:t>
            </a:r>
            <a:r>
              <a:rPr lang="ru-RU" dirty="0" smtClean="0"/>
              <a:t> </a:t>
            </a:r>
            <a:r>
              <a:rPr lang="ru-RU" dirty="0" err="1" smtClean="0"/>
              <a:t>დახმარებით</a:t>
            </a:r>
            <a:r>
              <a:rPr lang="ru-RU" dirty="0" smtClean="0"/>
              <a:t> </a:t>
            </a:r>
            <a:r>
              <a:rPr lang="ru-RU" dirty="0" err="1" smtClean="0"/>
              <a:t>მშობლები</a:t>
            </a:r>
            <a:r>
              <a:rPr lang="ru-RU" dirty="0" smtClean="0"/>
              <a:t> </a:t>
            </a:r>
            <a:r>
              <a:rPr lang="ru-RU" dirty="0" err="1" smtClean="0"/>
              <a:t>მიიღებენ</a:t>
            </a:r>
            <a:r>
              <a:rPr lang="ru-RU" dirty="0" smtClean="0"/>
              <a:t> </a:t>
            </a:r>
            <a:r>
              <a:rPr lang="ru-RU" dirty="0" err="1" smtClean="0"/>
              <a:t>ინფორმაციას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err="1" smtClean="0"/>
              <a:t>ქვეყანაში</a:t>
            </a:r>
            <a:r>
              <a:rPr lang="ru-RU" dirty="0" smtClean="0"/>
              <a:t> </a:t>
            </a:r>
            <a:r>
              <a:rPr lang="ru-RU" dirty="0" err="1" smtClean="0"/>
              <a:t>მოქმედი</a:t>
            </a:r>
            <a:r>
              <a:rPr lang="ru-RU" dirty="0" smtClean="0"/>
              <a:t> </a:t>
            </a:r>
            <a:r>
              <a:rPr lang="ru-RU" dirty="0" err="1" smtClean="0"/>
              <a:t>აცრების</a:t>
            </a:r>
            <a:r>
              <a:rPr lang="ru-RU" dirty="0" smtClean="0"/>
              <a:t> </a:t>
            </a:r>
            <a:r>
              <a:rPr lang="ru-RU" dirty="0" err="1" smtClean="0"/>
              <a:t>ეროვნული</a:t>
            </a:r>
            <a:r>
              <a:rPr lang="ru-RU" dirty="0" smtClean="0"/>
              <a:t> </a:t>
            </a:r>
            <a:r>
              <a:rPr lang="ru-RU" dirty="0" err="1" smtClean="0"/>
              <a:t>კალენდრის</a:t>
            </a:r>
            <a:r>
              <a:rPr lang="ru-RU" dirty="0" smtClean="0"/>
              <a:t> და </a:t>
            </a:r>
            <a:r>
              <a:rPr lang="ru-RU" dirty="0" err="1" smtClean="0"/>
              <a:t>ვაქცინების</a:t>
            </a:r>
            <a:r>
              <a:rPr lang="ru-RU" dirty="0" smtClean="0"/>
              <a:t> </a:t>
            </a:r>
            <a:r>
              <a:rPr lang="ru-RU" dirty="0" err="1" smtClean="0"/>
              <a:t>შესახებ</a:t>
            </a:r>
            <a:r>
              <a:rPr lang="ru-RU" dirty="0" smtClean="0"/>
              <a:t>;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err="1" smtClean="0"/>
              <a:t>ვაქცინების</a:t>
            </a:r>
            <a:r>
              <a:rPr lang="ru-RU" dirty="0" smtClean="0"/>
              <a:t> </a:t>
            </a:r>
            <a:r>
              <a:rPr lang="ru-RU" dirty="0" err="1" smtClean="0"/>
              <a:t>უკუჩვენებების</a:t>
            </a:r>
            <a:r>
              <a:rPr lang="ru-RU" dirty="0"/>
              <a:t> </a:t>
            </a:r>
            <a:r>
              <a:rPr lang="ru-RU" dirty="0" smtClean="0"/>
              <a:t>და </a:t>
            </a:r>
            <a:r>
              <a:rPr lang="ru-RU" dirty="0" err="1" smtClean="0"/>
              <a:t>ცრუ</a:t>
            </a:r>
            <a:r>
              <a:rPr lang="ru-RU" dirty="0" smtClean="0"/>
              <a:t> </a:t>
            </a:r>
            <a:r>
              <a:rPr lang="ru-RU" dirty="0" err="1" smtClean="0"/>
              <a:t>უკუჩვენების</a:t>
            </a:r>
            <a:r>
              <a:rPr lang="ru-RU" dirty="0" smtClean="0"/>
              <a:t> </a:t>
            </a:r>
            <a:r>
              <a:rPr lang="ru-RU" dirty="0" err="1" smtClean="0"/>
              <a:t>შესახებ</a:t>
            </a:r>
            <a:r>
              <a:rPr lang="ru-RU" dirty="0" smtClean="0"/>
              <a:t>;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err="1" smtClean="0"/>
              <a:t>ვაქცინაციის</a:t>
            </a:r>
            <a:r>
              <a:rPr lang="ru-RU" dirty="0" smtClean="0"/>
              <a:t> </a:t>
            </a:r>
            <a:r>
              <a:rPr lang="ru-RU" dirty="0" err="1" smtClean="0"/>
              <a:t>სარგებლის</a:t>
            </a:r>
            <a:r>
              <a:rPr lang="ru-RU" dirty="0" smtClean="0"/>
              <a:t> და </a:t>
            </a:r>
            <a:r>
              <a:rPr lang="ru-RU" dirty="0" err="1" smtClean="0"/>
              <a:t>ვაქცინით</a:t>
            </a:r>
            <a:r>
              <a:rPr lang="ru-RU" dirty="0" smtClean="0"/>
              <a:t> </a:t>
            </a:r>
            <a:r>
              <a:rPr lang="ru-RU" dirty="0" err="1" smtClean="0"/>
              <a:t>მართვადი</a:t>
            </a:r>
            <a:r>
              <a:rPr lang="ru-RU" dirty="0" smtClean="0"/>
              <a:t> </a:t>
            </a:r>
            <a:r>
              <a:rPr lang="ru-RU" dirty="0" err="1" smtClean="0"/>
              <a:t>დაავადებების</a:t>
            </a:r>
            <a:r>
              <a:rPr lang="ru-RU" dirty="0" smtClean="0"/>
              <a:t> </a:t>
            </a:r>
            <a:r>
              <a:rPr lang="ru-RU" dirty="0" err="1" smtClean="0"/>
              <a:t>შესახებ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აპლიკაციის</a:t>
            </a:r>
            <a:r>
              <a:rPr lang="ru-RU" dirty="0" smtClean="0"/>
              <a:t> </a:t>
            </a:r>
            <a:r>
              <a:rPr lang="ru-RU" dirty="0" err="1" smtClean="0"/>
              <a:t>ერთ-ერთი</a:t>
            </a:r>
            <a:r>
              <a:rPr lang="ru-RU" dirty="0" smtClean="0"/>
              <a:t> </a:t>
            </a:r>
            <a:r>
              <a:rPr lang="ru-RU" dirty="0" err="1" smtClean="0"/>
              <a:t>ფუნქციაა</a:t>
            </a:r>
            <a:r>
              <a:rPr lang="ru-RU" dirty="0" smtClean="0"/>
              <a:t> </a:t>
            </a:r>
            <a:r>
              <a:rPr lang="ru-RU" dirty="0" err="1" smtClean="0"/>
              <a:t>თითოეულ</a:t>
            </a:r>
            <a:r>
              <a:rPr lang="ru-RU" dirty="0" smtClean="0"/>
              <a:t> </a:t>
            </a:r>
            <a:r>
              <a:rPr lang="ru-RU" dirty="0" err="1" smtClean="0"/>
              <a:t>მშობელს</a:t>
            </a:r>
            <a:r>
              <a:rPr lang="ru-RU" dirty="0" smtClean="0"/>
              <a:t> </a:t>
            </a:r>
            <a:r>
              <a:rPr lang="ru-RU" dirty="0" err="1" smtClean="0"/>
              <a:t>შეახსენოს</a:t>
            </a:r>
            <a:r>
              <a:rPr lang="ru-RU" dirty="0" smtClean="0"/>
              <a:t> </a:t>
            </a:r>
            <a:r>
              <a:rPr lang="ru-RU" dirty="0" err="1" smtClean="0"/>
              <a:t>მისი</a:t>
            </a:r>
            <a:r>
              <a:rPr lang="ru-RU" dirty="0" smtClean="0"/>
              <a:t> </a:t>
            </a:r>
            <a:r>
              <a:rPr lang="ru-RU" dirty="0" err="1" smtClean="0"/>
              <a:t>შვილის</a:t>
            </a:r>
            <a:r>
              <a:rPr lang="ru-RU" dirty="0" smtClean="0"/>
              <a:t> </a:t>
            </a:r>
            <a:r>
              <a:rPr lang="ru-RU" dirty="0" err="1" smtClean="0"/>
              <a:t>ვაქცინაციის</a:t>
            </a:r>
            <a:r>
              <a:rPr lang="ru-RU" dirty="0" smtClean="0"/>
              <a:t> </a:t>
            </a:r>
            <a:r>
              <a:rPr lang="ru-RU" dirty="0" err="1" smtClean="0"/>
              <a:t>თარიღი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9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_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3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3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4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4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4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4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5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5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4_დედათა და ბავშვთა შემთხვევების სტატისტიკა 11.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5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5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5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5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5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5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დედათა და ბავშვთა შემთხვევების სტატისტიკა 11.09</Template>
  <TotalTime>4762</TotalTime>
  <Words>446</Words>
  <Application>Microsoft Office PowerPoint</Application>
  <PresentationFormat>On-screen Show (4:3)</PresentationFormat>
  <Paragraphs>171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77</vt:i4>
      </vt:variant>
      <vt:variant>
        <vt:lpstr>Slide Titles</vt:lpstr>
      </vt:variant>
      <vt:variant>
        <vt:i4>13</vt:i4>
      </vt:variant>
    </vt:vector>
  </HeadingPairs>
  <TitlesOfParts>
    <vt:vector size="90" baseType="lpstr">
      <vt:lpstr>დედათა და ბავშვთა შემთხვევების სტატისტიკა 11.09</vt:lpstr>
      <vt:lpstr>Theme2</vt:lpstr>
      <vt:lpstr>Ocean</vt:lpstr>
      <vt:lpstr>3_Ocean</vt:lpstr>
      <vt:lpstr>4_Ocean</vt:lpstr>
      <vt:lpstr>1_Ocean</vt:lpstr>
      <vt:lpstr>5_Ocean</vt:lpstr>
      <vt:lpstr>6_Ocean</vt:lpstr>
      <vt:lpstr>2_Ocean</vt:lpstr>
      <vt:lpstr>7_Ocean</vt:lpstr>
      <vt:lpstr>8_Ocean</vt:lpstr>
      <vt:lpstr>9_Ocean</vt:lpstr>
      <vt:lpstr>10_Ocean</vt:lpstr>
      <vt:lpstr>12_Ocean</vt:lpstr>
      <vt:lpstr>11_Ocean</vt:lpstr>
      <vt:lpstr>13_Ocean</vt:lpstr>
      <vt:lpstr>14_Ocean</vt:lpstr>
      <vt:lpstr>1_Theme2</vt:lpstr>
      <vt:lpstr>15_Ocean</vt:lpstr>
      <vt:lpstr>16_Ocean</vt:lpstr>
      <vt:lpstr>17_Ocean</vt:lpstr>
      <vt:lpstr>18_Ocean</vt:lpstr>
      <vt:lpstr>19_Ocean</vt:lpstr>
      <vt:lpstr>20_Ocean</vt:lpstr>
      <vt:lpstr>21_Ocean</vt:lpstr>
      <vt:lpstr>22_Ocean</vt:lpstr>
      <vt:lpstr>23_Ocean</vt:lpstr>
      <vt:lpstr>2_დედათა და ბავშვთა შემთხვევების სტატისტიკა 11.09</vt:lpstr>
      <vt:lpstr>24_Ocean</vt:lpstr>
      <vt:lpstr>25_Ocean</vt:lpstr>
      <vt:lpstr>26_Ocean</vt:lpstr>
      <vt:lpstr>27_Ocean</vt:lpstr>
      <vt:lpstr>28_Ocean</vt:lpstr>
      <vt:lpstr>29_Ocean</vt:lpstr>
      <vt:lpstr>3_Office Theme</vt:lpstr>
      <vt:lpstr>6_Office Theme</vt:lpstr>
      <vt:lpstr>7_Office Theme</vt:lpstr>
      <vt:lpstr>2_Theme2</vt:lpstr>
      <vt:lpstr>30_Ocean</vt:lpstr>
      <vt:lpstr>31_Ocean</vt:lpstr>
      <vt:lpstr>32_Ocean</vt:lpstr>
      <vt:lpstr>33_Ocean</vt:lpstr>
      <vt:lpstr>34_Ocean</vt:lpstr>
      <vt:lpstr>35_Ocean</vt:lpstr>
      <vt:lpstr>36_Ocean</vt:lpstr>
      <vt:lpstr>37_Ocean</vt:lpstr>
      <vt:lpstr>38_Ocean</vt:lpstr>
      <vt:lpstr>3_დედათა და ბავშვთა შემთხვევების სტატისტიკა 11.09</vt:lpstr>
      <vt:lpstr>39_Ocean</vt:lpstr>
      <vt:lpstr>40_Ocean</vt:lpstr>
      <vt:lpstr>41_Ocean</vt:lpstr>
      <vt:lpstr>42_Ocean</vt:lpstr>
      <vt:lpstr>43_Ocean</vt:lpstr>
      <vt:lpstr>44_Ocean</vt:lpstr>
      <vt:lpstr>4_Office Theme</vt:lpstr>
      <vt:lpstr>8_Office Theme</vt:lpstr>
      <vt:lpstr>9_Office Theme</vt:lpstr>
      <vt:lpstr>3_Theme2</vt:lpstr>
      <vt:lpstr>45_Ocean</vt:lpstr>
      <vt:lpstr>46_Ocean</vt:lpstr>
      <vt:lpstr>47_Ocean</vt:lpstr>
      <vt:lpstr>48_Ocean</vt:lpstr>
      <vt:lpstr>49_Ocean</vt:lpstr>
      <vt:lpstr>50_Ocean</vt:lpstr>
      <vt:lpstr>51_Ocean</vt:lpstr>
      <vt:lpstr>52_Ocean</vt:lpstr>
      <vt:lpstr>53_Ocean</vt:lpstr>
      <vt:lpstr>4_დედათა და ბავშვთა შემთხვევების სტატისტიკა 11.09</vt:lpstr>
      <vt:lpstr>54_Ocean</vt:lpstr>
      <vt:lpstr>55_Ocean</vt:lpstr>
      <vt:lpstr>56_Ocean</vt:lpstr>
      <vt:lpstr>57_Ocean</vt:lpstr>
      <vt:lpstr>58_Ocean</vt:lpstr>
      <vt:lpstr>59_Ocean</vt:lpstr>
      <vt:lpstr>5_Office Theme</vt:lpstr>
      <vt:lpstr>10_Office Theme</vt:lpstr>
      <vt:lpstr>11_Office Theme</vt:lpstr>
      <vt:lpstr>PowerPoint Presentation</vt:lpstr>
      <vt:lpstr>დედათა და ბავშვთა ჯანმრთელობის გლობალური და ეროვნული ორიენტირები</vt:lpstr>
      <vt:lpstr>დედათა და ბავშვთა ჯანმრთელობის მიზნები </vt:lpstr>
      <vt:lpstr>პროგრესი 0-5 წლამდე ასაკის ბავშვთა სიკვდილიანობის შემცირებაში</vt:lpstr>
      <vt:lpstr>პროგრესი ნეონატალური (0-28 დღე) სიკვდილიანობის შემცირებაში</vt:lpstr>
      <vt:lpstr>რას აკეთებს სახელმწიფო ბავშვთა ჯანმრთელობისათვის?</vt:lpstr>
      <vt:lpstr>დედისა და ახალშობილის ჯანმრთელობის რისკების მინიმუმადე შემცირება - პერინატალური რეგიონალიზაცია</vt:lpstr>
      <vt:lpstr>ბავშვთა ჯანმრთელობის დაცვა იმუნიზაციით</vt:lpstr>
      <vt:lpstr>პროფილაქტიკური აცრების აპლიკაცია ,,აცრები»  მშობლებისათვის პირველი ივნისიდან</vt:lpstr>
      <vt:lpstr>ბავშვთა ნუტრიციული სტატუსის გაუმჯობესება</vt:lpstr>
      <vt:lpstr>PowerPoint Presentation</vt:lpstr>
      <vt:lpstr>სულ 759 782 შემთხვევა 2013-2015 0-18 წლამდე ასაკის ბავშვებში</vt:lpstr>
      <vt:lpstr>PowerPoint Presentation</vt:lpstr>
    </vt:vector>
  </TitlesOfParts>
  <Company>molhsa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Marine Baidauri</dc:creator>
  <cp:lastModifiedBy>JSI</cp:lastModifiedBy>
  <cp:revision>385</cp:revision>
  <cp:lastPrinted>2016-05-30T08:31:43Z</cp:lastPrinted>
  <dcterms:created xsi:type="dcterms:W3CDTF">2013-11-13T08:13:50Z</dcterms:created>
  <dcterms:modified xsi:type="dcterms:W3CDTF">2016-05-31T19:53:04Z</dcterms:modified>
</cp:coreProperties>
</file>