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 id="2147483713" r:id="rId4"/>
    <p:sldMasterId id="2147483730" r:id="rId5"/>
    <p:sldMasterId id="2147483780" r:id="rId6"/>
    <p:sldMasterId id="2147483795" r:id="rId7"/>
  </p:sldMasterIdLst>
  <p:notesMasterIdLst>
    <p:notesMasterId r:id="rId36"/>
  </p:notesMasterIdLst>
  <p:handoutMasterIdLst>
    <p:handoutMasterId r:id="rId37"/>
  </p:handoutMasterIdLst>
  <p:sldIdLst>
    <p:sldId id="267" r:id="rId8"/>
    <p:sldId id="284" r:id="rId9"/>
    <p:sldId id="285" r:id="rId10"/>
    <p:sldId id="286" r:id="rId11"/>
    <p:sldId id="287" r:id="rId12"/>
    <p:sldId id="288" r:id="rId13"/>
    <p:sldId id="289" r:id="rId14"/>
    <p:sldId id="302" r:id="rId15"/>
    <p:sldId id="317" r:id="rId16"/>
    <p:sldId id="303" r:id="rId17"/>
    <p:sldId id="298" r:id="rId18"/>
    <p:sldId id="292" r:id="rId19"/>
    <p:sldId id="293" r:id="rId20"/>
    <p:sldId id="294" r:id="rId21"/>
    <p:sldId id="295" r:id="rId22"/>
    <p:sldId id="296" r:id="rId23"/>
    <p:sldId id="291" r:id="rId24"/>
    <p:sldId id="268" r:id="rId25"/>
    <p:sldId id="310" r:id="rId26"/>
    <p:sldId id="300" r:id="rId27"/>
    <p:sldId id="280" r:id="rId28"/>
    <p:sldId id="320" r:id="rId29"/>
    <p:sldId id="318" r:id="rId30"/>
    <p:sldId id="322" r:id="rId31"/>
    <p:sldId id="315" r:id="rId32"/>
    <p:sldId id="321" r:id="rId33"/>
    <p:sldId id="307" r:id="rId34"/>
    <p:sldId id="306"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a Vaz" initials="LV" lastIdx="9" clrIdx="0"/>
  <p:cmAuthor id="1" name="Donna Vivio" initials="DV" lastIdx="2" clrIdx="1">
    <p:extLst/>
  </p:cmAuthor>
  <p:cmAuthor id="2" name="Joy" initials="J" lastIdx="2" clrIdx="2"/>
  <p:cmAuthor id="3" name="Suzanne Fournier" initials="SF"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CEC7EB"/>
    <a:srgbClr val="ED1267"/>
    <a:srgbClr val="4A3799"/>
    <a:srgbClr val="369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72043" autoAdjust="0"/>
  </p:normalViewPr>
  <p:slideViewPr>
    <p:cSldViewPr>
      <p:cViewPr>
        <p:scale>
          <a:sx n="57" d="100"/>
          <a:sy n="57" d="100"/>
        </p:scale>
        <p:origin x="-2382" y="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189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DEB6D-C805-4E36-AA72-8E2A45EFCCD2}" type="doc">
      <dgm:prSet loTypeId="urn:microsoft.com/office/officeart/2005/8/layout/arrow2" loCatId="process" qsTypeId="urn:microsoft.com/office/officeart/2005/8/quickstyle/simple1" qsCatId="simple" csTypeId="urn:microsoft.com/office/officeart/2005/8/colors/accent1_2" csCatId="accent1" phldr="1"/>
      <dgm:spPr/>
    </dgm:pt>
    <dgm:pt modelId="{FB44F462-7D1A-49AE-8085-2FDD54E30FD1}" type="pres">
      <dgm:prSet presAssocID="{EFCDEB6D-C805-4E36-AA72-8E2A45EFCCD2}" presName="arrowDiagram" presStyleCnt="0">
        <dgm:presLayoutVars>
          <dgm:chMax val="5"/>
          <dgm:dir/>
          <dgm:resizeHandles val="exact"/>
        </dgm:presLayoutVars>
      </dgm:prSet>
      <dgm:spPr/>
    </dgm:pt>
  </dgm:ptLst>
  <dgm:cxnLst>
    <dgm:cxn modelId="{90B86C07-447D-4BA5-8964-EA4DF8B73CBC}" type="presOf" srcId="{EFCDEB6D-C805-4E36-AA72-8E2A45EFCCD2}" destId="{FB44F462-7D1A-49AE-8085-2FDD54E30FD1}" srcOrd="0"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2DBAE-0B59-4057-AFC5-C707462641D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41905DC-B20D-4A7F-9956-D69A66C4FBD3}">
      <dgm:prSet phldrT="[Text]"/>
      <dgm:spPr/>
      <dgm:t>
        <a:bodyPr/>
        <a:lstStyle/>
        <a:p>
          <a:r>
            <a:rPr lang="en-US" dirty="0" smtClean="0">
              <a:solidFill>
                <a:schemeClr val="bg1"/>
              </a:solidFill>
            </a:rPr>
            <a:t>x</a:t>
          </a:r>
          <a:endParaRPr lang="en-US" dirty="0">
            <a:solidFill>
              <a:schemeClr val="bg1"/>
            </a:solidFill>
          </a:endParaRPr>
        </a:p>
      </dgm:t>
    </dgm:pt>
    <dgm:pt modelId="{EFA4D788-2EEB-4C0C-B223-DED7121FF89C}" type="sibTrans" cxnId="{1A16A041-9722-4EFF-93F9-EF2BFB10F9EE}">
      <dgm:prSet/>
      <dgm:spPr/>
      <dgm:t>
        <a:bodyPr/>
        <a:lstStyle/>
        <a:p>
          <a:endParaRPr lang="en-US"/>
        </a:p>
      </dgm:t>
    </dgm:pt>
    <dgm:pt modelId="{41F77242-6590-44D8-85B3-FF3622019386}" type="parTrans" cxnId="{1A16A041-9722-4EFF-93F9-EF2BFB10F9EE}">
      <dgm:prSet/>
      <dgm:spPr/>
      <dgm:t>
        <a:bodyPr/>
        <a:lstStyle/>
        <a:p>
          <a:endParaRPr lang="en-US"/>
        </a:p>
      </dgm:t>
    </dgm:pt>
    <dgm:pt modelId="{B3F4926C-AD41-4531-96E6-207D4B7393C7}" type="pres">
      <dgm:prSet presAssocID="{FD82DBAE-0B59-4057-AFC5-C707462641D3}" presName="arrowDiagram" presStyleCnt="0">
        <dgm:presLayoutVars>
          <dgm:chMax val="5"/>
          <dgm:dir/>
          <dgm:resizeHandles val="exact"/>
        </dgm:presLayoutVars>
      </dgm:prSet>
      <dgm:spPr/>
      <dgm:t>
        <a:bodyPr/>
        <a:lstStyle/>
        <a:p>
          <a:endParaRPr lang="en-US"/>
        </a:p>
      </dgm:t>
    </dgm:pt>
    <dgm:pt modelId="{BF5355D2-D0EA-452C-BB20-06E86688009C}" type="pres">
      <dgm:prSet presAssocID="{FD82DBAE-0B59-4057-AFC5-C707462641D3}" presName="arrow" presStyleLbl="bgShp" presStyleIdx="0" presStyleCnt="1" custScaleX="105565" custLinFactNeighborX="0" custLinFactNeighborY="-1342"/>
      <dgm:spPr/>
    </dgm:pt>
    <dgm:pt modelId="{366A593B-E3FC-4FF4-84CA-895D8C933644}" type="pres">
      <dgm:prSet presAssocID="{FD82DBAE-0B59-4057-AFC5-C707462641D3}" presName="arrowDiagram1" presStyleCnt="0">
        <dgm:presLayoutVars>
          <dgm:bulletEnabled val="1"/>
        </dgm:presLayoutVars>
      </dgm:prSet>
      <dgm:spPr/>
    </dgm:pt>
    <dgm:pt modelId="{77C72A2D-1F23-4D57-9056-1C999A1ADB86}" type="pres">
      <dgm:prSet presAssocID="{F41905DC-B20D-4A7F-9956-D69A66C4FBD3}" presName="bullet1" presStyleLbl="node1" presStyleIdx="0" presStyleCnt="1" custFlipVert="0" custFlipHor="0" custScaleX="16136" custScaleY="7112" custLinFactNeighborY="-11338"/>
      <dgm:spPr>
        <a:solidFill>
          <a:schemeClr val="bg1">
            <a:lumMod val="85000"/>
          </a:schemeClr>
        </a:solidFill>
        <a:ln>
          <a:solidFill>
            <a:schemeClr val="bg1">
              <a:lumMod val="85000"/>
            </a:schemeClr>
          </a:solidFill>
        </a:ln>
      </dgm:spPr>
    </dgm:pt>
    <dgm:pt modelId="{1BCEE11C-887E-4802-AE7C-C0BA1D5ACF67}" type="pres">
      <dgm:prSet presAssocID="{F41905DC-B20D-4A7F-9956-D69A66C4FBD3}" presName="textBox1" presStyleLbl="revTx" presStyleIdx="0" presStyleCnt="1" custFlipVert="0" custScaleX="45969" custScaleY="20327" custLinFactNeighborY="-1819">
        <dgm:presLayoutVars>
          <dgm:bulletEnabled val="1"/>
        </dgm:presLayoutVars>
      </dgm:prSet>
      <dgm:spPr/>
      <dgm:t>
        <a:bodyPr/>
        <a:lstStyle/>
        <a:p>
          <a:endParaRPr lang="en-US"/>
        </a:p>
      </dgm:t>
    </dgm:pt>
  </dgm:ptLst>
  <dgm:cxnLst>
    <dgm:cxn modelId="{AFE062EE-00C3-42E8-A1D2-65863FFC63DC}" type="presOf" srcId="{F41905DC-B20D-4A7F-9956-D69A66C4FBD3}" destId="{1BCEE11C-887E-4802-AE7C-C0BA1D5ACF67}" srcOrd="0" destOrd="0" presId="urn:microsoft.com/office/officeart/2005/8/layout/arrow2"/>
    <dgm:cxn modelId="{1A16A041-9722-4EFF-93F9-EF2BFB10F9EE}" srcId="{FD82DBAE-0B59-4057-AFC5-C707462641D3}" destId="{F41905DC-B20D-4A7F-9956-D69A66C4FBD3}" srcOrd="0" destOrd="0" parTransId="{41F77242-6590-44D8-85B3-FF3622019386}" sibTransId="{EFA4D788-2EEB-4C0C-B223-DED7121FF89C}"/>
    <dgm:cxn modelId="{30442C56-8D04-45BB-8532-5DE40D18FAFB}" type="presOf" srcId="{FD82DBAE-0B59-4057-AFC5-C707462641D3}" destId="{B3F4926C-AD41-4531-96E6-207D4B7393C7}" srcOrd="0" destOrd="0" presId="urn:microsoft.com/office/officeart/2005/8/layout/arrow2"/>
    <dgm:cxn modelId="{36F5E63C-6BDF-42AA-999B-683860CC6F0C}" type="presParOf" srcId="{B3F4926C-AD41-4531-96E6-207D4B7393C7}" destId="{BF5355D2-D0EA-452C-BB20-06E86688009C}" srcOrd="0" destOrd="0" presId="urn:microsoft.com/office/officeart/2005/8/layout/arrow2"/>
    <dgm:cxn modelId="{696A7BF5-9E6D-45F4-881C-95953E3068BB}" type="presParOf" srcId="{B3F4926C-AD41-4531-96E6-207D4B7393C7}" destId="{366A593B-E3FC-4FF4-84CA-895D8C933644}" srcOrd="1" destOrd="0" presId="urn:microsoft.com/office/officeart/2005/8/layout/arrow2"/>
    <dgm:cxn modelId="{CAAECDF1-695B-4122-B2AC-F3E526934F72}" type="presParOf" srcId="{366A593B-E3FC-4FF4-84CA-895D8C933644}" destId="{77C72A2D-1F23-4D57-9056-1C999A1ADB86}" srcOrd="0" destOrd="0" presId="urn:microsoft.com/office/officeart/2005/8/layout/arrow2"/>
    <dgm:cxn modelId="{9F8D42AE-5695-4F4F-B4AA-36D7DDE4A99E}" type="presParOf" srcId="{366A593B-E3FC-4FF4-84CA-895D8C933644}" destId="{1BCEE11C-887E-4802-AE7C-C0BA1D5ACF67}" srcOrd="1"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355D2-D0EA-452C-BB20-06E86688009C}">
      <dsp:nvSpPr>
        <dsp:cNvPr id="0" name=""/>
        <dsp:cNvSpPr/>
      </dsp:nvSpPr>
      <dsp:spPr>
        <a:xfrm>
          <a:off x="606587" y="0"/>
          <a:ext cx="8027209" cy="475252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C72A2D-1F23-4D57-9056-1C999A1ADB86}">
      <dsp:nvSpPr>
        <dsp:cNvPr id="0" name=""/>
        <dsp:cNvSpPr/>
      </dsp:nvSpPr>
      <dsp:spPr>
        <a:xfrm>
          <a:off x="6856007" y="1161353"/>
          <a:ext cx="90797" cy="40019"/>
        </a:xfrm>
        <a:prstGeom prst="ellipse">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1BCEE11C-887E-4802-AE7C-C0BA1D5ACF67}">
      <dsp:nvSpPr>
        <dsp:cNvPr id="0" name=""/>
        <dsp:cNvSpPr/>
      </dsp:nvSpPr>
      <dsp:spPr>
        <a:xfrm>
          <a:off x="4681496" y="2578575"/>
          <a:ext cx="1398201" cy="71294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8163" bIns="0" numCol="1" spcCol="1270" anchor="t" anchorCtr="0">
          <a:noAutofit/>
        </a:bodyPr>
        <a:lstStyle/>
        <a:p>
          <a:pPr lvl="0" algn="r" defTabSz="2178050">
            <a:lnSpc>
              <a:spcPct val="90000"/>
            </a:lnSpc>
            <a:spcBef>
              <a:spcPct val="0"/>
            </a:spcBef>
            <a:spcAft>
              <a:spcPct val="35000"/>
            </a:spcAft>
          </a:pPr>
          <a:r>
            <a:rPr lang="en-US" sz="4900" kern="1200" dirty="0" smtClean="0">
              <a:solidFill>
                <a:schemeClr val="bg1"/>
              </a:solidFill>
            </a:rPr>
            <a:t>x</a:t>
          </a:r>
          <a:endParaRPr lang="en-US" sz="4900" kern="1200" dirty="0">
            <a:solidFill>
              <a:schemeClr val="bg1"/>
            </a:solidFill>
          </a:endParaRPr>
        </a:p>
      </dsp:txBody>
      <dsp:txXfrm>
        <a:off x="4716299" y="2613378"/>
        <a:ext cx="1328595" cy="6433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FE1BC4C-ED3E-402D-94AE-4A453F736327}" type="datetimeFigureOut">
              <a:rPr lang="en-GB" smtClean="0"/>
              <a:pPr/>
              <a:t>23/05/2016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07B8F2E-8E6D-474C-9DF3-BD497F8937ED}" type="slidenum">
              <a:rPr lang="en-GB" smtClean="0"/>
              <a:pPr/>
              <a:t>‹#›</a:t>
            </a:fld>
            <a:endParaRPr lang="en-GB"/>
          </a:p>
        </p:txBody>
      </p:sp>
    </p:spTree>
    <p:extLst>
      <p:ext uri="{BB962C8B-B14F-4D97-AF65-F5344CB8AC3E}">
        <p14:creationId xmlns:p14="http://schemas.microsoft.com/office/powerpoint/2010/main" val="2487193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3E5AF3-E7F2-47F9-8898-959201A94F62}" type="datetimeFigureOut">
              <a:rPr lang="en-GB" smtClean="0"/>
              <a:pPr/>
              <a:t>23/05/2016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E33FBF5-0A29-4FAE-9E6A-3686CAAD4407}" type="slidenum">
              <a:rPr lang="en-GB" smtClean="0"/>
              <a:pPr/>
              <a:t>‹#›</a:t>
            </a:fld>
            <a:endParaRPr lang="en-GB"/>
          </a:p>
        </p:txBody>
      </p:sp>
    </p:spTree>
    <p:extLst>
      <p:ext uri="{BB962C8B-B14F-4D97-AF65-F5344CB8AC3E}">
        <p14:creationId xmlns:p14="http://schemas.microsoft.com/office/powerpoint/2010/main" val="206981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more information contact Joy Lawn or Matthews </a:t>
            </a:r>
            <a:r>
              <a:rPr lang="en-GB" dirty="0" err="1" smtClean="0"/>
              <a:t>Matthai</a:t>
            </a:r>
            <a:endParaRPr lang="en-GB" dirty="0"/>
          </a:p>
        </p:txBody>
      </p:sp>
      <p:sp>
        <p:nvSpPr>
          <p:cNvPr id="4" name="Slide Number Placeholder 3"/>
          <p:cNvSpPr>
            <a:spLocks noGrp="1"/>
          </p:cNvSpPr>
          <p:nvPr>
            <p:ph type="sldNum" sz="quarter" idx="10"/>
          </p:nvPr>
        </p:nvSpPr>
        <p:spPr/>
        <p:txBody>
          <a:bodyPr/>
          <a:lstStyle/>
          <a:p>
            <a:fld id="{0E33FBF5-0A29-4FAE-9E6A-3686CAAD440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33FBF5-0A29-4FAE-9E6A-3686CAAD4407}" type="slidenum">
              <a:rPr lang="en-GB" smtClean="0"/>
              <a:pPr/>
              <a:t>26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CE47D-004E-46E2-BA79-C26726DF857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2864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195C11E-0B79-4323-BADC-4D0BD6889452}"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06851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Strong evidence base in Lancet</a:t>
            </a:r>
          </a:p>
          <a:p>
            <a:r>
              <a:rPr lang="en-GB" dirty="0" smtClean="0"/>
              <a:t>Wide ownership and UN leadership in ENAP</a:t>
            </a:r>
          </a:p>
          <a:p>
            <a:r>
              <a:rPr lang="en-GB" dirty="0" smtClean="0"/>
              <a:t>Now moving to  country implementation and a key issue is to have the right metrics</a:t>
            </a:r>
            <a:endParaRPr lang="en-GB" dirty="0"/>
          </a:p>
        </p:txBody>
      </p:sp>
      <p:sp>
        <p:nvSpPr>
          <p:cNvPr id="4" name="Slide Number Placeholder 3"/>
          <p:cNvSpPr>
            <a:spLocks noGrp="1"/>
          </p:cNvSpPr>
          <p:nvPr>
            <p:ph type="sldNum" sz="quarter" idx="10"/>
          </p:nvPr>
        </p:nvSpPr>
        <p:spPr/>
        <p:txBody>
          <a:bodyPr/>
          <a:lstStyle/>
          <a:p>
            <a:fld id="{0E33FBF5-0A29-4FAE-9E6A-3686CAAD4407}"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action plan relies on five guiding principles: </a:t>
            </a:r>
            <a:endParaRPr lang="en-US" sz="120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Country leadership</a:t>
            </a:r>
            <a:r>
              <a:rPr lang="en-GB" sz="1200" kern="1200" dirty="0" smtClean="0">
                <a:solidFill>
                  <a:schemeClr val="tx1"/>
                </a:solidFill>
                <a:effectLst/>
                <a:latin typeface="+mn-lt"/>
                <a:ea typeface="+mn-ea"/>
                <a:cs typeface="+mn-cs"/>
              </a:rPr>
              <a:t>: Countries have the primary ownership and responsibility for establishing good governance and providing effective and good-quality reproductive, maternal and newborn health services.  Community participation is a key feature of such leadership as it is one of the most effective transformational mechanisms for action and accountability for newborn health. Development partners should align their contributions and harmonize action.  </a:t>
            </a:r>
            <a:endParaRPr lang="en-US" dirty="0" smtClean="0">
              <a:effectLst/>
            </a:endParaRPr>
          </a:p>
          <a:p>
            <a:pPr lvl="1"/>
            <a:r>
              <a:rPr lang="en-GB" sz="1200" b="1" kern="1200" dirty="0" smtClean="0">
                <a:solidFill>
                  <a:schemeClr val="tx1"/>
                </a:solidFill>
                <a:effectLst/>
                <a:latin typeface="+mn-lt"/>
                <a:ea typeface="+mn-ea"/>
                <a:cs typeface="+mn-cs"/>
              </a:rPr>
              <a:t>Integration</a:t>
            </a:r>
            <a:r>
              <a:rPr lang="en-GB" sz="1200" kern="1200" dirty="0" smtClean="0">
                <a:solidFill>
                  <a:schemeClr val="tx1"/>
                </a:solidFill>
                <a:effectLst/>
                <a:latin typeface="+mn-lt"/>
                <a:ea typeface="+mn-ea"/>
                <a:cs typeface="+mn-cs"/>
              </a:rPr>
              <a:t>: Providing every woman and every newborn with good-quality care requires integrated service delivery with coordinated health system approaches between multiple programmes, stakeholders and initiatives across the continuum of reproductive, maternal, newborn and child health are essential, without losing visibility for  newborn specific content.</a:t>
            </a:r>
            <a:endParaRPr lang="en-US" dirty="0" smtClean="0">
              <a:effectLst/>
            </a:endParaRPr>
          </a:p>
          <a:p>
            <a:pPr lvl="1"/>
            <a:r>
              <a:rPr lang="en-GB" sz="1200" b="1" kern="1200" dirty="0" smtClean="0">
                <a:solidFill>
                  <a:schemeClr val="tx1"/>
                </a:solidFill>
                <a:effectLst/>
                <a:latin typeface="+mn-lt"/>
                <a:ea typeface="+mn-ea"/>
                <a:cs typeface="+mn-cs"/>
              </a:rPr>
              <a:t>Equity</a:t>
            </a:r>
            <a:r>
              <a:rPr lang="en-GB" sz="1200" kern="1200" dirty="0" smtClean="0">
                <a:solidFill>
                  <a:schemeClr val="tx1"/>
                </a:solidFill>
                <a:effectLst/>
                <a:latin typeface="+mn-lt"/>
                <a:ea typeface="+mn-ea"/>
                <a:cs typeface="+mn-cs"/>
              </a:rPr>
              <a:t>:  Equitable and universal coverage of high-impact interventions, and a focus on reaching the most vulnerable and poorest population groups are central to realizing the right of every woman and every newborn, girl and boy, to health. </a:t>
            </a:r>
            <a:endParaRPr lang="en-US" dirty="0" smtClean="0">
              <a:effectLst/>
            </a:endParaRPr>
          </a:p>
          <a:p>
            <a:pPr lvl="1"/>
            <a:r>
              <a:rPr lang="en-GB" sz="1200" b="1" kern="1200" dirty="0" smtClean="0">
                <a:solidFill>
                  <a:schemeClr val="tx1"/>
                </a:solidFill>
                <a:effectLst/>
                <a:latin typeface="+mn-lt"/>
                <a:ea typeface="+mn-ea"/>
                <a:cs typeface="+mn-cs"/>
              </a:rPr>
              <a:t>Accountability</a:t>
            </a:r>
            <a:r>
              <a:rPr lang="en-GB" sz="1200" kern="1200" dirty="0" smtClean="0">
                <a:solidFill>
                  <a:schemeClr val="tx1"/>
                </a:solidFill>
                <a:effectLst/>
                <a:latin typeface="+mn-lt"/>
                <a:ea typeface="+mn-ea"/>
                <a:cs typeface="+mn-cs"/>
              </a:rPr>
              <a:t>: Transparency, oversight and accountability are prerequisites for equitable coverage, quality of care and optimal use of resources.</a:t>
            </a:r>
            <a:endParaRPr lang="en-US" dirty="0" smtClean="0">
              <a:effectLst/>
            </a:endParaRPr>
          </a:p>
          <a:p>
            <a:pPr lvl="1"/>
            <a:r>
              <a:rPr lang="en-GB" sz="1200" b="1" kern="1200" dirty="0" smtClean="0">
                <a:solidFill>
                  <a:schemeClr val="tx1"/>
                </a:solidFill>
                <a:effectLst/>
                <a:latin typeface="+mn-lt"/>
                <a:ea typeface="+mn-ea"/>
                <a:cs typeface="+mn-cs"/>
              </a:rPr>
              <a:t>Innovation</a:t>
            </a:r>
            <a:r>
              <a:rPr lang="en-GB" sz="1200" kern="1200" dirty="0" smtClean="0">
                <a:solidFill>
                  <a:schemeClr val="tx1"/>
                </a:solidFill>
                <a:effectLst/>
                <a:latin typeface="+mn-lt"/>
                <a:ea typeface="+mn-ea"/>
                <a:cs typeface="+mn-cs"/>
              </a:rPr>
              <a:t>:  Evidence has been accumulating over the past decade of strategies that broaden the coverage of interventions for newborns and reduce mortality. Nevertheless, innovative thinking is needed about ways to reach the poorest and most underserved populations. Optimizing the application of knowledge of which interventions and strategies are most effective still needs more research and development.   </a:t>
            </a:r>
            <a:endParaRPr lang="en-US" dirty="0" smtClean="0">
              <a:effectLst/>
            </a:endParaRPr>
          </a:p>
          <a:p>
            <a:pPr marL="0" indent="0">
              <a:lnSpc>
                <a:spcPct val="150000"/>
              </a:lnSpc>
              <a:buNone/>
            </a:pPr>
            <a:endParaRPr lang="en-GB" dirty="0"/>
          </a:p>
        </p:txBody>
      </p:sp>
      <p:sp>
        <p:nvSpPr>
          <p:cNvPr id="4" name="Slide Number Placeholder 3"/>
          <p:cNvSpPr>
            <a:spLocks noGrp="1"/>
          </p:cNvSpPr>
          <p:nvPr>
            <p:ph type="sldNum" sz="quarter" idx="10"/>
          </p:nvPr>
        </p:nvSpPr>
        <p:spPr/>
        <p:txBody>
          <a:bodyPr/>
          <a:lstStyle/>
          <a:p>
            <a:fld id="{A62DF15E-AEEA-476C-A6C4-89AEC76D404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2619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fr-FR" dirty="0" err="1" smtClean="0"/>
              <a:t>Makes</a:t>
            </a:r>
            <a:r>
              <a:rPr lang="fr-FR" dirty="0" smtClean="0"/>
              <a:t> the point </a:t>
            </a:r>
            <a:r>
              <a:rPr lang="fr-FR" dirty="0" err="1" smtClean="0"/>
              <a:t>that</a:t>
            </a:r>
            <a:r>
              <a:rPr lang="fr-FR" dirty="0" smtClean="0"/>
              <a:t> ENAP </a:t>
            </a:r>
            <a:r>
              <a:rPr lang="fr-FR" dirty="0" err="1" smtClean="0"/>
              <a:t>will</a:t>
            </a:r>
            <a:r>
              <a:rPr lang="fr-FR" dirty="0" smtClean="0"/>
              <a:t> stand or </a:t>
            </a:r>
            <a:r>
              <a:rPr lang="fr-FR" dirty="0" err="1" smtClean="0"/>
              <a:t>fall</a:t>
            </a:r>
            <a:r>
              <a:rPr lang="fr-FR" dirty="0" smtClean="0"/>
              <a:t> on </a:t>
            </a:r>
            <a:r>
              <a:rPr lang="fr-FR" dirty="0" err="1" smtClean="0"/>
              <a:t>better</a:t>
            </a:r>
            <a:r>
              <a:rPr lang="fr-FR" dirty="0" smtClean="0"/>
              <a:t> </a:t>
            </a:r>
            <a:r>
              <a:rPr lang="fr-FR" dirty="0" err="1" smtClean="0"/>
              <a:t>measurement</a:t>
            </a:r>
            <a:endParaRPr lang="fr-FR" dirty="0" smtClean="0"/>
          </a:p>
          <a:p>
            <a:r>
              <a:rPr lang="fr-FR" baseline="0" dirty="0" smtClean="0"/>
              <a:t>And </a:t>
            </a:r>
            <a:r>
              <a:rPr lang="fr-FR" baseline="0" dirty="0" err="1" smtClean="0"/>
              <a:t>that</a:t>
            </a:r>
            <a:r>
              <a:rPr lang="fr-FR" baseline="0" dirty="0" smtClean="0"/>
              <a:t> </a:t>
            </a:r>
            <a:r>
              <a:rPr lang="fr-FR" baseline="0" dirty="0" err="1" smtClean="0"/>
              <a:t>many</a:t>
            </a:r>
            <a:r>
              <a:rPr lang="fr-FR" dirty="0" smtClean="0"/>
              <a:t> of the </a:t>
            </a:r>
            <a:r>
              <a:rPr lang="fr-FR" dirty="0" err="1" smtClean="0"/>
              <a:t>milestones</a:t>
            </a:r>
            <a:r>
              <a:rPr lang="fr-FR" dirty="0" smtClean="0"/>
              <a:t> are </a:t>
            </a:r>
            <a:r>
              <a:rPr lang="fr-FR" dirty="0" err="1" smtClean="0"/>
              <a:t>related</a:t>
            </a:r>
            <a:r>
              <a:rPr lang="fr-FR" dirty="0" smtClean="0"/>
              <a:t> to </a:t>
            </a:r>
            <a:r>
              <a:rPr lang="fr-FR" dirty="0" err="1" smtClean="0"/>
              <a:t>metrics</a:t>
            </a:r>
            <a:r>
              <a:rPr lang="fr-FR" dirty="0" smtClean="0"/>
              <a:t> or </a:t>
            </a:r>
            <a:r>
              <a:rPr lang="fr-FR" dirty="0" err="1" smtClean="0"/>
              <a:t>require</a:t>
            </a:r>
            <a:r>
              <a:rPr lang="fr-FR" baseline="0" dirty="0" smtClean="0"/>
              <a:t> </a:t>
            </a:r>
            <a:r>
              <a:rPr lang="fr-FR" baseline="0" dirty="0" err="1" smtClean="0"/>
              <a:t>better</a:t>
            </a:r>
            <a:r>
              <a:rPr lang="fr-FR" baseline="0" dirty="0" smtClean="0"/>
              <a:t> </a:t>
            </a:r>
            <a:r>
              <a:rPr lang="fr-FR" baseline="0" dirty="0" err="1" smtClean="0"/>
              <a:t>metrics</a:t>
            </a:r>
            <a:r>
              <a:rPr lang="fr-FR" baseline="0" dirty="0" smtClean="0"/>
              <a:t> to </a:t>
            </a:r>
            <a:r>
              <a:rPr lang="fr-FR" baseline="0" dirty="0" err="1" smtClean="0"/>
              <a:t>track</a:t>
            </a:r>
            <a:r>
              <a:rPr lang="fr-FR" baseline="0" dirty="0" smtClean="0"/>
              <a:t> </a:t>
            </a:r>
            <a:r>
              <a:rPr lang="fr-FR" baseline="0" dirty="0" err="1" smtClean="0"/>
              <a:t>progress</a:t>
            </a:r>
            <a:r>
              <a:rPr lang="fr-FR" dirty="0" smtClean="0"/>
              <a:t> </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491FC547-C4D5-4385-9FF4-80E3F4833201}"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66970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lnSpcReduction="10000"/>
          </a:bodyPr>
          <a:lstStyle/>
          <a:p>
            <a:pPr lvl="0"/>
            <a:endParaRPr lang="en-GB" sz="1100" dirty="0"/>
          </a:p>
        </p:txBody>
      </p:sp>
      <p:sp>
        <p:nvSpPr>
          <p:cNvPr id="4" name="Slide Number Placeholder 3"/>
          <p:cNvSpPr>
            <a:spLocks noGrp="1"/>
          </p:cNvSpPr>
          <p:nvPr>
            <p:ph type="sldNum" sz="quarter" idx="10"/>
          </p:nvPr>
        </p:nvSpPr>
        <p:spPr/>
        <p:txBody>
          <a:bodyPr/>
          <a:lstStyle/>
          <a:p>
            <a:fld id="{F94F85F1-98EC-4D5B-8D2E-56C62F8449C2}" type="slidenum">
              <a:rPr lang="en-GB" smtClean="0">
                <a:solidFill>
                  <a:prstClr val="black"/>
                </a:solidFill>
              </a:rPr>
              <a:pPr/>
              <a:t>20</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GB" b="0" dirty="0" smtClean="0"/>
              <a:t>Main point is that these 10 indicators are critical – need others and need details of content but if do not have these measured as a start everywhere then will fail so they are the top priority – can add quality and content but need to have coverage first</a:t>
            </a:r>
          </a:p>
          <a:p>
            <a:pPr lvl="0"/>
            <a:endParaRPr lang="en-GB" b="0" dirty="0" smtClean="0"/>
          </a:p>
          <a:p>
            <a:pPr lvl="0"/>
            <a:r>
              <a:rPr lang="en-GB" sz="1100" b="0" dirty="0" smtClean="0"/>
              <a:t>DETAILS OF PROCESS OF SELECTION –background</a:t>
            </a:r>
            <a:r>
              <a:rPr lang="en-GB" sz="1100" b="0" baseline="0" dirty="0" smtClean="0"/>
              <a:t> to selection as described in Lancet Every Newborn paper 5 and web annex</a:t>
            </a:r>
          </a:p>
          <a:p>
            <a:pPr lvl="0"/>
            <a:endParaRPr lang="en-GB" sz="1100" b="0" dirty="0" smtClean="0"/>
          </a:p>
          <a:p>
            <a:pPr lvl="0"/>
            <a:r>
              <a:rPr lang="en-GB" sz="1100" b="1" dirty="0" smtClean="0"/>
              <a:t>Step 1: </a:t>
            </a:r>
            <a:r>
              <a:rPr lang="en-GB" sz="1100" dirty="0" smtClean="0"/>
              <a:t>Developed matrix of the relevant indicators </a:t>
            </a:r>
          </a:p>
          <a:p>
            <a:pPr lvl="0"/>
            <a:r>
              <a:rPr lang="en-GB" sz="1100" dirty="0" smtClean="0"/>
              <a:t>According to ENAP Impact FW from impact (mortality) down to input level including financial such as ODA.</a:t>
            </a:r>
          </a:p>
          <a:p>
            <a:pPr lvl="0"/>
            <a:endParaRPr lang="en-GB" sz="1100" dirty="0" smtClean="0"/>
          </a:p>
          <a:p>
            <a:pPr lvl="0"/>
            <a:r>
              <a:rPr lang="en-GB" sz="1100" b="1" dirty="0" smtClean="0"/>
              <a:t>Step 2: </a:t>
            </a:r>
            <a:r>
              <a:rPr lang="en-GB" sz="1100" dirty="0" smtClean="0"/>
              <a:t>Graded each indicator as follows:</a:t>
            </a:r>
          </a:p>
          <a:p>
            <a:pPr lvl="0"/>
            <a:r>
              <a:rPr lang="en-GB" sz="1100" dirty="0" smtClean="0"/>
              <a:t>Direct relevance to ENAP five obj and focus (from A to C)</a:t>
            </a:r>
          </a:p>
          <a:p>
            <a:pPr lvl="0"/>
            <a:r>
              <a:rPr lang="en-GB" sz="1100" dirty="0" smtClean="0"/>
              <a:t>Current availability of the data (from 1 to 3)</a:t>
            </a:r>
          </a:p>
          <a:p>
            <a:pPr lvl="0"/>
            <a:endParaRPr lang="en-GB" sz="1100" dirty="0" smtClean="0"/>
          </a:p>
          <a:p>
            <a:pPr lvl="0"/>
            <a:r>
              <a:rPr lang="en-GB" sz="1100" b="1" dirty="0" smtClean="0"/>
              <a:t>Step 3: </a:t>
            </a:r>
            <a:r>
              <a:rPr lang="en-GB" sz="1100" dirty="0" smtClean="0"/>
              <a:t>Ranked indicators </a:t>
            </a:r>
          </a:p>
          <a:p>
            <a:pPr marL="342900" lvl="1"/>
            <a:r>
              <a:rPr lang="en-GB" sz="1100" dirty="0" smtClean="0"/>
              <a:t>By A to C, with A being closest match to ENAP focus. </a:t>
            </a:r>
          </a:p>
          <a:p>
            <a:pPr marL="342900" lvl="1"/>
            <a:r>
              <a:rPr lang="en-GB" sz="1100" dirty="0" smtClean="0"/>
              <a:t>By 1 to 3 where 1 is most currently available</a:t>
            </a:r>
          </a:p>
          <a:p>
            <a:pPr marL="342900" lvl="1"/>
            <a:endParaRPr lang="en-GB" sz="1100" dirty="0" smtClean="0"/>
          </a:p>
          <a:p>
            <a:pPr marL="342900" lvl="1"/>
            <a:r>
              <a:rPr lang="en-GB" sz="1100" dirty="0" smtClean="0"/>
              <a:t>It was agreed to prioritise indicators based on match/importance  (category A) and then develop an urgent programme of work to improve the input data for those that are currently not available or only for a few countries. </a:t>
            </a:r>
          </a:p>
          <a:p>
            <a:pPr marL="342900" lvl="1"/>
            <a:r>
              <a:rPr lang="en-GB" sz="1100" dirty="0" smtClean="0"/>
              <a:t>eg HIV ART coverage data was lacking at the start of 3x5 but was quickly scaled up. </a:t>
            </a:r>
          </a:p>
          <a:p>
            <a:pPr marL="342900" lvl="1"/>
            <a:r>
              <a:rPr lang="en-GB" sz="1100" dirty="0" smtClean="0"/>
              <a:t>eg Malaria ITN data was also lacking but was addressed as a matter of urgency </a:t>
            </a:r>
          </a:p>
          <a:p>
            <a:pPr marL="514350" lvl="0" indent="-514350">
              <a:spcBef>
                <a:spcPts val="0"/>
              </a:spcBef>
              <a:buNone/>
            </a:pPr>
            <a:endParaRPr lang="en-GB" sz="1100" dirty="0" smtClean="0"/>
          </a:p>
          <a:p>
            <a:pPr marL="514350" lvl="0" indent="-514350">
              <a:spcBef>
                <a:spcPts val="0"/>
              </a:spcBef>
              <a:buNone/>
            </a:pPr>
            <a:r>
              <a:rPr lang="en-GB" sz="1100" dirty="0" smtClean="0"/>
              <a:t>	</a:t>
            </a:r>
            <a:endParaRPr lang="en-GB" sz="1100" dirty="0"/>
          </a:p>
        </p:txBody>
      </p:sp>
      <p:sp>
        <p:nvSpPr>
          <p:cNvPr id="4" name="Slide Number Placeholder 3"/>
          <p:cNvSpPr>
            <a:spLocks noGrp="1"/>
          </p:cNvSpPr>
          <p:nvPr>
            <p:ph type="sldNum" sz="quarter" idx="10"/>
          </p:nvPr>
        </p:nvSpPr>
        <p:spPr/>
        <p:txBody>
          <a:bodyPr/>
          <a:lstStyle/>
          <a:p>
            <a:fld id="{F94F85F1-98EC-4D5B-8D2E-56C62F8449C2}" type="slidenum">
              <a:rPr lang="en-GB" smtClean="0">
                <a:solidFill>
                  <a:prstClr val="black"/>
                </a:solidFill>
              </a:rPr>
              <a:pPr/>
              <a:t>21</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GB" b="0" dirty="0" smtClean="0"/>
              <a:t>Main point is that these 10 indicators are critical – need others and need details of content but if do not have these measured as a start everywhere then will fail so they are the top priority – can add quality and content but need to have coverage first</a:t>
            </a:r>
          </a:p>
          <a:p>
            <a:pPr lvl="0"/>
            <a:endParaRPr lang="en-GB" b="0" dirty="0" smtClean="0"/>
          </a:p>
          <a:p>
            <a:pPr lvl="0"/>
            <a:r>
              <a:rPr lang="en-GB" sz="1100" b="0" dirty="0" smtClean="0"/>
              <a:t>DETAILS OF PROCESS OF SELECTION –background</a:t>
            </a:r>
            <a:r>
              <a:rPr lang="en-GB" sz="1100" b="0" baseline="0" dirty="0" smtClean="0"/>
              <a:t> to selection as described in Lancet Every Newborn paper 5 and web annex</a:t>
            </a:r>
          </a:p>
          <a:p>
            <a:pPr lvl="0"/>
            <a:endParaRPr lang="en-GB" sz="1100" b="0" dirty="0" smtClean="0"/>
          </a:p>
          <a:p>
            <a:pPr lvl="0"/>
            <a:r>
              <a:rPr lang="en-GB" sz="1100" b="1" dirty="0" smtClean="0"/>
              <a:t>Step 1: </a:t>
            </a:r>
            <a:r>
              <a:rPr lang="en-GB" sz="1100" dirty="0" smtClean="0"/>
              <a:t>Developed matrix of the relevant indicators </a:t>
            </a:r>
          </a:p>
          <a:p>
            <a:pPr lvl="0"/>
            <a:r>
              <a:rPr lang="en-GB" sz="1100" dirty="0" smtClean="0"/>
              <a:t>According to ENAP Impact FW from impact (mortality) down to input level including financial such as ODA.</a:t>
            </a:r>
          </a:p>
          <a:p>
            <a:pPr lvl="0"/>
            <a:endParaRPr lang="en-GB" sz="1100" dirty="0" smtClean="0"/>
          </a:p>
          <a:p>
            <a:pPr lvl="0"/>
            <a:r>
              <a:rPr lang="en-GB" sz="1100" b="1" dirty="0" smtClean="0"/>
              <a:t>Step 2: </a:t>
            </a:r>
            <a:r>
              <a:rPr lang="en-GB" sz="1100" dirty="0" smtClean="0"/>
              <a:t>Graded each indicator as follows:</a:t>
            </a:r>
          </a:p>
          <a:p>
            <a:pPr lvl="0"/>
            <a:r>
              <a:rPr lang="en-GB" sz="1100" dirty="0" smtClean="0"/>
              <a:t>Direct relevance to ENAP five obj and focus (from A to C)</a:t>
            </a:r>
          </a:p>
          <a:p>
            <a:pPr lvl="0"/>
            <a:r>
              <a:rPr lang="en-GB" sz="1100" dirty="0" smtClean="0"/>
              <a:t>Current availability of the data (from 1 to 3)</a:t>
            </a:r>
          </a:p>
          <a:p>
            <a:pPr lvl="0"/>
            <a:endParaRPr lang="en-GB" sz="1100" dirty="0" smtClean="0"/>
          </a:p>
          <a:p>
            <a:pPr lvl="0"/>
            <a:r>
              <a:rPr lang="en-GB" sz="1100" b="1" dirty="0" smtClean="0"/>
              <a:t>Step 3: </a:t>
            </a:r>
            <a:r>
              <a:rPr lang="en-GB" sz="1100" dirty="0" smtClean="0"/>
              <a:t>Ranked indicators </a:t>
            </a:r>
          </a:p>
          <a:p>
            <a:pPr marL="342900" lvl="1"/>
            <a:r>
              <a:rPr lang="en-GB" sz="1100" dirty="0" smtClean="0"/>
              <a:t>By A to C, with A being closest match to ENAP focus. </a:t>
            </a:r>
          </a:p>
          <a:p>
            <a:pPr marL="342900" lvl="1"/>
            <a:r>
              <a:rPr lang="en-GB" sz="1100" dirty="0" smtClean="0"/>
              <a:t>By 1 to 3 where 1 is most currently available</a:t>
            </a:r>
          </a:p>
          <a:p>
            <a:pPr marL="342900" lvl="1"/>
            <a:endParaRPr lang="en-GB" sz="1100" dirty="0" smtClean="0"/>
          </a:p>
          <a:p>
            <a:pPr marL="342900" lvl="1"/>
            <a:r>
              <a:rPr lang="en-GB" sz="1100" dirty="0" smtClean="0"/>
              <a:t>It was agreed to prioritise indicators based on match/importance  (category A) and then develop an urgent programme of work to improve the input data for those that are currently not available or only for a few countries. </a:t>
            </a:r>
          </a:p>
          <a:p>
            <a:pPr marL="342900" lvl="1"/>
            <a:r>
              <a:rPr lang="en-GB" sz="1100" dirty="0" smtClean="0"/>
              <a:t>eg HIV ART coverage data was lacking at the start of 3x5 but was quickly scaled up. </a:t>
            </a:r>
          </a:p>
          <a:p>
            <a:pPr marL="342900" lvl="1"/>
            <a:r>
              <a:rPr lang="en-GB" sz="1100" dirty="0" smtClean="0"/>
              <a:t>eg Malaria ITN data was also lacking but was addressed as a matter of urgency </a:t>
            </a:r>
          </a:p>
          <a:p>
            <a:pPr marL="514350" lvl="0" indent="-514350">
              <a:spcBef>
                <a:spcPts val="0"/>
              </a:spcBef>
              <a:buNone/>
            </a:pPr>
            <a:endParaRPr lang="en-GB" sz="1100" dirty="0" smtClean="0"/>
          </a:p>
          <a:p>
            <a:pPr marL="514350" lvl="0" indent="-514350">
              <a:spcBef>
                <a:spcPts val="0"/>
              </a:spcBef>
              <a:buNone/>
            </a:pPr>
            <a:r>
              <a:rPr lang="en-GB" sz="1100" dirty="0" smtClean="0"/>
              <a:t>	</a:t>
            </a:r>
            <a:endParaRPr lang="en-GB" sz="1100" dirty="0"/>
          </a:p>
        </p:txBody>
      </p:sp>
      <p:sp>
        <p:nvSpPr>
          <p:cNvPr id="4" name="Slide Number Placeholder 3"/>
          <p:cNvSpPr>
            <a:spLocks noGrp="1"/>
          </p:cNvSpPr>
          <p:nvPr>
            <p:ph type="sldNum" sz="quarter" idx="10"/>
          </p:nvPr>
        </p:nvSpPr>
        <p:spPr/>
        <p:txBody>
          <a:bodyPr/>
          <a:lstStyle/>
          <a:p>
            <a:fld id="{F94F85F1-98EC-4D5B-8D2E-56C62F8449C2}" type="slidenum">
              <a:rPr lang="en-GB" smtClean="0">
                <a:solidFill>
                  <a:prstClr val="black"/>
                </a:solidFill>
              </a:rPr>
              <a:pPr/>
              <a:t>22</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b="0" u="none" dirty="0" smtClean="0"/>
              <a:t>ENAP 3 streams of implementation</a:t>
            </a:r>
          </a:p>
          <a:p>
            <a:endParaRPr lang="en-US" dirty="0" smtClean="0"/>
          </a:p>
          <a:p>
            <a:r>
              <a:rPr lang="en-US" b="0" u="none" dirty="0" smtClean="0"/>
              <a:t>Each has a group with 2 co chairs and a coordination group and then wider team</a:t>
            </a:r>
          </a:p>
          <a:p>
            <a:endParaRPr lang="en-US" dirty="0" smtClean="0"/>
          </a:p>
          <a:p>
            <a:r>
              <a:rPr lang="en-US" b="0" u="none" dirty="0" smtClean="0"/>
              <a:t>This slide focuses on the structure for the ENAP metrics </a:t>
            </a:r>
            <a:r>
              <a:rPr lang="en-US" b="0" u="none" dirty="0" err="1" smtClean="0"/>
              <a:t>gp</a:t>
            </a:r>
            <a:endParaRPr lang="en-US" b="0" u="none" dirty="0"/>
          </a:p>
        </p:txBody>
      </p:sp>
      <p:sp>
        <p:nvSpPr>
          <p:cNvPr id="4" name="Slide Number Placeholder 3"/>
          <p:cNvSpPr>
            <a:spLocks noGrp="1"/>
          </p:cNvSpPr>
          <p:nvPr>
            <p:ph type="sldNum" sz="quarter" idx="10"/>
          </p:nvPr>
        </p:nvSpPr>
        <p:spPr/>
        <p:txBody>
          <a:bodyPr/>
          <a:lstStyle/>
          <a:p>
            <a:pPr>
              <a:defRPr/>
            </a:pPr>
            <a:fld id="{B40A10F0-5CC4-430B-8CA4-BCF51614921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00511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DF15E-AEEA-476C-A6C4-89AEC76D404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59121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pic>
        <p:nvPicPr>
          <p:cNvPr id="8" name="Image 7" descr="Slide1.jpg"/>
          <p:cNvPicPr>
            <a:picLocks noChangeAspect="1"/>
          </p:cNvPicPr>
          <p:nvPr userDrawn="1"/>
        </p:nvPicPr>
        <p:blipFill>
          <a:blip r:embed="rId2" cstate="print"/>
          <a:stretch>
            <a:fillRect/>
          </a:stretch>
        </p:blipFill>
        <p:spPr>
          <a:xfrm>
            <a:off x="0" y="0"/>
            <a:ext cx="9160083" cy="6894000"/>
          </a:xfrm>
          <a:prstGeom prst="rect">
            <a:avLst/>
          </a:prstGeom>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_Backgrounds_v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4895" y="1683841"/>
            <a:ext cx="5038961" cy="1474002"/>
          </a:xfrm>
        </p:spPr>
        <p:txBody>
          <a:bodyPr anchor="t" anchorCtr="0">
            <a:normAutofit/>
          </a:bodyPr>
          <a:lstStyle>
            <a:lvl1pPr algn="l">
              <a:defRPr sz="4500" i="0" cap="all">
                <a:solidFill>
                  <a:schemeClr val="bg1"/>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4895" y="3443593"/>
            <a:ext cx="3653471" cy="1521301"/>
          </a:xfrm>
        </p:spPr>
        <p:txBody>
          <a:bodyPr>
            <a:normAutofit/>
          </a:bodyPr>
          <a:lstStyle>
            <a:lvl1pPr marL="0" indent="0" algn="l">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Box 5"/>
          <p:cNvSpPr txBox="1"/>
          <p:nvPr userDrawn="1"/>
        </p:nvSpPr>
        <p:spPr>
          <a:xfrm>
            <a:off x="437956"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7" name="TextBox 6"/>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11" name="Picture 10"/>
          <p:cNvPicPr>
            <a:picLocks noChangeAspect="1"/>
          </p:cNvPicPr>
          <p:nvPr userDrawn="1"/>
        </p:nvPicPr>
        <p:blipFill>
          <a:blip r:embed="rId3" cstate="print"/>
          <a:stretch>
            <a:fillRect/>
          </a:stretch>
        </p:blipFill>
        <p:spPr>
          <a:xfrm>
            <a:off x="556495" y="1266139"/>
            <a:ext cx="3860918" cy="417702"/>
          </a:xfrm>
          <a:prstGeom prst="rect">
            <a:avLst/>
          </a:prstGeom>
        </p:spPr>
      </p:pic>
    </p:spTree>
    <p:extLst>
      <p:ext uri="{BB962C8B-B14F-4D97-AF65-F5344CB8AC3E}">
        <p14:creationId xmlns:p14="http://schemas.microsoft.com/office/powerpoint/2010/main" val="19690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PPT_Backgrounds_v3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1865"/>
            <a:ext cx="8229600" cy="4903952"/>
          </a:xfrm>
        </p:spPr>
        <p:txBody>
          <a:bodyPr>
            <a:normAutofit/>
          </a:bodyPr>
          <a:lstStyle>
            <a:lvl1pPr marL="342900" indent="-342900">
              <a:buClr>
                <a:srgbClr val="00B4A3"/>
              </a:buClr>
              <a:buFont typeface="Wingdings" charset="2"/>
              <a:buChar char="§"/>
              <a:defRPr sz="2400"/>
            </a:lvl1pPr>
            <a:lvl2pPr marL="679450" indent="-285750">
              <a:buClr>
                <a:srgbClr val="0F2B67"/>
              </a:buClr>
              <a:buSzPct val="110000"/>
              <a:buFont typeface="Arial"/>
              <a:buChar char="•"/>
              <a:defRPr sz="2000"/>
            </a:lvl2pPr>
            <a:lvl3pPr marL="914400" indent="-228600">
              <a:buFont typeface="Lucida Grande"/>
              <a:buChar char="−"/>
              <a:defRPr sz="1800"/>
            </a:lvl3pPr>
            <a:lvl4pPr marL="1206500" indent="-228600" defTabSz="292100">
              <a:defRPr sz="1600"/>
            </a:lvl4pPr>
            <a:lvl5pPr marL="1485900" indent="-2286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
        <p:nvSpPr>
          <p:cNvPr id="10"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Tree>
    <p:extLst>
      <p:ext uri="{BB962C8B-B14F-4D97-AF65-F5344CB8AC3E}">
        <p14:creationId xmlns:p14="http://schemas.microsoft.com/office/powerpoint/2010/main" val="27766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5005"/>
            <a:ext cx="8229600" cy="4846220"/>
          </a:xfrm>
        </p:spPr>
        <p:txBody>
          <a:bodyPr>
            <a:normAutofit/>
          </a:bodyPr>
          <a:lstStyle>
            <a:lvl1pPr marL="342900" indent="-342900">
              <a:buClr>
                <a:srgbClr val="00B4A3"/>
              </a:buClr>
              <a:buFont typeface="Wingdings" charset="2"/>
              <a:buChar char="§"/>
              <a:defRPr sz="2400"/>
            </a:lvl1pPr>
            <a:lvl2pPr marL="628650" indent="-285750">
              <a:buClr>
                <a:schemeClr val="tx2"/>
              </a:buClr>
              <a:buSzPct val="110000"/>
              <a:buFont typeface="Arial"/>
              <a:buChar char="•"/>
              <a:defRPr sz="2000"/>
            </a:lvl2pPr>
            <a:lvl3pPr marL="914400" indent="-228600">
              <a:buFont typeface="Lucida Grande"/>
              <a:buChar char="−"/>
              <a:defRPr sz="1800"/>
            </a:lvl3pPr>
            <a:lvl4pPr marL="1257300" indent="-228600">
              <a:defRPr sz="1600"/>
            </a:lvl4pPr>
            <a:lvl5pPr marL="1549400" indent="-228600">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1975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9" name="Picture 18" descr="PPT_Backgrounds_v3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6" name="TextBox 5"/>
          <p:cNvSpPr txBox="1"/>
          <p:nvPr userDrawn="1"/>
        </p:nvSpPr>
        <p:spPr>
          <a:xfrm>
            <a:off x="454896"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7" name="TextBox 6"/>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8" name="Picture 7"/>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41373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PPT_Backgrounds_v3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7" name="TextBox 6"/>
          <p:cNvSpPr txBox="1"/>
          <p:nvPr userDrawn="1"/>
        </p:nvSpPr>
        <p:spPr>
          <a:xfrm>
            <a:off x="454896"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33527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PPT_Backgrounds_v3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6" name="TextBox 5"/>
          <p:cNvSpPr txBox="1"/>
          <p:nvPr userDrawn="1"/>
        </p:nvSpPr>
        <p:spPr>
          <a:xfrm>
            <a:off x="454896" y="6485153"/>
            <a:ext cx="3776241"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16103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31696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8" name="Footer Placeholder 7"/>
          <p:cNvSpPr>
            <a:spLocks noGrp="1"/>
          </p:cNvSpPr>
          <p:nvPr>
            <p:ph type="ftr" sz="quarter" idx="11"/>
          </p:nvPr>
        </p:nvSpPr>
        <p:spPr/>
        <p:txBody>
          <a:bodyPr/>
          <a:lstStyle/>
          <a:p>
            <a:endParaRPr lang="en-US" dirty="0">
              <a:solidFill>
                <a:srgbClr val="404040">
                  <a:tint val="75000"/>
                </a:srgbClr>
              </a:solidFill>
            </a:endParaRPr>
          </a:p>
        </p:txBody>
      </p:sp>
      <p:sp>
        <p:nvSpPr>
          <p:cNvPr id="9" name="Slide Number Placeholder 8"/>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756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4" name="Footer Placeholder 3"/>
          <p:cNvSpPr>
            <a:spLocks noGrp="1"/>
          </p:cNvSpPr>
          <p:nvPr>
            <p:ph type="ftr" sz="quarter" idx="11"/>
          </p:nvPr>
        </p:nvSpPr>
        <p:spPr/>
        <p:txBody>
          <a:bodyPr/>
          <a:lstStyle/>
          <a:p>
            <a:endParaRPr lang="en-US" dirty="0">
              <a:solidFill>
                <a:srgbClr val="404040">
                  <a:tint val="75000"/>
                </a:srgbClr>
              </a:solidFill>
            </a:endParaRPr>
          </a:p>
        </p:txBody>
      </p:sp>
      <p:sp>
        <p:nvSpPr>
          <p:cNvPr id="5" name="Slide Number Placeholder 4"/>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99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3" name="Footer Placeholder 2"/>
          <p:cNvSpPr>
            <a:spLocks noGrp="1"/>
          </p:cNvSpPr>
          <p:nvPr>
            <p:ph type="ftr" sz="quarter" idx="11"/>
          </p:nvPr>
        </p:nvSpPr>
        <p:spPr/>
        <p:txBody>
          <a:bodyPr/>
          <a:lstStyle/>
          <a:p>
            <a:endParaRPr lang="en-US" dirty="0">
              <a:solidFill>
                <a:srgbClr val="404040">
                  <a:tint val="75000"/>
                </a:srgbClr>
              </a:solidFill>
            </a:endParaRPr>
          </a:p>
        </p:txBody>
      </p:sp>
      <p:sp>
        <p:nvSpPr>
          <p:cNvPr id="4" name="Slide Number Placeholder 3"/>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1234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497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1547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4243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3930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_Backgrounds_v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4895" y="1683841"/>
            <a:ext cx="5038961" cy="1474002"/>
          </a:xfrm>
        </p:spPr>
        <p:txBody>
          <a:bodyPr anchor="t" anchorCtr="0">
            <a:normAutofit/>
          </a:bodyPr>
          <a:lstStyle>
            <a:lvl1pPr algn="l">
              <a:defRPr sz="4500" i="0" cap="all">
                <a:solidFill>
                  <a:schemeClr val="bg1"/>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4895" y="3443593"/>
            <a:ext cx="3653471" cy="1521301"/>
          </a:xfrm>
        </p:spPr>
        <p:txBody>
          <a:bodyPr>
            <a:normAutofit/>
          </a:bodyPr>
          <a:lstStyle>
            <a:lvl1pPr marL="0" indent="0" algn="l">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Box 5"/>
          <p:cNvSpPr txBox="1"/>
          <p:nvPr userDrawn="1"/>
        </p:nvSpPr>
        <p:spPr>
          <a:xfrm>
            <a:off x="437956"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7" name="TextBox 6"/>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11" name="Picture 10"/>
          <p:cNvPicPr>
            <a:picLocks noChangeAspect="1"/>
          </p:cNvPicPr>
          <p:nvPr userDrawn="1"/>
        </p:nvPicPr>
        <p:blipFill>
          <a:blip r:embed="rId3" cstate="print"/>
          <a:stretch>
            <a:fillRect/>
          </a:stretch>
        </p:blipFill>
        <p:spPr>
          <a:xfrm>
            <a:off x="556495" y="1266139"/>
            <a:ext cx="3860918" cy="417702"/>
          </a:xfrm>
          <a:prstGeom prst="rect">
            <a:avLst/>
          </a:prstGeom>
        </p:spPr>
      </p:pic>
    </p:spTree>
    <p:extLst>
      <p:ext uri="{BB962C8B-B14F-4D97-AF65-F5344CB8AC3E}">
        <p14:creationId xmlns:p14="http://schemas.microsoft.com/office/powerpoint/2010/main" val="19690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PPT_Backgrounds_v3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1865"/>
            <a:ext cx="8229600" cy="4903952"/>
          </a:xfrm>
        </p:spPr>
        <p:txBody>
          <a:bodyPr>
            <a:normAutofit/>
          </a:bodyPr>
          <a:lstStyle>
            <a:lvl1pPr marL="342900" indent="-342900">
              <a:buClr>
                <a:srgbClr val="00B4A3"/>
              </a:buClr>
              <a:buFont typeface="Wingdings" charset="2"/>
              <a:buChar char="§"/>
              <a:defRPr sz="2400"/>
            </a:lvl1pPr>
            <a:lvl2pPr marL="679450" indent="-285750">
              <a:buClr>
                <a:srgbClr val="0F2B67"/>
              </a:buClr>
              <a:buSzPct val="110000"/>
              <a:buFont typeface="Arial"/>
              <a:buChar char="•"/>
              <a:defRPr sz="2000"/>
            </a:lvl2pPr>
            <a:lvl3pPr marL="914400" indent="-228600">
              <a:buFont typeface="Lucida Grande"/>
              <a:buChar char="−"/>
              <a:defRPr sz="1800"/>
            </a:lvl3pPr>
            <a:lvl4pPr marL="1206500" indent="-228600" defTabSz="292100">
              <a:defRPr sz="1600"/>
            </a:lvl4pPr>
            <a:lvl5pPr marL="1485900" indent="-2286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27766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5005"/>
            <a:ext cx="8229600" cy="4846220"/>
          </a:xfrm>
        </p:spPr>
        <p:txBody>
          <a:bodyPr>
            <a:normAutofit/>
          </a:bodyPr>
          <a:lstStyle>
            <a:lvl1pPr marL="342900" indent="-342900">
              <a:buClr>
                <a:srgbClr val="00B4A3"/>
              </a:buClr>
              <a:buFont typeface="Wingdings" charset="2"/>
              <a:buChar char="§"/>
              <a:defRPr sz="2400"/>
            </a:lvl1pPr>
            <a:lvl2pPr marL="628650" indent="-285750">
              <a:buClr>
                <a:schemeClr val="tx2"/>
              </a:buClr>
              <a:buSzPct val="110000"/>
              <a:buFont typeface="Arial"/>
              <a:buChar char="•"/>
              <a:defRPr sz="2000"/>
            </a:lvl2pPr>
            <a:lvl3pPr marL="914400" indent="-228600">
              <a:buFont typeface="Lucida Grande"/>
              <a:buChar char="−"/>
              <a:defRPr sz="1800"/>
            </a:lvl3pPr>
            <a:lvl4pPr marL="1257300" indent="-228600">
              <a:defRPr sz="1600"/>
            </a:lvl4pPr>
            <a:lvl5pPr marL="1549400" indent="-228600">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1975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9" name="Picture 18" descr="PPT_Backgrounds_v3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6" name="TextBox 5"/>
          <p:cNvSpPr txBox="1"/>
          <p:nvPr userDrawn="1"/>
        </p:nvSpPr>
        <p:spPr>
          <a:xfrm>
            <a:off x="454896"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7" name="TextBox 6"/>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8" name="Picture 7"/>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41373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PPT_Backgrounds_v3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7" name="TextBox 6"/>
          <p:cNvSpPr txBox="1"/>
          <p:nvPr userDrawn="1"/>
        </p:nvSpPr>
        <p:spPr>
          <a:xfrm>
            <a:off x="454896"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33527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PPT_Backgrounds_v3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5" y="2501690"/>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6" name="TextBox 5"/>
          <p:cNvSpPr txBox="1"/>
          <p:nvPr userDrawn="1"/>
        </p:nvSpPr>
        <p:spPr>
          <a:xfrm>
            <a:off x="454896" y="6485153"/>
            <a:ext cx="3776241"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0" y="6136025"/>
            <a:ext cx="873760" cy="94530"/>
          </a:xfrm>
          <a:prstGeom prst="rect">
            <a:avLst/>
          </a:prstGeom>
        </p:spPr>
      </p:pic>
    </p:spTree>
    <p:extLst>
      <p:ext uri="{BB962C8B-B14F-4D97-AF65-F5344CB8AC3E}">
        <p14:creationId xmlns:p14="http://schemas.microsoft.com/office/powerpoint/2010/main" val="16103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31696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8" name="Footer Placeholder 7"/>
          <p:cNvSpPr>
            <a:spLocks noGrp="1"/>
          </p:cNvSpPr>
          <p:nvPr>
            <p:ph type="ftr" sz="quarter" idx="11"/>
          </p:nvPr>
        </p:nvSpPr>
        <p:spPr/>
        <p:txBody>
          <a:bodyPr/>
          <a:lstStyle/>
          <a:p>
            <a:endParaRPr lang="en-US" dirty="0">
              <a:solidFill>
                <a:srgbClr val="404040">
                  <a:tint val="75000"/>
                </a:srgbClr>
              </a:solidFill>
            </a:endParaRPr>
          </a:p>
        </p:txBody>
      </p:sp>
      <p:sp>
        <p:nvSpPr>
          <p:cNvPr id="9" name="Slide Number Placeholder 8"/>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756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4" name="Footer Placeholder 3"/>
          <p:cNvSpPr>
            <a:spLocks noGrp="1"/>
          </p:cNvSpPr>
          <p:nvPr>
            <p:ph type="ftr" sz="quarter" idx="11"/>
          </p:nvPr>
        </p:nvSpPr>
        <p:spPr/>
        <p:txBody>
          <a:bodyPr/>
          <a:lstStyle/>
          <a:p>
            <a:endParaRPr lang="en-US" dirty="0">
              <a:solidFill>
                <a:srgbClr val="404040">
                  <a:tint val="75000"/>
                </a:srgbClr>
              </a:solidFill>
            </a:endParaRPr>
          </a:p>
        </p:txBody>
      </p:sp>
      <p:sp>
        <p:nvSpPr>
          <p:cNvPr id="5" name="Slide Number Placeholder 4"/>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99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3" name="Footer Placeholder 2"/>
          <p:cNvSpPr>
            <a:spLocks noGrp="1"/>
          </p:cNvSpPr>
          <p:nvPr>
            <p:ph type="ftr" sz="quarter" idx="11"/>
          </p:nvPr>
        </p:nvSpPr>
        <p:spPr/>
        <p:txBody>
          <a:bodyPr/>
          <a:lstStyle/>
          <a:p>
            <a:endParaRPr lang="en-US" dirty="0">
              <a:solidFill>
                <a:srgbClr val="404040">
                  <a:tint val="75000"/>
                </a:srgbClr>
              </a:solidFill>
            </a:endParaRPr>
          </a:p>
        </p:txBody>
      </p:sp>
      <p:sp>
        <p:nvSpPr>
          <p:cNvPr id="4" name="Slide Number Placeholder 3"/>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1234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497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1547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4243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8" name="Espace réservé du pied de page 7"/>
          <p:cNvSpPr>
            <a:spLocks noGrp="1"/>
          </p:cNvSpPr>
          <p:nvPr>
            <p:ph type="ftr" sz="quarter" idx="11"/>
          </p:nvPr>
        </p:nvSpPr>
        <p:spPr/>
        <p:txBody>
          <a:bodyPr/>
          <a:lstStyle/>
          <a:p>
            <a:endParaRPr lang="fr-FR">
              <a:solidFill>
                <a:srgbClr val="414141">
                  <a:tint val="75000"/>
                </a:srgbClr>
              </a:solidFill>
            </a:endParaRPr>
          </a:p>
        </p:txBody>
      </p:sp>
      <p:sp>
        <p:nvSpPr>
          <p:cNvPr id="9" name="Espace réservé du numéro de diapositive 8"/>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3930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50168F6-EB35-3E4A-9416-AC82F70E97D1}" type="datetimeFigureOut">
              <a:rPr lang="fr-FR" smtClean="0">
                <a:solidFill>
                  <a:srgbClr val="414141">
                    <a:tint val="75000"/>
                  </a:srgbClr>
                </a:solidFill>
              </a:rPr>
              <a:pPr/>
              <a:t>23/05/2016</a:t>
            </a:fld>
            <a:endParaRPr lang="fr-FR" dirty="0">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dirty="0">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dirty="0">
              <a:solidFill>
                <a:srgbClr val="414141">
                  <a:tint val="75000"/>
                </a:srgbClr>
              </a:solidFill>
            </a:endParaRPr>
          </a:p>
        </p:txBody>
      </p:sp>
      <p:pic>
        <p:nvPicPr>
          <p:cNvPr id="8" name="Image 7" descr="Slid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60083" cy="6894000"/>
          </a:xfrm>
          <a:prstGeom prst="rect">
            <a:avLst/>
          </a:prstGeom>
        </p:spPr>
      </p:pic>
    </p:spTree>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_Backgrounds_v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4896" y="1683841"/>
            <a:ext cx="5038961" cy="1474002"/>
          </a:xfrm>
        </p:spPr>
        <p:txBody>
          <a:bodyPr anchor="t" anchorCtr="0">
            <a:normAutofit/>
          </a:bodyPr>
          <a:lstStyle>
            <a:lvl1pPr algn="l">
              <a:defRPr sz="4500" i="0" cap="all">
                <a:solidFill>
                  <a:schemeClr val="bg1"/>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4896" y="3443595"/>
            <a:ext cx="3653471" cy="1521301"/>
          </a:xfrm>
        </p:spPr>
        <p:txBody>
          <a:bodyPr>
            <a:normAutofit/>
          </a:bodyPr>
          <a:lstStyle>
            <a:lvl1pPr marL="0" indent="0" algn="l">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Box 5"/>
          <p:cNvSpPr txBox="1"/>
          <p:nvPr userDrawn="1"/>
        </p:nvSpPr>
        <p:spPr>
          <a:xfrm>
            <a:off x="437956" y="6485155"/>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7" name="TextBox 6"/>
          <p:cNvSpPr txBox="1"/>
          <p:nvPr userDrawn="1"/>
        </p:nvSpPr>
        <p:spPr>
          <a:xfrm>
            <a:off x="7129506" y="6514444"/>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11" name="Picture 10"/>
          <p:cNvPicPr>
            <a:picLocks noChangeAspect="1"/>
          </p:cNvPicPr>
          <p:nvPr userDrawn="1"/>
        </p:nvPicPr>
        <p:blipFill>
          <a:blip r:embed="rId3" cstate="print"/>
          <a:stretch>
            <a:fillRect/>
          </a:stretch>
        </p:blipFill>
        <p:spPr>
          <a:xfrm>
            <a:off x="556496" y="1266139"/>
            <a:ext cx="3860918" cy="417702"/>
          </a:xfrm>
          <a:prstGeom prst="rect">
            <a:avLst/>
          </a:prstGeom>
        </p:spPr>
      </p:pic>
    </p:spTree>
    <p:extLst>
      <p:ext uri="{BB962C8B-B14F-4D97-AF65-F5344CB8AC3E}">
        <p14:creationId xmlns:p14="http://schemas.microsoft.com/office/powerpoint/2010/main" val="19690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PPT_Backgrounds_v3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1865"/>
            <a:ext cx="8229600" cy="4903952"/>
          </a:xfrm>
        </p:spPr>
        <p:txBody>
          <a:bodyPr>
            <a:normAutofit/>
          </a:bodyPr>
          <a:lstStyle>
            <a:lvl1pPr marL="342900" indent="-342900">
              <a:buClr>
                <a:srgbClr val="00B4A3"/>
              </a:buClr>
              <a:buFont typeface="Wingdings" charset="2"/>
              <a:buChar char="§"/>
              <a:defRPr sz="2400"/>
            </a:lvl1pPr>
            <a:lvl2pPr marL="679450" indent="-285750">
              <a:buClr>
                <a:srgbClr val="0F2B67"/>
              </a:buClr>
              <a:buSzPct val="110000"/>
              <a:buFont typeface="Arial"/>
              <a:buChar char="•"/>
              <a:defRPr sz="2000"/>
            </a:lvl2pPr>
            <a:lvl3pPr marL="914400" indent="-228600">
              <a:buFont typeface="Lucida Grande"/>
              <a:buChar char="−"/>
              <a:defRPr sz="1800"/>
            </a:lvl3pPr>
            <a:lvl4pPr marL="1206500" indent="-228600" defTabSz="292100">
              <a:defRPr sz="1600"/>
            </a:lvl4pPr>
            <a:lvl5pPr marL="1485900" indent="-2286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85155"/>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4"/>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1" y="6136025"/>
            <a:ext cx="873760" cy="94530"/>
          </a:xfrm>
          <a:prstGeom prst="rect">
            <a:avLst/>
          </a:prstGeom>
        </p:spPr>
      </p:pic>
    </p:spTree>
    <p:extLst>
      <p:ext uri="{BB962C8B-B14F-4D97-AF65-F5344CB8AC3E}">
        <p14:creationId xmlns:p14="http://schemas.microsoft.com/office/powerpoint/2010/main" val="27766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5005"/>
            <a:ext cx="8229600" cy="4846220"/>
          </a:xfrm>
        </p:spPr>
        <p:txBody>
          <a:bodyPr>
            <a:normAutofit/>
          </a:bodyPr>
          <a:lstStyle>
            <a:lvl1pPr marL="342900" indent="-342900">
              <a:buClr>
                <a:srgbClr val="00B4A3"/>
              </a:buClr>
              <a:buFont typeface="Wingdings" charset="2"/>
              <a:buChar char="§"/>
              <a:defRPr sz="2400"/>
            </a:lvl1pPr>
            <a:lvl2pPr marL="628650" indent="-285750">
              <a:buClr>
                <a:schemeClr val="tx2"/>
              </a:buClr>
              <a:buSzPct val="110000"/>
              <a:buFont typeface="Arial"/>
              <a:buChar char="•"/>
              <a:defRPr sz="2000"/>
            </a:lvl2pPr>
            <a:lvl3pPr marL="914400" indent="-228600">
              <a:buFont typeface="Lucida Grande"/>
              <a:buChar char="−"/>
              <a:defRPr sz="1800"/>
            </a:lvl3pPr>
            <a:lvl4pPr marL="1257300" indent="-228600">
              <a:defRPr sz="1600"/>
            </a:lvl4pPr>
            <a:lvl5pPr marL="1549400" indent="-228600">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85155"/>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4"/>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1" y="6136025"/>
            <a:ext cx="873760" cy="94530"/>
          </a:xfrm>
          <a:prstGeom prst="rect">
            <a:avLst/>
          </a:prstGeom>
        </p:spPr>
      </p:pic>
    </p:spTree>
    <p:extLst>
      <p:ext uri="{BB962C8B-B14F-4D97-AF65-F5344CB8AC3E}">
        <p14:creationId xmlns:p14="http://schemas.microsoft.com/office/powerpoint/2010/main" val="1975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9" name="Picture 18" descr="PPT_Backgrounds_v3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6" y="2501692"/>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6" name="TextBox 5"/>
          <p:cNvSpPr txBox="1"/>
          <p:nvPr userDrawn="1"/>
        </p:nvSpPr>
        <p:spPr>
          <a:xfrm>
            <a:off x="454896" y="6485155"/>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7" name="TextBox 6"/>
          <p:cNvSpPr txBox="1"/>
          <p:nvPr userDrawn="1"/>
        </p:nvSpPr>
        <p:spPr>
          <a:xfrm>
            <a:off x="7129506" y="6514444"/>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8" name="Picture 7"/>
          <p:cNvPicPr>
            <a:picLocks noChangeAspect="1"/>
          </p:cNvPicPr>
          <p:nvPr userDrawn="1"/>
        </p:nvPicPr>
        <p:blipFill>
          <a:blip r:embed="rId3" cstate="print"/>
          <a:stretch>
            <a:fillRect/>
          </a:stretch>
        </p:blipFill>
        <p:spPr>
          <a:xfrm>
            <a:off x="538481" y="6136025"/>
            <a:ext cx="873760" cy="94530"/>
          </a:xfrm>
          <a:prstGeom prst="rect">
            <a:avLst/>
          </a:prstGeom>
        </p:spPr>
      </p:pic>
    </p:spTree>
    <p:extLst>
      <p:ext uri="{BB962C8B-B14F-4D97-AF65-F5344CB8AC3E}">
        <p14:creationId xmlns:p14="http://schemas.microsoft.com/office/powerpoint/2010/main" val="41373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PPT_Backgrounds_v3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6" y="2501692"/>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7" name="TextBox 6"/>
          <p:cNvSpPr txBox="1"/>
          <p:nvPr userDrawn="1"/>
        </p:nvSpPr>
        <p:spPr>
          <a:xfrm>
            <a:off x="454896" y="6485155"/>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4"/>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1" y="6136025"/>
            <a:ext cx="873760" cy="94530"/>
          </a:xfrm>
          <a:prstGeom prst="rect">
            <a:avLst/>
          </a:prstGeom>
        </p:spPr>
      </p:pic>
    </p:spTree>
    <p:extLst>
      <p:ext uri="{BB962C8B-B14F-4D97-AF65-F5344CB8AC3E}">
        <p14:creationId xmlns:p14="http://schemas.microsoft.com/office/powerpoint/2010/main" val="33527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PPT_Backgrounds_v3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Title 1"/>
          <p:cNvSpPr>
            <a:spLocks noGrp="1"/>
          </p:cNvSpPr>
          <p:nvPr>
            <p:ph type="ctrTitle"/>
          </p:nvPr>
        </p:nvSpPr>
        <p:spPr>
          <a:xfrm>
            <a:off x="454896" y="2501692"/>
            <a:ext cx="4769571" cy="1233467"/>
          </a:xfrm>
        </p:spPr>
        <p:txBody>
          <a:bodyPr>
            <a:noAutofit/>
          </a:bodyPr>
          <a:lstStyle>
            <a:lvl1pPr algn="l">
              <a:defRPr sz="4300" i="0" cap="all">
                <a:solidFill>
                  <a:schemeClr val="bg1"/>
                </a:solidFill>
                <a:latin typeface="Helvetica"/>
                <a:cs typeface="Helvetica"/>
              </a:defRPr>
            </a:lvl1pPr>
          </a:lstStyle>
          <a:p>
            <a:r>
              <a:rPr lang="en-US" dirty="0" smtClean="0"/>
              <a:t>Click to edit Master title style</a:t>
            </a:r>
            <a:endParaRPr lang="en-US" dirty="0"/>
          </a:p>
        </p:txBody>
      </p:sp>
      <p:sp>
        <p:nvSpPr>
          <p:cNvPr id="22" name="Slide Number Placeholder 5"/>
          <p:cNvSpPr txBox="1">
            <a:spLocks/>
          </p:cNvSpPr>
          <p:nvPr userDrawn="1"/>
        </p:nvSpPr>
        <p:spPr>
          <a:xfrm>
            <a:off x="6553200" y="599122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4E4E4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4CC2BF-4885-3349-88F7-B6349E61BE5A}" type="slidenum">
              <a:rPr lang="en-US" smtClean="0">
                <a:latin typeface="Helvetica"/>
                <a:cs typeface="Helvetica"/>
              </a:rPr>
              <a:pPr/>
              <a:t>‹#›</a:t>
            </a:fld>
            <a:endParaRPr lang="en-US" dirty="0">
              <a:latin typeface="Helvetica"/>
              <a:cs typeface="Helvetica"/>
            </a:endParaRPr>
          </a:p>
        </p:txBody>
      </p:sp>
      <p:sp>
        <p:nvSpPr>
          <p:cNvPr id="6" name="TextBox 5"/>
          <p:cNvSpPr txBox="1"/>
          <p:nvPr userDrawn="1"/>
        </p:nvSpPr>
        <p:spPr>
          <a:xfrm>
            <a:off x="454896" y="6485155"/>
            <a:ext cx="3776241"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8" name="TextBox 7"/>
          <p:cNvSpPr txBox="1"/>
          <p:nvPr userDrawn="1"/>
        </p:nvSpPr>
        <p:spPr>
          <a:xfrm>
            <a:off x="7129506" y="6514444"/>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9" name="Picture 8"/>
          <p:cNvPicPr>
            <a:picLocks noChangeAspect="1"/>
          </p:cNvPicPr>
          <p:nvPr userDrawn="1"/>
        </p:nvPicPr>
        <p:blipFill>
          <a:blip r:embed="rId3" cstate="print"/>
          <a:stretch>
            <a:fillRect/>
          </a:stretch>
        </p:blipFill>
        <p:spPr>
          <a:xfrm>
            <a:off x="538481" y="6136025"/>
            <a:ext cx="873760" cy="94530"/>
          </a:xfrm>
          <a:prstGeom prst="rect">
            <a:avLst/>
          </a:prstGeom>
        </p:spPr>
      </p:pic>
    </p:spTree>
    <p:extLst>
      <p:ext uri="{BB962C8B-B14F-4D97-AF65-F5344CB8AC3E}">
        <p14:creationId xmlns:p14="http://schemas.microsoft.com/office/powerpoint/2010/main" val="16103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31696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8" name="Footer Placeholder 7"/>
          <p:cNvSpPr>
            <a:spLocks noGrp="1"/>
          </p:cNvSpPr>
          <p:nvPr>
            <p:ph type="ftr" sz="quarter" idx="11"/>
          </p:nvPr>
        </p:nvSpPr>
        <p:spPr/>
        <p:txBody>
          <a:bodyPr/>
          <a:lstStyle/>
          <a:p>
            <a:endParaRPr lang="en-US" dirty="0">
              <a:solidFill>
                <a:srgbClr val="404040">
                  <a:tint val="75000"/>
                </a:srgbClr>
              </a:solidFill>
            </a:endParaRPr>
          </a:p>
        </p:txBody>
      </p:sp>
      <p:sp>
        <p:nvSpPr>
          <p:cNvPr id="9" name="Slide Number Placeholder 8"/>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756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4" name="Espace réservé du pied de page 3"/>
          <p:cNvSpPr>
            <a:spLocks noGrp="1"/>
          </p:cNvSpPr>
          <p:nvPr>
            <p:ph type="ftr" sz="quarter" idx="11"/>
          </p:nvPr>
        </p:nvSpPr>
        <p:spPr/>
        <p:txBody>
          <a:bodyPr/>
          <a:lstStyle/>
          <a:p>
            <a:endParaRPr lang="fr-FR">
              <a:solidFill>
                <a:srgbClr val="414141">
                  <a:tint val="75000"/>
                </a:srgbClr>
              </a:solidFill>
            </a:endParaRPr>
          </a:p>
        </p:txBody>
      </p:sp>
      <p:sp>
        <p:nvSpPr>
          <p:cNvPr id="5" name="Espace réservé du numéro de diapositive 4"/>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4" name="Footer Placeholder 3"/>
          <p:cNvSpPr>
            <a:spLocks noGrp="1"/>
          </p:cNvSpPr>
          <p:nvPr>
            <p:ph type="ftr" sz="quarter" idx="11"/>
          </p:nvPr>
        </p:nvSpPr>
        <p:spPr/>
        <p:txBody>
          <a:bodyPr/>
          <a:lstStyle/>
          <a:p>
            <a:endParaRPr lang="en-US" dirty="0">
              <a:solidFill>
                <a:srgbClr val="404040">
                  <a:tint val="75000"/>
                </a:srgbClr>
              </a:solidFill>
            </a:endParaRPr>
          </a:p>
        </p:txBody>
      </p:sp>
      <p:sp>
        <p:nvSpPr>
          <p:cNvPr id="5" name="Slide Number Placeholder 4"/>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99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3" name="Footer Placeholder 2"/>
          <p:cNvSpPr>
            <a:spLocks noGrp="1"/>
          </p:cNvSpPr>
          <p:nvPr>
            <p:ph type="ftr" sz="quarter" idx="11"/>
          </p:nvPr>
        </p:nvSpPr>
        <p:spPr/>
        <p:txBody>
          <a:bodyPr/>
          <a:lstStyle/>
          <a:p>
            <a:endParaRPr lang="en-US" dirty="0">
              <a:solidFill>
                <a:srgbClr val="404040">
                  <a:tint val="75000"/>
                </a:srgbClr>
              </a:solidFill>
            </a:endParaRPr>
          </a:p>
        </p:txBody>
      </p:sp>
      <p:sp>
        <p:nvSpPr>
          <p:cNvPr id="4" name="Slide Number Placeholder 3"/>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1234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497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1547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4243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3930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0/50 Color Block">
    <p:bg>
      <p:bgPr>
        <a:gradFill flip="none" rotWithShape="1">
          <a:gsLst>
            <a:gs pos="0">
              <a:schemeClr val="accent3">
                <a:lumMod val="75000"/>
              </a:schemeClr>
            </a:gs>
            <a:gs pos="50000">
              <a:schemeClr val="accent1">
                <a:tint val="44500"/>
                <a:satMod val="160000"/>
              </a:schemeClr>
            </a:gs>
            <a:gs pos="100000">
              <a:schemeClr val="accent1">
                <a:tint val="23500"/>
                <a:satMod val="160000"/>
              </a:schemeClr>
            </a:gs>
            <a:gs pos="100000">
              <a:srgbClr val="353270"/>
            </a:gs>
          </a:gsLst>
          <a:lin ang="16200000" scaled="1"/>
          <a:tileRect/>
        </a:gradFill>
        <a:effectLst/>
      </p:bgPr>
    </p:bg>
    <p:spTree>
      <p:nvGrpSpPr>
        <p:cNvPr id="1" name=""/>
        <p:cNvGrpSpPr/>
        <p:nvPr/>
      </p:nvGrpSpPr>
      <p:grpSpPr>
        <a:xfrm>
          <a:off x="0" y="0"/>
          <a:ext cx="0" cy="0"/>
          <a:chOff x="0" y="0"/>
          <a:chExt cx="0" cy="0"/>
        </a:xfrm>
      </p:grpSpPr>
      <p:sp>
        <p:nvSpPr>
          <p:cNvPr id="5" name="Rectangle 4"/>
          <p:cNvSpPr/>
          <p:nvPr userDrawn="1"/>
        </p:nvSpPr>
        <p:spPr>
          <a:xfrm>
            <a:off x="1" y="0"/>
            <a:ext cx="2550017" cy="6858000"/>
          </a:xfrm>
          <a:prstGeom prst="rect">
            <a:avLst/>
          </a:prstGeom>
          <a:gradFill flip="none" rotWithShape="1">
            <a:gsLst>
              <a:gs pos="0">
                <a:srgbClr val="353270">
                  <a:shade val="30000"/>
                  <a:satMod val="115000"/>
                </a:srgbClr>
              </a:gs>
              <a:gs pos="50000">
                <a:srgbClr val="353270">
                  <a:shade val="67500"/>
                  <a:satMod val="115000"/>
                </a:srgbClr>
              </a:gs>
              <a:gs pos="100000">
                <a:srgbClr val="353270">
                  <a:shade val="100000"/>
                  <a:satMod val="11500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E4E9EC"/>
              </a:solidFill>
            </a:endParaRPr>
          </a:p>
        </p:txBody>
      </p:sp>
      <p:sp>
        <p:nvSpPr>
          <p:cNvPr id="6" name="Text Placeholder 11"/>
          <p:cNvSpPr>
            <a:spLocks noGrp="1"/>
          </p:cNvSpPr>
          <p:nvPr>
            <p:ph type="body" sz="quarter" idx="10" hasCustomPrompt="1"/>
          </p:nvPr>
        </p:nvSpPr>
        <p:spPr>
          <a:xfrm>
            <a:off x="5197476" y="1103315"/>
            <a:ext cx="3330575" cy="4651375"/>
          </a:xfrm>
          <a:prstGeom prst="rect">
            <a:avLst/>
          </a:prstGeom>
        </p:spPr>
        <p:txBody>
          <a:bodyPr vert="horz" lIns="0" tIns="0" rIns="0" bIns="0" anchor="ctr"/>
          <a:lstStyle>
            <a:lvl1pPr marL="228600" indent="-228600">
              <a:spcBef>
                <a:spcPts val="0"/>
              </a:spcBef>
              <a:spcAft>
                <a:spcPts val="800"/>
              </a:spcAft>
              <a:defRPr sz="1600" b="0" i="0">
                <a:solidFill>
                  <a:srgbClr val="4E4F50"/>
                </a:solidFill>
                <a:latin typeface="Gill Sans Light"/>
                <a:cs typeface="Gill Sans Light"/>
              </a:defRPr>
            </a:lvl1pPr>
            <a:lvl2pPr>
              <a:defRPr sz="1400"/>
            </a:lvl2pPr>
            <a:lvl3pPr>
              <a:defRPr sz="1400"/>
            </a:lvl3pPr>
            <a:lvl4pPr>
              <a:defRPr sz="1400"/>
            </a:lvl4pPr>
            <a:lvl5pPr>
              <a:defRPr sz="1400"/>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Vestibulum</a:t>
            </a:r>
            <a:r>
              <a:rPr lang="en-US" dirty="0" smtClean="0"/>
              <a:t> ac ligula </a:t>
            </a:r>
            <a:r>
              <a:rPr lang="en-US" dirty="0" err="1" smtClean="0"/>
              <a:t>ultricies</a:t>
            </a:r>
            <a:r>
              <a:rPr lang="en-US" dirty="0" smtClean="0"/>
              <a:t>, </a:t>
            </a:r>
            <a:r>
              <a:rPr lang="en-US" dirty="0" err="1" smtClean="0"/>
              <a:t>consequat</a:t>
            </a:r>
            <a:r>
              <a:rPr lang="en-US" dirty="0" smtClean="0"/>
              <a:t> </a:t>
            </a:r>
            <a:r>
              <a:rPr lang="en-US" dirty="0" err="1" smtClean="0"/>
              <a:t>velit</a:t>
            </a:r>
            <a:r>
              <a:rPr lang="en-US" dirty="0" smtClean="0"/>
              <a:t> </a:t>
            </a:r>
            <a:r>
              <a:rPr lang="en-US" dirty="0" err="1" smtClean="0"/>
              <a:t>sed</a:t>
            </a:r>
            <a:r>
              <a:rPr lang="en-US" dirty="0" smtClean="0"/>
              <a:t>, </a:t>
            </a:r>
            <a:r>
              <a:rPr lang="en-US" dirty="0" err="1" smtClean="0"/>
              <a:t>molestie</a:t>
            </a:r>
            <a:r>
              <a:rPr lang="en-US" dirty="0" smtClean="0"/>
              <a:t> </a:t>
            </a:r>
            <a:r>
              <a:rPr lang="en-US" dirty="0" err="1" smtClean="0"/>
              <a:t>justo</a:t>
            </a:r>
            <a:r>
              <a:rPr lang="en-US" dirty="0" smtClean="0"/>
              <a:t>. </a:t>
            </a:r>
            <a:r>
              <a:rPr lang="en-US" dirty="0" err="1" smtClean="0"/>
              <a:t>rutrum</a:t>
            </a:r>
            <a:r>
              <a:rPr lang="en-US" dirty="0" smtClean="0"/>
              <a:t>. </a:t>
            </a:r>
          </a:p>
          <a:p>
            <a:pPr lvl="0"/>
            <a:r>
              <a:rPr lang="en-US" dirty="0" err="1" smtClean="0"/>
              <a:t>Curabitur</a:t>
            </a:r>
            <a:r>
              <a:rPr lang="en-US" dirty="0" smtClean="0"/>
              <a:t> </a:t>
            </a:r>
            <a:r>
              <a:rPr lang="en-US" dirty="0" err="1" smtClean="0"/>
              <a:t>sed</a:t>
            </a:r>
            <a:r>
              <a:rPr lang="en-US" dirty="0" smtClean="0"/>
              <a:t> </a:t>
            </a:r>
            <a:r>
              <a:rPr lang="en-US" dirty="0" err="1" smtClean="0"/>
              <a:t>rhoncus</a:t>
            </a:r>
            <a:r>
              <a:rPr lang="en-US" dirty="0" smtClean="0"/>
              <a:t> </a:t>
            </a:r>
            <a:r>
              <a:rPr lang="en-US" dirty="0" err="1" smtClean="0"/>
              <a:t>eros</a:t>
            </a:r>
            <a:r>
              <a:rPr lang="en-US" dirty="0" smtClean="0"/>
              <a:t>. </a:t>
            </a:r>
            <a:r>
              <a:rPr lang="en-US" dirty="0" err="1" smtClean="0"/>
              <a:t>Fusce</a:t>
            </a:r>
            <a:r>
              <a:rPr lang="en-US" dirty="0" smtClean="0"/>
              <a:t> tempus </a:t>
            </a:r>
            <a:r>
              <a:rPr lang="en-US" dirty="0" err="1" smtClean="0"/>
              <a:t>metus</a:t>
            </a:r>
            <a:endParaRPr lang="en-US" dirty="0" smtClean="0"/>
          </a:p>
          <a:p>
            <a:pPr lvl="0"/>
            <a:r>
              <a:rPr lang="en-US" dirty="0" err="1" smtClean="0"/>
              <a:t>Quisque</a:t>
            </a:r>
            <a:r>
              <a:rPr lang="en-US" dirty="0" smtClean="0"/>
              <a:t> </a:t>
            </a:r>
            <a:r>
              <a:rPr lang="en-US" dirty="0" err="1" smtClean="0"/>
              <a:t>suscipit</a:t>
            </a:r>
            <a:r>
              <a:rPr lang="en-US" dirty="0" smtClean="0"/>
              <a:t> </a:t>
            </a:r>
            <a:r>
              <a:rPr lang="en-US" dirty="0" err="1" smtClean="0"/>
              <a:t>enim</a:t>
            </a:r>
            <a:r>
              <a:rPr lang="en-US" dirty="0" smtClean="0"/>
              <a:t> </a:t>
            </a:r>
            <a:r>
              <a:rPr lang="en-US" dirty="0" err="1" smtClean="0"/>
              <a:t>arcu</a:t>
            </a:r>
            <a:r>
              <a:rPr lang="en-US" dirty="0" smtClean="0"/>
              <a:t>, a </a:t>
            </a:r>
            <a:r>
              <a:rPr lang="en-US" dirty="0" err="1" smtClean="0"/>
              <a:t>tristique</a:t>
            </a:r>
            <a:r>
              <a:rPr lang="en-US" dirty="0" smtClean="0"/>
              <a:t> </a:t>
            </a:r>
            <a:r>
              <a:rPr lang="en-US" dirty="0" err="1" smtClean="0"/>
              <a:t>ipsum</a:t>
            </a:r>
            <a:r>
              <a:rPr lang="en-US" dirty="0" smtClean="0"/>
              <a:t> </a:t>
            </a:r>
            <a:r>
              <a:rPr lang="en-US" dirty="0" err="1" smtClean="0"/>
              <a:t>dapibus</a:t>
            </a:r>
            <a:r>
              <a:rPr lang="en-US" dirty="0" smtClean="0"/>
              <a:t> </a:t>
            </a:r>
            <a:r>
              <a:rPr lang="en-US" dirty="0" err="1" smtClean="0"/>
              <a:t>eget</a:t>
            </a:r>
            <a:r>
              <a:rPr lang="en-US" dirty="0" smtClean="0"/>
              <a:t>. </a:t>
            </a:r>
            <a:r>
              <a:rPr lang="en-US" dirty="0" err="1" smtClean="0"/>
              <a:t>Nullam</a:t>
            </a:r>
            <a:r>
              <a:rPr lang="en-US" dirty="0" smtClean="0"/>
              <a:t> in </a:t>
            </a:r>
            <a:r>
              <a:rPr lang="en-US" dirty="0" err="1" smtClean="0"/>
              <a:t>feugiat</a:t>
            </a:r>
            <a:r>
              <a:rPr lang="en-US" dirty="0" smtClean="0"/>
              <a:t> </a:t>
            </a:r>
            <a:r>
              <a:rPr lang="en-US" dirty="0" err="1" smtClean="0"/>
              <a:t>est</a:t>
            </a:r>
            <a:r>
              <a:rPr lang="en-US" dirty="0" smtClean="0"/>
              <a:t>, in </a:t>
            </a:r>
            <a:r>
              <a:rPr lang="en-US" dirty="0" err="1" smtClean="0"/>
              <a:t>euismod</a:t>
            </a:r>
            <a:r>
              <a:rPr lang="en-US" dirty="0" smtClean="0"/>
              <a:t> dui. </a:t>
            </a:r>
          </a:p>
          <a:p>
            <a:pPr lvl="0"/>
            <a:r>
              <a:rPr lang="en-US" dirty="0" err="1" smtClean="0"/>
              <a:t>Etiam</a:t>
            </a:r>
            <a:r>
              <a:rPr lang="en-US" dirty="0" smtClean="0"/>
              <a:t> </a:t>
            </a:r>
            <a:r>
              <a:rPr lang="en-US" dirty="0" err="1" smtClean="0"/>
              <a:t>facilisis</a:t>
            </a:r>
            <a:r>
              <a:rPr lang="en-US" dirty="0" smtClean="0"/>
              <a:t> </a:t>
            </a:r>
            <a:r>
              <a:rPr lang="en-US" dirty="0" err="1" smtClean="0"/>
              <a:t>pretium</a:t>
            </a:r>
            <a:r>
              <a:rPr lang="en-US" dirty="0" smtClean="0"/>
              <a:t> </a:t>
            </a:r>
            <a:r>
              <a:rPr lang="en-US" dirty="0" err="1" smtClean="0"/>
              <a:t>enim</a:t>
            </a:r>
            <a:r>
              <a:rPr lang="en-US" dirty="0" smtClean="0"/>
              <a:t> </a:t>
            </a:r>
            <a:r>
              <a:rPr lang="en-US" dirty="0" err="1" smtClean="0"/>
              <a:t>pretium</a:t>
            </a:r>
            <a:r>
              <a:rPr lang="en-US" dirty="0" smtClean="0"/>
              <a:t> </a:t>
            </a:r>
            <a:r>
              <a:rPr lang="en-US" dirty="0" err="1" smtClean="0"/>
              <a:t>facilisis</a:t>
            </a:r>
            <a:r>
              <a:rPr lang="en-US" dirty="0" smtClean="0"/>
              <a:t>. </a:t>
            </a:r>
            <a:r>
              <a:rPr lang="en-US" dirty="0" err="1" smtClean="0"/>
              <a:t>Vestibulum</a:t>
            </a:r>
            <a:r>
              <a:rPr lang="en-US" dirty="0" smtClean="0"/>
              <a:t> semper, </a:t>
            </a:r>
            <a:r>
              <a:rPr lang="en-US" dirty="0" err="1" smtClean="0"/>
              <a:t>massa</a:t>
            </a:r>
            <a:r>
              <a:rPr lang="en-US" dirty="0" smtClean="0"/>
              <a:t> </a:t>
            </a:r>
            <a:r>
              <a:rPr lang="en-US" dirty="0" err="1" smtClean="0"/>
              <a:t>vel</a:t>
            </a:r>
            <a:r>
              <a:rPr lang="en-US" dirty="0" smtClean="0"/>
              <a:t> </a:t>
            </a:r>
            <a:r>
              <a:rPr lang="en-US" dirty="0" err="1" smtClean="0"/>
              <a:t>euismod</a:t>
            </a:r>
            <a:r>
              <a:rPr lang="en-US" dirty="0" smtClean="0"/>
              <a:t> </a:t>
            </a:r>
          </a:p>
          <a:p>
            <a:pPr lvl="0"/>
            <a:r>
              <a:rPr lang="en-US" dirty="0" err="1" smtClean="0"/>
              <a:t>Dignissim</a:t>
            </a:r>
            <a:r>
              <a:rPr lang="en-US" dirty="0" smtClean="0"/>
              <a:t>, </a:t>
            </a:r>
            <a:r>
              <a:rPr lang="en-US" dirty="0" err="1" smtClean="0"/>
              <a:t>elit</a:t>
            </a:r>
            <a:r>
              <a:rPr lang="en-US" dirty="0" smtClean="0"/>
              <a:t> </a:t>
            </a:r>
            <a:r>
              <a:rPr lang="en-US" dirty="0" err="1" smtClean="0"/>
              <a:t>odio</a:t>
            </a:r>
            <a:r>
              <a:rPr lang="en-US" dirty="0" smtClean="0"/>
              <a:t> </a:t>
            </a:r>
            <a:r>
              <a:rPr lang="en-US" dirty="0" err="1" smtClean="0"/>
              <a:t>imperdiet</a:t>
            </a:r>
            <a:r>
              <a:rPr lang="en-US" dirty="0" smtClean="0"/>
              <a:t> </a:t>
            </a:r>
            <a:r>
              <a:rPr lang="en-US" dirty="0" err="1" smtClean="0"/>
              <a:t>urna</a:t>
            </a:r>
            <a:r>
              <a:rPr lang="en-US" dirty="0" smtClean="0"/>
              <a:t>, </a:t>
            </a:r>
            <a:r>
              <a:rPr lang="en-US" dirty="0" err="1" smtClean="0"/>
              <a:t>vel</a:t>
            </a:r>
            <a:r>
              <a:rPr lang="en-US" dirty="0" smtClean="0"/>
              <a:t> </a:t>
            </a:r>
            <a:r>
              <a:rPr lang="en-US" dirty="0" err="1" smtClean="0"/>
              <a:t>lobortis</a:t>
            </a:r>
            <a:r>
              <a:rPr lang="en-US" dirty="0" smtClean="0"/>
              <a:t> nisi </a:t>
            </a:r>
            <a:r>
              <a:rPr lang="en-US" dirty="0" err="1" smtClean="0"/>
              <a:t>mauris</a:t>
            </a:r>
            <a:r>
              <a:rPr lang="en-US" dirty="0" smtClean="0"/>
              <a:t> id </a:t>
            </a:r>
            <a:r>
              <a:rPr lang="en-US" dirty="0" err="1" smtClean="0"/>
              <a:t>arcu</a:t>
            </a:r>
            <a:r>
              <a:rPr lang="en-US" dirty="0" smtClean="0"/>
              <a:t>. </a:t>
            </a:r>
            <a:endParaRPr lang="en-US" dirty="0"/>
          </a:p>
        </p:txBody>
      </p:sp>
      <p:sp>
        <p:nvSpPr>
          <p:cNvPr id="7" name="Text Placeholder 11"/>
          <p:cNvSpPr>
            <a:spLocks noGrp="1"/>
          </p:cNvSpPr>
          <p:nvPr>
            <p:ph type="body" sz="quarter" idx="11" hasCustomPrompt="1"/>
          </p:nvPr>
        </p:nvSpPr>
        <p:spPr>
          <a:xfrm>
            <a:off x="274693" y="2535402"/>
            <a:ext cx="1927595" cy="1038226"/>
          </a:xfrm>
          <a:prstGeom prst="rect">
            <a:avLst/>
          </a:prstGeom>
        </p:spPr>
        <p:txBody>
          <a:bodyPr vert="horz" lIns="0" tIns="0" rIns="0" bIns="0" anchor="ctr"/>
          <a:lstStyle>
            <a:lvl1pPr marL="0" indent="0" algn="ctr">
              <a:spcBef>
                <a:spcPts val="0"/>
              </a:spcBef>
              <a:spcAft>
                <a:spcPts val="800"/>
              </a:spcAft>
              <a:buNone/>
              <a:defRPr sz="10000" b="1" i="0">
                <a:solidFill>
                  <a:schemeClr val="bg1"/>
                </a:solidFill>
                <a:latin typeface="Arial Narrow"/>
                <a:cs typeface="Arial Narrow"/>
              </a:defRPr>
            </a:lvl1pPr>
            <a:lvl2pPr>
              <a:defRPr sz="1400"/>
            </a:lvl2pPr>
            <a:lvl3pPr>
              <a:defRPr sz="1400"/>
            </a:lvl3pPr>
            <a:lvl4pPr>
              <a:defRPr sz="1400"/>
            </a:lvl4pPr>
            <a:lvl5pPr>
              <a:defRPr sz="1400"/>
            </a:lvl5pPr>
          </a:lstStyle>
          <a:p>
            <a:pPr lvl="0"/>
            <a:r>
              <a:rPr lang="en-US" dirty="0" smtClean="0"/>
              <a:t>100</a:t>
            </a:r>
            <a:endParaRPr lang="en-US" dirty="0"/>
          </a:p>
        </p:txBody>
      </p:sp>
      <p:sp>
        <p:nvSpPr>
          <p:cNvPr id="10" name="Text Placeholder 11"/>
          <p:cNvSpPr>
            <a:spLocks noGrp="1"/>
          </p:cNvSpPr>
          <p:nvPr>
            <p:ph type="body" sz="quarter" idx="12" hasCustomPrompt="1"/>
          </p:nvPr>
        </p:nvSpPr>
        <p:spPr>
          <a:xfrm>
            <a:off x="261811" y="3683323"/>
            <a:ext cx="1927595" cy="1307288"/>
          </a:xfrm>
          <a:prstGeom prst="rect">
            <a:avLst/>
          </a:prstGeom>
        </p:spPr>
        <p:txBody>
          <a:bodyPr vert="horz" lIns="0" tIns="0" rIns="0" bIns="0" anchor="t"/>
          <a:lstStyle>
            <a:lvl1pPr marL="0" indent="0" algn="ctr">
              <a:spcBef>
                <a:spcPts val="0"/>
              </a:spcBef>
              <a:spcAft>
                <a:spcPts val="800"/>
              </a:spcAft>
              <a:buNone/>
              <a:defRPr sz="2600" b="0" i="0">
                <a:solidFill>
                  <a:schemeClr val="bg1"/>
                </a:solidFill>
                <a:latin typeface="GillSans"/>
                <a:cs typeface="GillSans"/>
              </a:defRPr>
            </a:lvl1pPr>
            <a:lvl2pPr>
              <a:defRPr sz="1400"/>
            </a:lvl2pPr>
            <a:lvl3pPr>
              <a:defRPr sz="1400"/>
            </a:lvl3pPr>
            <a:lvl4pPr>
              <a:defRPr sz="1400"/>
            </a:lvl4pPr>
            <a:lvl5pPr>
              <a:defRPr sz="1400"/>
            </a:lvl5pPr>
          </a:lstStyle>
          <a:p>
            <a:pPr lvl="0"/>
            <a:r>
              <a:rPr lang="en-US" dirty="0" smtClean="0"/>
              <a:t>Child Lives Saved</a:t>
            </a:r>
            <a:endParaRPr lang="en-US" dirty="0"/>
          </a:p>
        </p:txBody>
      </p:sp>
    </p:spTree>
    <p:extLst>
      <p:ext uri="{BB962C8B-B14F-4D97-AF65-F5344CB8AC3E}">
        <p14:creationId xmlns:p14="http://schemas.microsoft.com/office/powerpoint/2010/main" val="2538188469"/>
      </p:ext>
    </p:extLst>
  </p:cSld>
  <p:clrMapOvr>
    <a:masterClrMapping/>
  </p:clrMapOvr>
  <p:transition spd="med">
    <p:wedg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895" y="1683841"/>
            <a:ext cx="5038961" cy="1474002"/>
          </a:xfrm>
        </p:spPr>
        <p:txBody>
          <a:bodyPr anchor="t" anchorCtr="0">
            <a:normAutofit/>
          </a:bodyPr>
          <a:lstStyle>
            <a:lvl1pPr algn="l">
              <a:defRPr sz="4500" i="0" cap="all">
                <a:solidFill>
                  <a:schemeClr val="bg1"/>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4895" y="3443593"/>
            <a:ext cx="3653471" cy="1521301"/>
          </a:xfrm>
        </p:spPr>
        <p:txBody>
          <a:bodyPr>
            <a:normAutofit/>
          </a:bodyPr>
          <a:lstStyle>
            <a:lvl1pPr marL="0" indent="0" algn="l">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Box 5"/>
          <p:cNvSpPr txBox="1"/>
          <p:nvPr userDrawn="1"/>
        </p:nvSpPr>
        <p:spPr>
          <a:xfrm>
            <a:off x="437956"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www.lancet.com/series/everynewborn</a:t>
            </a:r>
            <a:endParaRPr lang="en-US" sz="1000" dirty="0">
              <a:solidFill>
                <a:prstClr val="white"/>
              </a:solidFill>
              <a:latin typeface="Helvetica"/>
              <a:cs typeface="Helvetica"/>
            </a:endParaRPr>
          </a:p>
        </p:txBody>
      </p:sp>
      <p:sp>
        <p:nvSpPr>
          <p:cNvPr id="7" name="TextBox 6"/>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495" y="1266139"/>
            <a:ext cx="3860918" cy="417702"/>
          </a:xfrm>
          <a:prstGeom prst="rect">
            <a:avLst/>
          </a:prstGeom>
        </p:spPr>
      </p:pic>
      <p:pic>
        <p:nvPicPr>
          <p:cNvPr id="1026" name="Picture 2" descr="C:\Users\mkinney\Documents\ENAP\PPTs\New folder\branding.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0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a:solidFill>
                  <a:schemeClr val="accent3">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5005"/>
            <a:ext cx="8229600" cy="4846220"/>
          </a:xfrm>
        </p:spPr>
        <p:txBody>
          <a:bodyPr>
            <a:normAutofit/>
          </a:bodyPr>
          <a:lstStyle>
            <a:lvl1pPr marL="342900" indent="-342900">
              <a:buClr>
                <a:srgbClr val="00B4A3"/>
              </a:buClr>
              <a:buFont typeface="Wingdings" charset="2"/>
              <a:buChar char="§"/>
              <a:defRPr sz="2400"/>
            </a:lvl1pPr>
            <a:lvl2pPr marL="628650" indent="-285750">
              <a:buClr>
                <a:schemeClr val="tx2"/>
              </a:buClr>
              <a:buSzPct val="110000"/>
              <a:buFont typeface="Arial"/>
              <a:buChar char="•"/>
              <a:defRPr sz="2000"/>
            </a:lvl2pPr>
            <a:lvl3pPr marL="914400" indent="-228600">
              <a:buFont typeface="Lucida Grande"/>
              <a:buChar char="−"/>
              <a:defRPr sz="1800"/>
            </a:lvl3pPr>
            <a:lvl4pPr marL="1257300" indent="-228600">
              <a:defRPr sz="1600"/>
            </a:lvl4pPr>
            <a:lvl5pPr marL="1549400" indent="-228600">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www.everynewborn.org</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spTree>
    <p:extLst>
      <p:ext uri="{BB962C8B-B14F-4D97-AF65-F5344CB8AC3E}">
        <p14:creationId xmlns:p14="http://schemas.microsoft.com/office/powerpoint/2010/main" val="156465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www.everynewborn.org</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sp>
        <p:nvSpPr>
          <p:cNvPr id="5" name="Rectangle 4"/>
          <p:cNvSpPr/>
          <p:nvPr userDrawn="1"/>
        </p:nvSpPr>
        <p:spPr>
          <a:xfrm>
            <a:off x="0" y="0"/>
            <a:ext cx="9144000" cy="6375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Title 1"/>
          <p:cNvSpPr>
            <a:spLocks noGrp="1"/>
          </p:cNvSpPr>
          <p:nvPr>
            <p:ph type="title"/>
          </p:nvPr>
        </p:nvSpPr>
        <p:spPr>
          <a:xfrm>
            <a:off x="457200" y="274638"/>
            <a:ext cx="8229600" cy="735660"/>
          </a:xfrm>
        </p:spPr>
        <p:txBody>
          <a:bodyPr/>
          <a:lstStyle>
            <a:lvl1pPr>
              <a:defRPr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5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3" name="Espace réservé du pied de page 2"/>
          <p:cNvSpPr>
            <a:spLocks noGrp="1"/>
          </p:cNvSpPr>
          <p:nvPr>
            <p:ph type="ftr" sz="quarter" idx="11"/>
          </p:nvPr>
        </p:nvSpPr>
        <p:spPr/>
        <p:txBody>
          <a:bodyPr/>
          <a:lstStyle/>
          <a:p>
            <a:endParaRPr lang="fr-FR">
              <a:solidFill>
                <a:srgbClr val="414141">
                  <a:tint val="75000"/>
                </a:srgbClr>
              </a:solidFill>
            </a:endParaRPr>
          </a:p>
        </p:txBody>
      </p:sp>
      <p:sp>
        <p:nvSpPr>
          <p:cNvPr id="4" name="Espace réservé du numéro de diapositive 3"/>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5005"/>
            <a:ext cx="8229600" cy="4846220"/>
          </a:xfrm>
        </p:spPr>
        <p:txBody>
          <a:bodyPr>
            <a:normAutofit/>
          </a:bodyPr>
          <a:lstStyle>
            <a:lvl1pPr marL="342900" indent="-342900">
              <a:buClr>
                <a:srgbClr val="00B4A3"/>
              </a:buClr>
              <a:buFont typeface="Wingdings" charset="2"/>
              <a:buChar char="§"/>
              <a:defRPr sz="2400"/>
            </a:lvl1pPr>
            <a:lvl2pPr marL="628650" indent="-285750">
              <a:buClr>
                <a:schemeClr val="tx2"/>
              </a:buClr>
              <a:buSzPct val="110000"/>
              <a:buFont typeface="Arial"/>
              <a:buChar char="•"/>
              <a:defRPr sz="2000"/>
            </a:lvl2pPr>
            <a:lvl3pPr marL="914400" indent="-228600">
              <a:buFont typeface="Lucida Grande"/>
              <a:buChar char="−"/>
              <a:defRPr sz="1800"/>
            </a:lvl3pPr>
            <a:lvl4pPr marL="1257300" indent="-228600">
              <a:defRPr sz="1600"/>
            </a:lvl4pPr>
            <a:lvl5pPr marL="1549400" indent="-228600">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www.everynewborn.org</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spTree>
    <p:extLst>
      <p:ext uri="{BB962C8B-B14F-4D97-AF65-F5344CB8AC3E}">
        <p14:creationId xmlns:p14="http://schemas.microsoft.com/office/powerpoint/2010/main" val="25731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PPT_Backgrounds_v3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1865"/>
            <a:ext cx="8229600" cy="4903952"/>
          </a:xfrm>
        </p:spPr>
        <p:txBody>
          <a:bodyPr>
            <a:normAutofit/>
          </a:bodyPr>
          <a:lstStyle>
            <a:lvl1pPr marL="342900" indent="-342900">
              <a:buClr>
                <a:srgbClr val="00B4A3"/>
              </a:buClr>
              <a:buFont typeface="Wingdings" charset="2"/>
              <a:buChar char="§"/>
              <a:defRPr sz="2400"/>
            </a:lvl1pPr>
            <a:lvl2pPr marL="679450" indent="-285750">
              <a:buClr>
                <a:srgbClr val="0F2B67"/>
              </a:buClr>
              <a:buSzPct val="110000"/>
              <a:buFont typeface="Arial"/>
              <a:buChar char="•"/>
              <a:defRPr sz="2000"/>
            </a:lvl2pPr>
            <a:lvl3pPr marL="914400" indent="-228600">
              <a:buFont typeface="Lucida Grande"/>
              <a:buChar char="−"/>
              <a:defRPr sz="1800"/>
            </a:lvl3pPr>
            <a:lvl4pPr marL="1206500" indent="-228600" defTabSz="292100">
              <a:defRPr sz="1600"/>
            </a:lvl4pPr>
            <a:lvl5pPr marL="1485900" indent="-2286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85153"/>
            <a:ext cx="5055900" cy="246221"/>
          </a:xfrm>
          <a:prstGeom prst="rect">
            <a:avLst/>
          </a:prstGeom>
          <a:noFill/>
        </p:spPr>
        <p:txBody>
          <a:bodyPr wrap="square" rtlCol="0">
            <a:spAutoFit/>
          </a:bodyPr>
          <a:lstStyle/>
          <a:p>
            <a:pPr defTabSz="457200"/>
            <a:r>
              <a:rPr lang="en-US" sz="1000" dirty="0" smtClean="0">
                <a:solidFill>
                  <a:prstClr val="white"/>
                </a:solidFill>
                <a:latin typeface="Helvetica"/>
                <a:cs typeface="Helvetica"/>
              </a:rPr>
              <a:t>www.everynewborn.org</a:t>
            </a:r>
            <a:endParaRPr lang="en-US" sz="1000" dirty="0">
              <a:solidFill>
                <a:prstClr val="white"/>
              </a:solidFill>
              <a:latin typeface="Helvetica"/>
              <a:cs typeface="Helvetica"/>
            </a:endParaRPr>
          </a:p>
        </p:txBody>
      </p:sp>
      <p:sp>
        <p:nvSpPr>
          <p:cNvPr id="8" name="TextBox 7"/>
          <p:cNvSpPr txBox="1"/>
          <p:nvPr userDrawn="1"/>
        </p:nvSpPr>
        <p:spPr>
          <a:xfrm>
            <a:off x="7129506" y="6514442"/>
            <a:ext cx="1557294" cy="246221"/>
          </a:xfrm>
          <a:prstGeom prst="rect">
            <a:avLst/>
          </a:prstGeom>
          <a:noFill/>
        </p:spPr>
        <p:txBody>
          <a:bodyPr wrap="square" rtlCol="0">
            <a:spAutoFit/>
          </a:bodyPr>
          <a:lstStyle/>
          <a:p>
            <a:pPr algn="r" defTabSz="457200"/>
            <a:r>
              <a:rPr lang="en-US" sz="1000" dirty="0" smtClean="0">
                <a:solidFill>
                  <a:prstClr val="white"/>
                </a:solidFill>
                <a:latin typeface="Helvetica"/>
                <a:cs typeface="Helvetica"/>
              </a:rPr>
              <a:t>#EveryNewborn</a:t>
            </a:r>
            <a:endParaRPr lang="en-US" sz="1000" dirty="0">
              <a:solidFill>
                <a:prstClr val="white"/>
              </a:solidFill>
              <a:latin typeface="Helvetica"/>
              <a:cs typeface="Helvetica"/>
            </a:endParaRPr>
          </a:p>
        </p:txBody>
      </p:sp>
    </p:spTree>
    <p:extLst>
      <p:ext uri="{BB962C8B-B14F-4D97-AF65-F5344CB8AC3E}">
        <p14:creationId xmlns:p14="http://schemas.microsoft.com/office/powerpoint/2010/main" val="27766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31696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8" name="Footer Placeholder 7"/>
          <p:cNvSpPr>
            <a:spLocks noGrp="1"/>
          </p:cNvSpPr>
          <p:nvPr>
            <p:ph type="ftr" sz="quarter" idx="11"/>
          </p:nvPr>
        </p:nvSpPr>
        <p:spPr/>
        <p:txBody>
          <a:bodyPr/>
          <a:lstStyle/>
          <a:p>
            <a:endParaRPr lang="en-US" dirty="0">
              <a:solidFill>
                <a:srgbClr val="404040">
                  <a:tint val="75000"/>
                </a:srgbClr>
              </a:solidFill>
            </a:endParaRPr>
          </a:p>
        </p:txBody>
      </p:sp>
      <p:sp>
        <p:nvSpPr>
          <p:cNvPr id="9" name="Slide Number Placeholder 8"/>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756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4" name="Footer Placeholder 3"/>
          <p:cNvSpPr>
            <a:spLocks noGrp="1"/>
          </p:cNvSpPr>
          <p:nvPr>
            <p:ph type="ftr" sz="quarter" idx="11"/>
          </p:nvPr>
        </p:nvSpPr>
        <p:spPr/>
        <p:txBody>
          <a:bodyPr/>
          <a:lstStyle/>
          <a:p>
            <a:endParaRPr lang="en-US" dirty="0">
              <a:solidFill>
                <a:srgbClr val="404040">
                  <a:tint val="75000"/>
                </a:srgbClr>
              </a:solidFill>
            </a:endParaRPr>
          </a:p>
        </p:txBody>
      </p:sp>
      <p:sp>
        <p:nvSpPr>
          <p:cNvPr id="5" name="Slide Number Placeholder 4"/>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99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3" name="Footer Placeholder 2"/>
          <p:cNvSpPr>
            <a:spLocks noGrp="1"/>
          </p:cNvSpPr>
          <p:nvPr>
            <p:ph type="ftr" sz="quarter" idx="11"/>
          </p:nvPr>
        </p:nvSpPr>
        <p:spPr/>
        <p:txBody>
          <a:bodyPr/>
          <a:lstStyle/>
          <a:p>
            <a:endParaRPr lang="en-US" dirty="0">
              <a:solidFill>
                <a:srgbClr val="404040">
                  <a:tint val="75000"/>
                </a:srgbClr>
              </a:solidFill>
            </a:endParaRPr>
          </a:p>
        </p:txBody>
      </p:sp>
      <p:sp>
        <p:nvSpPr>
          <p:cNvPr id="4" name="Slide Number Placeholder 3"/>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1234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8497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6" name="Footer Placeholder 5"/>
          <p:cNvSpPr>
            <a:spLocks noGrp="1"/>
          </p:cNvSpPr>
          <p:nvPr>
            <p:ph type="ftr" sz="quarter" idx="11"/>
          </p:nvPr>
        </p:nvSpPr>
        <p:spPr/>
        <p:txBody>
          <a:bodyPr/>
          <a:lstStyle/>
          <a:p>
            <a:endParaRPr lang="en-US" dirty="0">
              <a:solidFill>
                <a:srgbClr val="404040">
                  <a:tint val="75000"/>
                </a:srgbClr>
              </a:solidFill>
            </a:endParaRPr>
          </a:p>
        </p:txBody>
      </p:sp>
      <p:sp>
        <p:nvSpPr>
          <p:cNvPr id="7" name="Slide Number Placeholder 6"/>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15471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4243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0081BE0-56EC-D845-9F60-8F92E217EE8C}" type="datetimeFigureOut">
              <a:rPr lang="en-US" smtClean="0">
                <a:solidFill>
                  <a:srgbClr val="404040"/>
                </a:solidFill>
              </a:rPr>
              <a:pPr defTabSz="457200"/>
              <a:t>5/23/2016</a:t>
            </a:fld>
            <a:endParaRPr lang="en-US" dirty="0">
              <a:solidFill>
                <a:srgbClr val="404040"/>
              </a:solidFill>
            </a:endParaRPr>
          </a:p>
        </p:txBody>
      </p:sp>
      <p:sp>
        <p:nvSpPr>
          <p:cNvPr id="5" name="Footer Placeholder 4"/>
          <p:cNvSpPr>
            <a:spLocks noGrp="1"/>
          </p:cNvSpPr>
          <p:nvPr>
            <p:ph type="ftr" sz="quarter" idx="11"/>
          </p:nvPr>
        </p:nvSpPr>
        <p:spPr/>
        <p:txBody>
          <a:bodyPr/>
          <a:lstStyle/>
          <a:p>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p>
            <a:fld id="{034CC2BF-4885-3349-88F7-B6349E61BE5A}" type="slidenum">
              <a:rPr lang="en-US" smtClean="0">
                <a:solidFill>
                  <a:srgbClr val="404040">
                    <a:tint val="75000"/>
                  </a:srgbClr>
                </a:solidFill>
              </a:rPr>
              <a:pPr/>
              <a:t>‹#›</a:t>
            </a:fld>
            <a:endParaRPr lang="en-US" dirty="0">
              <a:solidFill>
                <a:srgbClr val="404040">
                  <a:tint val="75000"/>
                </a:srgbClr>
              </a:solidFill>
            </a:endParaRPr>
          </a:p>
        </p:txBody>
      </p:sp>
    </p:spTree>
    <p:extLst>
      <p:ext uri="{BB962C8B-B14F-4D97-AF65-F5344CB8AC3E}">
        <p14:creationId xmlns:p14="http://schemas.microsoft.com/office/powerpoint/2010/main" val="23930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50168F6-EB35-3E4A-9416-AC82F70E97D1}" type="datetimeFigureOut">
              <a:rPr lang="fr-FR" smtClean="0">
                <a:solidFill>
                  <a:prstClr val="black">
                    <a:tint val="75000"/>
                  </a:prstClr>
                </a:solidFill>
              </a:rPr>
              <a:pPr defTabSz="457200"/>
              <a:t>23/05/2016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pic>
        <p:nvPicPr>
          <p:cNvPr id="8" name="Image 7" descr="Slid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60083" cy="6894000"/>
          </a:xfrm>
          <a:prstGeom prst="rect">
            <a:avLst/>
          </a:prstGeom>
        </p:spPr>
      </p:pic>
    </p:spTree>
    <p:extLst>
      <p:ext uri="{BB962C8B-B14F-4D97-AF65-F5344CB8AC3E}">
        <p14:creationId xmlns:p14="http://schemas.microsoft.com/office/powerpoint/2010/main" val="3686777447"/>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23/05/2016</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0168F6-EB35-3E4A-9416-AC82F70E97D1}" type="datetimeFigureOut">
              <a:rPr lang="fr-FR" smtClean="0">
                <a:solidFill>
                  <a:srgbClr val="414141">
                    <a:tint val="75000"/>
                  </a:srgbClr>
                </a:solidFill>
              </a:rPr>
              <a:pPr defTabSz="457200"/>
              <a:t>23/05/2016</a:t>
            </a:fld>
            <a:endParaRPr lang="fr-FR">
              <a:solidFill>
                <a:srgbClr val="414141">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srgbClr val="414141">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86852C-0D0A-D244-82B6-A9D8CA368488}" type="slidenum">
              <a:rPr lang="fr-FR" smtClean="0">
                <a:solidFill>
                  <a:srgbClr val="414141">
                    <a:tint val="75000"/>
                  </a:srgbClr>
                </a:solidFill>
              </a:rPr>
              <a:pPr defTabSz="457200"/>
              <a:t>‹#›</a:t>
            </a:fld>
            <a:endParaRPr lang="fr-FR">
              <a:solidFill>
                <a:srgbClr val="414141">
                  <a:tint val="75000"/>
                </a:srgbClr>
              </a:solidFill>
            </a:endParaRPr>
          </a:p>
        </p:txBody>
      </p:sp>
      <p:pic>
        <p:nvPicPr>
          <p:cNvPr id="8" name="Image 7" descr="Slide2f.jpg"/>
          <p:cNvPicPr>
            <a:picLocks noChangeAspect="1"/>
          </p:cNvPicPr>
          <p:nvPr userDrawn="1"/>
        </p:nvPicPr>
        <p:blipFill>
          <a:blip r:embed="rId13" cstate="print"/>
          <a:stretch>
            <a:fillRect/>
          </a:stretch>
        </p:blipFill>
        <p:spPr>
          <a:xfrm>
            <a:off x="-8247" y="1277"/>
            <a:ext cx="9180750" cy="6876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457200" rtl="0" eaLnBrk="1" latinLnBrk="0" hangingPunct="1">
        <a:spcBef>
          <a:spcPct val="0"/>
        </a:spcBef>
        <a:buNone/>
        <a:defRPr sz="4400" kern="1200">
          <a:solidFill>
            <a:srgbClr val="302B6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02B6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02B6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02B6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02B6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02B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356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1980"/>
            <a:ext cx="8229600" cy="46281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006751"/>
            <a:ext cx="2895600" cy="365125"/>
          </a:xfrm>
          <a:prstGeom prst="rect">
            <a:avLst/>
          </a:prstGeom>
        </p:spPr>
        <p:txBody>
          <a:bodyPr vert="horz" lIns="91440" tIns="45720" rIns="91440" bIns="45720" rtlCol="0" anchor="ctr"/>
          <a:lstStyle>
            <a:lvl1pPr algn="l">
              <a:defRPr sz="1000" cap="all">
                <a:solidFill>
                  <a:schemeClr val="tx1">
                    <a:tint val="75000"/>
                  </a:schemeClr>
                </a:solidFill>
                <a:latin typeface="Helvetica"/>
                <a:cs typeface="Helvetica"/>
              </a:defRPr>
            </a:lvl1pPr>
          </a:lstStyle>
          <a:p>
            <a:pPr defTabSz="457200"/>
            <a:r>
              <a:rPr lang="en-US" dirty="0" smtClean="0">
                <a:solidFill>
                  <a:srgbClr val="404040">
                    <a:tint val="75000"/>
                  </a:srgbClr>
                </a:solidFill>
              </a:rPr>
              <a:t>The Lancet</a:t>
            </a:r>
            <a:endParaRPr lang="en-US" dirty="0">
              <a:solidFill>
                <a:srgbClr val="404040">
                  <a:tint val="75000"/>
                </a:srgbClr>
              </a:solidFill>
            </a:endParaRPr>
          </a:p>
        </p:txBody>
      </p:sp>
      <p:sp>
        <p:nvSpPr>
          <p:cNvPr id="6" name="Slide Number Placeholder 5"/>
          <p:cNvSpPr>
            <a:spLocks noGrp="1"/>
          </p:cNvSpPr>
          <p:nvPr>
            <p:ph type="sldNum" sz="quarter" idx="4"/>
          </p:nvPr>
        </p:nvSpPr>
        <p:spPr>
          <a:xfrm>
            <a:off x="6553200" y="6006751"/>
            <a:ext cx="2133600" cy="365125"/>
          </a:xfrm>
          <a:prstGeom prst="rect">
            <a:avLst/>
          </a:prstGeom>
        </p:spPr>
        <p:txBody>
          <a:bodyPr vert="horz" lIns="91440" tIns="45720" rIns="91440" bIns="45720" rtlCol="0" anchor="ctr"/>
          <a:lstStyle>
            <a:lvl1pPr algn="r">
              <a:defRPr sz="1000">
                <a:solidFill>
                  <a:schemeClr val="tx1">
                    <a:tint val="75000"/>
                  </a:schemeClr>
                </a:solidFill>
                <a:latin typeface="Helvetica"/>
                <a:cs typeface="Helvetica"/>
              </a:defRPr>
            </a:lvl1pPr>
          </a:lstStyle>
          <a:p>
            <a:pPr defTabSz="457200"/>
            <a:fld id="{034CC2BF-4885-3349-88F7-B6349E61BE5A}" type="slidenum">
              <a:rPr lang="en-US" smtClean="0">
                <a:solidFill>
                  <a:srgbClr val="404040">
                    <a:tint val="75000"/>
                  </a:srgbClr>
                </a:solidFill>
              </a:rPr>
              <a:pPr defTabSz="457200"/>
              <a:t>‹#›</a:t>
            </a:fld>
            <a:endParaRPr lang="en-US" dirty="0">
              <a:solidFill>
                <a:srgbClr val="404040">
                  <a:tint val="75000"/>
                </a:srgbClr>
              </a:solidFill>
            </a:endParaRPr>
          </a:p>
        </p:txBody>
      </p:sp>
    </p:spTree>
    <p:extLst>
      <p:ext uri="{BB962C8B-B14F-4D97-AF65-F5344CB8AC3E}">
        <p14:creationId xmlns:p14="http://schemas.microsoft.com/office/powerpoint/2010/main" val="1876410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i="1" kern="1200">
          <a:solidFill>
            <a:srgbClr val="4E4E4E"/>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kern="1200">
          <a:solidFill>
            <a:srgbClr val="4E4E4E"/>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4E4E4E"/>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4E4E4E"/>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356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1980"/>
            <a:ext cx="8229600" cy="46281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006751"/>
            <a:ext cx="2895600" cy="365125"/>
          </a:xfrm>
          <a:prstGeom prst="rect">
            <a:avLst/>
          </a:prstGeom>
        </p:spPr>
        <p:txBody>
          <a:bodyPr vert="horz" lIns="91440" tIns="45720" rIns="91440" bIns="45720" rtlCol="0" anchor="ctr"/>
          <a:lstStyle>
            <a:lvl1pPr algn="l">
              <a:defRPr sz="1000" cap="all">
                <a:solidFill>
                  <a:schemeClr val="tx1">
                    <a:tint val="75000"/>
                  </a:schemeClr>
                </a:solidFill>
                <a:latin typeface="Helvetica"/>
                <a:cs typeface="Helvetica"/>
              </a:defRPr>
            </a:lvl1pPr>
          </a:lstStyle>
          <a:p>
            <a:pPr defTabSz="457200"/>
            <a:r>
              <a:rPr lang="en-US" dirty="0" smtClean="0">
                <a:solidFill>
                  <a:srgbClr val="404040">
                    <a:tint val="75000"/>
                  </a:srgbClr>
                </a:solidFill>
              </a:rPr>
              <a:t>The Lancet</a:t>
            </a:r>
            <a:endParaRPr lang="en-US" dirty="0">
              <a:solidFill>
                <a:srgbClr val="404040">
                  <a:tint val="75000"/>
                </a:srgbClr>
              </a:solidFill>
            </a:endParaRPr>
          </a:p>
        </p:txBody>
      </p:sp>
      <p:sp>
        <p:nvSpPr>
          <p:cNvPr id="6" name="Slide Number Placeholder 5"/>
          <p:cNvSpPr>
            <a:spLocks noGrp="1"/>
          </p:cNvSpPr>
          <p:nvPr>
            <p:ph type="sldNum" sz="quarter" idx="4"/>
          </p:nvPr>
        </p:nvSpPr>
        <p:spPr>
          <a:xfrm>
            <a:off x="6553200" y="6006751"/>
            <a:ext cx="2133600" cy="365125"/>
          </a:xfrm>
          <a:prstGeom prst="rect">
            <a:avLst/>
          </a:prstGeom>
        </p:spPr>
        <p:txBody>
          <a:bodyPr vert="horz" lIns="91440" tIns="45720" rIns="91440" bIns="45720" rtlCol="0" anchor="ctr"/>
          <a:lstStyle>
            <a:lvl1pPr algn="r">
              <a:defRPr sz="1000">
                <a:solidFill>
                  <a:schemeClr val="tx1">
                    <a:tint val="75000"/>
                  </a:schemeClr>
                </a:solidFill>
                <a:latin typeface="Helvetica"/>
                <a:cs typeface="Helvetica"/>
              </a:defRPr>
            </a:lvl1pPr>
          </a:lstStyle>
          <a:p>
            <a:pPr defTabSz="457200"/>
            <a:fld id="{034CC2BF-4885-3349-88F7-B6349E61BE5A}" type="slidenum">
              <a:rPr lang="en-US" smtClean="0">
                <a:solidFill>
                  <a:srgbClr val="404040">
                    <a:tint val="75000"/>
                  </a:srgbClr>
                </a:solidFill>
              </a:rPr>
              <a:pPr defTabSz="457200"/>
              <a:t>‹#›</a:t>
            </a:fld>
            <a:endParaRPr lang="en-US" dirty="0">
              <a:solidFill>
                <a:srgbClr val="404040">
                  <a:tint val="75000"/>
                </a:srgbClr>
              </a:solidFill>
            </a:endParaRPr>
          </a:p>
        </p:txBody>
      </p:sp>
    </p:spTree>
    <p:extLst>
      <p:ext uri="{BB962C8B-B14F-4D97-AF65-F5344CB8AC3E}">
        <p14:creationId xmlns:p14="http://schemas.microsoft.com/office/powerpoint/2010/main" val="1876410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i="1" kern="1200">
          <a:solidFill>
            <a:srgbClr val="4E4E4E"/>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kern="1200">
          <a:solidFill>
            <a:srgbClr val="4E4E4E"/>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4E4E4E"/>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4E4E4E"/>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356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1982"/>
            <a:ext cx="8229600" cy="46281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006753"/>
            <a:ext cx="2895600" cy="365125"/>
          </a:xfrm>
          <a:prstGeom prst="rect">
            <a:avLst/>
          </a:prstGeom>
        </p:spPr>
        <p:txBody>
          <a:bodyPr vert="horz" lIns="91440" tIns="45720" rIns="91440" bIns="45720" rtlCol="0" anchor="ctr"/>
          <a:lstStyle>
            <a:lvl1pPr algn="l">
              <a:defRPr sz="1000" cap="all">
                <a:solidFill>
                  <a:schemeClr val="tx1">
                    <a:tint val="75000"/>
                  </a:schemeClr>
                </a:solidFill>
                <a:latin typeface="Helvetica"/>
                <a:cs typeface="Helvetica"/>
              </a:defRPr>
            </a:lvl1pPr>
          </a:lstStyle>
          <a:p>
            <a:pPr defTabSz="457200"/>
            <a:r>
              <a:rPr lang="en-US" dirty="0" smtClean="0">
                <a:solidFill>
                  <a:srgbClr val="404040">
                    <a:tint val="75000"/>
                  </a:srgbClr>
                </a:solidFill>
              </a:rPr>
              <a:t>The Lancet</a:t>
            </a:r>
            <a:endParaRPr lang="en-US" dirty="0">
              <a:solidFill>
                <a:srgbClr val="404040">
                  <a:tint val="75000"/>
                </a:srgbClr>
              </a:solidFill>
            </a:endParaRPr>
          </a:p>
        </p:txBody>
      </p:sp>
      <p:sp>
        <p:nvSpPr>
          <p:cNvPr id="6" name="Slide Number Placeholder 5"/>
          <p:cNvSpPr>
            <a:spLocks noGrp="1"/>
          </p:cNvSpPr>
          <p:nvPr>
            <p:ph type="sldNum" sz="quarter" idx="4"/>
          </p:nvPr>
        </p:nvSpPr>
        <p:spPr>
          <a:xfrm>
            <a:off x="6553200" y="6006753"/>
            <a:ext cx="2133600" cy="365125"/>
          </a:xfrm>
          <a:prstGeom prst="rect">
            <a:avLst/>
          </a:prstGeom>
        </p:spPr>
        <p:txBody>
          <a:bodyPr vert="horz" lIns="91440" tIns="45720" rIns="91440" bIns="45720" rtlCol="0" anchor="ctr"/>
          <a:lstStyle>
            <a:lvl1pPr algn="r">
              <a:defRPr sz="1000">
                <a:solidFill>
                  <a:schemeClr val="tx1">
                    <a:tint val="75000"/>
                  </a:schemeClr>
                </a:solidFill>
                <a:latin typeface="Helvetica"/>
                <a:cs typeface="Helvetica"/>
              </a:defRPr>
            </a:lvl1pPr>
          </a:lstStyle>
          <a:p>
            <a:pPr defTabSz="457200"/>
            <a:fld id="{034CC2BF-4885-3349-88F7-B6349E61BE5A}" type="slidenum">
              <a:rPr lang="en-US" smtClean="0">
                <a:solidFill>
                  <a:srgbClr val="404040">
                    <a:tint val="75000"/>
                  </a:srgbClr>
                </a:solidFill>
              </a:rPr>
              <a:pPr defTabSz="457200"/>
              <a:t>‹#›</a:t>
            </a:fld>
            <a:endParaRPr lang="en-US" dirty="0">
              <a:solidFill>
                <a:srgbClr val="404040">
                  <a:tint val="75000"/>
                </a:srgbClr>
              </a:solidFill>
            </a:endParaRPr>
          </a:p>
        </p:txBody>
      </p:sp>
    </p:spTree>
    <p:extLst>
      <p:ext uri="{BB962C8B-B14F-4D97-AF65-F5344CB8AC3E}">
        <p14:creationId xmlns:p14="http://schemas.microsoft.com/office/powerpoint/2010/main" val="18764108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i="1" kern="1200">
          <a:solidFill>
            <a:srgbClr val="4E4E4E"/>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kern="1200">
          <a:solidFill>
            <a:srgbClr val="4E4E4E"/>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4E4E4E"/>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4E4E4E"/>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356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1980"/>
            <a:ext cx="8229600" cy="46281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006751"/>
            <a:ext cx="2895600" cy="365125"/>
          </a:xfrm>
          <a:prstGeom prst="rect">
            <a:avLst/>
          </a:prstGeom>
        </p:spPr>
        <p:txBody>
          <a:bodyPr vert="horz" lIns="91440" tIns="45720" rIns="91440" bIns="45720" rtlCol="0" anchor="ctr"/>
          <a:lstStyle>
            <a:lvl1pPr algn="l">
              <a:defRPr sz="1000" cap="all">
                <a:solidFill>
                  <a:schemeClr val="tx1">
                    <a:tint val="75000"/>
                  </a:schemeClr>
                </a:solidFill>
                <a:latin typeface="Helvetica"/>
                <a:cs typeface="Helvetica"/>
              </a:defRPr>
            </a:lvl1pPr>
          </a:lstStyle>
          <a:p>
            <a:pPr defTabSz="457200"/>
            <a:r>
              <a:rPr lang="en-US" dirty="0" smtClean="0">
                <a:solidFill>
                  <a:srgbClr val="404040">
                    <a:tint val="75000"/>
                  </a:srgbClr>
                </a:solidFill>
              </a:rPr>
              <a:t>The Lancet</a:t>
            </a:r>
            <a:endParaRPr lang="en-US" dirty="0">
              <a:solidFill>
                <a:srgbClr val="404040">
                  <a:tint val="75000"/>
                </a:srgbClr>
              </a:solidFill>
            </a:endParaRPr>
          </a:p>
        </p:txBody>
      </p:sp>
      <p:sp>
        <p:nvSpPr>
          <p:cNvPr id="6" name="Slide Number Placeholder 5"/>
          <p:cNvSpPr>
            <a:spLocks noGrp="1"/>
          </p:cNvSpPr>
          <p:nvPr>
            <p:ph type="sldNum" sz="quarter" idx="4"/>
          </p:nvPr>
        </p:nvSpPr>
        <p:spPr>
          <a:xfrm>
            <a:off x="6553200" y="6006751"/>
            <a:ext cx="2133600" cy="365125"/>
          </a:xfrm>
          <a:prstGeom prst="rect">
            <a:avLst/>
          </a:prstGeom>
        </p:spPr>
        <p:txBody>
          <a:bodyPr vert="horz" lIns="91440" tIns="45720" rIns="91440" bIns="45720" rtlCol="0" anchor="ctr"/>
          <a:lstStyle>
            <a:lvl1pPr algn="r">
              <a:defRPr sz="1000">
                <a:solidFill>
                  <a:schemeClr val="tx1">
                    <a:tint val="75000"/>
                  </a:schemeClr>
                </a:solidFill>
                <a:latin typeface="Helvetica"/>
                <a:cs typeface="Helvetica"/>
              </a:defRPr>
            </a:lvl1pPr>
          </a:lstStyle>
          <a:p>
            <a:pPr defTabSz="457200"/>
            <a:fld id="{034CC2BF-4885-3349-88F7-B6349E61BE5A}" type="slidenum">
              <a:rPr lang="en-US" smtClean="0">
                <a:solidFill>
                  <a:srgbClr val="404040">
                    <a:tint val="75000"/>
                  </a:srgbClr>
                </a:solidFill>
              </a:rPr>
              <a:pPr defTabSz="457200"/>
              <a:t>‹#›</a:t>
            </a:fld>
            <a:endParaRPr lang="en-US" dirty="0">
              <a:solidFill>
                <a:srgbClr val="404040">
                  <a:tint val="75000"/>
                </a:srgbClr>
              </a:solidFill>
            </a:endParaRPr>
          </a:p>
        </p:txBody>
      </p:sp>
    </p:spTree>
    <p:extLst>
      <p:ext uri="{BB962C8B-B14F-4D97-AF65-F5344CB8AC3E}">
        <p14:creationId xmlns:p14="http://schemas.microsoft.com/office/powerpoint/2010/main" val="1876410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i="1" kern="1200">
          <a:solidFill>
            <a:srgbClr val="4E4E4E"/>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kern="1200">
          <a:solidFill>
            <a:srgbClr val="4E4E4E"/>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4E4E4E"/>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4E4E4E"/>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rgbClr val="4E4E4E"/>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10AA7-A4E5-49CD-AEBD-1E93E932F0D1}" type="datetimeFigureOut">
              <a:rPr lang="en-US" smtClean="0">
                <a:solidFill>
                  <a:prstClr val="black">
                    <a:tint val="75000"/>
                  </a:prstClr>
                </a:solidFill>
              </a:rPr>
              <a:pPr/>
              <a:t>5/23/2016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2CB01-B3D4-48C7-91BC-9D4098D8DD49}"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1.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hyperlink" Target="http://www.thelancet.com/journals/langlo/article/S2214-109X(13)70059-7/abstract" TargetMode="External"/><Relationship Id="rId2" Type="http://schemas.openxmlformats.org/officeDocument/2006/relationships/image" Target="../media/image28.jpeg"/><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4581129"/>
            <a:ext cx="4789612" cy="1015663"/>
          </a:xfrm>
          <a:prstGeom prst="rect">
            <a:avLst/>
          </a:prstGeom>
          <a:solidFill>
            <a:schemeClr val="bg1"/>
          </a:solidFill>
          <a:ln w="9525">
            <a:noFill/>
            <a:miter lim="800000"/>
            <a:headEnd/>
            <a:tailEnd/>
          </a:ln>
        </p:spPr>
        <p:txBody>
          <a:bodyPr wrap="square">
            <a:spAutoFit/>
          </a:bodyPr>
          <a:lstStyle/>
          <a:p>
            <a:pPr algn="r">
              <a:lnSpc>
                <a:spcPts val="3600"/>
              </a:lnSpc>
            </a:pPr>
            <a:r>
              <a:rPr lang="en-GB" sz="3600" dirty="0" smtClean="0">
                <a:solidFill>
                  <a:schemeClr val="tx2"/>
                </a:solidFill>
                <a:latin typeface="Gill Sans MT" pitchFamily="34" charset="0"/>
                <a:cs typeface="Arial" pitchFamily="34" charset="0"/>
              </a:rPr>
              <a:t>Improving and using metrics for action</a:t>
            </a:r>
            <a:endParaRPr lang="en-US" sz="3600" dirty="0">
              <a:solidFill>
                <a:schemeClr val="tx2"/>
              </a:solidFill>
              <a:latin typeface="Gill Sans MT" pitchFamily="34" charset="0"/>
              <a:cs typeface="Arial" pitchFamily="34" charset="0"/>
            </a:endParaRPr>
          </a:p>
        </p:txBody>
      </p:sp>
      <p:sp>
        <p:nvSpPr>
          <p:cNvPr id="4" name="TextBox 3"/>
          <p:cNvSpPr txBox="1"/>
          <p:nvPr/>
        </p:nvSpPr>
        <p:spPr>
          <a:xfrm>
            <a:off x="251520" y="5600273"/>
            <a:ext cx="4570072" cy="276999"/>
          </a:xfrm>
          <a:prstGeom prst="rect">
            <a:avLst/>
          </a:prstGeom>
          <a:noFill/>
        </p:spPr>
        <p:txBody>
          <a:bodyPr wrap="square" rtlCol="0">
            <a:spAutoFit/>
          </a:bodyPr>
          <a:lstStyle/>
          <a:p>
            <a:pPr algn="r" defTabSz="457200"/>
            <a:r>
              <a:rPr lang="en-US" sz="1200" dirty="0">
                <a:solidFill>
                  <a:srgbClr val="FFFFFF"/>
                </a:solidFill>
                <a:latin typeface="+mj-lt"/>
              </a:rPr>
              <a:t>ENAP Metrics Group meeting, </a:t>
            </a:r>
            <a:r>
              <a:rPr lang="en-US" sz="1200" dirty="0" err="1">
                <a:solidFill>
                  <a:srgbClr val="FFFFFF"/>
                </a:solidFill>
                <a:latin typeface="+mj-lt"/>
              </a:rPr>
              <a:t>Ferney</a:t>
            </a:r>
            <a:r>
              <a:rPr lang="en-US" sz="1200" dirty="0">
                <a:solidFill>
                  <a:srgbClr val="FFFFFF"/>
                </a:solidFill>
                <a:latin typeface="+mj-lt"/>
              </a:rPr>
              <a:t> </a:t>
            </a:r>
            <a:r>
              <a:rPr lang="en-US" sz="1200" dirty="0" smtClean="0">
                <a:solidFill>
                  <a:srgbClr val="FFFFFF"/>
                </a:solidFill>
                <a:latin typeface="+mj-lt"/>
              </a:rPr>
              <a:t>Voltaire,  </a:t>
            </a:r>
            <a:r>
              <a:rPr lang="en-US" sz="1200" dirty="0">
                <a:solidFill>
                  <a:srgbClr val="FFFFFF"/>
                </a:solidFill>
                <a:latin typeface="+mj-lt"/>
              </a:rPr>
              <a:t>3-4</a:t>
            </a:r>
            <a:r>
              <a:rPr lang="en-US" sz="1200" baseline="30000" dirty="0">
                <a:solidFill>
                  <a:srgbClr val="FFFFFF"/>
                </a:solidFill>
                <a:latin typeface="+mj-lt"/>
              </a:rPr>
              <a:t>th</a:t>
            </a:r>
            <a:r>
              <a:rPr lang="en-US" sz="1200" dirty="0">
                <a:solidFill>
                  <a:srgbClr val="FFFFFF"/>
                </a:solidFill>
                <a:latin typeface="+mj-lt"/>
              </a:rPr>
              <a:t> December 2014</a:t>
            </a:r>
          </a:p>
        </p:txBody>
      </p:sp>
      <p:sp>
        <p:nvSpPr>
          <p:cNvPr id="7" name="Rectangle 6"/>
          <p:cNvSpPr/>
          <p:nvPr/>
        </p:nvSpPr>
        <p:spPr>
          <a:xfrm>
            <a:off x="7120377" y="6581001"/>
            <a:ext cx="2023623" cy="276999"/>
          </a:xfrm>
          <a:prstGeom prst="rect">
            <a:avLst/>
          </a:prstGeom>
        </p:spPr>
        <p:txBody>
          <a:bodyPr wrap="square">
            <a:spAutoFit/>
          </a:bodyPr>
          <a:lstStyle/>
          <a:p>
            <a:pPr algn="r" defTabSz="457200"/>
            <a:r>
              <a:rPr lang="en-US" sz="1200" dirty="0" smtClean="0">
                <a:solidFill>
                  <a:schemeClr val="bg1"/>
                </a:solidFill>
                <a:latin typeface="Arial"/>
                <a:cs typeface="Arial" pitchFamily="34" charset="0"/>
              </a:rPr>
              <a:t>@joylawn</a:t>
            </a:r>
            <a:endParaRPr lang="en-GB" sz="1200" dirty="0" smtClean="0">
              <a:solidFill>
                <a:schemeClr val="bg1"/>
              </a:solidFill>
              <a:latin typeface="Arial"/>
              <a:cs typeface="Arial" pitchFamily="34" charset="0"/>
            </a:endParaRPr>
          </a:p>
        </p:txBody>
      </p:sp>
      <p:sp>
        <p:nvSpPr>
          <p:cNvPr id="6" name="Rectangle 5"/>
          <p:cNvSpPr/>
          <p:nvPr/>
        </p:nvSpPr>
        <p:spPr>
          <a:xfrm>
            <a:off x="4860032" y="5589240"/>
            <a:ext cx="4283968" cy="946413"/>
          </a:xfrm>
          <a:prstGeom prst="rect">
            <a:avLst/>
          </a:prstGeom>
        </p:spPr>
        <p:txBody>
          <a:bodyPr wrap="square">
            <a:spAutoFit/>
          </a:bodyPr>
          <a:lstStyle/>
          <a:p>
            <a:pPr algn="r"/>
            <a:r>
              <a:rPr lang="en-US" sz="1200" dirty="0" smtClean="0">
                <a:solidFill>
                  <a:schemeClr val="bg1"/>
                </a:solidFill>
              </a:rPr>
              <a:t>Professor Joy Lawn</a:t>
            </a:r>
            <a:endParaRPr lang="en-US" sz="1050" dirty="0" smtClean="0">
              <a:solidFill>
                <a:schemeClr val="bg1"/>
              </a:solidFill>
            </a:endParaRPr>
          </a:p>
          <a:p>
            <a:pPr algn="r"/>
            <a:r>
              <a:rPr lang="en-US" sz="1050" dirty="0" smtClean="0">
                <a:solidFill>
                  <a:schemeClr val="bg1"/>
                </a:solidFill>
              </a:rPr>
              <a:t>London School of Hygiene &amp; Tropical Medicine</a:t>
            </a:r>
          </a:p>
          <a:p>
            <a:pPr algn="r"/>
            <a:r>
              <a:rPr lang="en-US" sz="1050" dirty="0" smtClean="0">
                <a:solidFill>
                  <a:schemeClr val="bg1"/>
                </a:solidFill>
              </a:rPr>
              <a:t>&amp; </a:t>
            </a:r>
            <a:r>
              <a:rPr lang="en-US" sz="1200" dirty="0" smtClean="0">
                <a:solidFill>
                  <a:schemeClr val="bg1"/>
                </a:solidFill>
              </a:rPr>
              <a:t>Dr Mathews </a:t>
            </a:r>
            <a:r>
              <a:rPr lang="en-US" sz="1200" dirty="0" err="1" smtClean="0">
                <a:solidFill>
                  <a:schemeClr val="bg1"/>
                </a:solidFill>
              </a:rPr>
              <a:t>Mathai</a:t>
            </a:r>
            <a:r>
              <a:rPr lang="en-US" sz="1200" dirty="0" smtClean="0">
                <a:solidFill>
                  <a:schemeClr val="bg1"/>
                </a:solidFill>
              </a:rPr>
              <a:t>, </a:t>
            </a:r>
            <a:r>
              <a:rPr lang="en-US" sz="1050" dirty="0" smtClean="0">
                <a:solidFill>
                  <a:schemeClr val="bg1"/>
                </a:solidFill>
              </a:rPr>
              <a:t>WHO</a:t>
            </a:r>
          </a:p>
          <a:p>
            <a:pPr algn="r"/>
            <a:endParaRPr lang="en-US" sz="1050" dirty="0" smtClean="0">
              <a:solidFill>
                <a:schemeClr val="bg1"/>
              </a:solidFill>
            </a:endParaRPr>
          </a:p>
          <a:p>
            <a:pPr algn="r"/>
            <a:r>
              <a:rPr lang="en-US" sz="1050" dirty="0" smtClean="0">
                <a:solidFill>
                  <a:schemeClr val="bg1"/>
                </a:solidFill>
              </a:rPr>
              <a:t>On behalf of ENAP Metrics Group</a:t>
            </a:r>
          </a:p>
        </p:txBody>
      </p:sp>
    </p:spTree>
    <p:extLst>
      <p:ext uri="{BB962C8B-B14F-4D97-AF65-F5344CB8AC3E}">
        <p14:creationId xmlns:p14="http://schemas.microsoft.com/office/powerpoint/2010/main" val="108894131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660" y="5816349"/>
            <a:ext cx="5069817"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a:t>
            </a:r>
            <a:r>
              <a:rPr lang="en-US" sz="800" i="1" dirty="0">
                <a:solidFill>
                  <a:srgbClr val="000000"/>
                </a:solidFill>
              </a:rPr>
              <a:t>series, </a:t>
            </a:r>
            <a:r>
              <a:rPr lang="en-US" sz="800" i="1" dirty="0" smtClean="0">
                <a:solidFill>
                  <a:srgbClr val="000000"/>
                </a:solidFill>
              </a:rPr>
              <a:t>paper 5</a:t>
            </a:r>
            <a:endParaRPr lang="en-ZA" sz="800" i="1" dirty="0">
              <a:solidFill>
                <a:srgbClr val="000000"/>
              </a:solidFill>
            </a:endParaRPr>
          </a:p>
        </p:txBody>
      </p:sp>
      <p:pic>
        <p:nvPicPr>
          <p:cNvPr id="52226" name="Picture 2" descr="C:\Users\Joy\Documents\GNAP\lancet\pdfs\jpegs\everynewborn_exec_summ_fig4.jpg"/>
          <p:cNvPicPr>
            <a:picLocks noChangeAspect="1" noChangeArrowheads="1"/>
          </p:cNvPicPr>
          <p:nvPr/>
        </p:nvPicPr>
        <p:blipFill>
          <a:blip r:embed="rId2" cstate="screen"/>
          <a:srcRect/>
          <a:stretch>
            <a:fillRect/>
          </a:stretch>
        </p:blipFill>
        <p:spPr bwMode="auto">
          <a:xfrm>
            <a:off x="557468" y="915865"/>
            <a:ext cx="7951531" cy="4794468"/>
          </a:xfrm>
          <a:prstGeom prst="rect">
            <a:avLst/>
          </a:prstGeom>
          <a:noFill/>
        </p:spPr>
      </p:pic>
      <p:sp>
        <p:nvSpPr>
          <p:cNvPr id="4" name="Rounded Rectangle 3"/>
          <p:cNvSpPr/>
          <p:nvPr/>
        </p:nvSpPr>
        <p:spPr>
          <a:xfrm>
            <a:off x="3707904" y="4797153"/>
            <a:ext cx="3778069" cy="792088"/>
          </a:xfrm>
          <a:prstGeom prst="roundRect">
            <a:avLst/>
          </a:prstGeom>
          <a:solidFill>
            <a:srgbClr val="00B4A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smtClean="0">
                <a:solidFill>
                  <a:prstClr val="white"/>
                </a:solidFill>
                <a:latin typeface="Helvetica" pitchFamily="34" charset="0"/>
              </a:rPr>
              <a:t>CARE AT BIRTH, TRIPLE RETURN</a:t>
            </a:r>
          </a:p>
          <a:p>
            <a:pPr algn="ctr">
              <a:defRPr/>
            </a:pPr>
            <a:r>
              <a:rPr lang="en-US" sz="1600" b="1" dirty="0" smtClean="0">
                <a:solidFill>
                  <a:prstClr val="white"/>
                </a:solidFill>
                <a:latin typeface="Helvetica" pitchFamily="34" charset="0"/>
              </a:rPr>
              <a:t>Highest impact, cost effective</a:t>
            </a:r>
          </a:p>
        </p:txBody>
      </p:sp>
      <p:sp>
        <p:nvSpPr>
          <p:cNvPr id="2" name="Title 1"/>
          <p:cNvSpPr>
            <a:spLocks noGrp="1"/>
          </p:cNvSpPr>
          <p:nvPr>
            <p:ph type="title"/>
          </p:nvPr>
        </p:nvSpPr>
        <p:spPr>
          <a:xfrm>
            <a:off x="35496" y="44624"/>
            <a:ext cx="9108504" cy="735660"/>
          </a:xfrm>
        </p:spPr>
        <p:txBody>
          <a:bodyPr>
            <a:noAutofit/>
          </a:bodyPr>
          <a:lstStyle/>
          <a:p>
            <a:r>
              <a:rPr lang="en-US" sz="2800" b="1" dirty="0" smtClean="0"/>
              <a:t>What? </a:t>
            </a:r>
            <a:r>
              <a:rPr lang="en-US" sz="2600" dirty="0" smtClean="0"/>
              <a:t>Packages of integrated care for women &amp; children</a:t>
            </a:r>
            <a:endParaRPr lang="en-US" sz="2600" dirty="0"/>
          </a:p>
        </p:txBody>
      </p:sp>
      <p:sp>
        <p:nvSpPr>
          <p:cNvPr id="7" name="Rounded Rectangle 6"/>
          <p:cNvSpPr/>
          <p:nvPr/>
        </p:nvSpPr>
        <p:spPr>
          <a:xfrm>
            <a:off x="3707904" y="5517232"/>
            <a:ext cx="3616810" cy="118279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prstClr val="white"/>
                </a:solidFill>
                <a:latin typeface="Helvetica" pitchFamily="34" charset="0"/>
              </a:rPr>
              <a:t>Yet lowest coverage, widest inequity and weakest data</a:t>
            </a:r>
          </a:p>
        </p:txBody>
      </p:sp>
    </p:spTree>
    <p:extLst>
      <p:ext uri="{BB962C8B-B14F-4D97-AF65-F5344CB8AC3E}">
        <p14:creationId xmlns:p14="http://schemas.microsoft.com/office/powerpoint/2010/main" val="172920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email"/>
          <a:srcRect/>
          <a:stretch>
            <a:fillRect/>
          </a:stretch>
        </p:blipFill>
        <p:spPr bwMode="auto">
          <a:xfrm>
            <a:off x="287383" y="1643244"/>
            <a:ext cx="3915052" cy="2937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4"/>
          <p:cNvSpPr txBox="1">
            <a:spLocks/>
          </p:cNvSpPr>
          <p:nvPr/>
        </p:nvSpPr>
        <p:spPr>
          <a:xfrm>
            <a:off x="-13064" y="4715076"/>
            <a:ext cx="9144001" cy="1094738"/>
          </a:xfrm>
          <a:prstGeom prst="rect">
            <a:avLst/>
          </a:prstGeom>
          <a:noFill/>
        </p:spPr>
        <p:txBody>
          <a:bodyPr vert="horz" lIns="91440" tIns="45720" rIns="91440" bIns="45720" rtlCol="0">
            <a:noAutofit/>
          </a:bodyPr>
          <a:lstStyle/>
          <a:p>
            <a:pPr marL="342900" indent="-342900" algn="ctr">
              <a:buFont typeface="Arial"/>
              <a:buNone/>
              <a:defRPr/>
            </a:pPr>
            <a:r>
              <a:rPr lang="en-US" sz="2400" b="1" dirty="0" smtClean="0">
                <a:solidFill>
                  <a:srgbClr val="404040"/>
                </a:solidFill>
                <a:latin typeface="Helvetica"/>
                <a:cs typeface="Helvetica"/>
              </a:rPr>
              <a:t>Could save 2 million lives a year by closing this quality gap</a:t>
            </a:r>
          </a:p>
          <a:p>
            <a:pPr marL="342900" indent="-342900" algn="ctr">
              <a:buFont typeface="Arial"/>
              <a:buNone/>
              <a:defRPr/>
            </a:pPr>
            <a:r>
              <a:rPr lang="en-US" sz="2000" dirty="0" smtClean="0">
                <a:solidFill>
                  <a:srgbClr val="404040"/>
                </a:solidFill>
                <a:latin typeface="Helvetica"/>
                <a:cs typeface="Helvetica"/>
              </a:rPr>
              <a:t>Particular focus on health workers especially midwives </a:t>
            </a:r>
          </a:p>
          <a:p>
            <a:pPr marL="342900" indent="-342900" algn="ctr">
              <a:defRPr/>
            </a:pPr>
            <a:r>
              <a:rPr lang="en-US" sz="2000" dirty="0" smtClean="0">
                <a:solidFill>
                  <a:srgbClr val="404040"/>
                </a:solidFill>
                <a:latin typeface="Helvetica"/>
                <a:cs typeface="Helvetica"/>
              </a:rPr>
              <a:t>“Every Mother Every Newborn” quality initiative</a:t>
            </a:r>
          </a:p>
        </p:txBody>
      </p:sp>
      <p:sp>
        <p:nvSpPr>
          <p:cNvPr id="3" name="Title 2"/>
          <p:cNvSpPr>
            <a:spLocks noGrp="1"/>
          </p:cNvSpPr>
          <p:nvPr>
            <p:ph type="title"/>
          </p:nvPr>
        </p:nvSpPr>
        <p:spPr/>
        <p:txBody>
          <a:bodyPr>
            <a:noAutofit/>
          </a:bodyPr>
          <a:lstStyle/>
          <a:p>
            <a:r>
              <a:rPr lang="en-US" sz="2500" dirty="0" smtClean="0"/>
              <a:t>Care at birth, and care of small and sick newborns </a:t>
            </a:r>
            <a:br>
              <a:rPr lang="en-US" sz="2500" dirty="0" smtClean="0"/>
            </a:br>
            <a:r>
              <a:rPr lang="en-US" sz="2500" dirty="0" smtClean="0"/>
              <a:t>First opportunity is the QUALITY gap for facility births</a:t>
            </a:r>
            <a:endParaRPr lang="en-US" sz="2500" dirty="0"/>
          </a:p>
        </p:txBody>
      </p:sp>
      <p:pic>
        <p:nvPicPr>
          <p:cNvPr id="1026" name="Picture 2"/>
          <p:cNvPicPr>
            <a:picLocks noChangeAspect="1" noChangeArrowheads="1"/>
          </p:cNvPicPr>
          <p:nvPr/>
        </p:nvPicPr>
        <p:blipFill>
          <a:blip r:embed="rId3" cstate="print"/>
          <a:srcRect/>
          <a:stretch>
            <a:fillRect/>
          </a:stretch>
        </p:blipFill>
        <p:spPr bwMode="auto">
          <a:xfrm>
            <a:off x="4551000" y="1568651"/>
            <a:ext cx="4579937" cy="3146425"/>
          </a:xfrm>
          <a:prstGeom prst="rect">
            <a:avLst/>
          </a:prstGeom>
          <a:noFill/>
          <a:ln w="9525">
            <a:noFill/>
            <a:miter lim="800000"/>
            <a:headEnd/>
            <a:tailEnd/>
          </a:ln>
          <a:effectLst/>
        </p:spPr>
      </p:pic>
      <p:sp>
        <p:nvSpPr>
          <p:cNvPr id="8" name="TextBox 7"/>
          <p:cNvSpPr txBox="1"/>
          <p:nvPr/>
        </p:nvSpPr>
        <p:spPr>
          <a:xfrm>
            <a:off x="457200" y="5809814"/>
            <a:ext cx="2451038"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a:t>
            </a:r>
            <a:endParaRPr lang="en-ZA" sz="800" i="1" dirty="0">
              <a:solidFill>
                <a:srgbClr val="000000"/>
              </a:solidFill>
            </a:endParaRPr>
          </a:p>
        </p:txBody>
      </p:sp>
    </p:spTree>
    <p:extLst>
      <p:ext uri="{BB962C8B-B14F-4D97-AF65-F5344CB8AC3E}">
        <p14:creationId xmlns:p14="http://schemas.microsoft.com/office/powerpoint/2010/main" val="31938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516" y="197753"/>
            <a:ext cx="925215" cy="1319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66192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516" y="197753"/>
            <a:ext cx="925215" cy="1319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75627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516" y="197753"/>
            <a:ext cx="925215" cy="1319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3185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516" y="197753"/>
            <a:ext cx="925215" cy="1319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23305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4" y="1600203"/>
            <a:ext cx="6034618"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
            <a:ext cx="9235440" cy="6926564"/>
          </a:xfrm>
          <a:prstGeom prst="rect">
            <a:avLst/>
          </a:prstGeom>
        </p:spPr>
      </p:pic>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504" y="44624"/>
            <a:ext cx="925215" cy="1319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74160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31" y="197753"/>
            <a:ext cx="8229600" cy="1143000"/>
          </a:xfrm>
        </p:spPr>
        <p:txBody>
          <a:bodyPr>
            <a:normAutofit/>
          </a:bodyPr>
          <a:lstStyle/>
          <a:p>
            <a:r>
              <a:rPr lang="en-ZA" sz="3200" b="1" dirty="0" smtClean="0">
                <a:latin typeface="+mn-lt"/>
                <a:ea typeface="+mn-ea"/>
                <a:cs typeface="+mn-cs"/>
              </a:rPr>
              <a:t>5 things to do differently</a:t>
            </a:r>
            <a:endParaRPr lang="en-GB" sz="3200" b="1" dirty="0">
              <a:latin typeface="+mn-lt"/>
              <a:ea typeface="+mn-ea"/>
              <a:cs typeface="+mn-cs"/>
            </a:endParaRPr>
          </a:p>
        </p:txBody>
      </p:sp>
      <p:grpSp>
        <p:nvGrpSpPr>
          <p:cNvPr id="3" name="Group 7"/>
          <p:cNvGrpSpPr/>
          <p:nvPr/>
        </p:nvGrpSpPr>
        <p:grpSpPr>
          <a:xfrm>
            <a:off x="146251" y="1730680"/>
            <a:ext cx="2860583" cy="1555637"/>
            <a:chOff x="4285038" y="460959"/>
            <a:chExt cx="2860583" cy="1555637"/>
          </a:xfrm>
        </p:grpSpPr>
        <p:sp>
          <p:nvSpPr>
            <p:cNvPr id="21" name="Rounded Rectangle 20"/>
            <p:cNvSpPr/>
            <p:nvPr/>
          </p:nvSpPr>
          <p:spPr>
            <a:xfrm>
              <a:off x="4285038" y="460959"/>
              <a:ext cx="2860583" cy="1555637"/>
            </a:xfrm>
            <a:prstGeom prst="roundRect">
              <a:avLst/>
            </a:prstGeom>
            <a:effectLst>
              <a:outerShdw blurRad="50800" dist="38100" dir="2700000" algn="tl" rotWithShape="0">
                <a:prstClr val="black">
                  <a:alpha val="40000"/>
                </a:prstClr>
              </a:outerShdw>
            </a:effectLst>
          </p:spPr>
          <p:style>
            <a:lnRef idx="2">
              <a:schemeClr val="accent2">
                <a:shade val="80000"/>
                <a:hueOff val="0"/>
                <a:satOff val="0"/>
                <a:lumOff val="0"/>
                <a:alphaOff val="0"/>
              </a:schemeClr>
            </a:lnRef>
            <a:fillRef idx="1">
              <a:schemeClr val="lt1">
                <a:hueOff val="0"/>
                <a:satOff val="0"/>
                <a:lumOff val="0"/>
                <a:alphaOff val="0"/>
              </a:schemeClr>
            </a:fillRef>
            <a:effectRef idx="0">
              <a:scrgbClr r="0" g="0" b="0"/>
            </a:effectRef>
            <a:fontRef idx="minor">
              <a:schemeClr val="dk1">
                <a:hueOff val="0"/>
                <a:satOff val="0"/>
                <a:lumOff val="0"/>
                <a:alphaOff val="0"/>
              </a:schemeClr>
            </a:fontRef>
          </p:style>
        </p:sp>
        <p:sp>
          <p:nvSpPr>
            <p:cNvPr id="22" name="Rounded Rectangle 4"/>
            <p:cNvSpPr/>
            <p:nvPr/>
          </p:nvSpPr>
          <p:spPr>
            <a:xfrm>
              <a:off x="4360978" y="536899"/>
              <a:ext cx="2708703" cy="1403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GB" sz="2200" b="1" dirty="0" smtClean="0">
                  <a:solidFill>
                    <a:srgbClr val="463887"/>
                  </a:solidFill>
                </a:rPr>
                <a:t>Investment for impact</a:t>
              </a:r>
            </a:p>
            <a:p>
              <a:pPr algn="ctr" defTabSz="977900">
                <a:lnSpc>
                  <a:spcPct val="90000"/>
                </a:lnSpc>
                <a:spcBef>
                  <a:spcPct val="0"/>
                </a:spcBef>
                <a:spcAft>
                  <a:spcPct val="35000"/>
                </a:spcAft>
              </a:pPr>
              <a:r>
                <a:rPr lang="en-GB" sz="1700" dirty="0" smtClean="0">
                  <a:solidFill>
                    <a:srgbClr val="414141">
                      <a:hueOff val="0"/>
                      <a:satOff val="0"/>
                      <a:lumOff val="0"/>
                      <a:alphaOff val="0"/>
                    </a:srgbClr>
                  </a:solidFill>
                </a:rPr>
                <a:t>Governance, community participation, partner alignment </a:t>
              </a:r>
              <a:endParaRPr lang="en-US" sz="1700" dirty="0">
                <a:solidFill>
                  <a:srgbClr val="414141">
                    <a:hueOff val="0"/>
                    <a:satOff val="0"/>
                    <a:lumOff val="0"/>
                    <a:alphaOff val="0"/>
                  </a:srgbClr>
                </a:solidFill>
              </a:endParaRPr>
            </a:p>
          </p:txBody>
        </p:sp>
      </p:grpSp>
      <p:grpSp>
        <p:nvGrpSpPr>
          <p:cNvPr id="4" name="Group 8"/>
          <p:cNvGrpSpPr/>
          <p:nvPr/>
        </p:nvGrpSpPr>
        <p:grpSpPr>
          <a:xfrm>
            <a:off x="3187902" y="1730680"/>
            <a:ext cx="2592729" cy="1555637"/>
            <a:chOff x="1763946" y="450070"/>
            <a:chExt cx="2592729" cy="1555637"/>
          </a:xfrm>
        </p:grpSpPr>
        <p:sp>
          <p:nvSpPr>
            <p:cNvPr id="19" name="Rounded Rectangle 18"/>
            <p:cNvSpPr/>
            <p:nvPr/>
          </p:nvSpPr>
          <p:spPr>
            <a:xfrm>
              <a:off x="1763946" y="450070"/>
              <a:ext cx="2592729" cy="1555637"/>
            </a:xfrm>
            <a:prstGeom prst="roundRect">
              <a:avLst/>
            </a:prstGeom>
            <a:ln>
              <a:solidFill>
                <a:schemeClr val="accent3"/>
              </a:solidFill>
            </a:ln>
            <a:effectLst>
              <a:outerShdw blurRad="50800" dist="38100" dir="2700000" algn="tl" rotWithShape="0">
                <a:prstClr val="black">
                  <a:alpha val="40000"/>
                </a:prstClr>
              </a:outerShdw>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sp>
        <p:sp>
          <p:nvSpPr>
            <p:cNvPr id="20" name="Rounded Rectangle 6"/>
            <p:cNvSpPr/>
            <p:nvPr/>
          </p:nvSpPr>
          <p:spPr>
            <a:xfrm>
              <a:off x="1839886" y="526010"/>
              <a:ext cx="2440849" cy="1403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GB" sz="2200" b="1" dirty="0" smtClean="0">
                  <a:solidFill>
                    <a:srgbClr val="463887"/>
                  </a:solidFill>
                </a:rPr>
                <a:t>Integrated Plans</a:t>
              </a:r>
            </a:p>
            <a:p>
              <a:pPr algn="ctr" defTabSz="977900">
                <a:lnSpc>
                  <a:spcPct val="90000"/>
                </a:lnSpc>
                <a:spcBef>
                  <a:spcPct val="0"/>
                </a:spcBef>
                <a:spcAft>
                  <a:spcPct val="35000"/>
                </a:spcAft>
              </a:pPr>
              <a:r>
                <a:rPr lang="en-GB" sz="1700" dirty="0" smtClean="0">
                  <a:solidFill>
                    <a:srgbClr val="414141">
                      <a:hueOff val="0"/>
                      <a:satOff val="0"/>
                      <a:lumOff val="0"/>
                      <a:alphaOff val="0"/>
                    </a:srgbClr>
                  </a:solidFill>
                </a:rPr>
                <a:t>Integrated service delivery,  continuum of care</a:t>
              </a:r>
              <a:r>
                <a:rPr lang="en-GB" sz="1700" smtClean="0">
                  <a:solidFill>
                    <a:srgbClr val="414141">
                      <a:hueOff val="0"/>
                      <a:satOff val="0"/>
                      <a:lumOff val="0"/>
                      <a:alphaOff val="0"/>
                    </a:srgbClr>
                  </a:solidFill>
                </a:rPr>
                <a:t>, coordination </a:t>
              </a:r>
              <a:endParaRPr lang="en-US" sz="1700" dirty="0">
                <a:solidFill>
                  <a:srgbClr val="414141">
                    <a:hueOff val="0"/>
                    <a:satOff val="0"/>
                    <a:lumOff val="0"/>
                    <a:alphaOff val="0"/>
                  </a:srgbClr>
                </a:solidFill>
              </a:endParaRPr>
            </a:p>
          </p:txBody>
        </p:sp>
      </p:grpSp>
      <p:grpSp>
        <p:nvGrpSpPr>
          <p:cNvPr id="5" name="Group 9"/>
          <p:cNvGrpSpPr/>
          <p:nvPr/>
        </p:nvGrpSpPr>
        <p:grpSpPr>
          <a:xfrm>
            <a:off x="323528" y="3789040"/>
            <a:ext cx="2986227" cy="2050932"/>
            <a:chOff x="0" y="3283107"/>
            <a:chExt cx="2986227" cy="1555637"/>
          </a:xfrm>
        </p:grpSpPr>
        <p:sp>
          <p:nvSpPr>
            <p:cNvPr id="17" name="Rounded Rectangle 16"/>
            <p:cNvSpPr/>
            <p:nvPr/>
          </p:nvSpPr>
          <p:spPr>
            <a:xfrm>
              <a:off x="0" y="3283107"/>
              <a:ext cx="2986227" cy="1555637"/>
            </a:xfrm>
            <a:prstGeom prst="roundRect">
              <a:avLst/>
            </a:prstGeom>
            <a:ln>
              <a:solidFill>
                <a:schemeClr val="accent1"/>
              </a:solidFill>
            </a:ln>
            <a:effectLst>
              <a:outerShdw blurRad="50800" dist="38100" dir="2700000" algn="tl" rotWithShape="0">
                <a:prstClr val="black">
                  <a:alpha val="40000"/>
                </a:prstClr>
              </a:outerShdw>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sp>
        <p:sp>
          <p:nvSpPr>
            <p:cNvPr id="18" name="Rounded Rectangle 8"/>
            <p:cNvSpPr/>
            <p:nvPr/>
          </p:nvSpPr>
          <p:spPr>
            <a:xfrm>
              <a:off x="75940" y="3324897"/>
              <a:ext cx="2834347" cy="1403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GB" sz="2200" b="1" dirty="0" smtClean="0">
                  <a:solidFill>
                    <a:srgbClr val="463887"/>
                  </a:solidFill>
                </a:rPr>
                <a:t>Implementation &amp; Innovation</a:t>
              </a:r>
              <a:endParaRPr lang="en-GB" sz="1200" b="1" dirty="0" smtClean="0">
                <a:solidFill>
                  <a:srgbClr val="463887"/>
                </a:solidFill>
              </a:endParaRPr>
            </a:p>
            <a:p>
              <a:pPr algn="ctr" defTabSz="977900">
                <a:lnSpc>
                  <a:spcPct val="90000"/>
                </a:lnSpc>
                <a:spcBef>
                  <a:spcPct val="0"/>
                </a:spcBef>
                <a:spcAft>
                  <a:spcPct val="35000"/>
                </a:spcAft>
              </a:pPr>
              <a:r>
                <a:rPr lang="en-GB" sz="1700" dirty="0" smtClean="0">
                  <a:solidFill>
                    <a:srgbClr val="414141">
                      <a:hueOff val="0"/>
                      <a:satOff val="0"/>
                      <a:lumOff val="0"/>
                      <a:alphaOff val="0"/>
                    </a:srgbClr>
                  </a:solidFill>
                </a:rPr>
                <a:t>Address health system bottlenecks, </a:t>
              </a:r>
              <a:r>
                <a:rPr lang="en-GB" sz="1700" i="1" dirty="0" smtClean="0">
                  <a:solidFill>
                    <a:srgbClr val="414141">
                      <a:hueOff val="0"/>
                      <a:satOff val="0"/>
                      <a:lumOff val="0"/>
                      <a:alphaOff val="0"/>
                    </a:srgbClr>
                  </a:solidFill>
                </a:rPr>
                <a:t>Every Mother Every Newborn </a:t>
              </a:r>
              <a:r>
                <a:rPr lang="en-GB" sz="1700" dirty="0" smtClean="0">
                  <a:solidFill>
                    <a:srgbClr val="414141">
                      <a:hueOff val="0"/>
                      <a:satOff val="0"/>
                      <a:lumOff val="0"/>
                      <a:alphaOff val="0"/>
                    </a:srgbClr>
                  </a:solidFill>
                </a:rPr>
                <a:t>initiative</a:t>
              </a:r>
            </a:p>
            <a:p>
              <a:pPr algn="ctr" defTabSz="977900">
                <a:lnSpc>
                  <a:spcPct val="90000"/>
                </a:lnSpc>
                <a:spcBef>
                  <a:spcPct val="0"/>
                </a:spcBef>
                <a:spcAft>
                  <a:spcPct val="35000"/>
                </a:spcAft>
              </a:pPr>
              <a:endParaRPr lang="en-US" sz="1000" dirty="0">
                <a:solidFill>
                  <a:srgbClr val="414141">
                    <a:hueOff val="0"/>
                    <a:satOff val="0"/>
                    <a:lumOff val="0"/>
                    <a:alphaOff val="0"/>
                  </a:srgbClr>
                </a:solidFill>
              </a:endParaRPr>
            </a:p>
          </p:txBody>
        </p:sp>
      </p:grpSp>
      <p:grpSp>
        <p:nvGrpSpPr>
          <p:cNvPr id="6" name="Group 10"/>
          <p:cNvGrpSpPr/>
          <p:nvPr/>
        </p:nvGrpSpPr>
        <p:grpSpPr>
          <a:xfrm>
            <a:off x="3563888" y="3789040"/>
            <a:ext cx="2901784" cy="2103845"/>
            <a:chOff x="2583974" y="2375914"/>
            <a:chExt cx="2592729" cy="1565312"/>
          </a:xfrm>
        </p:grpSpPr>
        <p:sp>
          <p:nvSpPr>
            <p:cNvPr id="15" name="Rounded Rectangle 14"/>
            <p:cNvSpPr/>
            <p:nvPr/>
          </p:nvSpPr>
          <p:spPr>
            <a:xfrm>
              <a:off x="2583974" y="2385589"/>
              <a:ext cx="2592729" cy="1555637"/>
            </a:xfrm>
            <a:prstGeom prst="roundRect">
              <a:avLst/>
            </a:prstGeom>
            <a:ln>
              <a:solidFill>
                <a:schemeClr val="accent1">
                  <a:lumMod val="40000"/>
                  <a:lumOff val="60000"/>
                </a:schemeClr>
              </a:solidFill>
            </a:ln>
            <a:effectLst>
              <a:outerShdw blurRad="50800" dist="38100" dir="2700000" algn="tl" rotWithShape="0">
                <a:prstClr val="black">
                  <a:alpha val="40000"/>
                </a:prstClr>
              </a:outerShdw>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sp>
        <p:sp>
          <p:nvSpPr>
            <p:cNvPr id="16" name="Rounded Rectangle 10"/>
            <p:cNvSpPr/>
            <p:nvPr/>
          </p:nvSpPr>
          <p:spPr>
            <a:xfrm>
              <a:off x="2659914" y="2375914"/>
              <a:ext cx="2440849" cy="1403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Bef>
                  <a:spcPct val="0"/>
                </a:spcBef>
              </a:pPr>
              <a:r>
                <a:rPr lang="en-US" sz="2200" b="1" dirty="0" smtClean="0">
                  <a:solidFill>
                    <a:srgbClr val="463887"/>
                  </a:solidFill>
                </a:rPr>
                <a:t>Indicators &amp; metrics</a:t>
              </a:r>
            </a:p>
            <a:p>
              <a:pPr algn="ctr" defTabSz="622300">
                <a:lnSpc>
                  <a:spcPct val="90000"/>
                </a:lnSpc>
                <a:spcBef>
                  <a:spcPct val="0"/>
                </a:spcBef>
              </a:pPr>
              <a:r>
                <a:rPr lang="en-GB" sz="1700" dirty="0" smtClean="0">
                  <a:solidFill>
                    <a:srgbClr val="414141">
                      <a:hueOff val="0"/>
                      <a:satOff val="0"/>
                      <a:lumOff val="0"/>
                      <a:alphaOff val="0"/>
                    </a:srgbClr>
                  </a:solidFill>
                </a:rPr>
                <a:t>Targets in post 2015</a:t>
              </a:r>
            </a:p>
            <a:p>
              <a:pPr algn="ctr" defTabSz="622300">
                <a:lnSpc>
                  <a:spcPct val="90000"/>
                </a:lnSpc>
                <a:spcBef>
                  <a:spcPct val="0"/>
                </a:spcBef>
              </a:pPr>
              <a:r>
                <a:rPr lang="en-GB" sz="1700" dirty="0" smtClean="0">
                  <a:solidFill>
                    <a:srgbClr val="414141">
                      <a:hueOff val="0"/>
                      <a:satOff val="0"/>
                      <a:lumOff val="0"/>
                      <a:alphaOff val="0"/>
                    </a:srgbClr>
                  </a:solidFill>
                </a:rPr>
                <a:t>Measurement of progress and impact</a:t>
              </a:r>
            </a:p>
            <a:p>
              <a:pPr algn="ctr" defTabSz="622300">
                <a:lnSpc>
                  <a:spcPct val="90000"/>
                </a:lnSpc>
                <a:spcBef>
                  <a:spcPct val="0"/>
                </a:spcBef>
                <a:spcAft>
                  <a:spcPct val="35000"/>
                </a:spcAft>
              </a:pPr>
              <a:endParaRPr lang="en-US" sz="1100" dirty="0">
                <a:solidFill>
                  <a:srgbClr val="414141">
                    <a:hueOff val="0"/>
                    <a:satOff val="0"/>
                    <a:lumOff val="0"/>
                    <a:alphaOff val="0"/>
                  </a:srgbClr>
                </a:solidFill>
              </a:endParaRPr>
            </a:p>
          </p:txBody>
        </p:sp>
      </p:grpSp>
      <p:grpSp>
        <p:nvGrpSpPr>
          <p:cNvPr id="7" name="Group 11"/>
          <p:cNvGrpSpPr/>
          <p:nvPr/>
        </p:nvGrpSpPr>
        <p:grpSpPr>
          <a:xfrm>
            <a:off x="5973892" y="1730680"/>
            <a:ext cx="2603514" cy="1555637"/>
            <a:chOff x="6101245" y="426123"/>
            <a:chExt cx="2603514" cy="1555637"/>
          </a:xfrm>
        </p:grpSpPr>
        <p:sp>
          <p:nvSpPr>
            <p:cNvPr id="13" name="Rounded Rectangle 12"/>
            <p:cNvSpPr/>
            <p:nvPr/>
          </p:nvSpPr>
          <p:spPr>
            <a:xfrm>
              <a:off x="6101245" y="426123"/>
              <a:ext cx="2603514" cy="1555637"/>
            </a:xfrm>
            <a:prstGeom prst="roundRect">
              <a:avLst/>
            </a:prstGeom>
            <a:ln>
              <a:solidFill>
                <a:schemeClr val="accent4"/>
              </a:solidFill>
            </a:ln>
            <a:effectLst>
              <a:outerShdw blurRad="50800" dist="38100" dir="2700000" algn="tl" rotWithShape="0">
                <a:prstClr val="black">
                  <a:alpha val="40000"/>
                </a:prstClr>
              </a:outerShdw>
            </a:effectLst>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sp>
        <p:sp>
          <p:nvSpPr>
            <p:cNvPr id="14" name="Rounded Rectangle 12"/>
            <p:cNvSpPr/>
            <p:nvPr/>
          </p:nvSpPr>
          <p:spPr>
            <a:xfrm>
              <a:off x="6177185" y="502063"/>
              <a:ext cx="2451634" cy="1403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200" b="1" dirty="0" smtClean="0">
                  <a:solidFill>
                    <a:srgbClr val="463887"/>
                  </a:solidFill>
                </a:rPr>
                <a:t>Intentional leadership development</a:t>
              </a:r>
            </a:p>
            <a:p>
              <a:pPr algn="ctr" defTabSz="977900">
                <a:lnSpc>
                  <a:spcPct val="90000"/>
                </a:lnSpc>
                <a:spcBef>
                  <a:spcPct val="0"/>
                </a:spcBef>
                <a:spcAft>
                  <a:spcPct val="35000"/>
                </a:spcAft>
              </a:pPr>
              <a:r>
                <a:rPr lang="en-GB" sz="1700" dirty="0" smtClean="0">
                  <a:solidFill>
                    <a:srgbClr val="414141">
                      <a:hueOff val="0"/>
                      <a:satOff val="0"/>
                      <a:lumOff val="0"/>
                      <a:alphaOff val="0"/>
                    </a:srgbClr>
                  </a:solidFill>
                </a:rPr>
                <a:t>Especially in countries with highest burden</a:t>
              </a:r>
              <a:endParaRPr lang="en-US" sz="1700" dirty="0">
                <a:solidFill>
                  <a:srgbClr val="FFFFFF"/>
                </a:solidFill>
              </a:endParaRPr>
            </a:p>
          </p:txBody>
        </p:sp>
      </p:grpSp>
      <p:pic>
        <p:nvPicPr>
          <p:cNvPr id="2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516" y="197753"/>
            <a:ext cx="925215" cy="1319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5229200"/>
            <a:ext cx="727545" cy="727545"/>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t="9698" b="29205"/>
          <a:stretch/>
        </p:blipFill>
        <p:spPr>
          <a:xfrm>
            <a:off x="1346039" y="5256120"/>
            <a:ext cx="853232" cy="521295"/>
          </a:xfrm>
          <a:prstGeom prst="rect">
            <a:avLst/>
          </a:prstGeom>
        </p:spPr>
      </p:pic>
      <p:sp>
        <p:nvSpPr>
          <p:cNvPr id="24" name="TextBox 23"/>
          <p:cNvSpPr txBox="1"/>
          <p:nvPr/>
        </p:nvSpPr>
        <p:spPr>
          <a:xfrm>
            <a:off x="6588224" y="3933056"/>
            <a:ext cx="2376264" cy="1708160"/>
          </a:xfrm>
          <a:prstGeom prst="rect">
            <a:avLst/>
          </a:prstGeom>
          <a:solidFill>
            <a:schemeClr val="tx2"/>
          </a:solidFill>
          <a:ln>
            <a:solidFill>
              <a:schemeClr val="tx2">
                <a:lumMod val="20000"/>
                <a:lumOff val="80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100" b="1" i="0" u="none" strike="noStrike" kern="0" cap="none" spc="0" normalizeH="0" baseline="0" noProof="0" dirty="0" smtClean="0">
                <a:ln>
                  <a:noFill/>
                </a:ln>
                <a:solidFill>
                  <a:schemeClr val="bg1"/>
                </a:solidFill>
                <a:effectLst/>
                <a:uLnTx/>
                <a:uFillTx/>
                <a:latin typeface="Calibri" pitchFamily="34" charset="0"/>
              </a:rPr>
              <a:t>AMBITIOUS MEASUREMENT CHANGE IS CRITICAL TO EVERY STEP</a:t>
            </a:r>
          </a:p>
        </p:txBody>
      </p:sp>
    </p:spTree>
    <p:extLst>
      <p:ext uri="{BB962C8B-B14F-4D97-AF65-F5344CB8AC3E}">
        <p14:creationId xmlns:p14="http://schemas.microsoft.com/office/powerpoint/2010/main" val="2125682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H="1">
            <a:off x="5252095" y="570645"/>
            <a:ext cx="29864" cy="6287357"/>
          </a:xfrm>
          <a:prstGeom prst="line">
            <a:avLst/>
          </a:prstGeom>
          <a:ln w="19050">
            <a:solidFill>
              <a:srgbClr val="369AD3">
                <a:alpha val="53000"/>
              </a:srgbClr>
            </a:solidFill>
            <a:prstDash val="dash"/>
          </a:ln>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803024" y="4303535"/>
            <a:ext cx="1949574" cy="1145887"/>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3" b="1" dirty="0">
                <a:solidFill>
                  <a:srgbClr val="FF0000"/>
                </a:solidFill>
              </a:rPr>
              <a:t>Minimum perinatal </a:t>
            </a:r>
            <a:r>
              <a:rPr lang="en-CA" sz="963" b="1" dirty="0" smtClean="0">
                <a:solidFill>
                  <a:srgbClr val="FF0000"/>
                </a:solidFill>
              </a:rPr>
              <a:t>dataset</a:t>
            </a:r>
          </a:p>
          <a:p>
            <a:pPr algn="ctr"/>
            <a:r>
              <a:rPr lang="en-CA" sz="900" dirty="0" smtClean="0">
                <a:solidFill>
                  <a:srgbClr val="FF0000"/>
                </a:solidFill>
              </a:rPr>
              <a:t>Outcome </a:t>
            </a:r>
            <a:r>
              <a:rPr lang="en-CA" sz="900" dirty="0">
                <a:solidFill>
                  <a:srgbClr val="FF0000"/>
                </a:solidFill>
              </a:rPr>
              <a:t>metrics developed and to include stillbirths and development </a:t>
            </a:r>
            <a:r>
              <a:rPr lang="en-CA" sz="900" dirty="0" smtClean="0">
                <a:solidFill>
                  <a:srgbClr val="FF0000"/>
                </a:solidFill>
              </a:rPr>
              <a:t>outcomes.</a:t>
            </a:r>
            <a:r>
              <a:rPr lang="fr-FR" sz="900" dirty="0" smtClean="0">
                <a:solidFill>
                  <a:srgbClr val="FF0000"/>
                </a:solidFill>
              </a:rPr>
              <a:t> </a:t>
            </a:r>
            <a:r>
              <a:rPr lang="en-CA" sz="900" dirty="0" smtClean="0">
                <a:solidFill>
                  <a:srgbClr val="FF0000"/>
                </a:solidFill>
              </a:rPr>
              <a:t>Simple </a:t>
            </a:r>
            <a:r>
              <a:rPr lang="en-CA" sz="900" dirty="0">
                <a:solidFill>
                  <a:srgbClr val="FF0000"/>
                </a:solidFill>
              </a:rPr>
              <a:t>and standardised measurement methods across different health system contexts. Improvement of accuracy and quality of key data. </a:t>
            </a:r>
          </a:p>
          <a:p>
            <a:pPr algn="ctr"/>
            <a:endParaRPr lang="fr-FR" sz="900" dirty="0">
              <a:solidFill>
                <a:prstClr val="black"/>
              </a:solidFill>
            </a:endParaRPr>
          </a:p>
        </p:txBody>
      </p:sp>
      <p:sp>
        <p:nvSpPr>
          <p:cNvPr id="33" name="Rectangle 32"/>
          <p:cNvSpPr/>
          <p:nvPr/>
        </p:nvSpPr>
        <p:spPr>
          <a:xfrm>
            <a:off x="1" y="0"/>
            <a:ext cx="550068" cy="6858000"/>
          </a:xfrm>
          <a:prstGeom prst="rect">
            <a:avLst/>
          </a:prstGeom>
          <a:gradFill flip="none" rotWithShape="1">
            <a:gsLst>
              <a:gs pos="19000">
                <a:srgbClr val="463786"/>
              </a:gs>
              <a:gs pos="75000">
                <a:srgbClr val="B9B2D8"/>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053" tIns="44027" rIns="88053" bIns="44027" numCol="1" spcCol="0" rtlCol="0" fromWordArt="0" anchor="ctr" anchorCtr="0" forceAA="0" compatLnSpc="1">
            <a:prstTxWarp prst="textNoShape">
              <a:avLst/>
            </a:prstTxWarp>
            <a:noAutofit/>
          </a:bodyPr>
          <a:lstStyle/>
          <a:p>
            <a:pPr algn="ctr"/>
            <a:endParaRPr lang="fr-FR" sz="1733" dirty="0">
              <a:solidFill>
                <a:prstClr val="white"/>
              </a:solidFill>
            </a:endParaRPr>
          </a:p>
        </p:txBody>
      </p:sp>
      <p:sp>
        <p:nvSpPr>
          <p:cNvPr id="11" name="TextBox 10"/>
          <p:cNvSpPr txBox="1"/>
          <p:nvPr/>
        </p:nvSpPr>
        <p:spPr>
          <a:xfrm>
            <a:off x="-7366" y="4920509"/>
            <a:ext cx="578837" cy="329449"/>
          </a:xfrm>
          <a:prstGeom prst="rect">
            <a:avLst/>
          </a:prstGeom>
          <a:noFill/>
          <a:effectLst/>
        </p:spPr>
        <p:txBody>
          <a:bodyPr wrap="square" rtlCol="0">
            <a:spAutoFit/>
          </a:bodyPr>
          <a:lstStyle/>
          <a:p>
            <a:pPr algn="ctr"/>
            <a:r>
              <a:rPr lang="en-CA" sz="1541" b="1" dirty="0">
                <a:solidFill>
                  <a:prstClr val="white"/>
                </a:solidFill>
              </a:rPr>
              <a:t>2016</a:t>
            </a:r>
          </a:p>
        </p:txBody>
      </p:sp>
      <p:sp>
        <p:nvSpPr>
          <p:cNvPr id="12" name="TextBox 11"/>
          <p:cNvSpPr txBox="1"/>
          <p:nvPr/>
        </p:nvSpPr>
        <p:spPr>
          <a:xfrm>
            <a:off x="-7366" y="3813931"/>
            <a:ext cx="578837" cy="329449"/>
          </a:xfrm>
          <a:prstGeom prst="rect">
            <a:avLst/>
          </a:prstGeom>
          <a:noFill/>
          <a:effectLst/>
        </p:spPr>
        <p:txBody>
          <a:bodyPr wrap="square" rtlCol="0">
            <a:spAutoFit/>
          </a:bodyPr>
          <a:lstStyle/>
          <a:p>
            <a:pPr algn="ctr"/>
            <a:r>
              <a:rPr lang="en-CA" sz="1541" b="1" dirty="0">
                <a:solidFill>
                  <a:prstClr val="white"/>
                </a:solidFill>
              </a:rPr>
              <a:t>2017</a:t>
            </a:r>
            <a:endParaRPr lang="fr-FR" sz="1541" b="1" dirty="0">
              <a:solidFill>
                <a:prstClr val="white"/>
              </a:solidFill>
            </a:endParaRPr>
          </a:p>
        </p:txBody>
      </p:sp>
      <p:sp>
        <p:nvSpPr>
          <p:cNvPr id="13" name="TextBox 12"/>
          <p:cNvSpPr txBox="1"/>
          <p:nvPr/>
        </p:nvSpPr>
        <p:spPr>
          <a:xfrm>
            <a:off x="0" y="2780928"/>
            <a:ext cx="642910" cy="329449"/>
          </a:xfrm>
          <a:prstGeom prst="rect">
            <a:avLst/>
          </a:prstGeom>
          <a:noFill/>
          <a:effectLst/>
        </p:spPr>
        <p:txBody>
          <a:bodyPr wrap="square" rtlCol="0">
            <a:spAutoFit/>
          </a:bodyPr>
          <a:lstStyle/>
          <a:p>
            <a:pPr algn="ctr"/>
            <a:r>
              <a:rPr lang="en-CA" sz="1541" b="1" dirty="0">
                <a:solidFill>
                  <a:prstClr val="white"/>
                </a:solidFill>
              </a:rPr>
              <a:t>2020</a:t>
            </a:r>
            <a:endParaRPr lang="fr-FR" sz="1541" b="1" dirty="0">
              <a:solidFill>
                <a:prstClr val="white"/>
              </a:solidFill>
            </a:endParaRPr>
          </a:p>
        </p:txBody>
      </p:sp>
      <p:sp>
        <p:nvSpPr>
          <p:cNvPr id="14" name="TextBox 13"/>
          <p:cNvSpPr txBox="1"/>
          <p:nvPr/>
        </p:nvSpPr>
        <p:spPr>
          <a:xfrm>
            <a:off x="-222" y="1772816"/>
            <a:ext cx="643131" cy="329449"/>
          </a:xfrm>
          <a:prstGeom prst="rect">
            <a:avLst/>
          </a:prstGeom>
          <a:noFill/>
          <a:effectLst/>
        </p:spPr>
        <p:txBody>
          <a:bodyPr wrap="square" rtlCol="0">
            <a:spAutoFit/>
          </a:bodyPr>
          <a:lstStyle/>
          <a:p>
            <a:pPr algn="ctr"/>
            <a:r>
              <a:rPr lang="en-CA" sz="1541" b="1" dirty="0">
                <a:solidFill>
                  <a:prstClr val="white"/>
                </a:solidFill>
              </a:rPr>
              <a:t>2025</a:t>
            </a:r>
            <a:endParaRPr lang="fr-FR" sz="1541" b="1" dirty="0">
              <a:solidFill>
                <a:prstClr val="white"/>
              </a:solidFill>
            </a:endParaRPr>
          </a:p>
        </p:txBody>
      </p:sp>
      <p:sp>
        <p:nvSpPr>
          <p:cNvPr id="46" name="Up Arrow 45"/>
          <p:cNvSpPr/>
          <p:nvPr/>
        </p:nvSpPr>
        <p:spPr>
          <a:xfrm>
            <a:off x="69578" y="5215656"/>
            <a:ext cx="402884" cy="890016"/>
          </a:xfrm>
          <a:prstGeom prst="upArrow">
            <a:avLst/>
          </a:prstGeom>
          <a:gradFill>
            <a:gsLst>
              <a:gs pos="0">
                <a:srgbClr val="369AD3"/>
              </a:gs>
              <a:gs pos="100000">
                <a:srgbClr val="369AD3">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053" tIns="44027" rIns="88053" bIns="44027" numCol="1" spcCol="0" rtlCol="0" fromWordArt="0" anchor="ctr" anchorCtr="0" forceAA="0" compatLnSpc="1">
            <a:prstTxWarp prst="textNoShape">
              <a:avLst/>
            </a:prstTxWarp>
            <a:noAutofit/>
          </a:bodyPr>
          <a:lstStyle/>
          <a:p>
            <a:pPr algn="ctr"/>
            <a:endParaRPr lang="fr-FR" sz="1733" dirty="0">
              <a:solidFill>
                <a:prstClr val="white"/>
              </a:solidFill>
            </a:endParaRPr>
          </a:p>
        </p:txBody>
      </p:sp>
      <p:sp>
        <p:nvSpPr>
          <p:cNvPr id="10" name="TextBox 9"/>
          <p:cNvSpPr txBox="1"/>
          <p:nvPr/>
        </p:nvSpPr>
        <p:spPr>
          <a:xfrm>
            <a:off x="0" y="5949280"/>
            <a:ext cx="643354" cy="329449"/>
          </a:xfrm>
          <a:prstGeom prst="rect">
            <a:avLst/>
          </a:prstGeom>
          <a:noFill/>
          <a:effectLst/>
        </p:spPr>
        <p:txBody>
          <a:bodyPr wrap="square" rtlCol="0">
            <a:spAutoFit/>
          </a:bodyPr>
          <a:lstStyle/>
          <a:p>
            <a:pPr algn="ctr"/>
            <a:r>
              <a:rPr lang="en-CA" sz="1541" b="1" dirty="0">
                <a:solidFill>
                  <a:prstClr val="white"/>
                </a:solidFill>
              </a:rPr>
              <a:t>2015</a:t>
            </a:r>
            <a:endParaRPr lang="fr-FR" sz="1541" b="1" dirty="0">
              <a:solidFill>
                <a:prstClr val="white"/>
              </a:solidFill>
            </a:endParaRPr>
          </a:p>
        </p:txBody>
      </p:sp>
      <p:sp>
        <p:nvSpPr>
          <p:cNvPr id="50" name="Up Arrow 49"/>
          <p:cNvSpPr/>
          <p:nvPr/>
        </p:nvSpPr>
        <p:spPr>
          <a:xfrm>
            <a:off x="62656" y="4125287"/>
            <a:ext cx="402884" cy="875349"/>
          </a:xfrm>
          <a:prstGeom prst="upArrow">
            <a:avLst/>
          </a:prstGeom>
          <a:gradFill>
            <a:gsLst>
              <a:gs pos="0">
                <a:srgbClr val="369AD3"/>
              </a:gs>
              <a:gs pos="100000">
                <a:srgbClr val="369AD3">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053" tIns="44027" rIns="88053" bIns="44027" numCol="1" spcCol="0" rtlCol="0" fromWordArt="0" anchor="ctr" anchorCtr="0" forceAA="0" compatLnSpc="1">
            <a:prstTxWarp prst="textNoShape">
              <a:avLst/>
            </a:prstTxWarp>
            <a:noAutofit/>
          </a:bodyPr>
          <a:lstStyle/>
          <a:p>
            <a:pPr algn="ctr"/>
            <a:endParaRPr lang="fr-FR" sz="1733" dirty="0">
              <a:solidFill>
                <a:prstClr val="white"/>
              </a:solidFill>
            </a:endParaRPr>
          </a:p>
        </p:txBody>
      </p:sp>
      <p:sp>
        <p:nvSpPr>
          <p:cNvPr id="51" name="Up Arrow 50"/>
          <p:cNvSpPr/>
          <p:nvPr/>
        </p:nvSpPr>
        <p:spPr>
          <a:xfrm>
            <a:off x="69578" y="2204864"/>
            <a:ext cx="402884" cy="732954"/>
          </a:xfrm>
          <a:prstGeom prst="upArrow">
            <a:avLst/>
          </a:prstGeom>
          <a:gradFill>
            <a:gsLst>
              <a:gs pos="0">
                <a:srgbClr val="369AD3"/>
              </a:gs>
              <a:gs pos="100000">
                <a:srgbClr val="369AD3">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053" tIns="44027" rIns="88053" bIns="44027" numCol="1" spcCol="0" rtlCol="0" fromWordArt="0" anchor="ctr" anchorCtr="0" forceAA="0" compatLnSpc="1">
            <a:prstTxWarp prst="textNoShape">
              <a:avLst/>
            </a:prstTxWarp>
            <a:noAutofit/>
          </a:bodyPr>
          <a:lstStyle/>
          <a:p>
            <a:pPr algn="ctr"/>
            <a:endParaRPr lang="fr-FR" sz="1733" dirty="0">
              <a:solidFill>
                <a:prstClr val="white"/>
              </a:solidFill>
            </a:endParaRPr>
          </a:p>
        </p:txBody>
      </p:sp>
      <p:sp>
        <p:nvSpPr>
          <p:cNvPr id="52" name="Up Arrow 51"/>
          <p:cNvSpPr/>
          <p:nvPr/>
        </p:nvSpPr>
        <p:spPr>
          <a:xfrm>
            <a:off x="62656" y="3267550"/>
            <a:ext cx="402884" cy="732954"/>
          </a:xfrm>
          <a:prstGeom prst="upArrow">
            <a:avLst/>
          </a:prstGeom>
          <a:gradFill>
            <a:gsLst>
              <a:gs pos="0">
                <a:srgbClr val="369AD3"/>
              </a:gs>
              <a:gs pos="100000">
                <a:srgbClr val="369AD3">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053" tIns="44027" rIns="88053" bIns="44027" numCol="1" spcCol="0" rtlCol="0" fromWordArt="0" anchor="ctr" anchorCtr="0" forceAA="0" compatLnSpc="1">
            <a:prstTxWarp prst="textNoShape">
              <a:avLst/>
            </a:prstTxWarp>
            <a:noAutofit/>
          </a:bodyPr>
          <a:lstStyle/>
          <a:p>
            <a:pPr algn="ctr"/>
            <a:endParaRPr lang="fr-FR" sz="1733" dirty="0">
              <a:solidFill>
                <a:prstClr val="white"/>
              </a:solidFill>
            </a:endParaRPr>
          </a:p>
        </p:txBody>
      </p:sp>
      <p:sp>
        <p:nvSpPr>
          <p:cNvPr id="53" name="Up Arrow 52"/>
          <p:cNvSpPr/>
          <p:nvPr/>
        </p:nvSpPr>
        <p:spPr>
          <a:xfrm>
            <a:off x="69578" y="679822"/>
            <a:ext cx="402884" cy="732954"/>
          </a:xfrm>
          <a:prstGeom prst="upArrow">
            <a:avLst/>
          </a:prstGeom>
          <a:gradFill>
            <a:gsLst>
              <a:gs pos="0">
                <a:srgbClr val="369AD3"/>
              </a:gs>
              <a:gs pos="100000">
                <a:srgbClr val="369AD3">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053" tIns="44027" rIns="88053" bIns="44027" numCol="1" spcCol="0" rtlCol="0" fromWordArt="0" anchor="ctr" anchorCtr="0" forceAA="0" compatLnSpc="1">
            <a:prstTxWarp prst="textNoShape">
              <a:avLst/>
            </a:prstTxWarp>
            <a:noAutofit/>
          </a:bodyPr>
          <a:lstStyle/>
          <a:p>
            <a:pPr algn="ctr"/>
            <a:endParaRPr lang="fr-FR" sz="1733" dirty="0">
              <a:solidFill>
                <a:prstClr val="white"/>
              </a:solidFill>
            </a:endParaRPr>
          </a:p>
        </p:txBody>
      </p:sp>
      <p:sp>
        <p:nvSpPr>
          <p:cNvPr id="54" name="TextBox 53"/>
          <p:cNvSpPr txBox="1"/>
          <p:nvPr/>
        </p:nvSpPr>
        <p:spPr>
          <a:xfrm>
            <a:off x="886426" y="77339"/>
            <a:ext cx="1457451" cy="299762"/>
          </a:xfrm>
          <a:prstGeom prst="rect">
            <a:avLst/>
          </a:prstGeom>
          <a:noFill/>
          <a:effectLst/>
        </p:spPr>
        <p:txBody>
          <a:bodyPr wrap="none" rtlCol="0">
            <a:spAutoFit/>
          </a:bodyPr>
          <a:lstStyle/>
          <a:p>
            <a:pPr algn="ctr"/>
            <a:r>
              <a:rPr lang="en-CA" sz="1348" dirty="0">
                <a:solidFill>
                  <a:srgbClr val="369AD3"/>
                </a:solidFill>
                <a:latin typeface="Arial" panose="020B0604020202020204" pitchFamily="34" charset="0"/>
                <a:cs typeface="Arial" panose="020B0604020202020204" pitchFamily="34" charset="0"/>
              </a:rPr>
              <a:t>GLOBAL LEVEL</a:t>
            </a:r>
            <a:endParaRPr lang="fr-FR" sz="1348" dirty="0">
              <a:solidFill>
                <a:srgbClr val="369AD3"/>
              </a:solidFill>
              <a:latin typeface="Arial" panose="020B0604020202020204" pitchFamily="34" charset="0"/>
              <a:cs typeface="Arial" panose="020B0604020202020204" pitchFamily="34" charset="0"/>
            </a:endParaRPr>
          </a:p>
        </p:txBody>
      </p:sp>
      <p:sp>
        <p:nvSpPr>
          <p:cNvPr id="55" name="TextBox 54"/>
          <p:cNvSpPr txBox="1"/>
          <p:nvPr/>
        </p:nvSpPr>
        <p:spPr>
          <a:xfrm>
            <a:off x="7445870" y="77339"/>
            <a:ext cx="1617751" cy="299762"/>
          </a:xfrm>
          <a:prstGeom prst="rect">
            <a:avLst/>
          </a:prstGeom>
          <a:noFill/>
          <a:effectLst/>
        </p:spPr>
        <p:txBody>
          <a:bodyPr wrap="none" rtlCol="0">
            <a:spAutoFit/>
          </a:bodyPr>
          <a:lstStyle/>
          <a:p>
            <a:pPr algn="ctr"/>
            <a:r>
              <a:rPr lang="en-CA" sz="1348" dirty="0">
                <a:solidFill>
                  <a:srgbClr val="369AD3"/>
                </a:solidFill>
                <a:latin typeface="Arial" panose="020B0604020202020204" pitchFamily="34" charset="0"/>
                <a:ea typeface="Dotum" panose="020B0600000101010101" pitchFamily="34" charset="-127"/>
                <a:cs typeface="Arial" panose="020B0604020202020204" pitchFamily="34" charset="0"/>
              </a:rPr>
              <a:t>NATIONAL LEVEL</a:t>
            </a:r>
            <a:endParaRPr lang="fr-FR" sz="1348" dirty="0">
              <a:solidFill>
                <a:srgbClr val="369AD3"/>
              </a:solidFill>
              <a:latin typeface="Arial" panose="020B0604020202020204" pitchFamily="34" charset="0"/>
              <a:ea typeface="Dotum" panose="020B0600000101010101" pitchFamily="34" charset="-127"/>
              <a:cs typeface="Arial" panose="020B0604020202020204" pitchFamily="34" charset="0"/>
            </a:endParaRPr>
          </a:p>
        </p:txBody>
      </p:sp>
      <p:sp>
        <p:nvSpPr>
          <p:cNvPr id="43" name="TextBox 42"/>
          <p:cNvSpPr txBox="1"/>
          <p:nvPr/>
        </p:nvSpPr>
        <p:spPr>
          <a:xfrm>
            <a:off x="584329" y="5517232"/>
            <a:ext cx="1247566" cy="1076325"/>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3" b="1" dirty="0" smtClean="0">
                <a:solidFill>
                  <a:prstClr val="black"/>
                </a:solidFill>
              </a:rPr>
              <a:t>Monitoring  &amp; data improvement plan</a:t>
            </a:r>
            <a:endParaRPr lang="en-CA" sz="963" b="1" dirty="0">
              <a:solidFill>
                <a:prstClr val="black"/>
              </a:solidFill>
            </a:endParaRPr>
          </a:p>
          <a:p>
            <a:pPr algn="ctr"/>
            <a:r>
              <a:rPr lang="en-CA" sz="900" dirty="0" smtClean="0">
                <a:solidFill>
                  <a:prstClr val="black"/>
                </a:solidFill>
              </a:rPr>
              <a:t>Develop a plan for tracking impact, coverage </a:t>
            </a:r>
            <a:r>
              <a:rPr lang="en-CA" sz="900" dirty="0">
                <a:solidFill>
                  <a:prstClr val="black"/>
                </a:solidFill>
              </a:rPr>
              <a:t>and </a:t>
            </a:r>
            <a:r>
              <a:rPr lang="en-CA" sz="900" dirty="0" smtClean="0">
                <a:solidFill>
                  <a:prstClr val="black"/>
                </a:solidFill>
              </a:rPr>
              <a:t>quality, including addressing priority metrics gaps.</a:t>
            </a:r>
            <a:endParaRPr lang="fr-FR" sz="900" dirty="0">
              <a:solidFill>
                <a:prstClr val="black"/>
              </a:solidFill>
            </a:endParaRPr>
          </a:p>
        </p:txBody>
      </p:sp>
      <p:sp>
        <p:nvSpPr>
          <p:cNvPr id="44" name="TextBox 43"/>
          <p:cNvSpPr txBox="1"/>
          <p:nvPr/>
        </p:nvSpPr>
        <p:spPr>
          <a:xfrm>
            <a:off x="1870033" y="5495699"/>
            <a:ext cx="1204305" cy="1076325"/>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3" b="1" dirty="0" smtClean="0">
                <a:solidFill>
                  <a:prstClr val="black"/>
                </a:solidFill>
              </a:rPr>
              <a:t>Accountability </a:t>
            </a:r>
            <a:endParaRPr lang="en-CA" sz="963" b="1" dirty="0">
              <a:solidFill>
                <a:prstClr val="black"/>
              </a:solidFill>
            </a:endParaRPr>
          </a:p>
          <a:p>
            <a:pPr algn="ctr"/>
            <a:r>
              <a:rPr lang="en-CA" sz="900" dirty="0" smtClean="0">
                <a:solidFill>
                  <a:prstClr val="black"/>
                </a:solidFill>
              </a:rPr>
              <a:t>Tracking linked to Every Woman Every Child and other established accountability mechanisms.</a:t>
            </a:r>
            <a:endParaRPr lang="fr-FR" sz="900" dirty="0">
              <a:solidFill>
                <a:prstClr val="black"/>
              </a:solidFill>
            </a:endParaRPr>
          </a:p>
        </p:txBody>
      </p:sp>
      <p:sp>
        <p:nvSpPr>
          <p:cNvPr id="45" name="TextBox 44"/>
          <p:cNvSpPr txBox="1"/>
          <p:nvPr/>
        </p:nvSpPr>
        <p:spPr>
          <a:xfrm>
            <a:off x="587778" y="4303535"/>
            <a:ext cx="1102658" cy="1145887"/>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3" b="1" dirty="0">
                <a:solidFill>
                  <a:srgbClr val="FF0000"/>
                </a:solidFill>
              </a:rPr>
              <a:t>Stillbirths</a:t>
            </a:r>
          </a:p>
          <a:p>
            <a:pPr algn="ctr"/>
            <a:r>
              <a:rPr lang="en-CA" sz="900" dirty="0">
                <a:solidFill>
                  <a:prstClr val="black"/>
                </a:solidFill>
              </a:rPr>
              <a:t>Stillbirth </a:t>
            </a:r>
            <a:r>
              <a:rPr lang="en-CA" sz="900" dirty="0" smtClean="0">
                <a:solidFill>
                  <a:prstClr val="black"/>
                </a:solidFill>
              </a:rPr>
              <a:t>interventions and strategies of </a:t>
            </a:r>
            <a:r>
              <a:rPr lang="en-CA" sz="900" dirty="0">
                <a:solidFill>
                  <a:prstClr val="black"/>
                </a:solidFill>
              </a:rPr>
              <a:t>the </a:t>
            </a:r>
            <a:r>
              <a:rPr lang="en-CA" sz="900" i="1" dirty="0">
                <a:solidFill>
                  <a:prstClr val="black"/>
                </a:solidFill>
              </a:rPr>
              <a:t>Every Newborn Action Plan </a:t>
            </a:r>
            <a:r>
              <a:rPr lang="en-CA" sz="900" dirty="0">
                <a:solidFill>
                  <a:prstClr val="black"/>
                </a:solidFill>
              </a:rPr>
              <a:t>more clearly </a:t>
            </a:r>
            <a:r>
              <a:rPr lang="en-CA" sz="900" dirty="0" smtClean="0">
                <a:solidFill>
                  <a:prstClr val="black"/>
                </a:solidFill>
              </a:rPr>
              <a:t>delineated.</a:t>
            </a:r>
            <a:endParaRPr lang="fr-FR" sz="900" dirty="0">
              <a:solidFill>
                <a:prstClr val="black"/>
              </a:solidFill>
            </a:endParaRPr>
          </a:p>
        </p:txBody>
      </p:sp>
      <p:sp>
        <p:nvSpPr>
          <p:cNvPr id="60" name="TextBox 59"/>
          <p:cNvSpPr txBox="1"/>
          <p:nvPr/>
        </p:nvSpPr>
        <p:spPr>
          <a:xfrm>
            <a:off x="5324710" y="4309892"/>
            <a:ext cx="2043611" cy="1130884"/>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0" b="1" dirty="0" smtClean="0">
                <a:solidFill>
                  <a:prstClr val="black"/>
                </a:solidFill>
              </a:rPr>
              <a:t>National RMNCH plans sharpened </a:t>
            </a:r>
            <a:endParaRPr lang="en-CA" sz="960" b="1" dirty="0">
              <a:solidFill>
                <a:prstClr val="black"/>
              </a:solidFill>
            </a:endParaRPr>
          </a:p>
          <a:p>
            <a:pPr algn="ctr"/>
            <a:r>
              <a:rPr lang="en-CA" sz="900" dirty="0">
                <a:solidFill>
                  <a:prstClr val="black"/>
                </a:solidFill>
              </a:rPr>
              <a:t>&gt;50% of 75 </a:t>
            </a:r>
            <a:r>
              <a:rPr lang="en-CA" sz="900" dirty="0" smtClean="0">
                <a:solidFill>
                  <a:prstClr val="black"/>
                </a:solidFill>
              </a:rPr>
              <a:t>Countdown countries </a:t>
            </a:r>
            <a:r>
              <a:rPr lang="en-CA" sz="900" dirty="0">
                <a:solidFill>
                  <a:prstClr val="black"/>
                </a:solidFill>
              </a:rPr>
              <a:t>have sharpened and </a:t>
            </a:r>
            <a:r>
              <a:rPr lang="en-CA" sz="900" dirty="0" err="1">
                <a:solidFill>
                  <a:prstClr val="black"/>
                </a:solidFill>
              </a:rPr>
              <a:t>costed</a:t>
            </a:r>
            <a:r>
              <a:rPr lang="en-CA" sz="900" dirty="0">
                <a:solidFill>
                  <a:prstClr val="black"/>
                </a:solidFill>
              </a:rPr>
              <a:t> RMNCH strategies to address </a:t>
            </a:r>
            <a:r>
              <a:rPr lang="en-CA" sz="900" dirty="0" smtClean="0">
                <a:solidFill>
                  <a:prstClr val="black"/>
                </a:solidFill>
              </a:rPr>
              <a:t>newborn health.</a:t>
            </a:r>
            <a:endParaRPr lang="fr-FR" sz="900" dirty="0">
              <a:solidFill>
                <a:prstClr val="black"/>
              </a:solidFill>
            </a:endParaRPr>
          </a:p>
        </p:txBody>
      </p:sp>
      <p:sp>
        <p:nvSpPr>
          <p:cNvPr id="61" name="TextBox 60"/>
          <p:cNvSpPr txBox="1"/>
          <p:nvPr/>
        </p:nvSpPr>
        <p:spPr>
          <a:xfrm>
            <a:off x="5326619" y="5495700"/>
            <a:ext cx="2041703" cy="1076325"/>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0" b="1" dirty="0">
                <a:solidFill>
                  <a:prstClr val="black"/>
                </a:solidFill>
              </a:rPr>
              <a:t>Essential commodities</a:t>
            </a:r>
          </a:p>
          <a:p>
            <a:pPr algn="ctr"/>
            <a:r>
              <a:rPr lang="en-CA" sz="900" dirty="0">
                <a:solidFill>
                  <a:prstClr val="black"/>
                </a:solidFill>
              </a:rPr>
              <a:t>&gt;50% of 75 </a:t>
            </a:r>
            <a:r>
              <a:rPr lang="en-CA" sz="900" dirty="0" smtClean="0">
                <a:solidFill>
                  <a:prstClr val="black"/>
                </a:solidFill>
              </a:rPr>
              <a:t>Countdown </a:t>
            </a:r>
            <a:r>
              <a:rPr lang="en-CA" sz="900" dirty="0">
                <a:solidFill>
                  <a:prstClr val="black"/>
                </a:solidFill>
              </a:rPr>
              <a:t>countries have included all 4 newborn commodities of the 13 RMNCH commodities on EML and designed systems to track progress.</a:t>
            </a:r>
            <a:endParaRPr lang="fr-FR" sz="900" dirty="0">
              <a:solidFill>
                <a:prstClr val="black"/>
              </a:solidFill>
            </a:endParaRPr>
          </a:p>
        </p:txBody>
      </p:sp>
      <p:sp>
        <p:nvSpPr>
          <p:cNvPr id="62" name="TextBox 61"/>
          <p:cNvSpPr txBox="1"/>
          <p:nvPr/>
        </p:nvSpPr>
        <p:spPr>
          <a:xfrm>
            <a:off x="7414006" y="4309892"/>
            <a:ext cx="1592217" cy="1130884"/>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0" b="1" dirty="0" smtClean="0">
                <a:solidFill>
                  <a:srgbClr val="FF0000"/>
                </a:solidFill>
              </a:rPr>
              <a:t>National finance </a:t>
            </a:r>
            <a:r>
              <a:rPr lang="en-CA" sz="960" b="1" dirty="0">
                <a:solidFill>
                  <a:srgbClr val="FF0000"/>
                </a:solidFill>
              </a:rPr>
              <a:t>tracking</a:t>
            </a:r>
          </a:p>
          <a:p>
            <a:pPr algn="ctr"/>
            <a:r>
              <a:rPr lang="en-CA" sz="900" dirty="0" smtClean="0">
                <a:solidFill>
                  <a:prstClr val="black"/>
                </a:solidFill>
              </a:rPr>
              <a:t>&gt;50</a:t>
            </a:r>
            <a:r>
              <a:rPr lang="en-CA" sz="900" dirty="0">
                <a:solidFill>
                  <a:prstClr val="black"/>
                </a:solidFill>
              </a:rPr>
              <a:t>% </a:t>
            </a:r>
            <a:r>
              <a:rPr lang="en-CA" sz="900" dirty="0" smtClean="0">
                <a:solidFill>
                  <a:prstClr val="black"/>
                </a:solidFill>
              </a:rPr>
              <a:t>of 75 </a:t>
            </a:r>
            <a:r>
              <a:rPr lang="en-CA" sz="900" dirty="0">
                <a:solidFill>
                  <a:prstClr val="black"/>
                </a:solidFill>
              </a:rPr>
              <a:t>Countdown countries tracking and </a:t>
            </a:r>
            <a:r>
              <a:rPr lang="en-CA" sz="900" dirty="0" smtClean="0">
                <a:solidFill>
                  <a:prstClr val="black"/>
                </a:solidFill>
              </a:rPr>
              <a:t>reporting </a:t>
            </a:r>
            <a:r>
              <a:rPr lang="en-CA" sz="900" dirty="0">
                <a:solidFill>
                  <a:prstClr val="black"/>
                </a:solidFill>
              </a:rPr>
              <a:t>national expenditures for RMNCH, with specific line item </a:t>
            </a:r>
            <a:r>
              <a:rPr lang="en-CA" sz="900" dirty="0" smtClean="0">
                <a:solidFill>
                  <a:prstClr val="black"/>
                </a:solidFill>
              </a:rPr>
              <a:t>for care </a:t>
            </a:r>
            <a:r>
              <a:rPr lang="en-CA" sz="900" dirty="0">
                <a:solidFill>
                  <a:prstClr val="black"/>
                </a:solidFill>
              </a:rPr>
              <a:t>at </a:t>
            </a:r>
            <a:r>
              <a:rPr lang="en-CA" sz="900" dirty="0" smtClean="0">
                <a:solidFill>
                  <a:prstClr val="black"/>
                </a:solidFill>
              </a:rPr>
              <a:t>birth.</a:t>
            </a:r>
            <a:endParaRPr lang="en-CA" sz="900" dirty="0">
              <a:solidFill>
                <a:prstClr val="black"/>
              </a:solidFill>
            </a:endParaRPr>
          </a:p>
        </p:txBody>
      </p:sp>
      <p:sp>
        <p:nvSpPr>
          <p:cNvPr id="64" name="TextBox 63"/>
          <p:cNvSpPr txBox="1"/>
          <p:nvPr/>
        </p:nvSpPr>
        <p:spPr>
          <a:xfrm>
            <a:off x="7414007" y="3275437"/>
            <a:ext cx="1592218" cy="963943"/>
          </a:xfrm>
          <a:prstGeom prst="rect">
            <a:avLst/>
          </a:prstGeom>
          <a:solidFill>
            <a:schemeClr val="bg1"/>
          </a:solidFill>
          <a:ln>
            <a:solidFill>
              <a:schemeClr val="tx1">
                <a:lumMod val="50000"/>
                <a:lumOff val="50000"/>
              </a:schemeClr>
            </a:solidFill>
          </a:ln>
          <a:effectLst/>
        </p:spPr>
        <p:txBody>
          <a:bodyPr wrap="square" rtlCol="0">
            <a:noAutofit/>
          </a:bodyPr>
          <a:lstStyle/>
          <a:p>
            <a:pPr algn="ctr"/>
            <a:r>
              <a:rPr lang="en-CA" sz="963" b="1" dirty="0" smtClean="0">
                <a:solidFill>
                  <a:srgbClr val="FF0000"/>
                </a:solidFill>
              </a:rPr>
              <a:t>National data tracking</a:t>
            </a:r>
          </a:p>
          <a:p>
            <a:pPr algn="ctr"/>
            <a:r>
              <a:rPr lang="en-CA" sz="900" dirty="0" smtClean="0">
                <a:solidFill>
                  <a:srgbClr val="FF0000"/>
                </a:solidFill>
              </a:rPr>
              <a:t>&gt;50</a:t>
            </a:r>
            <a:r>
              <a:rPr lang="en-CA" sz="900" dirty="0">
                <a:solidFill>
                  <a:srgbClr val="FF0000"/>
                </a:solidFill>
              </a:rPr>
              <a:t>% of 75 Countdown  countries are collecting </a:t>
            </a:r>
            <a:r>
              <a:rPr lang="en-CA" sz="900" dirty="0" smtClean="0">
                <a:solidFill>
                  <a:srgbClr val="FF0000"/>
                </a:solidFill>
              </a:rPr>
              <a:t>and using data </a:t>
            </a:r>
            <a:r>
              <a:rPr lang="en-CA" sz="900" dirty="0">
                <a:solidFill>
                  <a:srgbClr val="FF0000"/>
                </a:solidFill>
              </a:rPr>
              <a:t>for </a:t>
            </a:r>
            <a:r>
              <a:rPr lang="en-CA" sz="1000" dirty="0">
                <a:solidFill>
                  <a:srgbClr val="FF0000"/>
                </a:solidFill>
              </a:rPr>
              <a:t>minimum perinatal dataset </a:t>
            </a:r>
            <a:r>
              <a:rPr lang="en-CA" sz="1000" dirty="0" smtClean="0">
                <a:solidFill>
                  <a:srgbClr val="FF0000"/>
                </a:solidFill>
              </a:rPr>
              <a:t>metrics</a:t>
            </a:r>
            <a:r>
              <a:rPr lang="en-CA" sz="963" dirty="0" smtClean="0">
                <a:solidFill>
                  <a:srgbClr val="FF0000"/>
                </a:solidFill>
              </a:rPr>
              <a:t>.</a:t>
            </a:r>
            <a:endParaRPr lang="fr-FR" sz="963" dirty="0">
              <a:solidFill>
                <a:srgbClr val="FF0000"/>
              </a:solidFill>
            </a:endParaRPr>
          </a:p>
        </p:txBody>
      </p:sp>
      <p:sp>
        <p:nvSpPr>
          <p:cNvPr id="77" name="Chevron 76"/>
          <p:cNvSpPr/>
          <p:nvPr/>
        </p:nvSpPr>
        <p:spPr>
          <a:xfrm rot="10800000">
            <a:off x="748343" y="470871"/>
            <a:ext cx="5078636" cy="448970"/>
          </a:xfrm>
          <a:prstGeom prst="chevron">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7" name="TextBox 6"/>
          <p:cNvSpPr txBox="1"/>
          <p:nvPr/>
        </p:nvSpPr>
        <p:spPr>
          <a:xfrm>
            <a:off x="2539983" y="4144"/>
            <a:ext cx="4992072" cy="400110"/>
          </a:xfrm>
          <a:prstGeom prst="rect">
            <a:avLst/>
          </a:prstGeom>
          <a:noFill/>
          <a:effectLst/>
        </p:spPr>
        <p:txBody>
          <a:bodyPr wrap="none" rtlCol="0">
            <a:spAutoFit/>
          </a:bodyPr>
          <a:lstStyle/>
          <a:p>
            <a:r>
              <a:rPr lang="en-CA" sz="2000" b="1" dirty="0" smtClean="0">
                <a:solidFill>
                  <a:srgbClr val="4A3799"/>
                </a:solidFill>
              </a:rPr>
              <a:t>EVERY NEWBORN ACTION PLAN MILESTONES</a:t>
            </a:r>
          </a:p>
        </p:txBody>
      </p:sp>
      <p:cxnSp>
        <p:nvCxnSpPr>
          <p:cNvPr id="19" name="Straight Connector 18"/>
          <p:cNvCxnSpPr/>
          <p:nvPr/>
        </p:nvCxnSpPr>
        <p:spPr>
          <a:xfrm flipV="1">
            <a:off x="2654300" y="318599"/>
            <a:ext cx="4759706" cy="9848"/>
          </a:xfrm>
          <a:prstGeom prst="line">
            <a:avLst/>
          </a:prstGeom>
          <a:ln w="12700" cap="rnd"/>
          <a:effectLst/>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02216" y="507912"/>
            <a:ext cx="5285917" cy="385291"/>
          </a:xfrm>
          <a:prstGeom prst="rect">
            <a:avLst/>
          </a:prstGeom>
          <a:noFill/>
          <a:ln>
            <a:noFill/>
          </a:ln>
          <a:effectLst/>
        </p:spPr>
        <p:txBody>
          <a:bodyPr wrap="square" rtlCol="0">
            <a:noAutofit/>
          </a:bodyPr>
          <a:lstStyle/>
          <a:p>
            <a:pPr algn="ctr"/>
            <a:r>
              <a:rPr lang="en-CA" sz="960" dirty="0">
                <a:solidFill>
                  <a:srgbClr val="FF0000"/>
                </a:solidFill>
              </a:rPr>
              <a:t> </a:t>
            </a:r>
            <a:r>
              <a:rPr lang="en-CA" sz="960" b="1" dirty="0">
                <a:solidFill>
                  <a:srgbClr val="FF0000"/>
                </a:solidFill>
              </a:rPr>
              <a:t>2035 </a:t>
            </a:r>
            <a:r>
              <a:rPr lang="en-CA" sz="960" b="1" dirty="0" smtClean="0">
                <a:solidFill>
                  <a:srgbClr val="FF0000"/>
                </a:solidFill>
              </a:rPr>
              <a:t>Assessment of progress to national targets of &lt;10 for newborn deaths &amp; stillbirths</a:t>
            </a:r>
            <a:endParaRPr lang="en-CA" sz="960" b="1" dirty="0">
              <a:solidFill>
                <a:srgbClr val="FF0000"/>
              </a:solidFill>
            </a:endParaRPr>
          </a:p>
          <a:p>
            <a:pPr algn="ctr"/>
            <a:r>
              <a:rPr lang="en-CA" sz="900" dirty="0" smtClean="0">
                <a:solidFill>
                  <a:srgbClr val="FF0000"/>
                </a:solidFill>
              </a:rPr>
              <a:t>Global </a:t>
            </a:r>
            <a:r>
              <a:rPr lang="en-CA" sz="900" dirty="0">
                <a:solidFill>
                  <a:srgbClr val="FF0000"/>
                </a:solidFill>
              </a:rPr>
              <a:t>NMR </a:t>
            </a:r>
            <a:r>
              <a:rPr lang="en-CA" sz="900" dirty="0" smtClean="0">
                <a:solidFill>
                  <a:srgbClr val="FF0000"/>
                </a:solidFill>
              </a:rPr>
              <a:t>target </a:t>
            </a:r>
            <a:r>
              <a:rPr lang="en-CA" sz="900" dirty="0">
                <a:solidFill>
                  <a:srgbClr val="FF0000"/>
                </a:solidFill>
              </a:rPr>
              <a:t>of </a:t>
            </a:r>
            <a:r>
              <a:rPr lang="en-CA" sz="900" dirty="0" smtClean="0">
                <a:solidFill>
                  <a:srgbClr val="FF0000"/>
                </a:solidFill>
              </a:rPr>
              <a:t>7 per 1,000 </a:t>
            </a:r>
            <a:r>
              <a:rPr lang="en-CA" sz="900" dirty="0">
                <a:solidFill>
                  <a:srgbClr val="FF0000"/>
                </a:solidFill>
              </a:rPr>
              <a:t>lives births and SBR of 8 per </a:t>
            </a:r>
            <a:r>
              <a:rPr lang="en-CA" sz="900" dirty="0" smtClean="0">
                <a:solidFill>
                  <a:srgbClr val="FF0000"/>
                </a:solidFill>
              </a:rPr>
              <a:t>1,000 </a:t>
            </a:r>
            <a:r>
              <a:rPr lang="en-CA" sz="900" dirty="0">
                <a:solidFill>
                  <a:srgbClr val="FF0000"/>
                </a:solidFill>
              </a:rPr>
              <a:t>total </a:t>
            </a:r>
            <a:r>
              <a:rPr lang="en-CA" sz="900" dirty="0" smtClean="0">
                <a:solidFill>
                  <a:srgbClr val="FF0000"/>
                </a:solidFill>
              </a:rPr>
              <a:t>births</a:t>
            </a:r>
            <a:endParaRPr lang="fr-FR" sz="963" dirty="0">
              <a:solidFill>
                <a:srgbClr val="FF0000"/>
              </a:solidFill>
            </a:endParaRPr>
          </a:p>
        </p:txBody>
      </p:sp>
      <p:sp>
        <p:nvSpPr>
          <p:cNvPr id="78" name="Chevron 77"/>
          <p:cNvSpPr/>
          <p:nvPr/>
        </p:nvSpPr>
        <p:spPr>
          <a:xfrm rot="10800000">
            <a:off x="748343" y="1628801"/>
            <a:ext cx="5078636" cy="448970"/>
          </a:xfrm>
          <a:prstGeom prst="chevron">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79" name="Chevron 78"/>
          <p:cNvSpPr/>
          <p:nvPr/>
        </p:nvSpPr>
        <p:spPr>
          <a:xfrm rot="10800000">
            <a:off x="748344" y="2420888"/>
            <a:ext cx="5087602" cy="448970"/>
          </a:xfrm>
          <a:prstGeom prst="chevron">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69" name="TextBox 68"/>
          <p:cNvSpPr txBox="1"/>
          <p:nvPr/>
        </p:nvSpPr>
        <p:spPr>
          <a:xfrm>
            <a:off x="857224" y="1628800"/>
            <a:ext cx="4678922" cy="400435"/>
          </a:xfrm>
          <a:prstGeom prst="rect">
            <a:avLst/>
          </a:prstGeom>
          <a:noFill/>
          <a:ln>
            <a:noFill/>
          </a:ln>
          <a:effectLst/>
        </p:spPr>
        <p:txBody>
          <a:bodyPr wrap="square" rtlCol="0">
            <a:noAutofit/>
          </a:bodyPr>
          <a:lstStyle/>
          <a:p>
            <a:pPr algn="ctr"/>
            <a:r>
              <a:rPr lang="en-CA" sz="1156" dirty="0">
                <a:solidFill>
                  <a:prstClr val="black"/>
                </a:solidFill>
              </a:rPr>
              <a:t> </a:t>
            </a:r>
            <a:r>
              <a:rPr lang="en-CA" sz="960" b="1" dirty="0">
                <a:solidFill>
                  <a:srgbClr val="FF0000"/>
                </a:solidFill>
              </a:rPr>
              <a:t>2025 Review </a:t>
            </a:r>
            <a:r>
              <a:rPr lang="en-CA" sz="960" b="1" dirty="0" smtClean="0">
                <a:solidFill>
                  <a:srgbClr val="FF0000"/>
                </a:solidFill>
              </a:rPr>
              <a:t>of progress to </a:t>
            </a:r>
            <a:r>
              <a:rPr lang="en-CA" sz="960" b="1" dirty="0">
                <a:solidFill>
                  <a:srgbClr val="FF0000"/>
                </a:solidFill>
              </a:rPr>
              <a:t>national mortality </a:t>
            </a:r>
            <a:r>
              <a:rPr lang="en-CA" sz="960" b="1" dirty="0" smtClean="0">
                <a:solidFill>
                  <a:srgbClr val="FF0000"/>
                </a:solidFill>
              </a:rPr>
              <a:t>targets</a:t>
            </a:r>
            <a:endParaRPr lang="en-CA" sz="960" b="1" dirty="0">
              <a:solidFill>
                <a:srgbClr val="FF0000"/>
              </a:solidFill>
            </a:endParaRPr>
          </a:p>
          <a:p>
            <a:pPr algn="ctr"/>
            <a:r>
              <a:rPr lang="en-CA" sz="900" dirty="0" smtClean="0">
                <a:solidFill>
                  <a:srgbClr val="FF0000"/>
                </a:solidFill>
              </a:rPr>
              <a:t>Global </a:t>
            </a:r>
            <a:r>
              <a:rPr lang="en-CA" sz="900" dirty="0">
                <a:solidFill>
                  <a:srgbClr val="FF0000"/>
                </a:solidFill>
              </a:rPr>
              <a:t>NMR </a:t>
            </a:r>
            <a:r>
              <a:rPr lang="en-CA" sz="900" dirty="0" smtClean="0">
                <a:solidFill>
                  <a:srgbClr val="FF0000"/>
                </a:solidFill>
              </a:rPr>
              <a:t>milestone of 12 per 1,000 </a:t>
            </a:r>
            <a:r>
              <a:rPr lang="en-CA" sz="900" dirty="0">
                <a:solidFill>
                  <a:srgbClr val="FF0000"/>
                </a:solidFill>
              </a:rPr>
              <a:t>lives births and SBR of </a:t>
            </a:r>
            <a:r>
              <a:rPr lang="en-CA" sz="900" dirty="0" smtClean="0">
                <a:solidFill>
                  <a:srgbClr val="FF0000"/>
                </a:solidFill>
              </a:rPr>
              <a:t>11 per 1,000 </a:t>
            </a:r>
            <a:r>
              <a:rPr lang="en-CA" sz="900" dirty="0">
                <a:solidFill>
                  <a:srgbClr val="FF0000"/>
                </a:solidFill>
              </a:rPr>
              <a:t>total </a:t>
            </a:r>
            <a:r>
              <a:rPr lang="en-CA" sz="900" dirty="0" smtClean="0">
                <a:solidFill>
                  <a:srgbClr val="FF0000"/>
                </a:solidFill>
              </a:rPr>
              <a:t>births</a:t>
            </a:r>
            <a:endParaRPr lang="fr-FR" sz="900" dirty="0">
              <a:solidFill>
                <a:srgbClr val="FF0000"/>
              </a:solidFill>
            </a:endParaRPr>
          </a:p>
        </p:txBody>
      </p:sp>
      <p:sp>
        <p:nvSpPr>
          <p:cNvPr id="66" name="TextBox 65"/>
          <p:cNvSpPr txBox="1"/>
          <p:nvPr/>
        </p:nvSpPr>
        <p:spPr>
          <a:xfrm>
            <a:off x="1142976" y="2450692"/>
            <a:ext cx="4157449" cy="385291"/>
          </a:xfrm>
          <a:prstGeom prst="rect">
            <a:avLst/>
          </a:prstGeom>
          <a:solidFill>
            <a:schemeClr val="bg1"/>
          </a:solidFill>
          <a:ln>
            <a:noFill/>
          </a:ln>
          <a:effectLst/>
        </p:spPr>
        <p:txBody>
          <a:bodyPr wrap="square" rtlCol="0">
            <a:noAutofit/>
          </a:bodyPr>
          <a:lstStyle/>
          <a:p>
            <a:pPr algn="ctr"/>
            <a:r>
              <a:rPr lang="en-CA" sz="960" b="1" dirty="0">
                <a:solidFill>
                  <a:prstClr val="black"/>
                </a:solidFill>
              </a:rPr>
              <a:t> 2020 Review of </a:t>
            </a:r>
            <a:r>
              <a:rPr lang="en-CA" sz="960" b="1" dirty="0" smtClean="0">
                <a:solidFill>
                  <a:prstClr val="black"/>
                </a:solidFill>
              </a:rPr>
              <a:t>progress to national </a:t>
            </a:r>
            <a:r>
              <a:rPr lang="en-CA" sz="960" b="1" dirty="0">
                <a:solidFill>
                  <a:prstClr val="black"/>
                </a:solidFill>
              </a:rPr>
              <a:t>mortality </a:t>
            </a:r>
            <a:r>
              <a:rPr lang="en-CA" sz="960" b="1" dirty="0" smtClean="0">
                <a:solidFill>
                  <a:prstClr val="black"/>
                </a:solidFill>
              </a:rPr>
              <a:t>targets</a:t>
            </a:r>
            <a:endParaRPr lang="en-CA" sz="960" b="1" dirty="0">
              <a:solidFill>
                <a:prstClr val="black"/>
              </a:solidFill>
            </a:endParaRPr>
          </a:p>
          <a:p>
            <a:pPr algn="ctr"/>
            <a:r>
              <a:rPr lang="en-CA" sz="900" dirty="0" smtClean="0">
                <a:solidFill>
                  <a:prstClr val="black"/>
                </a:solidFill>
              </a:rPr>
              <a:t>Global </a:t>
            </a:r>
            <a:r>
              <a:rPr lang="en-CA" sz="900" dirty="0">
                <a:solidFill>
                  <a:prstClr val="black"/>
                </a:solidFill>
              </a:rPr>
              <a:t>NMR </a:t>
            </a:r>
            <a:r>
              <a:rPr lang="en-CA" sz="900" dirty="0" smtClean="0">
                <a:solidFill>
                  <a:prstClr val="black"/>
                </a:solidFill>
              </a:rPr>
              <a:t>milestone of 15 per 1,000 </a:t>
            </a:r>
            <a:r>
              <a:rPr lang="en-CA" sz="900" dirty="0">
                <a:solidFill>
                  <a:prstClr val="black"/>
                </a:solidFill>
              </a:rPr>
              <a:t>lives births and SBR of </a:t>
            </a:r>
            <a:r>
              <a:rPr lang="en-CA" sz="900" dirty="0" smtClean="0">
                <a:solidFill>
                  <a:prstClr val="black"/>
                </a:solidFill>
              </a:rPr>
              <a:t>14 </a:t>
            </a:r>
            <a:r>
              <a:rPr lang="en-CA" sz="900" dirty="0">
                <a:solidFill>
                  <a:prstClr val="black"/>
                </a:solidFill>
              </a:rPr>
              <a:t>per </a:t>
            </a:r>
            <a:r>
              <a:rPr lang="en-CA" sz="900" dirty="0" smtClean="0">
                <a:solidFill>
                  <a:prstClr val="black"/>
                </a:solidFill>
              </a:rPr>
              <a:t>1,000 </a:t>
            </a:r>
            <a:r>
              <a:rPr lang="en-CA" sz="900" dirty="0">
                <a:solidFill>
                  <a:prstClr val="black"/>
                </a:solidFill>
              </a:rPr>
              <a:t>total </a:t>
            </a:r>
            <a:r>
              <a:rPr lang="en-CA" sz="900" dirty="0" smtClean="0">
                <a:solidFill>
                  <a:prstClr val="black"/>
                </a:solidFill>
              </a:rPr>
              <a:t>births</a:t>
            </a:r>
            <a:endParaRPr lang="fr-FR" sz="900" dirty="0">
              <a:solidFill>
                <a:prstClr val="black"/>
              </a:solidFill>
            </a:endParaRPr>
          </a:p>
        </p:txBody>
      </p:sp>
      <p:cxnSp>
        <p:nvCxnSpPr>
          <p:cNvPr id="82" name="Straight Arrow Connector 81"/>
          <p:cNvCxnSpPr/>
          <p:nvPr/>
        </p:nvCxnSpPr>
        <p:spPr>
          <a:xfrm flipV="1">
            <a:off x="5076056" y="4074653"/>
            <a:ext cx="256012" cy="214274"/>
          </a:xfrm>
          <a:prstGeom prst="straightConnector1">
            <a:avLst/>
          </a:prstGeom>
          <a:ln>
            <a:solidFill>
              <a:srgbClr val="463786"/>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3563888" y="5298789"/>
            <a:ext cx="248818" cy="176926"/>
          </a:xfrm>
          <a:prstGeom prst="straightConnector1">
            <a:avLst/>
          </a:prstGeom>
          <a:ln>
            <a:solidFill>
              <a:srgbClr val="463786"/>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418449" y="5506144"/>
            <a:ext cx="1592217" cy="1061829"/>
          </a:xfrm>
          <a:prstGeom prst="rect">
            <a:avLst/>
          </a:prstGeom>
          <a:noFill/>
          <a:ln>
            <a:solidFill>
              <a:schemeClr val="tx1">
                <a:lumMod val="50000"/>
                <a:lumOff val="50000"/>
              </a:schemeClr>
            </a:solidFill>
          </a:ln>
        </p:spPr>
        <p:txBody>
          <a:bodyPr wrap="square" rtlCol="0">
            <a:spAutoFit/>
          </a:bodyPr>
          <a:lstStyle/>
          <a:p>
            <a:pPr algn="ctr"/>
            <a:r>
              <a:rPr lang="en-CA" sz="900" b="1" dirty="0" smtClean="0">
                <a:solidFill>
                  <a:prstClr val="black"/>
                </a:solidFill>
              </a:rPr>
              <a:t>Community voice esp women</a:t>
            </a:r>
          </a:p>
          <a:p>
            <a:pPr algn="ctr"/>
            <a:r>
              <a:rPr lang="en-CA" sz="900" dirty="0" smtClean="0">
                <a:solidFill>
                  <a:prstClr val="black"/>
                </a:solidFill>
              </a:rPr>
              <a:t>&gt;50% of 75 Countdown countries with national policy enabling community voice e.g.  </a:t>
            </a:r>
            <a:r>
              <a:rPr lang="en-US" sz="900" dirty="0" smtClean="0">
                <a:solidFill>
                  <a:prstClr val="black"/>
                </a:solidFill>
              </a:rPr>
              <a:t>village committees, local champions, religious leaders, women’s &amp; parent groups</a:t>
            </a:r>
            <a:r>
              <a:rPr lang="en-CA" sz="900" dirty="0" smtClean="0">
                <a:solidFill>
                  <a:prstClr val="black"/>
                </a:solidFill>
              </a:rPr>
              <a:t>.</a:t>
            </a:r>
          </a:p>
        </p:txBody>
      </p:sp>
      <p:grpSp>
        <p:nvGrpSpPr>
          <p:cNvPr id="2" name="Group 100"/>
          <p:cNvGrpSpPr/>
          <p:nvPr/>
        </p:nvGrpSpPr>
        <p:grpSpPr>
          <a:xfrm>
            <a:off x="5848185" y="1052736"/>
            <a:ext cx="3158039" cy="1171954"/>
            <a:chOff x="6335533" y="874329"/>
            <a:chExt cx="3421209" cy="1171954"/>
          </a:xfrm>
          <a:solidFill>
            <a:srgbClr val="E8E5F3"/>
          </a:solidFill>
        </p:grpSpPr>
        <p:sp>
          <p:nvSpPr>
            <p:cNvPr id="88" name="Chevron 87"/>
            <p:cNvSpPr/>
            <p:nvPr/>
          </p:nvSpPr>
          <p:spPr>
            <a:xfrm rot="10800000">
              <a:off x="6335533" y="1306378"/>
              <a:ext cx="1638693" cy="448970"/>
            </a:xfrm>
            <a:prstGeom prst="chevron">
              <a:avLst/>
            </a:prstGeom>
            <a:grpFill/>
            <a:ln w="9525">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nvGrpSpPr>
            <p:cNvPr id="3" name="Group 96"/>
            <p:cNvGrpSpPr/>
            <p:nvPr/>
          </p:nvGrpSpPr>
          <p:grpSpPr>
            <a:xfrm>
              <a:off x="6559075" y="874329"/>
              <a:ext cx="3197667" cy="1171954"/>
              <a:chOff x="6559075" y="874329"/>
              <a:chExt cx="3197667" cy="1171954"/>
            </a:xfrm>
            <a:grpFill/>
          </p:grpSpPr>
          <p:sp>
            <p:nvSpPr>
              <p:cNvPr id="67" name="TextBox 66"/>
              <p:cNvSpPr txBox="1"/>
              <p:nvPr/>
            </p:nvSpPr>
            <p:spPr>
              <a:xfrm>
                <a:off x="6561460" y="874329"/>
                <a:ext cx="3195282" cy="1069219"/>
              </a:xfrm>
              <a:prstGeom prst="rect">
                <a:avLst/>
              </a:prstGeom>
              <a:grpFill/>
              <a:ln>
                <a:solidFill>
                  <a:schemeClr val="tx1">
                    <a:lumMod val="50000"/>
                    <a:lumOff val="50000"/>
                    <a:alpha val="80000"/>
                  </a:schemeClr>
                </a:solidFill>
              </a:ln>
              <a:effectLst/>
            </p:spPr>
            <p:txBody>
              <a:bodyPr wrap="square" rtlCol="0">
                <a:noAutofit/>
              </a:bodyPr>
              <a:lstStyle/>
              <a:p>
                <a:pPr algn="ctr"/>
                <a:r>
                  <a:rPr lang="en-CA" sz="960" b="1" dirty="0">
                    <a:solidFill>
                      <a:srgbClr val="FF0000"/>
                    </a:solidFill>
                  </a:rPr>
                  <a:t>2025 coverage goals </a:t>
                </a:r>
                <a:r>
                  <a:rPr lang="en-CA" sz="960" b="1" dirty="0" smtClean="0">
                    <a:solidFill>
                      <a:srgbClr val="FF0000"/>
                    </a:solidFill>
                  </a:rPr>
                  <a:t>assessment</a:t>
                </a:r>
                <a:r>
                  <a:rPr lang="en-CA" sz="960" b="1" dirty="0" smtClean="0">
                    <a:solidFill>
                      <a:prstClr val="black"/>
                    </a:solidFill>
                  </a:rPr>
                  <a:t>: </a:t>
                </a:r>
                <a:endParaRPr lang="en-CA" sz="960" b="1" dirty="0">
                  <a:solidFill>
                    <a:prstClr val="black"/>
                  </a:solidFill>
                </a:endParaRPr>
              </a:p>
              <a:p>
                <a:r>
                  <a:rPr lang="en-CA" sz="900" dirty="0">
                    <a:solidFill>
                      <a:prstClr val="black"/>
                    </a:solidFill>
                  </a:rPr>
                  <a:t>[1] Care at birth: 95% of births receive </a:t>
                </a:r>
                <a:r>
                  <a:rPr lang="en-CA" sz="900" dirty="0" smtClean="0">
                    <a:solidFill>
                      <a:prstClr val="black"/>
                    </a:solidFill>
                  </a:rPr>
                  <a:t>quality </a:t>
                </a:r>
                <a:r>
                  <a:rPr lang="en-CA" sz="900" dirty="0">
                    <a:solidFill>
                      <a:prstClr val="black"/>
                    </a:solidFill>
                  </a:rPr>
                  <a:t>care</a:t>
                </a:r>
                <a:r>
                  <a:rPr lang="en-CA" sz="900" dirty="0" smtClean="0">
                    <a:solidFill>
                      <a:prstClr val="black"/>
                    </a:solidFill>
                  </a:rPr>
                  <a:t>.</a:t>
                </a:r>
                <a:endParaRPr lang="en-CA" sz="900" dirty="0">
                  <a:solidFill>
                    <a:prstClr val="black"/>
                  </a:solidFill>
                </a:endParaRPr>
              </a:p>
              <a:p>
                <a:r>
                  <a:rPr lang="en-CA" sz="900" dirty="0">
                    <a:solidFill>
                      <a:prstClr val="black"/>
                    </a:solidFill>
                  </a:rPr>
                  <a:t>[2] Care of small and sick newborns: &gt;75% KMC; &gt;75% sepsis management; Comprehensive neonatal intensive care: (country specific targets). </a:t>
                </a:r>
              </a:p>
              <a:p>
                <a:r>
                  <a:rPr lang="en-CA" sz="900" dirty="0">
                    <a:solidFill>
                      <a:prstClr val="black"/>
                    </a:solidFill>
                  </a:rPr>
                  <a:t>[3] Community care: 90% coverage for postnatal </a:t>
                </a:r>
                <a:r>
                  <a:rPr lang="en-CA" sz="900" dirty="0" smtClean="0">
                    <a:solidFill>
                      <a:prstClr val="black"/>
                    </a:solidFill>
                  </a:rPr>
                  <a:t>care; 50% at 6 months for exclusive breastfeeding.</a:t>
                </a:r>
                <a:endParaRPr lang="fr-FR" sz="900" dirty="0">
                  <a:solidFill>
                    <a:prstClr val="black"/>
                  </a:solidFill>
                </a:endParaRPr>
              </a:p>
            </p:txBody>
          </p:sp>
          <p:sp>
            <p:nvSpPr>
              <p:cNvPr id="92" name="Rounded Rectangle 91"/>
              <p:cNvSpPr/>
              <p:nvPr/>
            </p:nvSpPr>
            <p:spPr>
              <a:xfrm>
                <a:off x="6559075" y="1614226"/>
                <a:ext cx="92894" cy="4320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grpSp>
        <p:nvGrpSpPr>
          <p:cNvPr id="4" name="Group 101"/>
          <p:cNvGrpSpPr/>
          <p:nvPr/>
        </p:nvGrpSpPr>
        <p:grpSpPr>
          <a:xfrm>
            <a:off x="5848226" y="2276872"/>
            <a:ext cx="3157997" cy="974221"/>
            <a:chOff x="6335578" y="2099104"/>
            <a:chExt cx="3421164" cy="974221"/>
          </a:xfrm>
          <a:solidFill>
            <a:srgbClr val="E8E5F3"/>
          </a:solidFill>
        </p:grpSpPr>
        <p:sp>
          <p:nvSpPr>
            <p:cNvPr id="91" name="Chevron 90"/>
            <p:cNvSpPr/>
            <p:nvPr/>
          </p:nvSpPr>
          <p:spPr>
            <a:xfrm rot="10800000">
              <a:off x="6335578" y="2347626"/>
              <a:ext cx="1638693" cy="448970"/>
            </a:xfrm>
            <a:prstGeom prst="chevron">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nvGrpSpPr>
            <p:cNvPr id="5" name="Group 97"/>
            <p:cNvGrpSpPr/>
            <p:nvPr/>
          </p:nvGrpSpPr>
          <p:grpSpPr>
            <a:xfrm>
              <a:off x="6557682" y="2099104"/>
              <a:ext cx="3199060" cy="974221"/>
              <a:chOff x="6557682" y="2099104"/>
              <a:chExt cx="3199060" cy="974221"/>
            </a:xfrm>
            <a:grpFill/>
          </p:grpSpPr>
          <p:sp>
            <p:nvSpPr>
              <p:cNvPr id="65" name="TextBox 64"/>
              <p:cNvSpPr txBox="1"/>
              <p:nvPr/>
            </p:nvSpPr>
            <p:spPr>
              <a:xfrm>
                <a:off x="6561461" y="2099104"/>
                <a:ext cx="3195281" cy="919194"/>
              </a:xfrm>
              <a:prstGeom prst="rect">
                <a:avLst/>
              </a:prstGeom>
              <a:grpFill/>
              <a:ln>
                <a:solidFill>
                  <a:schemeClr val="tx1">
                    <a:lumMod val="50000"/>
                    <a:lumOff val="50000"/>
                  </a:schemeClr>
                </a:solidFill>
              </a:ln>
              <a:effectLst/>
            </p:spPr>
            <p:txBody>
              <a:bodyPr wrap="square" rtlCol="0">
                <a:noAutofit/>
              </a:bodyPr>
              <a:lstStyle/>
              <a:p>
                <a:pPr algn="ctr"/>
                <a:r>
                  <a:rPr lang="en-CA" sz="960" b="1" dirty="0">
                    <a:solidFill>
                      <a:srgbClr val="FF0000"/>
                    </a:solidFill>
                  </a:rPr>
                  <a:t>2020 coverage goals </a:t>
                </a:r>
                <a:r>
                  <a:rPr lang="en-CA" sz="960" b="1" dirty="0" smtClean="0">
                    <a:solidFill>
                      <a:srgbClr val="FF0000"/>
                    </a:solidFill>
                  </a:rPr>
                  <a:t>assessment:</a:t>
                </a:r>
                <a:endParaRPr lang="en-CA" sz="960" dirty="0">
                  <a:solidFill>
                    <a:srgbClr val="FF0000"/>
                  </a:solidFill>
                </a:endParaRPr>
              </a:p>
              <a:p>
                <a:r>
                  <a:rPr lang="en-CA" sz="900" dirty="0" smtClean="0">
                    <a:solidFill>
                      <a:prstClr val="black"/>
                    </a:solidFill>
                  </a:rPr>
                  <a:t>[1] Care </a:t>
                </a:r>
                <a:r>
                  <a:rPr lang="en-CA" sz="900" dirty="0">
                    <a:solidFill>
                      <a:prstClr val="black"/>
                    </a:solidFill>
                  </a:rPr>
                  <a:t>at birth: 90% of facility births </a:t>
                </a:r>
                <a:r>
                  <a:rPr lang="en-CA" sz="900" dirty="0" smtClean="0">
                    <a:solidFill>
                      <a:prstClr val="black"/>
                    </a:solidFill>
                  </a:rPr>
                  <a:t>receive quality </a:t>
                </a:r>
                <a:r>
                  <a:rPr lang="en-CA" sz="900" dirty="0">
                    <a:solidFill>
                      <a:prstClr val="black"/>
                    </a:solidFill>
                  </a:rPr>
                  <a:t>care</a:t>
                </a:r>
                <a:r>
                  <a:rPr lang="en-CA" sz="900" dirty="0" smtClean="0">
                    <a:solidFill>
                      <a:prstClr val="black"/>
                    </a:solidFill>
                  </a:rPr>
                  <a:t>. </a:t>
                </a:r>
                <a:endParaRPr lang="en-CA" sz="900" dirty="0">
                  <a:solidFill>
                    <a:prstClr val="black"/>
                  </a:solidFill>
                </a:endParaRPr>
              </a:p>
              <a:p>
                <a:r>
                  <a:rPr lang="en-CA" sz="900" dirty="0" smtClean="0">
                    <a:solidFill>
                      <a:prstClr val="black"/>
                    </a:solidFill>
                  </a:rPr>
                  <a:t>[2] Care </a:t>
                </a:r>
                <a:r>
                  <a:rPr lang="en-CA" sz="900" dirty="0">
                    <a:solidFill>
                      <a:prstClr val="black"/>
                    </a:solidFill>
                  </a:rPr>
                  <a:t>of small and sick newborns: &gt;50% KMC; &gt;50% sepsis management; Comprehensive neonatal intensive care: (country specific targets). </a:t>
                </a:r>
              </a:p>
              <a:p>
                <a:r>
                  <a:rPr lang="en-CA" sz="900" dirty="0">
                    <a:solidFill>
                      <a:prstClr val="black"/>
                    </a:solidFill>
                  </a:rPr>
                  <a:t>[3] Community care: 20% increase in postnatal </a:t>
                </a:r>
                <a:r>
                  <a:rPr lang="en-CA" sz="900" dirty="0" smtClean="0">
                    <a:solidFill>
                      <a:prstClr val="black"/>
                    </a:solidFill>
                  </a:rPr>
                  <a:t>care.</a:t>
                </a:r>
                <a:endParaRPr lang="fr-FR" sz="900" dirty="0">
                  <a:solidFill>
                    <a:prstClr val="black"/>
                  </a:solidFill>
                </a:endParaRPr>
              </a:p>
            </p:txBody>
          </p:sp>
          <p:sp>
            <p:nvSpPr>
              <p:cNvPr id="95" name="Rounded Rectangle 94"/>
              <p:cNvSpPr/>
              <p:nvPr/>
            </p:nvSpPr>
            <p:spPr>
              <a:xfrm>
                <a:off x="6557682" y="2641268"/>
                <a:ext cx="92894" cy="4320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
        <p:nvSpPr>
          <p:cNvPr id="110" name="Pentagon 109"/>
          <p:cNvSpPr/>
          <p:nvPr/>
        </p:nvSpPr>
        <p:spPr>
          <a:xfrm rot="10800000">
            <a:off x="5835945" y="465628"/>
            <a:ext cx="3170278" cy="463041"/>
          </a:xfrm>
          <a:prstGeom prst="homePlat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1" name="TextBox 110"/>
          <p:cNvSpPr txBox="1"/>
          <p:nvPr/>
        </p:nvSpPr>
        <p:spPr>
          <a:xfrm>
            <a:off x="6040352" y="478667"/>
            <a:ext cx="2965873" cy="378565"/>
          </a:xfrm>
          <a:prstGeom prst="rect">
            <a:avLst/>
          </a:prstGeom>
          <a:noFill/>
        </p:spPr>
        <p:txBody>
          <a:bodyPr wrap="square" rtlCol="0">
            <a:spAutoFit/>
          </a:bodyPr>
          <a:lstStyle/>
          <a:p>
            <a:pPr algn="ctr"/>
            <a:r>
              <a:rPr lang="en-CA" sz="960" b="1" dirty="0">
                <a:solidFill>
                  <a:srgbClr val="FF0000"/>
                </a:solidFill>
              </a:rPr>
              <a:t>Coverage goals assessment</a:t>
            </a:r>
            <a:r>
              <a:rPr lang="en-CA" sz="960" b="1" dirty="0">
                <a:solidFill>
                  <a:prstClr val="black"/>
                </a:solidFill>
              </a:rPr>
              <a:t>: </a:t>
            </a:r>
          </a:p>
          <a:p>
            <a:pPr algn="ctr"/>
            <a:r>
              <a:rPr lang="en-CA" sz="900" dirty="0">
                <a:solidFill>
                  <a:prstClr val="black"/>
                </a:solidFill>
              </a:rPr>
              <a:t>Universal coverage for all </a:t>
            </a:r>
            <a:r>
              <a:rPr lang="en-CA" sz="900" dirty="0" smtClean="0">
                <a:solidFill>
                  <a:prstClr val="black"/>
                </a:solidFill>
              </a:rPr>
              <a:t>packages</a:t>
            </a:r>
            <a:endParaRPr lang="fr-FR" sz="900" dirty="0">
              <a:solidFill>
                <a:prstClr val="black"/>
              </a:solidFill>
            </a:endParaRPr>
          </a:p>
        </p:txBody>
      </p:sp>
      <p:sp>
        <p:nvSpPr>
          <p:cNvPr id="58" name="TextBox 57"/>
          <p:cNvSpPr txBox="1"/>
          <p:nvPr/>
        </p:nvSpPr>
        <p:spPr>
          <a:xfrm>
            <a:off x="0" y="1071546"/>
            <a:ext cx="578837" cy="329449"/>
          </a:xfrm>
          <a:prstGeom prst="rect">
            <a:avLst/>
          </a:prstGeom>
          <a:noFill/>
          <a:effectLst/>
        </p:spPr>
        <p:txBody>
          <a:bodyPr wrap="square" rtlCol="0">
            <a:spAutoFit/>
          </a:bodyPr>
          <a:lstStyle/>
          <a:p>
            <a:pPr algn="ctr"/>
            <a:r>
              <a:rPr lang="en-CA" sz="1541" b="1" dirty="0" smtClean="0">
                <a:solidFill>
                  <a:prstClr val="white"/>
                </a:solidFill>
              </a:rPr>
              <a:t>2030</a:t>
            </a:r>
            <a:endParaRPr lang="fr-FR" sz="1541" b="1" dirty="0">
              <a:solidFill>
                <a:prstClr val="white"/>
              </a:solidFill>
            </a:endParaRPr>
          </a:p>
        </p:txBody>
      </p:sp>
      <p:sp>
        <p:nvSpPr>
          <p:cNvPr id="59" name="Up Arrow 58"/>
          <p:cNvSpPr/>
          <p:nvPr/>
        </p:nvSpPr>
        <p:spPr>
          <a:xfrm>
            <a:off x="97150" y="1331784"/>
            <a:ext cx="402884" cy="732954"/>
          </a:xfrm>
          <a:prstGeom prst="upArrow">
            <a:avLst/>
          </a:prstGeom>
          <a:gradFill>
            <a:gsLst>
              <a:gs pos="0">
                <a:srgbClr val="369AD3"/>
              </a:gs>
              <a:gs pos="100000">
                <a:srgbClr val="369AD3">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053" tIns="44027" rIns="88053" bIns="44027" numCol="1" spcCol="0" rtlCol="0" fromWordArt="0" anchor="ctr" anchorCtr="0" forceAA="0" compatLnSpc="1">
            <a:prstTxWarp prst="textNoShape">
              <a:avLst/>
            </a:prstTxWarp>
            <a:noAutofit/>
          </a:bodyPr>
          <a:lstStyle/>
          <a:p>
            <a:pPr algn="ctr"/>
            <a:endParaRPr lang="fr-FR" sz="1733">
              <a:solidFill>
                <a:prstClr val="white"/>
              </a:solidFill>
            </a:endParaRPr>
          </a:p>
        </p:txBody>
      </p:sp>
      <p:sp>
        <p:nvSpPr>
          <p:cNvPr id="68" name="Chevron 67"/>
          <p:cNvSpPr/>
          <p:nvPr/>
        </p:nvSpPr>
        <p:spPr>
          <a:xfrm rot="10800000">
            <a:off x="742730" y="1074897"/>
            <a:ext cx="5078636" cy="448970"/>
          </a:xfrm>
          <a:prstGeom prst="chevron">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1026" name="TextBox 69"/>
          <p:cNvSpPr txBox="1">
            <a:spLocks noChangeArrowheads="1"/>
          </p:cNvSpPr>
          <p:nvPr/>
        </p:nvSpPr>
        <p:spPr bwMode="auto">
          <a:xfrm>
            <a:off x="827584" y="1084734"/>
            <a:ext cx="4887913" cy="40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r>
              <a:rPr lang="en-CA" sz="1100" dirty="0" smtClean="0">
                <a:solidFill>
                  <a:srgbClr val="FF0000"/>
                </a:solidFill>
                <a:cs typeface="Arial" pitchFamily="34" charset="0"/>
              </a:rPr>
              <a:t> </a:t>
            </a:r>
            <a:r>
              <a:rPr lang="en-CA" sz="900" b="1" dirty="0" smtClean="0">
                <a:solidFill>
                  <a:srgbClr val="FF0000"/>
                </a:solidFill>
                <a:cs typeface="Arial" pitchFamily="34" charset="0"/>
              </a:rPr>
              <a:t>2030 Review of progress to national mortality targets of &lt;12 for newborn deaths &amp; stillbirths</a:t>
            </a:r>
            <a:endParaRPr lang="en-GB" sz="1200" dirty="0" smtClean="0">
              <a:solidFill>
                <a:srgbClr val="FF0000"/>
              </a:solidFill>
              <a:latin typeface="Times New Roman" pitchFamily="18" charset="0"/>
              <a:cs typeface="Arial" pitchFamily="34" charset="0"/>
            </a:endParaRPr>
          </a:p>
          <a:p>
            <a:pPr algn="ctr" fontAlgn="base"/>
            <a:r>
              <a:rPr lang="en-CA" sz="900" dirty="0" smtClean="0">
                <a:solidFill>
                  <a:srgbClr val="FF0000"/>
                </a:solidFill>
                <a:cs typeface="Arial" pitchFamily="34" charset="0"/>
              </a:rPr>
              <a:t>Global NMR milestone of 9 per 1,000 lives births and SBR of 9 per 1,000 total births</a:t>
            </a:r>
            <a:endParaRPr lang="en-US" dirty="0" smtClean="0">
              <a:solidFill>
                <a:srgbClr val="FF0000"/>
              </a:solidFill>
              <a:latin typeface="Arial" pitchFamily="34" charset="0"/>
              <a:cs typeface="Arial" pitchFamily="34" charset="0"/>
            </a:endParaRPr>
          </a:p>
        </p:txBody>
      </p:sp>
      <p:sp>
        <p:nvSpPr>
          <p:cNvPr id="15" name="TextBox 14"/>
          <p:cNvSpPr txBox="1"/>
          <p:nvPr/>
        </p:nvSpPr>
        <p:spPr>
          <a:xfrm>
            <a:off x="-7366" y="476672"/>
            <a:ext cx="578837" cy="329449"/>
          </a:xfrm>
          <a:prstGeom prst="rect">
            <a:avLst/>
          </a:prstGeom>
          <a:noFill/>
          <a:effectLst/>
        </p:spPr>
        <p:txBody>
          <a:bodyPr wrap="square" rtlCol="0">
            <a:spAutoFit/>
          </a:bodyPr>
          <a:lstStyle/>
          <a:p>
            <a:pPr algn="ctr"/>
            <a:r>
              <a:rPr lang="en-CA" sz="1541" b="1" dirty="0">
                <a:solidFill>
                  <a:prstClr val="white"/>
                </a:solidFill>
              </a:rPr>
              <a:t>2035</a:t>
            </a:r>
            <a:endParaRPr lang="fr-FR" sz="1541" b="1" dirty="0">
              <a:solidFill>
                <a:prstClr val="white"/>
              </a:solidFill>
            </a:endParaRPr>
          </a:p>
        </p:txBody>
      </p:sp>
      <p:sp>
        <p:nvSpPr>
          <p:cNvPr id="73" name="Rectangle 72"/>
          <p:cNvSpPr/>
          <p:nvPr/>
        </p:nvSpPr>
        <p:spPr>
          <a:xfrm>
            <a:off x="611560" y="5475417"/>
            <a:ext cx="2520280" cy="1124744"/>
          </a:xfrm>
          <a:prstGeom prst="rect">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75" name="Rectangle 74"/>
          <p:cNvSpPr/>
          <p:nvPr/>
        </p:nvSpPr>
        <p:spPr>
          <a:xfrm>
            <a:off x="1" y="5517232"/>
            <a:ext cx="611559" cy="969917"/>
          </a:xfrm>
          <a:prstGeom prst="rect">
            <a:avLst/>
          </a:prstGeom>
          <a:solidFill>
            <a:schemeClr val="bg1"/>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C00000"/>
                </a:solidFill>
              </a:rPr>
              <a:t>Key Mile-stones in 1</a:t>
            </a:r>
            <a:r>
              <a:rPr lang="en-GB" sz="1200" baseline="30000" dirty="0" smtClean="0">
                <a:solidFill>
                  <a:srgbClr val="C00000"/>
                </a:solidFill>
              </a:rPr>
              <a:t>st</a:t>
            </a:r>
            <a:r>
              <a:rPr lang="en-GB" sz="1200" dirty="0" smtClean="0">
                <a:solidFill>
                  <a:srgbClr val="C00000"/>
                </a:solidFill>
              </a:rPr>
              <a:t>  yr </a:t>
            </a:r>
            <a:endParaRPr lang="en-GB" sz="1200" dirty="0">
              <a:solidFill>
                <a:srgbClr val="C00000"/>
              </a:solidFill>
            </a:endParaRPr>
          </a:p>
        </p:txBody>
      </p:sp>
      <p:sp>
        <p:nvSpPr>
          <p:cNvPr id="70" name="TextBox 69"/>
          <p:cNvSpPr txBox="1"/>
          <p:nvPr/>
        </p:nvSpPr>
        <p:spPr>
          <a:xfrm>
            <a:off x="3133508" y="5478822"/>
            <a:ext cx="2088231" cy="1076326"/>
          </a:xfrm>
          <a:prstGeom prst="rect">
            <a:avLst/>
          </a:prstGeom>
          <a:solidFill>
            <a:srgbClr val="DCD8EC"/>
          </a:solidFill>
          <a:ln>
            <a:solidFill>
              <a:schemeClr val="tx1">
                <a:lumMod val="50000"/>
                <a:lumOff val="50000"/>
              </a:schemeClr>
            </a:solidFill>
          </a:ln>
          <a:effectLst/>
        </p:spPr>
        <p:txBody>
          <a:bodyPr wrap="square" lIns="36000" tIns="36000" rIns="36000" bIns="36000" rtlCol="0">
            <a:noAutofit/>
          </a:bodyPr>
          <a:lstStyle/>
          <a:p>
            <a:pPr algn="ctr" defTabSz="914400"/>
            <a:r>
              <a:rPr lang="en-CA" sz="900" b="1" dirty="0" smtClean="0">
                <a:solidFill>
                  <a:srgbClr val="404040"/>
                </a:solidFill>
                <a:latin typeface="Helvetica"/>
                <a:cs typeface="Helvetica"/>
              </a:rPr>
              <a:t>Every Mother Every Newborn (EMEN)quality of care initiative </a:t>
            </a:r>
            <a:endParaRPr lang="en-CA" sz="900" b="1" dirty="0">
              <a:solidFill>
                <a:srgbClr val="404040"/>
              </a:solidFill>
              <a:latin typeface="Helvetica"/>
              <a:cs typeface="Helvetica"/>
            </a:endParaRPr>
          </a:p>
          <a:p>
            <a:pPr algn="ctr" defTabSz="914400"/>
            <a:r>
              <a:rPr lang="en-CA" sz="850" dirty="0">
                <a:solidFill>
                  <a:srgbClr val="404040"/>
                </a:solidFill>
                <a:latin typeface="Helvetica"/>
                <a:cs typeface="Helvetica"/>
              </a:rPr>
              <a:t>Package defined, encompassing high quality and respectful care at birth, notably </a:t>
            </a:r>
            <a:r>
              <a:rPr lang="en-CA" sz="850" dirty="0" smtClean="0">
                <a:solidFill>
                  <a:srgbClr val="404040"/>
                </a:solidFill>
                <a:latin typeface="Helvetica"/>
                <a:cs typeface="Helvetica"/>
              </a:rPr>
              <a:t>workforce </a:t>
            </a:r>
            <a:r>
              <a:rPr lang="en-CA" sz="850" dirty="0">
                <a:solidFill>
                  <a:srgbClr val="404040"/>
                </a:solidFill>
                <a:latin typeface="Helvetica"/>
                <a:cs typeface="Helvetica"/>
              </a:rPr>
              <a:t>and commodities standards, plus maternal and perinatal mortality surveillance and </a:t>
            </a:r>
            <a:r>
              <a:rPr lang="en-CA" sz="850" dirty="0" smtClean="0">
                <a:solidFill>
                  <a:srgbClr val="404040"/>
                </a:solidFill>
                <a:latin typeface="Helvetica"/>
                <a:cs typeface="Helvetica"/>
              </a:rPr>
              <a:t>response (audit).</a:t>
            </a:r>
            <a:endParaRPr lang="en-CA" sz="850" dirty="0">
              <a:solidFill>
                <a:srgbClr val="404040"/>
              </a:solidFill>
              <a:latin typeface="Helvetica"/>
              <a:cs typeface="Helvetica"/>
            </a:endParaRPr>
          </a:p>
        </p:txBody>
      </p:sp>
      <p:sp>
        <p:nvSpPr>
          <p:cNvPr id="71" name="TextBox 70"/>
          <p:cNvSpPr txBox="1"/>
          <p:nvPr/>
        </p:nvSpPr>
        <p:spPr>
          <a:xfrm>
            <a:off x="3795350" y="4328857"/>
            <a:ext cx="1403308" cy="1142442"/>
          </a:xfrm>
          <a:prstGeom prst="rect">
            <a:avLst/>
          </a:prstGeom>
          <a:solidFill>
            <a:srgbClr val="E8E5F3"/>
          </a:solidFill>
          <a:ln>
            <a:solidFill>
              <a:schemeClr val="tx1">
                <a:lumMod val="50000"/>
                <a:lumOff val="50000"/>
              </a:schemeClr>
            </a:solidFill>
          </a:ln>
          <a:effectLst/>
        </p:spPr>
        <p:txBody>
          <a:bodyPr wrap="square" rtlCol="0">
            <a:noAutofit/>
          </a:bodyPr>
          <a:lstStyle/>
          <a:p>
            <a:pPr algn="ctr" defTabSz="914400"/>
            <a:r>
              <a:rPr lang="en-CA" sz="900" b="1" dirty="0" smtClean="0">
                <a:solidFill>
                  <a:srgbClr val="404040"/>
                </a:solidFill>
                <a:latin typeface="Helvetica"/>
                <a:cs typeface="Helvetica"/>
              </a:rPr>
              <a:t>EMEN</a:t>
            </a:r>
            <a:endParaRPr lang="en-CA" sz="900" b="1" dirty="0">
              <a:solidFill>
                <a:srgbClr val="404040"/>
              </a:solidFill>
              <a:latin typeface="Helvetica"/>
              <a:cs typeface="Helvetica"/>
            </a:endParaRPr>
          </a:p>
          <a:p>
            <a:pPr algn="ctr" defTabSz="914400"/>
            <a:r>
              <a:rPr lang="en-CA" sz="850" dirty="0">
                <a:solidFill>
                  <a:srgbClr val="404040"/>
                </a:solidFill>
                <a:latin typeface="Helvetica"/>
                <a:cs typeface="Helvetica"/>
              </a:rPr>
              <a:t>Coverage indicators for Mother-baby friendly </a:t>
            </a:r>
            <a:r>
              <a:rPr lang="en-CA" sz="850" dirty="0" smtClean="0">
                <a:solidFill>
                  <a:srgbClr val="404040"/>
                </a:solidFill>
                <a:latin typeface="Helvetica"/>
                <a:cs typeface="Helvetica"/>
              </a:rPr>
              <a:t>package. Coverage indicators for care of small and sick newborns.</a:t>
            </a:r>
            <a:endParaRPr lang="fr-FR" sz="850" dirty="0">
              <a:solidFill>
                <a:srgbClr val="404040"/>
              </a:solidFill>
              <a:latin typeface="Helvetica"/>
              <a:cs typeface="Helvetica"/>
            </a:endParaRPr>
          </a:p>
        </p:txBody>
      </p:sp>
      <p:sp>
        <p:nvSpPr>
          <p:cNvPr id="76" name="TextBox 75"/>
          <p:cNvSpPr txBox="1"/>
          <p:nvPr/>
        </p:nvSpPr>
        <p:spPr>
          <a:xfrm>
            <a:off x="5335394" y="3307889"/>
            <a:ext cx="2043611" cy="959168"/>
          </a:xfrm>
          <a:prstGeom prst="rect">
            <a:avLst/>
          </a:prstGeom>
          <a:solidFill>
            <a:srgbClr val="E8E5F3"/>
          </a:solidFill>
          <a:ln>
            <a:solidFill>
              <a:schemeClr val="tx1">
                <a:lumMod val="50000"/>
                <a:lumOff val="50000"/>
              </a:schemeClr>
            </a:solidFill>
          </a:ln>
          <a:effectLst/>
        </p:spPr>
        <p:txBody>
          <a:bodyPr wrap="square" rtlCol="0">
            <a:noAutofit/>
          </a:bodyPr>
          <a:lstStyle/>
          <a:p>
            <a:pPr algn="ctr" defTabSz="914400"/>
            <a:r>
              <a:rPr lang="en-CA" sz="900" b="1" dirty="0" smtClean="0">
                <a:solidFill>
                  <a:srgbClr val="404040"/>
                </a:solidFill>
                <a:latin typeface="Helvetica"/>
                <a:cs typeface="Helvetica"/>
              </a:rPr>
              <a:t>EMEN adaptation</a:t>
            </a:r>
            <a:endParaRPr lang="en-CA" sz="900" b="1" dirty="0">
              <a:solidFill>
                <a:srgbClr val="404040"/>
              </a:solidFill>
              <a:latin typeface="Helvetica"/>
              <a:cs typeface="Helvetica"/>
            </a:endParaRPr>
          </a:p>
          <a:p>
            <a:pPr algn="ctr" defTabSz="914400"/>
            <a:r>
              <a:rPr lang="en-CA" sz="850" dirty="0">
                <a:solidFill>
                  <a:srgbClr val="404040"/>
                </a:solidFill>
                <a:latin typeface="Helvetica"/>
                <a:cs typeface="Helvetica"/>
              </a:rPr>
              <a:t>&gt;50% of 75 </a:t>
            </a:r>
            <a:r>
              <a:rPr lang="en-CA" sz="850" dirty="0" smtClean="0">
                <a:solidFill>
                  <a:srgbClr val="404040"/>
                </a:solidFill>
                <a:latin typeface="Helvetica"/>
                <a:cs typeface="Helvetica"/>
              </a:rPr>
              <a:t>Countdown countries adapted/ adopted Mother-baby </a:t>
            </a:r>
            <a:r>
              <a:rPr lang="en-CA" sz="850" dirty="0">
                <a:solidFill>
                  <a:srgbClr val="404040"/>
                </a:solidFill>
                <a:latin typeface="Helvetica"/>
                <a:cs typeface="Helvetica"/>
              </a:rPr>
              <a:t>friendly </a:t>
            </a:r>
            <a:r>
              <a:rPr lang="en-CA" sz="850" dirty="0" smtClean="0">
                <a:solidFill>
                  <a:srgbClr val="404040"/>
                </a:solidFill>
                <a:latin typeface="Helvetica"/>
                <a:cs typeface="Helvetica"/>
              </a:rPr>
              <a:t>package. Standards, policies, training, </a:t>
            </a:r>
            <a:r>
              <a:rPr lang="en-CA" sz="850" dirty="0">
                <a:solidFill>
                  <a:srgbClr val="404040"/>
                </a:solidFill>
                <a:latin typeface="Helvetica"/>
                <a:cs typeface="Helvetica"/>
              </a:rPr>
              <a:t>indicators </a:t>
            </a:r>
            <a:r>
              <a:rPr lang="en-CA" sz="850" dirty="0" smtClean="0">
                <a:solidFill>
                  <a:srgbClr val="404040"/>
                </a:solidFill>
                <a:latin typeface="Helvetica"/>
                <a:cs typeface="Helvetica"/>
              </a:rPr>
              <a:t>updated </a:t>
            </a:r>
            <a:r>
              <a:rPr lang="en-CA" sz="850" dirty="0">
                <a:solidFill>
                  <a:srgbClr val="404040"/>
                </a:solidFill>
                <a:latin typeface="Helvetica"/>
                <a:cs typeface="Helvetica"/>
              </a:rPr>
              <a:t>for care at birth </a:t>
            </a:r>
            <a:r>
              <a:rPr lang="en-CA" sz="850" dirty="0" smtClean="0">
                <a:solidFill>
                  <a:srgbClr val="404040"/>
                </a:solidFill>
                <a:latin typeface="Helvetica"/>
                <a:cs typeface="Helvetica"/>
              </a:rPr>
              <a:t>and for small and sick newborns.</a:t>
            </a:r>
            <a:endParaRPr lang="fr-FR" sz="850" dirty="0">
              <a:solidFill>
                <a:srgbClr val="404040"/>
              </a:solidFill>
              <a:latin typeface="Helvetica"/>
              <a:cs typeface="Helvetica"/>
            </a:endParaRPr>
          </a:p>
        </p:txBody>
      </p:sp>
      <p:sp>
        <p:nvSpPr>
          <p:cNvPr id="74" name="Rectangle 73"/>
          <p:cNvSpPr/>
          <p:nvPr/>
        </p:nvSpPr>
        <p:spPr>
          <a:xfrm>
            <a:off x="0" y="6525345"/>
            <a:ext cx="9144000" cy="332655"/>
          </a:xfrm>
          <a:prstGeom prst="rect">
            <a:avLst/>
          </a:prstGeom>
          <a:solidFill>
            <a:schemeClr val="bg1"/>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All items in red text depend on improved metrics methods, tools, and use at scale</a:t>
            </a:r>
            <a:endParaRPr lang="en-GB" sz="2000" dirty="0">
              <a:solidFill>
                <a:srgbClr val="C00000"/>
              </a:solidFill>
            </a:endParaRPr>
          </a:p>
        </p:txBody>
      </p:sp>
      <p:sp>
        <p:nvSpPr>
          <p:cNvPr id="63" name="Rectangle 62"/>
          <p:cNvSpPr/>
          <p:nvPr/>
        </p:nvSpPr>
        <p:spPr>
          <a:xfrm>
            <a:off x="539552" y="1988840"/>
            <a:ext cx="4680520" cy="2369880"/>
          </a:xfrm>
          <a:prstGeom prst="rect">
            <a:avLst/>
          </a:prstGeom>
          <a:solidFill>
            <a:srgbClr val="0070C0"/>
          </a:solidFill>
        </p:spPr>
        <p:txBody>
          <a:bodyPr wrap="square">
            <a:spAutoFit/>
          </a:bodyPr>
          <a:lstStyle/>
          <a:p>
            <a:pPr algn="ctr" defTabSz="914400">
              <a:buNone/>
            </a:pPr>
            <a:r>
              <a:rPr lang="en-CA" sz="2800" b="1" dirty="0" smtClean="0">
                <a:solidFill>
                  <a:schemeClr val="bg1"/>
                </a:solidFill>
              </a:rPr>
              <a:t>By 2020</a:t>
            </a:r>
          </a:p>
          <a:p>
            <a:pPr lvl="0" algn="ctr"/>
            <a:r>
              <a:rPr lang="en-CA" sz="2400" kern="0" dirty="0" smtClean="0">
                <a:solidFill>
                  <a:schemeClr val="bg1"/>
                </a:solidFill>
                <a:latin typeface="Calibri" pitchFamily="34" charset="0"/>
              </a:rPr>
              <a:t>ENAP milestone to ensure 10 core indicators and linked metrics are defined institutionalised in national metrics platforms and widely used  for programmatic change</a:t>
            </a:r>
            <a:endParaRPr lang="en-GB" sz="2400" kern="0" dirty="0" smtClean="0">
              <a:solidFill>
                <a:schemeClr val="bg1"/>
              </a:solidFill>
              <a:latin typeface="Calibri" pitchFamily="34" charset="0"/>
            </a:endParaRPr>
          </a:p>
        </p:txBody>
      </p:sp>
      <p:pic>
        <p:nvPicPr>
          <p:cNvPr id="8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504" y="30293"/>
            <a:ext cx="313027" cy="446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2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0-#ppt_w/2"/>
                                          </p:val>
                                        </p:tav>
                                        <p:tav tm="100000">
                                          <p:val>
                                            <p:strVal val="#ppt_x"/>
                                          </p:val>
                                        </p:tav>
                                      </p:tavLst>
                                    </p:anim>
                                    <p:anim calcmode="lin" valueType="num">
                                      <p:cBhvr additive="base">
                                        <p:cTn id="1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74"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19880" y="-162272"/>
            <a:ext cx="8948664"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ysClr val="windowText" lastClr="000000"/>
                </a:solidFill>
                <a:effectLst/>
                <a:uLnTx/>
                <a:uFillTx/>
                <a:latin typeface="Calibri"/>
                <a:ea typeface="+mj-ea"/>
                <a:cs typeface="+mj-cs"/>
              </a:rPr>
              <a:t>Core indicators</a:t>
            </a:r>
            <a:r>
              <a:rPr kumimoji="0" lang="en-ZA" sz="2800" b="1" i="0" u="none" strike="noStrike" kern="1200" cap="none" spc="0" normalizeH="0" noProof="0" dirty="0" smtClean="0">
                <a:ln>
                  <a:noFill/>
                </a:ln>
                <a:solidFill>
                  <a:sysClr val="windowText" lastClr="000000"/>
                </a:solidFill>
                <a:effectLst/>
                <a:uLnTx/>
                <a:uFillTx/>
                <a:latin typeface="Calibri"/>
                <a:ea typeface="+mj-ea"/>
                <a:cs typeface="+mj-cs"/>
              </a:rPr>
              <a:t> selection</a:t>
            </a:r>
            <a:r>
              <a:rPr kumimoji="0" lang="en-ZA" sz="2800" b="1" i="0" u="none" strike="noStrike" kern="1200" cap="none" spc="0" normalizeH="0" baseline="0" noProof="0" dirty="0" smtClean="0">
                <a:ln>
                  <a:noFill/>
                </a:ln>
                <a:solidFill>
                  <a:sysClr val="windowText" lastClr="000000"/>
                </a:solidFill>
                <a:effectLst/>
                <a:uLnTx/>
                <a:uFillTx/>
                <a:latin typeface="Calibri"/>
                <a:ea typeface="+mj-ea"/>
                <a:cs typeface="+mj-cs"/>
              </a:rPr>
              <a:t> during</a:t>
            </a:r>
            <a:r>
              <a:rPr kumimoji="0" lang="en-ZA" sz="2800" b="1" i="0" u="none" strike="noStrike" kern="1200" cap="none" spc="0" normalizeH="0" noProof="0" dirty="0" smtClean="0">
                <a:ln>
                  <a:noFill/>
                </a:ln>
                <a:solidFill>
                  <a:sysClr val="windowText" lastClr="000000"/>
                </a:solidFill>
                <a:effectLst/>
                <a:uLnTx/>
                <a:uFillTx/>
                <a:latin typeface="Calibri"/>
                <a:ea typeface="+mj-ea"/>
                <a:cs typeface="+mj-cs"/>
              </a:rPr>
              <a:t> ENAP development</a:t>
            </a:r>
            <a:endParaRPr kumimoji="0" lang="en-GB" sz="20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0" name="Content Placeholder 2"/>
          <p:cNvSpPr txBox="1">
            <a:spLocks/>
          </p:cNvSpPr>
          <p:nvPr/>
        </p:nvSpPr>
        <p:spPr>
          <a:xfrm>
            <a:off x="285720" y="948050"/>
            <a:ext cx="8286808" cy="4929222"/>
          </a:xfrm>
          <a:prstGeom prst="rect">
            <a:avLst/>
          </a:prstGeom>
        </p:spPr>
        <p:txBody>
          <a:bodyPr vert="horz" lIns="91440" tIns="45720" rIns="91440" bIns="45720" rtlCol="0">
            <a:noAutofit/>
          </a:bodyPr>
          <a:lstStyle/>
          <a:p>
            <a:pPr marL="0" marR="0" lvl="0" indent="0" algn="l" defTabSz="914400" rtl="0" eaLnBrk="1" fontAlgn="auto" latinLnBrk="0" hangingPunct="1">
              <a:buClrTx/>
              <a:buSzTx/>
              <a:buFont typeface="Arial" pitchFamily="34" charset="0"/>
              <a:buNone/>
              <a:tabLst/>
              <a:defRPr/>
            </a:pPr>
            <a:r>
              <a:rPr kumimoji="0" lang="en-GB" sz="2400" b="1" i="0" u="none" strike="noStrike" kern="1200" cap="none" spc="0" normalizeH="0" baseline="0" noProof="0" dirty="0" smtClean="0">
                <a:ln>
                  <a:noFill/>
                </a:ln>
                <a:solidFill>
                  <a:sysClr val="windowText" lastClr="000000"/>
                </a:solidFill>
                <a:effectLst/>
                <a:uLnTx/>
                <a:uFillTx/>
                <a:latin typeface="Calibri"/>
                <a:ea typeface="+mn-ea"/>
                <a:cs typeface="+mn-cs"/>
              </a:rPr>
              <a:t>Step 1: </a:t>
            </a:r>
            <a:r>
              <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rPr>
              <a:t>Developed matrix of the relevant indicators</a:t>
            </a:r>
          </a:p>
          <a:p>
            <a:pPr lvl="0"/>
            <a:r>
              <a:rPr kumimoji="0" lang="en-GB" sz="12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rPr>
              <a:t>According to ENAP Impact FW from impact (mortality) down to inputs	including financial such as ODA</a:t>
            </a:r>
            <a:r>
              <a:rPr kumimoji="0" lang="en-GB" sz="1800" b="0" i="0" u="none" strike="noStrike" kern="1200" cap="none" spc="0" normalizeH="0" noProof="0" dirty="0" smtClean="0">
                <a:ln>
                  <a:noFill/>
                </a:ln>
                <a:solidFill>
                  <a:sysClr val="windowText" lastClr="000000"/>
                </a:solidFill>
                <a:effectLst/>
                <a:uLnTx/>
                <a:uFillTx/>
                <a:latin typeface="Calibri"/>
                <a:ea typeface="+mn-ea"/>
                <a:cs typeface="+mn-cs"/>
              </a:rPr>
              <a:t> </a:t>
            </a:r>
            <a:r>
              <a:rPr lang="en-GB" dirty="0" smtClean="0">
                <a:solidFill>
                  <a:sysClr val="windowText" lastClr="000000"/>
                </a:solidFill>
                <a:latin typeface="Calibri"/>
              </a:rPr>
              <a:t>(&gt;120 rows!)</a:t>
            </a:r>
            <a:endPar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buClrTx/>
              <a:buSzTx/>
              <a:buFont typeface="Arial" pitchFamily="34" charset="0"/>
              <a:buNone/>
              <a:tabLst/>
              <a:defRPr/>
            </a:pPr>
            <a:endParaRPr kumimoji="0" lang="en-GB" sz="1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buClrTx/>
              <a:buSzTx/>
              <a:buFont typeface="Arial" pitchFamily="34" charset="0"/>
              <a:buNone/>
              <a:tabLst/>
              <a:defRPr/>
            </a:pPr>
            <a:r>
              <a:rPr kumimoji="0" lang="en-GB" sz="2400" b="1" i="0" u="none" strike="noStrike" kern="1200" cap="none" spc="0" normalizeH="0" baseline="0" noProof="0" dirty="0" smtClean="0">
                <a:ln>
                  <a:noFill/>
                </a:ln>
                <a:solidFill>
                  <a:sysClr val="windowText" lastClr="000000"/>
                </a:solidFill>
                <a:effectLst/>
                <a:uLnTx/>
                <a:uFillTx/>
                <a:latin typeface="Calibri"/>
                <a:ea typeface="+mn-ea"/>
                <a:cs typeface="+mn-cs"/>
              </a:rPr>
              <a:t>Step 2: </a:t>
            </a:r>
            <a:r>
              <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rPr>
              <a:t>Graded each indicator as follows:</a:t>
            </a:r>
          </a:p>
          <a:p>
            <a:pPr marL="0" marR="0" lvl="0" indent="0" algn="l" defTabSz="914400" rtl="0" eaLnBrk="1" fontAlgn="auto" latinLnBrk="0" hangingPunct="1">
              <a:buClrTx/>
              <a:buSzTx/>
              <a:buFont typeface="Arial" pitchFamily="34" charset="0"/>
              <a:buNone/>
              <a:tabLst/>
              <a:defRPr/>
            </a:pPr>
            <a:r>
              <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rPr>
              <a:t>Direct relevance to ENAP 5 </a:t>
            </a:r>
            <a:r>
              <a:rPr kumimoji="0" lang="en-GB" sz="1800" b="0" i="0" u="none" strike="noStrike" kern="1200" cap="none" spc="0" normalizeH="0" baseline="0" noProof="0" dirty="0" err="1" smtClean="0">
                <a:ln>
                  <a:noFill/>
                </a:ln>
                <a:solidFill>
                  <a:sysClr val="windowText" lastClr="000000"/>
                </a:solidFill>
                <a:effectLst/>
                <a:uLnTx/>
                <a:uFillTx/>
                <a:latin typeface="Calibri"/>
                <a:ea typeface="+mn-ea"/>
                <a:cs typeface="+mn-cs"/>
              </a:rPr>
              <a:t>obj</a:t>
            </a:r>
            <a:r>
              <a:rPr lang="en-GB" dirty="0" err="1" smtClean="0">
                <a:solidFill>
                  <a:sysClr val="windowText" lastClr="000000"/>
                </a:solidFill>
                <a:latin typeface="Calibri"/>
              </a:rPr>
              <a:t>ectives</a:t>
            </a:r>
            <a:r>
              <a:rPr lang="en-GB" dirty="0" smtClean="0">
                <a:solidFill>
                  <a:sysClr val="windowText" lastClr="000000"/>
                </a:solidFill>
                <a:latin typeface="Calibri"/>
              </a:rPr>
              <a:t> </a:t>
            </a:r>
            <a:r>
              <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rPr>
              <a:t>and focus (from A to C)</a:t>
            </a:r>
          </a:p>
          <a:p>
            <a:pPr marL="0" marR="0" lvl="0" indent="0" algn="l" defTabSz="914400" rtl="0" eaLnBrk="1" fontAlgn="auto" latinLnBrk="0" hangingPunct="1">
              <a:buClrTx/>
              <a:buSzTx/>
              <a:buFont typeface="Arial" pitchFamily="34" charset="0"/>
              <a:buNone/>
              <a:tabLst/>
              <a:defRPr/>
            </a:pPr>
            <a:r>
              <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rPr>
              <a:t>                	Current availability of the data (from 1 to </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3)</a:t>
            </a:r>
          </a:p>
          <a:p>
            <a:pPr marL="0" marR="0" lvl="0" indent="0" algn="l" defTabSz="914400" rtl="0" eaLnBrk="1" fontAlgn="auto" latinLnBrk="0" hangingPunct="1">
              <a:buClrTx/>
              <a:buSzTx/>
              <a:buFont typeface="Arial" pitchFamily="34" charset="0"/>
              <a:buNone/>
              <a:tabLst/>
              <a:defRPr/>
            </a:pPr>
            <a:endParaRPr kumimoji="0" lang="en-GB" sz="1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buClrTx/>
              <a:buSzTx/>
              <a:buFont typeface="Arial" pitchFamily="34" charset="0"/>
              <a:buNone/>
              <a:tabLst/>
              <a:defRPr/>
            </a:pPr>
            <a:r>
              <a:rPr kumimoji="0" lang="en-GB" sz="2400" b="1" i="0" u="none" strike="noStrike" kern="1200" cap="none" spc="0" normalizeH="0" baseline="0" noProof="0" dirty="0" smtClean="0">
                <a:ln>
                  <a:noFill/>
                </a:ln>
                <a:solidFill>
                  <a:sysClr val="windowText" lastClr="000000"/>
                </a:solidFill>
                <a:effectLst/>
                <a:uLnTx/>
                <a:uFillTx/>
                <a:latin typeface="Calibri"/>
                <a:ea typeface="+mn-ea"/>
                <a:cs typeface="+mn-cs"/>
              </a:rPr>
              <a:t>Step 3: </a:t>
            </a:r>
            <a:r>
              <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rPr>
              <a:t>Ranked indicators </a:t>
            </a:r>
          </a:p>
          <a:p>
            <a:pPr marL="800100" marR="0" lvl="2" indent="0" algn="l" defTabSz="914400" rtl="0" eaLnBrk="1" fontAlgn="auto" latinLnBrk="0" hangingPunct="1">
              <a:buClrTx/>
              <a:buSzTx/>
              <a:buFont typeface="Arial" pitchFamily="34" charset="0"/>
              <a:buNone/>
              <a:tabLst/>
              <a:defRPr/>
            </a:pPr>
            <a:r>
              <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rPr>
              <a:t>	By A to C, with A being closest match to ENAP focus. </a:t>
            </a:r>
          </a:p>
          <a:p>
            <a:pPr marL="800100" marR="0" lvl="2" indent="0" algn="l" defTabSz="914400" rtl="0" eaLnBrk="1" fontAlgn="auto" latinLnBrk="0" hangingPunct="1">
              <a:buClrTx/>
              <a:buSzTx/>
              <a:buFont typeface="Arial" pitchFamily="34" charset="0"/>
              <a:buNone/>
              <a:tabLst/>
              <a:defRPr/>
            </a:pPr>
            <a:r>
              <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rPr>
              <a:t>	By 1 to 3 where 1 is most currently available</a:t>
            </a:r>
          </a:p>
          <a:p>
            <a:pPr marL="800100" marR="0" lvl="2" indent="0" algn="l" defTabSz="914400" rtl="0" eaLnBrk="1" fontAlgn="auto" latinLnBrk="0" hangingPunct="1">
              <a:buClrTx/>
              <a:buSzTx/>
              <a:buFont typeface="Arial" pitchFamily="34" charset="0"/>
              <a:buNone/>
              <a:tabLst/>
              <a:defRPr/>
            </a:pPr>
            <a:endPar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12" name="Text Box 44"/>
          <p:cNvSpPr txBox="1">
            <a:spLocks noChangeArrowheads="1"/>
          </p:cNvSpPr>
          <p:nvPr/>
        </p:nvSpPr>
        <p:spPr bwMode="auto">
          <a:xfrm>
            <a:off x="468560" y="6222504"/>
            <a:ext cx="9144000" cy="2308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cs typeface="Calibri" pitchFamily="34" charset="0"/>
              </a:rPr>
              <a:t>Ref: </a:t>
            </a:r>
            <a:r>
              <a:rPr kumimoji="0" lang="en-US" sz="900" b="0" i="0" u="none" strike="noStrike" kern="0" cap="none" spc="0" normalizeH="0" baseline="0" noProof="0" dirty="0" smtClean="0">
                <a:ln>
                  <a:noFill/>
                </a:ln>
                <a:solidFill>
                  <a:srgbClr val="414141"/>
                </a:solidFill>
                <a:effectLst/>
                <a:uLnTx/>
                <a:uFillTx/>
              </a:rPr>
              <a:t>Every Newborn: From evidence to action to deliver a healthy start for the next generation. Mason</a:t>
            </a:r>
            <a:r>
              <a:rPr kumimoji="0" lang="en-US" sz="900" b="0" i="0" u="none" strike="noStrike" kern="0" cap="none" spc="0" normalizeH="0" noProof="0" dirty="0" smtClean="0">
                <a:ln>
                  <a:noFill/>
                </a:ln>
                <a:solidFill>
                  <a:srgbClr val="414141"/>
                </a:solidFill>
                <a:effectLst/>
                <a:uLnTx/>
                <a:uFillTx/>
              </a:rPr>
              <a:t> e</a:t>
            </a:r>
            <a:r>
              <a:rPr kumimoji="0" lang="en-US" sz="900" b="0" i="0" u="none" strike="noStrike" kern="0" cap="none" spc="0" normalizeH="0" baseline="0" noProof="0" dirty="0" smtClean="0">
                <a:ln>
                  <a:noFill/>
                </a:ln>
                <a:solidFill>
                  <a:srgbClr val="414141"/>
                </a:solidFill>
                <a:effectLst/>
                <a:uLnTx/>
                <a:uFillTx/>
              </a:rPr>
              <a:t>t al for the Lancet Every Newborn Study Group. Lancet 2014.</a:t>
            </a:r>
            <a:endParaRPr kumimoji="0" lang="en-GB" sz="900" b="0" i="0" u="none" strike="noStrike" kern="0" cap="none" spc="0" normalizeH="0" baseline="0" noProof="0" dirty="0">
              <a:ln>
                <a:noFill/>
              </a:ln>
              <a:solidFill>
                <a:srgbClr val="414141"/>
              </a:solidFill>
              <a:effectLst/>
              <a:uLnTx/>
              <a:uFillTx/>
            </a:endParaRP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0"/>
            <a:ext cx="504056" cy="71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0" y="4509120"/>
            <a:ext cx="9144000" cy="1944216"/>
          </a:xfrm>
          <a:prstGeom prst="rect">
            <a:avLst/>
          </a:prstGeom>
          <a:solidFill>
            <a:schemeClr val="bg1"/>
          </a:solidFill>
        </p:spPr>
        <p:txBody>
          <a:bodyPr vert="horz" lIns="36000" tIns="45720" rIns="36000" bIns="45720" rtlCol="0">
            <a:noAutofit/>
          </a:bodyPr>
          <a:lstStyle/>
          <a:p>
            <a:pPr marL="342900" lvl="1" algn="ctr">
              <a:buFont typeface="Arial" pitchFamily="34" charset="0"/>
              <a:buNone/>
              <a:defRPr/>
            </a:pPr>
            <a:r>
              <a:rPr lang="en-GB" sz="2800" b="1" dirty="0" smtClean="0">
                <a:solidFill>
                  <a:sysClr val="windowText" lastClr="000000"/>
                </a:solidFill>
                <a:latin typeface="Calibri"/>
              </a:rPr>
              <a:t>Ambition to  count what matters</a:t>
            </a:r>
          </a:p>
          <a:p>
            <a:pPr marL="342900" lvl="1" algn="ctr">
              <a:buFont typeface="Arial" pitchFamily="34" charset="0"/>
              <a:buNone/>
              <a:defRPr/>
            </a:pPr>
            <a:r>
              <a:rPr lang="en-GB" sz="2000" dirty="0" smtClean="0">
                <a:solidFill>
                  <a:sysClr val="windowText" lastClr="000000"/>
                </a:solidFill>
                <a:latin typeface="Calibri"/>
              </a:rPr>
              <a:t>I</a:t>
            </a:r>
            <a:r>
              <a:rPr kumimoji="0" lang="en-GB" sz="2000" b="0" i="0" u="none" strike="noStrike" kern="1200" cap="none" spc="0" normalizeH="0" baseline="0" noProof="0" dirty="0" err="1" smtClean="0">
                <a:ln>
                  <a:noFill/>
                </a:ln>
                <a:solidFill>
                  <a:sysClr val="windowText" lastClr="000000"/>
                </a:solidFill>
                <a:effectLst/>
                <a:uLnTx/>
                <a:uFillTx/>
                <a:latin typeface="Calibri"/>
                <a:ea typeface="+mn-ea"/>
                <a:cs typeface="+mn-cs"/>
              </a:rPr>
              <a:t>ndicators</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 prioritised by importance (category A) </a:t>
            </a:r>
          </a:p>
          <a:p>
            <a:pPr marL="342900" lvl="1" algn="ctr">
              <a:buFont typeface="Arial" pitchFamily="34" charset="0"/>
              <a:buNone/>
              <a:defRPr/>
            </a:pPr>
            <a:r>
              <a:rPr lang="en-GB" sz="2000" dirty="0" smtClean="0">
                <a:solidFill>
                  <a:sysClr val="windowText" lastClr="000000"/>
                </a:solidFill>
                <a:latin typeface="Calibri"/>
              </a:rPr>
              <a:t>T</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hen develop an urgent programme of work to improve the input data for those not currently available or only for a few countries. </a:t>
            </a:r>
          </a:p>
          <a:p>
            <a:pPr marL="342900" lvl="1" algn="ctr">
              <a:buFont typeface="Arial" pitchFamily="34" charset="0"/>
              <a:buNone/>
              <a:defRPr/>
            </a:pPr>
            <a:r>
              <a:rPr kumimoji="0" lang="en-GB" sz="1600" b="0" i="0" u="none" strike="noStrike" kern="1200" cap="none" spc="0" normalizeH="0" baseline="0" noProof="0" dirty="0" smtClean="0">
                <a:ln>
                  <a:noFill/>
                </a:ln>
                <a:solidFill>
                  <a:sysClr val="windowText" lastClr="000000"/>
                </a:solidFill>
                <a:effectLst/>
                <a:uLnTx/>
                <a:uFillTx/>
                <a:latin typeface="Calibri"/>
                <a:ea typeface="+mn-ea"/>
                <a:cs typeface="+mn-cs"/>
              </a:rPr>
              <a:t>eg HIV ART coverage data was lacking at the start of 3x5 but was quickly scaled up. </a:t>
            </a:r>
          </a:p>
          <a:p>
            <a:pPr marL="342900" lvl="1" algn="ctr">
              <a:buFont typeface="Arial" pitchFamily="34" charset="0"/>
              <a:buNone/>
              <a:defRPr/>
            </a:pPr>
            <a:r>
              <a:rPr kumimoji="0" lang="en-GB" sz="1600" b="0" i="0" u="none" strike="noStrike" kern="1200" cap="none" spc="0" normalizeH="0" baseline="0" noProof="0" dirty="0" smtClean="0">
                <a:ln>
                  <a:noFill/>
                </a:ln>
                <a:solidFill>
                  <a:sysClr val="windowText" lastClr="000000"/>
                </a:solidFill>
                <a:effectLst/>
                <a:uLnTx/>
                <a:uFillTx/>
                <a:latin typeface="Calibri"/>
                <a:ea typeface="+mn-ea"/>
                <a:cs typeface="+mn-cs"/>
              </a:rPr>
              <a:t>eg Malaria ITN data was also lacking but was addressed urgently</a:t>
            </a:r>
          </a:p>
          <a:p>
            <a:pPr marL="514350" marR="0" lvl="0" indent="-514350" algn="ctr" defTabSz="914400" rtl="0" eaLnBrk="1" fontAlgn="auto" latinLnBrk="0" hangingPunct="1">
              <a:buClrTx/>
              <a:buSzTx/>
              <a:buFont typeface="Arial" pitchFamily="34" charset="0"/>
              <a:buNone/>
              <a:tabLst/>
              <a:defRPr/>
            </a:pPr>
            <a:endParaRPr kumimoji="0" lang="en-GB" sz="9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514350" marR="0" lvl="0" indent="-514350" algn="ctr" defTabSz="914400" rtl="0" eaLnBrk="1" fontAlgn="auto" latinLnBrk="0" hangingPunct="1">
              <a:buClrTx/>
              <a:buSzTx/>
              <a:buFont typeface="Arial" pitchFamily="34" charset="0"/>
              <a:buNone/>
              <a:tabLst/>
              <a:defRPr/>
            </a:pPr>
            <a:r>
              <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rPr>
              <a:t>	</a:t>
            </a:r>
          </a:p>
          <a:p>
            <a:pPr marL="342900" marR="0" lvl="0" indent="-342900" algn="ctr" defTabSz="914400" rtl="0" eaLnBrk="1" fontAlgn="auto" latinLnBrk="0" hangingPunct="1">
              <a:buClrTx/>
              <a:buSzTx/>
              <a:buFont typeface="Arial" pitchFamily="34" charset="0"/>
              <a:buNone/>
              <a:tabLst/>
              <a:defRPr/>
            </a:pPr>
            <a:endParaRPr kumimoji="0" lang="en-GB" sz="2400" b="1"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4652588" y="914762"/>
            <a:ext cx="2123008" cy="1341072"/>
          </a:xfrm>
          <a:prstGeom prst="rect">
            <a:avLst/>
          </a:prstGeom>
          <a:noFill/>
          <a:ln w="9525">
            <a:noFill/>
            <a:miter lim="800000"/>
            <a:headEnd/>
            <a:tailEnd/>
          </a:ln>
        </p:spPr>
      </p:pic>
      <p:sp>
        <p:nvSpPr>
          <p:cNvPr id="4" name="Title 3"/>
          <p:cNvSpPr>
            <a:spLocks noGrp="1"/>
          </p:cNvSpPr>
          <p:nvPr>
            <p:ph type="title"/>
          </p:nvPr>
        </p:nvSpPr>
        <p:spPr>
          <a:xfrm>
            <a:off x="156682" y="69918"/>
            <a:ext cx="5168900" cy="735660"/>
          </a:xfrm>
        </p:spPr>
        <p:txBody>
          <a:bodyPr>
            <a:normAutofit/>
          </a:bodyPr>
          <a:lstStyle/>
          <a:p>
            <a:r>
              <a:rPr lang="en-US" sz="2800" dirty="0" smtClean="0"/>
              <a:t>Every Newborn Series</a:t>
            </a:r>
            <a:endParaRPr lang="en-US" sz="2800" dirty="0"/>
          </a:p>
        </p:txBody>
      </p:sp>
      <p:sp>
        <p:nvSpPr>
          <p:cNvPr id="5" name="Content Placeholder 4"/>
          <p:cNvSpPr>
            <a:spLocks noGrp="1"/>
          </p:cNvSpPr>
          <p:nvPr>
            <p:ph idx="1"/>
          </p:nvPr>
        </p:nvSpPr>
        <p:spPr>
          <a:xfrm>
            <a:off x="156682" y="764704"/>
            <a:ext cx="8229600" cy="1776808"/>
          </a:xfrm>
        </p:spPr>
        <p:txBody>
          <a:bodyPr>
            <a:noAutofit/>
          </a:bodyPr>
          <a:lstStyle/>
          <a:p>
            <a:pPr marL="0" indent="0">
              <a:buNone/>
            </a:pPr>
            <a:r>
              <a:rPr lang="en-US" sz="2000" dirty="0" smtClean="0">
                <a:solidFill>
                  <a:schemeClr val="bg1">
                    <a:lumMod val="50000"/>
                  </a:schemeClr>
                </a:solidFill>
              </a:rPr>
              <a:t>5 papers</a:t>
            </a:r>
            <a:endParaRPr lang="en-US" sz="1000" dirty="0" smtClean="0">
              <a:solidFill>
                <a:schemeClr val="bg1">
                  <a:lumMod val="50000"/>
                </a:schemeClr>
              </a:solidFill>
            </a:endParaRPr>
          </a:p>
          <a:p>
            <a:pPr marL="0" indent="0">
              <a:buNone/>
            </a:pPr>
            <a:r>
              <a:rPr lang="en-US" sz="2000" dirty="0" smtClean="0">
                <a:solidFill>
                  <a:schemeClr val="bg1">
                    <a:lumMod val="50000"/>
                  </a:schemeClr>
                </a:solidFill>
              </a:rPr>
              <a:t>6 comments</a:t>
            </a:r>
          </a:p>
          <a:p>
            <a:pPr marL="0" indent="0">
              <a:buNone/>
            </a:pPr>
            <a:r>
              <a:rPr lang="en-US" sz="2000" dirty="0" smtClean="0">
                <a:solidFill>
                  <a:schemeClr val="bg1">
                    <a:lumMod val="50000"/>
                  </a:schemeClr>
                </a:solidFill>
              </a:rPr>
              <a:t>55 authors from 18+ countries</a:t>
            </a:r>
          </a:p>
          <a:p>
            <a:pPr>
              <a:buNone/>
            </a:pPr>
            <a:r>
              <a:rPr lang="en-US" sz="2000" dirty="0" smtClean="0">
                <a:solidFill>
                  <a:schemeClr val="bg1">
                    <a:lumMod val="50000"/>
                  </a:schemeClr>
                </a:solidFill>
              </a:rPr>
              <a:t>60+ partner organisations</a:t>
            </a:r>
          </a:p>
          <a:p>
            <a:pPr marL="0" indent="0">
              <a:buNone/>
            </a:pPr>
            <a:endParaRPr lang="en-US" sz="2000" dirty="0" smtClean="0">
              <a:solidFill>
                <a:schemeClr val="tx1">
                  <a:lumMod val="75000"/>
                </a:schemeClr>
              </a:solidFill>
            </a:endParaRPr>
          </a:p>
        </p:txBody>
      </p:sp>
      <p:pic>
        <p:nvPicPr>
          <p:cNvPr id="10" name="Picture 3" descr="C:\Users\Joy\Documents\GNAP\lancet\pdfs\jpegs\everynewborn_exec_summ_cover.jpg"/>
          <p:cNvPicPr>
            <a:picLocks noChangeAspect="1" noChangeArrowheads="1"/>
          </p:cNvPicPr>
          <p:nvPr/>
        </p:nvPicPr>
        <p:blipFill>
          <a:blip r:embed="rId4" cstate="screen"/>
          <a:srcRect/>
          <a:stretch>
            <a:fillRect/>
          </a:stretch>
        </p:blipFill>
        <p:spPr bwMode="auto">
          <a:xfrm>
            <a:off x="6948264" y="-27384"/>
            <a:ext cx="2195735" cy="2810254"/>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6948263" y="3042834"/>
            <a:ext cx="2195737"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3"/>
          <p:cNvSpPr txBox="1">
            <a:spLocks/>
          </p:cNvSpPr>
          <p:nvPr/>
        </p:nvSpPr>
        <p:spPr>
          <a:xfrm>
            <a:off x="129386" y="2924944"/>
            <a:ext cx="5168900" cy="735660"/>
          </a:xfrm>
          <a:prstGeom prst="rect">
            <a:avLst/>
          </a:prstGeom>
        </p:spPr>
        <p:txBody>
          <a:bodyPr vert="horz" lIns="91440" tIns="45720" rIns="91440" bIns="45720" rtlCol="0" anchor="ctr">
            <a:normAutofit fontScale="97500"/>
          </a:bodyPr>
          <a:lstStyle/>
          <a:p>
            <a:pPr defTabSz="457200">
              <a:spcBef>
                <a:spcPct val="0"/>
              </a:spcBef>
              <a:defRPr/>
            </a:pPr>
            <a:r>
              <a:rPr lang="en-US" sz="2800" i="1" dirty="0" smtClean="0">
                <a:solidFill>
                  <a:srgbClr val="4E4E4E"/>
                </a:solidFill>
                <a:cs typeface="Georgia"/>
              </a:rPr>
              <a:t>Every Newborn Action Plan</a:t>
            </a:r>
            <a:endParaRPr lang="en-US" sz="2800" i="1" dirty="0">
              <a:solidFill>
                <a:srgbClr val="4E4E4E"/>
              </a:solidFill>
              <a:cs typeface="Georgia"/>
            </a:endParaRPr>
          </a:p>
        </p:txBody>
      </p:sp>
      <p:sp>
        <p:nvSpPr>
          <p:cNvPr id="13" name="Content Placeholder 4"/>
          <p:cNvSpPr txBox="1">
            <a:spLocks/>
          </p:cNvSpPr>
          <p:nvPr/>
        </p:nvSpPr>
        <p:spPr>
          <a:xfrm>
            <a:off x="156682" y="3429000"/>
            <a:ext cx="8807806" cy="1776808"/>
          </a:xfrm>
          <a:prstGeom prst="rect">
            <a:avLst/>
          </a:prstGeom>
        </p:spPr>
        <p:txBody>
          <a:bodyPr vert="horz" lIns="91440" tIns="45720" rIns="91440" bIns="45720" rtlCol="0">
            <a:noAutofit/>
          </a:bodyPr>
          <a:lstStyle/>
          <a:p>
            <a:pPr defTabSz="457200">
              <a:buClr>
                <a:srgbClr val="00B4A3"/>
              </a:buClr>
              <a:buFont typeface="Wingdings" charset="2"/>
              <a:buNone/>
              <a:defRPr/>
            </a:pPr>
            <a:r>
              <a:rPr lang="en-US" dirty="0" smtClean="0">
                <a:solidFill>
                  <a:srgbClr val="4E4E4E"/>
                </a:solidFill>
                <a:latin typeface="Helvetica"/>
                <a:cs typeface="Helvetica"/>
              </a:rPr>
              <a:t>Based on the evidence from the Series</a:t>
            </a:r>
          </a:p>
          <a:p>
            <a:pPr defTabSz="457200">
              <a:buClr>
                <a:srgbClr val="00B4A3"/>
              </a:buClr>
              <a:defRPr/>
            </a:pPr>
            <a:r>
              <a:rPr lang="en-US" dirty="0" smtClean="0">
                <a:solidFill>
                  <a:srgbClr val="4E4E4E"/>
                </a:solidFill>
                <a:latin typeface="Helvetica"/>
                <a:cs typeface="Helvetica"/>
              </a:rPr>
              <a:t>Co-led by UNICEF &amp; WHO, Launch June 2014</a:t>
            </a:r>
          </a:p>
          <a:p>
            <a:pPr defTabSz="457200">
              <a:buClr>
                <a:srgbClr val="00B4A3"/>
              </a:buClr>
              <a:buFont typeface="Wingdings" charset="2"/>
              <a:buNone/>
              <a:defRPr/>
            </a:pPr>
            <a:r>
              <a:rPr lang="en-US" dirty="0" smtClean="0">
                <a:solidFill>
                  <a:srgbClr val="4E4E4E"/>
                </a:solidFill>
                <a:latin typeface="Helvetica"/>
                <a:cs typeface="Helvetica"/>
              </a:rPr>
              <a:t>Consultation &gt;60 country governments</a:t>
            </a:r>
          </a:p>
          <a:p>
            <a:pPr defTabSz="457200">
              <a:buClr>
                <a:srgbClr val="00B4A3"/>
              </a:buClr>
              <a:buFont typeface="Wingdings" charset="2"/>
              <a:buNone/>
              <a:defRPr/>
            </a:pPr>
            <a:r>
              <a:rPr lang="en-US" dirty="0" smtClean="0">
                <a:solidFill>
                  <a:srgbClr val="4E4E4E"/>
                </a:solidFill>
                <a:latin typeface="Helvetica"/>
                <a:cs typeface="Helvetica"/>
              </a:rPr>
              <a:t>&gt;80 organisations, &gt;1000 individuals </a:t>
            </a:r>
          </a:p>
          <a:p>
            <a:pPr defTabSz="457200">
              <a:buClr>
                <a:srgbClr val="00B4A3"/>
              </a:buClr>
              <a:buFont typeface="Wingdings" charset="2"/>
              <a:buNone/>
              <a:defRPr/>
            </a:pPr>
            <a:r>
              <a:rPr lang="en-US" dirty="0" smtClean="0">
                <a:solidFill>
                  <a:srgbClr val="4E4E4E"/>
                </a:solidFill>
                <a:latin typeface="Helvetica"/>
                <a:cs typeface="Helvetica"/>
              </a:rPr>
              <a:t>World Health Assembly 2014 resolution</a:t>
            </a:r>
          </a:p>
          <a:p>
            <a:pPr defTabSz="457200">
              <a:buClr>
                <a:srgbClr val="00B4A3"/>
              </a:buClr>
              <a:buFont typeface="Wingdings" charset="2"/>
              <a:buNone/>
              <a:defRPr/>
            </a:pPr>
            <a:endParaRPr lang="en-US" sz="900" dirty="0" smtClean="0">
              <a:solidFill>
                <a:srgbClr val="4E4E4E"/>
              </a:solidFill>
              <a:latin typeface="Helvetica"/>
              <a:cs typeface="Helvetica"/>
            </a:endParaRPr>
          </a:p>
          <a:p>
            <a:pPr defTabSz="457200">
              <a:buClr>
                <a:srgbClr val="00B4A3"/>
              </a:buClr>
              <a:buFont typeface="Wingdings" charset="2"/>
              <a:buNone/>
              <a:defRPr/>
            </a:pPr>
            <a:r>
              <a:rPr lang="en-US" sz="2400" dirty="0" smtClean="0">
                <a:solidFill>
                  <a:srgbClr val="4E4E4E"/>
                </a:solidFill>
                <a:latin typeface="Helvetica"/>
                <a:cs typeface="Helvetica"/>
              </a:rPr>
              <a:t>Now to action in many countries</a:t>
            </a:r>
          </a:p>
          <a:p>
            <a:pPr defTabSz="457200">
              <a:buClr>
                <a:srgbClr val="00B4A3"/>
              </a:buClr>
              <a:buFont typeface="Wingdings" charset="2"/>
              <a:buNone/>
              <a:defRPr/>
            </a:pPr>
            <a:r>
              <a:rPr lang="en-US" sz="2400" dirty="0" smtClean="0">
                <a:solidFill>
                  <a:srgbClr val="4E4E4E"/>
                </a:solidFill>
                <a:latin typeface="Helvetica"/>
                <a:cs typeface="Helvetica"/>
              </a:rPr>
              <a:t>Closely linked to post-2015 action</a:t>
            </a:r>
          </a:p>
          <a:p>
            <a:pPr defTabSz="457200">
              <a:buClr>
                <a:srgbClr val="00B4A3"/>
              </a:buClr>
              <a:buFont typeface="Wingdings" charset="2"/>
              <a:buNone/>
              <a:defRPr/>
            </a:pPr>
            <a:r>
              <a:rPr lang="en-US" sz="2000" dirty="0" smtClean="0">
                <a:solidFill>
                  <a:srgbClr val="4E4E4E"/>
                </a:solidFill>
                <a:latin typeface="Helvetica"/>
                <a:cs typeface="Helvetica"/>
              </a:rPr>
              <a:t>Eg A Promise Renewed</a:t>
            </a:r>
            <a:endParaRPr lang="en-US" sz="2000" dirty="0">
              <a:solidFill>
                <a:srgbClr val="4E4E4E"/>
              </a:solidFill>
              <a:latin typeface="Helvetica"/>
              <a:cs typeface="Helvetica"/>
            </a:endParaRPr>
          </a:p>
        </p:txBody>
      </p:sp>
      <p:pic>
        <p:nvPicPr>
          <p:cNvPr id="14" name="Picture 2"/>
          <p:cNvPicPr>
            <a:picLocks noChangeAspect="1" noChangeArrowheads="1"/>
          </p:cNvPicPr>
          <p:nvPr/>
        </p:nvPicPr>
        <p:blipFill>
          <a:blip r:embed="rId6" cstate="screen"/>
          <a:srcRect/>
          <a:stretch>
            <a:fillRect/>
          </a:stretch>
        </p:blipFill>
        <p:spPr bwMode="auto">
          <a:xfrm>
            <a:off x="4932040" y="4725144"/>
            <a:ext cx="1906291" cy="1170269"/>
          </a:xfrm>
          <a:prstGeom prst="rect">
            <a:avLst/>
          </a:prstGeom>
          <a:noFill/>
          <a:ln w="9525">
            <a:noFill/>
            <a:miter lim="800000"/>
            <a:headEnd/>
            <a:tailEnd/>
          </a:ln>
        </p:spPr>
      </p:pic>
      <p:pic>
        <p:nvPicPr>
          <p:cNvPr id="15" name="Picture 2"/>
          <p:cNvPicPr>
            <a:picLocks noChangeAspect="1" noChangeArrowheads="1"/>
          </p:cNvPicPr>
          <p:nvPr/>
        </p:nvPicPr>
        <p:blipFill>
          <a:blip r:embed="rId7" cstate="screen"/>
          <a:srcRect/>
          <a:stretch>
            <a:fillRect/>
          </a:stretch>
        </p:blipFill>
        <p:spPr bwMode="auto">
          <a:xfrm>
            <a:off x="5004048" y="3429000"/>
            <a:ext cx="1890075" cy="1156201"/>
          </a:xfrm>
          <a:prstGeom prst="rect">
            <a:avLst/>
          </a:prstGeom>
          <a:noFill/>
          <a:ln w="9525">
            <a:noFill/>
            <a:miter lim="800000"/>
            <a:headEnd/>
            <a:tailEnd/>
          </a:ln>
        </p:spPr>
      </p:pic>
      <p:sp>
        <p:nvSpPr>
          <p:cNvPr id="11" name="Rectangle 10"/>
          <p:cNvSpPr/>
          <p:nvPr/>
        </p:nvSpPr>
        <p:spPr>
          <a:xfrm>
            <a:off x="-1" y="2708920"/>
            <a:ext cx="9144001" cy="348880"/>
          </a:xfrm>
          <a:prstGeom prst="rect">
            <a:avLst/>
          </a:prstGeom>
          <a:solidFill>
            <a:schemeClr val="accent3">
              <a:lumMod val="75000"/>
            </a:schemeClr>
          </a:solidFill>
        </p:spPr>
        <p:txBody>
          <a:bodyPr wrap="square" lIns="0" tIns="36000" rIns="0" bIns="36000" anchor="ctr" anchorCtr="0">
            <a:noAutofit/>
          </a:bodyPr>
          <a:lstStyle/>
          <a:p>
            <a:pPr marL="568325" defTabSz="457200">
              <a:defRPr/>
            </a:pPr>
            <a:r>
              <a:rPr lang="en-GB" sz="1400" dirty="0" smtClean="0">
                <a:solidFill>
                  <a:srgbClr val="FEFEE5"/>
                </a:solidFill>
                <a:latin typeface="Helvetica"/>
                <a:cs typeface="Helvetica"/>
              </a:rPr>
              <a:t>Main funders: Bill &amp; Melinda Gates Foundation, USAID, Children’s Investment Fund Foundation</a:t>
            </a:r>
          </a:p>
        </p:txBody>
      </p:sp>
      <p:sp>
        <p:nvSpPr>
          <p:cNvPr id="16" name="Rectangle 15"/>
          <p:cNvSpPr/>
          <p:nvPr/>
        </p:nvSpPr>
        <p:spPr>
          <a:xfrm>
            <a:off x="3275856" y="6489883"/>
            <a:ext cx="2023623" cy="276999"/>
          </a:xfrm>
          <a:prstGeom prst="rect">
            <a:avLst/>
          </a:prstGeom>
        </p:spPr>
        <p:txBody>
          <a:bodyPr wrap="square">
            <a:spAutoFit/>
          </a:bodyPr>
          <a:lstStyle/>
          <a:p>
            <a:pPr algn="r" defTabSz="457200"/>
            <a:r>
              <a:rPr lang="en-US" sz="1200" dirty="0" smtClean="0">
                <a:solidFill>
                  <a:schemeClr val="bg1"/>
                </a:solidFill>
                <a:latin typeface="Arial"/>
                <a:cs typeface="Arial" pitchFamily="34" charset="0"/>
              </a:rPr>
              <a:t>@joylawn</a:t>
            </a:r>
            <a:endParaRPr lang="en-GB" sz="1200" dirty="0" smtClean="0">
              <a:solidFill>
                <a:schemeClr val="bg1"/>
              </a:solidFill>
              <a:latin typeface="Arial"/>
              <a:cs typeface="Arial" pitchFamily="34" charset="0"/>
            </a:endParaRPr>
          </a:p>
        </p:txBody>
      </p:sp>
    </p:spTree>
    <p:extLst>
      <p:ext uri="{BB962C8B-B14F-4D97-AF65-F5344CB8AC3E}">
        <p14:creationId xmlns:p14="http://schemas.microsoft.com/office/powerpoint/2010/main" val="28164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8654" y="86920"/>
            <a:ext cx="8229600" cy="735660"/>
          </a:xfrm>
        </p:spPr>
        <p:txBody>
          <a:bodyPr>
            <a:normAutofit/>
          </a:bodyPr>
          <a:lstStyle/>
          <a:p>
            <a:r>
              <a:rPr lang="en-GB" sz="2800" b="1" dirty="0" smtClean="0">
                <a:latin typeface="Calibri" pitchFamily="34" charset="0"/>
              </a:rPr>
              <a:t>Every Newborn </a:t>
            </a:r>
            <a:r>
              <a:rPr lang="en-GB" sz="2800" b="1" i="0" dirty="0" smtClean="0">
                <a:latin typeface="Calibri" pitchFamily="34" charset="0"/>
              </a:rPr>
              <a:t>action plan core indicators</a:t>
            </a:r>
            <a:endParaRPr lang="en-GB" sz="2800" b="1" i="0" dirty="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539294"/>
              </p:ext>
            </p:extLst>
          </p:nvPr>
        </p:nvGraphicFramePr>
        <p:xfrm>
          <a:off x="151504" y="1340768"/>
          <a:ext cx="8892480" cy="4669620"/>
        </p:xfrm>
        <a:graphic>
          <a:graphicData uri="http://schemas.openxmlformats.org/drawingml/2006/table">
            <a:tbl>
              <a:tblPr/>
              <a:tblGrid>
                <a:gridCol w="1391546"/>
                <a:gridCol w="4109070"/>
                <a:gridCol w="3391864"/>
              </a:tblGrid>
              <a:tr h="0">
                <a:tc>
                  <a:txBody>
                    <a:bodyPr/>
                    <a:lstStyle/>
                    <a:p>
                      <a:pPr>
                        <a:lnSpc>
                          <a:spcPct val="100000"/>
                        </a:lnSpc>
                        <a:spcAft>
                          <a:spcPts val="0"/>
                        </a:spcAft>
                      </a:pPr>
                      <a:endParaRPr lang="en-GB" sz="1400" dirty="0">
                        <a:latin typeface="Calibri" pitchFamily="34" charset="0"/>
                        <a:ea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n-GB" sz="1400" b="1" i="1" dirty="0" smtClean="0">
                          <a:latin typeface="Calibri" pitchFamily="34" charset="0"/>
                          <a:ea typeface="Calibri"/>
                          <a:cs typeface="Times New Roman"/>
                        </a:rPr>
                        <a:t>Core Indicators</a:t>
                      </a:r>
                      <a:r>
                        <a:rPr lang="en-GB" sz="1400" i="1" dirty="0" smtClean="0">
                          <a:latin typeface="Calibri" pitchFamily="34" charset="0"/>
                          <a:ea typeface="Calibri"/>
                          <a:cs typeface="Times New Roman"/>
                        </a:rPr>
                        <a:t> </a:t>
                      </a:r>
                      <a:endParaRPr lang="en-GB" sz="1400" i="1" dirty="0">
                        <a:latin typeface="Calibri" pitchFamily="34" charset="0"/>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n-GB" sz="1400" b="1" i="1" dirty="0">
                          <a:latin typeface="Calibri" pitchFamily="34" charset="0"/>
                          <a:ea typeface="Calibri"/>
                          <a:cs typeface="Times New Roman"/>
                        </a:rPr>
                        <a:t>Additional Indicators</a:t>
                      </a:r>
                      <a:r>
                        <a:rPr lang="en-GB" sz="1400" i="1" dirty="0">
                          <a:latin typeface="Calibri" pitchFamily="34" charset="0"/>
                          <a:ea typeface="Calibri"/>
                          <a:cs typeface="Times New Roman"/>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4392">
                <a:tc rowSpan="7">
                  <a:txBody>
                    <a:bodyPr/>
                    <a:lstStyle/>
                    <a:p>
                      <a:pPr>
                        <a:lnSpc>
                          <a:spcPct val="100000"/>
                        </a:lnSpc>
                        <a:spcAft>
                          <a:spcPts val="0"/>
                        </a:spcAft>
                      </a:pPr>
                      <a:r>
                        <a:rPr lang="en-GB" sz="1400" b="1" dirty="0">
                          <a:latin typeface="Calibri" pitchFamily="34" charset="0"/>
                          <a:ea typeface="Calibri"/>
                          <a:cs typeface="Helvetica"/>
                        </a:rPr>
                        <a:t>Impact </a:t>
                      </a:r>
                      <a:endParaRPr lang="en-GB" sz="1400" dirty="0">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dirty="0" smtClean="0">
                          <a:latin typeface="Calibri" pitchFamily="34" charset="0"/>
                          <a:ea typeface="Calibri"/>
                          <a:cs typeface="Helvetica"/>
                        </a:rPr>
                        <a:t>1.   </a:t>
                      </a:r>
                      <a:r>
                        <a:rPr lang="en-GB" sz="1400" b="1" dirty="0" smtClean="0">
                          <a:solidFill>
                            <a:srgbClr val="0099CC"/>
                          </a:solidFill>
                          <a:latin typeface="Calibri" pitchFamily="34" charset="0"/>
                          <a:ea typeface="Calibri"/>
                          <a:cs typeface="Helvetica"/>
                        </a:rPr>
                        <a:t>Maternal </a:t>
                      </a:r>
                      <a:r>
                        <a:rPr lang="en-GB" sz="1400" b="1" dirty="0">
                          <a:solidFill>
                            <a:srgbClr val="0099CC"/>
                          </a:solidFill>
                          <a:latin typeface="Calibri" pitchFamily="34" charset="0"/>
                          <a:ea typeface="Calibri"/>
                          <a:cs typeface="Helvetica"/>
                        </a:rPr>
                        <a:t>Mortality Ratio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400" dirty="0">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392">
                <a:tc vMerge="1">
                  <a:txBody>
                    <a:bodyPr/>
                    <a:lstStyle/>
                    <a:p>
                      <a:endParaRPr lang="en-GB"/>
                    </a:p>
                  </a:txBody>
                  <a:tcPr/>
                </a:tc>
                <a:tc>
                  <a:txBody>
                    <a:bodyPr/>
                    <a:lstStyle/>
                    <a:p>
                      <a:pPr>
                        <a:lnSpc>
                          <a:spcPct val="100000"/>
                        </a:lnSpc>
                        <a:spcAft>
                          <a:spcPts val="0"/>
                        </a:spcAft>
                      </a:pPr>
                      <a:r>
                        <a:rPr lang="en-GB" sz="1400" dirty="0" smtClean="0">
                          <a:latin typeface="Calibri" pitchFamily="34" charset="0"/>
                          <a:ea typeface="Calibri"/>
                          <a:cs typeface="Helvetica"/>
                        </a:rPr>
                        <a:t>2.   </a:t>
                      </a:r>
                      <a:r>
                        <a:rPr lang="en-GB" sz="1400" dirty="0" smtClean="0">
                          <a:solidFill>
                            <a:schemeClr val="accent1">
                              <a:lumMod val="60000"/>
                              <a:lumOff val="40000"/>
                            </a:schemeClr>
                          </a:solidFill>
                          <a:latin typeface="Calibri" pitchFamily="34" charset="0"/>
                          <a:ea typeface="Calibri"/>
                          <a:cs typeface="Helvetica"/>
                        </a:rPr>
                        <a:t>Stillbirth </a:t>
                      </a:r>
                      <a:r>
                        <a:rPr lang="en-GB" sz="1400" dirty="0">
                          <a:solidFill>
                            <a:schemeClr val="accent1">
                              <a:lumMod val="60000"/>
                              <a:lumOff val="40000"/>
                            </a:schemeClr>
                          </a:solidFill>
                          <a:latin typeface="Calibri" pitchFamily="34" charset="0"/>
                          <a:ea typeface="Calibri"/>
                          <a:cs typeface="Helvetica"/>
                        </a:rPr>
                        <a:t>Rate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0" dirty="0">
                          <a:latin typeface="Calibri" pitchFamily="34" charset="0"/>
                          <a:ea typeface="Calibri"/>
                          <a:cs typeface="Helvetica"/>
                        </a:rPr>
                        <a:t>Intrapartum Stillbirth Rate</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392">
                <a:tc vMerge="1">
                  <a:txBody>
                    <a:bodyPr/>
                    <a:lstStyle/>
                    <a:p>
                      <a:endParaRPr lang="en-GB"/>
                    </a:p>
                  </a:txBody>
                  <a:tcPr/>
                </a:tc>
                <a:tc>
                  <a:txBody>
                    <a:bodyPr/>
                    <a:lstStyle/>
                    <a:p>
                      <a:pPr>
                        <a:lnSpc>
                          <a:spcPct val="100000"/>
                        </a:lnSpc>
                        <a:spcAft>
                          <a:spcPts val="0"/>
                        </a:spcAft>
                      </a:pPr>
                      <a:r>
                        <a:rPr lang="en-GB" sz="1400" dirty="0" smtClean="0">
                          <a:latin typeface="Calibri" pitchFamily="34" charset="0"/>
                          <a:ea typeface="Calibri"/>
                          <a:cs typeface="Helvetica"/>
                        </a:rPr>
                        <a:t>3.   </a:t>
                      </a:r>
                      <a:r>
                        <a:rPr lang="en-GB" sz="1400" b="1" dirty="0" smtClean="0">
                          <a:solidFill>
                            <a:srgbClr val="0099CC"/>
                          </a:solidFill>
                          <a:latin typeface="Calibri" pitchFamily="34" charset="0"/>
                          <a:ea typeface="Calibri"/>
                          <a:cs typeface="Helvetica"/>
                        </a:rPr>
                        <a:t>Neonatal </a:t>
                      </a:r>
                      <a:r>
                        <a:rPr lang="en-GB" sz="1400" b="1" dirty="0">
                          <a:solidFill>
                            <a:srgbClr val="0099CC"/>
                          </a:solidFill>
                          <a:latin typeface="Calibri" pitchFamily="34" charset="0"/>
                          <a:ea typeface="Calibri"/>
                          <a:cs typeface="Helvetica"/>
                        </a:rPr>
                        <a:t>Mortality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nSpc>
                          <a:spcPct val="100000"/>
                        </a:lnSpc>
                        <a:spcAft>
                          <a:spcPts val="0"/>
                        </a:spcAft>
                      </a:pPr>
                      <a:r>
                        <a:rPr lang="en-GB" sz="1400" b="1" dirty="0">
                          <a:solidFill>
                            <a:srgbClr val="0099CC"/>
                          </a:solidFill>
                          <a:latin typeface="Calibri" pitchFamily="34" charset="0"/>
                          <a:ea typeface="Calibri"/>
                          <a:cs typeface="Helvetica"/>
                        </a:rPr>
                        <a:t>Low birth weight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91916">
                <a:tc vMerge="1">
                  <a:txBody>
                    <a:bodyPr/>
                    <a:lstStyle/>
                    <a:p>
                      <a:endParaRPr lang="en-GB"/>
                    </a:p>
                  </a:txBody>
                  <a:tcPr/>
                </a:tc>
                <a:tc>
                  <a:txBody>
                    <a:bodyPr/>
                    <a:lstStyle/>
                    <a:p>
                      <a:pPr>
                        <a:lnSpc>
                          <a:spcPct val="100000"/>
                        </a:lnSpc>
                        <a:spcAft>
                          <a:spcPts val="0"/>
                        </a:spcAft>
                      </a:pPr>
                      <a:endParaRPr lang="en-GB" sz="1400" dirty="0">
                        <a:latin typeface="Calibri" pitchFamily="34" charset="0"/>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dirty="0">
                          <a:solidFill>
                            <a:schemeClr val="accent1">
                              <a:lumMod val="60000"/>
                              <a:lumOff val="40000"/>
                            </a:schemeClr>
                          </a:solidFill>
                          <a:latin typeface="Calibri" pitchFamily="34" charset="0"/>
                          <a:ea typeface="Calibri"/>
                          <a:cs typeface="Helvetica"/>
                        </a:rPr>
                        <a:t>Preterm birth rate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91916">
                <a:tc vMerge="1">
                  <a:txBody>
                    <a:bodyPr/>
                    <a:lstStyle/>
                    <a:p>
                      <a:endParaRPr lang="en-GB"/>
                    </a:p>
                  </a:txBody>
                  <a:tcPr/>
                </a:tc>
                <a:tc>
                  <a:txBody>
                    <a:bodyPr/>
                    <a:lstStyle/>
                    <a:p>
                      <a:pPr>
                        <a:lnSpc>
                          <a:spcPct val="100000"/>
                        </a:lnSpc>
                        <a:spcAft>
                          <a:spcPts val="0"/>
                        </a:spcAft>
                      </a:pPr>
                      <a:endParaRPr lang="en-GB" sz="1400" dirty="0">
                        <a:latin typeface="Calibri" pitchFamily="34" charset="0"/>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dirty="0">
                          <a:solidFill>
                            <a:schemeClr val="tx1"/>
                          </a:solidFill>
                          <a:latin typeface="Calibri" pitchFamily="34" charset="0"/>
                          <a:ea typeface="Calibri"/>
                          <a:cs typeface="Helvetica"/>
                        </a:rPr>
                        <a:t>Small for gestational age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91916">
                <a:tc vMerge="1">
                  <a:txBody>
                    <a:bodyPr/>
                    <a:lstStyle/>
                    <a:p>
                      <a:endParaRPr lang="en-GB"/>
                    </a:p>
                  </a:txBody>
                  <a:tcPr/>
                </a:tc>
                <a:tc>
                  <a:txBody>
                    <a:bodyPr/>
                    <a:lstStyle/>
                    <a:p>
                      <a:pPr>
                        <a:lnSpc>
                          <a:spcPct val="100000"/>
                        </a:lnSpc>
                        <a:spcAft>
                          <a:spcPts val="0"/>
                        </a:spcAft>
                      </a:pPr>
                      <a:r>
                        <a:rPr lang="en-GB" sz="1400" dirty="0">
                          <a:latin typeface="Calibri" pitchFamily="34" charset="0"/>
                          <a:ea typeface="Calibri"/>
                          <a:cs typeface="Helvetica"/>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b="0" dirty="0">
                          <a:solidFill>
                            <a:schemeClr val="tx1"/>
                          </a:solidFill>
                          <a:latin typeface="Calibri" pitchFamily="34" charset="0"/>
                          <a:ea typeface="Calibri"/>
                          <a:cs typeface="Helvetica"/>
                        </a:rPr>
                        <a:t>Neonatal morbidity rates </a:t>
                      </a:r>
                      <a:r>
                        <a:rPr lang="en-GB" sz="1400" b="0" dirty="0" smtClean="0">
                          <a:solidFill>
                            <a:schemeClr val="tx1"/>
                          </a:solidFill>
                          <a:latin typeface="Calibri" pitchFamily="34" charset="0"/>
                          <a:ea typeface="Calibri"/>
                          <a:cs typeface="Helvetica"/>
                        </a:rPr>
                        <a:t>, eg </a:t>
                      </a:r>
                      <a:r>
                        <a:rPr lang="en-GB" sz="1400" b="0" dirty="0">
                          <a:solidFill>
                            <a:schemeClr val="tx1"/>
                          </a:solidFill>
                          <a:latin typeface="Calibri" pitchFamily="34" charset="0"/>
                          <a:ea typeface="Calibri"/>
                          <a:cs typeface="Helvetica"/>
                        </a:rPr>
                        <a:t>infection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74891">
                <a:tc vMerge="1">
                  <a:txBody>
                    <a:bodyPr/>
                    <a:lstStyle/>
                    <a:p>
                      <a:endParaRPr lang="en-GB"/>
                    </a:p>
                  </a:txBody>
                  <a:tcPr/>
                </a:tc>
                <a:tc>
                  <a:txBody>
                    <a:bodyPr/>
                    <a:lstStyle/>
                    <a:p>
                      <a:pPr>
                        <a:lnSpc>
                          <a:spcPct val="100000"/>
                        </a:lnSpc>
                        <a:spcAft>
                          <a:spcPts val="0"/>
                        </a:spcAft>
                      </a:pPr>
                      <a:r>
                        <a:rPr lang="en-GB" sz="1400" dirty="0">
                          <a:latin typeface="Calibri" pitchFamily="34" charset="0"/>
                          <a:ea typeface="Calibri"/>
                          <a:cs typeface="Helvetica"/>
                        </a:rPr>
                        <a:t>  </a:t>
                      </a:r>
                    </a:p>
                  </a:txBody>
                  <a:tcPr marL="36264" marR="36264" marT="6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0" dirty="0" smtClean="0">
                          <a:solidFill>
                            <a:schemeClr val="tx1"/>
                          </a:solidFill>
                          <a:latin typeface="Calibri" pitchFamily="34" charset="0"/>
                          <a:ea typeface="Calibri"/>
                          <a:cs typeface="Helvetica"/>
                        </a:rPr>
                        <a:t>Disability </a:t>
                      </a:r>
                      <a:r>
                        <a:rPr lang="en-GB" sz="1400" b="0" dirty="0">
                          <a:solidFill>
                            <a:schemeClr val="tx1"/>
                          </a:solidFill>
                          <a:latin typeface="Calibri" pitchFamily="34" charset="0"/>
                          <a:ea typeface="Calibri"/>
                          <a:cs typeface="Helvetica"/>
                        </a:rPr>
                        <a:t>after neonatal </a:t>
                      </a:r>
                      <a:r>
                        <a:rPr lang="en-GB" sz="1400" b="0" dirty="0" smtClean="0">
                          <a:solidFill>
                            <a:schemeClr val="tx1"/>
                          </a:solidFill>
                          <a:latin typeface="Calibri" pitchFamily="34" charset="0"/>
                          <a:ea typeface="Calibri"/>
                          <a:cs typeface="Helvetica"/>
                        </a:rPr>
                        <a:t>conditions</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91916">
                <a:tc rowSpan="3">
                  <a:txBody>
                    <a:bodyPr/>
                    <a:lstStyle/>
                    <a:p>
                      <a:pPr>
                        <a:lnSpc>
                          <a:spcPct val="100000"/>
                        </a:lnSpc>
                        <a:spcAft>
                          <a:spcPts val="0"/>
                        </a:spcAft>
                      </a:pPr>
                      <a:r>
                        <a:rPr lang="en-GB" sz="1400" b="1" dirty="0" smtClean="0">
                          <a:latin typeface="Calibri" pitchFamily="34" charset="0"/>
                          <a:ea typeface="Calibri"/>
                          <a:cs typeface="Helvetica"/>
                        </a:rPr>
                        <a:t>Coverage:</a:t>
                      </a:r>
                      <a:r>
                        <a:rPr lang="en-GB" sz="1400" b="1" baseline="0" dirty="0">
                          <a:latin typeface="Calibri" pitchFamily="34" charset="0"/>
                          <a:ea typeface="Calibri"/>
                          <a:cs typeface="Helvetica"/>
                        </a:rPr>
                        <a:t> </a:t>
                      </a:r>
                      <a:endParaRPr lang="en-GB" sz="1400" b="1" baseline="0" dirty="0" smtClean="0">
                        <a:latin typeface="Calibri" pitchFamily="34" charset="0"/>
                        <a:ea typeface="Calibri"/>
                        <a:cs typeface="Helvetica"/>
                      </a:endParaRPr>
                    </a:p>
                    <a:p>
                      <a:pPr>
                        <a:lnSpc>
                          <a:spcPct val="100000"/>
                        </a:lnSpc>
                        <a:spcAft>
                          <a:spcPts val="0"/>
                        </a:spcAft>
                      </a:pPr>
                      <a:r>
                        <a:rPr lang="en-GB" sz="1400" b="1" baseline="0" dirty="0" smtClean="0">
                          <a:latin typeface="Calibri" pitchFamily="34" charset="0"/>
                          <a:ea typeface="Calibri"/>
                          <a:cs typeface="Helvetica"/>
                        </a:rPr>
                        <a:t>Care for all mothers &amp; newborns</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1" dirty="0" smtClean="0">
                          <a:solidFill>
                            <a:srgbClr val="0099CC"/>
                          </a:solidFill>
                          <a:latin typeface="Calibri" pitchFamily="34" charset="0"/>
                          <a:ea typeface="Calibri"/>
                          <a:cs typeface="Helvetica"/>
                        </a:rPr>
                        <a:t>4.   Skilled </a:t>
                      </a:r>
                      <a:r>
                        <a:rPr lang="en-GB" sz="1400" b="1" dirty="0">
                          <a:solidFill>
                            <a:srgbClr val="0099CC"/>
                          </a:solidFill>
                          <a:latin typeface="Calibri" pitchFamily="34" charset="0"/>
                          <a:ea typeface="Calibri"/>
                          <a:cs typeface="Helvetica"/>
                        </a:rPr>
                        <a:t>attendant at birth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3">
                  <a:txBody>
                    <a:bodyPr/>
                    <a:lstStyle/>
                    <a:p>
                      <a:pPr>
                        <a:lnSpc>
                          <a:spcPct val="100000"/>
                        </a:lnSpc>
                        <a:spcAft>
                          <a:spcPts val="0"/>
                        </a:spcAft>
                      </a:pPr>
                      <a:endParaRPr lang="en-GB" sz="1400" b="0" dirty="0" smtClean="0">
                        <a:solidFill>
                          <a:schemeClr val="tx1"/>
                        </a:solidFill>
                        <a:latin typeface="Calibri" pitchFamily="34" charset="0"/>
                        <a:ea typeface="Calibri"/>
                        <a:cs typeface="Helvetica"/>
                      </a:endParaRPr>
                    </a:p>
                    <a:p>
                      <a:pPr>
                        <a:lnSpc>
                          <a:spcPct val="100000"/>
                        </a:lnSpc>
                        <a:spcAft>
                          <a:spcPts val="0"/>
                        </a:spcAft>
                      </a:pPr>
                      <a:r>
                        <a:rPr lang="en-GB" sz="1400" b="1" dirty="0" smtClean="0">
                          <a:solidFill>
                            <a:srgbClr val="0099CC"/>
                          </a:solidFill>
                          <a:latin typeface="Calibri" pitchFamily="34" charset="0"/>
                          <a:ea typeface="Calibri"/>
                          <a:cs typeface="Helvetica"/>
                        </a:rPr>
                        <a:t>Immediate</a:t>
                      </a:r>
                      <a:r>
                        <a:rPr lang="en-GB" sz="1400" b="1" baseline="0" dirty="0" smtClean="0">
                          <a:solidFill>
                            <a:srgbClr val="0099CC"/>
                          </a:solidFill>
                          <a:latin typeface="Calibri" pitchFamily="34" charset="0"/>
                          <a:ea typeface="Calibri"/>
                          <a:cs typeface="Helvetica"/>
                        </a:rPr>
                        <a:t> breastfeeding </a:t>
                      </a:r>
                      <a:endParaRPr lang="en-GB" sz="1400" b="1" dirty="0">
                        <a:solidFill>
                          <a:srgbClr val="0099CC"/>
                        </a:solidFill>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1916">
                <a:tc vMerge="1">
                  <a:txBody>
                    <a:bodyPr/>
                    <a:lstStyle/>
                    <a:p>
                      <a:endParaRPr lang="en-GB"/>
                    </a:p>
                  </a:txBody>
                  <a:tcPr/>
                </a:tc>
                <a:tc>
                  <a:txBody>
                    <a:bodyPr/>
                    <a:lstStyle/>
                    <a:p>
                      <a:pPr>
                        <a:lnSpc>
                          <a:spcPct val="100000"/>
                        </a:lnSpc>
                        <a:spcAft>
                          <a:spcPts val="0"/>
                        </a:spcAft>
                      </a:pPr>
                      <a:r>
                        <a:rPr lang="en-GB" sz="1400" b="1" dirty="0" smtClean="0">
                          <a:solidFill>
                            <a:srgbClr val="0099CC"/>
                          </a:solidFill>
                          <a:latin typeface="Calibri" pitchFamily="34" charset="0"/>
                          <a:ea typeface="Calibri"/>
                          <a:cs typeface="Helvetica"/>
                        </a:rPr>
                        <a:t>5.   Early </a:t>
                      </a:r>
                      <a:r>
                        <a:rPr lang="en-GB" sz="1400" b="1" dirty="0">
                          <a:solidFill>
                            <a:srgbClr val="0099CC"/>
                          </a:solidFill>
                          <a:latin typeface="Calibri" pitchFamily="34" charset="0"/>
                          <a:ea typeface="Calibri"/>
                          <a:cs typeface="Helvetica"/>
                        </a:rPr>
                        <a:t>postnatal care for mothers and babies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c vMerge="1">
                  <a:txBody>
                    <a:bodyPr/>
                    <a:lstStyle/>
                    <a:p>
                      <a:pPr>
                        <a:lnSpc>
                          <a:spcPct val="100000"/>
                        </a:lnSpc>
                        <a:spcAft>
                          <a:spcPts val="0"/>
                        </a:spcAft>
                      </a:pPr>
                      <a:endParaRPr lang="en-GB" sz="1400" dirty="0">
                        <a:solidFill>
                          <a:srgbClr val="C00000"/>
                        </a:solidFill>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62">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99CC"/>
                          </a:solidFill>
                          <a:latin typeface="Calibri" pitchFamily="34" charset="0"/>
                          <a:ea typeface="Calibri"/>
                          <a:cs typeface="Helvetica"/>
                        </a:rPr>
                        <a:t>6.   Exclusive breast feeding to 6 months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0"/>
                        </a:spcAft>
                      </a:pPr>
                      <a:endParaRPr lang="en-GB" sz="1400" dirty="0">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r>
              <a:tr h="191916">
                <a:tc rowSpan="5">
                  <a:txBody>
                    <a:bodyPr/>
                    <a:lstStyle/>
                    <a:p>
                      <a:pPr>
                        <a:lnSpc>
                          <a:spcPct val="100000"/>
                        </a:lnSpc>
                        <a:spcAft>
                          <a:spcPts val="0"/>
                        </a:spcAft>
                      </a:pPr>
                      <a:r>
                        <a:rPr lang="en-GB" sz="1400" b="1" dirty="0" smtClean="0">
                          <a:latin typeface="Calibri" pitchFamily="34" charset="0"/>
                          <a:ea typeface="Calibri"/>
                          <a:cs typeface="Helvetica"/>
                        </a:rPr>
                        <a:t>Coverage:</a:t>
                      </a:r>
                    </a:p>
                    <a:p>
                      <a:pPr>
                        <a:lnSpc>
                          <a:spcPct val="100000"/>
                        </a:lnSpc>
                        <a:spcAft>
                          <a:spcPts val="0"/>
                        </a:spcAft>
                      </a:pPr>
                      <a:r>
                        <a:rPr lang="en-GB" sz="1400" b="1" dirty="0" smtClean="0">
                          <a:latin typeface="Calibri" pitchFamily="34" charset="0"/>
                          <a:ea typeface="Calibri"/>
                          <a:cs typeface="Helvetica"/>
                        </a:rPr>
                        <a:t>Complications and extra care</a:t>
                      </a:r>
                      <a:endParaRPr lang="en-GB" sz="1400" dirty="0">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0" dirty="0" smtClean="0">
                          <a:solidFill>
                            <a:schemeClr val="tx1"/>
                          </a:solidFill>
                          <a:latin typeface="Calibri" pitchFamily="34" charset="0"/>
                          <a:ea typeface="Calibri"/>
                          <a:cs typeface="Helvetica"/>
                        </a:rPr>
                        <a:t>7.     </a:t>
                      </a:r>
                      <a:r>
                        <a:rPr lang="en-GB" sz="1400" b="0" dirty="0" smtClean="0">
                          <a:solidFill>
                            <a:schemeClr val="accent1">
                              <a:lumMod val="60000"/>
                              <a:lumOff val="40000"/>
                            </a:schemeClr>
                          </a:solidFill>
                          <a:latin typeface="Calibri" pitchFamily="34" charset="0"/>
                          <a:ea typeface="Calibri"/>
                          <a:cs typeface="Helvetica"/>
                        </a:rPr>
                        <a:t>Antenatal corticosteroid use </a:t>
                      </a:r>
                      <a:endParaRPr lang="en-GB" sz="1400" b="0" dirty="0">
                        <a:solidFill>
                          <a:schemeClr val="accent1">
                            <a:lumMod val="60000"/>
                            <a:lumOff val="40000"/>
                          </a:schemeClr>
                        </a:solidFill>
                        <a:latin typeface="Calibri" pitchFamily="34" charset="0"/>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1">
                              <a:lumMod val="60000"/>
                              <a:lumOff val="40000"/>
                            </a:schemeClr>
                          </a:solidFill>
                          <a:latin typeface="Calibri" pitchFamily="34" charset="0"/>
                          <a:ea typeface="Calibri"/>
                          <a:cs typeface="Helvetica"/>
                        </a:rPr>
                        <a:t>Caesarean section 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91916">
                <a:tc vMerge="1">
                  <a:txBody>
                    <a:bodyPr/>
                    <a:lstStyle/>
                    <a:p>
                      <a:endParaRPr lang="en-GB"/>
                    </a:p>
                  </a:txBody>
                  <a:tcPr/>
                </a:tc>
                <a:tc>
                  <a:txBody>
                    <a:bodyPr/>
                    <a:lstStyle/>
                    <a:p>
                      <a:pPr>
                        <a:lnSpc>
                          <a:spcPct val="100000"/>
                        </a:lnSpc>
                        <a:spcAft>
                          <a:spcPts val="0"/>
                        </a:spcAft>
                      </a:pPr>
                      <a:r>
                        <a:rPr lang="en-GB" sz="1400" b="1" dirty="0" smtClean="0">
                          <a:solidFill>
                            <a:srgbClr val="0099CC"/>
                          </a:solidFill>
                          <a:latin typeface="Calibri" pitchFamily="34" charset="0"/>
                          <a:ea typeface="Calibri"/>
                          <a:cs typeface="Helvetica"/>
                        </a:rPr>
                        <a:t>8.     Newborn resuscitation</a:t>
                      </a:r>
                      <a:endParaRPr lang="en-GB" sz="1400" b="1" dirty="0">
                        <a:solidFill>
                          <a:srgbClr val="0099CC"/>
                        </a:solidFill>
                        <a:latin typeface="Calibri" pitchFamily="34" charset="0"/>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pPr>
                        <a:lnSpc>
                          <a:spcPct val="100000"/>
                        </a:lnSpc>
                        <a:spcAft>
                          <a:spcPts val="0"/>
                        </a:spcAft>
                      </a:pPr>
                      <a:endParaRPr lang="en-GB" sz="12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2652">
                <a:tc vMerge="1">
                  <a:txBody>
                    <a:bodyPr/>
                    <a:lstStyle/>
                    <a:p>
                      <a:endParaRPr lang="en-GB"/>
                    </a:p>
                  </a:txBody>
                  <a:tcPr/>
                </a:tc>
                <a:tc rowSpan="2">
                  <a:txBody>
                    <a:bodyPr/>
                    <a:lstStyle/>
                    <a:p>
                      <a:pPr>
                        <a:lnSpc>
                          <a:spcPct val="100000"/>
                        </a:lnSpc>
                        <a:spcAft>
                          <a:spcPts val="0"/>
                        </a:spcAft>
                      </a:pPr>
                      <a:r>
                        <a:rPr lang="en-GB" sz="1400" b="1" dirty="0" smtClean="0">
                          <a:solidFill>
                            <a:srgbClr val="0099CC"/>
                          </a:solidFill>
                          <a:latin typeface="Calibri" pitchFamily="34" charset="0"/>
                          <a:ea typeface="Calibri"/>
                          <a:cs typeface="Helvetica"/>
                        </a:rPr>
                        <a:t>9.     Kangaroo </a:t>
                      </a:r>
                      <a:r>
                        <a:rPr lang="en-GB" sz="1400" b="1" dirty="0">
                          <a:solidFill>
                            <a:srgbClr val="0099CC"/>
                          </a:solidFill>
                          <a:latin typeface="Calibri" pitchFamily="34" charset="0"/>
                          <a:ea typeface="Calibri"/>
                          <a:cs typeface="Helvetica"/>
                        </a:rPr>
                        <a:t>mother </a:t>
                      </a:r>
                      <a:r>
                        <a:rPr lang="en-GB" sz="1400" b="1" dirty="0" smtClean="0">
                          <a:solidFill>
                            <a:srgbClr val="0099CC"/>
                          </a:solidFill>
                          <a:latin typeface="Calibri" pitchFamily="34" charset="0"/>
                          <a:ea typeface="Calibri"/>
                          <a:cs typeface="Helvetica"/>
                        </a:rPr>
                        <a:t>care,</a:t>
                      </a:r>
                      <a:r>
                        <a:rPr lang="en-GB" sz="1400" b="1" baseline="0" dirty="0" smtClean="0">
                          <a:solidFill>
                            <a:srgbClr val="0099CC"/>
                          </a:solidFill>
                          <a:latin typeface="Calibri" pitchFamily="34" charset="0"/>
                          <a:ea typeface="Calibri"/>
                          <a:cs typeface="Helvetica"/>
                        </a:rPr>
                        <a:t> </a:t>
                      </a:r>
                      <a:r>
                        <a:rPr lang="en-GB" sz="1400" b="1" dirty="0" smtClean="0">
                          <a:solidFill>
                            <a:srgbClr val="0099CC"/>
                          </a:solidFill>
                          <a:latin typeface="Calibri" pitchFamily="34" charset="0"/>
                          <a:ea typeface="Calibri"/>
                          <a:cs typeface="Helvetica"/>
                        </a:rPr>
                        <a:t>feeding support</a:t>
                      </a:r>
                      <a:endParaRPr lang="en-GB" sz="1400" b="1" dirty="0">
                        <a:solidFill>
                          <a:srgbClr val="0099CC"/>
                        </a:solidFill>
                        <a:latin typeface="Calibri" pitchFamily="34" charset="0"/>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78300">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Calibri" pitchFamily="34" charset="0"/>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Calibri" pitchFamily="34" charset="0"/>
                          <a:ea typeface="Calibri"/>
                          <a:cs typeface="Helvetica"/>
                        </a:rPr>
                        <a:t>Chlorhexidine</a:t>
                      </a:r>
                      <a:r>
                        <a:rPr lang="en-GB" sz="1400" b="1" baseline="0" dirty="0" smtClean="0">
                          <a:latin typeface="Calibri" pitchFamily="34" charset="0"/>
                          <a:ea typeface="Calibri"/>
                          <a:cs typeface="Helvetica"/>
                        </a:rPr>
                        <a:t> cord cleansing </a:t>
                      </a:r>
                      <a:endParaRPr lang="en-GB" sz="1400" b="1" dirty="0" smtClean="0">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5654">
                <a:tc vMerge="1">
                  <a:txBody>
                    <a:bodyPr/>
                    <a:lstStyle/>
                    <a:p>
                      <a:endParaRPr lang="en-GB"/>
                    </a:p>
                  </a:txBody>
                  <a:tcPr/>
                </a:tc>
                <a:tc>
                  <a:txBody>
                    <a:bodyPr/>
                    <a:lstStyle/>
                    <a:p>
                      <a:pPr>
                        <a:lnSpc>
                          <a:spcPct val="100000"/>
                        </a:lnSpc>
                        <a:spcAft>
                          <a:spcPts val="0"/>
                        </a:spcAft>
                      </a:pPr>
                      <a:r>
                        <a:rPr lang="en-GB" sz="1400" b="0" dirty="0" smtClean="0">
                          <a:solidFill>
                            <a:schemeClr val="tx1"/>
                          </a:solidFill>
                          <a:latin typeface="Calibri" pitchFamily="34" charset="0"/>
                          <a:ea typeface="Calibri"/>
                          <a:cs typeface="Helvetica"/>
                        </a:rPr>
                        <a:t>10.</a:t>
                      </a:r>
                      <a:r>
                        <a:rPr lang="en-GB" sz="1400" b="0" baseline="0" dirty="0" smtClean="0">
                          <a:solidFill>
                            <a:schemeClr val="tx1"/>
                          </a:solidFill>
                          <a:latin typeface="Calibri" pitchFamily="34" charset="0"/>
                          <a:ea typeface="Calibri"/>
                          <a:cs typeface="Helvetica"/>
                        </a:rPr>
                        <a:t>   </a:t>
                      </a:r>
                      <a:r>
                        <a:rPr lang="en-GB" sz="1400" b="0" baseline="0" dirty="0" smtClean="0">
                          <a:solidFill>
                            <a:schemeClr val="accent1">
                              <a:lumMod val="60000"/>
                              <a:lumOff val="40000"/>
                            </a:schemeClr>
                          </a:solidFill>
                          <a:latin typeface="Calibri" pitchFamily="34" charset="0"/>
                          <a:ea typeface="Calibri"/>
                          <a:cs typeface="Helvetica"/>
                        </a:rPr>
                        <a:t>T</a:t>
                      </a:r>
                      <a:r>
                        <a:rPr lang="en-GB" sz="1400" b="0" dirty="0" smtClean="0">
                          <a:solidFill>
                            <a:schemeClr val="accent1">
                              <a:lumMod val="60000"/>
                              <a:lumOff val="40000"/>
                            </a:schemeClr>
                          </a:solidFill>
                          <a:latin typeface="Calibri" pitchFamily="34" charset="0"/>
                          <a:ea typeface="Calibri"/>
                          <a:cs typeface="Helvetica"/>
                        </a:rPr>
                        <a:t>reatment </a:t>
                      </a:r>
                      <a:r>
                        <a:rPr lang="en-GB" sz="1400" b="0" dirty="0">
                          <a:solidFill>
                            <a:schemeClr val="accent1">
                              <a:lumMod val="60000"/>
                              <a:lumOff val="40000"/>
                            </a:schemeClr>
                          </a:solidFill>
                          <a:latin typeface="Calibri" pitchFamily="34" charset="0"/>
                          <a:ea typeface="Calibri"/>
                          <a:cs typeface="Helvetica"/>
                        </a:rPr>
                        <a:t>of neonatal sepsis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440495">
                <a:tc>
                  <a:txBody>
                    <a:bodyPr/>
                    <a:lstStyle/>
                    <a:p>
                      <a:pPr>
                        <a:lnSpc>
                          <a:spcPct val="100000"/>
                        </a:lnSpc>
                        <a:spcAft>
                          <a:spcPts val="0"/>
                        </a:spcAft>
                      </a:pPr>
                      <a:r>
                        <a:rPr lang="en-GB" sz="1400" b="1" dirty="0" smtClean="0">
                          <a:latin typeface="Calibri" pitchFamily="34" charset="0"/>
                          <a:ea typeface="Calibri"/>
                          <a:cs typeface="Helvetica"/>
                        </a:rPr>
                        <a:t>Counting</a:t>
                      </a:r>
                      <a:endParaRPr lang="en-GB" sz="1400" b="1" dirty="0">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rgbClr val="0099CC"/>
                          </a:solidFill>
                          <a:latin typeface="Calibri" pitchFamily="34" charset="0"/>
                          <a:ea typeface="Calibri"/>
                          <a:cs typeface="Helvetica"/>
                        </a:rPr>
                        <a:t>    Birth registration </a:t>
                      </a: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rgbClr val="0099CC"/>
                          </a:solidFill>
                          <a:latin typeface="Calibri" pitchFamily="34" charset="0"/>
                          <a:ea typeface="Calibri"/>
                          <a:cs typeface="Helvetica"/>
                        </a:rPr>
                        <a:t>Death registration,</a:t>
                      </a:r>
                      <a:r>
                        <a:rPr lang="en-ZA" sz="1400" b="1" baseline="0" dirty="0" smtClean="0">
                          <a:solidFill>
                            <a:srgbClr val="0099CC"/>
                          </a:solidFill>
                          <a:latin typeface="Calibri" pitchFamily="34" charset="0"/>
                          <a:ea typeface="Calibri"/>
                          <a:cs typeface="Helvetica"/>
                        </a:rPr>
                        <a:t> plus </a:t>
                      </a:r>
                      <a:r>
                        <a:rPr lang="en-ZA" sz="1400" b="1" dirty="0" smtClean="0">
                          <a:solidFill>
                            <a:srgbClr val="0099CC"/>
                          </a:solidFill>
                          <a:latin typeface="Calibri" pitchFamily="34" charset="0"/>
                          <a:ea typeface="Calibri"/>
                          <a:cs typeface="Helvetica"/>
                        </a:rPr>
                        <a:t>cause of death</a:t>
                      </a:r>
                      <a:endParaRPr lang="en-GB" sz="1400" b="1" dirty="0" smtClean="0">
                        <a:solidFill>
                          <a:srgbClr val="0099CC"/>
                        </a:solidFill>
                        <a:latin typeface="Calibri" pitchFamily="34" charset="0"/>
                        <a:ea typeface="Calibri"/>
                        <a:cs typeface="Helvetica"/>
                      </a:endParaRP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5160">
                <a:tc rowSpan="2">
                  <a:txBody>
                    <a:bodyPr/>
                    <a:lstStyle/>
                    <a:p>
                      <a:pPr>
                        <a:lnSpc>
                          <a:spcPct val="100000"/>
                        </a:lnSpc>
                        <a:spcAft>
                          <a:spcPts val="0"/>
                        </a:spcAft>
                      </a:pPr>
                      <a:r>
                        <a:rPr lang="en-GB" sz="1400" b="1" dirty="0" smtClean="0">
                          <a:latin typeface="Calibri" pitchFamily="34" charset="0"/>
                          <a:ea typeface="Calibri"/>
                          <a:cs typeface="Helvetica"/>
                        </a:rPr>
                        <a:t>ENAP  service delivery packages </a:t>
                      </a:r>
                      <a:endParaRPr lang="en-GB" sz="1400" dirty="0">
                        <a:latin typeface="Calibri" pitchFamily="34" charset="0"/>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n-GB" sz="1400" b="1" dirty="0" smtClean="0">
                          <a:solidFill>
                            <a:schemeClr val="tx1">
                              <a:lumMod val="75000"/>
                            </a:schemeClr>
                          </a:solidFill>
                          <a:latin typeface="Calibri" pitchFamily="34" charset="0"/>
                          <a:ea typeface="Calibri"/>
                          <a:cs typeface="Helvetica"/>
                        </a:rPr>
                        <a:t>    "</a:t>
                      </a:r>
                      <a:r>
                        <a:rPr lang="en-GB" sz="1400" b="1" dirty="0">
                          <a:solidFill>
                            <a:schemeClr val="tx1">
                              <a:lumMod val="75000"/>
                            </a:schemeClr>
                          </a:solidFill>
                          <a:latin typeface="Calibri" pitchFamily="34" charset="0"/>
                          <a:ea typeface="Calibri"/>
                          <a:cs typeface="Helvetica"/>
                        </a:rPr>
                        <a:t>MotherBaby" high quality care </a:t>
                      </a:r>
                      <a:r>
                        <a:rPr lang="en-GB" sz="1400" b="1" dirty="0" smtClean="0">
                          <a:solidFill>
                            <a:schemeClr val="tx1">
                              <a:lumMod val="75000"/>
                            </a:schemeClr>
                          </a:solidFill>
                          <a:latin typeface="Calibri" pitchFamily="34" charset="0"/>
                          <a:ea typeface="Calibri"/>
                          <a:cs typeface="Helvetica"/>
                        </a:rPr>
                        <a:t>at</a:t>
                      </a:r>
                      <a:r>
                        <a:rPr lang="en-GB" sz="1400" b="1" baseline="0" dirty="0" smtClean="0">
                          <a:solidFill>
                            <a:schemeClr val="tx1">
                              <a:lumMod val="75000"/>
                            </a:schemeClr>
                          </a:solidFill>
                          <a:latin typeface="Calibri" pitchFamily="34" charset="0"/>
                          <a:ea typeface="Calibri"/>
                          <a:cs typeface="Helvetica"/>
                        </a:rPr>
                        <a:t> </a:t>
                      </a:r>
                      <a:r>
                        <a:rPr lang="en-GB" sz="1400" b="1" dirty="0" smtClean="0">
                          <a:solidFill>
                            <a:schemeClr val="tx1">
                              <a:lumMod val="75000"/>
                            </a:schemeClr>
                          </a:solidFill>
                          <a:latin typeface="Calibri" pitchFamily="34" charset="0"/>
                          <a:ea typeface="Calibri"/>
                          <a:cs typeface="Helvetica"/>
                        </a:rPr>
                        <a:t>birth</a:t>
                      </a:r>
                      <a:r>
                        <a:rPr lang="en-GB" sz="1400" b="1" dirty="0">
                          <a:solidFill>
                            <a:schemeClr val="tx1">
                              <a:lumMod val="75000"/>
                            </a:schemeClr>
                          </a:solidFill>
                          <a:latin typeface="Calibri" pitchFamily="34" charset="0"/>
                          <a:ea typeface="Calibri"/>
                          <a:cs typeface="Helvetica"/>
                        </a:rPr>
                        <a:t> </a:t>
                      </a: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C00000"/>
                        </a:solidFill>
                        <a:latin typeface="Calibri" pitchFamily="34" charset="0"/>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3110">
                <a:tc vMerge="1">
                  <a:txBody>
                    <a:bodyPr/>
                    <a:lstStyle/>
                    <a:p>
                      <a:endParaRPr lang="en-GB"/>
                    </a:p>
                  </a:txBody>
                  <a:tcPr/>
                </a:tc>
                <a:tc>
                  <a:txBody>
                    <a:bodyPr/>
                    <a:lstStyle/>
                    <a:p>
                      <a:pPr marL="176213" indent="0" algn="l">
                        <a:lnSpc>
                          <a:spcPct val="100000"/>
                        </a:lnSpc>
                        <a:spcAft>
                          <a:spcPts val="0"/>
                        </a:spcAft>
                      </a:pPr>
                      <a:r>
                        <a:rPr lang="en-GB" sz="1400" b="1" dirty="0" smtClean="0">
                          <a:solidFill>
                            <a:schemeClr val="tx1">
                              <a:lumMod val="75000"/>
                            </a:schemeClr>
                          </a:solidFill>
                          <a:latin typeface="Calibri" pitchFamily="34" charset="0"/>
                          <a:ea typeface="Calibri"/>
                          <a:cs typeface="Helvetica"/>
                        </a:rPr>
                        <a:t> Care of small and sick newborn </a:t>
                      </a:r>
                      <a:endParaRPr lang="en-GB" sz="1400" b="1" dirty="0">
                        <a:solidFill>
                          <a:schemeClr val="tx1">
                            <a:lumMod val="75000"/>
                          </a:schemeClr>
                        </a:solidFill>
                        <a:latin typeface="Calibri" pitchFamily="34" charset="0"/>
                        <a:ea typeface="Calibri"/>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endParaRPr lang="en-GB" sz="1400" dirty="0">
                        <a:solidFill>
                          <a:srgbClr val="C00000"/>
                        </a:solidFill>
                        <a:latin typeface="Calibri" pitchFamily="34" charset="0"/>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0"/>
            <a:ext cx="525797" cy="74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srcRect/>
          <a:stretch>
            <a:fillRect/>
          </a:stretch>
        </p:blipFill>
        <p:spPr bwMode="auto">
          <a:xfrm>
            <a:off x="7956376" y="0"/>
            <a:ext cx="915582" cy="1333050"/>
          </a:xfrm>
          <a:prstGeom prst="rect">
            <a:avLst/>
          </a:prstGeom>
          <a:noFill/>
          <a:ln w="9525">
            <a:noFill/>
            <a:miter lim="800000"/>
            <a:headEnd/>
            <a:tailEnd/>
          </a:ln>
        </p:spPr>
      </p:pic>
      <p:sp>
        <p:nvSpPr>
          <p:cNvPr id="13" name="TextBox 12"/>
          <p:cNvSpPr txBox="1"/>
          <p:nvPr/>
        </p:nvSpPr>
        <p:spPr>
          <a:xfrm>
            <a:off x="100017" y="692696"/>
            <a:ext cx="7668344" cy="646331"/>
          </a:xfrm>
          <a:prstGeom prst="rect">
            <a:avLst/>
          </a:prstGeom>
          <a:noFill/>
        </p:spPr>
        <p:txBody>
          <a:bodyPr wrap="square" rtlCol="0">
            <a:spAutoFit/>
          </a:bodyPr>
          <a:lstStyle/>
          <a:p>
            <a:pPr algn="r"/>
            <a:r>
              <a:rPr lang="en-GB" b="1" dirty="0" smtClean="0">
                <a:solidFill>
                  <a:srgbClr val="0099CC"/>
                </a:solidFill>
                <a:latin typeface="Helvetica"/>
                <a:ea typeface="Calibri"/>
                <a:cs typeface="Helvetica"/>
              </a:rPr>
              <a:t>Text</a:t>
            </a:r>
            <a:r>
              <a:rPr lang="en-GB" b="1" dirty="0" smtClean="0">
                <a:solidFill>
                  <a:prstClr val="black"/>
                </a:solidFill>
                <a:latin typeface="Helvetica"/>
                <a:ea typeface="Calibri"/>
                <a:cs typeface="Helvetica"/>
              </a:rPr>
              <a:t> </a:t>
            </a:r>
            <a:r>
              <a:rPr lang="en-GB" dirty="0" smtClean="0">
                <a:solidFill>
                  <a:prstClr val="black"/>
                </a:solidFill>
                <a:latin typeface="Helvetica"/>
                <a:ea typeface="Calibri"/>
                <a:cs typeface="Helvetica"/>
              </a:rPr>
              <a:t>= WHO 100 indicators core list. </a:t>
            </a:r>
          </a:p>
          <a:p>
            <a:pPr algn="r"/>
            <a:r>
              <a:rPr lang="en-GB" dirty="0" smtClean="0">
                <a:solidFill>
                  <a:schemeClr val="accent1">
                    <a:lumMod val="60000"/>
                    <a:lumOff val="40000"/>
                  </a:schemeClr>
                </a:solidFill>
                <a:latin typeface="Helvetica"/>
                <a:ea typeface="Calibri"/>
                <a:cs typeface="Helvetica"/>
              </a:rPr>
              <a:t>Text</a:t>
            </a:r>
            <a:r>
              <a:rPr lang="en-GB" b="1" dirty="0" smtClean="0">
                <a:solidFill>
                  <a:prstClr val="black"/>
                </a:solidFill>
                <a:latin typeface="Helvetica"/>
                <a:ea typeface="Calibri"/>
                <a:cs typeface="Helvetica"/>
              </a:rPr>
              <a:t> </a:t>
            </a:r>
            <a:r>
              <a:rPr lang="en-GB" dirty="0" smtClean="0">
                <a:solidFill>
                  <a:prstClr val="black"/>
                </a:solidFill>
                <a:latin typeface="Helvetica"/>
                <a:ea typeface="Calibri"/>
                <a:cs typeface="Helvetica"/>
              </a:rPr>
              <a:t>= WHO indicators additional list</a:t>
            </a:r>
          </a:p>
        </p:txBody>
      </p:sp>
      <p:sp>
        <p:nvSpPr>
          <p:cNvPr id="9" name="Text Box 44"/>
          <p:cNvSpPr txBox="1">
            <a:spLocks noChangeArrowheads="1"/>
          </p:cNvSpPr>
          <p:nvPr/>
        </p:nvSpPr>
        <p:spPr bwMode="auto">
          <a:xfrm>
            <a:off x="468560" y="6222504"/>
            <a:ext cx="9144000" cy="2308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cs typeface="Calibri" pitchFamily="34" charset="0"/>
              </a:rPr>
              <a:t>Ref: </a:t>
            </a:r>
            <a:r>
              <a:rPr kumimoji="0" lang="en-US" sz="900" b="0" i="0" u="none" strike="noStrike" kern="0" cap="none" spc="0" normalizeH="0" baseline="0" noProof="0" dirty="0" smtClean="0">
                <a:ln>
                  <a:noFill/>
                </a:ln>
                <a:solidFill>
                  <a:srgbClr val="414141"/>
                </a:solidFill>
                <a:effectLst/>
                <a:uLnTx/>
                <a:uFillTx/>
              </a:rPr>
              <a:t>Every Newborn: From evidence to action to deliver a healthy start for the next generation. Mason</a:t>
            </a:r>
            <a:r>
              <a:rPr kumimoji="0" lang="en-US" sz="900" b="0" i="0" u="none" strike="noStrike" kern="0" cap="none" spc="0" normalizeH="0" noProof="0" dirty="0" smtClean="0">
                <a:ln>
                  <a:noFill/>
                </a:ln>
                <a:solidFill>
                  <a:srgbClr val="414141"/>
                </a:solidFill>
                <a:effectLst/>
                <a:uLnTx/>
                <a:uFillTx/>
              </a:rPr>
              <a:t> e</a:t>
            </a:r>
            <a:r>
              <a:rPr kumimoji="0" lang="en-US" sz="900" b="0" i="0" u="none" strike="noStrike" kern="0" cap="none" spc="0" normalizeH="0" baseline="0" noProof="0" dirty="0" smtClean="0">
                <a:ln>
                  <a:noFill/>
                </a:ln>
                <a:solidFill>
                  <a:srgbClr val="414141"/>
                </a:solidFill>
                <a:effectLst/>
                <a:uLnTx/>
                <a:uFillTx/>
              </a:rPr>
              <a:t>t al for the Lancet Every Newborn Study Group. Lancet 2014.</a:t>
            </a:r>
            <a:endParaRPr kumimoji="0" lang="en-GB" sz="900" b="0" i="0" u="none" strike="noStrike" kern="0" cap="none" spc="0" normalizeH="0" baseline="0" noProof="0" dirty="0">
              <a:ln>
                <a:noFill/>
              </a:ln>
              <a:solidFill>
                <a:srgbClr val="414141"/>
              </a:solidFill>
              <a:effectLst/>
              <a:uLnTx/>
              <a:uFillTx/>
            </a:endParaRPr>
          </a:p>
        </p:txBody>
      </p:sp>
    </p:spTree>
    <p:extLst>
      <p:ext uri="{BB962C8B-B14F-4D97-AF65-F5344CB8AC3E}">
        <p14:creationId xmlns:p14="http://schemas.microsoft.com/office/powerpoint/2010/main" val="30325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27384"/>
            <a:ext cx="8229600" cy="735660"/>
          </a:xfrm>
        </p:spPr>
        <p:txBody>
          <a:bodyPr>
            <a:normAutofit/>
          </a:bodyPr>
          <a:lstStyle/>
          <a:p>
            <a:r>
              <a:rPr lang="en-GB" sz="2800" b="1" dirty="0" smtClean="0">
                <a:latin typeface="Calibri" pitchFamily="34" charset="0"/>
              </a:rPr>
              <a:t>Every Newborn action plan core indicators</a:t>
            </a:r>
            <a:endParaRPr lang="en-GB" sz="2800" b="1" dirty="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539294"/>
              </p:ext>
            </p:extLst>
          </p:nvPr>
        </p:nvGraphicFramePr>
        <p:xfrm>
          <a:off x="179513" y="620688"/>
          <a:ext cx="8784976" cy="4685106"/>
        </p:xfrm>
        <a:graphic>
          <a:graphicData uri="http://schemas.openxmlformats.org/drawingml/2006/table">
            <a:tbl>
              <a:tblPr/>
              <a:tblGrid>
                <a:gridCol w="1728191"/>
                <a:gridCol w="3816424"/>
                <a:gridCol w="3240361"/>
              </a:tblGrid>
              <a:tr h="248738">
                <a:tc>
                  <a:txBody>
                    <a:bodyPr/>
                    <a:lstStyle/>
                    <a:p>
                      <a:pPr>
                        <a:lnSpc>
                          <a:spcPct val="100000"/>
                        </a:lnSpc>
                        <a:spcAft>
                          <a:spcPts val="0"/>
                        </a:spcAft>
                      </a:pPr>
                      <a:endParaRPr lang="en-GB" sz="1600" dirty="0">
                        <a:latin typeface="Calibri"/>
                        <a:ea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1800" b="1" dirty="0">
                          <a:latin typeface="Calibri"/>
                          <a:ea typeface="Calibri"/>
                          <a:cs typeface="Times New Roman"/>
                        </a:rPr>
                        <a:t>Core ENAP Indicators</a:t>
                      </a:r>
                      <a:r>
                        <a:rPr lang="en-GB" sz="1800" dirty="0">
                          <a:latin typeface="Calibri"/>
                          <a:ea typeface="Calibri"/>
                          <a:cs typeface="Times New Roman"/>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800" b="1" dirty="0">
                          <a:latin typeface="Calibri"/>
                          <a:ea typeface="Calibri"/>
                          <a:cs typeface="Times New Roman"/>
                        </a:rPr>
                        <a:t>Additional Indicators</a:t>
                      </a:r>
                      <a:r>
                        <a:rPr lang="en-GB" sz="1800" dirty="0">
                          <a:latin typeface="Calibri"/>
                          <a:ea typeface="Calibri"/>
                          <a:cs typeface="Times New Roman"/>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51">
                <a:tc rowSpan="7">
                  <a:txBody>
                    <a:bodyPr/>
                    <a:lstStyle/>
                    <a:p>
                      <a:pPr>
                        <a:lnSpc>
                          <a:spcPct val="100000"/>
                        </a:lnSpc>
                        <a:spcAft>
                          <a:spcPts val="0"/>
                        </a:spcAft>
                      </a:pPr>
                      <a:r>
                        <a:rPr lang="en-GB" sz="1400" b="1" dirty="0">
                          <a:latin typeface="Helvetica"/>
                          <a:ea typeface="Calibri"/>
                          <a:cs typeface="Helvetica"/>
                        </a:rPr>
                        <a:t>Impact </a:t>
                      </a: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dirty="0" smtClean="0">
                          <a:latin typeface="Helvetica"/>
                          <a:ea typeface="Calibri"/>
                          <a:cs typeface="Helvetica"/>
                        </a:rPr>
                        <a:t>1.   Maternal </a:t>
                      </a:r>
                      <a:r>
                        <a:rPr lang="en-GB" sz="1400" dirty="0">
                          <a:latin typeface="Helvetica"/>
                          <a:ea typeface="Calibri"/>
                          <a:cs typeface="Helvetica"/>
                        </a:rPr>
                        <a:t>Mortality Ratio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568">
                <a:tc vMerge="1">
                  <a:txBody>
                    <a:bodyPr/>
                    <a:lstStyle/>
                    <a:p>
                      <a:endParaRPr lang="en-GB"/>
                    </a:p>
                  </a:txBody>
                  <a:tcPr/>
                </a:tc>
                <a:tc>
                  <a:txBody>
                    <a:bodyPr/>
                    <a:lstStyle/>
                    <a:p>
                      <a:pPr>
                        <a:lnSpc>
                          <a:spcPct val="100000"/>
                        </a:lnSpc>
                        <a:spcAft>
                          <a:spcPts val="0"/>
                        </a:spcAft>
                      </a:pPr>
                      <a:r>
                        <a:rPr lang="en-GB" sz="1400" dirty="0" smtClean="0">
                          <a:latin typeface="Helvetica"/>
                          <a:ea typeface="Calibri"/>
                          <a:cs typeface="Helvetica"/>
                        </a:rPr>
                        <a:t>2.   Stillbirth </a:t>
                      </a:r>
                      <a:r>
                        <a:rPr lang="en-GB" sz="1400" dirty="0">
                          <a:latin typeface="Helvetica"/>
                          <a:ea typeface="Calibri"/>
                          <a:cs typeface="Helvetica"/>
                        </a:rPr>
                        <a:t>Rate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7EB">
                        <a:alpha val="20000"/>
                      </a:srgbClr>
                    </a:solidFill>
                  </a:tcPr>
                </a:tc>
                <a:tc>
                  <a:txBody>
                    <a:bodyPr/>
                    <a:lstStyle/>
                    <a:p>
                      <a:pPr>
                        <a:lnSpc>
                          <a:spcPct val="100000"/>
                        </a:lnSpc>
                        <a:spcAft>
                          <a:spcPts val="0"/>
                        </a:spcAft>
                      </a:pPr>
                      <a:r>
                        <a:rPr lang="en-GB" sz="1400" b="1" dirty="0">
                          <a:latin typeface="Helvetica"/>
                          <a:ea typeface="Calibri"/>
                          <a:cs typeface="Helvetica"/>
                        </a:rPr>
                        <a:t>Intrapartum Stillbirth Rate</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7EB">
                        <a:alpha val="20000"/>
                      </a:srgbClr>
                    </a:solidFill>
                  </a:tcPr>
                </a:tc>
              </a:tr>
              <a:tr h="188261">
                <a:tc vMerge="1">
                  <a:txBody>
                    <a:bodyPr/>
                    <a:lstStyle/>
                    <a:p>
                      <a:endParaRPr lang="en-GB"/>
                    </a:p>
                  </a:txBody>
                  <a:tcPr/>
                </a:tc>
                <a:tc>
                  <a:txBody>
                    <a:bodyPr/>
                    <a:lstStyle/>
                    <a:p>
                      <a:pPr>
                        <a:lnSpc>
                          <a:spcPct val="100000"/>
                        </a:lnSpc>
                        <a:spcAft>
                          <a:spcPts val="0"/>
                        </a:spcAft>
                      </a:pPr>
                      <a:r>
                        <a:rPr lang="en-GB" sz="1400" dirty="0" smtClean="0">
                          <a:latin typeface="Helvetica"/>
                          <a:ea typeface="Calibri"/>
                          <a:cs typeface="Helvetica"/>
                        </a:rPr>
                        <a:t>3.   Neonatal </a:t>
                      </a:r>
                      <a:r>
                        <a:rPr lang="en-GB" sz="1400" dirty="0">
                          <a:latin typeface="Helvetica"/>
                          <a:ea typeface="Calibri"/>
                          <a:cs typeface="Helvetica"/>
                        </a:rPr>
                        <a:t>Mortality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nSpc>
                          <a:spcPct val="100000"/>
                        </a:lnSpc>
                        <a:spcAft>
                          <a:spcPts val="0"/>
                        </a:spcAft>
                      </a:pPr>
                      <a:r>
                        <a:rPr lang="en-GB" sz="1400" dirty="0">
                          <a:latin typeface="Helvetica"/>
                          <a:ea typeface="Calibri"/>
                          <a:cs typeface="Helvetica"/>
                        </a:rPr>
                        <a:t>Low birth weight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88261">
                <a:tc vMerge="1">
                  <a:txBody>
                    <a:bodyPr/>
                    <a:lstStyle/>
                    <a:p>
                      <a:endParaRPr lang="en-GB"/>
                    </a:p>
                  </a:txBody>
                  <a:tcPr/>
                </a:tc>
                <a:tc>
                  <a:txBody>
                    <a:bodyPr/>
                    <a:lstStyle/>
                    <a:p>
                      <a:pPr>
                        <a:lnSpc>
                          <a:spcPct val="100000"/>
                        </a:lnSpc>
                        <a:spcAft>
                          <a:spcPts val="0"/>
                        </a:spcAft>
                      </a:pPr>
                      <a:endParaRPr lang="en-GB" sz="14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dirty="0">
                          <a:solidFill>
                            <a:schemeClr val="tx1"/>
                          </a:solidFill>
                          <a:latin typeface="Helvetica"/>
                          <a:ea typeface="Calibri"/>
                          <a:cs typeface="Helvetica"/>
                        </a:rPr>
                        <a:t>Preterm birth rate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r>
              <a:tr h="188261">
                <a:tc vMerge="1">
                  <a:txBody>
                    <a:bodyPr/>
                    <a:lstStyle/>
                    <a:p>
                      <a:endParaRPr lang="en-GB"/>
                    </a:p>
                  </a:txBody>
                  <a:tcPr/>
                </a:tc>
                <a:tc>
                  <a:txBody>
                    <a:bodyPr/>
                    <a:lstStyle/>
                    <a:p>
                      <a:pPr>
                        <a:lnSpc>
                          <a:spcPct val="100000"/>
                        </a:lnSpc>
                        <a:spcAft>
                          <a:spcPts val="0"/>
                        </a:spcAft>
                      </a:pPr>
                      <a:endParaRPr lang="en-GB" sz="14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dirty="0">
                          <a:solidFill>
                            <a:schemeClr val="tx1"/>
                          </a:solidFill>
                          <a:latin typeface="Helvetica"/>
                          <a:ea typeface="Calibri"/>
                          <a:cs typeface="Helvetica"/>
                        </a:rPr>
                        <a:t>Small for gestational age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r>
              <a:tr h="188261">
                <a:tc vMerge="1">
                  <a:txBody>
                    <a:bodyPr/>
                    <a:lstStyle/>
                    <a:p>
                      <a:endParaRPr lang="en-GB"/>
                    </a:p>
                  </a:txBody>
                  <a:tcPr/>
                </a:tc>
                <a:tc>
                  <a:txBody>
                    <a:bodyPr/>
                    <a:lstStyle/>
                    <a:p>
                      <a:pPr>
                        <a:lnSpc>
                          <a:spcPct val="100000"/>
                        </a:lnSpc>
                        <a:spcAft>
                          <a:spcPts val="0"/>
                        </a:spcAft>
                      </a:pPr>
                      <a:r>
                        <a:rPr lang="en-GB" sz="1400" dirty="0">
                          <a:latin typeface="Helvetica"/>
                          <a:ea typeface="Calibri"/>
                          <a:cs typeface="Helvetica"/>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b="1" dirty="0">
                          <a:solidFill>
                            <a:schemeClr val="tx1"/>
                          </a:solidFill>
                          <a:latin typeface="Helvetica"/>
                          <a:ea typeface="Calibri"/>
                          <a:cs typeface="Helvetica"/>
                        </a:rPr>
                        <a:t>Neonatal morbidity rates </a:t>
                      </a:r>
                      <a:r>
                        <a:rPr lang="en-GB" sz="1400" b="1" dirty="0" smtClean="0">
                          <a:solidFill>
                            <a:schemeClr val="tx1"/>
                          </a:solidFill>
                          <a:latin typeface="Helvetica"/>
                          <a:ea typeface="Calibri"/>
                          <a:cs typeface="Helvetica"/>
                        </a:rPr>
                        <a:t>, eg </a:t>
                      </a:r>
                      <a:r>
                        <a:rPr lang="en-GB" sz="1400" b="1" dirty="0">
                          <a:solidFill>
                            <a:schemeClr val="tx1"/>
                          </a:solidFill>
                          <a:latin typeface="Helvetica"/>
                          <a:ea typeface="Calibri"/>
                          <a:cs typeface="Helvetica"/>
                        </a:rPr>
                        <a:t>infection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r>
              <a:tr h="208584">
                <a:tc vMerge="1">
                  <a:txBody>
                    <a:bodyPr/>
                    <a:lstStyle/>
                    <a:p>
                      <a:endParaRPr lang="en-GB"/>
                    </a:p>
                  </a:txBody>
                  <a:tcPr/>
                </a:tc>
                <a:tc>
                  <a:txBody>
                    <a:bodyPr/>
                    <a:lstStyle/>
                    <a:p>
                      <a:pPr>
                        <a:lnSpc>
                          <a:spcPct val="100000"/>
                        </a:lnSpc>
                        <a:spcAft>
                          <a:spcPts val="0"/>
                        </a:spcAft>
                      </a:pPr>
                      <a:r>
                        <a:rPr lang="en-GB" sz="1400" dirty="0">
                          <a:latin typeface="Helvetica"/>
                          <a:ea typeface="Calibri"/>
                          <a:cs typeface="Helvetica"/>
                        </a:rPr>
                        <a:t>  </a:t>
                      </a:r>
                    </a:p>
                  </a:txBody>
                  <a:tcPr marL="36264" marR="36264" marT="6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1" dirty="0" smtClean="0">
                          <a:solidFill>
                            <a:schemeClr val="tx1"/>
                          </a:solidFill>
                          <a:latin typeface="Helvetica"/>
                          <a:ea typeface="Calibri"/>
                          <a:cs typeface="Helvetica"/>
                        </a:rPr>
                        <a:t>Disability </a:t>
                      </a:r>
                      <a:r>
                        <a:rPr lang="en-GB" sz="1400" b="1" dirty="0">
                          <a:solidFill>
                            <a:schemeClr val="tx1"/>
                          </a:solidFill>
                          <a:latin typeface="Helvetica"/>
                          <a:ea typeface="Calibri"/>
                          <a:cs typeface="Helvetica"/>
                        </a:rPr>
                        <a:t>after neonatal conditions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EC7EB">
                        <a:alpha val="20000"/>
                      </a:srgbClr>
                    </a:solidFill>
                  </a:tcPr>
                </a:tc>
              </a:tr>
              <a:tr h="188261">
                <a:tc rowSpan="3">
                  <a:txBody>
                    <a:bodyPr/>
                    <a:lstStyle/>
                    <a:p>
                      <a:pPr>
                        <a:lnSpc>
                          <a:spcPct val="100000"/>
                        </a:lnSpc>
                        <a:spcAft>
                          <a:spcPts val="0"/>
                        </a:spcAft>
                      </a:pPr>
                      <a:r>
                        <a:rPr lang="en-GB" sz="1400" b="1" dirty="0" smtClean="0">
                          <a:latin typeface="Helvetica"/>
                          <a:ea typeface="Calibri"/>
                          <a:cs typeface="Helvetica"/>
                        </a:rPr>
                        <a:t>Coverage:</a:t>
                      </a:r>
                      <a:r>
                        <a:rPr lang="en-GB" sz="1400" b="1" baseline="0" dirty="0">
                          <a:latin typeface="Helvetica"/>
                          <a:ea typeface="Calibri"/>
                          <a:cs typeface="Helvetica"/>
                        </a:rPr>
                        <a:t> </a:t>
                      </a:r>
                      <a:endParaRPr lang="en-GB" sz="1400" b="1" baseline="0" dirty="0" smtClean="0">
                        <a:latin typeface="Helvetica"/>
                        <a:ea typeface="Calibri"/>
                        <a:cs typeface="Helvetica"/>
                      </a:endParaRPr>
                    </a:p>
                    <a:p>
                      <a:pPr>
                        <a:lnSpc>
                          <a:spcPct val="100000"/>
                        </a:lnSpc>
                        <a:spcAft>
                          <a:spcPts val="0"/>
                        </a:spcAft>
                      </a:pPr>
                      <a:r>
                        <a:rPr lang="en-GB" sz="1400" b="1" baseline="0" dirty="0" smtClean="0">
                          <a:latin typeface="Helvetica"/>
                          <a:ea typeface="Calibri"/>
                          <a:cs typeface="Helvetica"/>
                        </a:rPr>
                        <a:t>Care for all mothers and newborns</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dirty="0" smtClean="0">
                          <a:latin typeface="Helvetica"/>
                          <a:ea typeface="Calibri"/>
                          <a:cs typeface="Helvetica"/>
                        </a:rPr>
                        <a:t>4.   Skilled </a:t>
                      </a:r>
                      <a:r>
                        <a:rPr lang="en-GB" sz="1400" dirty="0">
                          <a:latin typeface="Helvetica"/>
                          <a:ea typeface="Calibri"/>
                          <a:cs typeface="Helvetica"/>
                        </a:rPr>
                        <a:t>attendant at birth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3">
                  <a:txBody>
                    <a:bodyPr/>
                    <a:lstStyle/>
                    <a:p>
                      <a:pPr>
                        <a:lnSpc>
                          <a:spcPct val="100000"/>
                        </a:lnSpc>
                        <a:spcAft>
                          <a:spcPts val="0"/>
                        </a:spcAft>
                      </a:pPr>
                      <a:endParaRPr lang="en-GB" sz="1400" b="0" dirty="0" smtClean="0">
                        <a:solidFill>
                          <a:schemeClr val="tx1"/>
                        </a:solidFill>
                        <a:latin typeface="Helvetica"/>
                        <a:ea typeface="Calibri"/>
                        <a:cs typeface="Helvetica"/>
                      </a:endParaRPr>
                    </a:p>
                    <a:p>
                      <a:pPr>
                        <a:lnSpc>
                          <a:spcPct val="100000"/>
                        </a:lnSpc>
                        <a:spcAft>
                          <a:spcPts val="0"/>
                        </a:spcAft>
                      </a:pPr>
                      <a:r>
                        <a:rPr lang="en-GB" sz="1400" b="0" dirty="0" smtClean="0">
                          <a:solidFill>
                            <a:schemeClr val="tx1"/>
                          </a:solidFill>
                          <a:latin typeface="Helvetica"/>
                          <a:ea typeface="Calibri"/>
                          <a:cs typeface="Helvetica"/>
                        </a:rPr>
                        <a:t>Immediate</a:t>
                      </a:r>
                      <a:r>
                        <a:rPr lang="en-GB" sz="1400" b="0" baseline="0" dirty="0" smtClean="0">
                          <a:solidFill>
                            <a:schemeClr val="tx1"/>
                          </a:solidFill>
                          <a:latin typeface="Helvetica"/>
                          <a:ea typeface="Calibri"/>
                          <a:cs typeface="Helvetica"/>
                        </a:rPr>
                        <a:t> breastfeeding </a:t>
                      </a:r>
                      <a:endParaRPr lang="en-GB" sz="1400" b="0" dirty="0">
                        <a:solidFill>
                          <a:schemeClr val="tx1"/>
                        </a:solidFill>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261">
                <a:tc vMerge="1">
                  <a:txBody>
                    <a:bodyPr/>
                    <a:lstStyle/>
                    <a:p>
                      <a:endParaRPr lang="en-GB"/>
                    </a:p>
                  </a:txBody>
                  <a:tcPr/>
                </a:tc>
                <a:tc>
                  <a:txBody>
                    <a:bodyPr/>
                    <a:lstStyle/>
                    <a:p>
                      <a:pPr>
                        <a:lnSpc>
                          <a:spcPct val="100000"/>
                        </a:lnSpc>
                        <a:spcAft>
                          <a:spcPts val="0"/>
                        </a:spcAft>
                      </a:pPr>
                      <a:r>
                        <a:rPr lang="en-GB" sz="1400" dirty="0" smtClean="0">
                          <a:latin typeface="Helvetica"/>
                          <a:ea typeface="Calibri"/>
                          <a:cs typeface="Helvetica"/>
                        </a:rPr>
                        <a:t>5.   Early </a:t>
                      </a:r>
                      <a:r>
                        <a:rPr lang="en-GB" sz="1400" dirty="0">
                          <a:latin typeface="Helvetica"/>
                          <a:ea typeface="Calibri"/>
                          <a:cs typeface="Helvetica"/>
                        </a:rPr>
                        <a:t>postnatal care for mothers and babies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c vMerge="1">
                  <a:txBody>
                    <a:bodyPr/>
                    <a:lstStyle/>
                    <a:p>
                      <a:pPr>
                        <a:lnSpc>
                          <a:spcPct val="100000"/>
                        </a:lnSpc>
                        <a:spcAft>
                          <a:spcPts val="0"/>
                        </a:spcAft>
                      </a:pPr>
                      <a:endParaRPr lang="en-GB" sz="1400" dirty="0">
                        <a:solidFill>
                          <a:srgbClr val="C00000"/>
                        </a:solidFill>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028">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Helvetica"/>
                          <a:ea typeface="Calibri"/>
                          <a:cs typeface="Helvetica"/>
                        </a:rPr>
                        <a:t>6.   Exclusive breast feeding to 6 months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0"/>
                        </a:spcAft>
                      </a:pPr>
                      <a:endParaRPr lang="en-GB" sz="1400" dirty="0">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r>
              <a:tr h="188261">
                <a:tc rowSpan="5">
                  <a:txBody>
                    <a:bodyPr/>
                    <a:lstStyle/>
                    <a:p>
                      <a:pPr>
                        <a:lnSpc>
                          <a:spcPct val="100000"/>
                        </a:lnSpc>
                        <a:spcAft>
                          <a:spcPts val="0"/>
                        </a:spcAft>
                      </a:pPr>
                      <a:r>
                        <a:rPr lang="en-GB" sz="1400" b="1" dirty="0" smtClean="0">
                          <a:latin typeface="Helvetica"/>
                          <a:ea typeface="Calibri"/>
                          <a:cs typeface="Helvetica"/>
                        </a:rPr>
                        <a:t>Coverage:</a:t>
                      </a:r>
                    </a:p>
                    <a:p>
                      <a:pPr>
                        <a:lnSpc>
                          <a:spcPct val="100000"/>
                        </a:lnSpc>
                        <a:spcAft>
                          <a:spcPts val="0"/>
                        </a:spcAft>
                      </a:pPr>
                      <a:r>
                        <a:rPr lang="en-GB" sz="1400" b="1" dirty="0" smtClean="0">
                          <a:latin typeface="Helvetica"/>
                          <a:ea typeface="Calibri"/>
                          <a:cs typeface="Helvetica"/>
                        </a:rPr>
                        <a:t>Complications and extra care</a:t>
                      </a: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1" dirty="0" smtClean="0">
                          <a:solidFill>
                            <a:schemeClr val="tx1"/>
                          </a:solidFill>
                          <a:latin typeface="Helvetica"/>
                          <a:ea typeface="Calibri"/>
                          <a:cs typeface="Helvetica"/>
                        </a:rPr>
                        <a:t>7.     Antenatal corticosteroid use </a:t>
                      </a:r>
                      <a:endParaRPr lang="en-GB" sz="14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EC7EB">
                        <a:alpha val="20000"/>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Helvetica"/>
                          <a:ea typeface="Calibri"/>
                          <a:cs typeface="Helvetica"/>
                        </a:rPr>
                        <a:t>Caesarean section 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88261">
                <a:tc vMerge="1">
                  <a:txBody>
                    <a:bodyPr/>
                    <a:lstStyle/>
                    <a:p>
                      <a:endParaRPr lang="en-GB"/>
                    </a:p>
                  </a:txBody>
                  <a:tcPr/>
                </a:tc>
                <a:tc>
                  <a:txBody>
                    <a:bodyPr/>
                    <a:lstStyle/>
                    <a:p>
                      <a:pPr>
                        <a:lnSpc>
                          <a:spcPct val="100000"/>
                        </a:lnSpc>
                        <a:spcAft>
                          <a:spcPts val="0"/>
                        </a:spcAft>
                      </a:pPr>
                      <a:r>
                        <a:rPr lang="en-GB" sz="1400" b="1" dirty="0" smtClean="0">
                          <a:solidFill>
                            <a:schemeClr val="tx1"/>
                          </a:solidFill>
                          <a:latin typeface="Helvetica"/>
                          <a:ea typeface="Calibri"/>
                          <a:cs typeface="Helvetica"/>
                        </a:rPr>
                        <a:t>8.     Newborn resuscitation</a:t>
                      </a:r>
                      <a:endParaRPr lang="en-GB" sz="14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c vMerge="1">
                  <a:txBody>
                    <a:bodyPr/>
                    <a:lstStyle/>
                    <a:p>
                      <a:pPr>
                        <a:lnSpc>
                          <a:spcPct val="100000"/>
                        </a:lnSpc>
                        <a:spcAft>
                          <a:spcPts val="0"/>
                        </a:spcAft>
                      </a:pPr>
                      <a:endParaRPr lang="en-GB" sz="12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0">
                <a:tc vMerge="1">
                  <a:txBody>
                    <a:bodyPr/>
                    <a:lstStyle/>
                    <a:p>
                      <a:endParaRPr lang="en-GB"/>
                    </a:p>
                  </a:txBody>
                  <a:tcPr/>
                </a:tc>
                <a:tc rowSpan="2">
                  <a:txBody>
                    <a:bodyPr/>
                    <a:lstStyle/>
                    <a:p>
                      <a:pPr>
                        <a:lnSpc>
                          <a:spcPct val="100000"/>
                        </a:lnSpc>
                        <a:spcAft>
                          <a:spcPts val="0"/>
                        </a:spcAft>
                      </a:pPr>
                      <a:r>
                        <a:rPr lang="en-GB" sz="1400" b="1" dirty="0" smtClean="0">
                          <a:solidFill>
                            <a:schemeClr val="tx1"/>
                          </a:solidFill>
                          <a:latin typeface="Helvetica"/>
                          <a:ea typeface="Calibri"/>
                          <a:cs typeface="Helvetica"/>
                        </a:rPr>
                        <a:t>9.     Kangaroo </a:t>
                      </a:r>
                      <a:r>
                        <a:rPr lang="en-GB" sz="1400" b="1" dirty="0">
                          <a:solidFill>
                            <a:schemeClr val="tx1"/>
                          </a:solidFill>
                          <a:latin typeface="Helvetica"/>
                          <a:ea typeface="Calibri"/>
                          <a:cs typeface="Helvetica"/>
                        </a:rPr>
                        <a:t>mother </a:t>
                      </a:r>
                      <a:r>
                        <a:rPr lang="en-GB" sz="1400" b="1" dirty="0" smtClean="0">
                          <a:solidFill>
                            <a:schemeClr val="tx1"/>
                          </a:solidFill>
                          <a:latin typeface="Helvetica"/>
                          <a:ea typeface="Calibri"/>
                          <a:cs typeface="Helvetica"/>
                        </a:rPr>
                        <a:t>care,</a:t>
                      </a:r>
                      <a:r>
                        <a:rPr lang="en-GB" sz="1400" b="1" baseline="0" dirty="0" smtClean="0">
                          <a:solidFill>
                            <a:schemeClr val="tx1"/>
                          </a:solidFill>
                          <a:latin typeface="Helvetica"/>
                          <a:ea typeface="Calibri"/>
                          <a:cs typeface="Helvetica"/>
                        </a:rPr>
                        <a:t> </a:t>
                      </a:r>
                      <a:r>
                        <a:rPr lang="en-GB" sz="1400" b="1" dirty="0" smtClean="0">
                          <a:solidFill>
                            <a:schemeClr val="tx1"/>
                          </a:solidFill>
                          <a:latin typeface="Helvetica"/>
                          <a:ea typeface="Calibri"/>
                          <a:cs typeface="Helvetica"/>
                        </a:rPr>
                        <a:t>feeding support</a:t>
                      </a:r>
                      <a:endParaRPr lang="en-GB" sz="14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76302">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Helvetica"/>
                          <a:ea typeface="Calibri"/>
                          <a:cs typeface="Helvetica"/>
                        </a:rPr>
                        <a:t>Chlorhexidine</a:t>
                      </a:r>
                      <a:r>
                        <a:rPr lang="en-GB" sz="1400" b="1" baseline="0" dirty="0" smtClean="0">
                          <a:latin typeface="Helvetica"/>
                          <a:ea typeface="Calibri"/>
                          <a:cs typeface="Helvetica"/>
                        </a:rPr>
                        <a:t> cord cleansing </a:t>
                      </a:r>
                      <a:endParaRPr lang="en-GB" sz="1400" b="1" dirty="0" smtClean="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2180">
                <a:tc vMerge="1">
                  <a:txBody>
                    <a:bodyPr/>
                    <a:lstStyle/>
                    <a:p>
                      <a:endParaRPr lang="en-GB"/>
                    </a:p>
                  </a:txBody>
                  <a:tcPr/>
                </a:tc>
                <a:tc>
                  <a:txBody>
                    <a:bodyPr/>
                    <a:lstStyle/>
                    <a:p>
                      <a:pPr>
                        <a:lnSpc>
                          <a:spcPct val="100000"/>
                        </a:lnSpc>
                        <a:spcAft>
                          <a:spcPts val="0"/>
                        </a:spcAft>
                      </a:pPr>
                      <a:r>
                        <a:rPr lang="en-GB" sz="1400" b="1" dirty="0" smtClean="0">
                          <a:solidFill>
                            <a:schemeClr val="tx1"/>
                          </a:solidFill>
                          <a:latin typeface="Helvetica"/>
                          <a:ea typeface="Calibri"/>
                          <a:cs typeface="Helvetica"/>
                        </a:rPr>
                        <a:t>10.</a:t>
                      </a:r>
                      <a:r>
                        <a:rPr lang="en-GB" sz="1400" b="1" baseline="0" dirty="0" smtClean="0">
                          <a:solidFill>
                            <a:schemeClr val="tx1"/>
                          </a:solidFill>
                          <a:latin typeface="Helvetica"/>
                          <a:ea typeface="Calibri"/>
                          <a:cs typeface="Helvetica"/>
                        </a:rPr>
                        <a:t>   T</a:t>
                      </a:r>
                      <a:r>
                        <a:rPr lang="en-GB" sz="1400" b="1" dirty="0" smtClean="0">
                          <a:solidFill>
                            <a:schemeClr val="tx1"/>
                          </a:solidFill>
                          <a:latin typeface="Helvetica"/>
                          <a:ea typeface="Calibri"/>
                          <a:cs typeface="Helvetica"/>
                        </a:rPr>
                        <a:t>reatment of neonatal </a:t>
                      </a:r>
                      <a:r>
                        <a:rPr lang="en-GB" sz="1400" b="1" dirty="0">
                          <a:solidFill>
                            <a:schemeClr val="tx1"/>
                          </a:solidFill>
                          <a:latin typeface="Helvetica"/>
                          <a:ea typeface="Calibri"/>
                          <a:cs typeface="Helvetica"/>
                        </a:rPr>
                        <a:t>sepsis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EC7EB">
                        <a:alpha val="20000"/>
                      </a:srgbClr>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77537">
                <a:tc>
                  <a:txBody>
                    <a:bodyPr/>
                    <a:lstStyle/>
                    <a:p>
                      <a:pPr>
                        <a:lnSpc>
                          <a:spcPct val="100000"/>
                        </a:lnSpc>
                        <a:spcAft>
                          <a:spcPts val="0"/>
                        </a:spcAft>
                      </a:pPr>
                      <a:r>
                        <a:rPr lang="en-GB" sz="1400" b="1" dirty="0" smtClean="0">
                          <a:latin typeface="Helvetica"/>
                          <a:ea typeface="Calibri"/>
                          <a:cs typeface="Helvetica"/>
                        </a:rPr>
                        <a:t>Counting</a:t>
                      </a:r>
                      <a:endParaRPr lang="en-GB" sz="1400" b="1"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Helvetica"/>
                          <a:ea typeface="Calibri"/>
                          <a:cs typeface="Helvetica"/>
                        </a:rPr>
                        <a:t>    Birth registration </a:t>
                      </a: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Helvetica"/>
                          <a:ea typeface="Calibri"/>
                          <a:cs typeface="Helvetica"/>
                        </a:rPr>
                        <a:t>Death registration,</a:t>
                      </a:r>
                      <a:r>
                        <a:rPr lang="en-ZA" sz="1400" baseline="0" dirty="0" smtClean="0">
                          <a:latin typeface="Helvetica"/>
                          <a:ea typeface="Calibri"/>
                          <a:cs typeface="Helvetica"/>
                        </a:rPr>
                        <a:t> </a:t>
                      </a:r>
                      <a:r>
                        <a:rPr lang="en-ZA" sz="1400" dirty="0" smtClean="0">
                          <a:latin typeface="Helvetica"/>
                          <a:ea typeface="Calibri"/>
                          <a:cs typeface="Helvetica"/>
                        </a:rPr>
                        <a:t>cause of death</a:t>
                      </a:r>
                      <a:endParaRPr lang="en-GB" sz="1400" dirty="0" smtClean="0">
                        <a:latin typeface="Helvetica"/>
                        <a:ea typeface="Calibri"/>
                        <a:cs typeface="Helvetica"/>
                      </a:endParaRP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3534">
                <a:tc rowSpan="2">
                  <a:txBody>
                    <a:bodyPr/>
                    <a:lstStyle/>
                    <a:p>
                      <a:pPr>
                        <a:lnSpc>
                          <a:spcPct val="100000"/>
                        </a:lnSpc>
                        <a:spcAft>
                          <a:spcPts val="0"/>
                        </a:spcAft>
                      </a:pPr>
                      <a:r>
                        <a:rPr lang="en-GB" sz="1400" b="1" dirty="0" smtClean="0">
                          <a:latin typeface="Helvetica"/>
                          <a:ea typeface="Calibri"/>
                          <a:cs typeface="Helvetica"/>
                        </a:rPr>
                        <a:t>ENAP  service delivery packages </a:t>
                      </a: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n-GB" sz="1400" b="1" dirty="0" smtClean="0">
                          <a:solidFill>
                            <a:schemeClr val="tx1"/>
                          </a:solidFill>
                          <a:latin typeface="Helvetica"/>
                          <a:ea typeface="Calibri"/>
                          <a:cs typeface="Helvetica"/>
                        </a:rPr>
                        <a:t>    "</a:t>
                      </a:r>
                      <a:r>
                        <a:rPr lang="en-GB" sz="1400" b="1" dirty="0">
                          <a:solidFill>
                            <a:schemeClr val="tx1"/>
                          </a:solidFill>
                          <a:latin typeface="Helvetica"/>
                          <a:ea typeface="Calibri"/>
                          <a:cs typeface="Helvetica"/>
                        </a:rPr>
                        <a:t>MotherBaby" high quality care </a:t>
                      </a:r>
                      <a:r>
                        <a:rPr lang="en-GB" sz="1400" b="1" dirty="0" smtClean="0">
                          <a:solidFill>
                            <a:schemeClr val="tx1"/>
                          </a:solidFill>
                          <a:latin typeface="Helvetica"/>
                          <a:ea typeface="Calibri"/>
                          <a:cs typeface="Helvetica"/>
                        </a:rPr>
                        <a:t>at</a:t>
                      </a:r>
                      <a:r>
                        <a:rPr lang="en-GB" sz="1400" b="1" baseline="0" dirty="0" smtClean="0">
                          <a:solidFill>
                            <a:schemeClr val="tx1"/>
                          </a:solidFill>
                          <a:latin typeface="Helvetica"/>
                          <a:ea typeface="Calibri"/>
                          <a:cs typeface="Helvetica"/>
                        </a:rPr>
                        <a:t> </a:t>
                      </a:r>
                      <a:r>
                        <a:rPr lang="en-GB" sz="1400" b="1" dirty="0" smtClean="0">
                          <a:solidFill>
                            <a:schemeClr val="tx1"/>
                          </a:solidFill>
                          <a:latin typeface="Helvetica"/>
                          <a:ea typeface="Calibri"/>
                          <a:cs typeface="Helvetica"/>
                        </a:rPr>
                        <a:t>birth</a:t>
                      </a:r>
                      <a:r>
                        <a:rPr lang="en-GB" sz="1400" b="1" dirty="0">
                          <a:solidFill>
                            <a:schemeClr val="tx1"/>
                          </a:solidFill>
                          <a:latin typeface="Helvetica"/>
                          <a:ea typeface="Calibri"/>
                          <a:cs typeface="Helvetica"/>
                        </a:rPr>
                        <a:t> </a:t>
                      </a: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C00000"/>
                        </a:solidFill>
                        <a:latin typeface="Helvetica"/>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610">
                <a:tc vMerge="1">
                  <a:txBody>
                    <a:bodyPr/>
                    <a:lstStyle/>
                    <a:p>
                      <a:endParaRPr lang="en-GB"/>
                    </a:p>
                  </a:txBody>
                  <a:tcPr/>
                </a:tc>
                <a:tc>
                  <a:txBody>
                    <a:bodyPr/>
                    <a:lstStyle/>
                    <a:p>
                      <a:pPr marL="176213" indent="0" algn="l">
                        <a:lnSpc>
                          <a:spcPct val="100000"/>
                        </a:lnSpc>
                        <a:spcAft>
                          <a:spcPts val="0"/>
                        </a:spcAft>
                      </a:pPr>
                      <a:r>
                        <a:rPr lang="en-GB" sz="1400" b="1" dirty="0" smtClean="0">
                          <a:solidFill>
                            <a:schemeClr val="tx1"/>
                          </a:solidFill>
                          <a:latin typeface="Helvetica"/>
                          <a:ea typeface="Calibri"/>
                          <a:cs typeface="Helvetica"/>
                        </a:rPr>
                        <a:t> Care of small and sick newborn </a:t>
                      </a:r>
                      <a:endParaRPr lang="en-GB" sz="1400" b="1" dirty="0">
                        <a:solidFill>
                          <a:schemeClr val="tx1"/>
                        </a:solidFill>
                        <a:latin typeface="Helvetica"/>
                        <a:ea typeface="Calibri"/>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n-GB" sz="1400" dirty="0">
                        <a:solidFill>
                          <a:srgbClr val="C00000"/>
                        </a:solidFill>
                        <a:latin typeface="Helvetica"/>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251520" y="5373216"/>
            <a:ext cx="7668344" cy="553998"/>
          </a:xfrm>
          <a:prstGeom prst="rect">
            <a:avLst/>
          </a:prstGeom>
          <a:noFill/>
        </p:spPr>
        <p:txBody>
          <a:bodyPr wrap="square" rtlCol="0">
            <a:spAutoFit/>
          </a:bodyPr>
          <a:lstStyle/>
          <a:p>
            <a:r>
              <a:rPr lang="en-GB" sz="1000" dirty="0" smtClean="0">
                <a:solidFill>
                  <a:srgbClr val="404040"/>
                </a:solidFill>
                <a:effectLst>
                  <a:glow rad="101600">
                    <a:srgbClr val="404040">
                      <a:alpha val="20000"/>
                    </a:srgbClr>
                  </a:glow>
                </a:effectLst>
                <a:latin typeface="Helvetica"/>
                <a:ea typeface="Calibri"/>
                <a:cs typeface="Helvetica"/>
              </a:rPr>
              <a:t>Shaded</a:t>
            </a:r>
            <a:r>
              <a:rPr lang="en-GB" sz="1000" dirty="0" smtClean="0">
                <a:solidFill>
                  <a:prstClr val="black"/>
                </a:solidFill>
                <a:latin typeface="Helvetica"/>
                <a:ea typeface="Calibri"/>
                <a:cs typeface="Helvetica"/>
              </a:rPr>
              <a:t> = not currently routinely tracked. </a:t>
            </a:r>
          </a:p>
          <a:p>
            <a:r>
              <a:rPr lang="en-GB" sz="1000" b="1" dirty="0" smtClean="0">
                <a:solidFill>
                  <a:prstClr val="black"/>
                </a:solidFill>
                <a:latin typeface="Helvetica"/>
                <a:ea typeface="Calibri"/>
                <a:cs typeface="Helvetica"/>
              </a:rPr>
              <a:t>Bold </a:t>
            </a:r>
            <a:r>
              <a:rPr lang="en-GB" sz="1000" dirty="0" smtClean="0">
                <a:solidFill>
                  <a:prstClr val="black"/>
                </a:solidFill>
                <a:latin typeface="Helvetica"/>
                <a:ea typeface="Calibri"/>
                <a:cs typeface="Helvetica"/>
              </a:rPr>
              <a:t>= indicator requiring additional evaluation for consistent measurement </a:t>
            </a:r>
          </a:p>
          <a:p>
            <a:r>
              <a:rPr lang="en-ZA" sz="1000" dirty="0" smtClean="0">
                <a:solidFill>
                  <a:prstClr val="black"/>
                </a:solidFill>
                <a:latin typeface="Helvetica"/>
                <a:cs typeface="Helvetica"/>
              </a:rPr>
              <a:t>All indicators to be tracked so that they can be broken down to assess equity, e.g. urban/rural, regional, wealth quintile</a:t>
            </a:r>
            <a:endParaRPr lang="en-GB" sz="1000" dirty="0">
              <a:solidFill>
                <a:prstClr val="black"/>
              </a:solidFill>
              <a:latin typeface="Helvetica"/>
              <a:cs typeface="Helvetica"/>
            </a:endParaRPr>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0"/>
            <a:ext cx="432048" cy="61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4"/>
          <p:cNvSpPr txBox="1">
            <a:spLocks noChangeArrowheads="1"/>
          </p:cNvSpPr>
          <p:nvPr/>
        </p:nvSpPr>
        <p:spPr bwMode="auto">
          <a:xfrm>
            <a:off x="468560" y="6222504"/>
            <a:ext cx="9144000" cy="2308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cs typeface="Calibri" pitchFamily="34" charset="0"/>
              </a:rPr>
              <a:t>Ref: </a:t>
            </a:r>
            <a:r>
              <a:rPr kumimoji="0" lang="en-US" sz="900" b="0" i="0" u="none" strike="noStrike" kern="0" cap="none" spc="0" normalizeH="0" baseline="0" noProof="0" dirty="0" smtClean="0">
                <a:ln>
                  <a:noFill/>
                </a:ln>
                <a:solidFill>
                  <a:srgbClr val="414141"/>
                </a:solidFill>
                <a:effectLst/>
                <a:uLnTx/>
                <a:uFillTx/>
              </a:rPr>
              <a:t>Every Newborn: From evidence to action to deliver a healthy start for the next generation. Mason</a:t>
            </a:r>
            <a:r>
              <a:rPr kumimoji="0" lang="en-US" sz="900" b="0" i="0" u="none" strike="noStrike" kern="0" cap="none" spc="0" normalizeH="0" noProof="0" dirty="0" smtClean="0">
                <a:ln>
                  <a:noFill/>
                </a:ln>
                <a:solidFill>
                  <a:srgbClr val="414141"/>
                </a:solidFill>
                <a:effectLst/>
                <a:uLnTx/>
                <a:uFillTx/>
              </a:rPr>
              <a:t> e</a:t>
            </a:r>
            <a:r>
              <a:rPr kumimoji="0" lang="en-US" sz="900" b="0" i="0" u="none" strike="noStrike" kern="0" cap="none" spc="0" normalizeH="0" baseline="0" noProof="0" dirty="0" smtClean="0">
                <a:ln>
                  <a:noFill/>
                </a:ln>
                <a:solidFill>
                  <a:srgbClr val="414141"/>
                </a:solidFill>
                <a:effectLst/>
                <a:uLnTx/>
                <a:uFillTx/>
              </a:rPr>
              <a:t>t al for the Lancet Every Newborn Study Group. Lancet 2014.</a:t>
            </a:r>
            <a:endParaRPr kumimoji="0" lang="en-GB" sz="900" b="0" i="0" u="none" strike="noStrike" kern="0" cap="none" spc="0" normalizeH="0" baseline="0" noProof="0" dirty="0">
              <a:ln>
                <a:noFill/>
              </a:ln>
              <a:solidFill>
                <a:srgbClr val="414141"/>
              </a:solidFill>
              <a:effectLst/>
              <a:uLnTx/>
              <a:uFillTx/>
            </a:endParaRPr>
          </a:p>
        </p:txBody>
      </p:sp>
      <p:sp>
        <p:nvSpPr>
          <p:cNvPr id="13" name="Rectangle 11"/>
          <p:cNvSpPr>
            <a:spLocks noChangeArrowheads="1"/>
          </p:cNvSpPr>
          <p:nvPr/>
        </p:nvSpPr>
        <p:spPr bwMode="auto">
          <a:xfrm>
            <a:off x="1857375" y="1167032"/>
            <a:ext cx="7186608" cy="2333976"/>
          </a:xfrm>
          <a:prstGeom prst="rect">
            <a:avLst/>
          </a:prstGeom>
          <a:noFill/>
          <a:ln w="57150" algn="ctr">
            <a:solidFill>
              <a:srgbClr val="FF0000"/>
            </a:solidFill>
            <a:round/>
            <a:headEnd/>
            <a:tailEnd/>
          </a:ln>
        </p:spPr>
        <p:txBody>
          <a:bodyPr/>
          <a:lstStyle/>
          <a:p>
            <a:pPr defTabSz="914400" eaLnBrk="0" hangingPunct="0"/>
            <a:endParaRPr lang="en-GB" sz="2800" b="1"/>
          </a:p>
        </p:txBody>
      </p:sp>
      <p:sp>
        <p:nvSpPr>
          <p:cNvPr id="14" name="Rectangle 11"/>
          <p:cNvSpPr>
            <a:spLocks noChangeArrowheads="1"/>
          </p:cNvSpPr>
          <p:nvPr/>
        </p:nvSpPr>
        <p:spPr bwMode="auto">
          <a:xfrm>
            <a:off x="1857375" y="4526259"/>
            <a:ext cx="7186608" cy="846957"/>
          </a:xfrm>
          <a:prstGeom prst="rect">
            <a:avLst/>
          </a:prstGeom>
          <a:noFill/>
          <a:ln w="57150" algn="ctr">
            <a:solidFill>
              <a:srgbClr val="FF0000"/>
            </a:solidFill>
            <a:round/>
            <a:headEnd/>
            <a:tailEnd/>
          </a:ln>
        </p:spPr>
        <p:txBody>
          <a:bodyPr/>
          <a:lstStyle/>
          <a:p>
            <a:pPr defTabSz="914400" eaLnBrk="0" hangingPunct="0"/>
            <a:endParaRPr lang="en-GB" sz="2800" b="1"/>
          </a:p>
        </p:txBody>
      </p:sp>
      <p:sp>
        <p:nvSpPr>
          <p:cNvPr id="15" name="Rectangle 14"/>
          <p:cNvSpPr/>
          <p:nvPr/>
        </p:nvSpPr>
        <p:spPr>
          <a:xfrm>
            <a:off x="914400" y="1167031"/>
            <a:ext cx="914400" cy="157617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latin typeface="Arial" pitchFamily="34" charset="0"/>
                <a:cs typeface="Arial" pitchFamily="34" charset="0"/>
              </a:rPr>
              <a:t>Focus on Thurs-day</a:t>
            </a:r>
            <a:endParaRPr lang="en-GB"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25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27384"/>
            <a:ext cx="8229600" cy="735660"/>
          </a:xfrm>
        </p:spPr>
        <p:txBody>
          <a:bodyPr>
            <a:normAutofit/>
          </a:bodyPr>
          <a:lstStyle/>
          <a:p>
            <a:r>
              <a:rPr lang="en-GB" sz="2800" b="1" dirty="0" smtClean="0">
                <a:latin typeface="Calibri" pitchFamily="34" charset="0"/>
              </a:rPr>
              <a:t>Every Newborn action plan core indicators</a:t>
            </a:r>
            <a:endParaRPr lang="en-GB" sz="2800" b="1" dirty="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539294"/>
              </p:ext>
            </p:extLst>
          </p:nvPr>
        </p:nvGraphicFramePr>
        <p:xfrm>
          <a:off x="179513" y="620688"/>
          <a:ext cx="8784976" cy="4685106"/>
        </p:xfrm>
        <a:graphic>
          <a:graphicData uri="http://schemas.openxmlformats.org/drawingml/2006/table">
            <a:tbl>
              <a:tblPr/>
              <a:tblGrid>
                <a:gridCol w="1728191"/>
                <a:gridCol w="3816424"/>
                <a:gridCol w="3240361"/>
              </a:tblGrid>
              <a:tr h="248738">
                <a:tc>
                  <a:txBody>
                    <a:bodyPr/>
                    <a:lstStyle/>
                    <a:p>
                      <a:pPr>
                        <a:lnSpc>
                          <a:spcPct val="100000"/>
                        </a:lnSpc>
                        <a:spcAft>
                          <a:spcPts val="0"/>
                        </a:spcAft>
                      </a:pPr>
                      <a:endParaRPr lang="en-GB" sz="1600" dirty="0">
                        <a:latin typeface="Calibri"/>
                        <a:ea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1800" b="1" dirty="0">
                          <a:latin typeface="Calibri"/>
                          <a:ea typeface="Calibri"/>
                          <a:cs typeface="Times New Roman"/>
                        </a:rPr>
                        <a:t>Core ENAP Indicators</a:t>
                      </a:r>
                      <a:r>
                        <a:rPr lang="en-GB" sz="1800" dirty="0">
                          <a:latin typeface="Calibri"/>
                          <a:ea typeface="Calibri"/>
                          <a:cs typeface="Times New Roman"/>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800" b="1" dirty="0">
                          <a:latin typeface="Calibri"/>
                          <a:ea typeface="Calibri"/>
                          <a:cs typeface="Times New Roman"/>
                        </a:rPr>
                        <a:t>Additional Indicators</a:t>
                      </a:r>
                      <a:r>
                        <a:rPr lang="en-GB" sz="1800" dirty="0">
                          <a:latin typeface="Calibri"/>
                          <a:ea typeface="Calibri"/>
                          <a:cs typeface="Times New Roman"/>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51">
                <a:tc rowSpan="7">
                  <a:txBody>
                    <a:bodyPr/>
                    <a:lstStyle/>
                    <a:p>
                      <a:pPr>
                        <a:lnSpc>
                          <a:spcPct val="100000"/>
                        </a:lnSpc>
                        <a:spcAft>
                          <a:spcPts val="0"/>
                        </a:spcAft>
                      </a:pPr>
                      <a:r>
                        <a:rPr lang="en-GB" sz="1400" b="1" dirty="0">
                          <a:latin typeface="Helvetica"/>
                          <a:ea typeface="Calibri"/>
                          <a:cs typeface="Helvetica"/>
                        </a:rPr>
                        <a:t>Impact </a:t>
                      </a: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dirty="0" smtClean="0">
                          <a:latin typeface="Helvetica"/>
                          <a:ea typeface="Calibri"/>
                          <a:cs typeface="Helvetica"/>
                        </a:rPr>
                        <a:t>1.   Maternal </a:t>
                      </a:r>
                      <a:r>
                        <a:rPr lang="en-GB" sz="1400" dirty="0">
                          <a:latin typeface="Helvetica"/>
                          <a:ea typeface="Calibri"/>
                          <a:cs typeface="Helvetica"/>
                        </a:rPr>
                        <a:t>Mortality Ratio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5568">
                <a:tc vMerge="1">
                  <a:txBody>
                    <a:bodyPr/>
                    <a:lstStyle/>
                    <a:p>
                      <a:endParaRPr lang="en-GB"/>
                    </a:p>
                  </a:txBody>
                  <a:tcPr/>
                </a:tc>
                <a:tc>
                  <a:txBody>
                    <a:bodyPr/>
                    <a:lstStyle/>
                    <a:p>
                      <a:pPr>
                        <a:lnSpc>
                          <a:spcPct val="100000"/>
                        </a:lnSpc>
                        <a:spcAft>
                          <a:spcPts val="0"/>
                        </a:spcAft>
                      </a:pPr>
                      <a:r>
                        <a:rPr lang="en-GB" sz="1400" dirty="0" smtClean="0">
                          <a:latin typeface="Helvetica"/>
                          <a:ea typeface="Calibri"/>
                          <a:cs typeface="Helvetica"/>
                        </a:rPr>
                        <a:t>2.   Stillbirth </a:t>
                      </a:r>
                      <a:r>
                        <a:rPr lang="en-GB" sz="1400" dirty="0">
                          <a:latin typeface="Helvetica"/>
                          <a:ea typeface="Calibri"/>
                          <a:cs typeface="Helvetica"/>
                        </a:rPr>
                        <a:t>Rate </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7EB">
                        <a:alpha val="20000"/>
                      </a:srgbClr>
                    </a:solidFill>
                  </a:tcPr>
                </a:tc>
                <a:tc>
                  <a:txBody>
                    <a:bodyPr/>
                    <a:lstStyle/>
                    <a:p>
                      <a:pPr>
                        <a:lnSpc>
                          <a:spcPct val="100000"/>
                        </a:lnSpc>
                        <a:spcAft>
                          <a:spcPts val="0"/>
                        </a:spcAft>
                      </a:pPr>
                      <a:r>
                        <a:rPr lang="en-GB" sz="1400" b="1" dirty="0">
                          <a:latin typeface="Helvetica"/>
                          <a:ea typeface="Calibri"/>
                          <a:cs typeface="Helvetica"/>
                        </a:rPr>
                        <a:t>Intrapartum Stillbirth Rate</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7EB">
                        <a:alpha val="20000"/>
                      </a:srgbClr>
                    </a:solidFill>
                  </a:tcPr>
                </a:tc>
              </a:tr>
              <a:tr h="188261">
                <a:tc vMerge="1">
                  <a:txBody>
                    <a:bodyPr/>
                    <a:lstStyle/>
                    <a:p>
                      <a:endParaRPr lang="en-GB"/>
                    </a:p>
                  </a:txBody>
                  <a:tcPr/>
                </a:tc>
                <a:tc>
                  <a:txBody>
                    <a:bodyPr/>
                    <a:lstStyle/>
                    <a:p>
                      <a:pPr>
                        <a:lnSpc>
                          <a:spcPct val="100000"/>
                        </a:lnSpc>
                        <a:spcAft>
                          <a:spcPts val="0"/>
                        </a:spcAft>
                      </a:pPr>
                      <a:r>
                        <a:rPr lang="en-GB" sz="1400" dirty="0" smtClean="0">
                          <a:latin typeface="Helvetica"/>
                          <a:ea typeface="Calibri"/>
                          <a:cs typeface="Helvetica"/>
                        </a:rPr>
                        <a:t>3.   Neonatal </a:t>
                      </a:r>
                      <a:r>
                        <a:rPr lang="en-GB" sz="1400" dirty="0">
                          <a:latin typeface="Helvetica"/>
                          <a:ea typeface="Calibri"/>
                          <a:cs typeface="Helvetica"/>
                        </a:rPr>
                        <a:t>Mortality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nSpc>
                          <a:spcPct val="100000"/>
                        </a:lnSpc>
                        <a:spcAft>
                          <a:spcPts val="0"/>
                        </a:spcAft>
                      </a:pPr>
                      <a:r>
                        <a:rPr lang="en-GB" sz="1400" dirty="0">
                          <a:latin typeface="Helvetica"/>
                          <a:ea typeface="Calibri"/>
                          <a:cs typeface="Helvetica"/>
                        </a:rPr>
                        <a:t>Low birth weight rate</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88261">
                <a:tc vMerge="1">
                  <a:txBody>
                    <a:bodyPr/>
                    <a:lstStyle/>
                    <a:p>
                      <a:endParaRPr lang="en-GB"/>
                    </a:p>
                  </a:txBody>
                  <a:tcPr/>
                </a:tc>
                <a:tc>
                  <a:txBody>
                    <a:bodyPr/>
                    <a:lstStyle/>
                    <a:p>
                      <a:pPr>
                        <a:lnSpc>
                          <a:spcPct val="100000"/>
                        </a:lnSpc>
                        <a:spcAft>
                          <a:spcPts val="0"/>
                        </a:spcAft>
                      </a:pPr>
                      <a:endParaRPr lang="en-GB" sz="14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dirty="0">
                          <a:solidFill>
                            <a:schemeClr val="tx1"/>
                          </a:solidFill>
                          <a:latin typeface="Helvetica"/>
                          <a:ea typeface="Calibri"/>
                          <a:cs typeface="Helvetica"/>
                        </a:rPr>
                        <a:t>Preterm birth rate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r>
              <a:tr h="188261">
                <a:tc vMerge="1">
                  <a:txBody>
                    <a:bodyPr/>
                    <a:lstStyle/>
                    <a:p>
                      <a:endParaRPr lang="en-GB"/>
                    </a:p>
                  </a:txBody>
                  <a:tcPr/>
                </a:tc>
                <a:tc>
                  <a:txBody>
                    <a:bodyPr/>
                    <a:lstStyle/>
                    <a:p>
                      <a:pPr>
                        <a:lnSpc>
                          <a:spcPct val="100000"/>
                        </a:lnSpc>
                        <a:spcAft>
                          <a:spcPts val="0"/>
                        </a:spcAft>
                      </a:pPr>
                      <a:endParaRPr lang="en-GB" sz="14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dirty="0">
                          <a:solidFill>
                            <a:schemeClr val="tx1"/>
                          </a:solidFill>
                          <a:latin typeface="Helvetica"/>
                          <a:ea typeface="Calibri"/>
                          <a:cs typeface="Helvetica"/>
                        </a:rPr>
                        <a:t>Small for gestational age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r>
              <a:tr h="188261">
                <a:tc vMerge="1">
                  <a:txBody>
                    <a:bodyPr/>
                    <a:lstStyle/>
                    <a:p>
                      <a:endParaRPr lang="en-GB"/>
                    </a:p>
                  </a:txBody>
                  <a:tcPr/>
                </a:tc>
                <a:tc>
                  <a:txBody>
                    <a:bodyPr/>
                    <a:lstStyle/>
                    <a:p>
                      <a:pPr>
                        <a:lnSpc>
                          <a:spcPct val="100000"/>
                        </a:lnSpc>
                        <a:spcAft>
                          <a:spcPts val="0"/>
                        </a:spcAft>
                      </a:pPr>
                      <a:r>
                        <a:rPr lang="en-GB" sz="1400" dirty="0">
                          <a:latin typeface="Helvetica"/>
                          <a:ea typeface="Calibri"/>
                          <a:cs typeface="Helvetica"/>
                        </a:rPr>
                        <a:t>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00000"/>
                        </a:lnSpc>
                        <a:spcAft>
                          <a:spcPts val="0"/>
                        </a:spcAft>
                      </a:pPr>
                      <a:r>
                        <a:rPr lang="en-GB" sz="1400" b="1" dirty="0">
                          <a:solidFill>
                            <a:schemeClr val="tx1"/>
                          </a:solidFill>
                          <a:latin typeface="Helvetica"/>
                          <a:ea typeface="Calibri"/>
                          <a:cs typeface="Helvetica"/>
                        </a:rPr>
                        <a:t>Neonatal morbidity rates </a:t>
                      </a:r>
                      <a:r>
                        <a:rPr lang="en-GB" sz="1400" b="1" dirty="0" smtClean="0">
                          <a:solidFill>
                            <a:schemeClr val="tx1"/>
                          </a:solidFill>
                          <a:latin typeface="Helvetica"/>
                          <a:ea typeface="Calibri"/>
                          <a:cs typeface="Helvetica"/>
                        </a:rPr>
                        <a:t>, eg </a:t>
                      </a:r>
                      <a:r>
                        <a:rPr lang="en-GB" sz="1400" b="1" dirty="0">
                          <a:solidFill>
                            <a:schemeClr val="tx1"/>
                          </a:solidFill>
                          <a:latin typeface="Helvetica"/>
                          <a:ea typeface="Calibri"/>
                          <a:cs typeface="Helvetica"/>
                        </a:rPr>
                        <a:t>infection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r>
              <a:tr h="208584">
                <a:tc vMerge="1">
                  <a:txBody>
                    <a:bodyPr/>
                    <a:lstStyle/>
                    <a:p>
                      <a:endParaRPr lang="en-GB"/>
                    </a:p>
                  </a:txBody>
                  <a:tcPr/>
                </a:tc>
                <a:tc>
                  <a:txBody>
                    <a:bodyPr/>
                    <a:lstStyle/>
                    <a:p>
                      <a:pPr>
                        <a:lnSpc>
                          <a:spcPct val="100000"/>
                        </a:lnSpc>
                        <a:spcAft>
                          <a:spcPts val="0"/>
                        </a:spcAft>
                      </a:pPr>
                      <a:r>
                        <a:rPr lang="en-GB" sz="1400" dirty="0">
                          <a:latin typeface="Helvetica"/>
                          <a:ea typeface="Calibri"/>
                          <a:cs typeface="Helvetica"/>
                        </a:rPr>
                        <a:t>  </a:t>
                      </a:r>
                    </a:p>
                  </a:txBody>
                  <a:tcPr marL="36264" marR="36264" marT="6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1" dirty="0" smtClean="0">
                          <a:solidFill>
                            <a:schemeClr val="tx1"/>
                          </a:solidFill>
                          <a:latin typeface="Helvetica"/>
                          <a:ea typeface="Calibri"/>
                          <a:cs typeface="Helvetica"/>
                        </a:rPr>
                        <a:t>Disability </a:t>
                      </a:r>
                      <a:r>
                        <a:rPr lang="en-GB" sz="1400" b="1" dirty="0">
                          <a:solidFill>
                            <a:schemeClr val="tx1"/>
                          </a:solidFill>
                          <a:latin typeface="Helvetica"/>
                          <a:ea typeface="Calibri"/>
                          <a:cs typeface="Helvetica"/>
                        </a:rPr>
                        <a:t>after neonatal conditions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EC7EB">
                        <a:alpha val="20000"/>
                      </a:srgbClr>
                    </a:solidFill>
                  </a:tcPr>
                </a:tc>
              </a:tr>
              <a:tr h="188261">
                <a:tc rowSpan="3">
                  <a:txBody>
                    <a:bodyPr/>
                    <a:lstStyle/>
                    <a:p>
                      <a:pPr>
                        <a:lnSpc>
                          <a:spcPct val="100000"/>
                        </a:lnSpc>
                        <a:spcAft>
                          <a:spcPts val="0"/>
                        </a:spcAft>
                      </a:pPr>
                      <a:r>
                        <a:rPr lang="en-GB" sz="1400" b="1" dirty="0" smtClean="0">
                          <a:latin typeface="Helvetica"/>
                          <a:ea typeface="Calibri"/>
                          <a:cs typeface="Helvetica"/>
                        </a:rPr>
                        <a:t>Coverage:</a:t>
                      </a:r>
                      <a:r>
                        <a:rPr lang="en-GB" sz="1400" b="1" baseline="0" dirty="0">
                          <a:latin typeface="Helvetica"/>
                          <a:ea typeface="Calibri"/>
                          <a:cs typeface="Helvetica"/>
                        </a:rPr>
                        <a:t> </a:t>
                      </a:r>
                      <a:endParaRPr lang="en-GB" sz="1400" b="1" baseline="0" dirty="0" smtClean="0">
                        <a:latin typeface="Helvetica"/>
                        <a:ea typeface="Calibri"/>
                        <a:cs typeface="Helvetica"/>
                      </a:endParaRPr>
                    </a:p>
                    <a:p>
                      <a:pPr>
                        <a:lnSpc>
                          <a:spcPct val="100000"/>
                        </a:lnSpc>
                        <a:spcAft>
                          <a:spcPts val="0"/>
                        </a:spcAft>
                      </a:pPr>
                      <a:r>
                        <a:rPr lang="en-GB" sz="1400" b="1" baseline="0" dirty="0" smtClean="0">
                          <a:latin typeface="Helvetica"/>
                          <a:ea typeface="Calibri"/>
                          <a:cs typeface="Helvetica"/>
                        </a:rPr>
                        <a:t>Care for all mothers and newborns</a:t>
                      </a: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dirty="0" smtClean="0">
                          <a:latin typeface="Helvetica"/>
                          <a:ea typeface="Calibri"/>
                          <a:cs typeface="Helvetica"/>
                        </a:rPr>
                        <a:t>4.   Skilled </a:t>
                      </a:r>
                      <a:r>
                        <a:rPr lang="en-GB" sz="1400" dirty="0">
                          <a:latin typeface="Helvetica"/>
                          <a:ea typeface="Calibri"/>
                          <a:cs typeface="Helvetica"/>
                        </a:rPr>
                        <a:t>attendant at birth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3">
                  <a:txBody>
                    <a:bodyPr/>
                    <a:lstStyle/>
                    <a:p>
                      <a:pPr>
                        <a:lnSpc>
                          <a:spcPct val="100000"/>
                        </a:lnSpc>
                        <a:spcAft>
                          <a:spcPts val="0"/>
                        </a:spcAft>
                      </a:pPr>
                      <a:endParaRPr lang="en-GB" sz="1400" b="0" dirty="0" smtClean="0">
                        <a:solidFill>
                          <a:schemeClr val="tx1"/>
                        </a:solidFill>
                        <a:latin typeface="Helvetica"/>
                        <a:ea typeface="Calibri"/>
                        <a:cs typeface="Helvetica"/>
                      </a:endParaRPr>
                    </a:p>
                    <a:p>
                      <a:pPr>
                        <a:lnSpc>
                          <a:spcPct val="100000"/>
                        </a:lnSpc>
                        <a:spcAft>
                          <a:spcPts val="0"/>
                        </a:spcAft>
                      </a:pPr>
                      <a:r>
                        <a:rPr lang="en-GB" sz="1400" b="0" dirty="0" smtClean="0">
                          <a:solidFill>
                            <a:schemeClr val="tx1"/>
                          </a:solidFill>
                          <a:latin typeface="Helvetica"/>
                          <a:ea typeface="Calibri"/>
                          <a:cs typeface="Helvetica"/>
                        </a:rPr>
                        <a:t>Immediate</a:t>
                      </a:r>
                      <a:r>
                        <a:rPr lang="en-GB" sz="1400" b="0" baseline="0" dirty="0" smtClean="0">
                          <a:solidFill>
                            <a:schemeClr val="tx1"/>
                          </a:solidFill>
                          <a:latin typeface="Helvetica"/>
                          <a:ea typeface="Calibri"/>
                          <a:cs typeface="Helvetica"/>
                        </a:rPr>
                        <a:t> breastfeeding </a:t>
                      </a:r>
                      <a:endParaRPr lang="en-GB" sz="1400" b="0" dirty="0">
                        <a:solidFill>
                          <a:schemeClr val="tx1"/>
                        </a:solidFill>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261">
                <a:tc vMerge="1">
                  <a:txBody>
                    <a:bodyPr/>
                    <a:lstStyle/>
                    <a:p>
                      <a:endParaRPr lang="en-GB"/>
                    </a:p>
                  </a:txBody>
                  <a:tcPr/>
                </a:tc>
                <a:tc>
                  <a:txBody>
                    <a:bodyPr/>
                    <a:lstStyle/>
                    <a:p>
                      <a:pPr>
                        <a:lnSpc>
                          <a:spcPct val="100000"/>
                        </a:lnSpc>
                        <a:spcAft>
                          <a:spcPts val="0"/>
                        </a:spcAft>
                      </a:pPr>
                      <a:r>
                        <a:rPr lang="en-GB" sz="1400" dirty="0" smtClean="0">
                          <a:latin typeface="Helvetica"/>
                          <a:ea typeface="Calibri"/>
                          <a:cs typeface="Helvetica"/>
                        </a:rPr>
                        <a:t>5.   Early </a:t>
                      </a:r>
                      <a:r>
                        <a:rPr lang="en-GB" sz="1400" dirty="0">
                          <a:latin typeface="Helvetica"/>
                          <a:ea typeface="Calibri"/>
                          <a:cs typeface="Helvetica"/>
                        </a:rPr>
                        <a:t>postnatal care for mothers and babies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c vMerge="1">
                  <a:txBody>
                    <a:bodyPr/>
                    <a:lstStyle/>
                    <a:p>
                      <a:pPr>
                        <a:lnSpc>
                          <a:spcPct val="100000"/>
                        </a:lnSpc>
                        <a:spcAft>
                          <a:spcPts val="0"/>
                        </a:spcAft>
                      </a:pPr>
                      <a:endParaRPr lang="en-GB" sz="1400" dirty="0">
                        <a:solidFill>
                          <a:srgbClr val="C00000"/>
                        </a:solidFill>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028">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Helvetica"/>
                          <a:ea typeface="Calibri"/>
                          <a:cs typeface="Helvetica"/>
                        </a:rPr>
                        <a:t>6.   Exclusive breast feeding to 6 months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0"/>
                        </a:spcAft>
                      </a:pPr>
                      <a:endParaRPr lang="en-GB" sz="1400" dirty="0">
                        <a:latin typeface="Calibri"/>
                        <a:ea typeface="Calibri"/>
                        <a:cs typeface="Times New Roman"/>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r>
              <a:tr h="188261">
                <a:tc rowSpan="5">
                  <a:txBody>
                    <a:bodyPr/>
                    <a:lstStyle/>
                    <a:p>
                      <a:pPr>
                        <a:lnSpc>
                          <a:spcPct val="100000"/>
                        </a:lnSpc>
                        <a:spcAft>
                          <a:spcPts val="0"/>
                        </a:spcAft>
                      </a:pPr>
                      <a:r>
                        <a:rPr lang="en-GB" sz="1400" b="1" dirty="0" smtClean="0">
                          <a:latin typeface="Helvetica"/>
                          <a:ea typeface="Calibri"/>
                          <a:cs typeface="Helvetica"/>
                        </a:rPr>
                        <a:t>Coverage:</a:t>
                      </a:r>
                    </a:p>
                    <a:p>
                      <a:pPr>
                        <a:lnSpc>
                          <a:spcPct val="100000"/>
                        </a:lnSpc>
                        <a:spcAft>
                          <a:spcPts val="0"/>
                        </a:spcAft>
                      </a:pPr>
                      <a:r>
                        <a:rPr lang="en-GB" sz="1400" b="1" dirty="0" smtClean="0">
                          <a:latin typeface="Helvetica"/>
                          <a:ea typeface="Calibri"/>
                          <a:cs typeface="Helvetica"/>
                        </a:rPr>
                        <a:t>Complications and extra care</a:t>
                      </a: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400" b="1" dirty="0" smtClean="0">
                          <a:solidFill>
                            <a:schemeClr val="tx1"/>
                          </a:solidFill>
                          <a:latin typeface="Helvetica"/>
                          <a:ea typeface="Calibri"/>
                          <a:cs typeface="Helvetica"/>
                        </a:rPr>
                        <a:t>7.     Antenatal corticosteroid use </a:t>
                      </a:r>
                      <a:endParaRPr lang="en-GB" sz="14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EC7EB">
                        <a:alpha val="20000"/>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Helvetica"/>
                          <a:ea typeface="Calibri"/>
                          <a:cs typeface="Helvetica"/>
                        </a:rPr>
                        <a:t>Caesarean section 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88261">
                <a:tc vMerge="1">
                  <a:txBody>
                    <a:bodyPr/>
                    <a:lstStyle/>
                    <a:p>
                      <a:endParaRPr lang="en-GB"/>
                    </a:p>
                  </a:txBody>
                  <a:tcPr/>
                </a:tc>
                <a:tc>
                  <a:txBody>
                    <a:bodyPr/>
                    <a:lstStyle/>
                    <a:p>
                      <a:pPr>
                        <a:lnSpc>
                          <a:spcPct val="100000"/>
                        </a:lnSpc>
                        <a:spcAft>
                          <a:spcPts val="0"/>
                        </a:spcAft>
                      </a:pPr>
                      <a:r>
                        <a:rPr lang="en-GB" sz="1400" b="1" dirty="0" smtClean="0">
                          <a:solidFill>
                            <a:schemeClr val="tx1"/>
                          </a:solidFill>
                          <a:latin typeface="Helvetica"/>
                          <a:ea typeface="Calibri"/>
                          <a:cs typeface="Helvetica"/>
                        </a:rPr>
                        <a:t>8.     Newborn resuscitation</a:t>
                      </a:r>
                      <a:endParaRPr lang="en-GB" sz="14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c vMerge="1">
                  <a:txBody>
                    <a:bodyPr/>
                    <a:lstStyle/>
                    <a:p>
                      <a:pPr>
                        <a:lnSpc>
                          <a:spcPct val="100000"/>
                        </a:lnSpc>
                        <a:spcAft>
                          <a:spcPts val="0"/>
                        </a:spcAft>
                      </a:pPr>
                      <a:endParaRPr lang="en-GB" sz="1200" dirty="0">
                        <a:latin typeface="Helvetica"/>
                        <a:ea typeface="Times New Roman"/>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0">
                <a:tc vMerge="1">
                  <a:txBody>
                    <a:bodyPr/>
                    <a:lstStyle/>
                    <a:p>
                      <a:endParaRPr lang="en-GB"/>
                    </a:p>
                  </a:txBody>
                  <a:tcPr/>
                </a:tc>
                <a:tc rowSpan="2">
                  <a:txBody>
                    <a:bodyPr/>
                    <a:lstStyle/>
                    <a:p>
                      <a:pPr>
                        <a:lnSpc>
                          <a:spcPct val="100000"/>
                        </a:lnSpc>
                        <a:spcAft>
                          <a:spcPts val="0"/>
                        </a:spcAft>
                      </a:pPr>
                      <a:r>
                        <a:rPr lang="en-GB" sz="1400" b="1" dirty="0" smtClean="0">
                          <a:solidFill>
                            <a:schemeClr val="tx1"/>
                          </a:solidFill>
                          <a:latin typeface="Helvetica"/>
                          <a:ea typeface="Calibri"/>
                          <a:cs typeface="Helvetica"/>
                        </a:rPr>
                        <a:t>9.     Kangaroo </a:t>
                      </a:r>
                      <a:r>
                        <a:rPr lang="en-GB" sz="1400" b="1" dirty="0">
                          <a:solidFill>
                            <a:schemeClr val="tx1"/>
                          </a:solidFill>
                          <a:latin typeface="Helvetica"/>
                          <a:ea typeface="Calibri"/>
                          <a:cs typeface="Helvetica"/>
                        </a:rPr>
                        <a:t>mother </a:t>
                      </a:r>
                      <a:r>
                        <a:rPr lang="en-GB" sz="1400" b="1" dirty="0" smtClean="0">
                          <a:solidFill>
                            <a:schemeClr val="tx1"/>
                          </a:solidFill>
                          <a:latin typeface="Helvetica"/>
                          <a:ea typeface="Calibri"/>
                          <a:cs typeface="Helvetica"/>
                        </a:rPr>
                        <a:t>care,</a:t>
                      </a:r>
                      <a:r>
                        <a:rPr lang="en-GB" sz="1400" b="1" baseline="0" dirty="0" smtClean="0">
                          <a:solidFill>
                            <a:schemeClr val="tx1"/>
                          </a:solidFill>
                          <a:latin typeface="Helvetica"/>
                          <a:ea typeface="Calibri"/>
                          <a:cs typeface="Helvetica"/>
                        </a:rPr>
                        <a:t> </a:t>
                      </a:r>
                      <a:r>
                        <a:rPr lang="en-GB" sz="1400" b="1" dirty="0" smtClean="0">
                          <a:solidFill>
                            <a:schemeClr val="tx1"/>
                          </a:solidFill>
                          <a:latin typeface="Helvetica"/>
                          <a:ea typeface="Calibri"/>
                          <a:cs typeface="Helvetica"/>
                        </a:rPr>
                        <a:t>feeding support</a:t>
                      </a:r>
                      <a:endParaRPr lang="en-GB" sz="1400" b="1" dirty="0">
                        <a:solidFill>
                          <a:schemeClr val="tx1"/>
                        </a:solidFill>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C7EB">
                        <a:alpha val="20000"/>
                      </a:srgbClr>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76302">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err="1" smtClean="0">
                          <a:latin typeface="Helvetica"/>
                          <a:ea typeface="Calibri"/>
                          <a:cs typeface="Helvetica"/>
                        </a:rPr>
                        <a:t>Chlorhexidine</a:t>
                      </a:r>
                      <a:r>
                        <a:rPr lang="en-GB" sz="1400" b="1" baseline="0" dirty="0" smtClean="0">
                          <a:latin typeface="Helvetica"/>
                          <a:ea typeface="Calibri"/>
                          <a:cs typeface="Helvetica"/>
                        </a:rPr>
                        <a:t> cord cleansing </a:t>
                      </a:r>
                      <a:endParaRPr lang="en-GB" sz="1400" b="1" dirty="0" smtClean="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2180">
                <a:tc vMerge="1">
                  <a:txBody>
                    <a:bodyPr/>
                    <a:lstStyle/>
                    <a:p>
                      <a:endParaRPr lang="en-GB"/>
                    </a:p>
                  </a:txBody>
                  <a:tcPr/>
                </a:tc>
                <a:tc>
                  <a:txBody>
                    <a:bodyPr/>
                    <a:lstStyle/>
                    <a:p>
                      <a:pPr>
                        <a:lnSpc>
                          <a:spcPct val="100000"/>
                        </a:lnSpc>
                        <a:spcAft>
                          <a:spcPts val="0"/>
                        </a:spcAft>
                      </a:pPr>
                      <a:r>
                        <a:rPr lang="en-GB" sz="1400" b="1" dirty="0" smtClean="0">
                          <a:solidFill>
                            <a:schemeClr val="tx1"/>
                          </a:solidFill>
                          <a:latin typeface="Helvetica"/>
                          <a:ea typeface="Calibri"/>
                          <a:cs typeface="Helvetica"/>
                        </a:rPr>
                        <a:t>10.</a:t>
                      </a:r>
                      <a:r>
                        <a:rPr lang="en-GB" sz="1400" b="1" baseline="0" dirty="0" smtClean="0">
                          <a:solidFill>
                            <a:schemeClr val="tx1"/>
                          </a:solidFill>
                          <a:latin typeface="Helvetica"/>
                          <a:ea typeface="Calibri"/>
                          <a:cs typeface="Helvetica"/>
                        </a:rPr>
                        <a:t>   T</a:t>
                      </a:r>
                      <a:r>
                        <a:rPr lang="en-GB" sz="1400" b="1" dirty="0" smtClean="0">
                          <a:solidFill>
                            <a:schemeClr val="tx1"/>
                          </a:solidFill>
                          <a:latin typeface="Helvetica"/>
                          <a:ea typeface="Calibri"/>
                          <a:cs typeface="Helvetica"/>
                        </a:rPr>
                        <a:t>reatment of neonatal </a:t>
                      </a:r>
                      <a:r>
                        <a:rPr lang="en-GB" sz="1400" b="1" dirty="0">
                          <a:solidFill>
                            <a:schemeClr val="tx1"/>
                          </a:solidFill>
                          <a:latin typeface="Helvetica"/>
                          <a:ea typeface="Calibri"/>
                          <a:cs typeface="Helvetica"/>
                        </a:rPr>
                        <a:t>sepsis </a:t>
                      </a: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EC7EB">
                        <a:alpha val="20000"/>
                      </a:srgbClr>
                    </a:solidFill>
                  </a:tcPr>
                </a:tc>
                <a:tc vMerge="1">
                  <a:txBody>
                    <a:bodyPr/>
                    <a:lstStyle/>
                    <a:p>
                      <a:pPr>
                        <a:lnSpc>
                          <a:spcPct val="100000"/>
                        </a:lnSpc>
                        <a:spcAft>
                          <a:spcPts val="0"/>
                        </a:spcAft>
                      </a:pPr>
                      <a:endParaRPr lang="en-GB" sz="1200" dirty="0">
                        <a:latin typeface="Helvetica"/>
                        <a:ea typeface="Calibri"/>
                        <a:cs typeface="Helvetica"/>
                      </a:endParaRPr>
                    </a:p>
                  </a:txBody>
                  <a:tcPr marL="36264" marR="36264" marT="68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77537">
                <a:tc>
                  <a:txBody>
                    <a:bodyPr/>
                    <a:lstStyle/>
                    <a:p>
                      <a:pPr>
                        <a:lnSpc>
                          <a:spcPct val="100000"/>
                        </a:lnSpc>
                        <a:spcAft>
                          <a:spcPts val="0"/>
                        </a:spcAft>
                      </a:pPr>
                      <a:r>
                        <a:rPr lang="en-GB" sz="1400" b="1" dirty="0" smtClean="0">
                          <a:latin typeface="Helvetica"/>
                          <a:ea typeface="Calibri"/>
                          <a:cs typeface="Helvetica"/>
                        </a:rPr>
                        <a:t>Counting</a:t>
                      </a:r>
                      <a:endParaRPr lang="en-GB" sz="1400" b="1"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Helvetica"/>
                          <a:ea typeface="Calibri"/>
                          <a:cs typeface="Helvetica"/>
                        </a:rPr>
                        <a:t>    Birth registration </a:t>
                      </a: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Helvetica"/>
                          <a:ea typeface="Calibri"/>
                          <a:cs typeface="Helvetica"/>
                        </a:rPr>
                        <a:t>Death registration,</a:t>
                      </a:r>
                      <a:r>
                        <a:rPr lang="en-ZA" sz="1400" baseline="0" dirty="0" smtClean="0">
                          <a:latin typeface="Helvetica"/>
                          <a:ea typeface="Calibri"/>
                          <a:cs typeface="Helvetica"/>
                        </a:rPr>
                        <a:t> </a:t>
                      </a:r>
                      <a:r>
                        <a:rPr lang="en-ZA" sz="1400" dirty="0" smtClean="0">
                          <a:latin typeface="Helvetica"/>
                          <a:ea typeface="Calibri"/>
                          <a:cs typeface="Helvetica"/>
                        </a:rPr>
                        <a:t>cause of death</a:t>
                      </a:r>
                      <a:endParaRPr lang="en-GB" sz="1400" dirty="0" smtClean="0">
                        <a:latin typeface="Helvetica"/>
                        <a:ea typeface="Calibri"/>
                        <a:cs typeface="Helvetica"/>
                      </a:endParaRPr>
                    </a:p>
                  </a:txBody>
                  <a:tcPr marL="36264" marR="36264" marT="6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3534">
                <a:tc rowSpan="2">
                  <a:txBody>
                    <a:bodyPr/>
                    <a:lstStyle/>
                    <a:p>
                      <a:pPr>
                        <a:lnSpc>
                          <a:spcPct val="100000"/>
                        </a:lnSpc>
                        <a:spcAft>
                          <a:spcPts val="0"/>
                        </a:spcAft>
                      </a:pPr>
                      <a:r>
                        <a:rPr lang="en-GB" sz="1400" b="1" dirty="0" smtClean="0">
                          <a:latin typeface="Helvetica"/>
                          <a:ea typeface="Calibri"/>
                          <a:cs typeface="Helvetica"/>
                        </a:rPr>
                        <a:t>ENAP  service delivery packages </a:t>
                      </a:r>
                      <a:endParaRPr lang="en-GB" sz="1400" dirty="0">
                        <a:latin typeface="Helvetica"/>
                        <a:ea typeface="Calibri"/>
                        <a:cs typeface="Helvetica"/>
                      </a:endParaRPr>
                    </a:p>
                  </a:txBody>
                  <a:tcPr marL="36264" marR="36264" marT="68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n-GB" sz="1400" b="1" dirty="0" smtClean="0">
                          <a:solidFill>
                            <a:schemeClr val="tx1"/>
                          </a:solidFill>
                          <a:latin typeface="Helvetica"/>
                          <a:ea typeface="Calibri"/>
                          <a:cs typeface="Helvetica"/>
                        </a:rPr>
                        <a:t>    "</a:t>
                      </a:r>
                      <a:r>
                        <a:rPr lang="en-GB" sz="1400" b="1" dirty="0">
                          <a:solidFill>
                            <a:schemeClr val="tx1"/>
                          </a:solidFill>
                          <a:latin typeface="Helvetica"/>
                          <a:ea typeface="Calibri"/>
                          <a:cs typeface="Helvetica"/>
                        </a:rPr>
                        <a:t>MotherBaby" high quality care </a:t>
                      </a:r>
                      <a:r>
                        <a:rPr lang="en-GB" sz="1400" b="1" dirty="0" smtClean="0">
                          <a:solidFill>
                            <a:schemeClr val="tx1"/>
                          </a:solidFill>
                          <a:latin typeface="Helvetica"/>
                          <a:ea typeface="Calibri"/>
                          <a:cs typeface="Helvetica"/>
                        </a:rPr>
                        <a:t>at</a:t>
                      </a:r>
                      <a:r>
                        <a:rPr lang="en-GB" sz="1400" b="1" baseline="0" dirty="0" smtClean="0">
                          <a:solidFill>
                            <a:schemeClr val="tx1"/>
                          </a:solidFill>
                          <a:latin typeface="Helvetica"/>
                          <a:ea typeface="Calibri"/>
                          <a:cs typeface="Helvetica"/>
                        </a:rPr>
                        <a:t> </a:t>
                      </a:r>
                      <a:r>
                        <a:rPr lang="en-GB" sz="1400" b="1" dirty="0" smtClean="0">
                          <a:solidFill>
                            <a:schemeClr val="tx1"/>
                          </a:solidFill>
                          <a:latin typeface="Helvetica"/>
                          <a:ea typeface="Calibri"/>
                          <a:cs typeface="Helvetica"/>
                        </a:rPr>
                        <a:t>birth</a:t>
                      </a:r>
                      <a:r>
                        <a:rPr lang="en-GB" sz="1400" b="1" dirty="0">
                          <a:solidFill>
                            <a:schemeClr val="tx1"/>
                          </a:solidFill>
                          <a:latin typeface="Helvetica"/>
                          <a:ea typeface="Calibri"/>
                          <a:cs typeface="Helvetica"/>
                        </a:rPr>
                        <a:t> </a:t>
                      </a: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C00000"/>
                        </a:solidFill>
                        <a:latin typeface="Helvetica"/>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610">
                <a:tc vMerge="1">
                  <a:txBody>
                    <a:bodyPr/>
                    <a:lstStyle/>
                    <a:p>
                      <a:endParaRPr lang="en-GB"/>
                    </a:p>
                  </a:txBody>
                  <a:tcPr/>
                </a:tc>
                <a:tc>
                  <a:txBody>
                    <a:bodyPr/>
                    <a:lstStyle/>
                    <a:p>
                      <a:pPr marL="176213" indent="0" algn="l">
                        <a:lnSpc>
                          <a:spcPct val="100000"/>
                        </a:lnSpc>
                        <a:spcAft>
                          <a:spcPts val="0"/>
                        </a:spcAft>
                      </a:pPr>
                      <a:r>
                        <a:rPr lang="en-GB" sz="1400" b="1" dirty="0" smtClean="0">
                          <a:solidFill>
                            <a:schemeClr val="tx1"/>
                          </a:solidFill>
                          <a:latin typeface="Helvetica"/>
                          <a:ea typeface="Calibri"/>
                          <a:cs typeface="Helvetica"/>
                        </a:rPr>
                        <a:t> Care of small and sick newborn </a:t>
                      </a:r>
                      <a:endParaRPr lang="en-GB" sz="1400" b="1" dirty="0">
                        <a:solidFill>
                          <a:schemeClr val="tx1"/>
                        </a:solidFill>
                        <a:latin typeface="Helvetica"/>
                        <a:ea typeface="Calibri"/>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en-GB" sz="1400" dirty="0">
                        <a:solidFill>
                          <a:srgbClr val="C00000"/>
                        </a:solidFill>
                        <a:latin typeface="Helvetica"/>
                        <a:ea typeface="Times New Roman"/>
                        <a:cs typeface="Helvetica"/>
                      </a:endParaRPr>
                    </a:p>
                  </a:txBody>
                  <a:tcPr marL="36264" marR="36264" marT="68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251520" y="5373216"/>
            <a:ext cx="7668344" cy="553998"/>
          </a:xfrm>
          <a:prstGeom prst="rect">
            <a:avLst/>
          </a:prstGeom>
          <a:noFill/>
        </p:spPr>
        <p:txBody>
          <a:bodyPr wrap="square" rtlCol="0">
            <a:spAutoFit/>
          </a:bodyPr>
          <a:lstStyle/>
          <a:p>
            <a:r>
              <a:rPr lang="en-GB" sz="1000" dirty="0" smtClean="0">
                <a:solidFill>
                  <a:srgbClr val="404040"/>
                </a:solidFill>
                <a:effectLst>
                  <a:glow rad="101600">
                    <a:srgbClr val="404040">
                      <a:alpha val="20000"/>
                    </a:srgbClr>
                  </a:glow>
                </a:effectLst>
                <a:latin typeface="Helvetica"/>
                <a:ea typeface="Calibri"/>
                <a:cs typeface="Helvetica"/>
              </a:rPr>
              <a:t>Shaded</a:t>
            </a:r>
            <a:r>
              <a:rPr lang="en-GB" sz="1000" dirty="0" smtClean="0">
                <a:solidFill>
                  <a:prstClr val="black"/>
                </a:solidFill>
                <a:latin typeface="Helvetica"/>
                <a:ea typeface="Calibri"/>
                <a:cs typeface="Helvetica"/>
              </a:rPr>
              <a:t> = not currently routinely tracked. </a:t>
            </a:r>
          </a:p>
          <a:p>
            <a:r>
              <a:rPr lang="en-GB" sz="1000" b="1" dirty="0" smtClean="0">
                <a:solidFill>
                  <a:prstClr val="black"/>
                </a:solidFill>
                <a:latin typeface="Helvetica"/>
                <a:ea typeface="Calibri"/>
                <a:cs typeface="Helvetica"/>
              </a:rPr>
              <a:t>Bold </a:t>
            </a:r>
            <a:r>
              <a:rPr lang="en-GB" sz="1000" dirty="0" smtClean="0">
                <a:solidFill>
                  <a:prstClr val="black"/>
                </a:solidFill>
                <a:latin typeface="Helvetica"/>
                <a:ea typeface="Calibri"/>
                <a:cs typeface="Helvetica"/>
              </a:rPr>
              <a:t>= indicator requiring additional evaluation for consistent measurement </a:t>
            </a:r>
          </a:p>
          <a:p>
            <a:r>
              <a:rPr lang="en-ZA" sz="1000" dirty="0" smtClean="0">
                <a:solidFill>
                  <a:prstClr val="black"/>
                </a:solidFill>
                <a:latin typeface="Helvetica"/>
                <a:cs typeface="Helvetica"/>
              </a:rPr>
              <a:t>All indicators to be tracked so that they can be broken down to assess equity, e.g. urban/rural, regional, wealth quintile</a:t>
            </a:r>
            <a:endParaRPr lang="en-GB" sz="1000" dirty="0">
              <a:solidFill>
                <a:prstClr val="black"/>
              </a:solidFill>
              <a:latin typeface="Helvetica"/>
              <a:cs typeface="Helvetica"/>
            </a:endParaRPr>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0"/>
            <a:ext cx="432048" cy="61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763689" y="3501008"/>
            <a:ext cx="4032448" cy="1008112"/>
          </a:xfrm>
          <a:prstGeom prst="rect">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1" name="Rectangle 10"/>
          <p:cNvSpPr/>
          <p:nvPr/>
        </p:nvSpPr>
        <p:spPr>
          <a:xfrm>
            <a:off x="251520" y="3633584"/>
            <a:ext cx="1584176" cy="875536"/>
          </a:xfrm>
          <a:prstGeom prst="rect">
            <a:avLst/>
          </a:prstGeom>
          <a:solidFill>
            <a:schemeClr val="bg1"/>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600" dirty="0" smtClean="0">
                <a:solidFill>
                  <a:srgbClr val="C00000"/>
                </a:solidFill>
                <a:latin typeface="Calibri" pitchFamily="34" charset="0"/>
              </a:rPr>
              <a:t>ENAP Coverage task teams</a:t>
            </a:r>
            <a:endParaRPr lang="en-GB" sz="1600" dirty="0">
              <a:solidFill>
                <a:srgbClr val="C00000"/>
              </a:solidFill>
              <a:latin typeface="Calibri" pitchFamily="34" charset="0"/>
            </a:endParaRPr>
          </a:p>
        </p:txBody>
      </p:sp>
      <p:sp>
        <p:nvSpPr>
          <p:cNvPr id="12" name="Text Box 44"/>
          <p:cNvSpPr txBox="1">
            <a:spLocks noChangeArrowheads="1"/>
          </p:cNvSpPr>
          <p:nvPr/>
        </p:nvSpPr>
        <p:spPr bwMode="auto">
          <a:xfrm>
            <a:off x="468560" y="6222504"/>
            <a:ext cx="9144000" cy="2308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cs typeface="Calibri" pitchFamily="34" charset="0"/>
              </a:rPr>
              <a:t>Ref: </a:t>
            </a:r>
            <a:r>
              <a:rPr kumimoji="0" lang="en-US" sz="900" b="0" i="0" u="none" strike="noStrike" kern="0" cap="none" spc="0" normalizeH="0" baseline="0" noProof="0" dirty="0" smtClean="0">
                <a:ln>
                  <a:noFill/>
                </a:ln>
                <a:solidFill>
                  <a:srgbClr val="414141"/>
                </a:solidFill>
                <a:effectLst/>
                <a:uLnTx/>
                <a:uFillTx/>
              </a:rPr>
              <a:t>Every Newborn: From evidence to action to deliver a healthy start for the next generation. Mason</a:t>
            </a:r>
            <a:r>
              <a:rPr kumimoji="0" lang="en-US" sz="900" b="0" i="0" u="none" strike="noStrike" kern="0" cap="none" spc="0" normalizeH="0" noProof="0" dirty="0" smtClean="0">
                <a:ln>
                  <a:noFill/>
                </a:ln>
                <a:solidFill>
                  <a:srgbClr val="414141"/>
                </a:solidFill>
                <a:effectLst/>
                <a:uLnTx/>
                <a:uFillTx/>
              </a:rPr>
              <a:t> e</a:t>
            </a:r>
            <a:r>
              <a:rPr kumimoji="0" lang="en-US" sz="900" b="0" i="0" u="none" strike="noStrike" kern="0" cap="none" spc="0" normalizeH="0" baseline="0" noProof="0" dirty="0" smtClean="0">
                <a:ln>
                  <a:noFill/>
                </a:ln>
                <a:solidFill>
                  <a:srgbClr val="414141"/>
                </a:solidFill>
                <a:effectLst/>
                <a:uLnTx/>
                <a:uFillTx/>
              </a:rPr>
              <a:t>t al for the Lancet Every Newborn Study Group. Lancet 2014.</a:t>
            </a:r>
            <a:endParaRPr kumimoji="0" lang="en-GB" sz="900" b="0" i="0" u="none" strike="noStrike" kern="0" cap="none" spc="0" normalizeH="0" baseline="0" noProof="0" dirty="0">
              <a:ln>
                <a:noFill/>
              </a:ln>
              <a:solidFill>
                <a:srgbClr val="414141"/>
              </a:solidFill>
              <a:effectLst/>
              <a:uLnTx/>
              <a:uFillTx/>
            </a:endParaRPr>
          </a:p>
        </p:txBody>
      </p:sp>
      <p:sp>
        <p:nvSpPr>
          <p:cNvPr id="16" name="Rectangle 11"/>
          <p:cNvSpPr>
            <a:spLocks noChangeArrowheads="1"/>
          </p:cNvSpPr>
          <p:nvPr/>
        </p:nvSpPr>
        <p:spPr bwMode="auto">
          <a:xfrm>
            <a:off x="5796136" y="4018919"/>
            <a:ext cx="3175839" cy="486917"/>
          </a:xfrm>
          <a:prstGeom prst="rect">
            <a:avLst/>
          </a:prstGeom>
          <a:noFill/>
          <a:ln w="57150" algn="ctr">
            <a:solidFill>
              <a:srgbClr val="FF0000"/>
            </a:solidFill>
            <a:round/>
            <a:headEnd/>
            <a:tailEnd/>
          </a:ln>
        </p:spPr>
        <p:txBody>
          <a:bodyPr/>
          <a:lstStyle/>
          <a:p>
            <a:pPr defTabSz="914400" eaLnBrk="0" hangingPunct="0"/>
            <a:endParaRPr lang="en-GB" sz="2800" b="1"/>
          </a:p>
        </p:txBody>
      </p:sp>
    </p:spTree>
    <p:extLst>
      <p:ext uri="{BB962C8B-B14F-4D97-AF65-F5344CB8AC3E}">
        <p14:creationId xmlns:p14="http://schemas.microsoft.com/office/powerpoint/2010/main" val="30325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435280" cy="1143000"/>
          </a:xfrm>
        </p:spPr>
        <p:txBody>
          <a:bodyPr>
            <a:noAutofit/>
          </a:bodyPr>
          <a:lstStyle/>
          <a:p>
            <a:r>
              <a:rPr lang="en-US" sz="3200" b="1" dirty="0" smtClean="0"/>
              <a:t>ENAP treatment coverage indicators Task Teams </a:t>
            </a:r>
            <a:endParaRPr lang="en-US" sz="3200" b="1" dirty="0"/>
          </a:p>
        </p:txBody>
      </p:sp>
      <p:sp>
        <p:nvSpPr>
          <p:cNvPr id="16" name="Content Placeholder 15"/>
          <p:cNvSpPr>
            <a:spLocks noGrp="1"/>
          </p:cNvSpPr>
          <p:nvPr>
            <p:ph idx="1"/>
          </p:nvPr>
        </p:nvSpPr>
        <p:spPr>
          <a:xfrm>
            <a:off x="467544" y="3140968"/>
            <a:ext cx="8229600" cy="2016224"/>
          </a:xfrm>
        </p:spPr>
        <p:txBody>
          <a:bodyPr>
            <a:normAutofit lnSpcReduction="10000"/>
          </a:bodyPr>
          <a:lstStyle/>
          <a:p>
            <a:pPr marL="514350" indent="-514350">
              <a:spcBef>
                <a:spcPts val="0"/>
              </a:spcBef>
              <a:buNone/>
            </a:pPr>
            <a:r>
              <a:rPr lang="en-GB" sz="2000" b="1" dirty="0" smtClean="0">
                <a:solidFill>
                  <a:srgbClr val="221951">
                    <a:lumMod val="75000"/>
                  </a:srgbClr>
                </a:solidFill>
              </a:rPr>
              <a:t>OUTPUTS</a:t>
            </a:r>
          </a:p>
          <a:p>
            <a:pPr marL="514350" indent="-514350">
              <a:spcBef>
                <a:spcPts val="0"/>
              </a:spcBef>
              <a:buFont typeface="+mj-lt"/>
              <a:buAutoNum type="arabicPeriod"/>
            </a:pPr>
            <a:r>
              <a:rPr lang="en-GB" sz="2000" b="1" dirty="0" smtClean="0">
                <a:solidFill>
                  <a:srgbClr val="221951">
                    <a:lumMod val="75000"/>
                  </a:srgbClr>
                </a:solidFill>
              </a:rPr>
              <a:t>“ACCURATE” indicator based </a:t>
            </a:r>
          </a:p>
          <a:p>
            <a:pPr marL="514350" indent="-514350">
              <a:spcBef>
                <a:spcPts val="0"/>
              </a:spcBef>
              <a:buFont typeface="+mj-lt"/>
              <a:buAutoNum type="arabicPeriod"/>
            </a:pPr>
            <a:r>
              <a:rPr lang="en-GB" sz="2000" b="1" dirty="0" smtClean="0">
                <a:solidFill>
                  <a:srgbClr val="221951">
                    <a:lumMod val="75000"/>
                  </a:srgbClr>
                </a:solidFill>
              </a:rPr>
              <a:t>POTENTIALLY MEASURABLE indicator</a:t>
            </a:r>
          </a:p>
          <a:p>
            <a:pPr marL="514350" indent="-514350">
              <a:spcBef>
                <a:spcPts val="0"/>
              </a:spcBef>
              <a:buFont typeface="+mj-lt"/>
              <a:buAutoNum type="arabicPeriod"/>
            </a:pPr>
            <a:r>
              <a:rPr lang="en-GB" sz="2000" b="1" dirty="0" smtClean="0">
                <a:solidFill>
                  <a:srgbClr val="221951">
                    <a:lumMod val="75000"/>
                  </a:srgbClr>
                </a:solidFill>
              </a:rPr>
              <a:t>SHORT LIST OF QUALITY /PROCESS indicator </a:t>
            </a:r>
          </a:p>
          <a:p>
            <a:pPr marL="514350" indent="-514350">
              <a:spcBef>
                <a:spcPts val="0"/>
              </a:spcBef>
              <a:buNone/>
            </a:pPr>
            <a:r>
              <a:rPr lang="en-GB" sz="2000" b="1" dirty="0" smtClean="0">
                <a:solidFill>
                  <a:srgbClr val="221951">
                    <a:lumMod val="75000"/>
                  </a:srgbClr>
                </a:solidFill>
              </a:rPr>
              <a:t>	</a:t>
            </a:r>
            <a:r>
              <a:rPr lang="en-US" sz="2000" dirty="0" smtClean="0">
                <a:solidFill>
                  <a:srgbClr val="221951">
                    <a:lumMod val="75000"/>
                  </a:srgbClr>
                </a:solidFill>
              </a:rPr>
              <a:t>Some examples</a:t>
            </a:r>
            <a:endParaRPr lang="en-US" sz="2400" dirty="0" smtClean="0">
              <a:solidFill>
                <a:srgbClr val="221951">
                  <a:lumMod val="75000"/>
                </a:srgbClr>
              </a:solidFill>
            </a:endParaRPr>
          </a:p>
          <a:p>
            <a:pPr marL="914400" lvl="1" indent="-514350">
              <a:spcBef>
                <a:spcPts val="0"/>
              </a:spcBef>
            </a:pPr>
            <a:r>
              <a:rPr lang="en-US" sz="2000" dirty="0" smtClean="0">
                <a:solidFill>
                  <a:srgbClr val="221951">
                    <a:lumMod val="75000"/>
                  </a:srgbClr>
                </a:solidFill>
              </a:rPr>
              <a:t>Treatment completion rate</a:t>
            </a:r>
          </a:p>
          <a:p>
            <a:pPr marL="914400" lvl="1" indent="-514350">
              <a:spcBef>
                <a:spcPts val="0"/>
              </a:spcBef>
            </a:pPr>
            <a:r>
              <a:rPr lang="en-US" sz="2000" dirty="0" smtClean="0">
                <a:solidFill>
                  <a:srgbClr val="221951">
                    <a:lumMod val="75000"/>
                  </a:srgbClr>
                </a:solidFill>
              </a:rPr>
              <a:t>Drug commodity stock out</a:t>
            </a:r>
          </a:p>
        </p:txBody>
      </p:sp>
      <p:sp>
        <p:nvSpPr>
          <p:cNvPr id="8" name="Rectangle 3"/>
          <p:cNvSpPr txBox="1">
            <a:spLocks noChangeArrowheads="1"/>
          </p:cNvSpPr>
          <p:nvPr/>
        </p:nvSpPr>
        <p:spPr bwMode="gray">
          <a:xfrm>
            <a:off x="539552" y="764704"/>
            <a:ext cx="8424936" cy="208823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spcBef>
                <a:spcPts val="0"/>
              </a:spcBef>
            </a:pPr>
            <a:r>
              <a:rPr lang="en-GB" sz="2000" u="sng" dirty="0" smtClean="0">
                <a:solidFill>
                  <a:srgbClr val="221951">
                    <a:lumMod val="75000"/>
                  </a:srgbClr>
                </a:solidFill>
              </a:rPr>
              <a:t>Tasks</a:t>
            </a:r>
          </a:p>
          <a:p>
            <a:pPr>
              <a:spcBef>
                <a:spcPts val="0"/>
              </a:spcBef>
            </a:pPr>
            <a:r>
              <a:rPr lang="en-GB" sz="2000" dirty="0" smtClean="0">
                <a:solidFill>
                  <a:srgbClr val="221951">
                    <a:lumMod val="75000"/>
                  </a:srgbClr>
                </a:solidFill>
              </a:rPr>
              <a:t>DEFINITON </a:t>
            </a:r>
            <a:r>
              <a:rPr lang="en-GB" sz="2000" b="0" dirty="0" smtClean="0">
                <a:solidFill>
                  <a:srgbClr val="221951">
                    <a:lumMod val="75000"/>
                  </a:srgbClr>
                </a:solidFill>
              </a:rPr>
              <a:t>of the intervention</a:t>
            </a:r>
          </a:p>
          <a:p>
            <a:pPr>
              <a:spcBef>
                <a:spcPts val="0"/>
              </a:spcBef>
            </a:pPr>
            <a:endParaRPr lang="en-GB" sz="800" b="0" dirty="0" smtClean="0">
              <a:solidFill>
                <a:srgbClr val="221951">
                  <a:lumMod val="75000"/>
                </a:srgbClr>
              </a:solidFill>
            </a:endParaRPr>
          </a:p>
          <a:p>
            <a:pPr>
              <a:spcBef>
                <a:spcPts val="0"/>
              </a:spcBef>
            </a:pPr>
            <a:endParaRPr lang="en-GB" sz="200" b="0" dirty="0" smtClean="0">
              <a:solidFill>
                <a:srgbClr val="221951">
                  <a:lumMod val="75000"/>
                </a:srgbClr>
              </a:solidFill>
            </a:endParaRPr>
          </a:p>
          <a:p>
            <a:pPr>
              <a:spcBef>
                <a:spcPts val="0"/>
              </a:spcBef>
            </a:pPr>
            <a:r>
              <a:rPr lang="en-GB" sz="2000" dirty="0" smtClean="0">
                <a:solidFill>
                  <a:srgbClr val="221951">
                    <a:lumMod val="75000"/>
                  </a:srgbClr>
                </a:solidFill>
              </a:rPr>
              <a:t>NUMERATOR </a:t>
            </a:r>
            <a:r>
              <a:rPr lang="en-GB" sz="2000" b="0" dirty="0" smtClean="0">
                <a:solidFill>
                  <a:srgbClr val="221951">
                    <a:lumMod val="75000"/>
                  </a:srgbClr>
                </a:solidFill>
              </a:rPr>
              <a:t>as simple as possible and for now safer to avoid compound versions</a:t>
            </a:r>
          </a:p>
          <a:p>
            <a:pPr>
              <a:spcBef>
                <a:spcPts val="0"/>
              </a:spcBef>
            </a:pPr>
            <a:endParaRPr lang="en-GB" sz="800" b="0" dirty="0" smtClean="0">
              <a:solidFill>
                <a:srgbClr val="221951">
                  <a:lumMod val="75000"/>
                </a:srgbClr>
              </a:solidFill>
            </a:endParaRPr>
          </a:p>
          <a:p>
            <a:pPr>
              <a:spcBef>
                <a:spcPts val="0"/>
              </a:spcBef>
            </a:pPr>
            <a:endParaRPr lang="en-GB" sz="300" b="0" dirty="0" smtClean="0">
              <a:solidFill>
                <a:srgbClr val="221951">
                  <a:lumMod val="75000"/>
                </a:srgbClr>
              </a:solidFill>
            </a:endParaRPr>
          </a:p>
          <a:p>
            <a:pPr>
              <a:spcBef>
                <a:spcPts val="0"/>
              </a:spcBef>
            </a:pPr>
            <a:r>
              <a:rPr lang="en-GB" sz="2000" dirty="0" smtClean="0">
                <a:solidFill>
                  <a:srgbClr val="221951">
                    <a:lumMod val="75000"/>
                  </a:srgbClr>
                </a:solidFill>
              </a:rPr>
              <a:t>DENOMINATOR </a:t>
            </a:r>
          </a:p>
          <a:p>
            <a:pPr>
              <a:spcBef>
                <a:spcPts val="0"/>
              </a:spcBef>
            </a:pPr>
            <a:r>
              <a:rPr lang="en-GB" sz="2000" b="0" dirty="0" smtClean="0">
                <a:solidFill>
                  <a:srgbClr val="221951">
                    <a:lumMod val="75000"/>
                  </a:srgbClr>
                </a:solidFill>
              </a:rPr>
              <a:t>Given issue of measuring “at risk” group eg babies (neonates &lt;2000 </a:t>
            </a:r>
            <a:r>
              <a:rPr lang="en-GB" sz="2000" b="0" dirty="0" err="1" smtClean="0">
                <a:solidFill>
                  <a:srgbClr val="221951">
                    <a:lumMod val="75000"/>
                  </a:srgbClr>
                </a:solidFill>
              </a:rPr>
              <a:t>gms</a:t>
            </a:r>
            <a:r>
              <a:rPr lang="en-GB" sz="2000" b="0" dirty="0" smtClean="0">
                <a:solidFill>
                  <a:srgbClr val="221951">
                    <a:lumMod val="75000"/>
                  </a:srgbClr>
                </a:solidFill>
              </a:rPr>
              <a:t>)</a:t>
            </a:r>
          </a:p>
          <a:p>
            <a:pPr>
              <a:spcBef>
                <a:spcPts val="0"/>
              </a:spcBef>
            </a:pPr>
            <a:r>
              <a:rPr lang="en-GB" sz="2000" b="0" dirty="0" smtClean="0">
                <a:solidFill>
                  <a:srgbClr val="221951">
                    <a:lumMod val="75000"/>
                  </a:srgbClr>
                </a:solidFill>
              </a:rPr>
              <a:t> consider alternatives such as used by EPI eg per 100 live births</a:t>
            </a:r>
          </a:p>
          <a:p>
            <a:pPr>
              <a:spcBef>
                <a:spcPts val="0"/>
              </a:spcBef>
            </a:pPr>
            <a:endParaRPr lang="en-US" sz="1800" b="0" dirty="0" smtClean="0">
              <a:solidFill>
                <a:srgbClr val="221951">
                  <a:lumMod val="75000"/>
                </a:srgbClr>
              </a:solidFill>
            </a:endParaRPr>
          </a:p>
          <a:p>
            <a:pPr lvl="1">
              <a:spcBef>
                <a:spcPts val="0"/>
              </a:spcBef>
              <a:buNone/>
            </a:pPr>
            <a:endParaRPr lang="en-US" sz="1800" dirty="0" smtClean="0">
              <a:solidFill>
                <a:srgbClr val="221951">
                  <a:lumMod val="75000"/>
                </a:srgbClr>
              </a:solidFill>
            </a:endParaRPr>
          </a:p>
          <a:p>
            <a:pPr>
              <a:spcBef>
                <a:spcPts val="0"/>
              </a:spcBef>
            </a:pPr>
            <a:endParaRPr lang="en-GB" sz="2000" dirty="0" smtClean="0">
              <a:solidFill>
                <a:srgbClr val="221951">
                  <a:lumMod val="75000"/>
                </a:srgbClr>
              </a:solidFill>
            </a:endParaRPr>
          </a:p>
          <a:p>
            <a:pPr>
              <a:spcBef>
                <a:spcPts val="0"/>
              </a:spcBef>
            </a:pPr>
            <a:endParaRPr lang="en-GB" sz="1100" dirty="0" smtClean="0">
              <a:solidFill>
                <a:srgbClr val="221951">
                  <a:lumMod val="75000"/>
                </a:srgbClr>
              </a:solidFill>
            </a:endParaRPr>
          </a:p>
          <a:p>
            <a:pPr>
              <a:spcBef>
                <a:spcPts val="0"/>
              </a:spcBef>
            </a:pPr>
            <a:r>
              <a:rPr lang="en-GB" sz="2000" dirty="0" smtClean="0">
                <a:solidFill>
                  <a:srgbClr val="221951">
                    <a:lumMod val="75000"/>
                  </a:srgbClr>
                </a:solidFill>
              </a:rPr>
              <a:t>		</a:t>
            </a:r>
          </a:p>
          <a:p>
            <a:pPr lvl="4">
              <a:spcBef>
                <a:spcPts val="0"/>
              </a:spcBef>
              <a:buFontTx/>
              <a:buNone/>
            </a:pPr>
            <a:endParaRPr lang="en-GB" sz="1050" dirty="0" smtClean="0">
              <a:solidFill>
                <a:srgbClr val="221951">
                  <a:lumMod val="75000"/>
                </a:srgbClr>
              </a:solidFill>
            </a:endParaRPr>
          </a:p>
        </p:txBody>
      </p:sp>
      <p:sp>
        <p:nvSpPr>
          <p:cNvPr id="9" name="Rectangle 8"/>
          <p:cNvSpPr>
            <a:spLocks noChangeArrowheads="1"/>
          </p:cNvSpPr>
          <p:nvPr/>
        </p:nvSpPr>
        <p:spPr bwMode="auto">
          <a:xfrm>
            <a:off x="-17461" y="5373216"/>
            <a:ext cx="9161463" cy="1473460"/>
          </a:xfrm>
          <a:prstGeom prst="rect">
            <a:avLst/>
          </a:prstGeom>
          <a:solidFill>
            <a:schemeClr val="tx2">
              <a:lumMod val="75000"/>
            </a:schemeClr>
          </a:solidFill>
          <a:ln w="9525">
            <a:solidFill>
              <a:srgbClr val="7030A0"/>
            </a:solidFill>
            <a:miter lim="800000"/>
            <a:headEnd/>
            <a:tailEnd/>
          </a:ln>
        </p:spPr>
        <p:txBody>
          <a:bodyPr/>
          <a:lstStyle/>
          <a:p>
            <a:pPr marL="808038" indent="-350838" algn="ctr" fontAlgn="base"/>
            <a:r>
              <a:rPr lang="en-US" sz="2400" b="1" dirty="0" smtClean="0">
                <a:solidFill>
                  <a:srgbClr val="FFFFFF"/>
                </a:solidFill>
              </a:rPr>
              <a:t>4 of the 5 interventions are primarily implemented  at facility level and are challenging to collect through maternal recall in surveys so facility focus for validation initially more efficient </a:t>
            </a:r>
          </a:p>
          <a:p>
            <a:pPr marL="808038" indent="-350838" algn="ctr" fontAlgn="base"/>
            <a:endParaRPr lang="en-US" sz="2400" b="1" dirty="0" smtClean="0">
              <a:solidFill>
                <a:srgbClr val="FFFFFF"/>
              </a:solidFill>
            </a:endParaRPr>
          </a:p>
        </p:txBody>
      </p:sp>
    </p:spTree>
    <p:extLst>
      <p:ext uri="{BB962C8B-B14F-4D97-AF65-F5344CB8AC3E}">
        <p14:creationId xmlns:p14="http://schemas.microsoft.com/office/powerpoint/2010/main" val="437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3491880" y="908720"/>
          <a:ext cx="5544616" cy="5608320"/>
        </p:xfrm>
        <a:graphic>
          <a:graphicData uri="http://schemas.openxmlformats.org/drawingml/2006/table">
            <a:tbl>
              <a:tblPr/>
              <a:tblGrid>
                <a:gridCol w="2395821"/>
                <a:gridCol w="3148795"/>
              </a:tblGrid>
              <a:tr h="0">
                <a:tc>
                  <a:txBody>
                    <a:bodyPr/>
                    <a:lstStyle/>
                    <a:p>
                      <a:pPr>
                        <a:lnSpc>
                          <a:spcPct val="115000"/>
                        </a:lnSpc>
                        <a:spcAft>
                          <a:spcPts val="0"/>
                        </a:spcAft>
                      </a:pPr>
                      <a:r>
                        <a:rPr lang="en-US" sz="1600" dirty="0">
                          <a:solidFill>
                            <a:schemeClr val="accent1"/>
                          </a:solidFill>
                          <a:latin typeface="Calibri" pitchFamily="34" charset="0"/>
                          <a:ea typeface="Calibri"/>
                          <a:cs typeface="Times New Roman"/>
                        </a:rPr>
                        <a:t>CO CHAIRS </a:t>
                      </a:r>
                      <a:endParaRPr lang="en-GB" sz="2000" dirty="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15000"/>
                        </a:lnSpc>
                        <a:spcAft>
                          <a:spcPts val="0"/>
                        </a:spcAft>
                      </a:pPr>
                      <a:r>
                        <a:rPr lang="en-US" sz="1600" dirty="0" smtClean="0">
                          <a:solidFill>
                            <a:schemeClr val="accent1"/>
                          </a:solidFill>
                          <a:latin typeface="Calibri" pitchFamily="34" charset="0"/>
                          <a:ea typeface="Calibri"/>
                          <a:cs typeface="Times New Roman"/>
                        </a:rPr>
                        <a:t>WHO</a:t>
                      </a:r>
                      <a:r>
                        <a:rPr lang="en-US" sz="1600" dirty="0">
                          <a:solidFill>
                            <a:schemeClr val="accent1"/>
                          </a:solidFill>
                          <a:latin typeface="Calibri" pitchFamily="34" charset="0"/>
                          <a:ea typeface="Calibri"/>
                          <a:cs typeface="Times New Roman"/>
                        </a:rPr>
                        <a:t>: Matthews </a:t>
                      </a:r>
                      <a:r>
                        <a:rPr lang="en-US" sz="1600" dirty="0" err="1" smtClean="0">
                          <a:solidFill>
                            <a:schemeClr val="accent1"/>
                          </a:solidFill>
                          <a:latin typeface="Calibri" pitchFamily="34" charset="0"/>
                          <a:ea typeface="Calibri"/>
                          <a:cs typeface="Times New Roman"/>
                        </a:rPr>
                        <a:t>Mathai</a:t>
                      </a:r>
                      <a:endParaRPr lang="en-US" sz="1600" dirty="0" smtClean="0">
                        <a:solidFill>
                          <a:schemeClr val="accent1"/>
                        </a:solidFill>
                        <a:latin typeface="Calibri" pitchFamily="34" charset="0"/>
                        <a:ea typeface="Calibri"/>
                        <a:cs typeface="Times New Roman"/>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600" dirty="0" smtClean="0">
                          <a:solidFill>
                            <a:schemeClr val="accent1"/>
                          </a:solidFill>
                          <a:latin typeface="Calibri" pitchFamily="34" charset="0"/>
                          <a:ea typeface="Calibri"/>
                          <a:cs typeface="Times New Roman"/>
                        </a:rPr>
                        <a:t>LSHTM:  Joy Lawn</a:t>
                      </a:r>
                      <a:endParaRPr lang="en-GB" sz="1600" dirty="0" smtClean="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38175">
                <a:tc>
                  <a:txBody>
                    <a:bodyPr/>
                    <a:lstStyle/>
                    <a:p>
                      <a:pPr>
                        <a:lnSpc>
                          <a:spcPct val="115000"/>
                        </a:lnSpc>
                        <a:spcAft>
                          <a:spcPts val="0"/>
                        </a:spcAft>
                      </a:pPr>
                      <a:r>
                        <a:rPr lang="en-US" sz="1600" dirty="0" smtClean="0">
                          <a:solidFill>
                            <a:schemeClr val="accent1"/>
                          </a:solidFill>
                          <a:latin typeface="Calibri" pitchFamily="34" charset="0"/>
                          <a:ea typeface="Calibri"/>
                          <a:cs typeface="Times New Roman"/>
                        </a:rPr>
                        <a:t>COORDINATION GROUP</a:t>
                      </a:r>
                    </a:p>
                    <a:p>
                      <a:pPr>
                        <a:lnSpc>
                          <a:spcPct val="115000"/>
                        </a:lnSpc>
                        <a:spcAft>
                          <a:spcPts val="0"/>
                        </a:spcAft>
                      </a:pPr>
                      <a:r>
                        <a:rPr lang="en-US" sz="1600" dirty="0" smtClean="0">
                          <a:solidFill>
                            <a:schemeClr val="accent1"/>
                          </a:solidFill>
                          <a:latin typeface="Calibri" pitchFamily="34" charset="0"/>
                          <a:ea typeface="Calibri"/>
                          <a:cs typeface="Times New Roman"/>
                        </a:rPr>
                        <a:t>(purpose</a:t>
                      </a:r>
                      <a:r>
                        <a:rPr lang="en-US" sz="1600" baseline="0" dirty="0" smtClean="0">
                          <a:solidFill>
                            <a:schemeClr val="accent1"/>
                          </a:solidFill>
                          <a:latin typeface="Calibri" pitchFamily="34" charset="0"/>
                          <a:ea typeface="Calibri"/>
                          <a:cs typeface="Times New Roman"/>
                        </a:rPr>
                        <a:t> to link to existing  metrics work, and </a:t>
                      </a:r>
                      <a:r>
                        <a:rPr lang="en-US" sz="1600" baseline="0" dirty="0" err="1" smtClean="0">
                          <a:solidFill>
                            <a:schemeClr val="accent1"/>
                          </a:solidFill>
                          <a:latin typeface="Calibri" pitchFamily="34" charset="0"/>
                          <a:ea typeface="Calibri"/>
                          <a:cs typeface="Times New Roman"/>
                        </a:rPr>
                        <a:t>institutionalise</a:t>
                      </a:r>
                      <a:r>
                        <a:rPr lang="en-US" sz="1600" baseline="0" dirty="0" smtClean="0">
                          <a:solidFill>
                            <a:schemeClr val="accent1"/>
                          </a:solidFill>
                          <a:latin typeface="Calibri" pitchFamily="34" charset="0"/>
                          <a:ea typeface="Calibri"/>
                          <a:cs typeface="Times New Roman"/>
                        </a:rPr>
                        <a:t>)</a:t>
                      </a:r>
                      <a:r>
                        <a:rPr lang="en-US" sz="1600" dirty="0" smtClean="0">
                          <a:solidFill>
                            <a:schemeClr val="accent1"/>
                          </a:solidFill>
                          <a:latin typeface="Calibri" pitchFamily="34" charset="0"/>
                          <a:ea typeface="Calibri"/>
                          <a:cs typeface="Times New Roman"/>
                        </a:rPr>
                        <a:t> </a:t>
                      </a:r>
                      <a:endParaRPr lang="en-GB" sz="2000" dirty="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solidFill>
                            <a:schemeClr val="accent1"/>
                          </a:solidFill>
                          <a:latin typeface="Calibri" pitchFamily="34" charset="0"/>
                          <a:ea typeface="Calibri"/>
                          <a:cs typeface="Times New Roman"/>
                        </a:rPr>
                        <a:t>UNICEF: Holly Newby plus </a:t>
                      </a:r>
                      <a:r>
                        <a:rPr lang="en-US" sz="1600" dirty="0" smtClean="0">
                          <a:solidFill>
                            <a:schemeClr val="accent1"/>
                          </a:solidFill>
                          <a:latin typeface="Calibri" pitchFamily="34" charset="0"/>
                          <a:ea typeface="Calibri"/>
                          <a:cs typeface="Times New Roman"/>
                        </a:rPr>
                        <a:t>alternate</a:t>
                      </a:r>
                    </a:p>
                    <a:p>
                      <a:pPr>
                        <a:lnSpc>
                          <a:spcPct val="115000"/>
                        </a:lnSpc>
                        <a:spcAft>
                          <a:spcPts val="0"/>
                        </a:spcAft>
                      </a:pPr>
                      <a:r>
                        <a:rPr lang="en-US" sz="1600" dirty="0" smtClean="0">
                          <a:solidFill>
                            <a:schemeClr val="accent1"/>
                          </a:solidFill>
                          <a:latin typeface="Calibri" pitchFamily="34" charset="0"/>
                          <a:ea typeface="Calibri"/>
                          <a:cs typeface="Times New Roman"/>
                        </a:rPr>
                        <a:t>UNFPA: </a:t>
                      </a:r>
                      <a:r>
                        <a:rPr lang="en-US" sz="1600" dirty="0" err="1" smtClean="0">
                          <a:solidFill>
                            <a:schemeClr val="accent1"/>
                          </a:solidFill>
                          <a:latin typeface="Calibri" pitchFamily="34" charset="0"/>
                          <a:ea typeface="Calibri"/>
                          <a:cs typeface="Times New Roman"/>
                        </a:rPr>
                        <a:t>Sennen</a:t>
                      </a:r>
                      <a:r>
                        <a:rPr lang="en-US" sz="1600" dirty="0" smtClean="0">
                          <a:solidFill>
                            <a:schemeClr val="accent1"/>
                          </a:solidFill>
                          <a:latin typeface="Calibri" pitchFamily="34" charset="0"/>
                          <a:ea typeface="Calibri"/>
                          <a:cs typeface="Times New Roman"/>
                        </a:rPr>
                        <a:t> </a:t>
                      </a:r>
                      <a:r>
                        <a:rPr lang="en-US" sz="1600" dirty="0" err="1" smtClean="0">
                          <a:solidFill>
                            <a:schemeClr val="accent1"/>
                          </a:solidFill>
                          <a:latin typeface="Calibri" pitchFamily="34" charset="0"/>
                          <a:ea typeface="Calibri"/>
                          <a:cs typeface="Times New Roman"/>
                        </a:rPr>
                        <a:t>Hounton</a:t>
                      </a:r>
                      <a:endParaRPr lang="en-GB" sz="2000" dirty="0">
                        <a:solidFill>
                          <a:schemeClr val="accent1"/>
                        </a:solidFill>
                        <a:latin typeface="Calibri" pitchFamily="34" charset="0"/>
                        <a:ea typeface="Calibri"/>
                        <a:cs typeface="Times New Roman"/>
                      </a:endParaRPr>
                    </a:p>
                    <a:p>
                      <a:pPr>
                        <a:lnSpc>
                          <a:spcPct val="115000"/>
                        </a:lnSpc>
                        <a:spcAft>
                          <a:spcPts val="0"/>
                        </a:spcAft>
                      </a:pPr>
                      <a:r>
                        <a:rPr lang="en-US" sz="1600" dirty="0">
                          <a:solidFill>
                            <a:schemeClr val="accent1"/>
                          </a:solidFill>
                          <a:latin typeface="Calibri" pitchFamily="34" charset="0"/>
                          <a:ea typeface="Calibri"/>
                          <a:cs typeface="Times New Roman"/>
                        </a:rPr>
                        <a:t>SNL/NBITWG: Lara </a:t>
                      </a:r>
                      <a:r>
                        <a:rPr lang="en-US" sz="1600" dirty="0" err="1" smtClean="0">
                          <a:solidFill>
                            <a:schemeClr val="accent1"/>
                          </a:solidFill>
                          <a:latin typeface="Calibri" pitchFamily="34" charset="0"/>
                          <a:ea typeface="Calibri"/>
                          <a:cs typeface="Times New Roman"/>
                        </a:rPr>
                        <a:t>Vaz</a:t>
                      </a:r>
                      <a:endParaRPr lang="en-US" sz="1600" dirty="0" smtClean="0">
                        <a:solidFill>
                          <a:schemeClr val="accent1"/>
                        </a:solidFill>
                        <a:latin typeface="Calibri" pitchFamily="34" charset="0"/>
                        <a:ea typeface="Calibri"/>
                        <a:cs typeface="Times New Roman"/>
                      </a:endParaRPr>
                    </a:p>
                    <a:p>
                      <a:pPr>
                        <a:lnSpc>
                          <a:spcPct val="115000"/>
                        </a:lnSpc>
                        <a:spcAft>
                          <a:spcPts val="0"/>
                        </a:spcAft>
                      </a:pPr>
                      <a:r>
                        <a:rPr lang="en-US" sz="1600" dirty="0" smtClean="0">
                          <a:solidFill>
                            <a:schemeClr val="accent1"/>
                          </a:solidFill>
                          <a:latin typeface="Calibri" pitchFamily="34" charset="0"/>
                          <a:ea typeface="Calibri"/>
                          <a:cs typeface="Times New Roman"/>
                        </a:rPr>
                        <a:t>CIFF</a:t>
                      </a:r>
                      <a:r>
                        <a:rPr lang="en-US" sz="1600" dirty="0">
                          <a:solidFill>
                            <a:schemeClr val="accent1"/>
                          </a:solidFill>
                          <a:latin typeface="Calibri" pitchFamily="34" charset="0"/>
                          <a:ea typeface="Calibri"/>
                          <a:cs typeface="Times New Roman"/>
                        </a:rPr>
                        <a:t>: Suzanne Fournier  </a:t>
                      </a:r>
                      <a:endParaRPr lang="en-GB" sz="2000" dirty="0">
                        <a:solidFill>
                          <a:schemeClr val="accent1"/>
                        </a:solidFill>
                        <a:latin typeface="Calibri" pitchFamily="34" charset="0"/>
                        <a:ea typeface="Calibri"/>
                        <a:cs typeface="Times New Roman"/>
                      </a:endParaRPr>
                    </a:p>
                    <a:p>
                      <a:pPr>
                        <a:lnSpc>
                          <a:spcPct val="115000"/>
                        </a:lnSpc>
                        <a:spcAft>
                          <a:spcPts val="0"/>
                        </a:spcAft>
                      </a:pPr>
                      <a:r>
                        <a:rPr lang="en-US" sz="1600" dirty="0">
                          <a:solidFill>
                            <a:schemeClr val="accent1"/>
                          </a:solidFill>
                          <a:latin typeface="Calibri" pitchFamily="34" charset="0"/>
                          <a:ea typeface="Calibri"/>
                          <a:cs typeface="Times New Roman"/>
                        </a:rPr>
                        <a:t>Gates: John </a:t>
                      </a:r>
                      <a:r>
                        <a:rPr lang="en-US" sz="1600" dirty="0" smtClean="0">
                          <a:solidFill>
                            <a:schemeClr val="accent1"/>
                          </a:solidFill>
                          <a:latin typeface="Calibri" pitchFamily="34" charset="0"/>
                          <a:ea typeface="Calibri"/>
                          <a:cs typeface="Times New Roman"/>
                        </a:rPr>
                        <a:t>Grove</a:t>
                      </a:r>
                    </a:p>
                    <a:p>
                      <a:pPr>
                        <a:lnSpc>
                          <a:spcPct val="115000"/>
                        </a:lnSpc>
                        <a:spcAft>
                          <a:spcPts val="0"/>
                        </a:spcAft>
                      </a:pPr>
                      <a:r>
                        <a:rPr lang="en-US" sz="1600" dirty="0" smtClean="0">
                          <a:solidFill>
                            <a:schemeClr val="accent1"/>
                          </a:solidFill>
                          <a:latin typeface="Calibri" pitchFamily="34" charset="0"/>
                          <a:ea typeface="Calibri"/>
                          <a:cs typeface="Times New Roman"/>
                        </a:rPr>
                        <a:t>USAID: </a:t>
                      </a:r>
                      <a:r>
                        <a:rPr lang="en-US" sz="1600" dirty="0" err="1" smtClean="0">
                          <a:solidFill>
                            <a:schemeClr val="accent1"/>
                          </a:solidFill>
                          <a:latin typeface="Calibri" pitchFamily="34" charset="0"/>
                          <a:ea typeface="Calibri"/>
                          <a:cs typeface="Times New Roman"/>
                        </a:rPr>
                        <a:t>Allisyn</a:t>
                      </a:r>
                      <a:r>
                        <a:rPr lang="en-US" sz="1600" dirty="0" smtClean="0">
                          <a:solidFill>
                            <a:schemeClr val="accent1"/>
                          </a:solidFill>
                          <a:latin typeface="Calibri" pitchFamily="34" charset="0"/>
                          <a:ea typeface="Calibri"/>
                          <a:cs typeface="Times New Roman"/>
                        </a:rPr>
                        <a:t> Moran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solidFill>
                            <a:schemeClr val="accent1"/>
                          </a:solidFill>
                          <a:latin typeface="Calibri" pitchFamily="34" charset="0"/>
                          <a:ea typeface="Calibri"/>
                          <a:cs typeface="Times New Roman"/>
                        </a:rPr>
                        <a:t>TASK TEAMS </a:t>
                      </a:r>
                      <a:endParaRPr lang="en-GB" sz="2000" dirty="0">
                        <a:solidFill>
                          <a:schemeClr val="accent1"/>
                        </a:solidFill>
                        <a:latin typeface="Calibri" pitchFamily="34" charset="0"/>
                        <a:ea typeface="Calibri"/>
                        <a:cs typeface="Times New Roman"/>
                      </a:endParaRPr>
                    </a:p>
                    <a:p>
                      <a:pPr>
                        <a:lnSpc>
                          <a:spcPct val="115000"/>
                        </a:lnSpc>
                        <a:spcAft>
                          <a:spcPts val="0"/>
                        </a:spcAft>
                      </a:pPr>
                      <a:r>
                        <a:rPr lang="en-US" sz="1600" dirty="0" smtClean="0">
                          <a:solidFill>
                            <a:schemeClr val="accent1"/>
                          </a:solidFill>
                          <a:latin typeface="Calibri" pitchFamily="34" charset="0"/>
                          <a:ea typeface="Calibri"/>
                          <a:cs typeface="Times New Roman"/>
                        </a:rPr>
                        <a:t>(working </a:t>
                      </a:r>
                      <a:r>
                        <a:rPr lang="en-US" sz="1600" dirty="0">
                          <a:solidFill>
                            <a:schemeClr val="accent1"/>
                          </a:solidFill>
                          <a:latin typeface="Calibri" pitchFamily="34" charset="0"/>
                          <a:ea typeface="Calibri"/>
                          <a:cs typeface="Times New Roman"/>
                        </a:rPr>
                        <a:t>on specific </a:t>
                      </a:r>
                      <a:r>
                        <a:rPr lang="en-US" sz="1600" dirty="0" smtClean="0">
                          <a:solidFill>
                            <a:schemeClr val="accent1"/>
                          </a:solidFill>
                          <a:latin typeface="Calibri" pitchFamily="34" charset="0"/>
                          <a:ea typeface="Calibri"/>
                          <a:cs typeface="Times New Roman"/>
                        </a:rPr>
                        <a:t>metrics, linked </a:t>
                      </a:r>
                      <a:r>
                        <a:rPr lang="en-US" sz="1600" dirty="0">
                          <a:solidFill>
                            <a:schemeClr val="accent1"/>
                          </a:solidFill>
                          <a:latin typeface="Calibri" pitchFamily="34" charset="0"/>
                          <a:ea typeface="Calibri"/>
                          <a:cs typeface="Times New Roman"/>
                        </a:rPr>
                        <a:t>with existing </a:t>
                      </a:r>
                      <a:r>
                        <a:rPr lang="en-US" sz="1600" dirty="0" smtClean="0">
                          <a:solidFill>
                            <a:schemeClr val="accent1"/>
                          </a:solidFill>
                          <a:latin typeface="Calibri" pitchFamily="34" charset="0"/>
                          <a:ea typeface="Calibri"/>
                          <a:cs typeface="Times New Roman"/>
                        </a:rPr>
                        <a:t>initiatives)</a:t>
                      </a:r>
                      <a:endParaRPr lang="en-GB" sz="2000" dirty="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smtClean="0">
                          <a:solidFill>
                            <a:schemeClr val="accent1"/>
                          </a:solidFill>
                          <a:latin typeface="Calibri" pitchFamily="34" charset="0"/>
                          <a:ea typeface="Calibri"/>
                          <a:cs typeface="Times New Roman"/>
                        </a:rPr>
                        <a:t>Task </a:t>
                      </a:r>
                      <a:r>
                        <a:rPr lang="en-US" sz="1600" dirty="0">
                          <a:solidFill>
                            <a:schemeClr val="accent1"/>
                          </a:solidFill>
                          <a:latin typeface="Calibri" pitchFamily="34" charset="0"/>
                          <a:ea typeface="Calibri"/>
                          <a:cs typeface="Times New Roman"/>
                        </a:rPr>
                        <a:t>teams </a:t>
                      </a:r>
                      <a:endParaRPr lang="en-US" sz="1600" dirty="0" smtClean="0">
                        <a:solidFill>
                          <a:schemeClr val="accent1"/>
                        </a:solidFill>
                        <a:latin typeface="Calibri" pitchFamily="34" charset="0"/>
                        <a:ea typeface="Calibri"/>
                        <a:cs typeface="Times New Roman"/>
                      </a:endParaRPr>
                    </a:p>
                    <a:p>
                      <a:pPr>
                        <a:lnSpc>
                          <a:spcPct val="115000"/>
                        </a:lnSpc>
                        <a:spcAft>
                          <a:spcPts val="0"/>
                        </a:spcAft>
                      </a:pPr>
                      <a:r>
                        <a:rPr lang="en-US" sz="1600" dirty="0" smtClean="0">
                          <a:solidFill>
                            <a:schemeClr val="accent1"/>
                          </a:solidFill>
                          <a:latin typeface="Calibri" pitchFamily="34" charset="0"/>
                          <a:ea typeface="Calibri"/>
                          <a:cs typeface="Times New Roman"/>
                        </a:rPr>
                        <a:t>Initial focus on the 4+1 specific</a:t>
                      </a:r>
                      <a:r>
                        <a:rPr lang="en-US" sz="1600" baseline="0" dirty="0" smtClean="0">
                          <a:solidFill>
                            <a:schemeClr val="accent1"/>
                          </a:solidFill>
                          <a:latin typeface="Calibri" pitchFamily="34" charset="0"/>
                          <a:ea typeface="Calibri"/>
                          <a:cs typeface="Times New Roman"/>
                        </a:rPr>
                        <a:t> newborn care interventions</a:t>
                      </a:r>
                      <a:endParaRPr lang="en-US" sz="1600" dirty="0" smtClean="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solidFill>
                            <a:schemeClr val="accent1"/>
                          </a:solidFill>
                          <a:latin typeface="Calibri" pitchFamily="34" charset="0"/>
                          <a:ea typeface="Calibri"/>
                          <a:cs typeface="Times New Roman"/>
                        </a:rPr>
                        <a:t>WIDER INTEREST GROUP </a:t>
                      </a:r>
                      <a:endParaRPr lang="en-GB" sz="2000" dirty="0">
                        <a:solidFill>
                          <a:schemeClr val="accent1"/>
                        </a:solidFill>
                        <a:latin typeface="Calibri" pitchFamily="34" charset="0"/>
                        <a:ea typeface="Calibri"/>
                        <a:cs typeface="Times New Roman"/>
                      </a:endParaRPr>
                    </a:p>
                    <a:p>
                      <a:pPr>
                        <a:lnSpc>
                          <a:spcPct val="115000"/>
                        </a:lnSpc>
                        <a:spcAft>
                          <a:spcPts val="0"/>
                        </a:spcAft>
                      </a:pPr>
                      <a:r>
                        <a:rPr lang="en-US" sz="1600" dirty="0" smtClean="0">
                          <a:solidFill>
                            <a:schemeClr val="accent1"/>
                          </a:solidFill>
                          <a:latin typeface="Calibri" pitchFamily="34" charset="0"/>
                          <a:ea typeface="Calibri"/>
                          <a:cs typeface="Times New Roman"/>
                        </a:rPr>
                        <a:t>Very inclusive </a:t>
                      </a:r>
                      <a:endParaRPr lang="en-GB" sz="2000" dirty="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solidFill>
                            <a:schemeClr val="accent1"/>
                          </a:solidFill>
                          <a:latin typeface="Calibri" pitchFamily="34" charset="0"/>
                          <a:ea typeface="Calibri"/>
                          <a:cs typeface="Times New Roman"/>
                        </a:rPr>
                        <a:t>&gt;100 people drawn from wider metrics </a:t>
                      </a:r>
                      <a:r>
                        <a:rPr lang="en-US" sz="1600" dirty="0" smtClean="0">
                          <a:solidFill>
                            <a:schemeClr val="accent1"/>
                          </a:solidFill>
                          <a:latin typeface="Calibri" pitchFamily="34" charset="0"/>
                          <a:ea typeface="Calibri"/>
                          <a:cs typeface="Times New Roman"/>
                        </a:rPr>
                        <a:t>community including Newborn</a:t>
                      </a:r>
                      <a:r>
                        <a:rPr lang="en-US" sz="1600" baseline="0" dirty="0" smtClean="0">
                          <a:solidFill>
                            <a:schemeClr val="accent1"/>
                          </a:solidFill>
                          <a:latin typeface="Calibri" pitchFamily="34" charset="0"/>
                          <a:ea typeface="Calibri"/>
                          <a:cs typeface="Times New Roman"/>
                        </a:rPr>
                        <a:t> indicators technical working group</a:t>
                      </a:r>
                      <a:endParaRPr lang="en-GB" sz="2000" dirty="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solidFill>
                            <a:schemeClr val="accent1"/>
                          </a:solidFill>
                          <a:latin typeface="Calibri" pitchFamily="34" charset="0"/>
                          <a:ea typeface="Calibri"/>
                          <a:cs typeface="Times New Roman"/>
                        </a:rPr>
                        <a:t>INSTITUTIONAL PARTNERS </a:t>
                      </a:r>
                      <a:endParaRPr lang="en-GB" sz="2000" dirty="0">
                        <a:solidFill>
                          <a:schemeClr val="accent1"/>
                        </a:solidFill>
                        <a:latin typeface="Calibri" pitchFamily="34" charset="0"/>
                        <a:ea typeface="Calibri"/>
                        <a:cs typeface="Times New Roman"/>
                      </a:endParaRPr>
                    </a:p>
                    <a:p>
                      <a:pPr>
                        <a:lnSpc>
                          <a:spcPct val="115000"/>
                        </a:lnSpc>
                        <a:spcAft>
                          <a:spcPts val="0"/>
                        </a:spcAft>
                      </a:pPr>
                      <a:r>
                        <a:rPr lang="en-US" sz="1600" dirty="0" smtClean="0">
                          <a:solidFill>
                            <a:schemeClr val="accent1"/>
                          </a:solidFill>
                          <a:latin typeface="Calibri" pitchFamily="34" charset="0"/>
                          <a:ea typeface="Calibri"/>
                          <a:cs typeface="Times New Roman"/>
                        </a:rPr>
                        <a:t>to </a:t>
                      </a:r>
                      <a:r>
                        <a:rPr lang="en-US" sz="1600" dirty="0">
                          <a:solidFill>
                            <a:schemeClr val="accent1"/>
                          </a:solidFill>
                          <a:latin typeface="Calibri" pitchFamily="34" charset="0"/>
                          <a:ea typeface="Calibri"/>
                          <a:cs typeface="Times New Roman"/>
                        </a:rPr>
                        <a:t>build </a:t>
                      </a:r>
                      <a:r>
                        <a:rPr lang="en-US" sz="1600" dirty="0" smtClean="0">
                          <a:solidFill>
                            <a:schemeClr val="accent1"/>
                          </a:solidFill>
                          <a:latin typeface="Calibri" pitchFamily="34" charset="0"/>
                          <a:ea typeface="Calibri"/>
                          <a:cs typeface="Times New Roman"/>
                        </a:rPr>
                        <a:t>capacity especially</a:t>
                      </a:r>
                      <a:r>
                        <a:rPr lang="en-US" sz="1600" baseline="0" dirty="0" smtClean="0">
                          <a:solidFill>
                            <a:schemeClr val="accent1"/>
                          </a:solidFill>
                          <a:latin typeface="Calibri" pitchFamily="34" charset="0"/>
                          <a:ea typeface="Calibri"/>
                          <a:cs typeface="Times New Roman"/>
                        </a:rPr>
                        <a:t> </a:t>
                      </a:r>
                      <a:r>
                        <a:rPr lang="en-US" sz="1600" dirty="0" smtClean="0">
                          <a:solidFill>
                            <a:schemeClr val="accent1"/>
                          </a:solidFill>
                          <a:latin typeface="Calibri" pitchFamily="34" charset="0"/>
                          <a:ea typeface="Calibri"/>
                          <a:cs typeface="Times New Roman"/>
                        </a:rPr>
                        <a:t>Africa &amp; Asia </a:t>
                      </a:r>
                      <a:endParaRPr lang="en-GB" sz="2000" dirty="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solidFill>
                            <a:schemeClr val="accent1"/>
                          </a:solidFill>
                          <a:latin typeface="Calibri" pitchFamily="34" charset="0"/>
                          <a:ea typeface="Calibri"/>
                          <a:cs typeface="Times New Roman"/>
                        </a:rPr>
                        <a:t>Aim to have 2-4 academic institutional </a:t>
                      </a:r>
                      <a:r>
                        <a:rPr lang="en-US" sz="1600" dirty="0" smtClean="0">
                          <a:solidFill>
                            <a:schemeClr val="accent1"/>
                          </a:solidFill>
                          <a:latin typeface="Calibri" pitchFamily="34" charset="0"/>
                          <a:ea typeface="Calibri"/>
                          <a:cs typeface="Times New Roman"/>
                        </a:rPr>
                        <a:t>partners in high</a:t>
                      </a:r>
                      <a:r>
                        <a:rPr lang="en-US" sz="1600" baseline="0" dirty="0" smtClean="0">
                          <a:solidFill>
                            <a:schemeClr val="accent1"/>
                          </a:solidFill>
                          <a:latin typeface="Calibri" pitchFamily="34" charset="0"/>
                          <a:ea typeface="Calibri"/>
                          <a:cs typeface="Times New Roman"/>
                        </a:rPr>
                        <a:t> burden countries </a:t>
                      </a:r>
                      <a:r>
                        <a:rPr lang="en-US" sz="1600" dirty="0" smtClean="0">
                          <a:solidFill>
                            <a:schemeClr val="accent1"/>
                          </a:solidFill>
                          <a:latin typeface="Calibri" pitchFamily="34" charset="0"/>
                          <a:ea typeface="Calibri"/>
                          <a:cs typeface="Times New Roman"/>
                        </a:rPr>
                        <a:t>linked to EMEN pilot</a:t>
                      </a:r>
                      <a:r>
                        <a:rPr lang="en-US" sz="1600" baseline="0" dirty="0" smtClean="0">
                          <a:solidFill>
                            <a:schemeClr val="accent1"/>
                          </a:solidFill>
                          <a:latin typeface="Calibri" pitchFamily="34" charset="0"/>
                          <a:ea typeface="Calibri"/>
                          <a:cs typeface="Times New Roman"/>
                        </a:rPr>
                        <a:t> </a:t>
                      </a:r>
                      <a:r>
                        <a:rPr lang="en-US" sz="1600" dirty="0" smtClean="0">
                          <a:solidFill>
                            <a:schemeClr val="accent1"/>
                          </a:solidFill>
                          <a:latin typeface="Calibri" pitchFamily="34" charset="0"/>
                          <a:ea typeface="Calibri"/>
                          <a:cs typeface="Times New Roman"/>
                        </a:rPr>
                        <a:t>sites (Ghana, </a:t>
                      </a:r>
                      <a:r>
                        <a:rPr lang="en-US" sz="1600" dirty="0" err="1" smtClean="0">
                          <a:solidFill>
                            <a:schemeClr val="accent1"/>
                          </a:solidFill>
                          <a:latin typeface="Calibri" pitchFamily="34" charset="0"/>
                          <a:ea typeface="Calibri"/>
                          <a:cs typeface="Times New Roman"/>
                        </a:rPr>
                        <a:t>Tz</a:t>
                      </a:r>
                      <a:r>
                        <a:rPr lang="en-US" sz="1600" dirty="0" smtClean="0">
                          <a:solidFill>
                            <a:schemeClr val="accent1"/>
                          </a:solidFill>
                          <a:latin typeface="Calibri" pitchFamily="34" charset="0"/>
                          <a:ea typeface="Calibri"/>
                          <a:cs typeface="Times New Roman"/>
                        </a:rPr>
                        <a:t>, Bangladesh, Kenya)</a:t>
                      </a:r>
                      <a:endParaRPr lang="en-GB" sz="2000" dirty="0">
                        <a:solidFill>
                          <a:schemeClr val="accent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0289" name="Text Box 2"/>
          <p:cNvSpPr txBox="1">
            <a:spLocks noChangeArrowheads="1"/>
          </p:cNvSpPr>
          <p:nvPr/>
        </p:nvSpPr>
        <p:spPr bwMode="auto">
          <a:xfrm>
            <a:off x="179512" y="1412776"/>
            <a:ext cx="2160240" cy="41044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GB" sz="1600" b="1" dirty="0">
                <a:solidFill>
                  <a:srgbClr val="414141"/>
                </a:solidFill>
                <a:cs typeface="Arial" pitchFamily="34" charset="0"/>
              </a:rPr>
              <a:t>Every Newborn Management team </a:t>
            </a:r>
          </a:p>
          <a:p>
            <a:pPr algn="ctr" fontAlgn="base">
              <a:spcBef>
                <a:spcPct val="0"/>
              </a:spcBef>
              <a:spcAft>
                <a:spcPct val="0"/>
              </a:spcAft>
            </a:pPr>
            <a:endParaRPr lang="en-GB" sz="300" b="1" dirty="0">
              <a:solidFill>
                <a:srgbClr val="414141"/>
              </a:solidFill>
              <a:cs typeface="Arial" pitchFamily="34" charset="0"/>
            </a:endParaRPr>
          </a:p>
          <a:p>
            <a:pPr algn="ctr" fontAlgn="base">
              <a:spcBef>
                <a:spcPct val="0"/>
              </a:spcBef>
              <a:spcAft>
                <a:spcPct val="0"/>
              </a:spcAft>
            </a:pPr>
            <a:r>
              <a:rPr lang="en-GB" sz="1400" b="1" dirty="0" smtClean="0">
                <a:solidFill>
                  <a:srgbClr val="414141"/>
                </a:solidFill>
                <a:cs typeface="Arial" pitchFamily="34" charset="0"/>
              </a:rPr>
              <a:t> </a:t>
            </a:r>
            <a:r>
              <a:rPr lang="en-GB" sz="1400" b="1" dirty="0">
                <a:solidFill>
                  <a:srgbClr val="414141"/>
                </a:solidFill>
                <a:cs typeface="Arial" pitchFamily="34" charset="0"/>
              </a:rPr>
              <a:t>work streams</a:t>
            </a:r>
          </a:p>
        </p:txBody>
      </p:sp>
      <p:sp>
        <p:nvSpPr>
          <p:cNvPr id="16" name="Title 1"/>
          <p:cNvSpPr txBox="1">
            <a:spLocks/>
          </p:cNvSpPr>
          <p:nvPr/>
        </p:nvSpPr>
        <p:spPr>
          <a:xfrm>
            <a:off x="683568" y="0"/>
            <a:ext cx="8229600" cy="735660"/>
          </a:xfrm>
          <a:prstGeom prst="rect">
            <a:avLst/>
          </a:prstGeom>
        </p:spPr>
        <p:txBody>
          <a:bodyPr/>
          <a:lstStyle/>
          <a:p>
            <a:pPr algn="ctr" defTabSz="457200"/>
            <a:r>
              <a:rPr lang="en-US" sz="2400" dirty="0" smtClean="0">
                <a:solidFill>
                  <a:srgbClr val="463887">
                    <a:lumMod val="75000"/>
                  </a:srgbClr>
                </a:solidFill>
                <a:cs typeface="Arial" pitchFamily="34" charset="0"/>
              </a:rPr>
              <a:t>Every newborn management including ENAP Metrics </a:t>
            </a:r>
            <a:endParaRPr lang="en-US" sz="2400" dirty="0">
              <a:solidFill>
                <a:srgbClr val="463887">
                  <a:lumMod val="75000"/>
                </a:srgbClr>
              </a:solidFill>
              <a:cs typeface="Arial" pitchFamily="34" charset="0"/>
            </a:endParaRPr>
          </a:p>
        </p:txBody>
      </p:sp>
      <p:sp>
        <p:nvSpPr>
          <p:cNvPr id="7" name="TextBox 6"/>
          <p:cNvSpPr txBox="1"/>
          <p:nvPr/>
        </p:nvSpPr>
        <p:spPr>
          <a:xfrm>
            <a:off x="179512" y="3804429"/>
            <a:ext cx="3024336" cy="369332"/>
          </a:xfrm>
          <a:prstGeom prst="homePlate">
            <a:avLst/>
          </a:prstGeom>
          <a:solidFill>
            <a:schemeClr val="accent1"/>
          </a:solidFill>
          <a:ln w="38100">
            <a:noFill/>
          </a:ln>
        </p:spPr>
        <p:txBody>
          <a:bodyPr wrap="square" anchor="ctr">
            <a:spAutoFit/>
          </a:bodyPr>
          <a:lstStyle/>
          <a:p>
            <a:pPr defTabSz="457200" fontAlgn="base">
              <a:spcBef>
                <a:spcPct val="0"/>
              </a:spcBef>
              <a:spcAft>
                <a:spcPct val="0"/>
              </a:spcAft>
              <a:defRPr/>
            </a:pPr>
            <a:r>
              <a:rPr lang="en-US" b="1" dirty="0" smtClean="0">
                <a:solidFill>
                  <a:srgbClr val="FFFFFF"/>
                </a:solidFill>
                <a:cs typeface="Calibri" pitchFamily="34" charset="0"/>
              </a:rPr>
              <a:t>3. Advocacy </a:t>
            </a:r>
            <a:r>
              <a:rPr lang="en-US" b="1" dirty="0">
                <a:solidFill>
                  <a:srgbClr val="FFFFFF"/>
                </a:solidFill>
                <a:cs typeface="Calibri" pitchFamily="34" charset="0"/>
              </a:rPr>
              <a:t>&amp; </a:t>
            </a:r>
            <a:r>
              <a:rPr lang="en-US" b="1" dirty="0" err="1" smtClean="0">
                <a:solidFill>
                  <a:srgbClr val="FFFFFF"/>
                </a:solidFill>
                <a:cs typeface="Calibri" pitchFamily="34" charset="0"/>
              </a:rPr>
              <a:t>mobilisation</a:t>
            </a:r>
            <a:endParaRPr lang="en-US" b="1" dirty="0">
              <a:solidFill>
                <a:srgbClr val="FFFFFF"/>
              </a:solidFill>
              <a:cs typeface="Calibri" pitchFamily="34" charset="0"/>
            </a:endParaRPr>
          </a:p>
        </p:txBody>
      </p:sp>
      <p:sp>
        <p:nvSpPr>
          <p:cNvPr id="9" name="TextBox 8"/>
          <p:cNvSpPr txBox="1"/>
          <p:nvPr/>
        </p:nvSpPr>
        <p:spPr>
          <a:xfrm>
            <a:off x="179513" y="2263018"/>
            <a:ext cx="2952327" cy="369332"/>
          </a:xfrm>
          <a:prstGeom prst="homePlate">
            <a:avLst/>
          </a:prstGeom>
          <a:solidFill>
            <a:schemeClr val="accent1"/>
          </a:solidFill>
          <a:ln w="38100">
            <a:noFill/>
          </a:ln>
        </p:spPr>
        <p:txBody>
          <a:bodyPr wrap="square" anchor="ctr">
            <a:spAutoFit/>
          </a:bodyPr>
          <a:lstStyle/>
          <a:p>
            <a:pPr defTabSz="457200" fontAlgn="base">
              <a:spcBef>
                <a:spcPct val="0"/>
              </a:spcBef>
              <a:spcAft>
                <a:spcPct val="0"/>
              </a:spcAft>
              <a:defRPr/>
            </a:pPr>
            <a:r>
              <a:rPr lang="en-US" b="1" dirty="0" smtClean="0">
                <a:solidFill>
                  <a:srgbClr val="FFFFFF"/>
                </a:solidFill>
                <a:cs typeface="Calibri" pitchFamily="34" charset="0"/>
              </a:rPr>
              <a:t>1. Country </a:t>
            </a:r>
            <a:r>
              <a:rPr lang="en-US" b="1" dirty="0">
                <a:solidFill>
                  <a:srgbClr val="FFFFFF"/>
                </a:solidFill>
                <a:cs typeface="Calibri" pitchFamily="34" charset="0"/>
              </a:rPr>
              <a:t>Implementation</a:t>
            </a:r>
          </a:p>
        </p:txBody>
      </p:sp>
      <p:sp>
        <p:nvSpPr>
          <p:cNvPr id="10" name="TextBox 9"/>
          <p:cNvSpPr txBox="1"/>
          <p:nvPr/>
        </p:nvSpPr>
        <p:spPr>
          <a:xfrm>
            <a:off x="209316" y="2991623"/>
            <a:ext cx="3354572" cy="430887"/>
          </a:xfrm>
          <a:prstGeom prst="homePlate">
            <a:avLst/>
          </a:prstGeom>
          <a:solidFill>
            <a:schemeClr val="accent1"/>
          </a:solidFill>
          <a:ln w="38100">
            <a:noFill/>
          </a:ln>
        </p:spPr>
        <p:txBody>
          <a:bodyPr wrap="square" anchor="ctr">
            <a:spAutoFit/>
          </a:bodyPr>
          <a:lstStyle/>
          <a:p>
            <a:pPr defTabSz="457200" fontAlgn="base">
              <a:spcBef>
                <a:spcPct val="0"/>
              </a:spcBef>
              <a:spcAft>
                <a:spcPct val="0"/>
              </a:spcAft>
              <a:defRPr/>
            </a:pPr>
            <a:r>
              <a:rPr lang="en-US" sz="2200" b="1" dirty="0" smtClean="0">
                <a:solidFill>
                  <a:srgbClr val="FFFFFF"/>
                </a:solidFill>
                <a:cs typeface="Calibri" pitchFamily="34" charset="0"/>
              </a:rPr>
              <a:t>2. ENAP Metrics group</a:t>
            </a:r>
            <a:endParaRPr lang="en-US" sz="2200" b="1" dirty="0">
              <a:solidFill>
                <a:srgbClr val="FFFFFF"/>
              </a:solidFill>
              <a:cs typeface="Calibri" pitchFamily="34" charset="0"/>
            </a:endParaRPr>
          </a:p>
        </p:txBody>
      </p:sp>
      <p:sp>
        <p:nvSpPr>
          <p:cNvPr id="12" name="Rectangle 11"/>
          <p:cNvSpPr/>
          <p:nvPr/>
        </p:nvSpPr>
        <p:spPr>
          <a:xfrm>
            <a:off x="179512" y="4149080"/>
            <a:ext cx="1458413" cy="523220"/>
          </a:xfrm>
          <a:prstGeom prst="rect">
            <a:avLst/>
          </a:prstGeom>
        </p:spPr>
        <p:txBody>
          <a:bodyPr wrap="none">
            <a:spAutoFit/>
          </a:bodyPr>
          <a:lstStyle/>
          <a:p>
            <a:r>
              <a:rPr lang="en-US" sz="1400" dirty="0">
                <a:solidFill>
                  <a:srgbClr val="463887">
                    <a:lumMod val="75000"/>
                  </a:srgbClr>
                </a:solidFill>
                <a:cs typeface="Arial" pitchFamily="34" charset="0"/>
              </a:rPr>
              <a:t>UNF/PMNCH &amp; </a:t>
            </a:r>
          </a:p>
          <a:p>
            <a:r>
              <a:rPr lang="en-US" sz="1400" dirty="0">
                <a:solidFill>
                  <a:srgbClr val="463887">
                    <a:lumMod val="75000"/>
                  </a:srgbClr>
                </a:solidFill>
                <a:cs typeface="Arial" pitchFamily="34" charset="0"/>
              </a:rPr>
              <a:t>Save the Children</a:t>
            </a:r>
            <a:endParaRPr lang="en-GB" sz="1400" dirty="0">
              <a:solidFill>
                <a:srgbClr val="414141"/>
              </a:solidFill>
            </a:endParaRPr>
          </a:p>
        </p:txBody>
      </p:sp>
      <p:sp>
        <p:nvSpPr>
          <p:cNvPr id="13" name="Rectangle 12"/>
          <p:cNvSpPr/>
          <p:nvPr/>
        </p:nvSpPr>
        <p:spPr>
          <a:xfrm>
            <a:off x="179512" y="2617167"/>
            <a:ext cx="1319592" cy="307777"/>
          </a:xfrm>
          <a:prstGeom prst="rect">
            <a:avLst/>
          </a:prstGeom>
        </p:spPr>
        <p:txBody>
          <a:bodyPr wrap="none">
            <a:spAutoFit/>
          </a:bodyPr>
          <a:lstStyle/>
          <a:p>
            <a:r>
              <a:rPr lang="en-US" sz="1400" dirty="0">
                <a:solidFill>
                  <a:srgbClr val="463887">
                    <a:lumMod val="75000"/>
                  </a:srgbClr>
                </a:solidFill>
                <a:cs typeface="Arial" pitchFamily="34" charset="0"/>
              </a:rPr>
              <a:t>UNICEF &amp; WHO</a:t>
            </a:r>
            <a:endParaRPr lang="en-GB" sz="1400" dirty="0">
              <a:solidFill>
                <a:srgbClr val="414141"/>
              </a:solidFill>
            </a:endParaRPr>
          </a:p>
        </p:txBody>
      </p:sp>
      <p:sp>
        <p:nvSpPr>
          <p:cNvPr id="14" name="Rectangle 13"/>
          <p:cNvSpPr/>
          <p:nvPr/>
        </p:nvSpPr>
        <p:spPr>
          <a:xfrm>
            <a:off x="137308" y="3367051"/>
            <a:ext cx="1329210" cy="307777"/>
          </a:xfrm>
          <a:prstGeom prst="rect">
            <a:avLst/>
          </a:prstGeom>
        </p:spPr>
        <p:txBody>
          <a:bodyPr wrap="none">
            <a:spAutoFit/>
          </a:bodyPr>
          <a:lstStyle/>
          <a:p>
            <a:r>
              <a:rPr lang="en-US" sz="1400" dirty="0" smtClean="0">
                <a:solidFill>
                  <a:srgbClr val="463887">
                    <a:lumMod val="75000"/>
                  </a:srgbClr>
                </a:solidFill>
                <a:cs typeface="Arial" pitchFamily="34" charset="0"/>
              </a:rPr>
              <a:t>WHO &amp; LSHTM </a:t>
            </a:r>
            <a:endParaRPr lang="en-GB" sz="1400" dirty="0">
              <a:solidFill>
                <a:srgbClr val="414141"/>
              </a:solidFill>
            </a:endParaRPr>
          </a:p>
        </p:txBody>
      </p:sp>
      <p:sp>
        <p:nvSpPr>
          <p:cNvPr id="17" name="Rectangle 16"/>
          <p:cNvSpPr/>
          <p:nvPr/>
        </p:nvSpPr>
        <p:spPr>
          <a:xfrm>
            <a:off x="179512" y="4725144"/>
            <a:ext cx="2160240" cy="626701"/>
          </a:xfrm>
          <a:prstGeom prst="rect">
            <a:avLst/>
          </a:prstGeom>
          <a:solidFill>
            <a:schemeClr val="accent1"/>
          </a:solidFill>
        </p:spPr>
        <p:txBody>
          <a:bodyPr wrap="square" lIns="0" tIns="36000" rIns="0" bIns="36000">
            <a:spAutoFit/>
          </a:bodyPr>
          <a:lstStyle/>
          <a:p>
            <a:pPr algn="ctr" defTabSz="457200">
              <a:spcAft>
                <a:spcPts val="600"/>
              </a:spcAft>
            </a:pPr>
            <a:r>
              <a:rPr lang="en-US" b="1" dirty="0">
                <a:solidFill>
                  <a:srgbClr val="FFFFFF"/>
                </a:solidFill>
                <a:cs typeface="Arial" pitchFamily="34" charset="0"/>
              </a:rPr>
              <a:t>Research working group (Cross cutting)</a:t>
            </a:r>
          </a:p>
        </p:txBody>
      </p:sp>
      <p:sp>
        <p:nvSpPr>
          <p:cNvPr id="19" name="Text Box 2"/>
          <p:cNvSpPr txBox="1">
            <a:spLocks noChangeArrowheads="1"/>
          </p:cNvSpPr>
          <p:nvPr/>
        </p:nvSpPr>
        <p:spPr bwMode="auto">
          <a:xfrm>
            <a:off x="179512" y="691788"/>
            <a:ext cx="2160240" cy="6489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GB" b="1" dirty="0">
                <a:solidFill>
                  <a:srgbClr val="414141"/>
                </a:solidFill>
                <a:cs typeface="Arial" pitchFamily="34" charset="0"/>
              </a:rPr>
              <a:t>Every Newborn Steering Group</a:t>
            </a:r>
          </a:p>
        </p:txBody>
      </p:sp>
      <p:sp>
        <p:nvSpPr>
          <p:cNvPr id="20" name="Text Box 2"/>
          <p:cNvSpPr txBox="1">
            <a:spLocks noChangeArrowheads="1"/>
          </p:cNvSpPr>
          <p:nvPr/>
        </p:nvSpPr>
        <p:spPr bwMode="auto">
          <a:xfrm>
            <a:off x="179512" y="5589240"/>
            <a:ext cx="2160240" cy="5049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GB" sz="1400" b="1" dirty="0">
                <a:solidFill>
                  <a:srgbClr val="414141"/>
                </a:solidFill>
                <a:cs typeface="Arial" pitchFamily="34" charset="0"/>
              </a:rPr>
              <a:t>Light touch secretariat at UNICEF</a:t>
            </a:r>
          </a:p>
        </p:txBody>
      </p:sp>
      <p:sp>
        <p:nvSpPr>
          <p:cNvPr id="21" name="Content Placeholder 12"/>
          <p:cNvSpPr txBox="1">
            <a:spLocks/>
          </p:cNvSpPr>
          <p:nvPr/>
        </p:nvSpPr>
        <p:spPr>
          <a:xfrm>
            <a:off x="3219584" y="548680"/>
            <a:ext cx="2504544" cy="369332"/>
          </a:xfrm>
          <a:prstGeom prst="rect">
            <a:avLst/>
          </a:prstGeom>
          <a:solidFill>
            <a:schemeClr val="accent1"/>
          </a:solidFill>
          <a:ln>
            <a:solidFill>
              <a:schemeClr val="accent2">
                <a:lumMod val="75000"/>
              </a:schemeClr>
            </a:solidFill>
          </a:ln>
        </p:spPr>
        <p:txBody>
          <a:bodyPr wrap="square">
            <a:spAutoFit/>
          </a:bodyPr>
          <a:lstStyle/>
          <a:p>
            <a:pPr marL="342900" indent="-342900" defTabSz="457200">
              <a:spcBef>
                <a:spcPct val="20000"/>
              </a:spcBef>
              <a:buFont typeface="Arial"/>
              <a:buNone/>
              <a:defRPr/>
            </a:pPr>
            <a:r>
              <a:rPr lang="en-US" b="1" dirty="0" smtClean="0">
                <a:solidFill>
                  <a:schemeClr val="bg1"/>
                </a:solidFill>
                <a:cs typeface="Arial" pitchFamily="34" charset="0"/>
              </a:rPr>
              <a:t>ENAP Metrics group:</a:t>
            </a:r>
            <a:endParaRPr lang="en-US" b="1" dirty="0">
              <a:solidFill>
                <a:schemeClr val="bg1"/>
              </a:solidFill>
              <a:cs typeface="Arial" pitchFamily="34" charset="0"/>
            </a:endParaRPr>
          </a:p>
        </p:txBody>
      </p:sp>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0"/>
            <a:ext cx="485760"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764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16024" y="531837"/>
            <a:ext cx="8676456" cy="1384995"/>
          </a:xfrm>
          <a:prstGeom prst="rect">
            <a:avLst/>
          </a:prstGeom>
          <a:solidFill>
            <a:schemeClr val="tx2"/>
          </a:solidFill>
          <a:ln>
            <a:solidFill>
              <a:schemeClr val="tx2">
                <a:lumMod val="20000"/>
                <a:lumOff val="80000"/>
              </a:schemeClr>
            </a:solidFill>
          </a:ln>
        </p:spPr>
        <p:txBody>
          <a:bodyPr wrap="square" rtlCol="0">
            <a:spAutoFit/>
          </a:bodyPr>
          <a:lstStyle/>
          <a:p>
            <a:r>
              <a:rPr lang="en-GB" b="1" dirty="0" smtClean="0">
                <a:solidFill>
                  <a:schemeClr val="bg1"/>
                </a:solidFill>
                <a:latin typeface="Calibri" pitchFamily="34" charset="0"/>
              </a:rPr>
              <a:t>ENAP Milestones by 2020</a:t>
            </a:r>
          </a:p>
          <a:p>
            <a:endParaRPr lang="en-GB" sz="600" b="1" dirty="0" smtClean="0">
              <a:solidFill>
                <a:schemeClr val="bg1"/>
              </a:solidFill>
              <a:latin typeface="Calibri" pitchFamily="34" charset="0"/>
            </a:endParaRPr>
          </a:p>
          <a:p>
            <a:pPr>
              <a:buFont typeface="Arial" pitchFamily="34" charset="0"/>
              <a:buChar char="•"/>
            </a:pPr>
            <a:r>
              <a:rPr lang="en-GB" sz="1600" b="1" dirty="0" smtClean="0">
                <a:solidFill>
                  <a:schemeClr val="bg1"/>
                </a:solidFill>
                <a:latin typeface="Calibri" pitchFamily="34" charset="0"/>
              </a:rPr>
              <a:t>  Count births and deaths in CVRS (women, newborns and stillbirths)</a:t>
            </a:r>
          </a:p>
          <a:p>
            <a:pPr>
              <a:buFontTx/>
              <a:buChar char="-"/>
            </a:pPr>
            <a:endParaRPr lang="en-GB" sz="600" b="1" dirty="0" smtClean="0">
              <a:solidFill>
                <a:schemeClr val="bg1"/>
              </a:solidFill>
              <a:latin typeface="Calibri" pitchFamily="34" charset="0"/>
            </a:endParaRPr>
          </a:p>
          <a:p>
            <a:pPr>
              <a:buFont typeface="Arial" pitchFamily="34" charset="0"/>
              <a:buChar char="•"/>
            </a:pPr>
            <a:r>
              <a:rPr lang="en-GB" sz="1600" b="1" dirty="0" smtClean="0">
                <a:solidFill>
                  <a:schemeClr val="bg1"/>
                </a:solidFill>
                <a:latin typeface="Calibri" pitchFamily="34" charset="0"/>
              </a:rPr>
              <a:t>  Minimum </a:t>
            </a:r>
            <a:r>
              <a:rPr lang="en-GB" sz="1600" b="1" dirty="0" err="1" smtClean="0">
                <a:solidFill>
                  <a:schemeClr val="bg1"/>
                </a:solidFill>
                <a:latin typeface="Calibri" pitchFamily="34" charset="0"/>
              </a:rPr>
              <a:t>perinatal</a:t>
            </a:r>
            <a:r>
              <a:rPr lang="en-GB" sz="1600" b="1" dirty="0" smtClean="0">
                <a:solidFill>
                  <a:schemeClr val="bg1"/>
                </a:solidFill>
                <a:latin typeface="Calibri" pitchFamily="34" charset="0"/>
              </a:rPr>
              <a:t> dataset &amp;  </a:t>
            </a:r>
            <a:r>
              <a:rPr lang="en-GB" sz="1600" b="1" dirty="0" err="1" smtClean="0">
                <a:solidFill>
                  <a:schemeClr val="bg1"/>
                </a:solidFill>
                <a:latin typeface="Calibri" pitchFamily="34" charset="0"/>
              </a:rPr>
              <a:t>perinatal</a:t>
            </a:r>
            <a:r>
              <a:rPr lang="en-GB" sz="1600" b="1" dirty="0" smtClean="0">
                <a:solidFill>
                  <a:schemeClr val="bg1"/>
                </a:solidFill>
                <a:latin typeface="Calibri" pitchFamily="34" charset="0"/>
              </a:rPr>
              <a:t> mortality audit  being widely used in countries</a:t>
            </a:r>
          </a:p>
          <a:p>
            <a:pPr>
              <a:buFontTx/>
              <a:buChar char="-"/>
            </a:pPr>
            <a:endParaRPr lang="en-GB" sz="600" b="1" dirty="0" smtClean="0">
              <a:solidFill>
                <a:schemeClr val="bg1"/>
              </a:solidFill>
              <a:latin typeface="Calibri" pitchFamily="34" charset="0"/>
            </a:endParaRPr>
          </a:p>
          <a:p>
            <a:pPr>
              <a:buFont typeface="Arial" pitchFamily="34" charset="0"/>
              <a:buChar char="•"/>
            </a:pPr>
            <a:r>
              <a:rPr lang="en-GB" sz="1600" b="1" dirty="0" smtClean="0">
                <a:solidFill>
                  <a:schemeClr val="bg1"/>
                </a:solidFill>
                <a:latin typeface="Calibri" pitchFamily="34" charset="0"/>
              </a:rPr>
              <a:t>  ENAP core indicators to be </a:t>
            </a:r>
            <a:r>
              <a:rPr lang="en-CA" sz="1600" b="1" kern="0" dirty="0" smtClean="0">
                <a:solidFill>
                  <a:schemeClr val="bg1"/>
                </a:solidFill>
                <a:latin typeface="Calibri" pitchFamily="34" charset="0"/>
              </a:rPr>
              <a:t>defined , incorporated in national metrics platforms and widely used</a:t>
            </a:r>
            <a:endParaRPr lang="en-GB" sz="1600" b="1" dirty="0" smtClean="0">
              <a:solidFill>
                <a:schemeClr val="bg1"/>
              </a:solidFill>
              <a:latin typeface="Calibri" pitchFamily="34" charset="0"/>
            </a:endParaRPr>
          </a:p>
        </p:txBody>
      </p:sp>
      <p:sp>
        <p:nvSpPr>
          <p:cNvPr id="4" name="Title 3"/>
          <p:cNvSpPr>
            <a:spLocks noGrp="1"/>
          </p:cNvSpPr>
          <p:nvPr>
            <p:ph type="title"/>
          </p:nvPr>
        </p:nvSpPr>
        <p:spPr>
          <a:xfrm>
            <a:off x="179512" y="-99392"/>
            <a:ext cx="8784976" cy="735660"/>
          </a:xfrm>
        </p:spPr>
        <p:txBody>
          <a:bodyPr>
            <a:normAutofit fontScale="90000"/>
          </a:bodyPr>
          <a:lstStyle/>
          <a:p>
            <a:pPr algn="l"/>
            <a:r>
              <a:rPr lang="en-GB" sz="2700" b="0" i="1" dirty="0" smtClean="0"/>
              <a:t>Improving, institutionalising &amp; using ENAP metrics for action</a:t>
            </a:r>
            <a:endParaRPr lang="en-GB" b="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4425774"/>
              </p:ext>
            </p:extLst>
          </p:nvPr>
        </p:nvGraphicFramePr>
        <p:xfrm>
          <a:off x="457200" y="1288604"/>
          <a:ext cx="8229600" cy="484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038271369"/>
              </p:ext>
            </p:extLst>
          </p:nvPr>
        </p:nvGraphicFramePr>
        <p:xfrm>
          <a:off x="84143" y="1916832"/>
          <a:ext cx="9240385"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 2"/>
          <p:cNvGrpSpPr/>
          <p:nvPr/>
        </p:nvGrpSpPr>
        <p:grpSpPr>
          <a:xfrm>
            <a:off x="0" y="5301208"/>
            <a:ext cx="720079" cy="751194"/>
            <a:chOff x="-19541" y="3741581"/>
            <a:chExt cx="677355" cy="915396"/>
          </a:xfrm>
        </p:grpSpPr>
        <p:sp>
          <p:nvSpPr>
            <p:cNvPr id="24" name="Rectangle 23"/>
            <p:cNvSpPr/>
            <p:nvPr/>
          </p:nvSpPr>
          <p:spPr>
            <a:xfrm>
              <a:off x="-19541" y="3741581"/>
              <a:ext cx="677355" cy="9153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GB" sz="700" smtClean="0">
                  <a:solidFill>
                    <a:srgbClr val="414141"/>
                  </a:solidFill>
                </a:rPr>
                <a:t>World Health Assembly</a:t>
              </a:r>
              <a:endParaRPr lang="en-GB" sz="700">
                <a:solidFill>
                  <a:srgbClr val="414141"/>
                </a:solidFill>
              </a:endParaRPr>
            </a:p>
          </p:txBody>
        </p:sp>
        <p:pic>
          <p:nvPicPr>
            <p:cNvPr id="25" name="Picture 2"/>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r="511" b="26505"/>
            <a:stretch/>
          </p:blipFill>
          <p:spPr bwMode="auto">
            <a:xfrm>
              <a:off x="-19541" y="3772964"/>
              <a:ext cx="520966" cy="37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9" name="Rectangle 28"/>
          <p:cNvSpPr/>
          <p:nvPr/>
        </p:nvSpPr>
        <p:spPr>
          <a:xfrm>
            <a:off x="-36512" y="6145559"/>
            <a:ext cx="1331198" cy="307777"/>
          </a:xfrm>
          <a:prstGeom prst="rect">
            <a:avLst/>
          </a:prstGeom>
        </p:spPr>
        <p:txBody>
          <a:bodyPr wrap="none">
            <a:spAutoFit/>
          </a:bodyPr>
          <a:lstStyle/>
          <a:p>
            <a:r>
              <a:rPr lang="en-GB" sz="1400" b="1" dirty="0" smtClean="0">
                <a:latin typeface="Calibri" pitchFamily="34" charset="0"/>
              </a:rPr>
              <a:t>May/June 2014</a:t>
            </a:r>
            <a:endParaRPr lang="en-GB" sz="1400" dirty="0">
              <a:latin typeface="Calibri" pitchFamily="34" charset="0"/>
            </a:endParaRPr>
          </a:p>
        </p:txBody>
      </p:sp>
      <p:sp>
        <p:nvSpPr>
          <p:cNvPr id="30" name="Rectangle 29"/>
          <p:cNvSpPr/>
          <p:nvPr/>
        </p:nvSpPr>
        <p:spPr>
          <a:xfrm>
            <a:off x="1201177" y="5157192"/>
            <a:ext cx="1570623" cy="1169551"/>
          </a:xfrm>
          <a:prstGeom prst="rect">
            <a:avLst/>
          </a:prstGeom>
        </p:spPr>
        <p:txBody>
          <a:bodyPr wrap="square">
            <a:spAutoFit/>
          </a:bodyPr>
          <a:lstStyle/>
          <a:p>
            <a:pPr algn="ctr"/>
            <a:r>
              <a:rPr lang="en-GB" sz="1400" b="1" dirty="0" smtClean="0">
                <a:latin typeface="Calibri" pitchFamily="34" charset="0"/>
              </a:rPr>
              <a:t>Dec 2014</a:t>
            </a:r>
          </a:p>
          <a:p>
            <a:pPr algn="ctr"/>
            <a:r>
              <a:rPr lang="en-GB" sz="1400" dirty="0" smtClean="0">
                <a:latin typeface="Calibri" pitchFamily="34" charset="0"/>
              </a:rPr>
              <a:t>Meeting</a:t>
            </a:r>
          </a:p>
          <a:p>
            <a:pPr algn="ctr"/>
            <a:r>
              <a:rPr lang="en-GB" sz="1400" dirty="0" smtClean="0">
                <a:latin typeface="Calibri" pitchFamily="34" charset="0"/>
              </a:rPr>
              <a:t>To scope </a:t>
            </a:r>
          </a:p>
          <a:p>
            <a:pPr algn="ctr"/>
            <a:r>
              <a:rPr lang="en-GB" sz="1400" dirty="0" smtClean="0">
                <a:latin typeface="Calibri" pitchFamily="34" charset="0"/>
              </a:rPr>
              <a:t>ENAP Metrics</a:t>
            </a:r>
          </a:p>
          <a:p>
            <a:pPr algn="ctr"/>
            <a:r>
              <a:rPr lang="en-GB" sz="1400" dirty="0" smtClean="0">
                <a:latin typeface="Calibri" pitchFamily="34" charset="0"/>
              </a:rPr>
              <a:t> improvement plan</a:t>
            </a:r>
            <a:endParaRPr lang="en-GB" sz="1400" dirty="0">
              <a:latin typeface="Calibri" pitchFamily="34" charset="0"/>
            </a:endParaRPr>
          </a:p>
        </p:txBody>
      </p:sp>
      <p:sp>
        <p:nvSpPr>
          <p:cNvPr id="34" name="Rectangle 33"/>
          <p:cNvSpPr/>
          <p:nvPr/>
        </p:nvSpPr>
        <p:spPr>
          <a:xfrm>
            <a:off x="4211960" y="4149080"/>
            <a:ext cx="2016224" cy="954107"/>
          </a:xfrm>
          <a:prstGeom prst="rect">
            <a:avLst/>
          </a:prstGeom>
        </p:spPr>
        <p:txBody>
          <a:bodyPr wrap="square">
            <a:spAutoFit/>
          </a:bodyPr>
          <a:lstStyle/>
          <a:p>
            <a:pPr algn="ctr"/>
            <a:r>
              <a:rPr lang="en-GB" sz="1400" b="1" dirty="0" smtClean="0">
                <a:latin typeface="Calibri" pitchFamily="34" charset="0"/>
              </a:rPr>
              <a:t>June 2015 -  May 2018</a:t>
            </a:r>
          </a:p>
          <a:p>
            <a:pPr algn="ctr"/>
            <a:r>
              <a:rPr lang="en-GB" sz="1400" dirty="0" smtClean="0">
                <a:latin typeface="Calibri" pitchFamily="34" charset="0"/>
              </a:rPr>
              <a:t>Testing indicators and tools in limited number of countries </a:t>
            </a:r>
          </a:p>
        </p:txBody>
      </p:sp>
      <p:sp>
        <p:nvSpPr>
          <p:cNvPr id="35" name="Rectangle 34"/>
          <p:cNvSpPr/>
          <p:nvPr/>
        </p:nvSpPr>
        <p:spPr>
          <a:xfrm>
            <a:off x="6372200" y="4077072"/>
            <a:ext cx="2232248" cy="954107"/>
          </a:xfrm>
          <a:prstGeom prst="rect">
            <a:avLst/>
          </a:prstGeom>
        </p:spPr>
        <p:txBody>
          <a:bodyPr wrap="square">
            <a:spAutoFit/>
          </a:bodyPr>
          <a:lstStyle/>
          <a:p>
            <a:pPr algn="r"/>
            <a:r>
              <a:rPr lang="en-GB" sz="1400" b="1" dirty="0" smtClean="0">
                <a:latin typeface="Calibri" pitchFamily="34" charset="0"/>
              </a:rPr>
              <a:t>June 2018 -  May 2020</a:t>
            </a:r>
          </a:p>
          <a:p>
            <a:pPr algn="r"/>
            <a:r>
              <a:rPr lang="en-GB" sz="1400" dirty="0" smtClean="0">
                <a:latin typeface="Calibri" pitchFamily="34" charset="0"/>
              </a:rPr>
              <a:t>Wide use in many countries  </a:t>
            </a:r>
          </a:p>
          <a:p>
            <a:pPr algn="r"/>
            <a:r>
              <a:rPr lang="en-GB" sz="1400" dirty="0" smtClean="0">
                <a:latin typeface="Calibri" pitchFamily="34" charset="0"/>
              </a:rPr>
              <a:t>CVRS, facility HMIS, surveys</a:t>
            </a:r>
          </a:p>
          <a:p>
            <a:pPr algn="r"/>
            <a:endParaRPr lang="en-GB" sz="1400" dirty="0">
              <a:latin typeface="Calibri" pitchFamily="34" charset="0"/>
            </a:endParaRPr>
          </a:p>
        </p:txBody>
      </p:sp>
      <p:pic>
        <p:nvPicPr>
          <p:cNvPr id="19"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11560" y="4725144"/>
            <a:ext cx="681353" cy="966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7740352" y="2771636"/>
            <a:ext cx="704039" cy="369332"/>
          </a:xfrm>
          <a:prstGeom prst="rect">
            <a:avLst/>
          </a:prstGeom>
        </p:spPr>
        <p:txBody>
          <a:bodyPr wrap="none">
            <a:spAutoFit/>
          </a:bodyPr>
          <a:lstStyle/>
          <a:p>
            <a:r>
              <a:rPr lang="en-GB" b="1" dirty="0" smtClean="0">
                <a:solidFill>
                  <a:schemeClr val="accent3">
                    <a:lumMod val="75000"/>
                  </a:schemeClr>
                </a:solidFill>
                <a:latin typeface="Century Gothic" pitchFamily="34" charset="0"/>
              </a:rPr>
              <a:t>2020</a:t>
            </a:r>
            <a:endParaRPr lang="en-GB" dirty="0">
              <a:solidFill>
                <a:schemeClr val="accent3">
                  <a:lumMod val="75000"/>
                </a:schemeClr>
              </a:solidFill>
              <a:latin typeface="Century Gothic" pitchFamily="34" charset="0"/>
            </a:endParaRPr>
          </a:p>
        </p:txBody>
      </p:sp>
      <p:sp>
        <p:nvSpPr>
          <p:cNvPr id="38" name="Rectangle 37"/>
          <p:cNvSpPr/>
          <p:nvPr/>
        </p:nvSpPr>
        <p:spPr>
          <a:xfrm>
            <a:off x="2339752" y="4797152"/>
            <a:ext cx="2232248" cy="1169551"/>
          </a:xfrm>
          <a:prstGeom prst="rect">
            <a:avLst/>
          </a:prstGeom>
        </p:spPr>
        <p:txBody>
          <a:bodyPr wrap="square">
            <a:spAutoFit/>
          </a:bodyPr>
          <a:lstStyle/>
          <a:p>
            <a:pPr algn="ctr"/>
            <a:r>
              <a:rPr lang="en-GB" sz="1400" b="1" dirty="0" smtClean="0">
                <a:latin typeface="Calibri" pitchFamily="34" charset="0"/>
              </a:rPr>
              <a:t>Jan- May 2015</a:t>
            </a:r>
          </a:p>
          <a:p>
            <a:pPr algn="ctr"/>
            <a:r>
              <a:rPr lang="en-GB" sz="1400" dirty="0" smtClean="0">
                <a:latin typeface="Calibri" pitchFamily="34" charset="0"/>
              </a:rPr>
              <a:t>Refining and consulting on metrics plan </a:t>
            </a:r>
          </a:p>
          <a:p>
            <a:pPr algn="ctr"/>
            <a:r>
              <a:rPr lang="en-GB" sz="1400" dirty="0" smtClean="0">
                <a:latin typeface="Calibri" pitchFamily="34" charset="0"/>
              </a:rPr>
              <a:t>&amp;  ENAP monitoring FW</a:t>
            </a:r>
          </a:p>
          <a:p>
            <a:pPr algn="ctr"/>
            <a:endParaRPr lang="en-GB" sz="1400" dirty="0">
              <a:latin typeface="Calibri" pitchFamily="34" charset="0"/>
            </a:endParaRPr>
          </a:p>
        </p:txBody>
      </p:sp>
      <p:sp>
        <p:nvSpPr>
          <p:cNvPr id="18" name="TextBox 17"/>
          <p:cNvSpPr txBox="1"/>
          <p:nvPr/>
        </p:nvSpPr>
        <p:spPr>
          <a:xfrm rot="20603965">
            <a:off x="2586988" y="3320755"/>
            <a:ext cx="5107878" cy="615553"/>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463887"/>
                </a:solidFill>
                <a:effectLst/>
                <a:uLnTx/>
                <a:uFillTx/>
                <a:latin typeface="Century Gothic" pitchFamily="34" charset="0"/>
              </a:rPr>
              <a:t>Metrics testing and use in countries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463887"/>
                </a:solidFill>
                <a:effectLst/>
                <a:uLnTx/>
                <a:uFillTx/>
                <a:latin typeface="Century Gothic" pitchFamily="34" charset="0"/>
              </a:rPr>
              <a:t>for programme improvement and accountability</a:t>
            </a:r>
            <a:endParaRPr kumimoji="0" lang="en-GB" sz="1600" b="0" i="0" u="none" strike="noStrike" kern="0" cap="none" spc="0" normalizeH="0" baseline="0" noProof="0" dirty="0">
              <a:ln>
                <a:noFill/>
              </a:ln>
              <a:solidFill>
                <a:srgbClr val="463887"/>
              </a:solidFill>
              <a:effectLst/>
              <a:uLnTx/>
              <a:uFillTx/>
              <a:latin typeface="Century Gothic" pitchFamily="34" charset="0"/>
            </a:endParaRPr>
          </a:p>
        </p:txBody>
      </p:sp>
    </p:spTree>
    <p:extLst>
      <p:ext uri="{BB962C8B-B14F-4D97-AF65-F5344CB8AC3E}">
        <p14:creationId xmlns:p14="http://schemas.microsoft.com/office/powerpoint/2010/main" val="36693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p:cNvSpPr>
          <p:nvPr>
            <p:ph type="title"/>
            <p:custDataLst>
              <p:tags r:id="rId1"/>
            </p:custDataLst>
          </p:nvPr>
        </p:nvSpPr>
        <p:spPr>
          <a:xfrm>
            <a:off x="179512" y="-171400"/>
            <a:ext cx="8584687" cy="664797"/>
          </a:xfrm>
        </p:spPr>
        <p:txBody>
          <a:bodyPr/>
          <a:lstStyle/>
          <a:p>
            <a:pPr algn="l"/>
            <a:r>
              <a:rPr lang="en-US" sz="2400" b="1" i="0" dirty="0" smtClean="0">
                <a:latin typeface="Calibri" pitchFamily="34" charset="0"/>
                <a:cs typeface="Arial" pitchFamily="34" charset="0"/>
              </a:rPr>
              <a:t>Three tracks of work for ENAP metrics</a:t>
            </a:r>
            <a:endParaRPr sz="2400" b="1" i="0" dirty="0">
              <a:ln>
                <a:noFill/>
              </a:ln>
              <a:latin typeface="Calibri" pitchFamily="34" charset="0"/>
              <a:cs typeface="Arial" pitchFamily="34" charset="0"/>
            </a:endParaRPr>
          </a:p>
        </p:txBody>
      </p:sp>
      <p:sp>
        <p:nvSpPr>
          <p:cNvPr id="6" name="TextBox 5"/>
          <p:cNvSpPr txBox="1"/>
          <p:nvPr>
            <p:custDataLst>
              <p:tags r:id="rId2"/>
            </p:custDataLst>
          </p:nvPr>
        </p:nvSpPr>
        <p:spPr>
          <a:xfrm>
            <a:off x="2195736" y="332656"/>
            <a:ext cx="5472608" cy="2246769"/>
          </a:xfrm>
          <a:prstGeom prst="rect">
            <a:avLst/>
          </a:prstGeom>
          <a:noFill/>
          <a:ln>
            <a:solidFill>
              <a:schemeClr val="tx1">
                <a:lumMod val="20000"/>
                <a:lumOff val="80000"/>
              </a:schemeClr>
            </a:solidFill>
          </a:ln>
        </p:spPr>
        <p:txBody>
          <a:bodyPr wrap="square" rtlCol="0">
            <a:spAutoFit/>
          </a:bodyPr>
          <a:lstStyle/>
          <a:p>
            <a:pPr algn="l"/>
            <a:r>
              <a:rPr lang="en-US" sz="1600" kern="0" dirty="0" smtClean="0">
                <a:solidFill>
                  <a:prstClr val="black"/>
                </a:solidFill>
                <a:latin typeface="Calibri" pitchFamily="34" charset="0"/>
              </a:rPr>
              <a:t>Initial focus testing 4 + 1 ENAP specific intervention coverage</a:t>
            </a:r>
          </a:p>
          <a:p>
            <a:pPr marL="342900" indent="-342900">
              <a:buAutoNum type="arabicPeriod"/>
            </a:pPr>
            <a:r>
              <a:rPr lang="en-GB" sz="1200" dirty="0" smtClean="0">
                <a:latin typeface="Calibri" pitchFamily="34" charset="0"/>
              </a:rPr>
              <a:t>KMC (coordinated with KMC acceleration </a:t>
            </a:r>
            <a:r>
              <a:rPr lang="en-GB" sz="1200" dirty="0" err="1" smtClean="0">
                <a:latin typeface="Calibri" pitchFamily="34" charset="0"/>
              </a:rPr>
              <a:t>gp</a:t>
            </a:r>
            <a:r>
              <a:rPr lang="en-GB" sz="1200" dirty="0" smtClean="0">
                <a:latin typeface="Calibri" pitchFamily="34" charset="0"/>
              </a:rPr>
              <a:t> and LSHTM with SNL)</a:t>
            </a:r>
          </a:p>
          <a:p>
            <a:pPr marL="342900" indent="-342900">
              <a:buAutoNum type="arabicPeriod"/>
            </a:pPr>
            <a:r>
              <a:rPr lang="en-GB" sz="1200" dirty="0" smtClean="0">
                <a:latin typeface="Calibri" pitchFamily="34" charset="0"/>
              </a:rPr>
              <a:t>Resuscitation (USAID/MCS, SNL Bangladesh, WHO, HBB, </a:t>
            </a:r>
            <a:r>
              <a:rPr lang="en-GB" sz="1200" dirty="0" err="1" smtClean="0">
                <a:latin typeface="Calibri" pitchFamily="34" charset="0"/>
              </a:rPr>
              <a:t>UNCoLSC</a:t>
            </a:r>
            <a:r>
              <a:rPr lang="en-GB" sz="1200" dirty="0" smtClean="0">
                <a:latin typeface="Calibri" pitchFamily="34" charset="0"/>
              </a:rPr>
              <a:t>,  etc) </a:t>
            </a:r>
          </a:p>
          <a:p>
            <a:pPr marL="342900" indent="-342900">
              <a:buFont typeface="+mj-lt"/>
              <a:buAutoNum type="arabicPeriod"/>
            </a:pPr>
            <a:r>
              <a:rPr lang="en-GB" sz="1200" dirty="0" smtClean="0">
                <a:latin typeface="Calibri" pitchFamily="34" charset="0"/>
              </a:rPr>
              <a:t>Antenatal Corticosteroids (WHO and </a:t>
            </a:r>
            <a:r>
              <a:rPr lang="en-GB" sz="1200" dirty="0" err="1" smtClean="0">
                <a:latin typeface="Calibri" pitchFamily="34" charset="0"/>
              </a:rPr>
              <a:t>UNCoLSC</a:t>
            </a:r>
            <a:r>
              <a:rPr lang="en-GB" sz="1200" dirty="0" smtClean="0">
                <a:latin typeface="Calibri" pitchFamily="34" charset="0"/>
              </a:rPr>
              <a:t> TRT etc) </a:t>
            </a:r>
          </a:p>
          <a:p>
            <a:pPr marL="342900" indent="-342900">
              <a:buFont typeface="+mj-lt"/>
              <a:buAutoNum type="arabicPeriod"/>
            </a:pPr>
            <a:r>
              <a:rPr lang="en-GB" sz="1200" dirty="0" smtClean="0">
                <a:latin typeface="Calibri" pitchFamily="34" charset="0"/>
              </a:rPr>
              <a:t>Sepsis case </a:t>
            </a:r>
            <a:r>
              <a:rPr lang="en-GB" sz="1200" dirty="0" err="1" smtClean="0">
                <a:latin typeface="Calibri" pitchFamily="34" charset="0"/>
              </a:rPr>
              <a:t>mx</a:t>
            </a:r>
            <a:r>
              <a:rPr lang="en-GB" sz="1200" dirty="0" smtClean="0">
                <a:latin typeface="Calibri" pitchFamily="34" charset="0"/>
              </a:rPr>
              <a:t> (WHO, </a:t>
            </a:r>
            <a:r>
              <a:rPr lang="en-GB" sz="1200" dirty="0" err="1" smtClean="0">
                <a:latin typeface="Calibri" pitchFamily="34" charset="0"/>
              </a:rPr>
              <a:t>UNCoLSC</a:t>
            </a:r>
            <a:r>
              <a:rPr lang="en-GB" sz="1200" dirty="0" smtClean="0">
                <a:latin typeface="Calibri" pitchFamily="34" charset="0"/>
              </a:rPr>
              <a:t> etc)</a:t>
            </a:r>
          </a:p>
          <a:p>
            <a:pPr marL="342900" indent="-342900">
              <a:buFont typeface="+mj-lt"/>
              <a:buAutoNum type="arabicPeriod"/>
            </a:pPr>
            <a:r>
              <a:rPr lang="en-GB" sz="1200" dirty="0" smtClean="0">
                <a:latin typeface="Calibri" pitchFamily="34" charset="0"/>
              </a:rPr>
              <a:t>CHX cord cleansing (</a:t>
            </a:r>
            <a:r>
              <a:rPr lang="en-GB" sz="1200" dirty="0" err="1" smtClean="0">
                <a:latin typeface="Calibri" pitchFamily="34" charset="0"/>
              </a:rPr>
              <a:t>UNCoLSC</a:t>
            </a:r>
            <a:r>
              <a:rPr lang="en-GB" sz="1200" dirty="0" smtClean="0">
                <a:latin typeface="Calibri" pitchFamily="34" charset="0"/>
              </a:rPr>
              <a:t>, SNL etc)</a:t>
            </a:r>
            <a:endParaRPr lang="en-US" sz="1600" kern="0" dirty="0" smtClean="0">
              <a:solidFill>
                <a:prstClr val="black"/>
              </a:solidFill>
              <a:latin typeface="Calibri" pitchFamily="34" charset="0"/>
            </a:endParaRPr>
          </a:p>
          <a:p>
            <a:pPr>
              <a:buFont typeface="Arial" pitchFamily="34" charset="0"/>
              <a:buChar char="•"/>
            </a:pPr>
            <a:r>
              <a:rPr lang="en-US" sz="1600" kern="0" dirty="0" smtClean="0">
                <a:solidFill>
                  <a:prstClr val="black"/>
                </a:solidFill>
                <a:latin typeface="Calibri" pitchFamily="34" charset="0"/>
              </a:rPr>
              <a:t>Coverage/ content  maternal &amp; newborn care </a:t>
            </a:r>
            <a:r>
              <a:rPr lang="en-US" sz="1200" kern="0" dirty="0" smtClean="0">
                <a:solidFill>
                  <a:prstClr val="black"/>
                </a:solidFill>
                <a:latin typeface="Calibri" pitchFamily="34" charset="0"/>
              </a:rPr>
              <a:t>(with NBITWG &amp; ICM)</a:t>
            </a:r>
            <a:endParaRPr lang="en-US" sz="1600" kern="0" dirty="0" smtClean="0">
              <a:solidFill>
                <a:prstClr val="black"/>
              </a:solidFill>
              <a:latin typeface="Calibri" pitchFamily="34" charset="0"/>
            </a:endParaRPr>
          </a:p>
          <a:p>
            <a:pPr>
              <a:buFont typeface="Arial" pitchFamily="34" charset="0"/>
              <a:buChar char="•"/>
            </a:pPr>
            <a:r>
              <a:rPr lang="en-US" sz="1600" kern="0" dirty="0" smtClean="0">
                <a:solidFill>
                  <a:prstClr val="black"/>
                </a:solidFill>
                <a:latin typeface="Calibri" pitchFamily="34" charset="0"/>
              </a:rPr>
              <a:t>Impact indicators including disability </a:t>
            </a:r>
            <a:r>
              <a:rPr lang="en-US" sz="1200" kern="0" dirty="0" smtClean="0">
                <a:solidFill>
                  <a:prstClr val="black"/>
                </a:solidFill>
                <a:latin typeface="Calibri" pitchFamily="34" charset="0"/>
              </a:rPr>
              <a:t>(LSHTM &amp; WHO)</a:t>
            </a:r>
            <a:endParaRPr lang="en-US" sz="1600" kern="0" dirty="0" smtClean="0">
              <a:solidFill>
                <a:prstClr val="black"/>
              </a:solidFill>
              <a:latin typeface="Calibri" pitchFamily="34" charset="0"/>
            </a:endParaRPr>
          </a:p>
          <a:p>
            <a:pPr>
              <a:buFont typeface="Arial" pitchFamily="34" charset="0"/>
              <a:buChar char="•"/>
            </a:pPr>
            <a:r>
              <a:rPr lang="en-US" sz="1600" kern="0" dirty="0" smtClean="0">
                <a:solidFill>
                  <a:prstClr val="black"/>
                </a:solidFill>
                <a:latin typeface="Calibri" pitchFamily="34" charset="0"/>
              </a:rPr>
              <a:t>Priority research agenda for HMIS, surveys, and related tools, work in progress and gaps </a:t>
            </a:r>
            <a:r>
              <a:rPr lang="en-US" sz="1200" kern="0" dirty="0" smtClean="0">
                <a:solidFill>
                  <a:prstClr val="black"/>
                </a:solidFill>
                <a:latin typeface="Calibri" pitchFamily="34" charset="0"/>
              </a:rPr>
              <a:t>(LSHTM &amp; WHO)</a:t>
            </a:r>
            <a:endParaRPr lang="en-US" sz="1600" kern="0" dirty="0" smtClean="0">
              <a:solidFill>
                <a:prstClr val="black"/>
              </a:solidFill>
              <a:latin typeface="Calibri" pitchFamily="34" charset="0"/>
            </a:endParaRPr>
          </a:p>
        </p:txBody>
      </p:sp>
      <p:sp>
        <p:nvSpPr>
          <p:cNvPr id="7" name="Pentagon 6"/>
          <p:cNvSpPr/>
          <p:nvPr>
            <p:custDataLst>
              <p:tags r:id="rId3"/>
            </p:custDataLst>
          </p:nvPr>
        </p:nvSpPr>
        <p:spPr bwMode="auto">
          <a:xfrm>
            <a:off x="46494" y="716403"/>
            <a:ext cx="2077234" cy="1560469"/>
          </a:xfrm>
          <a:prstGeom prst="homePlate">
            <a:avLst>
              <a:gd name="adj" fmla="val 34402"/>
            </a:avLst>
          </a:prstGeom>
          <a:solidFill>
            <a:srgbClr val="CCDFE6"/>
          </a:solidFill>
          <a:ln w="3175">
            <a:solidFill>
              <a:srgbClr val="000000"/>
            </a:solidFill>
            <a:headEnd type="none" w="med" len="med"/>
            <a:tailEnd type="none" w="med" len="med"/>
          </a:ln>
          <a:effectLst/>
          <a:scene3d>
            <a:camera prst="orthographicFront">
              <a:rot lat="0" lon="0" rev="0"/>
            </a:camera>
            <a:lightRig rig="threePt" dir="t">
              <a:rot lat="0" lon="0" rev="1200000"/>
            </a:lightRig>
          </a:scene3d>
          <a:sp3d/>
        </p:spPr>
        <p:txBody>
          <a:bodyPr vert="horz" wrap="square" lIns="36000" tIns="36000" rIns="36000" bIns="36000" numCol="1" rtlCol="0" anchor="ctr" anchorCtr="0" compatLnSpc="1">
            <a:prstTxWarp prst="textNoShape">
              <a:avLst/>
            </a:prstTxWarp>
          </a:bodyPr>
          <a:lstStyle/>
          <a:p>
            <a:pPr defTabSz="914099" fontAlgn="auto">
              <a:defRPr/>
            </a:pPr>
            <a:r>
              <a:rPr lang="en-GB" b="1" dirty="0" smtClean="0">
                <a:latin typeface="Calibri" pitchFamily="34" charset="0"/>
              </a:rPr>
              <a:t>Technical mapping &amp; planning</a:t>
            </a:r>
            <a:r>
              <a:rPr lang="en-GB" sz="1600" b="1" dirty="0" smtClean="0">
                <a:latin typeface="Calibri" pitchFamily="34" charset="0"/>
              </a:rPr>
              <a:t> </a:t>
            </a:r>
          </a:p>
          <a:p>
            <a:pPr defTabSz="914099" fontAlgn="auto">
              <a:defRPr/>
            </a:pPr>
            <a:r>
              <a:rPr lang="en-GB" sz="1600" b="1" dirty="0" smtClean="0">
                <a:latin typeface="Calibri" pitchFamily="34" charset="0"/>
              </a:rPr>
              <a:t>of  indicators, tools &amp; work in progress</a:t>
            </a:r>
            <a:endParaRPr lang="en-US" sz="1600" b="1" kern="0" dirty="0" smtClean="0">
              <a:solidFill>
                <a:srgbClr val="968100">
                  <a:lumMod val="50000"/>
                </a:srgbClr>
              </a:solidFill>
              <a:latin typeface="Calibri" pitchFamily="34" charset="0"/>
            </a:endParaRPr>
          </a:p>
        </p:txBody>
      </p:sp>
      <p:sp>
        <p:nvSpPr>
          <p:cNvPr id="8" name="Oval 7"/>
          <p:cNvSpPr/>
          <p:nvPr>
            <p:custDataLst>
              <p:tags r:id="rId4"/>
            </p:custDataLst>
          </p:nvPr>
        </p:nvSpPr>
        <p:spPr bwMode="auto">
          <a:xfrm>
            <a:off x="66883" y="476672"/>
            <a:ext cx="319419" cy="335445"/>
          </a:xfrm>
          <a:prstGeom prst="ellipse">
            <a:avLst/>
          </a:prstGeom>
          <a:solidFill>
            <a:srgbClr val="E0EBED">
              <a:lumMod val="50000"/>
            </a:srgbClr>
          </a:solidFill>
          <a:ln w="3175">
            <a:solidFill>
              <a:srgbClr val="000000"/>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auto">
              <a:defRPr/>
            </a:pPr>
            <a:r>
              <a:rPr lang="en-US" b="1" kern="0" dirty="0" smtClean="0">
                <a:solidFill>
                  <a:srgbClr val="FFFFFF"/>
                </a:solidFill>
                <a:latin typeface="Calibri" pitchFamily="34" charset="0"/>
              </a:rPr>
              <a:t>1</a:t>
            </a:r>
          </a:p>
        </p:txBody>
      </p:sp>
      <p:sp>
        <p:nvSpPr>
          <p:cNvPr id="9" name="Pentagon 8"/>
          <p:cNvSpPr/>
          <p:nvPr>
            <p:custDataLst>
              <p:tags r:id="rId5"/>
            </p:custDataLst>
          </p:nvPr>
        </p:nvSpPr>
        <p:spPr bwMode="auto">
          <a:xfrm>
            <a:off x="27710" y="2924944"/>
            <a:ext cx="2240034" cy="1728192"/>
          </a:xfrm>
          <a:prstGeom prst="homePlate">
            <a:avLst>
              <a:gd name="adj" fmla="val 31892"/>
            </a:avLst>
          </a:prstGeom>
          <a:solidFill>
            <a:srgbClr val="CCDFE6"/>
          </a:solidFill>
          <a:ln w="3175">
            <a:solidFill>
              <a:srgbClr val="000000"/>
            </a:solidFill>
            <a:headEnd type="none" w="med" len="med"/>
            <a:tailEnd type="none" w="med" len="med"/>
          </a:ln>
          <a:effectLst/>
          <a:scene3d>
            <a:camera prst="orthographicFront">
              <a:rot lat="0" lon="0" rev="0"/>
            </a:camera>
            <a:lightRig rig="threePt" dir="t">
              <a:rot lat="0" lon="0" rev="1200000"/>
            </a:lightRig>
          </a:scene3d>
          <a:sp3d/>
        </p:spPr>
        <p:txBody>
          <a:bodyPr vert="horz" wrap="square" lIns="36000" tIns="36000" rIns="36000" bIns="36000" numCol="1" rtlCol="0" anchor="ctr" anchorCtr="0" compatLnSpc="1">
            <a:prstTxWarp prst="textNoShape">
              <a:avLst/>
            </a:prstTxWarp>
          </a:bodyPr>
          <a:lstStyle/>
          <a:p>
            <a:r>
              <a:rPr lang="en-GB" b="1" dirty="0" smtClean="0">
                <a:latin typeface="Calibri" pitchFamily="34" charset="0"/>
              </a:rPr>
              <a:t>Improve &amp; institutionalise</a:t>
            </a:r>
            <a:r>
              <a:rPr lang="en-GB" sz="1400" b="1" dirty="0" smtClean="0">
                <a:latin typeface="Calibri" pitchFamily="34" charset="0"/>
              </a:rPr>
              <a:t> </a:t>
            </a:r>
          </a:p>
          <a:p>
            <a:r>
              <a:rPr lang="en-GB" b="1" dirty="0" smtClean="0">
                <a:latin typeface="Calibri" pitchFamily="34" charset="0"/>
              </a:rPr>
              <a:t>tools</a:t>
            </a:r>
            <a:r>
              <a:rPr lang="en-GB" sz="1600" b="1" dirty="0" smtClean="0">
                <a:latin typeface="Calibri" pitchFamily="34" charset="0"/>
              </a:rPr>
              <a:t> in national data collection platforms  &amp; global metrics architecture, accountability</a:t>
            </a:r>
          </a:p>
        </p:txBody>
      </p:sp>
      <p:sp>
        <p:nvSpPr>
          <p:cNvPr id="10" name="Oval 9"/>
          <p:cNvSpPr/>
          <p:nvPr>
            <p:custDataLst>
              <p:tags r:id="rId6"/>
            </p:custDataLst>
          </p:nvPr>
        </p:nvSpPr>
        <p:spPr bwMode="auto">
          <a:xfrm>
            <a:off x="0" y="2564904"/>
            <a:ext cx="319419" cy="335445"/>
          </a:xfrm>
          <a:prstGeom prst="ellipse">
            <a:avLst/>
          </a:prstGeom>
          <a:solidFill>
            <a:srgbClr val="E0EBED">
              <a:lumMod val="50000"/>
            </a:srgbClr>
          </a:solidFill>
          <a:ln w="3175">
            <a:solidFill>
              <a:srgbClr val="000000"/>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auto">
              <a:defRPr/>
            </a:pPr>
            <a:r>
              <a:rPr lang="en-US" b="1" kern="0" dirty="0" smtClean="0">
                <a:solidFill>
                  <a:srgbClr val="FFFFFF"/>
                </a:solidFill>
                <a:latin typeface="Calibri" pitchFamily="34" charset="0"/>
              </a:rPr>
              <a:t>2</a:t>
            </a:r>
          </a:p>
        </p:txBody>
      </p:sp>
      <p:sp>
        <p:nvSpPr>
          <p:cNvPr id="11" name="Pentagon 10"/>
          <p:cNvSpPr/>
          <p:nvPr>
            <p:custDataLst>
              <p:tags r:id="rId7"/>
            </p:custDataLst>
          </p:nvPr>
        </p:nvSpPr>
        <p:spPr bwMode="auto">
          <a:xfrm>
            <a:off x="0" y="5085184"/>
            <a:ext cx="2051720" cy="1210635"/>
          </a:xfrm>
          <a:prstGeom prst="homePlate">
            <a:avLst>
              <a:gd name="adj" fmla="val 28635"/>
            </a:avLst>
          </a:prstGeom>
          <a:solidFill>
            <a:srgbClr val="CCDFE6"/>
          </a:solidFill>
          <a:ln w="3175">
            <a:solidFill>
              <a:srgbClr val="000000"/>
            </a:solidFill>
            <a:headEnd type="none" w="med" len="med"/>
            <a:tailEnd type="none" w="med" len="med"/>
          </a:ln>
          <a:effectLst/>
          <a:scene3d>
            <a:camera prst="orthographicFront">
              <a:rot lat="0" lon="0" rev="0"/>
            </a:camera>
            <a:lightRig rig="threePt" dir="t">
              <a:rot lat="0" lon="0" rev="1200000"/>
            </a:lightRig>
          </a:scene3d>
          <a:sp3d/>
        </p:spPr>
        <p:txBody>
          <a:bodyPr vert="horz" wrap="square" lIns="36000" tIns="36000" rIns="36000" bIns="36000" numCol="1" rtlCol="0" anchor="ctr" anchorCtr="0" compatLnSpc="1">
            <a:prstTxWarp prst="textNoShape">
              <a:avLst/>
            </a:prstTxWarp>
          </a:bodyPr>
          <a:lstStyle/>
          <a:p>
            <a:pPr defTabSz="914099" fontAlgn="auto">
              <a:defRPr/>
            </a:pPr>
            <a:r>
              <a:rPr lang="en-GB" b="1" dirty="0" smtClean="0">
                <a:latin typeface="Calibri" pitchFamily="34" charset="0"/>
              </a:rPr>
              <a:t>Capacity development</a:t>
            </a:r>
          </a:p>
          <a:p>
            <a:pPr defTabSz="914099" fontAlgn="auto">
              <a:defRPr/>
            </a:pPr>
            <a:r>
              <a:rPr lang="en-GB" sz="1600" b="1" dirty="0" smtClean="0">
                <a:latin typeface="Calibri" pitchFamily="34" charset="0"/>
              </a:rPr>
              <a:t>to improve &amp; use the data for action</a:t>
            </a:r>
            <a:endParaRPr lang="en-US" sz="1600" b="1" kern="0" dirty="0" smtClean="0">
              <a:solidFill>
                <a:srgbClr val="968100">
                  <a:lumMod val="50000"/>
                </a:srgbClr>
              </a:solidFill>
              <a:latin typeface="Calibri" pitchFamily="34" charset="0"/>
            </a:endParaRPr>
          </a:p>
        </p:txBody>
      </p:sp>
      <p:sp>
        <p:nvSpPr>
          <p:cNvPr id="12" name="Oval 11"/>
          <p:cNvSpPr/>
          <p:nvPr>
            <p:custDataLst>
              <p:tags r:id="rId8"/>
            </p:custDataLst>
          </p:nvPr>
        </p:nvSpPr>
        <p:spPr bwMode="auto">
          <a:xfrm>
            <a:off x="66883" y="4893755"/>
            <a:ext cx="319419" cy="335445"/>
          </a:xfrm>
          <a:prstGeom prst="ellipse">
            <a:avLst/>
          </a:prstGeom>
          <a:solidFill>
            <a:srgbClr val="E0EBED">
              <a:lumMod val="50000"/>
            </a:srgbClr>
          </a:solidFill>
          <a:ln w="3175">
            <a:solidFill>
              <a:srgbClr val="000000"/>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auto">
              <a:defRPr/>
            </a:pPr>
            <a:r>
              <a:rPr lang="en-US" b="1" kern="0" dirty="0" smtClean="0">
                <a:solidFill>
                  <a:srgbClr val="FFFFFF"/>
                </a:solidFill>
                <a:latin typeface="Calibri" pitchFamily="34" charset="0"/>
              </a:rPr>
              <a:t>3</a:t>
            </a:r>
          </a:p>
        </p:txBody>
      </p:sp>
      <p:sp>
        <p:nvSpPr>
          <p:cNvPr id="13" name="TextBox 12"/>
          <p:cNvSpPr txBox="1"/>
          <p:nvPr>
            <p:custDataLst>
              <p:tags r:id="rId9"/>
            </p:custDataLst>
          </p:nvPr>
        </p:nvSpPr>
        <p:spPr>
          <a:xfrm>
            <a:off x="2195736" y="2636912"/>
            <a:ext cx="5328592" cy="2246769"/>
          </a:xfrm>
          <a:prstGeom prst="rect">
            <a:avLst/>
          </a:prstGeom>
          <a:noFill/>
          <a:ln>
            <a:solidFill>
              <a:schemeClr val="tx1">
                <a:lumMod val="20000"/>
                <a:lumOff val="80000"/>
              </a:schemeClr>
            </a:solidFill>
          </a:ln>
        </p:spPr>
        <p:txBody>
          <a:bodyPr wrap="square" rtlCol="0">
            <a:spAutoFit/>
          </a:bodyPr>
          <a:lstStyle/>
          <a:p>
            <a:pPr>
              <a:buFont typeface="Arial" pitchFamily="34" charset="0"/>
              <a:buChar char="•"/>
            </a:pPr>
            <a:r>
              <a:rPr lang="en-US" sz="1600" kern="0" dirty="0" smtClean="0">
                <a:solidFill>
                  <a:prstClr val="black"/>
                </a:solidFill>
                <a:latin typeface="Calibri" pitchFamily="34" charset="0"/>
              </a:rPr>
              <a:t>Birth and </a:t>
            </a:r>
            <a:r>
              <a:rPr lang="en-US" sz="1600" kern="0" dirty="0" err="1" smtClean="0">
                <a:solidFill>
                  <a:prstClr val="black"/>
                </a:solidFill>
                <a:latin typeface="Calibri" pitchFamily="34" charset="0"/>
              </a:rPr>
              <a:t>perinatal</a:t>
            </a:r>
            <a:r>
              <a:rPr lang="en-US" sz="1600" kern="0" dirty="0" smtClean="0">
                <a:solidFill>
                  <a:prstClr val="black"/>
                </a:solidFill>
                <a:latin typeface="Calibri" pitchFamily="34" charset="0"/>
              </a:rPr>
              <a:t> death certificates, coverage &amp; quality</a:t>
            </a:r>
          </a:p>
          <a:p>
            <a:pPr>
              <a:buFont typeface="Arial" pitchFamily="34" charset="0"/>
              <a:buChar char="•"/>
            </a:pPr>
            <a:r>
              <a:rPr lang="en-US" sz="1600" kern="0" dirty="0" smtClean="0">
                <a:solidFill>
                  <a:prstClr val="black"/>
                </a:solidFill>
                <a:latin typeface="Calibri" pitchFamily="34" charset="0"/>
              </a:rPr>
              <a:t> Develop and test Minimum </a:t>
            </a:r>
            <a:r>
              <a:rPr lang="en-US" sz="1600" kern="0" dirty="0" err="1" smtClean="0">
                <a:solidFill>
                  <a:prstClr val="black"/>
                </a:solidFill>
                <a:latin typeface="Calibri" pitchFamily="34" charset="0"/>
              </a:rPr>
              <a:t>Perinatal</a:t>
            </a:r>
            <a:r>
              <a:rPr lang="en-US" sz="1600" kern="0" dirty="0" smtClean="0">
                <a:solidFill>
                  <a:prstClr val="black"/>
                </a:solidFill>
                <a:latin typeface="Calibri" pitchFamily="34" charset="0"/>
              </a:rPr>
              <a:t> Dataset</a:t>
            </a:r>
          </a:p>
          <a:p>
            <a:pPr>
              <a:buFont typeface="Arial" pitchFamily="34" charset="0"/>
              <a:buChar char="•"/>
            </a:pPr>
            <a:r>
              <a:rPr lang="en-US" sz="1600" kern="0" dirty="0" err="1" smtClean="0">
                <a:solidFill>
                  <a:prstClr val="black"/>
                </a:solidFill>
                <a:latin typeface="Calibri" pitchFamily="34" charset="0"/>
              </a:rPr>
              <a:t>Perinatal</a:t>
            </a:r>
            <a:r>
              <a:rPr lang="en-US" sz="1600" kern="0" dirty="0" smtClean="0">
                <a:solidFill>
                  <a:prstClr val="black"/>
                </a:solidFill>
                <a:latin typeface="Calibri" pitchFamily="34" charset="0"/>
              </a:rPr>
              <a:t> Mortality audit tool, to link to maternal death surveillance and response,  led by WHO</a:t>
            </a:r>
          </a:p>
          <a:p>
            <a:pPr>
              <a:buFont typeface="Arial" pitchFamily="34" charset="0"/>
              <a:buChar char="•"/>
            </a:pPr>
            <a:r>
              <a:rPr lang="en-US" sz="1600" kern="0" dirty="0" smtClean="0">
                <a:solidFill>
                  <a:prstClr val="black"/>
                </a:solidFill>
                <a:latin typeface="Calibri" pitchFamily="34" charset="0"/>
              </a:rPr>
              <a:t>Household surveys  modules and Verbal autopsy tools </a:t>
            </a:r>
            <a:r>
              <a:rPr lang="en-US" sz="1200" kern="0" dirty="0" smtClean="0">
                <a:solidFill>
                  <a:prstClr val="black"/>
                </a:solidFill>
                <a:latin typeface="Calibri" pitchFamily="34" charset="0"/>
              </a:rPr>
              <a:t>(eg birth/pregnancy history, improved </a:t>
            </a:r>
            <a:r>
              <a:rPr lang="en-US" sz="1200" kern="0" dirty="0" err="1" smtClean="0">
                <a:solidFill>
                  <a:prstClr val="black"/>
                </a:solidFill>
                <a:latin typeface="Calibri" pitchFamily="34" charset="0"/>
              </a:rPr>
              <a:t>birthweight</a:t>
            </a:r>
            <a:r>
              <a:rPr lang="en-US" sz="1200" kern="0" dirty="0" smtClean="0">
                <a:solidFill>
                  <a:prstClr val="black"/>
                </a:solidFill>
                <a:latin typeface="Calibri" pitchFamily="34" charset="0"/>
              </a:rPr>
              <a:t> and GA assessment) </a:t>
            </a:r>
          </a:p>
          <a:p>
            <a:pPr>
              <a:buFont typeface="Arial" pitchFamily="34" charset="0"/>
              <a:buChar char="•"/>
            </a:pPr>
            <a:r>
              <a:rPr lang="en-US" sz="1600" kern="0" dirty="0" smtClean="0">
                <a:solidFill>
                  <a:prstClr val="black"/>
                </a:solidFill>
                <a:latin typeface="Calibri" pitchFamily="34" charset="0"/>
              </a:rPr>
              <a:t>Standard data collection in facility HMIS and facility assessments </a:t>
            </a:r>
            <a:r>
              <a:rPr lang="en-US" sz="1200" kern="0" dirty="0" smtClean="0">
                <a:solidFill>
                  <a:prstClr val="black"/>
                </a:solidFill>
                <a:latin typeface="Calibri" pitchFamily="34" charset="0"/>
              </a:rPr>
              <a:t>(eg SPA,SARA)</a:t>
            </a:r>
          </a:p>
          <a:p>
            <a:pPr>
              <a:buFont typeface="Arial" pitchFamily="34" charset="0"/>
              <a:buChar char="•"/>
            </a:pPr>
            <a:r>
              <a:rPr lang="en-US" sz="1200" kern="0" dirty="0" smtClean="0">
                <a:solidFill>
                  <a:prstClr val="black"/>
                </a:solidFill>
                <a:latin typeface="Calibri" pitchFamily="34" charset="0"/>
              </a:rPr>
              <a:t> </a:t>
            </a:r>
            <a:r>
              <a:rPr lang="en-US" sz="1600" kern="0" dirty="0" smtClean="0">
                <a:solidFill>
                  <a:prstClr val="black"/>
                </a:solidFill>
                <a:latin typeface="Calibri" pitchFamily="34" charset="0"/>
              </a:rPr>
              <a:t>Improving </a:t>
            </a:r>
            <a:r>
              <a:rPr lang="en-US" sz="1600" kern="0" dirty="0" err="1" smtClean="0">
                <a:solidFill>
                  <a:prstClr val="black"/>
                </a:solidFill>
                <a:latin typeface="Calibri" pitchFamily="34" charset="0"/>
              </a:rPr>
              <a:t>birthweight</a:t>
            </a:r>
            <a:r>
              <a:rPr lang="en-US" sz="1600" kern="0" dirty="0" smtClean="0">
                <a:solidFill>
                  <a:prstClr val="black"/>
                </a:solidFill>
                <a:latin typeface="Calibri" pitchFamily="34" charset="0"/>
              </a:rPr>
              <a:t> and GA assessment tools</a:t>
            </a:r>
          </a:p>
        </p:txBody>
      </p:sp>
      <p:sp>
        <p:nvSpPr>
          <p:cNvPr id="14" name="TextBox 13"/>
          <p:cNvSpPr txBox="1"/>
          <p:nvPr>
            <p:custDataLst>
              <p:tags r:id="rId10"/>
            </p:custDataLst>
          </p:nvPr>
        </p:nvSpPr>
        <p:spPr>
          <a:xfrm>
            <a:off x="2226178" y="4985881"/>
            <a:ext cx="5298149" cy="1323439"/>
          </a:xfrm>
          <a:prstGeom prst="rect">
            <a:avLst/>
          </a:prstGeom>
          <a:noFill/>
          <a:ln>
            <a:solidFill>
              <a:schemeClr val="tx1">
                <a:lumMod val="20000"/>
                <a:lumOff val="80000"/>
              </a:schemeClr>
            </a:solidFill>
          </a:ln>
        </p:spPr>
        <p:txBody>
          <a:bodyPr wrap="square" rtlCol="0">
            <a:spAutoFit/>
          </a:bodyPr>
          <a:lstStyle/>
          <a:p>
            <a:pPr>
              <a:buFont typeface="Arial" pitchFamily="34" charset="0"/>
              <a:buChar char="•"/>
            </a:pPr>
            <a:r>
              <a:rPr lang="en-US" sz="1600" kern="0" dirty="0" smtClean="0">
                <a:solidFill>
                  <a:prstClr val="black"/>
                </a:solidFill>
                <a:latin typeface="Calibri" pitchFamily="34" charset="0"/>
              </a:rPr>
              <a:t> </a:t>
            </a:r>
            <a:r>
              <a:rPr lang="en-US" sz="1600" kern="0" dirty="0">
                <a:solidFill>
                  <a:prstClr val="black"/>
                </a:solidFill>
                <a:latin typeface="Calibri" pitchFamily="34" charset="0"/>
              </a:rPr>
              <a:t>U</a:t>
            </a:r>
            <a:r>
              <a:rPr lang="en-US" sz="1600" kern="0" dirty="0" smtClean="0">
                <a:solidFill>
                  <a:prstClr val="black"/>
                </a:solidFill>
                <a:latin typeface="Calibri" pitchFamily="34" charset="0"/>
              </a:rPr>
              <a:t>ser friendly formats, intentional links to accountability and parent voices (eg partnerships with E4A and WRA) </a:t>
            </a:r>
          </a:p>
          <a:p>
            <a:pPr>
              <a:buFont typeface="Arial" pitchFamily="34" charset="0"/>
              <a:buChar char="•"/>
            </a:pPr>
            <a:r>
              <a:rPr lang="en-US" sz="1600" kern="0" dirty="0" smtClean="0">
                <a:solidFill>
                  <a:prstClr val="black"/>
                </a:solidFill>
                <a:latin typeface="Calibri" pitchFamily="34" charset="0"/>
              </a:rPr>
              <a:t>Testing linked to EMEN work  (~4 countries)</a:t>
            </a:r>
          </a:p>
          <a:p>
            <a:pPr>
              <a:buFont typeface="Arial" pitchFamily="34" charset="0"/>
              <a:buChar char="•"/>
            </a:pPr>
            <a:r>
              <a:rPr lang="en-US" sz="1600" kern="0" dirty="0" smtClean="0">
                <a:solidFill>
                  <a:prstClr val="black"/>
                </a:solidFill>
                <a:latin typeface="Calibri" pitchFamily="34" charset="0"/>
              </a:rPr>
              <a:t>Southern institutions &amp; INDEPTH as centres of excellence</a:t>
            </a:r>
          </a:p>
          <a:p>
            <a:pPr>
              <a:buFont typeface="Arial" pitchFamily="34" charset="0"/>
              <a:buChar char="•"/>
            </a:pPr>
            <a:r>
              <a:rPr lang="en-US" sz="1600" kern="0" dirty="0" smtClean="0">
                <a:solidFill>
                  <a:prstClr val="black"/>
                </a:solidFill>
                <a:latin typeface="Calibri" pitchFamily="34" charset="0"/>
              </a:rPr>
              <a:t> Integrated l oversight especially with maternal community</a:t>
            </a:r>
          </a:p>
        </p:txBody>
      </p:sp>
      <p:pic>
        <p:nvPicPr>
          <p:cNvPr id="16" name="Picture 3" descr="C:\Users\Joy\Pictures\enap\lauren\_93A0800-001.JPG"/>
          <p:cNvPicPr>
            <a:picLocks noChangeAspect="1" noChangeArrowheads="1"/>
          </p:cNvPicPr>
          <p:nvPr/>
        </p:nvPicPr>
        <p:blipFill>
          <a:blip r:embed="rId13" cstate="screen">
            <a:lum bright="10000"/>
          </a:blip>
          <a:srcRect l="7551" r="23539"/>
          <a:stretch>
            <a:fillRect/>
          </a:stretch>
        </p:blipFill>
        <p:spPr bwMode="auto">
          <a:xfrm>
            <a:off x="7596336" y="365944"/>
            <a:ext cx="1475656" cy="5871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866400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a:spLocks noGrp="1"/>
          </p:cNvSpPr>
          <p:nvPr>
            <p:ph idx="1"/>
          </p:nvPr>
        </p:nvSpPr>
        <p:spPr>
          <a:xfrm>
            <a:off x="327720" y="548680"/>
            <a:ext cx="6764560" cy="3816424"/>
          </a:xfrm>
          <a:solidFill>
            <a:schemeClr val="bg1"/>
          </a:solidFill>
          <a:ln>
            <a:noFill/>
          </a:ln>
        </p:spPr>
        <p:txBody>
          <a:bodyPr>
            <a:noAutofit/>
          </a:bodyPr>
          <a:lstStyle/>
          <a:p>
            <a:pPr algn="just">
              <a:spcBef>
                <a:spcPts val="300"/>
              </a:spcBef>
            </a:pPr>
            <a:r>
              <a:rPr lang="en-GB" sz="2400" b="1" dirty="0" smtClean="0"/>
              <a:t>Ensure post 2015 targets </a:t>
            </a:r>
          </a:p>
          <a:p>
            <a:pPr lvl="1" algn="just">
              <a:spcBef>
                <a:spcPts val="300"/>
              </a:spcBef>
            </a:pPr>
            <a:r>
              <a:rPr lang="en-GB" sz="2000" dirty="0" smtClean="0"/>
              <a:t>Neonatal and maternal targets likely in SDGs</a:t>
            </a:r>
          </a:p>
          <a:p>
            <a:pPr lvl="1" algn="just">
              <a:spcBef>
                <a:spcPts val="300"/>
              </a:spcBef>
            </a:pPr>
            <a:r>
              <a:rPr lang="en-GB" sz="2000" dirty="0" smtClean="0"/>
              <a:t>Stillbirth </a:t>
            </a:r>
            <a:r>
              <a:rPr lang="en-GB" dirty="0" smtClean="0"/>
              <a:t>counting</a:t>
            </a:r>
            <a:r>
              <a:rPr lang="en-GB" sz="2000" dirty="0" smtClean="0"/>
              <a:t> needs major push!  And more data</a:t>
            </a:r>
          </a:p>
          <a:p>
            <a:pPr algn="just">
              <a:spcBef>
                <a:spcPts val="300"/>
              </a:spcBef>
              <a:buNone/>
            </a:pPr>
            <a:endParaRPr lang="en-GB" sz="1000" dirty="0" smtClean="0"/>
          </a:p>
          <a:p>
            <a:pPr algn="just">
              <a:spcBef>
                <a:spcPts val="300"/>
              </a:spcBef>
            </a:pPr>
            <a:r>
              <a:rPr lang="en-GB" sz="2400" b="1" dirty="0" smtClean="0"/>
              <a:t>Improve and use the data</a:t>
            </a:r>
          </a:p>
          <a:p>
            <a:pPr lvl="1" algn="just">
              <a:spcBef>
                <a:spcPts val="300"/>
              </a:spcBef>
            </a:pPr>
            <a:r>
              <a:rPr lang="en-GB" sz="2000" dirty="0" smtClean="0"/>
              <a:t>Some metrics ready for wider scale use now</a:t>
            </a:r>
          </a:p>
          <a:p>
            <a:pPr lvl="1" algn="just">
              <a:spcBef>
                <a:spcPts val="300"/>
              </a:spcBef>
            </a:pPr>
            <a:r>
              <a:rPr lang="en-GB" sz="2000" dirty="0" smtClean="0"/>
              <a:t>Many need strategic plan for technical advances and linked tools</a:t>
            </a:r>
            <a:endParaRPr lang="en-GB" sz="1600" dirty="0" smtClean="0"/>
          </a:p>
          <a:p>
            <a:pPr lvl="1" algn="just">
              <a:spcBef>
                <a:spcPts val="300"/>
              </a:spcBef>
              <a:buNone/>
            </a:pPr>
            <a:endParaRPr lang="en-GB" sz="1600" dirty="0" smtClean="0"/>
          </a:p>
          <a:p>
            <a:pPr algn="just">
              <a:spcBef>
                <a:spcPts val="300"/>
              </a:spcBef>
            </a:pPr>
            <a:r>
              <a:rPr lang="en-GB" sz="2400" b="1" dirty="0" smtClean="0"/>
              <a:t>Intentional capacity development </a:t>
            </a:r>
            <a:endParaRPr lang="en-GB" sz="2400" b="1" dirty="0"/>
          </a:p>
          <a:p>
            <a:pPr lvl="1" algn="just">
              <a:spcBef>
                <a:spcPts val="300"/>
              </a:spcBef>
            </a:pPr>
            <a:r>
              <a:rPr lang="en-GB" sz="2000" dirty="0" smtClean="0"/>
              <a:t>to improve, use and further improve the data</a:t>
            </a:r>
            <a:endParaRPr lang="en-GB" sz="2000" dirty="0"/>
          </a:p>
          <a:p>
            <a:pPr>
              <a:spcBef>
                <a:spcPts val="300"/>
              </a:spcBef>
            </a:pPr>
            <a:endParaRPr lang="en-GB" sz="2400" dirty="0" smtClean="0"/>
          </a:p>
          <a:p>
            <a:pPr marL="0" indent="0">
              <a:spcBef>
                <a:spcPts val="300"/>
              </a:spcBef>
              <a:buNone/>
            </a:pPr>
            <a:endParaRPr lang="en-GB" sz="2400" dirty="0" smtClean="0"/>
          </a:p>
        </p:txBody>
      </p:sp>
      <p:sp>
        <p:nvSpPr>
          <p:cNvPr id="16" name="Rectangle 2"/>
          <p:cNvSpPr txBox="1">
            <a:spLocks noChangeArrowheads="1"/>
          </p:cNvSpPr>
          <p:nvPr/>
        </p:nvSpPr>
        <p:spPr>
          <a:xfrm>
            <a:off x="0" y="0"/>
            <a:ext cx="6943725" cy="736599"/>
          </a:xfrm>
          <a:prstGeom prst="rect">
            <a:avLst/>
          </a:prstGeom>
          <a:noFill/>
        </p:spPr>
        <p:txBody>
          <a:bodyPr lIns="72000" rIns="36000">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3600" b="1" noProof="0" dirty="0" smtClean="0">
                <a:solidFill>
                  <a:schemeClr val="accent1">
                    <a:lumMod val="75000"/>
                  </a:schemeClr>
                </a:solidFill>
                <a:latin typeface="Calibri" pitchFamily="34" charset="0"/>
                <a:ea typeface="+mj-ea"/>
                <a:cs typeface="Calibri" pitchFamily="34" charset="0"/>
              </a:rPr>
              <a:t>Data Action messages</a:t>
            </a:r>
            <a:endParaRPr kumimoji="0" lang="en-GB" sz="3600" b="1" i="0" u="none" strike="noStrike" kern="1200" cap="none" spc="0" normalizeH="0" baseline="0" noProof="0" dirty="0" smtClean="0">
              <a:ln>
                <a:noFill/>
              </a:ln>
              <a:solidFill>
                <a:schemeClr val="accent1">
                  <a:lumMod val="75000"/>
                </a:schemeClr>
              </a:solidFill>
              <a:effectLst/>
              <a:uLnTx/>
              <a:uFillTx/>
              <a:latin typeface="Calibri" pitchFamily="34" charset="0"/>
              <a:ea typeface="+mj-ea"/>
              <a:cs typeface="Calibri" pitchFamily="34" charset="0"/>
            </a:endParaRPr>
          </a:p>
        </p:txBody>
      </p:sp>
      <p:sp>
        <p:nvSpPr>
          <p:cNvPr id="5" name="Oval 4"/>
          <p:cNvSpPr/>
          <p:nvPr/>
        </p:nvSpPr>
        <p:spPr bwMode="auto">
          <a:xfrm>
            <a:off x="251520" y="3541008"/>
            <a:ext cx="320040" cy="320040"/>
          </a:xfrm>
          <a:prstGeom prst="ellipse">
            <a:avLst/>
          </a:prstGeom>
          <a:solidFill>
            <a:srgbClr val="00B0F0"/>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3</a:t>
            </a:r>
            <a:endParaRPr lang="en-US" b="1" dirty="0">
              <a:solidFill>
                <a:srgbClr val="FFFFFF"/>
              </a:solidFill>
            </a:endParaRPr>
          </a:p>
        </p:txBody>
      </p:sp>
      <p:sp>
        <p:nvSpPr>
          <p:cNvPr id="6" name="Oval 5"/>
          <p:cNvSpPr/>
          <p:nvPr/>
        </p:nvSpPr>
        <p:spPr bwMode="auto">
          <a:xfrm>
            <a:off x="251520" y="620688"/>
            <a:ext cx="320040" cy="320040"/>
          </a:xfrm>
          <a:prstGeom prst="ellipse">
            <a:avLst/>
          </a:prstGeom>
          <a:solidFill>
            <a:srgbClr val="00B0F0"/>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1</a:t>
            </a:r>
            <a:endParaRPr lang="en-US" b="1" dirty="0">
              <a:solidFill>
                <a:srgbClr val="FFFFFF"/>
              </a:solidFill>
            </a:endParaRPr>
          </a:p>
        </p:txBody>
      </p:sp>
      <p:sp>
        <p:nvSpPr>
          <p:cNvPr id="8" name="Oval 7"/>
          <p:cNvSpPr/>
          <p:nvPr/>
        </p:nvSpPr>
        <p:spPr bwMode="auto">
          <a:xfrm>
            <a:off x="251520" y="1916832"/>
            <a:ext cx="320040" cy="320040"/>
          </a:xfrm>
          <a:prstGeom prst="ellipse">
            <a:avLst/>
          </a:prstGeom>
          <a:solidFill>
            <a:srgbClr val="00B0F0"/>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2</a:t>
            </a:r>
            <a:endParaRPr lang="en-US" b="1" dirty="0">
              <a:solidFill>
                <a:srgbClr val="FFFFFF"/>
              </a:solidFill>
            </a:endParaRPr>
          </a:p>
        </p:txBody>
      </p:sp>
      <p:pic>
        <p:nvPicPr>
          <p:cNvPr id="13" name="Picture 12" descr="MARCH files6.png"/>
          <p:cNvPicPr>
            <a:picLocks noChangeAspect="1"/>
          </p:cNvPicPr>
          <p:nvPr/>
        </p:nvPicPr>
        <p:blipFill>
          <a:blip r:embed="rId3" cstate="print"/>
          <a:srcRect l="24305" t="13597" r="21414" b="12888"/>
          <a:stretch>
            <a:fillRect/>
          </a:stretch>
        </p:blipFill>
        <p:spPr>
          <a:xfrm>
            <a:off x="7530089" y="4653136"/>
            <a:ext cx="1794439" cy="1718548"/>
          </a:xfrm>
          <a:prstGeom prst="rect">
            <a:avLst/>
          </a:prstGeom>
        </p:spPr>
      </p:pic>
      <p:sp>
        <p:nvSpPr>
          <p:cNvPr id="15" name="Rectangle 14"/>
          <p:cNvSpPr/>
          <p:nvPr/>
        </p:nvSpPr>
        <p:spPr>
          <a:xfrm>
            <a:off x="4283968" y="6396335"/>
            <a:ext cx="1657772" cy="400110"/>
          </a:xfrm>
          <a:prstGeom prst="rect">
            <a:avLst/>
          </a:prstGeom>
        </p:spPr>
        <p:txBody>
          <a:bodyPr wrap="square">
            <a:spAutoFit/>
          </a:bodyPr>
          <a:lstStyle/>
          <a:p>
            <a:pPr algn="r" defTabSz="457200"/>
            <a:r>
              <a:rPr lang="en-US" sz="2000" dirty="0" smtClean="0">
                <a:solidFill>
                  <a:srgbClr val="0099CC"/>
                </a:solidFill>
                <a:latin typeface="Arial"/>
                <a:cs typeface="Arial" pitchFamily="34" charset="0"/>
              </a:rPr>
              <a:t>@</a:t>
            </a:r>
            <a:r>
              <a:rPr lang="en-US" sz="2000" dirty="0" err="1" smtClean="0">
                <a:solidFill>
                  <a:srgbClr val="0099CC"/>
                </a:solidFill>
                <a:latin typeface="Arial"/>
                <a:cs typeface="Arial" pitchFamily="34" charset="0"/>
              </a:rPr>
              <a:t>joylawn</a:t>
            </a:r>
            <a:r>
              <a:rPr lang="en-US" sz="2000" dirty="0" smtClean="0">
                <a:solidFill>
                  <a:srgbClr val="0099CC"/>
                </a:solidFill>
                <a:latin typeface="Arial" pitchFamily="34" charset="0"/>
                <a:cs typeface="Arial" pitchFamily="34" charset="0"/>
              </a:rPr>
              <a:t> </a:t>
            </a:r>
          </a:p>
        </p:txBody>
      </p:sp>
      <p:sp>
        <p:nvSpPr>
          <p:cNvPr id="17" name="Text Placeholder 1"/>
          <p:cNvSpPr txBox="1">
            <a:spLocks/>
          </p:cNvSpPr>
          <p:nvPr/>
        </p:nvSpPr>
        <p:spPr bwMode="auto">
          <a:xfrm>
            <a:off x="323528" y="4509120"/>
            <a:ext cx="7128792"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dirty="0" smtClean="0">
                <a:solidFill>
                  <a:srgbClr val="404040">
                    <a:lumMod val="75000"/>
                  </a:srgbClr>
                </a:solidFill>
                <a:latin typeface="Arial" pitchFamily="34" charset="0"/>
                <a:cs typeface="Arial" pitchFamily="34" charset="0"/>
              </a:rPr>
              <a:t>We have the potential to transform </a:t>
            </a:r>
          </a:p>
          <a:p>
            <a:pPr>
              <a:defRPr/>
            </a:pPr>
            <a:r>
              <a:rPr lang="en-US" dirty="0" smtClean="0">
                <a:solidFill>
                  <a:srgbClr val="404040">
                    <a:lumMod val="75000"/>
                  </a:srgbClr>
                </a:solidFill>
                <a:latin typeface="Arial" pitchFamily="34" charset="0"/>
                <a:cs typeface="Arial" pitchFamily="34" charset="0"/>
              </a:rPr>
              <a:t>survival </a:t>
            </a:r>
            <a:r>
              <a:rPr lang="en-US" i="1" dirty="0" smtClean="0">
                <a:solidFill>
                  <a:srgbClr val="404040">
                    <a:lumMod val="75000"/>
                  </a:srgbClr>
                </a:solidFill>
                <a:latin typeface="Arial" pitchFamily="34" charset="0"/>
                <a:cs typeface="Arial" pitchFamily="34" charset="0"/>
              </a:rPr>
              <a:t>and</a:t>
            </a:r>
            <a:r>
              <a:rPr lang="en-US" dirty="0" smtClean="0">
                <a:solidFill>
                  <a:srgbClr val="404040">
                    <a:lumMod val="75000"/>
                  </a:srgbClr>
                </a:solidFill>
                <a:latin typeface="Arial" pitchFamily="34" charset="0"/>
                <a:cs typeface="Arial" pitchFamily="34" charset="0"/>
              </a:rPr>
              <a:t> health for  EVERY newborn EVERY mother </a:t>
            </a:r>
          </a:p>
          <a:p>
            <a:pPr>
              <a:defRPr/>
            </a:pPr>
            <a:r>
              <a:rPr lang="en-US" dirty="0" smtClean="0">
                <a:solidFill>
                  <a:srgbClr val="404040">
                    <a:lumMod val="75000"/>
                  </a:srgbClr>
                </a:solidFill>
                <a:latin typeface="Arial" pitchFamily="34" charset="0"/>
                <a:cs typeface="Arial" pitchFamily="34" charset="0"/>
              </a:rPr>
              <a:t>including for the world’s poorest families –</a:t>
            </a:r>
          </a:p>
          <a:p>
            <a:pPr>
              <a:defRPr/>
            </a:pPr>
            <a:r>
              <a:rPr lang="en-US" sz="2800" dirty="0" smtClean="0">
                <a:solidFill>
                  <a:srgbClr val="404040">
                    <a:lumMod val="75000"/>
                  </a:srgbClr>
                </a:solidFill>
                <a:latin typeface="Arial" pitchFamily="34" charset="0"/>
                <a:cs typeface="Arial" pitchFamily="34" charset="0"/>
              </a:rPr>
              <a:t>Acting on the plan depends on better data</a:t>
            </a:r>
          </a:p>
        </p:txBody>
      </p:sp>
    </p:spTree>
    <p:extLst>
      <p:ext uri="{BB962C8B-B14F-4D97-AF65-F5344CB8AC3E}">
        <p14:creationId xmlns:p14="http://schemas.microsoft.com/office/powerpoint/2010/main" val="170521042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ectangle 29"/>
          <p:cNvSpPr/>
          <p:nvPr/>
        </p:nvSpPr>
        <p:spPr>
          <a:xfrm>
            <a:off x="642910" y="24"/>
            <a:ext cx="8501090" cy="6858000"/>
          </a:xfrm>
          <a:prstGeom prst="rect">
            <a:avLst/>
          </a:prstGeom>
          <a:solidFill>
            <a:srgbClr val="E2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4" name="TextBox 3"/>
          <p:cNvSpPr txBox="1"/>
          <p:nvPr/>
        </p:nvSpPr>
        <p:spPr>
          <a:xfrm>
            <a:off x="642910" y="-17814"/>
            <a:ext cx="7945558" cy="144655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400"/>
            <a:r>
              <a:rPr lang="en-US" sz="2400" b="1" i="1" dirty="0" smtClean="0">
                <a:solidFill>
                  <a:prstClr val="white"/>
                </a:solidFill>
              </a:rPr>
              <a:t>   </a:t>
            </a:r>
            <a:r>
              <a:rPr lang="en-US" sz="2000" b="1" dirty="0" smtClean="0">
                <a:solidFill>
                  <a:prstClr val="white"/>
                </a:solidFill>
              </a:rPr>
              <a:t>EVERY NEWBORN</a:t>
            </a:r>
            <a:endParaRPr lang="en-US" sz="2400" b="1" dirty="0" smtClean="0">
              <a:solidFill>
                <a:prstClr val="white"/>
              </a:solidFill>
            </a:endParaRPr>
          </a:p>
          <a:p>
            <a:pPr algn="ctr" defTabSz="914400"/>
            <a:endParaRPr lang="en-US" sz="200" b="1" i="1" dirty="0" smtClean="0">
              <a:solidFill>
                <a:prstClr val="white"/>
              </a:solidFill>
            </a:endParaRPr>
          </a:p>
          <a:p>
            <a:pPr algn="ctr" defTabSz="914400"/>
            <a:r>
              <a:rPr lang="en-US" sz="2400" b="1" i="1" dirty="0" smtClean="0">
                <a:solidFill>
                  <a:prstClr val="white"/>
                </a:solidFill>
              </a:rPr>
              <a:t>Every Woman        Every Child</a:t>
            </a:r>
            <a:endParaRPr lang="en-US" sz="800" b="1" i="1" dirty="0" smtClean="0">
              <a:solidFill>
                <a:prstClr val="white"/>
              </a:solidFill>
            </a:endParaRPr>
          </a:p>
          <a:p>
            <a:pPr algn="ctr" defTabSz="914400"/>
            <a:r>
              <a:rPr lang="en-US" sz="2000" b="1" i="1" dirty="0" smtClean="0">
                <a:solidFill>
                  <a:prstClr val="white"/>
                </a:solidFill>
              </a:rPr>
              <a:t>       </a:t>
            </a:r>
            <a:r>
              <a:rPr lang="en-US" sz="1600" i="1" dirty="0" smtClean="0">
                <a:solidFill>
                  <a:prstClr val="white"/>
                </a:solidFill>
              </a:rPr>
              <a:t>Ending preventable deaths for women, stillbirths, newborns and children</a:t>
            </a:r>
          </a:p>
          <a:p>
            <a:pPr algn="ctr" defTabSz="914400"/>
            <a:r>
              <a:rPr lang="en-US" sz="1600" i="1" dirty="0" smtClean="0">
                <a:solidFill>
                  <a:prstClr val="white"/>
                </a:solidFill>
              </a:rPr>
              <a:t>Improving child development and human capital</a:t>
            </a:r>
            <a:r>
              <a:rPr lang="en-US" dirty="0">
                <a:solidFill>
                  <a:prstClr val="white"/>
                </a:solidFill>
              </a:rPr>
              <a:t>	</a:t>
            </a:r>
          </a:p>
        </p:txBody>
      </p:sp>
      <p:sp>
        <p:nvSpPr>
          <p:cNvPr id="9" name="Oval 8"/>
          <p:cNvSpPr/>
          <p:nvPr/>
        </p:nvSpPr>
        <p:spPr>
          <a:xfrm>
            <a:off x="2357422" y="2285992"/>
            <a:ext cx="1180280" cy="701392"/>
          </a:xfrm>
          <a:prstGeom prst="ellipse">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Pregnancy Care</a:t>
            </a:r>
            <a:endParaRPr lang="en-GB" sz="1200" dirty="0">
              <a:solidFill>
                <a:prstClr val="black"/>
              </a:solidFill>
            </a:endParaRPr>
          </a:p>
        </p:txBody>
      </p:sp>
      <p:sp>
        <p:nvSpPr>
          <p:cNvPr id="11" name="Oval 10"/>
          <p:cNvSpPr/>
          <p:nvPr/>
        </p:nvSpPr>
        <p:spPr>
          <a:xfrm>
            <a:off x="1000100" y="2428868"/>
            <a:ext cx="1428760" cy="642942"/>
          </a:xfrm>
          <a:prstGeom prst="ellipse">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a:solidFill>
                  <a:prstClr val="black"/>
                </a:solidFill>
              </a:rPr>
              <a:t>R</a:t>
            </a:r>
            <a:r>
              <a:rPr lang="en-GB" sz="1200" dirty="0" smtClean="0">
                <a:solidFill>
                  <a:prstClr val="black"/>
                </a:solidFill>
              </a:rPr>
              <a:t>eproductive health care</a:t>
            </a:r>
            <a:endParaRPr lang="en-GB" sz="1200" dirty="0">
              <a:solidFill>
                <a:prstClr val="black"/>
              </a:solidFill>
            </a:endParaRPr>
          </a:p>
        </p:txBody>
      </p:sp>
      <p:sp>
        <p:nvSpPr>
          <p:cNvPr id="18" name="TextBox 17"/>
          <p:cNvSpPr txBox="1"/>
          <p:nvPr/>
        </p:nvSpPr>
        <p:spPr>
          <a:xfrm>
            <a:off x="6286512" y="4127052"/>
            <a:ext cx="235745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914400"/>
            <a:r>
              <a:rPr lang="en-US" sz="1600" dirty="0" smtClean="0">
                <a:solidFill>
                  <a:prstClr val="black"/>
                </a:solidFill>
              </a:rPr>
              <a:t>Community </a:t>
            </a:r>
          </a:p>
          <a:p>
            <a:pPr algn="ctr" defTabSz="914400"/>
            <a:r>
              <a:rPr lang="en-US" sz="1600" dirty="0" smtClean="0">
                <a:solidFill>
                  <a:prstClr val="black"/>
                </a:solidFill>
              </a:rPr>
              <a:t>empowerment &amp; healthy home </a:t>
            </a:r>
            <a:r>
              <a:rPr lang="en-US" sz="1600" dirty="0" err="1" smtClean="0">
                <a:solidFill>
                  <a:prstClr val="black"/>
                </a:solidFill>
              </a:rPr>
              <a:t>behaviours</a:t>
            </a:r>
            <a:endParaRPr lang="en-US" sz="1000" dirty="0" smtClean="0">
              <a:solidFill>
                <a:prstClr val="black"/>
              </a:solidFill>
            </a:endParaRPr>
          </a:p>
        </p:txBody>
      </p:sp>
      <p:sp>
        <p:nvSpPr>
          <p:cNvPr id="19" name="TextBox 18"/>
          <p:cNvSpPr txBox="1"/>
          <p:nvPr/>
        </p:nvSpPr>
        <p:spPr>
          <a:xfrm>
            <a:off x="642910" y="4127051"/>
            <a:ext cx="1714512" cy="857256"/>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noAutofit/>
          </a:bodyPr>
          <a:lstStyle/>
          <a:p>
            <a:pPr algn="ctr" defTabSz="914400"/>
            <a:r>
              <a:rPr lang="en-US" sz="1600" dirty="0" smtClean="0">
                <a:solidFill>
                  <a:prstClr val="black"/>
                </a:solidFill>
              </a:rPr>
              <a:t>Health workforce</a:t>
            </a:r>
          </a:p>
        </p:txBody>
      </p:sp>
      <p:sp>
        <p:nvSpPr>
          <p:cNvPr id="21" name="TextBox 20"/>
          <p:cNvSpPr txBox="1"/>
          <p:nvPr/>
        </p:nvSpPr>
        <p:spPr>
          <a:xfrm>
            <a:off x="2490091" y="4127051"/>
            <a:ext cx="1692061" cy="857256"/>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noAutofit/>
          </a:bodyPr>
          <a:lstStyle/>
          <a:p>
            <a:pPr algn="ctr" defTabSz="914400"/>
            <a:r>
              <a:rPr lang="en-US" sz="1600" dirty="0" smtClean="0">
                <a:solidFill>
                  <a:prstClr val="black"/>
                </a:solidFill>
              </a:rPr>
              <a:t>Commodities &amp; technologies</a:t>
            </a:r>
          </a:p>
        </p:txBody>
      </p:sp>
      <p:sp>
        <p:nvSpPr>
          <p:cNvPr id="22" name="TextBox 21"/>
          <p:cNvSpPr txBox="1"/>
          <p:nvPr/>
        </p:nvSpPr>
        <p:spPr>
          <a:xfrm>
            <a:off x="4292370" y="4127051"/>
            <a:ext cx="1857388" cy="857256"/>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noAutofit/>
          </a:bodyPr>
          <a:lstStyle/>
          <a:p>
            <a:pPr algn="ctr" defTabSz="914400"/>
            <a:r>
              <a:rPr lang="en-US" sz="1600" dirty="0" smtClean="0">
                <a:solidFill>
                  <a:prstClr val="black"/>
                </a:solidFill>
              </a:rPr>
              <a:t>Health Information Systems</a:t>
            </a:r>
          </a:p>
        </p:txBody>
      </p:sp>
      <p:sp>
        <p:nvSpPr>
          <p:cNvPr id="23" name="TextBox 22"/>
          <p:cNvSpPr txBox="1"/>
          <p:nvPr/>
        </p:nvSpPr>
        <p:spPr>
          <a:xfrm>
            <a:off x="642910" y="5929330"/>
            <a:ext cx="800105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914400"/>
            <a:r>
              <a:rPr lang="en-US" dirty="0" smtClean="0">
                <a:solidFill>
                  <a:prstClr val="black"/>
                </a:solidFill>
              </a:rPr>
              <a:t>Leadership, governance, partnerships and financing</a:t>
            </a:r>
          </a:p>
        </p:txBody>
      </p:sp>
      <p:sp>
        <p:nvSpPr>
          <p:cNvPr id="24" name="TextBox 23"/>
          <p:cNvSpPr txBox="1"/>
          <p:nvPr/>
        </p:nvSpPr>
        <p:spPr>
          <a:xfrm>
            <a:off x="642910" y="5214950"/>
            <a:ext cx="8001056" cy="61555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914400"/>
            <a:r>
              <a:rPr lang="en-US" dirty="0" smtClean="0">
                <a:solidFill>
                  <a:prstClr val="black"/>
                </a:solidFill>
              </a:rPr>
              <a:t>Count every woman, every newborn, every child,</a:t>
            </a:r>
          </a:p>
          <a:p>
            <a:pPr algn="ctr" defTabSz="914400"/>
            <a:r>
              <a:rPr lang="en-US" sz="1600" dirty="0" smtClean="0">
                <a:solidFill>
                  <a:prstClr val="black"/>
                </a:solidFill>
              </a:rPr>
              <a:t>Accountability and data for action to achieve equity</a:t>
            </a:r>
          </a:p>
        </p:txBody>
      </p:sp>
      <p:sp>
        <p:nvSpPr>
          <p:cNvPr id="25" name="TextBox 24"/>
          <p:cNvSpPr txBox="1"/>
          <p:nvPr/>
        </p:nvSpPr>
        <p:spPr>
          <a:xfrm>
            <a:off x="0" y="71438"/>
            <a:ext cx="461665" cy="1142984"/>
          </a:xfrm>
          <a:prstGeom prst="rect">
            <a:avLst/>
          </a:prstGeom>
          <a:noFill/>
        </p:spPr>
        <p:txBody>
          <a:bodyPr vert="vert270" wrap="square" rtlCol="0">
            <a:spAutoFit/>
          </a:bodyPr>
          <a:lstStyle/>
          <a:p>
            <a:pPr algn="ctr" defTabSz="914400"/>
            <a:r>
              <a:rPr lang="en-GB" dirty="0" smtClean="0">
                <a:solidFill>
                  <a:srgbClr val="377BCD"/>
                </a:solidFill>
              </a:rPr>
              <a:t>IMPACT</a:t>
            </a:r>
            <a:endParaRPr lang="en-GB" dirty="0">
              <a:solidFill>
                <a:srgbClr val="377BCD"/>
              </a:solidFill>
            </a:endParaRPr>
          </a:p>
        </p:txBody>
      </p:sp>
      <p:sp>
        <p:nvSpPr>
          <p:cNvPr id="26" name="TextBox 25"/>
          <p:cNvSpPr txBox="1"/>
          <p:nvPr/>
        </p:nvSpPr>
        <p:spPr>
          <a:xfrm>
            <a:off x="0" y="1071546"/>
            <a:ext cx="461665" cy="2071702"/>
          </a:xfrm>
          <a:prstGeom prst="rect">
            <a:avLst/>
          </a:prstGeom>
          <a:noFill/>
        </p:spPr>
        <p:txBody>
          <a:bodyPr vert="vert270" wrap="square" rtlCol="0">
            <a:spAutoFit/>
          </a:bodyPr>
          <a:lstStyle/>
          <a:p>
            <a:pPr algn="ctr" defTabSz="914400"/>
            <a:r>
              <a:rPr lang="en-GB" dirty="0" smtClean="0">
                <a:solidFill>
                  <a:srgbClr val="377BCD"/>
                </a:solidFill>
              </a:rPr>
              <a:t>OUTCOMES</a:t>
            </a:r>
            <a:endParaRPr lang="en-GB" dirty="0">
              <a:solidFill>
                <a:srgbClr val="377BCD"/>
              </a:solidFill>
            </a:endParaRPr>
          </a:p>
        </p:txBody>
      </p:sp>
      <p:sp>
        <p:nvSpPr>
          <p:cNvPr id="27" name="TextBox 26"/>
          <p:cNvSpPr txBox="1"/>
          <p:nvPr/>
        </p:nvSpPr>
        <p:spPr>
          <a:xfrm>
            <a:off x="0" y="4214818"/>
            <a:ext cx="461665" cy="1785926"/>
          </a:xfrm>
          <a:prstGeom prst="rect">
            <a:avLst/>
          </a:prstGeom>
          <a:noFill/>
        </p:spPr>
        <p:txBody>
          <a:bodyPr vert="vert270" wrap="square" rtlCol="0">
            <a:spAutoFit/>
          </a:bodyPr>
          <a:lstStyle/>
          <a:p>
            <a:pPr algn="ctr" defTabSz="914400"/>
            <a:r>
              <a:rPr lang="en-GB" dirty="0" smtClean="0">
                <a:solidFill>
                  <a:srgbClr val="377BCD"/>
                </a:solidFill>
              </a:rPr>
              <a:t>INPUTS</a:t>
            </a:r>
            <a:endParaRPr lang="en-GB" dirty="0">
              <a:solidFill>
                <a:srgbClr val="377BCD"/>
              </a:solidFill>
            </a:endParaRPr>
          </a:p>
        </p:txBody>
      </p:sp>
      <p:sp>
        <p:nvSpPr>
          <p:cNvPr id="28" name="TextBox 27"/>
          <p:cNvSpPr txBox="1"/>
          <p:nvPr/>
        </p:nvSpPr>
        <p:spPr>
          <a:xfrm>
            <a:off x="0" y="2714620"/>
            <a:ext cx="461665" cy="1785926"/>
          </a:xfrm>
          <a:prstGeom prst="rect">
            <a:avLst/>
          </a:prstGeom>
          <a:noFill/>
        </p:spPr>
        <p:txBody>
          <a:bodyPr vert="vert270" wrap="square" rtlCol="0">
            <a:spAutoFit/>
          </a:bodyPr>
          <a:lstStyle/>
          <a:p>
            <a:pPr algn="ctr" defTabSz="914400"/>
            <a:r>
              <a:rPr lang="en-GB" dirty="0" smtClean="0">
                <a:solidFill>
                  <a:srgbClr val="377BCD"/>
                </a:solidFill>
              </a:rPr>
              <a:t>OUTPUTS</a:t>
            </a:r>
            <a:endParaRPr lang="en-GB" dirty="0">
              <a:solidFill>
                <a:srgbClr val="377BCD"/>
              </a:solidFill>
            </a:endParaRPr>
          </a:p>
        </p:txBody>
      </p:sp>
      <p:sp>
        <p:nvSpPr>
          <p:cNvPr id="29" name="Oval 28"/>
          <p:cNvSpPr/>
          <p:nvPr/>
        </p:nvSpPr>
        <p:spPr>
          <a:xfrm>
            <a:off x="7410879" y="2584732"/>
            <a:ext cx="1304492" cy="701392"/>
          </a:xfrm>
          <a:prstGeom prst="ellipse">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Adolescent health  care</a:t>
            </a:r>
            <a:endParaRPr lang="en-GB" sz="1200" dirty="0">
              <a:solidFill>
                <a:prstClr val="black"/>
              </a:solidFill>
            </a:endParaRPr>
          </a:p>
        </p:txBody>
      </p:sp>
      <p:cxnSp>
        <p:nvCxnSpPr>
          <p:cNvPr id="31" name="Straight Arrow Connector 30"/>
          <p:cNvCxnSpPr/>
          <p:nvPr/>
        </p:nvCxnSpPr>
        <p:spPr>
          <a:xfrm rot="5400000" flipH="1" flipV="1">
            <a:off x="35687" y="4321975"/>
            <a:ext cx="357190" cy="1588"/>
          </a:xfrm>
          <a:prstGeom prst="straightConnector1">
            <a:avLst/>
          </a:prstGeom>
          <a:ln>
            <a:solidFill>
              <a:srgbClr val="377BCD"/>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8" idx="0"/>
          </p:cNvCxnSpPr>
          <p:nvPr/>
        </p:nvCxnSpPr>
        <p:spPr>
          <a:xfrm rot="5400000" flipH="1" flipV="1">
            <a:off x="43961" y="2884941"/>
            <a:ext cx="357192" cy="16551"/>
          </a:xfrm>
          <a:prstGeom prst="straightConnector1">
            <a:avLst/>
          </a:prstGeom>
          <a:ln>
            <a:solidFill>
              <a:srgbClr val="377BCD"/>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6" idx="0"/>
          </p:cNvCxnSpPr>
          <p:nvPr/>
        </p:nvCxnSpPr>
        <p:spPr>
          <a:xfrm rot="5400000" flipH="1" flipV="1">
            <a:off x="43962" y="1241866"/>
            <a:ext cx="357190" cy="16551"/>
          </a:xfrm>
          <a:prstGeom prst="straightConnector1">
            <a:avLst/>
          </a:prstGeom>
          <a:ln>
            <a:solidFill>
              <a:srgbClr val="377BCD"/>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72000" y="428604"/>
            <a:ext cx="571504" cy="461665"/>
          </a:xfrm>
          <a:prstGeom prst="rect">
            <a:avLst/>
          </a:prstGeom>
        </p:spPr>
        <p:txBody>
          <a:bodyPr wrap="square">
            <a:spAutoFit/>
          </a:bodyPr>
          <a:lstStyle/>
          <a:p>
            <a:pPr defTabSz="914400"/>
            <a:r>
              <a:rPr lang="en-US" sz="2400" dirty="0" smtClean="0">
                <a:solidFill>
                  <a:prstClr val="white"/>
                </a:solidFill>
                <a:sym typeface="Wingdings 3"/>
              </a:rPr>
              <a:t></a:t>
            </a:r>
            <a:endParaRPr lang="en-GB" sz="2400" dirty="0">
              <a:solidFill>
                <a:prstClr val="white"/>
              </a:solidFill>
            </a:endParaRPr>
          </a:p>
        </p:txBody>
      </p:sp>
      <p:sp>
        <p:nvSpPr>
          <p:cNvPr id="16" name="Block Arc 15"/>
          <p:cNvSpPr/>
          <p:nvPr/>
        </p:nvSpPr>
        <p:spPr>
          <a:xfrm>
            <a:off x="714348" y="2928934"/>
            <a:ext cx="8001056" cy="1428760"/>
          </a:xfrm>
          <a:prstGeom prst="blockArc">
            <a:avLst>
              <a:gd name="adj1" fmla="val 10649130"/>
              <a:gd name="adj2" fmla="val 169444"/>
              <a:gd name="adj3" fmla="val 22842"/>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black"/>
              </a:solidFill>
            </a:endParaRPr>
          </a:p>
        </p:txBody>
      </p:sp>
      <p:sp>
        <p:nvSpPr>
          <p:cNvPr id="17" name="TextBox 16"/>
          <p:cNvSpPr txBox="1"/>
          <p:nvPr/>
        </p:nvSpPr>
        <p:spPr>
          <a:xfrm>
            <a:off x="2571736" y="2895897"/>
            <a:ext cx="4214842" cy="461665"/>
          </a:xfrm>
          <a:prstGeom prst="rect">
            <a:avLst/>
          </a:prstGeom>
          <a:noFill/>
        </p:spPr>
        <p:txBody>
          <a:bodyPr wrap="square" rtlCol="0">
            <a:spAutoFit/>
          </a:bodyPr>
          <a:lstStyle/>
          <a:p>
            <a:pPr algn="ctr" defTabSz="914400"/>
            <a:r>
              <a:rPr lang="en-GB" sz="2400" b="1" dirty="0" smtClean="0">
                <a:solidFill>
                  <a:prstClr val="white"/>
                </a:solidFill>
              </a:rPr>
              <a:t>Universal Coverage</a:t>
            </a:r>
            <a:endParaRPr lang="en-GB" sz="2400" b="1" dirty="0">
              <a:solidFill>
                <a:prstClr val="white"/>
              </a:solidFill>
            </a:endParaRPr>
          </a:p>
        </p:txBody>
      </p:sp>
      <p:sp>
        <p:nvSpPr>
          <p:cNvPr id="35" name="TextBox 34"/>
          <p:cNvSpPr txBox="1"/>
          <p:nvPr/>
        </p:nvSpPr>
        <p:spPr>
          <a:xfrm>
            <a:off x="714348" y="6448032"/>
            <a:ext cx="7858180" cy="338554"/>
          </a:xfrm>
          <a:prstGeom prst="rect">
            <a:avLst/>
          </a:prstGeom>
          <a:noFill/>
        </p:spPr>
        <p:txBody>
          <a:bodyPr wrap="square" rtlCol="0">
            <a:spAutoFit/>
          </a:bodyPr>
          <a:lstStyle/>
          <a:p>
            <a:pPr algn="ctr" defTabSz="914400"/>
            <a:r>
              <a:rPr lang="en-GB" sz="1600" b="1" dirty="0" smtClean="0">
                <a:solidFill>
                  <a:srgbClr val="377BCD"/>
                </a:solidFill>
              </a:rPr>
              <a:t>Contextual factors: epidemiological, environmental, economic and socio-cultural</a:t>
            </a:r>
            <a:endParaRPr lang="en-GB" sz="1600" b="1" dirty="0">
              <a:solidFill>
                <a:srgbClr val="377BCD"/>
              </a:solidFill>
            </a:endParaRPr>
          </a:p>
        </p:txBody>
      </p:sp>
      <p:sp>
        <p:nvSpPr>
          <p:cNvPr id="13" name="Oval 12"/>
          <p:cNvSpPr/>
          <p:nvPr/>
        </p:nvSpPr>
        <p:spPr>
          <a:xfrm>
            <a:off x="6152954" y="2298980"/>
            <a:ext cx="1490880" cy="701392"/>
          </a:xfrm>
          <a:prstGeom prst="ellipse">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Child  health care  &amp; development</a:t>
            </a:r>
            <a:endParaRPr lang="en-GB" sz="1200" dirty="0">
              <a:solidFill>
                <a:prstClr val="black"/>
              </a:solidFill>
            </a:endParaRPr>
          </a:p>
        </p:txBody>
      </p:sp>
      <p:sp>
        <p:nvSpPr>
          <p:cNvPr id="12" name="Oval 11"/>
          <p:cNvSpPr/>
          <p:nvPr/>
        </p:nvSpPr>
        <p:spPr>
          <a:xfrm>
            <a:off x="5239790" y="2227542"/>
            <a:ext cx="1118160" cy="701392"/>
          </a:xfrm>
          <a:prstGeom prst="ellipse">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smtClean="0">
                <a:solidFill>
                  <a:prstClr val="black"/>
                </a:solidFill>
              </a:rPr>
              <a:t>Postnatal Care</a:t>
            </a:r>
            <a:endParaRPr lang="en-GB" sz="1200" dirty="0">
              <a:solidFill>
                <a:prstClr val="black"/>
              </a:solidFill>
            </a:endParaRPr>
          </a:p>
        </p:txBody>
      </p:sp>
      <p:sp>
        <p:nvSpPr>
          <p:cNvPr id="5" name="Oval 4"/>
          <p:cNvSpPr/>
          <p:nvPr/>
        </p:nvSpPr>
        <p:spPr>
          <a:xfrm>
            <a:off x="3357554" y="1428736"/>
            <a:ext cx="2071702" cy="1571636"/>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black"/>
                </a:solidFill>
              </a:rPr>
              <a:t>Care </a:t>
            </a:r>
          </a:p>
          <a:p>
            <a:pPr algn="ctr" defTabSz="914400"/>
            <a:r>
              <a:rPr lang="en-GB" dirty="0" smtClean="0">
                <a:solidFill>
                  <a:prstClr val="black"/>
                </a:solidFill>
              </a:rPr>
              <a:t>at birth &amp;  care of small or sick newborns</a:t>
            </a:r>
            <a:endParaRPr lang="en-GB" dirty="0">
              <a:solidFill>
                <a:prstClr val="black"/>
              </a:solidFill>
            </a:endParaRPr>
          </a:p>
        </p:txBody>
      </p:sp>
      <p:sp>
        <p:nvSpPr>
          <p:cNvPr id="14" name="TextBox 13"/>
          <p:cNvSpPr txBox="1"/>
          <p:nvPr/>
        </p:nvSpPr>
        <p:spPr>
          <a:xfrm>
            <a:off x="642910" y="3714752"/>
            <a:ext cx="800105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914400"/>
            <a:r>
              <a:rPr lang="en-US" dirty="0" smtClean="0">
                <a:solidFill>
                  <a:prstClr val="black"/>
                </a:solidFill>
              </a:rPr>
              <a:t>Quality of care with innovation</a:t>
            </a:r>
          </a:p>
        </p:txBody>
      </p:sp>
      <p:sp>
        <p:nvSpPr>
          <p:cNvPr id="38" name="5-Point Star 37"/>
          <p:cNvSpPr/>
          <p:nvPr/>
        </p:nvSpPr>
        <p:spPr>
          <a:xfrm>
            <a:off x="4572000" y="785794"/>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45" name="5-Point Star 44"/>
          <p:cNvSpPr/>
          <p:nvPr/>
        </p:nvSpPr>
        <p:spPr>
          <a:xfrm>
            <a:off x="5357818" y="785794"/>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46" name="5-Point Star 45"/>
          <p:cNvSpPr/>
          <p:nvPr/>
        </p:nvSpPr>
        <p:spPr>
          <a:xfrm>
            <a:off x="6143636" y="785794"/>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47" name="5-Point Star 46"/>
          <p:cNvSpPr/>
          <p:nvPr/>
        </p:nvSpPr>
        <p:spPr>
          <a:xfrm>
            <a:off x="4572000" y="1714488"/>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48" name="5-Point Star 47"/>
          <p:cNvSpPr/>
          <p:nvPr/>
        </p:nvSpPr>
        <p:spPr>
          <a:xfrm>
            <a:off x="4857752" y="2500306"/>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49" name="5-Point Star 48"/>
          <p:cNvSpPr/>
          <p:nvPr/>
        </p:nvSpPr>
        <p:spPr>
          <a:xfrm>
            <a:off x="5715008" y="2285992"/>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50" name="5-Point Star 49"/>
          <p:cNvSpPr/>
          <p:nvPr/>
        </p:nvSpPr>
        <p:spPr>
          <a:xfrm>
            <a:off x="4929190" y="2714620"/>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51" name="5-Point Star 50"/>
          <p:cNvSpPr/>
          <p:nvPr/>
        </p:nvSpPr>
        <p:spPr>
          <a:xfrm>
            <a:off x="4857752" y="5214950"/>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52" name="5-Point Star 51"/>
          <p:cNvSpPr/>
          <p:nvPr/>
        </p:nvSpPr>
        <p:spPr>
          <a:xfrm>
            <a:off x="5072066" y="2643182"/>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53" name="5-Point Star 52"/>
          <p:cNvSpPr/>
          <p:nvPr/>
        </p:nvSpPr>
        <p:spPr>
          <a:xfrm>
            <a:off x="5072066" y="2428868"/>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54" name="5-Point Star 53"/>
          <p:cNvSpPr/>
          <p:nvPr/>
        </p:nvSpPr>
        <p:spPr>
          <a:xfrm>
            <a:off x="6000760" y="2285992"/>
            <a:ext cx="214314" cy="142876"/>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C0504D"/>
              </a:solidFill>
            </a:endParaRPr>
          </a:p>
        </p:txBody>
      </p:sp>
      <p:sp>
        <p:nvSpPr>
          <p:cNvPr id="40" name="Oval 2"/>
          <p:cNvSpPr>
            <a:spLocks noChangeArrowheads="1"/>
          </p:cNvSpPr>
          <p:nvPr/>
        </p:nvSpPr>
        <p:spPr bwMode="gray">
          <a:xfrm>
            <a:off x="3857620" y="1500174"/>
            <a:ext cx="281214" cy="295275"/>
          </a:xfrm>
          <a:prstGeom prst="ellipse">
            <a:avLst/>
          </a:prstGeom>
          <a:solidFill>
            <a:schemeClr val="accent4">
              <a:lumMod val="75000"/>
            </a:schemeClr>
          </a:solidFill>
          <a:ln w="9525" algn="ctr">
            <a:noFill/>
            <a:round/>
            <a:headEnd/>
            <a:tailEnd/>
          </a:ln>
        </p:spPr>
        <p:txBody>
          <a:bodyPr wrap="none" lIns="0" tIns="0" rIns="0" bIns="0" anchor="ctr"/>
          <a:lstStyle/>
          <a:p>
            <a:pPr algn="ctr" defTabSz="914400" fontAlgn="base">
              <a:spcBef>
                <a:spcPct val="0"/>
              </a:spcBef>
              <a:spcAft>
                <a:spcPct val="0"/>
              </a:spcAft>
            </a:pPr>
            <a:r>
              <a:rPr lang="en-US" sz="2000" b="1" dirty="0">
                <a:solidFill>
                  <a:srgbClr val="FFFFFF"/>
                </a:solidFill>
              </a:rPr>
              <a:t>1</a:t>
            </a:r>
          </a:p>
        </p:txBody>
      </p:sp>
      <p:sp>
        <p:nvSpPr>
          <p:cNvPr id="42" name="Oval 2"/>
          <p:cNvSpPr>
            <a:spLocks noChangeArrowheads="1"/>
          </p:cNvSpPr>
          <p:nvPr/>
        </p:nvSpPr>
        <p:spPr bwMode="gray">
          <a:xfrm>
            <a:off x="3143240" y="3000372"/>
            <a:ext cx="281214" cy="295275"/>
          </a:xfrm>
          <a:prstGeom prst="ellipse">
            <a:avLst/>
          </a:prstGeom>
          <a:solidFill>
            <a:schemeClr val="accent4">
              <a:lumMod val="75000"/>
            </a:schemeClr>
          </a:solidFill>
          <a:ln w="9525" algn="ctr">
            <a:noFill/>
            <a:round/>
            <a:headEnd/>
            <a:tailEnd/>
          </a:ln>
        </p:spPr>
        <p:txBody>
          <a:bodyPr wrap="none" lIns="0" tIns="0" rIns="0" bIns="0" anchor="ctr"/>
          <a:lstStyle/>
          <a:p>
            <a:pPr algn="ctr" defTabSz="914400" fontAlgn="base">
              <a:spcBef>
                <a:spcPct val="0"/>
              </a:spcBef>
              <a:spcAft>
                <a:spcPct val="0"/>
              </a:spcAft>
            </a:pPr>
            <a:r>
              <a:rPr lang="en-US" sz="2000" b="1" dirty="0" smtClean="0">
                <a:solidFill>
                  <a:srgbClr val="FFFFFF"/>
                </a:solidFill>
              </a:rPr>
              <a:t>3</a:t>
            </a:r>
            <a:endParaRPr lang="en-US" sz="2000" b="1" dirty="0">
              <a:solidFill>
                <a:srgbClr val="FFFFFF"/>
              </a:solidFill>
            </a:endParaRPr>
          </a:p>
        </p:txBody>
      </p:sp>
      <p:sp>
        <p:nvSpPr>
          <p:cNvPr id="43" name="Oval 2"/>
          <p:cNvSpPr>
            <a:spLocks noChangeArrowheads="1"/>
          </p:cNvSpPr>
          <p:nvPr/>
        </p:nvSpPr>
        <p:spPr bwMode="gray">
          <a:xfrm>
            <a:off x="2857488" y="3714752"/>
            <a:ext cx="281214" cy="295275"/>
          </a:xfrm>
          <a:prstGeom prst="ellipse">
            <a:avLst/>
          </a:prstGeom>
          <a:solidFill>
            <a:schemeClr val="accent4">
              <a:lumMod val="75000"/>
            </a:schemeClr>
          </a:solidFill>
          <a:ln w="9525" algn="ctr">
            <a:noFill/>
            <a:round/>
            <a:headEnd/>
            <a:tailEnd/>
          </a:ln>
        </p:spPr>
        <p:txBody>
          <a:bodyPr wrap="none" lIns="0" tIns="0" rIns="0" bIns="0" anchor="ctr"/>
          <a:lstStyle/>
          <a:p>
            <a:pPr algn="ctr" defTabSz="914400" fontAlgn="base">
              <a:spcBef>
                <a:spcPct val="0"/>
              </a:spcBef>
              <a:spcAft>
                <a:spcPct val="0"/>
              </a:spcAft>
            </a:pPr>
            <a:r>
              <a:rPr lang="en-US" sz="2000" b="1" dirty="0" smtClean="0">
                <a:solidFill>
                  <a:srgbClr val="FFFFFF"/>
                </a:solidFill>
              </a:rPr>
              <a:t>2</a:t>
            </a:r>
            <a:endParaRPr lang="en-US" sz="2000" b="1" dirty="0">
              <a:solidFill>
                <a:srgbClr val="FFFFFF"/>
              </a:solidFill>
            </a:endParaRPr>
          </a:p>
        </p:txBody>
      </p:sp>
      <p:sp>
        <p:nvSpPr>
          <p:cNvPr id="44" name="Oval 2"/>
          <p:cNvSpPr>
            <a:spLocks noChangeArrowheads="1"/>
          </p:cNvSpPr>
          <p:nvPr/>
        </p:nvSpPr>
        <p:spPr bwMode="gray">
          <a:xfrm>
            <a:off x="6572264" y="4071942"/>
            <a:ext cx="281214" cy="295275"/>
          </a:xfrm>
          <a:prstGeom prst="ellipse">
            <a:avLst/>
          </a:prstGeom>
          <a:solidFill>
            <a:schemeClr val="accent4">
              <a:lumMod val="75000"/>
            </a:schemeClr>
          </a:solidFill>
          <a:ln w="9525" algn="ctr">
            <a:noFill/>
            <a:round/>
            <a:headEnd/>
            <a:tailEnd/>
          </a:ln>
        </p:spPr>
        <p:txBody>
          <a:bodyPr wrap="none" lIns="0" tIns="0" rIns="0" bIns="0" anchor="ctr"/>
          <a:lstStyle/>
          <a:p>
            <a:pPr algn="ctr" defTabSz="914400" fontAlgn="base">
              <a:spcBef>
                <a:spcPct val="0"/>
              </a:spcBef>
              <a:spcAft>
                <a:spcPct val="0"/>
              </a:spcAft>
            </a:pPr>
            <a:r>
              <a:rPr lang="en-US" sz="2000" b="1" dirty="0" smtClean="0">
                <a:solidFill>
                  <a:srgbClr val="FFFFFF"/>
                </a:solidFill>
              </a:rPr>
              <a:t>4</a:t>
            </a:r>
            <a:endParaRPr lang="en-US" sz="2000" b="1" dirty="0">
              <a:solidFill>
                <a:srgbClr val="FFFFFF"/>
              </a:solidFill>
            </a:endParaRPr>
          </a:p>
        </p:txBody>
      </p:sp>
      <p:sp>
        <p:nvSpPr>
          <p:cNvPr id="55" name="Oval 2"/>
          <p:cNvSpPr>
            <a:spLocks noChangeArrowheads="1"/>
          </p:cNvSpPr>
          <p:nvPr/>
        </p:nvSpPr>
        <p:spPr bwMode="gray">
          <a:xfrm>
            <a:off x="1785918" y="5348303"/>
            <a:ext cx="281214" cy="295275"/>
          </a:xfrm>
          <a:prstGeom prst="ellipse">
            <a:avLst/>
          </a:prstGeom>
          <a:solidFill>
            <a:schemeClr val="accent4">
              <a:lumMod val="75000"/>
            </a:schemeClr>
          </a:solidFill>
          <a:ln w="9525" algn="ctr">
            <a:noFill/>
            <a:round/>
            <a:headEnd/>
            <a:tailEnd/>
          </a:ln>
        </p:spPr>
        <p:txBody>
          <a:bodyPr wrap="none" lIns="0" tIns="0" rIns="0" bIns="0" anchor="ctr"/>
          <a:lstStyle/>
          <a:p>
            <a:pPr algn="ctr" defTabSz="914400" fontAlgn="base">
              <a:spcBef>
                <a:spcPct val="0"/>
              </a:spcBef>
              <a:spcAft>
                <a:spcPct val="0"/>
              </a:spcAft>
            </a:pPr>
            <a:r>
              <a:rPr lang="en-US" sz="2000" b="1" dirty="0" smtClean="0">
                <a:solidFill>
                  <a:srgbClr val="FFFFFF"/>
                </a:solidFill>
              </a:rPr>
              <a:t>5</a:t>
            </a:r>
            <a:endParaRPr lang="en-US" sz="2000" b="1" dirty="0">
              <a:solidFill>
                <a:srgbClr val="FFFFFF"/>
              </a:solidFill>
            </a:endParaRPr>
          </a:p>
        </p:txBody>
      </p:sp>
      <p:sp>
        <p:nvSpPr>
          <p:cNvPr id="56" name="Rectangle 55"/>
          <p:cNvSpPr/>
          <p:nvPr/>
        </p:nvSpPr>
        <p:spPr>
          <a:xfrm>
            <a:off x="7410878" y="1678758"/>
            <a:ext cx="1733121" cy="500042"/>
          </a:xfrm>
          <a:prstGeom prst="rect">
            <a:avLst/>
          </a:prstGeom>
          <a:solidFill>
            <a:schemeClr val="accent4">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smtClean="0">
                <a:solidFill>
                  <a:prstClr val="white"/>
                </a:solidFill>
              </a:rPr>
              <a:t>ENAP 5 Strategic objectives</a:t>
            </a:r>
            <a:endParaRPr lang="en-US" sz="1200" dirty="0">
              <a:solidFill>
                <a:prstClr val="white"/>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95" y="2501690"/>
            <a:ext cx="6210948" cy="1233467"/>
          </a:xfrm>
        </p:spPr>
        <p:txBody>
          <a:bodyPr>
            <a:normAutofit fontScale="90000"/>
          </a:bodyPr>
          <a:lstStyle/>
          <a:p>
            <a:r>
              <a:rPr lang="en-US" dirty="0" smtClean="0"/>
              <a:t>ENDING </a:t>
            </a:r>
            <a:br>
              <a:rPr lang="en-US" dirty="0" smtClean="0"/>
            </a:br>
            <a:r>
              <a:rPr lang="en-US" dirty="0" smtClean="0"/>
              <a:t>PREVENTABLE CHILD </a:t>
            </a:r>
            <a:r>
              <a:rPr lang="en-US" u="sng" dirty="0" smtClean="0"/>
              <a:t>AND</a:t>
            </a:r>
            <a:r>
              <a:rPr lang="en-US" dirty="0" smtClean="0"/>
              <a:t> MATERNAL DEATHS</a:t>
            </a:r>
            <a:endParaRPr lang="en-US" dirty="0"/>
          </a:p>
        </p:txBody>
      </p:sp>
      <p:sp>
        <p:nvSpPr>
          <p:cNvPr id="5" name="Rectangle 4"/>
          <p:cNvSpPr/>
          <p:nvPr/>
        </p:nvSpPr>
        <p:spPr>
          <a:xfrm>
            <a:off x="3895485" y="6480565"/>
            <a:ext cx="2023623" cy="276999"/>
          </a:xfrm>
          <a:prstGeom prst="rect">
            <a:avLst/>
          </a:prstGeom>
        </p:spPr>
        <p:txBody>
          <a:bodyPr wrap="square">
            <a:spAutoFit/>
          </a:bodyPr>
          <a:lstStyle/>
          <a:p>
            <a:pPr defTabSz="457200"/>
            <a:r>
              <a:rPr lang="en-US" sz="1200" dirty="0" smtClean="0">
                <a:solidFill>
                  <a:schemeClr val="bg1"/>
                </a:solidFill>
                <a:latin typeface="Arial"/>
                <a:cs typeface="Arial" pitchFamily="34" charset="0"/>
              </a:rPr>
              <a:t>@joylawn</a:t>
            </a:r>
            <a:endParaRPr lang="en-GB" sz="1200" dirty="0" smtClean="0">
              <a:solidFill>
                <a:schemeClr val="bg1"/>
              </a:solidFill>
              <a:latin typeface="Arial"/>
              <a:cs typeface="Arial" pitchFamily="34" charset="0"/>
            </a:endParaRPr>
          </a:p>
        </p:txBody>
      </p:sp>
    </p:spTree>
    <p:extLst>
      <p:ext uri="{BB962C8B-B14F-4D97-AF65-F5344CB8AC3E}">
        <p14:creationId xmlns:p14="http://schemas.microsoft.com/office/powerpoint/2010/main" val="307043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04" y="83566"/>
            <a:ext cx="8229600" cy="735660"/>
          </a:xfrm>
        </p:spPr>
        <p:txBody>
          <a:bodyPr>
            <a:normAutofit/>
          </a:bodyPr>
          <a:lstStyle/>
          <a:p>
            <a:r>
              <a:rPr lang="en-US" dirty="0" smtClean="0"/>
              <a:t>Ending preventable child deaths</a:t>
            </a:r>
            <a:endParaRPr lang="en-US" dirty="0"/>
          </a:p>
        </p:txBody>
      </p:sp>
      <p:sp>
        <p:nvSpPr>
          <p:cNvPr id="11" name="TextBox 10"/>
          <p:cNvSpPr txBox="1"/>
          <p:nvPr/>
        </p:nvSpPr>
        <p:spPr>
          <a:xfrm>
            <a:off x="448714" y="6176580"/>
            <a:ext cx="3936981" cy="215444"/>
          </a:xfrm>
          <a:prstGeom prst="rect">
            <a:avLst/>
          </a:prstGeom>
          <a:noFill/>
        </p:spPr>
        <p:txBody>
          <a:bodyPr wrap="square" rtlCol="0">
            <a:spAutoFit/>
          </a:bodyPr>
          <a:lstStyle/>
          <a:p>
            <a:pPr defTabSz="457200"/>
            <a:r>
              <a:rPr lang="en-ZA" sz="800" i="1" dirty="0">
                <a:solidFill>
                  <a:srgbClr val="404040"/>
                </a:solidFill>
              </a:rPr>
              <a:t>Source: Lancet Every </a:t>
            </a:r>
            <a:r>
              <a:rPr lang="en-US" sz="800" i="1" dirty="0">
                <a:solidFill>
                  <a:srgbClr val="404040"/>
                </a:solidFill>
              </a:rPr>
              <a:t>Newborn </a:t>
            </a:r>
            <a:r>
              <a:rPr lang="en-US" sz="800" i="1" dirty="0" smtClean="0">
                <a:solidFill>
                  <a:srgbClr val="404040"/>
                </a:solidFill>
              </a:rPr>
              <a:t>series, paper 2</a:t>
            </a:r>
            <a:endParaRPr lang="en-ZA" sz="800" i="1" dirty="0">
              <a:solidFill>
                <a:srgbClr val="404040"/>
              </a:solidFill>
            </a:endParaRPr>
          </a:p>
        </p:txBody>
      </p:sp>
      <p:sp>
        <p:nvSpPr>
          <p:cNvPr id="4" name="TextBox 3"/>
          <p:cNvSpPr txBox="1">
            <a:spLocks noChangeArrowheads="1"/>
          </p:cNvSpPr>
          <p:nvPr/>
        </p:nvSpPr>
        <p:spPr bwMode="auto">
          <a:xfrm>
            <a:off x="-11422" y="5496604"/>
            <a:ext cx="9155422" cy="1015663"/>
          </a:xfrm>
          <a:prstGeom prst="rect">
            <a:avLst/>
          </a:prstGeom>
          <a:solidFill>
            <a:schemeClr val="accent3">
              <a:lumMod val="75000"/>
            </a:schemeClr>
          </a:solidFill>
          <a:extLst/>
        </p:spPr>
        <p:txBody>
          <a:bodyPr wrap="square" rtlCol="0">
            <a:spAutoFit/>
          </a:bodyPr>
          <a:lstStyle>
            <a:defPPr>
              <a:defRPr lang="en-US"/>
            </a:defPPr>
            <a:lvl1pPr algn="ctr">
              <a:defRPr sz="1300" b="1">
                <a:solidFill>
                  <a:schemeClr val="bg1"/>
                </a:solidFill>
                <a:latin typeface="Helvetica"/>
                <a:cs typeface="Helvetica"/>
              </a:defRPr>
            </a:lvl1pPr>
          </a:lstStyle>
          <a:p>
            <a:r>
              <a:rPr lang="en-US" sz="2400" dirty="0"/>
              <a:t>From 2.9 to 0.8 million neonatal deaths </a:t>
            </a:r>
          </a:p>
          <a:p>
            <a:r>
              <a:rPr lang="en-US" sz="1800" b="0" dirty="0"/>
              <a:t>About </a:t>
            </a:r>
            <a:r>
              <a:rPr lang="en-US" sz="1800" b="0" dirty="0" smtClean="0"/>
              <a:t>29 </a:t>
            </a:r>
            <a:r>
              <a:rPr lang="en-US" sz="1800" b="0" dirty="0"/>
              <a:t>countries will have to more than double their rates of progress </a:t>
            </a:r>
            <a:br>
              <a:rPr lang="en-US" sz="1800" b="0" dirty="0"/>
            </a:br>
            <a:r>
              <a:rPr lang="en-US" sz="1800" b="0" dirty="0"/>
              <a:t>Sub national equity </a:t>
            </a:r>
            <a:r>
              <a:rPr lang="en-US" sz="1800" b="0" dirty="0" smtClean="0"/>
              <a:t>goals </a:t>
            </a:r>
            <a:r>
              <a:rPr lang="en-US" sz="1800" b="0" dirty="0"/>
              <a:t>also </a:t>
            </a:r>
            <a:r>
              <a:rPr lang="en-US" sz="1800" b="0" dirty="0" smtClean="0"/>
              <a:t>to be </a:t>
            </a:r>
            <a:r>
              <a:rPr lang="en-US" sz="1800" b="0" dirty="0"/>
              <a:t>set</a:t>
            </a:r>
          </a:p>
        </p:txBody>
      </p:sp>
      <p:grpSp>
        <p:nvGrpSpPr>
          <p:cNvPr id="3" name="Group 9"/>
          <p:cNvGrpSpPr/>
          <p:nvPr/>
        </p:nvGrpSpPr>
        <p:grpSpPr>
          <a:xfrm>
            <a:off x="448714" y="819226"/>
            <a:ext cx="8084372" cy="4494196"/>
            <a:chOff x="28146" y="520100"/>
            <a:chExt cx="9070648" cy="5006865"/>
          </a:xfrm>
        </p:grpSpPr>
        <p:pic>
          <p:nvPicPr>
            <p:cNvPr id="26" name="Picture 3" descr="C:\Users\Joy\Documents\GNAP\lancet\pdfs\jpegs\everynewborn_exec_summ_fig2A.jpg"/>
            <p:cNvPicPr>
              <a:picLocks noChangeAspect="1" noChangeArrowheads="1"/>
            </p:cNvPicPr>
            <p:nvPr/>
          </p:nvPicPr>
          <p:blipFill rotWithShape="1">
            <a:blip r:embed="rId2" cstate="screen"/>
            <a:srcRect b="3438"/>
            <a:stretch/>
          </p:blipFill>
          <p:spPr bwMode="auto">
            <a:xfrm>
              <a:off x="28146" y="695156"/>
              <a:ext cx="9070648" cy="4831809"/>
            </a:xfrm>
            <a:prstGeom prst="rect">
              <a:avLst/>
            </a:prstGeom>
            <a:noFill/>
          </p:spPr>
        </p:pic>
        <p:pic>
          <p:nvPicPr>
            <p:cNvPr id="16" name="Picture 3"/>
            <p:cNvPicPr>
              <a:picLocks noChangeAspect="1" noChangeArrowheads="1"/>
            </p:cNvPicPr>
            <p:nvPr/>
          </p:nvPicPr>
          <p:blipFill rotWithShape="1">
            <a:blip r:embed="rId3" cstate="screen"/>
            <a:srcRect t="-1" b="10653"/>
            <a:stretch/>
          </p:blipFill>
          <p:spPr bwMode="auto">
            <a:xfrm>
              <a:off x="28146" y="520100"/>
              <a:ext cx="1623916" cy="705621"/>
            </a:xfrm>
            <a:prstGeom prst="rect">
              <a:avLst/>
            </a:prstGeom>
            <a:noFill/>
            <a:ln w="9525">
              <a:noFill/>
              <a:miter lim="800000"/>
              <a:headEnd/>
              <a:tailEnd/>
            </a:ln>
          </p:spPr>
        </p:pic>
        <p:sp>
          <p:nvSpPr>
            <p:cNvPr id="9" name="Content Placeholder 4"/>
            <p:cNvSpPr txBox="1">
              <a:spLocks/>
            </p:cNvSpPr>
            <p:nvPr/>
          </p:nvSpPr>
          <p:spPr>
            <a:xfrm>
              <a:off x="4717173" y="645562"/>
              <a:ext cx="4142858" cy="1445253"/>
            </a:xfrm>
            <a:prstGeom prst="rect">
              <a:avLst/>
            </a:prstGeom>
            <a:solidFill>
              <a:srgbClr val="F7F5F9"/>
            </a:solidFill>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r>
                <a:rPr lang="en-US" sz="2400" b="1" dirty="0" smtClean="0">
                  <a:solidFill>
                    <a:srgbClr val="FFFFFF"/>
                  </a:solidFill>
                </a:rPr>
                <a:t> </a:t>
              </a:r>
              <a:endParaRPr lang="en-US" sz="2400" b="1" dirty="0">
                <a:solidFill>
                  <a:srgbClr val="FFFFFF"/>
                </a:solidFill>
              </a:endParaRPr>
            </a:p>
          </p:txBody>
        </p:sp>
        <p:sp>
          <p:nvSpPr>
            <p:cNvPr id="14" name="Content Placeholder 4"/>
            <p:cNvSpPr txBox="1">
              <a:spLocks/>
            </p:cNvSpPr>
            <p:nvPr/>
          </p:nvSpPr>
          <p:spPr>
            <a:xfrm>
              <a:off x="2589191" y="645561"/>
              <a:ext cx="2127983" cy="1227986"/>
            </a:xfrm>
            <a:prstGeom prst="rect">
              <a:avLst/>
            </a:prstGeom>
            <a:solidFill>
              <a:srgbClr val="FFFFFF"/>
            </a:solidFill>
            <a:ln>
              <a:noFill/>
            </a:ln>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endParaRPr lang="en-US" sz="2400" b="1" dirty="0">
                <a:solidFill>
                  <a:srgbClr val="FFFFFF"/>
                </a:solidFill>
              </a:endParaRPr>
            </a:p>
          </p:txBody>
        </p:sp>
        <p:cxnSp>
          <p:nvCxnSpPr>
            <p:cNvPr id="18" name="Straight Arrow Connector 17"/>
            <p:cNvCxnSpPr/>
            <p:nvPr/>
          </p:nvCxnSpPr>
          <p:spPr>
            <a:xfrm>
              <a:off x="8844807" y="1655837"/>
              <a:ext cx="59997" cy="2842038"/>
            </a:xfrm>
            <a:prstGeom prst="straightConnector1">
              <a:avLst/>
            </a:prstGeom>
            <a:ln>
              <a:solidFill>
                <a:srgbClr val="92D05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914653" y="1225721"/>
              <a:ext cx="2935429" cy="480040"/>
            </a:xfrm>
            <a:prstGeom prst="rect">
              <a:avLst/>
            </a:prstGeom>
            <a:solidFill>
              <a:srgbClr val="92D050"/>
            </a:solidFill>
            <a:ln>
              <a:solidFill>
                <a:srgbClr val="92D050"/>
              </a:solidFill>
            </a:ln>
          </p:spPr>
          <p:txBody>
            <a:bodyPr wrap="square" rtlCol="0">
              <a:spAutoFit/>
            </a:bodyPr>
            <a:lstStyle/>
            <a:p>
              <a:pPr defTabSz="457200"/>
              <a:r>
                <a:rPr lang="en-US" sz="1100" b="1" dirty="0">
                  <a:solidFill>
                    <a:prstClr val="white"/>
                  </a:solidFill>
                </a:rPr>
                <a:t>A Promise Renewed </a:t>
              </a:r>
              <a:r>
                <a:rPr lang="en-US" sz="1100" b="1" dirty="0" smtClean="0">
                  <a:solidFill>
                    <a:prstClr val="white"/>
                  </a:solidFill>
                </a:rPr>
                <a:t>target: </a:t>
              </a:r>
              <a:endParaRPr lang="en-US" sz="1100" b="1" dirty="0">
                <a:solidFill>
                  <a:prstClr val="white"/>
                </a:solidFill>
              </a:endParaRPr>
            </a:p>
            <a:p>
              <a:pPr defTabSz="457200"/>
              <a:r>
                <a:rPr lang="en-US" sz="1100" b="1" dirty="0">
                  <a:solidFill>
                    <a:prstClr val="white"/>
                  </a:solidFill>
                </a:rPr>
                <a:t>National U5MR of 20 or </a:t>
              </a:r>
              <a:r>
                <a:rPr lang="en-US" sz="1100" b="1" dirty="0" smtClean="0">
                  <a:solidFill>
                    <a:prstClr val="white"/>
                  </a:solidFill>
                </a:rPr>
                <a:t>less</a:t>
              </a:r>
              <a:endParaRPr lang="en-US" sz="1100" b="1" dirty="0">
                <a:solidFill>
                  <a:prstClr val="white"/>
                </a:solidFill>
              </a:endParaRPr>
            </a:p>
          </p:txBody>
        </p:sp>
        <p:pic>
          <p:nvPicPr>
            <p:cNvPr id="17" name="Picture 2" descr="http://www.unicef.org/serbia/a-promise-ren2.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0999" t="8048" r="24848"/>
            <a:stretch/>
          </p:blipFill>
          <p:spPr bwMode="auto">
            <a:xfrm>
              <a:off x="8411849" y="1225721"/>
              <a:ext cx="432959" cy="4301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
            <p:cNvSpPr txBox="1"/>
            <p:nvPr/>
          </p:nvSpPr>
          <p:spPr>
            <a:xfrm>
              <a:off x="5522646" y="2525835"/>
              <a:ext cx="3008988" cy="480040"/>
            </a:xfrm>
            <a:prstGeom prst="rect">
              <a:avLst/>
            </a:prstGeom>
            <a:solidFill>
              <a:srgbClr val="00B0F0"/>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b="1" dirty="0" smtClean="0">
                  <a:solidFill>
                    <a:srgbClr val="FFFFFF"/>
                  </a:solidFill>
                </a:rPr>
                <a:t>Every Newborn target: </a:t>
              </a:r>
            </a:p>
            <a:p>
              <a:pPr defTabSz="457200"/>
              <a:r>
                <a:rPr lang="en-US" b="1" dirty="0" smtClean="0">
                  <a:solidFill>
                    <a:srgbClr val="FFFFFF"/>
                  </a:solidFill>
                </a:rPr>
                <a:t>National NMR of 10 or less</a:t>
              </a:r>
            </a:p>
          </p:txBody>
        </p:sp>
        <p:cxnSp>
          <p:nvCxnSpPr>
            <p:cNvPr id="22" name="Straight Arrow Connector 21"/>
            <p:cNvCxnSpPr/>
            <p:nvPr/>
          </p:nvCxnSpPr>
          <p:spPr>
            <a:xfrm>
              <a:off x="8475105" y="2980471"/>
              <a:ext cx="379338" cy="1840811"/>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icture 23"/>
            <p:cNvPicPr/>
            <p:nvPr/>
          </p:nvPicPr>
          <p:blipFill>
            <a:blip r:embed="rId5" cstate="screen"/>
            <a:stretch>
              <a:fillRect/>
            </a:stretch>
          </p:blipFill>
          <p:spPr bwMode="auto">
            <a:xfrm>
              <a:off x="7959324" y="2525835"/>
              <a:ext cx="563333" cy="396425"/>
            </a:xfrm>
            <a:prstGeom prst="rect">
              <a:avLst/>
            </a:prstGeom>
            <a:noFill/>
            <a:ln>
              <a:noFill/>
            </a:ln>
          </p:spPr>
        </p:pic>
      </p:grpSp>
    </p:spTree>
    <p:extLst>
      <p:ext uri="{BB962C8B-B14F-4D97-AF65-F5344CB8AC3E}">
        <p14:creationId xmlns:p14="http://schemas.microsoft.com/office/powerpoint/2010/main" val="222787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4436" y="6207609"/>
            <a:ext cx="2870181" cy="215444"/>
          </a:xfrm>
          <a:prstGeom prst="rect">
            <a:avLst/>
          </a:prstGeom>
          <a:noFill/>
        </p:spPr>
        <p:txBody>
          <a:bodyPr wrap="square" rtlCol="0">
            <a:spAutoFit/>
          </a:bodyPr>
          <a:lstStyle/>
          <a:p>
            <a:r>
              <a:rPr lang="en-ZA" sz="800" i="1" dirty="0">
                <a:solidFill>
                  <a:srgbClr val="000000"/>
                </a:solidFill>
              </a:rPr>
              <a:t>Source: Lancet Every </a:t>
            </a:r>
            <a:r>
              <a:rPr lang="en-US" sz="800" i="1" dirty="0">
                <a:solidFill>
                  <a:srgbClr val="000000"/>
                </a:solidFill>
              </a:rPr>
              <a:t>Newborn </a:t>
            </a:r>
            <a:r>
              <a:rPr lang="en-US" sz="800" i="1" dirty="0">
                <a:solidFill>
                  <a:srgbClr val="404040"/>
                </a:solidFill>
              </a:rPr>
              <a:t>series, paper 2</a:t>
            </a:r>
            <a:endParaRPr lang="en-ZA" sz="800" i="1" dirty="0">
              <a:solidFill>
                <a:srgbClr val="404040"/>
              </a:solidFill>
            </a:endParaRPr>
          </a:p>
        </p:txBody>
      </p:sp>
      <p:sp>
        <p:nvSpPr>
          <p:cNvPr id="10" name="TextBox 9"/>
          <p:cNvSpPr txBox="1">
            <a:spLocks noChangeArrowheads="1"/>
          </p:cNvSpPr>
          <p:nvPr/>
        </p:nvSpPr>
        <p:spPr bwMode="auto">
          <a:xfrm>
            <a:off x="-5547" y="5580885"/>
            <a:ext cx="9144000" cy="954107"/>
          </a:xfrm>
          <a:prstGeom prst="rect">
            <a:avLst/>
          </a:prstGeom>
          <a:solidFill>
            <a:schemeClr val="accent3">
              <a:lumMod val="75000"/>
            </a:schemeClr>
          </a:solidFill>
          <a:extLst/>
        </p:spPr>
        <p:txBody>
          <a:bodyPr wrap="square" rtlCol="0">
            <a:spAutoFit/>
          </a:bodyPr>
          <a:lstStyle>
            <a:defPPr>
              <a:defRPr lang="en-US"/>
            </a:defPPr>
            <a:lvl1pPr algn="ctr">
              <a:defRPr sz="1600" b="1">
                <a:solidFill>
                  <a:schemeClr val="bg1"/>
                </a:solidFill>
                <a:latin typeface="Helvetica"/>
                <a:cs typeface="Helvetica"/>
              </a:defRPr>
            </a:lvl1pPr>
          </a:lstStyle>
          <a:p>
            <a:r>
              <a:rPr lang="en-US" sz="2000" dirty="0"/>
              <a:t>From 2.6 to 1.1 million stillbirths</a:t>
            </a:r>
          </a:p>
          <a:p>
            <a:r>
              <a:rPr lang="en-US" sz="1800" b="0" dirty="0"/>
              <a:t>Aligned with NMR </a:t>
            </a:r>
            <a:r>
              <a:rPr lang="en-US" sz="1800" b="0" dirty="0" smtClean="0"/>
              <a:t>target but more ambitious change needed</a:t>
            </a:r>
            <a:endParaRPr lang="en-US" sz="1800" b="0" dirty="0"/>
          </a:p>
          <a:p>
            <a:r>
              <a:rPr lang="en-US" sz="1800" b="0" dirty="0"/>
              <a:t>Sub national equity goals </a:t>
            </a:r>
            <a:r>
              <a:rPr lang="en-US" sz="1800" b="0" dirty="0" smtClean="0"/>
              <a:t>also to be </a:t>
            </a:r>
            <a:r>
              <a:rPr lang="en-US" sz="1800" b="0" dirty="0"/>
              <a:t>set</a:t>
            </a:r>
          </a:p>
        </p:txBody>
      </p:sp>
      <p:grpSp>
        <p:nvGrpSpPr>
          <p:cNvPr id="3" name="Group 3"/>
          <p:cNvGrpSpPr/>
          <p:nvPr/>
        </p:nvGrpSpPr>
        <p:grpSpPr>
          <a:xfrm>
            <a:off x="544461" y="873818"/>
            <a:ext cx="8359687" cy="4588887"/>
            <a:chOff x="283657" y="863582"/>
            <a:chExt cx="8869135" cy="4651846"/>
          </a:xfrm>
        </p:grpSpPr>
        <p:pic>
          <p:nvPicPr>
            <p:cNvPr id="19" name="Picture 4" descr="C:\Users\Joy\Documents\GNAP\lancet\pdfs\jpegs\everynewborn_exec_summ_fig2B.jpg"/>
            <p:cNvPicPr>
              <a:picLocks noChangeAspect="1" noChangeArrowheads="1"/>
            </p:cNvPicPr>
            <p:nvPr/>
          </p:nvPicPr>
          <p:blipFill>
            <a:blip r:embed="rId2" cstate="screen"/>
            <a:srcRect/>
            <a:stretch>
              <a:fillRect/>
            </a:stretch>
          </p:blipFill>
          <p:spPr bwMode="auto">
            <a:xfrm>
              <a:off x="283657" y="863582"/>
              <a:ext cx="8869135" cy="4651846"/>
            </a:xfrm>
            <a:prstGeom prst="rect">
              <a:avLst/>
            </a:prstGeom>
            <a:noFill/>
          </p:spPr>
        </p:pic>
        <p:sp>
          <p:nvSpPr>
            <p:cNvPr id="6" name="Content Placeholder 4"/>
            <p:cNvSpPr txBox="1">
              <a:spLocks/>
            </p:cNvSpPr>
            <p:nvPr/>
          </p:nvSpPr>
          <p:spPr>
            <a:xfrm>
              <a:off x="4413284" y="2942208"/>
              <a:ext cx="4437528" cy="618565"/>
            </a:xfrm>
            <a:prstGeom prst="rect">
              <a:avLst/>
            </a:prstGeom>
            <a:solidFill>
              <a:srgbClr val="F7F5F9"/>
            </a:solidFill>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endParaRPr lang="en-US" sz="2400" b="1" dirty="0">
                <a:solidFill>
                  <a:srgbClr val="FFFFFF"/>
                </a:solidFill>
              </a:endParaRPr>
            </a:p>
          </p:txBody>
        </p:sp>
        <p:sp>
          <p:nvSpPr>
            <p:cNvPr id="14" name="Content Placeholder 4"/>
            <p:cNvSpPr txBox="1">
              <a:spLocks/>
            </p:cNvSpPr>
            <p:nvPr/>
          </p:nvSpPr>
          <p:spPr>
            <a:xfrm>
              <a:off x="2488725" y="947442"/>
              <a:ext cx="5515791" cy="1659209"/>
            </a:xfrm>
            <a:prstGeom prst="rect">
              <a:avLst/>
            </a:prstGeom>
            <a:solidFill>
              <a:srgbClr val="FFFFFF"/>
            </a:solidFill>
            <a:ln>
              <a:noFill/>
            </a:ln>
          </p:spPr>
          <p:txBody>
            <a:bodyPr vert="horz" lIns="91440" tIns="45720" rIns="91440" bIns="45720" rtlCol="0">
              <a:noAutofit/>
            </a:bodyPr>
            <a:lstStyle/>
            <a:p>
              <a:pPr marL="342900" indent="-342900" algn="ctr" defTabSz="457200">
                <a:buFont typeface="Arial"/>
                <a:buNone/>
                <a:defRPr/>
              </a:pPr>
              <a:endParaRPr lang="en-US" sz="2400" b="1" dirty="0">
                <a:solidFill>
                  <a:srgbClr val="FFFFFF"/>
                </a:solidFill>
              </a:endParaRPr>
            </a:p>
            <a:p>
              <a:pPr marL="342900" indent="-342900" algn="ctr" defTabSz="457200">
                <a:buFont typeface="Arial"/>
                <a:buNone/>
                <a:defRPr/>
              </a:pPr>
              <a:endParaRPr lang="en-US" sz="2400" b="1" dirty="0">
                <a:solidFill>
                  <a:srgbClr val="FFFFFF"/>
                </a:solidFill>
              </a:endParaRPr>
            </a:p>
          </p:txBody>
        </p:sp>
        <p:sp>
          <p:nvSpPr>
            <p:cNvPr id="15" name="TextBox 1"/>
            <p:cNvSpPr txBox="1"/>
            <p:nvPr/>
          </p:nvSpPr>
          <p:spPr>
            <a:xfrm>
              <a:off x="4233116" y="1951670"/>
              <a:ext cx="4437529" cy="748798"/>
            </a:xfrm>
            <a:prstGeom prst="rect">
              <a:avLst/>
            </a:prstGeom>
            <a:solidFill>
              <a:srgbClr val="00B0F0"/>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400" b="1" dirty="0" smtClean="0">
                  <a:solidFill>
                    <a:srgbClr val="FFFFFF"/>
                  </a:solidFill>
                </a:rPr>
                <a:t>2035</a:t>
              </a:r>
            </a:p>
            <a:p>
              <a:pPr defTabSz="457200"/>
              <a:r>
                <a:rPr lang="en-US" sz="1400" b="1" dirty="0" smtClean="0">
                  <a:solidFill>
                    <a:srgbClr val="FFFFFF"/>
                  </a:solidFill>
                </a:rPr>
                <a:t>Every Newborn target</a:t>
              </a:r>
            </a:p>
            <a:p>
              <a:pPr defTabSz="457200"/>
              <a:r>
                <a:rPr lang="en-US" sz="1400" b="1" dirty="0" smtClean="0">
                  <a:solidFill>
                    <a:srgbClr val="FFFFFF"/>
                  </a:solidFill>
                </a:rPr>
                <a:t>National stillbirth rate of 10 or less</a:t>
              </a:r>
            </a:p>
          </p:txBody>
        </p:sp>
        <p:cxnSp>
          <p:nvCxnSpPr>
            <p:cNvPr id="16" name="Straight Arrow Connector 15"/>
            <p:cNvCxnSpPr/>
            <p:nvPr/>
          </p:nvCxnSpPr>
          <p:spPr>
            <a:xfrm>
              <a:off x="8657734" y="2672862"/>
              <a:ext cx="264465" cy="1787086"/>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3" cstate="screen"/>
            <a:stretch>
              <a:fillRect/>
            </a:stretch>
          </p:blipFill>
          <p:spPr bwMode="auto">
            <a:xfrm>
              <a:off x="7956459" y="2011881"/>
              <a:ext cx="701274" cy="524479"/>
            </a:xfrm>
            <a:prstGeom prst="rect">
              <a:avLst/>
            </a:prstGeom>
            <a:noFill/>
            <a:ln>
              <a:noFill/>
            </a:ln>
          </p:spPr>
        </p:pic>
      </p:grpSp>
      <p:sp>
        <p:nvSpPr>
          <p:cNvPr id="2" name="Title 1"/>
          <p:cNvSpPr>
            <a:spLocks noGrp="1"/>
          </p:cNvSpPr>
          <p:nvPr>
            <p:ph type="title"/>
          </p:nvPr>
        </p:nvSpPr>
        <p:spPr>
          <a:xfrm>
            <a:off x="457200" y="138158"/>
            <a:ext cx="8229600" cy="735660"/>
          </a:xfrm>
        </p:spPr>
        <p:txBody>
          <a:bodyPr/>
          <a:lstStyle/>
          <a:p>
            <a:r>
              <a:rPr lang="en-US" dirty="0" smtClean="0"/>
              <a:t>Also ending preventable stillbirths</a:t>
            </a:r>
            <a:endParaRPr lang="en-US" dirty="0"/>
          </a:p>
        </p:txBody>
      </p:sp>
    </p:spTree>
    <p:extLst>
      <p:ext uri="{BB962C8B-B14F-4D97-AF65-F5344CB8AC3E}">
        <p14:creationId xmlns:p14="http://schemas.microsoft.com/office/powerpoint/2010/main" val="3517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ver"/>
          <p:cNvPicPr>
            <a:picLocks noChangeAspect="1" noChangeArrowheads="1"/>
          </p:cNvPicPr>
          <p:nvPr/>
        </p:nvPicPr>
        <p:blipFill>
          <a:blip r:embed="rId2" cstate="screen"/>
          <a:srcRect/>
          <a:stretch>
            <a:fillRect/>
          </a:stretch>
        </p:blipFill>
        <p:spPr bwMode="auto">
          <a:xfrm>
            <a:off x="880583" y="2284906"/>
            <a:ext cx="6903417" cy="3291840"/>
          </a:xfrm>
          <a:prstGeom prst="rect">
            <a:avLst/>
          </a:prstGeom>
          <a:noFill/>
          <a:ln w="63500">
            <a:solidFill>
              <a:srgbClr val="FFFFFF"/>
            </a:solidFill>
            <a:miter lim="800000"/>
            <a:headEnd/>
            <a:tailEnd/>
          </a:ln>
        </p:spPr>
      </p:pic>
      <p:sp>
        <p:nvSpPr>
          <p:cNvPr id="4" name="Rectangle 6"/>
          <p:cNvSpPr>
            <a:spLocks noChangeArrowheads="1"/>
          </p:cNvSpPr>
          <p:nvPr/>
        </p:nvSpPr>
        <p:spPr bwMode="auto">
          <a:xfrm>
            <a:off x="503583" y="6191202"/>
            <a:ext cx="5354320" cy="200055"/>
          </a:xfrm>
          <a:prstGeom prst="rect">
            <a:avLst/>
          </a:prstGeom>
          <a:noFill/>
          <a:ln w="9525">
            <a:noFill/>
            <a:miter lim="800000"/>
            <a:headEnd/>
            <a:tailEnd/>
          </a:ln>
          <a:effectLst/>
        </p:spPr>
        <p:txBody>
          <a:bodyPr wrap="square" anchor="ctr">
            <a:spAutoFit/>
          </a:bodyPr>
          <a:lstStyle/>
          <a:p>
            <a:pPr>
              <a:buClr>
                <a:srgbClr val="000000"/>
              </a:buClr>
              <a:buSzPct val="100000"/>
            </a:pPr>
            <a:r>
              <a:rPr lang="en-US" sz="700" i="1" dirty="0" smtClean="0">
                <a:solidFill>
                  <a:srgbClr val="404040"/>
                </a:solidFill>
                <a:sym typeface="Arial" charset="0"/>
              </a:rPr>
              <a:t>Lancet GH Sept 2013 : </a:t>
            </a:r>
            <a:r>
              <a:rPr lang="en-US" sz="700" i="1" dirty="0">
                <a:solidFill>
                  <a:srgbClr val="404040"/>
                </a:solidFill>
                <a:sym typeface="Arial" charset="0"/>
                <a:hlinkClick r:id="rId3"/>
              </a:rPr>
              <a:t>The Lancet Global Health 2013; 1:e176-e177</a:t>
            </a:r>
            <a:r>
              <a:rPr lang="en-US" sz="700" i="1" dirty="0">
                <a:solidFill>
                  <a:srgbClr val="404040"/>
                </a:solidFill>
                <a:sym typeface="Arial" charset="0"/>
              </a:rPr>
              <a:t> (DOI:10.1016/S2214-109X(13)70059-7)</a:t>
            </a:r>
          </a:p>
        </p:txBody>
      </p:sp>
      <p:sp>
        <p:nvSpPr>
          <p:cNvPr id="6" name="TextBox 5"/>
          <p:cNvSpPr txBox="1">
            <a:spLocks noChangeArrowheads="1"/>
          </p:cNvSpPr>
          <p:nvPr/>
        </p:nvSpPr>
        <p:spPr bwMode="auto">
          <a:xfrm>
            <a:off x="0" y="5754230"/>
            <a:ext cx="9144001" cy="646331"/>
          </a:xfrm>
          <a:prstGeom prst="rect">
            <a:avLst/>
          </a:prstGeom>
          <a:solidFill>
            <a:schemeClr val="accent3">
              <a:lumMod val="75000"/>
            </a:schemeClr>
          </a:solidFill>
          <a:extLst/>
        </p:spPr>
        <p:txBody>
          <a:bodyPr wrap="square" rtlCol="0">
            <a:spAutoFit/>
          </a:bodyPr>
          <a:lstStyle>
            <a:defPPr>
              <a:defRPr lang="en-US"/>
            </a:defPPr>
            <a:lvl1pPr algn="ctr">
              <a:defRPr sz="1600" b="1">
                <a:solidFill>
                  <a:schemeClr val="bg1"/>
                </a:solidFill>
                <a:latin typeface="Helvetica"/>
                <a:cs typeface="Helvetica"/>
              </a:defRPr>
            </a:lvl1pPr>
          </a:lstStyle>
          <a:p>
            <a:r>
              <a:rPr lang="en-US" sz="1800" dirty="0"/>
              <a:t>Global average MMR of 70 per 100,000</a:t>
            </a:r>
          </a:p>
          <a:p>
            <a:r>
              <a:rPr lang="en-US" sz="1800" dirty="0"/>
              <a:t>With different targets for different countries</a:t>
            </a:r>
          </a:p>
        </p:txBody>
      </p:sp>
      <p:sp>
        <p:nvSpPr>
          <p:cNvPr id="2" name="Title 1"/>
          <p:cNvSpPr>
            <a:spLocks noGrp="1"/>
          </p:cNvSpPr>
          <p:nvPr>
            <p:ph type="title"/>
          </p:nvPr>
        </p:nvSpPr>
        <p:spPr>
          <a:xfrm>
            <a:off x="607378" y="222385"/>
            <a:ext cx="8789158" cy="735660"/>
          </a:xfrm>
        </p:spPr>
        <p:txBody>
          <a:bodyPr>
            <a:noAutofit/>
          </a:bodyPr>
          <a:lstStyle/>
          <a:p>
            <a:r>
              <a:rPr lang="en-US" sz="3200" dirty="0" smtClean="0"/>
              <a:t>AND ending preventable maternal deaths </a:t>
            </a:r>
            <a:r>
              <a:rPr lang="en-US" sz="2400" dirty="0" smtClean="0"/>
              <a:t/>
            </a:r>
            <a:br>
              <a:rPr lang="en-US" sz="2400" dirty="0" smtClean="0"/>
            </a:br>
            <a:r>
              <a:rPr lang="en-US" sz="2000" dirty="0" smtClean="0"/>
              <a:t>Maternal mortality target included in Every Newborn Action Plan</a:t>
            </a:r>
            <a:endParaRPr lang="en-US" sz="2000" dirty="0"/>
          </a:p>
        </p:txBody>
      </p:sp>
      <p:pic>
        <p:nvPicPr>
          <p:cNvPr id="9" name="Picture 2"/>
          <p:cNvPicPr>
            <a:picLocks noChangeAspect="1" noChangeArrowheads="1"/>
          </p:cNvPicPr>
          <p:nvPr/>
        </p:nvPicPr>
        <p:blipFill rotWithShape="1">
          <a:blip r:embed="rId4" cstate="screen"/>
          <a:srcRect t="61544" b="1"/>
          <a:stretch/>
        </p:blipFill>
        <p:spPr bwMode="auto">
          <a:xfrm>
            <a:off x="815102" y="1315874"/>
            <a:ext cx="7734177" cy="914948"/>
          </a:xfrm>
          <a:prstGeom prst="rect">
            <a:avLst/>
          </a:prstGeom>
          <a:noFill/>
          <a:ln w="9525">
            <a:noFill/>
            <a:miter lim="800000"/>
            <a:headEnd/>
            <a:tailEnd/>
          </a:ln>
          <a:effectLst/>
        </p:spPr>
      </p:pic>
    </p:spTree>
    <p:extLst>
      <p:ext uri="{BB962C8B-B14F-4D97-AF65-F5344CB8AC3E}">
        <p14:creationId xmlns:p14="http://schemas.microsoft.com/office/powerpoint/2010/main" val="3806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95" y="2833385"/>
            <a:ext cx="6191565" cy="1551695"/>
          </a:xfrm>
        </p:spPr>
        <p:txBody>
          <a:bodyPr>
            <a:normAutofit/>
          </a:bodyPr>
          <a:lstStyle/>
          <a:p>
            <a:r>
              <a:rPr lang="en-US" dirty="0" smtClean="0"/>
              <a:t>ACTING ON</a:t>
            </a:r>
            <a:br>
              <a:rPr lang="en-US" dirty="0" smtClean="0"/>
            </a:br>
            <a:r>
              <a:rPr lang="en-US" dirty="0" smtClean="0"/>
              <a:t>THE </a:t>
            </a:r>
            <a:r>
              <a:rPr lang="en-US" sz="4900" b="1" dirty="0"/>
              <a:t>ACTION</a:t>
            </a:r>
            <a:r>
              <a:rPr lang="en-US" dirty="0"/>
              <a:t> PLAN</a:t>
            </a:r>
          </a:p>
        </p:txBody>
      </p:sp>
    </p:spTree>
    <p:extLst>
      <p:ext uri="{BB962C8B-B14F-4D97-AF65-F5344CB8AC3E}">
        <p14:creationId xmlns:p14="http://schemas.microsoft.com/office/powerpoint/2010/main" val="82203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406" y="6181412"/>
            <a:ext cx="4787881" cy="215444"/>
          </a:xfrm>
          <a:prstGeom prst="rect">
            <a:avLst/>
          </a:prstGeom>
          <a:noFill/>
        </p:spPr>
        <p:txBody>
          <a:bodyPr wrap="square" rtlCol="0">
            <a:spAutoFit/>
          </a:bodyPr>
          <a:lstStyle/>
          <a:p>
            <a:r>
              <a:rPr lang="en-ZA" sz="800" i="1" dirty="0">
                <a:solidFill>
                  <a:srgbClr val="000000"/>
                </a:solidFill>
              </a:rPr>
              <a:t>Source: </a:t>
            </a:r>
            <a:r>
              <a:rPr lang="en-ZA" sz="800" i="1" dirty="0" smtClean="0">
                <a:solidFill>
                  <a:srgbClr val="000000"/>
                </a:solidFill>
              </a:rPr>
              <a:t>Lancet Every </a:t>
            </a:r>
            <a:r>
              <a:rPr lang="en-US" sz="800" i="1" dirty="0" smtClean="0">
                <a:solidFill>
                  <a:srgbClr val="000000"/>
                </a:solidFill>
              </a:rPr>
              <a:t>Newborn series, paper 2</a:t>
            </a:r>
            <a:endParaRPr lang="en-ZA" sz="800" i="1" dirty="0">
              <a:solidFill>
                <a:srgbClr val="000000"/>
              </a:solidFill>
            </a:endParaRPr>
          </a:p>
        </p:txBody>
      </p:sp>
      <p:pic>
        <p:nvPicPr>
          <p:cNvPr id="19" name="Picture 2" descr="C:\Users\Joy\Documents\GNAP\lancet\pdfs\jpegs\ENB2_fig5B.jpg"/>
          <p:cNvPicPr>
            <a:picLocks noChangeAspect="1" noChangeArrowheads="1"/>
          </p:cNvPicPr>
          <p:nvPr/>
        </p:nvPicPr>
        <p:blipFill>
          <a:blip r:embed="rId2" cstate="screen"/>
          <a:srcRect t="6372" b="7092"/>
          <a:stretch>
            <a:fillRect/>
          </a:stretch>
        </p:blipFill>
        <p:spPr bwMode="auto">
          <a:xfrm>
            <a:off x="676571" y="872647"/>
            <a:ext cx="8010229" cy="4692130"/>
          </a:xfrm>
          <a:prstGeom prst="rect">
            <a:avLst/>
          </a:prstGeom>
          <a:noFill/>
        </p:spPr>
      </p:pic>
      <p:sp>
        <p:nvSpPr>
          <p:cNvPr id="9" name="Right Brace 8"/>
          <p:cNvSpPr/>
          <p:nvPr/>
        </p:nvSpPr>
        <p:spPr>
          <a:xfrm rot="20671264">
            <a:off x="2120678" y="1509658"/>
            <a:ext cx="656492" cy="1499570"/>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1" name="Rectangle 29"/>
          <p:cNvSpPr>
            <a:spLocks noChangeArrowheads="1"/>
          </p:cNvSpPr>
          <p:nvPr/>
        </p:nvSpPr>
        <p:spPr bwMode="auto">
          <a:xfrm>
            <a:off x="2688142" y="1498367"/>
            <a:ext cx="2913550" cy="552545"/>
          </a:xfrm>
          <a:prstGeom prst="flowChartAlternateProcess">
            <a:avLst/>
          </a:prstGeom>
          <a:solidFill>
            <a:srgbClr val="92D050"/>
          </a:solidFill>
          <a:ln w="9525">
            <a:noFill/>
            <a:miter lim="800000"/>
            <a:headEnd/>
            <a:tailEnd/>
          </a:ln>
        </p:spPr>
        <p:txBody>
          <a:bodyPr anchor="ctr"/>
          <a:lstStyle/>
          <a:p>
            <a:pPr algn="ctr" defTabSz="914400"/>
            <a:r>
              <a:rPr lang="en-GB" dirty="0" smtClean="0">
                <a:solidFill>
                  <a:schemeClr val="bg1"/>
                </a:solidFill>
                <a:latin typeface="Helvetica"/>
                <a:cs typeface="Helvetica"/>
              </a:rPr>
              <a:t>1.2 million intrapartum stillbirths</a:t>
            </a:r>
          </a:p>
        </p:txBody>
      </p:sp>
      <p:sp>
        <p:nvSpPr>
          <p:cNvPr id="12" name="Rectangle 29"/>
          <p:cNvSpPr>
            <a:spLocks noChangeArrowheads="1"/>
          </p:cNvSpPr>
          <p:nvPr/>
        </p:nvSpPr>
        <p:spPr bwMode="auto">
          <a:xfrm>
            <a:off x="2688142" y="2057797"/>
            <a:ext cx="2913550" cy="422977"/>
          </a:xfrm>
          <a:prstGeom prst="flowChartAlternateProcess">
            <a:avLst/>
          </a:prstGeom>
          <a:solidFill>
            <a:schemeClr val="tx2">
              <a:lumMod val="40000"/>
              <a:lumOff val="60000"/>
            </a:schemeClr>
          </a:solidFill>
          <a:ln w="9525">
            <a:noFill/>
            <a:miter lim="800000"/>
            <a:headEnd/>
            <a:tailEnd/>
          </a:ln>
        </p:spPr>
        <p:txBody>
          <a:bodyPr anchor="ctr"/>
          <a:lstStyle/>
          <a:p>
            <a:pPr algn="ctr" defTabSz="914400"/>
            <a:r>
              <a:rPr lang="en-GB" dirty="0" smtClean="0">
                <a:solidFill>
                  <a:schemeClr val="bg1"/>
                </a:solidFill>
                <a:latin typeface="Helvetica"/>
                <a:cs typeface="Helvetica"/>
              </a:rPr>
              <a:t>&gt;1 million neonatal deaths</a:t>
            </a:r>
          </a:p>
        </p:txBody>
      </p:sp>
      <p:sp>
        <p:nvSpPr>
          <p:cNvPr id="13" name="Rectangle 29"/>
          <p:cNvSpPr>
            <a:spLocks noChangeArrowheads="1"/>
          </p:cNvSpPr>
          <p:nvPr/>
        </p:nvSpPr>
        <p:spPr bwMode="auto">
          <a:xfrm>
            <a:off x="2688142" y="2499101"/>
            <a:ext cx="2913550" cy="452112"/>
          </a:xfrm>
          <a:prstGeom prst="flowChartAlternateProcess">
            <a:avLst/>
          </a:prstGeom>
          <a:solidFill>
            <a:schemeClr val="accent4"/>
          </a:solidFill>
          <a:ln w="9525">
            <a:noFill/>
            <a:miter lim="800000"/>
            <a:headEnd/>
            <a:tailEnd/>
          </a:ln>
        </p:spPr>
        <p:txBody>
          <a:bodyPr anchor="ctr"/>
          <a:lstStyle/>
          <a:p>
            <a:pPr algn="ctr" defTabSz="914400"/>
            <a:r>
              <a:rPr lang="en-GB" dirty="0" smtClean="0">
                <a:solidFill>
                  <a:schemeClr val="bg1"/>
                </a:solidFill>
                <a:latin typeface="Helvetica"/>
                <a:cs typeface="Helvetica"/>
              </a:rPr>
              <a:t>~113,000 maternal deaths</a:t>
            </a:r>
          </a:p>
        </p:txBody>
      </p:sp>
      <p:sp>
        <p:nvSpPr>
          <p:cNvPr id="14" name="Right Brace 13"/>
          <p:cNvSpPr/>
          <p:nvPr/>
        </p:nvSpPr>
        <p:spPr>
          <a:xfrm rot="16200000">
            <a:off x="2635105" y="3191771"/>
            <a:ext cx="659005" cy="1493852"/>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5" name="Content Placeholder 4"/>
          <p:cNvSpPr txBox="1">
            <a:spLocks/>
          </p:cNvSpPr>
          <p:nvPr/>
        </p:nvSpPr>
        <p:spPr>
          <a:xfrm>
            <a:off x="6276622" y="880389"/>
            <a:ext cx="2410178" cy="1304596"/>
          </a:xfrm>
          <a:prstGeom prst="rect">
            <a:avLst/>
          </a:prstGeom>
          <a:solidFill>
            <a:srgbClr val="FFFFFF"/>
          </a:solidFill>
          <a:ln>
            <a:noFill/>
          </a:ln>
        </p:spPr>
        <p:txBody>
          <a:bodyPr vert="horz" lIns="91440" tIns="45720" rIns="91440" bIns="45720" rtlCol="0">
            <a:noAutofit/>
          </a:bodyPr>
          <a:lstStyle/>
          <a:p>
            <a:pPr marL="342900" marR="0" lvl="0" indent="-342900" algn="ctr" defTabSz="457200" rtl="0" eaLnBrk="1" fontAlgn="auto" latinLnBrk="0" hangingPunct="1">
              <a:lnSpc>
                <a:spcPct val="100000"/>
              </a:lnSpc>
              <a:spcBef>
                <a:spcPts val="0"/>
              </a:spcBef>
              <a:spcAft>
                <a:spcPts val="0"/>
              </a:spcAft>
              <a:buClrTx/>
              <a:buSzTx/>
              <a:buFont typeface="Arial"/>
              <a:buNone/>
              <a:tabLst/>
              <a:defRPr/>
            </a:pPr>
            <a:endParaRPr lang="en-US" sz="2400" b="1" dirty="0" smtClean="0">
              <a:solidFill>
                <a:schemeClr val="bg1"/>
              </a:solidFill>
            </a:endParaRPr>
          </a:p>
          <a:p>
            <a:pPr marL="342900" marR="0" lvl="0" indent="-342900" algn="ctr" defTabSz="457200" rtl="0" eaLnBrk="1" fontAlgn="auto" latinLnBrk="0" hangingPunct="1">
              <a:lnSpc>
                <a:spcPct val="100000"/>
              </a:lnSpc>
              <a:spcBef>
                <a:spcPts val="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Rectangle 29"/>
          <p:cNvSpPr>
            <a:spLocks noChangeArrowheads="1"/>
          </p:cNvSpPr>
          <p:nvPr/>
        </p:nvSpPr>
        <p:spPr bwMode="auto">
          <a:xfrm>
            <a:off x="2254759" y="3397706"/>
            <a:ext cx="1456775" cy="422977"/>
          </a:xfrm>
          <a:prstGeom prst="flowChartAlternateProcess">
            <a:avLst/>
          </a:prstGeom>
          <a:solidFill>
            <a:schemeClr val="tx2">
              <a:lumMod val="60000"/>
              <a:lumOff val="40000"/>
            </a:schemeClr>
          </a:solidFill>
          <a:ln w="9525">
            <a:noFill/>
            <a:miter lim="800000"/>
            <a:headEnd/>
            <a:tailEnd/>
          </a:ln>
        </p:spPr>
        <p:txBody>
          <a:bodyPr anchor="ctr"/>
          <a:lstStyle/>
          <a:p>
            <a:pPr algn="ctr" defTabSz="914400"/>
            <a:r>
              <a:rPr lang="en-GB" sz="1200" dirty="0" smtClean="0">
                <a:solidFill>
                  <a:schemeClr val="bg1"/>
                </a:solidFill>
                <a:latin typeface="Helvetica"/>
                <a:cs typeface="Helvetica"/>
              </a:rPr>
              <a:t>75% neonatal deaths</a:t>
            </a:r>
          </a:p>
        </p:txBody>
      </p:sp>
      <p:sp>
        <p:nvSpPr>
          <p:cNvPr id="18" name="Rectangle 29"/>
          <p:cNvSpPr>
            <a:spLocks noChangeArrowheads="1"/>
          </p:cNvSpPr>
          <p:nvPr/>
        </p:nvSpPr>
        <p:spPr bwMode="auto">
          <a:xfrm>
            <a:off x="2688141" y="1142537"/>
            <a:ext cx="2913551" cy="340719"/>
          </a:xfrm>
          <a:prstGeom prst="flowChartAlternateProcess">
            <a:avLst/>
          </a:prstGeom>
          <a:solidFill>
            <a:schemeClr val="tx2"/>
          </a:solidFill>
          <a:ln w="9525">
            <a:noFill/>
            <a:miter lim="800000"/>
            <a:headEnd/>
            <a:tailEnd/>
          </a:ln>
        </p:spPr>
        <p:txBody>
          <a:bodyPr anchor="ctr"/>
          <a:lstStyle/>
          <a:p>
            <a:pPr algn="ctr" defTabSz="914400"/>
            <a:r>
              <a:rPr lang="en-GB" sz="2400" dirty="0" smtClean="0">
                <a:solidFill>
                  <a:schemeClr val="bg1"/>
                </a:solidFill>
                <a:latin typeface="Helvetica"/>
                <a:cs typeface="Helvetica"/>
              </a:rPr>
              <a:t>Birth day</a:t>
            </a:r>
          </a:p>
        </p:txBody>
      </p:sp>
      <p:sp>
        <p:nvSpPr>
          <p:cNvPr id="17" name="TextBox 16"/>
          <p:cNvSpPr txBox="1">
            <a:spLocks noChangeArrowheads="1"/>
          </p:cNvSpPr>
          <p:nvPr/>
        </p:nvSpPr>
        <p:spPr bwMode="auto">
          <a:xfrm>
            <a:off x="0" y="5736015"/>
            <a:ext cx="9144000" cy="707886"/>
          </a:xfrm>
          <a:prstGeom prst="rect">
            <a:avLst/>
          </a:prstGeom>
          <a:solidFill>
            <a:schemeClr val="accent3">
              <a:lumMod val="75000"/>
            </a:schemeClr>
          </a:solidFill>
          <a:extLst/>
        </p:spPr>
        <p:txBody>
          <a:bodyPr wrap="square" rtlCol="0">
            <a:spAutoFit/>
          </a:bodyPr>
          <a:lstStyle>
            <a:defPPr>
              <a:defRPr lang="en-US"/>
            </a:defPPr>
            <a:lvl1pPr algn="ctr">
              <a:defRPr sz="1600" b="1">
                <a:solidFill>
                  <a:schemeClr val="bg1"/>
                </a:solidFill>
                <a:latin typeface="Helvetica"/>
                <a:cs typeface="Helvetica"/>
              </a:defRPr>
            </a:lvl1pPr>
          </a:lstStyle>
          <a:p>
            <a:pPr defTabSz="914400"/>
            <a:r>
              <a:rPr lang="en-GB" sz="2000" dirty="0" smtClean="0"/>
              <a:t>Birth is the time of greatest risk of death and disability </a:t>
            </a:r>
          </a:p>
          <a:p>
            <a:pPr defTabSz="914400"/>
            <a:r>
              <a:rPr lang="en-GB" sz="2000" dirty="0" smtClean="0"/>
              <a:t>TRIPLE return on investment – quadruple if count development outcomes</a:t>
            </a:r>
          </a:p>
        </p:txBody>
      </p:sp>
      <p:sp>
        <p:nvSpPr>
          <p:cNvPr id="2" name="Title 1"/>
          <p:cNvSpPr>
            <a:spLocks noGrp="1"/>
          </p:cNvSpPr>
          <p:nvPr>
            <p:ph type="title"/>
          </p:nvPr>
        </p:nvSpPr>
        <p:spPr>
          <a:xfrm>
            <a:off x="457199" y="110862"/>
            <a:ext cx="8464731" cy="735660"/>
          </a:xfrm>
        </p:spPr>
        <p:txBody>
          <a:bodyPr>
            <a:normAutofit fontScale="90000"/>
          </a:bodyPr>
          <a:lstStyle/>
          <a:p>
            <a:r>
              <a:rPr lang="en-US" sz="4000" b="1" dirty="0" smtClean="0"/>
              <a:t>When?</a:t>
            </a:r>
            <a:r>
              <a:rPr lang="en-US" b="1" dirty="0" smtClean="0"/>
              <a:t> </a:t>
            </a:r>
            <a:r>
              <a:rPr lang="en-US" sz="2000" i="0" dirty="0" smtClean="0"/>
              <a:t>For women, stillbirths, newborns, highest risk is at same time</a:t>
            </a:r>
            <a:endParaRPr lang="en-US" sz="2000" i="0" dirty="0"/>
          </a:p>
        </p:txBody>
      </p:sp>
    </p:spTree>
    <p:extLst>
      <p:ext uri="{BB962C8B-B14F-4D97-AF65-F5344CB8AC3E}">
        <p14:creationId xmlns:p14="http://schemas.microsoft.com/office/powerpoint/2010/main" val="278073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97"/>
            <a:ext cx="8229600" cy="735660"/>
          </a:xfrm>
        </p:spPr>
        <p:txBody>
          <a:bodyPr>
            <a:normAutofit fontScale="90000"/>
          </a:bodyPr>
          <a:lstStyle/>
          <a:p>
            <a:r>
              <a:rPr lang="en-US" b="1" dirty="0" smtClean="0"/>
              <a:t>Why? </a:t>
            </a:r>
            <a:r>
              <a:rPr lang="en-US" dirty="0" smtClean="0"/>
              <a:t>3 million lives could be saved per year with universal coverage </a:t>
            </a:r>
            <a:endParaRPr lang="en-US" dirty="0"/>
          </a:p>
        </p:txBody>
      </p:sp>
      <p:pic>
        <p:nvPicPr>
          <p:cNvPr id="222210" name="Picture 2"/>
          <p:cNvPicPr>
            <a:picLocks noChangeAspect="1" noChangeArrowheads="1"/>
          </p:cNvPicPr>
          <p:nvPr/>
        </p:nvPicPr>
        <p:blipFill rotWithShape="1">
          <a:blip r:embed="rId2" cstate="screen"/>
          <a:srcRect l="8857" t="10001" r="9162" b="6121"/>
          <a:stretch/>
        </p:blipFill>
        <p:spPr bwMode="auto">
          <a:xfrm>
            <a:off x="1017469" y="1111427"/>
            <a:ext cx="7109062" cy="4572000"/>
          </a:xfrm>
          <a:prstGeom prst="rect">
            <a:avLst/>
          </a:prstGeom>
          <a:noFill/>
          <a:ln w="9525">
            <a:noFill/>
            <a:miter lim="800000"/>
            <a:headEnd/>
            <a:tailEnd/>
          </a:ln>
          <a:effectLst/>
        </p:spPr>
      </p:pic>
      <p:sp>
        <p:nvSpPr>
          <p:cNvPr id="5" name="TextBox 4"/>
          <p:cNvSpPr txBox="1"/>
          <p:nvPr/>
        </p:nvSpPr>
        <p:spPr>
          <a:xfrm>
            <a:off x="457200" y="6183402"/>
            <a:ext cx="3670300" cy="215444"/>
          </a:xfrm>
          <a:prstGeom prst="rect">
            <a:avLst/>
          </a:prstGeom>
          <a:noFill/>
        </p:spPr>
        <p:txBody>
          <a:bodyPr wrap="square" rtlCol="0">
            <a:spAutoFit/>
          </a:bodyPr>
          <a:lstStyle/>
          <a:p>
            <a:r>
              <a:rPr lang="en-US" sz="800" i="1" dirty="0" smtClean="0">
                <a:latin typeface="Georgia"/>
                <a:cs typeface="Georgia"/>
              </a:rPr>
              <a:t>Source: The Lancet Every Newborn series, paper 3</a:t>
            </a:r>
            <a:endParaRPr lang="en-US" sz="800" i="1" dirty="0">
              <a:latin typeface="Georgia"/>
              <a:cs typeface="Georgia"/>
            </a:endParaRPr>
          </a:p>
        </p:txBody>
      </p:sp>
      <p:sp>
        <p:nvSpPr>
          <p:cNvPr id="6" name="Rectangle 5"/>
          <p:cNvSpPr/>
          <p:nvPr/>
        </p:nvSpPr>
        <p:spPr>
          <a:xfrm>
            <a:off x="4770783" y="1618279"/>
            <a:ext cx="1683025" cy="4182715"/>
          </a:xfrm>
          <a:prstGeom prst="rect">
            <a:avLst/>
          </a:prstGeom>
          <a:noFill/>
          <a:ln w="38100" cap="flat" cmpd="sng" algn="ctr">
            <a:solidFill>
              <a:srgbClr val="000099"/>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7" name="Rounded Rectangle 6"/>
          <p:cNvSpPr/>
          <p:nvPr/>
        </p:nvSpPr>
        <p:spPr>
          <a:xfrm>
            <a:off x="3824514" y="5675202"/>
            <a:ext cx="3616810" cy="118279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latin typeface="Helvetica" pitchFamily="34" charset="0"/>
              </a:rPr>
              <a:t>2 of the 3 MILLION </a:t>
            </a:r>
          </a:p>
          <a:p>
            <a:pPr algn="ctr">
              <a:defRPr/>
            </a:pPr>
            <a:r>
              <a:rPr lang="en-US" b="1" dirty="0" smtClean="0">
                <a:latin typeface="Helvetica" pitchFamily="34" charset="0"/>
              </a:rPr>
              <a:t>LIVES SAVED PER YEAR</a:t>
            </a:r>
          </a:p>
          <a:p>
            <a:pPr algn="ctr">
              <a:defRPr/>
            </a:pPr>
            <a:r>
              <a:rPr lang="en-US" sz="1700" b="1" dirty="0" smtClean="0">
                <a:latin typeface="Helvetica" pitchFamily="34" charset="0"/>
              </a:rPr>
              <a:t>Running cost $1.15 per person</a:t>
            </a:r>
          </a:p>
        </p:txBody>
      </p:sp>
    </p:spTree>
    <p:extLst>
      <p:ext uri="{BB962C8B-B14F-4D97-AF65-F5344CB8AC3E}">
        <p14:creationId xmlns:p14="http://schemas.microsoft.com/office/powerpoint/2010/main" val="169364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WacNwPVpUeZw20j7IzQE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Iv4338B5UWZbP60baLG9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Iv4338B5UWZbP60baLG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lSf9GxjSEiYo0QLS2iZ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Mdos1nTE.NA2wRPdSj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tng3Pj6XkicTam27UDJ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qXP_UWL1kCSR94DKrtv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c7eCkoZf0aGCCTyZ_Hq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1zhbfEJJh0CtOH0Bhdu0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Iv4338B5UWZbP60baLG9A"/>
</p:tagLst>
</file>

<file path=ppt/theme/theme1.xml><?xml version="1.0" encoding="utf-8"?>
<a:theme xmlns:a="http://schemas.openxmlformats.org/drawingml/2006/main" name="Thème Office">
  <a:themeElements>
    <a:clrScheme name="Every Newborn">
      <a:dk1>
        <a:srgbClr val="414141"/>
      </a:dk1>
      <a:lt1>
        <a:srgbClr val="FFFFFF"/>
      </a:lt1>
      <a:dk2>
        <a:srgbClr val="414141"/>
      </a:dk2>
      <a:lt2>
        <a:srgbClr val="FFFFFF"/>
      </a:lt2>
      <a:accent1>
        <a:srgbClr val="463887"/>
      </a:accent1>
      <a:accent2>
        <a:srgbClr val="28A1DA"/>
      </a:accent2>
      <a:accent3>
        <a:srgbClr val="95C21A"/>
      </a:accent3>
      <a:accent4>
        <a:srgbClr val="7C984A"/>
      </a:accent4>
      <a:accent5>
        <a:srgbClr val="7F7F7F"/>
      </a:accent5>
      <a:accent6>
        <a:srgbClr val="D5D5D5"/>
      </a:accent6>
      <a:hlink>
        <a:srgbClr val="5BB9E3"/>
      </a:hlink>
      <a:folHlink>
        <a:srgbClr val="BCE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404040"/>
      </a:dk1>
      <a:lt1>
        <a:sysClr val="window" lastClr="FFFFFF"/>
      </a:lt1>
      <a:dk2>
        <a:srgbClr val="302B67"/>
      </a:dk2>
      <a:lt2>
        <a:srgbClr val="FEFEE5"/>
      </a:lt2>
      <a:accent1>
        <a:srgbClr val="007A6E"/>
      </a:accent1>
      <a:accent2>
        <a:srgbClr val="00A0AE"/>
      </a:accent2>
      <a:accent3>
        <a:srgbClr val="5048AD"/>
      </a:accent3>
      <a:accent4>
        <a:srgbClr val="D092A7"/>
      </a:accent4>
      <a:accent5>
        <a:srgbClr val="9C85C0"/>
      </a:accent5>
      <a:accent6>
        <a:srgbClr val="E6BF30"/>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rgbClr val="404040"/>
      </a:dk1>
      <a:lt1>
        <a:sysClr val="window" lastClr="FFFFFF"/>
      </a:lt1>
      <a:dk2>
        <a:srgbClr val="302B67"/>
      </a:dk2>
      <a:lt2>
        <a:srgbClr val="FEFEE5"/>
      </a:lt2>
      <a:accent1>
        <a:srgbClr val="007A6E"/>
      </a:accent1>
      <a:accent2>
        <a:srgbClr val="00A0AE"/>
      </a:accent2>
      <a:accent3>
        <a:srgbClr val="5048AD"/>
      </a:accent3>
      <a:accent4>
        <a:srgbClr val="D092A7"/>
      </a:accent4>
      <a:accent5>
        <a:srgbClr val="9C85C0"/>
      </a:accent5>
      <a:accent6>
        <a:srgbClr val="E6BF30"/>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
      <a:dk1>
        <a:srgbClr val="404040"/>
      </a:dk1>
      <a:lt1>
        <a:sysClr val="window" lastClr="FFFFFF"/>
      </a:lt1>
      <a:dk2>
        <a:srgbClr val="302B67"/>
      </a:dk2>
      <a:lt2>
        <a:srgbClr val="FEFEE5"/>
      </a:lt2>
      <a:accent1>
        <a:srgbClr val="007A6E"/>
      </a:accent1>
      <a:accent2>
        <a:srgbClr val="00A0AE"/>
      </a:accent2>
      <a:accent3>
        <a:srgbClr val="5048AD"/>
      </a:accent3>
      <a:accent4>
        <a:srgbClr val="D092A7"/>
      </a:accent4>
      <a:accent5>
        <a:srgbClr val="9C85C0"/>
      </a:accent5>
      <a:accent6>
        <a:srgbClr val="E6BF30"/>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Custom 1">
      <a:dk1>
        <a:srgbClr val="404040"/>
      </a:dk1>
      <a:lt1>
        <a:sysClr val="window" lastClr="FFFFFF"/>
      </a:lt1>
      <a:dk2>
        <a:srgbClr val="302B67"/>
      </a:dk2>
      <a:lt2>
        <a:srgbClr val="FEFEE5"/>
      </a:lt2>
      <a:accent1>
        <a:srgbClr val="007A6E"/>
      </a:accent1>
      <a:accent2>
        <a:srgbClr val="00A0AE"/>
      </a:accent2>
      <a:accent3>
        <a:srgbClr val="5048AD"/>
      </a:accent3>
      <a:accent4>
        <a:srgbClr val="D092A7"/>
      </a:accent4>
      <a:accent5>
        <a:srgbClr val="9C85C0"/>
      </a:accent5>
      <a:accent6>
        <a:srgbClr val="E6BF30"/>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25796</TotalTime>
  <Words>3635</Words>
  <Application>Microsoft Office PowerPoint</Application>
  <PresentationFormat>On-screen Show (4:3)</PresentationFormat>
  <Paragraphs>524</Paragraphs>
  <Slides>28</Slides>
  <Notes>12</Notes>
  <HiddenSlides>1</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Thème Office</vt:lpstr>
      <vt:lpstr>1_Office Theme</vt:lpstr>
      <vt:lpstr>2_Office Theme</vt:lpstr>
      <vt:lpstr>3_Office Theme</vt:lpstr>
      <vt:lpstr>4_Office Theme</vt:lpstr>
      <vt:lpstr>7_Office Theme</vt:lpstr>
      <vt:lpstr>5_Office Theme</vt:lpstr>
      <vt:lpstr>PowerPoint Presentation</vt:lpstr>
      <vt:lpstr>Every Newborn Series</vt:lpstr>
      <vt:lpstr>ENDING  PREVENTABLE CHILD AND MATERNAL DEATHS</vt:lpstr>
      <vt:lpstr>Ending preventable child deaths</vt:lpstr>
      <vt:lpstr>Also ending preventable stillbirths</vt:lpstr>
      <vt:lpstr>AND ending preventable maternal deaths  Maternal mortality target included in Every Newborn Action Plan</vt:lpstr>
      <vt:lpstr>ACTING ON THE ACTION PLAN</vt:lpstr>
      <vt:lpstr>When? For women, stillbirths, newborns, highest risk is at same time</vt:lpstr>
      <vt:lpstr>Why? 3 million lives could be saved per year with universal coverage </vt:lpstr>
      <vt:lpstr>What? Packages of integrated care for women &amp; children</vt:lpstr>
      <vt:lpstr>Care at birth, and care of small and sick newborns  First opportunity is the QUALITY gap for facility births</vt:lpstr>
      <vt:lpstr>PowerPoint Presentation</vt:lpstr>
      <vt:lpstr>PowerPoint Presentation</vt:lpstr>
      <vt:lpstr>PowerPoint Presentation</vt:lpstr>
      <vt:lpstr>PowerPoint Presentation</vt:lpstr>
      <vt:lpstr>PowerPoint Presentation</vt:lpstr>
      <vt:lpstr>5 things to do differently</vt:lpstr>
      <vt:lpstr>PowerPoint Presentation</vt:lpstr>
      <vt:lpstr>PowerPoint Presentation</vt:lpstr>
      <vt:lpstr>Every Newborn action plan core indicators</vt:lpstr>
      <vt:lpstr>Every Newborn action plan core indicators</vt:lpstr>
      <vt:lpstr>Every Newborn action plan core indicators</vt:lpstr>
      <vt:lpstr>ENAP treatment coverage indicators Task Teams </vt:lpstr>
      <vt:lpstr>PowerPoint Presentation</vt:lpstr>
      <vt:lpstr>Improving, institutionalising &amp; using ENAP metrics for action</vt:lpstr>
      <vt:lpstr>Three tracks of work for ENAP metrics</vt:lpstr>
      <vt:lpstr>PowerPoint Presentation</vt:lpstr>
      <vt:lpstr>PowerPoint Presentation</vt:lpstr>
    </vt:vector>
  </TitlesOfParts>
  <Company>CIFF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Fournier</dc:creator>
  <cp:lastModifiedBy>JSI</cp:lastModifiedBy>
  <cp:revision>202</cp:revision>
  <cp:lastPrinted>2014-05-14T14:23:51Z</cp:lastPrinted>
  <dcterms:created xsi:type="dcterms:W3CDTF">2014-05-12T13:54:16Z</dcterms:created>
  <dcterms:modified xsi:type="dcterms:W3CDTF">2016-05-23T14:28:47Z</dcterms:modified>
</cp:coreProperties>
</file>