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58" r:id="rId5"/>
    <p:sldId id="261" r:id="rId6"/>
    <p:sldId id="280" r:id="rId7"/>
    <p:sldId id="281" r:id="rId8"/>
    <p:sldId id="262" r:id="rId9"/>
    <p:sldId id="263" r:id="rId10"/>
    <p:sldId id="264" r:id="rId11"/>
    <p:sldId id="266" r:id="rId12"/>
    <p:sldId id="282" r:id="rId13"/>
    <p:sldId id="283" r:id="rId14"/>
    <p:sldId id="284" r:id="rId15"/>
    <p:sldId id="268" r:id="rId16"/>
    <p:sldId id="269" r:id="rId17"/>
    <p:sldId id="270" r:id="rId18"/>
    <p:sldId id="271" r:id="rId19"/>
    <p:sldId id="272" r:id="rId20"/>
    <p:sldId id="273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selle F. Lavado" initials="RFL" lastIdx="1" clrIdx="0">
    <p:extLst>
      <p:ext uri="{19B8F6BF-5375-455C-9EA6-DF929625EA0E}">
        <p15:presenceInfo xmlns:p15="http://schemas.microsoft.com/office/powerpoint/2012/main" userId="S-1-5-21-88094858-919529-1617787245-4492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5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534" autoAdjust="0"/>
  </p:normalViewPr>
  <p:slideViewPr>
    <p:cSldViewPr snapToGrid="0" snapToObjects="1">
      <p:cViewPr varScale="1">
        <p:scale>
          <a:sx n="58" d="100"/>
          <a:sy n="58" d="100"/>
        </p:scale>
        <p:origin x="158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32695-30BC-47B1-8C2D-65C761738CE5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69E64-86DD-4DBF-A8E7-5C91301EAC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11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865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5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04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14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94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324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2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383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37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505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95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782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1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31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06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98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21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90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69E64-86DD-4DBF-A8E7-5C91301EACA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5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3DD1C-74D5-D742-AE76-22B8516E1D76}" type="datetimeFigureOut">
              <a:rPr lang="en-US" smtClean="0"/>
              <a:pPr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7F521-582B-F247-A65A-CF0CCEB140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249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Georgia Health Use, Expenditure and Satisfaction Survey 2014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208" y="3158490"/>
            <a:ext cx="7339584" cy="1752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Key 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</a:rPr>
              <a:t>Results</a:t>
            </a:r>
            <a:endParaRPr 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7367" y="4495591"/>
            <a:ext cx="297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May 29, </a:t>
            </a:r>
            <a:r>
              <a:rPr lang="en-US" sz="2400" dirty="0" smtClean="0"/>
              <a:t>2015</a:t>
            </a:r>
            <a:endParaRPr lang="en-US" sz="2400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02208" y="5796477"/>
            <a:ext cx="1885159" cy="811357"/>
          </a:xfrm>
          <a:prstGeom prst="rect">
            <a:avLst/>
          </a:prstGeom>
        </p:spPr>
      </p:pic>
      <p:pic>
        <p:nvPicPr>
          <p:cNvPr id="6" name="Picture 5" descr="U.S. Agency for International Development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928" y="5899253"/>
            <a:ext cx="2068230" cy="656822"/>
          </a:xfrm>
          <a:prstGeom prst="rect">
            <a:avLst/>
          </a:prstGeom>
          <a:noFill/>
          <a:extLst/>
        </p:spPr>
      </p:pic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182" y="5847494"/>
            <a:ext cx="2440018" cy="656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5750"/>
          </a:xfrm>
        </p:spPr>
        <p:txBody>
          <a:bodyPr anchor="t">
            <a:normAutofit fontScale="90000"/>
          </a:bodyPr>
          <a:lstStyle/>
          <a:p>
            <a:pPr algn="l">
              <a:lnSpc>
                <a:spcPts val="4200"/>
              </a:lnSpc>
            </a:pPr>
            <a:r>
              <a:rPr lang="en-US" b="1" dirty="0" smtClean="0"/>
              <a:t>The cost to households of paying for treatment has fallen, especially for hospital care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7" descr="meancos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2125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5750"/>
          </a:xfrm>
        </p:spPr>
        <p:txBody>
          <a:bodyPr anchor="t">
            <a:normAutofit/>
          </a:bodyPr>
          <a:lstStyle/>
          <a:p>
            <a:pPr algn="l">
              <a:lnSpc>
                <a:spcPts val="4200"/>
              </a:lnSpc>
            </a:pPr>
            <a:r>
              <a:rPr lang="en-US" b="1" dirty="0" smtClean="0"/>
              <a:t>…including across all regions</a:t>
            </a:r>
            <a:endParaRPr lang="en-US" dirty="0"/>
          </a:p>
        </p:txBody>
      </p:sp>
      <p:pic>
        <p:nvPicPr>
          <p:cNvPr id="7" name="Picture 6" descr="meancost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7205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928551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Average out-of-pocket costs of prescribed medicines has increased for the poorest quintile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5581158"/>
              </p:ext>
            </p:extLst>
          </p:nvPr>
        </p:nvGraphicFramePr>
        <p:xfrm>
          <a:off x="457201" y="1928551"/>
          <a:ext cx="8229599" cy="4450838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534717"/>
                <a:gridCol w="1425366"/>
                <a:gridCol w="1425366"/>
                <a:gridCol w="1422075"/>
                <a:gridCol w="1422075"/>
              </a:tblGrid>
              <a:tr h="89949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Population groups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OOP</a:t>
                      </a:r>
                      <a:r>
                        <a:rPr lang="en-GB" sz="2000" baseline="0" dirty="0" smtClean="0">
                          <a:effectLst/>
                        </a:rPr>
                        <a:t> cost per </a:t>
                      </a:r>
                      <a:r>
                        <a:rPr lang="en-GB" sz="2000" dirty="0" err="1" smtClean="0">
                          <a:effectLst/>
                        </a:rPr>
                        <a:t>utpatient</a:t>
                      </a:r>
                      <a:r>
                        <a:rPr lang="en-GB" sz="2000" dirty="0" smtClean="0">
                          <a:effectLst/>
                        </a:rPr>
                        <a:t> visit</a:t>
                      </a:r>
                      <a:r>
                        <a:rPr lang="en-GB" sz="2000" baseline="0" dirty="0" smtClean="0">
                          <a:effectLst/>
                        </a:rPr>
                        <a:t> (GEL)</a:t>
                      </a: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OOP cost of prescribed medicines (GEL)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(per prescription)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57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2014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2014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Urban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43.4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49.7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30.8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*26.9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Rural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47.4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43.2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25.8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*28.0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 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Poorest 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28.9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21.7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20.2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**23.7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Second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36.1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36.4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25.8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24.8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Third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45.9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46.6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25.7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*29.5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Fourth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53.6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51.8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33.3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28.1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  <a:tr h="37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4620" algn="dec"/>
                          <a:tab pos="887730" algn="l"/>
                        </a:tabLst>
                      </a:pPr>
                      <a:r>
                        <a:rPr lang="en-GB" sz="2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Richest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3025" marR="73025" marT="8890" marB="889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57.3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67.9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33.1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29.8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72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909955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err="1" smtClean="0"/>
              <a:t>OOPs</a:t>
            </a:r>
            <a:r>
              <a:rPr lang="en-US" b="1" dirty="0" smtClean="0"/>
              <a:t> remain high among people with chronic illness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1" name="Picture 10" descr="OOPcos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98600"/>
            <a:ext cx="9144000" cy="4064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72146" y="5068894"/>
          <a:ext cx="8512024" cy="11125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135437"/>
                <a:gridCol w="846667"/>
                <a:gridCol w="377649"/>
                <a:gridCol w="809822"/>
                <a:gridCol w="802196"/>
                <a:gridCol w="423333"/>
                <a:gridCol w="772583"/>
                <a:gridCol w="751417"/>
                <a:gridCol w="814917"/>
                <a:gridCol w="836083"/>
                <a:gridCol w="941920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Urban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Rural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Poorest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r>
                        <a:rPr lang="en-US" sz="1400" baseline="30000" dirty="0" smtClean="0"/>
                        <a:t>nd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r>
                        <a:rPr lang="en-US" sz="1400" baseline="30000" dirty="0" smtClean="0"/>
                        <a:t>rd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4th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Richest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Diff. in Cost</a:t>
                      </a:r>
                      <a:endParaRPr lang="en-US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9.2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-14.8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31.2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17.1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18.2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53.4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18.1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-25.8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Change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2.8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-4.0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11.1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8.4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6.7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19.1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4.2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-5.9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6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909955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err="1" smtClean="0"/>
              <a:t>OOPs</a:t>
            </a:r>
            <a:r>
              <a:rPr lang="en-US" b="1" dirty="0" smtClean="0"/>
              <a:t> remain high among people with chronic illness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" name="Picture 6" descr="OOPcost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39333"/>
            <a:ext cx="9144000" cy="4064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72146" y="5068894"/>
          <a:ext cx="8434409" cy="11125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1181298"/>
                <a:gridCol w="1552223"/>
                <a:gridCol w="705555"/>
                <a:gridCol w="1594556"/>
                <a:gridCol w="1735666"/>
                <a:gridCol w="1665111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Total</a:t>
                      </a:r>
                      <a:endParaRPr lang="en-US" sz="1400" dirty="0"/>
                    </a:p>
                  </a:txBody>
                  <a:tcPr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Tbilisi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Eas</a:t>
                      </a:r>
                      <a:r>
                        <a:rPr lang="en-US" sz="1400" baseline="0" dirty="0" smtClean="0"/>
                        <a:t>t Georgia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West Georgia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Diff. in Cost</a:t>
                      </a:r>
                      <a:endParaRPr lang="en-US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9.2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-10.1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27.3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-3.8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Change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2.8</a:t>
                      </a:r>
                      <a:endParaRPr lang="en-US" sz="1400" dirty="0"/>
                    </a:p>
                  </a:txBody>
                  <a:tcPr anchor="ctr"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-2.5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10.6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-1.2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05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User experience of the health system has improved</a:t>
            </a: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4" name="Picture 3" descr="recei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51330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User experience of the health system has improved</a:t>
            </a: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5" name="Picture 4" descr="expla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7205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User experience of the health system has improved</a:t>
            </a: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4" name="Picture 3" descr="12mi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30705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User experience of the health system has improved</a:t>
            </a: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5" name="Picture 4" descr="involv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83080"/>
            <a:ext cx="9144000" cy="506984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6296660"/>
          <a:ext cx="6096000" cy="111252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" y="4763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User experience of the health system has improved</a:t>
            </a:r>
            <a:r>
              <a:rPr lang="en-US" dirty="0" smtClean="0"/>
              <a:t> </a:t>
            </a:r>
            <a:endParaRPr lang="en-US" dirty="0"/>
          </a:p>
        </p:txBody>
      </p:sp>
      <p:pic>
        <p:nvPicPr>
          <p:cNvPr id="4" name="Picture 3" descr="clea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88160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75" y="-220493"/>
            <a:ext cx="8229600" cy="3477875"/>
          </a:xfrm>
        </p:spPr>
        <p:txBody>
          <a:bodyPr>
            <a:noAutofit/>
          </a:bodyPr>
          <a:lstStyle/>
          <a:p>
            <a:pPr algn="l">
              <a:lnSpc>
                <a:spcPts val="4480"/>
              </a:lnSpc>
            </a:pPr>
            <a:r>
              <a:rPr lang="en-US" b="1" dirty="0"/>
              <a:t>The universal health coverage (UHC) reform implemented in 2013 has led to a major expansion in population entitlement to publicly financed health services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551027"/>
              </p:ext>
            </p:extLst>
          </p:nvPr>
        </p:nvGraphicFramePr>
        <p:xfrm>
          <a:off x="457203" y="3257381"/>
          <a:ext cx="8226421" cy="307822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175203"/>
                <a:gridCol w="1175203"/>
                <a:gridCol w="1175203"/>
                <a:gridCol w="1175203"/>
                <a:gridCol w="1175203"/>
                <a:gridCol w="1175203"/>
                <a:gridCol w="1175203"/>
              </a:tblGrid>
              <a:tr h="810965">
                <a:tc gridSpan="7">
                  <a:txBody>
                    <a:bodyPr/>
                    <a:lstStyle/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latin typeface="Times New Roman"/>
                        </a:rPr>
                        <a:t>Percentage of population covered by health insurance </a:t>
                      </a:r>
                    </a:p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latin typeface="Times New Roman"/>
                        </a:rPr>
                        <a:t>(government, private, or employer), %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>
                        <a:latin typeface="Times New Roman"/>
                      </a:endParaRPr>
                    </a:p>
                  </a:txBody>
                  <a:tcPr marL="12700" marR="12700" marT="12700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>
                        <a:latin typeface="Times New Roman"/>
                      </a:endParaRPr>
                    </a:p>
                  </a:txBody>
                  <a:tcPr marL="12700" marR="12700" marT="12700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>
                        <a:latin typeface="Times New Roman"/>
                      </a:endParaRPr>
                    </a:p>
                  </a:txBody>
                  <a:tcPr marL="12700" marR="12700" marT="12700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>
                        <a:latin typeface="Times New Roman"/>
                      </a:endParaRPr>
                    </a:p>
                  </a:txBody>
                  <a:tcPr marL="12700" marR="12700" marT="12700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/>
                </a:tc>
              </a:tr>
              <a:tr h="554024">
                <a:tc gridSpan="2">
                  <a:txBody>
                    <a:bodyPr/>
                    <a:lstStyle/>
                    <a:p>
                      <a:pPr algn="ctr" fontAlgn="t"/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>
                    <a:solidFill>
                      <a:srgbClr val="FFA54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>
                    <a:solidFill>
                      <a:srgbClr val="FFA54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 smtClean="0">
                          <a:latin typeface="Times New Roman"/>
                        </a:rPr>
                        <a:t>Consumption Quintile</a:t>
                      </a:r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554024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latin typeface="Times New Roman"/>
                        </a:rPr>
                        <a:t>Year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Poorest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Second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 smtClean="0">
                          <a:latin typeface="Times New Roman"/>
                        </a:rPr>
                        <a:t>Third</a:t>
                      </a:r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latin typeface="Times New Roman"/>
                        </a:rPr>
                        <a:t>Fourth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Richest</a:t>
                      </a:r>
                    </a:p>
                  </a:txBody>
                  <a:tcPr marL="12700" marR="12700" marT="12700" marB="0" anchor="ctr"/>
                </a:tc>
              </a:tr>
              <a:tr h="3864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2007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14.1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18.5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14.8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12.5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14.4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8.6</a:t>
                      </a:r>
                    </a:p>
                  </a:txBody>
                  <a:tcPr marL="12700" marR="12700" marT="12700" marB="0" anchor="ctr"/>
                </a:tc>
              </a:tr>
              <a:tr h="3864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29.5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39.84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31.06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26.6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23.7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26.21</a:t>
                      </a:r>
                    </a:p>
                  </a:txBody>
                  <a:tcPr marL="12700" marR="12700" marT="12700" marB="0" anchor="ctr"/>
                </a:tc>
              </a:tr>
              <a:tr h="3864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99.9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99.98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99.86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99.8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99.9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176" y="-11112"/>
            <a:ext cx="9147175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People are not sufficiently aware of the range of benefits to which they are entitled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428875"/>
          <a:ext cx="8229600" cy="138112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Verdana"/>
                        </a:rPr>
                        <a:t>Knows about UHC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latin typeface="Times New Roman"/>
                        </a:rPr>
                        <a:t>Yes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latin typeface="Times New Roman"/>
                        </a:rPr>
                        <a:t>No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latin typeface="Times New Roman"/>
                        </a:rPr>
                        <a:t>Not sure/don’t know/refuses to answer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latin typeface="Times New Roman"/>
                        </a:rPr>
                        <a:t>Not applicable</a:t>
                      </a:r>
                    </a:p>
                  </a:txBody>
                  <a:tcPr marL="12700" marR="12700" marT="12700" marB="0" anchor="ctr"/>
                </a:tc>
              </a:tr>
              <a:tr h="4762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74.10%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14.10%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2.50%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latin typeface="Times New Roman"/>
                        </a:rPr>
                        <a:t>9.50%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4476750"/>
          <a:ext cx="8229600" cy="169291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8262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Verdana"/>
                        </a:rPr>
                        <a:t>Among those who know about UHC, knows about medical services covered</a:t>
                      </a:r>
                      <a:endParaRPr lang="en-US" sz="1600" b="1" i="0" u="none" strike="noStrike" dirty="0">
                        <a:latin typeface="Verdana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03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latin typeface="Times New Roman"/>
                        </a:rPr>
                        <a:t>Yes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latin typeface="Times New Roman"/>
                        </a:rPr>
                        <a:t>No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latin typeface="Times New Roman"/>
                        </a:rPr>
                        <a:t>Not sure/don’t know/refuses to answer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latin typeface="Times New Roman"/>
                        </a:rPr>
                        <a:t>Not applicable</a:t>
                      </a:r>
                    </a:p>
                  </a:txBody>
                  <a:tcPr marL="12700" marR="12700" marT="12700" marB="0" anchor="ctr"/>
                </a:tc>
              </a:tr>
              <a:tr h="4762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29.50%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43.50%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latin typeface="Times New Roman"/>
                        </a:rPr>
                        <a:t>1.10%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latin typeface="Times New Roman"/>
                        </a:rPr>
                        <a:t>25.90%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Key successes: significant reduction in unmet need in a short space of time:</a:t>
            </a:r>
          </a:p>
          <a:p>
            <a:pPr lvl="1"/>
            <a:r>
              <a:rPr lang="en-US" dirty="0" smtClean="0"/>
              <a:t>Expanded coverage</a:t>
            </a:r>
          </a:p>
          <a:p>
            <a:pPr lvl="1"/>
            <a:r>
              <a:rPr lang="en-US" dirty="0" smtClean="0"/>
              <a:t>More people using services when sick</a:t>
            </a:r>
          </a:p>
          <a:p>
            <a:pPr lvl="1"/>
            <a:r>
              <a:rPr lang="en-US" dirty="0" smtClean="0"/>
              <a:t>Reduced financial barriers to access</a:t>
            </a:r>
          </a:p>
          <a:p>
            <a:r>
              <a:rPr lang="en-US" dirty="0" smtClean="0"/>
              <a:t>Making further progress towards UHC implies addressing:</a:t>
            </a:r>
          </a:p>
          <a:p>
            <a:pPr lvl="1"/>
            <a:r>
              <a:rPr lang="en-US" dirty="0" smtClean="0"/>
              <a:t>persistent inequalities in use of services</a:t>
            </a:r>
          </a:p>
          <a:p>
            <a:pPr lvl="1"/>
            <a:r>
              <a:rPr lang="en-US" dirty="0"/>
              <a:t>financial risk associated with the use of prescription drugs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143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Davit </a:t>
            </a:r>
            <a:r>
              <a:rPr lang="en-US" sz="1600" dirty="0" err="1" smtClean="0"/>
              <a:t>Sergeenko</a:t>
            </a:r>
            <a:r>
              <a:rPr lang="en-US" sz="1600" dirty="0" smtClean="0"/>
              <a:t>, Minister of </a:t>
            </a:r>
            <a:r>
              <a:rPr lang="en-US" sz="1600" dirty="0" err="1" smtClean="0"/>
              <a:t>labour</a:t>
            </a:r>
            <a:r>
              <a:rPr lang="en-US" sz="1600" dirty="0" smtClean="0"/>
              <a:t>, Health and Social Affairs</a:t>
            </a:r>
          </a:p>
          <a:p>
            <a:pPr marL="0" indent="0">
              <a:buNone/>
            </a:pPr>
            <a:r>
              <a:rPr lang="en-US" sz="1600" dirty="0" err="1" smtClean="0"/>
              <a:t>Ketevan</a:t>
            </a:r>
            <a:r>
              <a:rPr lang="en-US" sz="1600" dirty="0" smtClean="0"/>
              <a:t> </a:t>
            </a:r>
            <a:r>
              <a:rPr lang="en-US" sz="1600" dirty="0" err="1"/>
              <a:t>Goginashvili</a:t>
            </a:r>
            <a:r>
              <a:rPr lang="en-US" sz="1600" dirty="0"/>
              <a:t> </a:t>
            </a:r>
            <a:r>
              <a:rPr lang="en-US" sz="1600" dirty="0" smtClean="0"/>
              <a:t>, </a:t>
            </a:r>
            <a:r>
              <a:rPr lang="en-US" sz="1600" dirty="0"/>
              <a:t>Ministry of </a:t>
            </a:r>
            <a:r>
              <a:rPr lang="en-US" sz="1600" dirty="0" err="1"/>
              <a:t>Labour</a:t>
            </a:r>
            <a:r>
              <a:rPr lang="en-US" sz="1600" dirty="0"/>
              <a:t>, Health and Social </a:t>
            </a:r>
            <a:r>
              <a:rPr lang="en-US" sz="1600" dirty="0" smtClean="0"/>
              <a:t>Affairs</a:t>
            </a:r>
          </a:p>
          <a:p>
            <a:pPr marL="0" indent="0">
              <a:buNone/>
            </a:pPr>
            <a:r>
              <a:rPr lang="en-US" sz="1600" dirty="0" err="1" smtClean="0"/>
              <a:t>Rouselle</a:t>
            </a:r>
            <a:r>
              <a:rPr lang="en-US" sz="1600" dirty="0" smtClean="0"/>
              <a:t> </a:t>
            </a:r>
            <a:r>
              <a:rPr lang="en-US" sz="1600" dirty="0" err="1" smtClean="0"/>
              <a:t>Lavado,the</a:t>
            </a:r>
            <a:r>
              <a:rPr lang="en-US" sz="1600" dirty="0" smtClean="0"/>
              <a:t> World Bank</a:t>
            </a:r>
          </a:p>
          <a:p>
            <a:pPr marL="0" indent="0">
              <a:buNone/>
            </a:pPr>
            <a:r>
              <a:rPr lang="en-US" sz="1600" dirty="0" smtClean="0"/>
              <a:t>Susanna </a:t>
            </a:r>
            <a:r>
              <a:rPr lang="en-US" sz="1600" dirty="0" err="1" smtClean="0"/>
              <a:t>Hayrapetyan</a:t>
            </a:r>
            <a:r>
              <a:rPr lang="en-US" sz="1600" dirty="0" smtClean="0"/>
              <a:t>, the World Bank</a:t>
            </a:r>
          </a:p>
          <a:p>
            <a:pPr marL="0" indent="0">
              <a:buNone/>
            </a:pPr>
            <a:r>
              <a:rPr lang="en-US" sz="1600" dirty="0" err="1" smtClean="0"/>
              <a:t>Aparnaa</a:t>
            </a:r>
            <a:r>
              <a:rPr lang="en-US" sz="1600" dirty="0" smtClean="0"/>
              <a:t> </a:t>
            </a:r>
            <a:r>
              <a:rPr lang="en-US" sz="1600" dirty="0" err="1" smtClean="0"/>
              <a:t>Somanathan</a:t>
            </a:r>
            <a:r>
              <a:rPr lang="en-US" sz="1600" dirty="0" smtClean="0"/>
              <a:t>, the World Bank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Mamuka Nadareishvili – local expert</a:t>
            </a:r>
          </a:p>
          <a:p>
            <a:pPr marL="0" indent="0">
              <a:buNone/>
            </a:pPr>
            <a:r>
              <a:rPr lang="en-US" sz="1600" dirty="0" smtClean="0"/>
              <a:t>Sarah Thomson – WHO</a:t>
            </a:r>
          </a:p>
          <a:p>
            <a:pPr marL="0" indent="0">
              <a:buNone/>
            </a:pPr>
            <a:r>
              <a:rPr lang="en-US" sz="1600" dirty="0" smtClean="0"/>
              <a:t>Matthew </a:t>
            </a:r>
            <a:r>
              <a:rPr lang="en-US" sz="1600" dirty="0"/>
              <a:t>Jowett – WHO</a:t>
            </a:r>
          </a:p>
          <a:p>
            <a:pPr marL="0" indent="0">
              <a:buNone/>
            </a:pPr>
            <a:r>
              <a:rPr lang="en-US" sz="1600" dirty="0" err="1" smtClean="0"/>
              <a:t>Rusudan</a:t>
            </a:r>
            <a:r>
              <a:rPr lang="en-US" sz="1600" dirty="0" smtClean="0"/>
              <a:t> </a:t>
            </a:r>
            <a:r>
              <a:rPr lang="en-US" sz="1600" dirty="0"/>
              <a:t>Klimiashvili – WHO</a:t>
            </a:r>
          </a:p>
          <a:p>
            <a:pPr marL="0" indent="0">
              <a:buNone/>
            </a:pPr>
            <a:r>
              <a:rPr lang="en-US" sz="1600" dirty="0"/>
              <a:t>George </a:t>
            </a:r>
            <a:r>
              <a:rPr lang="en-US" sz="1600" dirty="0" err="1"/>
              <a:t>Khechinashvili</a:t>
            </a:r>
            <a:r>
              <a:rPr lang="en-US" sz="1600" dirty="0"/>
              <a:t> – USAID</a:t>
            </a:r>
          </a:p>
          <a:p>
            <a:pPr marL="0" indent="0">
              <a:buNone/>
            </a:pPr>
            <a:r>
              <a:rPr lang="en-US" sz="1600" dirty="0"/>
              <a:t>Alexander </a:t>
            </a:r>
            <a:r>
              <a:rPr lang="en-US" sz="1600" dirty="0" err="1"/>
              <a:t>Turdziladze</a:t>
            </a:r>
            <a:r>
              <a:rPr lang="en-US" sz="1600" dirty="0"/>
              <a:t> – </a:t>
            </a:r>
            <a:r>
              <a:rPr lang="en-US" sz="1600" dirty="0" err="1"/>
              <a:t>Abt</a:t>
            </a:r>
            <a:r>
              <a:rPr lang="en-US" sz="1600" dirty="0"/>
              <a:t> Associates Incorporated - Georgia</a:t>
            </a:r>
          </a:p>
          <a:p>
            <a:pPr marL="0" indent="0">
              <a:buNone/>
            </a:pPr>
            <a:r>
              <a:rPr lang="en-US" sz="1600" dirty="0"/>
              <a:t>Peter Cowley - </a:t>
            </a:r>
            <a:r>
              <a:rPr lang="en-US" sz="1600" dirty="0" err="1"/>
              <a:t>Abt</a:t>
            </a:r>
            <a:r>
              <a:rPr lang="en-US" sz="1600" dirty="0"/>
              <a:t> Associates Incorporated </a:t>
            </a:r>
            <a:r>
              <a:rPr lang="en-US" sz="1600" dirty="0" smtClean="0"/>
              <a:t>– Georgia</a:t>
            </a:r>
          </a:p>
          <a:p>
            <a:pPr marL="0" indent="0">
              <a:buNone/>
            </a:pPr>
            <a:r>
              <a:rPr lang="en-US" sz="1600" dirty="0" err="1" smtClean="0"/>
              <a:t>Ketevan</a:t>
            </a:r>
            <a:r>
              <a:rPr lang="en-US" sz="1600" dirty="0" smtClean="0"/>
              <a:t> </a:t>
            </a:r>
            <a:r>
              <a:rPr lang="en-US" sz="1600" dirty="0" err="1" smtClean="0"/>
              <a:t>Tatoshvili</a:t>
            </a:r>
            <a:r>
              <a:rPr lang="en-US" sz="1600" dirty="0" smtClean="0"/>
              <a:t> - </a:t>
            </a:r>
            <a:r>
              <a:rPr lang="en-US" sz="1600" dirty="0" err="1" smtClean="0"/>
              <a:t>Abt</a:t>
            </a:r>
            <a:r>
              <a:rPr lang="en-US" sz="1600" dirty="0" smtClean="0"/>
              <a:t> Associates Incorporated - Georgia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Tengiz</a:t>
            </a:r>
            <a:r>
              <a:rPr lang="en-US" sz="1600" dirty="0" smtClean="0"/>
              <a:t> </a:t>
            </a:r>
            <a:r>
              <a:rPr lang="en-US" sz="1600" dirty="0" err="1" smtClean="0"/>
              <a:t>Tsekvava</a:t>
            </a:r>
            <a:r>
              <a:rPr lang="en-US" sz="1600" dirty="0" smtClean="0"/>
              <a:t> – </a:t>
            </a:r>
            <a:r>
              <a:rPr lang="en-US" sz="1600" dirty="0" err="1" smtClean="0"/>
              <a:t>GeoStat</a:t>
            </a:r>
            <a:endParaRPr lang="en-US" sz="16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848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74" y="-506242"/>
            <a:ext cx="9051925" cy="2839868"/>
          </a:xfrm>
        </p:spPr>
        <p:txBody>
          <a:bodyPr>
            <a:noAutofit/>
          </a:bodyPr>
          <a:lstStyle/>
          <a:p>
            <a:pPr algn="l">
              <a:lnSpc>
                <a:spcPts val="4480"/>
              </a:lnSpc>
            </a:pPr>
            <a:r>
              <a:rPr lang="en-US" b="1" dirty="0"/>
              <a:t>Most of those benefiting from the UHC reform are being covered for the first </a:t>
            </a:r>
            <a:r>
              <a:rPr lang="en-US" b="1" dirty="0" smtClean="0"/>
              <a:t>time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293217"/>
              </p:ext>
            </p:extLst>
          </p:nvPr>
        </p:nvGraphicFramePr>
        <p:xfrm>
          <a:off x="457200" y="1793874"/>
          <a:ext cx="8021782" cy="480586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6548646"/>
                <a:gridCol w="1473136"/>
              </a:tblGrid>
              <a:tr h="54194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Times New Roman"/>
                        </a:rPr>
                        <a:t> Coverage of Health Insurance (government or private), </a:t>
                      </a:r>
                      <a:r>
                        <a:rPr lang="en-US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2014</a:t>
                      </a:r>
                      <a:endParaRPr lang="en-US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09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beneficiary of Universal Health Care Program (formerly uninsured)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51.4%</a:t>
                      </a:r>
                    </a:p>
                  </a:txBody>
                  <a:tcPr marL="68580" marR="68580" marT="0" marB="0" anchor="ctr"/>
                </a:tc>
              </a:tr>
              <a:tr h="8414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beneficiary of Universal Health Care Program (Insurance Program of formerly living below poverty line, teachers, children under foster care, refugees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17.6%</a:t>
                      </a:r>
                    </a:p>
                  </a:txBody>
                  <a:tcPr marL="68580" marR="68580" marT="0" marB="0" anchor="ctr"/>
                </a:tc>
              </a:tr>
              <a:tr h="84143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beneficiary of Universal Health Care Program (Insurance Program of  formerly pensioners, children of 0-5 years age, and students)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23.7%</a:t>
                      </a:r>
                    </a:p>
                  </a:txBody>
                  <a:tcPr marL="68580" marR="68580" marT="0" marB="0" anchor="ctr"/>
                </a:tc>
              </a:tr>
              <a:tr h="403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health insurance program of military personnel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0.7%</a:t>
                      </a:r>
                    </a:p>
                  </a:txBody>
                  <a:tcPr marL="68580" marR="68580" marT="0" marB="0" anchor="ctr"/>
                </a:tc>
              </a:tr>
              <a:tr h="5609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corporate health insurance program (when employer/employee/employer pay at the same time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5.1%</a:t>
                      </a:r>
                    </a:p>
                  </a:txBody>
                  <a:tcPr marL="68580" marR="68580" marT="0" marB="0" anchor="ctr"/>
                </a:tc>
              </a:tr>
              <a:tr h="403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Yes, individual private insurance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0.5%</a:t>
                      </a:r>
                    </a:p>
                  </a:txBody>
                  <a:tcPr marL="68580" marR="68580" marT="0" marB="0" anchor="ctr"/>
                </a:tc>
              </a:tr>
              <a:tr h="40344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Calibri"/>
                          <a:cs typeface="Times New Roman"/>
                        </a:rPr>
                        <a:t>0.1%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-3176" y="1758"/>
            <a:ext cx="9051925" cy="1617492"/>
          </a:xfrm>
        </p:spPr>
        <p:txBody>
          <a:bodyPr anchor="t">
            <a:noAutofit/>
          </a:bodyPr>
          <a:lstStyle/>
          <a:p>
            <a:pPr algn="l">
              <a:lnSpc>
                <a:spcPts val="4480"/>
              </a:lnSpc>
            </a:pPr>
            <a:r>
              <a:rPr lang="en-US" b="1" dirty="0"/>
              <a:t>More people consult a health care provider when they are sick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6" name="Picture 25" descr="Sick30day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67205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-3176" y="1758"/>
            <a:ext cx="9051925" cy="1617492"/>
          </a:xfrm>
        </p:spPr>
        <p:txBody>
          <a:bodyPr anchor="t">
            <a:noAutofit/>
          </a:bodyPr>
          <a:lstStyle/>
          <a:p>
            <a:pPr algn="l">
              <a:lnSpc>
                <a:spcPts val="4480"/>
              </a:lnSpc>
            </a:pPr>
            <a:r>
              <a:rPr lang="en-US" b="1" dirty="0" smtClean="0"/>
              <a:t>Fewer people self-treat when sick</a:t>
            </a:r>
            <a:endParaRPr lang="en-US" dirty="0"/>
          </a:p>
        </p:txBody>
      </p:sp>
      <p:pic>
        <p:nvPicPr>
          <p:cNvPr id="4" name="Picture 3" descr="Selftreat30day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5" y="1783080"/>
            <a:ext cx="9144000" cy="5069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>Physical access and service availability have improved.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 descr="Fig2_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575" y="1590146"/>
            <a:ext cx="6321425" cy="526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6161391"/>
              </p:ext>
            </p:extLst>
          </p:nvPr>
        </p:nvGraphicFramePr>
        <p:xfrm>
          <a:off x="457200" y="1600200"/>
          <a:ext cx="8229600" cy="17602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Percentage of patients who were able to obtain medications prescribed by doctor during last consultation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latin typeface="Times New Roman"/>
                        </a:rPr>
                        <a:t>Year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latin typeface="Times New Roman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latin typeface="Times New Roman"/>
                        </a:rPr>
                        <a:t>Urban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82.1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81.5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82.6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85.3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86.7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83.9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Access to lab tests and medicines has improved, but mostly for urban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4133190"/>
              </p:ext>
            </p:extLst>
          </p:nvPr>
        </p:nvGraphicFramePr>
        <p:xfrm>
          <a:off x="457200" y="4079875"/>
          <a:ext cx="8229600" cy="17602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Percentage of patients who were able to get needed lab tests at the same place they went for last consultation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latin typeface="Times New Roman"/>
                        </a:rPr>
                        <a:t>Year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latin typeface="Times New Roman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latin typeface="Times New Roman"/>
                        </a:rPr>
                        <a:t>Urban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85.4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88.5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82.4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89.2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91.9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85.6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283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>
            <a:normAutofit fontScale="90000"/>
          </a:bodyPr>
          <a:lstStyle/>
          <a:p>
            <a:pPr algn="l">
              <a:lnSpc>
                <a:spcPts val="4000"/>
              </a:lnSpc>
            </a:pPr>
            <a:r>
              <a:rPr lang="en-US" b="1" dirty="0"/>
              <a:t>Financial barriers to access have declined, especially for outpatient visits and hospital </a:t>
            </a:r>
            <a:r>
              <a:rPr lang="en-US" b="1" dirty="0" smtClean="0"/>
              <a:t>care…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134029"/>
              </p:ext>
            </p:extLst>
          </p:nvPr>
        </p:nvGraphicFramePr>
        <p:xfrm>
          <a:off x="457200" y="1572895"/>
          <a:ext cx="8229600" cy="222339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883394">
                <a:tc gridSpan="9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Percentage of occurrences of acute sickness in last 30 days, where no consultation was undertaken because it was too expensive/not enough money (% of all reasons)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66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Year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Urban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Poorest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Richest </a:t>
                      </a:r>
                    </a:p>
                  </a:txBody>
                  <a:tcPr marL="12700" marR="12700" marT="12700" marB="0" anchor="ctr"/>
                </a:tc>
              </a:tr>
              <a:tr h="4466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2010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16.7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14.3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18.9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25.3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17.7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17.3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16.7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5.3</a:t>
                      </a:r>
                    </a:p>
                  </a:txBody>
                  <a:tcPr marL="12700" marR="12700" marT="12700" marB="0" anchor="ctr"/>
                </a:tc>
              </a:tr>
              <a:tr h="4466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  <a:cs typeface="Times New Roman"/>
                        </a:rPr>
                        <a:t>9.6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  <a:cs typeface="Times New Roman"/>
                        </a:rPr>
                        <a:t>10.4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18.7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10.8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6.2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9.9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latin typeface="Times New Roman"/>
                          <a:cs typeface="Times New Roman"/>
                        </a:rPr>
                        <a:t>4.9</a:t>
                      </a:r>
                      <a:endParaRPr lang="en-US" sz="2000" b="0" i="0" u="none" strike="noStrike" dirty="0">
                        <a:latin typeface="Times New Roman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960533"/>
              </p:ext>
            </p:extLst>
          </p:nvPr>
        </p:nvGraphicFramePr>
        <p:xfrm>
          <a:off x="457200" y="4127500"/>
          <a:ext cx="8229600" cy="2270126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 gridSpan="9">
                  <a:txBody>
                    <a:bodyPr/>
                    <a:lstStyle/>
                    <a:p>
                      <a:r>
                        <a:rPr lang="en-US" dirty="0" smtClean="0"/>
                        <a:t>Percentage of total population who reported needing hospitalization in the last year but were not hospitalized because it was too expensive/ they did not have enough money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Year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Urban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Poorest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Richest </a:t>
                      </a:r>
                    </a:p>
                  </a:txBody>
                  <a:tcPr marL="12700" marR="12700" marT="12700" marB="0" anchor="ctr"/>
                </a:tc>
              </a:tr>
              <a:tr h="492443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2.6</a:t>
                      </a:r>
                    </a:p>
                  </a:txBody>
                  <a:tcPr marL="12700" marR="12700" marT="12700" marB="0" anchor="ctr"/>
                </a:tc>
              </a:tr>
              <a:tr h="492443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1.2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…</a:t>
            </a:r>
            <a:r>
              <a:rPr lang="en-US" b="1" dirty="0" smtClean="0"/>
              <a:t>, but also for medicines and lab tests.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6751548"/>
              </p:ext>
            </p:extLst>
          </p:nvPr>
        </p:nvGraphicFramePr>
        <p:xfrm>
          <a:off x="457200" y="1572895"/>
          <a:ext cx="8229600" cy="222339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883394">
                <a:tc gridSpan="9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Percentage of consultations where medicine was prescribed but not purchased because it was too expensive (base: all consultations)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66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Times New Roman"/>
                        </a:rPr>
                        <a:t>Year</a:t>
                      </a:r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Total</a:t>
                      </a:r>
                      <a:endParaRPr lang="en-US" sz="2000" b="1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Urban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Poorest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Richest </a:t>
                      </a:r>
                    </a:p>
                  </a:txBody>
                  <a:tcPr marL="12700" marR="12700" marT="12700" marB="0" anchor="ctr"/>
                </a:tc>
              </a:tr>
              <a:tr h="44666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13.1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12.6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13.6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9.4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10.3</a:t>
                      </a:r>
                    </a:p>
                  </a:txBody>
                  <a:tcPr marL="12700" marR="12700" marT="12700" marB="0" anchor="ctr"/>
                </a:tc>
              </a:tr>
              <a:tr h="446668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10.2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8.5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12.1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9.7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373938"/>
              </p:ext>
            </p:extLst>
          </p:nvPr>
        </p:nvGraphicFramePr>
        <p:xfrm>
          <a:off x="457200" y="4127500"/>
          <a:ext cx="8229600" cy="220662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777875">
                <a:tc gridSpan="9">
                  <a:txBody>
                    <a:bodyPr/>
                    <a:lstStyle/>
                    <a:p>
                      <a:r>
                        <a:rPr lang="en-US" dirty="0" smtClean="0"/>
                        <a:t>Percentage of consultations where a lab test was prescribed but not done because it was too expensive (base: all consultations)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latin typeface="Times New Roman"/>
                        </a:rPr>
                        <a:t>Year</a:t>
                      </a:r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Total</a:t>
                      </a:r>
                      <a:endParaRPr lang="en-US" sz="2000" b="1" i="0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Urban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latin typeface="Times New Roman"/>
                        </a:rPr>
                        <a:t>Rural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Poorest 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latin typeface="Times New Roman"/>
                        </a:rPr>
                        <a:t>Richest </a:t>
                      </a:r>
                    </a:p>
                  </a:txBody>
                  <a:tcPr marL="12700" marR="12700" marT="12700" marB="0" anchor="ctr"/>
                </a:tc>
              </a:tr>
              <a:tr h="4921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4.2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3.6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4.8 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2.9</a:t>
                      </a:r>
                    </a:p>
                  </a:txBody>
                  <a:tcPr marL="12700" marR="12700" marT="12700" marB="0" anchor="ctr"/>
                </a:tc>
              </a:tr>
              <a:tr h="49212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2014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2.9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>
                          <a:latin typeface="Times New Roman"/>
                        </a:rPr>
                        <a:t>2.3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latin typeface="Times New Roman"/>
                        </a:rPr>
                        <a:t>3.6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5.1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3.6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3.2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1.9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979</Words>
  <Application>Microsoft Office PowerPoint</Application>
  <PresentationFormat>On-screen Show (4:3)</PresentationFormat>
  <Paragraphs>355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Verdana</vt:lpstr>
      <vt:lpstr>Office Theme</vt:lpstr>
      <vt:lpstr>Georgia Health Use, Expenditure and Satisfaction Survey 2014</vt:lpstr>
      <vt:lpstr>The universal health coverage (UHC) reform implemented in 2013 has led to a major expansion in population entitlement to publicly financed health services </vt:lpstr>
      <vt:lpstr>Most of those benefiting from the UHC reform are being covered for the first time</vt:lpstr>
      <vt:lpstr>More people consult a health care provider when they are sick </vt:lpstr>
      <vt:lpstr>Fewer people self-treat when sick</vt:lpstr>
      <vt:lpstr>Physical access and service availability have improved. </vt:lpstr>
      <vt:lpstr>PowerPoint Presentation</vt:lpstr>
      <vt:lpstr>Financial barriers to access have declined, especially for outpatient visits and hospital care…</vt:lpstr>
      <vt:lpstr>…, but also for medicines and lab tests. </vt:lpstr>
      <vt:lpstr>The cost to households of paying for treatment has fallen, especially for hospital care </vt:lpstr>
      <vt:lpstr>…including across all regions</vt:lpstr>
      <vt:lpstr>Average out-of-pocket costs of prescribed medicines has increased for the poorest quintile</vt:lpstr>
      <vt:lpstr>OOPs remain high among people with chronic illness </vt:lpstr>
      <vt:lpstr>OOPs remain high among people with chronic illness </vt:lpstr>
      <vt:lpstr>User experience of the health system has improved </vt:lpstr>
      <vt:lpstr>User experience of the health system has improved </vt:lpstr>
      <vt:lpstr>User experience of the health system has improved </vt:lpstr>
      <vt:lpstr>User experience of the health system has improved </vt:lpstr>
      <vt:lpstr>User experience of the health system has improved </vt:lpstr>
      <vt:lpstr>People are not sufficiently aware of the range of benefits to which they are entitled </vt:lpstr>
      <vt:lpstr>Summary</vt:lpstr>
      <vt:lpstr>Acknowledgements</vt:lpstr>
    </vt:vector>
  </TitlesOfParts>
  <Company>Personal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Gabby Domingo</dc:creator>
  <cp:lastModifiedBy>Aparnaa Somanathan</cp:lastModifiedBy>
  <cp:revision>51</cp:revision>
  <dcterms:created xsi:type="dcterms:W3CDTF">2015-04-09T13:03:14Z</dcterms:created>
  <dcterms:modified xsi:type="dcterms:W3CDTF">2015-05-28T23:57:04Z</dcterms:modified>
</cp:coreProperties>
</file>