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30" r:id="rId2"/>
    <p:sldId id="407" r:id="rId3"/>
    <p:sldId id="331" r:id="rId4"/>
    <p:sldId id="415" r:id="rId5"/>
    <p:sldId id="417" r:id="rId6"/>
    <p:sldId id="402" r:id="rId7"/>
    <p:sldId id="413" r:id="rId8"/>
    <p:sldId id="438" r:id="rId9"/>
    <p:sldId id="373" r:id="rId10"/>
    <p:sldId id="441" r:id="rId11"/>
    <p:sldId id="375" r:id="rId12"/>
    <p:sldId id="448" r:id="rId13"/>
    <p:sldId id="443" r:id="rId14"/>
    <p:sldId id="447" r:id="rId15"/>
    <p:sldId id="354" r:id="rId16"/>
    <p:sldId id="381" r:id="rId17"/>
    <p:sldId id="391" r:id="rId18"/>
    <p:sldId id="399" r:id="rId19"/>
    <p:sldId id="439" r:id="rId20"/>
    <p:sldId id="432" r:id="rId21"/>
    <p:sldId id="367" r:id="rId22"/>
    <p:sldId id="446" r:id="rId23"/>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294" autoAdjust="0"/>
    <p:restoredTop sz="59446" autoAdjust="0"/>
  </p:normalViewPr>
  <p:slideViewPr>
    <p:cSldViewPr>
      <p:cViewPr varScale="1">
        <p:scale>
          <a:sx n="116" d="100"/>
          <a:sy n="116" d="100"/>
        </p:scale>
        <p:origin x="1482" y="138"/>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1059776144"/>
        <c:axId val="1059776688"/>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1059776144"/>
        <c:axId val="1059776688"/>
      </c:lineChart>
      <c:catAx>
        <c:axId val="105977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59776688"/>
        <c:crosses val="autoZero"/>
        <c:auto val="1"/>
        <c:lblAlgn val="ctr"/>
        <c:lblOffset val="100"/>
        <c:tickLblSkip val="5"/>
        <c:tickMarkSkip val="5"/>
        <c:noMultiLvlLbl val="0"/>
      </c:catAx>
      <c:valAx>
        <c:axId val="1059776688"/>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977614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smooth val="0"/>
        <c:axId val="1062222640"/>
        <c:axId val="1062219376"/>
      </c:lineChart>
      <c:catAx>
        <c:axId val="106222264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62219376"/>
        <c:crosses val="autoZero"/>
        <c:auto val="1"/>
        <c:lblAlgn val="ctr"/>
        <c:lblOffset val="100"/>
        <c:noMultiLvlLbl val="0"/>
      </c:catAx>
      <c:valAx>
        <c:axId val="1062219376"/>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062222640"/>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smooth val="0"/>
        <c:axId val="1062221552"/>
        <c:axId val="1062215568"/>
      </c:lineChart>
      <c:catAx>
        <c:axId val="1062221552"/>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62215568"/>
        <c:crosses val="autoZero"/>
        <c:auto val="1"/>
        <c:lblAlgn val="ctr"/>
        <c:lblOffset val="100"/>
        <c:noMultiLvlLbl val="0"/>
      </c:catAx>
      <c:valAx>
        <c:axId val="1062215568"/>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062221552"/>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smooth val="0"/>
        <c:axId val="1062214480"/>
        <c:axId val="1062215024"/>
      </c:lineChart>
      <c:catAx>
        <c:axId val="106221448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62215024"/>
        <c:crosses val="autoZero"/>
        <c:auto val="1"/>
        <c:lblAlgn val="ctr"/>
        <c:lblOffset val="100"/>
        <c:noMultiLvlLbl val="0"/>
      </c:catAx>
      <c:valAx>
        <c:axId val="1062215024"/>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062214480"/>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smooth val="0"/>
        <c:axId val="1061701344"/>
        <c:axId val="1061702432"/>
      </c:lineChart>
      <c:catAx>
        <c:axId val="106170134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61702432"/>
        <c:crosses val="autoZero"/>
        <c:auto val="1"/>
        <c:lblAlgn val="ctr"/>
        <c:lblOffset val="100"/>
        <c:noMultiLvlLbl val="0"/>
      </c:catAx>
      <c:valAx>
        <c:axId val="1061702432"/>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061701344"/>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1061704064"/>
        <c:axId val="1061708960"/>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1061711136"/>
        <c:axId val="1061704608"/>
      </c:lineChart>
      <c:catAx>
        <c:axId val="1061704064"/>
        <c:scaling>
          <c:orientation val="minMax"/>
        </c:scaling>
        <c:delete val="0"/>
        <c:axPos val="b"/>
        <c:numFmt formatCode="General" sourceLinked="0"/>
        <c:majorTickMark val="out"/>
        <c:minorTickMark val="none"/>
        <c:tickLblPos val="nextTo"/>
        <c:txPr>
          <a:bodyPr/>
          <a:lstStyle/>
          <a:p>
            <a:pPr>
              <a:defRPr sz="1400" b="1"/>
            </a:pPr>
            <a:endParaRPr lang="en-US"/>
          </a:p>
        </c:txPr>
        <c:crossAx val="1061708960"/>
        <c:crosses val="autoZero"/>
        <c:auto val="1"/>
        <c:lblAlgn val="ctr"/>
        <c:lblOffset val="100"/>
        <c:noMultiLvlLbl val="0"/>
      </c:catAx>
      <c:valAx>
        <c:axId val="1061708960"/>
        <c:scaling>
          <c:orientation val="minMax"/>
        </c:scaling>
        <c:delete val="0"/>
        <c:axPos val="l"/>
        <c:numFmt formatCode="#,##0" sourceLinked="1"/>
        <c:majorTickMark val="out"/>
        <c:minorTickMark val="none"/>
        <c:tickLblPos val="nextTo"/>
        <c:txPr>
          <a:bodyPr/>
          <a:lstStyle/>
          <a:p>
            <a:pPr>
              <a:defRPr sz="1200"/>
            </a:pPr>
            <a:endParaRPr lang="en-US"/>
          </a:p>
        </c:txPr>
        <c:crossAx val="1061704064"/>
        <c:crosses val="autoZero"/>
        <c:crossBetween val="between"/>
      </c:valAx>
      <c:valAx>
        <c:axId val="1061704608"/>
        <c:scaling>
          <c:orientation val="minMax"/>
        </c:scaling>
        <c:delete val="0"/>
        <c:axPos val="r"/>
        <c:numFmt formatCode="0%" sourceLinked="0"/>
        <c:majorTickMark val="out"/>
        <c:minorTickMark val="none"/>
        <c:tickLblPos val="nextTo"/>
        <c:txPr>
          <a:bodyPr/>
          <a:lstStyle/>
          <a:p>
            <a:pPr>
              <a:defRPr sz="1400"/>
            </a:pPr>
            <a:endParaRPr lang="en-US"/>
          </a:p>
        </c:txPr>
        <c:crossAx val="1061711136"/>
        <c:crosses val="max"/>
        <c:crossBetween val="between"/>
      </c:valAx>
      <c:catAx>
        <c:axId val="1061711136"/>
        <c:scaling>
          <c:orientation val="minMax"/>
        </c:scaling>
        <c:delete val="1"/>
        <c:axPos val="b"/>
        <c:numFmt formatCode="General" sourceLinked="1"/>
        <c:majorTickMark val="out"/>
        <c:minorTickMark val="none"/>
        <c:tickLblPos val="nextTo"/>
        <c:crossAx val="1061704608"/>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1440</c:v>
                </c:pt>
                <c:pt idx="1">
                  <c:v>1543</c:v>
                </c:pt>
                <c:pt idx="2">
                  <c:v>1609</c:v>
                </c:pt>
                <c:pt idx="3">
                  <c:v>1557</c:v>
                </c:pt>
                <c:pt idx="4">
                  <c:v>1623</c:v>
                </c:pt>
                <c:pt idx="5">
                  <c:v>1481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1061706784"/>
        <c:axId val="1061709504"/>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0.72699999999999998</c:v>
                </c:pt>
                <c:pt idx="1">
                  <c:v>0.75600000000000001</c:v>
                </c:pt>
                <c:pt idx="2">
                  <c:v>0.73399999999999999</c:v>
                </c:pt>
                <c:pt idx="3" formatCode="0%">
                  <c:v>0.69099999999999995</c:v>
                </c:pt>
                <c:pt idx="4">
                  <c:v>0.66</c:v>
                </c:pt>
                <c:pt idx="5" formatCode="0.0%">
                  <c:v>0.57299999999999995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1061714944"/>
        <c:axId val="1061699712"/>
      </c:lineChart>
      <c:catAx>
        <c:axId val="1061714944"/>
        <c:scaling>
          <c:orientation val="minMax"/>
        </c:scaling>
        <c:delete val="0"/>
        <c:axPos val="b"/>
        <c:numFmt formatCode="General" sourceLinked="1"/>
        <c:majorTickMark val="out"/>
        <c:minorTickMark val="none"/>
        <c:tickLblPos val="nextTo"/>
        <c:txPr>
          <a:bodyPr/>
          <a:lstStyle/>
          <a:p>
            <a:pPr>
              <a:defRPr sz="1400"/>
            </a:pPr>
            <a:endParaRPr lang="en-US"/>
          </a:p>
        </c:txPr>
        <c:crossAx val="1061699712"/>
        <c:crosses val="autoZero"/>
        <c:auto val="1"/>
        <c:lblAlgn val="ctr"/>
        <c:lblOffset val="100"/>
        <c:noMultiLvlLbl val="0"/>
      </c:catAx>
      <c:valAx>
        <c:axId val="1061699712"/>
        <c:scaling>
          <c:orientation val="minMax"/>
        </c:scaling>
        <c:delete val="0"/>
        <c:axPos val="l"/>
        <c:numFmt formatCode="0%" sourceLinked="0"/>
        <c:majorTickMark val="out"/>
        <c:minorTickMark val="none"/>
        <c:tickLblPos val="nextTo"/>
        <c:txPr>
          <a:bodyPr/>
          <a:lstStyle/>
          <a:p>
            <a:pPr>
              <a:defRPr sz="1200"/>
            </a:pPr>
            <a:endParaRPr lang="en-US"/>
          </a:p>
        </c:txPr>
        <c:crossAx val="1061714944"/>
        <c:crosses val="autoZero"/>
        <c:crossBetween val="between"/>
      </c:valAx>
      <c:valAx>
        <c:axId val="1061709504"/>
        <c:scaling>
          <c:orientation val="minMax"/>
        </c:scaling>
        <c:delete val="0"/>
        <c:axPos val="r"/>
        <c:numFmt formatCode="General" sourceLinked="1"/>
        <c:majorTickMark val="out"/>
        <c:minorTickMark val="none"/>
        <c:tickLblPos val="nextTo"/>
        <c:txPr>
          <a:bodyPr/>
          <a:lstStyle/>
          <a:p>
            <a:pPr>
              <a:defRPr sz="1200"/>
            </a:pPr>
            <a:endParaRPr lang="en-US"/>
          </a:p>
        </c:txPr>
        <c:crossAx val="1061706784"/>
        <c:crosses val="max"/>
        <c:crossBetween val="between"/>
      </c:valAx>
      <c:catAx>
        <c:axId val="1061706784"/>
        <c:scaling>
          <c:orientation val="minMax"/>
        </c:scaling>
        <c:delete val="1"/>
        <c:axPos val="b"/>
        <c:numFmt formatCode="General" sourceLinked="1"/>
        <c:majorTickMark val="out"/>
        <c:minorTickMark val="none"/>
        <c:tickLblPos val="nextTo"/>
        <c:crossAx val="1061709504"/>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1371287136"/>
        <c:axId val="1371295840"/>
      </c:barChart>
      <c:catAx>
        <c:axId val="1371287136"/>
        <c:scaling>
          <c:orientation val="minMax"/>
        </c:scaling>
        <c:delete val="0"/>
        <c:axPos val="b"/>
        <c:numFmt formatCode="General" sourceLinked="1"/>
        <c:majorTickMark val="out"/>
        <c:minorTickMark val="none"/>
        <c:tickLblPos val="nextTo"/>
        <c:crossAx val="1371295840"/>
        <c:crosses val="autoZero"/>
        <c:auto val="1"/>
        <c:lblAlgn val="ctr"/>
        <c:lblOffset val="100"/>
        <c:noMultiLvlLbl val="0"/>
      </c:catAx>
      <c:valAx>
        <c:axId val="1371295840"/>
        <c:scaling>
          <c:orientation val="minMax"/>
        </c:scaling>
        <c:delete val="1"/>
        <c:axPos val="l"/>
        <c:numFmt formatCode="General" sourceLinked="1"/>
        <c:majorTickMark val="out"/>
        <c:minorTickMark val="none"/>
        <c:tickLblPos val="nextTo"/>
        <c:crossAx val="1371287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1371298016"/>
        <c:axId val="1371301280"/>
      </c:barChart>
      <c:catAx>
        <c:axId val="1371298016"/>
        <c:scaling>
          <c:orientation val="minMax"/>
        </c:scaling>
        <c:delete val="1"/>
        <c:axPos val="b"/>
        <c:numFmt formatCode="General" sourceLinked="0"/>
        <c:majorTickMark val="out"/>
        <c:minorTickMark val="none"/>
        <c:tickLblPos val="nextTo"/>
        <c:crossAx val="1371301280"/>
        <c:crosses val="autoZero"/>
        <c:auto val="1"/>
        <c:lblAlgn val="ctr"/>
        <c:lblOffset val="100"/>
        <c:noMultiLvlLbl val="0"/>
      </c:catAx>
      <c:valAx>
        <c:axId val="1371301280"/>
        <c:scaling>
          <c:orientation val="minMax"/>
        </c:scaling>
        <c:delete val="1"/>
        <c:axPos val="l"/>
        <c:numFmt formatCode="General" sourceLinked="1"/>
        <c:majorTickMark val="out"/>
        <c:minorTickMark val="none"/>
        <c:tickLblPos val="nextTo"/>
        <c:crossAx val="1371298016"/>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1371279520"/>
        <c:axId val="1371309440"/>
      </c:barChart>
      <c:catAx>
        <c:axId val="1371279520"/>
        <c:scaling>
          <c:orientation val="minMax"/>
        </c:scaling>
        <c:delete val="1"/>
        <c:axPos val="b"/>
        <c:numFmt formatCode="General" sourceLinked="0"/>
        <c:majorTickMark val="out"/>
        <c:minorTickMark val="none"/>
        <c:tickLblPos val="nextTo"/>
        <c:crossAx val="1371309440"/>
        <c:crosses val="autoZero"/>
        <c:auto val="1"/>
        <c:lblAlgn val="ctr"/>
        <c:lblOffset val="100"/>
        <c:noMultiLvlLbl val="0"/>
      </c:catAx>
      <c:valAx>
        <c:axId val="1371309440"/>
        <c:scaling>
          <c:orientation val="minMax"/>
        </c:scaling>
        <c:delete val="1"/>
        <c:axPos val="l"/>
        <c:numFmt formatCode="General" sourceLinked="1"/>
        <c:majorTickMark val="out"/>
        <c:minorTickMark val="none"/>
        <c:tickLblPos val="nextTo"/>
        <c:crossAx val="1371279520"/>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xPr>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1059778320"/>
        <c:axId val="1059777232"/>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1061371360"/>
        <c:axId val="1061368640"/>
      </c:lineChart>
      <c:catAx>
        <c:axId val="1059778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1059777232"/>
        <c:crosses val="autoZero"/>
        <c:auto val="1"/>
        <c:lblAlgn val="ctr"/>
        <c:lblOffset val="100"/>
        <c:noMultiLvlLbl val="0"/>
      </c:catAx>
      <c:valAx>
        <c:axId val="1059777232"/>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059778320"/>
        <c:crosses val="autoZero"/>
        <c:crossBetween val="between"/>
        <c:majorUnit val="6000"/>
      </c:valAx>
      <c:valAx>
        <c:axId val="10613686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061371360"/>
        <c:crosses val="max"/>
        <c:crossBetween val="between"/>
      </c:valAx>
      <c:catAx>
        <c:axId val="1061371360"/>
        <c:scaling>
          <c:orientation val="minMax"/>
        </c:scaling>
        <c:delete val="1"/>
        <c:axPos val="b"/>
        <c:numFmt formatCode="General" sourceLinked="1"/>
        <c:majorTickMark val="out"/>
        <c:minorTickMark val="none"/>
        <c:tickLblPos val="nextTo"/>
        <c:crossAx val="1061368640"/>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2018 Economic Growth Forecast, IMF </a:t>
            </a:r>
          </a:p>
        </c:rich>
      </c:tx>
      <c:layout>
        <c:manualLayout>
          <c:xMode val="edge"/>
          <c:yMode val="edge"/>
          <c:x val="0.21337816028885803"/>
          <c:y val="1.4018086428335375E-2"/>
        </c:manualLayout>
      </c:layout>
      <c:overlay val="0"/>
      <c:spPr>
        <a:noFill/>
        <a:ln>
          <a:noFill/>
        </a:ln>
        <a:effectLst/>
      </c:spPr>
    </c:title>
    <c:autoTitleDeleted val="0"/>
    <c:plotArea>
      <c:layout>
        <c:manualLayout>
          <c:layoutTarget val="inner"/>
          <c:xMode val="edge"/>
          <c:yMode val="edge"/>
          <c:x val="3.2340058450307588E-2"/>
          <c:y val="0.24387124073963412"/>
          <c:w val="0.95606561422721281"/>
          <c:h val="0.43198241178789942"/>
        </c:manualLayout>
      </c:layout>
      <c:barChart>
        <c:barDir val="col"/>
        <c:grouping val="clustered"/>
        <c:varyColors val="0"/>
        <c:ser>
          <c:idx val="0"/>
          <c:order val="0"/>
          <c:tx>
            <c:strRef>
              <c:f>Sheet1!$B$1</c:f>
              <c:strCache>
                <c:ptCount val="1"/>
                <c:pt idx="0">
                  <c:v>IMF</c:v>
                </c:pt>
              </c:strCache>
            </c:strRef>
          </c:tx>
          <c:spPr>
            <a:solidFill>
              <a:schemeClr val="accent2">
                <a:lumMod val="75000"/>
              </a:schemeClr>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0-1CA1-42F3-9D1B-39CAB697EAAF}"/>
              </c:ext>
            </c:extLst>
          </c:dPt>
          <c:dLbls>
            <c:dLbl>
              <c:idx val="3"/>
              <c:layout>
                <c:manualLayout>
                  <c:x val="-3.9682539682540409E-3"/>
                  <c:y val="-4.5177726829839307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CA1-42F3-9D1B-39CAB697EAA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Georgia</c:v>
                </c:pt>
                <c:pt idx="1">
                  <c:v>Turkey</c:v>
                </c:pt>
                <c:pt idx="2">
                  <c:v>Ukraine</c:v>
                </c:pt>
                <c:pt idx="3">
                  <c:v>Armenia</c:v>
                </c:pt>
                <c:pt idx="4">
                  <c:v>Russia</c:v>
                </c:pt>
                <c:pt idx="5">
                  <c:v>Azerbaijan</c:v>
                </c:pt>
                <c:pt idx="6">
                  <c:v>Belarus</c:v>
                </c:pt>
              </c:strCache>
            </c:strRef>
          </c:cat>
          <c:val>
            <c:numRef>
              <c:f>Sheet1!$B$2:$B$8</c:f>
              <c:numCache>
                <c:formatCode>0.0%</c:formatCode>
                <c:ptCount val="7"/>
                <c:pt idx="0">
                  <c:v>4.2000000000000003E-2</c:v>
                </c:pt>
                <c:pt idx="1">
                  <c:v>3.5000000000000003E-2</c:v>
                </c:pt>
                <c:pt idx="2">
                  <c:v>3.2000000000000001E-2</c:v>
                </c:pt>
                <c:pt idx="3">
                  <c:v>2.9000000000000001E-2</c:v>
                </c:pt>
                <c:pt idx="4">
                  <c:v>1.6E-2</c:v>
                </c:pt>
                <c:pt idx="5">
                  <c:v>1.2999999999999999E-2</c:v>
                </c:pt>
                <c:pt idx="6">
                  <c:v>7.0000000000000001E-3</c:v>
                </c:pt>
              </c:numCache>
            </c:numRef>
          </c:val>
          <c:extLst xmlns:c16r2="http://schemas.microsoft.com/office/drawing/2015/06/chart">
            <c:ext xmlns:c16="http://schemas.microsoft.com/office/drawing/2014/chart" uri="{C3380CC4-5D6E-409C-BE32-E72D297353CC}">
              <c16:uniqueId val="{00000002-1CA1-42F3-9D1B-39CAB697EAAF}"/>
            </c:ext>
          </c:extLst>
        </c:ser>
        <c:dLbls>
          <c:showLegendKey val="0"/>
          <c:showVal val="0"/>
          <c:showCatName val="0"/>
          <c:showSerName val="0"/>
          <c:showPercent val="0"/>
          <c:showBubbleSize val="0"/>
        </c:dLbls>
        <c:gapWidth val="71"/>
        <c:overlap val="-27"/>
        <c:axId val="1061373536"/>
        <c:axId val="1061375168"/>
      </c:barChart>
      <c:catAx>
        <c:axId val="10613735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61375168"/>
        <c:crosses val="autoZero"/>
        <c:auto val="1"/>
        <c:lblAlgn val="ctr"/>
        <c:lblOffset val="100"/>
        <c:noMultiLvlLbl val="0"/>
      </c:catAx>
      <c:valAx>
        <c:axId val="1061375168"/>
        <c:scaling>
          <c:orientation val="minMax"/>
        </c:scaling>
        <c:delete val="1"/>
        <c:axPos val="l"/>
        <c:numFmt formatCode="0.0%" sourceLinked="1"/>
        <c:majorTickMark val="none"/>
        <c:minorTickMark val="none"/>
        <c:tickLblPos val="nextTo"/>
        <c:crossAx val="10613735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9087907078198622"/>
          <c:y val="5.6407801895552697E-3"/>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 9 months</c:v>
                </c:pt>
              </c:strCache>
            </c:strRef>
          </c:cat>
          <c:val>
            <c:numRef>
              <c:f>Sheet1!$B$2:$B$7</c:f>
              <c:numCache>
                <c:formatCode>#,##0.0</c:formatCode>
                <c:ptCount val="6"/>
                <c:pt idx="0">
                  <c:v>911.3</c:v>
                </c:pt>
                <c:pt idx="1">
                  <c:v>949.9</c:v>
                </c:pt>
                <c:pt idx="2">
                  <c:v>1763</c:v>
                </c:pt>
                <c:pt idx="3">
                  <c:v>1576</c:v>
                </c:pt>
                <c:pt idx="4">
                  <c:v>1583.8</c:v>
                </c:pt>
                <c:pt idx="5">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Sheet1!$A$2:$A$7</c:f>
              <c:strCache>
                <c:ptCount val="6"/>
                <c:pt idx="0">
                  <c:v>2012</c:v>
                </c:pt>
                <c:pt idx="1">
                  <c:v>2013</c:v>
                </c:pt>
                <c:pt idx="2">
                  <c:v>2014</c:v>
                </c:pt>
                <c:pt idx="3">
                  <c:v>2015</c:v>
                </c:pt>
                <c:pt idx="4">
                  <c:v>2016</c:v>
                </c:pt>
                <c:pt idx="5">
                  <c:v>2017 9 months</c:v>
                </c:pt>
              </c:strCache>
            </c:strRef>
          </c:cat>
          <c:val>
            <c:numRef>
              <c:f>Sheet1!$C$2:$C$7</c:f>
              <c:numCache>
                <c:formatCode>General</c:formatCode>
                <c:ptCount val="6"/>
                <c:pt idx="5" formatCode="#,##0.0">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1061369728"/>
        <c:axId val="1061374080"/>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dLbl>
              <c:idx val="4"/>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 9 months</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1061372448"/>
        <c:axId val="1061374624"/>
      </c:lineChart>
      <c:catAx>
        <c:axId val="10613697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061374080"/>
        <c:crosses val="autoZero"/>
        <c:auto val="1"/>
        <c:lblAlgn val="ctr"/>
        <c:lblOffset val="100"/>
        <c:noMultiLvlLbl val="0"/>
      </c:catAx>
      <c:valAx>
        <c:axId val="1061374080"/>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061369728"/>
        <c:crosses val="autoZero"/>
        <c:crossBetween val="between"/>
      </c:valAx>
      <c:valAx>
        <c:axId val="106137462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061372448"/>
        <c:crosses val="max"/>
        <c:crossBetween val="between"/>
      </c:valAx>
      <c:catAx>
        <c:axId val="1061372448"/>
        <c:scaling>
          <c:orientation val="minMax"/>
        </c:scaling>
        <c:delete val="1"/>
        <c:axPos val="b"/>
        <c:numFmt formatCode="General" sourceLinked="1"/>
        <c:majorTickMark val="out"/>
        <c:minorTickMark val="none"/>
        <c:tickLblPos val="nextTo"/>
        <c:crossAx val="1061374624"/>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xPr>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3609121863575173E-3"/>
          <c:y val="0.12080571748904786"/>
          <c:w val="0.99763908781364252"/>
          <c:h val="0.67081229971388978"/>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0.16850474725814099</c:v>
                </c:pt>
                <c:pt idx="1">
                  <c:v>0.16291481159054544</c:v>
                </c:pt>
                <c:pt idx="2">
                  <c:v>0.15061703172632129</c:v>
                </c:pt>
                <c:pt idx="3">
                  <c:v>0.15034297633797483</c:v>
                </c:pt>
                <c:pt idx="4">
                  <c:v>0.14563156645397496</c:v>
                </c:pt>
                <c:pt idx="5">
                  <c:v>0.12352616936957254</c:v>
                </c:pt>
                <c:pt idx="6">
                  <c:v>0.11950455278487365</c:v>
                </c:pt>
                <c:pt idx="7">
                  <c:v>0.11800000000000001</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1062212848"/>
        <c:axId val="1062218288"/>
      </c:lineChart>
      <c:catAx>
        <c:axId val="106221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062218288"/>
        <c:crosses val="autoZero"/>
        <c:auto val="1"/>
        <c:lblAlgn val="ctr"/>
        <c:lblOffset val="100"/>
        <c:noMultiLvlLbl val="0"/>
      </c:catAx>
      <c:valAx>
        <c:axId val="1062218288"/>
        <c:scaling>
          <c:orientation val="minMax"/>
          <c:min val="8.0000000000000016E-2"/>
        </c:scaling>
        <c:delete val="1"/>
        <c:axPos val="l"/>
        <c:numFmt formatCode="0.0%" sourceLinked="1"/>
        <c:majorTickMark val="none"/>
        <c:minorTickMark val="none"/>
        <c:tickLblPos val="nextTo"/>
        <c:crossAx val="106221284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32.608062245302214</c:v>
                </c:pt>
                <c:pt idx="1">
                  <c:v>33.167319068641987</c:v>
                </c:pt>
                <c:pt idx="2">
                  <c:v>34.749374417002485</c:v>
                </c:pt>
                <c:pt idx="3">
                  <c:v>37.371820611844264</c:v>
                </c:pt>
                <c:pt idx="4">
                  <c:v>33.427745466294056</c:v>
                </c:pt>
                <c:pt idx="5">
                  <c:v>33.521351744006431</c:v>
                </c:pt>
                <c:pt idx="6">
                  <c:v>36.138405184573699</c:v>
                </c:pt>
                <c:pt idx="7">
                  <c:v>32.52919826874426</c:v>
                </c:pt>
                <c:pt idx="8">
                  <c:v>28.865864086602699</c:v>
                </c:pt>
                <c:pt idx="9">
                  <c:v>25.596709048265677</c:v>
                </c:pt>
                <c:pt idx="10">
                  <c:v>22.354405098322367</c:v>
                </c:pt>
                <c:pt idx="11">
                  <c:v>20.78228490103367</c:v>
                </c:pt>
                <c:pt idx="12">
                  <c:v>21.280503767387675</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smooth val="0"/>
        <c:axId val="1062210128"/>
        <c:axId val="1062218832"/>
      </c:lineChart>
      <c:catAx>
        <c:axId val="106221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62218832"/>
        <c:crosses val="autoZero"/>
        <c:auto val="1"/>
        <c:lblAlgn val="ctr"/>
        <c:lblOffset val="100"/>
        <c:noMultiLvlLbl val="0"/>
      </c:catAx>
      <c:valAx>
        <c:axId val="1062218832"/>
        <c:scaling>
          <c:orientation val="minMax"/>
          <c:min val="15"/>
        </c:scaling>
        <c:delete val="1"/>
        <c:axPos val="l"/>
        <c:numFmt formatCode="#,##0.0" sourceLinked="1"/>
        <c:majorTickMark val="none"/>
        <c:minorTickMark val="none"/>
        <c:tickLblPos val="nextTo"/>
        <c:crossAx val="1062210128"/>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24.636569853121433</c:v>
                </c:pt>
                <c:pt idx="1">
                  <c:v>24.096362887378302</c:v>
                </c:pt>
                <c:pt idx="2">
                  <c:v>23.282298673914486</c:v>
                </c:pt>
                <c:pt idx="3">
                  <c:v>21.33942073378347</c:v>
                </c:pt>
                <c:pt idx="4">
                  <c:v>22.139326944652669</c:v>
                </c:pt>
                <c:pt idx="5">
                  <c:v>21.014976594526768</c:v>
                </c:pt>
                <c:pt idx="6">
                  <c:v>22.745351928370617</c:v>
                </c:pt>
                <c:pt idx="7">
                  <c:v>22.972293764694196</c:v>
                </c:pt>
                <c:pt idx="8">
                  <c:v>22.442177510536652</c:v>
                </c:pt>
                <c:pt idx="9">
                  <c:v>21.371085107575897</c:v>
                </c:pt>
                <c:pt idx="10">
                  <c:v>21.421301327769303</c:v>
                </c:pt>
                <c:pt idx="11">
                  <c:v>20.087429237266402</c:v>
                </c:pt>
                <c:pt idx="12">
                  <c:v>20.629086382940216</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Sheet1!$C$2:$C$14</c:f>
              <c:numCache>
                <c:formatCode>0.0</c:formatCode>
                <c:ptCount val="13"/>
                <c:pt idx="0">
                  <c:v>10.893119251163936</c:v>
                </c:pt>
                <c:pt idx="1">
                  <c:v>10.060763709662321</c:v>
                </c:pt>
                <c:pt idx="2">
                  <c:v>9.4405419424995785</c:v>
                </c:pt>
                <c:pt idx="3">
                  <c:v>9.2333018947575471</c:v>
                </c:pt>
                <c:pt idx="4">
                  <c:v>9.4599476105637912</c:v>
                </c:pt>
                <c:pt idx="5">
                  <c:v>8.7861059632180929</c:v>
                </c:pt>
                <c:pt idx="6">
                  <c:v>9.9954758152598266</c:v>
                </c:pt>
                <c:pt idx="7">
                  <c:v>10.44666228920255</c:v>
                </c:pt>
                <c:pt idx="8">
                  <c:v>9.3363929164632928</c:v>
                </c:pt>
                <c:pt idx="9">
                  <c:v>8.3936055463657731</c:v>
                </c:pt>
                <c:pt idx="10">
                  <c:v>8.031221756296933</c:v>
                </c:pt>
                <c:pt idx="11">
                  <c:v>7.075965080868948</c:v>
                </c:pt>
                <c:pt idx="12">
                  <c:v>7.0704696423859277</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smooth val="0"/>
        <c:axId val="1062216656"/>
        <c:axId val="1062211216"/>
      </c:lineChart>
      <c:catAx>
        <c:axId val="10622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62211216"/>
        <c:crosses val="autoZero"/>
        <c:auto val="1"/>
        <c:lblAlgn val="ctr"/>
        <c:lblOffset val="100"/>
        <c:noMultiLvlLbl val="0"/>
      </c:catAx>
      <c:valAx>
        <c:axId val="1062211216"/>
        <c:scaling>
          <c:orientation val="minMax"/>
        </c:scaling>
        <c:delete val="1"/>
        <c:axPos val="l"/>
        <c:numFmt formatCode="0.0" sourceLinked="1"/>
        <c:majorTickMark val="none"/>
        <c:minorTickMark val="none"/>
        <c:tickLblPos val="nextTo"/>
        <c:crossAx val="1062216656"/>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access to care</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user experience</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financial protection</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Rose Revolution</a:t>
          </a: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1/16/2018</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1/16/2018</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Since 2013 the Government of Georgia has undertaken</a:t>
            </a:r>
            <a:r>
              <a:rPr lang="en-US" baseline="0" dirty="0" smtClean="0"/>
              <a:t> an important reforms to expand health care coverage to the entire population and improve health care services.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2015 National survey conducted by NCDC and CDC revealed that ~150 thousand people are infected with active HCV infection and need to be treated. The most prevalent genotype nationwide is genotype 1 (appx. 40%) followed by genotype 3 and 2.</a:t>
            </a: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13</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t>Regionalization of maternal and newborn health services – right patient, right place, right time equal access to high-quality of care for every mother and newborn along with other</a:t>
            </a:r>
            <a:r>
              <a:rPr lang="en-US" altLang="en-US" sz="2400" baseline="0" dirty="0" smtClean="0"/>
              <a:t> new programs  such as, universal newborn hearing screening, EMTCT of HIV/</a:t>
            </a:r>
            <a:r>
              <a:rPr lang="en-US" altLang="en-US" sz="2400" baseline="0" dirty="0" err="1" smtClean="0"/>
              <a:t>Syphils</a:t>
            </a:r>
            <a:r>
              <a:rPr lang="en-US" altLang="en-US" sz="2400" baseline="0" dirty="0" smtClean="0"/>
              <a:t>, Essential Nutrition Action Plan, </a:t>
            </a:r>
            <a:r>
              <a:rPr lang="en-US" altLang="en-US" sz="2400" baseline="0" dirty="0" err="1" smtClean="0"/>
              <a:t>etc</a:t>
            </a:r>
            <a:r>
              <a:rPr lang="en-US" altLang="en-US" sz="2400" baseline="0" dirty="0" smtClean="0"/>
              <a:t> are the major initiatives and programs implemented in MCH area since 2015.</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4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t>The first comprehensive Maternal and Newborn and RH Strategy and Action Plan was developed and approved by the Cabinet in March 2017.</a:t>
            </a:r>
            <a:endParaRPr lang="en-US" alt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402743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61202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17</a:t>
            </a:fld>
            <a:endParaRPr lang="en-US"/>
          </a:p>
        </p:txBody>
      </p:sp>
    </p:spTree>
    <p:extLst>
      <p:ext uri="{BB962C8B-B14F-4D97-AF65-F5344CB8AC3E}">
        <p14:creationId xmlns:p14="http://schemas.microsoft.com/office/powerpoint/2010/main" val="178039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main goal is to transform professional, technical and vocational education and training and to optimize the performance, quality and impact of HRH through evidence-informed policies, contributing to healthy lives and well-being, effective universal health coverage, and resilient and strengthened health systems at all levels.</a:t>
            </a:r>
          </a:p>
          <a:p>
            <a:endParaRPr lang="en-US" dirty="0" smtClean="0"/>
          </a:p>
          <a:p>
            <a:pPr marL="171450" indent="-171450">
              <a:buFont typeface="Arial" panose="020B0604020202020204" pitchFamily="34" charset="0"/>
              <a:buChar char="•"/>
            </a:pPr>
            <a:r>
              <a:rPr lang="en-US" dirty="0" smtClean="0"/>
              <a:t>Initiated analysis of the </a:t>
            </a:r>
            <a:r>
              <a:rPr lang="en-US" dirty="0" err="1" smtClean="0"/>
              <a:t>labour</a:t>
            </a:r>
            <a:r>
              <a:rPr lang="en-US" dirty="0" smtClean="0"/>
              <a:t> market in order to develop appropriate policies and strategies; however, developing tools and plans that quantify health workforce needs, demand and supply for projected future scenarios will be needed to address HR needs and planning.</a:t>
            </a:r>
          </a:p>
          <a:p>
            <a:endParaRPr lang="en-US" dirty="0" smtClean="0"/>
          </a:p>
          <a:p>
            <a:pPr marL="171450" indent="-171450">
              <a:buFont typeface="Arial" panose="020B0604020202020204" pitchFamily="34" charset="0"/>
              <a:buChar char="•"/>
            </a:pPr>
            <a:r>
              <a:rPr lang="en-US" dirty="0" smtClean="0"/>
              <a:t>strengthening HRH information systems and other mechanisms for the effective collection, reporting and analysis of reliable HRH data, such as national health workforce registries and national health workforce accounts</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18</a:t>
            </a:fld>
            <a:endParaRPr lang="en-US"/>
          </a:p>
        </p:txBody>
      </p:sp>
    </p:spTree>
    <p:extLst>
      <p:ext uri="{BB962C8B-B14F-4D97-AF65-F5344CB8AC3E}">
        <p14:creationId xmlns:p14="http://schemas.microsoft.com/office/powerpoint/2010/main" val="366225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6125" indent="-287338">
              <a:defRPr>
                <a:solidFill>
                  <a:schemeClr val="tx1"/>
                </a:solidFill>
                <a:latin typeface="Arial" panose="020B0604020202020204" pitchFamily="34" charset="0"/>
                <a:ea typeface="MS PGothic" panose="020B0600070205080204" pitchFamily="34" charset="-128"/>
              </a:defRPr>
            </a:lvl2pPr>
            <a:lvl3pPr marL="1149350" indent="-228600">
              <a:defRPr>
                <a:solidFill>
                  <a:schemeClr val="tx1"/>
                </a:solidFill>
                <a:latin typeface="Arial" panose="020B0604020202020204" pitchFamily="34" charset="0"/>
                <a:ea typeface="MS PGothic" panose="020B0600070205080204" pitchFamily="34" charset="-128"/>
              </a:defRPr>
            </a:lvl3pPr>
            <a:lvl4pPr marL="1609725" indent="-228600">
              <a:defRPr>
                <a:solidFill>
                  <a:schemeClr val="tx1"/>
                </a:solidFill>
                <a:latin typeface="Arial" panose="020B0604020202020204" pitchFamily="34" charset="0"/>
                <a:ea typeface="MS PGothic" panose="020B0600070205080204" pitchFamily="34" charset="-128"/>
              </a:defRPr>
            </a:lvl4pPr>
            <a:lvl5pPr marL="2068513" indent="-228600">
              <a:defRPr>
                <a:solidFill>
                  <a:schemeClr val="tx1"/>
                </a:solidFill>
                <a:latin typeface="Arial" panose="020B0604020202020204" pitchFamily="34" charset="0"/>
                <a:ea typeface="MS PGothic" panose="020B0600070205080204" pitchFamily="34" charset="-128"/>
              </a:defRPr>
            </a:lvl5pPr>
            <a:lvl6pPr marL="25257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29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401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7313"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D732DC-9664-4303-BF3A-F968921D5E8A}" type="slidenum">
              <a:rPr lang="ru-RU" altLang="ka-GE" smtClean="0"/>
              <a:pPr/>
              <a:t>20</a:t>
            </a:fld>
            <a:endParaRPr lang="ru-RU" altLang="ka-GE"/>
          </a:p>
        </p:txBody>
      </p:sp>
      <p:sp>
        <p:nvSpPr>
          <p:cNvPr id="1331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ka-GE">
              <a:latin typeface="Arial" charset="0"/>
              <a:ea typeface="ＭＳ Ｐゴシック" charset="0"/>
              <a:cs typeface="Arial" charset="0"/>
            </a:endParaRPr>
          </a:p>
        </p:txBody>
      </p:sp>
      <p:sp>
        <p:nvSpPr>
          <p:cNvPr id="13317" name="Slide Number Placeholder 3"/>
          <p:cNvSpPr txBox="1">
            <a:spLocks noGrp="1"/>
          </p:cNvSpPr>
          <p:nvPr/>
        </p:nvSpPr>
        <p:spPr bwMode="auto">
          <a:xfrm>
            <a:off x="3940250" y="8689939"/>
            <a:ext cx="3014364" cy="45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9" tIns="45994" rIns="91989" bIns="4599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FA704C0-AC5A-4A57-95F9-7BB83B4CC165}" type="slidenum">
              <a:rPr lang="en-US" altLang="ka-GE" sz="1200"/>
              <a:pPr algn="r" eaLnBrk="1" hangingPunct="1"/>
              <a:t>20</a:t>
            </a:fld>
            <a:endParaRPr lang="en-US" altLang="ka-GE" sz="1200"/>
          </a:p>
        </p:txBody>
      </p:sp>
    </p:spTree>
    <p:extLst>
      <p:ext uri="{BB962C8B-B14F-4D97-AF65-F5344CB8AC3E}">
        <p14:creationId xmlns:p14="http://schemas.microsoft.com/office/powerpoint/2010/main" val="3459113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High OOP Payments are a Risk Factor for Impoverishment</a:t>
            </a:r>
            <a:r>
              <a:rPr lang="en-US" sz="1200" b="0" baseline="0" dirty="0" smtClean="0">
                <a:latin typeface="+mn-l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solidFill>
                  <a:srgbClr val="FF0000"/>
                </a:solidFill>
                <a:latin typeface="+mn-lt"/>
              </a:rPr>
              <a:t>Population ageing + weak management of NCDs + inefficient service delivery structure </a:t>
            </a:r>
            <a:r>
              <a:rPr lang="en-US" sz="1200" b="0" dirty="0" smtClean="0">
                <a:solidFill>
                  <a:srgbClr val="FF0000"/>
                </a:solidFill>
                <a:latin typeface="+mn-lt"/>
                <a:sym typeface="Wingdings" panose="05000000000000000000" pitchFamily="2" charset="2"/>
              </a:rPr>
              <a:t> are</a:t>
            </a:r>
            <a:r>
              <a:rPr lang="en-US" sz="1200" b="0" baseline="0" dirty="0" smtClean="0">
                <a:solidFill>
                  <a:srgbClr val="FF0000"/>
                </a:solidFill>
                <a:latin typeface="+mn-lt"/>
                <a:sym typeface="Wingdings" panose="05000000000000000000" pitchFamily="2" charset="2"/>
              </a:rPr>
              <a:t> the </a:t>
            </a:r>
            <a:r>
              <a:rPr lang="en-US" sz="1200" b="0" dirty="0" smtClean="0">
                <a:solidFill>
                  <a:srgbClr val="FF0000"/>
                </a:solidFill>
                <a:latin typeface="+mn-lt"/>
                <a:sym typeface="Wingdings" panose="05000000000000000000" pitchFamily="2" charset="2"/>
              </a:rPr>
              <a:t>mix of cost drivers</a:t>
            </a:r>
          </a:p>
          <a:p>
            <a:pPr marL="171450" indent="-171450">
              <a:buFont typeface="Arial" panose="020B0604020202020204" pitchFamily="34" charset="0"/>
              <a:buChar char="•"/>
            </a:pPr>
            <a:r>
              <a:rPr lang="en-US" sz="1200" b="0" dirty="0" smtClean="0">
                <a:latin typeface="+mn-lt"/>
              </a:rPr>
              <a:t>40% of total health spending on pharmaceuticals</a:t>
            </a:r>
            <a:r>
              <a:rPr lang="en-US" sz="1200" b="0" baseline="0" dirty="0" smtClean="0">
                <a:latin typeface="+mn-lt"/>
              </a:rPr>
              <a:t> and m</a:t>
            </a:r>
            <a:r>
              <a:rPr lang="en-US" sz="1200" b="0" dirty="0" smtClean="0">
                <a:latin typeface="+mn-lt"/>
              </a:rPr>
              <a:t>ost of this is paid for out-of-pocket</a:t>
            </a:r>
            <a:endParaRPr lang="en-US" sz="1200" b="0" dirty="0" smtClean="0">
              <a:latin typeface="+mn-lt"/>
              <a:sym typeface="Wingdings" panose="05000000000000000000" pitchFamily="2" charset="2"/>
            </a:endParaRPr>
          </a:p>
          <a:p>
            <a:pPr marL="171450" indent="-171450">
              <a:buFont typeface="Arial" panose="020B0604020202020204" pitchFamily="34" charset="0"/>
              <a:buChar char="•"/>
            </a:pPr>
            <a:r>
              <a:rPr lang="en-US" sz="1200" b="0" dirty="0" smtClean="0">
                <a:latin typeface="+mn-lt"/>
              </a:rPr>
              <a:t>We</a:t>
            </a:r>
            <a:r>
              <a:rPr lang="en-US" sz="1200" b="0" baseline="0" dirty="0" smtClean="0">
                <a:latin typeface="+mn-lt"/>
              </a:rPr>
              <a:t> are not just looking at </a:t>
            </a:r>
            <a:r>
              <a:rPr lang="en-US" sz="1200" b="0" dirty="0" smtClean="0">
                <a:latin typeface="+mn-lt"/>
              </a:rPr>
              <a:t>finding additional resources but also trying</a:t>
            </a:r>
            <a:r>
              <a:rPr lang="en-US" sz="1200" b="0" baseline="0" dirty="0" smtClean="0">
                <a:latin typeface="+mn-lt"/>
              </a:rPr>
              <a:t> to </a:t>
            </a:r>
            <a:r>
              <a:rPr lang="en-US" sz="1200" b="0" dirty="0" smtClean="0">
                <a:latin typeface="+mn-lt"/>
              </a:rPr>
              <a:t> understand constraints,</a:t>
            </a:r>
            <a:r>
              <a:rPr lang="en-US" sz="1200" b="0" baseline="0" dirty="0" smtClean="0">
                <a:latin typeface="+mn-lt"/>
              </a:rPr>
              <a:t> and employ e</a:t>
            </a:r>
            <a:r>
              <a:rPr lang="en-US" sz="1200" b="0" dirty="0" smtClean="0">
                <a:latin typeface="+mn-lt"/>
              </a:rPr>
              <a:t>fficiency savings: get better value for money from existing resources.</a:t>
            </a:r>
            <a:r>
              <a:rPr lang="en-US" sz="1200" b="0" baseline="0" dirty="0" smtClean="0">
                <a:latin typeface="+mn-lt"/>
              </a:rPr>
              <a:t> </a:t>
            </a:r>
          </a:p>
          <a:p>
            <a:pPr marL="171450" indent="-171450">
              <a:buFont typeface="Arial" panose="020B0604020202020204" pitchFamily="34" charset="0"/>
              <a:buChar char="•"/>
            </a:pPr>
            <a:r>
              <a:rPr lang="en-US" sz="1200" b="0" dirty="0" smtClean="0">
                <a:latin typeface="+mn-lt"/>
              </a:rPr>
              <a:t>SSA is a single purchaser and needs to fully exploit its purchasing power. 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indent="-171450">
              <a:buFont typeface="Arial" panose="020B0604020202020204" pitchFamily="34" charset="0"/>
              <a:buChar char="•"/>
            </a:pPr>
            <a:r>
              <a:rPr lang="en-GB" sz="1200" b="0" dirty="0" smtClean="0">
                <a:solidFill>
                  <a:srgbClr val="002060"/>
                </a:solidFill>
                <a:latin typeface="+mn-lt"/>
                <a:cs typeface="Arial" panose="020B0604020202020204" pitchFamily="34" charset="0"/>
              </a:rPr>
              <a:t>Extend coverage of </a:t>
            </a:r>
            <a:r>
              <a:rPr lang="en-GB" sz="1200" b="0" dirty="0" smtClean="0">
                <a:solidFill>
                  <a:srgbClr val="C00000"/>
                </a:solidFill>
                <a:latin typeface="+mn-lt"/>
                <a:cs typeface="Arial" panose="020B0604020202020204" pitchFamily="34" charset="0"/>
              </a:rPr>
              <a:t>cost-effective outpatient medicines </a:t>
            </a:r>
            <a:r>
              <a:rPr lang="en-GB" sz="1200" b="0" dirty="0" smtClean="0">
                <a:solidFill>
                  <a:srgbClr val="002060"/>
                </a:solidFill>
                <a:latin typeface="+mn-lt"/>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sym typeface="Wingdings" panose="05000000000000000000" pitchFamily="2" charset="2"/>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21</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in Abkhazia and South Ossetia resulting in a large number of internally displaced persons, and in 2008 war between Georgia and Russia. </a:t>
            </a:r>
          </a:p>
          <a:p>
            <a:pPr marL="171450" indent="-171450">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2</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a:t>
            </a:r>
            <a:r>
              <a:rPr lang="en-US" b="0" baseline="0" smtClean="0">
                <a:latin typeface="Tw Cen MT" panose="020B0602020104020603" pitchFamily="34" charset="0"/>
              </a:rPr>
              <a:t>in 2014, </a:t>
            </a:r>
            <a:r>
              <a:rPr lang="en-US" b="0" baseline="0" dirty="0" smtClean="0">
                <a:latin typeface="Tw Cen MT" panose="020B0602020104020603" pitchFamily="34" charset="0"/>
              </a:rPr>
              <a:t>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On-track for MCH-related MDGs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1/16/2018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1/16/2018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1/16/2018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1/16/2018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1/16/2018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Labor,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329256882"/>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17492419"/>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81666"/>
            <a:ext cx="4752528"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22734946"/>
              </p:ext>
            </p:extLst>
          </p:nvPr>
        </p:nvGraphicFramePr>
        <p:xfrm>
          <a:off x="241817" y="836712"/>
          <a:ext cx="2972318" cy="1638741"/>
        </p:xfrm>
        <a:graphic>
          <a:graphicData uri="http://schemas.openxmlformats.org/drawingml/2006/table">
            <a:tbl>
              <a:tblPr/>
              <a:tblGrid>
                <a:gridCol w="2229239">
                  <a:extLst>
                    <a:ext uri="{9D8B030D-6E8A-4147-A177-3AD203B41FA5}">
                      <a16:colId xmlns="" xmlns:a16="http://schemas.microsoft.com/office/drawing/2014/main" val="20000"/>
                    </a:ext>
                  </a:extLst>
                </a:gridCol>
                <a:gridCol w="743079">
                  <a:extLst>
                    <a:ext uri="{9D8B030D-6E8A-4147-A177-3AD203B41FA5}">
                      <a16:colId xmlns="" xmlns:a16="http://schemas.microsoft.com/office/drawing/2014/main"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err="1">
                          <a:ln>
                            <a:noFill/>
                          </a:ln>
                          <a:solidFill>
                            <a:srgbClr val="002060"/>
                          </a:solidFill>
                          <a:effectLst/>
                          <a:latin typeface="+mn-lt"/>
                          <a:ea typeface="MS PGothic" pitchFamily="34" charset="-128"/>
                        </a:rPr>
                        <a:t>Nationalwide</a:t>
                      </a:r>
                      <a:r>
                        <a:rPr kumimoji="0" lang="en-US" sz="1500" b="1" i="0" u="none" strike="noStrike" cap="none" normalizeH="0" baseline="0" dirty="0">
                          <a:ln>
                            <a:noFill/>
                          </a:ln>
                          <a:solidFill>
                            <a:srgbClr val="002060"/>
                          </a:solidFill>
                          <a:effectLst/>
                          <a:latin typeface="+mn-lt"/>
                          <a:ea typeface="MS PGothic" pitchFamily="34" charset="-128"/>
                        </a:rPr>
                        <a:t> 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083"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a:solidFill>
                  <a:srgbClr val="FF0000"/>
                </a:solidFill>
                <a:latin typeface="Arial" panose="020B0604020202020204" pitchFamily="34" charset="0"/>
              </a:rPr>
              <a:t>1,200,00</a:t>
            </a: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43000</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smtClean="0">
                <a:solidFill>
                  <a:srgbClr val="FF0000"/>
                </a:solidFill>
                <a:latin typeface="Arial" panose="020B0604020202020204" pitchFamily="34" charset="0"/>
              </a:rPr>
              <a:t>37000</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sz="2800" dirty="0" smtClean="0">
                <a:solidFill>
                  <a:srgbClr val="002060"/>
                </a:solidFill>
                <a:effectLst/>
                <a:latin typeface="Arial" panose="020B0604020202020204" pitchFamily="34" charset="0"/>
                <a:cs typeface="Arial" panose="020B0604020202020204" pitchFamily="34" charset="0"/>
              </a:rPr>
              <a:t>Strategies adopted by Government</a:t>
            </a:r>
            <a:r>
              <a:rPr lang="en-US" dirty="0" smtClean="0"/>
              <a:t> </a:t>
            </a:r>
            <a:endParaRPr lang="en-US" dirty="0"/>
          </a:p>
        </p:txBody>
      </p:sp>
      <p:sp>
        <p:nvSpPr>
          <p:cNvPr id="3" name="Content Placeholder 2"/>
          <p:cNvSpPr>
            <a:spLocks noGrp="1"/>
          </p:cNvSpPr>
          <p:nvPr>
            <p:ph idx="1"/>
          </p:nvPr>
        </p:nvSpPr>
        <p:spPr>
          <a:xfrm>
            <a:off x="381000" y="1524000"/>
            <a:ext cx="8229600" cy="3840163"/>
          </a:xfrm>
        </p:spPr>
        <p:txBody>
          <a:bodyPr>
            <a:normAutofit fontScale="85000" lnSpcReduction="10000"/>
          </a:bodyPr>
          <a:lstStyle/>
          <a:p>
            <a:r>
              <a:rPr lang="en-US" dirty="0"/>
              <a:t>Georgian Healthcare System State Concept </a:t>
            </a:r>
            <a:br>
              <a:rPr lang="en-US" dirty="0"/>
            </a:br>
            <a:r>
              <a:rPr lang="en-US" dirty="0"/>
              <a:t>2014-2020 </a:t>
            </a:r>
            <a:endParaRPr lang="en-US" dirty="0" smtClean="0"/>
          </a:p>
          <a:p>
            <a:r>
              <a:rPr lang="en-GB" dirty="0" smtClean="0"/>
              <a:t>Georgia </a:t>
            </a:r>
            <a:r>
              <a:rPr lang="en-GB" dirty="0"/>
              <a:t>Maternal &amp; </a:t>
            </a:r>
            <a:r>
              <a:rPr lang="en-GB" dirty="0" err="1"/>
              <a:t>Newborn</a:t>
            </a:r>
            <a:r>
              <a:rPr lang="en-GB" dirty="0"/>
              <a:t> and Reproductive Health Strategy 2017-2030 and Action Plan </a:t>
            </a:r>
            <a:r>
              <a:rPr lang="en-GB" dirty="0" smtClean="0"/>
              <a:t>2017-2019</a:t>
            </a:r>
          </a:p>
          <a:p>
            <a:r>
              <a:rPr lang="en-GB" dirty="0" err="1" smtClean="0"/>
              <a:t>Noncommunicable</a:t>
            </a:r>
            <a:r>
              <a:rPr lang="en-GB" dirty="0" smtClean="0"/>
              <a:t> diseases prevention and Control Strategy </a:t>
            </a:r>
            <a:r>
              <a:rPr lang="en-GB" dirty="0" smtClean="0"/>
              <a:t>2016-2020</a:t>
            </a:r>
          </a:p>
          <a:p>
            <a:r>
              <a:rPr lang="en-GB" dirty="0" smtClean="0"/>
              <a:t>Tobacco Control Strategy and Action Plan 2013-2018</a:t>
            </a:r>
            <a:endParaRPr lang="en-GB" dirty="0" smtClean="0"/>
          </a:p>
          <a:p>
            <a:r>
              <a:rPr lang="en-GB" dirty="0" smtClean="0"/>
              <a:t>Hepatitis C Elimination Strategy 2016-2020</a:t>
            </a:r>
          </a:p>
          <a:p>
            <a:r>
              <a:rPr lang="en-GB" dirty="0" smtClean="0"/>
              <a:t>HIV/AIDS prevention and Control </a:t>
            </a:r>
            <a:r>
              <a:rPr lang="en-GB" dirty="0"/>
              <a:t>Strategy </a:t>
            </a:r>
            <a:r>
              <a:rPr lang="en-GB" dirty="0" smtClean="0"/>
              <a:t>2016-2020</a:t>
            </a:r>
          </a:p>
          <a:p>
            <a:r>
              <a:rPr lang="en-GB" dirty="0" smtClean="0"/>
              <a:t>TB Control Strategy 2016-2018</a:t>
            </a:r>
          </a:p>
          <a:p>
            <a:r>
              <a:rPr lang="en-US" dirty="0"/>
              <a:t>Strategy for Containment of Antimicrobial </a:t>
            </a:r>
            <a:r>
              <a:rPr lang="en-US" dirty="0" smtClean="0"/>
              <a:t>Resistance </a:t>
            </a:r>
            <a:r>
              <a:rPr lang="en-GB" dirty="0" smtClean="0"/>
              <a:t>2016-2020</a:t>
            </a:r>
          </a:p>
          <a:p>
            <a:r>
              <a:rPr lang="en-GB" dirty="0" smtClean="0"/>
              <a:t>Active Ageing strategy </a:t>
            </a:r>
            <a:r>
              <a:rPr lang="en-GB" dirty="0" smtClean="0"/>
              <a:t>2017-2018</a:t>
            </a:r>
          </a:p>
          <a:p>
            <a:pPr marL="0" indent="0">
              <a:buNone/>
            </a:pPr>
            <a:endParaRPr lang="en-GB" dirty="0"/>
          </a:p>
          <a:p>
            <a:endParaRPr lang="en-GB" dirty="0" smtClean="0"/>
          </a:p>
          <a:p>
            <a:pPr marL="342900" lvl="1" indent="-342900">
              <a:buFont typeface="Arial" charset="0"/>
              <a:buChar char="•"/>
            </a:pPr>
            <a:endParaRPr lang="en-GB" dirty="0"/>
          </a:p>
          <a:p>
            <a:endParaRPr lang="en-US" dirty="0"/>
          </a:p>
        </p:txBody>
      </p:sp>
    </p:spTree>
    <p:extLst>
      <p:ext uri="{BB962C8B-B14F-4D97-AF65-F5344CB8AC3E}">
        <p14:creationId xmlns:p14="http://schemas.microsoft.com/office/powerpoint/2010/main" val="1831538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რუკაზე გადასვლ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795401" cy="1981200"/>
          </a:xfrm>
          <a:prstGeom prst="rect">
            <a:avLst/>
          </a:prstGeom>
          <a:noFill/>
          <a:extLst>
            <a:ext uri="{909E8E84-426E-40DD-AFC4-6F175D3DCCD1}">
              <a14:hiddenFill xmlns:a14="http://schemas.microsoft.com/office/drawing/2010/main">
                <a:solidFill>
                  <a:srgbClr val="FFFFFF"/>
                </a:solidFill>
              </a14:hiddenFill>
            </a:ext>
          </a:extLst>
        </p:spPr>
      </p:pic>
      <p:sp>
        <p:nvSpPr>
          <p:cNvPr id="17410" name="Title 1"/>
          <p:cNvSpPr>
            <a:spLocks noGrp="1"/>
          </p:cNvSpPr>
          <p:nvPr>
            <p:ph type="title"/>
          </p:nvPr>
        </p:nvSpPr>
        <p:spPr>
          <a:xfrm>
            <a:off x="457200" y="304800"/>
            <a:ext cx="8229600" cy="685800"/>
          </a:xfrm>
        </p:spPr>
        <p:txBody>
          <a:bodyPr>
            <a:normAutofit/>
          </a:bodyPr>
          <a:lstStyle/>
          <a:p>
            <a:pPr algn="l" eaLnBrk="1" hangingPunct="1"/>
            <a:r>
              <a:rPr lang="en-US" altLang="en-US" sz="2800" dirty="0" smtClean="0">
                <a:solidFill>
                  <a:srgbClr val="002060"/>
                </a:solidFill>
                <a:effectLst/>
                <a:latin typeface="Arial" panose="020B0604020202020204" pitchFamily="34" charset="0"/>
                <a:cs typeface="Arial" panose="020B0604020202020204" pitchFamily="34" charset="0"/>
              </a:rPr>
              <a:t>Maternal and Child Health</a:t>
            </a:r>
            <a:endParaRPr lang="ka-GE" altLang="en-US" sz="2800" b="1" dirty="0" smtClean="0">
              <a:solidFill>
                <a:srgbClr val="002060"/>
              </a:solidFill>
              <a:effectLst/>
              <a:latin typeface="+mn-lt"/>
              <a:cs typeface="Arial" panose="020B0604020202020204" pitchFamily="34" charset="0"/>
            </a:endParaRPr>
          </a:p>
        </p:txBody>
      </p:sp>
      <p:sp>
        <p:nvSpPr>
          <p:cNvPr id="17411" name="Content Placeholder 2"/>
          <p:cNvSpPr>
            <a:spLocks noGrp="1"/>
          </p:cNvSpPr>
          <p:nvPr>
            <p:ph idx="1"/>
          </p:nvPr>
        </p:nvSpPr>
        <p:spPr>
          <a:xfrm>
            <a:off x="152400" y="914400"/>
            <a:ext cx="8991600" cy="4662264"/>
          </a:xfrm>
        </p:spPr>
        <p:txBody>
          <a:bodyPr>
            <a:noAutofit/>
          </a:bodyPr>
          <a:lstStyle/>
          <a:p>
            <a:pPr marL="342900" lvl="1" indent="-342900">
              <a:spcBef>
                <a:spcPts val="600"/>
              </a:spcBef>
              <a:buFont typeface="Arial" charset="0"/>
              <a:buChar char="•"/>
            </a:pPr>
            <a:r>
              <a:rPr lang="en-GB" dirty="0"/>
              <a:t>Georgia Maternal &amp; </a:t>
            </a:r>
            <a:r>
              <a:rPr lang="en-GB" dirty="0" smtClean="0"/>
              <a:t>Newborn and Reproductive Health </a:t>
            </a:r>
            <a:r>
              <a:rPr lang="en-GB" dirty="0"/>
              <a:t>Strategy </a:t>
            </a:r>
            <a:r>
              <a:rPr lang="en-GB" dirty="0" smtClean="0"/>
              <a:t>2017-2030 and Action Plan 2017-2019</a:t>
            </a:r>
          </a:p>
          <a:p>
            <a:r>
              <a:rPr lang="en-US" dirty="0"/>
              <a:t>Perinatal Care Regionalization - </a:t>
            </a:r>
            <a:r>
              <a:rPr lang="en-GB" dirty="0"/>
              <a:t>“gold” model of maternal and new born service organization</a:t>
            </a:r>
            <a:endParaRPr lang="en-US" sz="2000" dirty="0"/>
          </a:p>
          <a:p>
            <a:pPr marL="342900" lvl="1" indent="-342900">
              <a:spcBef>
                <a:spcPts val="600"/>
              </a:spcBef>
              <a:buFont typeface="Arial" charset="0"/>
              <a:buChar char="•"/>
            </a:pPr>
            <a:r>
              <a:rPr lang="en-US" dirty="0" smtClean="0"/>
              <a:t>Congenital </a:t>
            </a:r>
            <a:r>
              <a:rPr lang="en-US" dirty="0"/>
              <a:t>syphilis and mother-to-child transmission (MTCT) of HIV elimination plan </a:t>
            </a:r>
            <a:endParaRPr lang="en-US" dirty="0" smtClean="0"/>
          </a:p>
          <a:p>
            <a:pPr marL="342900" lvl="1" indent="-342900">
              <a:spcBef>
                <a:spcPts val="600"/>
              </a:spcBef>
              <a:buFont typeface="Arial" charset="0"/>
              <a:buChar char="•"/>
            </a:pPr>
            <a:r>
              <a:rPr lang="en-US" dirty="0" smtClean="0"/>
              <a:t>Universal newborn hearing screening program</a:t>
            </a:r>
            <a:endParaRPr lang="en-US" altLang="en-US" dirty="0"/>
          </a:p>
          <a:p>
            <a:pPr eaLnBrk="1" hangingPunct="1">
              <a:spcBef>
                <a:spcPts val="600"/>
              </a:spcBef>
            </a:pPr>
            <a:r>
              <a:rPr lang="en-US" altLang="en-US" dirty="0" smtClean="0"/>
              <a:t>Essential Nutrition Action Plan - folic </a:t>
            </a:r>
            <a:r>
              <a:rPr lang="en-US" altLang="en-US" dirty="0"/>
              <a:t>a</a:t>
            </a:r>
            <a:r>
              <a:rPr lang="en-US" altLang="en-US" dirty="0" smtClean="0"/>
              <a:t>cid </a:t>
            </a:r>
            <a:r>
              <a:rPr lang="en-US" altLang="en-US" dirty="0"/>
              <a:t>and </a:t>
            </a:r>
            <a:r>
              <a:rPr lang="en-US" altLang="en-US" dirty="0" smtClean="0"/>
              <a:t>iron </a:t>
            </a:r>
            <a:r>
              <a:rPr lang="en-US" altLang="en-US" dirty="0"/>
              <a:t>s</a:t>
            </a:r>
            <a:r>
              <a:rPr lang="en-US" altLang="en-US" dirty="0" smtClean="0"/>
              <a:t>upplements </a:t>
            </a:r>
            <a:r>
              <a:rPr lang="en-US" altLang="en-US" dirty="0"/>
              <a:t>for </a:t>
            </a:r>
            <a:r>
              <a:rPr lang="en-US" altLang="en-US" dirty="0" smtClean="0"/>
              <a:t>all pregnant women, breastfeeding promotion, </a:t>
            </a:r>
            <a:r>
              <a:rPr lang="en-AU" altLang="en-US" dirty="0" smtClean="0"/>
              <a:t>m</a:t>
            </a:r>
            <a:r>
              <a:rPr lang="en-AU" dirty="0" smtClean="0"/>
              <a:t>ultiple </a:t>
            </a:r>
            <a:r>
              <a:rPr lang="en-AU" dirty="0"/>
              <a:t>m</a:t>
            </a:r>
            <a:r>
              <a:rPr lang="en-AU" dirty="0" smtClean="0"/>
              <a:t>icronutrient supplementation </a:t>
            </a:r>
            <a:r>
              <a:rPr lang="en-AU" dirty="0"/>
              <a:t>for 6-23 </a:t>
            </a:r>
            <a:r>
              <a:rPr lang="en-AU" dirty="0" smtClean="0"/>
              <a:t>months </a:t>
            </a:r>
            <a:r>
              <a:rPr lang="en-AU" dirty="0"/>
              <a:t>children</a:t>
            </a:r>
            <a:r>
              <a:rPr lang="en-US" altLang="en-US" dirty="0"/>
              <a:t> </a:t>
            </a:r>
            <a:endParaRPr lang="en-US" altLang="en-US" dirty="0" smtClean="0"/>
          </a:p>
          <a:p>
            <a:pPr eaLnBrk="1" hangingPunct="1">
              <a:spcBef>
                <a:spcPts val="600"/>
              </a:spcBef>
            </a:pPr>
            <a:r>
              <a:rPr lang="en-US" dirty="0" smtClean="0"/>
              <a:t>Under UHC program selective </a:t>
            </a:r>
            <a:r>
              <a:rPr lang="en-US" dirty="0"/>
              <a:t>contracting </a:t>
            </a:r>
            <a:r>
              <a:rPr lang="en-US" dirty="0" smtClean="0"/>
              <a:t>for </a:t>
            </a:r>
            <a:r>
              <a:rPr lang="en-US" dirty="0"/>
              <a:t>childbirth </a:t>
            </a:r>
            <a:r>
              <a:rPr lang="en-US" dirty="0" smtClean="0"/>
              <a:t>&amp; C-section </a:t>
            </a:r>
            <a:r>
              <a:rPr lang="en-US" dirty="0"/>
              <a:t>and neonatal intensive care services</a:t>
            </a:r>
            <a:r>
              <a:rPr lang="en-US" altLang="en-US" dirty="0" smtClean="0"/>
              <a:t> </a:t>
            </a:r>
            <a:endParaRPr lang="en-US" altLang="en-US" dirty="0"/>
          </a:p>
          <a:p>
            <a:pPr marL="342900" lvl="1" indent="-342900">
              <a:spcBef>
                <a:spcPts val="600"/>
              </a:spcBef>
              <a:buFont typeface="Arial" charset="0"/>
              <a:buChar char="•"/>
            </a:pPr>
            <a:endParaRPr lang="en-US" dirty="0"/>
          </a:p>
          <a:p>
            <a:pPr eaLnBrk="1" hangingPunct="1">
              <a:spcBef>
                <a:spcPts val="600"/>
              </a:spcBef>
            </a:pPr>
            <a:endParaRPr lang="en-US" altLang="en-US" sz="2400" b="1" dirty="0" smtClean="0"/>
          </a:p>
          <a:p>
            <a:pPr marL="0" indent="0" eaLnBrk="1" hangingPunct="1">
              <a:spcBef>
                <a:spcPts val="600"/>
              </a:spcBef>
              <a:buNone/>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p:txBody>
      </p:sp>
    </p:spTree>
    <p:extLst>
      <p:ext uri="{BB962C8B-B14F-4D97-AF65-F5344CB8AC3E}">
        <p14:creationId xmlns:p14="http://schemas.microsoft.com/office/powerpoint/2010/main" val="2102751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800" b="1" dirty="0" smtClean="0">
                <a:solidFill>
                  <a:srgbClr val="002060"/>
                </a:solidFill>
                <a:effectLst/>
                <a:latin typeface="+mn-lt"/>
              </a:rPr>
              <a:t>Health management Information system</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8229600" cy="5079999"/>
          </a:xfrm>
        </p:spPr>
        <p:txBody>
          <a:bodyPr>
            <a:normAutofit/>
          </a:bodyPr>
          <a:lstStyle/>
          <a:p>
            <a:pPr marL="400050" lvl="1" indent="0">
              <a:buNone/>
            </a:pPr>
            <a:r>
              <a:rPr lang="en-US" dirty="0" smtClean="0">
                <a:latin typeface="Arial" panose="020B0604020202020204" pitchFamily="34" charset="0"/>
                <a:cs typeface="Arial" panose="020B0604020202020204" pitchFamily="34" charset="0"/>
              </a:rPr>
              <a:t>▪	</a:t>
            </a:r>
            <a:r>
              <a:rPr lang="en-US" dirty="0" smtClean="0"/>
              <a:t>Electronic </a:t>
            </a:r>
            <a:r>
              <a:rPr lang="en-US" dirty="0"/>
              <a:t>system and regulatory mechanisms for vital </a:t>
            </a:r>
            <a:r>
              <a:rPr lang="en-US" dirty="0" smtClean="0"/>
              <a:t>	events </a:t>
            </a:r>
            <a:r>
              <a:rPr lang="en-US" dirty="0"/>
              <a:t>registration (since 2011</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a:t>
            </a:r>
            <a:r>
              <a:rPr lang="en-US" dirty="0"/>
              <a:t>case-based reporting systems for in- and </a:t>
            </a:r>
            <a:r>
              <a:rPr lang="en-US" dirty="0" smtClean="0"/>
              <a:t>	outpatients </a:t>
            </a:r>
            <a:r>
              <a:rPr lang="en-US" dirty="0"/>
              <a:t>in health-care institutions (since </a:t>
            </a:r>
            <a:r>
              <a:rPr lang="en-US" dirty="0" smtClean="0"/>
              <a:t>2014)</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Population-based </a:t>
            </a:r>
            <a:r>
              <a:rPr lang="en-US" dirty="0"/>
              <a:t>cancer registry (since 2015</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Birth registry - new </a:t>
            </a:r>
            <a:r>
              <a:rPr lang="en-US" dirty="0"/>
              <a:t>electronic </a:t>
            </a:r>
            <a:r>
              <a:rPr lang="en-US" dirty="0" smtClean="0"/>
              <a:t>registration </a:t>
            </a:r>
            <a:r>
              <a:rPr lang="en-US" dirty="0"/>
              <a:t>for antenatal </a:t>
            </a:r>
            <a:r>
              <a:rPr lang="en-US" dirty="0" smtClean="0"/>
              <a:t>	and </a:t>
            </a:r>
            <a:r>
              <a:rPr lang="en-US" dirty="0"/>
              <a:t>obstetric services and the surveillance of maternal </a:t>
            </a:r>
            <a:r>
              <a:rPr lang="en-US" dirty="0" smtClean="0"/>
              <a:t>	and </a:t>
            </a:r>
            <a:r>
              <a:rPr lang="en-US" dirty="0"/>
              <a:t>child health (since 2016</a:t>
            </a:r>
            <a:r>
              <a:rPr lang="en-US" dirty="0" smtClean="0"/>
              <a:t>)</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E-prescription (2017)</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health </a:t>
            </a:r>
            <a:r>
              <a:rPr lang="en-US" dirty="0"/>
              <a:t>r</a:t>
            </a:r>
            <a:r>
              <a:rPr lang="en-US" dirty="0" smtClean="0"/>
              <a:t>ecords (2017)</a:t>
            </a:r>
          </a:p>
          <a:p>
            <a:pPr marL="400050" lvl="1" indent="0">
              <a:buNone/>
            </a:pPr>
            <a:endParaRPr lang="en-US" dirty="0"/>
          </a:p>
        </p:txBody>
      </p:sp>
      <p:pic>
        <p:nvPicPr>
          <p:cNvPr id="4" name="Picture 3"/>
          <p:cNvPicPr>
            <a:picLocks noChangeAspect="1"/>
          </p:cNvPicPr>
          <p:nvPr/>
        </p:nvPicPr>
        <p:blipFill>
          <a:blip r:embed="rId3"/>
          <a:stretch>
            <a:fillRect/>
          </a:stretch>
        </p:blipFill>
        <p:spPr>
          <a:xfrm>
            <a:off x="5181601" y="4243714"/>
            <a:ext cx="3942906" cy="2624919"/>
          </a:xfrm>
          <a:prstGeom prst="rect">
            <a:avLst/>
          </a:prstGeom>
        </p:spPr>
      </p:pic>
    </p:spTree>
    <p:extLst>
      <p:ext uri="{BB962C8B-B14F-4D97-AF65-F5344CB8AC3E}">
        <p14:creationId xmlns:p14="http://schemas.microsoft.com/office/powerpoint/2010/main" val="1384571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0" y="-1"/>
            <a:ext cx="9131490" cy="605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83282" r="76198" b="8359"/>
          <a:stretch/>
        </p:blipFill>
        <p:spPr bwMode="auto">
          <a:xfrm>
            <a:off x="3367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921" t="83282" r="76198" b="8359"/>
          <a:stretch/>
        </p:blipFill>
        <p:spPr bwMode="auto">
          <a:xfrm>
            <a:off x="4758070" y="18140"/>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214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28600" y="1600200"/>
            <a:ext cx="8763000" cy="4343400"/>
          </a:xfrm>
        </p:spPr>
        <p:txBody>
          <a:bodyPr>
            <a:normAutofit/>
          </a:bodyPr>
          <a:lstStyle/>
          <a:p>
            <a:pPr>
              <a:defRPr/>
            </a:pPr>
            <a:endParaRPr lang="ka-GE" sz="2000" dirty="0"/>
          </a:p>
          <a:p>
            <a:pPr lvl="1">
              <a:buFont typeface="Wingdings" pitchFamily="2" charset="2"/>
              <a:buChar char="ü"/>
              <a:defRPr/>
            </a:pPr>
            <a:endParaRPr lang="ka-GE" sz="2000" dirty="0"/>
          </a:p>
          <a:p>
            <a:pPr marL="0" indent="0">
              <a:buNone/>
              <a:defRPr/>
            </a:pPr>
            <a:endParaRPr lang="ka-GE" sz="2000" dirty="0"/>
          </a:p>
          <a:p>
            <a:pPr marL="457200" lvl="1" indent="0">
              <a:buNone/>
              <a:defRPr/>
            </a:pPr>
            <a:endParaRPr lang="ka-GE" sz="2000" b="1" dirty="0"/>
          </a:p>
          <a:p>
            <a:pPr>
              <a:defRPr/>
            </a:pPr>
            <a:endParaRPr lang="ka-GE" sz="2000" b="1" dirty="0"/>
          </a:p>
          <a:p>
            <a:pPr>
              <a:defRPr/>
            </a:pPr>
            <a:endParaRPr lang="ka-GE" sz="2000" b="1" dirty="0"/>
          </a:p>
          <a:p>
            <a:pPr>
              <a:defRPr/>
            </a:pPr>
            <a:endParaRPr lang="ka-GE" sz="2000" b="1" dirty="0"/>
          </a:p>
          <a:p>
            <a:pPr>
              <a:defRPr/>
            </a:pPr>
            <a:endParaRPr lang="ka-GE" sz="2000" b="1" dirty="0"/>
          </a:p>
          <a:p>
            <a:pPr>
              <a:defRPr/>
            </a:pPr>
            <a:endParaRPr lang="en-US" sz="2000" dirty="0"/>
          </a:p>
        </p:txBody>
      </p:sp>
      <p:sp>
        <p:nvSpPr>
          <p:cNvPr id="2" name="TextBox 1"/>
          <p:cNvSpPr txBox="1"/>
          <p:nvPr/>
        </p:nvSpPr>
        <p:spPr>
          <a:xfrm>
            <a:off x="2971800" y="452382"/>
            <a:ext cx="5791200" cy="523220"/>
          </a:xfrm>
          <a:prstGeom prst="rect">
            <a:avLst/>
          </a:prstGeom>
          <a:noFill/>
        </p:spPr>
        <p:txBody>
          <a:bodyPr wrap="square" rtlCol="0">
            <a:spAutoFit/>
          </a:bodyPr>
          <a:lstStyle/>
          <a:p>
            <a:pPr>
              <a:defRPr/>
            </a:pPr>
            <a:r>
              <a:rPr lang="en-US" sz="2800" b="1" dirty="0" smtClean="0">
                <a:solidFill>
                  <a:srgbClr val="002060"/>
                </a:solidFill>
                <a:latin typeface="Arial" panose="020B0604020202020204" pitchFamily="34" charset="0"/>
                <a:cs typeface="Arial" panose="020B0604020202020204" pitchFamily="34" charset="0"/>
              </a:rPr>
              <a:t>Human Resources</a:t>
            </a:r>
            <a:endParaRPr lang="ka-GE" sz="2800" b="1" dirty="0">
              <a:solidFill>
                <a:srgbClr val="002060"/>
              </a:solidFill>
              <a:latin typeface="+mn-lt"/>
              <a:cs typeface="Arial" panose="020B0604020202020204" pitchFamily="34" charset="0"/>
            </a:endParaRPr>
          </a:p>
        </p:txBody>
      </p:sp>
      <p:sp>
        <p:nvSpPr>
          <p:cNvPr id="6" name="Content Placeholder 1"/>
          <p:cNvSpPr txBox="1">
            <a:spLocks/>
          </p:cNvSpPr>
          <p:nvPr/>
        </p:nvSpPr>
        <p:spPr>
          <a:xfrm>
            <a:off x="457200" y="16002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ka-GE" sz="2000" b="1" dirty="0" smtClean="0"/>
          </a:p>
          <a:p>
            <a:pPr>
              <a:defRPr/>
            </a:pPr>
            <a:endParaRPr lang="ka-GE" sz="2000" b="1" dirty="0" smtClean="0"/>
          </a:p>
          <a:p>
            <a:pPr>
              <a:defRPr/>
            </a:pPr>
            <a:endParaRPr lang="ka-GE" sz="2000" b="1" dirty="0" smtClean="0"/>
          </a:p>
          <a:p>
            <a:pPr>
              <a:defRPr/>
            </a:pPr>
            <a:endParaRPr lang="ka-GE" sz="2000" b="1" dirty="0" smtClean="0"/>
          </a:p>
          <a:p>
            <a:pPr>
              <a:defRPr/>
            </a:pPr>
            <a:endParaRPr lang="en-US" sz="2000" dirty="0"/>
          </a:p>
        </p:txBody>
      </p:sp>
      <p:sp>
        <p:nvSpPr>
          <p:cNvPr id="4" name="Rectangle 3"/>
          <p:cNvSpPr/>
          <p:nvPr/>
        </p:nvSpPr>
        <p:spPr>
          <a:xfrm>
            <a:off x="190500" y="1143000"/>
            <a:ext cx="8763000" cy="6401753"/>
          </a:xfrm>
          <a:prstGeom prst="rect">
            <a:avLst/>
          </a:prstGeom>
        </p:spPr>
        <p:txBody>
          <a:bodyPr wrap="square">
            <a:spAutoFit/>
          </a:bodyPr>
          <a:lstStyle/>
          <a:p>
            <a:pPr>
              <a:defRPr/>
            </a:pPr>
            <a:r>
              <a:rPr lang="en-US" sz="2000" dirty="0" smtClean="0"/>
              <a:t>▪  HRH regulation and accreditation </a:t>
            </a:r>
          </a:p>
          <a:p>
            <a:pPr>
              <a:defRPr/>
            </a:pPr>
            <a:r>
              <a:rPr lang="en-US" sz="2000" dirty="0" smtClean="0"/>
              <a:t>	- Medical specialties and sub-specialties aligned with EU</a:t>
            </a:r>
          </a:p>
          <a:p>
            <a:pPr>
              <a:defRPr/>
            </a:pPr>
            <a:r>
              <a:rPr lang="en-US" sz="2000" dirty="0"/>
              <a:t>	</a:t>
            </a:r>
            <a:r>
              <a:rPr lang="en-US" sz="2000" dirty="0" smtClean="0"/>
              <a:t>- Medical residency programs updated/prepared in 56</a:t>
            </a:r>
          </a:p>
          <a:p>
            <a:pPr>
              <a:defRPr/>
            </a:pPr>
            <a:r>
              <a:rPr lang="en-US" sz="2000" dirty="0"/>
              <a:t>	</a:t>
            </a:r>
            <a:r>
              <a:rPr lang="en-US" sz="2000" dirty="0" smtClean="0"/>
              <a:t> medical specialties</a:t>
            </a:r>
          </a:p>
          <a:p>
            <a:pPr>
              <a:defRPr/>
            </a:pPr>
            <a:r>
              <a:rPr lang="en-US" sz="2000" dirty="0"/>
              <a:t>▪ </a:t>
            </a:r>
            <a:r>
              <a:rPr lang="en-US" sz="2000" dirty="0" smtClean="0"/>
              <a:t> Certification exam system revised </a:t>
            </a:r>
          </a:p>
          <a:p>
            <a:pPr>
              <a:defRPr/>
            </a:pPr>
            <a:r>
              <a:rPr lang="en-US" sz="2000" dirty="0"/>
              <a:t>	</a:t>
            </a:r>
            <a:r>
              <a:rPr lang="en-US" sz="2000" dirty="0" smtClean="0"/>
              <a:t>- New </a:t>
            </a:r>
            <a:r>
              <a:rPr lang="en-US" sz="2000" dirty="0"/>
              <a:t>instrument for accreditation of continuous medical education </a:t>
            </a:r>
          </a:p>
          <a:p>
            <a:pPr>
              <a:defRPr/>
            </a:pPr>
            <a:r>
              <a:rPr lang="en-US" sz="2000" dirty="0" smtClean="0"/>
              <a:t>	  program developed</a:t>
            </a:r>
          </a:p>
          <a:p>
            <a:pPr>
              <a:defRPr/>
            </a:pPr>
            <a:endParaRPr lang="en-US" sz="2000" dirty="0" smtClean="0"/>
          </a:p>
          <a:p>
            <a:pPr>
              <a:defRPr/>
            </a:pPr>
            <a:r>
              <a:rPr lang="en-US" sz="2000" dirty="0"/>
              <a:t>▪ </a:t>
            </a:r>
            <a:r>
              <a:rPr lang="en-US" sz="2000" dirty="0" smtClean="0"/>
              <a:t>  Labor market analyses initiated</a:t>
            </a:r>
          </a:p>
          <a:p>
            <a:pPr marL="342900" indent="-342900">
              <a:buFont typeface="Arial" panose="020B0604020202020204" pitchFamily="34" charset="0"/>
              <a:buChar char="•"/>
              <a:defRPr/>
            </a:pPr>
            <a:endParaRPr lang="en-US" sz="2000" dirty="0"/>
          </a:p>
          <a:p>
            <a:pPr>
              <a:defRPr/>
            </a:pPr>
            <a:r>
              <a:rPr lang="en-US" sz="2000" dirty="0"/>
              <a:t>▪ </a:t>
            </a:r>
            <a:r>
              <a:rPr lang="en-US" sz="2000" dirty="0" smtClean="0"/>
              <a:t>  Medical residency programs in several specialties funded by the</a:t>
            </a:r>
          </a:p>
          <a:p>
            <a:pPr>
              <a:defRPr/>
            </a:pPr>
            <a:r>
              <a:rPr lang="en-US" sz="2000" dirty="0"/>
              <a:t> </a:t>
            </a:r>
            <a:r>
              <a:rPr lang="en-US" sz="2000" dirty="0" smtClean="0"/>
              <a:t>   government </a:t>
            </a:r>
          </a:p>
          <a:p>
            <a:pPr marL="285750" indent="-285750">
              <a:buFont typeface="Arial" panose="020B0604020202020204" pitchFamily="34" charset="0"/>
              <a:buChar char="•"/>
              <a:defRPr/>
            </a:pPr>
            <a:endParaRPr lang="en-US" sz="2000" dirty="0" smtClean="0"/>
          </a:p>
          <a:p>
            <a:pPr marL="285750" indent="-285750">
              <a:defRPr/>
            </a:pPr>
            <a:endParaRPr lang="en-US" sz="2000" dirty="0" smtClean="0"/>
          </a:p>
          <a:p>
            <a:pPr>
              <a:defRPr/>
            </a:pPr>
            <a:endParaRPr lang="en-US" sz="2000" dirty="0" smtClean="0"/>
          </a:p>
          <a:p>
            <a:pPr marL="800100" lvl="1" indent="-342900">
              <a:defRPr/>
            </a:pPr>
            <a:endParaRPr lang="ka-GE" dirty="0" smtClean="0"/>
          </a:p>
          <a:p>
            <a:pPr marL="285750" indent="-285750">
              <a:buFont typeface="Arial" panose="020B0604020202020204" pitchFamily="34" charset="0"/>
              <a:buChar char="•"/>
              <a:defRPr/>
            </a:pPr>
            <a:endParaRPr lang="ka-GE" sz="2000" dirty="0"/>
          </a:p>
          <a:p>
            <a:pPr>
              <a:defRPr/>
            </a:pPr>
            <a:endParaRPr lang="ka-GE" dirty="0"/>
          </a:p>
          <a:p>
            <a:pPr marL="285750" indent="-285750">
              <a:buFont typeface="Arial" panose="020B0604020202020204" pitchFamily="34" charset="0"/>
              <a:buChar char="•"/>
              <a:defRPr/>
            </a:pPr>
            <a:endParaRPr lang="ka-GE" dirty="0"/>
          </a:p>
          <a:p>
            <a:pPr>
              <a:defRPr/>
            </a:pPr>
            <a:endParaRPr lang="ka-GE" dirty="0"/>
          </a:p>
          <a:p>
            <a:pPr marL="285750" indent="-285750">
              <a:buFont typeface="Arial" panose="020B0604020202020204" pitchFamily="34" charset="0"/>
              <a:buChar char="•"/>
              <a:defRPr/>
            </a:pPr>
            <a:endParaRPr lang="ka-GE" dirty="0"/>
          </a:p>
        </p:txBody>
      </p:sp>
    </p:spTree>
    <p:extLst>
      <p:ext uri="{BB962C8B-B14F-4D97-AF65-F5344CB8AC3E}">
        <p14:creationId xmlns:p14="http://schemas.microsoft.com/office/powerpoint/2010/main" val="967196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5777378"/>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Title 1"/>
          <p:cNvSpPr txBox="1">
            <a:spLocks/>
          </p:cNvSpPr>
          <p:nvPr/>
        </p:nvSpPr>
        <p:spPr bwMode="auto">
          <a:xfrm>
            <a:off x="149225" y="127000"/>
            <a:ext cx="88280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ka-GE" sz="3200" b="1" dirty="0">
                <a:solidFill>
                  <a:srgbClr val="C00000"/>
                </a:solidFill>
                <a:latin typeface="Arial" panose="020B0604020202020204" pitchFamily="34" charset="0"/>
                <a:cs typeface="Arial" panose="020B0604020202020204" pitchFamily="34" charset="0"/>
              </a:rPr>
              <a:t>Unified Laboratory Network</a:t>
            </a:r>
          </a:p>
          <a:p>
            <a:pPr algn="ctr">
              <a:lnSpc>
                <a:spcPct val="100000"/>
              </a:lnSpc>
              <a:spcBef>
                <a:spcPct val="0"/>
              </a:spcBef>
              <a:buFontTx/>
              <a:buNone/>
            </a:pPr>
            <a:endParaRPr lang="en-US" altLang="ka-GE" sz="3200" b="1" dirty="0">
              <a:solidFill>
                <a:srgbClr val="C00000"/>
              </a:solidFill>
              <a:latin typeface="Sylfaen" panose="010A0502050306030303" pitchFamily="18" charset="0"/>
              <a:cs typeface="Arial" panose="020B0604020202020204" pitchFamily="34" charset="0"/>
            </a:endParaRPr>
          </a:p>
        </p:txBody>
      </p:sp>
      <p:pic>
        <p:nvPicPr>
          <p:cNvPr id="122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6370" y="673223"/>
            <a:ext cx="4189413" cy="2763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9" name="Rectangle 1"/>
          <p:cNvSpPr>
            <a:spLocks noChangeArrowheads="1"/>
          </p:cNvSpPr>
          <p:nvPr/>
        </p:nvSpPr>
        <p:spPr bwMode="auto">
          <a:xfrm>
            <a:off x="592931" y="5353612"/>
            <a:ext cx="2551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b="1" dirty="0">
                <a:solidFill>
                  <a:srgbClr val="C00000"/>
                </a:solidFill>
                <a:latin typeface="Arial" panose="020B0604020202020204" pitchFamily="34" charset="0"/>
                <a:cs typeface="Arial" panose="020B0604020202020204" pitchFamily="34" charset="0"/>
              </a:rPr>
              <a:t> </a:t>
            </a:r>
          </a:p>
          <a:p>
            <a:pPr>
              <a:lnSpc>
                <a:spcPct val="100000"/>
              </a:lnSpc>
              <a:spcBef>
                <a:spcPct val="0"/>
              </a:spcBef>
              <a:buFontTx/>
              <a:buNone/>
            </a:pPr>
            <a:endParaRPr lang="ka-GE" altLang="ka-GE" sz="1800" dirty="0">
              <a:latin typeface="Arial" panose="020B0604020202020204" pitchFamily="34" charset="0"/>
              <a:cs typeface="Arial" panose="020B0604020202020204" pitchFamily="34" charset="0"/>
            </a:endParaRPr>
          </a:p>
        </p:txBody>
      </p:sp>
      <p:sp>
        <p:nvSpPr>
          <p:cNvPr id="2" name="TextBox 1"/>
          <p:cNvSpPr txBox="1"/>
          <p:nvPr/>
        </p:nvSpPr>
        <p:spPr>
          <a:xfrm>
            <a:off x="5137962" y="636967"/>
            <a:ext cx="3646227" cy="369332"/>
          </a:xfrm>
          <a:prstGeom prst="rect">
            <a:avLst/>
          </a:prstGeom>
          <a:solidFill>
            <a:schemeClr val="bg1"/>
          </a:solidFill>
        </p:spPr>
        <p:txBody>
          <a:bodyPr wrap="square" rtlCol="0">
            <a:spAutoFit/>
          </a:bodyPr>
          <a:lstStyle/>
          <a:p>
            <a:pPr algn="ctr"/>
            <a:r>
              <a:rPr lang="en-US" b="1" dirty="0" smtClean="0">
                <a:solidFill>
                  <a:srgbClr val="C00000"/>
                </a:solidFill>
              </a:rPr>
              <a:t>One </a:t>
            </a:r>
            <a:r>
              <a:rPr lang="en-US" b="1" dirty="0">
                <a:solidFill>
                  <a:srgbClr val="C00000"/>
                </a:solidFill>
              </a:rPr>
              <a:t>Health                          </a:t>
            </a:r>
            <a:endParaRPr lang="ka-GE" b="1" dirty="0">
              <a:solidFill>
                <a:srgbClr val="C00000"/>
              </a:solidFill>
            </a:endParaRPr>
          </a:p>
        </p:txBody>
      </p:sp>
      <p:sp>
        <p:nvSpPr>
          <p:cNvPr id="4" name="TextBox 3"/>
          <p:cNvSpPr txBox="1"/>
          <p:nvPr/>
        </p:nvSpPr>
        <p:spPr>
          <a:xfrm>
            <a:off x="7668344" y="5770934"/>
            <a:ext cx="184731" cy="369332"/>
          </a:xfrm>
          <a:prstGeom prst="rect">
            <a:avLst/>
          </a:prstGeom>
          <a:noFill/>
        </p:spPr>
        <p:txBody>
          <a:bodyPr wrap="none" rtlCol="0">
            <a:spAutoFit/>
          </a:bodyPr>
          <a:lstStyle/>
          <a:p>
            <a:endParaRPr lang="ka-GE" dirty="0"/>
          </a:p>
        </p:txBody>
      </p:sp>
      <p:sp>
        <p:nvSpPr>
          <p:cNvPr id="16" name="Rectangle 4">
            <a:extLst>
              <a:ext uri="{FF2B5EF4-FFF2-40B4-BE49-F238E27FC236}">
                <a16:creationId xmlns:a16="http://schemas.microsoft.com/office/drawing/2014/main" xmlns="" id="{86A2BDD5-71CA-44EA-A04C-3CB51D5B3B2E}"/>
              </a:ext>
            </a:extLst>
          </p:cNvPr>
          <p:cNvSpPr>
            <a:spLocks noChangeArrowheads="1"/>
          </p:cNvSpPr>
          <p:nvPr/>
        </p:nvSpPr>
        <p:spPr bwMode="auto">
          <a:xfrm>
            <a:off x="4895999" y="3437060"/>
            <a:ext cx="43117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ka-GE" sz="1600" b="1" dirty="0">
                <a:solidFill>
                  <a:srgbClr val="C00000"/>
                </a:solidFill>
                <a:ea typeface="MS PGothic" panose="020B0600070205080204" pitchFamily="34" charset="-128"/>
              </a:rPr>
              <a:t>Electronic Integrated Disease Surveillance System (EIDSS</a:t>
            </a:r>
            <a:r>
              <a:rPr lang="en-US" altLang="ka-GE" sz="1600" b="1" dirty="0" smtClean="0">
                <a:solidFill>
                  <a:srgbClr val="C00000"/>
                </a:solidFill>
                <a:ea typeface="MS PGothic" panose="020B0600070205080204" pitchFamily="34" charset="-128"/>
              </a:rPr>
              <a:t>):</a:t>
            </a:r>
            <a:r>
              <a:rPr lang="ka-GE" altLang="ka-GE" sz="1600" b="1" dirty="0" smtClean="0">
                <a:solidFill>
                  <a:srgbClr val="C00000"/>
                </a:solidFill>
                <a:ea typeface="MS PGothic" panose="020B0600070205080204" pitchFamily="34" charset="-128"/>
              </a:rPr>
              <a:t>  </a:t>
            </a:r>
            <a:endParaRPr lang="en-US" altLang="ka-GE" sz="1600" b="1" dirty="0">
              <a:solidFill>
                <a:srgbClr val="C00000"/>
              </a:solidFill>
              <a:ea typeface="MS PGothic" panose="020B0600070205080204" pitchFamily="34" charset="-128"/>
            </a:endParaRPr>
          </a:p>
          <a:p>
            <a:pPr>
              <a:spcBef>
                <a:spcPct val="0"/>
              </a:spcBef>
              <a:buFontTx/>
              <a:buNone/>
            </a:pPr>
            <a:endParaRPr lang="en-US" altLang="ka-GE" sz="1600" b="1" dirty="0">
              <a:solidFill>
                <a:srgbClr val="C00000"/>
              </a:solidFill>
              <a:ea typeface="MS PGothic" panose="020B0600070205080204" pitchFamily="34" charset="-128"/>
            </a:endParaRPr>
          </a:p>
          <a:p>
            <a:pPr>
              <a:spcBef>
                <a:spcPct val="0"/>
              </a:spcBef>
              <a:buFontTx/>
              <a:buNone/>
            </a:pPr>
            <a:r>
              <a:rPr lang="ka-GE" altLang="ka-GE" sz="1600" b="1" dirty="0">
                <a:solidFill>
                  <a:srgbClr val="C00000"/>
                </a:solidFill>
                <a:ea typeface="MS PGothic" panose="020B0600070205080204" pitchFamily="34" charset="-128"/>
              </a:rPr>
              <a:t>72 </a:t>
            </a:r>
            <a:r>
              <a:rPr lang="en-US" altLang="ka-GE" sz="1600" b="1" dirty="0">
                <a:solidFill>
                  <a:srgbClr val="003366"/>
                </a:solidFill>
                <a:ea typeface="MS PGothic" panose="020B0600070205080204" pitchFamily="34" charset="-128"/>
              </a:rPr>
              <a:t>notifiable diseases</a:t>
            </a:r>
          </a:p>
          <a:p>
            <a:pPr>
              <a:spcBef>
                <a:spcPct val="0"/>
              </a:spcBef>
              <a:buFontTx/>
              <a:buNone/>
            </a:pPr>
            <a:r>
              <a:rPr lang="en-US" altLang="ka-GE" sz="1600" b="1" dirty="0" smtClean="0">
                <a:solidFill>
                  <a:srgbClr val="C00000"/>
                </a:solidFill>
                <a:ea typeface="MS PGothic" panose="020B0600070205080204" pitchFamily="34" charset="-128"/>
              </a:rPr>
              <a:t>200 </a:t>
            </a:r>
            <a:r>
              <a:rPr lang="en-US" altLang="ka-GE" sz="1600" b="1" dirty="0">
                <a:solidFill>
                  <a:srgbClr val="003366"/>
                </a:solidFill>
                <a:ea typeface="MS PGothic" panose="020B0600070205080204" pitchFamily="34" charset="-128"/>
              </a:rPr>
              <a:t>entry points</a:t>
            </a:r>
            <a:endParaRPr lang="ka-GE" altLang="ka-GE" sz="1600" b="1" dirty="0">
              <a:solidFill>
                <a:srgbClr val="003366"/>
              </a:solidFill>
              <a:ea typeface="MS PGothic" panose="020B0600070205080204" pitchFamily="34" charset="-128"/>
            </a:endParaRPr>
          </a:p>
        </p:txBody>
      </p:sp>
      <p:pic>
        <p:nvPicPr>
          <p:cNvPr id="5" name="Picture 4"/>
          <p:cNvPicPr>
            <a:picLocks noChangeAspect="1"/>
          </p:cNvPicPr>
          <p:nvPr/>
        </p:nvPicPr>
        <p:blipFill>
          <a:blip r:embed="rId4"/>
          <a:stretch>
            <a:fillRect/>
          </a:stretch>
        </p:blipFill>
        <p:spPr>
          <a:xfrm>
            <a:off x="149225" y="589962"/>
            <a:ext cx="4566791" cy="2844800"/>
          </a:xfrm>
          <a:prstGeom prst="rect">
            <a:avLst/>
          </a:prstGeom>
        </p:spPr>
      </p:pic>
      <p:sp>
        <p:nvSpPr>
          <p:cNvPr id="9" name="TextBox 8"/>
          <p:cNvSpPr txBox="1"/>
          <p:nvPr/>
        </p:nvSpPr>
        <p:spPr>
          <a:xfrm>
            <a:off x="179512" y="945480"/>
            <a:ext cx="3288080" cy="369332"/>
          </a:xfrm>
          <a:prstGeom prst="rect">
            <a:avLst/>
          </a:prstGeom>
          <a:solidFill>
            <a:schemeClr val="bg1"/>
          </a:solidFill>
        </p:spPr>
        <p:txBody>
          <a:bodyPr wrap="none" rtlCol="0">
            <a:spAutoFit/>
          </a:bodyPr>
          <a:lstStyle/>
          <a:p>
            <a:r>
              <a:rPr lang="en-US" dirty="0">
                <a:solidFill>
                  <a:srgbClr val="C00000"/>
                </a:solidFill>
              </a:rPr>
              <a:t>Public Health Network             </a:t>
            </a:r>
            <a:endParaRPr lang="ka-GE" dirty="0">
              <a:solidFill>
                <a:srgbClr val="C00000"/>
              </a:solidFill>
            </a:endParaRPr>
          </a:p>
        </p:txBody>
      </p:sp>
      <p:pic>
        <p:nvPicPr>
          <p:cNvPr id="13" name="Picture 4" descr="https://sites.ch2m.com/sites/BTRIC-Georgia/PublishingImages/CPHR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83" y="4629557"/>
            <a:ext cx="2550655" cy="163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ChangeArrowheads="1"/>
          </p:cNvSpPr>
          <p:nvPr/>
        </p:nvSpPr>
        <p:spPr bwMode="auto">
          <a:xfrm>
            <a:off x="113783" y="4037887"/>
            <a:ext cx="30866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C00000"/>
                </a:solidFill>
                <a:latin typeface="Arial" charset="0"/>
              </a:rPr>
              <a:t>R. Lugar Center for Public Health Research</a:t>
            </a:r>
            <a:r>
              <a:rPr lang="ka-GE" altLang="en-US" sz="1800" dirty="0">
                <a:solidFill>
                  <a:srgbClr val="C00000"/>
                </a:solidFill>
                <a:latin typeface="Arial" charset="0"/>
              </a:rPr>
              <a:t> </a:t>
            </a:r>
          </a:p>
        </p:txBody>
      </p:sp>
      <p:sp>
        <p:nvSpPr>
          <p:cNvPr id="20" name="Rectangle 1"/>
          <p:cNvSpPr>
            <a:spLocks noChangeArrowheads="1"/>
          </p:cNvSpPr>
          <p:nvPr/>
        </p:nvSpPr>
        <p:spPr bwMode="auto">
          <a:xfrm>
            <a:off x="2487683" y="4609897"/>
            <a:ext cx="162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600" b="1" dirty="0" smtClean="0">
                <a:solidFill>
                  <a:srgbClr val="C00000"/>
                </a:solidFill>
                <a:latin typeface="Arial" panose="020B0604020202020204" pitchFamily="34" charset="0"/>
              </a:rPr>
              <a:t>ISO </a:t>
            </a:r>
            <a:r>
              <a:rPr lang="en-US" altLang="en-US" sz="1600" b="1" dirty="0">
                <a:solidFill>
                  <a:srgbClr val="C00000"/>
                </a:solidFill>
                <a:latin typeface="Arial" panose="020B0604020202020204" pitchFamily="34" charset="0"/>
              </a:rPr>
              <a:t>15189 accreditation </a:t>
            </a:r>
            <a:endParaRPr lang="ka-GE" altLang="en-US" sz="1600" b="1" dirty="0">
              <a:solidFill>
                <a:srgbClr val="C00000"/>
              </a:solidFill>
              <a:latin typeface="Arial" panose="020B0604020202020204" pitchFamily="34" charset="0"/>
            </a:endParaRPr>
          </a:p>
        </p:txBody>
      </p:sp>
      <p:sp>
        <p:nvSpPr>
          <p:cNvPr id="6" name="Rectangle 5"/>
          <p:cNvSpPr/>
          <p:nvPr/>
        </p:nvSpPr>
        <p:spPr>
          <a:xfrm>
            <a:off x="2302576" y="5291751"/>
            <a:ext cx="2596581" cy="830997"/>
          </a:xfrm>
          <a:prstGeom prst="rect">
            <a:avLst/>
          </a:prstGeom>
        </p:spPr>
        <p:txBody>
          <a:bodyPr wrap="square">
            <a:spAutoFit/>
          </a:bodyPr>
          <a:lstStyle/>
          <a:p>
            <a:pPr lvl="1" eaLnBrk="1" fontAlgn="auto" hangingPunct="1">
              <a:spcBef>
                <a:spcPct val="50000"/>
              </a:spcBef>
              <a:spcAft>
                <a:spcPts val="0"/>
              </a:spcAft>
              <a:defRPr/>
            </a:pPr>
            <a:r>
              <a:rPr lang="en-US" altLang="en-US" sz="1200" b="1" dirty="0">
                <a:solidFill>
                  <a:srgbClr val="C00000"/>
                </a:solidFill>
              </a:rPr>
              <a:t>3 Labs accredited by WHO </a:t>
            </a:r>
          </a:p>
          <a:p>
            <a:pPr marL="742950" lvl="1" indent="-285750">
              <a:buFontTx/>
              <a:buChar char="-"/>
              <a:defRPr/>
            </a:pPr>
            <a:r>
              <a:rPr lang="en-US" altLang="en-US" sz="1200" b="1" dirty="0">
                <a:solidFill>
                  <a:srgbClr val="003366"/>
                </a:solidFill>
              </a:rPr>
              <a:t>Polio</a:t>
            </a:r>
          </a:p>
          <a:p>
            <a:pPr marL="742950" lvl="1" indent="-285750">
              <a:buFontTx/>
              <a:buChar char="-"/>
              <a:defRPr/>
            </a:pPr>
            <a:r>
              <a:rPr lang="en-US" altLang="en-US" sz="1200" b="1" dirty="0">
                <a:solidFill>
                  <a:srgbClr val="003366"/>
                </a:solidFill>
              </a:rPr>
              <a:t>Influenza</a:t>
            </a:r>
          </a:p>
          <a:p>
            <a:pPr marL="742950" lvl="1" indent="-285750">
              <a:buFontTx/>
              <a:buChar char="-"/>
              <a:defRPr/>
            </a:pPr>
            <a:r>
              <a:rPr lang="en-US" altLang="en-US" sz="1200" b="1" dirty="0">
                <a:solidFill>
                  <a:srgbClr val="003366"/>
                </a:solidFill>
              </a:rPr>
              <a:t>Measles/Rubella</a:t>
            </a:r>
          </a:p>
        </p:txBody>
      </p:sp>
      <p:pic>
        <p:nvPicPr>
          <p:cNvPr id="21"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9157" y="5089619"/>
            <a:ext cx="24892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10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Challenges </a:t>
            </a:r>
            <a:r>
              <a:rPr lang="ka-GE" dirty="0" smtClean="0">
                <a:solidFill>
                  <a:srgbClr val="002060"/>
                </a:solidFill>
                <a:effectLst/>
                <a:latin typeface="+mn-lt"/>
                <a:cs typeface="Arial" panose="020B0604020202020204" pitchFamily="34" charset="0"/>
              </a:rPr>
              <a:t>...</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382000" cy="4525963"/>
          </a:xfrm>
        </p:spPr>
        <p:txBody>
          <a:bodyPr>
            <a:norm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endParaRPr lang="en-GB" b="0" dirty="0">
              <a:latin typeface="Arial" panose="020B0604020202020204" pitchFamily="34" charset="0"/>
              <a:cs typeface="Arial" panose="020B0604020202020204" pitchFamily="34" charset="0"/>
            </a:endParaRPr>
          </a:p>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high out-of-pocket </a:t>
            </a:r>
            <a:r>
              <a:rPr lang="en-GB" b="0" dirty="0" smtClean="0">
                <a:latin typeface="Arial" panose="020B0604020202020204" pitchFamily="34" charset="0"/>
                <a:cs typeface="Arial" panose="020B0604020202020204" pitchFamily="34" charset="0"/>
              </a:rPr>
              <a:t>payments</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Service delivery model is biased towards </a:t>
            </a:r>
          </a:p>
          <a:p>
            <a:pPr marL="0" indent="0">
              <a:buNone/>
            </a:pPr>
            <a:r>
              <a:rPr lang="en-US" b="0" dirty="0" smtClean="0">
                <a:latin typeface="Arial" panose="020B0604020202020204" pitchFamily="34" charset="0"/>
                <a:cs typeface="Arial" panose="020B0604020202020204" pitchFamily="34" charset="0"/>
              </a:rPr>
              <a:t>     hospital/emergency services, and less primary care </a:t>
            </a:r>
          </a:p>
          <a:p>
            <a:pPr marL="0" indent="0">
              <a:buNone/>
            </a:pPr>
            <a:r>
              <a:rPr lang="en-US" b="0" dirty="0" smtClean="0">
                <a:latin typeface="Arial" panose="020B0604020202020204" pitchFamily="34" charset="0"/>
                <a:cs typeface="Arial" panose="020B0604020202020204" pitchFamily="34" charset="0"/>
              </a:rPr>
              <a:t>     centered</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Purchasing strategies are low effective at ensuring quality</a:t>
            </a:r>
          </a:p>
          <a:p>
            <a:pPr marL="0" indent="0">
              <a:buNone/>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and containing costs</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16</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4078451427"/>
              </p:ext>
            </p:extLst>
          </p:nvPr>
        </p:nvGraphicFramePr>
        <p:xfrm>
          <a:off x="-381000" y="60960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75111"/>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764427" y="851530"/>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29201" y="889823"/>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764428" y="1577081"/>
            <a:ext cx="2952088" cy="523220"/>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11 months of </a:t>
            </a:r>
            <a:r>
              <a:rPr lang="ka-GE" sz="1400" dirty="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132829"/>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785210" y="2132828"/>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37586" y="1609430"/>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a:solidFill>
                  <a:schemeClr val="bg1"/>
                </a:solidFill>
              </a:rPr>
              <a:t>4.</a:t>
            </a:r>
            <a:r>
              <a:rPr lang="ka-GE" sz="1600" b="1" dirty="0">
                <a:solidFill>
                  <a:schemeClr val="bg1"/>
                </a:solidFill>
              </a:rPr>
              <a:t>8</a:t>
            </a:r>
            <a:r>
              <a:rPr lang="en-US" sz="1600" b="1" dirty="0">
                <a:solidFill>
                  <a:schemeClr val="bg1"/>
                </a:solidFill>
              </a:rPr>
              <a:t> %</a:t>
            </a:r>
          </a:p>
        </p:txBody>
      </p:sp>
      <p:graphicFrame>
        <p:nvGraphicFramePr>
          <p:cNvPr id="13" name="Chart 12"/>
          <p:cNvGraphicFramePr/>
          <p:nvPr>
            <p:extLst>
              <p:ext uri="{D42A27DB-BD31-4B8C-83A1-F6EECF244321}">
                <p14:modId xmlns:p14="http://schemas.microsoft.com/office/powerpoint/2010/main" val="1016104193"/>
              </p:ext>
            </p:extLst>
          </p:nvPr>
        </p:nvGraphicFramePr>
        <p:xfrm>
          <a:off x="4800599" y="3429000"/>
          <a:ext cx="4194681" cy="2476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1306437986"/>
              </p:ext>
            </p:extLst>
          </p:nvPr>
        </p:nvGraphicFramePr>
        <p:xfrm>
          <a:off x="-381000" y="3581400"/>
          <a:ext cx="5314220" cy="228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1786126183"/>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2016</a:t>
              </a: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13 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2009-2016</a:t>
              </a: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347588841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949151966"/>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5560</TotalTime>
  <Words>2142</Words>
  <Application>Microsoft Office PowerPoint</Application>
  <PresentationFormat>On-screen Show (4:3)</PresentationFormat>
  <Paragraphs>295</Paragraphs>
  <Slides>22</Slides>
  <Notes>17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7" baseType="lpstr">
      <vt:lpstr>MS PGothic</vt:lpstr>
      <vt:lpstr>MS PGothic</vt:lpstr>
      <vt:lpstr>Andes ExtraLight</vt:lpstr>
      <vt:lpstr>Arial</vt:lpstr>
      <vt:lpstr>Arial Narrow</vt:lpstr>
      <vt:lpstr>BPG Mrgvlovani Caps 2010</vt:lpstr>
      <vt:lpstr>Calibri</vt:lpstr>
      <vt:lpstr>Century Schoolbook</vt:lpstr>
      <vt:lpstr>DejaVu Sans</vt:lpstr>
      <vt:lpstr>Sylfaen</vt:lpstr>
      <vt:lpstr>Times New Roman</vt:lpstr>
      <vt:lpstr>Tw Cen MT</vt:lpstr>
      <vt:lpstr>Wingdings</vt:lpstr>
      <vt:lpstr>სოფლის ექიმი პჯდ საბჭო 21 01 14 (4)</vt:lpstr>
      <vt:lpstr>Microsoft Excel Chart</vt:lpstr>
      <vt:lpstr> HEALTH SYSTEM ACHIEVEMENTS AND CHALLENGES GEORGIA   </vt:lpstr>
      <vt:lpstr>25 years: Collapse, Stabilization, Acceleration, Development …</vt:lpstr>
      <vt:lpstr>Demographic and Socio-Economic Situation, 2016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Coverage of Healthcare services</vt:lpstr>
      <vt:lpstr>National Hepatitis C Elimination Program  </vt:lpstr>
      <vt:lpstr>Strategies adopted by Government </vt:lpstr>
      <vt:lpstr>Maternal and Child Health</vt:lpstr>
      <vt:lpstr>Health management Information system</vt:lpstr>
      <vt:lpstr>PowerPoint Presentation</vt:lpstr>
      <vt:lpstr>PowerPoint Presentation</vt:lpstr>
      <vt:lpstr>PowerPoint Presentation</vt:lpstr>
      <vt:lpstr>PowerPoint Presentation</vt:lpstr>
      <vt:lpstr>Challenges ...</vt:lpstr>
      <vt:lpstr>PowerPoint Presentation</vt:lpstr>
    </vt:vector>
  </TitlesOfParts>
  <Company>SSA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Amiran Gamkrelidze</cp:lastModifiedBy>
  <cp:revision>621</cp:revision>
  <cp:lastPrinted>2017-11-27T07:20:42Z</cp:lastPrinted>
  <dcterms:created xsi:type="dcterms:W3CDTF">2012-02-03T10:47:59Z</dcterms:created>
  <dcterms:modified xsi:type="dcterms:W3CDTF">2018-01-16T12:12:14Z</dcterms:modified>
</cp:coreProperties>
</file>