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57" r:id="rId3"/>
    <p:sldId id="302" r:id="rId4"/>
    <p:sldId id="356" r:id="rId5"/>
    <p:sldId id="354" r:id="rId6"/>
    <p:sldId id="357" r:id="rId7"/>
    <p:sldId id="355" r:id="rId8"/>
    <p:sldId id="358" r:id="rId9"/>
    <p:sldId id="305" r:id="rId10"/>
    <p:sldId id="259" r:id="rId11"/>
    <p:sldId id="340" r:id="rId12"/>
    <p:sldId id="331" r:id="rId13"/>
    <p:sldId id="332" r:id="rId14"/>
    <p:sldId id="279" r:id="rId15"/>
    <p:sldId id="359" r:id="rId16"/>
    <p:sldId id="3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899" autoAdjust="0"/>
  </p:normalViewPr>
  <p:slideViewPr>
    <p:cSldViewPr snapToGrid="0">
      <p:cViewPr varScale="1">
        <p:scale>
          <a:sx n="107" d="100"/>
          <a:sy n="107"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416046\Documents\Work\GEO\2018%20Poverty%20Assessment\Available%20poverty%20estimates%20-%20Nov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416046\Documents\Work\GEO\2018%20Poverty%20Assessment\Available%20poverty%20estimates%20-%20Nov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b416046\Documents\Work\GEO\2018%20Poverty%20Assessment\Available%20poverty%20estimates%20-%20Nov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worldbankgroup-my.sharepoint.com/personal/jazevedo_worldbank_org/Documents/01.ECA/01.ECCU5/01.EU_POV_MAP/01.Bulgaria/04.results/geographical_alignment@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worldbankgroup-my.sharepoint.com/personal/jazevedo_worldbank_org/Documents/01.ECA/01.ECCU5/01.EU_POV_MAP/01.Bulgaria/04.results/geographical_alignment@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National Poverty –</a:t>
            </a:r>
            <a:r>
              <a:rPr lang="en-US" baseline="0" dirty="0"/>
              <a:t> Georgia 2010 and 2016</a:t>
            </a:r>
            <a:endParaRPr lang="en-US" dirty="0"/>
          </a:p>
        </c:rich>
      </c:tx>
      <c:overlay val="0"/>
    </c:title>
    <c:autoTitleDeleted val="0"/>
    <c:plotArea>
      <c:layout>
        <c:manualLayout>
          <c:layoutTarget val="inner"/>
          <c:xMode val="edge"/>
          <c:yMode val="edge"/>
          <c:x val="8.7074833467598728E-2"/>
          <c:y val="0.16092615661114745"/>
          <c:w val="0.88872274629037706"/>
          <c:h val="0.54002566960277709"/>
        </c:manualLayout>
      </c:layout>
      <c:barChart>
        <c:barDir val="col"/>
        <c:grouping val="clustered"/>
        <c:varyColors val="0"/>
        <c:ser>
          <c:idx val="0"/>
          <c:order val="0"/>
          <c:tx>
            <c:strRef>
              <c:f>Sheet1!$S$291</c:f>
              <c:strCache>
                <c:ptCount val="1"/>
                <c:pt idx="0">
                  <c:v>2010</c:v>
                </c:pt>
              </c:strCache>
            </c:strRef>
          </c:tx>
          <c:spPr>
            <a:solidFill>
              <a:schemeClr val="accent2"/>
            </a:solidFill>
          </c:spPr>
          <c:invertIfNegative val="0"/>
          <c:dPt>
            <c:idx val="5"/>
            <c:invertIfNegative val="0"/>
            <c:bubble3D val="0"/>
            <c:spPr>
              <a:solidFill>
                <a:schemeClr val="accent6">
                  <a:lumMod val="50000"/>
                </a:schemeClr>
              </a:solidFill>
            </c:spPr>
            <c:extLst>
              <c:ext xmlns:c16="http://schemas.microsoft.com/office/drawing/2014/chart" uri="{C3380CC4-5D6E-409C-BE32-E72D297353CC}">
                <c16:uniqueId val="{00000001-088F-461C-96DF-A1643F841D7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Sheet1!$Q$292:$Q$302</c:f>
              <c:strCache>
                <c:ptCount val="11"/>
                <c:pt idx="0">
                  <c:v>Mtskheta-Mtianeti</c:v>
                </c:pt>
                <c:pt idx="1">
                  <c:v>Shida Kartli</c:v>
                </c:pt>
                <c:pt idx="2">
                  <c:v>Kvemo Kartli</c:v>
                </c:pt>
                <c:pt idx="3">
                  <c:v>Adjara A.R.</c:v>
                </c:pt>
                <c:pt idx="4">
                  <c:v>Kakheti</c:v>
                </c:pt>
                <c:pt idx="5">
                  <c:v>National</c:v>
                </c:pt>
                <c:pt idx="6">
                  <c:v>Imereti, R-L and KS</c:v>
                </c:pt>
                <c:pt idx="7">
                  <c:v>Guria</c:v>
                </c:pt>
                <c:pt idx="8">
                  <c:v>Samegrelo-ZS</c:v>
                </c:pt>
                <c:pt idx="9">
                  <c:v>Tbilisi</c:v>
                </c:pt>
                <c:pt idx="10">
                  <c:v>Samtskhe-Javakh.</c:v>
                </c:pt>
              </c:strCache>
            </c:strRef>
          </c:cat>
          <c:val>
            <c:numRef>
              <c:f>Sheet1!$S$292:$S$302</c:f>
              <c:numCache>
                <c:formatCode>0.0</c:formatCode>
                <c:ptCount val="11"/>
                <c:pt idx="0">
                  <c:v>46.231940000000002</c:v>
                </c:pt>
                <c:pt idx="1">
                  <c:v>39.977020000000003</c:v>
                </c:pt>
                <c:pt idx="2">
                  <c:v>49.117179999999998</c:v>
                </c:pt>
                <c:pt idx="3">
                  <c:v>37.86448</c:v>
                </c:pt>
                <c:pt idx="4">
                  <c:v>47.513069999999999</c:v>
                </c:pt>
                <c:pt idx="5">
                  <c:v>36.138399999999997</c:v>
                </c:pt>
                <c:pt idx="6">
                  <c:v>32.107860000000002</c:v>
                </c:pt>
                <c:pt idx="7">
                  <c:v>39.285960000000003</c:v>
                </c:pt>
                <c:pt idx="8">
                  <c:v>36.759070000000001</c:v>
                </c:pt>
                <c:pt idx="9">
                  <c:v>27.803820000000002</c:v>
                </c:pt>
                <c:pt idx="10">
                  <c:v>31.729340000000001</c:v>
                </c:pt>
              </c:numCache>
            </c:numRef>
          </c:val>
          <c:extLst>
            <c:ext xmlns:c16="http://schemas.microsoft.com/office/drawing/2014/chart" uri="{C3380CC4-5D6E-409C-BE32-E72D297353CC}">
              <c16:uniqueId val="{00000002-088F-461C-96DF-A1643F841D71}"/>
            </c:ext>
          </c:extLst>
        </c:ser>
        <c:ser>
          <c:idx val="2"/>
          <c:order val="1"/>
          <c:tx>
            <c:strRef>
              <c:f>Sheet1!$U$291</c:f>
              <c:strCache>
                <c:ptCount val="1"/>
                <c:pt idx="0">
                  <c:v>2016</c:v>
                </c:pt>
              </c:strCache>
            </c:strRef>
          </c:tx>
          <c:invertIfNegative val="0"/>
          <c:dPt>
            <c:idx val="5"/>
            <c:invertIfNegative val="0"/>
            <c:bubble3D val="0"/>
            <c:spPr>
              <a:solidFill>
                <a:schemeClr val="accent6">
                  <a:lumMod val="75000"/>
                </a:schemeClr>
              </a:solidFill>
            </c:spPr>
            <c:extLst>
              <c:ext xmlns:c16="http://schemas.microsoft.com/office/drawing/2014/chart" uri="{C3380CC4-5D6E-409C-BE32-E72D297353CC}">
                <c16:uniqueId val="{00000004-088F-461C-96DF-A1643F841D71}"/>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Sheet1!$Q$292:$Q$302</c:f>
              <c:strCache>
                <c:ptCount val="11"/>
                <c:pt idx="0">
                  <c:v>Mtskheta-Mtianeti</c:v>
                </c:pt>
                <c:pt idx="1">
                  <c:v>Shida Kartli</c:v>
                </c:pt>
                <c:pt idx="2">
                  <c:v>Kvemo Kartli</c:v>
                </c:pt>
                <c:pt idx="3">
                  <c:v>Adjara A.R.</c:v>
                </c:pt>
                <c:pt idx="4">
                  <c:v>Kakheti</c:v>
                </c:pt>
                <c:pt idx="5">
                  <c:v>National</c:v>
                </c:pt>
                <c:pt idx="6">
                  <c:v>Imereti, R-L and KS</c:v>
                </c:pt>
                <c:pt idx="7">
                  <c:v>Guria</c:v>
                </c:pt>
                <c:pt idx="8">
                  <c:v>Samegrelo-ZS</c:v>
                </c:pt>
                <c:pt idx="9">
                  <c:v>Tbilisi</c:v>
                </c:pt>
                <c:pt idx="10">
                  <c:v>Samtskhe-Javakh.</c:v>
                </c:pt>
              </c:strCache>
            </c:strRef>
          </c:cat>
          <c:val>
            <c:numRef>
              <c:f>Sheet1!$U$292:$U$302</c:f>
              <c:numCache>
                <c:formatCode>0.0</c:formatCode>
                <c:ptCount val="11"/>
                <c:pt idx="0">
                  <c:v>39.486020000000003</c:v>
                </c:pt>
                <c:pt idx="1">
                  <c:v>32.559579999999997</c:v>
                </c:pt>
                <c:pt idx="2">
                  <c:v>30.89113</c:v>
                </c:pt>
                <c:pt idx="3">
                  <c:v>26.793620000000001</c:v>
                </c:pt>
                <c:pt idx="4">
                  <c:v>25.83653</c:v>
                </c:pt>
                <c:pt idx="5">
                  <c:v>21.2805</c:v>
                </c:pt>
                <c:pt idx="6">
                  <c:v>19.399190000000001</c:v>
                </c:pt>
                <c:pt idx="7">
                  <c:v>18.550070000000002</c:v>
                </c:pt>
                <c:pt idx="8">
                  <c:v>18.416799999999999</c:v>
                </c:pt>
                <c:pt idx="9">
                  <c:v>13.723560000000001</c:v>
                </c:pt>
                <c:pt idx="10">
                  <c:v>11.756169999999999</c:v>
                </c:pt>
              </c:numCache>
            </c:numRef>
          </c:val>
          <c:extLst>
            <c:ext xmlns:c16="http://schemas.microsoft.com/office/drawing/2014/chart" uri="{C3380CC4-5D6E-409C-BE32-E72D297353CC}">
              <c16:uniqueId val="{00000005-088F-461C-96DF-A1643F841D71}"/>
            </c:ext>
          </c:extLst>
        </c:ser>
        <c:dLbls>
          <c:showLegendKey val="0"/>
          <c:showVal val="0"/>
          <c:showCatName val="0"/>
          <c:showSerName val="0"/>
          <c:showPercent val="0"/>
          <c:showBubbleSize val="0"/>
        </c:dLbls>
        <c:gapWidth val="150"/>
        <c:overlap val="50"/>
        <c:axId val="784418472"/>
        <c:axId val="784418864"/>
      </c:barChart>
      <c:catAx>
        <c:axId val="78441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84418864"/>
        <c:crosses val="autoZero"/>
        <c:auto val="1"/>
        <c:lblAlgn val="ctr"/>
        <c:lblOffset val="100"/>
        <c:noMultiLvlLbl val="0"/>
      </c:catAx>
      <c:valAx>
        <c:axId val="784418864"/>
        <c:scaling>
          <c:orientation val="minMax"/>
          <c:max val="5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784418472"/>
        <c:crosses val="autoZero"/>
        <c:crossBetween val="between"/>
      </c:valAx>
    </c:plotArea>
    <c:legend>
      <c:legendPos val="b"/>
      <c:layout>
        <c:manualLayout>
          <c:xMode val="edge"/>
          <c:yMode val="edge"/>
          <c:x val="0.72248074726343081"/>
          <c:y val="8.7965614439909232E-2"/>
          <c:w val="0.24771990657131163"/>
          <c:h val="6.9231253785584507E-2"/>
        </c:manualLayout>
      </c:layout>
      <c:overlay val="0"/>
      <c:spPr>
        <a:noFill/>
        <a:ln>
          <a:noFill/>
        </a:ln>
        <a:effectLst/>
      </c:spPr>
      <c:txPr>
        <a:bodyPr rot="0" vert="horz"/>
        <a:lstStyle/>
        <a:p>
          <a:pPr>
            <a:defRPr/>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National Poverty –</a:t>
            </a:r>
            <a:r>
              <a:rPr lang="en-US" baseline="0" dirty="0"/>
              <a:t> Georgia 2010 and 2016</a:t>
            </a:r>
            <a:endParaRPr lang="en-US" dirty="0"/>
          </a:p>
        </c:rich>
      </c:tx>
      <c:overlay val="0"/>
    </c:title>
    <c:autoTitleDeleted val="0"/>
    <c:plotArea>
      <c:layout>
        <c:manualLayout>
          <c:layoutTarget val="inner"/>
          <c:xMode val="edge"/>
          <c:yMode val="edge"/>
          <c:x val="8.7074833467598728E-2"/>
          <c:y val="0.16092615661114745"/>
          <c:w val="0.88872274629037706"/>
          <c:h val="0.54002566960277709"/>
        </c:manualLayout>
      </c:layout>
      <c:barChart>
        <c:barDir val="col"/>
        <c:grouping val="clustered"/>
        <c:varyColors val="0"/>
        <c:dLbls>
          <c:showLegendKey val="0"/>
          <c:showVal val="0"/>
          <c:showCatName val="0"/>
          <c:showSerName val="0"/>
          <c:showPercent val="0"/>
          <c:showBubbleSize val="0"/>
        </c:dLbls>
        <c:gapWidth val="150"/>
        <c:overlap val="50"/>
        <c:axId val="784418472"/>
        <c:axId val="784418864"/>
      </c:barChart>
      <c:catAx>
        <c:axId val="784418472"/>
        <c:scaling>
          <c:orientation val="minMax"/>
        </c:scaling>
        <c:delete val="1"/>
        <c:axPos val="b"/>
        <c:numFmt formatCode="General" sourceLinked="1"/>
        <c:majorTickMark val="none"/>
        <c:minorTickMark val="none"/>
        <c:tickLblPos val="nextTo"/>
        <c:crossAx val="784418864"/>
        <c:crosses val="autoZero"/>
        <c:auto val="1"/>
        <c:lblAlgn val="ctr"/>
        <c:lblOffset val="100"/>
        <c:noMultiLvlLbl val="0"/>
      </c:catAx>
      <c:valAx>
        <c:axId val="784418864"/>
        <c:scaling>
          <c:orientation val="minMax"/>
          <c:max val="5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784418472"/>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National Poverty –</a:t>
            </a:r>
            <a:r>
              <a:rPr lang="en-US" baseline="0" dirty="0"/>
              <a:t> Georgia 2010 and 2016</a:t>
            </a:r>
            <a:endParaRPr lang="en-US" dirty="0"/>
          </a:p>
        </c:rich>
      </c:tx>
      <c:overlay val="0"/>
    </c:title>
    <c:autoTitleDeleted val="0"/>
    <c:plotArea>
      <c:layout>
        <c:manualLayout>
          <c:layoutTarget val="inner"/>
          <c:xMode val="edge"/>
          <c:yMode val="edge"/>
          <c:x val="8.7074833467598728E-2"/>
          <c:y val="0.16092615661114745"/>
          <c:w val="0.88872274629037706"/>
          <c:h val="0.54002566960277709"/>
        </c:manualLayout>
      </c:layout>
      <c:barChart>
        <c:barDir val="col"/>
        <c:grouping val="clustered"/>
        <c:varyColors val="0"/>
        <c:dLbls>
          <c:showLegendKey val="0"/>
          <c:showVal val="0"/>
          <c:showCatName val="0"/>
          <c:showSerName val="0"/>
          <c:showPercent val="0"/>
          <c:showBubbleSize val="0"/>
        </c:dLbls>
        <c:gapWidth val="150"/>
        <c:overlap val="50"/>
        <c:axId val="784418472"/>
        <c:axId val="784418864"/>
      </c:barChart>
      <c:catAx>
        <c:axId val="784418472"/>
        <c:scaling>
          <c:orientation val="minMax"/>
        </c:scaling>
        <c:delete val="1"/>
        <c:axPos val="b"/>
        <c:numFmt formatCode="General" sourceLinked="1"/>
        <c:majorTickMark val="none"/>
        <c:minorTickMark val="none"/>
        <c:tickLblPos val="nextTo"/>
        <c:crossAx val="784418864"/>
        <c:crosses val="autoZero"/>
        <c:auto val="1"/>
        <c:lblAlgn val="ctr"/>
        <c:lblOffset val="100"/>
        <c:noMultiLvlLbl val="0"/>
      </c:catAx>
      <c:valAx>
        <c:axId val="784418864"/>
        <c:scaling>
          <c:orientation val="minMax"/>
          <c:max val="5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784418472"/>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Cohesion Funds</a:t>
            </a:r>
          </a:p>
        </c:rich>
      </c:tx>
      <c:overlay val="0"/>
      <c:spPr>
        <a:noFill/>
        <a:ln>
          <a:noFill/>
        </a:ln>
        <a:effectLst/>
      </c:spPr>
    </c:title>
    <c:autoTitleDeleted val="0"/>
    <c:plotArea>
      <c:layout/>
      <c:scatterChart>
        <c:scatterStyle val="smoothMarker"/>
        <c:varyColors val="0"/>
        <c:ser>
          <c:idx val="1"/>
          <c:order val="0"/>
          <c:tx>
            <c:strRef>
              <c:f>'Cohesion Funds'!$K$2</c:f>
              <c:strCache>
                <c:ptCount val="1"/>
                <c:pt idx="0">
                  <c:v>Munic (Cohesion)</c:v>
                </c:pt>
              </c:strCache>
            </c:strRef>
          </c:tx>
          <c:xVal>
            <c:numRef>
              <c:f>'Cohesion Funds'!$J$3:$J$8</c:f>
              <c:numCache>
                <c:formatCode>General</c:formatCode>
                <c:ptCount val="6"/>
                <c:pt idx="0">
                  <c:v>0</c:v>
                </c:pt>
                <c:pt idx="1">
                  <c:v>18.597781999999999</c:v>
                </c:pt>
                <c:pt idx="2">
                  <c:v>39.937728999999997</c:v>
                </c:pt>
                <c:pt idx="3">
                  <c:v>58.900737999999997</c:v>
                </c:pt>
                <c:pt idx="4">
                  <c:v>79.076133999999996</c:v>
                </c:pt>
                <c:pt idx="5">
                  <c:v>100</c:v>
                </c:pt>
              </c:numCache>
            </c:numRef>
          </c:xVal>
          <c:yVal>
            <c:numRef>
              <c:f>'Cohesion Funds'!$K$3:$K$8</c:f>
              <c:numCache>
                <c:formatCode>General</c:formatCode>
                <c:ptCount val="6"/>
                <c:pt idx="0">
                  <c:v>0</c:v>
                </c:pt>
                <c:pt idx="1">
                  <c:v>14.120158</c:v>
                </c:pt>
                <c:pt idx="2">
                  <c:v>33.879185</c:v>
                </c:pt>
                <c:pt idx="3">
                  <c:v>55.249332000000003</c:v>
                </c:pt>
                <c:pt idx="4">
                  <c:v>78.562957999999995</c:v>
                </c:pt>
                <c:pt idx="5">
                  <c:v>100</c:v>
                </c:pt>
              </c:numCache>
            </c:numRef>
          </c:yVal>
          <c:smooth val="1"/>
          <c:extLst>
            <c:ext xmlns:c16="http://schemas.microsoft.com/office/drawing/2014/chart" uri="{C3380CC4-5D6E-409C-BE32-E72D297353CC}">
              <c16:uniqueId val="{00000000-D9EC-4FB9-A0EC-9B0588502C6B}"/>
            </c:ext>
          </c:extLst>
        </c:ser>
        <c:ser>
          <c:idx val="2"/>
          <c:order val="1"/>
          <c:tx>
            <c:strRef>
              <c:f>'Cohesion Funds'!$K$11</c:f>
              <c:strCache>
                <c:ptCount val="1"/>
                <c:pt idx="0">
                  <c:v>NUTS2 (Cohesion)</c:v>
                </c:pt>
              </c:strCache>
            </c:strRef>
          </c:tx>
          <c:spPr>
            <a:ln w="19050" cap="rnd">
              <a:solidFill>
                <a:schemeClr val="accent1"/>
              </a:solidFill>
              <a:round/>
            </a:ln>
            <a:effectLst/>
          </c:spPr>
          <c:xVal>
            <c:numRef>
              <c:f>'Cohesion Funds'!$J$12:$J$17</c:f>
              <c:numCache>
                <c:formatCode>General</c:formatCode>
                <c:ptCount val="6"/>
                <c:pt idx="0">
                  <c:v>0</c:v>
                </c:pt>
                <c:pt idx="1">
                  <c:v>11.637757000000001</c:v>
                </c:pt>
                <c:pt idx="2">
                  <c:v>38.096992</c:v>
                </c:pt>
                <c:pt idx="3">
                  <c:v>58.357784000000002</c:v>
                </c:pt>
                <c:pt idx="4">
                  <c:v>71.557343000000003</c:v>
                </c:pt>
                <c:pt idx="5">
                  <c:v>100</c:v>
                </c:pt>
              </c:numCache>
            </c:numRef>
          </c:xVal>
          <c:yVal>
            <c:numRef>
              <c:f>'Cohesion Funds'!$K$12:$K$17</c:f>
              <c:numCache>
                <c:formatCode>General</c:formatCode>
                <c:ptCount val="6"/>
                <c:pt idx="0">
                  <c:v>0</c:v>
                </c:pt>
                <c:pt idx="1">
                  <c:v>13.283374</c:v>
                </c:pt>
                <c:pt idx="2">
                  <c:v>54.592495</c:v>
                </c:pt>
                <c:pt idx="3">
                  <c:v>65.796531999999999</c:v>
                </c:pt>
                <c:pt idx="4">
                  <c:v>78.674689999999998</c:v>
                </c:pt>
                <c:pt idx="5">
                  <c:v>100</c:v>
                </c:pt>
              </c:numCache>
            </c:numRef>
          </c:yVal>
          <c:smooth val="1"/>
          <c:extLst>
            <c:ext xmlns:c16="http://schemas.microsoft.com/office/drawing/2014/chart" uri="{C3380CC4-5D6E-409C-BE32-E72D297353CC}">
              <c16:uniqueId val="{00000001-D9EC-4FB9-A0EC-9B0588502C6B}"/>
            </c:ext>
          </c:extLst>
        </c:ser>
        <c:ser>
          <c:idx val="0"/>
          <c:order val="2"/>
          <c:tx>
            <c:strRef>
              <c:f>'Cohesion Funds'!$K$20</c:f>
              <c:strCache>
                <c:ptCount val="1"/>
                <c:pt idx="0">
                  <c:v>NUTS3 (Cohesion)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'Cohesion Funds'!$J$21:$J$26</c:f>
              <c:numCache>
                <c:formatCode>General</c:formatCode>
                <c:ptCount val="6"/>
                <c:pt idx="0">
                  <c:v>0</c:v>
                </c:pt>
                <c:pt idx="1">
                  <c:v>17.798328000000001</c:v>
                </c:pt>
                <c:pt idx="2">
                  <c:v>37.241847999999997</c:v>
                </c:pt>
                <c:pt idx="3">
                  <c:v>57.651299000000002</c:v>
                </c:pt>
                <c:pt idx="4">
                  <c:v>79.702286000000001</c:v>
                </c:pt>
                <c:pt idx="5">
                  <c:v>100</c:v>
                </c:pt>
              </c:numCache>
            </c:numRef>
          </c:xVal>
          <c:yVal>
            <c:numRef>
              <c:f>'Cohesion Funds'!$K$21:$K$26</c:f>
              <c:numCache>
                <c:formatCode>General</c:formatCode>
                <c:ptCount val="6"/>
                <c:pt idx="0">
                  <c:v>0</c:v>
                </c:pt>
                <c:pt idx="1">
                  <c:v>14.666608</c:v>
                </c:pt>
                <c:pt idx="2">
                  <c:v>37.842972000000003</c:v>
                </c:pt>
                <c:pt idx="3">
                  <c:v>68.287711999999999</c:v>
                </c:pt>
                <c:pt idx="4">
                  <c:v>82.811699000000004</c:v>
                </c:pt>
                <c:pt idx="5">
                  <c:v>100</c:v>
                </c:pt>
              </c:numCache>
            </c:numRef>
          </c:yVal>
          <c:smooth val="1"/>
          <c:extLst>
            <c:ext xmlns:c16="http://schemas.microsoft.com/office/drawing/2014/chart" uri="{C3380CC4-5D6E-409C-BE32-E72D297353CC}">
              <c16:uniqueId val="{00000002-D9EC-4FB9-A0EC-9B0588502C6B}"/>
            </c:ext>
          </c:extLst>
        </c:ser>
        <c:dLbls>
          <c:showLegendKey val="0"/>
          <c:showVal val="0"/>
          <c:showCatName val="0"/>
          <c:showSerName val="0"/>
          <c:showPercent val="0"/>
          <c:showBubbleSize val="0"/>
        </c:dLbls>
        <c:axId val="2035516704"/>
        <c:axId val="2117544016"/>
      </c:scatterChart>
      <c:valAx>
        <c:axId val="203551670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Proportion of the Population (ordered by Poverty [descending]) </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544016"/>
        <c:crosses val="autoZero"/>
        <c:crossBetween val="midCat"/>
      </c:valAx>
      <c:valAx>
        <c:axId val="21175440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Proportion of Total Funds</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516704"/>
        <c:crosses val="autoZero"/>
        <c:crossBetween val="midCat"/>
      </c:valAx>
    </c:plotArea>
    <c:legend>
      <c:legendPos val="b"/>
      <c:overlay val="0"/>
    </c:legend>
    <c:plotVisOnly val="1"/>
    <c:dispBlanksAs val="gap"/>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CAP funds</a:t>
            </a:r>
          </a:p>
        </c:rich>
      </c:tx>
      <c:overlay val="0"/>
      <c:spPr>
        <a:noFill/>
        <a:ln>
          <a:noFill/>
        </a:ln>
        <a:effectLst/>
      </c:spPr>
    </c:title>
    <c:autoTitleDeleted val="0"/>
    <c:plotArea>
      <c:layout/>
      <c:scatterChart>
        <c:scatterStyle val="smoothMarker"/>
        <c:varyColors val="0"/>
        <c:ser>
          <c:idx val="1"/>
          <c:order val="0"/>
          <c:tx>
            <c:strRef>
              <c:f>'CAP funds'!$K$2</c:f>
              <c:strCache>
                <c:ptCount val="1"/>
                <c:pt idx="0">
                  <c:v>MUNIC (CAP)</c:v>
                </c:pt>
              </c:strCache>
            </c:strRef>
          </c:tx>
          <c:xVal>
            <c:numRef>
              <c:f>'CAP funds'!$J$3:$J$8</c:f>
              <c:numCache>
                <c:formatCode>General</c:formatCode>
                <c:ptCount val="6"/>
                <c:pt idx="0">
                  <c:v>0</c:v>
                </c:pt>
                <c:pt idx="1">
                  <c:v>18.597781999999999</c:v>
                </c:pt>
                <c:pt idx="2">
                  <c:v>39.937728999999997</c:v>
                </c:pt>
                <c:pt idx="3">
                  <c:v>58.900737999999997</c:v>
                </c:pt>
                <c:pt idx="4">
                  <c:v>79.076133999999996</c:v>
                </c:pt>
                <c:pt idx="5">
                  <c:v>100</c:v>
                </c:pt>
              </c:numCache>
            </c:numRef>
          </c:xVal>
          <c:yVal>
            <c:numRef>
              <c:f>'CAP funds'!$K$3:$K$8</c:f>
              <c:numCache>
                <c:formatCode>General</c:formatCode>
                <c:ptCount val="6"/>
                <c:pt idx="0">
                  <c:v>0</c:v>
                </c:pt>
                <c:pt idx="1">
                  <c:v>50.073174000000002</c:v>
                </c:pt>
                <c:pt idx="2">
                  <c:v>78.835526000000002</c:v>
                </c:pt>
                <c:pt idx="3">
                  <c:v>92.372283999999993</c:v>
                </c:pt>
                <c:pt idx="4">
                  <c:v>97.247673000000006</c:v>
                </c:pt>
                <c:pt idx="5">
                  <c:v>100</c:v>
                </c:pt>
              </c:numCache>
            </c:numRef>
          </c:yVal>
          <c:smooth val="1"/>
          <c:extLst>
            <c:ext xmlns:c16="http://schemas.microsoft.com/office/drawing/2014/chart" uri="{C3380CC4-5D6E-409C-BE32-E72D297353CC}">
              <c16:uniqueId val="{00000000-2FF6-4560-933E-4746B08C096C}"/>
            </c:ext>
          </c:extLst>
        </c:ser>
        <c:ser>
          <c:idx val="2"/>
          <c:order val="1"/>
          <c:tx>
            <c:strRef>
              <c:f>'CAP funds'!$K$11</c:f>
              <c:strCache>
                <c:ptCount val="1"/>
                <c:pt idx="0">
                  <c:v>NUTS2 (CAP)</c:v>
                </c:pt>
              </c:strCache>
            </c:strRef>
          </c:tx>
          <c:spPr>
            <a:ln w="19050" cap="rnd">
              <a:solidFill>
                <a:schemeClr val="accent1"/>
              </a:solidFill>
              <a:round/>
            </a:ln>
            <a:effectLst/>
          </c:spPr>
          <c:xVal>
            <c:numRef>
              <c:f>'CAP funds'!$J$12:$J$17</c:f>
              <c:numCache>
                <c:formatCode>General</c:formatCode>
                <c:ptCount val="6"/>
                <c:pt idx="0">
                  <c:v>0</c:v>
                </c:pt>
                <c:pt idx="1">
                  <c:v>11.637757000000001</c:v>
                </c:pt>
                <c:pt idx="2">
                  <c:v>38.096992</c:v>
                </c:pt>
                <c:pt idx="3">
                  <c:v>58.357784000000002</c:v>
                </c:pt>
                <c:pt idx="4">
                  <c:v>71.557343000000003</c:v>
                </c:pt>
                <c:pt idx="5">
                  <c:v>100</c:v>
                </c:pt>
              </c:numCache>
            </c:numRef>
          </c:xVal>
          <c:yVal>
            <c:numRef>
              <c:f>'CAP funds'!$K$12:$K$17</c:f>
              <c:numCache>
                <c:formatCode>General</c:formatCode>
                <c:ptCount val="6"/>
                <c:pt idx="0">
                  <c:v>0</c:v>
                </c:pt>
                <c:pt idx="1">
                  <c:v>17.182167</c:v>
                </c:pt>
                <c:pt idx="2">
                  <c:v>39.163113000000003</c:v>
                </c:pt>
                <c:pt idx="3">
                  <c:v>64.959159999999997</c:v>
                </c:pt>
                <c:pt idx="4">
                  <c:v>75.753838000000002</c:v>
                </c:pt>
                <c:pt idx="5">
                  <c:v>100</c:v>
                </c:pt>
              </c:numCache>
            </c:numRef>
          </c:yVal>
          <c:smooth val="1"/>
          <c:extLst>
            <c:ext xmlns:c16="http://schemas.microsoft.com/office/drawing/2014/chart" uri="{C3380CC4-5D6E-409C-BE32-E72D297353CC}">
              <c16:uniqueId val="{00000001-2FF6-4560-933E-4746B08C096C}"/>
            </c:ext>
          </c:extLst>
        </c:ser>
        <c:ser>
          <c:idx val="0"/>
          <c:order val="2"/>
          <c:tx>
            <c:strRef>
              <c:f>'CAP funds'!$K$20</c:f>
              <c:strCache>
                <c:ptCount val="1"/>
                <c:pt idx="0">
                  <c:v>NUTS3 (CAP)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'CAP funds'!$J$21:$J$26</c:f>
              <c:numCache>
                <c:formatCode>General</c:formatCode>
                <c:ptCount val="6"/>
                <c:pt idx="0">
                  <c:v>0</c:v>
                </c:pt>
                <c:pt idx="1">
                  <c:v>17.798328000000001</c:v>
                </c:pt>
                <c:pt idx="2">
                  <c:v>37.241847999999997</c:v>
                </c:pt>
                <c:pt idx="3">
                  <c:v>57.651299000000002</c:v>
                </c:pt>
                <c:pt idx="4">
                  <c:v>79.702286000000001</c:v>
                </c:pt>
                <c:pt idx="5">
                  <c:v>100</c:v>
                </c:pt>
              </c:numCache>
            </c:numRef>
          </c:xVal>
          <c:yVal>
            <c:numRef>
              <c:f>'CAP funds'!$K$21:$K$26</c:f>
              <c:numCache>
                <c:formatCode>General</c:formatCode>
                <c:ptCount val="6"/>
                <c:pt idx="0">
                  <c:v>0</c:v>
                </c:pt>
                <c:pt idx="1">
                  <c:v>21.758717000000001</c:v>
                </c:pt>
                <c:pt idx="2">
                  <c:v>48.820292999999999</c:v>
                </c:pt>
                <c:pt idx="3">
                  <c:v>69.577727999999993</c:v>
                </c:pt>
                <c:pt idx="4">
                  <c:v>89.486144999999993</c:v>
                </c:pt>
                <c:pt idx="5">
                  <c:v>100</c:v>
                </c:pt>
              </c:numCache>
            </c:numRef>
          </c:yVal>
          <c:smooth val="1"/>
          <c:extLst>
            <c:ext xmlns:c16="http://schemas.microsoft.com/office/drawing/2014/chart" uri="{C3380CC4-5D6E-409C-BE32-E72D297353CC}">
              <c16:uniqueId val="{00000002-2FF6-4560-933E-4746B08C096C}"/>
            </c:ext>
          </c:extLst>
        </c:ser>
        <c:dLbls>
          <c:showLegendKey val="0"/>
          <c:showVal val="0"/>
          <c:showCatName val="0"/>
          <c:showSerName val="0"/>
          <c:showPercent val="0"/>
          <c:showBubbleSize val="0"/>
        </c:dLbls>
        <c:axId val="2035516704"/>
        <c:axId val="2117544016"/>
      </c:scatterChart>
      <c:valAx>
        <c:axId val="203551670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Proportion of the Population (ordered</a:t>
                </a:r>
                <a:r>
                  <a:rPr lang="en-US" baseline="0"/>
                  <a:t> by Poverty [descending])</a:t>
                </a:r>
                <a:endParaRPr lang="en-US"/>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544016"/>
        <c:crosses val="autoZero"/>
        <c:crossBetween val="midCat"/>
      </c:valAx>
      <c:valAx>
        <c:axId val="21175440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Proportion of Total Funds</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516704"/>
        <c:crosses val="autoZero"/>
        <c:crossBetween val="midCat"/>
      </c:valAx>
    </c:plotArea>
    <c:legend>
      <c:legendPos val="b"/>
      <c:overlay val="0"/>
    </c:legend>
    <c:plotVisOnly val="1"/>
    <c:dispBlanksAs val="gap"/>
    <c:showDLblsOverMax val="0"/>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7CEE-2F87-419C-B54A-E184C530AEF7}"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C3D76-32F0-482B-BF4E-CF3B9247D795}" type="slidenum">
              <a:rPr lang="en-US" smtClean="0"/>
              <a:t>‹#›</a:t>
            </a:fld>
            <a:endParaRPr lang="en-US"/>
          </a:p>
        </p:txBody>
      </p:sp>
    </p:spTree>
    <p:extLst>
      <p:ext uri="{BB962C8B-B14F-4D97-AF65-F5344CB8AC3E}">
        <p14:creationId xmlns:p14="http://schemas.microsoft.com/office/powerpoint/2010/main" val="426343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09B16F-4938-4681-8899-4BD412DDBC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61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A5A84-9955-41A7-AA3D-33182951C4FC}" type="slidenum">
              <a:rPr lang="en-US" smtClean="0"/>
              <a:t>11</a:t>
            </a:fld>
            <a:endParaRPr lang="en-US"/>
          </a:p>
        </p:txBody>
      </p:sp>
    </p:spTree>
    <p:extLst>
      <p:ext uri="{BB962C8B-B14F-4D97-AF65-F5344CB8AC3E}">
        <p14:creationId xmlns:p14="http://schemas.microsoft.com/office/powerpoint/2010/main" val="172506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8EA5A84-9955-41A7-AA3D-33182951C4FC}" type="slidenum">
              <a:rPr lang="en-US" smtClean="0"/>
              <a:t>12</a:t>
            </a:fld>
            <a:endParaRPr lang="en-US"/>
          </a:p>
        </p:txBody>
      </p:sp>
    </p:spTree>
    <p:extLst>
      <p:ext uri="{BB962C8B-B14F-4D97-AF65-F5344CB8AC3E}">
        <p14:creationId xmlns:p14="http://schemas.microsoft.com/office/powerpoint/2010/main" val="194060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B16F-4938-4681-8899-4BD412DDBC1B}" type="slidenum">
              <a:rPr lang="en-US" smtClean="0"/>
              <a:t>13</a:t>
            </a:fld>
            <a:endParaRPr lang="en-US"/>
          </a:p>
        </p:txBody>
      </p:sp>
    </p:spTree>
    <p:extLst>
      <p:ext uri="{BB962C8B-B14F-4D97-AF65-F5344CB8AC3E}">
        <p14:creationId xmlns:p14="http://schemas.microsoft.com/office/powerpoint/2010/main" val="272329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09B16F-4938-4681-8899-4BD412DDBC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90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2</a:t>
            </a:fld>
            <a:endParaRPr lang="en-US" dirty="0"/>
          </a:p>
        </p:txBody>
      </p:sp>
    </p:spTree>
    <p:extLst>
      <p:ext uri="{BB962C8B-B14F-4D97-AF65-F5344CB8AC3E}">
        <p14:creationId xmlns:p14="http://schemas.microsoft.com/office/powerpoint/2010/main" val="43314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3</a:t>
            </a:fld>
            <a:endParaRPr lang="en-US" dirty="0"/>
          </a:p>
        </p:txBody>
      </p:sp>
    </p:spTree>
    <p:extLst>
      <p:ext uri="{BB962C8B-B14F-4D97-AF65-F5344CB8AC3E}">
        <p14:creationId xmlns:p14="http://schemas.microsoft.com/office/powerpoint/2010/main" val="180130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4</a:t>
            </a:fld>
            <a:endParaRPr lang="en-US" dirty="0"/>
          </a:p>
        </p:txBody>
      </p:sp>
    </p:spTree>
    <p:extLst>
      <p:ext uri="{BB962C8B-B14F-4D97-AF65-F5344CB8AC3E}">
        <p14:creationId xmlns:p14="http://schemas.microsoft.com/office/powerpoint/2010/main" val="278181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5</a:t>
            </a:fld>
            <a:endParaRPr lang="en-US" dirty="0"/>
          </a:p>
        </p:txBody>
      </p:sp>
    </p:spTree>
    <p:extLst>
      <p:ext uri="{BB962C8B-B14F-4D97-AF65-F5344CB8AC3E}">
        <p14:creationId xmlns:p14="http://schemas.microsoft.com/office/powerpoint/2010/main" val="392664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6</a:t>
            </a:fld>
            <a:endParaRPr lang="en-US" dirty="0"/>
          </a:p>
        </p:txBody>
      </p:sp>
    </p:spTree>
    <p:extLst>
      <p:ext uri="{BB962C8B-B14F-4D97-AF65-F5344CB8AC3E}">
        <p14:creationId xmlns:p14="http://schemas.microsoft.com/office/powerpoint/2010/main" val="58819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7</a:t>
            </a:fld>
            <a:endParaRPr lang="en-US" dirty="0"/>
          </a:p>
        </p:txBody>
      </p:sp>
    </p:spTree>
    <p:extLst>
      <p:ext uri="{BB962C8B-B14F-4D97-AF65-F5344CB8AC3E}">
        <p14:creationId xmlns:p14="http://schemas.microsoft.com/office/powerpoint/2010/main" val="158282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B16F-4938-4681-8899-4BD412DDBC1B}" type="slidenum">
              <a:rPr lang="en-US" smtClean="0"/>
              <a:t>8</a:t>
            </a:fld>
            <a:endParaRPr lang="en-US"/>
          </a:p>
        </p:txBody>
      </p:sp>
    </p:spTree>
    <p:extLst>
      <p:ext uri="{BB962C8B-B14F-4D97-AF65-F5344CB8AC3E}">
        <p14:creationId xmlns:p14="http://schemas.microsoft.com/office/powerpoint/2010/main" val="30722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sz="12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52CC3D76-32F0-482B-BF4E-CF3B9247D795}" type="slidenum">
              <a:rPr lang="en-US" smtClean="0"/>
              <a:t>10</a:t>
            </a:fld>
            <a:endParaRPr lang="en-US"/>
          </a:p>
        </p:txBody>
      </p:sp>
    </p:spTree>
    <p:extLst>
      <p:ext uri="{BB962C8B-B14F-4D97-AF65-F5344CB8AC3E}">
        <p14:creationId xmlns:p14="http://schemas.microsoft.com/office/powerpoint/2010/main" val="157714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9AA1-4C4B-43E3-A19C-15AA1F46D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4841A4-3596-4154-8D2A-E965B59E353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E957B8-0DEA-4B08-9759-582AD65595F5}"/>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5" name="Footer Placeholder 4">
            <a:extLst>
              <a:ext uri="{FF2B5EF4-FFF2-40B4-BE49-F238E27FC236}">
                <a16:creationId xmlns:a16="http://schemas.microsoft.com/office/drawing/2014/main" id="{B6BEB52C-594C-4543-93CB-40954A8BC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4076F-6304-413C-AE11-60EBAC4C72EB}"/>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210445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08A3-AABF-4B4E-893D-51EA20CBB6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06158D-C665-431D-96FE-42DFCD26EC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12AC1-1704-4514-8B44-390260E71A9E}"/>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5" name="Footer Placeholder 4">
            <a:extLst>
              <a:ext uri="{FF2B5EF4-FFF2-40B4-BE49-F238E27FC236}">
                <a16:creationId xmlns:a16="http://schemas.microsoft.com/office/drawing/2014/main" id="{1726CA83-9325-4130-90B3-45EA29765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D35E-7FF2-49ED-B934-A36737BA7359}"/>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421029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37C88-2E6E-457D-8925-937ECF616B8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BF2FE-5ABA-4FD6-A40D-54029A98E72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7E5D-1364-4E9B-AB62-EF49E4C46E23}"/>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5" name="Footer Placeholder 4">
            <a:extLst>
              <a:ext uri="{FF2B5EF4-FFF2-40B4-BE49-F238E27FC236}">
                <a16:creationId xmlns:a16="http://schemas.microsoft.com/office/drawing/2014/main" id="{A122B942-D048-40C7-BBC6-31395394B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F17B8-5BB4-413E-84C1-A049C53F7C92}"/>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268714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5"/>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cs typeface="+mn-cs"/>
            </a:endParaRPr>
          </a:p>
        </p:txBody>
      </p:sp>
      <p:sp>
        <p:nvSpPr>
          <p:cNvPr id="7" name="Rectangle 6"/>
          <p:cNvSpPr>
            <a:spLocks noChangeArrowheads="1"/>
          </p:cNvSpPr>
          <p:nvPr/>
        </p:nvSpPr>
        <p:spPr bwMode="auto">
          <a:xfrm>
            <a:off x="0" y="4311655"/>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cs typeface="+mn-cs"/>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6"/>
            <a:ext cx="3761560" cy="1393637"/>
          </a:xfrm>
        </p:spPr>
        <p:txBody>
          <a:bodyPr anchor="b"/>
          <a:lstStyle>
            <a:lvl1pPr marL="0" marR="0" indent="0" algn="r" defTabSz="685783" rtl="0" eaLnBrk="1" fontAlgn="base" latinLnBrk="0" hangingPunct="1">
              <a:lnSpc>
                <a:spcPct val="115000"/>
              </a:lnSpc>
              <a:spcBef>
                <a:spcPct val="20000"/>
              </a:spcBef>
              <a:spcAft>
                <a:spcPct val="0"/>
              </a:spcAft>
              <a:buClr>
                <a:srgbClr val="00783C"/>
              </a:buClr>
              <a:buSzTx/>
              <a:buFontTx/>
              <a:buNone/>
              <a:tabLst/>
              <a:defRPr sz="1051" b="0" i="0" baseline="0">
                <a:solidFill>
                  <a:schemeClr val="tx1"/>
                </a:solidFill>
                <a:latin typeface="+mn-lt"/>
                <a:cs typeface="Arial"/>
              </a:defRPr>
            </a:lvl1pPr>
            <a:lvl2pPr marL="0" marR="0" indent="0" algn="r" defTabSz="685783" rtl="0" eaLnBrk="1" fontAlgn="base" latinLnBrk="0" hangingPunct="1">
              <a:lnSpc>
                <a:spcPct val="100000"/>
              </a:lnSpc>
              <a:spcBef>
                <a:spcPct val="20000"/>
              </a:spcBef>
              <a:spcAft>
                <a:spcPct val="0"/>
              </a:spcAft>
              <a:buClr>
                <a:srgbClr val="00783C"/>
              </a:buClr>
              <a:buSzTx/>
              <a:buFont typeface="Wingdings" charset="0"/>
              <a:buNone/>
              <a:tabLst/>
              <a:defRPr sz="1051"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7"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7922685" y="6107118"/>
            <a:ext cx="3401483" cy="306387"/>
          </a:xfrm>
        </p:spPr>
        <p:txBody>
          <a:bodyPr rIns="0" anchor="ctr"/>
          <a:lstStyle>
            <a:lvl1pPr algn="r">
              <a:defRPr b="0" i="0">
                <a:solidFill>
                  <a:schemeClr val="tx1"/>
                </a:solidFill>
                <a:latin typeface="Arial"/>
                <a:cs typeface="Arial"/>
              </a:defRPr>
            </a:lvl1pPr>
          </a:lstStyle>
          <a:p>
            <a:fld id="{A8E48989-3616-47CC-A4E3-7B8F52EA802B}" type="datetime1">
              <a:rPr lang="en-US" smtClean="0"/>
              <a:t>3/13/2018</a:t>
            </a:fld>
            <a:endParaRPr lang="en-US" dirty="0"/>
          </a:p>
        </p:txBody>
      </p:sp>
    </p:spTree>
    <p:extLst>
      <p:ext uri="{BB962C8B-B14F-4D97-AF65-F5344CB8AC3E}">
        <p14:creationId xmlns:p14="http://schemas.microsoft.com/office/powerpoint/2010/main" val="386967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p>
        </p:txBody>
      </p:sp>
      <p:sp>
        <p:nvSpPr>
          <p:cNvPr id="6" name="Line 1086"/>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 name="Line 1087"/>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9" name="Rectangle 1089"/>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10" name="Freeform 1098"/>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 name="Freeform 1115"/>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 name="Freeform 1120"/>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3" name="Freeform 1134"/>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 name="Freeform 1148"/>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 name="Freeform 1150"/>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 name="Freeform 1152"/>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8" name="Freeform 1154"/>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 name="Freeform 1156"/>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 name="Freeform 1163"/>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 name="Freeform 1172"/>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 name="Freeform 1177"/>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3" name="Freeform 1180"/>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4"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5"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6"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7" name="Freeform 1210"/>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 name="Freeform 1214"/>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9"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30"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1"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Freeform 1221"/>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3" name="Freeform 1234"/>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Line 1237"/>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5" name="Line 1238"/>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Freeform 1240"/>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7" name="Freeform 1243"/>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Freeform 1246"/>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9" name="Freeform 1250"/>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Freeform 1252"/>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1" name="Freeform 1255"/>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43"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5" name="Freeform 1269"/>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Freeform 1277"/>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3" name="Freeform 1287"/>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Freeform 1290"/>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6"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7"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2"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324" name="Title 323"/>
          <p:cNvSpPr>
            <a:spLocks noGrp="1"/>
          </p:cNvSpPr>
          <p:nvPr>
            <p:ph type="title"/>
          </p:nvPr>
        </p:nvSpPr>
        <p:spPr>
          <a:xfrm>
            <a:off x="457868" y="301628"/>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70" y="1460503"/>
            <a:ext cx="11253740"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a:lvl1pPr>
          </a:lstStyle>
          <a:p>
            <a:fld id="{22B26BDC-35C2-4813-9648-AAF4D57E2A56}" type="slidenum">
              <a:rPr lang="en-US" altLang="en-US"/>
              <a:pPr/>
              <a:t>‹#›</a:t>
            </a:fld>
            <a:endParaRPr lang="en-US" altLang="en-US"/>
          </a:p>
        </p:txBody>
      </p:sp>
    </p:spTree>
    <p:extLst>
      <p:ext uri="{BB962C8B-B14F-4D97-AF65-F5344CB8AC3E}">
        <p14:creationId xmlns:p14="http://schemas.microsoft.com/office/powerpoint/2010/main" val="220036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p>
        </p:txBody>
      </p:sp>
      <p:sp>
        <p:nvSpPr>
          <p:cNvPr id="324" name="Title 323"/>
          <p:cNvSpPr>
            <a:spLocks noGrp="1"/>
          </p:cNvSpPr>
          <p:nvPr>
            <p:ph type="title"/>
          </p:nvPr>
        </p:nvSpPr>
        <p:spPr>
          <a:xfrm>
            <a:off x="475914"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4"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4" y="1025408"/>
            <a:ext cx="11247297"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a:lvl1pPr>
          </a:lstStyle>
          <a:p>
            <a:fld id="{5A733071-8631-4060-B4FB-99A4732A42CA}" type="slidenum">
              <a:rPr lang="en-US" altLang="en-US"/>
              <a:pPr/>
              <a:t>‹#›</a:t>
            </a:fld>
            <a:endParaRPr lang="en-US" altLang="en-US"/>
          </a:p>
        </p:txBody>
      </p:sp>
    </p:spTree>
    <p:extLst>
      <p:ext uri="{BB962C8B-B14F-4D97-AF65-F5344CB8AC3E}">
        <p14:creationId xmlns:p14="http://schemas.microsoft.com/office/powerpoint/2010/main" val="379332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32417"/>
            <a:ext cx="11260667" cy="5069416"/>
          </a:xfrm>
        </p:spPr>
        <p:txBody>
          <a:bodyPr/>
          <a:lstStyle/>
          <a:p>
            <a:pPr lvl="0"/>
            <a:r>
              <a:rPr lang="en-US" noProof="0"/>
              <a:t>Click icon to add chart</a:t>
            </a:r>
            <a:endParaRPr lang="en-US" noProof="0" dirty="0"/>
          </a:p>
        </p:txBody>
      </p:sp>
      <p:sp>
        <p:nvSpPr>
          <p:cNvPr id="2" name="Title 1"/>
          <p:cNvSpPr>
            <a:spLocks noGrp="1"/>
          </p:cNvSpPr>
          <p:nvPr>
            <p:ph type="title"/>
          </p:nvPr>
        </p:nvSpPr>
        <p:spPr>
          <a:xfrm>
            <a:off x="475912" y="307475"/>
            <a:ext cx="11213472" cy="708526"/>
          </a:xfrm>
        </p:spPr>
        <p:txBody>
          <a:bodyPr/>
          <a:lstStyle>
            <a:lvl1pPr>
              <a:defRPr sz="165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006608AF-2C15-49C2-93CE-5637C58B065A}"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94473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prstClr val="white"/>
              </a:solidFill>
              <a:cs typeface="Arial" charset="0"/>
            </a:endParaRPr>
          </a:p>
        </p:txBody>
      </p:sp>
      <p:sp>
        <p:nvSpPr>
          <p:cNvPr id="2" name="Title 1"/>
          <p:cNvSpPr>
            <a:spLocks noGrp="1"/>
          </p:cNvSpPr>
          <p:nvPr>
            <p:ph type="title"/>
          </p:nvPr>
        </p:nvSpPr>
        <p:spPr>
          <a:xfrm>
            <a:off x="475915" y="301631"/>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429"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
        <p:nvSpPr>
          <p:cNvPr id="6" name="Slide Number Placeholder 7"/>
          <p:cNvSpPr>
            <a:spLocks noGrp="1"/>
          </p:cNvSpPr>
          <p:nvPr>
            <p:ph type="sldNum" sz="quarter" idx="15"/>
          </p:nvPr>
        </p:nvSpPr>
        <p:spPr/>
        <p:txBody>
          <a:bodyPr/>
          <a:lstStyle>
            <a:lvl1pPr>
              <a:defRPr/>
            </a:lvl1pPr>
          </a:lstStyle>
          <a:p>
            <a:pPr>
              <a:defRPr/>
            </a:pPr>
            <a:fld id="{16CDAFCB-46C5-448D-8384-4F79EB2F82F3}"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016580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6"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7"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9"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0"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2"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3"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5"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6"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7"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8"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9"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0"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1"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2"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3"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4"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5"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6"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7"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8"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9"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30"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1"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2"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3"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4"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5"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6"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7"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8"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9"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0"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1"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2"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43"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4"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5"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2"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3"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4"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6"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7"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62"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324" name="Title 323"/>
          <p:cNvSpPr>
            <a:spLocks noGrp="1"/>
          </p:cNvSpPr>
          <p:nvPr>
            <p:ph type="title"/>
          </p:nvPr>
        </p:nvSpPr>
        <p:spPr>
          <a:xfrm>
            <a:off x="457868" y="301630"/>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70">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
        <p:nvSpPr>
          <p:cNvPr id="64" name="Slide Number Placeholder 9"/>
          <p:cNvSpPr>
            <a:spLocks noGrp="1"/>
          </p:cNvSpPr>
          <p:nvPr>
            <p:ph type="sldNum" sz="quarter" idx="12"/>
          </p:nvPr>
        </p:nvSpPr>
        <p:spPr/>
        <p:txBody>
          <a:bodyPr/>
          <a:lstStyle>
            <a:lvl1pPr>
              <a:defRPr/>
            </a:lvl1pPr>
          </a:lstStyle>
          <a:p>
            <a:pPr>
              <a:defRPr/>
            </a:pPr>
            <a:fld id="{BCF6E8C5-46C5-4065-B7C6-3D8C05D849D9}"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890342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24" name="Title 323"/>
          <p:cNvSpPr>
            <a:spLocks noGrp="1"/>
          </p:cNvSpPr>
          <p:nvPr>
            <p:ph type="title"/>
          </p:nvPr>
        </p:nvSpPr>
        <p:spPr>
          <a:xfrm>
            <a:off x="475916"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5"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70">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6"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
        <p:nvSpPr>
          <p:cNvPr id="9" name="Slide Number Placeholder 2"/>
          <p:cNvSpPr>
            <a:spLocks noGrp="1"/>
          </p:cNvSpPr>
          <p:nvPr>
            <p:ph type="sldNum" sz="quarter" idx="16"/>
          </p:nvPr>
        </p:nvSpPr>
        <p:spPr/>
        <p:txBody>
          <a:bodyPr/>
          <a:lstStyle>
            <a:lvl1pPr>
              <a:defRPr/>
            </a:lvl1pPr>
          </a:lstStyle>
          <a:p>
            <a:pPr>
              <a:defRPr/>
            </a:pPr>
            <a:fld id="{C9C3047E-C5BE-4D39-88CB-E812D3D65702}"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87809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9" y="295620"/>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1D1A891D-FDB6-4BF6-8EB4-FD33452D64A0}"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37116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6C1E-3340-486A-8971-2D76CD8E4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CA335-9C9C-47FC-876F-B48AB4BE60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64195-66D4-4E61-AB1A-066657210CE0}"/>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5" name="Footer Placeholder 4">
            <a:extLst>
              <a:ext uri="{FF2B5EF4-FFF2-40B4-BE49-F238E27FC236}">
                <a16:creationId xmlns:a16="http://schemas.microsoft.com/office/drawing/2014/main" id="{6E96DDD6-35FE-431C-BD03-138BCF123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0B79D-B57D-48DF-9DB3-BA8ABD66430E}"/>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1851910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9"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C42CC20-EE16-4553-BD62-6DC7155AF68A}"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378719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8"/>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8" y="1443791"/>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8"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6" y="976317"/>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6B08E14A-D40A-42EA-8EE3-318D18D3A99E}"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8" name="Footer Placeholder 4"/>
          <p:cNvSpPr>
            <a:spLocks noGrp="1"/>
          </p:cNvSpPr>
          <p:nvPr>
            <p:ph type="ftr" sz="quarter" idx="16"/>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3786391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9"/>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5" y="1788583"/>
            <a:ext cx="5511031" cy="4399780"/>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5" y="1429565"/>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4"/>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84B0BF27-3B82-40DF-B499-50ACD7D2C42E}"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10" name="Footer Placeholder 4"/>
          <p:cNvSpPr>
            <a:spLocks noGrp="1"/>
          </p:cNvSpPr>
          <p:nvPr>
            <p:ph type="ftr" sz="quarter" idx="16"/>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90916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2AB5AF8D-BCC5-44C2-9636-629BD3C35F77}"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2983699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4A067694-7279-4E72-9B6F-269F92D2D7D4}"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215215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7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7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76"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77"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7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7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8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7"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9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0"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1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2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2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2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2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24"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25"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2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2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2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2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30"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170" name="ClipArt Placeholder 9"/>
          <p:cNvSpPr>
            <a:spLocks noGrp="1"/>
          </p:cNvSpPr>
          <p:nvPr>
            <p:ph type="clipArt" sz="quarter" idx="49"/>
          </p:nvPr>
        </p:nvSpPr>
        <p:spPr>
          <a:xfrm>
            <a:off x="4557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79072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51256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7460628"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97955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457868" y="301630"/>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5"/>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62013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5"/>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91082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3" y="4049125"/>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528406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5" y="4049125"/>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7632958"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8"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8"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8"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7" y="4049125"/>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9997429"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9"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9"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9"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32"/>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800405" y="1370032"/>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5135355" y="1370032"/>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7470304" y="1370032"/>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9805255" y="1370032"/>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62981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1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1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1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9" y="1697806"/>
            <a:ext cx="1583267"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92050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50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50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50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9" y="1697806"/>
            <a:ext cx="1583267"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529374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7642634"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4"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4"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4"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3" y="1697806"/>
            <a:ext cx="1583267"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10007105"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5"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5"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5"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
        <p:nvSpPr>
          <p:cNvPr id="132" name="Slide Number Placeholder 2"/>
          <p:cNvSpPr>
            <a:spLocks noGrp="1"/>
          </p:cNvSpPr>
          <p:nvPr>
            <p:ph type="sldNum" sz="quarter" idx="120"/>
          </p:nvPr>
        </p:nvSpPr>
        <p:spPr/>
        <p:txBody>
          <a:bodyPr/>
          <a:lstStyle>
            <a:lvl1pPr>
              <a:defRPr/>
            </a:lvl1pPr>
          </a:lstStyle>
          <a:p>
            <a:pPr>
              <a:defRPr/>
            </a:pPr>
            <a:fld id="{2FA465A5-8914-46DC-9F1E-E42E45684F2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84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6595091" y="4064006"/>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C39E338E-BDCF-47C5-A560-0812EAC2D689}"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2"/>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21536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7"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6595091"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60991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521FF8F-2BA9-458B-B239-B97F557369F9}"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20"/>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1367413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81" y="1147233"/>
            <a:ext cx="5545665"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8D8511E2-0F8C-45E8-92E8-7E40DDD11580}"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7" name="Footer Placeholder 4"/>
          <p:cNvSpPr>
            <a:spLocks noGrp="1"/>
          </p:cNvSpPr>
          <p:nvPr>
            <p:ph type="ftr" sz="quarter" idx="21"/>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178946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1148-9D9F-42FE-98E7-F2872D2871D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D75AB6-756A-452E-850F-BEAA37CF862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41CA9B-46E0-4D35-BE01-82F2D78AB6C9}"/>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5" name="Footer Placeholder 4">
            <a:extLst>
              <a:ext uri="{FF2B5EF4-FFF2-40B4-BE49-F238E27FC236}">
                <a16:creationId xmlns:a16="http://schemas.microsoft.com/office/drawing/2014/main" id="{D4801A2C-D6FE-4E95-B780-A0EF21BBD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7957E-CAAF-4CA4-9169-5471604EE3C9}"/>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3859400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62B18F0-9F7A-4E9B-81AB-F58D7293E54E}"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7" name="Footer Placeholder 4"/>
          <p:cNvSpPr>
            <a:spLocks noGrp="1"/>
          </p:cNvSpPr>
          <p:nvPr>
            <p:ph type="ftr" sz="quarter" idx="22"/>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112693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8"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92" y="3716867"/>
            <a:ext cx="5545665"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6B296132-0E73-4EFA-8D82-3F3815FDF00E}"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10" name="Footer Placeholder 4"/>
          <p:cNvSpPr>
            <a:spLocks noGrp="1"/>
          </p:cNvSpPr>
          <p:nvPr>
            <p:ph type="ftr" sz="quarter" idx="24"/>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295765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6"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7"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1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7"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2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3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0"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4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4"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5"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60"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srgbClr val="002345"/>
              </a:solidFill>
              <a:cs typeface="Arial" charset="0"/>
            </a:endParaRPr>
          </a:p>
        </p:txBody>
      </p:sp>
      <p:sp>
        <p:nvSpPr>
          <p:cNvPr id="61" name="Rectangle 67"/>
          <p:cNvSpPr>
            <a:spLocks noChangeArrowheads="1"/>
          </p:cNvSpPr>
          <p:nvPr/>
        </p:nvSpPr>
        <p:spPr bwMode="auto">
          <a:xfrm>
            <a:off x="0" y="2828930"/>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dirty="0">
              <a:solidFill>
                <a:prstClr val="white"/>
              </a:solidFill>
              <a:cs typeface="Arial" charset="0"/>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9" y="3074093"/>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913663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6" y="968964"/>
            <a:ext cx="11372849"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C07A8DDD-23E5-4B80-BD2C-CFB28B628B0F}"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5" name="Footer Placeholder 4"/>
          <p:cNvSpPr>
            <a:spLocks noGrp="1"/>
          </p:cNvSpPr>
          <p:nvPr>
            <p:ph type="ftr" sz="quarter" idx="15"/>
          </p:nvPr>
        </p:nvSpPr>
        <p:spPr/>
        <p:txBody>
          <a:bodyPr/>
          <a:lstStyle>
            <a:lvl1pPr>
              <a:defRPr/>
            </a:lvl1pPr>
          </a:lstStyle>
          <a:p>
            <a:pPr>
              <a:defRPr/>
            </a:pPr>
            <a:r>
              <a:rPr lang="en-US" dirty="0">
                <a:solidFill>
                  <a:srgbClr val="000000">
                    <a:lumMod val="65000"/>
                    <a:lumOff val="35000"/>
                  </a:srgbClr>
                </a:solidFill>
              </a:rPr>
              <a:t>Poverty Maps in Croatia – 18 December 2015</a:t>
            </a:r>
          </a:p>
        </p:txBody>
      </p:sp>
    </p:spTree>
    <p:extLst>
      <p:ext uri="{BB962C8B-B14F-4D97-AF65-F5344CB8AC3E}">
        <p14:creationId xmlns:p14="http://schemas.microsoft.com/office/powerpoint/2010/main" val="1827389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Footer Placeholder 4"/>
          <p:cNvSpPr>
            <a:spLocks noGrp="1"/>
          </p:cNvSpPr>
          <p:nvPr>
            <p:ph type="ftr" sz="quarter" idx="11"/>
          </p:nvPr>
        </p:nvSpPr>
        <p:spPr/>
        <p:txBody>
          <a:bodyPr/>
          <a:lstStyle/>
          <a:p>
            <a:r>
              <a:rPr lang="en-US" dirty="0">
                <a:solidFill>
                  <a:srgbClr val="000000">
                    <a:lumMod val="65000"/>
                    <a:lumOff val="35000"/>
                  </a:srgbClr>
                </a:solidFill>
              </a:rPr>
              <a:t>Poverty Maps in Croatia – 18 December 2015</a:t>
            </a:r>
          </a:p>
        </p:txBody>
      </p:sp>
      <p:sp>
        <p:nvSpPr>
          <p:cNvPr id="6" name="Slide Number Placeholder 5"/>
          <p:cNvSpPr>
            <a:spLocks noGrp="1"/>
          </p:cNvSpPr>
          <p:nvPr>
            <p:ph type="sldNum" sz="quarter" idx="12"/>
          </p:nvPr>
        </p:nvSpPr>
        <p:spPr/>
        <p:txBody>
          <a:bodyPr/>
          <a:lstStyle/>
          <a:p>
            <a:fld id="{E87C89A7-DD7D-46E7-9892-B321C4D47B66}"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40053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a:xfrm>
            <a:off x="8534400" y="6356350"/>
            <a:ext cx="3052064" cy="365760"/>
          </a:xfrm>
          <a:prstGeom prst="rect">
            <a:avLst/>
          </a:prstGeom>
        </p:spPr>
        <p:txBody>
          <a:bodyPr/>
          <a:lstStyle/>
          <a:p>
            <a:pPr fontAlgn="base">
              <a:spcBef>
                <a:spcPct val="0"/>
              </a:spcBef>
              <a:spcAft>
                <a:spcPct val="0"/>
              </a:spcAft>
            </a:pPr>
            <a:endParaRPr lang="en-US" sz="1600" b="1" dirty="0">
              <a:solidFill>
                <a:srgbClr val="464653"/>
              </a:solidFill>
              <a:latin typeface="Trebuchet MS" pitchFamily="34" charset="0"/>
              <a:ea typeface="MS PGothic" pitchFamily="34" charset="-128"/>
              <a:cs typeface="Arial" charset="0"/>
            </a:endParaRPr>
          </a:p>
        </p:txBody>
      </p:sp>
      <p:sp>
        <p:nvSpPr>
          <p:cNvPr id="4" name="Footer Placeholder 3"/>
          <p:cNvSpPr>
            <a:spLocks noGrp="1"/>
          </p:cNvSpPr>
          <p:nvPr>
            <p:ph type="ftr" sz="quarter" idx="11"/>
          </p:nvPr>
        </p:nvSpPr>
        <p:spPr/>
        <p:txBody>
          <a:bodyPr/>
          <a:lstStyle/>
          <a:p>
            <a:r>
              <a:rPr lang="en-US" dirty="0">
                <a:solidFill>
                  <a:srgbClr val="464653"/>
                </a:solidFill>
              </a:rPr>
              <a:t>Poverty Maps in Croatia – 18 December 2015</a:t>
            </a:r>
          </a:p>
        </p:txBody>
      </p:sp>
      <p:sp>
        <p:nvSpPr>
          <p:cNvPr id="5" name="Slide Number Placeholder 4"/>
          <p:cNvSpPr>
            <a:spLocks noGrp="1"/>
          </p:cNvSpPr>
          <p:nvPr>
            <p:ph type="sldNum" sz="quarter" idx="12"/>
          </p:nvPr>
        </p:nvSpPr>
        <p:spPr/>
        <p:txBody>
          <a:bodyPr/>
          <a:lstStyle/>
          <a:p>
            <a:fld id="{E87C89A7-DD7D-46E7-9892-B321C4D47B6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126160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a:xfrm>
            <a:off x="8534400" y="6356350"/>
            <a:ext cx="3052064" cy="365760"/>
          </a:xfrm>
          <a:prstGeom prst="rect">
            <a:avLst/>
          </a:prstGeom>
        </p:spPr>
        <p:txBody>
          <a:bodyPr/>
          <a:lstStyle/>
          <a:p>
            <a:pPr fontAlgn="base">
              <a:spcBef>
                <a:spcPct val="0"/>
              </a:spcBef>
              <a:spcAft>
                <a:spcPct val="0"/>
              </a:spcAft>
            </a:pPr>
            <a:endParaRPr lang="en-US" sz="1600" b="1" dirty="0">
              <a:solidFill>
                <a:srgbClr val="464653"/>
              </a:solidFill>
              <a:latin typeface="Trebuchet MS" pitchFamily="34" charset="0"/>
              <a:ea typeface="MS PGothic" pitchFamily="34" charset="-128"/>
              <a:cs typeface="Arial" charset="0"/>
            </a:endParaRPr>
          </a:p>
        </p:txBody>
      </p:sp>
      <p:sp>
        <p:nvSpPr>
          <p:cNvPr id="6" name="Footer Placeholder 5"/>
          <p:cNvSpPr>
            <a:spLocks noGrp="1"/>
          </p:cNvSpPr>
          <p:nvPr>
            <p:ph type="ftr" sz="quarter" idx="11"/>
          </p:nvPr>
        </p:nvSpPr>
        <p:spPr/>
        <p:txBody>
          <a:bodyPr/>
          <a:lstStyle/>
          <a:p>
            <a:r>
              <a:rPr lang="en-US" dirty="0">
                <a:solidFill>
                  <a:srgbClr val="464653"/>
                </a:solidFill>
              </a:rPr>
              <a:t>Poverty Maps in Croatia – 18 December 2015</a:t>
            </a:r>
          </a:p>
        </p:txBody>
      </p:sp>
      <p:sp>
        <p:nvSpPr>
          <p:cNvPr id="7" name="Slide Number Placeholder 6"/>
          <p:cNvSpPr>
            <a:spLocks noGrp="1"/>
          </p:cNvSpPr>
          <p:nvPr>
            <p:ph type="sldNum" sz="quarter" idx="12"/>
          </p:nvPr>
        </p:nvSpPr>
        <p:spPr/>
        <p:txBody>
          <a:bodyPr/>
          <a:lstStyle/>
          <a:p>
            <a:fld id="{E87C89A7-DD7D-46E7-9892-B321C4D47B6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96836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7" descr="background pptx 16x9 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9470" y="5509687"/>
            <a:ext cx="11391900" cy="15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2196" y="1744416"/>
            <a:ext cx="10363200" cy="723851"/>
          </a:xfrm>
        </p:spPr>
        <p:txBody>
          <a:bodyPr/>
          <a:lstStyle>
            <a:lvl1pPr>
              <a:defRPr b="0" i="0">
                <a:latin typeface="VladaRHSans Med"/>
              </a:defRPr>
            </a:lvl1pPr>
          </a:lstStyle>
          <a:p>
            <a:r>
              <a:rPr lang="ta-IN" dirty="0"/>
              <a:t>Click to edit Master title style</a:t>
            </a:r>
            <a:endParaRPr lang="en-US" dirty="0"/>
          </a:p>
        </p:txBody>
      </p:sp>
      <p:sp>
        <p:nvSpPr>
          <p:cNvPr id="3" name="Subtitle 2"/>
          <p:cNvSpPr>
            <a:spLocks noGrp="1"/>
          </p:cNvSpPr>
          <p:nvPr>
            <p:ph type="subTitle" idx="1"/>
          </p:nvPr>
        </p:nvSpPr>
        <p:spPr>
          <a:xfrm>
            <a:off x="632196" y="2483693"/>
            <a:ext cx="8534400" cy="506095"/>
          </a:xfrm>
        </p:spPr>
        <p:txBody>
          <a:bodyPr>
            <a:noAutofit/>
          </a:bodyPr>
          <a:lstStyle>
            <a:lvl1pPr marL="0" indent="0" algn="l">
              <a:buNone/>
              <a:defRPr sz="2000" cap="all">
                <a:solidFill>
                  <a:schemeClr val="tx1"/>
                </a:solidFill>
                <a:latin typeface="Neo San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a-IN" dirty="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99C0BDC0-57FB-4FED-958D-15615EC5AC3E}" type="datetime1">
              <a:rPr lang="en-US" altLang="en-US"/>
              <a:pPr/>
              <a:t>3/13/2018</a:t>
            </a:fld>
            <a:endParaRPr lang="en-US" altLang="en-US" dirty="0"/>
          </a:p>
        </p:txBody>
      </p:sp>
      <p:sp>
        <p:nvSpPr>
          <p:cNvPr id="7" name="Slide Number Placeholder 5"/>
          <p:cNvSpPr>
            <a:spLocks noGrp="1"/>
          </p:cNvSpPr>
          <p:nvPr>
            <p:ph type="sldNum" sz="quarter" idx="11"/>
          </p:nvPr>
        </p:nvSpPr>
        <p:spPr>
          <a:xfrm>
            <a:off x="9230784" y="6582837"/>
            <a:ext cx="2844800" cy="275167"/>
          </a:xfrm>
          <a:prstGeom prst="rect">
            <a:avLst/>
          </a:prstGeom>
        </p:spPr>
        <p:txBody>
          <a:bodyPr/>
          <a:lstStyle>
            <a:lvl1pPr>
              <a:defRPr/>
            </a:lvl1pPr>
          </a:lstStyle>
          <a:p>
            <a:fld id="{F8532DF9-5820-49A3-B3BA-930B785D2460}" type="slidenum">
              <a:rPr lang="en-US" altLang="en-US"/>
              <a:pPr/>
              <a:t>‹#›</a:t>
            </a:fld>
            <a:endParaRPr lang="en-US" altLang="en-US" dirty="0"/>
          </a:p>
        </p:txBody>
      </p:sp>
    </p:spTree>
    <p:extLst>
      <p:ext uri="{BB962C8B-B14F-4D97-AF65-F5344CB8AC3E}">
        <p14:creationId xmlns:p14="http://schemas.microsoft.com/office/powerpoint/2010/main" val="3596628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5"/>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cs typeface="+mn-cs"/>
            </a:endParaRPr>
          </a:p>
        </p:txBody>
      </p:sp>
      <p:sp>
        <p:nvSpPr>
          <p:cNvPr id="7" name="Rectangle 6"/>
          <p:cNvSpPr>
            <a:spLocks noChangeArrowheads="1"/>
          </p:cNvSpPr>
          <p:nvPr/>
        </p:nvSpPr>
        <p:spPr bwMode="auto">
          <a:xfrm>
            <a:off x="0" y="4311655"/>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cs typeface="+mn-cs"/>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6"/>
            <a:ext cx="3761560" cy="1393637"/>
          </a:xfrm>
        </p:spPr>
        <p:txBody>
          <a:bodyPr anchor="b"/>
          <a:lstStyle>
            <a:lvl1pPr marL="0" marR="0" indent="0" algn="r" defTabSz="685783" rtl="0" eaLnBrk="1" fontAlgn="base" latinLnBrk="0" hangingPunct="1">
              <a:lnSpc>
                <a:spcPct val="115000"/>
              </a:lnSpc>
              <a:spcBef>
                <a:spcPct val="20000"/>
              </a:spcBef>
              <a:spcAft>
                <a:spcPct val="0"/>
              </a:spcAft>
              <a:buClr>
                <a:srgbClr val="00783C"/>
              </a:buClr>
              <a:buSzTx/>
              <a:buFontTx/>
              <a:buNone/>
              <a:tabLst/>
              <a:defRPr sz="1051" b="0" i="0" baseline="0">
                <a:solidFill>
                  <a:schemeClr val="tx1"/>
                </a:solidFill>
                <a:latin typeface="+mn-lt"/>
                <a:cs typeface="Arial"/>
              </a:defRPr>
            </a:lvl1pPr>
            <a:lvl2pPr marL="0" marR="0" indent="0" algn="r" defTabSz="685783" rtl="0" eaLnBrk="1" fontAlgn="base" latinLnBrk="0" hangingPunct="1">
              <a:lnSpc>
                <a:spcPct val="100000"/>
              </a:lnSpc>
              <a:spcBef>
                <a:spcPct val="20000"/>
              </a:spcBef>
              <a:spcAft>
                <a:spcPct val="0"/>
              </a:spcAft>
              <a:buClr>
                <a:srgbClr val="00783C"/>
              </a:buClr>
              <a:buSzTx/>
              <a:buFont typeface="Wingdings" charset="0"/>
              <a:buNone/>
              <a:tabLst/>
              <a:defRPr sz="1051"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7"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7922685" y="6107118"/>
            <a:ext cx="3401483" cy="306387"/>
          </a:xfrm>
        </p:spPr>
        <p:txBody>
          <a:bodyPr rIns="0" anchor="ctr"/>
          <a:lstStyle>
            <a:lvl1pPr algn="r">
              <a:defRPr b="0" i="0">
                <a:solidFill>
                  <a:schemeClr val="tx1"/>
                </a:solidFill>
                <a:latin typeface="Arial"/>
                <a:cs typeface="Arial"/>
              </a:defRPr>
            </a:lvl1pPr>
          </a:lstStyle>
          <a:p>
            <a:fld id="{A8E48989-3616-47CC-A4E3-7B8F52EA802B}" type="datetime1">
              <a:rPr lang="en-US" smtClean="0"/>
              <a:t>3/13/2018</a:t>
            </a:fld>
            <a:endParaRPr lang="en-US" dirty="0"/>
          </a:p>
        </p:txBody>
      </p:sp>
    </p:spTree>
    <p:extLst>
      <p:ext uri="{BB962C8B-B14F-4D97-AF65-F5344CB8AC3E}">
        <p14:creationId xmlns:p14="http://schemas.microsoft.com/office/powerpoint/2010/main" val="292858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1252-95D2-4D77-BB6B-86EF1A7B8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251D8-6A91-462E-B6AE-4F0451218B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52931-54C1-40CA-8C31-208243383A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7CD868-AB0A-4482-909B-B8B6246619B4}"/>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6" name="Footer Placeholder 5">
            <a:extLst>
              <a:ext uri="{FF2B5EF4-FFF2-40B4-BE49-F238E27FC236}">
                <a16:creationId xmlns:a16="http://schemas.microsoft.com/office/drawing/2014/main" id="{93D8B200-DD60-46DE-8607-7956DB407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0ACB8-4023-4BC8-9F19-F3019EB314AB}"/>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328962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CCA9-E9A0-49FA-A336-AC992D0F420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0B040-4482-4D7F-96F0-504EFB73059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6A39F3-CFF8-4811-901B-31D63EB4673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BCA07-8990-4F81-8534-FF1DBA817E8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F8D076-9D03-473B-A2F7-B910AE6865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95877-20AE-4519-899F-60842CE25FA2}"/>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8" name="Footer Placeholder 7">
            <a:extLst>
              <a:ext uri="{FF2B5EF4-FFF2-40B4-BE49-F238E27FC236}">
                <a16:creationId xmlns:a16="http://schemas.microsoft.com/office/drawing/2014/main" id="{7E228B3D-5FED-49D6-8238-C4C51F8510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8F846-ADF3-48AF-950D-22EC5331FFFB}"/>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187647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8191-A630-4C42-A154-A4EF5444F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52D72-469F-462B-A57A-2FCB77FBDAAF}"/>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4" name="Footer Placeholder 3">
            <a:extLst>
              <a:ext uri="{FF2B5EF4-FFF2-40B4-BE49-F238E27FC236}">
                <a16:creationId xmlns:a16="http://schemas.microsoft.com/office/drawing/2014/main" id="{A0F42328-D041-48A0-A87C-D32392B11E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E42FC4-A6DA-42CF-8699-309077DE77B4}"/>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409062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9A9B7-B834-48DA-95A5-CF2ADA05FB3D}"/>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3" name="Footer Placeholder 2">
            <a:extLst>
              <a:ext uri="{FF2B5EF4-FFF2-40B4-BE49-F238E27FC236}">
                <a16:creationId xmlns:a16="http://schemas.microsoft.com/office/drawing/2014/main" id="{B5587774-7361-4466-97D1-60249B185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E6E2C4-A7B0-4823-902F-E695B42BFEBD}"/>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17400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77AB-4EC2-4D31-B0FD-D242C1FD7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6ED9E0-D3C0-445C-A206-334DFFDE932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851DB-4C01-4301-943C-3E87B3D2D9C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30DDC3-A157-4375-A479-366F95731504}"/>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6" name="Footer Placeholder 5">
            <a:extLst>
              <a:ext uri="{FF2B5EF4-FFF2-40B4-BE49-F238E27FC236}">
                <a16:creationId xmlns:a16="http://schemas.microsoft.com/office/drawing/2014/main" id="{A9E81038-4451-423E-9704-191E0097A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4B7C7-7112-4172-A350-D75A3530D742}"/>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398836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A86-A5FA-4534-937C-3EB47FE40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C8072-0E45-488E-B06E-98947334F1A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5FEAB61-051E-4DC4-90D5-7A8A6F8C9AE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44BF77-1FB6-4873-A4F2-CE108D7070A9}"/>
              </a:ext>
            </a:extLst>
          </p:cNvPr>
          <p:cNvSpPr>
            <a:spLocks noGrp="1"/>
          </p:cNvSpPr>
          <p:nvPr>
            <p:ph type="dt" sz="half" idx="10"/>
          </p:nvPr>
        </p:nvSpPr>
        <p:spPr/>
        <p:txBody>
          <a:bodyPr/>
          <a:lstStyle/>
          <a:p>
            <a:fld id="{29DD989A-46FD-4B95-B6FB-F0D582042B29}" type="datetimeFigureOut">
              <a:rPr lang="en-US" smtClean="0"/>
              <a:t>3/13/2018</a:t>
            </a:fld>
            <a:endParaRPr lang="en-US"/>
          </a:p>
        </p:txBody>
      </p:sp>
      <p:sp>
        <p:nvSpPr>
          <p:cNvPr id="6" name="Footer Placeholder 5">
            <a:extLst>
              <a:ext uri="{FF2B5EF4-FFF2-40B4-BE49-F238E27FC236}">
                <a16:creationId xmlns:a16="http://schemas.microsoft.com/office/drawing/2014/main" id="{8A203D13-75AB-44A1-A663-C94424473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8540B-6133-47BF-9B62-DCB0B413E2F6}"/>
              </a:ext>
            </a:extLst>
          </p:cNvPr>
          <p:cNvSpPr>
            <a:spLocks noGrp="1"/>
          </p:cNvSpPr>
          <p:nvPr>
            <p:ph type="sldNum" sz="quarter" idx="12"/>
          </p:nvPr>
        </p:nvSpPr>
        <p:spPr/>
        <p:txBody>
          <a:bodyPr/>
          <a:lstStyle/>
          <a:p>
            <a:fld id="{5637188B-B450-48F2-AB79-0FCCA8477CDB}" type="slidenum">
              <a:rPr lang="en-US" smtClean="0"/>
              <a:t>‹#›</a:t>
            </a:fld>
            <a:endParaRPr lang="en-US"/>
          </a:p>
        </p:txBody>
      </p:sp>
    </p:spTree>
    <p:extLst>
      <p:ext uri="{BB962C8B-B14F-4D97-AF65-F5344CB8AC3E}">
        <p14:creationId xmlns:p14="http://schemas.microsoft.com/office/powerpoint/2010/main" val="328182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493C1-DC67-41D9-B790-F66D909F0F7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C8D93A-BBA3-4EBE-B604-0EB1AB180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F79CD-E2F2-4499-A349-CB097CB72C9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D989A-46FD-4B95-B6FB-F0D582042B29}" type="datetimeFigureOut">
              <a:rPr lang="en-US" smtClean="0"/>
              <a:t>3/13/2018</a:t>
            </a:fld>
            <a:endParaRPr lang="en-US"/>
          </a:p>
        </p:txBody>
      </p:sp>
      <p:sp>
        <p:nvSpPr>
          <p:cNvPr id="5" name="Footer Placeholder 4">
            <a:extLst>
              <a:ext uri="{FF2B5EF4-FFF2-40B4-BE49-F238E27FC236}">
                <a16:creationId xmlns:a16="http://schemas.microsoft.com/office/drawing/2014/main" id="{9ED563D2-9D29-4926-A007-E3014A10984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9CBDC8-7749-4B47-AC48-779EE76BE14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7188B-B450-48F2-AB79-0FCCA8477CDB}" type="slidenum">
              <a:rPr lang="en-US" smtClean="0"/>
              <a:t>‹#›</a:t>
            </a:fld>
            <a:endParaRPr lang="en-US"/>
          </a:p>
        </p:txBody>
      </p:sp>
    </p:spTree>
    <p:extLst>
      <p:ext uri="{BB962C8B-B14F-4D97-AF65-F5344CB8AC3E}">
        <p14:creationId xmlns:p14="http://schemas.microsoft.com/office/powerpoint/2010/main" val="363281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 id="2147483687" r:id="rId14"/>
    <p:sldLayoutId id="2147483688"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5" y="6323018"/>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dirty="0">
              <a:solidFill>
                <a:srgbClr val="002345"/>
              </a:solidFill>
              <a:latin typeface="Trebuchet MS" pitchFamily="34" charset="0"/>
              <a:ea typeface="MS PGothic" pitchFamily="34" charset="-128"/>
              <a:cs typeface="Arial" charset="0"/>
            </a:endParaRPr>
          </a:p>
        </p:txBody>
      </p:sp>
      <p:sp>
        <p:nvSpPr>
          <p:cNvPr id="2052" name="Rectangle 2"/>
          <p:cNvSpPr>
            <a:spLocks noGrp="1" noChangeArrowheads="1"/>
          </p:cNvSpPr>
          <p:nvPr>
            <p:ph type="title"/>
          </p:nvPr>
        </p:nvSpPr>
        <p:spPr bwMode="auto">
          <a:xfrm>
            <a:off x="476254"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2"/>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600" dirty="0">
              <a:solidFill>
                <a:srgbClr val="002345"/>
              </a:solidFill>
            </a:endParaRPr>
          </a:p>
        </p:txBody>
      </p:sp>
      <p:sp>
        <p:nvSpPr>
          <p:cNvPr id="4" name="Slide Number Placeholder 3"/>
          <p:cNvSpPr>
            <a:spLocks noGrp="1"/>
          </p:cNvSpPr>
          <p:nvPr>
            <p:ph type="sldNum" sz="quarter" idx="4"/>
          </p:nvPr>
        </p:nvSpPr>
        <p:spPr>
          <a:xfrm>
            <a:off x="480484" y="6356355"/>
            <a:ext cx="423333"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fld id="{65029D61-9D28-4AC7-A4EA-84447D2A1217}" type="slidenum">
              <a:rPr lang="en-US">
                <a:solidFill>
                  <a:srgbClr val="000000">
                    <a:lumMod val="65000"/>
                    <a:lumOff val="35000"/>
                  </a:srgbClr>
                </a:solidFill>
              </a:rPr>
              <a:pPr fontAlgn="base">
                <a:spcBef>
                  <a:spcPct val="0"/>
                </a:spcBef>
                <a:spcAft>
                  <a:spcPct val="0"/>
                </a:spcAft>
                <a:defRPr/>
              </a:pPr>
              <a:t>‹#›</a:t>
            </a:fld>
            <a:endParaRPr lang="en-US" dirty="0">
              <a:solidFill>
                <a:srgbClr val="000000">
                  <a:lumMod val="65000"/>
                  <a:lumOff val="35000"/>
                </a:srgbClr>
              </a:solidFill>
            </a:endParaRPr>
          </a:p>
        </p:txBody>
      </p:sp>
      <p:sp>
        <p:nvSpPr>
          <p:cNvPr id="5" name="Footer Placeholder 4"/>
          <p:cNvSpPr>
            <a:spLocks noGrp="1"/>
          </p:cNvSpPr>
          <p:nvPr>
            <p:ph type="ftr" sz="quarter" idx="3"/>
          </p:nvPr>
        </p:nvSpPr>
        <p:spPr>
          <a:xfrm>
            <a:off x="988487" y="6356355"/>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dirty="0">
                <a:solidFill>
                  <a:srgbClr val="000000">
                    <a:lumMod val="65000"/>
                    <a:lumOff val="35000"/>
                  </a:srgbClr>
                </a:solidFill>
              </a:rPr>
              <a:t>Poverty Maps in Croatia – 18 December 2015</a:t>
            </a:r>
          </a:p>
        </p:txBody>
      </p:sp>
      <p:pic>
        <p:nvPicPr>
          <p:cNvPr id="2057" name="Picture 10"/>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465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4" r:id="rId22"/>
    <p:sldLayoutId id="2147483689" r:id="rId23"/>
  </p:sldLayoutIdLst>
  <p:hf hd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44" indent="-28574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30" indent="-28574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45" indent="-28574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07" indent="-228594"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9730" y="552456"/>
            <a:ext cx="11185451" cy="2152649"/>
          </a:xfrm>
        </p:spPr>
        <p:txBody>
          <a:bodyPr>
            <a:noAutofit/>
          </a:bodyPr>
          <a:lstStyle/>
          <a:p>
            <a:pPr algn="ctr"/>
            <a:r>
              <a:rPr lang="en-US" sz="5400" dirty="0">
                <a:latin typeface="Garamond" panose="02020404030301010803" pitchFamily="18" charset="0"/>
              </a:rPr>
              <a:t>A Proposal for Municipality-level Estimations of Poverty in Georgia</a:t>
            </a:r>
            <a:endParaRPr lang="en-US" sz="5400" b="0" dirty="0">
              <a:latin typeface="Garamond" panose="02020404030301010803" pitchFamily="18" charset="0"/>
            </a:endParaRPr>
          </a:p>
        </p:txBody>
      </p:sp>
      <p:pic>
        <p:nvPicPr>
          <p:cNvPr id="10" name="Picture Placeholder 9"/>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19636" y="5086550"/>
            <a:ext cx="4248400" cy="831943"/>
          </a:xfrm>
        </p:spPr>
      </p:pic>
      <p:sp>
        <p:nvSpPr>
          <p:cNvPr id="11" name="Subtitle 2">
            <a:extLst>
              <a:ext uri="{FF2B5EF4-FFF2-40B4-BE49-F238E27FC236}">
                <a16:creationId xmlns:a16="http://schemas.microsoft.com/office/drawing/2014/main" id="{EF7E048D-B207-4139-AC07-17DB245DCA65}"/>
              </a:ext>
            </a:extLst>
          </p:cNvPr>
          <p:cNvSpPr txBox="1">
            <a:spLocks/>
          </p:cNvSpPr>
          <p:nvPr/>
        </p:nvSpPr>
        <p:spPr>
          <a:xfrm>
            <a:off x="1733551" y="2953644"/>
            <a:ext cx="9144000" cy="165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77">
              <a:defRPr/>
            </a:pPr>
            <a:r>
              <a:rPr lang="en-US" sz="3600" dirty="0">
                <a:solidFill>
                  <a:schemeClr val="bg1"/>
                </a:solidFill>
                <a:latin typeface="Garamond" panose="02020404030301010803" pitchFamily="18" charset="0"/>
              </a:rPr>
              <a:t>The World Bank</a:t>
            </a:r>
          </a:p>
        </p:txBody>
      </p:sp>
      <p:sp>
        <p:nvSpPr>
          <p:cNvPr id="5" name="Text Placeholder 2"/>
          <p:cNvSpPr>
            <a:spLocks noGrp="1"/>
          </p:cNvSpPr>
          <p:nvPr>
            <p:ph type="body" sz="quarter" idx="14"/>
          </p:nvPr>
        </p:nvSpPr>
        <p:spPr>
          <a:xfrm>
            <a:off x="6188148" y="5124678"/>
            <a:ext cx="5364734" cy="1393637"/>
          </a:xfrm>
        </p:spPr>
        <p:txBody>
          <a:bodyPr>
            <a:noAutofit/>
          </a:bodyPr>
          <a:lstStyle/>
          <a:p>
            <a:r>
              <a:rPr lang="en-US" sz="3200" b="1" dirty="0">
                <a:latin typeface="Garamond" panose="02020404030301010803" pitchFamily="18" charset="0"/>
              </a:rPr>
              <a:t>Cesar A Cancho</a:t>
            </a:r>
          </a:p>
          <a:p>
            <a:r>
              <a:rPr lang="en-US" sz="3200" dirty="0">
                <a:latin typeface="Garamond" panose="02020404030301010803" pitchFamily="18" charset="0"/>
              </a:rPr>
              <a:t>Economist </a:t>
            </a:r>
          </a:p>
          <a:p>
            <a:r>
              <a:rPr lang="en-US" sz="3200" dirty="0">
                <a:latin typeface="Garamond" panose="02020404030301010803" pitchFamily="18" charset="0"/>
              </a:rPr>
              <a:t>Poverty and Equity GP</a:t>
            </a:r>
          </a:p>
        </p:txBody>
      </p:sp>
    </p:spTree>
    <p:extLst>
      <p:ext uri="{BB962C8B-B14F-4D97-AF65-F5344CB8AC3E}">
        <p14:creationId xmlns:p14="http://schemas.microsoft.com/office/powerpoint/2010/main" val="46170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BCF6E8C5-46C5-4065-B7C6-3D8C05D849D9}" type="slidenum">
              <a:rPr lang="en-US" smtClean="0">
                <a:solidFill>
                  <a:srgbClr val="000000">
                    <a:lumMod val="65000"/>
                    <a:lumOff val="35000"/>
                  </a:srgbClr>
                </a:solidFill>
              </a:rPr>
              <a:pPr>
                <a:defRPr/>
              </a:pPr>
              <a:t>10</a:t>
            </a:fld>
            <a:endParaRPr lang="en-US" dirty="0">
              <a:solidFill>
                <a:srgbClr val="000000">
                  <a:lumMod val="65000"/>
                  <a:lumOff val="35000"/>
                </a:srgbClr>
              </a:solidFill>
            </a:endParaRPr>
          </a:p>
        </p:txBody>
      </p:sp>
      <p:sp>
        <p:nvSpPr>
          <p:cNvPr id="10" name="Title 1">
            <a:extLst>
              <a:ext uri="{FF2B5EF4-FFF2-40B4-BE49-F238E27FC236}">
                <a16:creationId xmlns:a16="http://schemas.microsoft.com/office/drawing/2014/main" id="{4E1A9EA7-A890-4586-8E88-F01C2A17592D}"/>
              </a:ext>
            </a:extLst>
          </p:cNvPr>
          <p:cNvSpPr>
            <a:spLocks noGrp="1"/>
          </p:cNvSpPr>
          <p:nvPr>
            <p:ph type="title"/>
          </p:nvPr>
        </p:nvSpPr>
        <p:spPr>
          <a:xfrm>
            <a:off x="475916" y="301630"/>
            <a:ext cx="11282705" cy="474548"/>
          </a:xfrm>
        </p:spPr>
        <p:txBody>
          <a:bodyPr/>
          <a:lstStyle/>
          <a:p>
            <a:r>
              <a:rPr lang="en-US" sz="2400" b="1" dirty="0"/>
              <a:t>Possible Applications (3): </a:t>
            </a:r>
            <a:r>
              <a:rPr lang="en-US" sz="2400" dirty="0"/>
              <a:t>Analysis of progressivity of spending by municipality</a:t>
            </a:r>
            <a:endParaRPr lang="en-US" sz="2400" dirty="0">
              <a:latin typeface="Garamond" panose="02020404030301010803" pitchFamily="18" charset="0"/>
            </a:endParaRPr>
          </a:p>
        </p:txBody>
      </p:sp>
      <p:sp>
        <p:nvSpPr>
          <p:cNvPr id="7" name="TextBox 6"/>
          <p:cNvSpPr txBox="1"/>
          <p:nvPr/>
        </p:nvSpPr>
        <p:spPr>
          <a:xfrm>
            <a:off x="725812" y="5035349"/>
            <a:ext cx="10761648" cy="784830"/>
          </a:xfrm>
          <a:prstGeom prst="rect">
            <a:avLst/>
          </a:prstGeom>
          <a:noFill/>
        </p:spPr>
        <p:txBody>
          <a:bodyPr wrap="square" rtlCol="0">
            <a:spAutoFit/>
          </a:bodyPr>
          <a:lstStyle/>
          <a:p>
            <a:pPr marL="342900" indent="-342900" eaLnBrk="0" fontAlgn="base" hangingPunct="0">
              <a:spcAft>
                <a:spcPts val="600"/>
              </a:spcAft>
              <a:buClr>
                <a:srgbClr val="404040"/>
              </a:buClr>
              <a:buFont typeface="Arial" panose="020B0604020202020204" pitchFamily="34" charset="0"/>
              <a:buChar char="•"/>
              <a:tabLst>
                <a:tab pos="8402429" algn="r"/>
              </a:tabLst>
            </a:pPr>
            <a:r>
              <a:rPr lang="en-US" sz="2000" dirty="0">
                <a:solidFill>
                  <a:srgbClr val="595959"/>
                </a:solidFill>
                <a:latin typeface="Arial"/>
                <a:ea typeface="MS PGothic" pitchFamily="34" charset="-128"/>
                <a:cs typeface="Arial"/>
              </a:rPr>
              <a:t>Analysis at municipality level shows better progressivity of municipal transfers</a:t>
            </a:r>
          </a:p>
          <a:p>
            <a:pPr marL="342900" indent="-342900" eaLnBrk="0" fontAlgn="base" hangingPunct="0">
              <a:spcAft>
                <a:spcPts val="600"/>
              </a:spcAft>
              <a:buClr>
                <a:srgbClr val="404040"/>
              </a:buClr>
              <a:buFont typeface="Arial" panose="020B0604020202020204" pitchFamily="34" charset="0"/>
              <a:buChar char="•"/>
              <a:tabLst>
                <a:tab pos="8402429" algn="r"/>
              </a:tabLst>
            </a:pPr>
            <a:r>
              <a:rPr lang="en-US" sz="2000" dirty="0">
                <a:solidFill>
                  <a:srgbClr val="595959"/>
                </a:solidFill>
                <a:latin typeface="Arial"/>
                <a:ea typeface="MS PGothic" pitchFamily="34" charset="-128"/>
                <a:cs typeface="Arial"/>
              </a:rPr>
              <a:t>NUTS 3 (county) and NUTS 2 (region) are too coarse measures and may be misleading</a:t>
            </a:r>
          </a:p>
        </p:txBody>
      </p:sp>
      <p:graphicFrame>
        <p:nvGraphicFramePr>
          <p:cNvPr id="8" name="Chart 7">
            <a:extLst>
              <a:ext uri="{FF2B5EF4-FFF2-40B4-BE49-F238E27FC236}">
                <a16:creationId xmlns:a16="http://schemas.microsoft.com/office/drawing/2014/main" id="{C6157AF7-6922-44A3-BE79-C10F782F103D}"/>
              </a:ext>
            </a:extLst>
          </p:cNvPr>
          <p:cNvGraphicFramePr>
            <a:graphicFrameLocks/>
          </p:cNvGraphicFramePr>
          <p:nvPr>
            <p:extLst>
              <p:ext uri="{D42A27DB-BD31-4B8C-83A1-F6EECF244321}">
                <p14:modId xmlns:p14="http://schemas.microsoft.com/office/powerpoint/2010/main" val="1138957541"/>
              </p:ext>
            </p:extLst>
          </p:nvPr>
        </p:nvGraphicFramePr>
        <p:xfrm>
          <a:off x="257081" y="1467294"/>
          <a:ext cx="5218688" cy="3487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FDE2B59-81C9-4237-8F61-2104BB1594CF}"/>
              </a:ext>
            </a:extLst>
          </p:cNvPr>
          <p:cNvGraphicFramePr>
            <a:graphicFrameLocks/>
          </p:cNvGraphicFramePr>
          <p:nvPr>
            <p:extLst>
              <p:ext uri="{D42A27DB-BD31-4B8C-83A1-F6EECF244321}">
                <p14:modId xmlns:p14="http://schemas.microsoft.com/office/powerpoint/2010/main" val="2080713746"/>
              </p:ext>
            </p:extLst>
          </p:nvPr>
        </p:nvGraphicFramePr>
        <p:xfrm>
          <a:off x="5443869" y="1446027"/>
          <a:ext cx="5187699" cy="351539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68F8BFD-7B89-46D4-A124-F3729E6A96AC}"/>
              </a:ext>
            </a:extLst>
          </p:cNvPr>
          <p:cNvSpPr txBox="1"/>
          <p:nvPr/>
        </p:nvSpPr>
        <p:spPr>
          <a:xfrm>
            <a:off x="314686" y="6017089"/>
            <a:ext cx="10775072" cy="584775"/>
          </a:xfrm>
          <a:prstGeom prst="rect">
            <a:avLst/>
          </a:prstGeom>
          <a:noFill/>
        </p:spPr>
        <p:txBody>
          <a:bodyPr wrap="square" rtlCol="0">
            <a:spAutoFit/>
          </a:bodyPr>
          <a:lstStyle/>
          <a:p>
            <a:pPr marL="342891" indent="-342891" eaLnBrk="0" fontAlgn="base" hangingPunct="0">
              <a:spcAft>
                <a:spcPts val="600"/>
              </a:spcAft>
              <a:buClr>
                <a:srgbClr val="404040"/>
              </a:buClr>
              <a:tabLst>
                <a:tab pos="8402429" algn="r"/>
              </a:tabLst>
            </a:pPr>
            <a:r>
              <a:rPr lang="en-US" sz="1600" dirty="0">
                <a:solidFill>
                  <a:srgbClr val="595959"/>
                </a:solidFill>
                <a:latin typeface="Arial"/>
                <a:ea typeface="MS PGothic" pitchFamily="34" charset="-128"/>
                <a:cs typeface="Arial"/>
              </a:rPr>
              <a:t>Note: Municipalities, NUTS2 and NUTS3 are ordered from poorest to least poor along the horizontal axis. Vertical axis shows the cumulative spending by respective area.</a:t>
            </a:r>
          </a:p>
        </p:txBody>
      </p:sp>
    </p:spTree>
    <p:extLst>
      <p:ext uri="{BB962C8B-B14F-4D97-AF65-F5344CB8AC3E}">
        <p14:creationId xmlns:p14="http://schemas.microsoft.com/office/powerpoint/2010/main" val="102062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15" y="301632"/>
            <a:ext cx="11282705" cy="548974"/>
          </a:xfrm>
          <a:noFill/>
        </p:spPr>
        <p:txBody>
          <a:bodyPr>
            <a:normAutofit/>
          </a:bodyPr>
          <a:lstStyle/>
          <a:p>
            <a:r>
              <a:rPr lang="en-US" sz="2400" b="1" dirty="0"/>
              <a:t>Possible Applications (4): </a:t>
            </a:r>
            <a:r>
              <a:rPr lang="en-US" sz="2400" dirty="0"/>
              <a:t>Assessing the spatial impact of public transfers</a:t>
            </a:r>
          </a:p>
        </p:txBody>
      </p:sp>
      <p:sp>
        <p:nvSpPr>
          <p:cNvPr id="5" name="Slide Number Placeholder 4"/>
          <p:cNvSpPr>
            <a:spLocks noGrp="1"/>
          </p:cNvSpPr>
          <p:nvPr>
            <p:ph type="sldNum" sz="quarter" idx="15"/>
          </p:nvPr>
        </p:nvSpPr>
        <p:spPr/>
        <p:txBody>
          <a:bodyPr/>
          <a:lstStyle/>
          <a:p>
            <a:pPr>
              <a:defRPr/>
            </a:pPr>
            <a:fld id="{BCF6E8C5-46C5-4065-B7C6-3D8C05D849D9}" type="slidenum">
              <a:rPr lang="en-US" smtClean="0">
                <a:solidFill>
                  <a:srgbClr val="000000">
                    <a:lumMod val="65000"/>
                    <a:lumOff val="35000"/>
                  </a:srgbClr>
                </a:solidFill>
              </a:rPr>
              <a:pPr>
                <a:defRPr/>
              </a:pPr>
              <a:t>11</a:t>
            </a:fld>
            <a:endParaRPr lang="en-US" dirty="0">
              <a:solidFill>
                <a:srgbClr val="000000">
                  <a:lumMod val="65000"/>
                  <a:lumOff val="35000"/>
                </a:srgb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577" y="1881962"/>
            <a:ext cx="5372985" cy="4029739"/>
          </a:xfrm>
          <a:prstGeom prst="rect">
            <a:avLst/>
          </a:prstGeom>
        </p:spPr>
      </p:pic>
      <p:sp>
        <p:nvSpPr>
          <p:cNvPr id="14" name="TextBox 13"/>
          <p:cNvSpPr txBox="1"/>
          <p:nvPr/>
        </p:nvSpPr>
        <p:spPr>
          <a:xfrm>
            <a:off x="6315740" y="1309263"/>
            <a:ext cx="5284381" cy="707886"/>
          </a:xfrm>
          <a:prstGeom prst="rect">
            <a:avLst/>
          </a:prstGeom>
          <a:noFill/>
        </p:spPr>
        <p:txBody>
          <a:bodyPr wrap="square" rtlCol="0">
            <a:spAutoFit/>
          </a:bodyPr>
          <a:lstStyle/>
          <a:p>
            <a:pPr algn="ctr"/>
            <a:r>
              <a:rPr lang="en-US" sz="2000" dirty="0"/>
              <a:t>Difference in Poverty Rate </a:t>
            </a:r>
          </a:p>
          <a:p>
            <a:pPr algn="ctr"/>
            <a:r>
              <a:rPr lang="en-US" sz="2000" dirty="0"/>
              <a:t>(Before Transfers- After Transfers)</a:t>
            </a:r>
          </a:p>
        </p:txBody>
      </p:sp>
      <p:sp>
        <p:nvSpPr>
          <p:cNvPr id="10" name="Text Placeholder 6"/>
          <p:cNvSpPr>
            <a:spLocks noGrp="1"/>
          </p:cNvSpPr>
          <p:nvPr>
            <p:ph type="body" sz="quarter" idx="13"/>
          </p:nvPr>
        </p:nvSpPr>
        <p:spPr>
          <a:xfrm>
            <a:off x="650508" y="1620276"/>
            <a:ext cx="5239929" cy="4482812"/>
          </a:xfrm>
        </p:spPr>
        <p:txBody>
          <a:bodyPr>
            <a:noAutofit/>
          </a:bodyPr>
          <a:lstStyle/>
          <a:p>
            <a:pPr marL="0" indent="0"/>
            <a:r>
              <a:rPr lang="en-US" sz="2000" dirty="0"/>
              <a:t>One further area of work is the measurement of the </a:t>
            </a:r>
            <a:r>
              <a:rPr lang="en-US" sz="2000" b="1" dirty="0"/>
              <a:t>spatial impact of public transfers on poverty.</a:t>
            </a:r>
          </a:p>
          <a:p>
            <a:pPr marL="0" indent="0"/>
            <a:r>
              <a:rPr lang="en-US" sz="2000" dirty="0"/>
              <a:t>The comparison between the full household income poverty map, with partial income poverty map (all but public transfer) can show the parts of the country in which public transfers have the largest first order impacts on poverty.</a:t>
            </a:r>
          </a:p>
        </p:txBody>
      </p:sp>
    </p:spTree>
    <p:extLst>
      <p:ext uri="{BB962C8B-B14F-4D97-AF65-F5344CB8AC3E}">
        <p14:creationId xmlns:p14="http://schemas.microsoft.com/office/powerpoint/2010/main" val="292157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200" y="1413171"/>
            <a:ext cx="6017530" cy="4477265"/>
          </a:xfrm>
          <a:prstGeom prst="rect">
            <a:avLst/>
          </a:prstGeom>
        </p:spPr>
      </p:pic>
      <p:sp>
        <p:nvSpPr>
          <p:cNvPr id="18" name="TextBox 17"/>
          <p:cNvSpPr txBox="1"/>
          <p:nvPr/>
        </p:nvSpPr>
        <p:spPr>
          <a:xfrm>
            <a:off x="5503985" y="1361745"/>
            <a:ext cx="6308787" cy="338554"/>
          </a:xfrm>
          <a:prstGeom prst="rect">
            <a:avLst/>
          </a:prstGeom>
          <a:noFill/>
        </p:spPr>
        <p:txBody>
          <a:bodyPr wrap="square" rtlCol="0">
            <a:spAutoFit/>
          </a:bodyPr>
          <a:lstStyle/>
          <a:p>
            <a:pPr algn="ctr"/>
            <a:r>
              <a:rPr lang="en-US" sz="1600" dirty="0"/>
              <a:t>GWR of Number of Poor and Number of Beneficiaries</a:t>
            </a:r>
          </a:p>
        </p:txBody>
      </p:sp>
      <p:sp>
        <p:nvSpPr>
          <p:cNvPr id="19" name="TextBox 18"/>
          <p:cNvSpPr txBox="1"/>
          <p:nvPr/>
        </p:nvSpPr>
        <p:spPr>
          <a:xfrm>
            <a:off x="9813850" y="3875446"/>
            <a:ext cx="1967023" cy="769441"/>
          </a:xfrm>
          <a:prstGeom prst="rect">
            <a:avLst/>
          </a:prstGeom>
          <a:noFill/>
        </p:spPr>
        <p:txBody>
          <a:bodyPr wrap="square" rtlCol="0">
            <a:spAutoFit/>
          </a:bodyPr>
          <a:lstStyle/>
          <a:p>
            <a:r>
              <a:rPr lang="en-US" sz="1100" dirty="0"/>
              <a:t>OLS R2: 0.93</a:t>
            </a:r>
          </a:p>
          <a:p>
            <a:r>
              <a:rPr lang="en-US" sz="1100" dirty="0"/>
              <a:t>OLS Adjusted R2: 0.931</a:t>
            </a:r>
          </a:p>
          <a:p>
            <a:r>
              <a:rPr lang="en-US" sz="1100" dirty="0"/>
              <a:t>GWR R2: 0.97</a:t>
            </a:r>
          </a:p>
          <a:p>
            <a:r>
              <a:rPr lang="en-US" sz="1100" dirty="0"/>
              <a:t>GWR Adjusted R2: 0.96</a:t>
            </a:r>
          </a:p>
        </p:txBody>
      </p:sp>
      <p:sp>
        <p:nvSpPr>
          <p:cNvPr id="2" name="Title 1"/>
          <p:cNvSpPr>
            <a:spLocks noGrp="1"/>
          </p:cNvSpPr>
          <p:nvPr>
            <p:ph type="title"/>
          </p:nvPr>
        </p:nvSpPr>
        <p:spPr>
          <a:xfrm>
            <a:off x="475915" y="301631"/>
            <a:ext cx="11282705" cy="527709"/>
          </a:xfrm>
        </p:spPr>
        <p:txBody>
          <a:bodyPr>
            <a:normAutofit/>
          </a:bodyPr>
          <a:lstStyle/>
          <a:p>
            <a:r>
              <a:rPr lang="en-US" sz="2400" b="1" dirty="0"/>
              <a:t>Possible Applications (5): </a:t>
            </a:r>
            <a:r>
              <a:rPr lang="en-US" sz="2400" dirty="0"/>
              <a:t>Analysis of policy blind spots</a:t>
            </a:r>
            <a:endParaRPr lang="en-US" sz="1800" i="1" dirty="0"/>
          </a:p>
        </p:txBody>
      </p:sp>
      <p:sp>
        <p:nvSpPr>
          <p:cNvPr id="5" name="Slide Number Placeholder 4"/>
          <p:cNvSpPr>
            <a:spLocks noGrp="1"/>
          </p:cNvSpPr>
          <p:nvPr>
            <p:ph type="sldNum" sz="quarter" idx="15"/>
          </p:nvPr>
        </p:nvSpPr>
        <p:spPr/>
        <p:txBody>
          <a:bodyPr/>
          <a:lstStyle/>
          <a:p>
            <a:pPr>
              <a:defRPr/>
            </a:pPr>
            <a:fld id="{BCF6E8C5-46C5-4065-B7C6-3D8C05D849D9}" type="slidenum">
              <a:rPr lang="en-US" smtClean="0">
                <a:solidFill>
                  <a:srgbClr val="000000">
                    <a:lumMod val="65000"/>
                    <a:lumOff val="35000"/>
                  </a:srgbClr>
                </a:solidFill>
              </a:rPr>
              <a:pPr>
                <a:defRPr/>
              </a:pPr>
              <a:t>12</a:t>
            </a:fld>
            <a:endParaRPr lang="en-US" dirty="0">
              <a:solidFill>
                <a:srgbClr val="000000">
                  <a:lumMod val="65000"/>
                  <a:lumOff val="35000"/>
                </a:srgbClr>
              </a:solidFill>
            </a:endParaRPr>
          </a:p>
        </p:txBody>
      </p:sp>
      <p:sp>
        <p:nvSpPr>
          <p:cNvPr id="20" name="Text Placeholder 6"/>
          <p:cNvSpPr>
            <a:spLocks noGrp="1"/>
          </p:cNvSpPr>
          <p:nvPr>
            <p:ph type="body" sz="quarter" idx="13"/>
          </p:nvPr>
        </p:nvSpPr>
        <p:spPr>
          <a:xfrm>
            <a:off x="499729" y="1477927"/>
            <a:ext cx="5124893" cy="4561366"/>
          </a:xfrm>
        </p:spPr>
        <p:txBody>
          <a:bodyPr>
            <a:noAutofit/>
          </a:bodyPr>
          <a:lstStyle/>
          <a:p>
            <a:pPr marL="0" indent="0"/>
            <a:r>
              <a:rPr lang="en-US" sz="2000" dirty="0"/>
              <a:t>The results of the poverty map can be complemented with </a:t>
            </a:r>
            <a:r>
              <a:rPr lang="en-US" sz="2000" b="1" dirty="0"/>
              <a:t>public spending data at the municipal level </a:t>
            </a:r>
            <a:r>
              <a:rPr lang="en-US" sz="2000" dirty="0"/>
              <a:t>to better understand what is the spatial correlation of those expenditures with poverty.</a:t>
            </a:r>
          </a:p>
          <a:p>
            <a:pPr marL="0" indent="0"/>
            <a:r>
              <a:rPr lang="en-US" sz="2000" dirty="0"/>
              <a:t>The example on the right shows in </a:t>
            </a:r>
            <a:r>
              <a:rPr lang="en-US" sz="2000" b="1" dirty="0"/>
              <a:t>dark red the areas in which public spending on social assistance is highly correlated with poverty</a:t>
            </a:r>
            <a:r>
              <a:rPr lang="en-US" sz="2000" dirty="0"/>
              <a:t>, and in dark blue the areas in which this social spending is poorly correlated.</a:t>
            </a:r>
          </a:p>
        </p:txBody>
      </p:sp>
    </p:spTree>
    <p:extLst>
      <p:ext uri="{BB962C8B-B14F-4D97-AF65-F5344CB8AC3E}">
        <p14:creationId xmlns:p14="http://schemas.microsoft.com/office/powerpoint/2010/main" val="237326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5915" y="301632"/>
            <a:ext cx="11282705" cy="485178"/>
          </a:xfrm>
        </p:spPr>
        <p:txBody>
          <a:bodyPr/>
          <a:lstStyle/>
          <a:p>
            <a:r>
              <a:rPr lang="en-US" sz="2400" b="1" dirty="0"/>
              <a:t>Possible Applications (6): </a:t>
            </a:r>
            <a:r>
              <a:rPr lang="en-US" sz="2400" dirty="0"/>
              <a:t>Identification of clusters of poor locations – Hot Spots</a:t>
            </a:r>
            <a:endParaRPr lang="en-US" sz="2400" dirty="0">
              <a:latin typeface="Garamond" panose="02020404030301010803" pitchFamily="18" charset="0"/>
            </a:endParaRPr>
          </a:p>
        </p:txBody>
      </p:sp>
      <p:sp>
        <p:nvSpPr>
          <p:cNvPr id="5" name="Slide Number Placeholder 4"/>
          <p:cNvSpPr>
            <a:spLocks noGrp="1"/>
          </p:cNvSpPr>
          <p:nvPr>
            <p:ph type="sldNum" sz="quarter" idx="15"/>
          </p:nvPr>
        </p:nvSpPr>
        <p:spPr/>
        <p:txBody>
          <a:bodyPr/>
          <a:lstStyle/>
          <a:p>
            <a:fld id="{22B26BDC-35C2-4813-9648-AAF4D57E2A56}" type="slidenum">
              <a:rPr lang="en-US" altLang="en-US" smtClean="0"/>
              <a:pPr/>
              <a:t>13</a:t>
            </a:fld>
            <a:endParaRPr lang="en-US" altLang="en-US"/>
          </a:p>
        </p:txBody>
      </p:sp>
      <p:pic>
        <p:nvPicPr>
          <p:cNvPr id="8" name="Picture 7">
            <a:extLst>
              <a:ext uri="{FF2B5EF4-FFF2-40B4-BE49-F238E27FC236}">
                <a16:creationId xmlns:a16="http://schemas.microsoft.com/office/drawing/2014/main" id="{51B5078D-E6DE-49F2-9E79-3F6AEA62D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8" y="2012602"/>
            <a:ext cx="4429127" cy="3321845"/>
          </a:xfrm>
          <a:prstGeom prst="rect">
            <a:avLst/>
          </a:prstGeom>
        </p:spPr>
      </p:pic>
      <p:pic>
        <p:nvPicPr>
          <p:cNvPr id="9" name="Picture 8">
            <a:extLst>
              <a:ext uri="{FF2B5EF4-FFF2-40B4-BE49-F238E27FC236}">
                <a16:creationId xmlns:a16="http://schemas.microsoft.com/office/drawing/2014/main" id="{75AB032C-100C-4735-B691-9958EFCE29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754" y="2030420"/>
            <a:ext cx="4429127" cy="3321845"/>
          </a:xfrm>
          <a:prstGeom prst="rect">
            <a:avLst/>
          </a:prstGeom>
        </p:spPr>
      </p:pic>
      <p:sp>
        <p:nvSpPr>
          <p:cNvPr id="11" name="TextBox 10">
            <a:extLst>
              <a:ext uri="{FF2B5EF4-FFF2-40B4-BE49-F238E27FC236}">
                <a16:creationId xmlns:a16="http://schemas.microsoft.com/office/drawing/2014/main" id="{34096AC6-E6A2-4853-B921-A3F1EE0C71B3}"/>
              </a:ext>
            </a:extLst>
          </p:cNvPr>
          <p:cNvSpPr txBox="1"/>
          <p:nvPr/>
        </p:nvSpPr>
        <p:spPr>
          <a:xfrm>
            <a:off x="475915" y="5920605"/>
            <a:ext cx="6850995" cy="523220"/>
          </a:xfrm>
          <a:prstGeom prst="rect">
            <a:avLst/>
          </a:prstGeom>
          <a:noFill/>
        </p:spPr>
        <p:txBody>
          <a:bodyPr wrap="square" rtlCol="0">
            <a:spAutoFit/>
          </a:bodyPr>
          <a:lstStyle/>
          <a:p>
            <a:r>
              <a:rPr lang="en-US" sz="1400" b="1" dirty="0">
                <a:cs typeface="Times New Roman" panose="02020603050405020304" pitchFamily="18" charset="0"/>
              </a:rPr>
              <a:t>*Red indicates a cluster of high values (Hot spot)</a:t>
            </a:r>
          </a:p>
          <a:p>
            <a:r>
              <a:rPr lang="en-US" sz="1400" dirty="0">
                <a:cs typeface="Times New Roman" panose="02020603050405020304" pitchFamily="18" charset="0"/>
              </a:rPr>
              <a:t>  Blue indicates a cluster of low values (Cold spot)</a:t>
            </a:r>
          </a:p>
        </p:txBody>
      </p:sp>
      <p:sp>
        <p:nvSpPr>
          <p:cNvPr id="3" name="Text Placeholder 2">
            <a:extLst>
              <a:ext uri="{FF2B5EF4-FFF2-40B4-BE49-F238E27FC236}">
                <a16:creationId xmlns:a16="http://schemas.microsoft.com/office/drawing/2014/main" id="{E38D7491-8867-4EC4-B062-37E6E5DCE70B}"/>
              </a:ext>
            </a:extLst>
          </p:cNvPr>
          <p:cNvSpPr>
            <a:spLocks noGrp="1"/>
          </p:cNvSpPr>
          <p:nvPr>
            <p:ph type="body" sz="quarter" idx="13"/>
          </p:nvPr>
        </p:nvSpPr>
        <p:spPr>
          <a:xfrm>
            <a:off x="7963784" y="1722474"/>
            <a:ext cx="3923415" cy="4380613"/>
          </a:xfrm>
        </p:spPr>
        <p:txBody>
          <a:bodyPr>
            <a:normAutofit/>
          </a:bodyPr>
          <a:lstStyle/>
          <a:p>
            <a:pPr marL="0" indent="0">
              <a:buFont typeface="Arial" panose="020B0604020202020204" pitchFamily="34" charset="0"/>
              <a:buChar char="•"/>
            </a:pPr>
            <a:r>
              <a:rPr lang="en-US" sz="2000" b="1" dirty="0"/>
              <a:t> Hot Spots</a:t>
            </a:r>
            <a:r>
              <a:rPr lang="en-US" sz="2000" dirty="0"/>
              <a:t> allows researchers to detect where poverty is </a:t>
            </a:r>
            <a:r>
              <a:rPr lang="en-US" sz="2000" b="1" dirty="0"/>
              <a:t>concentrated</a:t>
            </a:r>
          </a:p>
          <a:p>
            <a:pPr marL="0" indent="0">
              <a:buFont typeface="Arial" panose="020B0604020202020204" pitchFamily="34" charset="0"/>
              <a:buChar char="•"/>
            </a:pPr>
            <a:r>
              <a:rPr lang="en-US" sz="2000" dirty="0"/>
              <a:t> Using our poverty estimates for Croatia, the </a:t>
            </a:r>
            <a:r>
              <a:rPr lang="en-US" sz="2000" b="1" dirty="0"/>
              <a:t>Hot Spot </a:t>
            </a:r>
            <a:r>
              <a:rPr lang="en-US" sz="2000" dirty="0"/>
              <a:t>analysis identified statistically significant </a:t>
            </a:r>
            <a:r>
              <a:rPr lang="en-US" sz="2000" b="1" dirty="0"/>
              <a:t>clusters of high poverty </a:t>
            </a:r>
            <a:r>
              <a:rPr lang="en-US" sz="2000" dirty="0"/>
              <a:t>in the country’s east and low poverty clusters around Zagreb and the coasts</a:t>
            </a:r>
          </a:p>
        </p:txBody>
      </p:sp>
      <p:sp>
        <p:nvSpPr>
          <p:cNvPr id="12" name="TextBox 11">
            <a:extLst>
              <a:ext uri="{FF2B5EF4-FFF2-40B4-BE49-F238E27FC236}">
                <a16:creationId xmlns:a16="http://schemas.microsoft.com/office/drawing/2014/main" id="{6A3B1BCD-ABFF-4E87-B1DC-79F0CDE360B5}"/>
              </a:ext>
            </a:extLst>
          </p:cNvPr>
          <p:cNvSpPr txBox="1"/>
          <p:nvPr/>
        </p:nvSpPr>
        <p:spPr>
          <a:xfrm>
            <a:off x="561101" y="1845710"/>
            <a:ext cx="3020355" cy="400110"/>
          </a:xfrm>
          <a:prstGeom prst="rect">
            <a:avLst/>
          </a:prstGeom>
          <a:noFill/>
        </p:spPr>
        <p:txBody>
          <a:bodyPr wrap="square" rtlCol="0">
            <a:spAutoFit/>
          </a:bodyPr>
          <a:lstStyle/>
          <a:p>
            <a:pPr algn="ctr"/>
            <a:r>
              <a:rPr lang="en-US" sz="2000" dirty="0">
                <a:latin typeface="Garamond" panose="02020404030301010803" pitchFamily="18" charset="0"/>
              </a:rPr>
              <a:t>Croatia Poverty Rate (HBS)</a:t>
            </a:r>
          </a:p>
        </p:txBody>
      </p:sp>
      <p:sp>
        <p:nvSpPr>
          <p:cNvPr id="13" name="TextBox 12">
            <a:extLst>
              <a:ext uri="{FF2B5EF4-FFF2-40B4-BE49-F238E27FC236}">
                <a16:creationId xmlns:a16="http://schemas.microsoft.com/office/drawing/2014/main" id="{3ECFF4C3-0FE8-49A1-A564-3384AC6DADB1}"/>
              </a:ext>
            </a:extLst>
          </p:cNvPr>
          <p:cNvSpPr txBox="1"/>
          <p:nvPr/>
        </p:nvSpPr>
        <p:spPr>
          <a:xfrm>
            <a:off x="4094739" y="1557610"/>
            <a:ext cx="3490911" cy="707886"/>
          </a:xfrm>
          <a:prstGeom prst="rect">
            <a:avLst/>
          </a:prstGeom>
          <a:noFill/>
        </p:spPr>
        <p:txBody>
          <a:bodyPr wrap="square" rtlCol="0">
            <a:spAutoFit/>
          </a:bodyPr>
          <a:lstStyle/>
          <a:p>
            <a:pPr algn="ctr"/>
            <a:r>
              <a:rPr lang="en-US" sz="2000" dirty="0">
                <a:latin typeface="Garamond" panose="02020404030301010803" pitchFamily="18" charset="0"/>
              </a:rPr>
              <a:t>Croatia Poverty Rate </a:t>
            </a:r>
          </a:p>
          <a:p>
            <a:pPr algn="ctr"/>
            <a:r>
              <a:rPr lang="en-US" sz="2000" dirty="0">
                <a:latin typeface="Garamond" panose="02020404030301010803" pitchFamily="18" charset="0"/>
              </a:rPr>
              <a:t>Hot Spot Analysis</a:t>
            </a:r>
          </a:p>
        </p:txBody>
      </p:sp>
    </p:spTree>
    <p:extLst>
      <p:ext uri="{BB962C8B-B14F-4D97-AF65-F5344CB8AC3E}">
        <p14:creationId xmlns:p14="http://schemas.microsoft.com/office/powerpoint/2010/main" val="46329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15" y="301631"/>
            <a:ext cx="11282705" cy="538341"/>
          </a:xfrm>
        </p:spPr>
        <p:txBody>
          <a:bodyPr/>
          <a:lstStyle/>
          <a:p>
            <a:r>
              <a:rPr lang="en-US" sz="2400" b="1" dirty="0"/>
              <a:t>Possible Applications (7): </a:t>
            </a:r>
            <a:r>
              <a:rPr lang="en-US" sz="2400" dirty="0"/>
              <a:t>Complementing Other Products</a:t>
            </a:r>
          </a:p>
        </p:txBody>
      </p:sp>
      <p:sp>
        <p:nvSpPr>
          <p:cNvPr id="3" name="Content Placeholder 2"/>
          <p:cNvSpPr>
            <a:spLocks noGrp="1"/>
          </p:cNvSpPr>
          <p:nvPr>
            <p:ph type="body" sz="quarter" idx="13"/>
          </p:nvPr>
        </p:nvSpPr>
        <p:spPr/>
        <p:txBody>
          <a:bodyPr>
            <a:normAutofit/>
          </a:bodyPr>
          <a:lstStyle/>
          <a:p>
            <a:pPr lvl="2">
              <a:spcAft>
                <a:spcPts val="1200"/>
              </a:spcAft>
              <a:buFont typeface="Arial" panose="020B0604020202020204" pitchFamily="34" charset="0"/>
              <a:buChar char="•"/>
            </a:pPr>
            <a:r>
              <a:rPr lang="en-US" sz="2400" dirty="0">
                <a:solidFill>
                  <a:schemeClr val="tx1">
                    <a:lumMod val="90000"/>
                    <a:lumOff val="10000"/>
                  </a:schemeClr>
                </a:solidFill>
                <a:latin typeface="+mn-lt"/>
              </a:rPr>
              <a:t>With infrastructure in place for producing poverty maps, national poverty is not the only possibility.</a:t>
            </a:r>
          </a:p>
          <a:p>
            <a:pPr lvl="2">
              <a:spcAft>
                <a:spcPts val="1200"/>
              </a:spcAft>
              <a:buFont typeface="Arial" panose="020B0604020202020204" pitchFamily="34" charset="0"/>
              <a:buChar char="•"/>
            </a:pPr>
            <a:r>
              <a:rPr lang="en-US" sz="2400" dirty="0">
                <a:solidFill>
                  <a:schemeClr val="tx1">
                    <a:lumMod val="90000"/>
                    <a:lumOff val="10000"/>
                  </a:schemeClr>
                </a:solidFill>
                <a:latin typeface="+mn-lt"/>
              </a:rPr>
              <a:t>Other applications:</a:t>
            </a:r>
          </a:p>
          <a:p>
            <a:pPr lvl="3">
              <a:spcAft>
                <a:spcPts val="1200"/>
              </a:spcAft>
              <a:buFont typeface="Arial" panose="020B0604020202020204" pitchFamily="34" charset="0"/>
              <a:buChar char="•"/>
            </a:pPr>
            <a:r>
              <a:rPr lang="en-US" sz="2400" dirty="0">
                <a:solidFill>
                  <a:schemeClr val="tx1">
                    <a:lumMod val="90000"/>
                    <a:lumOff val="10000"/>
                  </a:schemeClr>
                </a:solidFill>
                <a:latin typeface="+mn-lt"/>
              </a:rPr>
              <a:t>Non-monetary </a:t>
            </a:r>
            <a:r>
              <a:rPr lang="en-US" sz="2400">
                <a:solidFill>
                  <a:schemeClr val="tx1">
                    <a:lumMod val="90000"/>
                    <a:lumOff val="10000"/>
                  </a:schemeClr>
                </a:solidFill>
                <a:latin typeface="+mn-lt"/>
              </a:rPr>
              <a:t>poverty indicators</a:t>
            </a:r>
          </a:p>
          <a:p>
            <a:pPr lvl="3">
              <a:spcAft>
                <a:spcPts val="1200"/>
              </a:spcAft>
              <a:buFont typeface="Arial" panose="020B0604020202020204" pitchFamily="34" charset="0"/>
              <a:buChar char="•"/>
            </a:pPr>
            <a:r>
              <a:rPr lang="en-US" sz="2400" dirty="0">
                <a:solidFill>
                  <a:schemeClr val="tx1">
                    <a:lumMod val="90000"/>
                    <a:lumOff val="10000"/>
                  </a:schemeClr>
                </a:solidFill>
                <a:latin typeface="+mn-lt"/>
              </a:rPr>
              <a:t>Nutrition in Indonesia, Cambodia</a:t>
            </a:r>
          </a:p>
          <a:p>
            <a:pPr lvl="3">
              <a:spcAft>
                <a:spcPts val="1200"/>
              </a:spcAft>
              <a:buFont typeface="Arial" panose="020B0604020202020204" pitchFamily="34" charset="0"/>
              <a:buChar char="•"/>
            </a:pPr>
            <a:r>
              <a:rPr lang="en-US" sz="2400" dirty="0">
                <a:solidFill>
                  <a:schemeClr val="tx1">
                    <a:lumMod val="90000"/>
                    <a:lumOff val="10000"/>
                  </a:schemeClr>
                </a:solidFill>
                <a:latin typeface="+mn-lt"/>
              </a:rPr>
              <a:t>HIV/AIDS prevalence in Malawi using DHS</a:t>
            </a:r>
          </a:p>
          <a:p>
            <a:pPr lvl="3">
              <a:spcAft>
                <a:spcPts val="1200"/>
              </a:spcAft>
              <a:buFont typeface="Arial" panose="020B0604020202020204" pitchFamily="34" charset="0"/>
              <a:buChar char="•"/>
            </a:pPr>
            <a:r>
              <a:rPr lang="en-US" sz="2400" dirty="0">
                <a:solidFill>
                  <a:schemeClr val="tx1">
                    <a:lumMod val="90000"/>
                    <a:lumOff val="10000"/>
                  </a:schemeClr>
                </a:solidFill>
                <a:latin typeface="+mn-lt"/>
              </a:rPr>
              <a:t>Obtain poverty statistics for population sub-groups not representative in household surveys</a:t>
            </a:r>
          </a:p>
        </p:txBody>
      </p:sp>
      <p:sp>
        <p:nvSpPr>
          <p:cNvPr id="5" name="Slide Number Placeholder 4"/>
          <p:cNvSpPr>
            <a:spLocks noGrp="1"/>
          </p:cNvSpPr>
          <p:nvPr>
            <p:ph type="sldNum" sz="quarter" idx="15"/>
          </p:nvPr>
        </p:nvSpPr>
        <p:spPr/>
        <p:txBody>
          <a:bodyPr/>
          <a:lstStyle/>
          <a:p>
            <a:pPr>
              <a:defRPr/>
            </a:pPr>
            <a:fld id="{BCF6E8C5-46C5-4065-B7C6-3D8C05D849D9}" type="slidenum">
              <a:rPr lang="en-US" smtClean="0">
                <a:solidFill>
                  <a:srgbClr val="000000">
                    <a:lumMod val="65000"/>
                    <a:lumOff val="35000"/>
                  </a:srgbClr>
                </a:solidFill>
              </a:rPr>
              <a:pPr>
                <a:defRPr/>
              </a:pPr>
              <a:t>14</a:t>
            </a:fld>
            <a:endParaRPr lang="en-US" dirty="0">
              <a:solidFill>
                <a:srgbClr val="000000">
                  <a:lumMod val="65000"/>
                  <a:lumOff val="35000"/>
                </a:srgbClr>
              </a:solidFill>
            </a:endParaRPr>
          </a:p>
        </p:txBody>
      </p:sp>
    </p:spTree>
    <p:extLst>
      <p:ext uri="{BB962C8B-B14F-4D97-AF65-F5344CB8AC3E}">
        <p14:creationId xmlns:p14="http://schemas.microsoft.com/office/powerpoint/2010/main" val="236772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9730" y="552456"/>
            <a:ext cx="11185451" cy="2152649"/>
          </a:xfrm>
        </p:spPr>
        <p:txBody>
          <a:bodyPr>
            <a:noAutofit/>
          </a:bodyPr>
          <a:lstStyle/>
          <a:p>
            <a:pPr algn="ctr"/>
            <a:r>
              <a:rPr lang="en-US" sz="5400" dirty="0">
                <a:latin typeface="Garamond" panose="02020404030301010803" pitchFamily="18" charset="0"/>
              </a:rPr>
              <a:t>Thanks!</a:t>
            </a:r>
            <a:endParaRPr lang="en-US" sz="5400" b="0" dirty="0">
              <a:latin typeface="Garamond" panose="02020404030301010803" pitchFamily="18" charset="0"/>
            </a:endParaRPr>
          </a:p>
        </p:txBody>
      </p:sp>
      <p:pic>
        <p:nvPicPr>
          <p:cNvPr id="10" name="Picture Placeholder 9"/>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19636" y="5086550"/>
            <a:ext cx="4248400" cy="831943"/>
          </a:xfrm>
        </p:spPr>
      </p:pic>
      <p:sp>
        <p:nvSpPr>
          <p:cNvPr id="5" name="Text Placeholder 2"/>
          <p:cNvSpPr>
            <a:spLocks noGrp="1"/>
          </p:cNvSpPr>
          <p:nvPr>
            <p:ph type="body" sz="quarter" idx="14"/>
          </p:nvPr>
        </p:nvSpPr>
        <p:spPr>
          <a:xfrm>
            <a:off x="6188148" y="5124678"/>
            <a:ext cx="5364734" cy="1393637"/>
          </a:xfrm>
        </p:spPr>
        <p:txBody>
          <a:bodyPr>
            <a:noAutofit/>
          </a:bodyPr>
          <a:lstStyle/>
          <a:p>
            <a:r>
              <a:rPr lang="en-US" sz="3200" b="1" dirty="0">
                <a:latin typeface="Garamond" panose="02020404030301010803" pitchFamily="18" charset="0"/>
              </a:rPr>
              <a:t>Cesar A Cancho</a:t>
            </a:r>
          </a:p>
          <a:p>
            <a:r>
              <a:rPr lang="en-US" sz="3200" dirty="0">
                <a:latin typeface="Garamond" panose="02020404030301010803" pitchFamily="18" charset="0"/>
              </a:rPr>
              <a:t>Economist </a:t>
            </a:r>
          </a:p>
          <a:p>
            <a:r>
              <a:rPr lang="en-US" sz="3200" dirty="0">
                <a:latin typeface="Garamond" panose="02020404030301010803" pitchFamily="18" charset="0"/>
              </a:rPr>
              <a:t>Poverty and Equity GP</a:t>
            </a:r>
          </a:p>
        </p:txBody>
      </p:sp>
    </p:spTree>
    <p:extLst>
      <p:ext uri="{BB962C8B-B14F-4D97-AF65-F5344CB8AC3E}">
        <p14:creationId xmlns:p14="http://schemas.microsoft.com/office/powerpoint/2010/main" val="345134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b="1" dirty="0"/>
              <a:t>A Municipality-level Poverty Map for Georgia</a:t>
            </a:r>
            <a:endParaRPr lang="en-US" sz="2400" dirty="0"/>
          </a:p>
        </p:txBody>
      </p:sp>
      <p:sp>
        <p:nvSpPr>
          <p:cNvPr id="9" name="Slide Number Placeholder 1"/>
          <p:cNvSpPr>
            <a:spLocks noGrp="1"/>
          </p:cNvSpPr>
          <p:nvPr>
            <p:ph type="sldNum" sz="quarter" idx="15"/>
          </p:nvPr>
        </p:nvSpPr>
        <p:spPr/>
        <p:txBody>
          <a:bodyPr/>
          <a:lstStyle/>
          <a:p>
            <a:fld id="{CFF6E238-6C4F-4A4B-9E55-ED701E89D880}" type="slidenum">
              <a:rPr lang="es-US" smtClean="0"/>
              <a:pPr/>
              <a:t>2</a:t>
            </a:fld>
            <a:endParaRPr lang="es-US"/>
          </a:p>
        </p:txBody>
      </p:sp>
      <p:sp>
        <p:nvSpPr>
          <p:cNvPr id="6" name="Content Placeholder 2"/>
          <p:cNvSpPr txBox="1">
            <a:spLocks/>
          </p:cNvSpPr>
          <p:nvPr/>
        </p:nvSpPr>
        <p:spPr>
          <a:xfrm>
            <a:off x="1943100" y="6381964"/>
            <a:ext cx="83058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637953" y="1598613"/>
            <a:ext cx="11130713" cy="4613804"/>
          </a:xfrm>
        </p:spPr>
        <p:txBody>
          <a:bodyPr>
            <a:normAutofit/>
          </a:bodyPr>
          <a:lstStyle/>
          <a:p>
            <a:pPr>
              <a:spcAft>
                <a:spcPts val="600"/>
              </a:spcAft>
              <a:buFont typeface="Arial" panose="020B0604020202020204" pitchFamily="34" charset="0"/>
              <a:buChar char="•"/>
            </a:pPr>
            <a:r>
              <a:rPr lang="en-US" sz="2400" b="1" dirty="0"/>
              <a:t>Rationale: </a:t>
            </a:r>
            <a:r>
              <a:rPr lang="en-US" sz="2400" dirty="0"/>
              <a:t>Why do we need it?</a:t>
            </a:r>
          </a:p>
          <a:p>
            <a:pPr>
              <a:spcAft>
                <a:spcPts val="600"/>
              </a:spcAft>
              <a:buFont typeface="Arial" panose="020B0604020202020204" pitchFamily="34" charset="0"/>
              <a:buChar char="•"/>
            </a:pPr>
            <a:r>
              <a:rPr lang="en-US" sz="2400" b="1" dirty="0"/>
              <a:t>Method:</a:t>
            </a:r>
            <a:r>
              <a:rPr lang="en-US" sz="2400" dirty="0"/>
              <a:t> How do we do it?</a:t>
            </a:r>
          </a:p>
          <a:p>
            <a:pPr>
              <a:spcAft>
                <a:spcPts val="600"/>
              </a:spcAft>
              <a:buFont typeface="Arial" panose="020B0604020202020204" pitchFamily="34" charset="0"/>
              <a:buChar char="•"/>
            </a:pPr>
            <a:r>
              <a:rPr lang="en-US" sz="2400" b="1" dirty="0"/>
              <a:t>Possible Applications:</a:t>
            </a:r>
            <a:r>
              <a:rPr lang="en-US" sz="2400" dirty="0"/>
              <a:t> What can be used for?</a:t>
            </a:r>
          </a:p>
        </p:txBody>
      </p:sp>
    </p:spTree>
    <p:extLst>
      <p:ext uri="{BB962C8B-B14F-4D97-AF65-F5344CB8AC3E}">
        <p14:creationId xmlns:p14="http://schemas.microsoft.com/office/powerpoint/2010/main" val="132909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b="1" dirty="0"/>
              <a:t>Rationale:</a:t>
            </a:r>
            <a:r>
              <a:rPr lang="en-US" sz="2400" dirty="0"/>
              <a:t> Considerable reduction of poverty in recent years across </a:t>
            </a:r>
            <a:r>
              <a:rPr lang="en-US" sz="2400" b="1" dirty="0"/>
              <a:t>all regions</a:t>
            </a:r>
            <a:r>
              <a:rPr lang="en-US" sz="2400" dirty="0"/>
              <a:t>…</a:t>
            </a:r>
          </a:p>
        </p:txBody>
      </p:sp>
      <p:sp>
        <p:nvSpPr>
          <p:cNvPr id="9" name="Slide Number Placeholder 1"/>
          <p:cNvSpPr>
            <a:spLocks noGrp="1"/>
          </p:cNvSpPr>
          <p:nvPr>
            <p:ph type="sldNum" sz="quarter" idx="15"/>
          </p:nvPr>
        </p:nvSpPr>
        <p:spPr/>
        <p:txBody>
          <a:bodyPr/>
          <a:lstStyle/>
          <a:p>
            <a:fld id="{CFF6E238-6C4F-4A4B-9E55-ED701E89D880}" type="slidenum">
              <a:rPr lang="es-US" smtClean="0"/>
              <a:pPr/>
              <a:t>3</a:t>
            </a:fld>
            <a:endParaRPr lang="es-US"/>
          </a:p>
        </p:txBody>
      </p:sp>
      <p:sp>
        <p:nvSpPr>
          <p:cNvPr id="6" name="Content Placeholder 2"/>
          <p:cNvSpPr txBox="1">
            <a:spLocks/>
          </p:cNvSpPr>
          <p:nvPr/>
        </p:nvSpPr>
        <p:spPr>
          <a:xfrm>
            <a:off x="1943100" y="6381964"/>
            <a:ext cx="83058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6918157" y="1598613"/>
            <a:ext cx="4850509" cy="4613804"/>
          </a:xfrm>
        </p:spPr>
        <p:txBody>
          <a:bodyPr>
            <a:normAutofit/>
          </a:bodyPr>
          <a:lstStyle/>
          <a:p>
            <a:pPr>
              <a:spcAft>
                <a:spcPts val="600"/>
              </a:spcAft>
              <a:buFont typeface="Arial" panose="020B0604020202020204" pitchFamily="34" charset="0"/>
              <a:buChar char="•"/>
            </a:pPr>
            <a:r>
              <a:rPr lang="en-US" sz="2000" dirty="0"/>
              <a:t>Since 2010 poverty has fallen from 36 to 21 percent</a:t>
            </a:r>
          </a:p>
          <a:p>
            <a:pPr>
              <a:spcAft>
                <a:spcPts val="600"/>
              </a:spcAft>
              <a:buFont typeface="Arial" panose="020B0604020202020204" pitchFamily="34" charset="0"/>
              <a:buChar char="•"/>
            </a:pPr>
            <a:r>
              <a:rPr lang="en-US" sz="2000" dirty="0"/>
              <a:t>Decrease across regions has not been homogeneous, for instance:</a:t>
            </a:r>
          </a:p>
          <a:p>
            <a:pPr lvl="3">
              <a:spcAft>
                <a:spcPts val="600"/>
              </a:spcAft>
              <a:buFont typeface="Arial" panose="020B0604020202020204" pitchFamily="34" charset="0"/>
              <a:buChar char="•"/>
            </a:pPr>
            <a:r>
              <a:rPr lang="en-US" sz="2000" dirty="0" err="1"/>
              <a:t>Kvemo</a:t>
            </a:r>
            <a:r>
              <a:rPr lang="en-US" sz="2000" dirty="0"/>
              <a:t> </a:t>
            </a:r>
            <a:r>
              <a:rPr lang="en-US" sz="2000" dirty="0" err="1"/>
              <a:t>Kartli</a:t>
            </a:r>
            <a:r>
              <a:rPr lang="en-US" sz="2000" dirty="0"/>
              <a:t> and Kakheti are not any more the poorest regions</a:t>
            </a:r>
          </a:p>
          <a:p>
            <a:pPr lvl="3">
              <a:spcAft>
                <a:spcPts val="600"/>
              </a:spcAft>
              <a:buFont typeface="Arial" panose="020B0604020202020204" pitchFamily="34" charset="0"/>
              <a:buChar char="•"/>
            </a:pPr>
            <a:r>
              <a:rPr lang="en-US" sz="2000" dirty="0" err="1"/>
              <a:t>Samtskhe-Javakheti</a:t>
            </a:r>
            <a:r>
              <a:rPr lang="en-US" sz="2000" dirty="0"/>
              <a:t> surpassed Tbilisi as the least poor</a:t>
            </a:r>
          </a:p>
        </p:txBody>
      </p:sp>
      <p:graphicFrame>
        <p:nvGraphicFramePr>
          <p:cNvPr id="10" name="Chart 9">
            <a:extLst>
              <a:ext uri="{FF2B5EF4-FFF2-40B4-BE49-F238E27FC236}">
                <a16:creationId xmlns:a16="http://schemas.microsoft.com/office/drawing/2014/main" id="{C27EC6DD-7E22-4D6B-A31C-2ABF0033B6AC}"/>
              </a:ext>
            </a:extLst>
          </p:cNvPr>
          <p:cNvGraphicFramePr/>
          <p:nvPr>
            <p:extLst/>
          </p:nvPr>
        </p:nvGraphicFramePr>
        <p:xfrm>
          <a:off x="481264" y="1427018"/>
          <a:ext cx="6196262" cy="48173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886E98D-76E9-4445-B5AA-42B49143CAF9}"/>
              </a:ext>
            </a:extLst>
          </p:cNvPr>
          <p:cNvSpPr txBox="1"/>
          <p:nvPr/>
        </p:nvSpPr>
        <p:spPr>
          <a:xfrm>
            <a:off x="651164" y="6262254"/>
            <a:ext cx="6567054" cy="338554"/>
          </a:xfrm>
          <a:prstGeom prst="rect">
            <a:avLst/>
          </a:prstGeom>
          <a:noFill/>
        </p:spPr>
        <p:txBody>
          <a:bodyPr wrap="square" rtlCol="0">
            <a:spAutoFit/>
          </a:bodyPr>
          <a:lstStyle/>
          <a:p>
            <a:r>
              <a:rPr lang="en-US" sz="1600" dirty="0"/>
              <a:t>Source: World Bank staff elaboration based on IHS 2010-2016</a:t>
            </a:r>
          </a:p>
        </p:txBody>
      </p:sp>
    </p:spTree>
    <p:extLst>
      <p:ext uri="{BB962C8B-B14F-4D97-AF65-F5344CB8AC3E}">
        <p14:creationId xmlns:p14="http://schemas.microsoft.com/office/powerpoint/2010/main" val="62915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dirty="0"/>
              <a:t>… but incomplete welfare information </a:t>
            </a:r>
            <a:r>
              <a:rPr lang="en-US" sz="2400" b="1" dirty="0"/>
              <a:t>below regional level (1)</a:t>
            </a:r>
          </a:p>
        </p:txBody>
      </p:sp>
      <p:sp>
        <p:nvSpPr>
          <p:cNvPr id="9" name="Slide Number Placeholder 1"/>
          <p:cNvSpPr>
            <a:spLocks noGrp="1"/>
          </p:cNvSpPr>
          <p:nvPr>
            <p:ph type="sldNum" sz="quarter" idx="15"/>
          </p:nvPr>
        </p:nvSpPr>
        <p:spPr/>
        <p:txBody>
          <a:bodyPr/>
          <a:lstStyle/>
          <a:p>
            <a:fld id="{CFF6E238-6C4F-4A4B-9E55-ED701E89D880}" type="slidenum">
              <a:rPr lang="es-US" smtClean="0"/>
              <a:pPr/>
              <a:t>4</a:t>
            </a:fld>
            <a:endParaRPr lang="es-US"/>
          </a:p>
        </p:txBody>
      </p:sp>
      <p:sp>
        <p:nvSpPr>
          <p:cNvPr id="4" name="Text Placeholder 3"/>
          <p:cNvSpPr>
            <a:spLocks noGrp="1"/>
          </p:cNvSpPr>
          <p:nvPr>
            <p:ph type="body" sz="quarter" idx="13"/>
          </p:nvPr>
        </p:nvSpPr>
        <p:spPr>
          <a:xfrm>
            <a:off x="6930189" y="1372711"/>
            <a:ext cx="4838478" cy="4836695"/>
          </a:xfrm>
        </p:spPr>
        <p:txBody>
          <a:bodyPr>
            <a:noAutofit/>
          </a:bodyPr>
          <a:lstStyle/>
          <a:p>
            <a:pPr>
              <a:spcAft>
                <a:spcPts val="600"/>
              </a:spcAft>
              <a:buFont typeface="Arial" panose="020B0604020202020204" pitchFamily="34" charset="0"/>
              <a:buChar char="•"/>
            </a:pPr>
            <a:r>
              <a:rPr lang="en-US" sz="2000" dirty="0"/>
              <a:t>Census 2014 provides critical information at municipality level:</a:t>
            </a:r>
          </a:p>
          <a:p>
            <a:pPr lvl="3">
              <a:spcAft>
                <a:spcPts val="600"/>
              </a:spcAft>
              <a:buFont typeface="Arial" panose="020B0604020202020204" pitchFamily="34" charset="0"/>
              <a:buChar char="•"/>
            </a:pPr>
            <a:r>
              <a:rPr lang="en-US" sz="2000" dirty="0"/>
              <a:t>Housing and access to services</a:t>
            </a:r>
          </a:p>
          <a:p>
            <a:pPr lvl="3">
              <a:spcAft>
                <a:spcPts val="600"/>
              </a:spcAft>
              <a:buFont typeface="Arial" panose="020B0604020202020204" pitchFamily="34" charset="0"/>
              <a:buChar char="•"/>
            </a:pPr>
            <a:r>
              <a:rPr lang="en-US" sz="2000" dirty="0"/>
              <a:t>Living conditions</a:t>
            </a:r>
          </a:p>
          <a:p>
            <a:pPr lvl="3">
              <a:spcAft>
                <a:spcPts val="600"/>
              </a:spcAft>
              <a:buFont typeface="Arial" panose="020B0604020202020204" pitchFamily="34" charset="0"/>
              <a:buChar char="•"/>
            </a:pPr>
            <a:r>
              <a:rPr lang="en-US" sz="2000" dirty="0"/>
              <a:t>Demographics</a:t>
            </a:r>
          </a:p>
          <a:p>
            <a:pPr lvl="2">
              <a:spcAft>
                <a:spcPts val="600"/>
              </a:spcAft>
              <a:buFont typeface="Arial" panose="020B0604020202020204" pitchFamily="34" charset="0"/>
              <a:buChar char="•"/>
            </a:pPr>
            <a:r>
              <a:rPr lang="en-US" sz="2000" dirty="0"/>
              <a:t>However, information on consumption, income or poverty is not collected in Census</a:t>
            </a:r>
          </a:p>
          <a:p>
            <a:pPr lvl="3">
              <a:spcAft>
                <a:spcPts val="600"/>
              </a:spcAft>
              <a:buFont typeface="Arial" panose="020B0604020202020204" pitchFamily="34" charset="0"/>
              <a:buChar char="•"/>
            </a:pPr>
            <a:r>
              <a:rPr lang="en-US" sz="2000" dirty="0"/>
              <a:t>Available only at statistical regions level.</a:t>
            </a:r>
          </a:p>
        </p:txBody>
      </p:sp>
      <p:pic>
        <p:nvPicPr>
          <p:cNvPr id="8" name="image128.png" descr="C:\Users\wb416046\AppData\Local\Microsoft\Windows\INetCache\Content.Word\Poverty line 2016.png"/>
          <p:cNvPicPr/>
          <p:nvPr/>
        </p:nvPicPr>
        <p:blipFill>
          <a:blip r:embed="rId3"/>
          <a:srcRect l="1090" t="27504" r="1538" b="19599"/>
          <a:stretch>
            <a:fillRect/>
          </a:stretch>
        </p:blipFill>
        <p:spPr>
          <a:xfrm>
            <a:off x="503672" y="2203768"/>
            <a:ext cx="6354328" cy="2801370"/>
          </a:xfrm>
          <a:prstGeom prst="rect">
            <a:avLst/>
          </a:prstGeom>
          <a:ln/>
        </p:spPr>
      </p:pic>
      <p:graphicFrame>
        <p:nvGraphicFramePr>
          <p:cNvPr id="7" name="Chart 6">
            <a:extLst>
              <a:ext uri="{FF2B5EF4-FFF2-40B4-BE49-F238E27FC236}">
                <a16:creationId xmlns:a16="http://schemas.microsoft.com/office/drawing/2014/main" id="{07EFDF8C-D238-4054-BC75-6E7FF580EA73}"/>
              </a:ext>
            </a:extLst>
          </p:cNvPr>
          <p:cNvGraphicFramePr/>
          <p:nvPr>
            <p:extLst>
              <p:ext uri="{D42A27DB-BD31-4B8C-83A1-F6EECF244321}">
                <p14:modId xmlns:p14="http://schemas.microsoft.com/office/powerpoint/2010/main" val="1731839309"/>
              </p:ext>
            </p:extLst>
          </p:nvPr>
        </p:nvGraphicFramePr>
        <p:xfrm>
          <a:off x="481264" y="1427018"/>
          <a:ext cx="6196262" cy="48173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72871C1-120A-4B2C-AE05-C79A14942DF9}"/>
              </a:ext>
            </a:extLst>
          </p:cNvPr>
          <p:cNvSpPr txBox="1"/>
          <p:nvPr/>
        </p:nvSpPr>
        <p:spPr>
          <a:xfrm>
            <a:off x="429491" y="5365898"/>
            <a:ext cx="6567054" cy="338554"/>
          </a:xfrm>
          <a:prstGeom prst="rect">
            <a:avLst/>
          </a:prstGeom>
          <a:noFill/>
        </p:spPr>
        <p:txBody>
          <a:bodyPr wrap="square" rtlCol="0">
            <a:spAutoFit/>
          </a:bodyPr>
          <a:lstStyle/>
          <a:p>
            <a:r>
              <a:rPr lang="en-US" sz="1600" dirty="0"/>
              <a:t>Source: World Bank staff elaboration based on IHS 2016</a:t>
            </a:r>
          </a:p>
        </p:txBody>
      </p:sp>
      <p:sp>
        <p:nvSpPr>
          <p:cNvPr id="11" name="TextBox 10">
            <a:extLst>
              <a:ext uri="{FF2B5EF4-FFF2-40B4-BE49-F238E27FC236}">
                <a16:creationId xmlns:a16="http://schemas.microsoft.com/office/drawing/2014/main" id="{1169E84A-5A66-4044-99D1-B55700ED452C}"/>
              </a:ext>
            </a:extLst>
          </p:cNvPr>
          <p:cNvSpPr txBox="1"/>
          <p:nvPr/>
        </p:nvSpPr>
        <p:spPr>
          <a:xfrm>
            <a:off x="1605516" y="1605515"/>
            <a:ext cx="4401879" cy="350865"/>
          </a:xfrm>
          <a:prstGeom prst="rect">
            <a:avLst/>
          </a:prstGeom>
          <a:noFill/>
        </p:spPr>
        <p:txBody>
          <a:bodyPr wrap="square" rtlCol="0">
            <a:spAutoFit/>
          </a:bodyPr>
          <a:lstStyle/>
          <a:p>
            <a:pPr algn="ctr"/>
            <a:r>
              <a:rPr lang="en-US" sz="1680" b="1" dirty="0">
                <a:solidFill>
                  <a:srgbClr val="002345"/>
                </a:solidFill>
              </a:rPr>
              <a:t>National Poverty – Georgia 2016</a:t>
            </a:r>
          </a:p>
        </p:txBody>
      </p:sp>
    </p:spTree>
    <p:extLst>
      <p:ext uri="{BB962C8B-B14F-4D97-AF65-F5344CB8AC3E}">
        <p14:creationId xmlns:p14="http://schemas.microsoft.com/office/powerpoint/2010/main" val="289408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dirty="0"/>
              <a:t>… but incomplete welfare information </a:t>
            </a:r>
            <a:r>
              <a:rPr lang="en-US" sz="2400" b="1" dirty="0"/>
              <a:t>below regional level (2)</a:t>
            </a:r>
          </a:p>
        </p:txBody>
      </p:sp>
      <p:sp>
        <p:nvSpPr>
          <p:cNvPr id="9" name="Slide Number Placeholder 1"/>
          <p:cNvSpPr>
            <a:spLocks noGrp="1"/>
          </p:cNvSpPr>
          <p:nvPr>
            <p:ph type="sldNum" sz="quarter" idx="15"/>
          </p:nvPr>
        </p:nvSpPr>
        <p:spPr/>
        <p:txBody>
          <a:bodyPr/>
          <a:lstStyle/>
          <a:p>
            <a:fld id="{CFF6E238-6C4F-4A4B-9E55-ED701E89D880}" type="slidenum">
              <a:rPr lang="es-US" smtClean="0"/>
              <a:pPr/>
              <a:t>5</a:t>
            </a:fld>
            <a:endParaRPr lang="es-US"/>
          </a:p>
        </p:txBody>
      </p:sp>
      <p:sp>
        <p:nvSpPr>
          <p:cNvPr id="4" name="Text Placeholder 3"/>
          <p:cNvSpPr>
            <a:spLocks noGrp="1"/>
          </p:cNvSpPr>
          <p:nvPr>
            <p:ph type="body" sz="quarter" idx="13"/>
          </p:nvPr>
        </p:nvSpPr>
        <p:spPr>
          <a:xfrm>
            <a:off x="6930189" y="1372711"/>
            <a:ext cx="4838478" cy="4836695"/>
          </a:xfrm>
        </p:spPr>
        <p:txBody>
          <a:bodyPr>
            <a:noAutofit/>
          </a:bodyPr>
          <a:lstStyle/>
          <a:p>
            <a:pPr lvl="2">
              <a:spcAft>
                <a:spcPts val="600"/>
              </a:spcAft>
              <a:buFont typeface="Arial" panose="020B0604020202020204" pitchFamily="34" charset="0"/>
              <a:buChar char="•"/>
            </a:pPr>
            <a:r>
              <a:rPr lang="en-US" sz="2000" dirty="0"/>
              <a:t>It is important to understand heterogeneities below the regional level, for instance:</a:t>
            </a:r>
          </a:p>
          <a:p>
            <a:pPr lvl="3">
              <a:spcAft>
                <a:spcPts val="600"/>
              </a:spcAft>
              <a:buFont typeface="Arial" panose="020B0604020202020204" pitchFamily="34" charset="0"/>
              <a:buChar char="•"/>
            </a:pPr>
            <a:r>
              <a:rPr lang="en-US" sz="2000" dirty="0"/>
              <a:t>How is poverty in </a:t>
            </a:r>
            <a:r>
              <a:rPr lang="en-US" sz="2000" dirty="0" err="1"/>
              <a:t>Racha-Lechkhumi</a:t>
            </a:r>
            <a:r>
              <a:rPr lang="en-US" sz="2000" dirty="0"/>
              <a:t> and </a:t>
            </a:r>
            <a:r>
              <a:rPr lang="en-US" sz="2000" dirty="0" err="1"/>
              <a:t>Kvemo</a:t>
            </a:r>
            <a:r>
              <a:rPr lang="en-US" sz="2000" dirty="0"/>
              <a:t> </a:t>
            </a:r>
            <a:r>
              <a:rPr lang="en-US" sz="2000" dirty="0" err="1"/>
              <a:t>Svaneti</a:t>
            </a:r>
            <a:r>
              <a:rPr lang="en-US" sz="2000" dirty="0"/>
              <a:t>?</a:t>
            </a:r>
          </a:p>
          <a:p>
            <a:pPr lvl="3">
              <a:spcAft>
                <a:spcPts val="600"/>
              </a:spcAft>
              <a:buFont typeface="Arial" panose="020B0604020202020204" pitchFamily="34" charset="0"/>
              <a:buChar char="•"/>
            </a:pPr>
            <a:r>
              <a:rPr lang="en-US" sz="2000" dirty="0"/>
              <a:t>Are some parts of Mtskheta-</a:t>
            </a:r>
            <a:r>
              <a:rPr lang="en-US" sz="2000" dirty="0" err="1"/>
              <a:t>Mtianeti</a:t>
            </a:r>
            <a:r>
              <a:rPr lang="en-US" sz="2000" dirty="0"/>
              <a:t> doing worse than the average for the region?</a:t>
            </a:r>
          </a:p>
          <a:p>
            <a:pPr lvl="3">
              <a:spcAft>
                <a:spcPts val="600"/>
              </a:spcAft>
              <a:buFont typeface="Arial" panose="020B0604020202020204" pitchFamily="34" charset="0"/>
              <a:buChar char="•"/>
            </a:pPr>
            <a:r>
              <a:rPr lang="en-US" sz="2000" dirty="0"/>
              <a:t>Do all municipalities in </a:t>
            </a:r>
            <a:r>
              <a:rPr lang="en-US" sz="2000" dirty="0" err="1"/>
              <a:t>Samtskhe-Javakheti</a:t>
            </a:r>
            <a:r>
              <a:rPr lang="en-US" sz="2000" dirty="0"/>
              <a:t> report a low poverty estimate?</a:t>
            </a:r>
          </a:p>
        </p:txBody>
      </p:sp>
      <p:pic>
        <p:nvPicPr>
          <p:cNvPr id="8" name="image128.png" descr="C:\Users\wb416046\AppData\Local\Microsoft\Windows\INetCache\Content.Word\Poverty line 2016.png"/>
          <p:cNvPicPr/>
          <p:nvPr/>
        </p:nvPicPr>
        <p:blipFill>
          <a:blip r:embed="rId3"/>
          <a:srcRect l="1090" t="27504" r="1538" b="19599"/>
          <a:stretch>
            <a:fillRect/>
          </a:stretch>
        </p:blipFill>
        <p:spPr>
          <a:xfrm>
            <a:off x="503672" y="2203768"/>
            <a:ext cx="6354328" cy="2801370"/>
          </a:xfrm>
          <a:prstGeom prst="rect">
            <a:avLst/>
          </a:prstGeom>
          <a:ln/>
        </p:spPr>
      </p:pic>
      <p:graphicFrame>
        <p:nvGraphicFramePr>
          <p:cNvPr id="7" name="Chart 6">
            <a:extLst>
              <a:ext uri="{FF2B5EF4-FFF2-40B4-BE49-F238E27FC236}">
                <a16:creationId xmlns:a16="http://schemas.microsoft.com/office/drawing/2014/main" id="{07EFDF8C-D238-4054-BC75-6E7FF580EA73}"/>
              </a:ext>
            </a:extLst>
          </p:cNvPr>
          <p:cNvGraphicFramePr/>
          <p:nvPr>
            <p:extLst/>
          </p:nvPr>
        </p:nvGraphicFramePr>
        <p:xfrm>
          <a:off x="481264" y="1427018"/>
          <a:ext cx="6196262" cy="48173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72871C1-120A-4B2C-AE05-C79A14942DF9}"/>
              </a:ext>
            </a:extLst>
          </p:cNvPr>
          <p:cNvSpPr txBox="1"/>
          <p:nvPr/>
        </p:nvSpPr>
        <p:spPr>
          <a:xfrm>
            <a:off x="429491" y="5365898"/>
            <a:ext cx="6567054" cy="338554"/>
          </a:xfrm>
          <a:prstGeom prst="rect">
            <a:avLst/>
          </a:prstGeom>
          <a:noFill/>
        </p:spPr>
        <p:txBody>
          <a:bodyPr wrap="square" rtlCol="0">
            <a:spAutoFit/>
          </a:bodyPr>
          <a:lstStyle/>
          <a:p>
            <a:r>
              <a:rPr lang="en-US" sz="1600" dirty="0"/>
              <a:t>Source: World Bank staff elaboration based on IHS 2016</a:t>
            </a:r>
          </a:p>
        </p:txBody>
      </p:sp>
      <p:sp>
        <p:nvSpPr>
          <p:cNvPr id="11" name="TextBox 10">
            <a:extLst>
              <a:ext uri="{FF2B5EF4-FFF2-40B4-BE49-F238E27FC236}">
                <a16:creationId xmlns:a16="http://schemas.microsoft.com/office/drawing/2014/main" id="{1169E84A-5A66-4044-99D1-B55700ED452C}"/>
              </a:ext>
            </a:extLst>
          </p:cNvPr>
          <p:cNvSpPr txBox="1"/>
          <p:nvPr/>
        </p:nvSpPr>
        <p:spPr>
          <a:xfrm>
            <a:off x="1605516" y="1605515"/>
            <a:ext cx="4401879" cy="350865"/>
          </a:xfrm>
          <a:prstGeom prst="rect">
            <a:avLst/>
          </a:prstGeom>
          <a:noFill/>
        </p:spPr>
        <p:txBody>
          <a:bodyPr wrap="square" rtlCol="0">
            <a:spAutoFit/>
          </a:bodyPr>
          <a:lstStyle/>
          <a:p>
            <a:pPr algn="ctr"/>
            <a:r>
              <a:rPr lang="en-US" sz="1680" b="1" dirty="0">
                <a:solidFill>
                  <a:srgbClr val="002345"/>
                </a:solidFill>
              </a:rPr>
              <a:t>National Poverty – Georgia 2016</a:t>
            </a:r>
          </a:p>
        </p:txBody>
      </p:sp>
    </p:spTree>
    <p:extLst>
      <p:ext uri="{BB962C8B-B14F-4D97-AF65-F5344CB8AC3E}">
        <p14:creationId xmlns:p14="http://schemas.microsoft.com/office/powerpoint/2010/main" val="288886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b="1" dirty="0"/>
              <a:t>Method: </a:t>
            </a:r>
            <a:r>
              <a:rPr lang="en-US" sz="2400" dirty="0"/>
              <a:t>Imputations IHS → Census (1)</a:t>
            </a:r>
          </a:p>
        </p:txBody>
      </p:sp>
      <p:sp>
        <p:nvSpPr>
          <p:cNvPr id="9" name="Slide Number Placeholder 1"/>
          <p:cNvSpPr>
            <a:spLocks noGrp="1"/>
          </p:cNvSpPr>
          <p:nvPr>
            <p:ph type="sldNum" sz="quarter" idx="15"/>
          </p:nvPr>
        </p:nvSpPr>
        <p:spPr/>
        <p:txBody>
          <a:bodyPr/>
          <a:lstStyle/>
          <a:p>
            <a:fld id="{CFF6E238-6C4F-4A4B-9E55-ED701E89D880}" type="slidenum">
              <a:rPr lang="es-US" smtClean="0"/>
              <a:pPr/>
              <a:t>6</a:t>
            </a:fld>
            <a:endParaRPr lang="es-US"/>
          </a:p>
        </p:txBody>
      </p:sp>
      <p:sp>
        <p:nvSpPr>
          <p:cNvPr id="6" name="Content Placeholder 2"/>
          <p:cNvSpPr txBox="1">
            <a:spLocks/>
          </p:cNvSpPr>
          <p:nvPr/>
        </p:nvSpPr>
        <p:spPr>
          <a:xfrm>
            <a:off x="1943100" y="6381964"/>
            <a:ext cx="83058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6785812" y="1564105"/>
            <a:ext cx="5065294" cy="4836695"/>
          </a:xfrm>
        </p:spPr>
        <p:txBody>
          <a:bodyPr>
            <a:normAutofit/>
          </a:bodyPr>
          <a:lstStyle/>
          <a:p>
            <a:pPr lvl="2">
              <a:spcAft>
                <a:spcPts val="600"/>
              </a:spcAft>
              <a:buFont typeface="Arial" panose="020B0604020202020204" pitchFamily="34" charset="0"/>
              <a:buChar char="•"/>
            </a:pPr>
            <a:r>
              <a:rPr lang="en-US" sz="2000" dirty="0"/>
              <a:t>Joint elaboration Geostat-World Bank</a:t>
            </a:r>
          </a:p>
          <a:p>
            <a:pPr lvl="2">
              <a:spcAft>
                <a:spcPts val="600"/>
              </a:spcAft>
              <a:buFont typeface="Arial" panose="020B0604020202020204" pitchFamily="34" charset="0"/>
              <a:buChar char="•"/>
            </a:pPr>
            <a:r>
              <a:rPr lang="en-US" sz="2000" dirty="0"/>
              <a:t>Data requirements</a:t>
            </a:r>
          </a:p>
          <a:p>
            <a:pPr lvl="3">
              <a:spcAft>
                <a:spcPts val="600"/>
              </a:spcAft>
              <a:buFont typeface="Arial" panose="020B0604020202020204" pitchFamily="34" charset="0"/>
              <a:buChar char="•"/>
            </a:pPr>
            <a:r>
              <a:rPr lang="en-US" sz="2000" dirty="0"/>
              <a:t>Census 10% sample </a:t>
            </a:r>
          </a:p>
          <a:p>
            <a:pPr lvl="3">
              <a:spcAft>
                <a:spcPts val="600"/>
              </a:spcAft>
              <a:buFont typeface="Arial" panose="020B0604020202020204" pitchFamily="34" charset="0"/>
              <a:buChar char="•"/>
            </a:pPr>
            <a:r>
              <a:rPr lang="en-US" sz="2000" dirty="0"/>
              <a:t>IHS income and consumption </a:t>
            </a:r>
          </a:p>
          <a:p>
            <a:pPr lvl="3">
              <a:spcAft>
                <a:spcPts val="600"/>
              </a:spcAft>
              <a:buFont typeface="Arial" panose="020B0604020202020204" pitchFamily="34" charset="0"/>
              <a:buChar char="•"/>
            </a:pPr>
            <a:r>
              <a:rPr lang="en-US" sz="2000" dirty="0"/>
              <a:t>Regional level information (e.g. GDP)</a:t>
            </a:r>
          </a:p>
          <a:p>
            <a:pPr lvl="3">
              <a:spcAft>
                <a:spcPts val="600"/>
              </a:spcAft>
              <a:buFont typeface="Arial" panose="020B0604020202020204" pitchFamily="34" charset="0"/>
              <a:buChar char="•"/>
            </a:pPr>
            <a:r>
              <a:rPr lang="en-US" sz="2000" dirty="0"/>
              <a:t>Available municipality-level administrative information</a:t>
            </a:r>
          </a:p>
          <a:p>
            <a:pPr lvl="2">
              <a:spcAft>
                <a:spcPts val="600"/>
              </a:spcAft>
              <a:buFont typeface="Arial" panose="020B0604020202020204" pitchFamily="34" charset="0"/>
              <a:buChar char="•"/>
            </a:pPr>
            <a:endParaRPr lang="en-US" sz="2000" dirty="0"/>
          </a:p>
        </p:txBody>
      </p:sp>
      <p:pic>
        <p:nvPicPr>
          <p:cNvPr id="1026" name="Picture 2" descr="https://upload.wikimedia.org/wikipedia/commons/thumb/0/03/Georgian_municipalities_with_higlightened_regions_-_coloured_%28updated%29.svg/850px-Georgian_municipalities_with_higlightened_regions_-_coloured_%28updated%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6" y="2237875"/>
            <a:ext cx="6617368" cy="28394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2546" y="3441031"/>
            <a:ext cx="3693695" cy="1107996"/>
          </a:xfrm>
          <a:prstGeom prst="rect">
            <a:avLst/>
          </a:prstGeom>
          <a:noFill/>
        </p:spPr>
        <p:txBody>
          <a:bodyPr wrap="square" rtlCol="0">
            <a:spAutoFit/>
          </a:bodyPr>
          <a:lstStyle/>
          <a:p>
            <a:pPr algn="ctr"/>
            <a:r>
              <a:rPr lang="en-US" sz="6600" b="1" dirty="0">
                <a:solidFill>
                  <a:srgbClr val="FF0000"/>
                </a:solidFill>
              </a:rPr>
              <a:t>? ? ? </a:t>
            </a:r>
          </a:p>
        </p:txBody>
      </p:sp>
    </p:spTree>
    <p:extLst>
      <p:ext uri="{BB962C8B-B14F-4D97-AF65-F5344CB8AC3E}">
        <p14:creationId xmlns:p14="http://schemas.microsoft.com/office/powerpoint/2010/main" val="254612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400" b="1" dirty="0"/>
              <a:t>Method: </a:t>
            </a:r>
            <a:r>
              <a:rPr lang="en-US" sz="2400" dirty="0"/>
              <a:t>Imputations IHS → Census (2)</a:t>
            </a:r>
          </a:p>
        </p:txBody>
      </p:sp>
      <p:sp>
        <p:nvSpPr>
          <p:cNvPr id="9" name="Slide Number Placeholder 1"/>
          <p:cNvSpPr>
            <a:spLocks noGrp="1"/>
          </p:cNvSpPr>
          <p:nvPr>
            <p:ph type="sldNum" sz="quarter" idx="15"/>
          </p:nvPr>
        </p:nvSpPr>
        <p:spPr/>
        <p:txBody>
          <a:bodyPr/>
          <a:lstStyle/>
          <a:p>
            <a:fld id="{CFF6E238-6C4F-4A4B-9E55-ED701E89D880}" type="slidenum">
              <a:rPr lang="es-US" smtClean="0"/>
              <a:pPr/>
              <a:t>7</a:t>
            </a:fld>
            <a:endParaRPr lang="es-US"/>
          </a:p>
        </p:txBody>
      </p:sp>
      <p:sp>
        <p:nvSpPr>
          <p:cNvPr id="6" name="Content Placeholder 2"/>
          <p:cNvSpPr txBox="1">
            <a:spLocks/>
          </p:cNvSpPr>
          <p:nvPr/>
        </p:nvSpPr>
        <p:spPr>
          <a:xfrm>
            <a:off x="1943100" y="6381964"/>
            <a:ext cx="83058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6785812" y="1564105"/>
            <a:ext cx="5065294" cy="4836695"/>
          </a:xfrm>
        </p:spPr>
        <p:txBody>
          <a:bodyPr>
            <a:normAutofit/>
          </a:bodyPr>
          <a:lstStyle/>
          <a:p>
            <a:pPr lvl="2">
              <a:spcAft>
                <a:spcPts val="600"/>
              </a:spcAft>
              <a:buFont typeface="Arial" panose="020B0604020202020204" pitchFamily="34" charset="0"/>
              <a:buChar char="•"/>
            </a:pPr>
            <a:r>
              <a:rPr lang="en-US" sz="2000" dirty="0"/>
              <a:t>Imputations based on </a:t>
            </a:r>
          </a:p>
          <a:p>
            <a:pPr lvl="3">
              <a:spcAft>
                <a:spcPts val="600"/>
              </a:spcAft>
              <a:buFont typeface="Arial" panose="020B0604020202020204" pitchFamily="34" charset="0"/>
              <a:buChar char="•"/>
            </a:pPr>
            <a:r>
              <a:rPr lang="en-US" sz="2000" dirty="0"/>
              <a:t>Household observable characteristics</a:t>
            </a:r>
          </a:p>
          <a:p>
            <a:pPr lvl="4">
              <a:spcAft>
                <a:spcPts val="600"/>
              </a:spcAft>
              <a:buFont typeface="Arial" panose="020B0604020202020204" pitchFamily="34" charset="0"/>
              <a:buChar char="•"/>
            </a:pPr>
            <a:r>
              <a:rPr lang="en-US" sz="2000" dirty="0"/>
              <a:t>Demographics</a:t>
            </a:r>
          </a:p>
          <a:p>
            <a:pPr lvl="4">
              <a:spcAft>
                <a:spcPts val="600"/>
              </a:spcAft>
              <a:buFont typeface="Arial" panose="020B0604020202020204" pitchFamily="34" charset="0"/>
              <a:buChar char="•"/>
            </a:pPr>
            <a:r>
              <a:rPr lang="en-US" sz="2000" dirty="0"/>
              <a:t>Dwelling conditions</a:t>
            </a:r>
          </a:p>
          <a:p>
            <a:pPr lvl="3">
              <a:spcAft>
                <a:spcPts val="600"/>
              </a:spcAft>
              <a:buFont typeface="Arial" panose="020B0604020202020204" pitchFamily="34" charset="0"/>
              <a:buChar char="•"/>
            </a:pPr>
            <a:r>
              <a:rPr lang="en-US" sz="2000" dirty="0"/>
              <a:t>Regional and sub-regional available indicators</a:t>
            </a:r>
          </a:p>
          <a:p>
            <a:pPr lvl="2">
              <a:spcAft>
                <a:spcPts val="600"/>
              </a:spcAft>
              <a:buFont typeface="Arial" panose="020B0604020202020204" pitchFamily="34" charset="0"/>
              <a:buChar char="•"/>
            </a:pPr>
            <a:r>
              <a:rPr lang="en-US" sz="2000" dirty="0"/>
              <a:t>Output</a:t>
            </a:r>
          </a:p>
          <a:p>
            <a:pPr lvl="3">
              <a:spcAft>
                <a:spcPts val="600"/>
              </a:spcAft>
              <a:buFont typeface="Arial" panose="020B0604020202020204" pitchFamily="34" charset="0"/>
              <a:buChar char="•"/>
            </a:pPr>
            <a:r>
              <a:rPr lang="en-US" sz="2000" dirty="0"/>
              <a:t>Map and database </a:t>
            </a:r>
          </a:p>
          <a:p>
            <a:pPr lvl="3">
              <a:spcAft>
                <a:spcPts val="600"/>
              </a:spcAft>
              <a:buFont typeface="Arial" panose="020B0604020202020204" pitchFamily="34" charset="0"/>
              <a:buChar char="•"/>
            </a:pPr>
            <a:r>
              <a:rPr lang="en-US" sz="2000" dirty="0"/>
              <a:t>To be available from Geostat website</a:t>
            </a:r>
          </a:p>
          <a:p>
            <a:pPr lvl="2">
              <a:spcAft>
                <a:spcPts val="600"/>
              </a:spcAft>
              <a:buFont typeface="Arial" panose="020B0604020202020204" pitchFamily="34" charset="0"/>
              <a:buChar char="•"/>
            </a:pPr>
            <a:r>
              <a:rPr lang="en-US" sz="2000" dirty="0"/>
              <a:t>Expected delivery</a:t>
            </a:r>
          </a:p>
          <a:p>
            <a:pPr lvl="3">
              <a:spcAft>
                <a:spcPts val="600"/>
              </a:spcAft>
              <a:buFont typeface="Arial" panose="020B0604020202020204" pitchFamily="34" charset="0"/>
              <a:buChar char="•"/>
            </a:pPr>
            <a:r>
              <a:rPr lang="en-US" sz="2000" dirty="0"/>
              <a:t>Summer 2018</a:t>
            </a:r>
            <a:endParaRPr lang="en-US" sz="1600" dirty="0"/>
          </a:p>
        </p:txBody>
      </p:sp>
      <p:pic>
        <p:nvPicPr>
          <p:cNvPr id="1026" name="Picture 2" descr="https://upload.wikimedia.org/wikipedia/commons/thumb/0/03/Georgian_municipalities_with_higlightened_regions_-_coloured_%28updated%29.svg/850px-Georgian_municipalities_with_higlightened_regions_-_coloured_%28updated%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6" y="2237875"/>
            <a:ext cx="6617368" cy="28394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2546" y="3441031"/>
            <a:ext cx="3693695" cy="1107996"/>
          </a:xfrm>
          <a:prstGeom prst="rect">
            <a:avLst/>
          </a:prstGeom>
          <a:noFill/>
        </p:spPr>
        <p:txBody>
          <a:bodyPr wrap="square" rtlCol="0">
            <a:spAutoFit/>
          </a:bodyPr>
          <a:lstStyle/>
          <a:p>
            <a:pPr algn="ctr"/>
            <a:r>
              <a:rPr lang="en-US" sz="6600" b="1" dirty="0">
                <a:solidFill>
                  <a:srgbClr val="FF0000"/>
                </a:solidFill>
              </a:rPr>
              <a:t>? ? ? </a:t>
            </a:r>
          </a:p>
        </p:txBody>
      </p:sp>
    </p:spTree>
    <p:extLst>
      <p:ext uri="{BB962C8B-B14F-4D97-AF65-F5344CB8AC3E}">
        <p14:creationId xmlns:p14="http://schemas.microsoft.com/office/powerpoint/2010/main" val="17578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3284" y="301631"/>
            <a:ext cx="11748975" cy="756707"/>
          </a:xfrm>
          <a:noFill/>
        </p:spPr>
        <p:txBody>
          <a:bodyPr vert="horz" lIns="182880" tIns="91440" rIns="91440" bIns="182880" rtlCol="0" anchor="ctr">
            <a:noAutofit/>
          </a:bodyPr>
          <a:lstStyle/>
          <a:p>
            <a:r>
              <a:rPr lang="en-US" sz="2400" b="1" dirty="0"/>
              <a:t>Possible Applications (1): </a:t>
            </a:r>
            <a:r>
              <a:rPr lang="en-US" sz="2400" dirty="0"/>
              <a:t>Identify if </a:t>
            </a:r>
            <a:r>
              <a:rPr lang="en-US" sz="2400" dirty="0">
                <a:solidFill>
                  <a:schemeClr val="tx1"/>
                </a:solidFill>
                <a:latin typeface="+mn-lt"/>
              </a:rPr>
              <a:t>poverty rate and density of poverty are aligned</a:t>
            </a:r>
          </a:p>
        </p:txBody>
      </p:sp>
      <p:sp>
        <p:nvSpPr>
          <p:cNvPr id="2" name="Slide Number Placeholder 1"/>
          <p:cNvSpPr>
            <a:spLocks noGrp="1"/>
          </p:cNvSpPr>
          <p:nvPr>
            <p:ph type="sldNum" sz="quarter" idx="15"/>
          </p:nvPr>
        </p:nvSpPr>
        <p:spPr/>
        <p:txBody>
          <a:bodyPr/>
          <a:lstStyle/>
          <a:p>
            <a:fld id="{F0DD1B30-D910-49F5-9089-EDD0B46C5E48}" type="slidenum">
              <a:rPr lang="en-US" smtClean="0"/>
              <a:t>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91" y="1751618"/>
            <a:ext cx="5672213" cy="36833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874" y="1741153"/>
            <a:ext cx="5634746" cy="3658981"/>
          </a:xfrm>
          <a:prstGeom prst="rect">
            <a:avLst/>
          </a:prstGeom>
        </p:spPr>
      </p:pic>
      <p:sp>
        <p:nvSpPr>
          <p:cNvPr id="11" name="Rectangle 4"/>
          <p:cNvSpPr>
            <a:spLocks noChangeArrowheads="1"/>
          </p:cNvSpPr>
          <p:nvPr/>
        </p:nvSpPr>
        <p:spPr bwMode="auto">
          <a:xfrm>
            <a:off x="1316736" y="1314717"/>
            <a:ext cx="38248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EU At-Risk-of-Poverty at NUTS3</a:t>
            </a:r>
            <a:endParaRPr lang="en-US" altLang="en-US" sz="1200" dirty="0"/>
          </a:p>
        </p:txBody>
      </p:sp>
      <p:sp>
        <p:nvSpPr>
          <p:cNvPr id="13" name="Rectangle 4"/>
          <p:cNvSpPr>
            <a:spLocks noChangeArrowheads="1"/>
          </p:cNvSpPr>
          <p:nvPr/>
        </p:nvSpPr>
        <p:spPr bwMode="auto">
          <a:xfrm>
            <a:off x="5943120" y="1313951"/>
            <a:ext cx="5977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EU Number of Population At-Risk-of-Poverty at NUTS3</a:t>
            </a:r>
            <a:endParaRPr lang="en-US" altLang="en-US" sz="1200" dirty="0"/>
          </a:p>
        </p:txBody>
      </p:sp>
      <p:sp>
        <p:nvSpPr>
          <p:cNvPr id="8" name="Text Placeholder 5">
            <a:extLst>
              <a:ext uri="{FF2B5EF4-FFF2-40B4-BE49-F238E27FC236}">
                <a16:creationId xmlns:a16="http://schemas.microsoft.com/office/drawing/2014/main" id="{8481544F-74AD-4E40-AC0C-33C540858CCC}"/>
              </a:ext>
            </a:extLst>
          </p:cNvPr>
          <p:cNvSpPr>
            <a:spLocks noGrp="1"/>
          </p:cNvSpPr>
          <p:nvPr>
            <p:ph type="body" sz="quarter" idx="13"/>
          </p:nvPr>
        </p:nvSpPr>
        <p:spPr>
          <a:xfrm>
            <a:off x="380606" y="1754372"/>
            <a:ext cx="11432166" cy="4284910"/>
          </a:xfrm>
        </p:spPr>
        <p:txBody>
          <a:bodyPr>
            <a:normAutofit lnSpcReduction="10000"/>
          </a:bodyPr>
          <a:lstStyle/>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Bef>
                <a:spcPts val="0"/>
              </a:spcBef>
              <a:spcAft>
                <a:spcPts val="600"/>
              </a:spcAft>
            </a:pPr>
            <a:r>
              <a:rPr lang="en-US" sz="2000" dirty="0"/>
              <a:t>Areas with the highest poverty rates are not necessarily where most the poor are concentrated.</a:t>
            </a:r>
          </a:p>
        </p:txBody>
      </p:sp>
    </p:spTree>
    <p:extLst>
      <p:ext uri="{BB962C8B-B14F-4D97-AF65-F5344CB8AC3E}">
        <p14:creationId xmlns:p14="http://schemas.microsoft.com/office/powerpoint/2010/main" val="172329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Possible Applications (2): </a:t>
            </a:r>
            <a:r>
              <a:rPr lang="en-US" sz="2400" dirty="0"/>
              <a:t>Poor municipalities in well-off regions can be identified and mapped against the rest of the country</a:t>
            </a:r>
            <a:endParaRPr lang="en-US" sz="2400" b="1" dirty="0">
              <a:latin typeface="Garamond" panose="02020404030301010803" pitchFamily="18" charset="0"/>
            </a:endParaRPr>
          </a:p>
        </p:txBody>
      </p:sp>
      <p:sp>
        <p:nvSpPr>
          <p:cNvPr id="5" name="Slide Number Placeholder 4"/>
          <p:cNvSpPr>
            <a:spLocks noGrp="1"/>
          </p:cNvSpPr>
          <p:nvPr>
            <p:ph type="sldNum" sz="quarter" idx="15"/>
          </p:nvPr>
        </p:nvSpPr>
        <p:spPr/>
        <p:txBody>
          <a:bodyPr/>
          <a:lstStyle/>
          <a:p>
            <a:pPr defTabSz="914377">
              <a:defRPr/>
            </a:pPr>
            <a:fld id="{16CDAFCB-46C5-448D-8384-4F79EB2F82F3}" type="slidenum">
              <a:rPr lang="en-US">
                <a:solidFill>
                  <a:srgbClr val="000000">
                    <a:lumMod val="65000"/>
                    <a:lumOff val="35000"/>
                  </a:srgbClr>
                </a:solidFill>
                <a:latin typeface="Arial"/>
              </a:rPr>
              <a:pPr defTabSz="914377">
                <a:defRPr/>
              </a:pPr>
              <a:t>9</a:t>
            </a:fld>
            <a:endParaRPr lang="en-US" dirty="0">
              <a:solidFill>
                <a:srgbClr val="000000">
                  <a:lumMod val="65000"/>
                  <a:lumOff val="35000"/>
                </a:srgbClr>
              </a:solidFill>
              <a:latin typeface="Arial"/>
            </a:endParaRPr>
          </a:p>
        </p:txBody>
      </p:sp>
      <p:sp>
        <p:nvSpPr>
          <p:cNvPr id="6" name="Text Placeholder 5">
            <a:extLst>
              <a:ext uri="{FF2B5EF4-FFF2-40B4-BE49-F238E27FC236}">
                <a16:creationId xmlns:a16="http://schemas.microsoft.com/office/drawing/2014/main" id="{34DE37D1-84C0-407D-8A7A-D69831A5DE3D}"/>
              </a:ext>
            </a:extLst>
          </p:cNvPr>
          <p:cNvSpPr>
            <a:spLocks noGrp="1"/>
          </p:cNvSpPr>
          <p:nvPr>
            <p:ph type="body" sz="quarter" idx="13"/>
          </p:nvPr>
        </p:nvSpPr>
        <p:spPr>
          <a:xfrm>
            <a:off x="359340" y="1609245"/>
            <a:ext cx="5807543" cy="4823452"/>
          </a:xfrm>
        </p:spPr>
        <p:txBody>
          <a:bodyPr>
            <a:normAutofit/>
          </a:bodyPr>
          <a:lstStyle/>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Bef>
                <a:spcPts val="0"/>
              </a:spcBef>
              <a:spcAft>
                <a:spcPts val="600"/>
              </a:spcAft>
            </a:pPr>
            <a:r>
              <a:rPr lang="en-US" sz="2000" dirty="0"/>
              <a:t>Estimations of poverty for municipalities in                                    </a:t>
            </a:r>
          </a:p>
          <a:p>
            <a:pPr>
              <a:spcBef>
                <a:spcPts val="0"/>
              </a:spcBef>
              <a:spcAft>
                <a:spcPts val="600"/>
              </a:spcAft>
            </a:pPr>
            <a:r>
              <a:rPr lang="en-US" sz="2000" dirty="0"/>
              <a:t>Split-Dalmatia (Croatia), show pockets of poverty…</a:t>
            </a:r>
          </a:p>
        </p:txBody>
      </p:sp>
      <p:pic>
        <p:nvPicPr>
          <p:cNvPr id="7" name="Picture 6">
            <a:extLst>
              <a:ext uri="{FF2B5EF4-FFF2-40B4-BE49-F238E27FC236}">
                <a16:creationId xmlns:a16="http://schemas.microsoft.com/office/drawing/2014/main" id="{164E4470-9BF2-4F7E-B214-767C0CA46436}"/>
              </a:ext>
            </a:extLst>
          </p:cNvPr>
          <p:cNvPicPr>
            <a:picLocks noChangeAspect="1"/>
          </p:cNvPicPr>
          <p:nvPr/>
        </p:nvPicPr>
        <p:blipFill>
          <a:blip r:embed="rId2"/>
          <a:stretch>
            <a:fillRect/>
          </a:stretch>
        </p:blipFill>
        <p:spPr>
          <a:xfrm>
            <a:off x="484889" y="1296693"/>
            <a:ext cx="11051437" cy="4221595"/>
          </a:xfrm>
          <a:prstGeom prst="rect">
            <a:avLst/>
          </a:prstGeom>
        </p:spPr>
      </p:pic>
      <p:sp>
        <p:nvSpPr>
          <p:cNvPr id="8" name="Text Placeholder 5">
            <a:extLst>
              <a:ext uri="{FF2B5EF4-FFF2-40B4-BE49-F238E27FC236}">
                <a16:creationId xmlns:a16="http://schemas.microsoft.com/office/drawing/2014/main" id="{C436EE57-B345-4643-A55B-8F7E9D2E5D44}"/>
              </a:ext>
            </a:extLst>
          </p:cNvPr>
          <p:cNvSpPr txBox="1">
            <a:spLocks/>
          </p:cNvSpPr>
          <p:nvPr/>
        </p:nvSpPr>
        <p:spPr bwMode="auto">
          <a:xfrm>
            <a:off x="6539022" y="1580892"/>
            <a:ext cx="5390707" cy="482345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891" indent="-342891" algn="l" rtl="0" eaLnBrk="0" fontAlgn="base" hangingPunct="0">
              <a:lnSpc>
                <a:spcPct val="100000"/>
              </a:lnSpc>
              <a:spcBef>
                <a:spcPts val="2400"/>
              </a:spcBef>
              <a:spcAft>
                <a:spcPct val="0"/>
              </a:spcAft>
              <a:buClr>
                <a:srgbClr val="404040"/>
              </a:buClr>
              <a:tabLst>
                <a:tab pos="8402429" algn="r"/>
              </a:tabLst>
              <a:defRPr lang="en-US" sz="1600" smtClean="0">
                <a:solidFill>
                  <a:srgbClr val="595959"/>
                </a:solidFill>
                <a:latin typeface="Arial"/>
                <a:ea typeface="MS PGothic" pitchFamily="34" charset="-128"/>
                <a:cs typeface="Arial"/>
              </a:defRPr>
            </a:lvl1pPr>
            <a:lvl2pPr marL="285744" indent="-28574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30" indent="-28574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45" indent="-28574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07" indent="-228594"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a:lstStyle>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Bef>
                <a:spcPts val="0"/>
              </a:spcBef>
              <a:spcAft>
                <a:spcPts val="600"/>
              </a:spcAft>
            </a:pPr>
            <a:r>
              <a:rPr lang="en-US" sz="2000" dirty="0"/>
              <a:t>… and those poor municipalities are among the</a:t>
            </a:r>
          </a:p>
          <a:p>
            <a:pPr>
              <a:spcBef>
                <a:spcPts val="0"/>
              </a:spcBef>
              <a:spcAft>
                <a:spcPts val="600"/>
              </a:spcAft>
            </a:pPr>
            <a:r>
              <a:rPr lang="en-US" sz="2000" dirty="0"/>
              <a:t>poorest in the country</a:t>
            </a:r>
          </a:p>
        </p:txBody>
      </p:sp>
      <p:sp>
        <p:nvSpPr>
          <p:cNvPr id="4" name="Oval 3">
            <a:extLst>
              <a:ext uri="{FF2B5EF4-FFF2-40B4-BE49-F238E27FC236}">
                <a16:creationId xmlns:a16="http://schemas.microsoft.com/office/drawing/2014/main" id="{1DD162D6-19D8-4F5C-96E5-5A0BC5243819}"/>
              </a:ext>
            </a:extLst>
          </p:cNvPr>
          <p:cNvSpPr/>
          <p:nvPr/>
        </p:nvSpPr>
        <p:spPr bwMode="auto">
          <a:xfrm>
            <a:off x="11695814" y="1594884"/>
            <a:ext cx="329609" cy="39340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9" name="Oval 8">
            <a:extLst>
              <a:ext uri="{FF2B5EF4-FFF2-40B4-BE49-F238E27FC236}">
                <a16:creationId xmlns:a16="http://schemas.microsoft.com/office/drawing/2014/main" id="{3BEC3F10-ED41-45FD-A5DD-F30275A5026D}"/>
              </a:ext>
            </a:extLst>
          </p:cNvPr>
          <p:cNvSpPr/>
          <p:nvPr/>
        </p:nvSpPr>
        <p:spPr bwMode="auto">
          <a:xfrm>
            <a:off x="6517760" y="2020185"/>
            <a:ext cx="765542" cy="1637415"/>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92912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8578</TotalTime>
  <Words>918</Words>
  <Application>Microsoft Office PowerPoint</Application>
  <PresentationFormat>Widescreen</PresentationFormat>
  <Paragraphs>152</Paragraphs>
  <Slides>15</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ＭＳ Ｐゴシック</vt:lpstr>
      <vt:lpstr>ＭＳ Ｐゴシック</vt:lpstr>
      <vt:lpstr>Andes ExtraLight</vt:lpstr>
      <vt:lpstr>Arial</vt:lpstr>
      <vt:lpstr>Arial Bold</vt:lpstr>
      <vt:lpstr>Calibri</vt:lpstr>
      <vt:lpstr>Calibri Light</vt:lpstr>
      <vt:lpstr>Garamond</vt:lpstr>
      <vt:lpstr>Neo Sans</vt:lpstr>
      <vt:lpstr>Times New Roman</vt:lpstr>
      <vt:lpstr>Trebuchet MS</vt:lpstr>
      <vt:lpstr>VladaRHSans Med</vt:lpstr>
      <vt:lpstr>Wingdings</vt:lpstr>
      <vt:lpstr>Office Theme</vt:lpstr>
      <vt:lpstr>Full Page Interior</vt:lpstr>
      <vt:lpstr>A Proposal for Municipality-level Estimations of Poverty in Georgia</vt:lpstr>
      <vt:lpstr>A Municipality-level Poverty Map for Georgia</vt:lpstr>
      <vt:lpstr>Rationale: Considerable reduction of poverty in recent years across all regions…</vt:lpstr>
      <vt:lpstr>… but incomplete welfare information below regional level (1)</vt:lpstr>
      <vt:lpstr>… but incomplete welfare information below regional level (2)</vt:lpstr>
      <vt:lpstr>Method: Imputations IHS → Census (1)</vt:lpstr>
      <vt:lpstr>Method: Imputations IHS → Census (2)</vt:lpstr>
      <vt:lpstr>Possible Applications (1): Identify if poverty rate and density of poverty are aligned</vt:lpstr>
      <vt:lpstr>Possible Applications (2): Poor municipalities in well-off regions can be identified and mapped against the rest of the country</vt:lpstr>
      <vt:lpstr>Possible Applications (3): Analysis of progressivity of spending by municipality</vt:lpstr>
      <vt:lpstr>Possible Applications (4): Assessing the spatial impact of public transfers</vt:lpstr>
      <vt:lpstr>Possible Applications (5): Analysis of policy blind spots</vt:lpstr>
      <vt:lpstr>Possible Applications (6): Identification of clusters of poor locations – Hot Spots</vt:lpstr>
      <vt:lpstr>Possible Applications (7): Complementing Other Products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Area Estimation: Policy Applications</dc:title>
  <dc:creator>Paul Corral</dc:creator>
  <cp:lastModifiedBy>Tamuna Namicheishvili</cp:lastModifiedBy>
  <cp:revision>106</cp:revision>
  <dcterms:created xsi:type="dcterms:W3CDTF">2017-07-09T14:31:39Z</dcterms:created>
  <dcterms:modified xsi:type="dcterms:W3CDTF">2018-03-13T06:55:52Z</dcterms:modified>
</cp:coreProperties>
</file>