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322" r:id="rId4"/>
    <p:sldId id="335" r:id="rId5"/>
    <p:sldId id="323" r:id="rId6"/>
    <p:sldId id="337" r:id="rId7"/>
    <p:sldId id="327" r:id="rId8"/>
    <p:sldId id="319" r:id="rId9"/>
    <p:sldId id="338" r:id="rId10"/>
    <p:sldId id="321" r:id="rId11"/>
    <p:sldId id="317" r:id="rId12"/>
    <p:sldId id="329" r:id="rId13"/>
    <p:sldId id="310" r:id="rId14"/>
    <p:sldId id="308" r:id="rId15"/>
    <p:sldId id="320" r:id="rId16"/>
    <p:sldId id="336" r:id="rId17"/>
    <p:sldId id="334" r:id="rId18"/>
    <p:sldId id="307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1" autoAdjust="0"/>
    <p:restoredTop sz="87544" autoAdjust="0"/>
  </p:normalViewPr>
  <p:slideViewPr>
    <p:cSldViewPr>
      <p:cViewPr varScale="1">
        <p:scale>
          <a:sx n="65" d="100"/>
          <a:sy n="65" d="100"/>
        </p:scale>
        <p:origin x="15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jugeli\Desktop\Data%20for%20%20gegi%20%209%20%20mont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jugeli\Desktop\Statistics%20all\2016%20&#4332;&#4314;&#4312;&#4321;%20&#4321;&#4322;&#4304;&#4322;&#4312;&#4321;&#4322;&#4312;&#4313;&#4304;\8%20&#4311;&#4309;&#4312;&#4321;%20&#4315;&#4317;&#4316;&#4304;&#4330;&#4308;&#4315;&#4308;&#4305;&#4312;%20&#4306;&#4304;&#4315;&#4317;&#4313;&#4309;&#4308;&#4323;&#4314;&#4311;&#4304;%20&#4320;&#4304;&#4317;&#4307;&#4308;&#4316;&#4317;&#4305;&#4304;%20&#4330;&#4308;&#4316;&#4322;&#4320;&#4308;&#4305;&#4312;%20&#4315;&#4312;&#4334;&#4308;&#4307;&#4309;&#4312;&#4311;%20&#4311;&#4305;&#4312;&#4314;&#4312;&#4321;&#431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jugeli\Desktop\Statistics%20all\2016%20&#4332;&#4314;&#4312;&#4321;%20&#4321;&#4322;&#4304;&#4322;&#4312;&#4321;&#4322;&#4312;&#4313;&#4304;\Report_Screening%20coverage%20data%20for%20NCDC_2016%20January%20June%20%20months%20resaults%20Tbilisi%20%20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jugeli\Desktop\Statistics%20all\2016%20&#4332;&#4314;&#4312;&#4321;%20&#4321;&#4322;&#4304;&#4322;&#4312;&#4321;&#4322;&#4312;&#4313;&#4304;\Report_Screening%20coverage%20data%20for%20NCDC_2016%20January%20June%20%20months%20resaults%20Tbilisi%20%20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jugeli\Desktop\Statistics%20all\2016%20&#4332;&#4314;&#4312;&#4321;%20&#4321;&#4322;&#4304;&#4322;&#4312;&#4321;&#4322;&#4312;&#4313;&#4304;\Report_Screening%20coverage%20data%20for%20NCDC_2016%20January%20June%20%20months%20resaults%20Tbilisi%20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'Pilot dinamic'!$E$17</c:f>
              <c:strCache>
                <c:ptCount val="1"/>
                <c:pt idx="0">
                  <c:v>10 თვის 30%  მოცვა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'Pilot dinamic'!$D$18:$D$22</c:f>
              <c:strCache>
                <c:ptCount val="5"/>
                <c:pt idx="0">
                  <c:v>ულტრამედი</c:v>
                </c:pt>
                <c:pt idx="1">
                  <c:v>კროლ მედიკალ კორპორაციონ</c:v>
                </c:pt>
                <c:pt idx="2">
                  <c:v>სამედიცინო ჰოლდინგი N23</c:v>
                </c:pt>
                <c:pt idx="3">
                  <c:v>მედკაპიტალი</c:v>
                </c:pt>
                <c:pt idx="4">
                  <c:v>ჯამი</c:v>
                </c:pt>
              </c:strCache>
            </c:strRef>
          </c:cat>
          <c:val>
            <c:numRef>
              <c:f>'Pilot dinamic'!$E$18:$E$22</c:f>
              <c:numCache>
                <c:formatCode>General</c:formatCode>
                <c:ptCount val="5"/>
                <c:pt idx="0">
                  <c:v>172</c:v>
                </c:pt>
                <c:pt idx="1">
                  <c:v>205</c:v>
                </c:pt>
                <c:pt idx="2">
                  <c:v>405</c:v>
                </c:pt>
                <c:pt idx="3">
                  <c:v>1126</c:v>
                </c:pt>
                <c:pt idx="4">
                  <c:v>1908</c:v>
                </c:pt>
              </c:numCache>
            </c:numRef>
          </c:val>
        </c:ser>
        <c:ser>
          <c:idx val="1"/>
          <c:order val="1"/>
          <c:tx>
            <c:strRef>
              <c:f>'Pilot dinamic'!$F$17</c:f>
              <c:strCache>
                <c:ptCount val="1"/>
                <c:pt idx="0">
                  <c:v>მოცვა 9  თვე  მარტი სექტემბერი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'Pilot dinamic'!$D$18:$D$22</c:f>
              <c:strCache>
                <c:ptCount val="5"/>
                <c:pt idx="0">
                  <c:v>ულტრამედი</c:v>
                </c:pt>
                <c:pt idx="1">
                  <c:v>კროლ მედიკალ კორპორაციონ</c:v>
                </c:pt>
                <c:pt idx="2">
                  <c:v>სამედიცინო ჰოლდინგი N23</c:v>
                </c:pt>
                <c:pt idx="3">
                  <c:v>მედკაპიტალი</c:v>
                </c:pt>
                <c:pt idx="4">
                  <c:v>ჯამი</c:v>
                </c:pt>
              </c:strCache>
            </c:strRef>
          </c:cat>
          <c:val>
            <c:numRef>
              <c:f>'Pilot dinamic'!$F$18:$F$22</c:f>
              <c:numCache>
                <c:formatCode>General</c:formatCode>
                <c:ptCount val="5"/>
                <c:pt idx="0">
                  <c:v>128</c:v>
                </c:pt>
                <c:pt idx="1">
                  <c:v>117</c:v>
                </c:pt>
                <c:pt idx="2">
                  <c:v>174</c:v>
                </c:pt>
                <c:pt idx="3">
                  <c:v>272</c:v>
                </c:pt>
                <c:pt idx="4">
                  <c:v>691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604480"/>
        <c:axId val="89604872"/>
      </c:barChart>
      <c:catAx>
        <c:axId val="8960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604872"/>
        <c:crosses val="autoZero"/>
        <c:auto val="1"/>
        <c:lblAlgn val="ctr"/>
        <c:lblOffset val="100"/>
        <c:noMultiLvlLbl val="0"/>
      </c:catAx>
      <c:valAx>
        <c:axId val="8960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60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33608298962644E-2"/>
          <c:y val="6.2734375000000009E-2"/>
          <c:w val="0.91540607424071985"/>
          <c:h val="0.8122828494094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'Pilot dinamic'!$F$33</c:f>
              <c:strCache>
                <c:ptCount val="1"/>
                <c:pt idx="0">
                  <c:v>ორგანიზებული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'Pilot dinamic'!$E$34:$E$38</c:f>
              <c:strCache>
                <c:ptCount val="5"/>
                <c:pt idx="0">
                  <c:v>ულტრამედი</c:v>
                </c:pt>
                <c:pt idx="1">
                  <c:v>კროლ მედიკალ კორპორაციონ</c:v>
                </c:pt>
                <c:pt idx="2">
                  <c:v>სამედიცინო ჰოლდინგი N23</c:v>
                </c:pt>
                <c:pt idx="3">
                  <c:v>მედკაპიტალი</c:v>
                </c:pt>
                <c:pt idx="4">
                  <c:v>ჯამი</c:v>
                </c:pt>
              </c:strCache>
            </c:strRef>
          </c:cat>
          <c:val>
            <c:numRef>
              <c:f>'Pilot dinamic'!$F$34:$F$38</c:f>
              <c:numCache>
                <c:formatCode>General</c:formatCode>
                <c:ptCount val="5"/>
                <c:pt idx="0">
                  <c:v>128</c:v>
                </c:pt>
                <c:pt idx="1">
                  <c:v>117</c:v>
                </c:pt>
                <c:pt idx="2">
                  <c:v>174</c:v>
                </c:pt>
                <c:pt idx="3">
                  <c:v>272</c:v>
                </c:pt>
                <c:pt idx="4">
                  <c:v>691</c:v>
                </c:pt>
              </c:numCache>
            </c:numRef>
          </c:val>
        </c:ser>
        <c:ser>
          <c:idx val="1"/>
          <c:order val="1"/>
          <c:tx>
            <c:strRef>
              <c:f>'Pilot dinamic'!$G$33</c:f>
              <c:strCache>
                <c:ptCount val="1"/>
                <c:pt idx="0">
                  <c:v>ოპორტუნისტული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'Pilot dinamic'!$E$34:$E$38</c:f>
              <c:strCache>
                <c:ptCount val="5"/>
                <c:pt idx="0">
                  <c:v>ულტრამედი</c:v>
                </c:pt>
                <c:pt idx="1">
                  <c:v>კროლ მედიკალ კორპორაციონ</c:v>
                </c:pt>
                <c:pt idx="2">
                  <c:v>სამედიცინო ჰოლდინგი N23</c:v>
                </c:pt>
                <c:pt idx="3">
                  <c:v>მედკაპიტალი</c:v>
                </c:pt>
                <c:pt idx="4">
                  <c:v>ჯამი</c:v>
                </c:pt>
              </c:strCache>
            </c:strRef>
          </c:cat>
          <c:val>
            <c:numRef>
              <c:f>'Pilot dinamic'!$G$34:$G$38</c:f>
              <c:numCache>
                <c:formatCode>General</c:formatCode>
                <c:ptCount val="5"/>
                <c:pt idx="0">
                  <c:v>193</c:v>
                </c:pt>
                <c:pt idx="1">
                  <c:v>117</c:v>
                </c:pt>
                <c:pt idx="2">
                  <c:v>116</c:v>
                </c:pt>
                <c:pt idx="3">
                  <c:v>103</c:v>
                </c:pt>
                <c:pt idx="4">
                  <c:v>529</c:v>
                </c:pt>
              </c:numCache>
            </c:numRef>
          </c:val>
        </c:ser>
        <c:ser>
          <c:idx val="2"/>
          <c:order val="2"/>
          <c:tx>
            <c:strRef>
              <c:f>'Pilot dinamic'!$H$33</c:f>
              <c:strCache>
                <c:ptCount val="1"/>
                <c:pt idx="0">
                  <c:v>ჯამი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'Pilot dinamic'!$E$34:$E$38</c:f>
              <c:strCache>
                <c:ptCount val="5"/>
                <c:pt idx="0">
                  <c:v>ულტრამედი</c:v>
                </c:pt>
                <c:pt idx="1">
                  <c:v>კროლ მედიკალ კორპორაციონ</c:v>
                </c:pt>
                <c:pt idx="2">
                  <c:v>სამედიცინო ჰოლდინგი N23</c:v>
                </c:pt>
                <c:pt idx="3">
                  <c:v>მედკაპიტალი</c:v>
                </c:pt>
                <c:pt idx="4">
                  <c:v>ჯამი</c:v>
                </c:pt>
              </c:strCache>
            </c:strRef>
          </c:cat>
          <c:val>
            <c:numRef>
              <c:f>'Pilot dinamic'!$H$34:$H$38</c:f>
              <c:numCache>
                <c:formatCode>General</c:formatCode>
                <c:ptCount val="5"/>
                <c:pt idx="0">
                  <c:v>320</c:v>
                </c:pt>
                <c:pt idx="1">
                  <c:v>238</c:v>
                </c:pt>
                <c:pt idx="2">
                  <c:v>290</c:v>
                </c:pt>
                <c:pt idx="3">
                  <c:v>375</c:v>
                </c:pt>
                <c:pt idx="4">
                  <c:v>1220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605656"/>
        <c:axId val="89606048"/>
      </c:barChart>
      <c:catAx>
        <c:axId val="89605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606048"/>
        <c:crosses val="autoZero"/>
        <c:auto val="1"/>
        <c:lblAlgn val="ctr"/>
        <c:lblOffset val="100"/>
        <c:noMultiLvlLbl val="0"/>
      </c:catAx>
      <c:valAx>
        <c:axId val="896060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60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Sheet1!$S$22:$S$24</c:f>
              <c:strCache>
                <c:ptCount val="3"/>
                <c:pt idx="0">
                  <c:v>ეროვნული სკრინინგ ცენტრი (დიდუბე ვარკეთილი)</c:v>
                </c:pt>
                <c:pt idx="1">
                  <c:v>17 ქვექონტრაქტორი დაწესებულება</c:v>
                </c:pt>
                <c:pt idx="2">
                  <c:v>4 პილოტური პჯდ</c:v>
                </c:pt>
              </c:strCache>
            </c:strRef>
          </c:cat>
          <c:val>
            <c:numRef>
              <c:f>Sheet1!$T$22:$T$24</c:f>
              <c:numCache>
                <c:formatCode>General</c:formatCode>
                <c:ptCount val="3"/>
                <c:pt idx="0">
                  <c:v>11060</c:v>
                </c:pt>
                <c:pt idx="1">
                  <c:v>2399</c:v>
                </c:pt>
                <c:pt idx="2">
                  <c:v>1223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                                                                                                                             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243469566304206E-2"/>
          <c:y val="0.12080201059773189"/>
          <c:w val="0.8661729783777028"/>
          <c:h val="0.735434804140048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Sheet2!$N$28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5238095238095247E-3"/>
                  <c:y val="-4.597701149425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222159730033747E-2"/>
                  <c:y val="-3.448275862068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88888888888879E-2"/>
                      <c:h val="7.336206896551723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2222222222222282E-2"/>
                  <c:y val="-5.459770114942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Sheet2!$M$29:$M$32</c:f>
              <c:strCache>
                <c:ptCount val="2"/>
                <c:pt idx="0">
                  <c:v>ძუძუ სკრინინგი  </c:v>
                </c:pt>
                <c:pt idx="1">
                  <c:v>საშვილოსნოს ყელის სკრინინგი  </c:v>
                </c:pt>
              </c:strCache>
            </c:strRef>
          </c:cat>
          <c:val>
            <c:numRef>
              <c:f>Sheet2!$N$29:$N$32</c:f>
              <c:numCache>
                <c:formatCode>General</c:formatCode>
                <c:ptCount val="4"/>
                <c:pt idx="0">
                  <c:v>16921</c:v>
                </c:pt>
                <c:pt idx="1">
                  <c:v>14916</c:v>
                </c:pt>
              </c:numCache>
            </c:numRef>
          </c:val>
        </c:ser>
        <c:ser>
          <c:idx val="1"/>
          <c:order val="1"/>
          <c:tx>
            <c:strRef>
              <c:f>Sheet2!$O$28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9100192932617129E-17"/>
                  <c:y val="-5.7471264367816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536015028271845E-3"/>
                  <c:y val="-3.3310203676012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536015028271701E-2"/>
                  <c:y val="-9.2528343544479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326245522721902E-16"/>
                  <c:y val="-3.3310203676012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Sheet2!$M$29:$M$32</c:f>
              <c:strCache>
                <c:ptCount val="2"/>
                <c:pt idx="0">
                  <c:v>ძუძუ სკრინინგი  </c:v>
                </c:pt>
                <c:pt idx="1">
                  <c:v>საშვილოსნოს ყელის სკრინინგი  </c:v>
                </c:pt>
              </c:strCache>
            </c:strRef>
          </c:cat>
          <c:val>
            <c:numRef>
              <c:f>Sheet2!$O$29:$O$32</c:f>
              <c:numCache>
                <c:formatCode>General</c:formatCode>
                <c:ptCount val="4"/>
                <c:pt idx="0">
                  <c:v>19185</c:v>
                </c:pt>
                <c:pt idx="1">
                  <c:v>17416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607616"/>
        <c:axId val="89608008"/>
        <c:axId val="0"/>
      </c:bar3DChart>
      <c:catAx>
        <c:axId val="8960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608008"/>
        <c:crosses val="autoZero"/>
        <c:auto val="1"/>
        <c:lblAlgn val="ctr"/>
        <c:lblOffset val="100"/>
        <c:noMultiLvlLbl val="0"/>
      </c:catAx>
      <c:valAx>
        <c:axId val="8960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60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'stadiebi '!$G$7:$K$7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'stadiebi '!$G$8:$K$8</c:f>
              <c:numCache>
                <c:formatCode>General</c:formatCode>
                <c:ptCount val="5"/>
                <c:pt idx="0">
                  <c:v>10.7</c:v>
                </c:pt>
                <c:pt idx="1">
                  <c:v>25.3</c:v>
                </c:pt>
                <c:pt idx="2">
                  <c:v>29.5</c:v>
                </c:pt>
                <c:pt idx="3">
                  <c:v>30.6</c:v>
                </c:pt>
                <c:pt idx="4">
                  <c:v>3.9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'stadiebi '!$G$7:$K$7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'stadiebi '!$G$14:$K$14</c:f>
              <c:numCache>
                <c:formatCode>General</c:formatCode>
                <c:ptCount val="5"/>
                <c:pt idx="0">
                  <c:v>27.6</c:v>
                </c:pt>
                <c:pt idx="1">
                  <c:v>25.6</c:v>
                </c:pt>
                <c:pt idx="2">
                  <c:v>28.5</c:v>
                </c:pt>
                <c:pt idx="3">
                  <c:v>12.8</c:v>
                </c:pt>
                <c:pt idx="4">
                  <c:v>5.5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FFB5-5B6D-4C55-906B-1C43806101F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DAC64-0435-4FA0-9ADD-1370CBFD0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2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B4819-DBEA-42F9-B7CB-66DEF5200D7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3514D-F2F1-4E94-885D-11D3CD7736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0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514D-F2F1-4E94-885D-11D3CD7736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514D-F2F1-4E94-885D-11D3CD7736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514D-F2F1-4E94-885D-11D3CD7736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5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514D-F2F1-4E94-885D-11D3CD7736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2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4"/>
            <a:ext cx="8229600" cy="4525923"/>
          </a:xfrm>
        </p:spPr>
        <p:txBody>
          <a:bodyPr anchor="t" anchorCtr="0"/>
          <a:lstStyle>
            <a:lvl1pPr marL="257312" indent="-257312" algn="l">
              <a:spcBef>
                <a:spcPts val="600"/>
              </a:spcBef>
              <a:buSzPct val="100000"/>
              <a:buChar char="•"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B70B-5665-4468-91FF-3923118E49A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3149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7E4E-F45A-4617-A9FE-5DA92E45E64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7868-2C73-423C-B30B-B858C5604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990600"/>
          </a:xfrm>
        </p:spPr>
        <p:txBody>
          <a:bodyPr>
            <a:normAutofit fontScale="47500" lnSpcReduction="20000"/>
          </a:bodyPr>
          <a:lstStyle/>
          <a:p>
            <a:endParaRPr lang="ka-GE" dirty="0" smtClean="0"/>
          </a:p>
          <a:p>
            <a:r>
              <a:rPr lang="ka-GE" sz="4400" dirty="0" smtClean="0">
                <a:solidFill>
                  <a:srgbClr val="002060"/>
                </a:solidFill>
              </a:rPr>
              <a:t>ლევან ჯუღელი</a:t>
            </a:r>
          </a:p>
          <a:p>
            <a:r>
              <a:rPr lang="ka-GE" sz="4400" dirty="0" smtClean="0">
                <a:solidFill>
                  <a:srgbClr val="002060"/>
                </a:solidFill>
              </a:rPr>
              <a:t>13</a:t>
            </a:r>
            <a:r>
              <a:rPr lang="en-US" sz="4400" dirty="0" smtClean="0">
                <a:solidFill>
                  <a:srgbClr val="002060"/>
                </a:solidFill>
              </a:rPr>
              <a:t>.1</a:t>
            </a:r>
            <a:r>
              <a:rPr lang="ka-GE" sz="4400" dirty="0" smtClean="0">
                <a:solidFill>
                  <a:srgbClr val="002060"/>
                </a:solidFill>
              </a:rPr>
              <a:t>2</a:t>
            </a:r>
            <a:r>
              <a:rPr lang="en-US" sz="4400" dirty="0" smtClean="0">
                <a:solidFill>
                  <a:srgbClr val="002060"/>
                </a:solidFill>
              </a:rPr>
              <a:t>.201</a:t>
            </a:r>
            <a:r>
              <a:rPr lang="ka-GE" sz="4400" dirty="0">
                <a:solidFill>
                  <a:srgbClr val="002060"/>
                </a:solidFill>
              </a:rPr>
              <a:t>6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382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g_logosizes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38200"/>
            <a:ext cx="1676400" cy="838201"/>
          </a:xfrm>
          <a:prstGeom prst="rect">
            <a:avLst/>
          </a:prstGeom>
        </p:spPr>
      </p:pic>
      <p:pic>
        <p:nvPicPr>
          <p:cNvPr id="19458" name="Picture 2" descr="http://www.ncdc.ge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609600"/>
            <a:ext cx="1619250" cy="1143001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2133600"/>
            <a:ext cx="84582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ხელშეწყობა </a:t>
            </a:r>
            <a:r>
              <a:rPr lang="ka-G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საშვილოსნოს ყელის კიბოს </a:t>
            </a:r>
            <a: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სკრინინგის</a:t>
            </a:r>
            <a:endParaRPr lang="ka-GE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a-G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ორგანიზებული მოდელის დანერგვისათვის</a:t>
            </a:r>
          </a:p>
          <a:p>
            <a: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საშვილოსნოს ყელის კიბოს ორგანიზებული სკრინინგის 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პროექტის 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მიმდინარეობის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(მარტი-ნოემბერი)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შესრულება  - 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თბილისი 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535995"/>
              </p:ext>
            </p:extLst>
          </p:nvPr>
        </p:nvGraphicFramePr>
        <p:xfrm>
          <a:off x="533400" y="12954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81000"/>
          </a:xfrm>
        </p:spPr>
        <p:txBody>
          <a:bodyPr>
            <a:noAutofit/>
          </a:bodyPr>
          <a:lstStyle/>
          <a:p>
            <a:r>
              <a:rPr lang="ka-GE" sz="2400" b="1" dirty="0"/>
              <a:t>საშვილოსნოს ყელის სკრინინგის პროგრამის </a:t>
            </a: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 smtClean="0"/>
              <a:t>9 </a:t>
            </a:r>
            <a:r>
              <a:rPr lang="ka-GE" sz="2400" b="1" dirty="0"/>
              <a:t>თვის შესრულება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249651"/>
              </p:ext>
            </p:extLst>
          </p:nvPr>
        </p:nvGraphicFramePr>
        <p:xfrm>
          <a:off x="685800" y="1524000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01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და 2016 წლის 11 თვის შესრულების რაოდეონობრივი შედარება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16217"/>
              </p:ext>
            </p:extLst>
          </p:nvPr>
        </p:nvGraphicFramePr>
        <p:xfrm>
          <a:off x="685800" y="1600200"/>
          <a:ext cx="8001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126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</a:t>
            </a:r>
            <a:r>
              <a:rPr lang="ka-G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აშვილსნოს ყელის კიბოს ორგანიზებული სკრინინგის პილოტური პროექტის დანერგვა (გურჯაანი)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1"/>
          <p:cNvSpPr>
            <a:spLocks noGrp="1" noChangeArrowheads="1"/>
          </p:cNvSpPr>
          <p:nvPr>
            <p:ph idx="1"/>
          </p:nvPr>
        </p:nvSpPr>
        <p:spPr bwMode="auto">
          <a:xfrm>
            <a:off x="381000" y="1417638"/>
            <a:ext cx="82296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>
              <a:buNone/>
            </a:pPr>
            <a:r>
              <a:rPr lang="ka-GE" b="1" dirty="0" smtClean="0">
                <a:solidFill>
                  <a:srgbClr val="002060"/>
                </a:solidFill>
              </a:rPr>
              <a:t>	</a:t>
            </a:r>
            <a:r>
              <a:rPr lang="ka-GE" dirty="0"/>
              <a:t>სოფლის ექიმი </a:t>
            </a:r>
            <a:r>
              <a:rPr lang="ka-GE" dirty="0" smtClean="0"/>
              <a:t>ატარებს </a:t>
            </a:r>
            <a:r>
              <a:rPr lang="ka-GE" dirty="0"/>
              <a:t>კონსულტაციებს თავისი უბნის მიზნობრივ მოსახლეობასთან და თვითონ იღებს პაპ ტესტს, რომელიც კვირაში ერთხელ გაიგზავნება ციტოლოგიური  კვლევისთვის კახეთი-იონის სამედიცინო ცენტრში.</a:t>
            </a:r>
            <a:endParaRPr lang="en-US" dirty="0"/>
          </a:p>
          <a:p>
            <a:pPr marL="342900" lvl="0" indent="-342900">
              <a:buFont typeface="+mj-lt"/>
              <a:buAutoNum type="alphaLcParenR"/>
            </a:pPr>
            <a:endParaRPr lang="en-US" sz="1600" dirty="0" smtClean="0"/>
          </a:p>
          <a:p>
            <a:pPr lvl="0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745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ka-GE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წლის შესრულება ( გურჯაანის პილოტი)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4532"/>
              </p:ext>
            </p:extLst>
          </p:nvPr>
        </p:nvGraphicFramePr>
        <p:xfrm>
          <a:off x="1055371" y="1676400"/>
          <a:ext cx="6173571" cy="3429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78908"/>
                <a:gridCol w="1642075"/>
                <a:gridCol w="1594708"/>
                <a:gridCol w="757880"/>
              </a:tblGrid>
              <a:tr h="254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2000" u="none" strike="noStrike" dirty="0">
                          <a:effectLst/>
                        </a:rPr>
                        <a:t>ჩატარებული პაპ ტესტების რაოდენობა 10 დეკემბრის ჩათვლით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2000" u="none" strike="noStrike" dirty="0">
                          <a:effectLst/>
                        </a:rPr>
                        <a:t>მთლიანი სამიზნე მოსახლეობა 25-60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2000" u="none" strike="noStrike" dirty="0">
                          <a:effectLst/>
                        </a:rPr>
                        <a:t>სამიზნე მოსახლეობა/3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 smtClean="0">
                          <a:effectLst/>
                        </a:rPr>
                        <a:t>980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0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469" y="855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 descr="\\10.0.0.50\screening\levan Jugeli\ssssssssss\Cor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671" y="1226336"/>
            <a:ext cx="2411009" cy="126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\\10.0.0.50\screening\levan Jugeli\ssssssssss\booklet –sosos komentarebi_pagenumber.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2574">
            <a:off x="4919727" y="3764732"/>
            <a:ext cx="1235869" cy="172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\\10.0.0.50\screening\levan Jugeli\ssssssssss\screening center_flyer 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2810">
            <a:off x="7438144" y="1579377"/>
            <a:ext cx="1085850" cy="17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1568" y="452984"/>
            <a:ext cx="71347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a-G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შესაძლებლობების გაზრდა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7671" y="3211838"/>
            <a:ext cx="16668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http://www.gnsc.ge/</a:t>
            </a:r>
          </a:p>
          <a:p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505325" y="1503079"/>
            <a:ext cx="429226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400" dirty="0"/>
              <a:t>ტრენინგები </a:t>
            </a:r>
            <a:r>
              <a:rPr lang="ka-GE" sz="2400" dirty="0" smtClean="0"/>
              <a:t>80 - პჯდ </a:t>
            </a:r>
            <a:r>
              <a:rPr lang="ka-GE" sz="2400" dirty="0"/>
              <a:t>სამედიცინო პერსონალი და </a:t>
            </a:r>
            <a:r>
              <a:rPr lang="ka-GE" sz="2400" dirty="0" smtClean="0"/>
              <a:t>მენეჯერი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400" dirty="0" smtClean="0"/>
              <a:t>კოლპოსკოპიის საერთაშორისო ტრენინგი</a:t>
            </a:r>
          </a:p>
          <a:p>
            <a:endParaRPr lang="ka-GE" sz="2400" dirty="0"/>
          </a:p>
          <a:p>
            <a:r>
              <a:rPr lang="ka-G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 </a:t>
            </a:r>
            <a:r>
              <a:rPr lang="ka-G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საკომუნიკაციო კამპანია</a:t>
            </a:r>
          </a:p>
          <a:p>
            <a:endParaRPr lang="ka-GE" sz="24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ს</a:t>
            </a:r>
            <a:r>
              <a:rPr lang="ka-GE" sz="2400" dirty="0"/>
              <a:t>ოციალური მარკეტინგი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ka-GE" sz="2400" dirty="0"/>
              <a:t>ბილბორდები მეტროში</a:t>
            </a:r>
            <a:endParaRPr lang="en-US" sz="2400" dirty="0"/>
          </a:p>
          <a:p>
            <a:endParaRPr lang="en-US" sz="2100" dirty="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46" y="2489969"/>
            <a:ext cx="3048223" cy="36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გამოწვევები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ka-GE" dirty="0" smtClean="0"/>
              <a:t>დაბალი </a:t>
            </a:r>
            <a:r>
              <a:rPr lang="ka-GE" dirty="0"/>
              <a:t>ცნობიერების დონე ქალებში სკრინინგის მნიშვნელობის და საშვილსონოს ყელის კიბოს  რისკების </a:t>
            </a:r>
            <a:r>
              <a:rPr lang="ka-GE" dirty="0" smtClean="0"/>
              <a:t>შესახებ</a:t>
            </a:r>
          </a:p>
          <a:p>
            <a:r>
              <a:rPr lang="ka-GE" dirty="0"/>
              <a:t>კოორდინირებული საინფორმაციო საკომუნიკაციო </a:t>
            </a:r>
            <a:r>
              <a:rPr lang="ka-GE" dirty="0" smtClean="0"/>
              <a:t>კამპანია</a:t>
            </a:r>
          </a:p>
          <a:p>
            <a:r>
              <a:rPr lang="ka-GE" dirty="0"/>
              <a:t>ოჯახის ექიმების ლიმიტირებული მოტივაცია </a:t>
            </a:r>
            <a:endParaRPr lang="ka-GE" dirty="0" smtClean="0"/>
          </a:p>
          <a:p>
            <a:r>
              <a:rPr lang="ka-GE" dirty="0" smtClean="0">
                <a:latin typeface="Sylfaen" panose="010A050205030603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IT</a:t>
            </a:r>
            <a:r>
              <a:rPr lang="en-US" dirty="0" smtClean="0">
                <a:latin typeface="Sylfaen" panose="010A050205030603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ka-GE" dirty="0" smtClean="0">
                <a:latin typeface="Sylfaen" panose="010A050205030603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ka-GE" dirty="0">
                <a:latin typeface="Sylfaen" panose="010A050205030603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მონაცემთა გაცვლა, შენახვა, ანალიზი და </a:t>
            </a:r>
            <a:r>
              <a:rPr lang="ka-GE" dirty="0" smtClean="0">
                <a:latin typeface="Sylfaen" panose="010A050205030603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ანგარიშგება (გურჯა</a:t>
            </a:r>
            <a:r>
              <a:rPr lang="ka-GE" dirty="0">
                <a:latin typeface="Sylfaen" panose="010A050205030603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ა</a:t>
            </a:r>
            <a:r>
              <a:rPr lang="ka-GE" dirty="0" smtClean="0">
                <a:latin typeface="Sylfaen" panose="010A050205030603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ნის პილოტი)</a:t>
            </a:r>
            <a:endParaRPr lang="ka-GE" dirty="0">
              <a:latin typeface="Sylfaen" panose="010A050205030603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0"/>
            <a:r>
              <a:rPr lang="ka-GE" dirty="0"/>
              <a:t>სოფლის ექიმების ინტერნეტთან წვდომა და კომპიუტერული ტექნიკა </a:t>
            </a:r>
          </a:p>
          <a:p>
            <a:pPr lvl="0"/>
            <a:r>
              <a:rPr lang="ka-GE" dirty="0"/>
              <a:t>სოფლის ექიმების ოფისებიდან სამედიცინო ნარჩენების </a:t>
            </a:r>
            <a:r>
              <a:rPr lang="ka-GE" dirty="0" smtClean="0"/>
              <a:t>მართვა</a:t>
            </a:r>
          </a:p>
          <a:p>
            <a:pPr lvl="0"/>
            <a:r>
              <a:rPr lang="ka-GE" dirty="0" smtClean="0"/>
              <a:t>სერვისის ერთეულის ფასი</a:t>
            </a:r>
          </a:p>
          <a:p>
            <a:endParaRPr lang="en-US" dirty="0">
              <a:solidFill>
                <a:srgbClr val="002060"/>
              </a:solidFill>
              <a:latin typeface="Sylfaen" panose="010A050205030603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7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002060"/>
                </a:solidFill>
              </a:rPr>
              <a:t>საშვილოსნოს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ყელის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ავთვისებიანი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ახალწამონაქმნების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ახალი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შემთხვევების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განაწილება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სტადიების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მიხედვით</a:t>
            </a:r>
            <a:r>
              <a:rPr lang="en-US" sz="1800" b="1" dirty="0">
                <a:solidFill>
                  <a:srgbClr val="002060"/>
                </a:solidFill>
              </a:rPr>
              <a:t> (%), 2009  </a:t>
            </a:r>
            <a:r>
              <a:rPr lang="ka-GE" sz="1800" b="1" dirty="0">
                <a:solidFill>
                  <a:srgbClr val="002060"/>
                </a:solidFill>
              </a:rPr>
              <a:t>და </a:t>
            </a:r>
            <a:r>
              <a:rPr lang="en-US" sz="1800" b="1" dirty="0">
                <a:solidFill>
                  <a:srgbClr val="002060"/>
                </a:solidFill>
              </a:rPr>
              <a:t>2015 </a:t>
            </a:r>
            <a:r>
              <a:rPr lang="ka-GE" sz="1800" b="1" dirty="0">
                <a:solidFill>
                  <a:srgbClr val="002060"/>
                </a:solidFill>
              </a:rPr>
              <a:t>წელი</a:t>
            </a: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endParaRPr lang="en-US" sz="1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822535"/>
              </p:ext>
            </p:extLst>
          </p:nvPr>
        </p:nvGraphicFramePr>
        <p:xfrm>
          <a:off x="-4763" y="2062162"/>
          <a:ext cx="4581525" cy="296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508863"/>
              </p:ext>
            </p:extLst>
          </p:nvPr>
        </p:nvGraphicFramePr>
        <p:xfrm>
          <a:off x="4576763" y="2052636"/>
          <a:ext cx="4262437" cy="297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959627" y="150340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2009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55047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283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791200"/>
          </a:xfrm>
        </p:spPr>
        <p:txBody>
          <a:bodyPr>
            <a:normAutofit fontScale="55000" lnSpcReduction="20000"/>
          </a:bodyPr>
          <a:lstStyle/>
          <a:p>
            <a:endParaRPr lang="ka-GE" sz="2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ka-GE" sz="35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3600" dirty="0" smtClean="0"/>
              <a:t>საშვილოსნოს </a:t>
            </a:r>
            <a:r>
              <a:rPr lang="ka-GE" sz="3600" dirty="0"/>
              <a:t>ყელის კიბოს ორგანიზებული სკრინინგის  პილოტრური პროექტის </a:t>
            </a:r>
            <a:r>
              <a:rPr lang="ka-GE" sz="3600" dirty="0" smtClean="0"/>
              <a:t>გავრცობა და დახვეწა</a:t>
            </a:r>
            <a:r>
              <a:rPr lang="en-US" sz="3600" dirty="0" smtClean="0"/>
              <a:t> </a:t>
            </a:r>
            <a:r>
              <a:rPr lang="ka-GE" sz="3600" dirty="0" smtClean="0"/>
              <a:t>თბილისში და გურჯაანში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3600" dirty="0"/>
              <a:t>შემუშავდეს სრკინინგის საინფორამციო საკომუნიკაციო კამპანიის სტრატეგია  და გამოიყოს შესაბამისი ფინანსური სახსრები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3600" dirty="0" smtClean="0"/>
              <a:t>ხარისსხის </a:t>
            </a:r>
            <a:r>
              <a:rPr lang="ka-GE" sz="3600" dirty="0"/>
              <a:t>უზრუნველყოფის სისტემის და შესრულების ინდიკატორების  დახვეწვა და გაუმჯობესება</a:t>
            </a:r>
            <a:r>
              <a:rPr lang="ka-GE" sz="36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3600" dirty="0" smtClean="0"/>
              <a:t> </a:t>
            </a:r>
            <a:r>
              <a:rPr lang="ka-GE" sz="3600" dirty="0"/>
              <a:t>სამედიცინო </a:t>
            </a:r>
            <a:r>
              <a:rPr lang="ka-GE" sz="3600" dirty="0" smtClean="0"/>
              <a:t>პერსონალის (მათ შორის ექთნების) </a:t>
            </a:r>
            <a:r>
              <a:rPr lang="ka-GE" sz="3600" dirty="0"/>
              <a:t>და მენეჯერების ტრენინგი გურჯაანის რაიონში და </a:t>
            </a:r>
            <a:r>
              <a:rPr lang="ka-GE" sz="3600" dirty="0" smtClean="0"/>
              <a:t>თბილისში</a:t>
            </a:r>
            <a:endParaRPr lang="ka-GE" sz="36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3600" dirty="0" smtClean="0"/>
              <a:t>ადვოკატირება </a:t>
            </a:r>
            <a:r>
              <a:rPr lang="ka-GE" sz="3600" dirty="0"/>
              <a:t>და სტრატეგიული რეკომენდაციები </a:t>
            </a:r>
            <a:r>
              <a:rPr lang="ka-GE" sz="3600" dirty="0" smtClean="0"/>
              <a:t> </a:t>
            </a:r>
            <a:r>
              <a:rPr lang="en-US" sz="3600" dirty="0" smtClean="0"/>
              <a:t>MoLHSA, </a:t>
            </a:r>
            <a:r>
              <a:rPr lang="en-US" sz="3600" dirty="0"/>
              <a:t>NCDC, Tbilisi Municipality, </a:t>
            </a:r>
            <a:r>
              <a:rPr lang="en-US" sz="3600" dirty="0" smtClean="0"/>
              <a:t>NSC.</a:t>
            </a:r>
            <a:endParaRPr lang="ka-GE" sz="3600" dirty="0"/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347663" lvl="0" indent="50800">
              <a:buNone/>
            </a:pPr>
            <a:r>
              <a:rPr lang="en-US" dirty="0" smtClean="0"/>
              <a:t>  </a:t>
            </a:r>
            <a:endParaRPr lang="ka-GE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28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მომავალი გეგმები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9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029200" cy="319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პოლიტიკისა და პროგრამების დახვეწა</a:t>
            </a:r>
            <a:br>
              <a:rPr lang="ka-GE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648200"/>
          </a:xfrm>
        </p:spPr>
        <p:txBody>
          <a:bodyPr>
            <a:normAutofit/>
          </a:bodyPr>
          <a:lstStyle/>
          <a:p>
            <a:endParaRPr lang="ka-GE" sz="1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a-GE" sz="2600" b="1" dirty="0" smtClean="0">
                <a:solidFill>
                  <a:srgbClr val="C00000"/>
                </a:solidFill>
              </a:rPr>
              <a:t>სტრატეგიული რეკომენდაციები, ტექნიკური </a:t>
            </a:r>
            <a:r>
              <a:rPr lang="ka-GE" sz="2600" b="1" dirty="0">
                <a:solidFill>
                  <a:srgbClr val="C00000"/>
                </a:solidFill>
              </a:rPr>
              <a:t>დახმარება, </a:t>
            </a:r>
            <a:r>
              <a:rPr lang="ka-GE" sz="2600" b="1" dirty="0" smtClean="0">
                <a:solidFill>
                  <a:srgbClr val="C00000"/>
                </a:solidFill>
              </a:rPr>
              <a:t> მონიტორინგი </a:t>
            </a:r>
            <a:r>
              <a:rPr lang="ka-GE" sz="2600" b="1" dirty="0">
                <a:solidFill>
                  <a:srgbClr val="C00000"/>
                </a:solidFill>
              </a:rPr>
              <a:t>და </a:t>
            </a:r>
            <a:r>
              <a:rPr lang="ka-GE" sz="2600" b="1" dirty="0" smtClean="0">
                <a:solidFill>
                  <a:srgbClr val="C00000"/>
                </a:solidFill>
              </a:rPr>
              <a:t>შეფასება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ka-GE" sz="2600" dirty="0" smtClean="0">
              <a:solidFill>
                <a:srgbClr val="002060"/>
              </a:solidFill>
            </a:endParaRPr>
          </a:p>
          <a:p>
            <a:r>
              <a:rPr lang="en-US" sz="2600" dirty="0" smtClean="0"/>
              <a:t>ს</a:t>
            </a:r>
            <a:r>
              <a:rPr lang="ka-GE" sz="2600" dirty="0" smtClean="0"/>
              <a:t>აშვილ</a:t>
            </a:r>
            <a:r>
              <a:rPr lang="ka-GE" sz="2600" dirty="0"/>
              <a:t>ო</a:t>
            </a:r>
            <a:r>
              <a:rPr lang="ka-GE" sz="2600" dirty="0" smtClean="0"/>
              <a:t>სნოს ყელის კიბოს ორგანიზებული სკრინინგის პილოტური პროექტი</a:t>
            </a:r>
            <a:r>
              <a:rPr lang="en-US" sz="2600" dirty="0" smtClean="0"/>
              <a:t> </a:t>
            </a:r>
            <a:r>
              <a:rPr lang="ka-GE" sz="2600" dirty="0" smtClean="0"/>
              <a:t>(თბილისი).</a:t>
            </a:r>
          </a:p>
          <a:p>
            <a:r>
              <a:rPr lang="en-US" sz="2600" dirty="0" smtClean="0"/>
              <a:t>ს</a:t>
            </a:r>
            <a:r>
              <a:rPr lang="ka-GE" sz="2600" dirty="0" smtClean="0"/>
              <a:t>აშვილ</a:t>
            </a:r>
            <a:r>
              <a:rPr lang="ka-GE" sz="2600" dirty="0"/>
              <a:t>ო</a:t>
            </a:r>
            <a:r>
              <a:rPr lang="ka-GE" sz="2600" dirty="0" smtClean="0"/>
              <a:t>სნოს ყელის კიბოს ორგანიზებული სკრინინგის პილოტური პროექტი</a:t>
            </a:r>
            <a:r>
              <a:rPr lang="ka-GE" sz="2600" dirty="0"/>
              <a:t>ს</a:t>
            </a:r>
            <a:r>
              <a:rPr lang="ka-GE" sz="2600" dirty="0" smtClean="0"/>
              <a:t> (</a:t>
            </a:r>
            <a:r>
              <a:rPr lang="ka-GE" sz="2600" dirty="0"/>
              <a:t>გ</a:t>
            </a:r>
            <a:r>
              <a:rPr lang="ka-GE" sz="2600" dirty="0" smtClean="0"/>
              <a:t>ურჯაანის რაიონი).</a:t>
            </a:r>
          </a:p>
          <a:p>
            <a:r>
              <a:rPr lang="ka-GE" sz="2600" dirty="0" smtClean="0"/>
              <a:t>საინფორმაციო - საგანმანთლებლო კომპანია.</a:t>
            </a:r>
          </a:p>
          <a:p>
            <a:endParaRPr lang="ka-GE" sz="2800" dirty="0" smtClean="0">
              <a:solidFill>
                <a:srgbClr val="002060"/>
              </a:solidFill>
            </a:endParaRPr>
          </a:p>
          <a:p>
            <a:endParaRPr lang="ka-GE" sz="2000" dirty="0" smtClean="0">
              <a:solidFill>
                <a:srgbClr val="002060"/>
              </a:solidFill>
            </a:endParaRPr>
          </a:p>
          <a:p>
            <a:endParaRPr lang="ka-GE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ამოცანები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გაიტესტოს საშვილოსნოს ყელის ორგანიზებული სკრინინგის პილოტური მოდელი მოსახლეობის მოცვის მაჩვენებლის გაზრდის და სერვისის ხარისხის გაუმჯობესების თვალსაზრისით;</a:t>
            </a:r>
          </a:p>
          <a:p>
            <a:endParaRPr lang="ka-G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 პილოტური მოდელის ფარგლებში გაძლიერდეს </a:t>
            </a:r>
            <a:r>
              <a:rPr lang="ka-GE" u="sng" dirty="0" smtClean="0"/>
              <a:t>პირველადი ჯანდაცვის</a:t>
            </a:r>
            <a:r>
              <a:rPr lang="ka-GE" dirty="0" smtClean="0"/>
              <a:t> როლი საშვილოსნოს ყელის კიბოს პრევენციის და ადრეული დიაგნოსტიკაში.</a:t>
            </a:r>
          </a:p>
          <a:p>
            <a:endParaRPr lang="ka-G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 გაიზარდოს მოსახლეობის ინფორმირებულობის დონე საშვილოსნოს ყელის კიბოს სკრინინგის ჩატარების აუცილებლობასთან დაკავშირებით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1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6203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a-GE" sz="1800" dirty="0" smtClean="0"/>
              <a:t>  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თბილისის პილოტური პროექტი</a:t>
            </a:r>
            <a:endParaRPr lang="ka-GE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68880" y="1307152"/>
            <a:ext cx="2133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ysClr val="windowText" lastClr="000000"/>
                </a:solidFill>
              </a:rPr>
              <a:t>თ</a:t>
            </a:r>
            <a:r>
              <a:rPr lang="ka-GE" b="1" dirty="0" smtClean="0">
                <a:solidFill>
                  <a:sysClr val="windowText" lastClr="000000"/>
                </a:solidFill>
              </a:rPr>
              <a:t>ბილისის მუნიცეპალიტეტი 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151" y="2707822"/>
            <a:ext cx="2095500" cy="1669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ysClr val="windowText" lastClr="000000"/>
                </a:solidFill>
              </a:rPr>
              <a:t>ეროვნული სკრინინგ ცენტრი </a:t>
            </a:r>
          </a:p>
          <a:p>
            <a:pPr algn="ctr"/>
            <a:r>
              <a:rPr lang="ka-GE" sz="1400" b="1" dirty="0" smtClean="0">
                <a:solidFill>
                  <a:sysClr val="windowText" lastClr="000000"/>
                </a:solidFill>
              </a:rPr>
              <a:t>ციტოლოგიური ლაბორატორია 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5680" y="2725140"/>
            <a:ext cx="1963881" cy="1652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ysClr val="windowText" lastClr="000000"/>
                </a:solidFill>
              </a:rPr>
              <a:t>4 პირველადი ჯანდაცვის დაწესებულება</a:t>
            </a:r>
          </a:p>
          <a:p>
            <a:pPr algn="ctr"/>
            <a:r>
              <a:rPr lang="ka-GE" sz="1400" b="1" dirty="0" smtClean="0">
                <a:solidFill>
                  <a:sysClr val="windowText" lastClr="000000"/>
                </a:solidFill>
              </a:rPr>
              <a:t>ოჯახის ექიმი/გინეკოლოგი 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609600" y="1752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ka-GE" smtClean="0"/>
          </a:p>
          <a:p>
            <a:pPr marL="0" indent="0">
              <a:buFont typeface="Arial" pitchFamily="34" charset="0"/>
              <a:buNone/>
            </a:pPr>
            <a:endParaRPr lang="ka-GE" smtClean="0"/>
          </a:p>
          <a:p>
            <a:pPr marL="0" indent="0">
              <a:buFont typeface="Arial" pitchFamily="34" charset="0"/>
              <a:buNone/>
            </a:pPr>
            <a:endParaRPr lang="ka-GE" smtClean="0"/>
          </a:p>
          <a:p>
            <a:pPr marL="0" indent="0">
              <a:buFont typeface="Arial" pitchFamily="34" charset="0"/>
              <a:buNone/>
            </a:pPr>
            <a:endParaRPr lang="ka-GE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79621" y="1295400"/>
            <a:ext cx="2133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ysClr val="windowText" lastClr="000000"/>
                </a:solidFill>
              </a:rPr>
              <a:t>დაავადებათა კონტროლის ცენტრი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6839" y="2725140"/>
            <a:ext cx="2095500" cy="1669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ysClr val="windowText" lastClr="000000"/>
                </a:solidFill>
              </a:rPr>
              <a:t>კახეთი იონი</a:t>
            </a:r>
          </a:p>
          <a:p>
            <a:pPr algn="ctr"/>
            <a:r>
              <a:rPr lang="ka-GE" b="1" dirty="0" smtClean="0">
                <a:solidFill>
                  <a:sysClr val="windowText" lastClr="000000"/>
                </a:solidFill>
              </a:rPr>
              <a:t>ციტოლოგიური ლაბორატორია 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3426" y="2733799"/>
            <a:ext cx="1963881" cy="1652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ysClr val="windowText" lastClr="000000"/>
                </a:solidFill>
              </a:rPr>
              <a:t>ოჯახის/სოფლის ექიმები 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გურჯაანის პილოტური პროექტი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73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762001"/>
            <a:ext cx="8517674" cy="1282854"/>
          </a:xfrm>
        </p:spPr>
        <p:txBody>
          <a:bodyPr>
            <a:noAutofit/>
          </a:bodyPr>
          <a:lstStyle/>
          <a:p>
            <a:pPr algn="ctr"/>
            <a:r>
              <a:rPr lang="ka-G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საშვილოსნოს ყელის კიბოს ორგანიზაციული სკრინინგის </a:t>
            </a:r>
            <a:r>
              <a:rPr lang="ka-G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პროცესისტანდარტული </a:t>
            </a:r>
            <a:r>
              <a:rPr lang="ka-G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ოპერაციული პროცედურები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SOP)</a:t>
            </a:r>
            <a:r>
              <a:rPr lang="ka-G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1" y="2260119"/>
            <a:ext cx="7826762" cy="448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b="1" dirty="0"/>
              <a:t>სიების მართვა, სისტემატიზაცია</a:t>
            </a:r>
            <a:endParaRPr lang="en-US" b="1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b="1" dirty="0"/>
              <a:t>მოწვევა ( სატელეფონო ზარი, </a:t>
            </a:r>
            <a:r>
              <a:rPr lang="en-US" b="1" dirty="0" err="1"/>
              <a:t>sms</a:t>
            </a:r>
            <a:r>
              <a:rPr lang="en-US" b="1" dirty="0"/>
              <a:t>,</a:t>
            </a:r>
            <a:r>
              <a:rPr lang="ru-RU" b="1" dirty="0"/>
              <a:t>  </a:t>
            </a:r>
            <a:r>
              <a:rPr lang="ka-GE" b="1" dirty="0"/>
              <a:t>ოჯახის ექიმის კონსულტაცია)</a:t>
            </a:r>
            <a:endParaRPr lang="en-US" b="1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b="1" dirty="0"/>
              <a:t>რეფერალი</a:t>
            </a:r>
            <a:r>
              <a:rPr lang="en-US" b="1" dirty="0"/>
              <a:t>, follow up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b="1" dirty="0"/>
              <a:t>შესრულების ინდიკატორები</a:t>
            </a:r>
            <a:endParaRPr lang="en-US" b="1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b="1" i="1" u="sng" dirty="0"/>
              <a:t>მოტივაცია </a:t>
            </a:r>
            <a:r>
              <a:rPr lang="en-US" b="1" i="1" u="sng" dirty="0"/>
              <a:t>- </a:t>
            </a:r>
            <a:r>
              <a:rPr lang="ka-GE" b="1" i="1" u="sng" dirty="0"/>
              <a:t>ფინანსური წახალისება  შესრულების ინდიკატორების მიხედვით</a:t>
            </a:r>
            <a:endParaRPr lang="en-US" b="1" i="1" u="sng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b="1" dirty="0"/>
              <a:t>მონიტორინგი</a:t>
            </a:r>
            <a:endParaRPr lang="en-US" b="1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b="1" dirty="0"/>
              <a:t>პროგრამული უზრუნველყოფა</a:t>
            </a:r>
            <a:endParaRPr lang="en-US" b="1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b="1" dirty="0"/>
              <a:t>საინფორმაციო კამპანია</a:t>
            </a:r>
            <a:r>
              <a:rPr lang="ka-GE" sz="1500" dirty="0"/>
              <a:t/>
            </a:r>
            <a:br>
              <a:rPr lang="ka-GE" sz="1500" dirty="0"/>
            </a:br>
            <a:r>
              <a:rPr lang="ka-GE" sz="1500" dirty="0"/>
              <a:t/>
            </a:r>
            <a:br>
              <a:rPr lang="ka-GE" sz="1500" dirty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795331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8653" y="3033038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609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a-G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წახალისების სისტემა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a-G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შესრულების </a:t>
            </a:r>
            <a:r>
              <a:rPr lang="ka-G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ინდიკატორები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451624" y="2072578"/>
          <a:ext cx="7995425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685"/>
                <a:gridCol w="1852598"/>
                <a:gridCol w="2665142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ინდიკატორები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ინდიკატორები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ბონუსის ოდენობა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982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დაწესებულებაზე მიმაგრებული მიზნობრივი მოსახლეობის მოცვას სკრინინგის ტესტით.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წლის თებერვლის მდგომარეობით თბილისში რეგისტრირებული ქალები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a-G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მიმაგებული მიზნიბრივი მოსახლეობის 1/3-ის 30%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a-G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ჩატარებული სკრინინგის ტესტების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r>
                        <a:rPr lang="ka-G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-ის ზევით ჩატარების შემთხვევაში ერთეულის ღირებულება განისაზვროს 13, 65 ლარით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933450">
                <a:tc>
                  <a:txBody>
                    <a:bodyPr/>
                    <a:lstStyle/>
                    <a:p>
                      <a:pPr algn="l"/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იმ ქალების პროპორცია, რომელთაც შეასრულეს კოლპოსკოპიაზე მიმართვის რეკომენდაცია.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ka-G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ატიპიური პაპ ტესტების რაოდენობის მინიმუმ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ka-G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%-ში ჩატარებული კოლპოსკოპია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კოლპოსკოპიაზე ატიპიური პაპ ტესტის 60% მეტის რეფერალის შემთხვევაში,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ჩატარებული პაპ ტესტების საერთო ღირებულების 10%-ს.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36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პილოტურ პროექტში მონაწილე პჯდ დაწესებულებები და სამიზნე პოპულაცია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69619"/>
              </p:ext>
            </p:extLst>
          </p:nvPr>
        </p:nvGraphicFramePr>
        <p:xfrm>
          <a:off x="609600" y="2133600"/>
          <a:ext cx="7207828" cy="2801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7482"/>
                <a:gridCol w="1271969"/>
                <a:gridCol w="942192"/>
                <a:gridCol w="1207595"/>
                <a:gridCol w="968590"/>
              </a:tblGrid>
              <a:tr h="1104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მიმაგრებული ქალები 25-60წ</a:t>
                      </a:r>
                      <a:endParaRPr lang="ka-GE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მიმაგრებული ქალები 25-60წ, 1/3</a:t>
                      </a:r>
                      <a:endParaRPr lang="ka-GE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მიმაგრებული ქალები 25-60წ, 1/3-ის 30%</a:t>
                      </a:r>
                      <a:endParaRPr lang="ka-GE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თვე/30%</a:t>
                      </a:r>
                      <a:endParaRPr lang="ka-GE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0070C0"/>
                    </a:solidFill>
                  </a:tcPr>
                </a:tc>
              </a:tr>
              <a:tr h="302518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ულტრამედი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02518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კროლ მედიკალ კორპორაციონ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02518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სამედიცინო ჰოლდინგი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N23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4855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1618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02518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მედკაპიტალი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13511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4504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02518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ჯამი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22890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7630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2289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1908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135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საშვილოსნოს ყელის კიბოს ორგანიზებული სკრინინგის პილოტური პროექტის მიმდინარეობის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მარტი-ნოემბერი)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შესრულება  - თბილისი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912759"/>
              </p:ext>
            </p:extLst>
          </p:nvPr>
        </p:nvGraphicFramePr>
        <p:xfrm>
          <a:off x="609600" y="1417638"/>
          <a:ext cx="8077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5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კოლპოსკოპიური</a:t>
            </a:r>
            <a:r>
              <a:rPr lang="ka-GE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კვლევების შესრულება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312091"/>
              </p:ext>
            </p:extLst>
          </p:nvPr>
        </p:nvGraphicFramePr>
        <p:xfrm>
          <a:off x="609600" y="2133597"/>
          <a:ext cx="7772399" cy="3657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143"/>
                <a:gridCol w="1368725"/>
                <a:gridCol w="1205781"/>
                <a:gridCol w="1710905"/>
                <a:gridCol w="1596845"/>
              </a:tblGrid>
              <a:tr h="13040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a-GE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კლინიკის დასახელება 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a-GE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მოცვის ჯამი (მარტი-ნოემბერი)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a-GE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ატიპიური პაპ ტესტების ჯამური რაოდენობა 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a-GE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ჩატარებული კოლპოსკოპიების ჯამური რაოდენობა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a-GE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ჩატარებული კოლპოსკოპიების ჯამური რაოდენობა %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06846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„ულტრამედი“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5391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"კროლ მედიკალ კორპორაციონ"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5391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„სამედიცინო ჰოლდინგი </a:t>
                      </a:r>
                      <a:r>
                        <a:rPr lang="en-US" sz="1400" u="none" strike="noStrike">
                          <a:effectLst/>
                        </a:rPr>
                        <a:t>N23“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46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„მედკაპიტალი“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9034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ჯამი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70%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47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8246</TotalTime>
  <Words>625</Words>
  <Application>Microsoft Office PowerPoint</Application>
  <PresentationFormat>On-screen Show (4:3)</PresentationFormat>
  <Paragraphs>172</Paragraphs>
  <Slides>19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PMingLiU</vt:lpstr>
      <vt:lpstr>Arial</vt:lpstr>
      <vt:lpstr>Calibri</vt:lpstr>
      <vt:lpstr>Sylfaen</vt:lpstr>
      <vt:lpstr>Times New Roman</vt:lpstr>
      <vt:lpstr>Wingdings</vt:lpstr>
      <vt:lpstr>Office Theme</vt:lpstr>
      <vt:lpstr>PowerPoint Presentation</vt:lpstr>
      <vt:lpstr>    პოლიტიკისა და პროგრამების დახვეწა     </vt:lpstr>
      <vt:lpstr>ამოცანები</vt:lpstr>
      <vt:lpstr>PowerPoint Presentation</vt:lpstr>
      <vt:lpstr>საშვილოსნოს ყელის კიბოს ორგანიზაციული სკრინინგის პროცესისტანდარტული ოპერაციული პროცედურები (SOP) </vt:lpstr>
      <vt:lpstr>PowerPoint Presentation</vt:lpstr>
      <vt:lpstr>პილოტურ პროექტში მონაწილე პჯდ დაწესებულებები და სამიზნე პოპულაცია</vt:lpstr>
      <vt:lpstr>საშვილოსნოს ყელის კიბოს ორგანიზებული სკრინინგის პილოტური პროექტის მიმდინარეობის 9 (მარტი-ნოემბერი) შესრულება  - თბილისი </vt:lpstr>
      <vt:lpstr>კოლპოსკოპიური კვლევების შესრულება</vt:lpstr>
      <vt:lpstr>საშვილოსნოს ყელის კიბოს ორგანიზებული სკრინინგის პროექტის მიმდინარეობის 9 (მარტი-ნოემბერი) შესრულება  - თბილისი </vt:lpstr>
      <vt:lpstr>საშვილოსნოს ყელის სკრინინგის პროგრამის  9 თვის შესრულება </vt:lpstr>
      <vt:lpstr>2015 და 2016 წლის 11 თვის შესრულების რაოდეონობრივი შედარება</vt:lpstr>
      <vt:lpstr>საშვილსნოს ყელის კიბოს ორგანიზებული სკრინინგის პილოტური პროექტის დანერგვა (გურჯაანი)</vt:lpstr>
      <vt:lpstr>2016 წლის შესრულება ( გურჯაანის პილოტი)</vt:lpstr>
      <vt:lpstr>  </vt:lpstr>
      <vt:lpstr>გამოწვევები</vt:lpstr>
      <vt:lpstr>საშვილოსნოს ყელის ავთვისებიანი ახალწამონაქმნების ახალი შემთხვევების განაწილება სტადიების მიხედვით (%), 2009  და 2015 წელი </vt:lpstr>
      <vt:lpstr>PowerPoint Presentation</vt:lpstr>
      <vt:lpstr>PowerPoint Presentation</vt:lpstr>
    </vt:vector>
  </TitlesOfParts>
  <Company>UNIT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ljugeli</dc:creator>
  <cp:lastModifiedBy>Admin</cp:lastModifiedBy>
  <cp:revision>251</cp:revision>
  <dcterms:created xsi:type="dcterms:W3CDTF">2011-12-27T13:22:22Z</dcterms:created>
  <dcterms:modified xsi:type="dcterms:W3CDTF">2016-12-23T17:46:55Z</dcterms:modified>
</cp:coreProperties>
</file>