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52" r:id="rId2"/>
    <p:sldId id="353" r:id="rId3"/>
    <p:sldId id="355" r:id="rId4"/>
    <p:sldId id="356" r:id="rId5"/>
    <p:sldId id="390" r:id="rId6"/>
    <p:sldId id="413" r:id="rId7"/>
    <p:sldId id="414" r:id="rId8"/>
    <p:sldId id="417" r:id="rId9"/>
    <p:sldId id="394" r:id="rId10"/>
    <p:sldId id="395" r:id="rId11"/>
    <p:sldId id="396" r:id="rId12"/>
    <p:sldId id="398" r:id="rId13"/>
    <p:sldId id="399" r:id="rId14"/>
    <p:sldId id="400" r:id="rId15"/>
    <p:sldId id="401" r:id="rId16"/>
    <p:sldId id="412" r:id="rId17"/>
    <p:sldId id="403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397" r:id="rId26"/>
    <p:sldId id="357" r:id="rId27"/>
    <p:sldId id="361" r:id="rId28"/>
    <p:sldId id="362" r:id="rId29"/>
    <p:sldId id="363" r:id="rId30"/>
    <p:sldId id="364" r:id="rId31"/>
    <p:sldId id="365" r:id="rId32"/>
    <p:sldId id="358" r:id="rId33"/>
    <p:sldId id="371" r:id="rId3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E6C"/>
    <a:srgbClr val="8F00C8"/>
    <a:srgbClr val="A400E6"/>
    <a:srgbClr val="7B00AC"/>
    <a:srgbClr val="214263"/>
    <a:srgbClr val="99CCFF"/>
    <a:srgbClr val="0078A2"/>
    <a:srgbClr val="BBD3FF"/>
    <a:srgbClr val="BDC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7849" autoAdjust="0"/>
  </p:normalViewPr>
  <p:slideViewPr>
    <p:cSldViewPr>
      <p:cViewPr varScale="1">
        <p:scale>
          <a:sx n="116" d="100"/>
          <a:sy n="116" d="100"/>
        </p:scale>
        <p:origin x="14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F09325-690E-4EBF-BD4D-0E354AB443B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ka-GE"/>
        </a:p>
      </dgm:t>
    </dgm:pt>
    <dgm:pt modelId="{AD1983D0-AB6C-4CD6-8EFA-C36AE46AEC82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a-GE" sz="1400" kern="1200" dirty="0" smtClean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rPr>
            <a:t>საგანგებო სიტუაციებზე რეაგირების ერთიანი სისტემა ფუნქციონირებს ორ რეჟიმში </a:t>
          </a:r>
          <a:endParaRPr lang="ka-GE" sz="1400" kern="1200" dirty="0">
            <a:solidFill>
              <a:schemeClr val="bg1">
                <a:lumMod val="50000"/>
              </a:schemeClr>
            </a:solidFill>
            <a:latin typeface="+mj-lt"/>
            <a:ea typeface="+mn-ea"/>
            <a:cs typeface="+mn-cs"/>
          </a:endParaRPr>
        </a:p>
      </dgm:t>
    </dgm:pt>
    <dgm:pt modelId="{34793A6C-DE96-4926-85AA-FE3B37C67622}" type="parTrans" cxnId="{10DAC0FD-7D08-422E-832D-675DB9B5ED00}">
      <dgm:prSet/>
      <dgm:spPr/>
      <dgm:t>
        <a:bodyPr/>
        <a:lstStyle/>
        <a:p>
          <a:endParaRPr lang="ka-GE"/>
        </a:p>
      </dgm:t>
    </dgm:pt>
    <dgm:pt modelId="{D8731134-8F1E-43B8-8C31-C75A6E6479A2}" type="sibTrans" cxnId="{10DAC0FD-7D08-422E-832D-675DB9B5ED00}">
      <dgm:prSet/>
      <dgm:spPr/>
      <dgm:t>
        <a:bodyPr/>
        <a:lstStyle/>
        <a:p>
          <a:endParaRPr lang="ka-GE"/>
        </a:p>
      </dgm:t>
    </dgm:pt>
    <dgm:pt modelId="{E46EC769-DC13-4EB5-84F6-9DDA72E0B76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a-GE" sz="1100" kern="1200" dirty="0" smtClean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rPr>
            <a:t>გაძლიერებული მზადყოფნის რეჟიმი - საგანგებო სიტუაციის წარმოქმნისა და განვითარების საფრთხის არსებობა;</a:t>
          </a:r>
          <a:endParaRPr lang="ka-GE" sz="1100" kern="1200" dirty="0">
            <a:solidFill>
              <a:schemeClr val="bg1">
                <a:lumMod val="50000"/>
              </a:schemeClr>
            </a:solidFill>
            <a:latin typeface="+mj-lt"/>
            <a:ea typeface="+mn-ea"/>
            <a:cs typeface="+mn-cs"/>
          </a:endParaRPr>
        </a:p>
      </dgm:t>
    </dgm:pt>
    <dgm:pt modelId="{89CD41A0-3366-4791-9106-65D14DFC5AF7}" type="parTrans" cxnId="{7808A208-0949-4A94-81D0-D257CB5D0393}">
      <dgm:prSet/>
      <dgm:spPr/>
      <dgm:t>
        <a:bodyPr/>
        <a:lstStyle/>
        <a:p>
          <a:endParaRPr lang="ka-GE"/>
        </a:p>
      </dgm:t>
    </dgm:pt>
    <dgm:pt modelId="{AB650E43-ABBC-4B91-8C0E-99546D3E8D14}" type="sibTrans" cxnId="{7808A208-0949-4A94-81D0-D257CB5D0393}">
      <dgm:prSet/>
      <dgm:spPr/>
      <dgm:t>
        <a:bodyPr/>
        <a:lstStyle/>
        <a:p>
          <a:endParaRPr lang="ka-GE"/>
        </a:p>
      </dgm:t>
    </dgm:pt>
    <dgm:pt modelId="{5911B5CE-3962-44F7-A0C1-1B664C8B666B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a-GE" sz="1100" kern="1200" dirty="0" smtClean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rPr>
            <a:t>საგანგებო რეჟიმი - საგანგებო სიტუაციის განვითარება.</a:t>
          </a:r>
          <a:endParaRPr lang="ka-GE" sz="1100" kern="1200" dirty="0">
            <a:solidFill>
              <a:schemeClr val="bg1">
                <a:lumMod val="50000"/>
              </a:schemeClr>
            </a:solidFill>
            <a:latin typeface="+mj-lt"/>
            <a:ea typeface="+mn-ea"/>
            <a:cs typeface="+mn-cs"/>
          </a:endParaRPr>
        </a:p>
      </dgm:t>
    </dgm:pt>
    <dgm:pt modelId="{65F36F9E-9FFC-40CE-B3F7-B7F3D985C7C2}" type="parTrans" cxnId="{0D42F878-603D-4078-9C77-C9C98DC885CD}">
      <dgm:prSet/>
      <dgm:spPr/>
      <dgm:t>
        <a:bodyPr/>
        <a:lstStyle/>
        <a:p>
          <a:endParaRPr lang="ka-GE"/>
        </a:p>
      </dgm:t>
    </dgm:pt>
    <dgm:pt modelId="{459222F5-0925-4B5A-9F35-89D6EDF48425}" type="sibTrans" cxnId="{0D42F878-603D-4078-9C77-C9C98DC885CD}">
      <dgm:prSet/>
      <dgm:spPr/>
      <dgm:t>
        <a:bodyPr/>
        <a:lstStyle/>
        <a:p>
          <a:endParaRPr lang="ka-GE"/>
        </a:p>
      </dgm:t>
    </dgm:pt>
    <dgm:pt modelId="{D28D214E-E8AE-4569-82BE-7FB22530335D}" type="pres">
      <dgm:prSet presAssocID="{F9F09325-690E-4EBF-BD4D-0E354AB443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ka-GE"/>
        </a:p>
      </dgm:t>
    </dgm:pt>
    <dgm:pt modelId="{5B422C30-5799-4CE7-9338-C04785230875}" type="pres">
      <dgm:prSet presAssocID="{AD1983D0-AB6C-4CD6-8EFA-C36AE46AEC82}" presName="hierRoot1" presStyleCnt="0">
        <dgm:presLayoutVars>
          <dgm:hierBranch val="init"/>
        </dgm:presLayoutVars>
      </dgm:prSet>
      <dgm:spPr/>
    </dgm:pt>
    <dgm:pt modelId="{31C78896-7016-4FF2-9CC8-8CFBD8CAD1C0}" type="pres">
      <dgm:prSet presAssocID="{AD1983D0-AB6C-4CD6-8EFA-C36AE46AEC82}" presName="rootComposite1" presStyleCnt="0"/>
      <dgm:spPr/>
    </dgm:pt>
    <dgm:pt modelId="{0C75CF2A-F456-43F0-8342-6469045A3AB3}" type="pres">
      <dgm:prSet presAssocID="{AD1983D0-AB6C-4CD6-8EFA-C36AE46AEC82}" presName="rootText1" presStyleLbl="node0" presStyleIdx="0" presStyleCnt="1" custScaleX="198867" custScaleY="50736" custLinFactNeighborX="566" custLinFactNeighborY="3171">
        <dgm:presLayoutVars>
          <dgm:chPref val="3"/>
        </dgm:presLayoutVars>
      </dgm:prSet>
      <dgm:spPr/>
      <dgm:t>
        <a:bodyPr/>
        <a:lstStyle/>
        <a:p>
          <a:endParaRPr lang="ka-GE"/>
        </a:p>
      </dgm:t>
    </dgm:pt>
    <dgm:pt modelId="{C09D58AF-6E6E-4AD9-A00B-649F5C741BB9}" type="pres">
      <dgm:prSet presAssocID="{AD1983D0-AB6C-4CD6-8EFA-C36AE46AEC82}" presName="rootConnector1" presStyleLbl="node1" presStyleIdx="0" presStyleCnt="0"/>
      <dgm:spPr/>
      <dgm:t>
        <a:bodyPr/>
        <a:lstStyle/>
        <a:p>
          <a:endParaRPr lang="ka-GE"/>
        </a:p>
      </dgm:t>
    </dgm:pt>
    <dgm:pt modelId="{C12C4ECA-60A2-4C35-95BC-E43A38442CC7}" type="pres">
      <dgm:prSet presAssocID="{AD1983D0-AB6C-4CD6-8EFA-C36AE46AEC82}" presName="hierChild2" presStyleCnt="0"/>
      <dgm:spPr/>
    </dgm:pt>
    <dgm:pt modelId="{A2331BF8-485C-405F-9246-44D35A71BD8C}" type="pres">
      <dgm:prSet presAssocID="{89CD41A0-3366-4791-9106-65D14DFC5AF7}" presName="Name37" presStyleLbl="parChTrans1D2" presStyleIdx="0" presStyleCnt="2"/>
      <dgm:spPr/>
      <dgm:t>
        <a:bodyPr/>
        <a:lstStyle/>
        <a:p>
          <a:endParaRPr lang="ka-GE"/>
        </a:p>
      </dgm:t>
    </dgm:pt>
    <dgm:pt modelId="{E76DADEF-C799-4E7A-8FE1-244C730762CD}" type="pres">
      <dgm:prSet presAssocID="{E46EC769-DC13-4EB5-84F6-9DDA72E0B76A}" presName="hierRoot2" presStyleCnt="0">
        <dgm:presLayoutVars>
          <dgm:hierBranch val="init"/>
        </dgm:presLayoutVars>
      </dgm:prSet>
      <dgm:spPr/>
    </dgm:pt>
    <dgm:pt modelId="{60C268EF-F551-4AB7-9020-4EF520E4571D}" type="pres">
      <dgm:prSet presAssocID="{E46EC769-DC13-4EB5-84F6-9DDA72E0B76A}" presName="rootComposite" presStyleCnt="0"/>
      <dgm:spPr/>
    </dgm:pt>
    <dgm:pt modelId="{7C312493-F593-4072-A77C-AED7E11D6ACE}" type="pres">
      <dgm:prSet presAssocID="{E46EC769-DC13-4EB5-84F6-9DDA72E0B76A}" presName="rootText" presStyleLbl="node2" presStyleIdx="0" presStyleCnt="2" custScaleX="134408" custScaleY="43112">
        <dgm:presLayoutVars>
          <dgm:chPref val="3"/>
        </dgm:presLayoutVars>
      </dgm:prSet>
      <dgm:spPr/>
      <dgm:t>
        <a:bodyPr/>
        <a:lstStyle/>
        <a:p>
          <a:endParaRPr lang="ka-GE"/>
        </a:p>
      </dgm:t>
    </dgm:pt>
    <dgm:pt modelId="{461F367F-288A-4FA5-8DAB-41AC6877925A}" type="pres">
      <dgm:prSet presAssocID="{E46EC769-DC13-4EB5-84F6-9DDA72E0B76A}" presName="rootConnector" presStyleLbl="node2" presStyleIdx="0" presStyleCnt="2"/>
      <dgm:spPr/>
      <dgm:t>
        <a:bodyPr/>
        <a:lstStyle/>
        <a:p>
          <a:endParaRPr lang="ka-GE"/>
        </a:p>
      </dgm:t>
    </dgm:pt>
    <dgm:pt modelId="{274118D9-B660-45A5-9FB7-5F1F7E1635A3}" type="pres">
      <dgm:prSet presAssocID="{E46EC769-DC13-4EB5-84F6-9DDA72E0B76A}" presName="hierChild4" presStyleCnt="0"/>
      <dgm:spPr/>
    </dgm:pt>
    <dgm:pt modelId="{AE1047A0-213F-46AD-BA98-3C42004E11B5}" type="pres">
      <dgm:prSet presAssocID="{E46EC769-DC13-4EB5-84F6-9DDA72E0B76A}" presName="hierChild5" presStyleCnt="0"/>
      <dgm:spPr/>
    </dgm:pt>
    <dgm:pt modelId="{7BC6B09D-18B5-4678-A497-3ECDE16E4AFD}" type="pres">
      <dgm:prSet presAssocID="{65F36F9E-9FFC-40CE-B3F7-B7F3D985C7C2}" presName="Name37" presStyleLbl="parChTrans1D2" presStyleIdx="1" presStyleCnt="2"/>
      <dgm:spPr/>
      <dgm:t>
        <a:bodyPr/>
        <a:lstStyle/>
        <a:p>
          <a:endParaRPr lang="ka-GE"/>
        </a:p>
      </dgm:t>
    </dgm:pt>
    <dgm:pt modelId="{C758101B-B26E-4D35-AD83-C68ED9F21E78}" type="pres">
      <dgm:prSet presAssocID="{5911B5CE-3962-44F7-A0C1-1B664C8B666B}" presName="hierRoot2" presStyleCnt="0">
        <dgm:presLayoutVars>
          <dgm:hierBranch val="init"/>
        </dgm:presLayoutVars>
      </dgm:prSet>
      <dgm:spPr/>
    </dgm:pt>
    <dgm:pt modelId="{BE68D04A-1C2E-4531-B127-308AB539E953}" type="pres">
      <dgm:prSet presAssocID="{5911B5CE-3962-44F7-A0C1-1B664C8B666B}" presName="rootComposite" presStyleCnt="0"/>
      <dgm:spPr/>
    </dgm:pt>
    <dgm:pt modelId="{139AD542-3E27-40B5-B93A-F191F25BFEF2}" type="pres">
      <dgm:prSet presAssocID="{5911B5CE-3962-44F7-A0C1-1B664C8B666B}" presName="rootText" presStyleLbl="node2" presStyleIdx="1" presStyleCnt="2" custScaleX="135034" custScaleY="46210" custLinFactNeighborX="10628" custLinFactNeighborY="-94">
        <dgm:presLayoutVars>
          <dgm:chPref val="3"/>
        </dgm:presLayoutVars>
      </dgm:prSet>
      <dgm:spPr/>
      <dgm:t>
        <a:bodyPr/>
        <a:lstStyle/>
        <a:p>
          <a:endParaRPr lang="ka-GE"/>
        </a:p>
      </dgm:t>
    </dgm:pt>
    <dgm:pt modelId="{A65B806C-1807-4196-8021-8F3825CE49C4}" type="pres">
      <dgm:prSet presAssocID="{5911B5CE-3962-44F7-A0C1-1B664C8B666B}" presName="rootConnector" presStyleLbl="node2" presStyleIdx="1" presStyleCnt="2"/>
      <dgm:spPr/>
      <dgm:t>
        <a:bodyPr/>
        <a:lstStyle/>
        <a:p>
          <a:endParaRPr lang="ka-GE"/>
        </a:p>
      </dgm:t>
    </dgm:pt>
    <dgm:pt modelId="{68043FBA-37D7-40DE-AAD5-703FCD5A8F05}" type="pres">
      <dgm:prSet presAssocID="{5911B5CE-3962-44F7-A0C1-1B664C8B666B}" presName="hierChild4" presStyleCnt="0"/>
      <dgm:spPr/>
    </dgm:pt>
    <dgm:pt modelId="{5194E882-105D-4623-99E6-CB4A5B40912E}" type="pres">
      <dgm:prSet presAssocID="{5911B5CE-3962-44F7-A0C1-1B664C8B666B}" presName="hierChild5" presStyleCnt="0"/>
      <dgm:spPr/>
    </dgm:pt>
    <dgm:pt modelId="{A54233F0-FF36-4B58-BDDC-D48FC1E1FBA6}" type="pres">
      <dgm:prSet presAssocID="{AD1983D0-AB6C-4CD6-8EFA-C36AE46AEC82}" presName="hierChild3" presStyleCnt="0"/>
      <dgm:spPr/>
    </dgm:pt>
  </dgm:ptLst>
  <dgm:cxnLst>
    <dgm:cxn modelId="{7808A208-0949-4A94-81D0-D257CB5D0393}" srcId="{AD1983D0-AB6C-4CD6-8EFA-C36AE46AEC82}" destId="{E46EC769-DC13-4EB5-84F6-9DDA72E0B76A}" srcOrd="0" destOrd="0" parTransId="{89CD41A0-3366-4791-9106-65D14DFC5AF7}" sibTransId="{AB650E43-ABBC-4B91-8C0E-99546D3E8D14}"/>
    <dgm:cxn modelId="{35DD4F5D-9672-41CF-B929-2D7D907611D2}" type="presOf" srcId="{65F36F9E-9FFC-40CE-B3F7-B7F3D985C7C2}" destId="{7BC6B09D-18B5-4678-A497-3ECDE16E4AFD}" srcOrd="0" destOrd="0" presId="urn:microsoft.com/office/officeart/2005/8/layout/orgChart1"/>
    <dgm:cxn modelId="{10DAC0FD-7D08-422E-832D-675DB9B5ED00}" srcId="{F9F09325-690E-4EBF-BD4D-0E354AB443B4}" destId="{AD1983D0-AB6C-4CD6-8EFA-C36AE46AEC82}" srcOrd="0" destOrd="0" parTransId="{34793A6C-DE96-4926-85AA-FE3B37C67622}" sibTransId="{D8731134-8F1E-43B8-8C31-C75A6E6479A2}"/>
    <dgm:cxn modelId="{7717C1E7-FF63-4D6B-8CCF-5682A3F6EE65}" type="presOf" srcId="{AD1983D0-AB6C-4CD6-8EFA-C36AE46AEC82}" destId="{0C75CF2A-F456-43F0-8342-6469045A3AB3}" srcOrd="0" destOrd="0" presId="urn:microsoft.com/office/officeart/2005/8/layout/orgChart1"/>
    <dgm:cxn modelId="{F9218149-BE3E-460A-BE80-7EFBCA665107}" type="presOf" srcId="{5911B5CE-3962-44F7-A0C1-1B664C8B666B}" destId="{139AD542-3E27-40B5-B93A-F191F25BFEF2}" srcOrd="0" destOrd="0" presId="urn:microsoft.com/office/officeart/2005/8/layout/orgChart1"/>
    <dgm:cxn modelId="{8A668981-519D-431A-9619-B36F6B9B6E88}" type="presOf" srcId="{AD1983D0-AB6C-4CD6-8EFA-C36AE46AEC82}" destId="{C09D58AF-6E6E-4AD9-A00B-649F5C741BB9}" srcOrd="1" destOrd="0" presId="urn:microsoft.com/office/officeart/2005/8/layout/orgChart1"/>
    <dgm:cxn modelId="{94A9ADE9-55CC-45C9-B68E-CE038A94E4AF}" type="presOf" srcId="{F9F09325-690E-4EBF-BD4D-0E354AB443B4}" destId="{D28D214E-E8AE-4569-82BE-7FB22530335D}" srcOrd="0" destOrd="0" presId="urn:microsoft.com/office/officeart/2005/8/layout/orgChart1"/>
    <dgm:cxn modelId="{F87F5325-0FB2-45AA-A778-681A4BEBB23D}" type="presOf" srcId="{E46EC769-DC13-4EB5-84F6-9DDA72E0B76A}" destId="{461F367F-288A-4FA5-8DAB-41AC6877925A}" srcOrd="1" destOrd="0" presId="urn:microsoft.com/office/officeart/2005/8/layout/orgChart1"/>
    <dgm:cxn modelId="{442F012F-FBB0-4BB9-8A4B-52166EC05F7D}" type="presOf" srcId="{E46EC769-DC13-4EB5-84F6-9DDA72E0B76A}" destId="{7C312493-F593-4072-A77C-AED7E11D6ACE}" srcOrd="0" destOrd="0" presId="urn:microsoft.com/office/officeart/2005/8/layout/orgChart1"/>
    <dgm:cxn modelId="{688051D7-DD27-475A-BBF0-B1995B9FD58D}" type="presOf" srcId="{5911B5CE-3962-44F7-A0C1-1B664C8B666B}" destId="{A65B806C-1807-4196-8021-8F3825CE49C4}" srcOrd="1" destOrd="0" presId="urn:microsoft.com/office/officeart/2005/8/layout/orgChart1"/>
    <dgm:cxn modelId="{30658D2A-EB99-4E0E-BC1F-A8D0CB1F1AE2}" type="presOf" srcId="{89CD41A0-3366-4791-9106-65D14DFC5AF7}" destId="{A2331BF8-485C-405F-9246-44D35A71BD8C}" srcOrd="0" destOrd="0" presId="urn:microsoft.com/office/officeart/2005/8/layout/orgChart1"/>
    <dgm:cxn modelId="{0D42F878-603D-4078-9C77-C9C98DC885CD}" srcId="{AD1983D0-AB6C-4CD6-8EFA-C36AE46AEC82}" destId="{5911B5CE-3962-44F7-A0C1-1B664C8B666B}" srcOrd="1" destOrd="0" parTransId="{65F36F9E-9FFC-40CE-B3F7-B7F3D985C7C2}" sibTransId="{459222F5-0925-4B5A-9F35-89D6EDF48425}"/>
    <dgm:cxn modelId="{4CB6658E-5D4F-4D3E-B30C-E6FCAC96E599}" type="presParOf" srcId="{D28D214E-E8AE-4569-82BE-7FB22530335D}" destId="{5B422C30-5799-4CE7-9338-C04785230875}" srcOrd="0" destOrd="0" presId="urn:microsoft.com/office/officeart/2005/8/layout/orgChart1"/>
    <dgm:cxn modelId="{95E2E358-22DF-4A5B-ACA1-CB2D1B07A95F}" type="presParOf" srcId="{5B422C30-5799-4CE7-9338-C04785230875}" destId="{31C78896-7016-4FF2-9CC8-8CFBD8CAD1C0}" srcOrd="0" destOrd="0" presId="urn:microsoft.com/office/officeart/2005/8/layout/orgChart1"/>
    <dgm:cxn modelId="{D523AE9E-AE3F-4E13-8099-0A87CFFFEFB7}" type="presParOf" srcId="{31C78896-7016-4FF2-9CC8-8CFBD8CAD1C0}" destId="{0C75CF2A-F456-43F0-8342-6469045A3AB3}" srcOrd="0" destOrd="0" presId="urn:microsoft.com/office/officeart/2005/8/layout/orgChart1"/>
    <dgm:cxn modelId="{7089E716-9E88-47F1-B458-BA1FEA87BCD3}" type="presParOf" srcId="{31C78896-7016-4FF2-9CC8-8CFBD8CAD1C0}" destId="{C09D58AF-6E6E-4AD9-A00B-649F5C741BB9}" srcOrd="1" destOrd="0" presId="urn:microsoft.com/office/officeart/2005/8/layout/orgChart1"/>
    <dgm:cxn modelId="{28E75F15-4C02-40B1-B627-D7E41F734DF4}" type="presParOf" srcId="{5B422C30-5799-4CE7-9338-C04785230875}" destId="{C12C4ECA-60A2-4C35-95BC-E43A38442CC7}" srcOrd="1" destOrd="0" presId="urn:microsoft.com/office/officeart/2005/8/layout/orgChart1"/>
    <dgm:cxn modelId="{35769E7C-4566-447D-AE37-86BFA5839EAD}" type="presParOf" srcId="{C12C4ECA-60A2-4C35-95BC-E43A38442CC7}" destId="{A2331BF8-485C-405F-9246-44D35A71BD8C}" srcOrd="0" destOrd="0" presId="urn:microsoft.com/office/officeart/2005/8/layout/orgChart1"/>
    <dgm:cxn modelId="{632B33AE-5F45-42CF-9764-4FFD0D380699}" type="presParOf" srcId="{C12C4ECA-60A2-4C35-95BC-E43A38442CC7}" destId="{E76DADEF-C799-4E7A-8FE1-244C730762CD}" srcOrd="1" destOrd="0" presId="urn:microsoft.com/office/officeart/2005/8/layout/orgChart1"/>
    <dgm:cxn modelId="{4BC5B5E8-48E5-4ABC-B9B1-CEE540881A28}" type="presParOf" srcId="{E76DADEF-C799-4E7A-8FE1-244C730762CD}" destId="{60C268EF-F551-4AB7-9020-4EF520E4571D}" srcOrd="0" destOrd="0" presId="urn:microsoft.com/office/officeart/2005/8/layout/orgChart1"/>
    <dgm:cxn modelId="{9366C2F6-C8AC-4600-91AF-78B88657CE15}" type="presParOf" srcId="{60C268EF-F551-4AB7-9020-4EF520E4571D}" destId="{7C312493-F593-4072-A77C-AED7E11D6ACE}" srcOrd="0" destOrd="0" presId="urn:microsoft.com/office/officeart/2005/8/layout/orgChart1"/>
    <dgm:cxn modelId="{87229D16-9E2B-4E3C-86CB-58AB563F9628}" type="presParOf" srcId="{60C268EF-F551-4AB7-9020-4EF520E4571D}" destId="{461F367F-288A-4FA5-8DAB-41AC6877925A}" srcOrd="1" destOrd="0" presId="urn:microsoft.com/office/officeart/2005/8/layout/orgChart1"/>
    <dgm:cxn modelId="{E4334FA9-41B9-41B3-9C85-A8799EA57FC7}" type="presParOf" srcId="{E76DADEF-C799-4E7A-8FE1-244C730762CD}" destId="{274118D9-B660-45A5-9FB7-5F1F7E1635A3}" srcOrd="1" destOrd="0" presId="urn:microsoft.com/office/officeart/2005/8/layout/orgChart1"/>
    <dgm:cxn modelId="{5C1FFDCC-91CE-429C-8418-AB7F9C09F452}" type="presParOf" srcId="{E76DADEF-C799-4E7A-8FE1-244C730762CD}" destId="{AE1047A0-213F-46AD-BA98-3C42004E11B5}" srcOrd="2" destOrd="0" presId="urn:microsoft.com/office/officeart/2005/8/layout/orgChart1"/>
    <dgm:cxn modelId="{32CD0A6C-ED10-4B43-850B-8158BB4B5737}" type="presParOf" srcId="{C12C4ECA-60A2-4C35-95BC-E43A38442CC7}" destId="{7BC6B09D-18B5-4678-A497-3ECDE16E4AFD}" srcOrd="2" destOrd="0" presId="urn:microsoft.com/office/officeart/2005/8/layout/orgChart1"/>
    <dgm:cxn modelId="{DFF34028-32CE-49BC-B6EA-2FECCBAE14B2}" type="presParOf" srcId="{C12C4ECA-60A2-4C35-95BC-E43A38442CC7}" destId="{C758101B-B26E-4D35-AD83-C68ED9F21E78}" srcOrd="3" destOrd="0" presId="urn:microsoft.com/office/officeart/2005/8/layout/orgChart1"/>
    <dgm:cxn modelId="{1AC6153A-5CA1-46BE-87A3-B47D44832508}" type="presParOf" srcId="{C758101B-B26E-4D35-AD83-C68ED9F21E78}" destId="{BE68D04A-1C2E-4531-B127-308AB539E953}" srcOrd="0" destOrd="0" presId="urn:microsoft.com/office/officeart/2005/8/layout/orgChart1"/>
    <dgm:cxn modelId="{14A79B9D-0A26-4519-9375-2A1C4AF57749}" type="presParOf" srcId="{BE68D04A-1C2E-4531-B127-308AB539E953}" destId="{139AD542-3E27-40B5-B93A-F191F25BFEF2}" srcOrd="0" destOrd="0" presId="urn:microsoft.com/office/officeart/2005/8/layout/orgChart1"/>
    <dgm:cxn modelId="{7F3D0471-5D13-4225-AE26-2DCC18AD7DFD}" type="presParOf" srcId="{BE68D04A-1C2E-4531-B127-308AB539E953}" destId="{A65B806C-1807-4196-8021-8F3825CE49C4}" srcOrd="1" destOrd="0" presId="urn:microsoft.com/office/officeart/2005/8/layout/orgChart1"/>
    <dgm:cxn modelId="{E28AAE78-B59A-4230-A1C2-1DB48593317B}" type="presParOf" srcId="{C758101B-B26E-4D35-AD83-C68ED9F21E78}" destId="{68043FBA-37D7-40DE-AAD5-703FCD5A8F05}" srcOrd="1" destOrd="0" presId="urn:microsoft.com/office/officeart/2005/8/layout/orgChart1"/>
    <dgm:cxn modelId="{6F15D35A-81AB-4122-AD0C-58C408621A7D}" type="presParOf" srcId="{C758101B-B26E-4D35-AD83-C68ED9F21E78}" destId="{5194E882-105D-4623-99E6-CB4A5B40912E}" srcOrd="2" destOrd="0" presId="urn:microsoft.com/office/officeart/2005/8/layout/orgChart1"/>
    <dgm:cxn modelId="{389AB023-4604-4002-8A92-D7CC580A059C}" type="presParOf" srcId="{5B422C30-5799-4CE7-9338-C04785230875}" destId="{A54233F0-FF36-4B58-BDDC-D48FC1E1FB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B09D-18B5-4678-A497-3ECDE16E4AFD}">
      <dsp:nvSpPr>
        <dsp:cNvPr id="0" name=""/>
        <dsp:cNvSpPr/>
      </dsp:nvSpPr>
      <dsp:spPr>
        <a:xfrm>
          <a:off x="4130038" y="726562"/>
          <a:ext cx="2281800" cy="521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739"/>
              </a:lnTo>
              <a:lnTo>
                <a:pt x="2281800" y="238739"/>
              </a:lnTo>
              <a:lnTo>
                <a:pt x="2281800" y="521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31BF8-485C-405F-9246-44D35A71BD8C}">
      <dsp:nvSpPr>
        <dsp:cNvPr id="0" name=""/>
        <dsp:cNvSpPr/>
      </dsp:nvSpPr>
      <dsp:spPr>
        <a:xfrm>
          <a:off x="2014347" y="726562"/>
          <a:ext cx="2115690" cy="522696"/>
        </a:xfrm>
        <a:custGeom>
          <a:avLst/>
          <a:gdLst/>
          <a:ahLst/>
          <a:cxnLst/>
          <a:rect l="0" t="0" r="0" b="0"/>
          <a:pathLst>
            <a:path>
              <a:moveTo>
                <a:pt x="2115690" y="0"/>
              </a:moveTo>
              <a:lnTo>
                <a:pt x="2115690" y="240005"/>
              </a:lnTo>
              <a:lnTo>
                <a:pt x="0" y="240005"/>
              </a:lnTo>
              <a:lnTo>
                <a:pt x="0" y="5226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5CF2A-F456-43F0-8342-6469045A3AB3}">
      <dsp:nvSpPr>
        <dsp:cNvPr id="0" name=""/>
        <dsp:cNvSpPr/>
      </dsp:nvSpPr>
      <dsp:spPr>
        <a:xfrm>
          <a:off x="1452989" y="43579"/>
          <a:ext cx="5354097" cy="682982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400" kern="1200" dirty="0" smtClean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rPr>
            <a:t>საგანგებო სიტუაციებზე რეაგირების ერთიანი სისტემა ფუნქციონირებს ორ რეჟიმში </a:t>
          </a:r>
          <a:endParaRPr lang="ka-GE" sz="1400" kern="1200" dirty="0">
            <a:solidFill>
              <a:schemeClr val="bg1">
                <a:lumMod val="50000"/>
              </a:schemeClr>
            </a:solidFill>
            <a:latin typeface="+mj-lt"/>
            <a:ea typeface="+mn-ea"/>
            <a:cs typeface="+mn-cs"/>
          </a:endParaRPr>
        </a:p>
      </dsp:txBody>
      <dsp:txXfrm>
        <a:off x="1452989" y="43579"/>
        <a:ext cx="5354097" cy="682982"/>
      </dsp:txXfrm>
    </dsp:sp>
    <dsp:sp modelId="{7C312493-F593-4072-A77C-AED7E11D6ACE}">
      <dsp:nvSpPr>
        <dsp:cNvPr id="0" name=""/>
        <dsp:cNvSpPr/>
      </dsp:nvSpPr>
      <dsp:spPr>
        <a:xfrm>
          <a:off x="205013" y="1249258"/>
          <a:ext cx="3618667" cy="580352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100" kern="1200" dirty="0" smtClean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rPr>
            <a:t>გაძლიერებული მზადყოფნის რეჟიმი - საგანგებო სიტუაციის წარმოქმნისა და განვითარების საფრთხის არსებობა;</a:t>
          </a:r>
          <a:endParaRPr lang="ka-GE" sz="1100" kern="1200" dirty="0">
            <a:solidFill>
              <a:schemeClr val="bg1">
                <a:lumMod val="50000"/>
              </a:schemeClr>
            </a:solidFill>
            <a:latin typeface="+mj-lt"/>
            <a:ea typeface="+mn-ea"/>
            <a:cs typeface="+mn-cs"/>
          </a:endParaRPr>
        </a:p>
      </dsp:txBody>
      <dsp:txXfrm>
        <a:off x="205013" y="1249258"/>
        <a:ext cx="3618667" cy="580352"/>
      </dsp:txXfrm>
    </dsp:sp>
    <dsp:sp modelId="{139AD542-3E27-40B5-B93A-F191F25BFEF2}">
      <dsp:nvSpPr>
        <dsp:cNvPr id="0" name=""/>
        <dsp:cNvSpPr/>
      </dsp:nvSpPr>
      <dsp:spPr>
        <a:xfrm>
          <a:off x="4594078" y="1247993"/>
          <a:ext cx="3635521" cy="62205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100" kern="1200" dirty="0" smtClean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rPr>
            <a:t>საგანგებო რეჟიმი - საგანგებო სიტუაციის განვითარება.</a:t>
          </a:r>
          <a:endParaRPr lang="ka-GE" sz="1100" kern="1200" dirty="0">
            <a:solidFill>
              <a:schemeClr val="bg1">
                <a:lumMod val="50000"/>
              </a:schemeClr>
            </a:solidFill>
            <a:latin typeface="+mj-lt"/>
            <a:ea typeface="+mn-ea"/>
            <a:cs typeface="+mn-cs"/>
          </a:endParaRPr>
        </a:p>
      </dsp:txBody>
      <dsp:txXfrm>
        <a:off x="4594078" y="1247993"/>
        <a:ext cx="3635521" cy="622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12BF7-D5CC-4A85-AA92-BF44F172CC23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5B6C6-9395-4BBB-872A-7910BB9A4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9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13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11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01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3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13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68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14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34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15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62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16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556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17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39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22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19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23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81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24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80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36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25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23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26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52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27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57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28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50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29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73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30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53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31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79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32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28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33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08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6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4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5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59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53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4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9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17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4E3FB2-E744-4D6A-AD8A-7B89ACA24FA8}" type="slidenum">
              <a:rPr lang="en-US" smtClean="0">
                <a:latin typeface="Arial" pitchFamily="34" charset="0"/>
              </a:rPr>
              <a:pPr>
                <a:defRPr/>
              </a:pPr>
              <a:t>10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0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7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3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2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7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1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4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D7C4-745A-45A9-BB46-EED6CA7E03B0}" type="datetimeFigureOut">
              <a:rPr lang="en-US" smtClean="0"/>
              <a:pPr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83C0-B91E-49D6-BC58-22C44661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7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453661"/>
            <a:ext cx="7772400" cy="2056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3600" b="1" dirty="0">
                <a:solidFill>
                  <a:schemeClr val="tx2"/>
                </a:solidFill>
              </a:rPr>
              <a:t>ეპიდემიებზე, პანდემიებზე და ბიოლოგიურ ინციდენტებზე დარგობრივი რეაგირების გეგმა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43000" y="3895115"/>
            <a:ext cx="6858000" cy="1655762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  <a:latin typeface="+mj-lt"/>
              </a:rPr>
              <a:t>სამუშაო ვერსია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1"/>
            <a:ext cx="8964488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2400" b="1" dirty="0">
                <a:solidFill>
                  <a:schemeClr val="tx2"/>
                </a:solidFill>
              </a:rPr>
              <a:t>რეაგირება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2852936"/>
            <a:ext cx="8964488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23000"/>
              </a:lnSpc>
            </a:pP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742950" lvl="1" indent="-285750" algn="l">
              <a:lnSpc>
                <a:spcPct val="123000"/>
              </a:lnSpc>
              <a:buFont typeface="Wingdings" panose="05000000000000000000" pitchFamily="2" charset="2"/>
              <a:buChar char="v"/>
            </a:pPr>
            <a:r>
              <a:rPr lang="ka-GE" sz="1700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რეაგირების შესაბამისი რეჟიმის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გამოცხადების შესახებ გადაწყვეტილებას იღებს სპეციალურად უფლებამოსილი ორგანო საგანგებო სიტუაციებზე რეაგირების მართვის დონეების მიხედვით. </a:t>
            </a:r>
          </a:p>
          <a:p>
            <a:pPr marL="742950" lvl="1" indent="-285750" algn="l">
              <a:lnSpc>
                <a:spcPct val="123000"/>
              </a:lnSpc>
              <a:buFont typeface="Wingdings" panose="05000000000000000000" pitchFamily="2" charset="2"/>
              <a:buChar char="v"/>
            </a:pPr>
            <a:r>
              <a:rPr lang="ka-GE" sz="1700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ეპიდემიის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გამოცხადების შესახებ გადაწყვეტილებას იღებს სპეციალური საბჭო დკსჯეც-ს მიერ რისკის შეფასების და საგანგებო სიტუაციათა დეპარტამენტის მიერ მიწოდებული რეკომენდაციების საფუძველზე;</a:t>
            </a:r>
          </a:p>
          <a:p>
            <a:pPr marL="742950" lvl="1" indent="-285750" algn="l">
              <a:lnSpc>
                <a:spcPct val="123000"/>
              </a:lnSpc>
              <a:buFont typeface="Wingdings" panose="05000000000000000000" pitchFamily="2" charset="2"/>
              <a:buChar char="v"/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საბჭო მიღებულ გადაწყვეტილებას წარუდგენს საქართველოს შრომის, ჯანმრთელობისა და სოციალური დაცვის მინისტრს. 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0034605"/>
              </p:ext>
            </p:extLst>
          </p:nvPr>
        </p:nvGraphicFramePr>
        <p:xfrm>
          <a:off x="251520" y="836712"/>
          <a:ext cx="822960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401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სცენარი გრიპის </a:t>
            </a:r>
            <a:r>
              <a:rPr lang="ka-GE" sz="2400" b="1" dirty="0" smtClean="0">
                <a:solidFill>
                  <a:schemeClr val="tx2"/>
                </a:solidFill>
              </a:rPr>
              <a:t>მაგალითზე 15</a:t>
            </a:r>
            <a:r>
              <a:rPr lang="ka-GE" sz="2400" b="1" dirty="0">
                <a:solidFill>
                  <a:schemeClr val="tx2"/>
                </a:solidFill>
              </a:rPr>
              <a:t>% და 25% დაზიანების მაჩვენებლის მიხედვით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200000"/>
              </a:lnSpc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გამოთვლებისთვის გამოყენებულია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CDC </a:t>
            </a: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ატლანტას მიერ შემუშავებული პროგრამა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Flusurge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2.0</a:t>
            </a:r>
          </a:p>
          <a:p>
            <a:pPr marL="1200150" lvl="2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დაშვებები </a:t>
            </a: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დათვლილია პიკური მატების 8 კვირაზე და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200150" lvl="2" indent="-28575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15% -იან დაზიანებადობის მაჩვენებელის შემთხვევაში (როცა მთელი სეზონის განმავლობაში გრიპით დაავადდება მოსახლეობის დაახლოებით 15%)</a:t>
            </a:r>
          </a:p>
          <a:p>
            <a:pPr marL="1200150" lvl="2" indent="-28575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25% -იან დაზიანებადობის მაჩვენებელის შემთხვევაში(როცა მთელი სეზონის განმავლობაში გრიპით დაავადდება მოსახლეობის დაახლოებით 25%)</a:t>
            </a:r>
          </a:p>
        </p:txBody>
      </p:sp>
    </p:spTree>
    <p:extLst>
      <p:ext uri="{BB962C8B-B14F-4D97-AF65-F5344CB8AC3E}">
        <p14:creationId xmlns:p14="http://schemas.microsoft.com/office/powerpoint/2010/main" val="26423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50000"/>
              </a:lnSpc>
            </a:pP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200000"/>
              </a:lnSpc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ყველაზე სავარაუდო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ჰოსპიტალიზაციის შემთხვევების მთლიანი რაოდენობა შეადგენს -7 000  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სიკვდილიანობის შემთხვევები -1 500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ჰოსპიტალური მიმართვიანობის ყველაზე მაღალი მაჩვენებელი მოსალოდნელია მე-4 და მე-5 კვირას და შეადგენს  1300 შემთხვევას კვირაში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ამ 2 კვირის განმავლობაში დღიური ჰოსპიტალური მიმართვიანობა მიაღწევს პიკურ მაჩვენებელს - 200 შემთხვევას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"/>
            <a:ext cx="9143999" cy="83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სავარაუდო გავლენა ჯანდაცვის სისტემაზე 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</a:pPr>
            <a:r>
              <a:rPr lang="ka-GE" sz="2400" b="1" dirty="0">
                <a:solidFill>
                  <a:schemeClr val="tx2"/>
                </a:solidFill>
              </a:rPr>
              <a:t>(15% -იან დაზიანებადობის მაჩვენებელის </a:t>
            </a:r>
            <a:r>
              <a:rPr lang="ka-GE" sz="2400" b="1" dirty="0" smtClean="0">
                <a:solidFill>
                  <a:schemeClr val="tx2"/>
                </a:solidFill>
              </a:rPr>
              <a:t>შემთხვევაში გრიპის მაგალითზე)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50000"/>
              </a:lnSpc>
            </a:pP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200000"/>
              </a:lnSpc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 კვირის განმავლობაში (მე-4, მე-5 და მე-6 კვირა) მოსალოდნელი ყველაზე მაღალი მაჩვენებლები: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ჰოსპიტალიზაციის (1021, 1057, 929)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რეანიმაციულ განყოფილებაში მოთავსებული პაციენტებისა (283, 306, 298) 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პაციენტების, რომლებიც ესაჭიროებათ ხელოვნურ სუნთქვის აპარატები (94, 102, 99)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ლეტალური შემთხვევების რაოდენობა პიკურ რიცხვებს მიღწევს მე-5,  მე-6, მე-7 და მე-8 კვირას. </a:t>
            </a:r>
          </a:p>
          <a:p>
            <a:pPr lvl="1" algn="l">
              <a:lnSpc>
                <a:spcPct val="200000"/>
              </a:lnSpc>
            </a:pPr>
            <a:endParaRPr lang="ka-GE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"/>
            <a:ext cx="9143999" cy="83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ka-GE" sz="2400" b="1" dirty="0">
                <a:solidFill>
                  <a:schemeClr val="tx2"/>
                </a:solidFill>
              </a:rPr>
              <a:t>სავარაუდო გავლენა ჯანდაცვის სისტემაზე 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lnSpc>
                <a:spcPct val="130000"/>
              </a:lnSpc>
            </a:pPr>
            <a:r>
              <a:rPr lang="ka-GE" sz="2400" b="1" dirty="0">
                <a:solidFill>
                  <a:schemeClr val="tx2"/>
                </a:solidFill>
              </a:rPr>
              <a:t>(15% -იან დაზიანებადობის მაჩვენებელის </a:t>
            </a:r>
            <a:r>
              <a:rPr lang="ka-GE" sz="2400" b="1" dirty="0">
                <a:solidFill>
                  <a:schemeClr val="tx2"/>
                </a:solidFill>
              </a:rPr>
              <a:t>შემთხვევაში გრიპის მაგალითზე)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50000"/>
              </a:lnSpc>
            </a:pP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200000"/>
              </a:lnSpc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ყველაზე სავარაუდო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ჰოსპიტალიზაციის შემთხვევების მთლიანი რაოდენობა შეადგენს -12000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სიკვდილიანობის შემთხვევები -2 500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ჰოსპიტალური მიმართვიანობის ყველაზე მაღალი მაჩვენებელი მოსალოდნელია მე-4 და მე-5 კვირას და შეადგენს  2300 შემთხვევას კვირაში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ამ 2 კვირის განმავლობაში დღიური ჰოსპიტალური მიმართვიანობა მიაღწევს პიკურ მაჩვენებელს - 350  შემთხვევას</a:t>
            </a:r>
          </a:p>
          <a:p>
            <a:pPr lvl="1" algn="l">
              <a:lnSpc>
                <a:spcPct val="200000"/>
              </a:lnSpc>
            </a:pPr>
            <a:endParaRPr lang="ka-GE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"/>
            <a:ext cx="9143999" cy="83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სავარაუდო გავლენა ჯანდაცვის სისტემაზე 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lnSpc>
                <a:spcPct val="130000"/>
              </a:lnSpc>
            </a:pPr>
            <a:r>
              <a:rPr lang="ka-GE" sz="2400" b="1" dirty="0">
                <a:solidFill>
                  <a:schemeClr val="tx2"/>
                </a:solidFill>
              </a:rPr>
              <a:t>(25% -იან დაზიანებადობის მაჩვენებელის </a:t>
            </a:r>
            <a:r>
              <a:rPr lang="ka-GE" sz="2400" b="1" dirty="0">
                <a:solidFill>
                  <a:schemeClr val="tx2"/>
                </a:solidFill>
              </a:rPr>
              <a:t>შემთხვევაში გრიპის მაგალითზე)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50000"/>
              </a:lnSpc>
            </a:pP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200000"/>
              </a:lnSpc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 კვირის განმავლობაში (მე-4, მე-5 და მე-6 კვირა) მოსალოდნელი ყველაზე მაღალი მაჩვენებლები: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ჰოსპიტალიზაციის (1701, 1762, 1549)  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რეანიმაციულ განყოფილებაში მოთავსებული პაციენტებისა (472, 510, 497)  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პაციენტების, რომლებიც ესაჭიროებათ ხელოვნურ სუნთქვის აპარატები (157, 170, 166) 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ლეტალური შემთხვევების რაოდენობა პიკურ რიცხვებს მიღწევს მე-5,  მე-6, მე-7 და მე-8 კვირას. </a:t>
            </a:r>
          </a:p>
          <a:p>
            <a:pPr marL="742950" lvl="1" indent="-28575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</a:p>
          <a:p>
            <a:pPr lvl="1" algn="l">
              <a:lnSpc>
                <a:spcPct val="200000"/>
              </a:lnSpc>
            </a:pPr>
            <a:endParaRPr lang="ka-GE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"/>
            <a:ext cx="9143999" cy="83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სავარაუდო გავლენა ჯანდაცვის სისტემაზე 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lnSpc>
                <a:spcPct val="130000"/>
              </a:lnSpc>
            </a:pPr>
            <a:r>
              <a:rPr lang="ka-GE" sz="2400" b="1" dirty="0">
                <a:solidFill>
                  <a:schemeClr val="tx2"/>
                </a:solidFill>
              </a:rPr>
              <a:t>(25% -იან დაზიანებადობის მაჩვენებელის </a:t>
            </a:r>
            <a:r>
              <a:rPr lang="ka-GE" sz="2400" b="1" dirty="0">
                <a:solidFill>
                  <a:schemeClr val="tx2"/>
                </a:solidFill>
              </a:rPr>
              <a:t>შემთხვევაში გრიპის მაგალითზე)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1"/>
            <a:ext cx="9143999" cy="83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გრიპის სეზონურ გავრცელებაზე რეაგირების სქემა, </a:t>
            </a:r>
            <a:endParaRPr lang="en-US" sz="2400" b="1" dirty="0">
              <a:solidFill>
                <a:schemeClr val="tx2"/>
              </a:solidFill>
            </a:endParaRPr>
          </a:p>
          <a:p>
            <a:r>
              <a:rPr lang="ka-GE" sz="2400" b="1" dirty="0">
                <a:solidFill>
                  <a:schemeClr val="tx2"/>
                </a:solidFill>
              </a:rPr>
              <a:t>ფუნქციური </a:t>
            </a:r>
            <a:r>
              <a:rPr lang="ka-GE" sz="2400" b="1" dirty="0" smtClean="0">
                <a:solidFill>
                  <a:schemeClr val="tx2"/>
                </a:solidFill>
              </a:rPr>
              <a:t>განაწილება (</a:t>
            </a:r>
            <a:r>
              <a:rPr lang="en-US" sz="2400" b="1" dirty="0" smtClean="0">
                <a:solidFill>
                  <a:schemeClr val="tx2"/>
                </a:solidFill>
              </a:rPr>
              <a:t>NCDC-</a:t>
            </a:r>
            <a:r>
              <a:rPr lang="ka-GE" sz="2400" b="1" dirty="0">
                <a:solidFill>
                  <a:schemeClr val="tx2"/>
                </a:solidFill>
              </a:rPr>
              <a:t> </a:t>
            </a:r>
            <a:r>
              <a:rPr lang="ka-GE" sz="2400" b="1" dirty="0" smtClean="0">
                <a:solidFill>
                  <a:schemeClr val="tx2"/>
                </a:solidFill>
              </a:rPr>
              <a:t>ის დონეზე)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28550" y="1556792"/>
            <a:ext cx="5004048" cy="601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მართვის ჯგუფის სტრუქტურა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627321" cy="49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8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რეფერალური საავადმყოფოების რუქა</a:t>
            </a:r>
            <a:endParaRPr lang="en-US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660620"/>
              </p:ext>
            </p:extLst>
          </p:nvPr>
        </p:nvGraphicFramePr>
        <p:xfrm>
          <a:off x="5004" y="980728"/>
          <a:ext cx="8818245" cy="512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r:id="rId4" imgW="33320520" imgH="19314000" progId="">
                  <p:embed/>
                </p:oleObj>
              </mc:Choice>
              <mc:Fallback>
                <p:oleObj r:id="rId4" imgW="33320520" imgH="1931400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4" y="980728"/>
                        <a:ext cx="8818245" cy="512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39839" y="784487"/>
            <a:ext cx="3888432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a-GE" sz="1600" dirty="0" smtClean="0">
                <a:solidFill>
                  <a:schemeClr val="bg1">
                    <a:lumMod val="50000"/>
                  </a:schemeClr>
                </a:solidFill>
              </a:rPr>
              <a:t>გეოგრაფიული პრინციპით შეირჩა 23 რეფერალური საავადმყოფო</a:t>
            </a:r>
          </a:p>
          <a:p>
            <a:pPr>
              <a:lnSpc>
                <a:spcPct val="110000"/>
              </a:lnSpc>
            </a:pPr>
            <a:endParaRPr lang="ka-GE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ka-GE" sz="1600" dirty="0" smtClean="0">
                <a:solidFill>
                  <a:schemeClr val="bg1">
                    <a:lumMod val="50000"/>
                  </a:schemeClr>
                </a:solidFill>
              </a:rPr>
              <a:t>საწოლების რაოდენობა - 3328</a:t>
            </a:r>
          </a:p>
          <a:p>
            <a:pPr>
              <a:lnSpc>
                <a:spcPct val="110000"/>
              </a:lnSpc>
            </a:pPr>
            <a:r>
              <a:rPr lang="ka-GE" sz="1600" dirty="0" smtClean="0">
                <a:solidFill>
                  <a:schemeClr val="bg1">
                    <a:lumMod val="50000"/>
                  </a:schemeClr>
                </a:solidFill>
              </a:rPr>
              <a:t>სამედიცინო პერსონალი (ექიმი) - 3017</a:t>
            </a:r>
          </a:p>
          <a:p>
            <a:pPr>
              <a:lnSpc>
                <a:spcPct val="110000"/>
              </a:lnSpc>
            </a:pPr>
            <a:r>
              <a:rPr lang="ka-GE" sz="1600" dirty="0" smtClean="0">
                <a:solidFill>
                  <a:schemeClr val="bg1">
                    <a:lumMod val="50000"/>
                  </a:schemeClr>
                </a:solidFill>
              </a:rPr>
              <a:t>სამედიცინო </a:t>
            </a:r>
            <a:r>
              <a:rPr lang="ka-GE" sz="1600" dirty="0">
                <a:solidFill>
                  <a:schemeClr val="bg1">
                    <a:lumMod val="50000"/>
                  </a:schemeClr>
                </a:solidFill>
              </a:rPr>
              <a:t>პერსონალი (</a:t>
            </a:r>
            <a:r>
              <a:rPr lang="ka-GE" sz="1600" dirty="0" smtClean="0">
                <a:solidFill>
                  <a:schemeClr val="bg1">
                    <a:lumMod val="50000"/>
                  </a:schemeClr>
                </a:solidFill>
              </a:rPr>
              <a:t>ექთანი) - 3200</a:t>
            </a:r>
            <a:endParaRPr lang="ka-GE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ka-GE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794171" y="2534194"/>
            <a:ext cx="714103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585398"/>
              </p:ext>
            </p:extLst>
          </p:nvPr>
        </p:nvGraphicFramePr>
        <p:xfrm>
          <a:off x="139698" y="505096"/>
          <a:ext cx="8851902" cy="561454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039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877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94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15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792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75632">
                <a:tc>
                  <a:txBody>
                    <a:bodyPr/>
                    <a:lstStyle/>
                    <a:p>
                      <a:pPr algn="ctr"/>
                      <a:r>
                        <a:rPr lang="ka-GE" sz="1000" b="1" dirty="0">
                          <a:solidFill>
                            <a:srgbClr val="FFFFFF"/>
                          </a:solidFill>
                          <a:effectLst/>
                          <a:latin typeface="Sylfaen"/>
                          <a:cs typeface="Sylfaen"/>
                        </a:rPr>
                        <a:t>რეგიონი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რეფერალური</a:t>
                      </a:r>
                      <a:r>
                        <a:rPr lang="ka-GE" sz="1000" b="1" dirty="0">
                          <a:effectLst/>
                          <a:latin typeface="Sylfaen"/>
                          <a:cs typeface="Sylfaen"/>
                        </a:rPr>
                        <a:t> </a:t>
                      </a:r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საავადმყოფოები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საწოლების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რაოდენობა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/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დატვირთვა</a:t>
                      </a:r>
                      <a:endParaRPr lang="ka-GE" sz="1000" b="1" kern="1200" dirty="0">
                        <a:solidFill>
                          <a:srgbClr val="FFFFFF"/>
                        </a:solidFill>
                        <a:effectLst/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ხელოვნური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სუნთქვის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აპარატები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/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დატვირთვა</a:t>
                      </a:r>
                      <a:endParaRPr lang="ka-GE" sz="1000" b="1" kern="1200" dirty="0">
                        <a:solidFill>
                          <a:srgbClr val="FFFFFF"/>
                        </a:solidFill>
                        <a:effectLst/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ბოქსირებული პალატების რაოდენობა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900">
                <a:tc rowSpan="6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Sylfaen"/>
                        <a:cs typeface="Sylfaen"/>
                      </a:endParaRPr>
                    </a:p>
                    <a:p>
                      <a:pPr algn="ctr"/>
                      <a:r>
                        <a:rPr lang="en-US" sz="1000" b="0" dirty="0" err="1">
                          <a:latin typeface="Sylfaen"/>
                          <a:cs typeface="Sylfaen"/>
                        </a:rPr>
                        <a:t>თბილისი</a:t>
                      </a:r>
                      <a:endParaRPr lang="en-US" sz="1000" b="0" dirty="0">
                        <a:latin typeface="Sylfaen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a-GE" sz="1000" dirty="0">
                          <a:latin typeface="Sylfaen"/>
                          <a:cs typeface="Sylfaen"/>
                        </a:rPr>
                        <a:t>მაღალი სამედიცინო ტექნოლოგიების ცენტრი, საუნივერსიტეტო კლინიკა (ინგოროყვას კლინიკა)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a-GE" sz="1000" dirty="0">
                        <a:latin typeface="Sylfaen"/>
                        <a:cs typeface="Sylfaen"/>
                      </a:endParaRPr>
                    </a:p>
                    <a:p>
                      <a:pPr algn="ctr"/>
                      <a:r>
                        <a:rPr lang="ka-GE" sz="1000" dirty="0">
                          <a:latin typeface="Sylfaen"/>
                          <a:cs typeface="Sylfaen"/>
                        </a:rPr>
                        <a:t>400/</a:t>
                      </a:r>
                      <a:r>
                        <a:rPr lang="ka-GE" sz="1000" b="1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200</a:t>
                      </a:r>
                      <a:endParaRPr lang="ka-GE" sz="1000" dirty="0">
                        <a:latin typeface="Sylfaen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a-GE" sz="1000" dirty="0">
                        <a:latin typeface="Sylfaen"/>
                        <a:cs typeface="Sylfaen"/>
                      </a:endParaRPr>
                    </a:p>
                    <a:p>
                      <a:pPr algn="ctr"/>
                      <a:r>
                        <a:rPr lang="ka-GE" sz="1000" dirty="0">
                          <a:latin typeface="Sylfaen"/>
                          <a:cs typeface="Sylfaen"/>
                        </a:rPr>
                        <a:t>50/</a:t>
                      </a:r>
                      <a:r>
                        <a:rPr lang="ka-GE" sz="1000" b="1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30</a:t>
                      </a:r>
                      <a:endParaRPr lang="ka-GE" sz="1000" dirty="0">
                        <a:latin typeface="Sylfaen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a-GE" sz="1000" dirty="0">
                        <a:latin typeface="Sylfaen"/>
                        <a:cs typeface="Sylfaen"/>
                      </a:endParaRPr>
                    </a:p>
                    <a:p>
                      <a:pPr algn="ctr"/>
                      <a:r>
                        <a:rPr lang="ka-GE" sz="1000" dirty="0">
                          <a:latin typeface="Sylfaen"/>
                          <a:cs typeface="Sylfaen"/>
                        </a:rPr>
                        <a:t>3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304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აკადემიკოს ნ. ყიფშიძის სახელობის საუნივერსიტეტო კლინიკა - რესპუბლიკური საავადმყოფო 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89/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75</a:t>
                      </a:r>
                      <a:endParaRPr lang="ka-GE" sz="10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30/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12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3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4008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შპს მ. იაშვილის სახელობის ბავშვთა ცენტრალური საავადმყოფო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330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150</a:t>
                      </a:r>
                      <a:endParaRPr lang="ka-GE" sz="1000" b="1" kern="1200" dirty="0">
                        <a:solidFill>
                          <a:srgbClr val="FF0000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40/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23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4008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შპს თბილისის ბავშვთა ინფექციური კლინიკური საავადმყოფო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89/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70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3/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1264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სს ინფექციური პათოლოგიის, შიდსისა და კლინიკური იმუნოლოგიის სამეცნიერო პრაქტიკული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120/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100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14/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15</a:t>
                      </a:r>
                      <a:endParaRPr lang="ka-GE" sz="10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ka-GE" sz="10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15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4008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ღუდუშაურის სახელობის ეროვნული სამედიცინო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303/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130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47/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19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7492"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აჭარა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ბათუმის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დედათა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და ბავშვთა სამედიცინო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176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/80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9/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12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6</a:t>
                      </a: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ბთუმის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რეფერალური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საავადმყოფო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135/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90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12/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14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2</a:t>
                      </a: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4008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შპს „ ქ. </a:t>
                      </a: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ბათუმის</a:t>
                      </a:r>
                      <a:r>
                        <a:rPr lang="ka-GE" sz="1000" kern="1200" dirty="0">
                          <a:latin typeface="Sylfaen"/>
                          <a:cs typeface="Sylfaen"/>
                        </a:rPr>
                        <a:t> რესპუბლიკური კლინიკური საავადმყოფო“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120</a:t>
                      </a:r>
                      <a:r>
                        <a:rPr lang="ka-GE" sz="1000" kern="1200" dirty="0">
                          <a:latin typeface="Sylfaen"/>
                          <a:cs typeface="Sylfaen"/>
                        </a:rPr>
                        <a:t>*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5</a:t>
                      </a:r>
                      <a:r>
                        <a:rPr lang="ka-GE" sz="1000" kern="1200" dirty="0">
                          <a:latin typeface="Sylfaen"/>
                          <a:cs typeface="Sylfaen"/>
                        </a:rPr>
                        <a:t>*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1</a:t>
                      </a: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9522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ბათუმის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ინფექციური პათოლოგიის,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შიდსის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და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ტუბერკულოზის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რეგიონალური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90/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30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2/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5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0</a:t>
                      </a: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263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სამეგრელო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ზუგდიდის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რეფერალური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ჰოსპიტალი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153/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35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9/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5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3</a:t>
                      </a: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4592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ქ.ფოთის ცენტრალური კლინიკური საავადმყოფო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40/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4/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2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2</a:t>
                      </a: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6518">
                <a:tc>
                  <a:txBody>
                    <a:bodyPr/>
                    <a:lstStyle/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გურია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შპს ,,მედალფა"-ოზურგეთის სამედიცინო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58/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30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8/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5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2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74488"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იმერეთი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ცხაკაიას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სახ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.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დასავლეთ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საქართველოს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ინტერვენციული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მედიცინის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ეროვნული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258/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180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61/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27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1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დასავლეთ საქართველოს რეფერალური ჰოსპიტალი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140/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120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17/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18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1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0004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საჩხერის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სამედიცინო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133/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50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19/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8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10</a:t>
                      </a:r>
                    </a:p>
                  </a:txBody>
                  <a:tcPr marL="51435" marR="5143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6704864" y="4256572"/>
            <a:ext cx="635724" cy="252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12" name="Oval 11"/>
          <p:cNvSpPr/>
          <p:nvPr/>
        </p:nvSpPr>
        <p:spPr>
          <a:xfrm>
            <a:off x="6699697" y="3276762"/>
            <a:ext cx="635724" cy="239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395"/>
            <a:ext cx="9144000" cy="393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1500" b="1" dirty="0">
                <a:solidFill>
                  <a:schemeClr val="tx2"/>
                </a:solidFill>
              </a:rPr>
              <a:t>რეფერალური ჰოსპიტლების დატვირთვა გრიპის </a:t>
            </a:r>
            <a:r>
              <a:rPr lang="ka-GE" sz="1500" b="1" dirty="0" smtClean="0">
                <a:solidFill>
                  <a:schemeClr val="tx2"/>
                </a:solidFill>
              </a:rPr>
              <a:t>მაგალითზე 25</a:t>
            </a:r>
            <a:r>
              <a:rPr lang="ka-GE" sz="1500" b="1" dirty="0">
                <a:solidFill>
                  <a:schemeClr val="tx2"/>
                </a:solidFill>
              </a:rPr>
              <a:t>% დაზიანების მაჩვენებლისას პიკური კვირა</a:t>
            </a:r>
          </a:p>
        </p:txBody>
      </p:sp>
      <p:sp>
        <p:nvSpPr>
          <p:cNvPr id="17" name="Oval 16"/>
          <p:cNvSpPr/>
          <p:nvPr/>
        </p:nvSpPr>
        <p:spPr>
          <a:xfrm>
            <a:off x="6699697" y="3485768"/>
            <a:ext cx="635724" cy="239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18" name="Oval 17"/>
          <p:cNvSpPr/>
          <p:nvPr/>
        </p:nvSpPr>
        <p:spPr>
          <a:xfrm>
            <a:off x="6725821" y="2124147"/>
            <a:ext cx="635724" cy="239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19" name="Oval 18"/>
          <p:cNvSpPr/>
          <p:nvPr/>
        </p:nvSpPr>
        <p:spPr>
          <a:xfrm>
            <a:off x="6725821" y="2469434"/>
            <a:ext cx="635724" cy="239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20" name="Oval 19"/>
          <p:cNvSpPr/>
          <p:nvPr/>
        </p:nvSpPr>
        <p:spPr>
          <a:xfrm>
            <a:off x="6704864" y="5667360"/>
            <a:ext cx="635724" cy="252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41812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395"/>
            <a:ext cx="9144000" cy="393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1500" b="1" dirty="0">
                <a:solidFill>
                  <a:schemeClr val="tx2"/>
                </a:solidFill>
              </a:rPr>
              <a:t>რეფერალური ჰოსპიტლების დატვირთვა გრიპის </a:t>
            </a:r>
            <a:r>
              <a:rPr lang="ka-GE" sz="1500" b="1" dirty="0">
                <a:solidFill>
                  <a:schemeClr val="tx2"/>
                </a:solidFill>
              </a:rPr>
              <a:t>მაგალითზე 25</a:t>
            </a:r>
            <a:r>
              <a:rPr lang="ka-GE" sz="1500" b="1" dirty="0">
                <a:solidFill>
                  <a:schemeClr val="tx2"/>
                </a:solidFill>
              </a:rPr>
              <a:t>% დაზიანების მაჩვენებლისას პიკური კვირა</a:t>
            </a:r>
          </a:p>
        </p:txBody>
      </p:sp>
      <p:graphicFrame>
        <p:nvGraphicFramePr>
          <p:cNvPr id="1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622595"/>
              </p:ext>
            </p:extLst>
          </p:nvPr>
        </p:nvGraphicFramePr>
        <p:xfrm>
          <a:off x="139698" y="505096"/>
          <a:ext cx="8851902" cy="536294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039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877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94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15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792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75632">
                <a:tc>
                  <a:txBody>
                    <a:bodyPr/>
                    <a:lstStyle/>
                    <a:p>
                      <a:pPr algn="ctr"/>
                      <a:r>
                        <a:rPr lang="ka-GE" sz="1000" b="1" dirty="0">
                          <a:solidFill>
                            <a:srgbClr val="FFFFFF"/>
                          </a:solidFill>
                          <a:effectLst/>
                          <a:latin typeface="Sylfaen"/>
                          <a:cs typeface="Sylfaen"/>
                        </a:rPr>
                        <a:t>რეგიონი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რეფერალური</a:t>
                      </a:r>
                      <a:r>
                        <a:rPr lang="ka-GE" sz="1000" b="1" dirty="0">
                          <a:effectLst/>
                          <a:latin typeface="Sylfaen"/>
                          <a:cs typeface="Sylfaen"/>
                        </a:rPr>
                        <a:t> </a:t>
                      </a:r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საავადმყოფოები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საწოლების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რაოდენობა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/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დატვირთვა</a:t>
                      </a:r>
                      <a:endParaRPr lang="ka-GE" sz="1000" b="1" kern="1200" dirty="0">
                        <a:solidFill>
                          <a:srgbClr val="FFFFFF"/>
                        </a:solidFill>
                        <a:effectLst/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ხელოვნური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სუნთქვის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აპარატები</a:t>
                      </a:r>
                      <a:r>
                        <a:rPr lang="en-US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/</a:t>
                      </a:r>
                      <a:r>
                        <a:rPr lang="en-US" sz="1000" b="1" kern="1200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დატვირთვა</a:t>
                      </a:r>
                      <a:endParaRPr lang="ka-GE" sz="1000" b="1" kern="1200" dirty="0">
                        <a:solidFill>
                          <a:srgbClr val="FFFFFF"/>
                        </a:solidFill>
                        <a:effectLst/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ბოქსირებული პალატების რაოდენობა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35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err="1">
                          <a:latin typeface="Sylfaen"/>
                          <a:cs typeface="Sylfaen"/>
                        </a:rPr>
                        <a:t>სამცხ</a:t>
                      </a:r>
                      <a:r>
                        <a:rPr lang="en-US" sz="1000" b="0" dirty="0">
                          <a:latin typeface="Sylfaen"/>
                          <a:cs typeface="Sylfaen"/>
                        </a:rPr>
                        <a:t>.</a:t>
                      </a:r>
                      <a:r>
                        <a:rPr lang="en-US" sz="1000" b="0" baseline="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b="0" baseline="0" dirty="0" err="1">
                          <a:latin typeface="Sylfaen"/>
                          <a:cs typeface="Sylfaen"/>
                        </a:rPr>
                        <a:t>ჯავახეთი</a:t>
                      </a:r>
                      <a:endParaRPr lang="en-US" sz="1000" b="0" dirty="0">
                        <a:latin typeface="Sylfaen"/>
                        <a:cs typeface="Sylfaen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ახალციხის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რეფერალური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ჰოსპიტალი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Sylfaen"/>
                          <a:cs typeface="Sylfaen"/>
                        </a:rPr>
                        <a:t>76/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60</a:t>
                      </a:r>
                      <a:endParaRPr lang="ka-GE" sz="1000" dirty="0">
                        <a:latin typeface="Sylfaen"/>
                        <a:cs typeface="Sylfaen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Sylfaen"/>
                          <a:cs typeface="Sylfaen"/>
                        </a:rPr>
                        <a:t>4/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Sylfaen"/>
                          <a:cs typeface="Sylfaen"/>
                        </a:rPr>
                        <a:t>9</a:t>
                      </a:r>
                      <a:endParaRPr lang="ka-GE" sz="1000" dirty="0">
                        <a:latin typeface="Sylfaen"/>
                        <a:cs typeface="Sylfaen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Sylfaen"/>
                          <a:cs typeface="Sylfaen"/>
                        </a:rPr>
                        <a:t>2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17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შიდა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0" kern="1200" baseline="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ქართლი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სსიპ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საქართველოს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თავდაცვის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სამინისტროს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სამხედრო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ჰოსპიტალი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გორი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04556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გორმედი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გორის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ცენტრალური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საავადმყოფო</a:t>
                      </a:r>
                      <a:endParaRPr lang="en-US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482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ქვემო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ქართლი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შპს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„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ჯეო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ჰოსპიტალს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“-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მარნეულის</a:t>
                      </a:r>
                      <a:r>
                        <a:rPr lang="en-US" sz="1000" baseline="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მრავალპროფილური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სამედიცინო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ცენტრი</a:t>
                      </a:r>
                      <a:endParaRPr lang="en-US" sz="1000" dirty="0">
                        <a:latin typeface="Sylfaen"/>
                        <a:ea typeface="Calibri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რუსთავის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ცენტრალური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საავადმყოფო</a:t>
                      </a:r>
                      <a:endParaRPr lang="en-US" sz="1000" dirty="0">
                        <a:latin typeface="Sylfaen"/>
                        <a:ea typeface="Calibri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ka-GE" sz="1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ka-GE" sz="1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5412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კახეთი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თელავის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რეფერალური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საავადმყოფო</a:t>
                      </a:r>
                      <a:endParaRPr lang="en-US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შპს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„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ჯეო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ჰოსპიტალს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“-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გურჯაანის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მრავალპროფილური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სამედიცინო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ცენტრი</a:t>
                      </a:r>
                      <a:endParaRPr lang="en-US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93542955"/>
                  </a:ext>
                </a:extLst>
              </a:tr>
              <a:tr h="817704">
                <a:tc>
                  <a:txBody>
                    <a:bodyPr/>
                    <a:lstStyle/>
                    <a:p>
                      <a:pPr algn="ctr"/>
                      <a:r>
                        <a:rPr lang="ka-GE" sz="1000" b="1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სულ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ცხაკაიას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სახ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.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დასავლეთ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საქართველოს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ინტერვენციული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მედიცინის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ეროვნული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დასავლეთ საქართველოს რეფერალური ჰოსპიტალი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საჩხერის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სამედიცინო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3328/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1915</a:t>
                      </a:r>
                    </a:p>
                  </a:txBody>
                  <a:tcPr marL="51435" marR="51435" marT="0" marB="0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408/</a:t>
                      </a: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588</a:t>
                      </a: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51435" marR="51435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0" name="Oval 19"/>
          <p:cNvSpPr/>
          <p:nvPr/>
        </p:nvSpPr>
        <p:spPr>
          <a:xfrm>
            <a:off x="6723531" y="1196752"/>
            <a:ext cx="635724" cy="252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  <p:sp>
        <p:nvSpPr>
          <p:cNvPr id="21" name="Oval 20"/>
          <p:cNvSpPr/>
          <p:nvPr/>
        </p:nvSpPr>
        <p:spPr>
          <a:xfrm>
            <a:off x="6723531" y="5327983"/>
            <a:ext cx="635724" cy="261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17618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9512" y="1"/>
            <a:ext cx="8964488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2400" b="1" dirty="0">
                <a:solidFill>
                  <a:schemeClr val="tx2"/>
                </a:solidFill>
              </a:rPr>
              <a:t>გეგმის სტრუქტურა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" y="739352"/>
            <a:ext cx="8892480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I.       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შესავალი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II.      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ზოგადი დებულებები</a:t>
            </a: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III.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მარეგულირებელი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ნორმები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და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პოლიტიკური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ჩარჩო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IV.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ფუნქციური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ორგანიზაცია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და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პასუხისმგებლობების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გადანაწილება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V. 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მხარდამჭერი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უწყებების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პასუხისმგებლობები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და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მოვალეობები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VI.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ბიოლოგიური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საფრთხეების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მიმოხილვა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VII.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მზადყოფნა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VIII.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ბიოლოგიურ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ინციდენტებზე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საავადმყოფოთა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რეაგირების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გეგმები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IX.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განათლება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X. 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სტრატეგიული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სამედიცინო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მარაგები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XI.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ოპერაციების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კონცეფცია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XII.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ინფორმაციის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წყარო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XIII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სავარაუდო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გავლენა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ჯანდაცვის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სისტემაზე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XIV.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რისკის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კომუნიკაცია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XIII.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აღდგენა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და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რეაბილიტაცია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  <a:p>
            <a:pPr lvl="1" algn="l">
              <a:lnSpc>
                <a:spcPct val="10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თავი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XIV.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Sylfaen"/>
              </a:rPr>
              <a:t>დაფინანსება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+mj-lt"/>
              <a:cs typeface="Sylfaen"/>
            </a:endParaRPr>
          </a:p>
        </p:txBody>
      </p:sp>
    </p:spTree>
    <p:extLst>
      <p:ext uri="{BB962C8B-B14F-4D97-AF65-F5344CB8AC3E}">
        <p14:creationId xmlns:p14="http://schemas.microsoft.com/office/powerpoint/2010/main" val="40139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395"/>
            <a:ext cx="9144000" cy="393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1700" b="1" dirty="0">
                <a:solidFill>
                  <a:schemeClr val="tx2"/>
                </a:solidFill>
              </a:rPr>
              <a:t>სამედიცინო პერსონალი რეფერალურ საავადმყოფოებში </a:t>
            </a: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326855"/>
              </p:ext>
            </p:extLst>
          </p:nvPr>
        </p:nvGraphicFramePr>
        <p:xfrm>
          <a:off x="142340" y="548752"/>
          <a:ext cx="8846071" cy="532886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36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299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97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97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1976">
                <a:tc>
                  <a:txBody>
                    <a:bodyPr/>
                    <a:lstStyle/>
                    <a:p>
                      <a:pPr algn="ctr"/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რეგიონი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+mn-ea"/>
                          <a:cs typeface="Sylfaen"/>
                        </a:rPr>
                        <a:t>რეფერალური საავადმყოფოები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cs typeface="Sylfaen"/>
                        </a:rPr>
                        <a:t>ექიმების რაოდენობა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cs typeface="Sylfaen"/>
                        </a:rPr>
                        <a:t>ექთნების რაოდენობა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8275">
                <a:tc rowSpan="6">
                  <a:txBody>
                    <a:bodyPr/>
                    <a:lstStyle/>
                    <a:p>
                      <a:pPr algn="ctr"/>
                      <a:endParaRPr lang="en-US" sz="1000" b="0" dirty="0">
                        <a:latin typeface="Sylfaen"/>
                        <a:cs typeface="Sylfaen"/>
                      </a:endParaRPr>
                    </a:p>
                    <a:p>
                      <a:pPr algn="ctr"/>
                      <a:endParaRPr lang="en-US" sz="1000" b="0" dirty="0">
                        <a:latin typeface="Sylfaen"/>
                        <a:cs typeface="Sylfaen"/>
                      </a:endParaRPr>
                    </a:p>
                    <a:p>
                      <a:pPr algn="ctr"/>
                      <a:endParaRPr lang="en-US" sz="1000" b="0" dirty="0">
                        <a:latin typeface="Sylfaen"/>
                        <a:cs typeface="Sylfaen"/>
                      </a:endParaRPr>
                    </a:p>
                    <a:p>
                      <a:pPr algn="ctr"/>
                      <a:endParaRPr lang="en-US" sz="1000" b="0" dirty="0">
                        <a:latin typeface="Sylfaen"/>
                        <a:cs typeface="Sylfaen"/>
                      </a:endParaRPr>
                    </a:p>
                    <a:p>
                      <a:pPr algn="ctr"/>
                      <a:r>
                        <a:rPr lang="en-US" sz="1000" b="0" dirty="0" err="1">
                          <a:latin typeface="Sylfaen"/>
                          <a:cs typeface="Sylfaen"/>
                        </a:rPr>
                        <a:t>თბილისი</a:t>
                      </a:r>
                      <a:endParaRPr lang="en-US" sz="1000" b="0" dirty="0">
                        <a:latin typeface="Sylfaen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a-GE" sz="1000" dirty="0">
                          <a:latin typeface="Sylfaen"/>
                          <a:cs typeface="Sylfaen"/>
                        </a:rPr>
                        <a:t>მაღალი სამედიცინო ტექნოლოგიების ცენტრი, საუნივერსიტეტო კლინიკა (ინგოროყვას კლინიკა)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187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327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აკადემიკოს ნ. ყიფშიძის სახელობის საუნივერსიტეტო კლინიკა - რესპუბლიკური საავადმყოფო 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214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2746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შპს მ. იაშვილის სახელობის ბავშვთა ცენტრალური საავადმყოფო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834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შპს თბილისის ბავშვთა ინფექციური კლინიკური საავადმყოფო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3365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სს ინფექციური პათოლოგიის, შიდსისა და კლინიკური იმუნოლოგიის სამეცნიერო პრაქტიკული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4257">
                <a:tc vMerge="1">
                  <a:txBody>
                    <a:bodyPr/>
                    <a:lstStyle/>
                    <a:p>
                      <a:endParaRPr lang="en-US" sz="1100" b="1" dirty="0">
                        <a:latin typeface="Sylfaen"/>
                        <a:cs typeface="Sylfae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ღუდუშაურის სახელობის ეროვნული სამედიცინო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ka-GE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1406">
                <a:tc rowSpan="4">
                  <a:txBody>
                    <a:bodyPr/>
                    <a:lstStyle/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აჭარა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ბათუმის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დედათა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და ბავშვთა სამედიცინო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latin typeface="Sylfaen"/>
                          <a:cs typeface="Sylfaen"/>
                        </a:rPr>
                        <a:t>ბთუმის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რეფერალური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საავადმყოფო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8834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შპს „ ქ. </a:t>
                      </a:r>
                      <a:r>
                        <a:rPr lang="ka-GE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ბათუმის</a:t>
                      </a:r>
                      <a:r>
                        <a:rPr lang="ka-GE" sz="1000" kern="1200" dirty="0">
                          <a:latin typeface="Sylfaen"/>
                          <a:cs typeface="Sylfaen"/>
                        </a:rPr>
                        <a:t> რესპუბლიკური კლინიკური საავადმყოფო“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3365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ბათუმის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ინფექციური პათოლოგიის,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შიდსის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და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ტუბერკულოზის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რეგიონალური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1406">
                <a:tc rowSpan="2">
                  <a:txBody>
                    <a:bodyPr/>
                    <a:lstStyle/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სამეგრელო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ზუგდიდის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რეფერალური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ჰოსპიტალი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ქ.ფოთის ცენტრალური კლინიკური საავადმყოფო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14257">
                <a:tc>
                  <a:txBody>
                    <a:bodyPr/>
                    <a:lstStyle/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გურია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შპს ,,მედალფა"-ოზურგეთის სამედიცინო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  <a:endParaRPr lang="ka-GE" sz="1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53365">
                <a:tc rowSpan="3">
                  <a:txBody>
                    <a:bodyPr/>
                    <a:lstStyle/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იმერეთი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ცხაკაიას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სახ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.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დასავლეთ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საქართველოს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ინტერვენციული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მედიცინის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ეროვნული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latin typeface="Sylfaen"/>
                          <a:cs typeface="Sylfaen"/>
                        </a:rPr>
                        <a:t>დასავლეთ საქართველოს რეფერალური ჰოსპიტალი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1406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 dirty="0" err="1">
                          <a:latin typeface="Sylfaen"/>
                          <a:cs typeface="Sylfaen"/>
                        </a:rPr>
                        <a:t>საჩხერის</a:t>
                      </a:r>
                      <a:r>
                        <a:rPr lang="en-US" sz="1000" kern="1200" dirty="0">
                          <a:latin typeface="Sylfaen"/>
                          <a:cs typeface="Sylfaen"/>
                        </a:rPr>
                        <a:t> სამედიცინო ცენტრი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kern="12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5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395"/>
            <a:ext cx="9144000" cy="393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1700" b="1" dirty="0">
                <a:solidFill>
                  <a:schemeClr val="tx2"/>
                </a:solidFill>
              </a:rPr>
              <a:t>სამედიცინო პერსონალი რეფერალურ საავადმყოფოებში 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858039"/>
              </p:ext>
            </p:extLst>
          </p:nvPr>
        </p:nvGraphicFramePr>
        <p:xfrm>
          <a:off x="128043" y="548680"/>
          <a:ext cx="8887913" cy="517604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433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76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84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484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kumimoji="0" lang="ka-GE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ylfaen"/>
                          <a:ea typeface="+mn-ea"/>
                          <a:cs typeface="Sylfaen"/>
                        </a:rPr>
                        <a:t>რეგიონი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ka-GE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ylfaen"/>
                          <a:ea typeface="+mn-ea"/>
                          <a:cs typeface="Sylfaen"/>
                        </a:rPr>
                        <a:t>რეფერალური საავადმყოფოები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a-GE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ylfaen"/>
                          <a:cs typeface="Sylfaen"/>
                        </a:rPr>
                        <a:t>ექიმების რაოდენობა</a:t>
                      </a:r>
                      <a:endParaRPr lang="ka-GE" sz="1000" b="1" kern="1200" dirty="0">
                        <a:solidFill>
                          <a:srgbClr val="FFFFFF"/>
                        </a:solidFill>
                        <a:effectLst/>
                        <a:latin typeface="Sylfaen"/>
                        <a:cs typeface="Sylfaen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a-GE" sz="1000" b="1" kern="1200" dirty="0">
                          <a:solidFill>
                            <a:srgbClr val="FFFFFF"/>
                          </a:solidFill>
                          <a:effectLst/>
                          <a:latin typeface="Sylfaen"/>
                          <a:cs typeface="Sylfaen"/>
                        </a:rPr>
                        <a:t>ექთნების რაოდენობა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8683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err="1">
                          <a:latin typeface="Sylfaen"/>
                          <a:cs typeface="Sylfaen"/>
                        </a:rPr>
                        <a:t>სამცხ</a:t>
                      </a:r>
                      <a:r>
                        <a:rPr lang="en-US" sz="1000" b="0" dirty="0">
                          <a:latin typeface="Sylfaen"/>
                          <a:cs typeface="Sylfaen"/>
                        </a:rPr>
                        <a:t>.</a:t>
                      </a:r>
                      <a:r>
                        <a:rPr lang="en-US" sz="1000" b="0" baseline="0" dirty="0">
                          <a:latin typeface="Sylfaen"/>
                          <a:cs typeface="Sylfaen"/>
                        </a:rPr>
                        <a:t> </a:t>
                      </a:r>
                      <a:r>
                        <a:rPr lang="en-US" sz="1000" b="0" baseline="0" dirty="0" err="1">
                          <a:latin typeface="Sylfaen"/>
                          <a:cs typeface="Sylfaen"/>
                        </a:rPr>
                        <a:t>ჯავახეთი</a:t>
                      </a:r>
                      <a:endParaRPr lang="en-US" sz="1000" b="0" dirty="0">
                        <a:latin typeface="Sylfaen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ახალციხის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რეფერალური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ჰოსპიტალი</a:t>
                      </a:r>
                      <a:endParaRPr lang="ka-GE" sz="100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ka-GE" sz="1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1000" dirty="0"/>
                        <a:t>63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176">
                <a:tc rowSpan="2">
                  <a:txBody>
                    <a:bodyPr/>
                    <a:lstStyle/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შიდა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0" kern="1200" baseline="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ქართლი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სსიპ საქართველოს თავდაცვის სამინისტროს სამხედრო ჰოსპიტალი (გორი)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309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გორმედი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გორის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ცენტრალური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საავადმყოფო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6541">
                <a:tc rowSpan="2">
                  <a:txBody>
                    <a:bodyPr/>
                    <a:lstStyle/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ქვემო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ქართლი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შპს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„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ჯეო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ჰოსპიტალს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“-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მარნეულის</a:t>
                      </a:r>
                      <a:r>
                        <a:rPr lang="en-US" sz="1000" baseline="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მრავალპროფილური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სამედიცინო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ცენტრი</a:t>
                      </a:r>
                      <a:endParaRPr lang="en-US" sz="1000" dirty="0">
                        <a:latin typeface="Sylfaen"/>
                        <a:ea typeface="Calibri"/>
                        <a:cs typeface="Sylfae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5406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რუსთავის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ცენტრალური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საავადმყოფო</a:t>
                      </a:r>
                      <a:endParaRPr lang="en-US" sz="1000" dirty="0">
                        <a:latin typeface="Sylfaen"/>
                        <a:ea typeface="Calibri"/>
                        <a:cs typeface="Sylfae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1928">
                <a:tc rowSpan="2">
                  <a:txBody>
                    <a:bodyPr/>
                    <a:lstStyle/>
                    <a:p>
                      <a:pPr algn="ctr"/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r>
                        <a:rPr lang="en-US" sz="1000" b="0" kern="1200" dirty="0" err="1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კახეთი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თელავის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რეფერალური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Times New Roman"/>
                        </a:rPr>
                        <a:t>საავადმყოფო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29214">
                <a:tc vMerge="1">
                  <a:txBody>
                    <a:bodyPr/>
                    <a:lstStyle/>
                    <a:p>
                      <a:pPr algn="ctr"/>
                      <a:endParaRPr lang="en-US" sz="1400" b="1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შპს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„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ჯეო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ჰოსპიტალს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“-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i="1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გურჯაანის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მრავალპროფილური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სამედიცინო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Sylfaen"/>
                          <a:ea typeface="Times New Roman"/>
                          <a:cs typeface="Sylfaen"/>
                        </a:rPr>
                        <a:t>ცენტრი</a:t>
                      </a:r>
                      <a:endParaRPr lang="en-US" sz="1000" dirty="0">
                        <a:latin typeface="Sylfaen"/>
                        <a:ea typeface="Calibri"/>
                        <a:cs typeface="Sylfae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rgbClr val="000000"/>
                        </a:solidFill>
                        <a:latin typeface="Sylfaen"/>
                        <a:ea typeface="Times New Roman"/>
                        <a:cs typeface="Sylfae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ka-G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78738">
                <a:tc>
                  <a:txBody>
                    <a:bodyPr/>
                    <a:lstStyle/>
                    <a:p>
                      <a:pPr algn="ctr"/>
                      <a:endParaRPr lang="ka-GE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  <a:p>
                      <a:pPr algn="ctr"/>
                      <a:r>
                        <a:rPr lang="ka-GE" sz="1000" b="1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სულ</a:t>
                      </a:r>
                      <a:r>
                        <a:rPr lang="ka-GE" sz="1000" b="0" kern="1200" dirty="0">
                          <a:solidFill>
                            <a:schemeClr val="tx1"/>
                          </a:solidFill>
                          <a:latin typeface="Sylfaen"/>
                          <a:ea typeface="+mn-ea"/>
                          <a:cs typeface="Sylfaen"/>
                        </a:rPr>
                        <a:t> 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Sylfaen"/>
                        <a:ea typeface="+mn-ea"/>
                        <a:cs typeface="Sylfae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rgbClr val="000000"/>
                        </a:solidFill>
                        <a:latin typeface="Sylfaen"/>
                        <a:ea typeface="Times New Roman"/>
                        <a:cs typeface="Sylfae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a-G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a-G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47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პანდემიური მარაგები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20000"/>
              </a:lnSpc>
            </a:pPr>
            <a:r>
              <a:rPr lang="ka-GE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მარაგების კატეგორიები:</a:t>
            </a:r>
          </a:p>
          <a:p>
            <a:pPr lvl="1" algn="l">
              <a:lnSpc>
                <a:spcPct val="120000"/>
              </a:lnSpc>
            </a:pPr>
            <a:endParaRPr lang="ka-GE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00100" lvl="1" indent="-342900" algn="l">
              <a:lnSpc>
                <a:spcPct val="120000"/>
              </a:lnSpc>
              <a:buFont typeface="+mj-lt"/>
              <a:buAutoNum type="arabicPeriod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სამედიცინო მარაგები კრიტიკულ მდგომარეობაში მყოფი პაციენტებისთვის (ინტენსიური თერაპია/რეანიმაცია);</a:t>
            </a:r>
          </a:p>
          <a:p>
            <a:pPr marL="800100" lvl="1" indent="-342900" algn="l">
              <a:lnSpc>
                <a:spcPct val="120000"/>
              </a:lnSpc>
              <a:buFont typeface="+mj-lt"/>
              <a:buAutoNum type="arabicPeriod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სამედიცინო მარაგები არაკრიტიკულ მდგომარეობაშ მყოფი პაციენტებისათვის (ბოქსირებული პალატა).</a:t>
            </a:r>
          </a:p>
          <a:p>
            <a:pPr lvl="1" algn="l">
              <a:lnSpc>
                <a:spcPct val="120000"/>
              </a:lnSpc>
            </a:pPr>
            <a:endParaRPr lang="ka-GE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20000"/>
              </a:lnSpc>
            </a:pPr>
            <a:r>
              <a:rPr lang="ka-GE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მედიკამენტების ჯგუფები:</a:t>
            </a:r>
          </a:p>
          <a:p>
            <a:pPr lvl="1" algn="l">
              <a:lnSpc>
                <a:spcPct val="120000"/>
              </a:lnSpc>
            </a:pPr>
            <a:endParaRPr lang="ka-GE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800100" lvl="1" indent="-342900" algn="l">
              <a:lnSpc>
                <a:spcPct val="120000"/>
              </a:lnSpc>
              <a:buFont typeface="+mj-lt"/>
              <a:buAutoNum type="arabicPeriod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ანტიბაქტერიული საშუალებები;</a:t>
            </a:r>
          </a:p>
          <a:p>
            <a:pPr marL="800100" lvl="1" indent="-342900" algn="l">
              <a:lnSpc>
                <a:spcPct val="120000"/>
              </a:lnSpc>
              <a:buFont typeface="+mj-lt"/>
              <a:buAutoNum type="arabicPeriod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ანტივირუსული საშუალებები;</a:t>
            </a:r>
          </a:p>
          <a:p>
            <a:pPr marL="800100" lvl="1" indent="-342900" algn="l">
              <a:lnSpc>
                <a:spcPct val="120000"/>
              </a:lnSpc>
              <a:buFont typeface="+mj-lt"/>
              <a:buAutoNum type="arabicPeriod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ანტიპირეტული და ანალგეზიური საშუალებები;</a:t>
            </a:r>
          </a:p>
          <a:p>
            <a:pPr marL="800100" lvl="1" indent="-342900" algn="l">
              <a:lnSpc>
                <a:spcPct val="120000"/>
              </a:lnSpc>
              <a:buFont typeface="+mj-lt"/>
              <a:buAutoNum type="arabicPeriod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შოკის საწინააღმდეგო საშუალებები;</a:t>
            </a:r>
          </a:p>
          <a:p>
            <a:pPr marL="800100" lvl="1" indent="-342900" algn="l">
              <a:lnSpc>
                <a:spcPct val="120000"/>
              </a:lnSpc>
              <a:buFont typeface="+mj-lt"/>
              <a:buAutoNum type="arabicPeriod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საინფუზიო და რეჰიდრატაციული საშუალებები;</a:t>
            </a:r>
          </a:p>
        </p:txBody>
      </p:sp>
    </p:spTree>
    <p:extLst>
      <p:ext uri="{BB962C8B-B14F-4D97-AF65-F5344CB8AC3E}">
        <p14:creationId xmlns:p14="http://schemas.microsoft.com/office/powerpoint/2010/main" val="1168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პანდემიური მარაგები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10000"/>
              </a:lnSpc>
            </a:pPr>
            <a:r>
              <a:rPr lang="ka-GE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მედიკამენტების ჯგუფები:</a:t>
            </a:r>
          </a:p>
          <a:p>
            <a:pPr lvl="1" algn="l">
              <a:lnSpc>
                <a:spcPct val="110000"/>
              </a:lnSpc>
            </a:pPr>
            <a:endParaRPr lang="ka-GE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მჟავა-ტუტოვანი წონასწორობის და ელექტროლიტური დისბალანსის მაკორეგირებელი საშუალებები;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დიარეის საწინააღმდეგო და ანტიემეტური საშუალებები;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ანტიჰემორაგიული, ჰემოსტაზური საშუალებები;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ჰიპოტენზიური და ანტიანგინალური საშუალებები;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დიურეზული საშუალებები;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ფსიქოლეფსური, სედაციური, ანტიკონვულსური საშუალებები;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ბრონქოდილატაციური საშუალებები;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ანტიკოაგულანტები;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ბეტა-ადრენობლოკატორები;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პირადი დაცვის აღჭურვილობა;</a:t>
            </a:r>
          </a:p>
          <a:p>
            <a:pPr marL="914400" lvl="1" indent="-457200" algn="l">
              <a:lnSpc>
                <a:spcPct val="110000"/>
              </a:lnSpc>
              <a:buFont typeface="+mj-lt"/>
              <a:buAutoNum type="arabicPeriod" startAt="6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</a:rPr>
              <a:t>პაციენტის საიზოლაციო საშუალებები (საიზოლაციო კარავი, პორტატული საიზოლაციო საშუალება პაციენტის ტრანსპორტირებისათვის). </a:t>
            </a:r>
          </a:p>
          <a:p>
            <a:pPr marL="800100" lvl="1" indent="-342900" algn="l">
              <a:lnSpc>
                <a:spcPct val="120000"/>
              </a:lnSpc>
              <a:buFont typeface="+mj-lt"/>
              <a:buAutoNum type="arabicPeriod" startAt="6"/>
            </a:pPr>
            <a:endParaRPr lang="ka-GE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95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1"/>
            <a:ext cx="9143999" cy="1196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200" b="1" dirty="0">
                <a:solidFill>
                  <a:schemeClr val="tx2"/>
                </a:solidFill>
              </a:rPr>
              <a:t>ანტივირუსული პრეპარატების (ოზელტამივირი/ზანამივირი) საერთო საჭიროება* და მინიმალური მარაგი** მძიმე მწვავე რესპირაციული ინფექციით ჰოსპიტალიზაციისას</a:t>
            </a:r>
            <a:endParaRPr lang="en-US" sz="2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506884"/>
              </p:ext>
            </p:extLst>
          </p:nvPr>
        </p:nvGraphicFramePr>
        <p:xfrm>
          <a:off x="179512" y="1340768"/>
          <a:ext cx="8784976" cy="348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783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Calibri"/>
                          <a:cs typeface="Times New Roman"/>
                        </a:rPr>
                        <a:t>დაზიანებადობის </a:t>
                      </a:r>
                      <a:r>
                        <a:rPr lang="en-US" sz="1800" b="1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Calibri"/>
                          <a:cs typeface="Times New Roman"/>
                        </a:rPr>
                        <a:t>მაჩვენებელი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Calibri"/>
                          <a:cs typeface="Times New Roman"/>
                        </a:rPr>
                        <a:t> -15% -</a:t>
                      </a:r>
                      <a:r>
                        <a:rPr lang="en-US" sz="1800" b="1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Calibri"/>
                          <a:cs typeface="Times New Roman"/>
                        </a:rPr>
                        <a:t>ის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Sylfae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FFFF"/>
                          </a:solidFill>
                          <a:effectLst/>
                          <a:latin typeface="Sylfaen"/>
                          <a:ea typeface="Calibri"/>
                          <a:cs typeface="Times New Roman"/>
                        </a:rPr>
                        <a:t>შემთხვევაში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დაზიანებადობის </a:t>
                      </a:r>
                      <a:r>
                        <a:rPr lang="en-US" sz="1800" b="1" kern="1200" dirty="0" err="1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მაჩვენებელი</a:t>
                      </a:r>
                      <a:r>
                        <a:rPr lang="en-US" sz="18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-25% - </a:t>
                      </a:r>
                      <a:r>
                        <a:rPr lang="en-US" sz="1800" b="1" kern="1200" dirty="0" err="1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ის</a:t>
                      </a:r>
                      <a:r>
                        <a:rPr lang="en-US" sz="1800" b="1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შემთხვევაში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783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ანტივირუსული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პრეპარატების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საერთო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საჭიროება</a:t>
                      </a:r>
                      <a:endParaRPr 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783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7 000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სამკურნალო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დოზა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12 000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სამკურნალო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დოზა</a:t>
                      </a:r>
                      <a:endParaRPr 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7835">
                <a:tc gridSpan="2"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ანტივირუსული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პრეპარატების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a-G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მინიმალური მარაგი</a:t>
                      </a:r>
                      <a:endParaRPr 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7835">
                <a:tc>
                  <a:txBody>
                    <a:bodyPr/>
                    <a:lstStyle/>
                    <a:p>
                      <a:r>
                        <a:rPr lang="ka-G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1 500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სამკურნალო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a-G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დოზა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ka-G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2 500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სამკურნალო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a-G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დოზა</a:t>
                      </a:r>
                      <a:endParaRPr lang="en-US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6517" y="5085184"/>
            <a:ext cx="8784976" cy="114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ka-GE" sz="1200" dirty="0">
                <a:solidFill>
                  <a:prstClr val="black"/>
                </a:solidFill>
              </a:rPr>
              <a:t>*   ანტივირუსული პრეპარატების რაოდენობა მოიცავს მძიმე მწვავე რესპირაციული ინფექციით ჰოსპიტალიზებულ ყველა პაციენტს</a:t>
            </a:r>
            <a:endParaRPr lang="en-US" sz="1200" dirty="0">
              <a:solidFill>
                <a:prstClr val="black"/>
              </a:solidFill>
            </a:endParaRPr>
          </a:p>
          <a:p>
            <a:pPr algn="just" defTabSz="914400">
              <a:lnSpc>
                <a:spcPct val="120000"/>
              </a:lnSpc>
            </a:pPr>
            <a:r>
              <a:rPr lang="ka-GE" sz="1200" dirty="0">
                <a:solidFill>
                  <a:prstClr val="black"/>
                </a:solidFill>
              </a:rPr>
              <a:t>**  მინიმალური მარაგი მოიცავს ანტივირუსული პრეპარატების რაოდენობას  მძიმე მწვავე რესპირაციული ინფექციით ჰოსპიტალიზებული რეანიმაციული პაციენტებისთვის, იმ დაშვებით რომ პრეპარატის რაოდენობა შეზღუდულია</a:t>
            </a:r>
            <a:r>
              <a:rPr lang="ka-GE" sz="1100" dirty="0">
                <a:solidFill>
                  <a:prstClr val="black"/>
                </a:solidFill>
              </a:rPr>
              <a:t>.</a:t>
            </a:r>
            <a:endParaRPr lang="en-US" sz="1100" dirty="0">
              <a:solidFill>
                <a:prstClr val="black"/>
              </a:solidFill>
            </a:endParaRPr>
          </a:p>
          <a:p>
            <a:pPr algn="just" defTabSz="914400"/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691396"/>
              </p:ext>
            </p:extLst>
          </p:nvPr>
        </p:nvGraphicFramePr>
        <p:xfrm>
          <a:off x="323528" y="908720"/>
          <a:ext cx="8415149" cy="5031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r:id="rId4" imgW="12032280" imgH="7192440" progId="">
                  <p:embed/>
                </p:oleObj>
              </mc:Choice>
              <mc:Fallback>
                <p:oleObj r:id="rId4" imgW="12032280" imgH="7192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908720"/>
                        <a:ext cx="8415149" cy="5031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დანართი 3. ბიოლოგიური შემთხვევის შეტყობინების ფორმა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995444"/>
              </p:ext>
            </p:extLst>
          </p:nvPr>
        </p:nvGraphicFramePr>
        <p:xfrm>
          <a:off x="429017" y="589870"/>
          <a:ext cx="8285965" cy="4065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r:id="rId4" imgW="9527040" imgH="4674960" progId="">
                  <p:embed/>
                </p:oleObj>
              </mc:Choice>
              <mc:Fallback>
                <p:oleObj r:id="rId4" imgW="9527040" imgH="4674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9017" y="589870"/>
                        <a:ext cx="8285965" cy="4065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დანართი 10. ზოგადი რისკის დონის შეფასების ალგორითმი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92" y="4655172"/>
            <a:ext cx="5697415" cy="148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8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დანართი 10. ბიოლოგიური ინციდენტების მართვის დონეები</a:t>
            </a:r>
            <a:endParaRPr lang="en-US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410990"/>
              </p:ext>
            </p:extLst>
          </p:nvPr>
        </p:nvGraphicFramePr>
        <p:xfrm>
          <a:off x="300038" y="866775"/>
          <a:ext cx="8543925" cy="512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r:id="rId4" imgW="11237760" imgH="6729840" progId="">
                  <p:embed/>
                </p:oleObj>
              </mc:Choice>
              <mc:Fallback>
                <p:oleObj r:id="rId4" imgW="11237760" imgH="6729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0038" y="866775"/>
                        <a:ext cx="8543925" cy="512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277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673733"/>
              </p:ext>
            </p:extLst>
          </p:nvPr>
        </p:nvGraphicFramePr>
        <p:xfrm>
          <a:off x="161925" y="919163"/>
          <a:ext cx="8820150" cy="501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r:id="rId4" imgW="11606040" imgH="6590160" progId="">
                  <p:embed/>
                </p:oleObj>
              </mc:Choice>
              <mc:Fallback>
                <p:oleObj r:id="rId4" imgW="11606040" imgH="6590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925" y="919163"/>
                        <a:ext cx="8820150" cy="501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200" b="1" dirty="0">
                <a:solidFill>
                  <a:schemeClr val="tx2"/>
                </a:solidFill>
              </a:rPr>
              <a:t>დანართი 5. სამინისტროს საგანგებო შტაბის შემადგენლობა და ფუნქციები</a:t>
            </a:r>
            <a:endParaRPr lang="en-US" sz="2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0399"/>
            <a:ext cx="8904225" cy="464486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 smtClean="0">
                <a:solidFill>
                  <a:schemeClr val="tx2"/>
                </a:solidFill>
              </a:rPr>
              <a:t>დანართი 12. ბიოლოგიური ინციდენტის მართვის ჯგუფი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6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9512" y="1"/>
            <a:ext cx="8964488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2400" b="1" dirty="0">
                <a:solidFill>
                  <a:schemeClr val="tx2"/>
                </a:solidFill>
              </a:rPr>
              <a:t>გეგმის სტრუქტურა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739352"/>
            <a:ext cx="9143999" cy="5281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1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ორგანიზაციული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როლები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და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პასუხისმგებლობები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2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სტრატეგიული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სამედიცინო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მარაგების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მართვა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3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ბიოლოგიური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შემთხვევის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შეტყობინების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სქემა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4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ბიოლოგიური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ინციდენტების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მართვის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დონეები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5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სამინისტროს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საგანგებო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შტაბის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შემადგენლობა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და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ფუნქციები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6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პრეჰოსპიტალური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მართვის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სქემა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7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რეფერალური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საავადმყოფოების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ნუსხა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8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ლაბორატორიული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ქსელი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და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მისი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დაფარვის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არეალი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9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განსაკუთრებით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საშიში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პათოგენების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ნუსხა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10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ზოგადი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რისკის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დონის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შეფასების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ალგორითმი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11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საგანგებო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შტაბის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შეტყობინების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სქემა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12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ბიოლოგიური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ინციდენტის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მართვის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ჯგუფი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დკსჯეც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) 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13.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დკსჯეც-ს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ბიოლოგიურ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ინციდენტებზე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ეპიდემია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/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პანდემიებზე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რეაგირების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სქემის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ფუნქციური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აღწერილობა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>
              <a:lnSpc>
                <a:spcPct val="117000"/>
              </a:lnSpc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დანართი 1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4. 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საველე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ჰოსპიტალის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მოწყობის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სქემა</a:t>
            </a:r>
            <a:endParaRPr lang="ka-GE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9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809483"/>
              </p:ext>
            </p:extLst>
          </p:nvPr>
        </p:nvGraphicFramePr>
        <p:xfrm>
          <a:off x="1166813" y="692696"/>
          <a:ext cx="6810375" cy="535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r:id="rId4" imgW="8952120" imgH="7263360" progId="">
                  <p:embed/>
                </p:oleObj>
              </mc:Choice>
              <mc:Fallback>
                <p:oleObj r:id="rId4" imgW="8952120" imgH="7263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66813" y="692696"/>
                        <a:ext cx="6810375" cy="535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დანართი 11. საგანგებო შტაბის შეტყობინების სქემა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3" name="Content Placeholder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770" y="859784"/>
            <a:ext cx="9015045" cy="513843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დანართი 14. საველე ჰოსპიტალის მოწყობის სქემა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" y="1"/>
            <a:ext cx="9143999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>
                <a:solidFill>
                  <a:schemeClr val="tx2"/>
                </a:solidFill>
              </a:rPr>
              <a:t>შესათანხმებელი და სარეკომენდაციო საკითხები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ka-GE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შესათანხმებელი: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როდის უნდა მოხდეს ეპიდემის გამოცხადება და ვის მიერ;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ეპიდემიის/პანდემიის რეაგირების ღონისძიებების ფინანსური უზრუნველყოფა;</a:t>
            </a:r>
          </a:p>
          <a:p>
            <a:pPr lvl="1" algn="l"/>
            <a:endParaRPr lang="ka-GE" sz="1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l"/>
            <a:r>
              <a:rPr lang="ka-GE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რეკომენდაციები: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რეფერალური საავადმყოფოს პერსონალის უწყვეტი სამედიცინო განათლება:        სამედიცინო პერსონალის სრული შემადგენლობის ტრენინგი ( ექიმი, ექთანი) ინფექციონისტების,ინტენსიური თერაპიის,რეანიმაციის,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Emergency- </a:t>
            </a: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ის თანამშრომლების გადამზადება;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სიმულაციური სავარჯიშოს ჩატარება რეფერალური სავადმყოფოს პერსონალისთვის (სამაგიდე,საველე) 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ბიოლოგიური საფრთხეებით გამოწვეული საგანგებო სიტუაციების დროს ამბულატორიული ქსელის მზადყოფნის და რეაგირების შესაძლებლობის </a:t>
            </a:r>
            <a:r>
              <a:rPr lang="ka-GE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გაძლიერება, </a:t>
            </a: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სასწრაფო, გადაუდებელი სამსახურების და ჰოსპიტალური სექტორის განტვირთვის მიზნით;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სავადმყოფოების საგანგებო სიტუაციებზე რეაგირების გეგმის განახლებული რეკომენდაციების/ნიმუშის შემუშავება და არსებული გეგმების განახლება;</a:t>
            </a:r>
          </a:p>
        </p:txBody>
      </p:sp>
    </p:spTree>
    <p:extLst>
      <p:ext uri="{BB962C8B-B14F-4D97-AF65-F5344CB8AC3E}">
        <p14:creationId xmlns:p14="http://schemas.microsoft.com/office/powerpoint/2010/main" val="328257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143000"/>
            <a:ext cx="8458200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" y="1"/>
            <a:ext cx="9143999" cy="6165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800" b="1" dirty="0">
                <a:solidFill>
                  <a:schemeClr val="tx2"/>
                </a:solidFill>
              </a:rPr>
              <a:t>გმადლობთ ყურადღებისთვის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1"/>
            <a:ext cx="8964488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2400" b="1" dirty="0">
                <a:solidFill>
                  <a:schemeClr val="tx2"/>
                </a:solidFill>
              </a:rPr>
              <a:t>მარეგულირებელი ნორმები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892480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საქართველოს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კანონი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„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სამოქალაქო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უსაფრთხოების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შესახებ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“ </a:t>
            </a:r>
          </a:p>
          <a:p>
            <a:pPr lvl="1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საქართველოს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კანონი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„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ეროვნული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უსაფრთხოების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პოლიტიკის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დაგეგმვისა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და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 smtClean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კოორდინაციის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წესის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შესახებ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“ </a:t>
            </a:r>
          </a:p>
          <a:p>
            <a:pPr lvl="1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საქართველოს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კანონი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„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საგანგებო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მდგომარეობის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შესახებ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“ </a:t>
            </a:r>
          </a:p>
          <a:p>
            <a:pPr lvl="1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საქართველოს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კანონი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“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საომარი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მდგომარეობის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შესახებ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“ </a:t>
            </a:r>
          </a:p>
          <a:p>
            <a:pPr lvl="1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საქართველოს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კანონი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„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ჯანმრთელობის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დაცვის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შესახებ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“ </a:t>
            </a:r>
          </a:p>
          <a:p>
            <a:pPr lvl="1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საქართველოს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კანონი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„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საზოგადოებრივი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ჯანმრთელობის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შესახებ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“ </a:t>
            </a:r>
          </a:p>
          <a:p>
            <a:pPr lvl="1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  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ეროვნული რეაგირების გეგმა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Sylfaen" panose="010A0502050306030303" pitchFamily="18" charset="0"/>
            </a:endParaRPr>
          </a:p>
          <a:p>
            <a:pPr lvl="1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  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დარგობრივი რეაგირების გეგმა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Sylfaen" panose="010A0502050306030303" pitchFamily="18" charset="0"/>
            </a:endParaRPr>
          </a:p>
          <a:p>
            <a:pPr lvl="1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  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დაავადება-სპეციფიკური გეგმები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</a:rPr>
              <a:t>:</a:t>
            </a:r>
          </a:p>
          <a:p>
            <a:pPr lvl="2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ყირიმ-კონგის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ჰემორაგიული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ცხელება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Sylfaen" panose="010A0502050306030303" pitchFamily="18" charset="0"/>
              <a:cs typeface="Sylfaen"/>
            </a:endParaRPr>
          </a:p>
          <a:p>
            <a:pPr lvl="2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ებოლა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Sylfaen" panose="010A0502050306030303" pitchFamily="18" charset="0"/>
              <a:cs typeface="Sylfaen"/>
            </a:endParaRPr>
          </a:p>
          <a:p>
            <a:pPr lvl="2" algn="l">
              <a:lnSpc>
                <a:spcPct val="144000"/>
              </a:lnSpc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 „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გრიპის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პანდემიაზე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მზადყოფნის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და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რეაგირების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ეროვნული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გეგმა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Sylfaen" panose="010A0502050306030303" pitchFamily="18" charset="0"/>
                <a:cs typeface="Sylfaen"/>
              </a:rPr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361494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1"/>
            <a:ext cx="8964488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2400" b="1" dirty="0">
                <a:solidFill>
                  <a:schemeClr val="tx2"/>
                </a:solidFill>
              </a:rPr>
              <a:t>ძირითადი უწყებები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10000"/>
              </a:lnSpc>
              <a:buFont typeface="Wingdings" charset="2"/>
              <a:buChar char="v"/>
            </a:pPr>
            <a:r>
              <a:rPr lang="ka-GE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საქართველოს შრომის, ჯანმრთელობისა და სოციალური დაცვის სამინისტრო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  <a:p>
            <a:pPr algn="l"/>
            <a:endParaRPr lang="ka-GE" sz="2200" dirty="0">
              <a:solidFill>
                <a:schemeClr val="bg1">
                  <a:lumMod val="50000"/>
                </a:schemeClr>
              </a:solidFill>
              <a:latin typeface="+mj-lt"/>
              <a:cs typeface="Sylfaen (Body)"/>
            </a:endParaRPr>
          </a:p>
          <a:p>
            <a:pPr lvl="2" algn="l">
              <a:lnSpc>
                <a:spcPct val="150000"/>
              </a:lnSpc>
              <a:buFont typeface="Wingdings" charset="2"/>
              <a:buChar char="ü"/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ქმნის საგანგებო შტაბს, რომელიც მუშაობს სამინისტროში არსებული დარგობრივი რეაგირების გეგმის მიხედვით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;</a:t>
            </a:r>
          </a:p>
          <a:p>
            <a:pPr lvl="2" algn="l">
              <a:lnSpc>
                <a:spcPct val="150000"/>
              </a:lnSpc>
              <a:buFont typeface="Wingdings" charset="2"/>
              <a:buChar char="ü"/>
            </a:pPr>
            <a:endParaRPr lang="en-US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2" algn="l">
              <a:lnSpc>
                <a:spcPct val="150000"/>
              </a:lnSpc>
              <a:buFont typeface="Wingdings" charset="2"/>
              <a:buChar char="ü"/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უზრუნველყოფს ჯანმრთელობის დაცვის და საზოგადოებრივი ჯანდაცვის მომსახურების მიწოდებას, შეიმუშავებს სამედიცინო უზრუნველყოფის ძირითად ღონისძიებებს და კოორდინაციას უწევს მათ განხორციელებას სამინისტროს სტრუქტურული ქვედანაყოფების და მის კონტროლს დაქვემდებარებული უწყებების მეშვეობით.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39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1"/>
            <a:ext cx="8964488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2400" b="1" dirty="0">
                <a:solidFill>
                  <a:srgbClr val="1F497D"/>
                </a:solidFill>
              </a:rPr>
              <a:t>ძირითადი უწყებები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2291" y="1007691"/>
            <a:ext cx="576064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ka-G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სამინისტროს საგანგებო სიტუაციების კოორდინაციისა და რეჟიმის დეპარტამენტი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196" y="1966528"/>
            <a:ext cx="2664295" cy="9387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უზრუნველყოფს რეაგირების ღონისძიებების საერთო კოორდინაციას და 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ჯანმრთელობის დაცვის რესურსების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მართვას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36405" y="1966528"/>
            <a:ext cx="2856075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ჯანდაცვის სექტორში კოორდინაციას უწევს სამოქალაქო თავდაცვისა და რეაგირების გეგმების განხორციელებას ყველა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დონეზე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7322" y="2782836"/>
            <a:ext cx="2520280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კოორდინაციას უწევს სამედიცინო ფორმირებების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შექმნას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203" y="3334574"/>
            <a:ext cx="2592288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ორგანიზებას უწევს შესაბამისი სასწავლო პროგრამების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განხორციელებას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33432" y="3213723"/>
            <a:ext cx="295904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გეგმავს, მართავს და უზრუნველყოფს სამინისტროს სტრატეგიული სამედიცინო მარაგების შექმნას, შევსებას და განაწილებას საჭიროებების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მიხედვით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3320" y="4364066"/>
            <a:ext cx="5726714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კოორდინაციას უწევს სამედიცინო დაწესებულებების საქმიანობას და გადაუდებელი შემთხვევების რეფერალურ ტრანსპორტირებას საავადმყოფოებს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შორის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3320" y="5230361"/>
            <a:ext cx="5726714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ახორციელებს საერთაშორისო დახმარების და ჰუმანიტარული ტვირთის მიღებისა და განაწილების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კოორდინაციას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54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1"/>
            <a:ext cx="8964488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2400" b="1" dirty="0">
                <a:solidFill>
                  <a:srgbClr val="1F497D"/>
                </a:solidFill>
              </a:rPr>
              <a:t>ძირითადი უწყებები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891160"/>
            <a:ext cx="576064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a-G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დაავადებათა კონტროლისა და საზოგადოებრივი ჯანმრთელობის ეროვნული ცენტრი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5876" y="2831325"/>
            <a:ext cx="2088232" cy="4308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უზრუნველყოფს</a:t>
            </a:r>
            <a:r>
              <a:rPr lang="ka-GE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ეპიდზედამხედველობას</a:t>
            </a:r>
            <a:endParaRPr lang="ka-G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584" y="5205100"/>
            <a:ext cx="7632847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ახორციელებს ბიოლოგიური ინციდენტის ზონაში ოპერატიულ გასვლას, არსებული სიტუაციის შესწავლას, რისკის შეფასებას და საჭირო რესურსების დაგეგმვას, ასევე, განსაზღვრავს საზოგადოებრივი ჯანმრთელობის ღონისძიებებს და მოსახლეობის ევაკუაციის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საჭიროებებს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68443" y="3262213"/>
            <a:ext cx="3132348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იღებს ლაბორატორიულ ნიმუშებს და მასალას და უზრუნველყოფს ლაბორატორიული კვლევების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ჩატარებას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544" y="3176321"/>
            <a:ext cx="2664296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საზღვრავს  შემთხვევათა იზოლაციის ან საკარანტინო ღონისძიებების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საჭიროებას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448" y="1781723"/>
            <a:ext cx="331236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შეიმუშავებს წინადადებებს საჭირო ვაქცინების, პროფილაქტიკური მედიკამენტების, სამედიცინო დანიშნულების საგნების, პირადი დაცვის აღჭურვილობის საჭიროების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შესახებ</a:t>
            </a:r>
            <a:endParaRPr lang="ka-G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0162" y="1781723"/>
            <a:ext cx="36004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ახორციელებს სცენარების მოდელირებას, აფასებს მათ პოტენციურ შედეგებს და შეიმუშავებს რეკომენდაციებს გადაწყვეტილების მიმღებ </a:t>
            </a:r>
            <a:r>
              <a:rPr lang="ka-GE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პირთათვის</a:t>
            </a:r>
            <a:endParaRPr lang="ka-G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7903" y="4278608"/>
            <a:ext cx="5726714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a-G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შეიმუშავებს შემთხვევათა განსაზღვრების პროტოკოლებს და ატარებს სასწავლო კურსებს</a:t>
            </a:r>
          </a:p>
        </p:txBody>
      </p:sp>
    </p:spTree>
    <p:extLst>
      <p:ext uri="{BB962C8B-B14F-4D97-AF65-F5344CB8AC3E}">
        <p14:creationId xmlns:p14="http://schemas.microsoft.com/office/powerpoint/2010/main" val="20245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538518" y="1509659"/>
            <a:ext cx="5544616" cy="3902908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ka-GE" sz="1200" dirty="0"/>
          </a:p>
        </p:txBody>
      </p:sp>
      <p:sp>
        <p:nvSpPr>
          <p:cNvPr id="16" name="Oval 15"/>
          <p:cNvSpPr/>
          <p:nvPr/>
        </p:nvSpPr>
        <p:spPr>
          <a:xfrm>
            <a:off x="2051720" y="1897564"/>
            <a:ext cx="4464496" cy="314260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ka-GE" sz="1200" dirty="0"/>
          </a:p>
        </p:txBody>
      </p:sp>
      <p:sp>
        <p:nvSpPr>
          <p:cNvPr id="4" name="Oval 3"/>
          <p:cNvSpPr/>
          <p:nvPr/>
        </p:nvSpPr>
        <p:spPr>
          <a:xfrm>
            <a:off x="5946587" y="3059320"/>
            <a:ext cx="2250539" cy="15841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ka-GE" sz="1200" dirty="0" smtClean="0">
                <a:solidFill>
                  <a:schemeClr val="bg1">
                    <a:lumMod val="50000"/>
                  </a:schemeClr>
                </a:solidFill>
              </a:rPr>
              <a:t>საქართველოს შინაგან საქმეთა სამინისტროს საჯარო სამართლის იურიდიული პირი – დაცვის პოლიციის დეპარტამენტი</a:t>
            </a:r>
            <a:endParaRPr lang="ka-G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316794" y="1412776"/>
            <a:ext cx="2250539" cy="15841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ka-GE" sz="1300" dirty="0">
                <a:solidFill>
                  <a:schemeClr val="bg1">
                    <a:lumMod val="50000"/>
                  </a:schemeClr>
                </a:solidFill>
              </a:rPr>
              <a:t>საქართველოს შინაგან საქმეთა სამინისტროს საპატრულო პოლიციის </a:t>
            </a:r>
            <a:r>
              <a:rPr lang="ka-GE" sz="1300" dirty="0" smtClean="0">
                <a:solidFill>
                  <a:schemeClr val="bg1">
                    <a:lumMod val="50000"/>
                  </a:schemeClr>
                </a:solidFill>
              </a:rPr>
              <a:t>დეპარტამენტი</a:t>
            </a:r>
            <a:endParaRPr lang="ka-GE" sz="1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542006" y="4437112"/>
            <a:ext cx="2250539" cy="15841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ka-GE" sz="1400" dirty="0">
                <a:solidFill>
                  <a:schemeClr val="bg1">
                    <a:lumMod val="50000"/>
                  </a:schemeClr>
                </a:solidFill>
              </a:rPr>
              <a:t>საქართველოს წითელი ჯვრის </a:t>
            </a:r>
            <a:r>
              <a:rPr lang="ka-GE" sz="1400" dirty="0" smtClean="0">
                <a:solidFill>
                  <a:schemeClr val="bg1">
                    <a:lumMod val="50000"/>
                  </a:schemeClr>
                </a:solidFill>
              </a:rPr>
              <a:t>საზოგადოება</a:t>
            </a:r>
            <a:endParaRPr lang="ka-G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76277" y="4437112"/>
            <a:ext cx="2250539" cy="15841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ka-GE" sz="1400" dirty="0">
                <a:solidFill>
                  <a:schemeClr val="bg1">
                    <a:lumMod val="50000"/>
                  </a:schemeClr>
                </a:solidFill>
              </a:rPr>
              <a:t>საქართველოს იუსტიციის </a:t>
            </a:r>
            <a:r>
              <a:rPr lang="ka-GE" sz="1400" dirty="0" smtClean="0">
                <a:solidFill>
                  <a:schemeClr val="bg1">
                    <a:lumMod val="50000"/>
                  </a:schemeClr>
                </a:solidFill>
              </a:rPr>
              <a:t>სამინისტრო</a:t>
            </a:r>
            <a:endParaRPr lang="ka-G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85557" y="717571"/>
            <a:ext cx="2250539" cy="15841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ka-GE" sz="1300" dirty="0"/>
              <a:t>საქართველოს შინაგან საქმეთა სამინისტროს სსიპ – საგანგებო სიტუაციების მართვის </a:t>
            </a:r>
            <a:r>
              <a:rPr lang="ka-GE" sz="1300" dirty="0" smtClean="0"/>
              <a:t>სააგენტო</a:t>
            </a:r>
            <a:endParaRPr lang="ka-GE" sz="1300" dirty="0"/>
          </a:p>
        </p:txBody>
      </p:sp>
      <p:sp>
        <p:nvSpPr>
          <p:cNvPr id="9" name="Oval 8"/>
          <p:cNvSpPr/>
          <p:nvPr/>
        </p:nvSpPr>
        <p:spPr>
          <a:xfrm>
            <a:off x="1064624" y="1412776"/>
            <a:ext cx="2250539" cy="15841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ka-GE" sz="1400" dirty="0"/>
              <a:t>საქართველოს სოფლის მეურნეობის </a:t>
            </a:r>
            <a:r>
              <a:rPr lang="ka-GE" sz="1400" dirty="0" smtClean="0"/>
              <a:t>სამინისტრო</a:t>
            </a:r>
            <a:endParaRPr lang="ka-GE" sz="1400" dirty="0"/>
          </a:p>
        </p:txBody>
      </p:sp>
      <p:sp>
        <p:nvSpPr>
          <p:cNvPr id="10" name="Oval 9"/>
          <p:cNvSpPr/>
          <p:nvPr/>
        </p:nvSpPr>
        <p:spPr>
          <a:xfrm>
            <a:off x="762075" y="3075796"/>
            <a:ext cx="2250539" cy="15841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ka-GE" sz="1400" dirty="0"/>
              <a:t>საქართველოს თავდაცვის </a:t>
            </a:r>
            <a:r>
              <a:rPr lang="ka-GE" sz="1400" dirty="0" smtClean="0"/>
              <a:t>სამინისტრო</a:t>
            </a:r>
            <a:endParaRPr lang="ka-GE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059832" y="2659431"/>
            <a:ext cx="2808312" cy="1769720"/>
            <a:chOff x="1440169" y="1656189"/>
            <a:chExt cx="1948720" cy="1685721"/>
          </a:xfrm>
        </p:grpSpPr>
        <p:sp>
          <p:nvSpPr>
            <p:cNvPr id="12" name="Oval 11"/>
            <p:cNvSpPr/>
            <p:nvPr/>
          </p:nvSpPr>
          <p:spPr>
            <a:xfrm>
              <a:off x="1440169" y="1656189"/>
              <a:ext cx="1948720" cy="16857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1725552" y="1903057"/>
              <a:ext cx="1377954" cy="11919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a-GE" kern="1200" dirty="0" smtClean="0">
                  <a:solidFill>
                    <a:srgbClr val="FFFFFF"/>
                  </a:solidFill>
                  <a:latin typeface="+mj-lt"/>
                  <a:ea typeface="+mn-ea"/>
                  <a:cs typeface="+mn-cs"/>
                </a:rPr>
                <a:t>მხარდამჭერი უწყებები</a:t>
              </a: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179512" y="1"/>
            <a:ext cx="8964488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2400" b="1" dirty="0">
                <a:solidFill>
                  <a:srgbClr val="1F497D"/>
                </a:solidFill>
              </a:rPr>
              <a:t>მხარდამჭერი უწყებები</a:t>
            </a:r>
            <a:endParaRPr lang="en-US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512" y="1"/>
            <a:ext cx="8964488" cy="620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2400" b="1" dirty="0">
                <a:solidFill>
                  <a:schemeClr val="tx2"/>
                </a:solidFill>
              </a:rPr>
              <a:t>მზადყოფნა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" y="739352"/>
            <a:ext cx="8964488" cy="52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a-GE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სამინისტროს საგანგებო სიტუაციებზე დარგობრივი რეაგირების გეგმა 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 სამინისტროს და მისდამი დაქვემდებარებული უწყებების სახელმძღვანელო დოკუმენტი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a-GE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ბიოლოგიურ ინციდენტებზე საავადმყოფოთა რეაგირების გეგმები 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ka-GE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განათლება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- განათლების კომპონენტი ითვალისწინებს სამინისტროს შესაბამისი კადრების და სამედიცინო/ადმინისტრაციული პერსონალის რეგულარულ ტრენინგებს, ფართომასშტაბიან საველე და სამაგიდო სიმულაციურ სავარჯიშოებს </a:t>
            </a:r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a-GE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სტრატეგიული სამედიცინო მარაგები </a:t>
            </a:r>
            <a:r>
              <a:rPr lang="ka-GE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 სამინისტრო ფლობს კატასტროფების, სტიქიური უბედურებების, ეპიდემიების/პანდემიების, დაზიანების საბრძოლო საშუალებათა გამოყენების ან სხვა სახის საგანგებო მდგომარეობების შედეგად დაზარალებულ მოქალაქეთა სამედიცინო უზრუნველყოფისათვის საჭირო პირველი რიგის სამობილიზაციო რეზერვების მუდმივ მარაგს </a:t>
            </a:r>
          </a:p>
        </p:txBody>
      </p:sp>
    </p:spTree>
    <p:extLst>
      <p:ext uri="{BB962C8B-B14F-4D97-AF65-F5344CB8AC3E}">
        <p14:creationId xmlns:p14="http://schemas.microsoft.com/office/powerpoint/2010/main" val="12126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214263"/>
      </a:lt1>
      <a:dk2>
        <a:srgbClr val="1F497D"/>
      </a:dk2>
      <a:lt2>
        <a:srgbClr val="21426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2394</TotalTime>
  <Words>1965</Words>
  <Application>Microsoft Office PowerPoint</Application>
  <PresentationFormat>On-screen Show (4:3)</PresentationFormat>
  <Paragraphs>464</Paragraphs>
  <Slides>33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Sylfaen</vt:lpstr>
      <vt:lpstr>Sylfaen (Body)</vt:lpstr>
      <vt:lpstr>Times New Roman</vt:lpstr>
      <vt:lpstr>Wingdings</vt:lpstr>
      <vt:lpstr>Office Theme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Dato</dc:creator>
  <cp:lastModifiedBy>David Zorikov</cp:lastModifiedBy>
  <cp:revision>255</cp:revision>
  <cp:lastPrinted>2016-12-07T14:09:29Z</cp:lastPrinted>
  <dcterms:created xsi:type="dcterms:W3CDTF">2012-01-24T12:29:01Z</dcterms:created>
  <dcterms:modified xsi:type="dcterms:W3CDTF">2016-12-07T14:09:40Z</dcterms:modified>
</cp:coreProperties>
</file>