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49" r:id="rId2"/>
    <p:sldId id="450" r:id="rId3"/>
    <p:sldId id="413" r:id="rId4"/>
    <p:sldId id="441" r:id="rId5"/>
    <p:sldId id="375" r:id="rId6"/>
    <p:sldId id="448" r:id="rId7"/>
    <p:sldId id="443" r:id="rId8"/>
    <p:sldId id="460" r:id="rId9"/>
    <p:sldId id="461" r:id="rId10"/>
    <p:sldId id="453" r:id="rId11"/>
    <p:sldId id="456" r:id="rId12"/>
    <p:sldId id="455" r:id="rId13"/>
    <p:sldId id="459" r:id="rId14"/>
    <p:sldId id="457" r:id="rId15"/>
    <p:sldId id="454" r:id="rId16"/>
    <p:sldId id="354" r:id="rId17"/>
    <p:sldId id="381" r:id="rId18"/>
    <p:sldId id="367" r:id="rId19"/>
    <p:sldId id="458" r:id="rId20"/>
    <p:sldId id="446" r:id="rId21"/>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82878" autoAdjust="0"/>
  </p:normalViewPr>
  <p:slideViewPr>
    <p:cSldViewPr>
      <p:cViewPr varScale="1">
        <p:scale>
          <a:sx n="94" d="100"/>
          <a:sy n="94" d="100"/>
        </p:scale>
        <p:origin x="-1218" y="-96"/>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776345144356954"/>
          <c:y val="0.16634587343248761"/>
          <c:w val="0.62267913385826767"/>
          <c:h val="0.7714373680219585"/>
        </c:manualLayout>
      </c:layout>
      <c:barChart>
        <c:barDir val="bar"/>
        <c:grouping val="clustered"/>
        <c:varyColors val="0"/>
        <c:ser>
          <c:idx val="0"/>
          <c:order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a:effectLst/>
          </c:spPr>
          <c:invertIfNegative val="0"/>
          <c:dPt>
            <c:idx val="4"/>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solidFill>
                  <a:schemeClr val="accent1"/>
                </a:solidFill>
              </a:ln>
              <a:effectLst/>
            </c:spPr>
            <c:extLst xmlns:c16r2="http://schemas.microsoft.com/office/drawing/2015/06/chart">
              <c:ext xmlns:c16="http://schemas.microsoft.com/office/drawing/2014/chart" uri="{C3380CC4-5D6E-409C-BE32-E72D297353CC}">
                <c16:uniqueId val="{00000002-3688-4B34-BF6B-CD6E5FF8B64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Sheet1!$D$1:$D$8</c:f>
              <c:strCache>
                <c:ptCount val="8"/>
                <c:pt idx="0">
                  <c:v>გამოჯანმრთელებული*</c:v>
                </c:pt>
                <c:pt idx="1">
                  <c:v>დაასრულა მკურნალობა</c:v>
                </c:pt>
                <c:pt idx="2">
                  <c:v>დაიწყო მკურნალობა</c:v>
                </c:pt>
                <c:pt idx="3">
                  <c:v>ავტორიზებულია მკურნალობის დასაწყებად</c:v>
                </c:pt>
                <c:pt idx="4">
                  <c:v>ქეისების განხილვა საბჭოზე</c:v>
                </c:pt>
                <c:pt idx="5">
                  <c:v>დაასრულა დიაგნოსტიკა </c:v>
                </c:pt>
                <c:pt idx="6">
                  <c:v>HCV RNA დადებითი</c:v>
                </c:pt>
                <c:pt idx="7">
                  <c:v>HCV კონფირმაციული ტესტები</c:v>
                </c:pt>
              </c:strCache>
            </c:strRef>
          </c:cat>
          <c:val>
            <c:numRef>
              <c:f>Sheet1!$E$1:$E$8</c:f>
              <c:numCache>
                <c:formatCode>#,##0</c:formatCode>
                <c:ptCount val="8"/>
                <c:pt idx="0">
                  <c:v>29094</c:v>
                </c:pt>
                <c:pt idx="1">
                  <c:v>40953</c:v>
                </c:pt>
                <c:pt idx="2">
                  <c:v>45342</c:v>
                </c:pt>
                <c:pt idx="3">
                  <c:v>46035</c:v>
                </c:pt>
                <c:pt idx="4">
                  <c:v>46099</c:v>
                </c:pt>
                <c:pt idx="5">
                  <c:v>46840</c:v>
                </c:pt>
                <c:pt idx="6">
                  <c:v>52600</c:v>
                </c:pt>
                <c:pt idx="7">
                  <c:v>61925</c:v>
                </c:pt>
              </c:numCache>
            </c:numRef>
          </c:val>
          <c:extLst xmlns:c16r2="http://schemas.microsoft.com/office/drawing/2015/06/chart">
            <c:ext xmlns:c16="http://schemas.microsoft.com/office/drawing/2014/chart" uri="{C3380CC4-5D6E-409C-BE32-E72D297353CC}">
              <c16:uniqueId val="{00000000-6002-4A75-B573-9ACD225ED86F}"/>
            </c:ext>
          </c:extLst>
        </c:ser>
        <c:dLbls>
          <c:showLegendKey val="0"/>
          <c:showVal val="0"/>
          <c:showCatName val="0"/>
          <c:showSerName val="0"/>
          <c:showPercent val="0"/>
          <c:showBubbleSize val="0"/>
        </c:dLbls>
        <c:gapWidth val="247"/>
        <c:axId val="162321152"/>
        <c:axId val="162322688"/>
      </c:barChart>
      <c:catAx>
        <c:axId val="1623211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2">
                    <a:lumMod val="50000"/>
                  </a:schemeClr>
                </a:solidFill>
                <a:latin typeface="+mn-lt"/>
                <a:ea typeface="+mn-ea"/>
                <a:cs typeface="+mn-cs"/>
              </a:defRPr>
            </a:pPr>
            <a:endParaRPr lang="en-US"/>
          </a:p>
        </c:txPr>
        <c:crossAx val="162322688"/>
        <c:crosses val="autoZero"/>
        <c:auto val="1"/>
        <c:lblAlgn val="ctr"/>
        <c:lblOffset val="100"/>
        <c:noMultiLvlLbl val="0"/>
      </c:catAx>
      <c:valAx>
        <c:axId val="16232268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2321152"/>
        <c:crosses val="autoZero"/>
        <c:crossBetween val="between"/>
      </c:valAx>
      <c:spPr>
        <a:solidFill>
          <a:schemeClr val="bg1"/>
        </a:solidFill>
        <a:ln>
          <a:solidFill>
            <a:schemeClr val="accent1">
              <a:lumMod val="50000"/>
              <a:alpha val="89000"/>
            </a:schemeClr>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lgn="just">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201827456"/>
        <c:axId val="201828992"/>
      </c:lineChart>
      <c:catAx>
        <c:axId val="20182745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01828992"/>
        <c:crosses val="autoZero"/>
        <c:auto val="1"/>
        <c:lblAlgn val="ctr"/>
        <c:lblOffset val="100"/>
        <c:noMultiLvlLbl val="0"/>
      </c:catAx>
      <c:valAx>
        <c:axId val="20182899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201827456"/>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202108928"/>
        <c:axId val="202110464"/>
      </c:lineChart>
      <c:catAx>
        <c:axId val="202108928"/>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02110464"/>
        <c:crosses val="autoZero"/>
        <c:auto val="1"/>
        <c:lblAlgn val="ctr"/>
        <c:lblOffset val="100"/>
        <c:noMultiLvlLbl val="0"/>
      </c:catAx>
      <c:valAx>
        <c:axId val="202110464"/>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202108928"/>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202210688"/>
        <c:axId val="202322688"/>
      </c:lineChart>
      <c:catAx>
        <c:axId val="202210688"/>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02322688"/>
        <c:crosses val="autoZero"/>
        <c:auto val="1"/>
        <c:lblAlgn val="ctr"/>
        <c:lblOffset val="100"/>
        <c:noMultiLvlLbl val="0"/>
      </c:catAx>
      <c:valAx>
        <c:axId val="202322688"/>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202210688"/>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202448256"/>
        <c:axId val="202450048"/>
      </c:lineChart>
      <c:catAx>
        <c:axId val="20244825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02450048"/>
        <c:crosses val="autoZero"/>
        <c:auto val="1"/>
        <c:lblAlgn val="ctr"/>
        <c:lblOffset val="100"/>
        <c:noMultiLvlLbl val="0"/>
      </c:catAx>
      <c:valAx>
        <c:axId val="202450048"/>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202448256"/>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ჯანდაცვაზე სახელმწიფო დანახარჯები, მლნ. ლარი</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42696832"/>
        <c:axId val="142698368"/>
      </c:barChart>
      <c:lineChart>
        <c:grouping val="standard"/>
        <c:varyColors val="0"/>
        <c:ser>
          <c:idx val="1"/>
          <c:order val="1"/>
          <c:tx>
            <c:strRef>
              <c:f>Sheet1!$A$3</c:f>
              <c:strCache>
                <c:ptCount val="1"/>
                <c:pt idx="0">
                  <c:v>მშპ-დან ჯანდაცვაზე სახელმწიფო დანახარჯების % </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46347136"/>
        <c:axId val="142699904"/>
      </c:lineChart>
      <c:catAx>
        <c:axId val="142696832"/>
        <c:scaling>
          <c:orientation val="minMax"/>
        </c:scaling>
        <c:delete val="0"/>
        <c:axPos val="b"/>
        <c:numFmt formatCode="General" sourceLinked="0"/>
        <c:majorTickMark val="out"/>
        <c:minorTickMark val="none"/>
        <c:tickLblPos val="nextTo"/>
        <c:txPr>
          <a:bodyPr/>
          <a:lstStyle/>
          <a:p>
            <a:pPr>
              <a:defRPr sz="1400" b="1"/>
            </a:pPr>
            <a:endParaRPr lang="en-US"/>
          </a:p>
        </c:txPr>
        <c:crossAx val="142698368"/>
        <c:crosses val="autoZero"/>
        <c:auto val="1"/>
        <c:lblAlgn val="ctr"/>
        <c:lblOffset val="100"/>
        <c:noMultiLvlLbl val="0"/>
      </c:catAx>
      <c:valAx>
        <c:axId val="142698368"/>
        <c:scaling>
          <c:orientation val="minMax"/>
        </c:scaling>
        <c:delete val="0"/>
        <c:axPos val="l"/>
        <c:numFmt formatCode="#,##0" sourceLinked="1"/>
        <c:majorTickMark val="out"/>
        <c:minorTickMark val="none"/>
        <c:tickLblPos val="nextTo"/>
        <c:txPr>
          <a:bodyPr/>
          <a:lstStyle/>
          <a:p>
            <a:pPr>
              <a:defRPr sz="1200"/>
            </a:pPr>
            <a:endParaRPr lang="en-US"/>
          </a:p>
        </c:txPr>
        <c:crossAx val="142696832"/>
        <c:crosses val="autoZero"/>
        <c:crossBetween val="between"/>
      </c:valAx>
      <c:valAx>
        <c:axId val="142699904"/>
        <c:scaling>
          <c:orientation val="minMax"/>
        </c:scaling>
        <c:delete val="0"/>
        <c:axPos val="r"/>
        <c:numFmt formatCode="0%" sourceLinked="0"/>
        <c:majorTickMark val="out"/>
        <c:minorTickMark val="none"/>
        <c:tickLblPos val="nextTo"/>
        <c:txPr>
          <a:bodyPr/>
          <a:lstStyle/>
          <a:p>
            <a:pPr>
              <a:defRPr sz="1400"/>
            </a:pPr>
            <a:endParaRPr lang="en-US"/>
          </a:p>
        </c:txPr>
        <c:crossAx val="146347136"/>
        <c:crosses val="max"/>
        <c:crossBetween val="between"/>
      </c:valAx>
      <c:catAx>
        <c:axId val="146347136"/>
        <c:scaling>
          <c:orientation val="minMax"/>
        </c:scaling>
        <c:delete val="1"/>
        <c:axPos val="b"/>
        <c:numFmt formatCode="General" sourceLinked="1"/>
        <c:majorTickMark val="out"/>
        <c:minorTickMark val="none"/>
        <c:tickLblPos val="nextTo"/>
        <c:crossAx val="142699904"/>
        <c:crosses val="autoZero"/>
        <c:auto val="1"/>
        <c:lblAlgn val="ctr"/>
        <c:lblOffset val="100"/>
        <c:noMultiLvlLbl val="0"/>
      </c:catAx>
    </c:plotArea>
    <c:legend>
      <c:legendPos val="b"/>
      <c:layout>
        <c:manualLayout>
          <c:xMode val="edge"/>
          <c:yMode val="edge"/>
          <c:x val="7.8204216408432822E-2"/>
          <c:y val="0.79363963799214532"/>
          <c:w val="0.88592667852002382"/>
          <c:h val="0.16232819911167418"/>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ჯიბიდან გადახდები, მლნ ლარი</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1440</c:v>
                </c:pt>
                <c:pt idx="1">
                  <c:v>1543</c:v>
                </c:pt>
                <c:pt idx="2">
                  <c:v>1609</c:v>
                </c:pt>
                <c:pt idx="3">
                  <c:v>1557</c:v>
                </c:pt>
                <c:pt idx="4">
                  <c:v>1623</c:v>
                </c:pt>
                <c:pt idx="5">
                  <c:v>1481</c:v>
                </c:pt>
                <c:pt idx="6">
                  <c:v>1591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46486400"/>
        <c:axId val="146402688"/>
      </c:barChart>
      <c:lineChart>
        <c:grouping val="standard"/>
        <c:varyColors val="0"/>
        <c:ser>
          <c:idx val="1"/>
          <c:order val="1"/>
          <c:tx>
            <c:strRef>
              <c:f>Sheet1!$C$1</c:f>
              <c:strCache>
                <c:ptCount val="1"/>
                <c:pt idx="0">
                  <c:v>ჯიბიდან გადახდების % ჯანდაცვაზე მთლიანი დანახარჯებიდან</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0.00%</c:formatCode>
                <c:ptCount val="7"/>
                <c:pt idx="0">
                  <c:v>0.72699999999999998</c:v>
                </c:pt>
                <c:pt idx="1">
                  <c:v>0.75600000000000001</c:v>
                </c:pt>
                <c:pt idx="2">
                  <c:v>0.73399999999999999</c:v>
                </c:pt>
                <c:pt idx="3" formatCode="0%">
                  <c:v>0.69099999999999995</c:v>
                </c:pt>
                <c:pt idx="4">
                  <c:v>0.66</c:v>
                </c:pt>
                <c:pt idx="5" formatCode="0.0%">
                  <c:v>0.57299999999999995</c:v>
                </c:pt>
                <c:pt idx="6" formatCode="0.0%">
                  <c:v>0.57099999999999995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46399616"/>
        <c:axId val="146401152"/>
      </c:lineChart>
      <c:catAx>
        <c:axId val="146399616"/>
        <c:scaling>
          <c:orientation val="minMax"/>
        </c:scaling>
        <c:delete val="0"/>
        <c:axPos val="b"/>
        <c:numFmt formatCode="General" sourceLinked="1"/>
        <c:majorTickMark val="out"/>
        <c:minorTickMark val="none"/>
        <c:tickLblPos val="nextTo"/>
        <c:txPr>
          <a:bodyPr/>
          <a:lstStyle/>
          <a:p>
            <a:pPr>
              <a:defRPr sz="1400"/>
            </a:pPr>
            <a:endParaRPr lang="en-US"/>
          </a:p>
        </c:txPr>
        <c:crossAx val="146401152"/>
        <c:crosses val="autoZero"/>
        <c:auto val="1"/>
        <c:lblAlgn val="ctr"/>
        <c:lblOffset val="100"/>
        <c:noMultiLvlLbl val="0"/>
      </c:catAx>
      <c:valAx>
        <c:axId val="146401152"/>
        <c:scaling>
          <c:orientation val="minMax"/>
        </c:scaling>
        <c:delete val="0"/>
        <c:axPos val="l"/>
        <c:numFmt formatCode="0%" sourceLinked="0"/>
        <c:majorTickMark val="out"/>
        <c:minorTickMark val="none"/>
        <c:tickLblPos val="nextTo"/>
        <c:txPr>
          <a:bodyPr/>
          <a:lstStyle/>
          <a:p>
            <a:pPr>
              <a:defRPr sz="1200"/>
            </a:pPr>
            <a:endParaRPr lang="en-US"/>
          </a:p>
        </c:txPr>
        <c:crossAx val="146399616"/>
        <c:crosses val="autoZero"/>
        <c:crossBetween val="between"/>
      </c:valAx>
      <c:valAx>
        <c:axId val="146402688"/>
        <c:scaling>
          <c:orientation val="minMax"/>
        </c:scaling>
        <c:delete val="0"/>
        <c:axPos val="r"/>
        <c:numFmt formatCode="General" sourceLinked="1"/>
        <c:majorTickMark val="out"/>
        <c:minorTickMark val="none"/>
        <c:tickLblPos val="nextTo"/>
        <c:txPr>
          <a:bodyPr/>
          <a:lstStyle/>
          <a:p>
            <a:pPr>
              <a:defRPr sz="1200"/>
            </a:pPr>
            <a:endParaRPr lang="en-US"/>
          </a:p>
        </c:txPr>
        <c:crossAx val="146486400"/>
        <c:crosses val="max"/>
        <c:crossBetween val="between"/>
      </c:valAx>
      <c:catAx>
        <c:axId val="146486400"/>
        <c:scaling>
          <c:orientation val="minMax"/>
        </c:scaling>
        <c:delete val="1"/>
        <c:axPos val="b"/>
        <c:numFmt formatCode="General" sourceLinked="1"/>
        <c:majorTickMark val="out"/>
        <c:minorTickMark val="none"/>
        <c:tickLblPos val="nextTo"/>
        <c:crossAx val="146402688"/>
        <c:crosses val="autoZero"/>
        <c:auto val="1"/>
        <c:lblAlgn val="ctr"/>
        <c:lblOffset val="100"/>
        <c:noMultiLvlLbl val="0"/>
      </c:catAx>
    </c:plotArea>
    <c:legend>
      <c:legendPos val="r"/>
      <c:layout>
        <c:manualLayout>
          <c:xMode val="edge"/>
          <c:yMode val="edge"/>
          <c:x val="1.0275419443282276E-2"/>
          <c:y val="0.81559549321241231"/>
          <c:w val="0.9799692573150578"/>
          <c:h val="0.18440450678758766"/>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47042304"/>
        <c:axId val="147043840"/>
      </c:barChart>
      <c:catAx>
        <c:axId val="147042304"/>
        <c:scaling>
          <c:orientation val="minMax"/>
        </c:scaling>
        <c:delete val="0"/>
        <c:axPos val="b"/>
        <c:numFmt formatCode="General" sourceLinked="1"/>
        <c:majorTickMark val="out"/>
        <c:minorTickMark val="none"/>
        <c:tickLblPos val="nextTo"/>
        <c:crossAx val="147043840"/>
        <c:crosses val="autoZero"/>
        <c:auto val="1"/>
        <c:lblAlgn val="ctr"/>
        <c:lblOffset val="100"/>
        <c:noMultiLvlLbl val="0"/>
      </c:catAx>
      <c:valAx>
        <c:axId val="147043840"/>
        <c:scaling>
          <c:orientation val="minMax"/>
        </c:scaling>
        <c:delete val="1"/>
        <c:axPos val="l"/>
        <c:numFmt formatCode="General" sourceLinked="1"/>
        <c:majorTickMark val="out"/>
        <c:minorTickMark val="none"/>
        <c:tickLblPos val="nextTo"/>
        <c:crossAx val="147042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57917184"/>
        <c:axId val="157918720"/>
      </c:barChart>
      <c:catAx>
        <c:axId val="157917184"/>
        <c:scaling>
          <c:orientation val="minMax"/>
        </c:scaling>
        <c:delete val="1"/>
        <c:axPos val="b"/>
        <c:numFmt formatCode="General" sourceLinked="0"/>
        <c:majorTickMark val="out"/>
        <c:minorTickMark val="none"/>
        <c:tickLblPos val="nextTo"/>
        <c:crossAx val="157918720"/>
        <c:crosses val="autoZero"/>
        <c:auto val="1"/>
        <c:lblAlgn val="ctr"/>
        <c:lblOffset val="100"/>
        <c:noMultiLvlLbl val="0"/>
      </c:catAx>
      <c:valAx>
        <c:axId val="157918720"/>
        <c:scaling>
          <c:orientation val="minMax"/>
        </c:scaling>
        <c:delete val="1"/>
        <c:axPos val="l"/>
        <c:numFmt formatCode="General" sourceLinked="1"/>
        <c:majorTickMark val="out"/>
        <c:minorTickMark val="none"/>
        <c:tickLblPos val="nextTo"/>
        <c:crossAx val="15791718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66171008"/>
        <c:axId val="166172544"/>
      </c:barChart>
      <c:catAx>
        <c:axId val="166171008"/>
        <c:scaling>
          <c:orientation val="minMax"/>
        </c:scaling>
        <c:delete val="1"/>
        <c:axPos val="b"/>
        <c:numFmt formatCode="General" sourceLinked="0"/>
        <c:majorTickMark val="out"/>
        <c:minorTickMark val="none"/>
        <c:tickLblPos val="nextTo"/>
        <c:crossAx val="166172544"/>
        <c:crosses val="autoZero"/>
        <c:auto val="1"/>
        <c:lblAlgn val="ctr"/>
        <c:lblOffset val="100"/>
        <c:noMultiLvlLbl val="0"/>
      </c:catAx>
      <c:valAx>
        <c:axId val="166172544"/>
        <c:scaling>
          <c:orientation val="minMax"/>
        </c:scaling>
        <c:delete val="1"/>
        <c:axPos val="l"/>
        <c:numFmt formatCode="General" sourceLinked="1"/>
        <c:majorTickMark val="out"/>
        <c:minorTickMark val="none"/>
        <c:tickLblPos val="nextTo"/>
        <c:crossAx val="166171008"/>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38" dirty="0" smtClean="0"/>
              <a:t>HCV </a:t>
            </a:r>
            <a:r>
              <a:rPr lang="ka-GE" sz="1538" dirty="0" smtClean="0"/>
              <a:t>გენოტიპის განაწილება</a:t>
            </a:r>
            <a:endParaRPr lang="en-US" sz="2000" dirty="0"/>
          </a:p>
        </c:rich>
      </c:tx>
      <c:layout>
        <c:manualLayout>
          <c:xMode val="edge"/>
          <c:yMode val="edge"/>
          <c:x val="0.12729156071526693"/>
          <c:y val="6.557385848241362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53092319053619"/>
          <c:y val="0.14161897734569498"/>
          <c:w val="0.59887980348610292"/>
          <c:h val="0.69116524496937881"/>
        </c:manualLayout>
      </c:layout>
      <c:pie3DChart>
        <c:varyColors val="1"/>
        <c:ser>
          <c:idx val="0"/>
          <c:order val="0"/>
          <c:tx>
            <c:strRef>
              <c:f>Sheet1!$B$1</c:f>
              <c:strCache>
                <c:ptCount val="1"/>
                <c:pt idx="0">
                  <c:v>Genotype distribution</c:v>
                </c:pt>
              </c:strCache>
            </c:strRef>
          </c:tx>
          <c:dPt>
            <c:idx val="0"/>
            <c:bubble3D val="0"/>
          </c:dPt>
          <c:dPt>
            <c:idx val="1"/>
            <c:bubble3D val="0"/>
          </c:dPt>
          <c:dPt>
            <c:idx val="2"/>
            <c:bubble3D val="0"/>
          </c:dPt>
          <c:dPt>
            <c:idx val="3"/>
            <c:bubble3D val="0"/>
          </c:dPt>
          <c:dPt>
            <c:idx val="4"/>
            <c:bubble3D val="0"/>
            <c:spPr>
              <a:solidFill>
                <a:schemeClr val="accent6"/>
              </a:solidFill>
            </c:spPr>
          </c:dPt>
          <c:dLbls>
            <c:dLbl>
              <c:idx val="0"/>
              <c:layout/>
              <c:tx>
                <c:rich>
                  <a:bodyPr/>
                  <a:lstStyle/>
                  <a:p>
                    <a:r>
                      <a:rPr lang="en-US" sz="1384" b="0" smtClean="0"/>
                      <a:t>&lt;1</a:t>
                    </a:r>
                    <a:r>
                      <a:rPr lang="en-US" sz="1384" b="0"/>
                      <a:t>%</a:t>
                    </a:r>
                    <a:endParaRPr lang="en-US"/>
                  </a:p>
                </c:rich>
              </c:tx>
              <c:showLegendKey val="0"/>
              <c:showVal val="0"/>
              <c:showCatName val="0"/>
              <c:showSerName val="0"/>
              <c:showPercent val="0"/>
              <c:showBubbleSize val="0"/>
            </c:dLbl>
            <c:spPr>
              <a:noFill/>
              <a:ln w="19513">
                <a:noFill/>
              </a:ln>
            </c:spPr>
            <c:txPr>
              <a:bodyPr/>
              <a:lstStyle/>
              <a:p>
                <a:pPr>
                  <a:defRPr sz="1384" b="0"/>
                </a:pPr>
                <a:endParaRPr lang="en-US"/>
              </a:p>
            </c:txPr>
            <c:showLegendKey val="0"/>
            <c:showVal val="1"/>
            <c:showCatName val="0"/>
            <c:showSerName val="0"/>
            <c:showPercent val="0"/>
            <c:showBubbleSize val="0"/>
            <c:showLeaderLines val="1"/>
          </c:dLbls>
          <c:cat>
            <c:strRef>
              <c:f>Sheet1!$A$2:$A$6</c:f>
              <c:strCache>
                <c:ptCount val="5"/>
                <c:pt idx="0">
                  <c:v>HCV GT1a</c:v>
                </c:pt>
                <c:pt idx="1">
                  <c:v>HCV GT1b</c:v>
                </c:pt>
                <c:pt idx="2">
                  <c:v>HCV GT2</c:v>
                </c:pt>
                <c:pt idx="3">
                  <c:v>HCV GT3</c:v>
                </c:pt>
                <c:pt idx="4">
                  <c:v>HCV GT Indeterminate</c:v>
                </c:pt>
              </c:strCache>
            </c:strRef>
          </c:cat>
          <c:val>
            <c:numRef>
              <c:f>Sheet1!$B$2:$B$6</c:f>
              <c:numCache>
                <c:formatCode>0.0%</c:formatCode>
                <c:ptCount val="5"/>
                <c:pt idx="0" formatCode="0%">
                  <c:v>6.0000000000000001E-3</c:v>
                </c:pt>
                <c:pt idx="1">
                  <c:v>0.39450000000000002</c:v>
                </c:pt>
                <c:pt idx="2">
                  <c:v>0.245</c:v>
                </c:pt>
                <c:pt idx="3">
                  <c:v>0.34300000000000003</c:v>
                </c:pt>
                <c:pt idx="4">
                  <c:v>1.2E-2</c:v>
                </c:pt>
              </c:numCache>
            </c:numRef>
          </c:val>
        </c:ser>
        <c:dLbls>
          <c:showLegendKey val="0"/>
          <c:showVal val="0"/>
          <c:showCatName val="0"/>
          <c:showSerName val="0"/>
          <c:showPercent val="0"/>
          <c:showBubbleSize val="0"/>
          <c:showLeaderLines val="1"/>
        </c:dLbls>
      </c:pie3DChart>
      <c:spPr>
        <a:noFill/>
        <a:ln w="19536">
          <a:noFill/>
        </a:ln>
      </c:spPr>
    </c:plotArea>
    <c:legend>
      <c:legendPos val="b"/>
      <c:layout>
        <c:manualLayout>
          <c:xMode val="edge"/>
          <c:yMode val="edge"/>
          <c:x val="0"/>
          <c:y val="0.6545545179060257"/>
          <c:w val="0.76701938983684959"/>
          <c:h val="0.34186883081332631"/>
        </c:manualLayout>
      </c:layout>
      <c:overlay val="0"/>
      <c:txPr>
        <a:bodyPr/>
        <a:lstStyle/>
        <a:p>
          <a:pPr>
            <a:defRPr sz="1229" b="0"/>
          </a:pPr>
          <a:endParaRPr lang="en-US"/>
        </a:p>
      </c:txPr>
    </c:legend>
    <c:plotVisOnly val="1"/>
    <c:dispBlanksAs val="zero"/>
    <c:showDLblsOverMax val="0"/>
  </c:chart>
  <c:txPr>
    <a:bodyPr/>
    <a:lstStyle/>
    <a:p>
      <a:pPr>
        <a:defRPr sz="1383"/>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მომსახურებაზე გაზრდილი ხელმისაწვდომობა</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მომხმარებლების გაზრდილი გამოცდილება</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გაზრდილი ფინანსური დაცულობა</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მომსახურებაზე გაზრდილი ხელმისაწვდომობა</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მომხმარებლების გაზრდილი გამოცდილება</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გაზრდილი ფინანსური დაცულობა</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0.0675</cdr:x>
      <cdr:y>0.92281</cdr:y>
    </cdr:from>
    <cdr:to>
      <cdr:x>0.25</cdr:x>
      <cdr:y>0.97963</cdr:y>
    </cdr:to>
    <cdr:sp macro="" textlink="">
      <cdr:nvSpPr>
        <cdr:cNvPr id="2" name="TextBox 1"/>
        <cdr:cNvSpPr txBox="1"/>
      </cdr:nvSpPr>
      <cdr:spPr>
        <a:xfrm xmlns:a="http://schemas.openxmlformats.org/drawingml/2006/main">
          <a:off x="809468" y="6086008"/>
          <a:ext cx="2188564" cy="374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0.03875</cdr:x>
      <cdr:y>0.94554</cdr:y>
    </cdr:from>
    <cdr:to>
      <cdr:x>0.22125</cdr:x>
      <cdr:y>0.96372</cdr:y>
    </cdr:to>
    <cdr:sp macro="" textlink="">
      <cdr:nvSpPr>
        <cdr:cNvPr id="3" name="TextBox 2"/>
        <cdr:cNvSpPr txBox="1"/>
      </cdr:nvSpPr>
      <cdr:spPr>
        <a:xfrm xmlns:a="http://schemas.openxmlformats.org/drawingml/2006/main">
          <a:off x="464694" y="6235909"/>
          <a:ext cx="2188564" cy="119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0.48477</cdr:x>
      <cdr:y>0.23674</cdr:y>
    </cdr:from>
    <cdr:to>
      <cdr:x>0.51523</cdr:x>
      <cdr:y>0.28715</cdr:y>
    </cdr:to>
    <cdr:sp macro="" textlink="">
      <cdr:nvSpPr>
        <cdr:cNvPr id="4" name="Down Arrow 3"/>
        <cdr:cNvSpPr/>
      </cdr:nvSpPr>
      <cdr:spPr>
        <a:xfrm xmlns:a="http://schemas.openxmlformats.org/drawingml/2006/main">
          <a:off x="5910316" y="1623566"/>
          <a:ext cx="371368" cy="345711"/>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0.44552</cdr:x>
      <cdr:y>0.33674</cdr:y>
    </cdr:from>
    <cdr:to>
      <cdr:x>0.47599</cdr:x>
      <cdr:y>0.38715</cdr:y>
    </cdr:to>
    <cdr:sp macro="" textlink="">
      <cdr:nvSpPr>
        <cdr:cNvPr id="5" name="Down Arrow 4"/>
        <cdr:cNvSpPr/>
      </cdr:nvSpPr>
      <cdr:spPr>
        <a:xfrm xmlns:a="http://schemas.openxmlformats.org/drawingml/2006/main">
          <a:off x="5431790" y="2309368"/>
          <a:ext cx="371490" cy="345712"/>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0.40588</cdr:x>
      <cdr:y>0.42969</cdr:y>
    </cdr:from>
    <cdr:to>
      <cdr:x>0.43635</cdr:x>
      <cdr:y>0.4801</cdr:y>
    </cdr:to>
    <cdr:sp macro="" textlink="">
      <cdr:nvSpPr>
        <cdr:cNvPr id="6" name="Down Arrow 5"/>
        <cdr:cNvSpPr/>
      </cdr:nvSpPr>
      <cdr:spPr>
        <a:xfrm xmlns:a="http://schemas.openxmlformats.org/drawingml/2006/main">
          <a:off x="4948456" y="2946834"/>
          <a:ext cx="371490" cy="345712"/>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0.37354</cdr:x>
      <cdr:y>0.52828</cdr:y>
    </cdr:from>
    <cdr:to>
      <cdr:x>0.40401</cdr:x>
      <cdr:y>0.57869</cdr:y>
    </cdr:to>
    <cdr:sp macro="" textlink="">
      <cdr:nvSpPr>
        <cdr:cNvPr id="7" name="Down Arrow 6"/>
        <cdr:cNvSpPr/>
      </cdr:nvSpPr>
      <cdr:spPr>
        <a:xfrm xmlns:a="http://schemas.openxmlformats.org/drawingml/2006/main">
          <a:off x="4554240" y="3622945"/>
          <a:ext cx="371491" cy="345712"/>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0.34235</cdr:x>
      <cdr:y>0.62302</cdr:y>
    </cdr:from>
    <cdr:to>
      <cdr:x>0.37282</cdr:x>
      <cdr:y>0.67343</cdr:y>
    </cdr:to>
    <cdr:sp macro="" textlink="">
      <cdr:nvSpPr>
        <cdr:cNvPr id="9" name="Down Arrow 8"/>
        <cdr:cNvSpPr/>
      </cdr:nvSpPr>
      <cdr:spPr>
        <a:xfrm xmlns:a="http://schemas.openxmlformats.org/drawingml/2006/main">
          <a:off x="4173887" y="4272670"/>
          <a:ext cx="371491" cy="345712"/>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0.30935</cdr:x>
      <cdr:y>0.7191</cdr:y>
    </cdr:from>
    <cdr:to>
      <cdr:x>0.33982</cdr:x>
      <cdr:y>0.76951</cdr:y>
    </cdr:to>
    <cdr:sp macro="" textlink="">
      <cdr:nvSpPr>
        <cdr:cNvPr id="10" name="Down Arrow 9"/>
        <cdr:cNvSpPr/>
      </cdr:nvSpPr>
      <cdr:spPr>
        <a:xfrm xmlns:a="http://schemas.openxmlformats.org/drawingml/2006/main">
          <a:off x="3771640" y="4931587"/>
          <a:ext cx="371490" cy="345712"/>
        </a:xfrm>
        <a:prstGeom xmlns:a="http://schemas.openxmlformats.org/drawingml/2006/main" prst="downArrow">
          <a:avLst/>
        </a:prstGeom>
        <a:gradFill xmlns:a="http://schemas.openxmlformats.org/drawingml/2006/main"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0.5261</cdr:x>
      <cdr:y>0.21176</cdr:y>
    </cdr:from>
    <cdr:to>
      <cdr:x>0.6011</cdr:x>
      <cdr:y>0.26078</cdr:y>
    </cdr:to>
    <cdr:sp macro="" textlink="">
      <cdr:nvSpPr>
        <cdr:cNvPr id="12" name="TextBox 11"/>
        <cdr:cNvSpPr txBox="1"/>
      </cdr:nvSpPr>
      <cdr:spPr>
        <a:xfrm xmlns:a="http://schemas.openxmlformats.org/drawingml/2006/main">
          <a:off x="6414247" y="1452281"/>
          <a:ext cx="914400" cy="336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0.5128</cdr:x>
      <cdr:y>0.25436</cdr:y>
    </cdr:from>
    <cdr:to>
      <cdr:x>0.5878</cdr:x>
      <cdr:y>0.30338</cdr:y>
    </cdr:to>
    <cdr:sp macro="" textlink="">
      <cdr:nvSpPr>
        <cdr:cNvPr id="13" name="TextBox 12"/>
        <cdr:cNvSpPr txBox="1"/>
      </cdr:nvSpPr>
      <cdr:spPr>
        <a:xfrm xmlns:a="http://schemas.openxmlformats.org/drawingml/2006/main">
          <a:off x="6252058" y="1744401"/>
          <a:ext cx="914400" cy="3361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84.9%</a:t>
          </a:r>
        </a:p>
      </cdr:txBody>
    </cdr:sp>
  </cdr:relSizeAnchor>
  <cdr:relSizeAnchor xmlns:cdr="http://schemas.openxmlformats.org/drawingml/2006/chartDrawing">
    <cdr:from>
      <cdr:x>0.47727</cdr:x>
      <cdr:y>0.34557</cdr:y>
    </cdr:from>
    <cdr:to>
      <cdr:x>0.55227</cdr:x>
      <cdr:y>0.40289</cdr:y>
    </cdr:to>
    <cdr:sp macro="" textlink="">
      <cdr:nvSpPr>
        <cdr:cNvPr id="14" name="TextBox 1"/>
        <cdr:cNvSpPr txBox="1"/>
      </cdr:nvSpPr>
      <cdr:spPr>
        <a:xfrm xmlns:a="http://schemas.openxmlformats.org/drawingml/2006/main">
          <a:off x="4364157" y="1777428"/>
          <a:ext cx="685800" cy="2948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89.1%</a:t>
          </a:r>
        </a:p>
      </cdr:txBody>
    </cdr:sp>
  </cdr:relSizeAnchor>
  <cdr:relSizeAnchor xmlns:cdr="http://schemas.openxmlformats.org/drawingml/2006/chartDrawing">
    <cdr:from>
      <cdr:x>0.43523</cdr:x>
      <cdr:y>0.44345</cdr:y>
    </cdr:from>
    <cdr:to>
      <cdr:x>0.51023</cdr:x>
      <cdr:y>0.5</cdr:y>
    </cdr:to>
    <cdr:sp macro="" textlink="">
      <cdr:nvSpPr>
        <cdr:cNvPr id="15" name="TextBox 1"/>
        <cdr:cNvSpPr txBox="1"/>
      </cdr:nvSpPr>
      <cdr:spPr>
        <a:xfrm xmlns:a="http://schemas.openxmlformats.org/drawingml/2006/main">
          <a:off x="3979743" y="2280862"/>
          <a:ext cx="685800" cy="2908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98.4%</a:t>
          </a:r>
        </a:p>
      </cdr:txBody>
    </cdr:sp>
  </cdr:relSizeAnchor>
  <cdr:relSizeAnchor xmlns:cdr="http://schemas.openxmlformats.org/drawingml/2006/chartDrawing">
    <cdr:from>
      <cdr:x>0.40355</cdr:x>
      <cdr:y>0.54444</cdr:y>
    </cdr:from>
    <cdr:to>
      <cdr:x>0.47855</cdr:x>
      <cdr:y>0.59346</cdr:y>
    </cdr:to>
    <cdr:sp macro="" textlink="">
      <cdr:nvSpPr>
        <cdr:cNvPr id="16" name="TextBox 1"/>
        <cdr:cNvSpPr txBox="1"/>
      </cdr:nvSpPr>
      <cdr:spPr>
        <a:xfrm xmlns:a="http://schemas.openxmlformats.org/drawingml/2006/main">
          <a:off x="4920096" y="3733783"/>
          <a:ext cx="914400" cy="3361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99.9%</a:t>
          </a:r>
        </a:p>
      </cdr:txBody>
    </cdr:sp>
  </cdr:relSizeAnchor>
  <cdr:relSizeAnchor xmlns:cdr="http://schemas.openxmlformats.org/drawingml/2006/chartDrawing">
    <cdr:from>
      <cdr:x>0.37301</cdr:x>
      <cdr:y>0.64008</cdr:y>
    </cdr:from>
    <cdr:to>
      <cdr:x>0.44801</cdr:x>
      <cdr:y>0.6891</cdr:y>
    </cdr:to>
    <cdr:sp macro="" textlink="">
      <cdr:nvSpPr>
        <cdr:cNvPr id="17" name="TextBox 1"/>
        <cdr:cNvSpPr txBox="1"/>
      </cdr:nvSpPr>
      <cdr:spPr>
        <a:xfrm xmlns:a="http://schemas.openxmlformats.org/drawingml/2006/main">
          <a:off x="4547754" y="4389680"/>
          <a:ext cx="914400" cy="3361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98.5%</a:t>
          </a:r>
        </a:p>
      </cdr:txBody>
    </cdr:sp>
  </cdr:relSizeAnchor>
  <cdr:relSizeAnchor xmlns:cdr="http://schemas.openxmlformats.org/drawingml/2006/chartDrawing">
    <cdr:from>
      <cdr:x>0.33878</cdr:x>
      <cdr:y>0.7361</cdr:y>
    </cdr:from>
    <cdr:to>
      <cdr:x>0.41378</cdr:x>
      <cdr:y>0.78512</cdr:y>
    </cdr:to>
    <cdr:sp macro="" textlink="">
      <cdr:nvSpPr>
        <cdr:cNvPr id="18" name="TextBox 1"/>
        <cdr:cNvSpPr txBox="1"/>
      </cdr:nvSpPr>
      <cdr:spPr>
        <a:xfrm xmlns:a="http://schemas.openxmlformats.org/drawingml/2006/main">
          <a:off x="4130386" y="5048186"/>
          <a:ext cx="914400" cy="3361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90.3%</a:t>
          </a:r>
        </a:p>
      </cdr:txBody>
    </cdr:sp>
  </cdr:relSizeAnchor>
  <cdr:relSizeAnchor xmlns:cdr="http://schemas.openxmlformats.org/drawingml/2006/chartDrawing">
    <cdr:from>
      <cdr:x>0.29706</cdr:x>
      <cdr:y>0.07843</cdr:y>
    </cdr:from>
    <cdr:to>
      <cdr:x>0.37206</cdr:x>
      <cdr:y>0.21176</cdr:y>
    </cdr:to>
    <cdr:sp macro="" textlink="">
      <cdr:nvSpPr>
        <cdr:cNvPr id="8" name="TextBox 7"/>
        <cdr:cNvSpPr txBox="1"/>
      </cdr:nvSpPr>
      <cdr:spPr>
        <a:xfrm xmlns:a="http://schemas.openxmlformats.org/drawingml/2006/main">
          <a:off x="3621741" y="5378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28-May-18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28-May-18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57E922-5FCC-477E-9429-2B1F52C692DF}" type="slidenum">
              <a:rPr lang="en-GB" smtClean="0"/>
              <a:t>19</a:t>
            </a:fld>
            <a:endParaRPr lang="en-GB"/>
          </a:p>
        </p:txBody>
      </p:sp>
    </p:spTree>
    <p:extLst>
      <p:ext uri="{BB962C8B-B14F-4D97-AF65-F5344CB8AC3E}">
        <p14:creationId xmlns:p14="http://schemas.microsoft.com/office/powerpoint/2010/main" val="188503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5</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7</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1773" y="188699"/>
            <a:ext cx="5514929" cy="4216300"/>
          </a:xfrm>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29305">
              <a:defRPr/>
            </a:pPr>
            <a:fld id="{0EC74DD4-A335-4789-BC77-41EF11F6F666}" type="slidenum">
              <a:rPr lang="en-US">
                <a:solidFill>
                  <a:prstClr val="black"/>
                </a:solidFill>
                <a:latin typeface="Calibri"/>
              </a:rPr>
              <a:pPr defTabSz="929305">
                <a:defRPr/>
              </a:pPr>
              <a:t>8</a:t>
            </a:fld>
            <a:endParaRPr lang="en-US" dirty="0">
              <a:solidFill>
                <a:prstClr val="black"/>
              </a:solidFill>
              <a:latin typeface="Calibri"/>
            </a:endParaRPr>
          </a:p>
        </p:txBody>
      </p:sp>
      <p:sp>
        <p:nvSpPr>
          <p:cNvPr id="5" name="Notes Placeholder 2"/>
          <p:cNvSpPr txBox="1">
            <a:spLocks/>
          </p:cNvSpPr>
          <p:nvPr/>
        </p:nvSpPr>
        <p:spPr>
          <a:xfrm>
            <a:off x="651773" y="4449686"/>
            <a:ext cx="5514929" cy="1091087"/>
          </a:xfrm>
          <a:prstGeom prst="rect">
            <a:avLst/>
          </a:prstGeom>
        </p:spPr>
        <p:txBody>
          <a:bodyPr vert="horz" lIns="93953" tIns="46976" rIns="93953" bIns="469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9305">
              <a:defRPr/>
            </a:pPr>
            <a:r>
              <a:rPr lang="en-US" b="1" dirty="0">
                <a:solidFill>
                  <a:prstClr val="black"/>
                </a:solidFill>
                <a:latin typeface="Calibri"/>
              </a:rPr>
              <a:t>SLIDE 3</a:t>
            </a:r>
          </a:p>
          <a:p>
            <a:pPr defTabSz="929305">
              <a:defRPr/>
            </a:pPr>
            <a:r>
              <a:rPr lang="en-US" b="1" dirty="0">
                <a:solidFill>
                  <a:prstClr val="black"/>
                </a:solidFill>
                <a:latin typeface="Calibri"/>
              </a:rPr>
              <a:t>This slide shows </a:t>
            </a:r>
            <a:r>
              <a:rPr lang="en-US" dirty="0">
                <a:solidFill>
                  <a:prstClr val="black"/>
                </a:solidFill>
                <a:latin typeface="Calibri"/>
              </a:rPr>
              <a:t>the number of people with a positive HCV test results presenting to four pilot provider sites in Tbilisi by week.</a:t>
            </a:r>
          </a:p>
          <a:p>
            <a:pPr defTabSz="929305">
              <a:defRPr/>
            </a:pPr>
            <a:r>
              <a:rPr lang="en-US" dirty="0">
                <a:solidFill>
                  <a:prstClr val="black"/>
                </a:solidFill>
                <a:latin typeface="Calibri"/>
              </a:rPr>
              <a:t>For the first four weeks of the program at least 700 people presented to the 4 sites combined, peaking during the second week at a 1000 people. </a:t>
            </a:r>
          </a:p>
          <a:p>
            <a:pPr defTabSz="929305">
              <a:defRPr/>
            </a:pPr>
            <a:endParaRPr lang="en-US" dirty="0">
              <a:solidFill>
                <a:prstClr val="black"/>
              </a:solidFill>
              <a:latin typeface="Calibri"/>
            </a:endParaRPr>
          </a:p>
          <a:p>
            <a:pPr defTabSz="929305">
              <a:defRPr/>
            </a:pPr>
            <a:endParaRPr lang="en-US" dirty="0">
              <a:solidFill>
                <a:prstClr val="black"/>
              </a:solidFill>
              <a:latin typeface="Calibri"/>
            </a:endParaRPr>
          </a:p>
        </p:txBody>
      </p:sp>
      <p:sp>
        <p:nvSpPr>
          <p:cNvPr id="6" name="Notes Placeholder 2"/>
          <p:cNvSpPr txBox="1">
            <a:spLocks/>
          </p:cNvSpPr>
          <p:nvPr/>
        </p:nvSpPr>
        <p:spPr>
          <a:xfrm>
            <a:off x="651773" y="5543288"/>
            <a:ext cx="5514929" cy="1034488"/>
          </a:xfrm>
          <a:prstGeom prst="rect">
            <a:avLst/>
          </a:prstGeom>
        </p:spPr>
        <p:txBody>
          <a:bodyPr vert="horz" lIns="93953" tIns="46976" rIns="93953" bIns="469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9305">
              <a:defRPr/>
            </a:pPr>
            <a:r>
              <a:rPr lang="en-US" b="1" dirty="0">
                <a:solidFill>
                  <a:prstClr val="black"/>
                </a:solidFill>
                <a:latin typeface="Calibri"/>
              </a:rPr>
              <a:t>SLIDE 4</a:t>
            </a:r>
          </a:p>
          <a:p>
            <a:pPr defTabSz="929305">
              <a:defRPr/>
            </a:pPr>
            <a:r>
              <a:rPr lang="en-US" dirty="0">
                <a:solidFill>
                  <a:prstClr val="black"/>
                </a:solidFill>
                <a:latin typeface="Calibri"/>
              </a:rPr>
              <a:t>And here are the same trends by month BUT  for 12 provider sites enrolled in the program as of October 18</a:t>
            </a:r>
            <a:r>
              <a:rPr lang="en-US" baseline="30000" dirty="0">
                <a:solidFill>
                  <a:prstClr val="black"/>
                </a:solidFill>
                <a:latin typeface="Calibri"/>
              </a:rPr>
              <a:t>th</a:t>
            </a:r>
            <a:endParaRPr lang="en-US" dirty="0">
              <a:solidFill>
                <a:prstClr val="black"/>
              </a:solidFill>
              <a:latin typeface="Calibri"/>
            </a:endParaRPr>
          </a:p>
          <a:p>
            <a:pPr defTabSz="929305">
              <a:defRPr/>
            </a:pPr>
            <a:r>
              <a:rPr lang="en-US" dirty="0">
                <a:solidFill>
                  <a:prstClr val="black"/>
                </a:solidFill>
                <a:latin typeface="Calibri"/>
              </a:rPr>
              <a:t>The peak volume of Hepatitis C –infected persons seeking care occurred in May and thereafter stabilized  at approximately 2300 people per month.</a:t>
            </a:r>
          </a:p>
          <a:p>
            <a:pPr defTabSz="929305">
              <a:defRPr/>
            </a:pPr>
            <a:endParaRPr lang="en-US" dirty="0">
              <a:solidFill>
                <a:prstClr val="black"/>
              </a:solidFill>
              <a:latin typeface="Calibri"/>
            </a:endParaRPr>
          </a:p>
        </p:txBody>
      </p:sp>
      <p:sp>
        <p:nvSpPr>
          <p:cNvPr id="7" name="Notes Placeholder 2"/>
          <p:cNvSpPr txBox="1">
            <a:spLocks/>
          </p:cNvSpPr>
          <p:nvPr/>
        </p:nvSpPr>
        <p:spPr>
          <a:xfrm>
            <a:off x="651773" y="6577776"/>
            <a:ext cx="5514929" cy="1260445"/>
          </a:xfrm>
          <a:prstGeom prst="rect">
            <a:avLst/>
          </a:prstGeom>
        </p:spPr>
        <p:txBody>
          <a:bodyPr vert="horz" lIns="93953" tIns="46976" rIns="93953" bIns="469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9305">
              <a:defRPr/>
            </a:pPr>
            <a:r>
              <a:rPr lang="en-US" b="1" dirty="0">
                <a:solidFill>
                  <a:prstClr val="black"/>
                </a:solidFill>
                <a:latin typeface="Calibri"/>
              </a:rPr>
              <a:t>SLIDE 5</a:t>
            </a:r>
          </a:p>
          <a:p>
            <a:pPr defTabSz="929305">
              <a:defRPr/>
            </a:pPr>
            <a:r>
              <a:rPr lang="en-US" dirty="0">
                <a:solidFill>
                  <a:prstClr val="black"/>
                </a:solidFill>
                <a:latin typeface="Calibri"/>
              </a:rPr>
              <a:t>This slide demonstrates  number of persons with current HCV-infection and indications for treatment, who were approved by the committee ,depicted in blue </a:t>
            </a:r>
          </a:p>
          <a:p>
            <a:pPr defTabSz="929305">
              <a:defRPr/>
            </a:pPr>
            <a:r>
              <a:rPr lang="en-US" dirty="0">
                <a:solidFill>
                  <a:prstClr val="black"/>
                </a:solidFill>
                <a:latin typeface="Calibri"/>
              </a:rPr>
              <a:t>and those who started treatment depicted in  orange, by month</a:t>
            </a:r>
          </a:p>
          <a:p>
            <a:pPr defTabSz="929305">
              <a:defRPr/>
            </a:pPr>
            <a:r>
              <a:rPr lang="en-US" dirty="0">
                <a:solidFill>
                  <a:prstClr val="black"/>
                </a:solidFill>
                <a:latin typeface="Calibri"/>
              </a:rPr>
              <a:t>Initially in May and June proportionally a low percentage of patients eligible to start treatment were approved. However as the process was refined, in July and August larger proportion of patients started treatment.</a:t>
            </a:r>
          </a:p>
          <a:p>
            <a:pPr defTabSz="929305">
              <a:defRPr/>
            </a:pPr>
            <a:endParaRPr lang="en-US" dirty="0">
              <a:solidFill>
                <a:prstClr val="black"/>
              </a:solidFill>
              <a:latin typeface="Calibri"/>
            </a:endParaRPr>
          </a:p>
        </p:txBody>
      </p:sp>
      <p:sp>
        <p:nvSpPr>
          <p:cNvPr id="8" name="Notes Placeholder 2"/>
          <p:cNvSpPr txBox="1">
            <a:spLocks/>
          </p:cNvSpPr>
          <p:nvPr/>
        </p:nvSpPr>
        <p:spPr>
          <a:xfrm>
            <a:off x="651773" y="8061221"/>
            <a:ext cx="5514929" cy="899880"/>
          </a:xfrm>
          <a:prstGeom prst="rect">
            <a:avLst/>
          </a:prstGeom>
        </p:spPr>
        <p:txBody>
          <a:bodyPr vert="horz" lIns="93953" tIns="46976" rIns="93953" bIns="469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9305">
              <a:defRPr/>
            </a:pPr>
            <a:r>
              <a:rPr lang="en-US" b="1" dirty="0">
                <a:solidFill>
                  <a:prstClr val="black"/>
                </a:solidFill>
                <a:latin typeface="Calibri"/>
              </a:rPr>
              <a:t>SLIDE 6</a:t>
            </a:r>
          </a:p>
          <a:p>
            <a:pPr defTabSz="929305">
              <a:defRPr/>
            </a:pPr>
            <a:r>
              <a:rPr lang="en-US" dirty="0">
                <a:solidFill>
                  <a:prstClr val="black"/>
                </a:solidFill>
                <a:latin typeface="Calibri"/>
              </a:rPr>
              <a:t>Here are the demographic characteristics of 3 722 people who started treatment. </a:t>
            </a:r>
          </a:p>
          <a:p>
            <a:pPr defTabSz="929305">
              <a:defRPr/>
            </a:pPr>
            <a:r>
              <a:rPr lang="en-US" dirty="0">
                <a:solidFill>
                  <a:prstClr val="black"/>
                </a:solidFill>
                <a:latin typeface="Calibri"/>
              </a:rPr>
              <a:t>86% of patients were  male.  Median age was 51.</a:t>
            </a:r>
          </a:p>
          <a:p>
            <a:pPr defTabSz="929305">
              <a:defRPr/>
            </a:pPr>
            <a:r>
              <a:rPr lang="en-US" dirty="0">
                <a:solidFill>
                  <a:prstClr val="black"/>
                </a:solidFill>
                <a:latin typeface="Calibri"/>
              </a:rPr>
              <a:t>Available data of Family score was equally distributed among those with less than 70.000 score and those with &gt;70,000</a:t>
            </a:r>
          </a:p>
        </p:txBody>
      </p:sp>
      <p:sp>
        <p:nvSpPr>
          <p:cNvPr id="9" name="Notes Placeholder 2"/>
          <p:cNvSpPr txBox="1">
            <a:spLocks/>
          </p:cNvSpPr>
          <p:nvPr/>
        </p:nvSpPr>
        <p:spPr>
          <a:xfrm>
            <a:off x="651773" y="9047962"/>
            <a:ext cx="5514929" cy="500202"/>
          </a:xfrm>
          <a:prstGeom prst="rect">
            <a:avLst/>
          </a:prstGeom>
        </p:spPr>
        <p:txBody>
          <a:bodyPr vert="horz" lIns="93953" tIns="46976" rIns="93953" bIns="469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29305">
              <a:defRPr/>
            </a:pPr>
            <a:r>
              <a:rPr lang="en-US" b="1" dirty="0">
                <a:solidFill>
                  <a:prstClr val="black"/>
                </a:solidFill>
                <a:latin typeface="Calibri"/>
              </a:rPr>
              <a:t>SLIDE 7</a:t>
            </a:r>
          </a:p>
          <a:p>
            <a:pPr defTabSz="929305">
              <a:defRPr/>
            </a:pPr>
            <a:r>
              <a:rPr lang="en-US" dirty="0">
                <a:solidFill>
                  <a:prstClr val="black"/>
                </a:solidFill>
                <a:latin typeface="Calibri"/>
              </a:rPr>
              <a:t>Among patients who started treatment the majority resided in Tbilisi followed by </a:t>
            </a:r>
            <a:r>
              <a:rPr lang="en-US" dirty="0" err="1">
                <a:solidFill>
                  <a:prstClr val="black"/>
                </a:solidFill>
                <a:latin typeface="Calibri"/>
              </a:rPr>
              <a:t>Imereti</a:t>
            </a:r>
            <a:r>
              <a:rPr lang="en-US" dirty="0">
                <a:solidFill>
                  <a:prstClr val="black"/>
                </a:solidFill>
                <a:latin typeface="Calibri"/>
              </a:rPr>
              <a:t> and Adjara regions</a:t>
            </a:r>
          </a:p>
          <a:p>
            <a:pPr defTabSz="929305">
              <a:defRPr/>
            </a:pPr>
            <a:endParaRPr lang="en-US" dirty="0">
              <a:solidFill>
                <a:prstClr val="black"/>
              </a:solidFill>
              <a:latin typeface="Calibri"/>
            </a:endParaRPr>
          </a:p>
        </p:txBody>
      </p:sp>
    </p:spTree>
    <p:extLst>
      <p:ext uri="{BB962C8B-B14F-4D97-AF65-F5344CB8AC3E}">
        <p14:creationId xmlns:p14="http://schemas.microsoft.com/office/powerpoint/2010/main" val="291096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10</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15</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18</a:t>
            </a:fld>
            <a:endParaRPr lang="en-US"/>
          </a:p>
        </p:txBody>
      </p:sp>
    </p:spTree>
    <p:extLst>
      <p:ext uri="{BB962C8B-B14F-4D97-AF65-F5344CB8AC3E}">
        <p14:creationId xmlns:p14="http://schemas.microsoft.com/office/powerpoint/2010/main" val="376780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28-May-18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28-May-18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28-May-18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28-May-18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28-May-18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28-May-18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28-May-18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28-May-18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28-May-18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28-May-18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28-May-18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28-May-18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cid:image001.jpg@01CAC1E1.EF79F4F0"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752600"/>
            <a:ext cx="7086600" cy="2113384"/>
          </a:xfrm>
        </p:spPr>
        <p:txBody>
          <a:bodyPr>
            <a:noAutofit/>
          </a:bodyPr>
          <a:lstStyle/>
          <a:p>
            <a:pPr algn="ctr">
              <a:lnSpc>
                <a:spcPct val="150000"/>
              </a:lnSpc>
              <a:spcBef>
                <a:spcPts val="1200"/>
              </a:spcBef>
            </a:pPr>
            <a:r>
              <a:rPr lang="ka-GE" b="1" dirty="0">
                <a:solidFill>
                  <a:srgbClr val="002060"/>
                </a:solidFill>
                <a:latin typeface="Arial" panose="020B0604020202020204" pitchFamily="34" charset="0"/>
                <a:cs typeface="Arial" panose="020B0604020202020204" pitchFamily="34" charset="0"/>
              </a:rPr>
              <a:t>საქართველოს ჯანდაცვის სისტემის  მიმოხილვა</a:t>
            </a:r>
            <a:endParaRPr lang="en-US" b="1" dirty="0">
              <a:solidFill>
                <a:srgbClr val="002060"/>
              </a:solidFill>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838200" y="4724400"/>
            <a:ext cx="7854696" cy="1008112"/>
          </a:xfrm>
        </p:spPr>
        <p:txBody>
          <a:bodyPr>
            <a:noAutofit/>
          </a:bodyPr>
          <a:lstStyle/>
          <a:p>
            <a:pPr algn="r"/>
            <a:r>
              <a:rPr lang="ka-GE" sz="2800" b="1" i="1" dirty="0">
                <a:solidFill>
                  <a:srgbClr val="006666"/>
                </a:solidFill>
                <a:latin typeface="Arial" panose="020B0604020202020204" pitchFamily="34" charset="0"/>
                <a:cs typeface="Arial" panose="020B0604020202020204" pitchFamily="34" charset="0"/>
              </a:rPr>
              <a:t>მაია ლაგვილავა</a:t>
            </a:r>
          </a:p>
          <a:p>
            <a:pPr algn="r"/>
            <a:r>
              <a:rPr lang="ka-GE" sz="2400" b="1" dirty="0">
                <a:solidFill>
                  <a:srgbClr val="006666"/>
                </a:solidFill>
                <a:latin typeface="Arial" panose="020B0604020202020204" pitchFamily="34" charset="0"/>
                <a:cs typeface="Arial" panose="020B0604020202020204" pitchFamily="34" charset="0"/>
              </a:rPr>
              <a:t>საქართველოს შრომის, ჯანმრთელობისა და </a:t>
            </a:r>
          </a:p>
          <a:p>
            <a:pPr algn="r"/>
            <a:r>
              <a:rPr lang="ka-GE" sz="2400" b="1" dirty="0">
                <a:solidFill>
                  <a:srgbClr val="006666"/>
                </a:solidFill>
                <a:latin typeface="Arial" panose="020B0604020202020204" pitchFamily="34" charset="0"/>
                <a:cs typeface="Arial" panose="020B0604020202020204" pitchFamily="34" charset="0"/>
              </a:rPr>
              <a:t>სოციალური დაცვის  მინისტრის მოადგილე</a:t>
            </a:r>
          </a:p>
          <a:p>
            <a:pPr algn="ctr"/>
            <a:endParaRPr lang="en-GB" sz="2400" i="1" dirty="0">
              <a:solidFill>
                <a:schemeClr val="bg1"/>
              </a:solidFill>
              <a:effectLst>
                <a:outerShdw blurRad="38100" dist="38100" dir="2700000" algn="tl">
                  <a:srgbClr val="000000">
                    <a:alpha val="43137"/>
                  </a:srgbClr>
                </a:outerShdw>
              </a:effectLst>
            </a:endParaRPr>
          </a:p>
          <a:p>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94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791649831"/>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177933705"/>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923330"/>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ტუბერკულოზის ინციდენტობა , საქართველო, ევროპის რეგიონი, დსთ</a:t>
            </a:r>
            <a:r>
              <a:rPr lang="en-US" dirty="0" smtClean="0">
                <a:latin typeface="Arial Narrow" panose="020B0606020202030204" pitchFamily="34" charset="0"/>
                <a:cs typeface="Arial" panose="020B0604020202020204" pitchFamily="34" charset="0"/>
              </a:rPr>
              <a:t>,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აივ-ის ინციდენტობა </a:t>
            </a:r>
            <a:r>
              <a:rPr lang="ka-GE" b="1" dirty="0">
                <a:latin typeface="Arial Narrow" panose="020B0606020202030204" pitchFamily="34" charset="0"/>
                <a:cs typeface="Arial" panose="020B0604020202020204" pitchFamily="34" charset="0"/>
              </a:rPr>
              <a:t>, საქართველო, ევროპის რეგიონი, დსთ</a:t>
            </a:r>
            <a:r>
              <a:rPr lang="en-US" dirty="0">
                <a:latin typeface="Arial Narrow" panose="020B0606020202030204" pitchFamily="34" charset="0"/>
                <a:cs typeface="Arial" panose="020B0604020202020204" pitchFamily="34" charset="0"/>
              </a:rPr>
              <a:t>, 1990-2016</a:t>
            </a:r>
          </a:p>
        </p:txBody>
      </p:sp>
    </p:spTree>
    <p:extLst>
      <p:ext uri="{BB962C8B-B14F-4D97-AF65-F5344CB8AC3E}">
        <p14:creationId xmlns:p14="http://schemas.microsoft.com/office/powerpoint/2010/main" val="2814427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აივ-ინფექცია შიდსის მართვა</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447800"/>
            <a:ext cx="8229600" cy="3840163"/>
          </a:xfrm>
        </p:spPr>
        <p:txBody>
          <a:bodyPr>
            <a:normAutofit fontScale="77500" lnSpcReduction="20000"/>
          </a:bodyPr>
          <a:lstStyle/>
          <a:p>
            <a:pPr lvl="0">
              <a:spcBef>
                <a:spcPts val="1200"/>
              </a:spcBef>
            </a:pPr>
            <a:r>
              <a:rPr lang="ka-GE" dirty="0"/>
              <a:t>მომზადდა </a:t>
            </a:r>
            <a:r>
              <a:rPr lang="en-US" dirty="0" err="1"/>
              <a:t>აივ</a:t>
            </a:r>
            <a:r>
              <a:rPr lang="en-US" dirty="0"/>
              <a:t>/</a:t>
            </a:r>
            <a:r>
              <a:rPr lang="en-US" dirty="0" err="1"/>
              <a:t>შიდსის</a:t>
            </a:r>
            <a:r>
              <a:rPr lang="en-US" dirty="0"/>
              <a:t> </a:t>
            </a:r>
            <a:r>
              <a:rPr lang="en-US" dirty="0" err="1"/>
              <a:t>პრევენციისა</a:t>
            </a:r>
            <a:r>
              <a:rPr lang="en-US" dirty="0"/>
              <a:t> </a:t>
            </a:r>
            <a:r>
              <a:rPr lang="en-US" dirty="0" err="1"/>
              <a:t>და</a:t>
            </a:r>
            <a:r>
              <a:rPr lang="en-US" dirty="0"/>
              <a:t> </a:t>
            </a:r>
            <a:r>
              <a:rPr lang="en-US" dirty="0" err="1"/>
              <a:t>კონტროლის</a:t>
            </a:r>
            <a:r>
              <a:rPr lang="en-US" dirty="0"/>
              <a:t> 2016-2018 </a:t>
            </a:r>
            <a:r>
              <a:rPr lang="en-US" dirty="0" err="1"/>
              <a:t>წლების</a:t>
            </a:r>
            <a:r>
              <a:rPr lang="en-US" dirty="0"/>
              <a:t> </a:t>
            </a:r>
            <a:r>
              <a:rPr lang="en-US" dirty="0" err="1"/>
              <a:t>ეროვნული</a:t>
            </a:r>
            <a:r>
              <a:rPr lang="en-US" dirty="0"/>
              <a:t> </a:t>
            </a:r>
            <a:r>
              <a:rPr lang="en-US" dirty="0" err="1"/>
              <a:t>სტრატეგი</a:t>
            </a:r>
            <a:r>
              <a:rPr lang="ka-GE" dirty="0" smtClean="0"/>
              <a:t>ა, მიმდინარეობს მუშაობა ახალ სტრატეგიაზე</a:t>
            </a:r>
          </a:p>
          <a:p>
            <a:pPr lvl="0">
              <a:spcBef>
                <a:spcPts val="1200"/>
              </a:spcBef>
            </a:pPr>
            <a:r>
              <a:rPr lang="ka-GE" dirty="0" smtClean="0"/>
              <a:t>ქვეყანაში უზრუნველყოფილია ანტირეტროვირუსულ პრეპარატებზე უნივერსალური ხელმისაწვდომობა</a:t>
            </a:r>
            <a:endParaRPr lang="ka-GE" dirty="0"/>
          </a:p>
          <a:p>
            <a:pPr lvl="0">
              <a:spcBef>
                <a:spcPts val="1200"/>
              </a:spcBef>
            </a:pPr>
            <a:r>
              <a:rPr lang="ka-GE" dirty="0" smtClean="0"/>
              <a:t>2015 </a:t>
            </a:r>
            <a:r>
              <a:rPr lang="ka-GE" dirty="0"/>
              <a:t>წლიდან სახელმწიფო მთლიანად უზრუნველყოფს  I რიგის ანიტერტოვირუსულ </a:t>
            </a:r>
            <a:r>
              <a:rPr lang="ka-GE" dirty="0" smtClean="0"/>
              <a:t>მედიკამენტებს</a:t>
            </a:r>
          </a:p>
          <a:p>
            <a:pPr lvl="0">
              <a:spcBef>
                <a:spcPts val="1200"/>
              </a:spcBef>
            </a:pPr>
            <a:r>
              <a:rPr lang="ka-GE" dirty="0" smtClean="0"/>
              <a:t>2017 წ. სახელმწიფოს მიერ უზრუნველყოფილია II </a:t>
            </a:r>
            <a:r>
              <a:rPr lang="ka-GE" dirty="0"/>
              <a:t>რიგის მედიკამენტების 25</a:t>
            </a:r>
            <a:r>
              <a:rPr lang="ka-GE" dirty="0" smtClean="0"/>
              <a:t>%, 2018 წ. - 50%; 2020 წელს 100%</a:t>
            </a:r>
          </a:p>
          <a:p>
            <a:pPr lvl="0">
              <a:spcBef>
                <a:spcPts val="1200"/>
              </a:spcBef>
            </a:pPr>
            <a:r>
              <a:rPr lang="ka-GE" dirty="0" smtClean="0"/>
              <a:t>2015-2016 </a:t>
            </a:r>
            <a:r>
              <a:rPr lang="ka-GE" dirty="0"/>
              <a:t>წლებში აივ ინფექციის ახალი შემთხევების გამოვლენის მატების ფონზე, 2017 წელს პირველად დაფიქსირდა აივ ინფეციის ინციდენტობის (გამოვლენილი ახალი  შემთხვევები) შემცირება 12%-</a:t>
            </a:r>
            <a:r>
              <a:rPr lang="ka-GE" dirty="0" smtClean="0"/>
              <a:t>ით</a:t>
            </a:r>
            <a:endParaRPr lang="en-US" dirty="0"/>
          </a:p>
          <a:p>
            <a:pPr>
              <a:spcBef>
                <a:spcPts val="1200"/>
              </a:spcBef>
            </a:pPr>
            <a:endParaRPr lang="en-US" dirty="0"/>
          </a:p>
        </p:txBody>
      </p:sp>
    </p:spTree>
    <p:extLst>
      <p:ext uri="{BB962C8B-B14F-4D97-AF65-F5344CB8AC3E}">
        <p14:creationId xmlns:p14="http://schemas.microsoft.com/office/powerpoint/2010/main" val="37049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
            <a:ext cx="822960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ტუბერკულოზის მართვა</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066800"/>
            <a:ext cx="8534400" cy="3840163"/>
          </a:xfrm>
        </p:spPr>
        <p:txBody>
          <a:bodyPr>
            <a:noAutofit/>
          </a:bodyPr>
          <a:lstStyle/>
          <a:p>
            <a:pPr>
              <a:spcBef>
                <a:spcPts val="1200"/>
              </a:spcBef>
            </a:pPr>
            <a:r>
              <a:rPr lang="ka-GE" sz="1400" dirty="0"/>
              <a:t>ჯანმრთელობის მსოფლიო ორგანიზაციის შეფასებით, საქართველოში უკანასკნელ წლებში აღინიშნება ტუბერკულოზის ინციდენტობისა და პრევალენტობის მაჩვენებლების კლების ტენდენცია</a:t>
            </a:r>
            <a:endParaRPr lang="en-US" sz="1400" dirty="0"/>
          </a:p>
          <a:p>
            <a:pPr lvl="0">
              <a:spcBef>
                <a:spcPts val="1200"/>
              </a:spcBef>
            </a:pPr>
            <a:r>
              <a:rPr lang="ka-GE" sz="1400" dirty="0" smtClean="0"/>
              <a:t>მომზადდა </a:t>
            </a:r>
            <a:r>
              <a:rPr lang="en-US" sz="1400" dirty="0" err="1" smtClean="0"/>
              <a:t>ტუბერკულოზის</a:t>
            </a:r>
            <a:r>
              <a:rPr lang="en-US" sz="1400" dirty="0" smtClean="0"/>
              <a:t> </a:t>
            </a:r>
            <a:r>
              <a:rPr lang="en-US" sz="1400" dirty="0" err="1"/>
              <a:t>კონტროლის</a:t>
            </a:r>
            <a:r>
              <a:rPr lang="en-US" sz="1400" dirty="0"/>
              <a:t> 2016-2020 </a:t>
            </a:r>
            <a:r>
              <a:rPr lang="en-US" sz="1400" dirty="0" err="1"/>
              <a:t>წლების</a:t>
            </a:r>
            <a:r>
              <a:rPr lang="en-US" sz="1400" dirty="0"/>
              <a:t> </a:t>
            </a:r>
            <a:r>
              <a:rPr lang="en-US" sz="1400" dirty="0" err="1"/>
              <a:t>ეროვნული</a:t>
            </a:r>
            <a:r>
              <a:rPr lang="en-US" sz="1400" dirty="0"/>
              <a:t> </a:t>
            </a:r>
            <a:r>
              <a:rPr lang="en-US" sz="1400" dirty="0" err="1" smtClean="0"/>
              <a:t>სტრატეგი</a:t>
            </a:r>
            <a:r>
              <a:rPr lang="ka-GE" sz="1400" dirty="0" smtClean="0"/>
              <a:t>ა</a:t>
            </a:r>
          </a:p>
          <a:p>
            <a:pPr lvl="0">
              <a:spcBef>
                <a:spcPts val="1200"/>
              </a:spcBef>
            </a:pPr>
            <a:r>
              <a:rPr lang="ka-GE" sz="1400" dirty="0" smtClean="0"/>
              <a:t>2014 წლიდან პაციენტები უზრუნველყოფილი არიან ახალი თაობის მედიკამენტებით (ბედაქილინი და დელამანიდი)</a:t>
            </a:r>
          </a:p>
          <a:p>
            <a:pPr lvl="0">
              <a:spcBef>
                <a:spcPts val="1200"/>
              </a:spcBef>
            </a:pPr>
            <a:r>
              <a:rPr lang="ka-GE" sz="1400" dirty="0" smtClean="0"/>
              <a:t>ტუბერკულოზის </a:t>
            </a:r>
            <a:r>
              <a:rPr lang="ka-GE" sz="1400" dirty="0"/>
              <a:t>პროგრამის ფარგლებში 15 სამედიცინო დაწესებულებაში დაიწყო ჯინ ექსპერტ კვლევების პილოტური პროექტი</a:t>
            </a:r>
            <a:endParaRPr lang="en-US" sz="1400" dirty="0"/>
          </a:p>
          <a:p>
            <a:pPr>
              <a:spcBef>
                <a:spcPts val="1200"/>
              </a:spcBef>
            </a:pPr>
            <a:r>
              <a:rPr lang="ka-GE" sz="1400" dirty="0" smtClean="0"/>
              <a:t>ტუბერკულოზის </a:t>
            </a:r>
            <a:r>
              <a:rPr lang="ka-GE" sz="1400" dirty="0"/>
              <a:t>მართვის ამბულატორიული მოდელის შემუშავება და დანერგვა (</a:t>
            </a:r>
            <a:r>
              <a:rPr lang="en-US" sz="1400" dirty="0"/>
              <a:t>GF TB REP)</a:t>
            </a:r>
            <a:endParaRPr lang="ka-GE" sz="1400" dirty="0"/>
          </a:p>
          <a:p>
            <a:pPr>
              <a:spcBef>
                <a:spcPts val="1200"/>
              </a:spcBef>
            </a:pPr>
            <a:r>
              <a:rPr lang="en-US" sz="1400" dirty="0" err="1" smtClean="0"/>
              <a:t>სენსიტიური</a:t>
            </a:r>
            <a:r>
              <a:rPr lang="en-US" sz="1400" dirty="0" smtClean="0"/>
              <a:t> </a:t>
            </a:r>
            <a:r>
              <a:rPr lang="en-US" sz="1400" dirty="0" err="1"/>
              <a:t>და</a:t>
            </a:r>
            <a:r>
              <a:rPr lang="en-US" sz="1400" dirty="0"/>
              <a:t> </a:t>
            </a:r>
            <a:r>
              <a:rPr lang="en-US" sz="1400" dirty="0" err="1"/>
              <a:t>რეზისტენტული</a:t>
            </a:r>
            <a:r>
              <a:rPr lang="en-US" sz="1400" dirty="0"/>
              <a:t> </a:t>
            </a:r>
            <a:r>
              <a:rPr lang="en-US" sz="1400" dirty="0" err="1"/>
              <a:t>ფორმის</a:t>
            </a:r>
            <a:r>
              <a:rPr lang="en-US" sz="1400" dirty="0"/>
              <a:t> </a:t>
            </a:r>
            <a:r>
              <a:rPr lang="en-US" sz="1400" dirty="0" err="1"/>
              <a:t>ტუბერკულოზით</a:t>
            </a:r>
            <a:r>
              <a:rPr lang="en-US" sz="1400" dirty="0"/>
              <a:t> </a:t>
            </a:r>
            <a:r>
              <a:rPr lang="en-US" sz="1400" dirty="0" err="1"/>
              <a:t>დაავადებულ</a:t>
            </a:r>
            <a:r>
              <a:rPr lang="en-US" sz="1400" dirty="0"/>
              <a:t> </a:t>
            </a:r>
            <a:r>
              <a:rPr lang="en-US" sz="1400" dirty="0" err="1"/>
              <a:t>პაციენტთა</a:t>
            </a:r>
            <a:r>
              <a:rPr lang="en-US" sz="1400" dirty="0"/>
              <a:t> </a:t>
            </a:r>
            <a:r>
              <a:rPr lang="en-US" sz="1400" dirty="0" err="1"/>
              <a:t>მკურნალობაზე</a:t>
            </a:r>
            <a:r>
              <a:rPr lang="en-US" sz="1400" dirty="0"/>
              <a:t> </a:t>
            </a:r>
            <a:r>
              <a:rPr lang="en-US" sz="1400" dirty="0" err="1"/>
              <a:t>დამყოლობის</a:t>
            </a:r>
            <a:r>
              <a:rPr lang="en-US" sz="1400" dirty="0"/>
              <a:t> </a:t>
            </a:r>
            <a:r>
              <a:rPr lang="en-US" sz="1400" dirty="0" err="1"/>
              <a:t>გაუმჯობესების</a:t>
            </a:r>
            <a:r>
              <a:rPr lang="en-US" sz="1400" dirty="0"/>
              <a:t> </a:t>
            </a:r>
            <a:r>
              <a:rPr lang="en-US" sz="1400" dirty="0" err="1"/>
              <a:t>მიზნით</a:t>
            </a:r>
            <a:r>
              <a:rPr lang="en-US" sz="1400" dirty="0"/>
              <a:t>, </a:t>
            </a:r>
            <a:r>
              <a:rPr lang="ka-GE" sz="1400" dirty="0"/>
              <a:t>2015 წლიდან დაიწყო </a:t>
            </a:r>
            <a:r>
              <a:rPr lang="en-US" sz="1400" dirty="0" err="1"/>
              <a:t>რეზისტენტული</a:t>
            </a:r>
            <a:r>
              <a:rPr lang="en-US" sz="1400" dirty="0"/>
              <a:t> </a:t>
            </a:r>
            <a:r>
              <a:rPr lang="en-US" sz="1400" dirty="0" err="1"/>
              <a:t>ფორმის</a:t>
            </a:r>
            <a:r>
              <a:rPr lang="en-US" sz="1400" dirty="0"/>
              <a:t> </a:t>
            </a:r>
            <a:r>
              <a:rPr lang="en-US" sz="1400" dirty="0" err="1"/>
              <a:t>ტუბერკულოზით</a:t>
            </a:r>
            <a:r>
              <a:rPr lang="en-US" sz="1400" dirty="0"/>
              <a:t> </a:t>
            </a:r>
            <a:r>
              <a:rPr lang="en-US" sz="1400" dirty="0" err="1"/>
              <a:t>დაავადებულთა</a:t>
            </a:r>
            <a:r>
              <a:rPr lang="en-US" sz="1400" dirty="0"/>
              <a:t> </a:t>
            </a:r>
            <a:r>
              <a:rPr lang="en-US" sz="1400" dirty="0" err="1"/>
              <a:t>ფულადი</a:t>
            </a:r>
            <a:r>
              <a:rPr lang="en-US" sz="1400" dirty="0"/>
              <a:t> </a:t>
            </a:r>
            <a:r>
              <a:rPr lang="en-US" sz="1400" dirty="0" err="1"/>
              <a:t>წახალისების</a:t>
            </a:r>
            <a:r>
              <a:rPr lang="en-US" sz="1400" dirty="0"/>
              <a:t> </a:t>
            </a:r>
            <a:r>
              <a:rPr lang="en-US" sz="1400" dirty="0" err="1"/>
              <a:t>დაფინანსება</a:t>
            </a:r>
            <a:r>
              <a:rPr lang="ka-GE" sz="1400" dirty="0"/>
              <a:t>.</a:t>
            </a:r>
            <a:endParaRPr lang="en-US" sz="1400" dirty="0"/>
          </a:p>
          <a:p>
            <a:pPr lvl="0">
              <a:spcBef>
                <a:spcPts val="1200"/>
              </a:spcBef>
            </a:pPr>
            <a:r>
              <a:rPr lang="ka-GE" sz="1400" dirty="0" smtClean="0"/>
              <a:t>2015 </a:t>
            </a:r>
            <a:r>
              <a:rPr lang="ka-GE" sz="1400" dirty="0"/>
              <a:t>წლიდან სახელმწიფო მთლიანად </a:t>
            </a:r>
            <a:r>
              <a:rPr lang="ka-GE" sz="1400" dirty="0" smtClean="0"/>
              <a:t> უზრუნველყოფს  </a:t>
            </a:r>
            <a:r>
              <a:rPr lang="ka-GE" sz="1400" dirty="0"/>
              <a:t>I რიგის ანიტერტოვირუსულ მედიკამენტებს</a:t>
            </a:r>
          </a:p>
          <a:p>
            <a:pPr lvl="0">
              <a:spcBef>
                <a:spcPts val="1200"/>
              </a:spcBef>
            </a:pPr>
            <a:r>
              <a:rPr lang="ka-GE" sz="1400" dirty="0"/>
              <a:t>2017 წ. სახელმწიფოს მიერ უზრუნველყოფილია II რიგის მედიკამენტების 25%, 2018 წ. - 50%; 2020 წელს 100%</a:t>
            </a:r>
          </a:p>
          <a:p>
            <a:pPr>
              <a:spcBef>
                <a:spcPts val="1200"/>
              </a:spcBef>
            </a:pPr>
            <a:endParaRPr lang="en-US" sz="1400" dirty="0"/>
          </a:p>
        </p:txBody>
      </p:sp>
    </p:spTree>
    <p:extLst>
      <p:ext uri="{BB962C8B-B14F-4D97-AF65-F5344CB8AC3E}">
        <p14:creationId xmlns:p14="http://schemas.microsoft.com/office/powerpoint/2010/main" val="347201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ka-GE" dirty="0" smtClean="0"/>
              <a:t>სამეგრელო-ზემო სვანეთის პილოტი</a:t>
            </a:r>
            <a:endParaRPr lang="en-US" dirty="0"/>
          </a:p>
        </p:txBody>
      </p:sp>
      <p:sp>
        <p:nvSpPr>
          <p:cNvPr id="3" name="Content Placeholder 2"/>
          <p:cNvSpPr>
            <a:spLocks noGrp="1"/>
          </p:cNvSpPr>
          <p:nvPr>
            <p:ph idx="1"/>
          </p:nvPr>
        </p:nvSpPr>
        <p:spPr>
          <a:xfrm>
            <a:off x="457200" y="1905000"/>
            <a:ext cx="8229600" cy="3840163"/>
          </a:xfrm>
        </p:spPr>
        <p:txBody>
          <a:bodyPr>
            <a:normAutofit fontScale="92500"/>
          </a:bodyPr>
          <a:lstStyle/>
          <a:p>
            <a:pPr marL="0" indent="0">
              <a:buNone/>
            </a:pPr>
            <a:r>
              <a:rPr lang="en-US" sz="2400" b="1" dirty="0" smtClean="0">
                <a:solidFill>
                  <a:srgbClr val="FF0000"/>
                </a:solidFill>
              </a:rPr>
              <a:t> HCV, TB and HIV </a:t>
            </a:r>
            <a:r>
              <a:rPr lang="ka-GE" sz="2400" b="1" dirty="0" smtClean="0">
                <a:solidFill>
                  <a:srgbClr val="FF0000"/>
                </a:solidFill>
              </a:rPr>
              <a:t>გამოვლენის ინტეგრაცია პირველადი ჯანდაცვის რგოლში სამეგრელო-ზემო სვანეთის რეგიონში</a:t>
            </a:r>
          </a:p>
          <a:p>
            <a:pPr>
              <a:buFont typeface="Wingdings" panose="05000000000000000000" pitchFamily="2" charset="2"/>
              <a:buChar char="ü"/>
            </a:pPr>
            <a:r>
              <a:rPr lang="en-US" sz="2100" dirty="0"/>
              <a:t>TB</a:t>
            </a:r>
            <a:r>
              <a:rPr lang="ka-GE" sz="2100" dirty="0"/>
              <a:t> </a:t>
            </a:r>
            <a:r>
              <a:rPr lang="ka-GE" dirty="0"/>
              <a:t>/ </a:t>
            </a:r>
            <a:r>
              <a:rPr lang="en-US" dirty="0"/>
              <a:t>HIC / HCV </a:t>
            </a:r>
            <a:r>
              <a:rPr lang="ka-GE" dirty="0"/>
              <a:t>სკრინინგისა და ადრეული დაავადების გამოვლენის ეფექტური ინტეგრაციისათვის </a:t>
            </a:r>
            <a:r>
              <a:rPr lang="ka-GE" dirty="0" smtClean="0"/>
              <a:t>ადგილობრივი </a:t>
            </a:r>
            <a:r>
              <a:rPr lang="ka-GE" dirty="0"/>
              <a:t>საჯარო-კერძო პარტნიორობის შემუშავება</a:t>
            </a:r>
            <a:r>
              <a:rPr lang="ka-GE" dirty="0" smtClean="0"/>
              <a:t>;</a:t>
            </a:r>
            <a:endParaRPr lang="en-US" dirty="0" smtClean="0"/>
          </a:p>
          <a:p>
            <a:pPr>
              <a:buFont typeface="Wingdings" panose="05000000000000000000" pitchFamily="2" charset="2"/>
              <a:buChar char="ü"/>
            </a:pPr>
            <a:r>
              <a:rPr lang="ka-GE" dirty="0"/>
              <a:t>ინტეგრირებული </a:t>
            </a:r>
            <a:r>
              <a:rPr lang="en-US" dirty="0"/>
              <a:t>TB</a:t>
            </a:r>
            <a:r>
              <a:rPr lang="ka-GE" dirty="0" smtClean="0"/>
              <a:t> </a:t>
            </a:r>
            <a:r>
              <a:rPr lang="ka-GE" dirty="0"/>
              <a:t>/ </a:t>
            </a:r>
            <a:r>
              <a:rPr lang="en-US" dirty="0"/>
              <a:t>HIC / HCV </a:t>
            </a:r>
            <a:r>
              <a:rPr lang="ka-GE" dirty="0"/>
              <a:t>სკრინინგის </a:t>
            </a:r>
            <a:r>
              <a:rPr lang="ka-GE" dirty="0" smtClean="0"/>
              <a:t>განვითარების </a:t>
            </a:r>
            <a:r>
              <a:rPr lang="ka-GE" dirty="0"/>
              <a:t>გზით </a:t>
            </a:r>
            <a:r>
              <a:rPr lang="ka-GE" dirty="0" smtClean="0"/>
              <a:t>პირველადი ჯანდაცვის ცენტრების გაძლიერება; </a:t>
            </a:r>
            <a:endParaRPr lang="en-US" dirty="0" smtClean="0"/>
          </a:p>
          <a:p>
            <a:pPr>
              <a:buFont typeface="Wingdings" panose="05000000000000000000" pitchFamily="2" charset="2"/>
              <a:buChar char="ü"/>
            </a:pPr>
            <a:r>
              <a:rPr lang="ka-GE" dirty="0" smtClean="0"/>
              <a:t>რეგიონალურ დონეზე სერვისის მიმწოდებლების გაჩენა და სპეციალიზებულ კლინიკებში ეფექტური რეფერალის სისტემის შემუშავება.</a:t>
            </a:r>
          </a:p>
          <a:p>
            <a:pPr marL="0" indent="0">
              <a:buNone/>
            </a:pPr>
            <a:endParaRPr lang="en-US" dirty="0"/>
          </a:p>
        </p:txBody>
      </p:sp>
    </p:spTree>
    <p:extLst>
      <p:ext uri="{BB962C8B-B14F-4D97-AF65-F5344CB8AC3E}">
        <p14:creationId xmlns:p14="http://schemas.microsoft.com/office/powerpoint/2010/main" val="74644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43000"/>
          </a:xfrm>
        </p:spPr>
        <p:txBody>
          <a:bodyPr>
            <a:noAutofit/>
          </a:bodyPr>
          <a:lstStyle/>
          <a:p>
            <a:r>
              <a:rPr lang="ka-GE" sz="3200" b="1" dirty="0"/>
              <a:t>გლობალური ფონდის დაფინანსებიდან გადასვლისა და პროგრამული მდგრადობის </a:t>
            </a:r>
            <a:r>
              <a:rPr lang="ka-GE" sz="3200" b="1" dirty="0" smtClean="0"/>
              <a:t>გეგმა</a:t>
            </a:r>
            <a:endParaRPr lang="en-US" sz="3200" dirty="0"/>
          </a:p>
        </p:txBody>
      </p:sp>
      <p:sp>
        <p:nvSpPr>
          <p:cNvPr id="3" name="Content Placeholder 2"/>
          <p:cNvSpPr>
            <a:spLocks noGrp="1"/>
          </p:cNvSpPr>
          <p:nvPr>
            <p:ph idx="1"/>
          </p:nvPr>
        </p:nvSpPr>
        <p:spPr>
          <a:xfrm>
            <a:off x="476884" y="3581400"/>
            <a:ext cx="8229600" cy="3200400"/>
          </a:xfrm>
        </p:spPr>
        <p:txBody>
          <a:bodyPr>
            <a:normAutofit/>
          </a:bodyPr>
          <a:lstStyle/>
          <a:p>
            <a:pPr marL="0" indent="0" algn="ctr">
              <a:buNone/>
            </a:pPr>
            <a:r>
              <a:rPr lang="ka-GE" sz="2400" dirty="0" smtClean="0">
                <a:ln>
                  <a:solidFill>
                    <a:srgbClr val="22698F"/>
                  </a:solidFill>
                </a:ln>
                <a:solidFill>
                  <a:srgbClr val="000000"/>
                </a:solidFill>
                <a:ea typeface="Times New Roman" panose="02020603050405020304" pitchFamily="18" charset="0"/>
                <a:cs typeface="Calibri" panose="020F0502020204030204" pitchFamily="34" charset="0"/>
              </a:rPr>
              <a:t>მიზანი: 2022 </a:t>
            </a:r>
            <a:r>
              <a:rPr lang="ka-GE" sz="2400" dirty="0">
                <a:ln>
                  <a:solidFill>
                    <a:srgbClr val="22698F"/>
                  </a:solidFill>
                </a:ln>
                <a:solidFill>
                  <a:srgbClr val="000000"/>
                </a:solidFill>
                <a:ea typeface="Times New Roman" panose="02020603050405020304" pitchFamily="18" charset="0"/>
                <a:cs typeface="Calibri" panose="020F0502020204030204" pitchFamily="34" charset="0"/>
              </a:rPr>
              <a:t>წლისთვის უზრუნველყოს აივ-ზე </a:t>
            </a:r>
            <a:r>
              <a:rPr lang="en-US" sz="2400" dirty="0">
                <a:ln>
                  <a:solidFill>
                    <a:srgbClr val="22698F"/>
                  </a:solidFill>
                </a:ln>
                <a:solidFill>
                  <a:srgbClr val="000000"/>
                </a:solidFill>
                <a:ea typeface="Times New Roman" panose="02020603050405020304" pitchFamily="18" charset="0"/>
                <a:cs typeface="Calibri" panose="020F0502020204030204" pitchFamily="34" charset="0"/>
              </a:rPr>
              <a:t>დ</a:t>
            </a:r>
            <a:r>
              <a:rPr lang="ka-GE" sz="2400" dirty="0">
                <a:ln>
                  <a:solidFill>
                    <a:srgbClr val="22698F"/>
                  </a:solidFill>
                </a:ln>
                <a:solidFill>
                  <a:srgbClr val="000000"/>
                </a:solidFill>
                <a:ea typeface="Times New Roman" panose="02020603050405020304" pitchFamily="18" charset="0"/>
                <a:cs typeface="Calibri" panose="020F0502020204030204" pitchFamily="34" charset="0"/>
              </a:rPr>
              <a:t>ა ტუბერკულოზზე ეროვნული რეაგირების შეუფერხებელი გადასვლა გლობალური ფონდის დაფინანსებიდან სრულად ეროვნულ </a:t>
            </a:r>
            <a:r>
              <a:rPr lang="ka-GE" sz="2400" dirty="0" smtClean="0">
                <a:ln>
                  <a:solidFill>
                    <a:srgbClr val="22698F"/>
                  </a:solidFill>
                </a:ln>
                <a:solidFill>
                  <a:srgbClr val="000000"/>
                </a:solidFill>
                <a:ea typeface="Times New Roman" panose="02020603050405020304" pitchFamily="18" charset="0"/>
                <a:cs typeface="Calibri" panose="020F0502020204030204" pitchFamily="34" charset="0"/>
              </a:rPr>
              <a:t>დაფინანსებაზე</a:t>
            </a:r>
            <a:endParaRPr lang="en-US" sz="2400" dirty="0">
              <a:ln>
                <a:solidFill>
                  <a:srgbClr val="22698F"/>
                </a:solidFill>
              </a:ln>
              <a:ea typeface="Times New Roman" panose="02020603050405020304" pitchFamily="18" charset="0"/>
              <a:cs typeface="Times New Roman" panose="02020603050405020304" pitchFamily="18" charset="0"/>
            </a:endParaRPr>
          </a:p>
          <a:p>
            <a:endParaRPr lang="en-US" sz="2400" dirty="0"/>
          </a:p>
        </p:txBody>
      </p:sp>
      <p:pic>
        <p:nvPicPr>
          <p:cNvPr id="4" name="Picture 4" descr="http://www.moh.gov.ge/imgs/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4" y="219518"/>
            <a:ext cx="1346589" cy="1152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cM Blank"/>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33600" y="350606"/>
            <a:ext cx="1600200" cy="824865"/>
          </a:xfrm>
          <a:prstGeom prst="rect">
            <a:avLst/>
          </a:prstGeom>
          <a:noFill/>
          <a:ln>
            <a:noFill/>
          </a:ln>
        </p:spPr>
      </p:pic>
      <p:pic>
        <p:nvPicPr>
          <p:cNvPr id="6" name="Picture 6" descr="http://www.ncdc.ge/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4199"/>
            <a:ext cx="1219200" cy="860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ratio International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327703"/>
            <a:ext cx="2694140" cy="7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1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33801890"/>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07055459"/>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1200329"/>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დედათა სიკვდილობა 100000 ცოცხალშობილზე, საქართველო, ევროკავშირი, ევროპის რეგიონი , </a:t>
            </a:r>
            <a:r>
              <a:rPr lang="en-US" dirty="0" smtClean="0">
                <a:latin typeface="Arial Narrow" panose="020B0606020202030204" pitchFamily="34" charset="0"/>
                <a:cs typeface="Arial" panose="020B0604020202020204" pitchFamily="34" charset="0"/>
              </a:rPr>
              <a:t>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5105400" y="18871"/>
            <a:ext cx="4191000" cy="1200329"/>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ჩვილ ბავშვთა სიკვდილობა 1000 ცოცხალშობილზე</a:t>
            </a:r>
            <a:r>
              <a:rPr lang="ka-GE" b="1" dirty="0">
                <a:latin typeface="Arial Narrow" panose="020B0606020202030204" pitchFamily="34" charset="0"/>
                <a:cs typeface="Arial" panose="020B0604020202020204" pitchFamily="34" charset="0"/>
              </a:rPr>
              <a:t>, საქართველო, ევროკავშირი, ევროპის რეგიონი , </a:t>
            </a:r>
            <a:endParaRPr lang="ka-GE" b="1" dirty="0" smtClean="0">
              <a:latin typeface="Arial Narrow" panose="020B0606020202030204" pitchFamily="34" charset="0"/>
              <a:cs typeface="Arial" panose="020B0604020202020204" pitchFamily="34" charset="0"/>
            </a:endParaRPr>
          </a:p>
          <a:p>
            <a:r>
              <a:rPr lang="en-US" dirty="0" smtClean="0">
                <a:latin typeface="Arial Narrow" panose="020B0606020202030204" pitchFamily="34" charset="0"/>
                <a:cs typeface="Arial" panose="020B0604020202020204" pitchFamily="34" charset="0"/>
              </a:rPr>
              <a:t>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4612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რუკაზე გადასვლ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795401" cy="198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a:xfrm>
            <a:off x="457200" y="304800"/>
            <a:ext cx="8229600" cy="685800"/>
          </a:xfrm>
        </p:spPr>
        <p:txBody>
          <a:bodyPr>
            <a:normAutofit/>
          </a:bodyPr>
          <a:lstStyle/>
          <a:p>
            <a:pPr algn="l" eaLnBrk="1" hangingPunct="1"/>
            <a:r>
              <a:rPr lang="ka-GE" altLang="en-US" sz="2800" dirty="0" smtClean="0">
                <a:solidFill>
                  <a:srgbClr val="002060"/>
                </a:solidFill>
                <a:effectLst/>
                <a:latin typeface="Arial" panose="020B0604020202020204" pitchFamily="34" charset="0"/>
                <a:cs typeface="Arial" panose="020B0604020202020204" pitchFamily="34" charset="0"/>
              </a:rPr>
              <a:t>დედათა და ბავშვთა ჯანმრთელობა</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152400" y="914400"/>
            <a:ext cx="8991600" cy="4662264"/>
          </a:xfrm>
        </p:spPr>
        <p:txBody>
          <a:bodyPr>
            <a:noAutofit/>
          </a:bodyPr>
          <a:lstStyle/>
          <a:p>
            <a:pPr marL="342900" lvl="1" indent="-342900">
              <a:spcBef>
                <a:spcPts val="600"/>
              </a:spcBef>
              <a:buFont typeface="Arial" charset="0"/>
              <a:buChar char="•"/>
            </a:pPr>
            <a:r>
              <a:rPr lang="ka-GE" dirty="0" smtClean="0"/>
              <a:t>დედათა და ახალშობილთა ჯანმრთელობის ხელშეწყობის სტარტეგია </a:t>
            </a:r>
            <a:r>
              <a:rPr lang="en-GB" dirty="0" smtClean="0"/>
              <a:t>2017-2030 </a:t>
            </a:r>
            <a:r>
              <a:rPr lang="ka-GE" dirty="0" smtClean="0"/>
              <a:t>და სამოქმედო გეგმა</a:t>
            </a:r>
            <a:r>
              <a:rPr lang="en-GB" dirty="0" smtClean="0"/>
              <a:t> 2017-2019</a:t>
            </a:r>
          </a:p>
          <a:p>
            <a:r>
              <a:rPr lang="ka-GE" dirty="0" smtClean="0"/>
              <a:t>პერინატალური სერვისების რეგიომალიზაციის „ოქროს“ მოდელი - 2015-2017</a:t>
            </a:r>
            <a:endParaRPr lang="en-US" sz="2000" dirty="0"/>
          </a:p>
          <a:p>
            <a:pPr marL="342900" lvl="1" indent="-342900">
              <a:spcBef>
                <a:spcPts val="600"/>
              </a:spcBef>
              <a:buFont typeface="Arial" charset="0"/>
              <a:buChar char="•"/>
            </a:pPr>
            <a:r>
              <a:rPr lang="ka-GE" dirty="0" smtClean="0"/>
              <a:t>დედიდან ბავშვზე სიფილისის გადაცემის ელიმინაციის სტრატეგია </a:t>
            </a:r>
          </a:p>
          <a:p>
            <a:pPr marL="342900" lvl="1" indent="-342900">
              <a:spcBef>
                <a:spcPts val="600"/>
              </a:spcBef>
              <a:buFont typeface="Arial" charset="0"/>
              <a:buChar char="•"/>
            </a:pPr>
            <a:r>
              <a:rPr lang="ka-GE" dirty="0" smtClean="0"/>
              <a:t>ახალშობილთა სმენის სკრინინგის პროგრამა </a:t>
            </a:r>
          </a:p>
          <a:p>
            <a:pPr marL="342900" lvl="1" indent="-342900">
              <a:spcBef>
                <a:spcPts val="600"/>
              </a:spcBef>
              <a:buFont typeface="Arial" charset="0"/>
              <a:buChar char="•"/>
            </a:pPr>
            <a:r>
              <a:rPr lang="ka-GE" dirty="0" smtClean="0"/>
              <a:t>8 ანტენატალური  ვიზიტის დაფინანსება </a:t>
            </a:r>
          </a:p>
          <a:p>
            <a:pPr marL="342900" lvl="1" indent="-342900">
              <a:spcBef>
                <a:spcPts val="600"/>
              </a:spcBef>
              <a:buFont typeface="Arial" charset="0"/>
              <a:buChar char="•"/>
            </a:pPr>
            <a:r>
              <a:rPr lang="ka-GE" dirty="0" smtClean="0"/>
              <a:t>სელექტიური კონტრაქტირება </a:t>
            </a:r>
          </a:p>
          <a:p>
            <a:pPr marL="342900" lvl="1" indent="-342900">
              <a:spcBef>
                <a:spcPts val="600"/>
              </a:spcBef>
              <a:buFont typeface="Arial" charset="0"/>
              <a:buChar char="•"/>
            </a:pPr>
            <a:r>
              <a:rPr lang="ru-RU" cap="small" dirty="0"/>
              <a:t>2018-2019 წლების საქართველოს </a:t>
            </a:r>
            <a:r>
              <a:rPr lang="ka-GE" cap="small" dirty="0"/>
              <a:t>დედიდან შვილზე </a:t>
            </a:r>
            <a:r>
              <a:rPr lang="ru-RU" cap="small" dirty="0"/>
              <a:t>აივ ინფქციისა და სიფილისის გ</a:t>
            </a:r>
            <a:r>
              <a:rPr lang="ka-GE" cap="small" dirty="0"/>
              <a:t>ადაცემის ელიმინაციის სამოქმედო გეგმა </a:t>
            </a:r>
            <a:r>
              <a:rPr lang="en-US" cap="small" dirty="0" smtClean="0"/>
              <a:t> </a:t>
            </a:r>
          </a:p>
          <a:p>
            <a:pPr marL="342900" lvl="1" indent="-342900">
              <a:spcBef>
                <a:spcPts val="600"/>
              </a:spcBef>
              <a:buFont typeface="Arial" charset="0"/>
              <a:buChar char="•"/>
            </a:pPr>
            <a:r>
              <a:rPr lang="ka-GE" cap="small" dirty="0" smtClean="0"/>
              <a:t>სელექტიური კონტრაქტირება - მშობიარობა, საკეისრო კვეთა და ანტენატალური მომსახურება </a:t>
            </a:r>
            <a:r>
              <a:rPr lang="en-US" altLang="en-US" dirty="0" smtClean="0"/>
              <a:t> </a:t>
            </a:r>
            <a:endParaRPr lang="en-US" altLang="en-US" dirty="0"/>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ka-GE" sz="2800" b="1" dirty="0" smtClean="0">
                <a:solidFill>
                  <a:srgbClr val="002060"/>
                </a:solidFill>
                <a:effectLst/>
                <a:latin typeface="+mn-lt"/>
              </a:rPr>
              <a:t>ჯანდაცვის მართვის საინფორმაციო სისტემები</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lvl="1" indent="-342900">
              <a:buFont typeface="Wingdings" panose="05000000000000000000" pitchFamily="2" charset="2"/>
              <a:buChar char="§"/>
            </a:pPr>
            <a:r>
              <a:rPr lang="ka-GE" dirty="0" smtClean="0">
                <a:latin typeface="Arial" panose="020B0604020202020204" pitchFamily="34" charset="0"/>
                <a:cs typeface="Arial" panose="020B0604020202020204" pitchFamily="34" charset="0"/>
              </a:rPr>
              <a:t>დაბადება-გარდაცვალების რეგისტრაციის ელექტრონული სისტემა </a:t>
            </a:r>
            <a:r>
              <a:rPr lang="en-US" dirty="0" smtClean="0"/>
              <a:t>(s2011)</a:t>
            </a:r>
            <a:endParaRPr lang="en-US" dirty="0"/>
          </a:p>
          <a:p>
            <a:pPr lvl="1" indent="-342900">
              <a:buFont typeface="Wingdings" panose="05000000000000000000" pitchFamily="2" charset="2"/>
              <a:buChar char="§"/>
            </a:pPr>
            <a:r>
              <a:rPr lang="ka-GE" dirty="0" smtClean="0"/>
              <a:t>ჰოსპიტალური და ამბულატორიული შემთხვევების რეგისტრაციის ელექტრონული სისტემა </a:t>
            </a:r>
            <a:r>
              <a:rPr lang="en-US" dirty="0" smtClean="0"/>
              <a:t>(2014)</a:t>
            </a:r>
            <a:endParaRPr lang="en-US" dirty="0"/>
          </a:p>
          <a:p>
            <a:pPr lvl="1" indent="-342900">
              <a:buFont typeface="Wingdings" panose="05000000000000000000" pitchFamily="2" charset="2"/>
              <a:buChar char="§"/>
            </a:pPr>
            <a:r>
              <a:rPr lang="ka-GE" dirty="0" smtClean="0"/>
              <a:t>კიბოს რეგისტრი </a:t>
            </a:r>
            <a:r>
              <a:rPr lang="en-US" dirty="0" smtClean="0"/>
              <a:t>(2015)</a:t>
            </a:r>
            <a:endParaRPr lang="en-US" dirty="0"/>
          </a:p>
          <a:p>
            <a:pPr lvl="1" indent="-342900">
              <a:buFont typeface="Wingdings" panose="05000000000000000000" pitchFamily="2" charset="2"/>
              <a:buChar char="§"/>
            </a:pPr>
            <a:r>
              <a:rPr lang="ka-GE" dirty="0" smtClean="0"/>
              <a:t>დაბადების რეგისტრი </a:t>
            </a:r>
            <a:r>
              <a:rPr lang="en-US" dirty="0" smtClean="0"/>
              <a:t>- (2016)</a:t>
            </a:r>
          </a:p>
          <a:p>
            <a:pPr lvl="1" indent="-342900">
              <a:buFont typeface="Wingdings" panose="05000000000000000000" pitchFamily="2" charset="2"/>
              <a:buChar char="§"/>
            </a:pPr>
            <a:r>
              <a:rPr lang="ka-GE" dirty="0" smtClean="0"/>
              <a:t>ელექტრონული რეცეპტი</a:t>
            </a:r>
            <a:r>
              <a:rPr lang="en-US" dirty="0" smtClean="0"/>
              <a:t> (2017)</a:t>
            </a:r>
          </a:p>
          <a:p>
            <a:pPr lvl="1" indent="-342900">
              <a:buFont typeface="Wingdings" panose="05000000000000000000" pitchFamily="2" charset="2"/>
              <a:buChar char="§"/>
            </a:pPr>
            <a:r>
              <a:rPr lang="ka-GE" dirty="0" smtClean="0"/>
              <a:t>ელექტრონული სამედიცინო ისტორიები</a:t>
            </a:r>
            <a:r>
              <a:rPr lang="en-US" dirty="0" smtClean="0"/>
              <a:t>(2017)</a:t>
            </a:r>
          </a:p>
          <a:p>
            <a:pPr lvl="1" indent="-342900">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6705599" y="5258289"/>
            <a:ext cx="2418907" cy="1610344"/>
          </a:xfrm>
          <a:prstGeom prst="rect">
            <a:avLst/>
          </a:prstGeom>
        </p:spPr>
      </p:pic>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ka-GE" dirty="0" smtClean="0">
                <a:solidFill>
                  <a:srgbClr val="002060"/>
                </a:solidFill>
                <a:effectLst/>
                <a:latin typeface="Arial" panose="020B0604020202020204" pitchFamily="34" charset="0"/>
                <a:cs typeface="Arial" panose="020B0604020202020204" pitchFamily="34" charset="0"/>
              </a:rPr>
              <a:t>გამოწვევები</a:t>
            </a:r>
            <a:r>
              <a:rPr lang="en-US" dirty="0" smtClean="0">
                <a:solidFill>
                  <a:srgbClr val="002060"/>
                </a:solidFill>
                <a:effectLst/>
                <a:latin typeface="Arial" panose="020B0604020202020204" pitchFamily="34" charset="0"/>
                <a:cs typeface="Arial" panose="020B0604020202020204" pitchFamily="34" charset="0"/>
              </a:rPr>
              <a:t>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r>
              <a:rPr lang="ka-GE" dirty="0" smtClean="0">
                <a:latin typeface="Arial" panose="020B0604020202020204" pitchFamily="34" charset="0"/>
                <a:cs typeface="Arial" panose="020B0604020202020204" pitchFamily="34" charset="0"/>
              </a:rPr>
              <a:t>ჯანდაცვაზე </a:t>
            </a:r>
            <a:r>
              <a:rPr lang="ka-GE" dirty="0">
                <a:latin typeface="Arial" panose="020B0604020202020204" pitchFamily="34" charset="0"/>
                <a:cs typeface="Arial" panose="020B0604020202020204" pitchFamily="34" charset="0"/>
              </a:rPr>
              <a:t>სახელმწიფო დანახარჯები კვლავ დაბალია ევროპის ქვეყნებთან შედარებით</a:t>
            </a:r>
          </a:p>
          <a:p>
            <a:r>
              <a:rPr lang="ka-GE" dirty="0">
                <a:latin typeface="Arial" panose="020B0604020202020204" pitchFamily="34" charset="0"/>
                <a:cs typeface="Arial" panose="020B0604020202020204" pitchFamily="34" charset="0"/>
              </a:rPr>
              <a:t>კვლავ მაღალია ჯანდაცვაზე ჯიბიდან გადახდები</a:t>
            </a:r>
          </a:p>
          <a:p>
            <a:r>
              <a:rPr lang="ka-GE" dirty="0">
                <a:latin typeface="Arial" charset="0"/>
              </a:rPr>
              <a:t>მაღალია ამბულატორიულ მედიკამენტებზე დანახარჯები</a:t>
            </a:r>
          </a:p>
          <a:p>
            <a:r>
              <a:rPr lang="ka-GE" dirty="0">
                <a:latin typeface="Arial" charset="0"/>
              </a:rPr>
              <a:t>მეტი რესურსებია მიმართული მკურნალობაზე, ვიდრე პრევენციაზე </a:t>
            </a:r>
          </a:p>
          <a:p>
            <a:r>
              <a:rPr lang="ka-GE" dirty="0" smtClean="0">
                <a:latin typeface="Arial" charset="0"/>
              </a:rPr>
              <a:t>დასანერგია სტრატეგიული შესყიდვის, </a:t>
            </a:r>
            <a:r>
              <a:rPr lang="ka-GE" dirty="0">
                <a:latin typeface="Arial" charset="0"/>
              </a:rPr>
              <a:t>ხარჯების შეკავების </a:t>
            </a:r>
            <a:r>
              <a:rPr lang="ka-GE" dirty="0" smtClean="0">
                <a:latin typeface="Arial" charset="0"/>
              </a:rPr>
              <a:t>და ხარისხის გაუმჯობესების ახალი </a:t>
            </a:r>
            <a:r>
              <a:rPr lang="ka-GE" dirty="0">
                <a:latin typeface="Arial" charset="0"/>
              </a:rPr>
              <a:t>მექანიზმები</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r" fontAlgn="base">
              <a:spcAft>
                <a:spcPct val="0"/>
              </a:spcAft>
            </a:pPr>
            <a:r>
              <a:rPr lang="ka-GE" dirty="0" smtClean="0">
                <a:solidFill>
                  <a:srgbClr val="C00000"/>
                </a:solidFill>
                <a:latin typeface="Arial" pitchFamily="34" charset="0"/>
                <a:cs typeface="Arial" pitchFamily="34" charset="0"/>
              </a:rPr>
              <a:t>როგორაა შესაძლებელი ეფექტიანობის გაზრდა? </a:t>
            </a:r>
            <a:endParaRPr lang="en-GB"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228600" y="1524000"/>
            <a:ext cx="8229600" cy="4752527"/>
          </a:xfrm>
        </p:spPr>
        <p:txBody>
          <a:bodyPr>
            <a:noAutofit/>
          </a:bodyPr>
          <a:lstStyle/>
          <a:p>
            <a:pPr marL="0" indent="0">
              <a:buNone/>
            </a:pPr>
            <a:r>
              <a:rPr lang="ka-GE" sz="2000" b="1" dirty="0" smtClean="0">
                <a:latin typeface="Arial" panose="020B0604020202020204" pitchFamily="34" charset="0"/>
                <a:cs typeface="Arial" panose="020B0604020202020204" pitchFamily="34" charset="0"/>
              </a:rPr>
              <a:t>მოკლევადიან პერსპექტივაში</a:t>
            </a:r>
            <a:r>
              <a:rPr lang="en-GB" sz="2000"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ჯანდაცვაზე სახელმწიფო ინვესტიციების გაზრდა - დიდია განსხვავება ჯანდაცვაზე არსებულ და საჭირო ბიუჯეტს შორის </a:t>
            </a: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ხარჯთ-ეფექტიან ამბულატორიულ მედიკამენტებზე ხელმისაწვდომობის გაზრდა უკეთესი ჯანმრთელობისა და კეთილდღეობისთვის</a:t>
            </a: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აქტიური შესყიდვისა და სელექტიური კონტრაქტირების მექანიზმების დანერგვა</a:t>
            </a:r>
          </a:p>
          <a:p>
            <a:pPr>
              <a:buFont typeface="Wingdings" panose="05000000000000000000" pitchFamily="2" charset="2"/>
              <a:buChar char="§"/>
            </a:pPr>
            <a:endParaRPr lang="en-GB" sz="2000" b="1" dirty="0" smtClean="0">
              <a:latin typeface="Arial" panose="020B0604020202020204" pitchFamily="34" charset="0"/>
              <a:cs typeface="Arial" panose="020B0604020202020204" pitchFamily="34" charset="0"/>
            </a:endParaRPr>
          </a:p>
          <a:p>
            <a:pPr marL="0" indent="0">
              <a:buNone/>
            </a:pPr>
            <a:r>
              <a:rPr lang="ka-GE" sz="2000" b="1" dirty="0" smtClean="0">
                <a:latin typeface="Arial" panose="020B0604020202020204" pitchFamily="34" charset="0"/>
                <a:cs typeface="Arial" panose="020B0604020202020204" pitchFamily="34" charset="0"/>
              </a:rPr>
              <a:t>საშუალოვადიან პერსპექტივაში </a:t>
            </a:r>
            <a:r>
              <a:rPr lang="en-GB" sz="2000"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შედეგზე დაფუძნებული დაფინანსების მეთოდების დანერგვა</a:t>
            </a:r>
            <a:endParaRPr lang="en-GB"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პირველადი ჯანდაცვის რეფორმირება და ამ სერვისებზე მოთხოვნილების </a:t>
            </a:r>
            <a:r>
              <a:rPr lang="ka-GE" sz="2000" dirty="0" smtClean="0">
                <a:latin typeface="Arial" panose="020B0604020202020204" pitchFamily="34" charset="0"/>
                <a:cs typeface="Arial" panose="020B0604020202020204" pitchFamily="34" charset="0"/>
              </a:rPr>
              <a:t>გაზრდა</a:t>
            </a:r>
          </a:p>
          <a:p>
            <a:pPr>
              <a:buFont typeface="Wingdings" panose="05000000000000000000" pitchFamily="2" charset="2"/>
              <a:buChar char="§"/>
            </a:pPr>
            <a:r>
              <a:rPr lang="ka-GE" sz="2000" dirty="0" smtClean="0">
                <a:latin typeface="Arial" panose="020B0604020202020204" pitchFamily="34" charset="0"/>
                <a:cs typeface="Arial" panose="020B0604020202020204" pitchFamily="34" charset="0"/>
              </a:rPr>
              <a:t>სამედიცინო მომსახურების ხარისხის ამაღლება</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98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www.abandonthecube.com/Content/Georgia%20Regional%20Map%201">
            <a:hlinkClick r:id="rId2"/>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2" name="Title 1"/>
          <p:cNvSpPr>
            <a:spLocks noGrp="1"/>
          </p:cNvSpPr>
          <p:nvPr>
            <p:ph type="title"/>
          </p:nvPr>
        </p:nvSpPr>
        <p:spPr>
          <a:xfrm>
            <a:off x="0" y="152400"/>
            <a:ext cx="925252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დემოგრაფიული და სოციალურ-ეკონომიკური მდგომარება, 2016</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2708920"/>
            <a:ext cx="6744580" cy="1200329"/>
          </a:xfrm>
          <a:prstGeom prst="rect">
            <a:avLst/>
          </a:prstGeom>
          <a:noFill/>
        </p:spPr>
        <p:txBody>
          <a:bodyPr wrap="square" rtlCol="0">
            <a:spAutoFit/>
          </a:bodyPr>
          <a:lstStyle/>
          <a:p>
            <a:r>
              <a:rPr lang="ka-GE" b="1" dirty="0" smtClean="0"/>
              <a:t>დედათა სიკვდილიანობა 100000 ცოცხალშობილზე </a:t>
            </a:r>
            <a:r>
              <a:rPr lang="en-US" b="1" dirty="0" smtClean="0"/>
              <a:t>– </a:t>
            </a:r>
            <a:r>
              <a:rPr lang="ka-GE" b="1" dirty="0" smtClean="0"/>
              <a:t>22.9</a:t>
            </a:r>
            <a:endParaRPr lang="en-US" b="1" dirty="0" smtClean="0"/>
          </a:p>
          <a:p>
            <a:r>
              <a:rPr lang="ka-GE" b="1" dirty="0" smtClean="0"/>
              <a:t>ჩვილ ბავშვთა სიკვდილიანობა 1000 ცოცხალშობილზე </a:t>
            </a:r>
            <a:r>
              <a:rPr lang="en-US" b="1" dirty="0" smtClean="0"/>
              <a:t>– </a:t>
            </a:r>
            <a:r>
              <a:rPr lang="ka-GE" b="1" dirty="0" smtClean="0"/>
              <a:t>9.0</a:t>
            </a:r>
            <a:endParaRPr lang="en-US" b="1" dirty="0" smtClean="0"/>
          </a:p>
          <a:p>
            <a:r>
              <a:rPr lang="ka-GE" b="1" dirty="0" smtClean="0"/>
              <a:t>ხუთ წლამდე ასაკის ბავშვთა სიკვდილიანობა 1000 ცოცხალშობილზე </a:t>
            </a:r>
            <a:r>
              <a:rPr lang="en-US" b="1" dirty="0" smtClean="0"/>
              <a:t> – 2</a:t>
            </a:r>
            <a:r>
              <a:rPr lang="ka-GE" b="1" dirty="0" smtClean="0"/>
              <a:t>0.7</a:t>
            </a:r>
            <a:endParaRPr lang="en-US" b="1" dirty="0" smtClean="0"/>
          </a:p>
        </p:txBody>
      </p:sp>
      <p:sp>
        <p:nvSpPr>
          <p:cNvPr id="9" name="TextBox 8"/>
          <p:cNvSpPr txBox="1"/>
          <p:nvPr/>
        </p:nvSpPr>
        <p:spPr>
          <a:xfrm>
            <a:off x="635748" y="4389634"/>
            <a:ext cx="3764988" cy="646331"/>
          </a:xfrm>
          <a:prstGeom prst="rect">
            <a:avLst/>
          </a:prstGeom>
          <a:noFill/>
        </p:spPr>
        <p:txBody>
          <a:bodyPr wrap="square" rtlCol="0">
            <a:spAutoFit/>
          </a:bodyPr>
          <a:lstStyle/>
          <a:p>
            <a:r>
              <a:rPr lang="ka-GE" b="1" dirty="0" smtClean="0"/>
              <a:t>მშპ ერთ სულზე (2016) </a:t>
            </a:r>
            <a:r>
              <a:rPr lang="en-US" b="1" dirty="0" smtClean="0"/>
              <a:t>– </a:t>
            </a:r>
            <a:r>
              <a:rPr lang="ka-GE" b="1" dirty="0" smtClean="0"/>
              <a:t>3852 </a:t>
            </a:r>
            <a:r>
              <a:rPr lang="en-US" b="1" dirty="0" smtClean="0"/>
              <a:t>$US</a:t>
            </a:r>
          </a:p>
          <a:p>
            <a:r>
              <a:rPr lang="ka-GE" b="1" dirty="0" smtClean="0"/>
              <a:t>მშპ-ის რეალური ზრდის %</a:t>
            </a:r>
            <a:r>
              <a:rPr lang="en-US" b="1" dirty="0" smtClean="0"/>
              <a:t>– </a:t>
            </a:r>
            <a:r>
              <a:rPr lang="ka-GE" b="1" dirty="0" smtClean="0"/>
              <a:t>2.7</a:t>
            </a:r>
            <a:r>
              <a:rPr lang="en-US" b="1" dirty="0" smtClean="0"/>
              <a:t>%</a:t>
            </a:r>
          </a:p>
        </p:txBody>
      </p:sp>
      <p:sp>
        <p:nvSpPr>
          <p:cNvPr id="10" name="TextBox 9"/>
          <p:cNvSpPr txBox="1"/>
          <p:nvPr/>
        </p:nvSpPr>
        <p:spPr>
          <a:xfrm>
            <a:off x="1639440" y="5410199"/>
            <a:ext cx="8647560" cy="1200329"/>
          </a:xfrm>
          <a:prstGeom prst="rect">
            <a:avLst/>
          </a:prstGeom>
          <a:noFill/>
        </p:spPr>
        <p:txBody>
          <a:bodyPr wrap="square" rtlCol="0">
            <a:spAutoFit/>
          </a:bodyPr>
          <a:lstStyle/>
          <a:p>
            <a:r>
              <a:rPr lang="ka-GE" b="1" dirty="0" smtClean="0"/>
              <a:t>ჯანდაცვაზე სახელმწიფო დანახარჯების წილი მშპ-დან </a:t>
            </a:r>
            <a:r>
              <a:rPr lang="en-US" b="1" dirty="0" smtClean="0"/>
              <a:t>– </a:t>
            </a:r>
            <a:r>
              <a:rPr lang="ka-GE" b="1" dirty="0"/>
              <a:t>3</a:t>
            </a:r>
            <a:r>
              <a:rPr lang="en-US" b="1" dirty="0" smtClean="0"/>
              <a:t>% </a:t>
            </a:r>
            <a:endParaRPr lang="en-US" b="1" dirty="0" smtClean="0">
              <a:solidFill>
                <a:srgbClr val="C00000"/>
              </a:solidFill>
            </a:endParaRPr>
          </a:p>
          <a:p>
            <a:r>
              <a:rPr lang="ka-GE" b="1" dirty="0" smtClean="0"/>
              <a:t>ჯანდაცვაზე სახელმწიფო დანახარჯები </a:t>
            </a:r>
            <a:r>
              <a:rPr lang="en-US" b="1" dirty="0" smtClean="0"/>
              <a:t>(USD) – </a:t>
            </a:r>
            <a:r>
              <a:rPr lang="ka-GE" b="1" dirty="0" smtClean="0"/>
              <a:t>116</a:t>
            </a:r>
            <a:r>
              <a:rPr lang="en-US" b="1" dirty="0" smtClean="0"/>
              <a:t> </a:t>
            </a:r>
            <a:endParaRPr lang="en-US" b="1" dirty="0">
              <a:solidFill>
                <a:srgbClr val="C00000"/>
              </a:solidFill>
            </a:endParaRPr>
          </a:p>
          <a:p>
            <a:r>
              <a:rPr lang="ka-GE" b="1" dirty="0" smtClean="0"/>
              <a:t>ჯანდაცვაზე სახელმწიფ დანახარჯების წილი ჯანდაცვაზე მთლიანი დანახარჯებიდან </a:t>
            </a:r>
            <a:r>
              <a:rPr lang="en-US" b="1" dirty="0" smtClean="0"/>
              <a:t>– 3</a:t>
            </a:r>
            <a:r>
              <a:rPr lang="ka-GE" b="1" dirty="0"/>
              <a:t>7</a:t>
            </a:r>
            <a:r>
              <a:rPr lang="en-US" b="1" dirty="0" smtClean="0"/>
              <a:t>%</a:t>
            </a:r>
            <a:endParaRPr lang="en-US" b="1" dirty="0" smtClean="0">
              <a:solidFill>
                <a:srgbClr val="C00000"/>
              </a:solidFill>
            </a:endParaRPr>
          </a:p>
        </p:txBody>
      </p:sp>
      <p:sp>
        <p:nvSpPr>
          <p:cNvPr id="6" name="Rectangle 5"/>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5576" y="1189119"/>
            <a:ext cx="8388424" cy="1200329"/>
          </a:xfrm>
          <a:prstGeom prst="rect">
            <a:avLst/>
          </a:prstGeom>
          <a:noFill/>
        </p:spPr>
        <p:txBody>
          <a:bodyPr wrap="square" rtlCol="0">
            <a:spAutoFit/>
          </a:bodyPr>
          <a:lstStyle/>
          <a:p>
            <a:r>
              <a:rPr lang="ka-GE" b="1" dirty="0" smtClean="0"/>
              <a:t>მოსახლეობა </a:t>
            </a:r>
            <a:r>
              <a:rPr lang="en-US" b="1" dirty="0" smtClean="0"/>
              <a:t>– 3 719 300</a:t>
            </a:r>
          </a:p>
          <a:p>
            <a:r>
              <a:rPr lang="ka-GE" b="1" dirty="0" smtClean="0"/>
              <a:t>შობადობა 1000 მოსახლეზე</a:t>
            </a:r>
            <a:r>
              <a:rPr lang="en-US" b="1" dirty="0" smtClean="0"/>
              <a:t> </a:t>
            </a:r>
            <a:r>
              <a:rPr lang="en-US" b="1" dirty="0"/>
              <a:t>– </a:t>
            </a:r>
            <a:r>
              <a:rPr lang="en-US" b="1" dirty="0" smtClean="0"/>
              <a:t>1</a:t>
            </a:r>
            <a:r>
              <a:rPr lang="ka-GE" b="1" dirty="0"/>
              <a:t>5</a:t>
            </a:r>
            <a:r>
              <a:rPr lang="en-US" b="1" dirty="0" smtClean="0"/>
              <a:t>.</a:t>
            </a:r>
            <a:r>
              <a:rPr lang="ka-GE" b="1" dirty="0" smtClean="0"/>
              <a:t>2</a:t>
            </a:r>
            <a:endParaRPr lang="en-US" b="1" dirty="0"/>
          </a:p>
          <a:p>
            <a:r>
              <a:rPr lang="ka-GE" b="1" dirty="0" smtClean="0"/>
              <a:t>მოკვდაობა 10000 მოსახლეზე </a:t>
            </a:r>
            <a:r>
              <a:rPr lang="en-US" b="1" dirty="0" smtClean="0"/>
              <a:t>– 13.</a:t>
            </a:r>
            <a:r>
              <a:rPr lang="ka-GE" b="1" dirty="0" smtClean="0"/>
              <a:t>7</a:t>
            </a:r>
            <a:endParaRPr lang="en-US" b="1" dirty="0"/>
          </a:p>
          <a:p>
            <a:r>
              <a:rPr lang="ka-GE" b="1" dirty="0" smtClean="0"/>
              <a:t>სიცოცხლის მოსალოდნელი ხანგრძლივობა დაბადებისას </a:t>
            </a:r>
            <a:r>
              <a:rPr lang="en-US" b="1" dirty="0" smtClean="0"/>
              <a:t>– 72.</a:t>
            </a:r>
            <a:r>
              <a:rPr lang="ka-GE" b="1" dirty="0" smtClean="0"/>
              <a:t>7</a:t>
            </a:r>
            <a:endParaRPr lang="en-US" b="1" dirty="0"/>
          </a:p>
        </p:txBody>
      </p:sp>
      <p:pic>
        <p:nvPicPr>
          <p:cNvPr id="11" name="Picture 2" descr="http://geostat.ge/images/census-geo.png"/>
          <p:cNvPicPr>
            <a:picLocks noChangeAspect="1" noChangeArrowheads="1"/>
          </p:cNvPicPr>
          <p:nvPr/>
        </p:nvPicPr>
        <p:blipFill rotWithShape="1">
          <a:blip r:embed="rId5">
            <a:extLst>
              <a:ext uri="{28A0092B-C50C-407E-A947-70E740481C1C}">
                <a14:useLocalDpi xmlns:a14="http://schemas.microsoft.com/office/drawing/2010/main" val="0"/>
              </a:ext>
            </a:extLst>
          </a:blip>
          <a:srcRect l="31560" t="23283" r="28011" b="47164"/>
          <a:stretch/>
        </p:blipFill>
        <p:spPr bwMode="auto">
          <a:xfrm>
            <a:off x="-43884" y="1315259"/>
            <a:ext cx="928047" cy="450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maternal and child health"/>
          <p:cNvPicPr>
            <a:picLocks noChangeAspect="1" noChangeArrowheads="1"/>
          </p:cNvPicPr>
          <p:nvPr/>
        </p:nvPicPr>
        <p:blipFill rotWithShape="1">
          <a:blip r:embed="rId6">
            <a:extLst>
              <a:ext uri="{28A0092B-C50C-407E-A947-70E740481C1C}">
                <a14:useLocalDpi xmlns:a14="http://schemas.microsoft.com/office/drawing/2010/main" val="0"/>
              </a:ext>
            </a:extLst>
          </a:blip>
          <a:srcRect l="16392" r="52790"/>
          <a:stretch/>
        </p:blipFill>
        <p:spPr bwMode="auto">
          <a:xfrm>
            <a:off x="1343167" y="2865635"/>
            <a:ext cx="714233" cy="8868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49544" y="4389633"/>
            <a:ext cx="644804" cy="6414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4" y="5724479"/>
            <a:ext cx="997733" cy="57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ka-GE" dirty="0" smtClean="0"/>
              <a:t>მადლობა  ყურადღებისთვის!</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r>
              <a:rPr lang="ka-GE" sz="2800" b="1" dirty="0" smtClean="0">
                <a:solidFill>
                  <a:srgbClr val="002060"/>
                </a:solidFill>
                <a:latin typeface="Arial" panose="020B0604020202020204" pitchFamily="34" charset="0"/>
                <a:cs typeface="Arial" panose="020B0604020202020204" pitchFamily="34" charset="0"/>
              </a:rPr>
              <a:t>არაგადამდები დააბადებები - ავადობის ტვირთის მთავარი მიზეზი</a:t>
            </a:r>
            <a:endParaRPr lang="en-US" sz="28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ka-GE" sz="1200" b="0" dirty="0" smtClean="0">
                    <a:solidFill>
                      <a:srgbClr val="000000"/>
                    </a:solidFill>
                    <a:latin typeface="Arial"/>
                  </a:rPr>
                  <a:t>დაზიანებები</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ka-GE" sz="1200" b="0" dirty="0" smtClean="0">
                    <a:solidFill>
                      <a:srgbClr val="000000"/>
                    </a:solidFill>
                    <a:latin typeface="Arial"/>
                  </a:rPr>
                  <a:t>გადამდები დაავადებები</a:t>
                </a:r>
                <a:endParaRPr lang="en-US" sz="1200" b="0" dirty="0">
                  <a:solidFill>
                    <a:srgbClr val="000000"/>
                  </a:solidFill>
                  <a:latin typeface="Arial"/>
                </a:endParaRPr>
              </a:p>
            </p:txBody>
          </p:sp>
          <p:sp>
            <p:nvSpPr>
              <p:cNvPr id="18" name="TextBox 17"/>
              <p:cNvSpPr txBox="1"/>
              <p:nvPr/>
            </p:nvSpPr>
            <p:spPr>
              <a:xfrm>
                <a:off x="4418885" y="3313832"/>
                <a:ext cx="1715180" cy="617220"/>
              </a:xfrm>
              <a:prstGeom prst="rect">
                <a:avLst/>
              </a:prstGeom>
              <a:noFill/>
            </p:spPr>
            <p:txBody>
              <a:bodyPr wrap="square" rtlCol="0" anchor="ctr">
                <a:spAutoFit/>
              </a:bodyPr>
              <a:lstStyle/>
              <a:p>
                <a:pPr algn="ctr"/>
                <a:r>
                  <a:rPr lang="ka-GE" sz="1400" b="1" dirty="0" smtClean="0">
                    <a:solidFill>
                      <a:prstClr val="white"/>
                    </a:solidFill>
                    <a:latin typeface="Arial"/>
                  </a:rPr>
                  <a:t>არაგადამდები დაავადებები</a:t>
                </a:r>
                <a:endParaRPr lang="en-US" sz="1400" b="1" dirty="0">
                  <a:solidFill>
                    <a:prstClr val="white"/>
                  </a:solidFill>
                  <a:latin typeface="Arial"/>
                </a:endParaRP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ka-GE" sz="1350" dirty="0" smtClean="0">
                  <a:solidFill>
                    <a:srgbClr val="021F43"/>
                  </a:solidFill>
                  <a:latin typeface="Arial"/>
                </a:rPr>
                <a:t>ავადობის ტვირთის მიზეზები </a:t>
              </a:r>
              <a:r>
                <a:rPr lang="en-US" sz="1350" dirty="0" smtClean="0">
                  <a:solidFill>
                    <a:srgbClr val="021F43"/>
                  </a:solidFill>
                  <a:latin typeface="Arial"/>
                </a:rPr>
                <a:t>(DALYs</a:t>
              </a:r>
              <a:r>
                <a:rPr lang="en-US" sz="1350" dirty="0">
                  <a:solidFill>
                    <a:srgbClr val="021F43"/>
                  </a:solidFill>
                  <a:latin typeface="Arial"/>
                </a:rPr>
                <a:t>)</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ka-GE" sz="2800" dirty="0" smtClean="0">
                <a:solidFill>
                  <a:srgbClr val="C00000"/>
                </a:solidFill>
                <a:effectLst>
                  <a:outerShdw blurRad="38100" dist="38100" dir="2700000" algn="tl">
                    <a:srgbClr val="000000">
                      <a:alpha val="43137"/>
                    </a:srgbClr>
                  </a:outerShdw>
                </a:effectLst>
              </a:rPr>
              <a:t>საყოველთაო ჯანდაცვა – სოციალურად ორიენტირებული პოლიტიკური პლატფორმა</a:t>
            </a:r>
            <a:endParaRPr lang="en-US" sz="2800" dirty="0">
              <a:solidFill>
                <a:srgbClr val="C00000"/>
              </a:solidFill>
              <a:effectLst>
                <a:outerShdw blurRad="38100" dist="38100" dir="2700000" algn="tl">
                  <a:srgbClr val="000000">
                    <a:alpha val="43137"/>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7654845"/>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100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ka-GE" sz="2000" dirty="0" smtClean="0"/>
              <a:t>რეფორმებით </a:t>
            </a:r>
            <a:r>
              <a:rPr lang="ka-GE" sz="2000" dirty="0"/>
              <a:t>საქართველო </a:t>
            </a:r>
            <a:r>
              <a:rPr lang="ka-GE" sz="2000" dirty="0" smtClean="0"/>
              <a:t>დაუახლოვა უნივერსალური მოცვის </a:t>
            </a:r>
            <a:r>
              <a:rPr lang="ka-GE" sz="2000" dirty="0"/>
              <a:t>ევროპის საუკეთესო </a:t>
            </a:r>
            <a:r>
              <a:rPr lang="ka-GE" sz="2000" dirty="0" smtClean="0"/>
              <a:t>პრაქტიკას</a:t>
            </a:r>
            <a:endParaRPr lang="en-GB" sz="2400" dirty="0">
              <a:solidFill>
                <a:srgbClr val="00558F"/>
              </a:solidFill>
              <a:cs typeface="Arial" pitchFamily="34" charset="0"/>
            </a:endParaRP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20000"/>
              </a:lnSpc>
              <a:spcBef>
                <a:spcPts val="0"/>
              </a:spcBef>
            </a:pPr>
            <a:r>
              <a:rPr lang="ka-GE" sz="2000" dirty="0"/>
              <a:t>ჯანდაცვის ბიუჯეტის უპრეცენდენტო ზრდა</a:t>
            </a:r>
            <a:endParaRPr lang="en-US" sz="2000" dirty="0"/>
          </a:p>
          <a:p>
            <a:pPr lvl="0">
              <a:lnSpc>
                <a:spcPct val="120000"/>
              </a:lnSpc>
              <a:spcBef>
                <a:spcPts val="600"/>
              </a:spcBef>
              <a:buFontTx/>
              <a:buChar char="-"/>
            </a:pPr>
            <a:r>
              <a:rPr lang="ka-GE" sz="2000" b="1" dirty="0" smtClean="0">
                <a:solidFill>
                  <a:srgbClr val="C00000"/>
                </a:solidFill>
              </a:rPr>
              <a:t> </a:t>
            </a:r>
            <a:r>
              <a:rPr lang="en-US" sz="2000" b="1" dirty="0" smtClean="0">
                <a:solidFill>
                  <a:srgbClr val="C00000"/>
                </a:solidFill>
              </a:rPr>
              <a:t>365 </a:t>
            </a:r>
            <a:r>
              <a:rPr lang="ka-GE" sz="2000" b="1" dirty="0" smtClean="0">
                <a:solidFill>
                  <a:srgbClr val="C00000"/>
                </a:solidFill>
              </a:rPr>
              <a:t>მლნ ლარი - 2012 </a:t>
            </a:r>
            <a:r>
              <a:rPr lang="en-US" sz="2000" b="1" dirty="0">
                <a:solidFill>
                  <a:srgbClr val="C00000"/>
                </a:solidFill>
                <a:sym typeface="Wingdings" pitchFamily="2" charset="2"/>
              </a:rPr>
              <a:t> 1017 </a:t>
            </a:r>
            <a:r>
              <a:rPr lang="ka-GE" sz="2000" b="1" dirty="0" smtClean="0">
                <a:solidFill>
                  <a:srgbClr val="C00000"/>
                </a:solidFill>
                <a:sym typeface="Wingdings" pitchFamily="2" charset="2"/>
              </a:rPr>
              <a:t>მლნ ლარი - 201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ka-GE" sz="2000" dirty="0"/>
              <a:t>2013 წლის თებერვალში ამოქმედდა საყოველთაო ჯანდაცვის პროგრამა</a:t>
            </a:r>
            <a:endParaRPr lang="en-US" sz="2000" b="1" dirty="0"/>
          </a:p>
        </p:txBody>
      </p:sp>
      <p:pic>
        <p:nvPicPr>
          <p:cNvPr id="8" name="Picture 2"/>
          <p:cNvPicPr>
            <a:picLocks noChangeAspect="1" noChangeArrowheads="1"/>
          </p:cNvPicPr>
          <p:nvPr/>
        </p:nvPicPr>
        <p:blipFill rotWithShape="1">
          <a:blip r:embed="rId7" cstate="print"/>
          <a:srcRect b="73324"/>
          <a:stretch/>
        </p:blipFill>
        <p:spPr bwMode="auto">
          <a:xfrm>
            <a:off x="36394" y="5725886"/>
            <a:ext cx="2971800" cy="1132114"/>
          </a:xfrm>
          <a:prstGeom prst="rect">
            <a:avLst/>
          </a:prstGeom>
          <a:noFill/>
          <a:ln w="9525">
            <a:noFill/>
            <a:miter lim="800000"/>
            <a:headEnd/>
            <a:tailEnd/>
          </a:ln>
          <a:effectLst/>
        </p:spPr>
      </p:pic>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ka-GE" sz="2800" dirty="0" smtClean="0">
                <a:solidFill>
                  <a:srgbClr val="002060"/>
                </a:solidFill>
                <a:effectLst/>
                <a:latin typeface="Arial" panose="020B0604020202020204" pitchFamily="34" charset="0"/>
                <a:cs typeface="Arial" panose="020B0604020202020204" pitchFamily="34" charset="0"/>
              </a:rPr>
              <a:t>ჯანდაცვაზე დანახარჯები</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1478717763"/>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23107400"/>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338554"/>
          </a:xfrm>
          <a:prstGeom prst="rect">
            <a:avLst/>
          </a:prstGeom>
          <a:noFill/>
        </p:spPr>
        <p:txBody>
          <a:bodyPr wrap="square" rtlCol="0">
            <a:spAutoFit/>
          </a:bodyPr>
          <a:lstStyle/>
          <a:p>
            <a:r>
              <a:rPr lang="ka-GE" sz="1600" b="1" dirty="0" smtClean="0">
                <a:latin typeface="Arial Narrow" panose="020B0606020202030204" pitchFamily="34" charset="0"/>
              </a:rPr>
              <a:t>ჯანდაცვაზე ჯიბიდან გადახდები</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ka-GE" sz="1600" b="1" dirty="0" smtClean="0">
                <a:latin typeface="Arial Narrow" panose="020B0606020202030204" pitchFamily="34" charset="0"/>
              </a:rPr>
              <a:t>ჯანდაცვაზე სახელმწიფო დანახარჯები</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ka-GE" sz="2800" b="1" dirty="0" smtClean="0">
                <a:solidFill>
                  <a:srgbClr val="C00000"/>
                </a:solidFill>
              </a:rPr>
              <a:t>ჯანდაცვის სერვისებით მოცვა</a:t>
            </a:r>
            <a:endParaRPr lang="en-US" sz="2800" b="1" dirty="0">
              <a:solidFill>
                <a:srgbClr val="C00000"/>
              </a:solidFill>
            </a:endParaRPr>
          </a:p>
        </p:txBody>
      </p:sp>
      <p:sp>
        <p:nvSpPr>
          <p:cNvPr id="3" name="Content Placeholder 2"/>
          <p:cNvSpPr>
            <a:spLocks noGrp="1"/>
          </p:cNvSpPr>
          <p:nvPr>
            <p:ph idx="1"/>
          </p:nvPr>
        </p:nvSpPr>
        <p:spPr>
          <a:xfrm>
            <a:off x="-199599" y="4505072"/>
            <a:ext cx="5102602" cy="600328"/>
          </a:xfrm>
        </p:spPr>
        <p:txBody>
          <a:bodyPr>
            <a:noAutofit/>
          </a:bodyPr>
          <a:lstStyle/>
          <a:p>
            <a:pPr marL="457200" lvl="1" indent="0" algn="ctr">
              <a:buNone/>
            </a:pPr>
            <a:r>
              <a:rPr lang="ka-GE" dirty="0">
                <a:solidFill>
                  <a:srgbClr val="FF0000"/>
                </a:solidFill>
                <a:effectLst>
                  <a:outerShdw blurRad="38100" dist="38100" dir="2700000" algn="tl">
                    <a:srgbClr val="000000">
                      <a:alpha val="43137"/>
                    </a:srgbClr>
                  </a:outerShdw>
                </a:effectLst>
              </a:rPr>
              <a:t>საყოველთაო ჯანდაცვამ უზრუნველყო  სახელმწიფოს მიერ დაფინანსებული სერვისებით  მოსახლეობის მაქსიმალური </a:t>
            </a:r>
            <a:r>
              <a:rPr lang="ka-GE" dirty="0" smtClean="0">
                <a:solidFill>
                  <a:srgbClr val="FF0000"/>
                </a:solidFill>
                <a:effectLst>
                  <a:outerShdw blurRad="38100" dist="38100" dir="2700000" algn="tl">
                    <a:srgbClr val="000000">
                      <a:alpha val="43137"/>
                    </a:srgbClr>
                  </a:outerShdw>
                </a:effectLst>
              </a:rPr>
              <a:t>მოცვა</a:t>
            </a:r>
            <a:endParaRPr lang="en-US" dirty="0">
              <a:solidFill>
                <a:srgbClr val="FF0000"/>
              </a:solidFill>
              <a:effectLst>
                <a:outerShdw blurRad="38100" dist="38100" dir="2700000" algn="tl">
                  <a:srgbClr val="000000">
                    <a:alpha val="43137"/>
                  </a:srgbClr>
                </a:outerShdw>
              </a:effectLst>
            </a:endParaRP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334000" y="2699628"/>
            <a:ext cx="3890156" cy="338554"/>
          </a:xfrm>
          <a:prstGeom prst="rect">
            <a:avLst/>
          </a:prstGeom>
          <a:noFill/>
        </p:spPr>
        <p:txBody>
          <a:bodyPr wrap="square" rtlCol="0">
            <a:spAutoFit/>
          </a:bodyPr>
          <a:lstStyle/>
          <a:p>
            <a:pPr algn="ctr"/>
            <a:r>
              <a:rPr lang="ka-GE" sz="1600" b="1" dirty="0" smtClean="0">
                <a:solidFill>
                  <a:srgbClr val="990000"/>
                </a:solidFill>
              </a:rPr>
              <a:t>ჰოსპიტალიზაცია 1000 მოსახლეზე</a:t>
            </a:r>
            <a:endParaRPr lang="en-US" sz="1600" b="1" dirty="0">
              <a:solidFill>
                <a:srgbClr val="990000"/>
              </a:solidFill>
            </a:endParaRP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ka-GE" b="1" dirty="0" smtClean="0">
                <a:solidFill>
                  <a:srgbClr val="990000"/>
                </a:solidFill>
              </a:rPr>
              <a:t>ამბულატორიული ვიზიტები ერთ მოსახლეზე</a:t>
            </a:r>
            <a:endParaRPr lang="en-US" b="1" dirty="0">
              <a:solidFill>
                <a:srgbClr val="990000"/>
              </a:solidFill>
            </a:endParaRP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ka-GE" sz="2800" b="1" kern="0" dirty="0" smtClean="0">
                <a:solidFill>
                  <a:srgbClr val="C00000"/>
                </a:solidFill>
              </a:rPr>
              <a:t>სერვისების უტილიზაცია</a:t>
            </a:r>
            <a:endParaRPr lang="en-US" sz="2800" b="1" kern="0" dirty="0">
              <a:solidFill>
                <a:srgbClr val="C00000"/>
              </a:solidFill>
            </a:endParaRP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76200"/>
            <a:ext cx="8748464" cy="1097280"/>
          </a:xfrm>
        </p:spPr>
        <p:txBody>
          <a:bodyPr rtlCol="0">
            <a:noAutofit/>
          </a:bodyPr>
          <a:lstStyle/>
          <a:p>
            <a:pPr>
              <a:defRPr/>
            </a:pPr>
            <a:r>
              <a:rPr lang="en-US" altLang="en-US" sz="2800" dirty="0">
                <a:solidFill>
                  <a:srgbClr val="A50021"/>
                </a:solidFill>
              </a:rPr>
              <a:t>C </a:t>
            </a:r>
            <a:r>
              <a:rPr lang="ka-GE" altLang="en-US" sz="2800" dirty="0">
                <a:solidFill>
                  <a:srgbClr val="A50021"/>
                </a:solidFill>
              </a:rPr>
              <a:t>ჰეპატიტის ელიმინაციის </a:t>
            </a:r>
            <a:r>
              <a:rPr lang="ka-GE" altLang="en-US" sz="2800" dirty="0" smtClean="0">
                <a:solidFill>
                  <a:srgbClr val="A50021"/>
                </a:solidFill>
              </a:rPr>
              <a:t>სტრატეგია</a:t>
            </a:r>
            <a:r>
              <a:rPr lang="en-US" sz="2800" b="1" dirty="0">
                <a:solidFill>
                  <a:srgbClr val="C00000"/>
                </a:solidFill>
              </a:rPr>
              <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21872097"/>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sz="1500" b="1" i="0" u="none" strike="noStrike" cap="none" normalizeH="0" baseline="0" dirty="0" smtClean="0">
                          <a:ln>
                            <a:noFill/>
                          </a:ln>
                          <a:solidFill>
                            <a:srgbClr val="002060"/>
                          </a:solidFill>
                          <a:effectLst/>
                          <a:latin typeface="+mn-lt"/>
                          <a:ea typeface="MS PGothic" pitchFamily="34" charset="-128"/>
                        </a:rPr>
                        <a:t>ეროვნული კვლევა</a:t>
                      </a:r>
                      <a:r>
                        <a:rPr kumimoji="0" lang="en-US" sz="1500" b="1" i="0" u="none" strike="noStrike" cap="none" normalizeH="0" baseline="0" dirty="0" smtClean="0">
                          <a:ln>
                            <a:noFill/>
                          </a:ln>
                          <a:solidFill>
                            <a:srgbClr val="002060"/>
                          </a:solidFill>
                          <a:effectLst/>
                          <a:latin typeface="+mn-lt"/>
                          <a:ea typeface="MS PGothic" pitchFamily="34" charset="-128"/>
                        </a:rPr>
                        <a:t>, </a:t>
                      </a:r>
                      <a:r>
                        <a:rPr kumimoji="0" lang="en-US" sz="1500" b="1" i="0" u="none" strike="noStrike" cap="none" normalizeH="0" baseline="0" dirty="0">
                          <a:ln>
                            <a:noFill/>
                          </a:ln>
                          <a:solidFill>
                            <a:srgbClr val="002060"/>
                          </a:solidFill>
                          <a:effectLst/>
                          <a:latin typeface="+mn-lt"/>
                          <a:ea typeface="MS PGothic" pitchFamily="34" charset="-128"/>
                        </a:rPr>
                        <a:t>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3" name="Content Placeholder 8"/>
          <p:cNvGraphicFramePr>
            <a:graphicFrameLocks/>
          </p:cNvGraphicFramePr>
          <p:nvPr>
            <p:extLst>
              <p:ext uri="{D42A27DB-BD31-4B8C-83A1-F6EECF244321}">
                <p14:modId xmlns:p14="http://schemas.microsoft.com/office/powerpoint/2010/main" val="374416406"/>
              </p:ext>
            </p:extLst>
          </p:nvPr>
        </p:nvGraphicFramePr>
        <p:xfrm>
          <a:off x="-228600" y="2593215"/>
          <a:ext cx="3568115" cy="3550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599" y="838200"/>
            <a:ext cx="5767673" cy="1846659"/>
          </a:xfrm>
          <a:prstGeom prst="rect">
            <a:avLst/>
          </a:prstGeom>
          <a:noFill/>
        </p:spPr>
        <p:txBody>
          <a:bodyPr wrap="square" rtlCol="0">
            <a:spAutoFit/>
          </a:bodyPr>
          <a:lstStyle/>
          <a:p>
            <a:pPr algn="ctr"/>
            <a:r>
              <a:rPr lang="ka-GE" sz="2400" b="1" dirty="0" smtClean="0">
                <a:solidFill>
                  <a:srgbClr val="C00000"/>
                </a:solidFill>
              </a:rPr>
              <a:t>მიზანი</a:t>
            </a:r>
          </a:p>
          <a:p>
            <a:pPr algn="ctr"/>
            <a:r>
              <a:rPr lang="en-US" b="1" dirty="0"/>
              <a:t>C </a:t>
            </a:r>
            <a:r>
              <a:rPr lang="en-US" b="1" dirty="0" err="1"/>
              <a:t>ჰეპატიტით</a:t>
            </a:r>
            <a:r>
              <a:rPr lang="en-US" b="1" dirty="0"/>
              <a:t> </a:t>
            </a:r>
            <a:r>
              <a:rPr lang="en-US" b="1" dirty="0" err="1"/>
              <a:t>გამოწვეული</a:t>
            </a:r>
            <a:r>
              <a:rPr lang="en-US" b="1" dirty="0"/>
              <a:t> </a:t>
            </a:r>
            <a:r>
              <a:rPr lang="en-US" b="1" dirty="0" err="1"/>
              <a:t>ავადობის</a:t>
            </a:r>
            <a:r>
              <a:rPr lang="en-US" b="1" dirty="0"/>
              <a:t>, </a:t>
            </a:r>
            <a:r>
              <a:rPr lang="en-US" b="1" dirty="0" err="1"/>
              <a:t>სიკვდილიანობისა</a:t>
            </a:r>
            <a:r>
              <a:rPr lang="en-US" b="1" dirty="0"/>
              <a:t> </a:t>
            </a:r>
            <a:r>
              <a:rPr lang="en-US" b="1" dirty="0" err="1"/>
              <a:t>და</a:t>
            </a:r>
            <a:r>
              <a:rPr lang="en-US" b="1" dirty="0"/>
              <a:t> </a:t>
            </a:r>
            <a:r>
              <a:rPr lang="en-US" b="1" dirty="0" err="1"/>
              <a:t>ინფექციის</a:t>
            </a:r>
            <a:r>
              <a:rPr lang="en-US" b="1" dirty="0"/>
              <a:t> </a:t>
            </a:r>
            <a:r>
              <a:rPr lang="en-US" b="1" dirty="0" err="1"/>
              <a:t>გავრცელების</a:t>
            </a:r>
            <a:r>
              <a:rPr lang="en-US" b="1" dirty="0"/>
              <a:t> </a:t>
            </a:r>
            <a:r>
              <a:rPr lang="en-US" b="1" dirty="0" err="1"/>
              <a:t>შემცირება</a:t>
            </a:r>
            <a:r>
              <a:rPr lang="en-US" b="1" dirty="0"/>
              <a:t> </a:t>
            </a:r>
            <a:r>
              <a:rPr lang="en-US" b="1" dirty="0" err="1"/>
              <a:t>დაავადების</a:t>
            </a:r>
            <a:r>
              <a:rPr lang="en-US" b="1" dirty="0"/>
              <a:t> </a:t>
            </a:r>
            <a:r>
              <a:rPr lang="en-US" b="1" dirty="0" err="1"/>
              <a:t>პრევენციაზე</a:t>
            </a:r>
            <a:r>
              <a:rPr lang="en-US" b="1" dirty="0"/>
              <a:t>, </a:t>
            </a:r>
            <a:r>
              <a:rPr lang="en-US" b="1" dirty="0" err="1"/>
              <a:t>დიაგნოსტიკასა</a:t>
            </a:r>
            <a:r>
              <a:rPr lang="en-US" b="1" dirty="0"/>
              <a:t> </a:t>
            </a:r>
            <a:r>
              <a:rPr lang="en-US" b="1" dirty="0" err="1"/>
              <a:t>და</a:t>
            </a:r>
            <a:r>
              <a:rPr lang="en-US" b="1" dirty="0"/>
              <a:t> </a:t>
            </a:r>
            <a:r>
              <a:rPr lang="en-US" b="1" dirty="0" err="1"/>
              <a:t>მკურნალობაზე</a:t>
            </a:r>
            <a:r>
              <a:rPr lang="en-US" b="1" dirty="0"/>
              <a:t> </a:t>
            </a:r>
            <a:r>
              <a:rPr lang="en-US" b="1" dirty="0" err="1"/>
              <a:t>მოსახლეობის</a:t>
            </a:r>
            <a:r>
              <a:rPr lang="en-US" b="1" dirty="0"/>
              <a:t> </a:t>
            </a:r>
            <a:r>
              <a:rPr lang="en-US" b="1" dirty="0" err="1"/>
              <a:t>ხელმისაწვდომობის</a:t>
            </a:r>
            <a:r>
              <a:rPr lang="en-US" b="1" dirty="0"/>
              <a:t> </a:t>
            </a:r>
            <a:r>
              <a:rPr lang="en-US" b="1" dirty="0" err="1"/>
              <a:t>უზრუნველყოფის</a:t>
            </a:r>
            <a:r>
              <a:rPr lang="en-US" b="1" dirty="0"/>
              <a:t> </a:t>
            </a:r>
            <a:r>
              <a:rPr lang="en-US" b="1" dirty="0" err="1"/>
              <a:t>გზით</a:t>
            </a:r>
            <a:endParaRPr lang="en-US" b="1" dirty="0"/>
          </a:p>
        </p:txBody>
      </p:sp>
      <p:sp>
        <p:nvSpPr>
          <p:cNvPr id="10" name="Title 1"/>
          <p:cNvSpPr txBox="1">
            <a:spLocks/>
          </p:cNvSpPr>
          <p:nvPr/>
        </p:nvSpPr>
        <p:spPr>
          <a:xfrm>
            <a:off x="4267200" y="3346390"/>
            <a:ext cx="2997849" cy="582325"/>
          </a:xfrm>
          <a:prstGeom prst="rect">
            <a:avLst/>
          </a:prstGeom>
          <a:noFill/>
          <a:ln>
            <a:noFill/>
            <a:miter lim="800000"/>
            <a:headEnd/>
            <a:tailEnd/>
          </a:ln>
        </p:spPr>
        <p:txBody>
          <a:bodyPr>
            <a:normAutofit fontScale="25000" lnSpcReduction="20000"/>
          </a:bodyPr>
          <a:lstStyle>
            <a:lvl1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Sylfaen" panose="010A0502050306030303" pitchFamily="18" charset="0"/>
                <a:ea typeface="+mj-ea"/>
                <a:cs typeface="+mj-cs"/>
              </a:defRPr>
            </a:lvl1pPr>
            <a:lvl2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2pPr>
            <a:lvl3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3pPr>
            <a:lvl4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4pPr>
            <a:lvl5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5pPr>
            <a:lvl6pPr marL="4572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9pPr>
          </a:lstStyle>
          <a:p>
            <a:r>
              <a:rPr lang="ka-GE" altLang="en-US" sz="9600" dirty="0">
                <a:solidFill>
                  <a:srgbClr val="C00000"/>
                </a:solidFill>
                <a:latin typeface="Arial" charset="0"/>
                <a:ea typeface="+mn-ea"/>
                <a:cs typeface="Arial" charset="0"/>
              </a:rPr>
              <a:t>სამიზნე</a:t>
            </a:r>
          </a:p>
          <a:p>
            <a:endParaRPr lang="ka-GE" altLang="en-US" sz="4500" kern="0" dirty="0">
              <a:solidFill>
                <a:srgbClr val="0070C0"/>
              </a:solidFill>
            </a:endParaRPr>
          </a:p>
          <a:p>
            <a:r>
              <a:rPr lang="ka-GE" altLang="en-US" sz="12800" dirty="0">
                <a:solidFill>
                  <a:srgbClr val="C00000"/>
                </a:solidFill>
                <a:latin typeface="Arial" charset="0"/>
                <a:ea typeface="+mn-ea"/>
                <a:cs typeface="Arial" charset="0"/>
              </a:rPr>
              <a:t>90 – 95 - 95</a:t>
            </a:r>
            <a:endParaRPr lang="en-US" altLang="en-US" sz="12800" dirty="0">
              <a:solidFill>
                <a:srgbClr val="C00000"/>
              </a:solidFill>
              <a:latin typeface="Arial" charset="0"/>
              <a:ea typeface="+mn-ea"/>
              <a:cs typeface="Arial" charset="0"/>
            </a:endParaRPr>
          </a:p>
        </p:txBody>
      </p:sp>
      <p:sp>
        <p:nvSpPr>
          <p:cNvPr id="11" name="Content Placeholder 2"/>
          <p:cNvSpPr txBox="1">
            <a:spLocks/>
          </p:cNvSpPr>
          <p:nvPr/>
        </p:nvSpPr>
        <p:spPr bwMode="auto">
          <a:xfrm>
            <a:off x="2667000" y="4648200"/>
            <a:ext cx="5562600" cy="1485022"/>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0"/>
              </a:spcAft>
              <a:buNone/>
              <a:defRPr/>
            </a:pPr>
            <a:r>
              <a:rPr lang="en-US" sz="2000" b="1" dirty="0" smtClean="0"/>
              <a:t>2020 </a:t>
            </a:r>
            <a:r>
              <a:rPr lang="ka-GE" sz="2000" b="1" dirty="0" smtClean="0"/>
              <a:t>წლისთვის</a:t>
            </a:r>
            <a:endParaRPr lang="en-US" sz="2000" b="1" dirty="0"/>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ინფიცირებულთა</a:t>
            </a:r>
            <a:r>
              <a:rPr lang="en-US" sz="1600" b="1" dirty="0" smtClean="0"/>
              <a:t> </a:t>
            </a:r>
            <a:r>
              <a:rPr lang="en-US" sz="1600" b="1" dirty="0">
                <a:solidFill>
                  <a:srgbClr val="FF0000"/>
                </a:solidFill>
              </a:rPr>
              <a:t>90%</a:t>
            </a:r>
            <a:r>
              <a:rPr lang="en-US" sz="1600" b="1" dirty="0"/>
              <a:t>-</a:t>
            </a:r>
            <a:r>
              <a:rPr lang="en-US" sz="1600" b="1" dirty="0" err="1"/>
              <a:t>ის</a:t>
            </a:r>
            <a:r>
              <a:rPr lang="en-US" sz="1600" b="1" dirty="0"/>
              <a:t> </a:t>
            </a:r>
            <a:r>
              <a:rPr lang="en-US" sz="1600" b="1" dirty="0" err="1" smtClean="0"/>
              <a:t>გამოკვლევა</a:t>
            </a:r>
            <a:endParaRPr lang="en-US" sz="1600" b="1" dirty="0" smtClean="0"/>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ქრონიკული</a:t>
            </a:r>
            <a:r>
              <a:rPr lang="en-US" sz="1600" b="1" dirty="0" smtClean="0"/>
              <a:t> </a:t>
            </a:r>
            <a:r>
              <a:rPr lang="en-US" sz="1600" b="1" dirty="0" err="1"/>
              <a:t>ფორმის</a:t>
            </a:r>
            <a:r>
              <a:rPr lang="en-US" sz="1600" b="1" dirty="0"/>
              <a:t> </a:t>
            </a:r>
            <a:r>
              <a:rPr lang="en-US" sz="1600" b="1" dirty="0" err="1"/>
              <a:t>მქონეთა</a:t>
            </a:r>
            <a:r>
              <a:rPr lang="en-US" sz="1600" b="1" dirty="0"/>
              <a:t> </a:t>
            </a:r>
            <a:r>
              <a:rPr lang="en-US" sz="1600" b="1" dirty="0">
                <a:solidFill>
                  <a:srgbClr val="FF0000"/>
                </a:solidFill>
              </a:rPr>
              <a:t>95%-</a:t>
            </a:r>
            <a:r>
              <a:rPr lang="en-US" sz="1600" b="1" dirty="0" err="1"/>
              <a:t>ის</a:t>
            </a:r>
            <a:r>
              <a:rPr lang="en-US" sz="1600" b="1" dirty="0"/>
              <a:t> </a:t>
            </a:r>
            <a:r>
              <a:rPr lang="en-US" sz="1600" b="1" dirty="0" err="1"/>
              <a:t>მკურნალობა</a:t>
            </a:r>
            <a:r>
              <a:rPr lang="en-US" sz="1600" b="1" dirty="0"/>
              <a:t> </a:t>
            </a:r>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მკურნალობის</a:t>
            </a:r>
            <a:r>
              <a:rPr lang="en-US" sz="1600" b="1" dirty="0" smtClean="0"/>
              <a:t> </a:t>
            </a:r>
            <a:r>
              <a:rPr lang="en-US" sz="1600" b="1" dirty="0" err="1"/>
              <a:t>შედეგად</a:t>
            </a:r>
            <a:r>
              <a:rPr lang="en-US" sz="1600" b="1" dirty="0"/>
              <a:t> </a:t>
            </a:r>
            <a:r>
              <a:rPr lang="en-US" sz="1600" b="1" dirty="0">
                <a:solidFill>
                  <a:srgbClr val="FF0000"/>
                </a:solidFill>
              </a:rPr>
              <a:t>95%-</a:t>
            </a:r>
            <a:r>
              <a:rPr lang="en-US" sz="1600" b="1" dirty="0" err="1"/>
              <a:t>ის</a:t>
            </a:r>
            <a:r>
              <a:rPr lang="en-US" sz="1600" b="1" dirty="0"/>
              <a:t> </a:t>
            </a:r>
            <a:r>
              <a:rPr lang="en-US" sz="1600" b="1" dirty="0" err="1" smtClean="0"/>
              <a:t>განკურნება</a:t>
            </a:r>
            <a:endParaRPr lang="en-US" sz="1600" b="1" dirty="0"/>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47563092"/>
              </p:ext>
            </p:extLst>
          </p:nvPr>
        </p:nvGraphicFramePr>
        <p:xfrm>
          <a:off x="0" y="-2771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68056" y="241163"/>
            <a:ext cx="6607899" cy="646331"/>
          </a:xfrm>
          <a:prstGeom prst="rect">
            <a:avLst/>
          </a:prstGeom>
          <a:noFill/>
        </p:spPr>
        <p:txBody>
          <a:bodyPr wrap="none" rtlCol="0">
            <a:spAutoFit/>
          </a:bodyPr>
          <a:lstStyle/>
          <a:p>
            <a:pPr algn="ctr" defTabSz="1219170" eaLnBrk="0" fontAlgn="base" hangingPunct="0">
              <a:spcBef>
                <a:spcPct val="0"/>
              </a:spcBef>
              <a:spcAft>
                <a:spcPct val="0"/>
              </a:spcAft>
            </a:pPr>
            <a:r>
              <a:rPr lang="en-US" b="1" dirty="0" smtClean="0">
                <a:solidFill>
                  <a:schemeClr val="tx2">
                    <a:lumMod val="50000"/>
                  </a:schemeClr>
                </a:solidFill>
                <a:latin typeface="+mj-lt"/>
              </a:rPr>
              <a:t>C </a:t>
            </a:r>
            <a:r>
              <a:rPr lang="ka-GE" b="1" dirty="0" smtClean="0">
                <a:solidFill>
                  <a:schemeClr val="tx2">
                    <a:lumMod val="50000"/>
                  </a:schemeClr>
                </a:solidFill>
                <a:latin typeface="+mj-lt"/>
              </a:rPr>
              <a:t>ჰეპატიტის ელიმინაციის პროგრამის შემტხვევების კასკადი</a:t>
            </a:r>
            <a:endParaRPr lang="en-US" b="1" dirty="0">
              <a:solidFill>
                <a:schemeClr val="tx2">
                  <a:lumMod val="50000"/>
                </a:schemeClr>
              </a:solidFill>
              <a:latin typeface="+mj-lt"/>
            </a:endParaRPr>
          </a:p>
          <a:p>
            <a:pPr algn="ctr" defTabSz="1219170" eaLnBrk="0" fontAlgn="base" hangingPunct="0">
              <a:spcBef>
                <a:spcPct val="0"/>
              </a:spcBef>
              <a:spcAft>
                <a:spcPct val="0"/>
              </a:spcAft>
            </a:pPr>
            <a:r>
              <a:rPr lang="ka-GE" b="1" dirty="0" smtClean="0">
                <a:solidFill>
                  <a:schemeClr val="tx2">
                    <a:lumMod val="50000"/>
                  </a:schemeClr>
                </a:solidFill>
                <a:latin typeface="+mj-lt"/>
              </a:rPr>
              <a:t>28  პარილი</a:t>
            </a:r>
            <a:r>
              <a:rPr lang="en-US" b="1" dirty="0" smtClean="0">
                <a:solidFill>
                  <a:schemeClr val="tx2">
                    <a:lumMod val="50000"/>
                  </a:schemeClr>
                </a:solidFill>
                <a:latin typeface="+mj-lt"/>
              </a:rPr>
              <a:t>, </a:t>
            </a:r>
            <a:r>
              <a:rPr lang="en-US" b="1" dirty="0">
                <a:solidFill>
                  <a:schemeClr val="tx2">
                    <a:lumMod val="50000"/>
                  </a:schemeClr>
                </a:solidFill>
                <a:latin typeface="+mj-lt"/>
              </a:rPr>
              <a:t>2015 – </a:t>
            </a:r>
            <a:r>
              <a:rPr lang="ka-GE" b="1" dirty="0" smtClean="0">
                <a:solidFill>
                  <a:schemeClr val="tx2">
                    <a:lumMod val="50000"/>
                  </a:schemeClr>
                </a:solidFill>
                <a:latin typeface="+mj-lt"/>
              </a:rPr>
              <a:t>31 მარტი</a:t>
            </a:r>
            <a:r>
              <a:rPr lang="en-US" b="1" dirty="0" smtClean="0">
                <a:solidFill>
                  <a:schemeClr val="tx2">
                    <a:lumMod val="50000"/>
                  </a:schemeClr>
                </a:solidFill>
                <a:latin typeface="+mj-lt"/>
              </a:rPr>
              <a:t>, </a:t>
            </a:r>
            <a:r>
              <a:rPr lang="en-US" b="1" dirty="0">
                <a:solidFill>
                  <a:schemeClr val="tx2">
                    <a:lumMod val="50000"/>
                  </a:schemeClr>
                </a:solidFill>
                <a:latin typeface="+mj-lt"/>
              </a:rPr>
              <a:t>2018</a:t>
            </a:r>
          </a:p>
        </p:txBody>
      </p:sp>
    </p:spTree>
    <p:extLst>
      <p:ext uri="{BB962C8B-B14F-4D97-AF65-F5344CB8AC3E}">
        <p14:creationId xmlns:p14="http://schemas.microsoft.com/office/powerpoint/2010/main" val="42842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87" y="104167"/>
            <a:ext cx="7773338" cy="1596177"/>
          </a:xfrm>
        </p:spPr>
        <p:txBody>
          <a:bodyPr>
            <a:normAutofit/>
          </a:bodyPr>
          <a:lstStyle/>
          <a:p>
            <a:r>
              <a:rPr lang="ka-GE" sz="3600" dirty="0" smtClean="0"/>
              <a:t>დეცენტრალიზაციის მიზანი</a:t>
            </a:r>
            <a:endParaRPr lang="en-US" sz="3600" dirty="0"/>
          </a:p>
        </p:txBody>
      </p:sp>
      <p:sp>
        <p:nvSpPr>
          <p:cNvPr id="3" name="Content Placeholder 2"/>
          <p:cNvSpPr>
            <a:spLocks noGrp="1"/>
          </p:cNvSpPr>
          <p:nvPr>
            <p:ph idx="1"/>
          </p:nvPr>
        </p:nvSpPr>
        <p:spPr>
          <a:xfrm>
            <a:off x="676759" y="1372684"/>
            <a:ext cx="7773339" cy="3424107"/>
          </a:xfrm>
        </p:spPr>
        <p:txBody>
          <a:bodyPr/>
          <a:lstStyle/>
          <a:p>
            <a:r>
              <a:rPr lang="en-US" b="1" dirty="0" smtClean="0"/>
              <a:t>ყ</a:t>
            </a:r>
            <a:r>
              <a:rPr lang="ka-GE" b="1" dirty="0" smtClean="0"/>
              <a:t>ველა მუნიციპალიტეტში მინიმუმ 1 პირველადი ჯანდაცვის ცენტრის ჩართვა პროგრამის მიმწოდებლად</a:t>
            </a:r>
          </a:p>
          <a:p>
            <a:r>
              <a:rPr lang="ka-GE" b="1" dirty="0" smtClean="0"/>
              <a:t>ზიანის შემცირების ცენტრების ჩართვა პროგრამის მიმწოდებლად</a:t>
            </a:r>
          </a:p>
          <a:p>
            <a:r>
              <a:rPr lang="ka-GE" b="1" dirty="0"/>
              <a:t>ჰოსპიტლების ჩართვა პროექტში</a:t>
            </a:r>
            <a:endParaRPr lang="en-US" b="1"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4823" y="3001814"/>
            <a:ext cx="4766310" cy="3852143"/>
          </a:xfrm>
          <a:prstGeom prst="rect">
            <a:avLst/>
          </a:prstGeom>
        </p:spPr>
      </p:pic>
    </p:spTree>
    <p:extLst>
      <p:ext uri="{BB962C8B-B14F-4D97-AF65-F5344CB8AC3E}">
        <p14:creationId xmlns:p14="http://schemas.microsoft.com/office/powerpoint/2010/main" val="3228258507"/>
      </p:ext>
    </p:extLst>
  </p:cSld>
  <p:clrMapOvr>
    <a:masterClrMapping/>
  </p:clrMapOvr>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5726</TotalTime>
  <Words>1968</Words>
  <Application>Microsoft Office PowerPoint</Application>
  <PresentationFormat>On-screen Show (4:3)</PresentationFormat>
  <Paragraphs>219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სოფლის ექიმი პჯდ საბჭო 21 01 14 (4)</vt:lpstr>
      <vt:lpstr>საქართველოს ჯანდაცვის სისტემის  მიმოხილვა</vt:lpstr>
      <vt:lpstr>დემოგრაფიული და სოციალურ-ეკონომიკური მდგომარება, 2016</vt:lpstr>
      <vt:lpstr>არაგადამდები დააბადებები - ავადობის ტვირთის მთავარი მიზეზი</vt:lpstr>
      <vt:lpstr>საყოველთაო ჯანდაცვა – სოციალურად ორიენტირებული პოლიტიკური პლატფორმა</vt:lpstr>
      <vt:lpstr>ჯანდაცვაზე დანახარჯები</vt:lpstr>
      <vt:lpstr>ჯანდაცვის სერვისებით მოცვა</vt:lpstr>
      <vt:lpstr>C ჰეპატიტის ელიმინაციის სტრატეგია  </vt:lpstr>
      <vt:lpstr>PowerPoint Presentation</vt:lpstr>
      <vt:lpstr>დეცენტრალიზაციის მიზანი</vt:lpstr>
      <vt:lpstr>PowerPoint Presentation</vt:lpstr>
      <vt:lpstr>აივ-ინფექცია შიდსის მართვა</vt:lpstr>
      <vt:lpstr>ტუბერკულოზის მართვა</vt:lpstr>
      <vt:lpstr>სამეგრელო-ზემო სვანეთის პილოტი</vt:lpstr>
      <vt:lpstr>გლობალური ფონდის დაფინანსებიდან გადასვლისა და პროგრამული მდგრადობის გეგმა</vt:lpstr>
      <vt:lpstr>PowerPoint Presentation</vt:lpstr>
      <vt:lpstr>დედათა და ბავშვთა ჯანმრთელობა</vt:lpstr>
      <vt:lpstr>ჯანდაცვის მართვის საინფორმაციო სისტემები</vt:lpstr>
      <vt:lpstr>გამოწვევები ...</vt:lpstr>
      <vt:lpstr>როგორაა შესაძლებელი ეფექტიანობის გაზრდა?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638</cp:revision>
  <cp:lastPrinted>2017-11-27T07:20:42Z</cp:lastPrinted>
  <dcterms:created xsi:type="dcterms:W3CDTF">2012-02-03T10:47:59Z</dcterms:created>
  <dcterms:modified xsi:type="dcterms:W3CDTF">2018-05-28T14:54:56Z</dcterms:modified>
</cp:coreProperties>
</file>