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5" r:id="rId6"/>
    <p:sldId id="261" r:id="rId7"/>
    <p:sldId id="266" r:id="rId8"/>
    <p:sldId id="262" r:id="rId9"/>
    <p:sldId id="264"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1"/>
            <a:ext cx="7772400" cy="2076450"/>
          </a:xfrm>
        </p:spPr>
        <p:txBody>
          <a:bodyPr>
            <a:normAutofit fontScale="90000"/>
          </a:bodyPr>
          <a:lstStyle/>
          <a:p>
            <a:r>
              <a:rPr lang="ka-GE" dirty="0" smtClean="0"/>
              <a:t>უწყვეტი პროფესიული განვითარების სისტემა საქართველოში</a:t>
            </a:r>
            <a:endParaRPr lang="en-US" dirty="0"/>
          </a:p>
        </p:txBody>
      </p:sp>
      <p:sp>
        <p:nvSpPr>
          <p:cNvPr id="3" name="Subtitle 2"/>
          <p:cNvSpPr>
            <a:spLocks noGrp="1"/>
          </p:cNvSpPr>
          <p:nvPr>
            <p:ph type="subTitle" idx="1"/>
          </p:nvPr>
        </p:nvSpPr>
        <p:spPr/>
        <p:txBody>
          <a:bodyPr/>
          <a:lstStyle/>
          <a:p>
            <a:r>
              <a:rPr lang="ka-GE" dirty="0" smtClean="0"/>
              <a:t>2016 წელი</a:t>
            </a:r>
            <a:endParaRPr lang="en-US" dirty="0"/>
          </a:p>
        </p:txBody>
      </p:sp>
    </p:spTree>
    <p:extLst>
      <p:ext uri="{BB962C8B-B14F-4D97-AF65-F5344CB8AC3E}">
        <p14:creationId xmlns:p14="http://schemas.microsoft.com/office/powerpoint/2010/main" val="3615186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CPD should ideally “be a mix of formal and informal learning.” (General Medical Council 2012)</a:t>
            </a:r>
          </a:p>
        </p:txBody>
      </p:sp>
    </p:spTree>
    <p:extLst>
      <p:ext uri="{BB962C8B-B14F-4D97-AF65-F5344CB8AC3E}">
        <p14:creationId xmlns:p14="http://schemas.microsoft.com/office/powerpoint/2010/main" val="2421486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838199"/>
          </a:xfrm>
        </p:spPr>
        <p:txBody>
          <a:bodyPr/>
          <a:lstStyle/>
          <a:p>
            <a:r>
              <a:rPr lang="ka-GE" dirty="0" smtClean="0"/>
              <a:t>ქვეყნის პროფილი</a:t>
            </a:r>
            <a:endParaRPr lang="en-US" dirty="0"/>
          </a:p>
        </p:txBody>
      </p:sp>
      <p:graphicFrame>
        <p:nvGraphicFramePr>
          <p:cNvPr id="12" name="Table 11"/>
          <p:cNvGraphicFramePr>
            <a:graphicFrameLocks noGrp="1"/>
          </p:cNvGraphicFramePr>
          <p:nvPr>
            <p:extLst>
              <p:ext uri="{D42A27DB-BD31-4B8C-83A1-F6EECF244321}">
                <p14:modId xmlns:p14="http://schemas.microsoft.com/office/powerpoint/2010/main" val="2128852734"/>
              </p:ext>
            </p:extLst>
          </p:nvPr>
        </p:nvGraphicFramePr>
        <p:xfrm>
          <a:off x="457200" y="1219200"/>
          <a:ext cx="8229600" cy="5113942"/>
        </p:xfrm>
        <a:graphic>
          <a:graphicData uri="http://schemas.openxmlformats.org/drawingml/2006/table">
            <a:tbl>
              <a:tblPr firstRow="1" firstCol="1" bandRow="1">
                <a:tableStyleId>{5C22544A-7EE6-4342-B048-85BDC9FD1C3A}</a:tableStyleId>
              </a:tblPr>
              <a:tblGrid>
                <a:gridCol w="3099594"/>
                <a:gridCol w="5130006"/>
              </a:tblGrid>
              <a:tr h="431044">
                <a:tc>
                  <a:txBody>
                    <a:bodyPr/>
                    <a:lstStyle/>
                    <a:p>
                      <a:pPr>
                        <a:spcAft>
                          <a:spcPts val="0"/>
                        </a:spcAft>
                      </a:pPr>
                      <a:r>
                        <a:rPr lang="ka-GE" sz="1800" dirty="0">
                          <a:effectLst/>
                        </a:rPr>
                        <a:t>სავალდებულო</a:t>
                      </a:r>
                      <a:endParaRPr lang="en-US" sz="1800" dirty="0">
                        <a:effectLst/>
                      </a:endParaRPr>
                    </a:p>
                    <a:p>
                      <a:pPr>
                        <a:spcAft>
                          <a:spcPts val="0"/>
                        </a:spcAft>
                      </a:pPr>
                      <a:r>
                        <a:rPr lang="ka-GE" sz="1800" dirty="0">
                          <a:effectLst/>
                        </a:rPr>
                        <a:t> </a:t>
                      </a:r>
                      <a:endParaRPr lang="en-US" sz="1800" dirty="0">
                        <a:solidFill>
                          <a:srgbClr val="000000"/>
                        </a:solidFill>
                        <a:effectLst/>
                        <a:latin typeface="Calibri"/>
                        <a:ea typeface="Calibri"/>
                        <a:cs typeface="Times New Roman"/>
                      </a:endParaRPr>
                    </a:p>
                  </a:txBody>
                  <a:tcPr marL="60616" marR="60616" marT="0" marB="0"/>
                </a:tc>
                <a:tc>
                  <a:txBody>
                    <a:bodyPr/>
                    <a:lstStyle/>
                    <a:p>
                      <a:pPr>
                        <a:spcAft>
                          <a:spcPts val="0"/>
                        </a:spcAft>
                      </a:pPr>
                      <a:r>
                        <a:rPr lang="ka-GE" sz="1800" b="0" dirty="0">
                          <a:solidFill>
                            <a:schemeClr val="tx1"/>
                          </a:solidFill>
                          <a:effectLst/>
                        </a:rPr>
                        <a:t>არა</a:t>
                      </a:r>
                      <a:endParaRPr lang="en-US" sz="1800" b="0" dirty="0">
                        <a:solidFill>
                          <a:schemeClr val="tx1"/>
                        </a:solidFill>
                        <a:effectLst/>
                        <a:latin typeface="Calibri"/>
                        <a:ea typeface="Calibri"/>
                        <a:cs typeface="Times New Roman"/>
                      </a:endParaRPr>
                    </a:p>
                  </a:txBody>
                  <a:tcPr marL="60616" marR="60616" marT="0" marB="0"/>
                </a:tc>
              </a:tr>
              <a:tr h="431044">
                <a:tc>
                  <a:txBody>
                    <a:bodyPr/>
                    <a:lstStyle/>
                    <a:p>
                      <a:pPr>
                        <a:spcAft>
                          <a:spcPts val="0"/>
                        </a:spcAft>
                      </a:pPr>
                      <a:r>
                        <a:rPr lang="ka-GE" sz="1800" dirty="0">
                          <a:effectLst/>
                        </a:rPr>
                        <a:t>ნებაყოფლობითი</a:t>
                      </a:r>
                      <a:endParaRPr lang="en-US" sz="1800" dirty="0">
                        <a:solidFill>
                          <a:srgbClr val="000000"/>
                        </a:solidFill>
                        <a:effectLst/>
                        <a:latin typeface="Calibri"/>
                        <a:ea typeface="Calibri"/>
                        <a:cs typeface="Times New Roman"/>
                      </a:endParaRPr>
                    </a:p>
                  </a:txBody>
                  <a:tcPr marL="60616" marR="60616" marT="0" marB="0"/>
                </a:tc>
                <a:tc>
                  <a:txBody>
                    <a:bodyPr/>
                    <a:lstStyle/>
                    <a:p>
                      <a:pPr>
                        <a:spcAft>
                          <a:spcPts val="0"/>
                        </a:spcAft>
                      </a:pPr>
                      <a:r>
                        <a:rPr lang="ka-GE" sz="1800" dirty="0">
                          <a:effectLst/>
                        </a:rPr>
                        <a:t>დიახ</a:t>
                      </a:r>
                      <a:endParaRPr lang="en-US" sz="1800" dirty="0">
                        <a:effectLst/>
                      </a:endParaRPr>
                    </a:p>
                    <a:p>
                      <a:pPr>
                        <a:spcAft>
                          <a:spcPts val="0"/>
                        </a:spcAft>
                      </a:pPr>
                      <a:r>
                        <a:rPr lang="ka-GE" sz="1800" dirty="0">
                          <a:effectLst/>
                        </a:rPr>
                        <a:t> </a:t>
                      </a:r>
                      <a:endParaRPr lang="en-US" sz="1800" dirty="0">
                        <a:solidFill>
                          <a:srgbClr val="000000"/>
                        </a:solidFill>
                        <a:effectLst/>
                        <a:latin typeface="Calibri"/>
                        <a:ea typeface="Calibri"/>
                        <a:cs typeface="Times New Roman"/>
                      </a:endParaRPr>
                    </a:p>
                  </a:txBody>
                  <a:tcPr marL="60616" marR="60616" marT="0" marB="0"/>
                </a:tc>
              </a:tr>
              <a:tr h="431044">
                <a:tc>
                  <a:txBody>
                    <a:bodyPr/>
                    <a:lstStyle/>
                    <a:p>
                      <a:pPr>
                        <a:spcAft>
                          <a:spcPts val="0"/>
                        </a:spcAft>
                      </a:pPr>
                      <a:r>
                        <a:rPr lang="ka-GE" sz="1800" dirty="0">
                          <a:effectLst/>
                        </a:rPr>
                        <a:t>უპგ  მოთხოვნების საფუძველი</a:t>
                      </a:r>
                      <a:endParaRPr lang="en-US" sz="1800" dirty="0">
                        <a:solidFill>
                          <a:srgbClr val="000000"/>
                        </a:solidFill>
                        <a:effectLst/>
                        <a:latin typeface="Calibri"/>
                        <a:ea typeface="Calibri"/>
                        <a:cs typeface="Times New Roman"/>
                      </a:endParaRPr>
                    </a:p>
                  </a:txBody>
                  <a:tcPr marL="60616" marR="60616" marT="0" marB="0"/>
                </a:tc>
                <a:tc>
                  <a:txBody>
                    <a:bodyPr/>
                    <a:lstStyle/>
                    <a:p>
                      <a:pPr>
                        <a:spcAft>
                          <a:spcPts val="0"/>
                        </a:spcAft>
                      </a:pPr>
                      <a:r>
                        <a:rPr lang="ka-GE" sz="1800">
                          <a:effectLst/>
                        </a:rPr>
                        <a:t>ექიმის ეთიკური ვალდებულებები, ზოგჯერ - დამსაქმებელი</a:t>
                      </a:r>
                      <a:endParaRPr lang="en-US" sz="1800">
                        <a:solidFill>
                          <a:srgbClr val="000000"/>
                        </a:solidFill>
                        <a:effectLst/>
                        <a:latin typeface="Calibri"/>
                        <a:ea typeface="Calibri"/>
                        <a:cs typeface="Times New Roman"/>
                      </a:endParaRPr>
                    </a:p>
                  </a:txBody>
                  <a:tcPr marL="60616" marR="60616" marT="0" marB="0"/>
                </a:tc>
              </a:tr>
              <a:tr h="862088">
                <a:tc>
                  <a:txBody>
                    <a:bodyPr/>
                    <a:lstStyle/>
                    <a:p>
                      <a:pPr>
                        <a:spcAft>
                          <a:spcPts val="0"/>
                        </a:spcAft>
                      </a:pPr>
                      <a:r>
                        <a:rPr lang="ka-GE" sz="1800" dirty="0">
                          <a:effectLst/>
                        </a:rPr>
                        <a:t>უპგ-ს მიმწოდებლები</a:t>
                      </a:r>
                      <a:endParaRPr lang="en-US" sz="1800" dirty="0">
                        <a:solidFill>
                          <a:srgbClr val="000000"/>
                        </a:solidFill>
                        <a:effectLst/>
                        <a:latin typeface="Calibri"/>
                        <a:ea typeface="Calibri"/>
                        <a:cs typeface="Times New Roman"/>
                      </a:endParaRPr>
                    </a:p>
                  </a:txBody>
                  <a:tcPr marL="60616" marR="60616" marT="0" marB="0"/>
                </a:tc>
                <a:tc>
                  <a:txBody>
                    <a:bodyPr/>
                    <a:lstStyle/>
                    <a:p>
                      <a:pPr>
                        <a:spcAft>
                          <a:spcPts val="0"/>
                        </a:spcAft>
                      </a:pPr>
                      <a:r>
                        <a:rPr lang="ka-GE" sz="1800" dirty="0">
                          <a:effectLst/>
                        </a:rPr>
                        <a:t>დარგობრივი პროფესიული ორგანიზაციები, </a:t>
                      </a:r>
                      <a:r>
                        <a:rPr lang="ka-GE" sz="1800" dirty="0" smtClean="0">
                          <a:effectLst/>
                        </a:rPr>
                        <a:t>უნივერსიტეტები, </a:t>
                      </a:r>
                      <a:r>
                        <a:rPr lang="ka-GE" sz="1800" dirty="0">
                          <a:effectLst/>
                        </a:rPr>
                        <a:t>სამეცნიერო </a:t>
                      </a:r>
                      <a:r>
                        <a:rPr lang="ka-GE" sz="1800" dirty="0" smtClean="0">
                          <a:effectLst/>
                        </a:rPr>
                        <a:t>ორგანიზაციები, </a:t>
                      </a:r>
                      <a:r>
                        <a:rPr lang="ka-GE" sz="1800" dirty="0">
                          <a:effectLst/>
                        </a:rPr>
                        <a:t>სამედიცინო დაწესებულებები</a:t>
                      </a:r>
                      <a:endParaRPr lang="en-US" sz="1800" dirty="0">
                        <a:solidFill>
                          <a:srgbClr val="000000"/>
                        </a:solidFill>
                        <a:effectLst/>
                        <a:latin typeface="Calibri"/>
                        <a:ea typeface="Calibri"/>
                        <a:cs typeface="Times New Roman"/>
                      </a:endParaRPr>
                    </a:p>
                  </a:txBody>
                  <a:tcPr marL="60616" marR="60616" marT="0" marB="0"/>
                </a:tc>
              </a:tr>
              <a:tr h="431044">
                <a:tc>
                  <a:txBody>
                    <a:bodyPr/>
                    <a:lstStyle/>
                    <a:p>
                      <a:pPr>
                        <a:spcAft>
                          <a:spcPts val="0"/>
                        </a:spcAft>
                      </a:pPr>
                      <a:r>
                        <a:rPr lang="ka-GE" sz="1800" dirty="0">
                          <a:effectLst/>
                        </a:rPr>
                        <a:t>მონიტორინგი</a:t>
                      </a:r>
                      <a:endParaRPr lang="en-US" sz="1800" dirty="0">
                        <a:solidFill>
                          <a:srgbClr val="000000"/>
                        </a:solidFill>
                        <a:effectLst/>
                        <a:latin typeface="Calibri"/>
                        <a:ea typeface="Calibri"/>
                        <a:cs typeface="Times New Roman"/>
                      </a:endParaRPr>
                    </a:p>
                  </a:txBody>
                  <a:tcPr marL="60616" marR="60616" marT="0" marB="0"/>
                </a:tc>
                <a:tc>
                  <a:txBody>
                    <a:bodyPr/>
                    <a:lstStyle/>
                    <a:p>
                      <a:pPr>
                        <a:spcAft>
                          <a:spcPts val="0"/>
                        </a:spcAft>
                      </a:pPr>
                      <a:r>
                        <a:rPr lang="ka-GE" sz="1800">
                          <a:effectLst/>
                        </a:rPr>
                        <a:t>ექიმი, ზოგჯერ - დამსაქმებელი</a:t>
                      </a:r>
                      <a:endParaRPr lang="en-US" sz="1800">
                        <a:effectLst/>
                      </a:endParaRPr>
                    </a:p>
                    <a:p>
                      <a:pPr>
                        <a:spcAft>
                          <a:spcPts val="0"/>
                        </a:spcAft>
                      </a:pPr>
                      <a:r>
                        <a:rPr lang="ka-GE" sz="1800">
                          <a:effectLst/>
                        </a:rPr>
                        <a:t> </a:t>
                      </a:r>
                      <a:endParaRPr lang="en-US" sz="1800">
                        <a:solidFill>
                          <a:srgbClr val="000000"/>
                        </a:solidFill>
                        <a:effectLst/>
                        <a:latin typeface="Calibri"/>
                        <a:ea typeface="Calibri"/>
                        <a:cs typeface="Times New Roman"/>
                      </a:endParaRPr>
                    </a:p>
                  </a:txBody>
                  <a:tcPr marL="60616" marR="60616" marT="0" marB="0"/>
                </a:tc>
              </a:tr>
              <a:tr h="862088">
                <a:tc>
                  <a:txBody>
                    <a:bodyPr/>
                    <a:lstStyle/>
                    <a:p>
                      <a:pPr>
                        <a:spcAft>
                          <a:spcPts val="0"/>
                        </a:spcAft>
                      </a:pPr>
                      <a:r>
                        <a:rPr lang="ka-GE" sz="1800" dirty="0">
                          <a:effectLst/>
                        </a:rPr>
                        <a:t>უპგ-სა და სერტიფიცირებას შორის კავშირი</a:t>
                      </a:r>
                      <a:endParaRPr lang="en-US" sz="1800" dirty="0">
                        <a:effectLst/>
                      </a:endParaRPr>
                    </a:p>
                    <a:p>
                      <a:pPr>
                        <a:spcAft>
                          <a:spcPts val="0"/>
                        </a:spcAft>
                      </a:pPr>
                      <a:r>
                        <a:rPr lang="ka-GE" sz="1800" dirty="0">
                          <a:effectLst/>
                        </a:rPr>
                        <a:t> </a:t>
                      </a:r>
                      <a:endParaRPr lang="en-US" sz="1800" dirty="0">
                        <a:solidFill>
                          <a:srgbClr val="000000"/>
                        </a:solidFill>
                        <a:effectLst/>
                        <a:latin typeface="Calibri"/>
                        <a:ea typeface="Calibri"/>
                        <a:cs typeface="Times New Roman"/>
                      </a:endParaRPr>
                    </a:p>
                  </a:txBody>
                  <a:tcPr marL="60616" marR="60616" marT="0" marB="0"/>
                </a:tc>
                <a:tc>
                  <a:txBody>
                    <a:bodyPr/>
                    <a:lstStyle/>
                    <a:p>
                      <a:pPr>
                        <a:spcAft>
                          <a:spcPts val="0"/>
                        </a:spcAft>
                      </a:pPr>
                      <a:r>
                        <a:rPr lang="ka-GE" sz="1800">
                          <a:effectLst/>
                        </a:rPr>
                        <a:t>არ არსებობს</a:t>
                      </a:r>
                      <a:endParaRPr lang="en-US" sz="1800">
                        <a:solidFill>
                          <a:srgbClr val="000000"/>
                        </a:solidFill>
                        <a:effectLst/>
                        <a:latin typeface="Calibri"/>
                        <a:ea typeface="Calibri"/>
                        <a:cs typeface="Times New Roman"/>
                      </a:endParaRPr>
                    </a:p>
                  </a:txBody>
                  <a:tcPr marL="60616" marR="60616" marT="0" marB="0"/>
                </a:tc>
              </a:tr>
              <a:tr h="646566">
                <a:tc>
                  <a:txBody>
                    <a:bodyPr/>
                    <a:lstStyle/>
                    <a:p>
                      <a:pPr>
                        <a:spcAft>
                          <a:spcPts val="0"/>
                        </a:spcAft>
                      </a:pPr>
                      <a:r>
                        <a:rPr lang="ka-GE" sz="1800" dirty="0">
                          <a:effectLst/>
                        </a:rPr>
                        <a:t>აკრედიტაციის მექანიზმი</a:t>
                      </a:r>
                      <a:endParaRPr lang="en-US" sz="1800" dirty="0">
                        <a:solidFill>
                          <a:srgbClr val="000000"/>
                        </a:solidFill>
                        <a:effectLst/>
                        <a:latin typeface="Calibri"/>
                        <a:ea typeface="Calibri"/>
                        <a:cs typeface="Times New Roman"/>
                      </a:endParaRPr>
                    </a:p>
                  </a:txBody>
                  <a:tcPr marL="60616" marR="60616" marT="0" marB="0"/>
                </a:tc>
                <a:tc>
                  <a:txBody>
                    <a:bodyPr/>
                    <a:lstStyle/>
                    <a:p>
                      <a:pPr>
                        <a:spcAft>
                          <a:spcPts val="0"/>
                        </a:spcAft>
                      </a:pPr>
                      <a:r>
                        <a:rPr lang="ka-GE" sz="1800" dirty="0" smtClean="0">
                          <a:effectLst/>
                        </a:rPr>
                        <a:t>აკრედიტაცია </a:t>
                      </a:r>
                      <a:r>
                        <a:rPr lang="ka-GE" sz="1800" dirty="0">
                          <a:effectLst/>
                        </a:rPr>
                        <a:t>სშჯსდს პროფესიული განვითარების საბჭოს მიერ</a:t>
                      </a:r>
                      <a:endParaRPr lang="en-US" sz="1800" dirty="0">
                        <a:solidFill>
                          <a:srgbClr val="000000"/>
                        </a:solidFill>
                        <a:effectLst/>
                        <a:latin typeface="Calibri"/>
                        <a:ea typeface="Calibri"/>
                        <a:cs typeface="Times New Roman"/>
                      </a:endParaRPr>
                    </a:p>
                  </a:txBody>
                  <a:tcPr marL="60616" marR="60616" marT="0" marB="0"/>
                </a:tc>
              </a:tr>
              <a:tr h="431044">
                <a:tc>
                  <a:txBody>
                    <a:bodyPr/>
                    <a:lstStyle/>
                    <a:p>
                      <a:pPr>
                        <a:spcAft>
                          <a:spcPts val="0"/>
                        </a:spcAft>
                      </a:pPr>
                      <a:r>
                        <a:rPr lang="ka-GE" sz="1800" dirty="0">
                          <a:effectLst/>
                        </a:rPr>
                        <a:t>დაფინანსების წყარო </a:t>
                      </a:r>
                      <a:endParaRPr lang="en-US" sz="1800" dirty="0">
                        <a:solidFill>
                          <a:srgbClr val="000000"/>
                        </a:solidFill>
                        <a:effectLst/>
                        <a:latin typeface="Calibri"/>
                        <a:ea typeface="Calibri"/>
                        <a:cs typeface="Times New Roman"/>
                      </a:endParaRPr>
                    </a:p>
                  </a:txBody>
                  <a:tcPr marL="60616" marR="60616" marT="0" marB="0"/>
                </a:tc>
                <a:tc>
                  <a:txBody>
                    <a:bodyPr/>
                    <a:lstStyle/>
                    <a:p>
                      <a:pPr>
                        <a:spcAft>
                          <a:spcPts val="0"/>
                        </a:spcAft>
                      </a:pPr>
                      <a:r>
                        <a:rPr lang="ka-GE" sz="1800" dirty="0">
                          <a:effectLst/>
                        </a:rPr>
                        <a:t>ექიმი, ზოგჯერ - დამსაქმებელი, დონორი ორგანიზაციები</a:t>
                      </a:r>
                      <a:endParaRPr lang="en-US" sz="1800" dirty="0">
                        <a:solidFill>
                          <a:srgbClr val="000000"/>
                        </a:solidFill>
                        <a:effectLst/>
                        <a:latin typeface="Calibri"/>
                        <a:ea typeface="Calibri"/>
                        <a:cs typeface="Times New Roman"/>
                      </a:endParaRPr>
                    </a:p>
                  </a:txBody>
                  <a:tcPr marL="60616" marR="60616" marT="0" marB="0"/>
                </a:tc>
              </a:tr>
            </a:tbl>
          </a:graphicData>
        </a:graphic>
      </p:graphicFrame>
    </p:spTree>
    <p:extLst>
      <p:ext uri="{BB962C8B-B14F-4D97-AF65-F5344CB8AC3E}">
        <p14:creationId xmlns:p14="http://schemas.microsoft.com/office/powerpoint/2010/main" val="552991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r>
              <a:rPr lang="ka-GE" sz="3200" dirty="0" smtClean="0"/>
              <a:t>მარეგულირებელი გარემო</a:t>
            </a:r>
            <a:endParaRPr lang="en-US" sz="3200" dirty="0"/>
          </a:p>
        </p:txBody>
      </p:sp>
      <p:sp>
        <p:nvSpPr>
          <p:cNvPr id="3" name="Content Placeholder 2"/>
          <p:cNvSpPr>
            <a:spLocks noGrp="1"/>
          </p:cNvSpPr>
          <p:nvPr>
            <p:ph idx="1"/>
          </p:nvPr>
        </p:nvSpPr>
        <p:spPr>
          <a:xfrm>
            <a:off x="304800" y="990600"/>
            <a:ext cx="8382000" cy="5562600"/>
          </a:xfrm>
        </p:spPr>
        <p:txBody>
          <a:bodyPr>
            <a:normAutofit fontScale="77500" lnSpcReduction="20000"/>
          </a:bodyPr>
          <a:lstStyle/>
          <a:p>
            <a:r>
              <a:rPr lang="ka-GE" sz="2400" dirty="0" smtClean="0"/>
              <a:t>„საექიმო საქმიანობის შესახებ“ საქართველოს კანონი</a:t>
            </a:r>
          </a:p>
          <a:p>
            <a:pPr marL="0" indent="0">
              <a:buNone/>
            </a:pPr>
            <a:endParaRPr lang="ka-GE" sz="2400" dirty="0" smtClean="0"/>
          </a:p>
          <a:p>
            <a:r>
              <a:rPr lang="ka-GE" sz="2400" dirty="0" smtClean="0"/>
              <a:t>„სახელმწიფო </a:t>
            </a:r>
            <a:r>
              <a:rPr lang="ka-GE" sz="2400" dirty="0"/>
              <a:t>სერტიფიკატის ახალი ვადით გასაგრძელებლად უწყვეტი სამედიცინო განათლების სისტემაში ექიმების მონაწილეობის უზრუნველყოფისათვის საჭირო ღონისძიებების </a:t>
            </a:r>
            <a:r>
              <a:rPr lang="ka-GE" sz="2400" dirty="0" smtClean="0"/>
              <a:t>შესახებ“ - </a:t>
            </a:r>
            <a:r>
              <a:rPr lang="ka-GE" sz="2400" dirty="0"/>
              <a:t>სშჯსდ მინისტრის ბრძანება - </a:t>
            </a:r>
            <a:r>
              <a:rPr lang="en-US" sz="2400" dirty="0" smtClean="0"/>
              <a:t>N</a:t>
            </a:r>
            <a:r>
              <a:rPr lang="ka-GE" sz="2400" dirty="0" smtClean="0"/>
              <a:t>25</a:t>
            </a:r>
            <a:r>
              <a:rPr lang="en-US" sz="2400" dirty="0" smtClean="0"/>
              <a:t>/</a:t>
            </a:r>
            <a:r>
              <a:rPr lang="ka-GE" sz="2400" dirty="0"/>
              <a:t>ნ - </a:t>
            </a:r>
            <a:r>
              <a:rPr lang="ka-GE" sz="2400" dirty="0" smtClean="0"/>
              <a:t>23.01.2004</a:t>
            </a:r>
            <a:endParaRPr lang="ka-GE" sz="2400" dirty="0"/>
          </a:p>
          <a:p>
            <a:endParaRPr lang="ka-GE" sz="2400" dirty="0"/>
          </a:p>
          <a:p>
            <a:r>
              <a:rPr lang="ka-GE" sz="2400" dirty="0" smtClean="0"/>
              <a:t>„უწყვეტი </a:t>
            </a:r>
            <a:r>
              <a:rPr lang="ka-GE" sz="2400" dirty="0"/>
              <a:t>პროფესიული განვითარების ცალკეული კომპონენტის მიხედვით სასერტიფიკაციო გამოცდის ჩაბარების გარეშე სახელმწიფო სერტიფიკატის მოქმედების ახალი ვადით გაგრძელებისათვის საჭირო უწყვეტი პროფესიული განვითარების ქულების რაოდენობისა და სამედიცინო განათლების სხვადასხვა ფორმების შესაბამისი უწყვეტი პროფესიული განვითარების ქულების მინიჭების კრიტერიუმების დამტკიცების </a:t>
            </a:r>
            <a:r>
              <a:rPr lang="ka-GE" sz="2400" dirty="0" smtClean="0"/>
              <a:t>შესახებ“ სშჯსდ მინისტრის ბრძანება - </a:t>
            </a:r>
            <a:r>
              <a:rPr lang="en-US" sz="2400" dirty="0"/>
              <a:t>N274/</a:t>
            </a:r>
            <a:r>
              <a:rPr lang="ka-GE" sz="2400" dirty="0" smtClean="0"/>
              <a:t>ნ - 01.11.2005</a:t>
            </a:r>
          </a:p>
          <a:p>
            <a:endParaRPr lang="ka-GE" sz="2400" dirty="0"/>
          </a:p>
          <a:p>
            <a:r>
              <a:rPr lang="ka-GE" sz="2400" dirty="0" smtClean="0"/>
              <a:t>„</a:t>
            </a:r>
            <a:r>
              <a:rPr lang="en-US" sz="2400" dirty="0" err="1" smtClean="0"/>
              <a:t>სტაციონარულ</a:t>
            </a:r>
            <a:r>
              <a:rPr lang="en-US" sz="2400" dirty="0" smtClean="0"/>
              <a:t> </a:t>
            </a:r>
            <a:r>
              <a:rPr lang="en-US" sz="2400" dirty="0" err="1"/>
              <a:t>სამედიცინო</a:t>
            </a:r>
            <a:r>
              <a:rPr lang="en-US" sz="2400" dirty="0"/>
              <a:t> </a:t>
            </a:r>
            <a:r>
              <a:rPr lang="en-US" sz="2400" dirty="0" err="1"/>
              <a:t>დაწესებულებაში</a:t>
            </a:r>
            <a:r>
              <a:rPr lang="en-US" sz="2400" dirty="0"/>
              <a:t> </a:t>
            </a:r>
            <a:r>
              <a:rPr lang="en-US" sz="2400" dirty="0" err="1"/>
              <a:t>სამედიცინო</a:t>
            </a:r>
            <a:r>
              <a:rPr lang="en-US" sz="2400" dirty="0"/>
              <a:t> </a:t>
            </a:r>
            <a:r>
              <a:rPr lang="en-US" sz="2400" dirty="0" err="1"/>
              <a:t>მომსახურების</a:t>
            </a:r>
            <a:r>
              <a:rPr lang="en-US" sz="2400" dirty="0"/>
              <a:t> </a:t>
            </a:r>
            <a:r>
              <a:rPr lang="en-US" sz="2400" dirty="0" err="1"/>
              <a:t>ხარისხის</a:t>
            </a:r>
            <a:r>
              <a:rPr lang="en-US" sz="2400" dirty="0"/>
              <a:t> </a:t>
            </a:r>
            <a:r>
              <a:rPr lang="en-US" sz="2400" dirty="0" err="1"/>
              <a:t>გაუმჯობესების</a:t>
            </a:r>
            <a:r>
              <a:rPr lang="en-US" sz="2400" dirty="0"/>
              <a:t> </a:t>
            </a:r>
            <a:r>
              <a:rPr lang="en-US" sz="2400" dirty="0" err="1"/>
              <a:t>და</a:t>
            </a:r>
            <a:r>
              <a:rPr lang="en-US" sz="2400" dirty="0"/>
              <a:t> </a:t>
            </a:r>
            <a:r>
              <a:rPr lang="en-US" sz="2400" dirty="0" err="1"/>
              <a:t>პაციენტთა</a:t>
            </a:r>
            <a:r>
              <a:rPr lang="en-US" sz="2400" dirty="0"/>
              <a:t> </a:t>
            </a:r>
            <a:r>
              <a:rPr lang="en-US" sz="2400" dirty="0" err="1"/>
              <a:t>უსაფრთხოების</a:t>
            </a:r>
            <a:r>
              <a:rPr lang="en-US" sz="2400" dirty="0"/>
              <a:t> </a:t>
            </a:r>
            <a:r>
              <a:rPr lang="en-US" sz="2400" dirty="0" err="1"/>
              <a:t>უზრუნველყოფის</a:t>
            </a:r>
            <a:r>
              <a:rPr lang="en-US" sz="2400" dirty="0"/>
              <a:t> </a:t>
            </a:r>
            <a:r>
              <a:rPr lang="en-US" sz="2400" dirty="0" err="1"/>
              <a:t>შეფასების</a:t>
            </a:r>
            <a:r>
              <a:rPr lang="en-US" sz="2400" dirty="0"/>
              <a:t> </a:t>
            </a:r>
            <a:r>
              <a:rPr lang="en-US" sz="2400" dirty="0" err="1"/>
              <a:t>შიდა</a:t>
            </a:r>
            <a:r>
              <a:rPr lang="en-US" sz="2400" dirty="0"/>
              <a:t> </a:t>
            </a:r>
            <a:r>
              <a:rPr lang="en-US" sz="2400" dirty="0" err="1"/>
              <a:t>სისტემის</a:t>
            </a:r>
            <a:r>
              <a:rPr lang="en-US" sz="2400" dirty="0"/>
              <a:t> </a:t>
            </a:r>
            <a:r>
              <a:rPr lang="en-US" sz="2400" dirty="0" err="1"/>
              <a:t>ფუნქციონირების</a:t>
            </a:r>
            <a:r>
              <a:rPr lang="en-US" sz="2400" dirty="0"/>
              <a:t> </a:t>
            </a:r>
            <a:r>
              <a:rPr lang="en-US" sz="2400" dirty="0" err="1" smtClean="0"/>
              <a:t>შესახებ</a:t>
            </a:r>
            <a:r>
              <a:rPr lang="ka-GE" sz="2400" dirty="0" smtClean="0"/>
              <a:t>“ სშჯსდ </a:t>
            </a:r>
            <a:r>
              <a:rPr lang="ka-GE" sz="2400" dirty="0"/>
              <a:t>მინისტრის ბრძანება - </a:t>
            </a:r>
            <a:r>
              <a:rPr lang="en-US" sz="2400" dirty="0" smtClean="0"/>
              <a:t>N</a:t>
            </a:r>
            <a:r>
              <a:rPr lang="ka-GE" sz="2400" dirty="0" smtClean="0"/>
              <a:t>01-63</a:t>
            </a:r>
            <a:r>
              <a:rPr lang="en-US" sz="2400" dirty="0" smtClean="0"/>
              <a:t>/</a:t>
            </a:r>
            <a:r>
              <a:rPr lang="ka-GE" sz="2400" dirty="0"/>
              <a:t>ნ - </a:t>
            </a:r>
            <a:r>
              <a:rPr lang="ka-GE" sz="2400" dirty="0" smtClean="0"/>
              <a:t>12.09.2012</a:t>
            </a:r>
            <a:endParaRPr lang="ka-GE" sz="2400" dirty="0"/>
          </a:p>
          <a:p>
            <a:endParaRPr lang="en-US" sz="2000" dirty="0"/>
          </a:p>
          <a:p>
            <a:endParaRPr lang="ka-GE" sz="2400" dirty="0" smtClean="0"/>
          </a:p>
          <a:p>
            <a:endParaRPr lang="en-US" dirty="0"/>
          </a:p>
        </p:txBody>
      </p:sp>
    </p:spTree>
    <p:extLst>
      <p:ext uri="{BB962C8B-B14F-4D97-AF65-F5344CB8AC3E}">
        <p14:creationId xmlns:p14="http://schemas.microsoft.com/office/powerpoint/2010/main" val="2461692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534400" cy="1706562"/>
          </a:xfrm>
        </p:spPr>
        <p:txBody>
          <a:bodyPr>
            <a:noAutofit/>
          </a:bodyPr>
          <a:lstStyle/>
          <a:p>
            <a:r>
              <a:rPr lang="ka-GE" sz="2800" dirty="0"/>
              <a:t>სტაციონარულ სამედიცინო </a:t>
            </a:r>
            <a:r>
              <a:rPr lang="ka-GE" sz="2800" dirty="0" smtClean="0"/>
              <a:t>დაწესებულების </a:t>
            </a:r>
            <a:r>
              <a:rPr lang="ka-GE" sz="2800" dirty="0"/>
              <a:t>სამედიცინო მომსახურების ხარისხის გაუმჯობესების და პაციენტთა უსაფრთხოების უზრუნველყოფის შეფასების შიდა </a:t>
            </a:r>
            <a:r>
              <a:rPr lang="ka-GE" sz="2800" dirty="0" smtClean="0"/>
              <a:t>სისტემა </a:t>
            </a:r>
            <a:endParaRPr lang="en-US" sz="2800" dirty="0"/>
          </a:p>
        </p:txBody>
      </p:sp>
      <p:sp>
        <p:nvSpPr>
          <p:cNvPr id="3" name="Content Placeholder 2"/>
          <p:cNvSpPr>
            <a:spLocks noGrp="1"/>
          </p:cNvSpPr>
          <p:nvPr>
            <p:ph idx="1"/>
          </p:nvPr>
        </p:nvSpPr>
        <p:spPr>
          <a:xfrm>
            <a:off x="457200" y="2438400"/>
            <a:ext cx="8229600" cy="3687763"/>
          </a:xfrm>
        </p:spPr>
        <p:txBody>
          <a:bodyPr>
            <a:normAutofit/>
          </a:bodyPr>
          <a:lstStyle/>
          <a:p>
            <a:r>
              <a:rPr lang="ka-GE" sz="2400" dirty="0" smtClean="0"/>
              <a:t>წარმოადგენს სტაციონარული დაწესებულების სანებართვო პირობას</a:t>
            </a:r>
          </a:p>
          <a:p>
            <a:endParaRPr lang="ka-GE" sz="2400" dirty="0"/>
          </a:p>
          <a:p>
            <a:r>
              <a:rPr lang="ka-GE" sz="2400" dirty="0" smtClean="0"/>
              <a:t>ფუნქციები:</a:t>
            </a:r>
          </a:p>
          <a:p>
            <a:pPr lvl="1">
              <a:buFont typeface="Wingdings" panose="05000000000000000000" pitchFamily="2" charset="2"/>
              <a:buChar char="ü"/>
            </a:pPr>
            <a:r>
              <a:rPr lang="en-US" sz="2000" dirty="0" err="1" smtClean="0"/>
              <a:t>ჯანმრთელობის</a:t>
            </a:r>
            <a:r>
              <a:rPr lang="en-US" sz="2000" dirty="0" smtClean="0"/>
              <a:t> </a:t>
            </a:r>
            <a:r>
              <a:rPr lang="en-US" sz="2000" dirty="0" err="1"/>
              <a:t>დაცვის</a:t>
            </a:r>
            <a:r>
              <a:rPr lang="en-US" sz="2000" dirty="0"/>
              <a:t> </a:t>
            </a:r>
            <a:r>
              <a:rPr lang="en-US" sz="2000" dirty="0" err="1"/>
              <a:t>პერსონალის</a:t>
            </a:r>
            <a:r>
              <a:rPr lang="en-US" sz="2000" dirty="0"/>
              <a:t> </a:t>
            </a:r>
            <a:r>
              <a:rPr lang="en-US" sz="2000" dirty="0" err="1"/>
              <a:t>პროფესიული</a:t>
            </a:r>
            <a:r>
              <a:rPr lang="en-US" sz="2000" dirty="0"/>
              <a:t> </a:t>
            </a:r>
            <a:r>
              <a:rPr lang="en-US" sz="2000" dirty="0" err="1"/>
              <a:t>განვითარების</a:t>
            </a:r>
            <a:r>
              <a:rPr lang="en-US" sz="2000" dirty="0"/>
              <a:t> </a:t>
            </a:r>
            <a:r>
              <a:rPr lang="en-US" sz="2000" dirty="0" err="1"/>
              <a:t>უზრუნველყოფა</a:t>
            </a:r>
            <a:r>
              <a:rPr lang="en-US" sz="2000" dirty="0"/>
              <a:t> </a:t>
            </a:r>
            <a:r>
              <a:rPr lang="en-US" sz="2000" dirty="0" err="1"/>
              <a:t>და</a:t>
            </a:r>
            <a:r>
              <a:rPr lang="en-US" sz="2000" dirty="0"/>
              <a:t> </a:t>
            </a:r>
            <a:r>
              <a:rPr lang="en-US" sz="2000" dirty="0" err="1"/>
              <a:t>პერიოდული</a:t>
            </a:r>
            <a:r>
              <a:rPr lang="en-US" sz="2000" dirty="0"/>
              <a:t> </a:t>
            </a:r>
            <a:r>
              <a:rPr lang="en-US" sz="2000" dirty="0" err="1" smtClean="0"/>
              <a:t>მონიტორინგი</a:t>
            </a:r>
            <a:r>
              <a:rPr lang="ka-GE" sz="2000" dirty="0"/>
              <a:t>, შედეგების </a:t>
            </a:r>
            <a:r>
              <a:rPr lang="ka-GE" sz="2000" dirty="0" smtClean="0"/>
              <a:t>ანალიზი </a:t>
            </a:r>
            <a:r>
              <a:rPr lang="ka-GE" sz="2000" dirty="0"/>
              <a:t>და ხარისხის გაუმჯობესების </a:t>
            </a:r>
            <a:r>
              <a:rPr lang="ka-GE" sz="2000" dirty="0" smtClean="0"/>
              <a:t>ღონისძიებების შემუშავება</a:t>
            </a:r>
          </a:p>
          <a:p>
            <a:pPr lvl="1">
              <a:buFont typeface="Wingdings" panose="05000000000000000000" pitchFamily="2" charset="2"/>
              <a:buChar char="ü"/>
            </a:pPr>
            <a:r>
              <a:rPr lang="en-US" sz="2000" dirty="0" err="1"/>
              <a:t>სამედიცინო</a:t>
            </a:r>
            <a:r>
              <a:rPr lang="en-US" sz="2000" dirty="0"/>
              <a:t> </a:t>
            </a:r>
            <a:r>
              <a:rPr lang="en-US" sz="2000" dirty="0" err="1"/>
              <a:t>საქმიანობის</a:t>
            </a:r>
            <a:r>
              <a:rPr lang="en-US" sz="2000" dirty="0"/>
              <a:t> </a:t>
            </a:r>
            <a:r>
              <a:rPr lang="en-US" sz="2000" dirty="0" err="1"/>
              <a:t>დროს</a:t>
            </a:r>
            <a:r>
              <a:rPr lang="en-US" sz="2000" dirty="0"/>
              <a:t> </a:t>
            </a:r>
            <a:r>
              <a:rPr lang="en-US" sz="2000" dirty="0" err="1"/>
              <a:t>დაშვებული</a:t>
            </a:r>
            <a:r>
              <a:rPr lang="en-US" sz="2000" dirty="0"/>
              <a:t> </a:t>
            </a:r>
            <a:r>
              <a:rPr lang="en-US" sz="2000" dirty="0" err="1" smtClean="0"/>
              <a:t>შეცდომების</a:t>
            </a:r>
            <a:r>
              <a:rPr lang="en-US" sz="2000" dirty="0" smtClean="0"/>
              <a:t> </a:t>
            </a:r>
            <a:r>
              <a:rPr lang="en-US" sz="2000" dirty="0" err="1" smtClean="0"/>
              <a:t>მონიტორინგ</a:t>
            </a:r>
            <a:r>
              <a:rPr lang="ka-GE" sz="2000" dirty="0" smtClean="0"/>
              <a:t>ი</a:t>
            </a:r>
            <a:r>
              <a:rPr lang="en-US" sz="2000" dirty="0" smtClean="0"/>
              <a:t> </a:t>
            </a:r>
            <a:r>
              <a:rPr lang="en-US" sz="2000" dirty="0" err="1"/>
              <a:t>და</a:t>
            </a:r>
            <a:r>
              <a:rPr lang="en-US" sz="2000" dirty="0"/>
              <a:t> </a:t>
            </a:r>
            <a:r>
              <a:rPr lang="en-US" sz="2000" dirty="0" err="1" smtClean="0"/>
              <a:t>მართვა</a:t>
            </a:r>
            <a:endParaRPr lang="ka-GE" sz="2000" dirty="0" smtClean="0"/>
          </a:p>
          <a:p>
            <a:endParaRPr lang="ka-GE" dirty="0"/>
          </a:p>
          <a:p>
            <a:endParaRPr lang="en-US" dirty="0"/>
          </a:p>
        </p:txBody>
      </p:sp>
    </p:spTree>
    <p:extLst>
      <p:ext uri="{BB962C8B-B14F-4D97-AF65-F5344CB8AC3E}">
        <p14:creationId xmlns:p14="http://schemas.microsoft.com/office/powerpoint/2010/main" val="711535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სისტემური ხარვეზები</a:t>
            </a:r>
            <a:endParaRPr lang="en-US" dirty="0"/>
          </a:p>
        </p:txBody>
      </p:sp>
      <p:sp>
        <p:nvSpPr>
          <p:cNvPr id="3" name="Content Placeholder 2"/>
          <p:cNvSpPr>
            <a:spLocks noGrp="1"/>
          </p:cNvSpPr>
          <p:nvPr>
            <p:ph idx="1"/>
          </p:nvPr>
        </p:nvSpPr>
        <p:spPr/>
        <p:txBody>
          <a:bodyPr/>
          <a:lstStyle/>
          <a:p>
            <a:r>
              <a:rPr lang="ka-GE" sz="2400" dirty="0" smtClean="0"/>
              <a:t>არ არსებობს სისტემური მიდგომა უპგ-ის დაგეგმვის მიმართულებით (ექიმის/პაციენტის საჭიროებებზე ორიენტირებული უპგ)</a:t>
            </a:r>
          </a:p>
          <a:p>
            <a:endParaRPr lang="ka-GE" sz="2400" dirty="0"/>
          </a:p>
          <a:p>
            <a:r>
              <a:rPr lang="ka-GE" sz="2400" dirty="0" smtClean="0"/>
              <a:t>უპგ სუსტად არის ინტეგრირებული ხარისხის ეროვნულ სტანდარტებსა და გაიდლაინებში</a:t>
            </a:r>
          </a:p>
          <a:p>
            <a:endParaRPr lang="ka-GE" sz="2400" dirty="0" smtClean="0"/>
          </a:p>
          <a:p>
            <a:r>
              <a:rPr lang="ka-GE" sz="2400" dirty="0" smtClean="0"/>
              <a:t>მოქმედ კანონმდებლობაში არ არსებობს უპგ-ს „პორტფოლიოს“ ცნება</a:t>
            </a:r>
          </a:p>
          <a:p>
            <a:pPr marL="0" indent="0">
              <a:buNone/>
            </a:pPr>
            <a:endParaRPr lang="ka-GE" sz="2400" dirty="0" smtClean="0"/>
          </a:p>
          <a:p>
            <a:endParaRPr lang="ka-GE" dirty="0"/>
          </a:p>
          <a:p>
            <a:endParaRPr lang="en-US" dirty="0"/>
          </a:p>
        </p:txBody>
      </p:sp>
    </p:spTree>
    <p:extLst>
      <p:ext uri="{BB962C8B-B14F-4D97-AF65-F5344CB8AC3E}">
        <p14:creationId xmlns:p14="http://schemas.microsoft.com/office/powerpoint/2010/main" val="1899380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ka-GE" sz="3200" dirty="0" smtClean="0"/>
              <a:t>აკრედიტაციის ინსტრუმენტი</a:t>
            </a:r>
            <a:endParaRPr lang="en-US" sz="3200" dirty="0"/>
          </a:p>
        </p:txBody>
      </p:sp>
      <p:sp>
        <p:nvSpPr>
          <p:cNvPr id="3" name="Content Placeholder 2"/>
          <p:cNvSpPr>
            <a:spLocks noGrp="1"/>
          </p:cNvSpPr>
          <p:nvPr>
            <p:ph idx="1"/>
          </p:nvPr>
        </p:nvSpPr>
        <p:spPr>
          <a:xfrm>
            <a:off x="457200" y="1143000"/>
            <a:ext cx="8229600" cy="4983163"/>
          </a:xfrm>
        </p:spPr>
        <p:txBody>
          <a:bodyPr>
            <a:normAutofit/>
          </a:bodyPr>
          <a:lstStyle/>
          <a:p>
            <a:r>
              <a:rPr lang="ka-GE" dirty="0" smtClean="0"/>
              <a:t>არ არსებობს ელექტრონულ ფორმატში მზადების პროგრამების აღიარების მექანიზმი</a:t>
            </a:r>
          </a:p>
          <a:p>
            <a:r>
              <a:rPr lang="ka-GE" dirty="0" smtClean="0"/>
              <a:t>არ არსებობს სხვა ქვეყნებში აკრედიტებული პროგრამების აღიარების მექანიზმი</a:t>
            </a:r>
          </a:p>
          <a:p>
            <a:r>
              <a:rPr lang="ka-GE" dirty="0" smtClean="0"/>
              <a:t>ქვეყანაში შეზღუდულია პროგრამების დამატებითი ექსპერტული შეფასების შესაძლებლობები</a:t>
            </a:r>
            <a:endParaRPr lang="en-US" dirty="0"/>
          </a:p>
        </p:txBody>
      </p:sp>
    </p:spTree>
    <p:extLst>
      <p:ext uri="{BB962C8B-B14F-4D97-AF65-F5344CB8AC3E}">
        <p14:creationId xmlns:p14="http://schemas.microsoft.com/office/powerpoint/2010/main" val="316298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ka-GE" dirty="0" smtClean="0"/>
              <a:t>ბარიერები</a:t>
            </a:r>
            <a:endParaRPr lang="en-US" dirty="0"/>
          </a:p>
        </p:txBody>
      </p:sp>
      <p:sp>
        <p:nvSpPr>
          <p:cNvPr id="3" name="Content Placeholder 2"/>
          <p:cNvSpPr>
            <a:spLocks noGrp="1"/>
          </p:cNvSpPr>
          <p:nvPr>
            <p:ph idx="1"/>
          </p:nvPr>
        </p:nvSpPr>
        <p:spPr>
          <a:xfrm>
            <a:off x="457200" y="1143000"/>
            <a:ext cx="8229600" cy="4983163"/>
          </a:xfrm>
        </p:spPr>
        <p:txBody>
          <a:bodyPr/>
          <a:lstStyle/>
          <a:p>
            <a:r>
              <a:rPr lang="ka-GE" dirty="0" smtClean="0"/>
              <a:t>ექიმთა მოტივაციის სისტემის არარსებობა</a:t>
            </a:r>
          </a:p>
          <a:p>
            <a:r>
              <a:rPr lang="ka-GE" dirty="0" smtClean="0"/>
              <a:t>დამსაქმებლების მხრიდან უპგ აქტივობების დაფინანსების დაბალი კულტურა</a:t>
            </a:r>
          </a:p>
          <a:p>
            <a:r>
              <a:rPr lang="ka-GE" dirty="0"/>
              <a:t>პრობლემებზე ორიენტირებული პროგრამების </a:t>
            </a:r>
            <a:r>
              <a:rPr lang="ka-GE" dirty="0" smtClean="0"/>
              <a:t>ნაკლებობა</a:t>
            </a:r>
          </a:p>
          <a:p>
            <a:endParaRPr lang="en-US" dirty="0"/>
          </a:p>
        </p:txBody>
      </p:sp>
    </p:spTree>
    <p:extLst>
      <p:ext uri="{BB962C8B-B14F-4D97-AF65-F5344CB8AC3E}">
        <p14:creationId xmlns:p14="http://schemas.microsoft.com/office/powerpoint/2010/main" val="2160154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გამოწვევები</a:t>
            </a:r>
            <a:endParaRPr lang="en-US" dirty="0"/>
          </a:p>
        </p:txBody>
      </p:sp>
      <p:sp>
        <p:nvSpPr>
          <p:cNvPr id="3" name="Content Placeholder 2"/>
          <p:cNvSpPr>
            <a:spLocks noGrp="1"/>
          </p:cNvSpPr>
          <p:nvPr>
            <p:ph idx="1"/>
          </p:nvPr>
        </p:nvSpPr>
        <p:spPr/>
        <p:txBody>
          <a:bodyPr/>
          <a:lstStyle/>
          <a:p>
            <a:r>
              <a:rPr lang="ka-GE" dirty="0" smtClean="0"/>
              <a:t>ევროკავშირთან ინტეგრაცია</a:t>
            </a:r>
          </a:p>
          <a:p>
            <a:endParaRPr lang="ka-GE" dirty="0"/>
          </a:p>
          <a:p>
            <a:r>
              <a:rPr lang="ka-GE" dirty="0" smtClean="0"/>
              <a:t>პერსონალის მობილობა</a:t>
            </a:r>
          </a:p>
          <a:p>
            <a:endParaRPr lang="ka-GE" dirty="0"/>
          </a:p>
          <a:p>
            <a:r>
              <a:rPr lang="ka-GE" sz="3600" b="1" dirty="0" smtClean="0">
                <a:solidFill>
                  <a:srgbClr val="FF0000"/>
                </a:solidFill>
              </a:rPr>
              <a:t>პაციენტის უსაფრთხოება და სამედიცინო მომსახურების ხარისხი</a:t>
            </a:r>
          </a:p>
          <a:p>
            <a:endParaRPr lang="ka-GE" dirty="0"/>
          </a:p>
          <a:p>
            <a:endParaRPr lang="en-US" dirty="0"/>
          </a:p>
        </p:txBody>
      </p:sp>
    </p:spTree>
    <p:extLst>
      <p:ext uri="{BB962C8B-B14F-4D97-AF65-F5344CB8AC3E}">
        <p14:creationId xmlns:p14="http://schemas.microsoft.com/office/powerpoint/2010/main" val="3856783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EU/EFTA</a:t>
            </a:r>
            <a:r>
              <a:rPr lang="ka-GE" dirty="0" smtClean="0"/>
              <a:t> -</a:t>
            </a:r>
            <a:r>
              <a:rPr lang="en-US" dirty="0" smtClean="0"/>
              <a:t> </a:t>
            </a:r>
            <a:r>
              <a:rPr lang="ka-GE" dirty="0" smtClean="0"/>
              <a:t>უპგ სისტემები</a:t>
            </a:r>
            <a:endParaRPr lang="en-US"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1066800"/>
            <a:ext cx="7924800" cy="47137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1981200"/>
            <a:ext cx="2676525"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597998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333</Words>
  <Application>Microsoft Office PowerPoint</Application>
  <PresentationFormat>On-screen Show (4:3)</PresentationFormat>
  <Paragraphs>61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უწყვეტი პროფესიული განვითარების სისტემა საქართველოში</vt:lpstr>
      <vt:lpstr>ქვეყნის პროფილი</vt:lpstr>
      <vt:lpstr>მარეგულირებელი გარემო</vt:lpstr>
      <vt:lpstr>სტაციონარულ სამედიცინო დაწესებულების სამედიცინო მომსახურების ხარისხის გაუმჯობესების და პაციენტთა უსაფრთხოების უზრუნველყოფის შეფასების შიდა სისტემა </vt:lpstr>
      <vt:lpstr>სისტემური ხარვეზები</vt:lpstr>
      <vt:lpstr>აკრედიტაციის ინსტრუმენტი</vt:lpstr>
      <vt:lpstr>ბარიერები</vt:lpstr>
      <vt:lpstr>გამოწვევები</vt:lpstr>
      <vt:lpstr>EU/EFTA - უპგ სისტემები</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უწყვეტი პროფესიული განვითარების სისტემა საქართველოში</dc:title>
  <dc:creator>Natia Nogaideli</dc:creator>
  <cp:lastModifiedBy>Natia Nogaideli</cp:lastModifiedBy>
  <cp:revision>14</cp:revision>
  <dcterms:created xsi:type="dcterms:W3CDTF">2006-08-16T00:00:00Z</dcterms:created>
  <dcterms:modified xsi:type="dcterms:W3CDTF">2016-12-07T17:49:10Z</dcterms:modified>
</cp:coreProperties>
</file>