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77" r:id="rId10"/>
    <p:sldId id="278" r:id="rId11"/>
    <p:sldId id="279" r:id="rId12"/>
    <p:sldId id="288" r:id="rId13"/>
    <p:sldId id="265" r:id="rId14"/>
    <p:sldId id="292" r:id="rId15"/>
    <p:sldId id="267" r:id="rId16"/>
    <p:sldId id="268" r:id="rId17"/>
    <p:sldId id="284" r:id="rId18"/>
    <p:sldId id="269" r:id="rId19"/>
    <p:sldId id="280" r:id="rId20"/>
    <p:sldId id="281" r:id="rId21"/>
    <p:sldId id="282" r:id="rId22"/>
    <p:sldId id="283" r:id="rId23"/>
    <p:sldId id="270" r:id="rId24"/>
    <p:sldId id="271" r:id="rId25"/>
    <p:sldId id="272" r:id="rId26"/>
    <p:sldId id="273" r:id="rId27"/>
    <p:sldId id="274" r:id="rId28"/>
    <p:sldId id="275" r:id="rId29"/>
    <p:sldId id="291" r:id="rId30"/>
    <p:sldId id="285" r:id="rId31"/>
    <p:sldId id="286" r:id="rId32"/>
    <p:sldId id="290" r:id="rId33"/>
    <p:sldId id="287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ექიმები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გურია</c:v>
                </c:pt>
                <c:pt idx="1">
                  <c:v>სამეგრელო/ზემო სვ.</c:v>
                </c:pt>
                <c:pt idx="2">
                  <c:v>რაჭა-ლეჩხ./ქვ. სვ.</c:v>
                </c:pt>
                <c:pt idx="3">
                  <c:v>იმერეთი</c:v>
                </c:pt>
                <c:pt idx="4">
                  <c:v>სამცხე-ჯავახეთი</c:v>
                </c:pt>
                <c:pt idx="5">
                  <c:v>შიდა ქართლი</c:v>
                </c:pt>
                <c:pt idx="6">
                  <c:v>ქვემო ქართლი</c:v>
                </c:pt>
                <c:pt idx="7">
                  <c:v>აჭარა</c:v>
                </c:pt>
                <c:pt idx="8">
                  <c:v>მცხეთა-მთიანეთი</c:v>
                </c:pt>
                <c:pt idx="9">
                  <c:v>კახეთი</c:v>
                </c:pt>
                <c:pt idx="10">
                  <c:v>თბილისი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 formatCode="d\-mmm">
                  <c:v>251.3</c:v>
                </c:pt>
                <c:pt idx="1">
                  <c:v>371.5</c:v>
                </c:pt>
                <c:pt idx="2">
                  <c:v>476.2</c:v>
                </c:pt>
                <c:pt idx="3">
                  <c:v>504.6</c:v>
                </c:pt>
                <c:pt idx="4">
                  <c:v>264.8</c:v>
                </c:pt>
                <c:pt idx="5">
                  <c:v>294.5</c:v>
                </c:pt>
                <c:pt idx="6">
                  <c:v>287.8</c:v>
                </c:pt>
                <c:pt idx="7">
                  <c:v>541.20000000000005</c:v>
                </c:pt>
                <c:pt idx="8">
                  <c:v>245.2</c:v>
                </c:pt>
                <c:pt idx="9">
                  <c:v>382.5</c:v>
                </c:pt>
                <c:pt idx="10">
                  <c:v>1231.5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ექთნები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გურია</c:v>
                </c:pt>
                <c:pt idx="1">
                  <c:v>სამეგრელო/ზემო სვ.</c:v>
                </c:pt>
                <c:pt idx="2">
                  <c:v>რაჭა-ლეჩხ./ქვ. სვ.</c:v>
                </c:pt>
                <c:pt idx="3">
                  <c:v>იმერეთი</c:v>
                </c:pt>
                <c:pt idx="4">
                  <c:v>სამცხე-ჯავახეთი</c:v>
                </c:pt>
                <c:pt idx="5">
                  <c:v>შიდა ქართლი</c:v>
                </c:pt>
                <c:pt idx="6">
                  <c:v>ქვემო ქართლი</c:v>
                </c:pt>
                <c:pt idx="7">
                  <c:v>აჭარა</c:v>
                </c:pt>
                <c:pt idx="8">
                  <c:v>მცხეთა-მთიანეთი</c:v>
                </c:pt>
                <c:pt idx="9">
                  <c:v>კახეთი</c:v>
                </c:pt>
                <c:pt idx="10">
                  <c:v>თბილისი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 formatCode="mmm\-yy">
                  <c:v>199.1</c:v>
                </c:pt>
                <c:pt idx="1">
                  <c:v>276.60000000000002</c:v>
                </c:pt>
                <c:pt idx="2">
                  <c:v>669.8</c:v>
                </c:pt>
                <c:pt idx="3">
                  <c:v>427.3</c:v>
                </c:pt>
                <c:pt idx="4">
                  <c:v>272.89999999999998</c:v>
                </c:pt>
                <c:pt idx="5">
                  <c:v>249</c:v>
                </c:pt>
                <c:pt idx="6">
                  <c:v>211.3</c:v>
                </c:pt>
                <c:pt idx="7">
                  <c:v>518.4</c:v>
                </c:pt>
                <c:pt idx="8">
                  <c:v>270.7</c:v>
                </c:pt>
                <c:pt idx="9">
                  <c:v>235</c:v>
                </c:pt>
                <c:pt idx="10">
                  <c:v>672.4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74112"/>
        <c:axId val="33284096"/>
      </c:barChart>
      <c:catAx>
        <c:axId val="33274112"/>
        <c:scaling>
          <c:orientation val="minMax"/>
        </c:scaling>
        <c:delete val="0"/>
        <c:axPos val="b"/>
        <c:majorTickMark val="out"/>
        <c:minorTickMark val="none"/>
        <c:tickLblPos val="nextTo"/>
        <c:crossAx val="33284096"/>
        <c:crosses val="autoZero"/>
        <c:auto val="1"/>
        <c:lblAlgn val="ctr"/>
        <c:lblOffset val="100"/>
        <c:noMultiLvlLbl val="0"/>
      </c:catAx>
      <c:valAx>
        <c:axId val="33284096"/>
        <c:scaling>
          <c:orientation val="minMax"/>
        </c:scaling>
        <c:delete val="1"/>
        <c:axPos val="l"/>
        <c:majorGridlines/>
        <c:numFmt formatCode="d\-mmm" sourceLinked="1"/>
        <c:majorTickMark val="out"/>
        <c:minorTickMark val="none"/>
        <c:tickLblPos val="nextTo"/>
        <c:crossAx val="33274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CA9E8-57EC-4B8E-9A1E-1B4C3359AD42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5910-722E-44EB-A784-485B3C14B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68A87-06D3-40D3-82FB-B049CE8F33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MOH pp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3120" y="5486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/>
              <a:t>ექთნების და ექიმების შეფარდება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6180" y="4876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3"/>
          <p:cNvSpPr/>
          <p:nvPr/>
        </p:nvSpPr>
        <p:spPr>
          <a:xfrm>
            <a:off x="279443" y="5805265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წყარო: ჯანმრთელობის მსოფლიო ორგანიზაციის მონაცემთა ბაზა „</a:t>
            </a:r>
            <a:r>
              <a:rPr lang="ka-GE" sz="1200" dirty="0" smtClean="0"/>
              <a:t>ჯანმრთელობა ყველასათვის</a:t>
            </a:r>
            <a:r>
              <a:rPr lang="ka-GE" sz="1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1710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6180" y="4876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40466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dirty="0"/>
              <a:t>მოსახლეობის ექიმებით და ექთნებით უზრუნველყოფის მაჩვენებლები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9" y="1517176"/>
            <a:ext cx="797600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3"/>
          <p:cNvSpPr/>
          <p:nvPr/>
        </p:nvSpPr>
        <p:spPr>
          <a:xfrm>
            <a:off x="279443" y="5805265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წყარო: ჯანმრთელობის მსოფლიო ორგანიზაციის მონაცემთა ბაზა „</a:t>
            </a:r>
            <a:r>
              <a:rPr lang="ka-GE" sz="1200" dirty="0" smtClean="0"/>
              <a:t>ჯანმრთელობა ყველასათვის</a:t>
            </a:r>
            <a:r>
              <a:rPr lang="ka-GE" sz="1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067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38400" y="457200"/>
            <a:ext cx="6585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999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ka-GE" sz="2800" dirty="0" smtClean="0"/>
              <a:t>გეოგრაფიული განაწილება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09600" y="6095999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i="1" dirty="0"/>
              <a:t>წყარო: </a:t>
            </a:r>
            <a:r>
              <a:rPr lang="ka-GE" sz="1000" i="1" dirty="0" smtClean="0"/>
              <a:t>სტატისტიკური ცნობარი, 2015 წელი,დკ&amp;სჯეც</a:t>
            </a:r>
            <a:endParaRPr lang="en-US" sz="10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752600"/>
            <a:ext cx="8305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76112"/>
              </p:ext>
            </p:extLst>
          </p:nvPr>
        </p:nvGraphicFramePr>
        <p:xfrm>
          <a:off x="457200" y="1600201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11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3771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i="1" dirty="0"/>
              <a:t>წყარო: საერთაშორისო ფონდი „კურაციო“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2895600" y="457200"/>
            <a:ext cx="6128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999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ka-GE" sz="2800" dirty="0" smtClean="0"/>
              <a:t>დისბალანსი ადამიანური რესურსის სტრუქტურაში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2" y="1720881"/>
            <a:ext cx="6433456" cy="36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9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713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4316" y="260648"/>
            <a:ext cx="8507288" cy="1143000"/>
          </a:xfrm>
        </p:spPr>
        <p:txBody>
          <a:bodyPr>
            <a:normAutofit/>
          </a:bodyPr>
          <a:lstStyle/>
          <a:p>
            <a:pPr algn="r"/>
            <a:r>
              <a:rPr lang="ka-GE" sz="3200" dirty="0" smtClean="0"/>
              <a:t>პერსონალის ასაკობივი გადანაწილება რეგიონების მიხედვით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8481392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6" y="5932121"/>
            <a:ext cx="1394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წყარო</a:t>
            </a:r>
            <a:r>
              <a:rPr lang="ka-GE" sz="1200" dirty="0" smtClean="0"/>
              <a:t>: </a:t>
            </a:r>
            <a:r>
              <a:rPr lang="en-US" sz="1200" dirty="0" smtClean="0"/>
              <a:t>OPM, 2007</a:t>
            </a:r>
            <a:endParaRPr lang="ka-GE" sz="1200" dirty="0"/>
          </a:p>
        </p:txBody>
      </p:sp>
    </p:spTree>
    <p:extLst>
      <p:ext uri="{BB962C8B-B14F-4D97-AF65-F5344CB8AC3E}">
        <p14:creationId xmlns:p14="http://schemas.microsoft.com/office/powerpoint/2010/main" val="998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buNone/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დისბალანსი კადრების წარმოებაში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6172200"/>
            <a:ext cx="3771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i="1" dirty="0"/>
              <a:t>წყარო: საერთაშორისო ფონდი „კურაციო“</a:t>
            </a:r>
            <a:endParaRPr 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934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66800" y="5410200"/>
            <a:ext cx="6705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z="1400" smtClean="0"/>
              <a:t>საქართველოს</a:t>
            </a:r>
            <a:r>
              <a:rPr lang="en-US" sz="1400" smtClean="0"/>
              <a:t>,</a:t>
            </a:r>
            <a:r>
              <a:rPr lang="ka-GE" sz="1400" smtClean="0"/>
              <a:t> საშუალო ევროპული მაჩვენებლების მიხედვით</a:t>
            </a:r>
            <a:r>
              <a:rPr lang="en-US" sz="1400" smtClean="0"/>
              <a:t>,</a:t>
            </a:r>
            <a:r>
              <a:rPr lang="ka-GE" sz="1400" smtClean="0"/>
              <a:t> წელიწადში ესაჭიროება დაახლოებით 350 ექიმი და 1400 ექთანი.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696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" y="0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876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smtClean="0"/>
              <a:t>ხარისხობრივი </a:t>
            </a:r>
            <a:r>
              <a:rPr lang="ka-GE" sz="2800" dirty="0" smtClean="0"/>
              <a:t>პრობლემები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447800"/>
            <a:ext cx="86296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4400" y="3200400"/>
            <a:ext cx="16002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mtClean="0"/>
              <a:t>განათლება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81200" y="2438400"/>
            <a:ext cx="1905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mtClean="0"/>
              <a:t>ექიმები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29000" y="3200400"/>
            <a:ext cx="1371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mtClean="0"/>
              <a:t>შეფასება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62400" y="1524000"/>
            <a:ext cx="22098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mtClean="0">
                <a:solidFill>
                  <a:schemeClr val="tx1"/>
                </a:solidFill>
              </a:rPr>
              <a:t>არასათანადო კვალიფიკაცია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4038600"/>
            <a:ext cx="17145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დიპლომამდელი, დიპლომისშემდგომი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1828800" y="4038600"/>
            <a:ext cx="13716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smtClean="0"/>
              <a:t>უპგ</a:t>
            </a:r>
            <a:endParaRPr lang="en-US" sz="1600"/>
          </a:p>
        </p:txBody>
      </p:sp>
      <p:sp>
        <p:nvSpPr>
          <p:cNvPr id="15" name="Rounded Rectangle 14"/>
          <p:cNvSpPr/>
          <p:nvPr/>
        </p:nvSpPr>
        <p:spPr>
          <a:xfrm>
            <a:off x="0" y="5029200"/>
            <a:ext cx="1219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smtClean="0"/>
              <a:t>კლინიკური ბაზები</a:t>
            </a:r>
            <a:endParaRPr lang="en-US" sz="1400"/>
          </a:p>
        </p:txBody>
      </p:sp>
      <p:sp>
        <p:nvSpPr>
          <p:cNvPr id="16" name="Rounded Rectangle 15"/>
          <p:cNvSpPr/>
          <p:nvPr/>
        </p:nvSpPr>
        <p:spPr>
          <a:xfrm>
            <a:off x="6172200" y="2438400"/>
            <a:ext cx="1828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mtClean="0"/>
              <a:t>ექთნები</a:t>
            </a: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3400" y="5638800"/>
            <a:ext cx="17526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ქართულენოვანი</a:t>
            </a:r>
          </a:p>
          <a:p>
            <a:pPr algn="ctr"/>
            <a:r>
              <a:rPr lang="ka-GE" sz="1400" dirty="0" smtClean="0"/>
              <a:t>ლიტერატურა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352800" y="4038600"/>
            <a:ext cx="16002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smtClean="0"/>
              <a:t>ფორმატი</a:t>
            </a:r>
            <a:r>
              <a:rPr lang="en-US" sz="1600" smtClean="0"/>
              <a:t>, </a:t>
            </a:r>
            <a:endParaRPr lang="ka-GE" sz="1600" smtClean="0"/>
          </a:p>
          <a:p>
            <a:pPr algn="ctr"/>
            <a:r>
              <a:rPr lang="ka-GE" sz="1600" smtClean="0"/>
              <a:t>ინსტრუმენტი</a:t>
            </a:r>
            <a:endParaRPr lang="en-US" sz="1600"/>
          </a:p>
        </p:txBody>
      </p:sp>
      <p:sp>
        <p:nvSpPr>
          <p:cNvPr id="19" name="Rounded Rectangle 18"/>
          <p:cNvSpPr/>
          <p:nvPr/>
        </p:nvSpPr>
        <p:spPr>
          <a:xfrm>
            <a:off x="5334000" y="4038600"/>
            <a:ext cx="1676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დიპლომისშემდგომი, უპგ - არარსებობა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828800" y="5029200"/>
            <a:ext cx="1905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სტატუსი, </a:t>
            </a:r>
            <a:endParaRPr lang="en-US" sz="1400" dirty="0" smtClean="0"/>
          </a:p>
          <a:p>
            <a:pPr algn="ctr"/>
            <a:r>
              <a:rPr lang="ka-GE" sz="1400" dirty="0" smtClean="0"/>
              <a:t>მოტივაცია, </a:t>
            </a:r>
          </a:p>
          <a:p>
            <a:pPr algn="ctr"/>
            <a:r>
              <a:rPr lang="ka-GE" sz="1400" dirty="0" smtClean="0"/>
              <a:t>დაფინანსება</a:t>
            </a:r>
            <a:endParaRPr lang="en-US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410200" y="3200400"/>
            <a:ext cx="16002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mtClean="0"/>
              <a:t>განათლება</a:t>
            </a:r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239000" y="4038600"/>
            <a:ext cx="1676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smtClean="0"/>
              <a:t>არარსებობა</a:t>
            </a: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391400" y="3200400"/>
            <a:ext cx="13716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mtClean="0"/>
              <a:t>შეფასება</a:t>
            </a: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057400" y="2971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581400" y="2971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24600" y="2971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620000" y="29718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038600" y="3810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943600" y="3810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924800" y="3810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133600" y="3810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90600" y="38100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533400" y="48006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286000" y="48006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1219200" y="4800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EU/EFTA</a:t>
            </a:r>
            <a:r>
              <a:rPr lang="ka-GE" sz="2800" dirty="0"/>
              <a:t> -</a:t>
            </a:r>
            <a:r>
              <a:rPr lang="en-US" sz="2800" dirty="0"/>
              <a:t> </a:t>
            </a:r>
            <a:r>
              <a:rPr lang="ka-GE" sz="2800" dirty="0"/>
              <a:t>უპგ სისტემები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24800" cy="471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2438668"/>
            <a:ext cx="26765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უპგ - ქვეყნის </a:t>
            </a:r>
            <a:r>
              <a:rPr lang="ka-GE" sz="2800" dirty="0"/>
              <a:t>პროფილი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97121"/>
              </p:ext>
            </p:extLst>
          </p:nvPr>
        </p:nvGraphicFramePr>
        <p:xfrm>
          <a:off x="533400" y="1447801"/>
          <a:ext cx="8153400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0894"/>
                <a:gridCol w="5082506"/>
              </a:tblGrid>
              <a:tr h="48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სავალდებულო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b="0" dirty="0">
                          <a:solidFill>
                            <a:schemeClr val="tx1"/>
                          </a:solidFill>
                          <a:effectLst/>
                        </a:rPr>
                        <a:t>არა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ნებაყოფლობითი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დიახ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უპგ  </a:t>
                      </a:r>
                      <a:r>
                        <a:rPr lang="ka-GE" sz="1600" dirty="0" smtClean="0">
                          <a:effectLst/>
                        </a:rPr>
                        <a:t>სისტემაში</a:t>
                      </a:r>
                      <a:r>
                        <a:rPr lang="ka-GE" sz="1600" baseline="0" dirty="0" smtClean="0">
                          <a:effectLst/>
                        </a:rPr>
                        <a:t>  მონაწილეობის </a:t>
                      </a:r>
                      <a:r>
                        <a:rPr lang="ka-GE" sz="1600" dirty="0" smtClean="0">
                          <a:effectLst/>
                        </a:rPr>
                        <a:t>საფუძველი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>
                          <a:effectLst/>
                        </a:rPr>
                        <a:t>ექიმის ეთიკური ვალდებულებები, ზოგჯერ - დამსაქმებელი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726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უპგ-ს </a:t>
                      </a:r>
                      <a:r>
                        <a:rPr lang="ka-GE" sz="1600" dirty="0" smtClean="0">
                          <a:effectLst/>
                        </a:rPr>
                        <a:t> მიმწოდებლები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დარგობრივი პროფესიული ორგანიზაციები, </a:t>
                      </a:r>
                      <a:r>
                        <a:rPr lang="ka-GE" sz="1600" dirty="0" smtClean="0">
                          <a:effectLst/>
                        </a:rPr>
                        <a:t>უნივერსიტეტები, </a:t>
                      </a:r>
                      <a:r>
                        <a:rPr lang="ka-GE" sz="1600" dirty="0">
                          <a:effectLst/>
                        </a:rPr>
                        <a:t>სამეცნიერო </a:t>
                      </a:r>
                      <a:r>
                        <a:rPr lang="ka-GE" sz="1600" dirty="0" smtClean="0">
                          <a:effectLst/>
                        </a:rPr>
                        <a:t>ორგანიზაციები, </a:t>
                      </a:r>
                      <a:r>
                        <a:rPr lang="ka-GE" sz="1600" dirty="0">
                          <a:effectLst/>
                        </a:rPr>
                        <a:t>სამედიცინო </a:t>
                      </a:r>
                      <a:r>
                        <a:rPr lang="ka-GE" sz="1600" dirty="0" smtClean="0">
                          <a:effectLst/>
                        </a:rPr>
                        <a:t>დაწესებულებები, დონორები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მონიტორინგი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ექიმი, ზოგჯერ - დამსაქმებელი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726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უპგ-სა და სერტიფიცირებას შორის კავშირი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არ არსებობს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697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აკრედიტაციის </a:t>
                      </a:r>
                      <a:r>
                        <a:rPr lang="ka-GE" sz="1600" dirty="0" smtClean="0">
                          <a:effectLst/>
                        </a:rPr>
                        <a:t> მექანიზმი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სშჯსდს </a:t>
                      </a:r>
                      <a:r>
                        <a:rPr lang="ka-GE" sz="1600" dirty="0">
                          <a:effectLst/>
                        </a:rPr>
                        <a:t>პროფესიული განვითარების საბჭოს </a:t>
                      </a:r>
                      <a:r>
                        <a:rPr lang="ka-GE" sz="1600" dirty="0" smtClean="0">
                          <a:effectLst/>
                        </a:rPr>
                        <a:t>მიერ აქტივობების (მ.შ. პროგრამების) სავალდებულო აკრედიტაცია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  <a:tr h="48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დაფინანსების </a:t>
                      </a:r>
                      <a:r>
                        <a:rPr lang="ka-GE" sz="1600" dirty="0" smtClean="0">
                          <a:effectLst/>
                        </a:rPr>
                        <a:t> წყარო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dirty="0">
                          <a:effectLst/>
                        </a:rPr>
                        <a:t>ექიმი, ზოგჯერ - დამსაქმებელი, დონორი ორგანიზაციები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2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98714" y="1600200"/>
            <a:ext cx="8229600" cy="3962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/>
              <a:t>უპგ </a:t>
            </a:r>
            <a:r>
              <a:rPr lang="ka-GE" sz="2800" dirty="0" smtClean="0"/>
              <a:t>- სისტემური </a:t>
            </a:r>
            <a:r>
              <a:rPr lang="ka-GE" sz="2800" dirty="0"/>
              <a:t>ხარვეზები 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81328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600" dirty="0" smtClean="0"/>
              <a:t>ნებაყოფლობითი სისტემა, მასში მონაწილეობისათვის მოტივაციების მექანიზმის გარეშე</a:t>
            </a:r>
          </a:p>
          <a:p>
            <a:endParaRPr lang="ka-GE" sz="2600" dirty="0" smtClean="0"/>
          </a:p>
          <a:p>
            <a:r>
              <a:rPr lang="ka-GE" sz="2600" dirty="0" smtClean="0"/>
              <a:t>უპგ-ის დაგეგმვის მიმართულებით (ექიმის/პაციენტის საჭიროებებზე ორიენტირებული უპგ) სისტემური მიდგომის არარსებობა</a:t>
            </a:r>
          </a:p>
          <a:p>
            <a:endParaRPr lang="ka-GE" sz="2600" dirty="0" smtClean="0"/>
          </a:p>
          <a:p>
            <a:r>
              <a:rPr lang="ka-GE" sz="2600" dirty="0" smtClean="0"/>
              <a:t>ხარისხის ეროვნულ სტანდარტებსა და გაიდლაინებში უპგ აქტივობების ინტეგრაციის დაბალი ხარისხი</a:t>
            </a:r>
          </a:p>
          <a:p>
            <a:endParaRPr lang="ka-GE" sz="2600" dirty="0" smtClean="0"/>
          </a:p>
          <a:p>
            <a:r>
              <a:rPr lang="ka-GE" sz="2600" dirty="0" smtClean="0"/>
              <a:t>უპგ სისტემაში მონაწილეობის შეფასების სისტემის არარსებობა </a:t>
            </a:r>
          </a:p>
          <a:p>
            <a:endParaRPr lang="ka-GE" sz="2600" dirty="0" smtClean="0"/>
          </a:p>
          <a:p>
            <a:r>
              <a:rPr lang="ka-GE" sz="2600" dirty="0" smtClean="0"/>
              <a:t>უპგ-ს „პორტფოლიოს“ ცნების არარსებობა</a:t>
            </a:r>
          </a:p>
          <a:p>
            <a:pPr marL="0" indent="0">
              <a:buNone/>
            </a:pPr>
            <a:endParaRPr lang="ka-GE" sz="2600" dirty="0" smtClean="0"/>
          </a:p>
          <a:p>
            <a:r>
              <a:rPr lang="ka-GE" sz="2600" dirty="0"/>
              <a:t>ცალკეული უსგ აქტივობების და არა მიმწოდებლების </a:t>
            </a:r>
            <a:r>
              <a:rPr lang="ka-GE" sz="2600" dirty="0" smtClean="0"/>
              <a:t>აკრედიტაცია</a:t>
            </a:r>
          </a:p>
          <a:p>
            <a:pPr marL="0" indent="0">
              <a:buNone/>
            </a:pPr>
            <a:endParaRPr lang="ka-GE" sz="2600" dirty="0"/>
          </a:p>
          <a:p>
            <a:pPr marL="457200" indent="-457200"/>
            <a:r>
              <a:rPr lang="ka-GE" sz="2600" dirty="0"/>
              <a:t>უსგ აქტივობების (პროგრამების) შეფასებისათვის ქვეყანაში საკმარისი რესურსის არარსებობა</a:t>
            </a:r>
            <a:endParaRPr lang="en-US" sz="2600" dirty="0"/>
          </a:p>
          <a:p>
            <a:pPr marL="0" indent="0">
              <a:buNone/>
            </a:pPr>
            <a:endParaRPr lang="ka-GE" sz="2400" dirty="0"/>
          </a:p>
          <a:p>
            <a:endParaRPr lang="ka-GE" sz="2400" dirty="0" smtClean="0"/>
          </a:p>
          <a:p>
            <a:pPr marL="0" indent="0">
              <a:buFont typeface="Arial" pitchFamily="34" charset="0"/>
              <a:buNone/>
            </a:pPr>
            <a:endParaRPr lang="ka-GE" sz="2400" dirty="0" smtClean="0"/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171968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3757" y="1600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ჯანდაცვის ადამიანური რესურსის განვითარების ძირითადი მიმართულებები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675682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წელი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98714" y="1600200"/>
            <a:ext cx="8229600" cy="3962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/>
              <a:t>გამოწვევები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81328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2600" dirty="0"/>
              <a:t>ევროკავშირთან ინტეგრაცია</a:t>
            </a:r>
          </a:p>
          <a:p>
            <a:endParaRPr lang="ka-GE" sz="2600" dirty="0"/>
          </a:p>
          <a:p>
            <a:r>
              <a:rPr lang="ka-GE" sz="2600" dirty="0"/>
              <a:t>პერსონალის მობილობა</a:t>
            </a:r>
          </a:p>
          <a:p>
            <a:endParaRPr lang="ka-GE" sz="2600" dirty="0"/>
          </a:p>
          <a:p>
            <a:r>
              <a:rPr lang="ka-GE" dirty="0">
                <a:solidFill>
                  <a:srgbClr val="FF0000"/>
                </a:solidFill>
              </a:rPr>
              <a:t>პაციენტის უსაფრთხოება და სამედიცინო მომსახურების ხარისხი</a:t>
            </a:r>
          </a:p>
          <a:p>
            <a:pPr marL="0" indent="0">
              <a:buNone/>
            </a:pPr>
            <a:endParaRPr lang="ka-GE" sz="2400" dirty="0"/>
          </a:p>
          <a:p>
            <a:endParaRPr lang="ka-GE" sz="2400" dirty="0" smtClean="0"/>
          </a:p>
          <a:p>
            <a:pPr marL="0" indent="0">
              <a:buFont typeface="Arial" pitchFamily="34" charset="0"/>
              <a:buNone/>
            </a:pPr>
            <a:endParaRPr lang="ka-GE" sz="2400" dirty="0" smtClean="0"/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57" y="-4595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98714" y="1600200"/>
            <a:ext cx="8229600" cy="3962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3810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/>
              <a:t>კვალიფიკაციების აღიარების </a:t>
            </a:r>
            <a:br>
              <a:rPr lang="ka-GE" sz="2800" dirty="0"/>
            </a:br>
            <a:r>
              <a:rPr lang="ka-GE" sz="2800" dirty="0"/>
              <a:t>ევროპული </a:t>
            </a:r>
            <a:r>
              <a:rPr lang="ka-GE" sz="2800" dirty="0" smtClean="0"/>
              <a:t>სისტემა - სამედიცინო განათლება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81328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2400" dirty="0"/>
          </a:p>
          <a:p>
            <a:endParaRPr lang="ka-GE" sz="2400" dirty="0" smtClean="0"/>
          </a:p>
          <a:p>
            <a:pPr marL="0" indent="0">
              <a:buFont typeface="Arial" pitchFamily="34" charset="0"/>
              <a:buNone/>
            </a:pPr>
            <a:endParaRPr lang="ka-GE" sz="2400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743" y="1981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Directive 2005/36/EC on the recognition of professional qualifications according to which “Member States shall ensure, by encouraging continuous professional development, that health professionals are able to update their knowledge to main-</a:t>
            </a:r>
            <a:r>
              <a:rPr lang="en-US" dirty="0" err="1"/>
              <a:t>tain</a:t>
            </a:r>
            <a:r>
              <a:rPr lang="en-US" dirty="0"/>
              <a:t> safe and effective practice”</a:t>
            </a:r>
          </a:p>
        </p:txBody>
      </p:sp>
      <p:pic>
        <p:nvPicPr>
          <p:cNvPr id="9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7239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58" y="-4595"/>
            <a:ext cx="9176657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98714" y="1600200"/>
            <a:ext cx="8229600" cy="3962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62201" y="379091"/>
            <a:ext cx="6749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/>
              <a:t>კვალიფიკაციების აღიარების </a:t>
            </a:r>
            <a:br>
              <a:rPr lang="ka-GE" sz="2800" dirty="0"/>
            </a:br>
            <a:r>
              <a:rPr lang="ka-GE" sz="2800" dirty="0"/>
              <a:t>ევროპული </a:t>
            </a:r>
            <a:r>
              <a:rPr lang="ka-GE" sz="2800" dirty="0" smtClean="0"/>
              <a:t>სისტემა - საექთნო განათლება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81328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2400" dirty="0"/>
          </a:p>
          <a:p>
            <a:endParaRPr lang="ka-GE" sz="2400" dirty="0" smtClean="0"/>
          </a:p>
          <a:p>
            <a:pPr marL="0" indent="0">
              <a:buFont typeface="Arial" pitchFamily="34" charset="0"/>
              <a:buNone/>
            </a:pPr>
            <a:endParaRPr lang="ka-GE" sz="2400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729197"/>
            <a:ext cx="84010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dirty="0"/>
              <a:t>რეგულირებადი პროფესია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დაშვების</a:t>
            </a:r>
            <a:r>
              <a:rPr lang="en-US" sz="2400" dirty="0"/>
              <a:t> </a:t>
            </a:r>
            <a:r>
              <a:rPr lang="en-US" sz="2400" dirty="0" err="1"/>
              <a:t>პირობა</a:t>
            </a:r>
            <a:r>
              <a:rPr lang="en-US" sz="2400" dirty="0"/>
              <a:t>:</a:t>
            </a:r>
            <a:endParaRPr lang="ka-GE" sz="2400" dirty="0"/>
          </a:p>
          <a:p>
            <a:pPr lvl="1">
              <a:buFont typeface="Wingdings" pitchFamily="2" charset="2"/>
              <a:buChar char="ü"/>
            </a:pPr>
            <a:r>
              <a:rPr lang="ka-GE" sz="2000" dirty="0"/>
              <a:t>12 წლიანი სრული ზოგადი განათლების დოკუმენტი ან  ეკვივალენტური დოკუმენტი, რომელიც იძლევა დაშვებას უნივერსიტეტში</a:t>
            </a:r>
          </a:p>
          <a:p>
            <a:pPr lvl="1">
              <a:buFont typeface="Wingdings" pitchFamily="2" charset="2"/>
              <a:buChar char="ü"/>
            </a:pPr>
            <a:r>
              <a:rPr lang="ka-GE" sz="2000" dirty="0"/>
              <a:t>სულ მცირე 10 წლიანი ზოგადი განათლების დასრულების დოკუმენტი, რომელიც იძლევა დაშვებას  ექთნის მომზადების პროფესიულ სასწავლებელში ან  პროგრამაზე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dirty="0"/>
              <a:t>მზადების ვადები და პირობები:</a:t>
            </a:r>
          </a:p>
          <a:p>
            <a:pPr lvl="1">
              <a:buFont typeface="Wingdings" pitchFamily="2" charset="2"/>
              <a:buChar char="ü"/>
            </a:pPr>
            <a:r>
              <a:rPr lang="ka-GE" sz="2000" dirty="0"/>
              <a:t>მომზადების მინიმალური ვადაა 3  წელი ან შესაბამისი ECTS კრედიტები</a:t>
            </a:r>
          </a:p>
          <a:p>
            <a:pPr lvl="1">
              <a:buFont typeface="Wingdings" pitchFamily="2" charset="2"/>
              <a:buChar char="ü"/>
            </a:pPr>
            <a:r>
              <a:rPr lang="ka-GE" sz="2000" dirty="0"/>
              <a:t>უნდა მოიცავდეს თეორიული და კლინიკური მეცადინეობის სულ მცირე 4 600 საათს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20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181100" y="2057400"/>
            <a:ext cx="6400800" cy="20574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en-US" sz="2800" dirty="0" smtClean="0"/>
          </a:p>
          <a:p>
            <a:pPr marL="0" indent="0" algn="ctr">
              <a:buNone/>
              <a:defRPr/>
            </a:pPr>
            <a:r>
              <a:rPr lang="ka-GE" dirty="0" smtClean="0"/>
              <a:t>რეკომენდაციები </a:t>
            </a:r>
            <a:endParaRPr lang="ka-GE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2057400"/>
            <a:ext cx="8610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84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191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a-GE" sz="2000" dirty="0" smtClean="0"/>
              <a:t>ადამიანური რესურსების პოლიტიკის შემუშავებისა და დაგეგმვის შესაძლებლობების გაძლიერება</a:t>
            </a:r>
          </a:p>
          <a:p>
            <a:pPr marL="0" indent="0">
              <a:buNone/>
              <a:defRPr/>
            </a:pPr>
            <a:endParaRPr lang="ka-GE" sz="2000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საინფორმაციო სისტემების განვითარება (განათლებისა და მეცნიერების სამინისტრო, შჯსდს)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საჭიროებების შეფასების ინსტრუმენტის დანერგვა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ადამიანური რესურსის განვითარების მრავალწლიანი გეგმის შემუშავება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განათლების თითოეულ ეტაპზე სტუდენტების/მაძიებლების </a:t>
            </a:r>
            <a:r>
              <a:rPr lang="ka-GE" sz="2000" dirty="0"/>
              <a:t>რაოდენობის არსებული საჭიროებების შესაბამისად დაგეგმვა</a:t>
            </a:r>
          </a:p>
          <a:p>
            <a:pPr marL="457200" lvl="1" indent="0">
              <a:buNone/>
              <a:defRPr/>
            </a:pPr>
            <a:endParaRPr lang="ka-GE" sz="2000" dirty="0" smtClean="0"/>
          </a:p>
          <a:p>
            <a:pPr marL="457200" lvl="1" indent="0">
              <a:buNone/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ადამიანური რესურსის დაგეგმა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7526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7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ka-GE" sz="2000" dirty="0" smtClean="0"/>
              <a:t>მარეგულიერებელ დოკუმენტებში ექიმი/ექთნის საჭიროებების გათვალისწინება (სალიცენზიო/სანებართვო მოთხოვნები, ხარისხის შიდა სისტემისა და აკრედიტაციის სტანდარტები)</a:t>
            </a:r>
          </a:p>
          <a:p>
            <a:pPr>
              <a:defRPr/>
            </a:pPr>
            <a:endParaRPr lang="ka-GE" sz="2000" dirty="0"/>
          </a:p>
          <a:p>
            <a:pPr>
              <a:defRPr/>
            </a:pPr>
            <a:r>
              <a:rPr lang="ka-GE" sz="2000" dirty="0" smtClean="0"/>
              <a:t>სახელმწიფო პროგრამების ფარგლებში სერვისის მიმწოდებელთა კონტრაქტირებისას ადამიანური რესურსის საჭიროებებისა და თანაფარდობის გათვალისწინება</a:t>
            </a:r>
          </a:p>
          <a:p>
            <a:pPr>
              <a:defRPr/>
            </a:pPr>
            <a:endParaRPr lang="ka-GE" sz="2000" dirty="0"/>
          </a:p>
          <a:p>
            <a:pPr>
              <a:defRPr/>
            </a:pPr>
            <a:r>
              <a:rPr lang="ka-GE" sz="2000" dirty="0" smtClean="0"/>
              <a:t>ცალკეულ </a:t>
            </a:r>
            <a:r>
              <a:rPr lang="ka-GE" sz="2000" dirty="0"/>
              <a:t>პროფესიას შორის კომპეტენციების მკაფიო გამიჯვნა (ექიმი, ექთანი)</a:t>
            </a:r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defRPr/>
            </a:pPr>
            <a:r>
              <a:rPr lang="ka-GE" sz="2000" dirty="0" smtClean="0"/>
              <a:t>განათლების მიზნობრივი დაფინანსების პროგრამების ხელშეწყობა/განვითარება (შჯსდს - დიპლომისშემდგომი, უწყვეტი)</a:t>
            </a:r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7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ადამიანური რესურსის გადანაწილება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2057400"/>
            <a:ext cx="8305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7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343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ka-GE" sz="2400" dirty="0" smtClean="0"/>
              <a:t>განათლება</a:t>
            </a:r>
            <a:endParaRPr lang="ka-GE" sz="2000" dirty="0" smtClean="0"/>
          </a:p>
          <a:p>
            <a:pPr lvl="2">
              <a:buFont typeface="Wingdings" pitchFamily="2" charset="2"/>
              <a:buChar char="ü"/>
              <a:defRPr/>
            </a:pPr>
            <a:r>
              <a:rPr lang="ka-GE" sz="2000" dirty="0" smtClean="0"/>
              <a:t>საუნივერსიტეტო კლინიკების განვითარების ხელშეწობა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ka-GE" sz="2000" dirty="0" smtClean="0"/>
              <a:t>პროგრამებისა და ლიტერატურის მუდმივი განახლება/სრულყოფა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ka-GE" sz="2000" dirty="0" smtClean="0"/>
              <a:t>ავტორიზაცია/აკრედიტაციის სტანდარტების სრულყოფა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ka-GE" sz="2000" dirty="0" smtClean="0"/>
              <a:t>უპგ-ს პრიორიტეტულობის აღიარება</a:t>
            </a:r>
          </a:p>
          <a:p>
            <a:pPr lvl="3">
              <a:buFontTx/>
              <a:buChar char="-"/>
              <a:defRPr/>
            </a:pPr>
            <a:r>
              <a:rPr lang="ka-GE" sz="1600" dirty="0" smtClean="0"/>
              <a:t>უპგ-ს სისტემაში მონაწილეობისათვის მოტივაციების მექანიზმების განვითარება</a:t>
            </a:r>
          </a:p>
          <a:p>
            <a:pPr lvl="3">
              <a:buFontTx/>
              <a:buChar char="-"/>
              <a:defRPr/>
            </a:pPr>
            <a:r>
              <a:rPr lang="ka-GE" sz="1600" dirty="0" smtClean="0"/>
              <a:t> უპგ-ს აქტივობების ხარისხის ამაღლება</a:t>
            </a:r>
          </a:p>
          <a:p>
            <a:pPr lvl="3">
              <a:buFontTx/>
              <a:buChar char="-"/>
              <a:defRPr/>
            </a:pPr>
            <a:r>
              <a:rPr lang="ka-GE" sz="1600" dirty="0"/>
              <a:t>ავტორიტეტული </a:t>
            </a:r>
            <a:r>
              <a:rPr lang="ka-GE" sz="1600" dirty="0" smtClean="0"/>
              <a:t>უცხოური ორგანიზაციის </a:t>
            </a:r>
            <a:r>
              <a:rPr lang="ka-GE" sz="1600" dirty="0"/>
              <a:t>მიერ </a:t>
            </a:r>
            <a:r>
              <a:rPr lang="ka-GE" sz="1600" dirty="0" smtClean="0"/>
              <a:t>მინიჭებული კრედიტების საქართველოში აღიარება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ka-GE" sz="2200" dirty="0" smtClean="0"/>
              <a:t>ექიმთა კვალიფიკაციის პერიოდული დადასტურების (რესერტიფიცირების) სისტემის ეტაპობრივი ამოქმედება</a:t>
            </a:r>
          </a:p>
          <a:p>
            <a:pPr>
              <a:buNone/>
              <a:defRPr/>
            </a:pPr>
            <a:endParaRPr lang="ka-GE" sz="2400" dirty="0"/>
          </a:p>
          <a:p>
            <a:pPr>
              <a:defRPr/>
            </a:pPr>
            <a:r>
              <a:rPr lang="ka-GE" sz="2400" dirty="0"/>
              <a:t>სამედიცინო მეცნიერების განვითარების ხელშეწყობა</a:t>
            </a:r>
          </a:p>
          <a:p>
            <a:pPr marL="0" indent="0">
              <a:buNone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ექიმთა კვალიფიკაციის ამაღლება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4478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5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71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572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ka-GE" sz="2000" dirty="0" smtClean="0"/>
          </a:p>
          <a:p>
            <a:pPr>
              <a:defRPr/>
            </a:pPr>
            <a:r>
              <a:rPr lang="ka-GE" sz="2000" dirty="0" smtClean="0"/>
              <a:t>ექთნების განათლებისა და საქმიანობის თაობაზე ჩარჩო დოკუმენტის მომზადება და მისი შემდგომი იმპლემენტაცია:</a:t>
            </a:r>
          </a:p>
          <a:p>
            <a:pPr marL="0" indent="0">
              <a:buNone/>
              <a:defRPr/>
            </a:pPr>
            <a:endParaRPr lang="ka-GE" sz="2000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კანონმდებლობა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მარეგულირებელი ორგანო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სამაგისტრო, გადამზადებისა და უპგ პროგრამების მომზადება/აღიარების პროცესის ხელშეწობა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ექთნების რეგისტრაციის/სერტიფიცირების ეტაპობრივი შემოღება</a:t>
            </a:r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defRPr/>
            </a:pPr>
            <a:r>
              <a:rPr lang="ka-GE" sz="2000" dirty="0"/>
              <a:t>ექთნის პროფესიის პოპულარიზაციის მიზნით საკომუნიკაციო სტრატეგიის მომზადება/ჩატარება</a:t>
            </a:r>
          </a:p>
          <a:p>
            <a:pPr marL="0" indent="0">
              <a:buNone/>
              <a:defRPr/>
            </a:pPr>
            <a:endParaRPr lang="ka-GE" sz="2000" dirty="0"/>
          </a:p>
          <a:p>
            <a:pPr>
              <a:defRPr/>
            </a:pPr>
            <a:r>
              <a:rPr lang="ka-GE" sz="2000" dirty="0"/>
              <a:t>ექთნების სასწავლო პროგრამების საგრანტო დაფინანსება </a:t>
            </a:r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/>
              <a:t>საექთნო </a:t>
            </a:r>
            <a:r>
              <a:rPr lang="ka-GE" sz="2800" dirty="0" smtClean="0"/>
              <a:t>რესურსის გაძლიერება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4478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smtClean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5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პროფესიული რეგულირება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ka-GE" sz="2400" dirty="0" smtClean="0"/>
              <a:t>ექიმთა შეფასების სისტემის სრულყოფა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ka-GE" sz="2000" dirty="0" smtClean="0"/>
              <a:t>სასერტიფიკაციო გამოცდების ფორმატისა და ინსტრუმენტის სრულყოფა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ka-GE" sz="2000" dirty="0" smtClean="0"/>
              <a:t>კლინიკური უნარ-ჩვევების შეფასების მექანიზმის ეტაპობრივი დანერგვა</a:t>
            </a:r>
          </a:p>
          <a:p>
            <a:pPr>
              <a:defRPr/>
            </a:pPr>
            <a:endParaRPr lang="ka-GE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a-GE" sz="2400" dirty="0" smtClean="0"/>
              <a:t>საექთნო საქმის რეგულირების ინსტრუმენტის დანერგვა/ამოქმედება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ka-GE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a-GE" sz="2400" dirty="0"/>
              <a:t>დარგობრივი პროფესიული </a:t>
            </a:r>
            <a:r>
              <a:rPr lang="ka-GE" sz="2400"/>
              <a:t>ორგანიზაციების </a:t>
            </a:r>
            <a:r>
              <a:rPr lang="ka-GE" sz="2400" smtClean="0"/>
              <a:t>როლისა </a:t>
            </a:r>
            <a:r>
              <a:rPr lang="ka-GE" sz="2400" dirty="0" smtClean="0"/>
              <a:t>და </a:t>
            </a:r>
            <a:r>
              <a:rPr lang="ka-GE" sz="2400" dirty="0" smtClean="0"/>
              <a:t>პროფესიული </a:t>
            </a:r>
            <a:r>
              <a:rPr lang="ka-GE" sz="2400" dirty="0" smtClean="0"/>
              <a:t>რეგულირების </a:t>
            </a:r>
            <a:r>
              <a:rPr lang="ka-GE" sz="2400" dirty="0" smtClean="0"/>
              <a:t>პროცესში მათი ჩართულობის გაძლიერება</a:t>
            </a:r>
            <a:endParaRPr lang="ka-GE" sz="2400" dirty="0"/>
          </a:p>
          <a:p>
            <a:pPr>
              <a:defRPr/>
            </a:pPr>
            <a:endParaRPr lang="ka-GE" sz="2400" dirty="0" smtClean="0"/>
          </a:p>
          <a:p>
            <a:pPr lvl="1">
              <a:defRPr/>
            </a:pPr>
            <a:endParaRPr lang="ka-GE" sz="2000" dirty="0" smtClean="0"/>
          </a:p>
          <a:p>
            <a:pPr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3655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98288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სისტემური ცვლილებები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00743" y="1828800"/>
            <a:ext cx="8229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ka-GE" sz="24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a-GE" sz="2400" dirty="0" smtClean="0"/>
              <a:t>სამედიცინო მომსახურების </a:t>
            </a:r>
            <a:r>
              <a:rPr lang="ka-GE" sz="2400" dirty="0"/>
              <a:t>ხარისხის </a:t>
            </a:r>
            <a:r>
              <a:rPr lang="ka-GE" sz="2400" dirty="0" smtClean="0"/>
              <a:t>უზრუნველყოფისა და შეფასების </a:t>
            </a:r>
            <a:r>
              <a:rPr lang="ka-GE" sz="2400" dirty="0"/>
              <a:t>მექანიზმების </a:t>
            </a:r>
            <a:r>
              <a:rPr lang="ka-GE" sz="2400" dirty="0" smtClean="0"/>
              <a:t>განვითარება (მ.შ. შიდა აუდიტი, აკრედიტაცია)</a:t>
            </a:r>
          </a:p>
          <a:p>
            <a:pPr>
              <a:defRPr/>
            </a:pPr>
            <a:endParaRPr lang="ka-GE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a-GE" sz="2400" dirty="0"/>
              <a:t>გაიდლაინების/პროტოკოლების  </a:t>
            </a:r>
            <a:r>
              <a:rPr lang="ka-GE" sz="2400" dirty="0" smtClean="0"/>
              <a:t>შემუშავება/განახლების მდგრადი სისტემის ამოქმედება და მათი შემდგომი იმპლემენტაციის ხელშეწყობა</a:t>
            </a:r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4601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ka-GE" sz="2000" dirty="0" smtClean="0"/>
          </a:p>
          <a:p>
            <a:pPr>
              <a:defRPr/>
            </a:pPr>
            <a:r>
              <a:rPr lang="en-US" sz="2000" dirty="0" smtClean="0"/>
              <a:t>ე</a:t>
            </a:r>
            <a:r>
              <a:rPr lang="ka-GE" sz="2000" dirty="0" smtClean="0"/>
              <a:t>ქიმი</a:t>
            </a:r>
          </a:p>
          <a:p>
            <a:pPr>
              <a:defRPr/>
            </a:pPr>
            <a:r>
              <a:rPr lang="en-US" sz="2000" dirty="0" err="1" smtClean="0"/>
              <a:t>სტომატოლოგი</a:t>
            </a:r>
            <a:endParaRPr lang="ka-GE" sz="2000" dirty="0" smtClean="0"/>
          </a:p>
          <a:p>
            <a:pPr>
              <a:defRPr/>
            </a:pPr>
            <a:r>
              <a:rPr lang="en-US" sz="2000" dirty="0" err="1" smtClean="0"/>
              <a:t>ფარმაცე</a:t>
            </a:r>
            <a:r>
              <a:rPr lang="ka-GE" sz="2000" dirty="0" smtClean="0"/>
              <a:t>ვტი</a:t>
            </a:r>
          </a:p>
          <a:p>
            <a:pPr>
              <a:defRPr/>
            </a:pPr>
            <a:r>
              <a:rPr lang="ka-GE" sz="2000" dirty="0" smtClean="0"/>
              <a:t>ფარმაცევტის თანაშემწე</a:t>
            </a:r>
          </a:p>
          <a:p>
            <a:pPr>
              <a:defRPr/>
            </a:pPr>
            <a:r>
              <a:rPr lang="en-US" sz="2000" dirty="0" err="1" smtClean="0"/>
              <a:t>საზოგადოებრივი</a:t>
            </a:r>
            <a:r>
              <a:rPr lang="en-US" sz="2000" dirty="0" smtClean="0"/>
              <a:t> </a:t>
            </a:r>
            <a:r>
              <a:rPr lang="en-US" sz="2000" dirty="0" err="1" smtClean="0"/>
              <a:t>ჯანდაცვი</a:t>
            </a:r>
            <a:r>
              <a:rPr lang="ka-GE" sz="2000" dirty="0" smtClean="0"/>
              <a:t>ს სპეციალისტი/ეპიდემიოლოგი</a:t>
            </a:r>
          </a:p>
          <a:p>
            <a:pPr>
              <a:defRPr/>
            </a:pPr>
            <a:r>
              <a:rPr lang="en-US" sz="2000" dirty="0" err="1" smtClean="0"/>
              <a:t>ექთანი</a:t>
            </a:r>
            <a:r>
              <a:rPr lang="en-US" sz="2000" dirty="0" smtClean="0"/>
              <a:t>/</a:t>
            </a:r>
            <a:r>
              <a:rPr lang="en-US" sz="2000" dirty="0" err="1" smtClean="0"/>
              <a:t>ბებიაქალი</a:t>
            </a:r>
            <a:r>
              <a:rPr lang="ka-GE" sz="2000" dirty="0" smtClean="0"/>
              <a:t>/ექთნის თანაშემწე</a:t>
            </a:r>
          </a:p>
          <a:p>
            <a:pPr>
              <a:defRPr/>
            </a:pPr>
            <a:r>
              <a:rPr lang="en-US" sz="2000" dirty="0" err="1" smtClean="0"/>
              <a:t>ფიზიკური</a:t>
            </a:r>
            <a:r>
              <a:rPr lang="en-US" sz="2000" dirty="0" smtClean="0"/>
              <a:t> </a:t>
            </a:r>
            <a:r>
              <a:rPr lang="en-US" sz="2000" dirty="0" err="1" smtClean="0"/>
              <a:t>მედიცინ</a:t>
            </a:r>
            <a:r>
              <a:rPr lang="ka-GE" sz="2000" dirty="0" smtClean="0"/>
              <a:t>ისა</a:t>
            </a:r>
            <a:r>
              <a:rPr lang="en-US" sz="2000" dirty="0" smtClean="0"/>
              <a:t> </a:t>
            </a:r>
            <a:r>
              <a:rPr lang="en-US" sz="2000" dirty="0" err="1"/>
              <a:t>და</a:t>
            </a:r>
            <a:r>
              <a:rPr lang="en-US" sz="2000" dirty="0"/>
              <a:t> </a:t>
            </a:r>
            <a:r>
              <a:rPr lang="en-US" sz="2000" dirty="0" err="1" smtClean="0"/>
              <a:t>რეაბილიტაციი</a:t>
            </a:r>
            <a:r>
              <a:rPr lang="ka-GE" sz="2000" dirty="0" smtClean="0"/>
              <a:t>ს სპეციალისტი („ფიზიოთერაპევტი“)</a:t>
            </a:r>
          </a:p>
          <a:p>
            <a:pPr>
              <a:defRPr/>
            </a:pPr>
            <a:r>
              <a:rPr lang="en-US" sz="2000" dirty="0" err="1" smtClean="0"/>
              <a:t>ოკუპაციური</a:t>
            </a:r>
            <a:r>
              <a:rPr lang="en-US" sz="2000" dirty="0" smtClean="0"/>
              <a:t> </a:t>
            </a:r>
            <a:r>
              <a:rPr lang="en-US" sz="2000" dirty="0" err="1" smtClean="0"/>
              <a:t>თერაპე</a:t>
            </a:r>
            <a:r>
              <a:rPr lang="ka-GE" sz="2000" dirty="0" smtClean="0"/>
              <a:t>ვტი</a:t>
            </a:r>
          </a:p>
          <a:p>
            <a:pPr>
              <a:defRPr/>
            </a:pPr>
            <a:r>
              <a:rPr lang="ka-GE" sz="2000" dirty="0" smtClean="0"/>
              <a:t>ლაბორატორიის არასამედიცინო განათლების (ბიოლოგია/ქიმია) პერსონალი</a:t>
            </a:r>
          </a:p>
          <a:p>
            <a:pPr>
              <a:defRPr/>
            </a:pPr>
            <a:r>
              <a:rPr lang="ka-GE" sz="2000" dirty="0" smtClean="0"/>
              <a:t>კბილის ტექნიკოსი</a:t>
            </a:r>
          </a:p>
          <a:p>
            <a:pPr>
              <a:defRPr/>
            </a:pPr>
            <a:r>
              <a:rPr lang="ka-GE" sz="2000" dirty="0"/>
              <a:t>სამედიცინო და ფარმაცევტულ მოწყობილობათა ოპერატორი</a:t>
            </a:r>
          </a:p>
          <a:p>
            <a:pPr marL="0" indent="0">
              <a:buNone/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r>
              <a:rPr lang="ka-GE" sz="2000" b="1" dirty="0" smtClean="0"/>
              <a:t>რეგულირებადია მხოლოდ ექიმისა და სტომატოლოგის პროფესია</a:t>
            </a: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ჯანდაცვის პერსონალი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მიმდინარე აქტივობები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76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a-GE" sz="2000" dirty="0" smtClean="0"/>
              <a:t>2014 წლიდან დღემდე განახლდა/მომზადდა სარეზიდენტო პროგრამა 56 საექიმო სპეციალობაში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a-GE" sz="2000" dirty="0" smtClean="0"/>
              <a:t>2014 წლიდან დღემდე მომზადდა/განახლდა სუბსპეციალობის 14 პროგრამა</a:t>
            </a:r>
          </a:p>
          <a:p>
            <a:pPr>
              <a:defRPr/>
            </a:pPr>
            <a:endParaRPr lang="ka-G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a-GE" sz="2000" dirty="0" smtClean="0"/>
              <a:t>2013 წლიდან გაჩნდა სასერტიფიკაციო საგამოცდო ტესტ-კითხვარების ე.წ. „დახურული ბაზის“ ცნება (გამოცდაზე მოსული ტესტების 25%)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a-GE" sz="2000" dirty="0" smtClean="0"/>
              <a:t>2013 წლიდან დღემდე მთლიანად განახლდა/მომზადდა სახელმწიფო სასერტიფიკაციო ტესტ-კითხვარები 4 საექიმო სპეციალობაში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a-GE" sz="2000" dirty="0" smtClean="0"/>
              <a:t>2017 წელს იგეგმება სასერტიფიკაციო ტესტ-კითხვარების განახლება 2 საექიმო სპეციალობებში: „მეანობა-გინეკოლოგია“ და „ნეონატოლოგია“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6792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მიმდინარე აქტივობები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89314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2015 წლიდან ამოქმედდა </a:t>
            </a:r>
            <a:r>
              <a:rPr lang="en-US" sz="2000" dirty="0" err="1"/>
              <a:t>დიპლომისშემდგომი</a:t>
            </a:r>
            <a:r>
              <a:rPr lang="en-US" sz="2000" dirty="0"/>
              <a:t> </a:t>
            </a:r>
            <a:r>
              <a:rPr lang="en-US" sz="2000" dirty="0" err="1"/>
              <a:t>სამედიცინო</a:t>
            </a:r>
            <a:r>
              <a:rPr lang="en-US" sz="2000" dirty="0"/>
              <a:t> </a:t>
            </a:r>
            <a:r>
              <a:rPr lang="en-US" sz="2000" dirty="0" err="1"/>
              <a:t>განათლების</a:t>
            </a:r>
            <a:r>
              <a:rPr lang="en-US" sz="2000" dirty="0"/>
              <a:t> </a:t>
            </a:r>
            <a:r>
              <a:rPr lang="en-US" sz="2000" dirty="0" err="1"/>
              <a:t>პროგრამ</a:t>
            </a:r>
            <a:r>
              <a:rPr lang="ka-GE" sz="2000" dirty="0"/>
              <a:t>ა, რომელიც უზრუნველყოფს: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/>
              <a:t>მაღალმთიან და საზღვრისპირა მუნიციპალიტეტებში  სამედიცინო სერვისებზე გეოგრაფიულ ხელმისაწვდომობას და ამ სერვისების უწყვეტობას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/>
              <a:t>დიპლომისშემდგომ სამედიცინო განათლებაზე საექიმო სპეციალობის მაძიებელთა ფინანსურ </a:t>
            </a:r>
            <a:r>
              <a:rPr lang="ka-GE" sz="1600" dirty="0" smtClean="0"/>
              <a:t>ხელმისაწვდომობას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ka-GE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2016 წლიდან აშშ </a:t>
            </a:r>
            <a:r>
              <a:rPr lang="ka-GE" sz="2000" dirty="0"/>
              <a:t>საფრთხეების შემცირების სააგენტოს (DTRA)-ს მხარდაჭერით დაიწყო British Medical Journal-ის (BMJ) ონლაინ პლატფორმის დანერგვა საქართველოში, რის საფუძველზეც ქართველ ექიმებს </a:t>
            </a:r>
            <a:r>
              <a:rPr lang="en-US" sz="2000" dirty="0"/>
              <a:t>3 </a:t>
            </a:r>
            <a:r>
              <a:rPr lang="en-US" sz="2000" dirty="0" err="1"/>
              <a:t>წლის</a:t>
            </a:r>
            <a:r>
              <a:rPr lang="en-US" sz="2000" dirty="0"/>
              <a:t> </a:t>
            </a:r>
            <a:r>
              <a:rPr lang="en-US" sz="2000" dirty="0" err="1"/>
              <a:t>მანძილზე</a:t>
            </a:r>
            <a:r>
              <a:rPr lang="ka-GE" sz="2000" dirty="0"/>
              <a:t> საშუალება ექნებათ ისარგებლონ </a:t>
            </a:r>
            <a:r>
              <a:rPr lang="en-US" sz="2000" dirty="0"/>
              <a:t>BMJ-</a:t>
            </a:r>
            <a:r>
              <a:rPr lang="en-US" sz="2000" dirty="0" err="1"/>
              <a:t>ის</a:t>
            </a:r>
            <a:r>
              <a:rPr lang="en-US" sz="2000" dirty="0"/>
              <a:t> </a:t>
            </a:r>
            <a:r>
              <a:rPr lang="en-US" sz="2000" dirty="0" err="1"/>
              <a:t>სასწავლო</a:t>
            </a:r>
            <a:r>
              <a:rPr lang="en-US" sz="2000" dirty="0"/>
              <a:t> </a:t>
            </a:r>
            <a:r>
              <a:rPr lang="ka-GE" sz="2000" dirty="0" smtClean="0"/>
              <a:t>რესურსებით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ka-GE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შემუშავდა უწყვეტი სამედიცინო განათლების აქტივობების აკრედიტაციის ახალი ინსტრუმენტი, რომელიც უახლოეს მომავალში დამტკიცდება</a:t>
            </a:r>
            <a:endParaRPr lang="ka-GE" sz="2000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8786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მიმდინარე აქტივობები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89314"/>
            <a:ext cx="8991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/>
              <a:t>2015 წლიდან ამოქმედდა </a:t>
            </a:r>
            <a:r>
              <a:rPr lang="en-US" sz="2000" dirty="0" err="1"/>
              <a:t>დიპლომისშემდგომი</a:t>
            </a:r>
            <a:r>
              <a:rPr lang="en-US" sz="2000" dirty="0"/>
              <a:t> </a:t>
            </a:r>
            <a:r>
              <a:rPr lang="en-US" sz="2000" dirty="0" err="1"/>
              <a:t>სამედიცინო</a:t>
            </a:r>
            <a:r>
              <a:rPr lang="en-US" sz="2000" dirty="0"/>
              <a:t> </a:t>
            </a:r>
            <a:r>
              <a:rPr lang="en-US" sz="2000" dirty="0" err="1"/>
              <a:t>განათლების</a:t>
            </a:r>
            <a:r>
              <a:rPr lang="en-US" sz="2000" dirty="0"/>
              <a:t> </a:t>
            </a:r>
            <a:r>
              <a:rPr lang="en-US" sz="2000" dirty="0" err="1"/>
              <a:t>პროგრამ</a:t>
            </a:r>
            <a:r>
              <a:rPr lang="ka-GE" sz="2000" dirty="0"/>
              <a:t>ა, რომელიც უზრუნველყოფს: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/>
              <a:t>მაღალმთიან და საზღვრისპირა მუნიციპალიტეტებში  სამედიცინო სერვისებზე გეოგრაფიულ ხელმისაწვდომობას და ამ სერვისების უწყვეტობას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a-GE" sz="1600" dirty="0"/>
              <a:t>დიპლომისშემდგომ სამედიცინო განათლებაზე საექიმო სპეციალობის მაძიებელთა ფინანსურ </a:t>
            </a:r>
            <a:r>
              <a:rPr lang="ka-GE" sz="1600" dirty="0" smtClean="0"/>
              <a:t>ხელმისაწვდომობას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endParaRPr lang="ka-GE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2016 წლიდან აშშ </a:t>
            </a:r>
            <a:r>
              <a:rPr lang="ka-GE" sz="2000" dirty="0"/>
              <a:t>საფრთხეების შემცირების სააგენტოს (DTRA)-ს მხარდაჭერით დაიწყო British Medical Journal-ის (BMJ) ონლაინ პლატფორმის დანერგვა საქართველოში, რის საფუძველზეც ქართველ ექიმებს </a:t>
            </a:r>
            <a:r>
              <a:rPr lang="en-US" sz="2000" dirty="0"/>
              <a:t>3 </a:t>
            </a:r>
            <a:r>
              <a:rPr lang="en-US" sz="2000" dirty="0" err="1"/>
              <a:t>წლის</a:t>
            </a:r>
            <a:r>
              <a:rPr lang="en-US" sz="2000" dirty="0"/>
              <a:t> </a:t>
            </a:r>
            <a:r>
              <a:rPr lang="en-US" sz="2000" dirty="0" err="1"/>
              <a:t>მანძილზე</a:t>
            </a:r>
            <a:r>
              <a:rPr lang="ka-GE" sz="2000" dirty="0"/>
              <a:t> საშუალება ექნებათ ისარგებლონ </a:t>
            </a:r>
            <a:r>
              <a:rPr lang="en-US" sz="2000" dirty="0"/>
              <a:t>BMJ-</a:t>
            </a:r>
            <a:r>
              <a:rPr lang="en-US" sz="2000" dirty="0" err="1"/>
              <a:t>ის</a:t>
            </a:r>
            <a:r>
              <a:rPr lang="en-US" sz="2000" dirty="0"/>
              <a:t> </a:t>
            </a:r>
            <a:r>
              <a:rPr lang="en-US" sz="2000" dirty="0" err="1"/>
              <a:t>სასწავლო</a:t>
            </a:r>
            <a:r>
              <a:rPr lang="en-US" sz="2000" dirty="0"/>
              <a:t> </a:t>
            </a:r>
            <a:r>
              <a:rPr lang="ka-GE" sz="2000" dirty="0" smtClean="0"/>
              <a:t>რესურსებით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ka-GE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000" dirty="0" smtClean="0"/>
              <a:t>შემუშავდა უწყვეტი სამედიცინო განათლების აქტივობების აკრედიტაციის ახალი ინსტრუმენტი, რომელიც უახლოეს მომავალში დამტკიცდება</a:t>
            </a:r>
            <a:endParaRPr lang="ka-GE" sz="2000" dirty="0"/>
          </a:p>
          <a:p>
            <a:pPr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1322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3434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452382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a-GE" sz="2800" dirty="0" smtClean="0"/>
              <a:t>მიმდინარე აქტივობები</a:t>
            </a:r>
            <a:endParaRPr lang="ka-GE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ka-GE" sz="2000" b="1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89314"/>
            <a:ext cx="8763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200" dirty="0" smtClean="0"/>
              <a:t>სალიცენზიო/სანებართვო მოთხოვნებში - პერინატალური და ახალშობითა ინტენსიური მოვლის სერვისების მიმწოდებელთა მიმართ განსაზღვრული სანებართვო მოთხოვნები ითვალისწინებს მოთხოვნებს ადამიანური რესურსის მიმართ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ka-GE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a-GE" sz="2200" dirty="0" smtClean="0"/>
              <a:t>საყოველთაო ჯანდაცვის პროგრამის ფარგლებში სელექტიური კონტრაქტირებისას გათვალისწინებული იქნება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a-GE" sz="2000" dirty="0" smtClean="0"/>
              <a:t>ადამიანური რესურსის საჭიროება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ka-GE" sz="2000" dirty="0" smtClean="0"/>
              <a:t>უსგ სისსტემაში მონაწილეობა</a:t>
            </a:r>
            <a:endParaRPr lang="ka-GE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41057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marL="0" indent="0" algn="ctr">
              <a:buNone/>
            </a:pPr>
            <a:endParaRPr lang="ka-GE" dirty="0" smtClean="0"/>
          </a:p>
          <a:p>
            <a:pPr marL="0" indent="0" algn="ctr">
              <a:buNone/>
            </a:pPr>
            <a:endParaRPr lang="ka-GE" dirty="0"/>
          </a:p>
          <a:p>
            <a:pPr marL="0" indent="0" algn="ctr">
              <a:buNone/>
            </a:pPr>
            <a:r>
              <a:rPr lang="ka-GE" dirty="0" smtClean="0"/>
              <a:t>გმადლობთ ყურადღებისათვის!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6"/>
            <a:ext cx="9144000" cy="6476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განათლების ფორმები</a:t>
            </a:r>
            <a:endParaRPr lang="en-US" sz="2800" dirty="0"/>
          </a:p>
        </p:txBody>
      </p:sp>
      <p:pic>
        <p:nvPicPr>
          <p:cNvPr id="8" name="Picture 2" descr="ganatle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399"/>
            <a:ext cx="7315200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4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2000" dirty="0"/>
          </a:p>
          <a:p>
            <a:endParaRPr lang="en-US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14650" y="248062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სამედიცინო/სტომატოლოგიური განათლების ეტაპები</a:t>
            </a:r>
            <a:endParaRPr lang="en-US" sz="2800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52400" y="1202169"/>
            <a:ext cx="2514600" cy="1693431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ka-GE" sz="2000" dirty="0" smtClean="0">
                <a:solidFill>
                  <a:schemeClr val="bg1"/>
                </a:solidFill>
                <a:cs typeface="Times New Roman" pitchFamily="18" charset="0"/>
              </a:rPr>
              <a:t>დიპლომამდელი (საბაზისო) სამედიცინო განათლება</a:t>
            </a:r>
          </a:p>
          <a:p>
            <a:pPr>
              <a:spcBef>
                <a:spcPct val="50000"/>
              </a:spcBef>
            </a:pPr>
            <a:endParaRPr lang="ka-GE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AcadNusx" pitchFamily="2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37457" y="2895600"/>
            <a:ext cx="1447800" cy="914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ერთიანი ეროვნული </a:t>
            </a:r>
          </a:p>
          <a:p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გამოცდა</a:t>
            </a:r>
            <a:endParaRPr lang="en-US" sz="1600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37457" y="3907971"/>
            <a:ext cx="1447800" cy="9144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sz="1600" dirty="0" smtClean="0">
                <a:solidFill>
                  <a:schemeClr val="tx1"/>
                </a:solidFill>
                <a:latin typeface="AcadNusx" pitchFamily="2" charset="0"/>
                <a:cs typeface="Times New Roman" pitchFamily="18" charset="0"/>
              </a:rPr>
              <a:t>უმაღლესი სამედიცინო განათლება</a:t>
            </a:r>
            <a:endParaRPr lang="en-US" sz="1600" dirty="0">
              <a:solidFill>
                <a:schemeClr val="tx1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97969" y="5177327"/>
            <a:ext cx="2569031" cy="67491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500" b="1" i="1" dirty="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დიპლომირებული მედიკოსი/სტომატოლოგი</a:t>
            </a:r>
            <a:endParaRPr lang="en-US" sz="1500" b="1" i="1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906486" y="1119658"/>
            <a:ext cx="2985407" cy="175861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a-GE" sz="2000" dirty="0" smtClean="0">
                <a:solidFill>
                  <a:schemeClr val="bg1"/>
                </a:solidFill>
                <a:latin typeface="AcadNusx" pitchFamily="2" charset="0"/>
                <a:cs typeface="Times New Roman" pitchFamily="18" charset="0"/>
              </a:rPr>
              <a:t>დიპლომისშემდგომი განათლება (პროფესიული მზადება)</a:t>
            </a:r>
            <a:endParaRPr lang="en-US" sz="2000" dirty="0">
              <a:solidFill>
                <a:schemeClr val="bg1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906486" y="2878271"/>
            <a:ext cx="2579914" cy="10697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ერთიანი დიპლომისშემდგომი საკვალიფიკაციო გამოცდა</a:t>
            </a:r>
            <a:endParaRPr lang="en-US" sz="1600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162300" y="4060371"/>
            <a:ext cx="1790700" cy="76200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sz="1600" dirty="0" smtClean="0">
                <a:solidFill>
                  <a:schemeClr val="tx1"/>
                </a:solidFill>
                <a:latin typeface="AcadNusx" pitchFamily="2" charset="0"/>
                <a:cs typeface="Times New Roman" pitchFamily="18" charset="0"/>
              </a:rPr>
              <a:t>რეზიდენტურა</a:t>
            </a:r>
            <a:endParaRPr lang="en-US" sz="1600" dirty="0">
              <a:solidFill>
                <a:schemeClr val="tx1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914650" y="4893127"/>
            <a:ext cx="2819400" cy="533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ka-GE" sz="1600" b="1" dirty="0" smtClean="0">
                <a:latin typeface="AcadNusx" pitchFamily="2" charset="0"/>
                <a:cs typeface="Times New Roman" pitchFamily="18" charset="0"/>
              </a:rPr>
              <a:t>სერტიფიცირება</a:t>
            </a:r>
            <a:endParaRPr lang="en-US" sz="1600" b="1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572000" y="5497285"/>
            <a:ext cx="3276600" cy="533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75000"/>
              </a:lnSpc>
              <a:spcBef>
                <a:spcPct val="30000"/>
              </a:spcBef>
            </a:pPr>
            <a:r>
              <a:rPr lang="ka-GE" b="1" i="1" dirty="0" smtClean="0">
                <a:solidFill>
                  <a:srgbClr val="000000"/>
                </a:solidFill>
                <a:latin typeface="Arial" pitchFamily="34" charset="0"/>
              </a:rPr>
              <a:t>ექიმი სპეციალისტი</a:t>
            </a:r>
            <a:endParaRPr lang="en-US" b="1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096000" y="990601"/>
            <a:ext cx="2819400" cy="196310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a-GE" sz="2000" smtClean="0">
                <a:solidFill>
                  <a:schemeClr val="bg1"/>
                </a:solidFill>
                <a:latin typeface="AcadNusx" pitchFamily="2" charset="0"/>
                <a:cs typeface="Times New Roman" pitchFamily="18" charset="0"/>
              </a:rPr>
              <a:t>უწყვეტი </a:t>
            </a:r>
            <a:r>
              <a:rPr lang="ka-GE" sz="2000" dirty="0" smtClean="0">
                <a:solidFill>
                  <a:schemeClr val="bg1"/>
                </a:solidFill>
                <a:latin typeface="AcadNusx" pitchFamily="2" charset="0"/>
                <a:cs typeface="Times New Roman" pitchFamily="18" charset="0"/>
              </a:rPr>
              <a:t>პროფესიული განვითარება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AcadNusx" pitchFamily="2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958567" y="3043726"/>
            <a:ext cx="3007179" cy="21336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ct val="50000"/>
              </a:spcBef>
            </a:pPr>
            <a:endParaRPr lang="en-US" sz="200" b="1" dirty="0">
              <a:solidFill>
                <a:srgbClr val="000066"/>
              </a:solidFill>
              <a:latin typeface="AcadNusx" pitchFamily="2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dirty="0">
                <a:solidFill>
                  <a:srgbClr val="000066"/>
                </a:solidFill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1600" dirty="0" smtClean="0">
                <a:solidFill>
                  <a:srgbClr val="000066"/>
                </a:solidFill>
                <a:latin typeface="AcadNusx" pitchFamily="2" charset="0"/>
                <a:cs typeface="Times New Roman" pitchFamily="18" charset="0"/>
              </a:rPr>
              <a:t>უწყვეტი სამედიცინო განათლება</a:t>
            </a:r>
            <a:endParaRPr lang="en-US" sz="1600" dirty="0">
              <a:solidFill>
                <a:srgbClr val="000066"/>
              </a:solidFill>
              <a:latin typeface="AcadNusx" pitchFamily="2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ka-GE" sz="1600" dirty="0" smtClean="0">
                <a:solidFill>
                  <a:srgbClr val="000066"/>
                </a:solidFill>
                <a:latin typeface="AcadNusx" pitchFamily="2" charset="0"/>
                <a:cs typeface="Times New Roman" pitchFamily="18" charset="0"/>
              </a:rPr>
              <a:t>უწყვეტი პროფესიული აქტივობა</a:t>
            </a:r>
            <a:endParaRPr lang="en-US" sz="1600" dirty="0">
              <a:solidFill>
                <a:srgbClr val="000066"/>
              </a:solidFill>
              <a:latin typeface="AcadNusx" pitchFamily="2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1600" dirty="0">
                <a:solidFill>
                  <a:srgbClr val="000066"/>
                </a:solidFill>
                <a:latin typeface="AcadNusx" pitchFamily="2" charset="0"/>
                <a:cs typeface="Times New Roman" pitchFamily="18" charset="0"/>
              </a:rPr>
              <a:t> </a:t>
            </a:r>
            <a:r>
              <a:rPr lang="ka-GE" sz="1600" dirty="0" smtClean="0">
                <a:solidFill>
                  <a:srgbClr val="000066"/>
                </a:solidFill>
                <a:latin typeface="AcadNusx" pitchFamily="2" charset="0"/>
                <a:cs typeface="Times New Roman" pitchFamily="18" charset="0"/>
              </a:rPr>
              <a:t>პროფესიული რეაბილიტაცია</a:t>
            </a:r>
            <a:endParaRPr lang="en-US" sz="1600" dirty="0">
              <a:solidFill>
                <a:srgbClr val="000066"/>
              </a:solidFill>
              <a:latin typeface="AcadNusx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86" y="-1260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95942" y="1600200"/>
            <a:ext cx="8490858" cy="4800600"/>
          </a:xfrm>
        </p:spPr>
        <p:txBody>
          <a:bodyPr>
            <a:normAutofit/>
          </a:bodyPr>
          <a:lstStyle/>
          <a:p>
            <a:pPr>
              <a:defRPr/>
            </a:pPr>
            <a:endParaRPr lang="ka-GE" sz="2000" dirty="0" smtClean="0"/>
          </a:p>
          <a:p>
            <a:pPr marL="0" indent="0">
              <a:buNone/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009900" y="381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 smtClean="0"/>
              <a:t>სახელმწიფო ორგანოების უფლებამოსილებების გამიჯვნა</a:t>
            </a:r>
            <a:endParaRPr lang="en-US" sz="2800" dirty="0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19742" y="2850840"/>
            <a:ext cx="2427515" cy="10697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განათლებისა და მეცნიერების სამინისტრო</a:t>
            </a:r>
            <a:endParaRPr lang="en-US" sz="1600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628900" y="2881241"/>
            <a:ext cx="2667000" cy="10697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შჯსდ სამინისტრო/პროფესიული განვითარების საბჭო</a:t>
            </a:r>
            <a:endParaRPr lang="en-US" sz="1600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52400" y="4419600"/>
            <a:ext cx="1676399" cy="696686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dirty="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პროფესიული განათლება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28600" y="5486400"/>
            <a:ext cx="2362200" cy="533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dirty="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აკადემიური უმაღლესი განათლება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38200" y="1371600"/>
            <a:ext cx="2971800" cy="125096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ka-GE" sz="2000" dirty="0" smtClean="0">
                <a:solidFill>
                  <a:schemeClr val="bg1"/>
                </a:solidFill>
                <a:cs typeface="Times New Roman" pitchFamily="18" charset="0"/>
              </a:rPr>
              <a:t>განათლება</a:t>
            </a:r>
          </a:p>
          <a:p>
            <a:pPr>
              <a:spcBef>
                <a:spcPct val="50000"/>
              </a:spcBef>
            </a:pPr>
            <a:endParaRPr lang="ka-GE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AcadNusx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66800" y="2445153"/>
            <a:ext cx="457200" cy="405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818414" y="1382119"/>
            <a:ext cx="2726869" cy="125096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ka-GE" sz="2000" dirty="0" smtClean="0">
                <a:solidFill>
                  <a:schemeClr val="bg1"/>
                </a:solidFill>
                <a:cs typeface="Times New Roman" pitchFamily="18" charset="0"/>
              </a:rPr>
              <a:t>რეგულირება</a:t>
            </a:r>
          </a:p>
          <a:p>
            <a:pPr>
              <a:spcBef>
                <a:spcPct val="50000"/>
              </a:spcBef>
            </a:pPr>
            <a:endParaRPr lang="ka-GE" sz="1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AcadNusx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62000" y="3886200"/>
            <a:ext cx="370115" cy="498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905000" y="3886200"/>
            <a:ext cx="370115" cy="1589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200400" y="2445154"/>
            <a:ext cx="484632" cy="45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743200" y="4419600"/>
            <a:ext cx="2286000" cy="7239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dirty="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დიპლომისშემდგომი მზადება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764972" y="5486400"/>
            <a:ext cx="2569029" cy="5334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dirty="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უწყვეტი პროფესიული განვითარება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810000" y="3967824"/>
            <a:ext cx="381000" cy="440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886200" y="5143500"/>
            <a:ext cx="381000" cy="321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905500" y="2898054"/>
            <a:ext cx="2667000" cy="106977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ka-GE" sz="1600" dirty="0" smtClean="0">
                <a:latin typeface="AcadNusx" pitchFamily="2" charset="0"/>
                <a:cs typeface="Times New Roman" pitchFamily="18" charset="0"/>
              </a:rPr>
              <a:t>შჯსდ სამინისტრო/პროფესიული განვითარების საბჭო</a:t>
            </a:r>
            <a:endParaRPr lang="en-US" sz="1600" dirty="0"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 flipH="1">
            <a:off x="6515100" y="2492368"/>
            <a:ext cx="533400" cy="405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105400" y="4419600"/>
            <a:ext cx="2057400" cy="74567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საქმიანობის უფლებისმინიჭება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/სერტიფიცირება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7239000" y="4419600"/>
            <a:ext cx="1828798" cy="745673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ka-GE" sz="1600" smtClean="0">
                <a:solidFill>
                  <a:srgbClr val="000000"/>
                </a:solidFill>
                <a:latin typeface="AcadNusx" pitchFamily="2" charset="0"/>
                <a:cs typeface="Times New Roman" pitchFamily="18" charset="0"/>
              </a:rPr>
              <a:t>საქმიანობის ხარისხის შეფასება</a:t>
            </a:r>
            <a:endParaRPr lang="en-US" sz="1600" dirty="0">
              <a:solidFill>
                <a:srgbClr val="000000"/>
              </a:solidFill>
              <a:latin typeface="AcadNusx" pitchFamily="2" charset="0"/>
              <a:cs typeface="Times New Roman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140905" y="3972783"/>
            <a:ext cx="367391" cy="4468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000998" y="3967824"/>
            <a:ext cx="381001" cy="430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 autoUpdateAnimBg="0"/>
      <p:bldP spid="16" grpId="0" animBg="1" autoUpdateAnimBg="0"/>
      <p:bldP spid="19" grpId="0" animBg="1" autoUpdateAnimBg="0"/>
      <p:bldP spid="21" grpId="0" animBg="1" autoUpdateAnimBg="0"/>
      <p:bldP spid="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419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ka-GE" sz="2000" dirty="0" smtClean="0"/>
              <a:t>არათანაბარი განაწილება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ექიმების ჭარბი რაოდენობა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ექიმებისა და ექთნების არაბალანსირებული თანაფარდობა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არათანაბარი გეოგრაფიული განაწილება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ka-GE" sz="2000" dirty="0" smtClean="0"/>
              <a:t>ფართო პროფილის ექიმების ნაკლებობა</a:t>
            </a:r>
            <a:endParaRPr lang="en-US" sz="2000" dirty="0" smtClean="0"/>
          </a:p>
          <a:p>
            <a:pPr>
              <a:defRPr/>
            </a:pPr>
            <a:r>
              <a:rPr lang="ka-GE" sz="2000" dirty="0" smtClean="0"/>
              <a:t>დაბალი პროდუქტიულობა</a:t>
            </a:r>
            <a:endParaRPr lang="en-US" sz="2000" dirty="0" smtClean="0"/>
          </a:p>
          <a:p>
            <a:pPr>
              <a:defRPr/>
            </a:pPr>
            <a:r>
              <a:rPr lang="ka-GE" sz="2000" dirty="0" smtClean="0"/>
              <a:t>ექთნების როლის, ფუნქციებისა და საჭიროებების უგულებელყოფა</a:t>
            </a:r>
          </a:p>
          <a:p>
            <a:pPr>
              <a:defRPr/>
            </a:pPr>
            <a:r>
              <a:rPr lang="ka-GE" sz="2000" dirty="0" smtClean="0"/>
              <a:t>დისბალანსი </a:t>
            </a:r>
            <a:r>
              <a:rPr lang="ka-GE" sz="2000" dirty="0"/>
              <a:t>ადამიანური რესურსის წარმოებასა და მოთხოვნას </a:t>
            </a:r>
            <a:r>
              <a:rPr lang="ka-GE" sz="2000" dirty="0" smtClean="0"/>
              <a:t>შორის</a:t>
            </a:r>
          </a:p>
          <a:p>
            <a:pPr>
              <a:defRPr/>
            </a:pPr>
            <a:r>
              <a:rPr lang="ka-GE" sz="2000" dirty="0" smtClean="0"/>
              <a:t>შრომითი და სოციალური დაცვის მექანიზმების არასრულფასოვნება და დაბალი ანაზღაურება</a:t>
            </a:r>
          </a:p>
          <a:p>
            <a:pPr>
              <a:defRPr/>
            </a:pPr>
            <a:r>
              <a:rPr lang="ka-GE" sz="2000" dirty="0" smtClean="0"/>
              <a:t>კადრების დაბერების ტენდენცია</a:t>
            </a:r>
          </a:p>
          <a:p>
            <a:pPr>
              <a:defRPr/>
            </a:pPr>
            <a:r>
              <a:rPr lang="ka-GE" sz="2000" dirty="0" smtClean="0"/>
              <a:t>პერსონალის არასათანადო კვალიფიკაცია</a:t>
            </a:r>
          </a:p>
          <a:p>
            <a:pPr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/>
          </a:p>
          <a:p>
            <a:pPr>
              <a:buFont typeface="Wingdings" pitchFamily="2" charset="2"/>
              <a:buChar char="ü"/>
              <a:defRPr/>
            </a:pPr>
            <a:endParaRPr lang="ka-GE" sz="2000" dirty="0" smtClean="0"/>
          </a:p>
          <a:p>
            <a:pPr>
              <a:defRPr/>
            </a:pPr>
            <a:endParaRPr lang="ka-GE" sz="2000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ka-GE" sz="2000" b="1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68289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smtClean="0"/>
              <a:t>სისტემური </a:t>
            </a:r>
            <a:r>
              <a:rPr lang="ka-GE" sz="2800" dirty="0" smtClean="0"/>
              <a:t>პრობლემები</a:t>
            </a:r>
            <a:endParaRPr lang="en-US" sz="2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92554" y="1371600"/>
            <a:ext cx="8458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447800"/>
            <a:ext cx="794385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800" b="1" i="1" u="sng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  <a:p>
            <a:pPr marL="365125" indent="-282575">
              <a:lnSpc>
                <a:spcPct val="80000"/>
              </a:lnSpc>
              <a:buClr>
                <a:schemeClr val="accent3"/>
              </a:buClr>
              <a:buFontTx/>
              <a:buNone/>
              <a:defRPr/>
            </a:pPr>
            <a:endParaRPr lang="en-US" sz="1500" b="1" i="1" dirty="0" smtClean="0">
              <a:solidFill>
                <a:schemeClr val="accent1">
                  <a:lumMod val="75000"/>
                </a:schemeClr>
              </a:solidFill>
              <a:latin typeface="AcadNusx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73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9827" y="404664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>
                <a:latin typeface="Sylfaen" pitchFamily="18" charset="0"/>
              </a:rPr>
              <a:t>სამედიცინო პერსონალით უზრუნველყოფის მაჩვენებლები</a:t>
            </a:r>
            <a:endParaRPr lang="en-US" sz="2800" b="1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6180" y="4876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3"/>
          <p:cNvSpPr/>
          <p:nvPr/>
        </p:nvSpPr>
        <p:spPr>
          <a:xfrm>
            <a:off x="279443" y="6058487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i="1" dirty="0"/>
              <a:t>წყარო: სტატისტიკური ცნობარი, 2015 წელი,დკ&amp;სჯეც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400" dirty="0" smtClean="0"/>
              <a:t>ექიმებით უზრუნველყოფის მაჩვენებელი - 653.9</a:t>
            </a:r>
          </a:p>
          <a:p>
            <a:endParaRPr lang="ka-GE" sz="2400" dirty="0"/>
          </a:p>
          <a:p>
            <a:r>
              <a:rPr lang="ka-GE" sz="2400" dirty="0" smtClean="0"/>
              <a:t>ექთნებით უზრუნველყოფის მაჩვენებელი - 440.5</a:t>
            </a:r>
          </a:p>
          <a:p>
            <a:endParaRPr lang="ka-GE" sz="2400" dirty="0"/>
          </a:p>
          <a:p>
            <a:r>
              <a:rPr lang="ka-GE" sz="2400" dirty="0" smtClean="0"/>
              <a:t>ექთნებისა და ექიმების თანაფარდობა - 0.67</a:t>
            </a:r>
          </a:p>
          <a:p>
            <a:endParaRPr lang="ka-GE" sz="2400" dirty="0"/>
          </a:p>
          <a:p>
            <a:endParaRPr lang="ka-GE" sz="2400" dirty="0" smtClean="0"/>
          </a:p>
          <a:p>
            <a:endParaRPr lang="ka-GE" sz="2400" dirty="0"/>
          </a:p>
          <a:p>
            <a:pPr marL="0" indent="0">
              <a:buNone/>
            </a:pPr>
            <a:r>
              <a:rPr lang="ka-GE" sz="2000" dirty="0" smtClean="0"/>
              <a:t>ექიმებით უზრუნველყოფის მაჩვენებელი სტომატოლოგიური სპეციალობების გარეშე - 586.5</a:t>
            </a:r>
          </a:p>
          <a:p>
            <a:endParaRPr lang="ka-G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68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 ppt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73" y="0"/>
            <a:ext cx="9144000" cy="6857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447800"/>
            <a:ext cx="76200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9827" y="404664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a-GE" sz="2800" dirty="0">
                <a:latin typeface="Sylfaen" pitchFamily="18" charset="0"/>
              </a:rPr>
              <a:t>სამედიცინო პერსონალით უზრუნველყოფის მაჩვენებლები</a:t>
            </a:r>
            <a:endParaRPr lang="en-US" sz="2800" b="1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6180" y="4876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3844"/>
              </p:ext>
            </p:extLst>
          </p:nvPr>
        </p:nvGraphicFramePr>
        <p:xfrm>
          <a:off x="575387" y="1469571"/>
          <a:ext cx="7978079" cy="4618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10"/>
                <a:gridCol w="2438678"/>
                <a:gridCol w="1707075"/>
                <a:gridCol w="1946416"/>
              </a:tblGrid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ქვეყანა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ექთნების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ka-GE" sz="1100" dirty="0" smtClean="0">
                          <a:effectLst/>
                        </a:rPr>
                        <a:t> თანაფარდობა </a:t>
                      </a:r>
                      <a:r>
                        <a:rPr lang="en-GB" sz="1100" dirty="0" err="1">
                          <a:effectLst/>
                        </a:rPr>
                        <a:t>ექიმებ</a:t>
                      </a:r>
                      <a:r>
                        <a:rPr lang="ka-GE" sz="1100" dirty="0">
                          <a:effectLst/>
                        </a:rPr>
                        <a:t>თან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ექიმების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ka-GE" sz="1100" dirty="0" smtClean="0">
                          <a:effectLst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</a:rPr>
                        <a:t>რაოდენობა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ექთნების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ka-GE" sz="1100" dirty="0" smtClean="0">
                          <a:effectLst/>
                        </a:rPr>
                        <a:t> </a:t>
                      </a:r>
                      <a:r>
                        <a:rPr lang="en-GB" sz="1100" dirty="0" err="1" smtClean="0">
                          <a:effectLst/>
                        </a:rPr>
                        <a:t>რაოდენობა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ფინეთი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1454.2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უზბეკეთი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0000"/>
                          </a:highlight>
                        </a:rPr>
                        <a:t>4.8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234.9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1115.9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დანია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365.8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1685.7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ირლანდია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1260.9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შვეიცარია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1781.3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ნორვეგია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1744.2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საფრანგეთი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1060.5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გერმანია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1342.3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დიდი ბრიტანეთი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ნიდერლანდები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უკრაინა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მოლდოვა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სომხეთი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279.5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498.2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იტალია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636.9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ისრაელი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508.7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თურქეთი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174.9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251.9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სან მარინო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636.2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854.6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საქართველო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517.0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413.6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საბერძნეთი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00FFFF"/>
                          </a:highlight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highlight>
                            <a:srgbClr val="FF0000"/>
                          </a:highlight>
                        </a:rPr>
                        <a:t>625.5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00FFFF"/>
                          </a:highlight>
                        </a:rPr>
                        <a:t>344.0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Прямоугольник 3"/>
          <p:cNvSpPr/>
          <p:nvPr/>
        </p:nvSpPr>
        <p:spPr>
          <a:xfrm>
            <a:off x="279443" y="6058487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წყარო: ჯანმრთელობის მსოფლიო ორგანიზაციის მონაცემთა ბაზა „</a:t>
            </a:r>
            <a:r>
              <a:rPr lang="ka-GE" sz="1200" dirty="0" smtClean="0"/>
              <a:t>ჯანმრთელობა ყველასათვის</a:t>
            </a:r>
            <a:r>
              <a:rPr lang="ka-GE" sz="12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763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1225</Words>
  <Application>Microsoft Office PowerPoint</Application>
  <PresentationFormat>On-screen Show (4:3)</PresentationFormat>
  <Paragraphs>611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პერსონალის ასაკობივი გადანაწილება რეგიონების მიხედვით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Natia Nogaideli</cp:lastModifiedBy>
  <cp:revision>55</cp:revision>
  <dcterms:created xsi:type="dcterms:W3CDTF">2006-08-16T00:00:00Z</dcterms:created>
  <dcterms:modified xsi:type="dcterms:W3CDTF">2017-05-22T18:41:06Z</dcterms:modified>
</cp:coreProperties>
</file>