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447" r:id="rId3"/>
    <p:sldId id="578" r:id="rId4"/>
    <p:sldId id="579" r:id="rId5"/>
    <p:sldId id="545" r:id="rId6"/>
    <p:sldId id="542" r:id="rId7"/>
    <p:sldId id="547" r:id="rId8"/>
    <p:sldId id="584" r:id="rId9"/>
    <p:sldId id="582" r:id="rId10"/>
    <p:sldId id="583" r:id="rId11"/>
    <p:sldId id="548" r:id="rId12"/>
    <p:sldId id="580" r:id="rId13"/>
    <p:sldId id="581" r:id="rId14"/>
    <p:sldId id="565" r:id="rId15"/>
    <p:sldId id="549" r:id="rId16"/>
    <p:sldId id="550" r:id="rId17"/>
    <p:sldId id="551" r:id="rId18"/>
    <p:sldId id="566" r:id="rId19"/>
    <p:sldId id="571" r:id="rId20"/>
    <p:sldId id="568" r:id="rId21"/>
    <p:sldId id="572" r:id="rId22"/>
    <p:sldId id="577" r:id="rId23"/>
    <p:sldId id="553" r:id="rId24"/>
    <p:sldId id="266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dovsky" initials="S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FF99FF"/>
    <a:srgbClr val="990099"/>
    <a:srgbClr val="00FF00"/>
    <a:srgbClr val="003366"/>
    <a:srgbClr val="FF9900"/>
    <a:srgbClr val="66FF66"/>
    <a:srgbClr val="0000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76784" autoAdjust="0"/>
  </p:normalViewPr>
  <p:slideViewPr>
    <p:cSldViewPr>
      <p:cViewPr>
        <p:scale>
          <a:sx n="107" d="100"/>
          <a:sy n="107" d="100"/>
        </p:scale>
        <p:origin x="-17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D97C6-E507-41DD-98E3-51F095D88C89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8FAE1-A52B-4269-AC85-B5507004E9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567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3780B-D322-44E5-A648-FD6336A13288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A0C55-2EE9-41B3-B4CF-9DB5320C60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738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CLP - NAŘÍZENÍ EVROPSKÉHO PARLAMENTU A RADY (ES) č. 1272/2008 ze dne 16. prosince 2008 o klasifikaci, označování a balení látek a směsí  (</a:t>
            </a:r>
            <a:r>
              <a:rPr lang="cs-CZ" dirty="0" err="1" smtClean="0"/>
              <a:t>Classification</a:t>
            </a:r>
            <a:r>
              <a:rPr lang="cs-CZ" dirty="0" smtClean="0"/>
              <a:t>, </a:t>
            </a:r>
            <a:r>
              <a:rPr lang="cs-CZ" dirty="0" err="1" smtClean="0"/>
              <a:t>Labelling</a:t>
            </a:r>
            <a:r>
              <a:rPr lang="cs-CZ" dirty="0" smtClean="0"/>
              <a:t> and </a:t>
            </a:r>
            <a:r>
              <a:rPr lang="cs-CZ" dirty="0" err="1" smtClean="0"/>
              <a:t>Packaging</a:t>
            </a:r>
            <a:r>
              <a:rPr lang="cs-CZ" dirty="0" smtClean="0"/>
              <a:t>) </a:t>
            </a:r>
          </a:p>
          <a:p>
            <a:endParaRPr lang="cs-CZ" dirty="0" smtClean="0"/>
          </a:p>
          <a:p>
            <a:r>
              <a:rPr lang="cs-CZ" dirty="0" smtClean="0"/>
              <a:t>Cíl:</a:t>
            </a:r>
          </a:p>
          <a:p>
            <a:r>
              <a:rPr lang="cs-CZ" dirty="0" smtClean="0"/>
              <a:t>stanovit vlastnosti, na základě kterých by měly být látky a směsi klasifikovány jako nebezpečné</a:t>
            </a:r>
          </a:p>
          <a:p>
            <a:r>
              <a:rPr lang="cs-CZ" dirty="0" smtClean="0"/>
              <a:t>stanovit pravidla pro označení a balení nebezpečných látek a směsí</a:t>
            </a:r>
          </a:p>
          <a:p>
            <a:r>
              <a:rPr lang="cs-CZ" dirty="0" smtClean="0"/>
              <a:t>stanovit seznam látek s harmonizovanou klasifikací</a:t>
            </a:r>
          </a:p>
          <a:p>
            <a:r>
              <a:rPr lang="cs-CZ" dirty="0" smtClean="0"/>
              <a:t>stanovit seznam klasifikací a označení látek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309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EUH0..</a:t>
            </a:r>
          </a:p>
          <a:p>
            <a:r>
              <a:rPr lang="cs-CZ" dirty="0" smtClean="0"/>
              <a:t>pro látky i směsi</a:t>
            </a:r>
          </a:p>
          <a:p>
            <a:r>
              <a:rPr lang="cs-CZ" dirty="0" smtClean="0"/>
              <a:t>nemají odpovídající klasifikaci dle GHS</a:t>
            </a:r>
          </a:p>
          <a:p>
            <a:r>
              <a:rPr lang="cs-CZ" dirty="0" smtClean="0"/>
              <a:t>převod R-věty na EUH-větu dle přílohy VII nařízení CLP</a:t>
            </a:r>
          </a:p>
          <a:p>
            <a:r>
              <a:rPr lang="cs-CZ" dirty="0" smtClean="0"/>
              <a:t>R1 -&gt; EUH001</a:t>
            </a:r>
          </a:p>
          <a:p>
            <a:r>
              <a:rPr lang="cs-CZ" dirty="0" smtClean="0"/>
              <a:t>dle fyzikální nebezpečnosti (např.: EUH001 – Výbušný v suchém stavu, EUH014 – Prudce reaguje s vodou, EUH019 – Může vytvářet výbušné peroxidy)</a:t>
            </a:r>
          </a:p>
          <a:p>
            <a:r>
              <a:rPr lang="cs-CZ" dirty="0" smtClean="0"/>
              <a:t>dle vlastnosti související se zdravím (např.: EUH029 – Uvolňuje toxický plyn při styku s vodou, EUH066 – Opakovaná expozice může způsobit vysušení nebo popraskání kůže, EUH071 – Způsobuje poleptání dýchacích cest)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745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EUH2..</a:t>
            </a:r>
          </a:p>
          <a:p>
            <a:r>
              <a:rPr lang="cs-CZ" dirty="0" smtClean="0"/>
              <a:t>pouze pro směsi</a:t>
            </a:r>
          </a:p>
          <a:p>
            <a:r>
              <a:rPr lang="cs-CZ" dirty="0" smtClean="0"/>
              <a:t>EUH201 – EUH210</a:t>
            </a:r>
          </a:p>
          <a:p>
            <a:endParaRPr lang="cs-CZ" dirty="0" smtClean="0"/>
          </a:p>
          <a:p>
            <a:r>
              <a:rPr lang="cs-CZ" dirty="0" smtClean="0"/>
              <a:t>příklad: </a:t>
            </a:r>
          </a:p>
          <a:p>
            <a:r>
              <a:rPr lang="cs-CZ" dirty="0" smtClean="0"/>
              <a:t>pro barvy a laky obsahující olovo</a:t>
            </a:r>
          </a:p>
          <a:p>
            <a:r>
              <a:rPr lang="cs-CZ" dirty="0" smtClean="0"/>
              <a:t>EUH201 – „Obsahuje olovo. Nemá se používat na povrchy, které mohou okusovat nebo olizovat děti“.</a:t>
            </a:r>
          </a:p>
          <a:p>
            <a:endParaRPr lang="cs-CZ" dirty="0" smtClean="0"/>
          </a:p>
          <a:p>
            <a:r>
              <a:rPr lang="cs-CZ" dirty="0" smtClean="0"/>
              <a:t>pro lepidla obsahující </a:t>
            </a:r>
            <a:r>
              <a:rPr lang="cs-CZ" dirty="0" err="1" smtClean="0"/>
              <a:t>kyanoakryláty</a:t>
            </a:r>
            <a:r>
              <a:rPr lang="cs-CZ" dirty="0" smtClean="0"/>
              <a:t> </a:t>
            </a:r>
          </a:p>
          <a:p>
            <a:r>
              <a:rPr lang="cs-CZ" dirty="0" smtClean="0"/>
              <a:t>EUH202 – „</a:t>
            </a:r>
            <a:r>
              <a:rPr lang="cs-CZ" dirty="0" err="1" smtClean="0"/>
              <a:t>Kyanoakrylát</a:t>
            </a:r>
            <a:r>
              <a:rPr lang="cs-CZ" dirty="0" smtClean="0"/>
              <a:t>. Nebezpečí. Okamžitě slepuje kůži a oči. Uchovávejte mimo dosah dětí.“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745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433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PŘÍLOHA III</a:t>
            </a:r>
          </a:p>
          <a:p>
            <a:r>
              <a:rPr lang="cs-CZ" dirty="0" smtClean="0"/>
              <a:t>Přehled standardních vět o nebezpečnosti, doplňujících informací o nebezpečnosti a doplňujících údajů na štítku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665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PŘÍLOHA IV</a:t>
            </a:r>
          </a:p>
          <a:p>
            <a:pPr marL="0" indent="0" algn="ctr">
              <a:buNone/>
            </a:pPr>
            <a:r>
              <a:rPr lang="cs-CZ" b="1" dirty="0" smtClean="0"/>
              <a:t>Přehled pokynů pro bezpečné zacházení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0682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365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470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ABC-RST-VW-Y</a:t>
            </a:r>
          </a:p>
          <a:p>
            <a:r>
              <a:rPr lang="cs-CZ" dirty="0" smtClean="0"/>
              <a:t>RST - je pořadové číslo látky uvedené v sérii ABC (001-999)</a:t>
            </a:r>
          </a:p>
          <a:p>
            <a:endParaRPr lang="cs-CZ" dirty="0" smtClean="0"/>
          </a:p>
          <a:p>
            <a:r>
              <a:rPr lang="cs-CZ" dirty="0" smtClean="0"/>
              <a:t>VW - označuje formu, v níž je látka vyráběna nebo uváděna na trh (00-99)</a:t>
            </a:r>
          </a:p>
          <a:p>
            <a:r>
              <a:rPr lang="cs-CZ" dirty="0" smtClean="0"/>
              <a:t>007-001-00-5 - amoniak, bezvodý </a:t>
            </a:r>
          </a:p>
          <a:p>
            <a:r>
              <a:rPr lang="cs-CZ" dirty="0" smtClean="0"/>
              <a:t>007-001-01-2 - amoniak, roztok ...% </a:t>
            </a:r>
          </a:p>
          <a:p>
            <a:endParaRPr lang="cs-CZ" dirty="0" smtClean="0"/>
          </a:p>
          <a:p>
            <a:r>
              <a:rPr lang="cs-CZ" dirty="0" smtClean="0"/>
              <a:t>Y – je kontrolní číslo vypočtené mezinárodní standardní metodou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0740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cs-CZ" dirty="0" smtClean="0"/>
              <a:t>XXX-ZZZ-Y</a:t>
            </a:r>
          </a:p>
          <a:p>
            <a:pPr marL="0" indent="0" algn="l">
              <a:buNone/>
            </a:pPr>
            <a:r>
              <a:rPr lang="cs-CZ" dirty="0" smtClean="0"/>
              <a:t>XXX – dle seznamu (2XX – 9XX)</a:t>
            </a:r>
          </a:p>
          <a:p>
            <a:pPr marL="0" indent="0" algn="l">
              <a:buNone/>
            </a:pPr>
            <a:r>
              <a:rPr lang="cs-CZ" dirty="0" smtClean="0"/>
              <a:t>ZZZ – číslování 001 – 999</a:t>
            </a:r>
          </a:p>
          <a:p>
            <a:pPr marL="0" indent="0" algn="l">
              <a:buNone/>
            </a:pPr>
            <a:r>
              <a:rPr lang="cs-CZ" dirty="0" smtClean="0"/>
              <a:t>Y – kontrolní číslice</a:t>
            </a:r>
          </a:p>
          <a:p>
            <a:pPr marL="0" indent="0" algn="l">
              <a:buNone/>
            </a:pPr>
            <a:endParaRPr lang="cs-CZ" dirty="0" smtClean="0"/>
          </a:p>
          <a:p>
            <a:pPr marL="0" indent="0" algn="l">
              <a:buNone/>
            </a:pPr>
            <a:r>
              <a:rPr lang="cs-CZ" dirty="0" smtClean="0"/>
              <a:t>Příklad:</a:t>
            </a:r>
          </a:p>
          <a:p>
            <a:pPr marL="0" indent="0" algn="l">
              <a:buNone/>
            </a:pPr>
            <a:r>
              <a:rPr lang="cs-CZ" dirty="0" smtClean="0"/>
              <a:t>Formaldehyd - 200-001-8</a:t>
            </a:r>
          </a:p>
          <a:p>
            <a:pPr marL="0" indent="0" algn="l">
              <a:buNone/>
            </a:pPr>
            <a:r>
              <a:rPr lang="cs-CZ" dirty="0" smtClean="0"/>
              <a:t>Těžký benzín (černouhelný), rozpouštědlový extrakt, </a:t>
            </a:r>
            <a:r>
              <a:rPr lang="cs-CZ" dirty="0" err="1" smtClean="0"/>
              <a:t>hydrokrakovaný</a:t>
            </a:r>
            <a:r>
              <a:rPr lang="cs-CZ" dirty="0" smtClean="0"/>
              <a:t> - 302-690-1</a:t>
            </a:r>
          </a:p>
          <a:p>
            <a:pPr marL="0" indent="0" algn="l">
              <a:buNone/>
            </a:pPr>
            <a:r>
              <a:rPr lang="cs-CZ" dirty="0" err="1" smtClean="0"/>
              <a:t>Nonylfenol-polyethoxylát</a:t>
            </a:r>
            <a:r>
              <a:rPr lang="cs-CZ" dirty="0" smtClean="0"/>
              <a:t> - 500-024-6</a:t>
            </a:r>
          </a:p>
          <a:p>
            <a:pPr marL="0" indent="0" algn="l">
              <a:buNone/>
            </a:pPr>
            <a:r>
              <a:rPr lang="cs-CZ" dirty="0" err="1" smtClean="0"/>
              <a:t>Aromatic</a:t>
            </a:r>
            <a:r>
              <a:rPr lang="cs-CZ" dirty="0" smtClean="0"/>
              <a:t> </a:t>
            </a:r>
            <a:r>
              <a:rPr lang="cs-CZ" dirty="0" err="1" smtClean="0"/>
              <a:t>hydrocarbons</a:t>
            </a:r>
            <a:r>
              <a:rPr lang="cs-CZ" dirty="0" smtClean="0"/>
              <a:t>, C8 - 905-570-2</a:t>
            </a:r>
          </a:p>
          <a:p>
            <a:pPr marL="0" indent="0" algn="l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316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Číslo CAS – </a:t>
            </a:r>
            <a:r>
              <a:rPr lang="cs-CZ" dirty="0" err="1" smtClean="0"/>
              <a:t>Chemical</a:t>
            </a:r>
            <a:r>
              <a:rPr lang="cs-CZ" dirty="0" smtClean="0"/>
              <a:t> </a:t>
            </a:r>
            <a:r>
              <a:rPr lang="cs-CZ" dirty="0" err="1" smtClean="0"/>
              <a:t>Abstract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endParaRPr lang="cs-CZ" dirty="0" smtClean="0"/>
          </a:p>
          <a:p>
            <a:r>
              <a:rPr lang="cs-CZ" dirty="0" smtClean="0"/>
              <a:t>(AAAA)AA-BB-C</a:t>
            </a:r>
          </a:p>
          <a:p>
            <a:r>
              <a:rPr lang="cs-CZ" dirty="0" smtClean="0"/>
              <a:t>(AAAA)AA - proměnlivý počet číslic 2-6</a:t>
            </a:r>
          </a:p>
          <a:p>
            <a:r>
              <a:rPr lang="cs-CZ" dirty="0" smtClean="0"/>
              <a:t>BB - pouze dvě číslice (01 – 99)</a:t>
            </a:r>
          </a:p>
          <a:p>
            <a:r>
              <a:rPr lang="cs-CZ" dirty="0" smtClean="0"/>
              <a:t>C - kontrolní číslice</a:t>
            </a:r>
          </a:p>
          <a:p>
            <a:endParaRPr lang="cs-CZ" dirty="0" smtClean="0"/>
          </a:p>
          <a:p>
            <a:r>
              <a:rPr lang="cs-CZ" dirty="0" smtClean="0"/>
              <a:t>Příklad:</a:t>
            </a:r>
          </a:p>
          <a:p>
            <a:r>
              <a:rPr lang="cs-CZ" dirty="0" smtClean="0"/>
              <a:t>(+)-</a:t>
            </a:r>
            <a:r>
              <a:rPr lang="cs-CZ" dirty="0" err="1" smtClean="0"/>
              <a:t>Lactose</a:t>
            </a:r>
            <a:r>
              <a:rPr lang="cs-CZ" dirty="0" smtClean="0"/>
              <a:t> - 63-42-3</a:t>
            </a:r>
          </a:p>
          <a:p>
            <a:r>
              <a:rPr lang="cs-CZ" dirty="0" smtClean="0"/>
              <a:t>1-Bromo-2,4-difluorobenzene - 348-57-2</a:t>
            </a:r>
          </a:p>
          <a:p>
            <a:r>
              <a:rPr lang="cs-CZ" dirty="0" smtClean="0"/>
              <a:t>Voda - 7732-18-5</a:t>
            </a:r>
          </a:p>
          <a:p>
            <a:r>
              <a:rPr lang="cs-CZ" dirty="0" err="1" smtClean="0"/>
              <a:t>Isobutyl</a:t>
            </a:r>
            <a:r>
              <a:rPr lang="cs-CZ" dirty="0" smtClean="0"/>
              <a:t> 3,4-epoxybutyrate - 100181-71-3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509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Povinosti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výrobci, dovozci a následní uživatelé musí klasifikovat látku a směs uváděnou na trh</a:t>
            </a:r>
          </a:p>
          <a:p>
            <a:pPr marL="0" indent="0">
              <a:buNone/>
            </a:pPr>
            <a:r>
              <a:rPr lang="cs-CZ" dirty="0" smtClean="0"/>
              <a:t>dodavatelé musí označovat a zabalit látku a směs uváděnou na trh </a:t>
            </a:r>
          </a:p>
          <a:p>
            <a:pPr marL="0" indent="0">
              <a:buNone/>
            </a:pPr>
            <a:r>
              <a:rPr lang="cs-CZ" dirty="0" smtClean="0"/>
              <a:t>výrobci, výrobci předmětů a dovozci musí klasifikovat látky, které nejsou uváděny na trh a které podléhají registraci nebo oznámení podle nařízení REACH</a:t>
            </a:r>
          </a:p>
          <a:p>
            <a:pPr marL="0" indent="0">
              <a:buNone/>
            </a:pPr>
            <a:r>
              <a:rPr lang="cs-CZ" dirty="0" smtClean="0"/>
              <a:t>výrobci a dovozci látek musí oznámit agentuře ty klasifikace a prvky označení, které agentuře nebyly předloženy v rámci registrace podle nařízení REACH 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309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PŘÍLOHA VII</a:t>
            </a:r>
          </a:p>
          <a:p>
            <a:pPr marL="0" indent="0" algn="ctr">
              <a:buNone/>
            </a:pPr>
            <a:r>
              <a:rPr lang="cs-CZ" b="1" smtClean="0"/>
              <a:t>Tabulka pro převod klasifikace podle směrnice 67/548/EHS na klasifikaci podle tohoto nařízení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835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Nevztahuje se:</a:t>
            </a:r>
          </a:p>
          <a:p>
            <a:r>
              <a:rPr lang="cs-CZ" dirty="0" smtClean="0"/>
              <a:t>radioaktivní látky</a:t>
            </a:r>
          </a:p>
          <a:p>
            <a:r>
              <a:rPr lang="cs-CZ" dirty="0" smtClean="0"/>
              <a:t>látky podléhající celnímu dohledu</a:t>
            </a:r>
          </a:p>
          <a:p>
            <a:r>
              <a:rPr lang="cs-CZ" dirty="0" smtClean="0"/>
              <a:t>neizolované meziprodukty</a:t>
            </a:r>
          </a:p>
          <a:p>
            <a:r>
              <a:rPr lang="cs-CZ" dirty="0" smtClean="0"/>
              <a:t>látky a směsi určené pro vědecký výzkum a vývoj, které nejsou uváděny na trh </a:t>
            </a:r>
          </a:p>
          <a:p>
            <a:r>
              <a:rPr lang="cs-CZ" dirty="0" smtClean="0"/>
              <a:t>odpady</a:t>
            </a:r>
          </a:p>
          <a:p>
            <a:r>
              <a:rPr lang="cs-CZ" dirty="0" smtClean="0"/>
              <a:t>humánní a veterinární léčivé přípravky </a:t>
            </a:r>
          </a:p>
          <a:p>
            <a:r>
              <a:rPr lang="cs-CZ" dirty="0" smtClean="0"/>
              <a:t>kosmetické prostředky </a:t>
            </a:r>
          </a:p>
          <a:p>
            <a:r>
              <a:rPr lang="cs-CZ" dirty="0" smtClean="0"/>
              <a:t>zdravotnické prostředky </a:t>
            </a:r>
          </a:p>
          <a:p>
            <a:r>
              <a:rPr lang="cs-CZ" dirty="0" smtClean="0"/>
              <a:t>potraviny nebo krmiva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309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Členění</a:t>
            </a:r>
          </a:p>
          <a:p>
            <a:endParaRPr lang="cs-CZ" dirty="0" smtClean="0"/>
          </a:p>
          <a:p>
            <a:r>
              <a:rPr lang="cs-CZ" dirty="0" smtClean="0"/>
              <a:t>HLAVA I - OBECNÉ OTÁZKY  </a:t>
            </a:r>
          </a:p>
          <a:p>
            <a:r>
              <a:rPr lang="cs-CZ" dirty="0" smtClean="0"/>
              <a:t>HLAVA II - KLASIFIKACE NEBEZPEČNOSTI </a:t>
            </a:r>
          </a:p>
          <a:p>
            <a:r>
              <a:rPr lang="cs-CZ" dirty="0" smtClean="0"/>
              <a:t>HLAVA III - INFORMOVÁNÍ O NEBEZPEČNOSTI PROSTŘEDNICTVÍM OZNAČENÍ </a:t>
            </a:r>
          </a:p>
          <a:p>
            <a:r>
              <a:rPr lang="cs-CZ" dirty="0" smtClean="0"/>
              <a:t>HLAVA IV - OBALY </a:t>
            </a:r>
          </a:p>
          <a:p>
            <a:r>
              <a:rPr lang="cs-CZ" dirty="0" smtClean="0"/>
              <a:t>HLAVA V - HARMONIZACE KLASIFIKACE A OZNAČOVÁNÍ LÁTEK A SEZNAM KLASIFIKACÍ A OZNAČENÍ </a:t>
            </a:r>
          </a:p>
          <a:p>
            <a:r>
              <a:rPr lang="cs-CZ" dirty="0" smtClean="0"/>
              <a:t>HLAVA VI - PŘÍSLUŠNÉ ORGÁNY A PROSAZOVÁNÍ </a:t>
            </a:r>
          </a:p>
          <a:p>
            <a:r>
              <a:rPr lang="cs-CZ" dirty="0" smtClean="0"/>
              <a:t>HLAVA VII - SPOLEČNÁ A ZÁVĚREČNÁ USTANOVENÍ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118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PŘÍLOHA I - Klasifikace a označování nebezpečných látek a směsí </a:t>
            </a:r>
          </a:p>
          <a:p>
            <a:r>
              <a:rPr lang="cs-CZ" dirty="0" smtClean="0"/>
              <a:t>PŘÍLOHA II - Zvláštní předpisy pro označování a balení některých látek a směsí </a:t>
            </a:r>
          </a:p>
          <a:p>
            <a:r>
              <a:rPr lang="cs-CZ" dirty="0" smtClean="0"/>
              <a:t>PŘÍLOHA III - Přehled standardních vět o nebezpečnosti, doplňujících informací o nebezpečnosti a doplňujících údajů na štítku </a:t>
            </a:r>
          </a:p>
          <a:p>
            <a:r>
              <a:rPr lang="cs-CZ" dirty="0" smtClean="0"/>
              <a:t>PŘÍLOHA IV - Přehled pokynů pro bezpečné zacházení </a:t>
            </a:r>
          </a:p>
          <a:p>
            <a:r>
              <a:rPr lang="cs-CZ" dirty="0" smtClean="0"/>
              <a:t>PŘÍLOHA V - Výstražné symboly nebezpečnosti </a:t>
            </a:r>
          </a:p>
          <a:p>
            <a:r>
              <a:rPr lang="cs-CZ" dirty="0" smtClean="0"/>
              <a:t>PŘÍLOHA VI - Harmonizované klasifikace a označení některých nebezpečných látek </a:t>
            </a:r>
          </a:p>
          <a:p>
            <a:r>
              <a:rPr lang="cs-CZ" dirty="0" smtClean="0"/>
              <a:t>PŘÍLOHA VII - Tabulka pro převod klasifikace podle směrnice 67/548/EHS na klasifikaci podle tohoto nařízení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208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cs-CZ" b="0" dirty="0" smtClean="0"/>
              <a:t>PŘÍLOHA I</a:t>
            </a:r>
          </a:p>
          <a:p>
            <a:pPr marL="0" indent="0" algn="l">
              <a:buNone/>
            </a:pPr>
            <a:r>
              <a:rPr lang="cs-CZ" b="0" dirty="0" smtClean="0"/>
              <a:t>Klasifikace a označování nebezpečných látek a směsí</a:t>
            </a:r>
          </a:p>
          <a:p>
            <a:pPr marL="0" indent="0" algn="l">
              <a:buNone/>
            </a:pPr>
            <a:r>
              <a:rPr lang="cs-CZ" b="0" dirty="0" smtClean="0"/>
              <a:t>stanoví kritéria pro klasifikaci do tříd nebezpečnosti a jejich členění a doplňková ustanovení o možných způsobech plnění těchto kritérií.</a:t>
            </a:r>
          </a:p>
          <a:p>
            <a:pPr marL="0" indent="0" algn="l">
              <a:buNone/>
            </a:pPr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025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025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cs-CZ" dirty="0" smtClean="0"/>
              <a:t>Třída nebezpečnosti</a:t>
            </a:r>
          </a:p>
          <a:p>
            <a:pPr>
              <a:buClr>
                <a:srgbClr val="FF0000"/>
              </a:buClr>
            </a:pPr>
            <a:r>
              <a:rPr lang="cs-CZ" dirty="0" smtClean="0"/>
              <a:t>Povaha fyzikální nebezpečnosti, nebezpečnosti pro zdraví či nebezpečnosti pro životní prostředí </a:t>
            </a:r>
          </a:p>
          <a:p>
            <a:pPr>
              <a:buClr>
                <a:srgbClr val="FF0000"/>
              </a:buClr>
            </a:pPr>
            <a:r>
              <a:rPr lang="cs-CZ" dirty="0" smtClean="0"/>
              <a:t>Např. hořlavost, žíravost, </a:t>
            </a:r>
            <a:r>
              <a:rPr lang="cs-CZ" dirty="0" err="1" smtClean="0"/>
              <a:t>karcinogenita</a:t>
            </a:r>
            <a:r>
              <a:rPr lang="cs-CZ" dirty="0" smtClean="0"/>
              <a:t> apod.</a:t>
            </a:r>
          </a:p>
          <a:p>
            <a:pPr>
              <a:buClr>
                <a:srgbClr val="FF0000"/>
              </a:buClr>
            </a:pPr>
            <a:endParaRPr lang="cs-CZ" dirty="0" smtClean="0"/>
          </a:p>
          <a:p>
            <a:pPr marL="0" indent="0">
              <a:buClr>
                <a:srgbClr val="FF0000"/>
              </a:buClr>
              <a:buNone/>
            </a:pPr>
            <a:r>
              <a:rPr lang="cs-CZ" dirty="0" smtClean="0"/>
              <a:t>Kategorie</a:t>
            </a:r>
          </a:p>
          <a:p>
            <a:pPr>
              <a:buClr>
                <a:srgbClr val="FF0000"/>
              </a:buClr>
            </a:pPr>
            <a:r>
              <a:rPr lang="cs-CZ" dirty="0" smtClean="0"/>
              <a:t>Míra nebezpečnosti</a:t>
            </a:r>
          </a:p>
          <a:p>
            <a:pPr>
              <a:buClr>
                <a:srgbClr val="FF0000"/>
              </a:buClr>
            </a:pPr>
            <a:r>
              <a:rPr lang="cs-CZ" dirty="0" smtClean="0"/>
              <a:t>Číslo, písmeno nebo obojí</a:t>
            </a:r>
          </a:p>
          <a:p>
            <a:pPr>
              <a:buClr>
                <a:srgbClr val="FF0000"/>
              </a:buClr>
            </a:pPr>
            <a:r>
              <a:rPr lang="cs-CZ" dirty="0" smtClean="0"/>
              <a:t>Např. </a:t>
            </a:r>
            <a:r>
              <a:rPr lang="cs-CZ" dirty="0" err="1" smtClean="0"/>
              <a:t>Acute</a:t>
            </a:r>
            <a:r>
              <a:rPr lang="cs-CZ" dirty="0" smtClean="0"/>
              <a:t> </a:t>
            </a:r>
            <a:r>
              <a:rPr lang="cs-CZ" dirty="0" err="1" smtClean="0"/>
              <a:t>Tox</a:t>
            </a:r>
            <a:r>
              <a:rPr lang="cs-CZ" dirty="0" smtClean="0"/>
              <a:t>. </a:t>
            </a:r>
            <a:r>
              <a:rPr lang="cs-CZ" b="1" dirty="0" smtClean="0">
                <a:solidFill>
                  <a:srgbClr val="FF0000"/>
                </a:solidFill>
              </a:rPr>
              <a:t>4</a:t>
            </a:r>
            <a:r>
              <a:rPr lang="cs-CZ" dirty="0" smtClean="0"/>
              <a:t>, </a:t>
            </a:r>
            <a:r>
              <a:rPr lang="cs-CZ" dirty="0" err="1" smtClean="0"/>
              <a:t>Org</a:t>
            </a:r>
            <a:r>
              <a:rPr lang="cs-CZ" dirty="0" smtClean="0"/>
              <a:t>. </a:t>
            </a:r>
            <a:r>
              <a:rPr lang="cs-CZ" dirty="0" err="1" smtClean="0"/>
              <a:t>Perox</a:t>
            </a:r>
            <a:r>
              <a:rPr lang="cs-CZ" dirty="0" smtClean="0"/>
              <a:t>. </a:t>
            </a:r>
            <a:r>
              <a:rPr lang="cs-CZ" b="1" dirty="0" smtClean="0">
                <a:solidFill>
                  <a:srgbClr val="FF0000"/>
                </a:solidFill>
              </a:rPr>
              <a:t>C</a:t>
            </a:r>
            <a:r>
              <a:rPr lang="cs-CZ" dirty="0" smtClean="0"/>
              <a:t>, </a:t>
            </a:r>
            <a:r>
              <a:rPr lang="cs-CZ" dirty="0" err="1" smtClean="0"/>
              <a:t>Muta</a:t>
            </a:r>
            <a:r>
              <a:rPr lang="cs-CZ" dirty="0" smtClean="0"/>
              <a:t>. </a:t>
            </a:r>
            <a:r>
              <a:rPr lang="cs-CZ" b="1" dirty="0" smtClean="0">
                <a:solidFill>
                  <a:srgbClr val="FF0000"/>
                </a:solidFill>
              </a:rPr>
              <a:t>1A</a:t>
            </a:r>
          </a:p>
          <a:p>
            <a:pPr>
              <a:buClr>
                <a:srgbClr val="FF0000"/>
              </a:buClr>
            </a:pPr>
            <a:endParaRPr lang="cs-CZ" dirty="0" smtClean="0"/>
          </a:p>
          <a:p>
            <a:pPr marL="0" indent="0">
              <a:buClr>
                <a:srgbClr val="FF0000"/>
              </a:buClr>
              <a:buNone/>
            </a:pPr>
            <a:r>
              <a:rPr lang="cs-CZ" dirty="0" smtClean="0"/>
              <a:t>H-věta</a:t>
            </a:r>
          </a:p>
          <a:p>
            <a:pPr>
              <a:buClr>
                <a:srgbClr val="FF0000"/>
              </a:buClr>
            </a:pPr>
            <a:r>
              <a:rPr lang="cs-CZ" dirty="0" smtClean="0"/>
              <a:t>Trojmístný kód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260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PŘÍLOHA II</a:t>
            </a:r>
          </a:p>
          <a:p>
            <a:r>
              <a:rPr lang="cs-CZ" dirty="0" smtClean="0"/>
              <a:t>Zvláštní předpisy pro označování a balení některých látek a směsí</a:t>
            </a:r>
          </a:p>
          <a:p>
            <a:r>
              <a:rPr lang="cs-CZ" dirty="0" smtClean="0"/>
              <a:t>Tato příloha sestává z pěti částí: </a:t>
            </a:r>
          </a:p>
          <a:p>
            <a:r>
              <a:rPr lang="cs-CZ" dirty="0" smtClean="0"/>
              <a:t>část 1 obsahuje zvláštní předpisy pro označování některých klasifikovaných látek a směsí (EUH0..) </a:t>
            </a:r>
          </a:p>
          <a:p>
            <a:r>
              <a:rPr lang="cs-CZ" dirty="0" smtClean="0"/>
              <a:t>část 2 stanoví předpisy pro dodatečné standardní věty o nebezpečnosti, které se uvedou na štítku některých směsí (EUH2..) </a:t>
            </a:r>
          </a:p>
          <a:p>
            <a:r>
              <a:rPr lang="cs-CZ" dirty="0" smtClean="0"/>
              <a:t>část 3 stanoví zvláštní předpisy pro obaly (uzávěry odolné proti otevření dětmi, hmatatelné výstrahy, rozpustný obal pro prací prostředky)</a:t>
            </a:r>
          </a:p>
          <a:p>
            <a:r>
              <a:rPr lang="cs-CZ" dirty="0" smtClean="0"/>
              <a:t>část 4 stanoví zvláštní předpisy pro označování přípravků na ochranu rostlin (EUH401)</a:t>
            </a:r>
          </a:p>
          <a:p>
            <a:r>
              <a:rPr lang="cs-CZ" dirty="0" smtClean="0"/>
              <a:t>část 5 stanoví seznam nebezpečných látek a směsí, na které se vztahuje čl. 29 odst. 3. (Hotová cementová směs a beton v mokrém stavu.)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745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 anchor="b"/>
          <a:lstStyle>
            <a:lvl1pPr algn="l"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365104"/>
            <a:ext cx="7272808" cy="151216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3914B1-26AD-46DA-B00E-13D432443AAA}" type="datetime1">
              <a:rPr lang="cs-CZ" smtClean="0"/>
              <a:t>23.04.2018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 smtClean="0"/>
              <a:t>Medistyl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C62AE93-4306-4DC8-9439-4E9231548A66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79"/>
          <a:stretch/>
        </p:blipFill>
        <p:spPr>
          <a:xfrm>
            <a:off x="6442924" y="260649"/>
            <a:ext cx="2449555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9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9127-6B5B-4440-89EC-2EFA7B0510D1}" type="datetime1">
              <a:rPr lang="cs-CZ" smtClean="0"/>
              <a:t>23.04.2018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Medistyl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02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FD44-C8F6-4F0F-8F36-EC051F93768F}" type="datetime1">
              <a:rPr lang="cs-CZ" smtClean="0"/>
              <a:t>23.04.2018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Medistyl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659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52E2-3B4A-4001-9D2D-EF44F07AF2EC}" type="datetime1">
              <a:rPr lang="cs-CZ" smtClean="0"/>
              <a:t>23.04.2018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Medistyl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495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C6E0-8B83-42FF-B616-242E8FF5F16C}" type="datetime1">
              <a:rPr lang="cs-CZ" smtClean="0"/>
              <a:t>23.04.2018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Medistyl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84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ěž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995120" cy="720080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Font typeface="Calibri" pitchFamily="34" charset="0"/>
              <a:buChar char="–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F5D57-9F67-4735-B408-BBF7FCD5C72C}" type="datetime1">
              <a:rPr lang="cs-CZ" smtClean="0"/>
              <a:t>23.04.2018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852864" y="6448251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Medistyl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3374504" y="645333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62AE93-4306-4DC8-9439-4E9231548A66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5690" r="14995" b="5667"/>
          <a:stretch/>
        </p:blipFill>
        <p:spPr>
          <a:xfrm>
            <a:off x="7674772" y="222557"/>
            <a:ext cx="1282329" cy="83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0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osle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03028"/>
            <a:ext cx="7772400" cy="1362075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8973"/>
            <a:ext cx="7772400" cy="294034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5690" r="14995" b="5667"/>
          <a:stretch/>
        </p:blipFill>
        <p:spPr>
          <a:xfrm>
            <a:off x="7007414" y="222557"/>
            <a:ext cx="1949688" cy="126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oslední snímek_Adre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03028"/>
            <a:ext cx="7772400" cy="1362075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8973"/>
            <a:ext cx="7772400" cy="229227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5690" r="14995" b="5667"/>
          <a:stretch/>
        </p:blipFill>
        <p:spPr>
          <a:xfrm>
            <a:off x="7007414" y="222557"/>
            <a:ext cx="1949688" cy="1262227"/>
          </a:xfrm>
          <a:prstGeom prst="rect">
            <a:avLst/>
          </a:prstGeom>
        </p:spPr>
      </p:pic>
      <p:sp>
        <p:nvSpPr>
          <p:cNvPr id="4" name="TextovéPole 3"/>
          <p:cNvSpPr txBox="1"/>
          <p:nvPr userDrawn="1"/>
        </p:nvSpPr>
        <p:spPr>
          <a:xfrm>
            <a:off x="323528" y="5805264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MEDISTYL, spol. s r.o.</a:t>
            </a:r>
            <a:b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Michelská 12a/18</a:t>
            </a:r>
            <a:b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140 00 Praha 4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3563888" y="6297707"/>
            <a:ext cx="1813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www.medistyl.cz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 userDrawn="1"/>
        </p:nvSpPr>
        <p:spPr>
          <a:xfrm>
            <a:off x="6588224" y="6051486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Tel: +420 241 492 692</a:t>
            </a:r>
            <a:b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Fax: +420 241 492 651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58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995120" cy="70609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CA74-7622-4752-8DA8-B6FBF7919E8B}" type="datetime1">
              <a:rPr lang="cs-CZ" smtClean="0"/>
              <a:t>23.04.2018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Medistyl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5690" r="14995" b="5667"/>
          <a:stretch/>
        </p:blipFill>
        <p:spPr>
          <a:xfrm>
            <a:off x="7674772" y="222557"/>
            <a:ext cx="1282329" cy="830179"/>
          </a:xfrm>
          <a:prstGeom prst="rect">
            <a:avLst/>
          </a:prstGeom>
        </p:spPr>
      </p:pic>
      <p:sp>
        <p:nvSpPr>
          <p:cNvPr id="10" name="Zástupný symbol pro obsah 2"/>
          <p:cNvSpPr>
            <a:spLocks noGrp="1"/>
          </p:cNvSpPr>
          <p:nvPr>
            <p:ph idx="13"/>
          </p:nvPr>
        </p:nvSpPr>
        <p:spPr>
          <a:xfrm>
            <a:off x="457200" y="1340769"/>
            <a:ext cx="4042792" cy="4968552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Font typeface="Calibri" pitchFamily="34" charset="0"/>
              <a:buChar char="–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idx="14"/>
          </p:nvPr>
        </p:nvSpPr>
        <p:spPr>
          <a:xfrm>
            <a:off x="4705672" y="1340769"/>
            <a:ext cx="4042792" cy="4968552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Font typeface="Calibri" pitchFamily="34" charset="0"/>
              <a:buChar char="–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740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995120" cy="648072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70757"/>
            <a:ext cx="4040188" cy="690091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370757"/>
            <a:ext cx="4041775" cy="690091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D4EC-C6FE-4769-9753-67FFE3B63CE4}" type="datetime1">
              <a:rPr lang="cs-CZ" smtClean="0"/>
              <a:t>23.04.2018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Medistyl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5690" r="14995" b="5667"/>
          <a:stretch/>
        </p:blipFill>
        <p:spPr>
          <a:xfrm>
            <a:off x="7674772" y="222557"/>
            <a:ext cx="1282329" cy="830179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13"/>
          </p:nvPr>
        </p:nvSpPr>
        <p:spPr>
          <a:xfrm>
            <a:off x="457200" y="2060849"/>
            <a:ext cx="4042792" cy="4248472"/>
          </a:xfrm>
        </p:spPr>
        <p:txBody>
          <a:bodyPr/>
          <a:lstStyle>
            <a:lvl1pPr>
              <a:defRPr sz="2200">
                <a:solidFill>
                  <a:srgbClr val="0070C0"/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3" name="Zástupný symbol pro obsah 2"/>
          <p:cNvSpPr>
            <a:spLocks noGrp="1"/>
          </p:cNvSpPr>
          <p:nvPr>
            <p:ph idx="14"/>
          </p:nvPr>
        </p:nvSpPr>
        <p:spPr>
          <a:xfrm>
            <a:off x="4633664" y="2060848"/>
            <a:ext cx="4042792" cy="4248473"/>
          </a:xfrm>
        </p:spPr>
        <p:txBody>
          <a:bodyPr/>
          <a:lstStyle>
            <a:lvl1pPr>
              <a:defRPr sz="2200">
                <a:solidFill>
                  <a:srgbClr val="0070C0"/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365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995120" cy="634082"/>
          </a:xfrm>
        </p:spPr>
        <p:txBody>
          <a:bodyPr anchor="t">
            <a:normAutofit/>
          </a:bodyPr>
          <a:lstStyle>
            <a:lvl1pPr algn="l">
              <a:defRPr sz="3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340A-CFEB-490D-8A06-BBF140665BB1}" type="datetime1">
              <a:rPr lang="cs-CZ" smtClean="0"/>
              <a:t>23.04.2018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Medistyl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5690" r="14995" b="5667"/>
          <a:stretch/>
        </p:blipFill>
        <p:spPr>
          <a:xfrm>
            <a:off x="7674772" y="222557"/>
            <a:ext cx="1282329" cy="83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EB0F-DBA1-41B8-AF98-B50C3BC3273D}" type="datetime1">
              <a:rPr lang="cs-CZ" smtClean="0"/>
              <a:t>23.04.2018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Medistyl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z mot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0609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71BE-84C3-4573-A8E1-6FE972025694}" type="datetime1">
              <a:rPr lang="cs-CZ" smtClean="0"/>
              <a:t>23.04.2018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Medistyl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29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9C3471BE-84C3-4573-A8E1-6FE972025694}" type="datetime1">
              <a:rPr lang="cs-CZ" smtClean="0"/>
              <a:t>23.04.2018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5852864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Medistyl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3374504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C62AE93-4306-4DC8-9439-4E9231548A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25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zdenek.sadovsky@medistyl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 anchor="b">
            <a:normAutofit/>
          </a:bodyPr>
          <a:lstStyle/>
          <a:p>
            <a:pPr algn="ctr"/>
            <a:r>
              <a:rPr lang="cs-CZ" sz="8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CLP</a:t>
            </a:r>
            <a:r>
              <a:rPr lang="ka-GE" sz="8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ka-GE" sz="8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რეგულაცია</a:t>
            </a:r>
            <a:endParaRPr lang="cs-CZ" sz="8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412704"/>
            <a:ext cx="6400800" cy="1752600"/>
          </a:xfrm>
        </p:spPr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Ing. Zdeněk Sádovský, Ph.D.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zdenek.sadovsky@medistyl.cz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3687763" y="1340768"/>
            <a:ext cx="1527175" cy="766762"/>
            <a:chOff x="4921" y="250"/>
            <a:chExt cx="589" cy="217"/>
          </a:xfrm>
        </p:grpSpPr>
        <p:sp>
          <p:nvSpPr>
            <p:cNvPr id="5" name="Freeform 31"/>
            <p:cNvSpPr>
              <a:spLocks noEditPoints="1"/>
            </p:cNvSpPr>
            <p:nvPr/>
          </p:nvSpPr>
          <p:spPr bwMode="auto">
            <a:xfrm>
              <a:off x="5015" y="250"/>
              <a:ext cx="265" cy="217"/>
            </a:xfrm>
            <a:custGeom>
              <a:avLst/>
              <a:gdLst>
                <a:gd name="T0" fmla="*/ 0 w 794"/>
                <a:gd name="T1" fmla="*/ 0 h 652"/>
                <a:gd name="T2" fmla="*/ 0 w 794"/>
                <a:gd name="T3" fmla="*/ 0 h 652"/>
                <a:gd name="T4" fmla="*/ 0 w 794"/>
                <a:gd name="T5" fmla="*/ 0 h 652"/>
                <a:gd name="T6" fmla="*/ 0 w 794"/>
                <a:gd name="T7" fmla="*/ 0 h 652"/>
                <a:gd name="T8" fmla="*/ 0 w 794"/>
                <a:gd name="T9" fmla="*/ 0 h 652"/>
                <a:gd name="T10" fmla="*/ 0 w 794"/>
                <a:gd name="T11" fmla="*/ 0 h 652"/>
                <a:gd name="T12" fmla="*/ 0 w 794"/>
                <a:gd name="T13" fmla="*/ 0 h 652"/>
                <a:gd name="T14" fmla="*/ 0 w 794"/>
                <a:gd name="T15" fmla="*/ 0 h 652"/>
                <a:gd name="T16" fmla="*/ 0 w 794"/>
                <a:gd name="T17" fmla="*/ 0 h 652"/>
                <a:gd name="T18" fmla="*/ 0 w 794"/>
                <a:gd name="T19" fmla="*/ 0 h 652"/>
                <a:gd name="T20" fmla="*/ 0 w 794"/>
                <a:gd name="T21" fmla="*/ 0 h 652"/>
                <a:gd name="T22" fmla="*/ 0 w 794"/>
                <a:gd name="T23" fmla="*/ 0 h 652"/>
                <a:gd name="T24" fmla="*/ 0 w 794"/>
                <a:gd name="T25" fmla="*/ 0 h 652"/>
                <a:gd name="T26" fmla="*/ 0 w 794"/>
                <a:gd name="T27" fmla="*/ 0 h 652"/>
                <a:gd name="T28" fmla="*/ 0 w 794"/>
                <a:gd name="T29" fmla="*/ 0 h 652"/>
                <a:gd name="T30" fmla="*/ 0 w 794"/>
                <a:gd name="T31" fmla="*/ 0 h 652"/>
                <a:gd name="T32" fmla="*/ 0 w 794"/>
                <a:gd name="T33" fmla="*/ 0 h 652"/>
                <a:gd name="T34" fmla="*/ 0 w 794"/>
                <a:gd name="T35" fmla="*/ 0 h 652"/>
                <a:gd name="T36" fmla="*/ 0 w 794"/>
                <a:gd name="T37" fmla="*/ 0 h 652"/>
                <a:gd name="T38" fmla="*/ 0 w 794"/>
                <a:gd name="T39" fmla="*/ 0 h 652"/>
                <a:gd name="T40" fmla="*/ 0 w 794"/>
                <a:gd name="T41" fmla="*/ 0 h 652"/>
                <a:gd name="T42" fmla="*/ 0 w 794"/>
                <a:gd name="T43" fmla="*/ 0 h 652"/>
                <a:gd name="T44" fmla="*/ 0 w 794"/>
                <a:gd name="T45" fmla="*/ 0 h 652"/>
                <a:gd name="T46" fmla="*/ 0 w 794"/>
                <a:gd name="T47" fmla="*/ 0 h 652"/>
                <a:gd name="T48" fmla="*/ 0 w 794"/>
                <a:gd name="T49" fmla="*/ 0 h 652"/>
                <a:gd name="T50" fmla="*/ 0 w 794"/>
                <a:gd name="T51" fmla="*/ 0 h 652"/>
                <a:gd name="T52" fmla="*/ 0 w 794"/>
                <a:gd name="T53" fmla="*/ 0 h 652"/>
                <a:gd name="T54" fmla="*/ 0 w 794"/>
                <a:gd name="T55" fmla="*/ 0 h 652"/>
                <a:gd name="T56" fmla="*/ 0 w 794"/>
                <a:gd name="T57" fmla="*/ 0 h 652"/>
                <a:gd name="T58" fmla="*/ 0 w 794"/>
                <a:gd name="T59" fmla="*/ 0 h 652"/>
                <a:gd name="T60" fmla="*/ 0 w 794"/>
                <a:gd name="T61" fmla="*/ 0 h 652"/>
                <a:gd name="T62" fmla="*/ 0 w 794"/>
                <a:gd name="T63" fmla="*/ 0 h 652"/>
                <a:gd name="T64" fmla="*/ 0 w 794"/>
                <a:gd name="T65" fmla="*/ 0 h 652"/>
                <a:gd name="T66" fmla="*/ 0 w 794"/>
                <a:gd name="T67" fmla="*/ 0 h 652"/>
                <a:gd name="T68" fmla="*/ 0 w 794"/>
                <a:gd name="T69" fmla="*/ 0 h 652"/>
                <a:gd name="T70" fmla="*/ 0 w 794"/>
                <a:gd name="T71" fmla="*/ 0 h 652"/>
                <a:gd name="T72" fmla="*/ 0 w 794"/>
                <a:gd name="T73" fmla="*/ 0 h 652"/>
                <a:gd name="T74" fmla="*/ 0 w 794"/>
                <a:gd name="T75" fmla="*/ 0 h 652"/>
                <a:gd name="T76" fmla="*/ 0 w 794"/>
                <a:gd name="T77" fmla="*/ 0 h 652"/>
                <a:gd name="T78" fmla="*/ 0 w 794"/>
                <a:gd name="T79" fmla="*/ 0 h 652"/>
                <a:gd name="T80" fmla="*/ 0 w 794"/>
                <a:gd name="T81" fmla="*/ 0 h 652"/>
                <a:gd name="T82" fmla="*/ 0 w 794"/>
                <a:gd name="T83" fmla="*/ 0 h 652"/>
                <a:gd name="T84" fmla="*/ 0 w 794"/>
                <a:gd name="T85" fmla="*/ 0 h 652"/>
                <a:gd name="T86" fmla="*/ 0 w 794"/>
                <a:gd name="T87" fmla="*/ 0 h 652"/>
                <a:gd name="T88" fmla="*/ 0 w 794"/>
                <a:gd name="T89" fmla="*/ 0 h 652"/>
                <a:gd name="T90" fmla="*/ 0 w 794"/>
                <a:gd name="T91" fmla="*/ 0 h 652"/>
                <a:gd name="T92" fmla="*/ 0 w 794"/>
                <a:gd name="T93" fmla="*/ 0 h 652"/>
                <a:gd name="T94" fmla="*/ 0 w 794"/>
                <a:gd name="T95" fmla="*/ 0 h 652"/>
                <a:gd name="T96" fmla="*/ 0 w 794"/>
                <a:gd name="T97" fmla="*/ 0 h 652"/>
                <a:gd name="T98" fmla="*/ 0 w 794"/>
                <a:gd name="T99" fmla="*/ 0 h 652"/>
                <a:gd name="T100" fmla="*/ 0 w 794"/>
                <a:gd name="T101" fmla="*/ 0 h 652"/>
                <a:gd name="T102" fmla="*/ 0 w 794"/>
                <a:gd name="T103" fmla="*/ 0 h 652"/>
                <a:gd name="T104" fmla="*/ 0 w 794"/>
                <a:gd name="T105" fmla="*/ 0 h 652"/>
                <a:gd name="T106" fmla="*/ 0 w 794"/>
                <a:gd name="T107" fmla="*/ 0 h 652"/>
                <a:gd name="T108" fmla="*/ 0 w 794"/>
                <a:gd name="T109" fmla="*/ 0 h 652"/>
                <a:gd name="T110" fmla="*/ 0 w 794"/>
                <a:gd name="T111" fmla="*/ 0 h 652"/>
                <a:gd name="T112" fmla="*/ 0 w 794"/>
                <a:gd name="T113" fmla="*/ 0 h 652"/>
                <a:gd name="T114" fmla="*/ 0 w 794"/>
                <a:gd name="T115" fmla="*/ 0 h 652"/>
                <a:gd name="T116" fmla="*/ 0 w 794"/>
                <a:gd name="T117" fmla="*/ 0 h 652"/>
                <a:gd name="T118" fmla="*/ 0 w 794"/>
                <a:gd name="T119" fmla="*/ 0 h 652"/>
                <a:gd name="T120" fmla="*/ 0 w 794"/>
                <a:gd name="T121" fmla="*/ 0 h 652"/>
                <a:gd name="T122" fmla="*/ 0 w 794"/>
                <a:gd name="T123" fmla="*/ 0 h 652"/>
                <a:gd name="T124" fmla="*/ 0 w 794"/>
                <a:gd name="T125" fmla="*/ 0 h 65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94"/>
                <a:gd name="T190" fmla="*/ 0 h 652"/>
                <a:gd name="T191" fmla="*/ 794 w 794"/>
                <a:gd name="T192" fmla="*/ 652 h 65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94" h="652">
                  <a:moveTo>
                    <a:pt x="0" y="0"/>
                  </a:moveTo>
                  <a:lnTo>
                    <a:pt x="794" y="0"/>
                  </a:lnTo>
                  <a:lnTo>
                    <a:pt x="794" y="652"/>
                  </a:lnTo>
                  <a:lnTo>
                    <a:pt x="0" y="652"/>
                  </a:lnTo>
                  <a:lnTo>
                    <a:pt x="0" y="0"/>
                  </a:lnTo>
                  <a:close/>
                  <a:moveTo>
                    <a:pt x="637" y="201"/>
                  </a:moveTo>
                  <a:lnTo>
                    <a:pt x="642" y="203"/>
                  </a:lnTo>
                  <a:lnTo>
                    <a:pt x="647" y="204"/>
                  </a:lnTo>
                  <a:lnTo>
                    <a:pt x="652" y="207"/>
                  </a:lnTo>
                  <a:lnTo>
                    <a:pt x="656" y="211"/>
                  </a:lnTo>
                  <a:lnTo>
                    <a:pt x="660" y="217"/>
                  </a:lnTo>
                  <a:lnTo>
                    <a:pt x="665" y="223"/>
                  </a:lnTo>
                  <a:lnTo>
                    <a:pt x="668" y="230"/>
                  </a:lnTo>
                  <a:lnTo>
                    <a:pt x="671" y="238"/>
                  </a:lnTo>
                  <a:lnTo>
                    <a:pt x="677" y="257"/>
                  </a:lnTo>
                  <a:lnTo>
                    <a:pt x="680" y="278"/>
                  </a:lnTo>
                  <a:lnTo>
                    <a:pt x="682" y="303"/>
                  </a:lnTo>
                  <a:lnTo>
                    <a:pt x="683" y="330"/>
                  </a:lnTo>
                  <a:lnTo>
                    <a:pt x="683" y="359"/>
                  </a:lnTo>
                  <a:lnTo>
                    <a:pt x="682" y="387"/>
                  </a:lnTo>
                  <a:lnTo>
                    <a:pt x="679" y="414"/>
                  </a:lnTo>
                  <a:lnTo>
                    <a:pt x="675" y="439"/>
                  </a:lnTo>
                  <a:lnTo>
                    <a:pt x="672" y="450"/>
                  </a:lnTo>
                  <a:lnTo>
                    <a:pt x="669" y="461"/>
                  </a:lnTo>
                  <a:lnTo>
                    <a:pt x="666" y="469"/>
                  </a:lnTo>
                  <a:lnTo>
                    <a:pt x="661" y="477"/>
                  </a:lnTo>
                  <a:lnTo>
                    <a:pt x="656" y="483"/>
                  </a:lnTo>
                  <a:lnTo>
                    <a:pt x="651" y="488"/>
                  </a:lnTo>
                  <a:lnTo>
                    <a:pt x="644" y="491"/>
                  </a:lnTo>
                  <a:lnTo>
                    <a:pt x="637" y="492"/>
                  </a:lnTo>
                  <a:lnTo>
                    <a:pt x="631" y="491"/>
                  </a:lnTo>
                  <a:lnTo>
                    <a:pt x="628" y="490"/>
                  </a:lnTo>
                  <a:lnTo>
                    <a:pt x="624" y="489"/>
                  </a:lnTo>
                  <a:lnTo>
                    <a:pt x="619" y="487"/>
                  </a:lnTo>
                  <a:lnTo>
                    <a:pt x="613" y="481"/>
                  </a:lnTo>
                  <a:lnTo>
                    <a:pt x="607" y="474"/>
                  </a:lnTo>
                  <a:lnTo>
                    <a:pt x="603" y="465"/>
                  </a:lnTo>
                  <a:lnTo>
                    <a:pt x="600" y="454"/>
                  </a:lnTo>
                  <a:lnTo>
                    <a:pt x="597" y="442"/>
                  </a:lnTo>
                  <a:lnTo>
                    <a:pt x="594" y="430"/>
                  </a:lnTo>
                  <a:lnTo>
                    <a:pt x="591" y="403"/>
                  </a:lnTo>
                  <a:lnTo>
                    <a:pt x="590" y="375"/>
                  </a:lnTo>
                  <a:lnTo>
                    <a:pt x="589" y="349"/>
                  </a:lnTo>
                  <a:lnTo>
                    <a:pt x="590" y="326"/>
                  </a:lnTo>
                  <a:lnTo>
                    <a:pt x="590" y="303"/>
                  </a:lnTo>
                  <a:lnTo>
                    <a:pt x="591" y="281"/>
                  </a:lnTo>
                  <a:lnTo>
                    <a:pt x="594" y="260"/>
                  </a:lnTo>
                  <a:lnTo>
                    <a:pt x="598" y="241"/>
                  </a:lnTo>
                  <a:lnTo>
                    <a:pt x="601" y="233"/>
                  </a:lnTo>
                  <a:lnTo>
                    <a:pt x="604" y="225"/>
                  </a:lnTo>
                  <a:lnTo>
                    <a:pt x="609" y="219"/>
                  </a:lnTo>
                  <a:lnTo>
                    <a:pt x="613" y="212"/>
                  </a:lnTo>
                  <a:lnTo>
                    <a:pt x="617" y="208"/>
                  </a:lnTo>
                  <a:lnTo>
                    <a:pt x="623" y="205"/>
                  </a:lnTo>
                  <a:lnTo>
                    <a:pt x="629" y="203"/>
                  </a:lnTo>
                  <a:lnTo>
                    <a:pt x="637" y="201"/>
                  </a:lnTo>
                  <a:close/>
                  <a:moveTo>
                    <a:pt x="524" y="335"/>
                  </a:moveTo>
                  <a:lnTo>
                    <a:pt x="524" y="357"/>
                  </a:lnTo>
                  <a:lnTo>
                    <a:pt x="525" y="378"/>
                  </a:lnTo>
                  <a:lnTo>
                    <a:pt x="529" y="396"/>
                  </a:lnTo>
                  <a:lnTo>
                    <a:pt x="532" y="413"/>
                  </a:lnTo>
                  <a:lnTo>
                    <a:pt x="537" y="429"/>
                  </a:lnTo>
                  <a:lnTo>
                    <a:pt x="544" y="444"/>
                  </a:lnTo>
                  <a:lnTo>
                    <a:pt x="550" y="457"/>
                  </a:lnTo>
                  <a:lnTo>
                    <a:pt x="559" y="469"/>
                  </a:lnTo>
                  <a:lnTo>
                    <a:pt x="567" y="480"/>
                  </a:lnTo>
                  <a:lnTo>
                    <a:pt x="576" y="490"/>
                  </a:lnTo>
                  <a:lnTo>
                    <a:pt x="586" y="497"/>
                  </a:lnTo>
                  <a:lnTo>
                    <a:pt x="596" y="504"/>
                  </a:lnTo>
                  <a:lnTo>
                    <a:pt x="605" y="509"/>
                  </a:lnTo>
                  <a:lnTo>
                    <a:pt x="616" y="513"/>
                  </a:lnTo>
                  <a:lnTo>
                    <a:pt x="626" y="515"/>
                  </a:lnTo>
                  <a:lnTo>
                    <a:pt x="637" y="516"/>
                  </a:lnTo>
                  <a:lnTo>
                    <a:pt x="647" y="515"/>
                  </a:lnTo>
                  <a:lnTo>
                    <a:pt x="659" y="511"/>
                  </a:lnTo>
                  <a:lnTo>
                    <a:pt x="670" y="507"/>
                  </a:lnTo>
                  <a:lnTo>
                    <a:pt x="681" y="501"/>
                  </a:lnTo>
                  <a:lnTo>
                    <a:pt x="691" y="493"/>
                  </a:lnTo>
                  <a:lnTo>
                    <a:pt x="700" y="484"/>
                  </a:lnTo>
                  <a:lnTo>
                    <a:pt x="709" y="474"/>
                  </a:lnTo>
                  <a:lnTo>
                    <a:pt x="717" y="462"/>
                  </a:lnTo>
                  <a:lnTo>
                    <a:pt x="724" y="449"/>
                  </a:lnTo>
                  <a:lnTo>
                    <a:pt x="731" y="435"/>
                  </a:lnTo>
                  <a:lnTo>
                    <a:pt x="736" y="420"/>
                  </a:lnTo>
                  <a:lnTo>
                    <a:pt x="741" y="405"/>
                  </a:lnTo>
                  <a:lnTo>
                    <a:pt x="745" y="388"/>
                  </a:lnTo>
                  <a:lnTo>
                    <a:pt x="747" y="371"/>
                  </a:lnTo>
                  <a:lnTo>
                    <a:pt x="748" y="354"/>
                  </a:lnTo>
                  <a:lnTo>
                    <a:pt x="748" y="335"/>
                  </a:lnTo>
                  <a:lnTo>
                    <a:pt x="747" y="319"/>
                  </a:lnTo>
                  <a:lnTo>
                    <a:pt x="745" y="303"/>
                  </a:lnTo>
                  <a:lnTo>
                    <a:pt x="742" y="288"/>
                  </a:lnTo>
                  <a:lnTo>
                    <a:pt x="738" y="273"/>
                  </a:lnTo>
                  <a:lnTo>
                    <a:pt x="733" y="260"/>
                  </a:lnTo>
                  <a:lnTo>
                    <a:pt x="726" y="247"/>
                  </a:lnTo>
                  <a:lnTo>
                    <a:pt x="720" y="235"/>
                  </a:lnTo>
                  <a:lnTo>
                    <a:pt x="712" y="224"/>
                  </a:lnTo>
                  <a:lnTo>
                    <a:pt x="704" y="214"/>
                  </a:lnTo>
                  <a:lnTo>
                    <a:pt x="695" y="206"/>
                  </a:lnTo>
                  <a:lnTo>
                    <a:pt x="686" y="198"/>
                  </a:lnTo>
                  <a:lnTo>
                    <a:pt x="677" y="192"/>
                  </a:lnTo>
                  <a:lnTo>
                    <a:pt x="667" y="187"/>
                  </a:lnTo>
                  <a:lnTo>
                    <a:pt x="656" y="183"/>
                  </a:lnTo>
                  <a:lnTo>
                    <a:pt x="646" y="181"/>
                  </a:lnTo>
                  <a:lnTo>
                    <a:pt x="637" y="181"/>
                  </a:lnTo>
                  <a:lnTo>
                    <a:pt x="623" y="181"/>
                  </a:lnTo>
                  <a:lnTo>
                    <a:pt x="611" y="184"/>
                  </a:lnTo>
                  <a:lnTo>
                    <a:pt x="599" y="189"/>
                  </a:lnTo>
                  <a:lnTo>
                    <a:pt x="588" y="194"/>
                  </a:lnTo>
                  <a:lnTo>
                    <a:pt x="578" y="200"/>
                  </a:lnTo>
                  <a:lnTo>
                    <a:pt x="570" y="208"/>
                  </a:lnTo>
                  <a:lnTo>
                    <a:pt x="561" y="218"/>
                  </a:lnTo>
                  <a:lnTo>
                    <a:pt x="553" y="227"/>
                  </a:lnTo>
                  <a:lnTo>
                    <a:pt x="547" y="239"/>
                  </a:lnTo>
                  <a:lnTo>
                    <a:pt x="542" y="251"/>
                  </a:lnTo>
                  <a:lnTo>
                    <a:pt x="536" y="264"/>
                  </a:lnTo>
                  <a:lnTo>
                    <a:pt x="533" y="277"/>
                  </a:lnTo>
                  <a:lnTo>
                    <a:pt x="530" y="291"/>
                  </a:lnTo>
                  <a:lnTo>
                    <a:pt x="526" y="306"/>
                  </a:lnTo>
                  <a:lnTo>
                    <a:pt x="525" y="320"/>
                  </a:lnTo>
                  <a:lnTo>
                    <a:pt x="524" y="335"/>
                  </a:lnTo>
                  <a:close/>
                  <a:moveTo>
                    <a:pt x="281" y="132"/>
                  </a:moveTo>
                  <a:lnTo>
                    <a:pt x="281" y="104"/>
                  </a:lnTo>
                  <a:lnTo>
                    <a:pt x="279" y="81"/>
                  </a:lnTo>
                  <a:lnTo>
                    <a:pt x="278" y="76"/>
                  </a:lnTo>
                  <a:lnTo>
                    <a:pt x="277" y="72"/>
                  </a:lnTo>
                  <a:lnTo>
                    <a:pt x="275" y="69"/>
                  </a:lnTo>
                  <a:lnTo>
                    <a:pt x="273" y="65"/>
                  </a:lnTo>
                  <a:lnTo>
                    <a:pt x="269" y="63"/>
                  </a:lnTo>
                  <a:lnTo>
                    <a:pt x="266" y="62"/>
                  </a:lnTo>
                  <a:lnTo>
                    <a:pt x="262" y="62"/>
                  </a:lnTo>
                  <a:lnTo>
                    <a:pt x="258" y="62"/>
                  </a:lnTo>
                  <a:lnTo>
                    <a:pt x="258" y="46"/>
                  </a:lnTo>
                  <a:lnTo>
                    <a:pt x="347" y="46"/>
                  </a:lnTo>
                  <a:lnTo>
                    <a:pt x="347" y="335"/>
                  </a:lnTo>
                  <a:lnTo>
                    <a:pt x="404" y="254"/>
                  </a:lnTo>
                  <a:lnTo>
                    <a:pt x="410" y="247"/>
                  </a:lnTo>
                  <a:lnTo>
                    <a:pt x="413" y="238"/>
                  </a:lnTo>
                  <a:lnTo>
                    <a:pt x="414" y="231"/>
                  </a:lnTo>
                  <a:lnTo>
                    <a:pt x="414" y="223"/>
                  </a:lnTo>
                  <a:lnTo>
                    <a:pt x="413" y="219"/>
                  </a:lnTo>
                  <a:lnTo>
                    <a:pt x="411" y="217"/>
                  </a:lnTo>
                  <a:lnTo>
                    <a:pt x="409" y="213"/>
                  </a:lnTo>
                  <a:lnTo>
                    <a:pt x="407" y="211"/>
                  </a:lnTo>
                  <a:lnTo>
                    <a:pt x="403" y="209"/>
                  </a:lnTo>
                  <a:lnTo>
                    <a:pt x="399" y="208"/>
                  </a:lnTo>
                  <a:lnTo>
                    <a:pt x="395" y="207"/>
                  </a:lnTo>
                  <a:lnTo>
                    <a:pt x="388" y="206"/>
                  </a:lnTo>
                  <a:lnTo>
                    <a:pt x="388" y="190"/>
                  </a:lnTo>
                  <a:lnTo>
                    <a:pt x="493" y="190"/>
                  </a:lnTo>
                  <a:lnTo>
                    <a:pt x="493" y="206"/>
                  </a:lnTo>
                  <a:lnTo>
                    <a:pt x="483" y="209"/>
                  </a:lnTo>
                  <a:lnTo>
                    <a:pt x="476" y="212"/>
                  </a:lnTo>
                  <a:lnTo>
                    <a:pt x="468" y="217"/>
                  </a:lnTo>
                  <a:lnTo>
                    <a:pt x="463" y="221"/>
                  </a:lnTo>
                  <a:lnTo>
                    <a:pt x="452" y="231"/>
                  </a:lnTo>
                  <a:lnTo>
                    <a:pt x="442" y="238"/>
                  </a:lnTo>
                  <a:lnTo>
                    <a:pt x="404" y="292"/>
                  </a:lnTo>
                  <a:lnTo>
                    <a:pt x="478" y="443"/>
                  </a:lnTo>
                  <a:lnTo>
                    <a:pt x="484" y="455"/>
                  </a:lnTo>
                  <a:lnTo>
                    <a:pt x="491" y="467"/>
                  </a:lnTo>
                  <a:lnTo>
                    <a:pt x="494" y="473"/>
                  </a:lnTo>
                  <a:lnTo>
                    <a:pt x="498" y="476"/>
                  </a:lnTo>
                  <a:lnTo>
                    <a:pt x="504" y="479"/>
                  </a:lnTo>
                  <a:lnTo>
                    <a:pt x="509" y="480"/>
                  </a:lnTo>
                  <a:lnTo>
                    <a:pt x="509" y="500"/>
                  </a:lnTo>
                  <a:lnTo>
                    <a:pt x="397" y="500"/>
                  </a:lnTo>
                  <a:lnTo>
                    <a:pt x="397" y="487"/>
                  </a:lnTo>
                  <a:lnTo>
                    <a:pt x="401" y="486"/>
                  </a:lnTo>
                  <a:lnTo>
                    <a:pt x="405" y="486"/>
                  </a:lnTo>
                  <a:lnTo>
                    <a:pt x="409" y="483"/>
                  </a:lnTo>
                  <a:lnTo>
                    <a:pt x="411" y="482"/>
                  </a:lnTo>
                  <a:lnTo>
                    <a:pt x="413" y="480"/>
                  </a:lnTo>
                  <a:lnTo>
                    <a:pt x="414" y="478"/>
                  </a:lnTo>
                  <a:lnTo>
                    <a:pt x="414" y="475"/>
                  </a:lnTo>
                  <a:lnTo>
                    <a:pt x="414" y="471"/>
                  </a:lnTo>
                  <a:lnTo>
                    <a:pt x="413" y="464"/>
                  </a:lnTo>
                  <a:lnTo>
                    <a:pt x="410" y="456"/>
                  </a:lnTo>
                  <a:lnTo>
                    <a:pt x="405" y="448"/>
                  </a:lnTo>
                  <a:lnTo>
                    <a:pt x="400" y="438"/>
                  </a:lnTo>
                  <a:lnTo>
                    <a:pt x="359" y="352"/>
                  </a:lnTo>
                  <a:lnTo>
                    <a:pt x="347" y="367"/>
                  </a:lnTo>
                  <a:lnTo>
                    <a:pt x="347" y="426"/>
                  </a:lnTo>
                  <a:lnTo>
                    <a:pt x="347" y="441"/>
                  </a:lnTo>
                  <a:lnTo>
                    <a:pt x="347" y="453"/>
                  </a:lnTo>
                  <a:lnTo>
                    <a:pt x="349" y="463"/>
                  </a:lnTo>
                  <a:lnTo>
                    <a:pt x="350" y="470"/>
                  </a:lnTo>
                  <a:lnTo>
                    <a:pt x="354" y="476"/>
                  </a:lnTo>
                  <a:lnTo>
                    <a:pt x="358" y="480"/>
                  </a:lnTo>
                  <a:lnTo>
                    <a:pt x="363" y="483"/>
                  </a:lnTo>
                  <a:lnTo>
                    <a:pt x="370" y="487"/>
                  </a:lnTo>
                  <a:lnTo>
                    <a:pt x="370" y="500"/>
                  </a:lnTo>
                  <a:lnTo>
                    <a:pt x="261" y="500"/>
                  </a:lnTo>
                  <a:lnTo>
                    <a:pt x="261" y="487"/>
                  </a:lnTo>
                  <a:lnTo>
                    <a:pt x="265" y="484"/>
                  </a:lnTo>
                  <a:lnTo>
                    <a:pt x="268" y="483"/>
                  </a:lnTo>
                  <a:lnTo>
                    <a:pt x="272" y="481"/>
                  </a:lnTo>
                  <a:lnTo>
                    <a:pt x="274" y="478"/>
                  </a:lnTo>
                  <a:lnTo>
                    <a:pt x="278" y="473"/>
                  </a:lnTo>
                  <a:lnTo>
                    <a:pt x="280" y="464"/>
                  </a:lnTo>
                  <a:lnTo>
                    <a:pt x="281" y="441"/>
                  </a:lnTo>
                  <a:lnTo>
                    <a:pt x="281" y="410"/>
                  </a:lnTo>
                  <a:lnTo>
                    <a:pt x="281" y="132"/>
                  </a:lnTo>
                  <a:close/>
                  <a:moveTo>
                    <a:pt x="181" y="309"/>
                  </a:moveTo>
                  <a:lnTo>
                    <a:pt x="115" y="309"/>
                  </a:lnTo>
                  <a:lnTo>
                    <a:pt x="116" y="284"/>
                  </a:lnTo>
                  <a:lnTo>
                    <a:pt x="118" y="261"/>
                  </a:lnTo>
                  <a:lnTo>
                    <a:pt x="120" y="244"/>
                  </a:lnTo>
                  <a:lnTo>
                    <a:pt x="124" y="228"/>
                  </a:lnTo>
                  <a:lnTo>
                    <a:pt x="125" y="223"/>
                  </a:lnTo>
                  <a:lnTo>
                    <a:pt x="127" y="218"/>
                  </a:lnTo>
                  <a:lnTo>
                    <a:pt x="130" y="213"/>
                  </a:lnTo>
                  <a:lnTo>
                    <a:pt x="133" y="210"/>
                  </a:lnTo>
                  <a:lnTo>
                    <a:pt x="137" y="207"/>
                  </a:lnTo>
                  <a:lnTo>
                    <a:pt x="140" y="205"/>
                  </a:lnTo>
                  <a:lnTo>
                    <a:pt x="144" y="203"/>
                  </a:lnTo>
                  <a:lnTo>
                    <a:pt x="150" y="201"/>
                  </a:lnTo>
                  <a:lnTo>
                    <a:pt x="156" y="201"/>
                  </a:lnTo>
                  <a:lnTo>
                    <a:pt x="161" y="203"/>
                  </a:lnTo>
                  <a:lnTo>
                    <a:pt x="166" y="206"/>
                  </a:lnTo>
                  <a:lnTo>
                    <a:pt x="170" y="210"/>
                  </a:lnTo>
                  <a:lnTo>
                    <a:pt x="173" y="216"/>
                  </a:lnTo>
                  <a:lnTo>
                    <a:pt x="177" y="222"/>
                  </a:lnTo>
                  <a:lnTo>
                    <a:pt x="179" y="230"/>
                  </a:lnTo>
                  <a:lnTo>
                    <a:pt x="180" y="237"/>
                  </a:lnTo>
                  <a:lnTo>
                    <a:pt x="182" y="254"/>
                  </a:lnTo>
                  <a:lnTo>
                    <a:pt x="183" y="274"/>
                  </a:lnTo>
                  <a:lnTo>
                    <a:pt x="182" y="292"/>
                  </a:lnTo>
                  <a:lnTo>
                    <a:pt x="181" y="309"/>
                  </a:lnTo>
                  <a:close/>
                  <a:moveTo>
                    <a:pt x="64" y="245"/>
                  </a:moveTo>
                  <a:lnTo>
                    <a:pt x="60" y="259"/>
                  </a:lnTo>
                  <a:lnTo>
                    <a:pt x="56" y="274"/>
                  </a:lnTo>
                  <a:lnTo>
                    <a:pt x="52" y="288"/>
                  </a:lnTo>
                  <a:lnTo>
                    <a:pt x="50" y="303"/>
                  </a:lnTo>
                  <a:lnTo>
                    <a:pt x="49" y="317"/>
                  </a:lnTo>
                  <a:lnTo>
                    <a:pt x="48" y="332"/>
                  </a:lnTo>
                  <a:lnTo>
                    <a:pt x="47" y="347"/>
                  </a:lnTo>
                  <a:lnTo>
                    <a:pt x="48" y="361"/>
                  </a:lnTo>
                  <a:lnTo>
                    <a:pt x="49" y="375"/>
                  </a:lnTo>
                  <a:lnTo>
                    <a:pt x="50" y="389"/>
                  </a:lnTo>
                  <a:lnTo>
                    <a:pt x="52" y="402"/>
                  </a:lnTo>
                  <a:lnTo>
                    <a:pt x="56" y="415"/>
                  </a:lnTo>
                  <a:lnTo>
                    <a:pt x="59" y="427"/>
                  </a:lnTo>
                  <a:lnTo>
                    <a:pt x="63" y="438"/>
                  </a:lnTo>
                  <a:lnTo>
                    <a:pt x="67" y="449"/>
                  </a:lnTo>
                  <a:lnTo>
                    <a:pt x="72" y="459"/>
                  </a:lnTo>
                  <a:lnTo>
                    <a:pt x="80" y="473"/>
                  </a:lnTo>
                  <a:lnTo>
                    <a:pt x="90" y="484"/>
                  </a:lnTo>
                  <a:lnTo>
                    <a:pt x="100" y="493"/>
                  </a:lnTo>
                  <a:lnTo>
                    <a:pt x="111" y="501"/>
                  </a:lnTo>
                  <a:lnTo>
                    <a:pt x="121" y="506"/>
                  </a:lnTo>
                  <a:lnTo>
                    <a:pt x="133" y="509"/>
                  </a:lnTo>
                  <a:lnTo>
                    <a:pt x="145" y="511"/>
                  </a:lnTo>
                  <a:lnTo>
                    <a:pt x="157" y="510"/>
                  </a:lnTo>
                  <a:lnTo>
                    <a:pt x="169" y="507"/>
                  </a:lnTo>
                  <a:lnTo>
                    <a:pt x="181" y="503"/>
                  </a:lnTo>
                  <a:lnTo>
                    <a:pt x="193" y="496"/>
                  </a:lnTo>
                  <a:lnTo>
                    <a:pt x="204" y="487"/>
                  </a:lnTo>
                  <a:lnTo>
                    <a:pt x="214" y="476"/>
                  </a:lnTo>
                  <a:lnTo>
                    <a:pt x="225" y="464"/>
                  </a:lnTo>
                  <a:lnTo>
                    <a:pt x="234" y="449"/>
                  </a:lnTo>
                  <a:lnTo>
                    <a:pt x="242" y="432"/>
                  </a:lnTo>
                  <a:lnTo>
                    <a:pt x="231" y="422"/>
                  </a:lnTo>
                  <a:lnTo>
                    <a:pt x="218" y="436"/>
                  </a:lnTo>
                  <a:lnTo>
                    <a:pt x="205" y="447"/>
                  </a:lnTo>
                  <a:lnTo>
                    <a:pt x="198" y="450"/>
                  </a:lnTo>
                  <a:lnTo>
                    <a:pt x="193" y="453"/>
                  </a:lnTo>
                  <a:lnTo>
                    <a:pt x="187" y="456"/>
                  </a:lnTo>
                  <a:lnTo>
                    <a:pt x="182" y="457"/>
                  </a:lnTo>
                  <a:lnTo>
                    <a:pt x="177" y="459"/>
                  </a:lnTo>
                  <a:lnTo>
                    <a:pt x="172" y="460"/>
                  </a:lnTo>
                  <a:lnTo>
                    <a:pt x="167" y="459"/>
                  </a:lnTo>
                  <a:lnTo>
                    <a:pt x="162" y="459"/>
                  </a:lnTo>
                  <a:lnTo>
                    <a:pt x="158" y="456"/>
                  </a:lnTo>
                  <a:lnTo>
                    <a:pt x="154" y="454"/>
                  </a:lnTo>
                  <a:lnTo>
                    <a:pt x="150" y="452"/>
                  </a:lnTo>
                  <a:lnTo>
                    <a:pt x="146" y="448"/>
                  </a:lnTo>
                  <a:lnTo>
                    <a:pt x="140" y="440"/>
                  </a:lnTo>
                  <a:lnTo>
                    <a:pt x="133" y="429"/>
                  </a:lnTo>
                  <a:lnTo>
                    <a:pt x="128" y="417"/>
                  </a:lnTo>
                  <a:lnTo>
                    <a:pt x="124" y="405"/>
                  </a:lnTo>
                  <a:lnTo>
                    <a:pt x="120" y="389"/>
                  </a:lnTo>
                  <a:lnTo>
                    <a:pt x="117" y="372"/>
                  </a:lnTo>
                  <a:lnTo>
                    <a:pt x="116" y="355"/>
                  </a:lnTo>
                  <a:lnTo>
                    <a:pt x="115" y="335"/>
                  </a:lnTo>
                  <a:lnTo>
                    <a:pt x="238" y="335"/>
                  </a:lnTo>
                  <a:lnTo>
                    <a:pt x="239" y="322"/>
                  </a:lnTo>
                  <a:lnTo>
                    <a:pt x="239" y="309"/>
                  </a:lnTo>
                  <a:lnTo>
                    <a:pt x="238" y="297"/>
                  </a:lnTo>
                  <a:lnTo>
                    <a:pt x="237" y="284"/>
                  </a:lnTo>
                  <a:lnTo>
                    <a:pt x="235" y="272"/>
                  </a:lnTo>
                  <a:lnTo>
                    <a:pt x="233" y="260"/>
                  </a:lnTo>
                  <a:lnTo>
                    <a:pt x="229" y="249"/>
                  </a:lnTo>
                  <a:lnTo>
                    <a:pt x="225" y="238"/>
                  </a:lnTo>
                  <a:lnTo>
                    <a:pt x="222" y="228"/>
                  </a:lnTo>
                  <a:lnTo>
                    <a:pt x="216" y="220"/>
                  </a:lnTo>
                  <a:lnTo>
                    <a:pt x="212" y="211"/>
                  </a:lnTo>
                  <a:lnTo>
                    <a:pt x="207" y="203"/>
                  </a:lnTo>
                  <a:lnTo>
                    <a:pt x="200" y="196"/>
                  </a:lnTo>
                  <a:lnTo>
                    <a:pt x="195" y="190"/>
                  </a:lnTo>
                  <a:lnTo>
                    <a:pt x="188" y="183"/>
                  </a:lnTo>
                  <a:lnTo>
                    <a:pt x="182" y="179"/>
                  </a:lnTo>
                  <a:lnTo>
                    <a:pt x="174" y="174"/>
                  </a:lnTo>
                  <a:lnTo>
                    <a:pt x="168" y="172"/>
                  </a:lnTo>
                  <a:lnTo>
                    <a:pt x="160" y="170"/>
                  </a:lnTo>
                  <a:lnTo>
                    <a:pt x="153" y="169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0" y="171"/>
                  </a:lnTo>
                  <a:lnTo>
                    <a:pt x="123" y="174"/>
                  </a:lnTo>
                  <a:lnTo>
                    <a:pt x="115" y="179"/>
                  </a:lnTo>
                  <a:lnTo>
                    <a:pt x="107" y="184"/>
                  </a:lnTo>
                  <a:lnTo>
                    <a:pt x="100" y="192"/>
                  </a:lnTo>
                  <a:lnTo>
                    <a:pt x="92" y="199"/>
                  </a:lnTo>
                  <a:lnTo>
                    <a:pt x="85" y="209"/>
                  </a:lnTo>
                  <a:lnTo>
                    <a:pt x="78" y="220"/>
                  </a:lnTo>
                  <a:lnTo>
                    <a:pt x="71" y="232"/>
                  </a:lnTo>
                  <a:lnTo>
                    <a:pt x="64" y="245"/>
                  </a:lnTo>
                  <a:close/>
                </a:path>
              </a:pathLst>
            </a:custGeom>
            <a:solidFill>
              <a:srgbClr val="135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Freeform 32"/>
            <p:cNvSpPr>
              <a:spLocks noEditPoints="1"/>
            </p:cNvSpPr>
            <p:nvPr/>
          </p:nvSpPr>
          <p:spPr bwMode="auto">
            <a:xfrm>
              <a:off x="4921" y="265"/>
              <a:ext cx="82" cy="157"/>
            </a:xfrm>
            <a:custGeom>
              <a:avLst/>
              <a:gdLst>
                <a:gd name="T0" fmla="*/ 0 w 245"/>
                <a:gd name="T1" fmla="*/ 0 h 471"/>
                <a:gd name="T2" fmla="*/ 0 w 245"/>
                <a:gd name="T3" fmla="*/ 0 h 471"/>
                <a:gd name="T4" fmla="*/ 0 w 245"/>
                <a:gd name="T5" fmla="*/ 0 h 471"/>
                <a:gd name="T6" fmla="*/ 0 w 245"/>
                <a:gd name="T7" fmla="*/ 0 h 471"/>
                <a:gd name="T8" fmla="*/ 0 w 245"/>
                <a:gd name="T9" fmla="*/ 0 h 471"/>
                <a:gd name="T10" fmla="*/ 0 w 245"/>
                <a:gd name="T11" fmla="*/ 0 h 471"/>
                <a:gd name="T12" fmla="*/ 0 w 245"/>
                <a:gd name="T13" fmla="*/ 0 h 471"/>
                <a:gd name="T14" fmla="*/ 0 w 245"/>
                <a:gd name="T15" fmla="*/ 0 h 471"/>
                <a:gd name="T16" fmla="*/ 0 w 245"/>
                <a:gd name="T17" fmla="*/ 0 h 471"/>
                <a:gd name="T18" fmla="*/ 0 w 245"/>
                <a:gd name="T19" fmla="*/ 0 h 471"/>
                <a:gd name="T20" fmla="*/ 0 w 245"/>
                <a:gd name="T21" fmla="*/ 0 h 471"/>
                <a:gd name="T22" fmla="*/ 0 w 245"/>
                <a:gd name="T23" fmla="*/ 0 h 471"/>
                <a:gd name="T24" fmla="*/ 0 w 245"/>
                <a:gd name="T25" fmla="*/ 0 h 471"/>
                <a:gd name="T26" fmla="*/ 0 w 245"/>
                <a:gd name="T27" fmla="*/ 0 h 471"/>
                <a:gd name="T28" fmla="*/ 0 w 245"/>
                <a:gd name="T29" fmla="*/ 0 h 471"/>
                <a:gd name="T30" fmla="*/ 0 w 245"/>
                <a:gd name="T31" fmla="*/ 0 h 471"/>
                <a:gd name="T32" fmla="*/ 0 w 245"/>
                <a:gd name="T33" fmla="*/ 0 h 471"/>
                <a:gd name="T34" fmla="*/ 0 w 245"/>
                <a:gd name="T35" fmla="*/ 0 h 471"/>
                <a:gd name="T36" fmla="*/ 0 w 245"/>
                <a:gd name="T37" fmla="*/ 0 h 471"/>
                <a:gd name="T38" fmla="*/ 0 w 245"/>
                <a:gd name="T39" fmla="*/ 0 h 471"/>
                <a:gd name="T40" fmla="*/ 0 w 245"/>
                <a:gd name="T41" fmla="*/ 0 h 471"/>
                <a:gd name="T42" fmla="*/ 0 w 245"/>
                <a:gd name="T43" fmla="*/ 0 h 471"/>
                <a:gd name="T44" fmla="*/ 0 w 245"/>
                <a:gd name="T45" fmla="*/ 0 h 471"/>
                <a:gd name="T46" fmla="*/ 0 w 245"/>
                <a:gd name="T47" fmla="*/ 0 h 471"/>
                <a:gd name="T48" fmla="*/ 0 w 245"/>
                <a:gd name="T49" fmla="*/ 0 h 471"/>
                <a:gd name="T50" fmla="*/ 0 w 245"/>
                <a:gd name="T51" fmla="*/ 0 h 471"/>
                <a:gd name="T52" fmla="*/ 0 w 245"/>
                <a:gd name="T53" fmla="*/ 0 h 471"/>
                <a:gd name="T54" fmla="*/ 0 w 245"/>
                <a:gd name="T55" fmla="*/ 0 h 471"/>
                <a:gd name="T56" fmla="*/ 0 w 245"/>
                <a:gd name="T57" fmla="*/ 0 h 471"/>
                <a:gd name="T58" fmla="*/ 0 w 245"/>
                <a:gd name="T59" fmla="*/ 0 h 471"/>
                <a:gd name="T60" fmla="*/ 0 w 245"/>
                <a:gd name="T61" fmla="*/ 0 h 471"/>
                <a:gd name="T62" fmla="*/ 0 w 245"/>
                <a:gd name="T63" fmla="*/ 0 h 471"/>
                <a:gd name="T64" fmla="*/ 0 w 245"/>
                <a:gd name="T65" fmla="*/ 0 h 471"/>
                <a:gd name="T66" fmla="*/ 0 w 245"/>
                <a:gd name="T67" fmla="*/ 0 h 471"/>
                <a:gd name="T68" fmla="*/ 0 w 245"/>
                <a:gd name="T69" fmla="*/ 0 h 471"/>
                <a:gd name="T70" fmla="*/ 0 w 245"/>
                <a:gd name="T71" fmla="*/ 0 h 471"/>
                <a:gd name="T72" fmla="*/ 0 w 245"/>
                <a:gd name="T73" fmla="*/ 0 h 471"/>
                <a:gd name="T74" fmla="*/ 0 w 245"/>
                <a:gd name="T75" fmla="*/ 0 h 471"/>
                <a:gd name="T76" fmla="*/ 0 w 245"/>
                <a:gd name="T77" fmla="*/ 0 h 471"/>
                <a:gd name="T78" fmla="*/ 0 w 245"/>
                <a:gd name="T79" fmla="*/ 0 h 471"/>
                <a:gd name="T80" fmla="*/ 0 w 245"/>
                <a:gd name="T81" fmla="*/ 0 h 471"/>
                <a:gd name="T82" fmla="*/ 0 w 245"/>
                <a:gd name="T83" fmla="*/ 0 h 471"/>
                <a:gd name="T84" fmla="*/ 0 w 245"/>
                <a:gd name="T85" fmla="*/ 0 h 471"/>
                <a:gd name="T86" fmla="*/ 0 w 245"/>
                <a:gd name="T87" fmla="*/ 0 h 471"/>
                <a:gd name="T88" fmla="*/ 0 w 245"/>
                <a:gd name="T89" fmla="*/ 0 h 471"/>
                <a:gd name="T90" fmla="*/ 0 w 245"/>
                <a:gd name="T91" fmla="*/ 0 h 471"/>
                <a:gd name="T92" fmla="*/ 0 w 245"/>
                <a:gd name="T93" fmla="*/ 0 h 471"/>
                <a:gd name="T94" fmla="*/ 0 w 245"/>
                <a:gd name="T95" fmla="*/ 0 h 471"/>
                <a:gd name="T96" fmla="*/ 0 w 245"/>
                <a:gd name="T97" fmla="*/ 0 h 471"/>
                <a:gd name="T98" fmla="*/ 0 w 245"/>
                <a:gd name="T99" fmla="*/ 0 h 471"/>
                <a:gd name="T100" fmla="*/ 0 w 245"/>
                <a:gd name="T101" fmla="*/ 0 h 471"/>
                <a:gd name="T102" fmla="*/ 0 w 245"/>
                <a:gd name="T103" fmla="*/ 0 h 471"/>
                <a:gd name="T104" fmla="*/ 0 w 245"/>
                <a:gd name="T105" fmla="*/ 0 h 471"/>
                <a:gd name="T106" fmla="*/ 0 w 245"/>
                <a:gd name="T107" fmla="*/ 0 h 471"/>
                <a:gd name="T108" fmla="*/ 0 w 245"/>
                <a:gd name="T109" fmla="*/ 0 h 471"/>
                <a:gd name="T110" fmla="*/ 0 w 245"/>
                <a:gd name="T111" fmla="*/ 0 h 471"/>
                <a:gd name="T112" fmla="*/ 0 w 245"/>
                <a:gd name="T113" fmla="*/ 0 h 471"/>
                <a:gd name="T114" fmla="*/ 0 w 245"/>
                <a:gd name="T115" fmla="*/ 0 h 471"/>
                <a:gd name="T116" fmla="*/ 0 w 245"/>
                <a:gd name="T117" fmla="*/ 0 h 471"/>
                <a:gd name="T118" fmla="*/ 0 w 245"/>
                <a:gd name="T119" fmla="*/ 0 h 471"/>
                <a:gd name="T120" fmla="*/ 0 w 245"/>
                <a:gd name="T121" fmla="*/ 0 h 471"/>
                <a:gd name="T122" fmla="*/ 0 w 245"/>
                <a:gd name="T123" fmla="*/ 0 h 471"/>
                <a:gd name="T124" fmla="*/ 0 w 245"/>
                <a:gd name="T125" fmla="*/ 0 h 4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5"/>
                <a:gd name="T190" fmla="*/ 0 h 471"/>
                <a:gd name="T191" fmla="*/ 245 w 245"/>
                <a:gd name="T192" fmla="*/ 471 h 4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5" h="471">
                  <a:moveTo>
                    <a:pt x="31" y="177"/>
                  </a:moveTo>
                  <a:lnTo>
                    <a:pt x="39" y="167"/>
                  </a:lnTo>
                  <a:lnTo>
                    <a:pt x="48" y="159"/>
                  </a:lnTo>
                  <a:lnTo>
                    <a:pt x="56" y="152"/>
                  </a:lnTo>
                  <a:lnTo>
                    <a:pt x="64" y="146"/>
                  </a:lnTo>
                  <a:lnTo>
                    <a:pt x="73" y="141"/>
                  </a:lnTo>
                  <a:lnTo>
                    <a:pt x="81" y="138"/>
                  </a:lnTo>
                  <a:lnTo>
                    <a:pt x="89" y="136"/>
                  </a:lnTo>
                  <a:lnTo>
                    <a:pt x="98" y="135"/>
                  </a:lnTo>
                  <a:lnTo>
                    <a:pt x="105" y="136"/>
                  </a:lnTo>
                  <a:lnTo>
                    <a:pt x="113" y="137"/>
                  </a:lnTo>
                  <a:lnTo>
                    <a:pt x="120" y="140"/>
                  </a:lnTo>
                  <a:lnTo>
                    <a:pt x="127" y="145"/>
                  </a:lnTo>
                  <a:lnTo>
                    <a:pt x="135" y="151"/>
                  </a:lnTo>
                  <a:lnTo>
                    <a:pt x="141" y="158"/>
                  </a:lnTo>
                  <a:lnTo>
                    <a:pt x="146" y="166"/>
                  </a:lnTo>
                  <a:lnTo>
                    <a:pt x="152" y="177"/>
                  </a:lnTo>
                  <a:lnTo>
                    <a:pt x="152" y="59"/>
                  </a:lnTo>
                  <a:lnTo>
                    <a:pt x="152" y="51"/>
                  </a:lnTo>
                  <a:lnTo>
                    <a:pt x="152" y="43"/>
                  </a:lnTo>
                  <a:lnTo>
                    <a:pt x="152" y="37"/>
                  </a:lnTo>
                  <a:lnTo>
                    <a:pt x="151" y="31"/>
                  </a:lnTo>
                  <a:lnTo>
                    <a:pt x="149" y="28"/>
                  </a:lnTo>
                  <a:lnTo>
                    <a:pt x="147" y="25"/>
                  </a:lnTo>
                  <a:lnTo>
                    <a:pt x="145" y="24"/>
                  </a:lnTo>
                  <a:lnTo>
                    <a:pt x="143" y="22"/>
                  </a:lnTo>
                  <a:lnTo>
                    <a:pt x="140" y="20"/>
                  </a:lnTo>
                  <a:lnTo>
                    <a:pt x="137" y="20"/>
                  </a:lnTo>
                  <a:lnTo>
                    <a:pt x="135" y="19"/>
                  </a:lnTo>
                  <a:lnTo>
                    <a:pt x="133" y="19"/>
                  </a:lnTo>
                  <a:lnTo>
                    <a:pt x="132" y="18"/>
                  </a:lnTo>
                  <a:lnTo>
                    <a:pt x="132" y="16"/>
                  </a:lnTo>
                  <a:lnTo>
                    <a:pt x="132" y="0"/>
                  </a:lnTo>
                  <a:lnTo>
                    <a:pt x="217" y="0"/>
                  </a:lnTo>
                  <a:lnTo>
                    <a:pt x="217" y="380"/>
                  </a:lnTo>
                  <a:lnTo>
                    <a:pt x="217" y="396"/>
                  </a:lnTo>
                  <a:lnTo>
                    <a:pt x="219" y="409"/>
                  </a:lnTo>
                  <a:lnTo>
                    <a:pt x="220" y="418"/>
                  </a:lnTo>
                  <a:lnTo>
                    <a:pt x="223" y="424"/>
                  </a:lnTo>
                  <a:lnTo>
                    <a:pt x="225" y="427"/>
                  </a:lnTo>
                  <a:lnTo>
                    <a:pt x="227" y="429"/>
                  </a:lnTo>
                  <a:lnTo>
                    <a:pt x="230" y="430"/>
                  </a:lnTo>
                  <a:lnTo>
                    <a:pt x="232" y="430"/>
                  </a:lnTo>
                  <a:lnTo>
                    <a:pt x="238" y="430"/>
                  </a:lnTo>
                  <a:lnTo>
                    <a:pt x="245" y="429"/>
                  </a:lnTo>
                  <a:lnTo>
                    <a:pt x="245" y="446"/>
                  </a:lnTo>
                  <a:lnTo>
                    <a:pt x="225" y="448"/>
                  </a:lnTo>
                  <a:lnTo>
                    <a:pt x="200" y="452"/>
                  </a:lnTo>
                  <a:lnTo>
                    <a:pt x="174" y="459"/>
                  </a:lnTo>
                  <a:lnTo>
                    <a:pt x="152" y="464"/>
                  </a:lnTo>
                  <a:lnTo>
                    <a:pt x="152" y="429"/>
                  </a:lnTo>
                  <a:lnTo>
                    <a:pt x="142" y="440"/>
                  </a:lnTo>
                  <a:lnTo>
                    <a:pt x="132" y="449"/>
                  </a:lnTo>
                  <a:lnTo>
                    <a:pt x="123" y="457"/>
                  </a:lnTo>
                  <a:lnTo>
                    <a:pt x="113" y="463"/>
                  </a:lnTo>
                  <a:lnTo>
                    <a:pt x="104" y="468"/>
                  </a:lnTo>
                  <a:lnTo>
                    <a:pt x="95" y="470"/>
                  </a:lnTo>
                  <a:lnTo>
                    <a:pt x="85" y="471"/>
                  </a:lnTo>
                  <a:lnTo>
                    <a:pt x="76" y="470"/>
                  </a:lnTo>
                  <a:lnTo>
                    <a:pt x="68" y="468"/>
                  </a:lnTo>
                  <a:lnTo>
                    <a:pt x="59" y="462"/>
                  </a:lnTo>
                  <a:lnTo>
                    <a:pt x="50" y="457"/>
                  </a:lnTo>
                  <a:lnTo>
                    <a:pt x="42" y="448"/>
                  </a:lnTo>
                  <a:lnTo>
                    <a:pt x="34" y="438"/>
                  </a:lnTo>
                  <a:lnTo>
                    <a:pt x="27" y="427"/>
                  </a:lnTo>
                  <a:lnTo>
                    <a:pt x="20" y="413"/>
                  </a:lnTo>
                  <a:lnTo>
                    <a:pt x="12" y="397"/>
                  </a:lnTo>
                  <a:lnTo>
                    <a:pt x="8" y="382"/>
                  </a:lnTo>
                  <a:lnTo>
                    <a:pt x="5" y="366"/>
                  </a:lnTo>
                  <a:lnTo>
                    <a:pt x="3" y="351"/>
                  </a:lnTo>
                  <a:lnTo>
                    <a:pt x="1" y="336"/>
                  </a:lnTo>
                  <a:lnTo>
                    <a:pt x="0" y="320"/>
                  </a:lnTo>
                  <a:lnTo>
                    <a:pt x="0" y="305"/>
                  </a:lnTo>
                  <a:lnTo>
                    <a:pt x="0" y="289"/>
                  </a:lnTo>
                  <a:lnTo>
                    <a:pt x="1" y="275"/>
                  </a:lnTo>
                  <a:lnTo>
                    <a:pt x="3" y="260"/>
                  </a:lnTo>
                  <a:lnTo>
                    <a:pt x="5" y="246"/>
                  </a:lnTo>
                  <a:lnTo>
                    <a:pt x="8" y="233"/>
                  </a:lnTo>
                  <a:lnTo>
                    <a:pt x="12" y="220"/>
                  </a:lnTo>
                  <a:lnTo>
                    <a:pt x="16" y="208"/>
                  </a:lnTo>
                  <a:lnTo>
                    <a:pt x="21" y="197"/>
                  </a:lnTo>
                  <a:lnTo>
                    <a:pt x="25" y="187"/>
                  </a:lnTo>
                  <a:lnTo>
                    <a:pt x="31" y="177"/>
                  </a:lnTo>
                  <a:close/>
                  <a:moveTo>
                    <a:pt x="71" y="300"/>
                  </a:moveTo>
                  <a:lnTo>
                    <a:pt x="71" y="328"/>
                  </a:lnTo>
                  <a:lnTo>
                    <a:pt x="72" y="353"/>
                  </a:lnTo>
                  <a:lnTo>
                    <a:pt x="75" y="374"/>
                  </a:lnTo>
                  <a:lnTo>
                    <a:pt x="79" y="390"/>
                  </a:lnTo>
                  <a:lnTo>
                    <a:pt x="82" y="397"/>
                  </a:lnTo>
                  <a:lnTo>
                    <a:pt x="84" y="403"/>
                  </a:lnTo>
                  <a:lnTo>
                    <a:pt x="87" y="408"/>
                  </a:lnTo>
                  <a:lnTo>
                    <a:pt x="90" y="414"/>
                  </a:lnTo>
                  <a:lnTo>
                    <a:pt x="93" y="417"/>
                  </a:lnTo>
                  <a:lnTo>
                    <a:pt x="97" y="420"/>
                  </a:lnTo>
                  <a:lnTo>
                    <a:pt x="100" y="422"/>
                  </a:lnTo>
                  <a:lnTo>
                    <a:pt x="103" y="424"/>
                  </a:lnTo>
                  <a:lnTo>
                    <a:pt x="108" y="425"/>
                  </a:lnTo>
                  <a:lnTo>
                    <a:pt x="111" y="425"/>
                  </a:lnTo>
                  <a:lnTo>
                    <a:pt x="114" y="425"/>
                  </a:lnTo>
                  <a:lnTo>
                    <a:pt x="118" y="424"/>
                  </a:lnTo>
                  <a:lnTo>
                    <a:pt x="125" y="421"/>
                  </a:lnTo>
                  <a:lnTo>
                    <a:pt x="132" y="416"/>
                  </a:lnTo>
                  <a:lnTo>
                    <a:pt x="138" y="409"/>
                  </a:lnTo>
                  <a:lnTo>
                    <a:pt x="143" y="401"/>
                  </a:lnTo>
                  <a:lnTo>
                    <a:pt x="149" y="391"/>
                  </a:lnTo>
                  <a:lnTo>
                    <a:pt x="152" y="380"/>
                  </a:lnTo>
                  <a:lnTo>
                    <a:pt x="152" y="215"/>
                  </a:lnTo>
                  <a:lnTo>
                    <a:pt x="144" y="199"/>
                  </a:lnTo>
                  <a:lnTo>
                    <a:pt x="137" y="188"/>
                  </a:lnTo>
                  <a:lnTo>
                    <a:pt x="133" y="184"/>
                  </a:lnTo>
                  <a:lnTo>
                    <a:pt x="129" y="180"/>
                  </a:lnTo>
                  <a:lnTo>
                    <a:pt x="126" y="178"/>
                  </a:lnTo>
                  <a:lnTo>
                    <a:pt x="122" y="176"/>
                  </a:lnTo>
                  <a:lnTo>
                    <a:pt x="118" y="176"/>
                  </a:lnTo>
                  <a:lnTo>
                    <a:pt x="115" y="176"/>
                  </a:lnTo>
                  <a:lnTo>
                    <a:pt x="111" y="177"/>
                  </a:lnTo>
                  <a:lnTo>
                    <a:pt x="108" y="178"/>
                  </a:lnTo>
                  <a:lnTo>
                    <a:pt x="101" y="184"/>
                  </a:lnTo>
                  <a:lnTo>
                    <a:pt x="95" y="191"/>
                  </a:lnTo>
                  <a:lnTo>
                    <a:pt x="89" y="201"/>
                  </a:lnTo>
                  <a:lnTo>
                    <a:pt x="84" y="213"/>
                  </a:lnTo>
                  <a:lnTo>
                    <a:pt x="79" y="226"/>
                  </a:lnTo>
                  <a:lnTo>
                    <a:pt x="76" y="240"/>
                  </a:lnTo>
                  <a:lnTo>
                    <a:pt x="73" y="254"/>
                  </a:lnTo>
                  <a:lnTo>
                    <a:pt x="71" y="269"/>
                  </a:lnTo>
                  <a:lnTo>
                    <a:pt x="70" y="285"/>
                  </a:lnTo>
                  <a:lnTo>
                    <a:pt x="71" y="3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Freeform 33"/>
            <p:cNvSpPr>
              <a:spLocks noEditPoints="1"/>
            </p:cNvSpPr>
            <p:nvPr/>
          </p:nvSpPr>
          <p:spPr bwMode="auto">
            <a:xfrm>
              <a:off x="5293" y="276"/>
              <a:ext cx="217" cy="145"/>
            </a:xfrm>
            <a:custGeom>
              <a:avLst/>
              <a:gdLst>
                <a:gd name="T0" fmla="*/ 0 w 652"/>
                <a:gd name="T1" fmla="*/ 0 h 436"/>
                <a:gd name="T2" fmla="*/ 0 w 652"/>
                <a:gd name="T3" fmla="*/ 0 h 436"/>
                <a:gd name="T4" fmla="*/ 0 w 652"/>
                <a:gd name="T5" fmla="*/ 0 h 436"/>
                <a:gd name="T6" fmla="*/ 0 w 652"/>
                <a:gd name="T7" fmla="*/ 0 h 436"/>
                <a:gd name="T8" fmla="*/ 0 w 652"/>
                <a:gd name="T9" fmla="*/ 0 h 436"/>
                <a:gd name="T10" fmla="*/ 0 w 652"/>
                <a:gd name="T11" fmla="*/ 0 h 436"/>
                <a:gd name="T12" fmla="*/ 0 w 652"/>
                <a:gd name="T13" fmla="*/ 0 h 436"/>
                <a:gd name="T14" fmla="*/ 0 w 652"/>
                <a:gd name="T15" fmla="*/ 0 h 436"/>
                <a:gd name="T16" fmla="*/ 0 w 652"/>
                <a:gd name="T17" fmla="*/ 0 h 436"/>
                <a:gd name="T18" fmla="*/ 0 w 652"/>
                <a:gd name="T19" fmla="*/ 0 h 436"/>
                <a:gd name="T20" fmla="*/ 0 w 652"/>
                <a:gd name="T21" fmla="*/ 0 h 436"/>
                <a:gd name="T22" fmla="*/ 0 w 652"/>
                <a:gd name="T23" fmla="*/ 0 h 436"/>
                <a:gd name="T24" fmla="*/ 0 w 652"/>
                <a:gd name="T25" fmla="*/ 0 h 436"/>
                <a:gd name="T26" fmla="*/ 0 w 652"/>
                <a:gd name="T27" fmla="*/ 0 h 436"/>
                <a:gd name="T28" fmla="*/ 0 w 652"/>
                <a:gd name="T29" fmla="*/ 0 h 436"/>
                <a:gd name="T30" fmla="*/ 0 w 652"/>
                <a:gd name="T31" fmla="*/ 0 h 436"/>
                <a:gd name="T32" fmla="*/ 0 w 652"/>
                <a:gd name="T33" fmla="*/ 0 h 436"/>
                <a:gd name="T34" fmla="*/ 0 w 652"/>
                <a:gd name="T35" fmla="*/ 0 h 436"/>
                <a:gd name="T36" fmla="*/ 0 w 652"/>
                <a:gd name="T37" fmla="*/ 0 h 436"/>
                <a:gd name="T38" fmla="*/ 0 w 652"/>
                <a:gd name="T39" fmla="*/ 0 h 436"/>
                <a:gd name="T40" fmla="*/ 0 w 652"/>
                <a:gd name="T41" fmla="*/ 0 h 436"/>
                <a:gd name="T42" fmla="*/ 0 w 652"/>
                <a:gd name="T43" fmla="*/ 0 h 436"/>
                <a:gd name="T44" fmla="*/ 0 w 652"/>
                <a:gd name="T45" fmla="*/ 0 h 436"/>
                <a:gd name="T46" fmla="*/ 0 w 652"/>
                <a:gd name="T47" fmla="*/ 0 h 436"/>
                <a:gd name="T48" fmla="*/ 0 w 652"/>
                <a:gd name="T49" fmla="*/ 0 h 436"/>
                <a:gd name="T50" fmla="*/ 0 w 652"/>
                <a:gd name="T51" fmla="*/ 0 h 436"/>
                <a:gd name="T52" fmla="*/ 0 w 652"/>
                <a:gd name="T53" fmla="*/ 0 h 436"/>
                <a:gd name="T54" fmla="*/ 0 w 652"/>
                <a:gd name="T55" fmla="*/ 0 h 436"/>
                <a:gd name="T56" fmla="*/ 0 w 652"/>
                <a:gd name="T57" fmla="*/ 0 h 436"/>
                <a:gd name="T58" fmla="*/ 0 w 652"/>
                <a:gd name="T59" fmla="*/ 0 h 436"/>
                <a:gd name="T60" fmla="*/ 0 w 652"/>
                <a:gd name="T61" fmla="*/ 0 h 436"/>
                <a:gd name="T62" fmla="*/ 0 w 652"/>
                <a:gd name="T63" fmla="*/ 0 h 436"/>
                <a:gd name="T64" fmla="*/ 0 w 652"/>
                <a:gd name="T65" fmla="*/ 0 h 436"/>
                <a:gd name="T66" fmla="*/ 0 w 652"/>
                <a:gd name="T67" fmla="*/ 0 h 436"/>
                <a:gd name="T68" fmla="*/ 0 w 652"/>
                <a:gd name="T69" fmla="*/ 0 h 436"/>
                <a:gd name="T70" fmla="*/ 0 w 652"/>
                <a:gd name="T71" fmla="*/ 0 h 436"/>
                <a:gd name="T72" fmla="*/ 0 w 652"/>
                <a:gd name="T73" fmla="*/ 0 h 436"/>
                <a:gd name="T74" fmla="*/ 0 w 652"/>
                <a:gd name="T75" fmla="*/ 0 h 436"/>
                <a:gd name="T76" fmla="*/ 0 w 652"/>
                <a:gd name="T77" fmla="*/ 0 h 436"/>
                <a:gd name="T78" fmla="*/ 0 w 652"/>
                <a:gd name="T79" fmla="*/ 0 h 436"/>
                <a:gd name="T80" fmla="*/ 0 w 652"/>
                <a:gd name="T81" fmla="*/ 0 h 436"/>
                <a:gd name="T82" fmla="*/ 0 w 652"/>
                <a:gd name="T83" fmla="*/ 0 h 436"/>
                <a:gd name="T84" fmla="*/ 0 w 652"/>
                <a:gd name="T85" fmla="*/ 0 h 436"/>
                <a:gd name="T86" fmla="*/ 0 w 652"/>
                <a:gd name="T87" fmla="*/ 0 h 436"/>
                <a:gd name="T88" fmla="*/ 0 w 652"/>
                <a:gd name="T89" fmla="*/ 0 h 436"/>
                <a:gd name="T90" fmla="*/ 0 w 652"/>
                <a:gd name="T91" fmla="*/ 0 h 436"/>
                <a:gd name="T92" fmla="*/ 0 w 652"/>
                <a:gd name="T93" fmla="*/ 0 h 436"/>
                <a:gd name="T94" fmla="*/ 0 w 652"/>
                <a:gd name="T95" fmla="*/ 0 h 436"/>
                <a:gd name="T96" fmla="*/ 0 w 652"/>
                <a:gd name="T97" fmla="*/ 0 h 436"/>
                <a:gd name="T98" fmla="*/ 0 w 652"/>
                <a:gd name="T99" fmla="*/ 0 h 436"/>
                <a:gd name="T100" fmla="*/ 0 w 652"/>
                <a:gd name="T101" fmla="*/ 0 h 436"/>
                <a:gd name="T102" fmla="*/ 0 w 652"/>
                <a:gd name="T103" fmla="*/ 0 h 436"/>
                <a:gd name="T104" fmla="*/ 0 w 652"/>
                <a:gd name="T105" fmla="*/ 0 h 436"/>
                <a:gd name="T106" fmla="*/ 0 w 652"/>
                <a:gd name="T107" fmla="*/ 0 h 436"/>
                <a:gd name="T108" fmla="*/ 0 w 652"/>
                <a:gd name="T109" fmla="*/ 0 h 436"/>
                <a:gd name="T110" fmla="*/ 0 w 652"/>
                <a:gd name="T111" fmla="*/ 0 h 436"/>
                <a:gd name="T112" fmla="*/ 0 w 652"/>
                <a:gd name="T113" fmla="*/ 0 h 436"/>
                <a:gd name="T114" fmla="*/ 0 w 652"/>
                <a:gd name="T115" fmla="*/ 0 h 436"/>
                <a:gd name="T116" fmla="*/ 0 w 652"/>
                <a:gd name="T117" fmla="*/ 0 h 436"/>
                <a:gd name="T118" fmla="*/ 0 w 652"/>
                <a:gd name="T119" fmla="*/ 0 h 4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52"/>
                <a:gd name="T181" fmla="*/ 0 h 436"/>
                <a:gd name="T182" fmla="*/ 652 w 652"/>
                <a:gd name="T183" fmla="*/ 436 h 4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52" h="436">
                  <a:moveTo>
                    <a:pt x="24" y="188"/>
                  </a:moveTo>
                  <a:lnTo>
                    <a:pt x="24" y="165"/>
                  </a:lnTo>
                  <a:lnTo>
                    <a:pt x="23" y="145"/>
                  </a:lnTo>
                  <a:lnTo>
                    <a:pt x="21" y="138"/>
                  </a:lnTo>
                  <a:lnTo>
                    <a:pt x="17" y="131"/>
                  </a:lnTo>
                  <a:lnTo>
                    <a:pt x="15" y="129"/>
                  </a:lnTo>
                  <a:lnTo>
                    <a:pt x="12" y="127"/>
                  </a:lnTo>
                  <a:lnTo>
                    <a:pt x="9" y="125"/>
                  </a:lnTo>
                  <a:lnTo>
                    <a:pt x="4" y="123"/>
                  </a:lnTo>
                  <a:lnTo>
                    <a:pt x="4" y="107"/>
                  </a:lnTo>
                  <a:lnTo>
                    <a:pt x="93" y="107"/>
                  </a:lnTo>
                  <a:lnTo>
                    <a:pt x="93" y="145"/>
                  </a:lnTo>
                  <a:lnTo>
                    <a:pt x="100" y="135"/>
                  </a:lnTo>
                  <a:lnTo>
                    <a:pt x="107" y="126"/>
                  </a:lnTo>
                  <a:lnTo>
                    <a:pt x="117" y="118"/>
                  </a:lnTo>
                  <a:lnTo>
                    <a:pt x="127" y="111"/>
                  </a:lnTo>
                  <a:lnTo>
                    <a:pt x="137" y="104"/>
                  </a:lnTo>
                  <a:lnTo>
                    <a:pt x="148" y="100"/>
                  </a:lnTo>
                  <a:lnTo>
                    <a:pt x="160" y="98"/>
                  </a:lnTo>
                  <a:lnTo>
                    <a:pt x="171" y="96"/>
                  </a:lnTo>
                  <a:lnTo>
                    <a:pt x="176" y="98"/>
                  </a:lnTo>
                  <a:lnTo>
                    <a:pt x="182" y="99"/>
                  </a:lnTo>
                  <a:lnTo>
                    <a:pt x="187" y="101"/>
                  </a:lnTo>
                  <a:lnTo>
                    <a:pt x="191" y="103"/>
                  </a:lnTo>
                  <a:lnTo>
                    <a:pt x="197" y="106"/>
                  </a:lnTo>
                  <a:lnTo>
                    <a:pt x="201" y="109"/>
                  </a:lnTo>
                  <a:lnTo>
                    <a:pt x="205" y="114"/>
                  </a:lnTo>
                  <a:lnTo>
                    <a:pt x="209" y="119"/>
                  </a:lnTo>
                  <a:lnTo>
                    <a:pt x="213" y="126"/>
                  </a:lnTo>
                  <a:lnTo>
                    <a:pt x="216" y="132"/>
                  </a:lnTo>
                  <a:lnTo>
                    <a:pt x="218" y="141"/>
                  </a:lnTo>
                  <a:lnTo>
                    <a:pt x="220" y="149"/>
                  </a:lnTo>
                  <a:lnTo>
                    <a:pt x="223" y="159"/>
                  </a:lnTo>
                  <a:lnTo>
                    <a:pt x="224" y="169"/>
                  </a:lnTo>
                  <a:lnTo>
                    <a:pt x="225" y="181"/>
                  </a:lnTo>
                  <a:lnTo>
                    <a:pt x="225" y="194"/>
                  </a:lnTo>
                  <a:lnTo>
                    <a:pt x="225" y="365"/>
                  </a:lnTo>
                  <a:lnTo>
                    <a:pt x="225" y="379"/>
                  </a:lnTo>
                  <a:lnTo>
                    <a:pt x="226" y="389"/>
                  </a:lnTo>
                  <a:lnTo>
                    <a:pt x="227" y="396"/>
                  </a:lnTo>
                  <a:lnTo>
                    <a:pt x="228" y="400"/>
                  </a:lnTo>
                  <a:lnTo>
                    <a:pt x="231" y="403"/>
                  </a:lnTo>
                  <a:lnTo>
                    <a:pt x="235" y="404"/>
                  </a:lnTo>
                  <a:lnTo>
                    <a:pt x="241" y="406"/>
                  </a:lnTo>
                  <a:lnTo>
                    <a:pt x="249" y="409"/>
                  </a:lnTo>
                  <a:lnTo>
                    <a:pt x="249" y="422"/>
                  </a:lnTo>
                  <a:lnTo>
                    <a:pt x="136" y="422"/>
                  </a:lnTo>
                  <a:lnTo>
                    <a:pt x="136" y="409"/>
                  </a:lnTo>
                  <a:lnTo>
                    <a:pt x="145" y="405"/>
                  </a:lnTo>
                  <a:lnTo>
                    <a:pt x="150" y="401"/>
                  </a:lnTo>
                  <a:lnTo>
                    <a:pt x="155" y="397"/>
                  </a:lnTo>
                  <a:lnTo>
                    <a:pt x="157" y="391"/>
                  </a:lnTo>
                  <a:lnTo>
                    <a:pt x="159" y="379"/>
                  </a:lnTo>
                  <a:lnTo>
                    <a:pt x="159" y="365"/>
                  </a:lnTo>
                  <a:lnTo>
                    <a:pt x="159" y="204"/>
                  </a:lnTo>
                  <a:lnTo>
                    <a:pt x="158" y="188"/>
                  </a:lnTo>
                  <a:lnTo>
                    <a:pt x="156" y="175"/>
                  </a:lnTo>
                  <a:lnTo>
                    <a:pt x="152" y="166"/>
                  </a:lnTo>
                  <a:lnTo>
                    <a:pt x="149" y="158"/>
                  </a:lnTo>
                  <a:lnTo>
                    <a:pt x="144" y="152"/>
                  </a:lnTo>
                  <a:lnTo>
                    <a:pt x="139" y="148"/>
                  </a:lnTo>
                  <a:lnTo>
                    <a:pt x="133" y="147"/>
                  </a:lnTo>
                  <a:lnTo>
                    <a:pt x="128" y="147"/>
                  </a:lnTo>
                  <a:lnTo>
                    <a:pt x="121" y="148"/>
                  </a:lnTo>
                  <a:lnTo>
                    <a:pt x="116" y="152"/>
                  </a:lnTo>
                  <a:lnTo>
                    <a:pt x="110" y="155"/>
                  </a:lnTo>
                  <a:lnTo>
                    <a:pt x="105" y="160"/>
                  </a:lnTo>
                  <a:lnTo>
                    <a:pt x="101" y="165"/>
                  </a:lnTo>
                  <a:lnTo>
                    <a:pt x="97" y="171"/>
                  </a:lnTo>
                  <a:lnTo>
                    <a:pt x="94" y="176"/>
                  </a:lnTo>
                  <a:lnTo>
                    <a:pt x="93" y="183"/>
                  </a:lnTo>
                  <a:lnTo>
                    <a:pt x="93" y="360"/>
                  </a:lnTo>
                  <a:lnTo>
                    <a:pt x="93" y="374"/>
                  </a:lnTo>
                  <a:lnTo>
                    <a:pt x="94" y="384"/>
                  </a:lnTo>
                  <a:lnTo>
                    <a:pt x="95" y="390"/>
                  </a:lnTo>
                  <a:lnTo>
                    <a:pt x="97" y="396"/>
                  </a:lnTo>
                  <a:lnTo>
                    <a:pt x="103" y="402"/>
                  </a:lnTo>
                  <a:lnTo>
                    <a:pt x="112" y="409"/>
                  </a:lnTo>
                  <a:lnTo>
                    <a:pt x="112" y="422"/>
                  </a:lnTo>
                  <a:lnTo>
                    <a:pt x="0" y="422"/>
                  </a:lnTo>
                  <a:lnTo>
                    <a:pt x="0" y="409"/>
                  </a:lnTo>
                  <a:lnTo>
                    <a:pt x="9" y="405"/>
                  </a:lnTo>
                  <a:lnTo>
                    <a:pt x="15" y="401"/>
                  </a:lnTo>
                  <a:lnTo>
                    <a:pt x="20" y="397"/>
                  </a:lnTo>
                  <a:lnTo>
                    <a:pt x="22" y="391"/>
                  </a:lnTo>
                  <a:lnTo>
                    <a:pt x="24" y="379"/>
                  </a:lnTo>
                  <a:lnTo>
                    <a:pt x="24" y="365"/>
                  </a:lnTo>
                  <a:lnTo>
                    <a:pt x="24" y="188"/>
                  </a:lnTo>
                  <a:close/>
                  <a:moveTo>
                    <a:pt x="281" y="371"/>
                  </a:moveTo>
                  <a:lnTo>
                    <a:pt x="281" y="145"/>
                  </a:lnTo>
                  <a:lnTo>
                    <a:pt x="257" y="145"/>
                  </a:lnTo>
                  <a:lnTo>
                    <a:pt x="257" y="123"/>
                  </a:lnTo>
                  <a:lnTo>
                    <a:pt x="269" y="109"/>
                  </a:lnTo>
                  <a:lnTo>
                    <a:pt x="279" y="95"/>
                  </a:lnTo>
                  <a:lnTo>
                    <a:pt x="290" y="80"/>
                  </a:lnTo>
                  <a:lnTo>
                    <a:pt x="299" y="65"/>
                  </a:lnTo>
                  <a:lnTo>
                    <a:pt x="318" y="33"/>
                  </a:lnTo>
                  <a:lnTo>
                    <a:pt x="335" y="0"/>
                  </a:lnTo>
                  <a:lnTo>
                    <a:pt x="347" y="0"/>
                  </a:lnTo>
                  <a:lnTo>
                    <a:pt x="347" y="112"/>
                  </a:lnTo>
                  <a:lnTo>
                    <a:pt x="393" y="112"/>
                  </a:lnTo>
                  <a:lnTo>
                    <a:pt x="393" y="145"/>
                  </a:lnTo>
                  <a:lnTo>
                    <a:pt x="347" y="145"/>
                  </a:lnTo>
                  <a:lnTo>
                    <a:pt x="347" y="354"/>
                  </a:lnTo>
                  <a:lnTo>
                    <a:pt x="347" y="365"/>
                  </a:lnTo>
                  <a:lnTo>
                    <a:pt x="348" y="374"/>
                  </a:lnTo>
                  <a:lnTo>
                    <a:pt x="349" y="382"/>
                  </a:lnTo>
                  <a:lnTo>
                    <a:pt x="351" y="388"/>
                  </a:lnTo>
                  <a:lnTo>
                    <a:pt x="353" y="392"/>
                  </a:lnTo>
                  <a:lnTo>
                    <a:pt x="355" y="396"/>
                  </a:lnTo>
                  <a:lnTo>
                    <a:pt x="358" y="397"/>
                  </a:lnTo>
                  <a:lnTo>
                    <a:pt x="361" y="397"/>
                  </a:lnTo>
                  <a:lnTo>
                    <a:pt x="364" y="396"/>
                  </a:lnTo>
                  <a:lnTo>
                    <a:pt x="368" y="393"/>
                  </a:lnTo>
                  <a:lnTo>
                    <a:pt x="372" y="390"/>
                  </a:lnTo>
                  <a:lnTo>
                    <a:pt x="376" y="386"/>
                  </a:lnTo>
                  <a:lnTo>
                    <a:pt x="385" y="375"/>
                  </a:lnTo>
                  <a:lnTo>
                    <a:pt x="393" y="360"/>
                  </a:lnTo>
                  <a:lnTo>
                    <a:pt x="404" y="371"/>
                  </a:lnTo>
                  <a:lnTo>
                    <a:pt x="394" y="389"/>
                  </a:lnTo>
                  <a:lnTo>
                    <a:pt x="385" y="404"/>
                  </a:lnTo>
                  <a:lnTo>
                    <a:pt x="379" y="411"/>
                  </a:lnTo>
                  <a:lnTo>
                    <a:pt x="374" y="416"/>
                  </a:lnTo>
                  <a:lnTo>
                    <a:pt x="370" y="422"/>
                  </a:lnTo>
                  <a:lnTo>
                    <a:pt x="364" y="425"/>
                  </a:lnTo>
                  <a:lnTo>
                    <a:pt x="359" y="429"/>
                  </a:lnTo>
                  <a:lnTo>
                    <a:pt x="353" y="431"/>
                  </a:lnTo>
                  <a:lnTo>
                    <a:pt x="348" y="433"/>
                  </a:lnTo>
                  <a:lnTo>
                    <a:pt x="344" y="435"/>
                  </a:lnTo>
                  <a:lnTo>
                    <a:pt x="338" y="436"/>
                  </a:lnTo>
                  <a:lnTo>
                    <a:pt x="333" y="436"/>
                  </a:lnTo>
                  <a:lnTo>
                    <a:pt x="328" y="436"/>
                  </a:lnTo>
                  <a:lnTo>
                    <a:pt x="324" y="435"/>
                  </a:lnTo>
                  <a:lnTo>
                    <a:pt x="314" y="431"/>
                  </a:lnTo>
                  <a:lnTo>
                    <a:pt x="307" y="426"/>
                  </a:lnTo>
                  <a:lnTo>
                    <a:pt x="299" y="419"/>
                  </a:lnTo>
                  <a:lnTo>
                    <a:pt x="293" y="412"/>
                  </a:lnTo>
                  <a:lnTo>
                    <a:pt x="289" y="403"/>
                  </a:lnTo>
                  <a:lnTo>
                    <a:pt x="284" y="392"/>
                  </a:lnTo>
                  <a:lnTo>
                    <a:pt x="282" y="382"/>
                  </a:lnTo>
                  <a:lnTo>
                    <a:pt x="281" y="371"/>
                  </a:lnTo>
                  <a:close/>
                  <a:moveTo>
                    <a:pt x="537" y="103"/>
                  </a:moveTo>
                  <a:lnTo>
                    <a:pt x="523" y="103"/>
                  </a:lnTo>
                  <a:lnTo>
                    <a:pt x="507" y="106"/>
                  </a:lnTo>
                  <a:lnTo>
                    <a:pt x="498" y="108"/>
                  </a:lnTo>
                  <a:lnTo>
                    <a:pt x="490" y="111"/>
                  </a:lnTo>
                  <a:lnTo>
                    <a:pt x="482" y="114"/>
                  </a:lnTo>
                  <a:lnTo>
                    <a:pt x="474" y="118"/>
                  </a:lnTo>
                  <a:lnTo>
                    <a:pt x="467" y="122"/>
                  </a:lnTo>
                  <a:lnTo>
                    <a:pt x="459" y="128"/>
                  </a:lnTo>
                  <a:lnTo>
                    <a:pt x="454" y="133"/>
                  </a:lnTo>
                  <a:lnTo>
                    <a:pt x="448" y="141"/>
                  </a:lnTo>
                  <a:lnTo>
                    <a:pt x="443" y="148"/>
                  </a:lnTo>
                  <a:lnTo>
                    <a:pt x="440" y="157"/>
                  </a:lnTo>
                  <a:lnTo>
                    <a:pt x="438" y="167"/>
                  </a:lnTo>
                  <a:lnTo>
                    <a:pt x="438" y="176"/>
                  </a:lnTo>
                  <a:lnTo>
                    <a:pt x="438" y="187"/>
                  </a:lnTo>
                  <a:lnTo>
                    <a:pt x="440" y="197"/>
                  </a:lnTo>
                  <a:lnTo>
                    <a:pt x="443" y="204"/>
                  </a:lnTo>
                  <a:lnTo>
                    <a:pt x="447" y="211"/>
                  </a:lnTo>
                  <a:lnTo>
                    <a:pt x="453" y="216"/>
                  </a:lnTo>
                  <a:lnTo>
                    <a:pt x="458" y="221"/>
                  </a:lnTo>
                  <a:lnTo>
                    <a:pt x="463" y="223"/>
                  </a:lnTo>
                  <a:lnTo>
                    <a:pt x="470" y="224"/>
                  </a:lnTo>
                  <a:lnTo>
                    <a:pt x="475" y="225"/>
                  </a:lnTo>
                  <a:lnTo>
                    <a:pt x="482" y="223"/>
                  </a:lnTo>
                  <a:lnTo>
                    <a:pt x="487" y="221"/>
                  </a:lnTo>
                  <a:lnTo>
                    <a:pt x="492" y="217"/>
                  </a:lnTo>
                  <a:lnTo>
                    <a:pt x="496" y="212"/>
                  </a:lnTo>
                  <a:lnTo>
                    <a:pt x="499" y="206"/>
                  </a:lnTo>
                  <a:lnTo>
                    <a:pt x="501" y="197"/>
                  </a:lnTo>
                  <a:lnTo>
                    <a:pt x="502" y="188"/>
                  </a:lnTo>
                  <a:lnTo>
                    <a:pt x="501" y="183"/>
                  </a:lnTo>
                  <a:lnTo>
                    <a:pt x="500" y="177"/>
                  </a:lnTo>
                  <a:lnTo>
                    <a:pt x="498" y="173"/>
                  </a:lnTo>
                  <a:lnTo>
                    <a:pt x="496" y="169"/>
                  </a:lnTo>
                  <a:lnTo>
                    <a:pt x="492" y="159"/>
                  </a:lnTo>
                  <a:lnTo>
                    <a:pt x="487" y="150"/>
                  </a:lnTo>
                  <a:lnTo>
                    <a:pt x="485" y="147"/>
                  </a:lnTo>
                  <a:lnTo>
                    <a:pt x="485" y="143"/>
                  </a:lnTo>
                  <a:lnTo>
                    <a:pt x="485" y="139"/>
                  </a:lnTo>
                  <a:lnTo>
                    <a:pt x="486" y="134"/>
                  </a:lnTo>
                  <a:lnTo>
                    <a:pt x="489" y="130"/>
                  </a:lnTo>
                  <a:lnTo>
                    <a:pt x="493" y="127"/>
                  </a:lnTo>
                  <a:lnTo>
                    <a:pt x="499" y="122"/>
                  </a:lnTo>
                  <a:lnTo>
                    <a:pt x="507" y="118"/>
                  </a:lnTo>
                  <a:lnTo>
                    <a:pt x="520" y="117"/>
                  </a:lnTo>
                  <a:lnTo>
                    <a:pt x="530" y="118"/>
                  </a:lnTo>
                  <a:lnTo>
                    <a:pt x="535" y="119"/>
                  </a:lnTo>
                  <a:lnTo>
                    <a:pt x="539" y="120"/>
                  </a:lnTo>
                  <a:lnTo>
                    <a:pt x="543" y="122"/>
                  </a:lnTo>
                  <a:lnTo>
                    <a:pt x="547" y="125"/>
                  </a:lnTo>
                  <a:lnTo>
                    <a:pt x="549" y="128"/>
                  </a:lnTo>
                  <a:lnTo>
                    <a:pt x="551" y="131"/>
                  </a:lnTo>
                  <a:lnTo>
                    <a:pt x="553" y="135"/>
                  </a:lnTo>
                  <a:lnTo>
                    <a:pt x="554" y="140"/>
                  </a:lnTo>
                  <a:lnTo>
                    <a:pt x="556" y="149"/>
                  </a:lnTo>
                  <a:lnTo>
                    <a:pt x="557" y="160"/>
                  </a:lnTo>
                  <a:lnTo>
                    <a:pt x="557" y="231"/>
                  </a:lnTo>
                  <a:lnTo>
                    <a:pt x="532" y="240"/>
                  </a:lnTo>
                  <a:lnTo>
                    <a:pt x="508" y="251"/>
                  </a:lnTo>
                  <a:lnTo>
                    <a:pt x="496" y="257"/>
                  </a:lnTo>
                  <a:lnTo>
                    <a:pt x="485" y="264"/>
                  </a:lnTo>
                  <a:lnTo>
                    <a:pt x="474" y="271"/>
                  </a:lnTo>
                  <a:lnTo>
                    <a:pt x="465" y="279"/>
                  </a:lnTo>
                  <a:lnTo>
                    <a:pt x="456" y="288"/>
                  </a:lnTo>
                  <a:lnTo>
                    <a:pt x="447" y="296"/>
                  </a:lnTo>
                  <a:lnTo>
                    <a:pt x="441" y="306"/>
                  </a:lnTo>
                  <a:lnTo>
                    <a:pt x="434" y="316"/>
                  </a:lnTo>
                  <a:lnTo>
                    <a:pt x="430" y="327"/>
                  </a:lnTo>
                  <a:lnTo>
                    <a:pt x="427" y="337"/>
                  </a:lnTo>
                  <a:lnTo>
                    <a:pt x="426" y="348"/>
                  </a:lnTo>
                  <a:lnTo>
                    <a:pt x="426" y="360"/>
                  </a:lnTo>
                  <a:lnTo>
                    <a:pt x="427" y="376"/>
                  </a:lnTo>
                  <a:lnTo>
                    <a:pt x="430" y="389"/>
                  </a:lnTo>
                  <a:lnTo>
                    <a:pt x="434" y="401"/>
                  </a:lnTo>
                  <a:lnTo>
                    <a:pt x="440" y="411"/>
                  </a:lnTo>
                  <a:lnTo>
                    <a:pt x="446" y="418"/>
                  </a:lnTo>
                  <a:lnTo>
                    <a:pt x="454" y="424"/>
                  </a:lnTo>
                  <a:lnTo>
                    <a:pt x="462" y="428"/>
                  </a:lnTo>
                  <a:lnTo>
                    <a:pt x="472" y="430"/>
                  </a:lnTo>
                  <a:lnTo>
                    <a:pt x="482" y="431"/>
                  </a:lnTo>
                  <a:lnTo>
                    <a:pt x="493" y="430"/>
                  </a:lnTo>
                  <a:lnTo>
                    <a:pt x="502" y="427"/>
                  </a:lnTo>
                  <a:lnTo>
                    <a:pt x="514" y="423"/>
                  </a:lnTo>
                  <a:lnTo>
                    <a:pt x="525" y="417"/>
                  </a:lnTo>
                  <a:lnTo>
                    <a:pt x="536" y="410"/>
                  </a:lnTo>
                  <a:lnTo>
                    <a:pt x="547" y="402"/>
                  </a:lnTo>
                  <a:lnTo>
                    <a:pt x="557" y="391"/>
                  </a:lnTo>
                  <a:lnTo>
                    <a:pt x="560" y="399"/>
                  </a:lnTo>
                  <a:lnTo>
                    <a:pt x="562" y="404"/>
                  </a:lnTo>
                  <a:lnTo>
                    <a:pt x="565" y="410"/>
                  </a:lnTo>
                  <a:lnTo>
                    <a:pt x="568" y="415"/>
                  </a:lnTo>
                  <a:lnTo>
                    <a:pt x="571" y="418"/>
                  </a:lnTo>
                  <a:lnTo>
                    <a:pt x="575" y="422"/>
                  </a:lnTo>
                  <a:lnTo>
                    <a:pt x="578" y="425"/>
                  </a:lnTo>
                  <a:lnTo>
                    <a:pt x="582" y="426"/>
                  </a:lnTo>
                  <a:lnTo>
                    <a:pt x="590" y="429"/>
                  </a:lnTo>
                  <a:lnTo>
                    <a:pt x="598" y="429"/>
                  </a:lnTo>
                  <a:lnTo>
                    <a:pt x="607" y="428"/>
                  </a:lnTo>
                  <a:lnTo>
                    <a:pt x="615" y="426"/>
                  </a:lnTo>
                  <a:lnTo>
                    <a:pt x="623" y="423"/>
                  </a:lnTo>
                  <a:lnTo>
                    <a:pt x="631" y="418"/>
                  </a:lnTo>
                  <a:lnTo>
                    <a:pt x="637" y="414"/>
                  </a:lnTo>
                  <a:lnTo>
                    <a:pt x="643" y="410"/>
                  </a:lnTo>
                  <a:lnTo>
                    <a:pt x="647" y="405"/>
                  </a:lnTo>
                  <a:lnTo>
                    <a:pt x="651" y="401"/>
                  </a:lnTo>
                  <a:lnTo>
                    <a:pt x="652" y="399"/>
                  </a:lnTo>
                  <a:lnTo>
                    <a:pt x="652" y="397"/>
                  </a:lnTo>
                  <a:lnTo>
                    <a:pt x="646" y="381"/>
                  </a:lnTo>
                  <a:lnTo>
                    <a:pt x="642" y="385"/>
                  </a:lnTo>
                  <a:lnTo>
                    <a:pt x="637" y="387"/>
                  </a:lnTo>
                  <a:lnTo>
                    <a:pt x="633" y="389"/>
                  </a:lnTo>
                  <a:lnTo>
                    <a:pt x="630" y="389"/>
                  </a:lnTo>
                  <a:lnTo>
                    <a:pt x="627" y="387"/>
                  </a:lnTo>
                  <a:lnTo>
                    <a:pt x="624" y="383"/>
                  </a:lnTo>
                  <a:lnTo>
                    <a:pt x="623" y="375"/>
                  </a:lnTo>
                  <a:lnTo>
                    <a:pt x="622" y="365"/>
                  </a:lnTo>
                  <a:lnTo>
                    <a:pt x="622" y="214"/>
                  </a:lnTo>
                  <a:lnTo>
                    <a:pt x="623" y="201"/>
                  </a:lnTo>
                  <a:lnTo>
                    <a:pt x="623" y="188"/>
                  </a:lnTo>
                  <a:lnTo>
                    <a:pt x="622" y="176"/>
                  </a:lnTo>
                  <a:lnTo>
                    <a:pt x="621" y="166"/>
                  </a:lnTo>
                  <a:lnTo>
                    <a:pt x="619" y="156"/>
                  </a:lnTo>
                  <a:lnTo>
                    <a:pt x="617" y="146"/>
                  </a:lnTo>
                  <a:lnTo>
                    <a:pt x="614" y="139"/>
                  </a:lnTo>
                  <a:lnTo>
                    <a:pt x="609" y="131"/>
                  </a:lnTo>
                  <a:lnTo>
                    <a:pt x="604" y="125"/>
                  </a:lnTo>
                  <a:lnTo>
                    <a:pt x="597" y="118"/>
                  </a:lnTo>
                  <a:lnTo>
                    <a:pt x="590" y="114"/>
                  </a:lnTo>
                  <a:lnTo>
                    <a:pt x="582" y="109"/>
                  </a:lnTo>
                  <a:lnTo>
                    <a:pt x="573" y="106"/>
                  </a:lnTo>
                  <a:lnTo>
                    <a:pt x="562" y="104"/>
                  </a:lnTo>
                  <a:lnTo>
                    <a:pt x="550" y="103"/>
                  </a:lnTo>
                  <a:lnTo>
                    <a:pt x="537" y="103"/>
                  </a:lnTo>
                  <a:close/>
                  <a:moveTo>
                    <a:pt x="557" y="354"/>
                  </a:moveTo>
                  <a:lnTo>
                    <a:pt x="549" y="364"/>
                  </a:lnTo>
                  <a:lnTo>
                    <a:pt x="541" y="372"/>
                  </a:lnTo>
                  <a:lnTo>
                    <a:pt x="534" y="377"/>
                  </a:lnTo>
                  <a:lnTo>
                    <a:pt x="527" y="381"/>
                  </a:lnTo>
                  <a:lnTo>
                    <a:pt x="522" y="382"/>
                  </a:lnTo>
                  <a:lnTo>
                    <a:pt x="516" y="382"/>
                  </a:lnTo>
                  <a:lnTo>
                    <a:pt x="512" y="381"/>
                  </a:lnTo>
                  <a:lnTo>
                    <a:pt x="509" y="377"/>
                  </a:lnTo>
                  <a:lnTo>
                    <a:pt x="505" y="374"/>
                  </a:lnTo>
                  <a:lnTo>
                    <a:pt x="502" y="370"/>
                  </a:lnTo>
                  <a:lnTo>
                    <a:pt x="500" y="363"/>
                  </a:lnTo>
                  <a:lnTo>
                    <a:pt x="498" y="358"/>
                  </a:lnTo>
                  <a:lnTo>
                    <a:pt x="496" y="345"/>
                  </a:lnTo>
                  <a:lnTo>
                    <a:pt x="495" y="332"/>
                  </a:lnTo>
                  <a:lnTo>
                    <a:pt x="496" y="321"/>
                  </a:lnTo>
                  <a:lnTo>
                    <a:pt x="499" y="310"/>
                  </a:lnTo>
                  <a:lnTo>
                    <a:pt x="505" y="298"/>
                  </a:lnTo>
                  <a:lnTo>
                    <a:pt x="511" y="287"/>
                  </a:lnTo>
                  <a:lnTo>
                    <a:pt x="521" y="276"/>
                  </a:lnTo>
                  <a:lnTo>
                    <a:pt x="532" y="266"/>
                  </a:lnTo>
                  <a:lnTo>
                    <a:pt x="537" y="262"/>
                  </a:lnTo>
                  <a:lnTo>
                    <a:pt x="543" y="257"/>
                  </a:lnTo>
                  <a:lnTo>
                    <a:pt x="550" y="255"/>
                  </a:lnTo>
                  <a:lnTo>
                    <a:pt x="557" y="252"/>
                  </a:lnTo>
                  <a:lnTo>
                    <a:pt x="557" y="3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12" name="Obrázek 14" descr="logocr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3724276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0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pPr algn="ctr"/>
            <a:r>
              <a:rPr lang="ka-GE" dirty="0" smtClean="0"/>
              <a:t>კლასიფიკაცია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ka-GE" dirty="0" smtClean="0"/>
              <a:t>საშიშროების კლასი</a:t>
            </a:r>
            <a:endParaRPr lang="cs-CZ" dirty="0"/>
          </a:p>
          <a:p>
            <a:pPr>
              <a:buClr>
                <a:srgbClr val="FF0000"/>
              </a:buClr>
            </a:pPr>
            <a:r>
              <a:rPr lang="ka-GE" dirty="0" smtClean="0"/>
              <a:t>ფიზიკური საშიშიროების ხასიათი, საშიშროება ჯანმრთელობისთვის </a:t>
            </a:r>
            <a:r>
              <a:rPr lang="ka-GE" dirty="0"/>
              <a:t>ან </a:t>
            </a:r>
            <a:r>
              <a:rPr lang="ka-GE" dirty="0" smtClean="0"/>
              <a:t> გარემოსთვის</a:t>
            </a:r>
            <a:endParaRPr lang="ka-GE" dirty="0"/>
          </a:p>
          <a:p>
            <a:pPr>
              <a:buClr>
                <a:srgbClr val="FF0000"/>
              </a:buClr>
            </a:pPr>
            <a:r>
              <a:rPr lang="ka-GE" dirty="0"/>
              <a:t>მაგალითად, </a:t>
            </a:r>
            <a:r>
              <a:rPr lang="ka-GE" dirty="0" smtClean="0"/>
              <a:t>აალება</a:t>
            </a:r>
            <a:r>
              <a:rPr lang="cs-CZ" dirty="0" smtClean="0"/>
              <a:t>, </a:t>
            </a:r>
            <a:r>
              <a:rPr lang="ka-GE" dirty="0" smtClean="0"/>
              <a:t>ტუტიანობა, კარცენოგენურობა და სხვა </a:t>
            </a:r>
            <a:endParaRPr lang="cs-CZ" dirty="0" smtClean="0"/>
          </a:p>
          <a:p>
            <a:pPr marL="0" indent="0">
              <a:buClr>
                <a:srgbClr val="FF0000"/>
              </a:buClr>
              <a:buNone/>
            </a:pPr>
            <a:endParaRPr lang="ka-GE" dirty="0" smtClean="0"/>
          </a:p>
          <a:p>
            <a:pPr marL="0" indent="0">
              <a:buClr>
                <a:srgbClr val="FF0000"/>
              </a:buClr>
              <a:buNone/>
            </a:pPr>
            <a:r>
              <a:rPr lang="ka-GE" dirty="0" smtClean="0"/>
              <a:t>კატეგორიები</a:t>
            </a:r>
            <a:endParaRPr lang="cs-CZ" dirty="0" smtClean="0"/>
          </a:p>
          <a:p>
            <a:pPr>
              <a:buClr>
                <a:srgbClr val="FF0000"/>
              </a:buClr>
            </a:pPr>
            <a:r>
              <a:rPr lang="ka-GE" dirty="0" smtClean="0"/>
              <a:t>საშიშროების დონე</a:t>
            </a:r>
            <a:endParaRPr lang="cs-CZ" dirty="0" smtClean="0"/>
          </a:p>
          <a:p>
            <a:pPr>
              <a:buClr>
                <a:srgbClr val="FF0000"/>
              </a:buClr>
            </a:pPr>
            <a:r>
              <a:rPr lang="ka-GE" dirty="0" smtClean="0"/>
              <a:t>ციფრი, ასო, </a:t>
            </a:r>
            <a:r>
              <a:rPr lang="ka-GE" dirty="0"/>
              <a:t>ან </a:t>
            </a:r>
            <a:r>
              <a:rPr lang="ka-GE" dirty="0" smtClean="0"/>
              <a:t>ორივე</a:t>
            </a:r>
            <a:endParaRPr lang="cs-CZ" dirty="0" smtClean="0"/>
          </a:p>
          <a:p>
            <a:pPr>
              <a:buClr>
                <a:srgbClr val="FF0000"/>
              </a:buClr>
            </a:pPr>
            <a:r>
              <a:rPr lang="ka-GE" dirty="0" smtClean="0"/>
              <a:t>მაგ.:</a:t>
            </a:r>
            <a:r>
              <a:rPr lang="cs-CZ" dirty="0" smtClean="0"/>
              <a:t> </a:t>
            </a:r>
            <a:r>
              <a:rPr lang="cs-CZ" dirty="0" err="1" smtClean="0"/>
              <a:t>Acute</a:t>
            </a:r>
            <a:r>
              <a:rPr lang="cs-CZ" dirty="0" smtClean="0"/>
              <a:t> </a:t>
            </a:r>
            <a:r>
              <a:rPr lang="cs-CZ" dirty="0" err="1" smtClean="0"/>
              <a:t>Tox</a:t>
            </a:r>
            <a:r>
              <a:rPr lang="cs-CZ" dirty="0" smtClean="0"/>
              <a:t>. </a:t>
            </a:r>
            <a:r>
              <a:rPr lang="cs-CZ" b="1" dirty="0" smtClean="0">
                <a:solidFill>
                  <a:srgbClr val="FF0000"/>
                </a:solidFill>
              </a:rPr>
              <a:t>4</a:t>
            </a:r>
            <a:r>
              <a:rPr lang="cs-CZ" dirty="0" smtClean="0"/>
              <a:t>, </a:t>
            </a:r>
            <a:r>
              <a:rPr lang="cs-CZ" dirty="0" err="1" smtClean="0"/>
              <a:t>Org</a:t>
            </a:r>
            <a:r>
              <a:rPr lang="cs-CZ" dirty="0" smtClean="0"/>
              <a:t>. </a:t>
            </a:r>
            <a:r>
              <a:rPr lang="cs-CZ" dirty="0" err="1" smtClean="0"/>
              <a:t>Perox</a:t>
            </a:r>
            <a:r>
              <a:rPr lang="cs-CZ" dirty="0" smtClean="0"/>
              <a:t>. </a:t>
            </a:r>
            <a:r>
              <a:rPr lang="cs-CZ" b="1" dirty="0" smtClean="0">
                <a:solidFill>
                  <a:srgbClr val="FF0000"/>
                </a:solidFill>
              </a:rPr>
              <a:t>C</a:t>
            </a:r>
            <a:r>
              <a:rPr lang="cs-CZ" dirty="0" smtClean="0"/>
              <a:t>, </a:t>
            </a:r>
            <a:r>
              <a:rPr lang="cs-CZ" dirty="0" err="1" smtClean="0"/>
              <a:t>Muta</a:t>
            </a:r>
            <a:r>
              <a:rPr lang="cs-CZ" dirty="0" smtClean="0"/>
              <a:t>. </a:t>
            </a:r>
            <a:r>
              <a:rPr lang="cs-CZ" b="1" dirty="0" smtClean="0">
                <a:solidFill>
                  <a:srgbClr val="FF0000"/>
                </a:solidFill>
              </a:rPr>
              <a:t>1A</a:t>
            </a:r>
          </a:p>
          <a:p>
            <a:pPr>
              <a:buClr>
                <a:srgbClr val="FF0000"/>
              </a:buClr>
            </a:pPr>
            <a:endParaRPr lang="cs-CZ" dirty="0"/>
          </a:p>
          <a:p>
            <a:pPr marL="0" indent="0">
              <a:buClr>
                <a:srgbClr val="FF0000"/>
              </a:buClr>
              <a:buNone/>
            </a:pPr>
            <a:r>
              <a:rPr lang="cs-CZ" dirty="0" smtClean="0"/>
              <a:t>H-</a:t>
            </a:r>
            <a:r>
              <a:rPr lang="ka-GE" dirty="0" smtClean="0"/>
              <a:t>ფრაზა</a:t>
            </a:r>
            <a:endParaRPr lang="cs-CZ" dirty="0" smtClean="0"/>
          </a:p>
          <a:p>
            <a:pPr>
              <a:buClr>
                <a:srgbClr val="FF0000"/>
              </a:buClr>
            </a:pPr>
            <a:r>
              <a:rPr lang="ka-GE" dirty="0" smtClean="0"/>
              <a:t>სამნიშნიანი კოდი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6926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837" y="116632"/>
            <a:ext cx="8229600" cy="720080"/>
          </a:xfrm>
        </p:spPr>
        <p:txBody>
          <a:bodyPr/>
          <a:lstStyle/>
          <a:p>
            <a:pPr algn="ctr"/>
            <a:r>
              <a:rPr lang="cs-CZ" dirty="0" smtClean="0"/>
              <a:t>CLP</a:t>
            </a:r>
            <a:r>
              <a:rPr lang="ka-GE" dirty="0" smtClean="0"/>
              <a:t> რეგულაცია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446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a-GE" sz="1800" b="1" dirty="0" smtClean="0">
                <a:solidFill>
                  <a:srgbClr val="FF0000"/>
                </a:solidFill>
              </a:rPr>
              <a:t>დანართი</a:t>
            </a:r>
            <a:r>
              <a:rPr lang="cs-CZ" sz="1800" b="1" dirty="0" smtClean="0">
                <a:solidFill>
                  <a:srgbClr val="FF0000"/>
                </a:solidFill>
              </a:rPr>
              <a:t> II</a:t>
            </a:r>
          </a:p>
          <a:p>
            <a:pPr marL="0" indent="0" algn="ctr">
              <a:buNone/>
            </a:pPr>
            <a:r>
              <a:rPr lang="ka-GE" sz="1800" b="1" dirty="0" smtClean="0"/>
              <a:t>ზოგიერთი ნივთიერებებისა </a:t>
            </a:r>
            <a:r>
              <a:rPr lang="ka-GE" sz="1800" b="1" dirty="0"/>
              <a:t>და ნარევების ეტიკეტირებისა და შეფუთვის სპეციფიკური </a:t>
            </a:r>
            <a:r>
              <a:rPr lang="ka-GE" sz="1800" b="1" dirty="0" smtClean="0"/>
              <a:t>წესები</a:t>
            </a:r>
          </a:p>
          <a:p>
            <a:pPr marL="0" indent="0">
              <a:buNone/>
            </a:pPr>
            <a:r>
              <a:rPr lang="ka-GE" sz="1800" dirty="0" smtClean="0">
                <a:solidFill>
                  <a:srgbClr val="0000FF"/>
                </a:solidFill>
              </a:rPr>
              <a:t>ეს </a:t>
            </a:r>
            <a:r>
              <a:rPr lang="ka-GE" sz="1800" dirty="0">
                <a:solidFill>
                  <a:srgbClr val="0000FF"/>
                </a:solidFill>
              </a:rPr>
              <a:t>დანართი შედგება ხუთი </a:t>
            </a:r>
            <a:r>
              <a:rPr lang="ka-GE" sz="1800" dirty="0" smtClean="0">
                <a:solidFill>
                  <a:srgbClr val="0000FF"/>
                </a:solidFill>
              </a:rPr>
              <a:t>ნაწილისგან</a:t>
            </a:r>
            <a:r>
              <a:rPr lang="ka-GE" sz="1800" dirty="0">
                <a:solidFill>
                  <a:srgbClr val="0000FF"/>
                </a:solidFill>
              </a:rPr>
              <a:t>:</a:t>
            </a:r>
          </a:p>
          <a:p>
            <a:pPr>
              <a:buBlip>
                <a:blip r:embed="rId3"/>
              </a:buBlip>
            </a:pPr>
            <a:r>
              <a:rPr lang="ka-GE" sz="1800" b="1" dirty="0">
                <a:solidFill>
                  <a:srgbClr val="0000FF"/>
                </a:solidFill>
              </a:rPr>
              <a:t>ნაწილი </a:t>
            </a:r>
            <a:r>
              <a:rPr lang="ka-GE" sz="1800" b="1" dirty="0" smtClean="0">
                <a:solidFill>
                  <a:srgbClr val="0000FF"/>
                </a:solidFill>
              </a:rPr>
              <a:t>1:  </a:t>
            </a:r>
            <a:r>
              <a:rPr lang="ka-GE" sz="1800" dirty="0" smtClean="0">
                <a:solidFill>
                  <a:srgbClr val="0000FF"/>
                </a:solidFill>
              </a:rPr>
              <a:t>მოიცავს სპეციფიკურ წესებს ზოგიერთი კლასიფიცირებული </a:t>
            </a:r>
            <a:r>
              <a:rPr lang="ka-GE" sz="1800" dirty="0">
                <a:solidFill>
                  <a:srgbClr val="0000FF"/>
                </a:solidFill>
              </a:rPr>
              <a:t>ნივთიერებებისა და ნარევებისათვის </a:t>
            </a:r>
            <a:r>
              <a:rPr lang="ka-GE" sz="1800" dirty="0">
                <a:solidFill>
                  <a:srgbClr val="FF0000"/>
                </a:solidFill>
              </a:rPr>
              <a:t>(</a:t>
            </a:r>
            <a:r>
              <a:rPr lang="cs-CZ" sz="1800" dirty="0">
                <a:solidFill>
                  <a:srgbClr val="FF0000"/>
                </a:solidFill>
              </a:rPr>
              <a:t>EUH0 ..)</a:t>
            </a:r>
          </a:p>
          <a:p>
            <a:pPr>
              <a:buBlip>
                <a:blip r:embed="rId3"/>
              </a:buBlip>
            </a:pPr>
            <a:r>
              <a:rPr lang="ka-GE" sz="1800" b="1" dirty="0" smtClean="0">
                <a:solidFill>
                  <a:srgbClr val="0000FF"/>
                </a:solidFill>
              </a:rPr>
              <a:t>ნაწილი 2: </a:t>
            </a:r>
            <a:r>
              <a:rPr lang="ka-GE" sz="1800" dirty="0">
                <a:solidFill>
                  <a:srgbClr val="0000FF"/>
                </a:solidFill>
              </a:rPr>
              <a:t>ადგენს </a:t>
            </a:r>
            <a:r>
              <a:rPr lang="ka-GE" sz="1800" dirty="0" smtClean="0">
                <a:solidFill>
                  <a:srgbClr val="0000FF"/>
                </a:solidFill>
              </a:rPr>
              <a:t>წესებს დამატებითი სტანდარტული ფრაზებისთვის საშიშროების </a:t>
            </a:r>
            <a:r>
              <a:rPr lang="ka-GE" sz="1800" dirty="0">
                <a:solidFill>
                  <a:srgbClr val="0000FF"/>
                </a:solidFill>
              </a:rPr>
              <a:t>შესახებ, რომლებიც </a:t>
            </a:r>
            <a:r>
              <a:rPr lang="ka-GE" sz="1800" dirty="0" smtClean="0">
                <a:solidFill>
                  <a:srgbClr val="0000FF"/>
                </a:solidFill>
              </a:rPr>
              <a:t>ზოგიერთი </a:t>
            </a:r>
            <a:r>
              <a:rPr lang="ka-GE" sz="1800" dirty="0">
                <a:solidFill>
                  <a:srgbClr val="0000FF"/>
                </a:solidFill>
              </a:rPr>
              <a:t>ნარევების </a:t>
            </a:r>
            <a:r>
              <a:rPr lang="ka-GE" sz="1800" dirty="0" smtClean="0">
                <a:solidFill>
                  <a:srgbClr val="0000FF"/>
                </a:solidFill>
              </a:rPr>
              <a:t>ეტიკეტებზე განთავსდებიან </a:t>
            </a:r>
            <a:r>
              <a:rPr lang="ka-GE" sz="1800" dirty="0">
                <a:solidFill>
                  <a:srgbClr val="FF0000"/>
                </a:solidFill>
              </a:rPr>
              <a:t>(</a:t>
            </a:r>
            <a:r>
              <a:rPr lang="cs-CZ" sz="1800" dirty="0">
                <a:solidFill>
                  <a:srgbClr val="FF0000"/>
                </a:solidFill>
              </a:rPr>
              <a:t>EUH2 ..)</a:t>
            </a:r>
          </a:p>
          <a:p>
            <a:pPr>
              <a:buBlip>
                <a:blip r:embed="rId3"/>
              </a:buBlip>
            </a:pPr>
            <a:r>
              <a:rPr lang="ka-GE" sz="1800" b="1" dirty="0" smtClean="0">
                <a:solidFill>
                  <a:srgbClr val="0000FF"/>
                </a:solidFill>
              </a:rPr>
              <a:t>ნაწილი 3: </a:t>
            </a:r>
            <a:r>
              <a:rPr lang="ka-GE" sz="1800" dirty="0" smtClean="0">
                <a:solidFill>
                  <a:srgbClr val="0000FF"/>
                </a:solidFill>
              </a:rPr>
              <a:t>ადგენს </a:t>
            </a:r>
            <a:r>
              <a:rPr lang="ka-GE" sz="1800" dirty="0">
                <a:solidFill>
                  <a:srgbClr val="0000FF"/>
                </a:solidFill>
              </a:rPr>
              <a:t>სპეციფიკურ რეგულაციებს </a:t>
            </a:r>
            <a:r>
              <a:rPr lang="ka-GE" sz="1800" dirty="0" smtClean="0">
                <a:solidFill>
                  <a:srgbClr val="0000FF"/>
                </a:solidFill>
              </a:rPr>
              <a:t>შეფუთვებისთვის </a:t>
            </a:r>
            <a:r>
              <a:rPr lang="ka-GE" sz="1800" dirty="0" smtClean="0">
                <a:solidFill>
                  <a:srgbClr val="FF0000"/>
                </a:solidFill>
              </a:rPr>
              <a:t>(სპეციალური საცობები/სახურავები, რათა ბავშვებმა არ გახსნან, ხელშესახები გამაფრთხილებელი ნიშნები</a:t>
            </a:r>
            <a:r>
              <a:rPr lang="ka-GE" sz="1800" dirty="0">
                <a:solidFill>
                  <a:srgbClr val="FF0000"/>
                </a:solidFill>
              </a:rPr>
              <a:t>, </a:t>
            </a:r>
            <a:r>
              <a:rPr lang="ka-GE" sz="1800" dirty="0" smtClean="0">
                <a:solidFill>
                  <a:srgbClr val="FF0000"/>
                </a:solidFill>
              </a:rPr>
              <a:t>დეტერგენტების  პაკეტები, რომლებიც ბუნებრივად იშლება)</a:t>
            </a:r>
            <a:endParaRPr lang="ka-GE" sz="1800" dirty="0">
              <a:solidFill>
                <a:srgbClr val="0000FF"/>
              </a:solidFill>
            </a:endParaRPr>
          </a:p>
          <a:p>
            <a:pPr>
              <a:buBlip>
                <a:blip r:embed="rId3"/>
              </a:buBlip>
            </a:pPr>
            <a:r>
              <a:rPr lang="ka-GE" sz="1800" b="1" dirty="0">
                <a:solidFill>
                  <a:srgbClr val="0000FF"/>
                </a:solidFill>
              </a:rPr>
              <a:t>ნაწილი 4</a:t>
            </a:r>
            <a:r>
              <a:rPr lang="ka-GE" sz="1800" b="1" dirty="0" smtClean="0">
                <a:solidFill>
                  <a:srgbClr val="0000FF"/>
                </a:solidFill>
              </a:rPr>
              <a:t>: </a:t>
            </a:r>
            <a:r>
              <a:rPr lang="ka-GE" sz="1800" dirty="0" smtClean="0">
                <a:solidFill>
                  <a:srgbClr val="0000FF"/>
                </a:solidFill>
              </a:rPr>
              <a:t>ადგენს სპეციფიკურ წესებს </a:t>
            </a:r>
            <a:r>
              <a:rPr lang="ka-GE" sz="1800" dirty="0">
                <a:solidFill>
                  <a:srgbClr val="0000FF"/>
                </a:solidFill>
              </a:rPr>
              <a:t>მცენარეთა დაცვის </a:t>
            </a:r>
            <a:r>
              <a:rPr lang="ka-GE" sz="1800" dirty="0" smtClean="0">
                <a:solidFill>
                  <a:srgbClr val="0000FF"/>
                </a:solidFill>
              </a:rPr>
              <a:t>საშუალებების ეტიკეტირებისთვის </a:t>
            </a:r>
            <a:r>
              <a:rPr lang="ka-GE" sz="1800" dirty="0">
                <a:solidFill>
                  <a:srgbClr val="FF0000"/>
                </a:solidFill>
              </a:rPr>
              <a:t>(</a:t>
            </a:r>
            <a:r>
              <a:rPr lang="cs-CZ" sz="1800" dirty="0">
                <a:solidFill>
                  <a:srgbClr val="FF0000"/>
                </a:solidFill>
              </a:rPr>
              <a:t>EUH401)</a:t>
            </a:r>
          </a:p>
          <a:p>
            <a:pPr>
              <a:buBlip>
                <a:blip r:embed="rId3"/>
              </a:buBlip>
            </a:pPr>
            <a:r>
              <a:rPr lang="ka-GE" sz="1800" b="1" dirty="0" smtClean="0">
                <a:solidFill>
                  <a:srgbClr val="0000FF"/>
                </a:solidFill>
              </a:rPr>
              <a:t>ნაწილი 5: </a:t>
            </a:r>
            <a:r>
              <a:rPr lang="ka-GE" sz="1800" dirty="0" smtClean="0">
                <a:solidFill>
                  <a:srgbClr val="0000FF"/>
                </a:solidFill>
              </a:rPr>
              <a:t>ადგენს იმ საშიში ნივთიერებებისა </a:t>
            </a:r>
            <a:r>
              <a:rPr lang="ka-GE" sz="1800" dirty="0">
                <a:solidFill>
                  <a:srgbClr val="0000FF"/>
                </a:solidFill>
              </a:rPr>
              <a:t>და ნარევების </a:t>
            </a:r>
            <a:r>
              <a:rPr lang="ka-GE" sz="1800" dirty="0" smtClean="0">
                <a:solidFill>
                  <a:srgbClr val="0000FF"/>
                </a:solidFill>
              </a:rPr>
              <a:t>ნუსხას, რომელთაც 29-ე მუხლის მე- 3 პუნქტი ეხება </a:t>
            </a:r>
            <a:r>
              <a:rPr lang="ka-GE" sz="1800" dirty="0" smtClean="0">
                <a:solidFill>
                  <a:srgbClr val="FF0000"/>
                </a:solidFill>
              </a:rPr>
              <a:t>(ცემენტის მზა ნარევი </a:t>
            </a:r>
            <a:r>
              <a:rPr lang="ka-GE" sz="1800" dirty="0">
                <a:solidFill>
                  <a:srgbClr val="FF0000"/>
                </a:solidFill>
              </a:rPr>
              <a:t>და </a:t>
            </a:r>
            <a:r>
              <a:rPr lang="ka-GE" sz="1800" dirty="0" smtClean="0">
                <a:solidFill>
                  <a:srgbClr val="FF0000"/>
                </a:solidFill>
              </a:rPr>
              <a:t>ბეტონი სველ მდგომარეობაში).</a:t>
            </a:r>
            <a:endParaRPr lang="ka-GE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5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pPr algn="ctr"/>
            <a:r>
              <a:rPr lang="cs-CZ" dirty="0" smtClean="0"/>
              <a:t>II</a:t>
            </a:r>
            <a:r>
              <a:rPr lang="ka-GE" dirty="0" smtClean="0"/>
              <a:t> დანართი</a:t>
            </a:r>
            <a:r>
              <a:rPr lang="cs-CZ" dirty="0" smtClean="0"/>
              <a:t> </a:t>
            </a:r>
            <a:r>
              <a:rPr lang="cs-CZ" dirty="0"/>
              <a:t>– EUH0..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b="1" dirty="0" smtClean="0"/>
              <a:t>EUH0..</a:t>
            </a:r>
          </a:p>
          <a:p>
            <a:pPr>
              <a:buBlip>
                <a:blip r:embed="rId3"/>
              </a:buBlip>
            </a:pPr>
            <a:r>
              <a:rPr lang="ka-GE" dirty="0" smtClean="0"/>
              <a:t>ნივთიერებებისა </a:t>
            </a:r>
            <a:r>
              <a:rPr lang="ka-GE" dirty="0"/>
              <a:t>და </a:t>
            </a:r>
            <a:r>
              <a:rPr lang="ka-GE" dirty="0" smtClean="0"/>
              <a:t>ნარევებისთვის</a:t>
            </a:r>
            <a:endParaRPr lang="ka-GE" dirty="0"/>
          </a:p>
          <a:p>
            <a:pPr>
              <a:buBlip>
                <a:blip r:embed="rId3"/>
              </a:buBlip>
            </a:pPr>
            <a:r>
              <a:rPr lang="ka-GE" dirty="0"/>
              <a:t>მათ </a:t>
            </a:r>
            <a:r>
              <a:rPr lang="ka-GE" dirty="0" smtClean="0"/>
              <a:t>არ გააჩნიათ </a:t>
            </a:r>
            <a:r>
              <a:rPr lang="ka-GE" dirty="0"/>
              <a:t>სათანადო </a:t>
            </a:r>
            <a:r>
              <a:rPr lang="cs-CZ" dirty="0"/>
              <a:t>GHS </a:t>
            </a:r>
            <a:r>
              <a:rPr lang="ka-GE" dirty="0"/>
              <a:t>კლასიფიკაცია</a:t>
            </a:r>
          </a:p>
          <a:p>
            <a:pPr>
              <a:buBlip>
                <a:blip r:embed="rId3"/>
              </a:buBlip>
            </a:pPr>
            <a:r>
              <a:rPr lang="cs-CZ" dirty="0"/>
              <a:t>R-</a:t>
            </a:r>
            <a:r>
              <a:rPr lang="ka-GE" dirty="0"/>
              <a:t>ფრაზის </a:t>
            </a:r>
            <a:r>
              <a:rPr lang="ka-GE" dirty="0" smtClean="0"/>
              <a:t>გადაყვანა </a:t>
            </a:r>
            <a:r>
              <a:rPr lang="cs-CZ" dirty="0"/>
              <a:t>EUH- </a:t>
            </a:r>
            <a:r>
              <a:rPr lang="ka-GE" dirty="0" smtClean="0"/>
              <a:t>ფრაზაზე, </a:t>
            </a:r>
            <a:r>
              <a:rPr lang="cs-CZ" dirty="0" smtClean="0"/>
              <a:t>CLP</a:t>
            </a:r>
            <a:r>
              <a:rPr lang="ka-GE" dirty="0" smtClean="0"/>
              <a:t>-ს</a:t>
            </a:r>
            <a:r>
              <a:rPr lang="cs-CZ" dirty="0"/>
              <a:t> </a:t>
            </a:r>
            <a:r>
              <a:rPr lang="cs-CZ" dirty="0" smtClean="0"/>
              <a:t>VII</a:t>
            </a:r>
            <a:r>
              <a:rPr lang="ka-GE" dirty="0" smtClean="0"/>
              <a:t> დანართის </a:t>
            </a:r>
            <a:r>
              <a:rPr lang="ka-GE" dirty="0"/>
              <a:t>შესაბამისად</a:t>
            </a:r>
          </a:p>
          <a:p>
            <a:pPr marL="0" indent="0">
              <a:buNone/>
            </a:pPr>
            <a:r>
              <a:rPr lang="ka-GE" dirty="0" smtClean="0"/>
              <a:t>				</a:t>
            </a:r>
            <a:r>
              <a:rPr lang="cs-CZ" dirty="0" smtClean="0"/>
              <a:t>R1 </a:t>
            </a:r>
            <a:r>
              <a:rPr lang="cs-CZ" dirty="0"/>
              <a:t>-&gt; EUH001</a:t>
            </a:r>
          </a:p>
          <a:p>
            <a:pPr>
              <a:buBlip>
                <a:blip r:embed="rId3"/>
              </a:buBlip>
            </a:pPr>
            <a:r>
              <a:rPr lang="ka-GE" dirty="0"/>
              <a:t>ფიზიკური </a:t>
            </a:r>
            <a:r>
              <a:rPr lang="ka-GE" dirty="0" smtClean="0"/>
              <a:t>საშიშროების </a:t>
            </a:r>
            <a:r>
              <a:rPr lang="ka-GE" dirty="0"/>
              <a:t>მიხედვით (</a:t>
            </a:r>
            <a:r>
              <a:rPr lang="ka-GE" dirty="0" smtClean="0"/>
              <a:t>მაგ.: </a:t>
            </a:r>
            <a:r>
              <a:rPr lang="cs-CZ" dirty="0"/>
              <a:t>EUH001 - </a:t>
            </a:r>
            <a:r>
              <a:rPr lang="ka-GE" dirty="0"/>
              <a:t>ფეთქებადი </a:t>
            </a:r>
            <a:r>
              <a:rPr lang="ka-GE" dirty="0" smtClean="0"/>
              <a:t>მშრალ მდგომარეობაში</a:t>
            </a:r>
            <a:r>
              <a:rPr lang="ka-GE" dirty="0"/>
              <a:t>, </a:t>
            </a:r>
            <a:r>
              <a:rPr lang="cs-CZ" dirty="0"/>
              <a:t>EUH014 - </a:t>
            </a:r>
            <a:r>
              <a:rPr lang="ka-GE" dirty="0" smtClean="0"/>
              <a:t>სწრაფად რეაგირებს  წყალთან, </a:t>
            </a:r>
            <a:r>
              <a:rPr lang="cs-CZ" dirty="0"/>
              <a:t>EUH019 - </a:t>
            </a:r>
            <a:r>
              <a:rPr lang="ka-GE" dirty="0" smtClean="0"/>
              <a:t>შესაძლოა ფეთქებადი პეროქსიდები წარმოშვას)</a:t>
            </a:r>
            <a:endParaRPr lang="ka-GE" dirty="0"/>
          </a:p>
          <a:p>
            <a:pPr>
              <a:buBlip>
                <a:blip r:embed="rId3"/>
              </a:buBlip>
            </a:pPr>
            <a:r>
              <a:rPr lang="ka-GE" dirty="0"/>
              <a:t>ჯანმრთელობასთან დაკავშირებული თვისებების მიხედვით (მაგ</a:t>
            </a:r>
            <a:r>
              <a:rPr lang="ka-GE" dirty="0" smtClean="0"/>
              <a:t>.: </a:t>
            </a:r>
            <a:r>
              <a:rPr lang="cs-CZ" dirty="0"/>
              <a:t>EUH029 - </a:t>
            </a:r>
            <a:r>
              <a:rPr lang="ka-GE" dirty="0" smtClean="0"/>
              <a:t>წყალთან შეხებისას გამოყოფს ტოქსიკურ გაზებს, </a:t>
            </a:r>
            <a:r>
              <a:rPr lang="cs-CZ" dirty="0"/>
              <a:t>EUH066 - </a:t>
            </a:r>
            <a:r>
              <a:rPr lang="ka-GE" dirty="0" smtClean="0"/>
              <a:t>განმეორებითმა ექსპოზიციამ შესაძლოა </a:t>
            </a:r>
            <a:r>
              <a:rPr lang="ka-GE" dirty="0"/>
              <a:t>გამოიწვიოს კანის სიმშრალე ან </a:t>
            </a:r>
            <a:r>
              <a:rPr lang="ka-GE" dirty="0" smtClean="0"/>
              <a:t>დასკდომა, </a:t>
            </a:r>
            <a:r>
              <a:rPr lang="cs-CZ" dirty="0"/>
              <a:t>EUH071 - </a:t>
            </a:r>
            <a:r>
              <a:rPr lang="ka-GE" dirty="0"/>
              <a:t>იწვევს </a:t>
            </a:r>
            <a:r>
              <a:rPr lang="ka-GE" dirty="0" smtClean="0"/>
              <a:t> სასუნთქი გზების ამოწვას)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806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pPr algn="ctr"/>
            <a:r>
              <a:rPr lang="cs-CZ" dirty="0" smtClean="0"/>
              <a:t>II</a:t>
            </a:r>
            <a:r>
              <a:rPr lang="ka-GE" dirty="0" smtClean="0"/>
              <a:t> დანართი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smtClean="0"/>
              <a:t>EUH2..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b="1" dirty="0" smtClean="0"/>
              <a:t>EUH2..</a:t>
            </a:r>
          </a:p>
          <a:p>
            <a:pPr>
              <a:buBlip>
                <a:blip r:embed="rId3"/>
              </a:buBlip>
            </a:pPr>
            <a:r>
              <a:rPr lang="ka-GE" dirty="0" smtClean="0"/>
              <a:t>მოხლოდ ნარევებისთვის</a:t>
            </a:r>
            <a:endParaRPr lang="cs-CZ" dirty="0" smtClean="0"/>
          </a:p>
          <a:p>
            <a:pPr>
              <a:buBlip>
                <a:blip r:embed="rId3"/>
              </a:buBlip>
            </a:pPr>
            <a:r>
              <a:rPr lang="cs-CZ" dirty="0" smtClean="0"/>
              <a:t>EUH201 – EUH210</a:t>
            </a:r>
          </a:p>
          <a:p>
            <a:pPr>
              <a:buBlip>
                <a:blip r:embed="rId3"/>
              </a:buBlip>
            </a:pPr>
            <a:endParaRPr lang="cs-CZ" dirty="0" smtClean="0"/>
          </a:p>
          <a:p>
            <a:pPr marL="0" indent="0">
              <a:buNone/>
            </a:pPr>
            <a:r>
              <a:rPr lang="ka-GE" dirty="0" smtClean="0"/>
              <a:t>მაგალითები</a:t>
            </a:r>
            <a:r>
              <a:rPr lang="cs-CZ" dirty="0" smtClean="0"/>
              <a:t>: </a:t>
            </a:r>
          </a:p>
          <a:p>
            <a:pPr>
              <a:buBlip>
                <a:blip r:embed="rId3"/>
              </a:buBlip>
            </a:pPr>
            <a:r>
              <a:rPr lang="ka-GE" dirty="0" smtClean="0"/>
              <a:t> ტყვიის შემცველი საღებავებისა და ლაქებისათვის </a:t>
            </a:r>
            <a:endParaRPr lang="cs-CZ" dirty="0" smtClean="0"/>
          </a:p>
          <a:p>
            <a:pPr>
              <a:buBlip>
                <a:blip r:embed="rId3"/>
              </a:buBlip>
            </a:pPr>
            <a:r>
              <a:rPr lang="cs-CZ" b="1" dirty="0">
                <a:solidFill>
                  <a:srgbClr val="002060"/>
                </a:solidFill>
              </a:rPr>
              <a:t>EUH201</a:t>
            </a:r>
            <a:r>
              <a:rPr lang="cs-CZ" dirty="0"/>
              <a:t> – </a:t>
            </a:r>
            <a:r>
              <a:rPr lang="cs-CZ" dirty="0" smtClean="0"/>
              <a:t>„</a:t>
            </a:r>
            <a:r>
              <a:rPr lang="ka-GE" dirty="0" smtClean="0"/>
              <a:t>შეიცავს ტყვიას</a:t>
            </a:r>
            <a:r>
              <a:rPr lang="cs-CZ" dirty="0" smtClean="0"/>
              <a:t>. </a:t>
            </a:r>
            <a:r>
              <a:rPr lang="ka-GE" dirty="0" smtClean="0"/>
              <a:t>არ შეიძლება გამოყენება ზედაპირზე, რომლის მოკბეჩა ან ალოკვა შეუძლიათ ბავშვებს</a:t>
            </a:r>
            <a:r>
              <a:rPr lang="cs-CZ" dirty="0" smtClean="0"/>
              <a:t>“.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Blip>
                <a:blip r:embed="rId3"/>
              </a:buBlip>
            </a:pPr>
            <a:r>
              <a:rPr lang="ka-GE" dirty="0" smtClean="0"/>
              <a:t>ციანოკრისტის შემცველი წებოებისთვის</a:t>
            </a:r>
            <a:r>
              <a:rPr lang="cs-CZ" dirty="0" smtClean="0"/>
              <a:t> </a:t>
            </a:r>
          </a:p>
          <a:p>
            <a:pPr>
              <a:buBlip>
                <a:blip r:embed="rId3"/>
              </a:buBlip>
            </a:pPr>
            <a:r>
              <a:rPr lang="cs-CZ" b="1" dirty="0">
                <a:solidFill>
                  <a:srgbClr val="002060"/>
                </a:solidFill>
              </a:rPr>
              <a:t>EUH202</a:t>
            </a:r>
            <a:r>
              <a:rPr lang="cs-CZ" dirty="0"/>
              <a:t> – </a:t>
            </a:r>
            <a:r>
              <a:rPr lang="ka-GE" dirty="0" smtClean="0"/>
              <a:t>„ციანოკრისტი“</a:t>
            </a:r>
            <a:r>
              <a:rPr lang="cs-CZ" dirty="0" smtClean="0"/>
              <a:t>. </a:t>
            </a:r>
            <a:r>
              <a:rPr lang="ka-GE" dirty="0" smtClean="0"/>
              <a:t>საშიშროება</a:t>
            </a:r>
            <a:r>
              <a:rPr lang="cs-CZ" dirty="0" smtClean="0"/>
              <a:t>. </a:t>
            </a:r>
            <a:r>
              <a:rPr lang="ka-GE" dirty="0" smtClean="0"/>
              <a:t>მაშინვე აწებებს კანსა და თვალებს</a:t>
            </a:r>
            <a:r>
              <a:rPr lang="cs-CZ" dirty="0" smtClean="0"/>
              <a:t>.</a:t>
            </a:r>
            <a:r>
              <a:rPr lang="ka-GE" dirty="0" smtClean="0"/>
              <a:t> შეინახეთ ბავშვებისთვის ხელმიუწვდომელ ადგილას</a:t>
            </a:r>
            <a:r>
              <a:rPr lang="cs-CZ" dirty="0" smtClean="0"/>
              <a:t>.“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16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7579" y="0"/>
            <a:ext cx="8229600" cy="548680"/>
          </a:xfrm>
        </p:spPr>
        <p:txBody>
          <a:bodyPr/>
          <a:lstStyle/>
          <a:p>
            <a:pPr algn="ctr"/>
            <a:r>
              <a:rPr lang="cs-CZ" sz="2800" dirty="0" smtClean="0"/>
              <a:t>II</a:t>
            </a:r>
            <a:r>
              <a:rPr lang="ka-GE" sz="2800" dirty="0" smtClean="0"/>
              <a:t> დანართი</a:t>
            </a:r>
            <a:r>
              <a:rPr lang="cs-CZ" sz="2800" dirty="0" smtClean="0"/>
              <a:t> </a:t>
            </a:r>
            <a:r>
              <a:rPr lang="cs-CZ" sz="2800" dirty="0"/>
              <a:t>– </a:t>
            </a:r>
            <a:r>
              <a:rPr lang="ka-GE" sz="2800" dirty="0" smtClean="0"/>
              <a:t>შეფუთვის სპეციფიური წესები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9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722094"/>
              </p:ext>
            </p:extLst>
          </p:nvPr>
        </p:nvGraphicFramePr>
        <p:xfrm>
          <a:off x="251520" y="620686"/>
          <a:ext cx="8640961" cy="612868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896544"/>
                <a:gridCol w="2016224"/>
                <a:gridCol w="1728193"/>
              </a:tblGrid>
              <a:tr h="750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ka-GE" sz="14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საშიშროების კლასი</a:t>
                      </a:r>
                      <a:r>
                        <a:rPr lang="cs-CZ" sz="14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ka-GE" sz="14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კატეგორია</a:t>
                      </a:r>
                      <a:r>
                        <a:rPr lang="cs-CZ" sz="14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cs-CZ" sz="14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ka-GE" sz="14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სახურავი, რომელსაც ბავშვი ვერ გახსნის</a:t>
                      </a:r>
                      <a:r>
                        <a:rPr lang="cs-CZ" sz="14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cs-CZ" sz="14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ka-GE" sz="14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თვალში</a:t>
                      </a:r>
                      <a:r>
                        <a:rPr lang="ka-GE" sz="1400" b="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ადვილად მოსახვედრი</a:t>
                      </a:r>
                      <a:r>
                        <a:rPr lang="ka-GE" sz="14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გაფრთხილება</a:t>
                      </a:r>
                      <a:r>
                        <a:rPr lang="cs-CZ" sz="14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cs-CZ" sz="14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მწვავე ტოქსიკურობა</a:t>
                      </a:r>
                      <a:r>
                        <a:rPr lang="cs-CZ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ka-GE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კატეგორია</a:t>
                      </a:r>
                      <a:r>
                        <a:rPr lang="ka-GE" sz="1800" b="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ka-GE" sz="1800" b="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- </a:t>
                      </a:r>
                      <a:r>
                        <a:rPr lang="cs-CZ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cs-CZ" sz="18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) </a:t>
                      </a:r>
                      <a:endParaRPr lang="cs-CZ" sz="18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! 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! 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მწვავე ტოქსიკურობა </a:t>
                      </a:r>
                      <a:r>
                        <a:rPr lang="cs-CZ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ka-GE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კატეგორია </a:t>
                      </a:r>
                      <a:r>
                        <a:rPr lang="cs-CZ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cs-CZ" sz="18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) </a:t>
                      </a:r>
                      <a:endParaRPr lang="cs-CZ" sz="18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! 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STOT-SE </a:t>
                      </a:r>
                      <a:r>
                        <a:rPr lang="cs-CZ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ka-GE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კატეგორია</a:t>
                      </a:r>
                      <a:r>
                        <a:rPr lang="cs-CZ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8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1) </a:t>
                      </a:r>
                      <a:endParaRPr lang="cs-CZ" sz="18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! 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! 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STOT-SE </a:t>
                      </a:r>
                      <a:r>
                        <a:rPr lang="cs-CZ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ka-GE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კატეგორია</a:t>
                      </a:r>
                      <a:r>
                        <a:rPr lang="cs-CZ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8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2) </a:t>
                      </a:r>
                      <a:endParaRPr lang="cs-CZ" sz="18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! 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STOT-RE </a:t>
                      </a:r>
                      <a:r>
                        <a:rPr lang="cs-CZ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ka-GE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კატეგორია</a:t>
                      </a:r>
                      <a:r>
                        <a:rPr lang="cs-CZ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8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1) </a:t>
                      </a:r>
                      <a:endParaRPr lang="cs-CZ" sz="18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! 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! 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STOT-RE </a:t>
                      </a:r>
                      <a:r>
                        <a:rPr lang="cs-CZ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ka-GE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კატეგორია</a:t>
                      </a:r>
                      <a:r>
                        <a:rPr lang="cs-CZ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8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2) </a:t>
                      </a:r>
                      <a:endParaRPr lang="cs-CZ" sz="18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! 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კანის ქიმიური დამწვრობა </a:t>
                      </a:r>
                      <a:r>
                        <a:rPr lang="cs-CZ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ka-GE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კატ.</a:t>
                      </a:r>
                      <a:r>
                        <a:rPr lang="cs-CZ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8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1A, 1B </a:t>
                      </a:r>
                      <a:r>
                        <a:rPr lang="ka-GE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და</a:t>
                      </a:r>
                      <a:r>
                        <a:rPr lang="cs-CZ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8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1C) </a:t>
                      </a:r>
                      <a:endParaRPr lang="cs-CZ" sz="18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! 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! 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3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სასუნთქი გზების მგრძნობიარობა </a:t>
                      </a:r>
                      <a:r>
                        <a:rPr lang="cs-CZ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ka-GE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კატეგორია</a:t>
                      </a:r>
                      <a:r>
                        <a:rPr lang="cs-CZ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8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1) </a:t>
                      </a:r>
                      <a:endParaRPr lang="cs-CZ" sz="18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! 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საშიშროება</a:t>
                      </a:r>
                      <a:r>
                        <a:rPr lang="ka-GE" sz="1800" b="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ჩასუნთქვის დროს </a:t>
                      </a:r>
                      <a:r>
                        <a:rPr lang="cs-CZ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ka-GE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კატეგორია</a:t>
                      </a:r>
                      <a:r>
                        <a:rPr lang="cs-CZ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1)</a:t>
                      </a:r>
                      <a:endParaRPr lang="cs-CZ" sz="18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! 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! 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3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მუტაგენურობა ჩანასახის</a:t>
                      </a:r>
                      <a:r>
                        <a:rPr lang="ka-GE" sz="1800" b="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უჯრედებში</a:t>
                      </a:r>
                      <a:r>
                        <a:rPr lang="cs-CZ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ka-GE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კატეგორია </a:t>
                      </a:r>
                      <a:r>
                        <a:rPr lang="cs-CZ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2) </a:t>
                      </a:r>
                      <a:endParaRPr lang="cs-CZ" sz="18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! 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კარცენოგენურობა</a:t>
                      </a:r>
                      <a:r>
                        <a:rPr lang="cs-CZ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ka-GE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კატეგორია</a:t>
                      </a:r>
                      <a:r>
                        <a:rPr lang="cs-CZ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8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2) </a:t>
                      </a:r>
                      <a:endParaRPr lang="cs-CZ" sz="18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! 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ტოქსიკურობა</a:t>
                      </a:r>
                      <a:r>
                        <a:rPr lang="ka-GE" sz="1800" b="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ka-GE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რეპროდუქციისათვის</a:t>
                      </a:r>
                      <a:r>
                        <a:rPr lang="cs-CZ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ka-GE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კატ.</a:t>
                      </a:r>
                      <a:r>
                        <a:rPr lang="cs-CZ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8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2) </a:t>
                      </a:r>
                      <a:endParaRPr lang="cs-CZ" sz="18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! 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აალებადი გაზები </a:t>
                      </a:r>
                      <a:r>
                        <a:rPr lang="cs-CZ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ka-GE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კატეგორია</a:t>
                      </a:r>
                      <a:r>
                        <a:rPr lang="cs-CZ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8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ka-GE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და</a:t>
                      </a:r>
                      <a:r>
                        <a:rPr lang="cs-CZ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8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2) </a:t>
                      </a:r>
                      <a:endParaRPr lang="cs-CZ" sz="18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b="1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! 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ka-GE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აალებადი სითხეები </a:t>
                      </a:r>
                      <a:r>
                        <a:rPr lang="cs-CZ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ka-GE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კატეგორია</a:t>
                      </a:r>
                      <a:r>
                        <a:rPr lang="cs-CZ" sz="18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1 a 2) </a:t>
                      </a:r>
                      <a:endParaRPr lang="cs-CZ" sz="18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b="1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! 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აალებადი მყარი ნივთიერებები</a:t>
                      </a:r>
                      <a:r>
                        <a:rPr lang="cs-CZ" sz="18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ka-GE" sz="18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კატ.</a:t>
                      </a:r>
                      <a:r>
                        <a:rPr lang="cs-CZ" sz="18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ka-GE" sz="18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და</a:t>
                      </a:r>
                      <a:r>
                        <a:rPr lang="cs-CZ" sz="18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2) </a:t>
                      </a:r>
                      <a:endParaRPr lang="cs-CZ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! 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12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pPr algn="ctr"/>
            <a:r>
              <a:rPr lang="cs-CZ" dirty="0" smtClean="0"/>
              <a:t>CLP</a:t>
            </a:r>
            <a:r>
              <a:rPr lang="ka-GE" dirty="0" smtClean="0"/>
              <a:t> რეგულაცია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a-GE" b="1" dirty="0" smtClean="0">
                <a:solidFill>
                  <a:srgbClr val="FF0000"/>
                </a:solidFill>
              </a:rPr>
              <a:t>დანართი </a:t>
            </a:r>
            <a:r>
              <a:rPr lang="cs-CZ" b="1" dirty="0" smtClean="0">
                <a:solidFill>
                  <a:srgbClr val="FF0000"/>
                </a:solidFill>
              </a:rPr>
              <a:t>III</a:t>
            </a:r>
          </a:p>
          <a:p>
            <a:pPr marL="0" indent="0" algn="ctr">
              <a:buNone/>
            </a:pPr>
            <a:r>
              <a:rPr lang="ka-GE" b="1" dirty="0" smtClean="0"/>
              <a:t>სტანდარტული ფრაზების მიმოხილვა საშიშროების შესახებ</a:t>
            </a:r>
            <a:r>
              <a:rPr lang="cs-CZ" b="1" dirty="0" smtClean="0"/>
              <a:t>,</a:t>
            </a:r>
            <a:r>
              <a:rPr lang="ka-GE" b="1" dirty="0" smtClean="0"/>
              <a:t> დამატებითი ინფო. და მონაცემები ეტიკეტზე</a:t>
            </a:r>
            <a:endParaRPr lang="cs-CZ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6575" t="19599" r="46412" b="32801"/>
          <a:stretch/>
        </p:blipFill>
        <p:spPr>
          <a:xfrm>
            <a:off x="1835696" y="2438650"/>
            <a:ext cx="537518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0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pPr algn="ctr"/>
            <a:r>
              <a:rPr lang="cs-CZ" dirty="0" smtClean="0"/>
              <a:t>CLP</a:t>
            </a:r>
            <a:r>
              <a:rPr lang="ka-GE" dirty="0"/>
              <a:t> რეგულაცია</a:t>
            </a:r>
            <a:br>
              <a:rPr lang="ka-GE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a-GE" b="1" dirty="0" smtClean="0">
                <a:solidFill>
                  <a:srgbClr val="FF0000"/>
                </a:solidFill>
              </a:rPr>
              <a:t>დანართი</a:t>
            </a:r>
            <a:r>
              <a:rPr lang="cs-CZ" b="1" dirty="0" smtClean="0">
                <a:solidFill>
                  <a:srgbClr val="FF0000"/>
                </a:solidFill>
              </a:rPr>
              <a:t> IV</a:t>
            </a:r>
          </a:p>
          <a:p>
            <a:pPr marL="0" indent="0" algn="ctr">
              <a:buNone/>
            </a:pPr>
            <a:r>
              <a:rPr lang="ka-GE" b="1" dirty="0" smtClean="0"/>
              <a:t>უსაფრთხო მოპყრობის წესების მაგალითი</a:t>
            </a:r>
            <a:r>
              <a:rPr lang="cs-CZ" b="1" dirty="0" smtClean="0"/>
              <a:t> 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6138" t="20600" r="29525" b="6601"/>
          <a:stretch/>
        </p:blipFill>
        <p:spPr>
          <a:xfrm>
            <a:off x="1727684" y="2077723"/>
            <a:ext cx="5688632" cy="428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pPr algn="ctr"/>
            <a:r>
              <a:rPr lang="cs-CZ" dirty="0" smtClean="0"/>
              <a:t>CLP</a:t>
            </a:r>
            <a:r>
              <a:rPr lang="ka-GE" dirty="0"/>
              <a:t> რეგულაცია</a:t>
            </a:r>
            <a:br>
              <a:rPr lang="ka-GE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a-GE" b="1" dirty="0" smtClean="0">
                <a:solidFill>
                  <a:srgbClr val="FF0000"/>
                </a:solidFill>
              </a:rPr>
              <a:t>დანართი</a:t>
            </a:r>
            <a:r>
              <a:rPr lang="cs-CZ" b="1" dirty="0" smtClean="0">
                <a:solidFill>
                  <a:srgbClr val="FF0000"/>
                </a:solidFill>
              </a:rPr>
              <a:t> V</a:t>
            </a:r>
          </a:p>
          <a:p>
            <a:pPr marL="0" indent="0" algn="ctr">
              <a:buNone/>
            </a:pPr>
            <a:r>
              <a:rPr lang="ka-GE" b="1" dirty="0" smtClean="0"/>
              <a:t>საშიშროების გამაფრთხილებელი სიმბოლოები</a:t>
            </a:r>
            <a:r>
              <a:rPr lang="cs-CZ" b="1" dirty="0" smtClean="0"/>
              <a:t> </a:t>
            </a:r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6926" t="19200" r="45275" b="5201"/>
          <a:stretch/>
        </p:blipFill>
        <p:spPr>
          <a:xfrm>
            <a:off x="2627784" y="2132856"/>
            <a:ext cx="3888432" cy="43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6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pPr algn="ctr"/>
            <a:r>
              <a:rPr lang="cs-CZ" dirty="0" smtClean="0"/>
              <a:t>CLP</a:t>
            </a:r>
            <a:r>
              <a:rPr lang="ka-GE" dirty="0"/>
              <a:t> რეგულაცია</a:t>
            </a:r>
            <a:br>
              <a:rPr lang="ka-GE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a-GE" b="1" dirty="0" smtClean="0">
                <a:solidFill>
                  <a:srgbClr val="FF0000"/>
                </a:solidFill>
              </a:rPr>
              <a:t>დანართი</a:t>
            </a:r>
            <a:r>
              <a:rPr lang="cs-CZ" b="1" dirty="0" smtClean="0">
                <a:solidFill>
                  <a:srgbClr val="FF0000"/>
                </a:solidFill>
              </a:rPr>
              <a:t> VI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ka-GE" b="1" dirty="0" smtClean="0"/>
              <a:t>კლასიფიკაციის ჰარმონიზაცია და ზოგიერთი საშიში ნივთიერებების აღნიშვნა</a:t>
            </a:r>
            <a:endParaRPr lang="cs-CZ" dirty="0"/>
          </a:p>
        </p:txBody>
      </p:sp>
      <p:pic>
        <p:nvPicPr>
          <p:cNvPr id="32" name="Obrázek 31"/>
          <p:cNvPicPr>
            <a:picLocks noChangeAspect="1"/>
          </p:cNvPicPr>
          <p:nvPr/>
        </p:nvPicPr>
        <p:blipFill rotWithShape="1">
          <a:blip r:embed="rId2"/>
          <a:srcRect l="10625" t="19200" r="27951" b="58830"/>
          <a:stretch/>
        </p:blipFill>
        <p:spPr>
          <a:xfrm>
            <a:off x="221927" y="3235308"/>
            <a:ext cx="8478667" cy="1705860"/>
          </a:xfrm>
          <a:prstGeom prst="rect">
            <a:avLst/>
          </a:prstGeom>
        </p:spPr>
      </p:pic>
      <p:sp>
        <p:nvSpPr>
          <p:cNvPr id="33" name="Zaoblený obdélníkový bublinový popisek 32"/>
          <p:cNvSpPr/>
          <p:nvPr/>
        </p:nvSpPr>
        <p:spPr>
          <a:xfrm>
            <a:off x="630710" y="2242079"/>
            <a:ext cx="1224136" cy="576064"/>
          </a:xfrm>
          <a:prstGeom prst="wedgeRoundRectCallout">
            <a:avLst>
              <a:gd name="adj1" fmla="val -32139"/>
              <a:gd name="adj2" fmla="val 278404"/>
              <a:gd name="adj3" fmla="val 16667"/>
            </a:avLst>
          </a:prstGeom>
          <a:solidFill>
            <a:srgbClr val="33CCCC"/>
          </a:solidFill>
          <a:ln>
            <a:solidFill>
              <a:srgbClr val="362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b="1" dirty="0" smtClean="0">
                <a:solidFill>
                  <a:schemeClr val="tx1"/>
                </a:solidFill>
              </a:rPr>
              <a:t>საინდექსო ნომერი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34" name="Zaoblený obdélníkový bublinový popisek 33"/>
          <p:cNvSpPr/>
          <p:nvPr/>
        </p:nvSpPr>
        <p:spPr>
          <a:xfrm>
            <a:off x="292600" y="5388099"/>
            <a:ext cx="1224136" cy="572347"/>
          </a:xfrm>
          <a:prstGeom prst="wedgeRoundRectCallout">
            <a:avLst>
              <a:gd name="adj1" fmla="val 35617"/>
              <a:gd name="adj2" fmla="val -264489"/>
              <a:gd name="adj3" fmla="val 16667"/>
            </a:avLst>
          </a:prstGeom>
          <a:solidFill>
            <a:srgbClr val="33CCCC"/>
          </a:solidFill>
          <a:ln>
            <a:solidFill>
              <a:srgbClr val="362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b="1" dirty="0" smtClean="0">
                <a:solidFill>
                  <a:schemeClr val="tx1"/>
                </a:solidFill>
              </a:rPr>
              <a:t>ქიმიური დასახელება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35" name="Zaoblený obdélníkový bublinový popisek 34"/>
          <p:cNvSpPr/>
          <p:nvPr/>
        </p:nvSpPr>
        <p:spPr>
          <a:xfrm>
            <a:off x="5184347" y="5751372"/>
            <a:ext cx="1224136" cy="576064"/>
          </a:xfrm>
          <a:prstGeom prst="wedgeRoundRectCallout">
            <a:avLst>
              <a:gd name="adj1" fmla="val 27400"/>
              <a:gd name="adj2" fmla="val -169250"/>
              <a:gd name="adj3" fmla="val 16667"/>
            </a:avLst>
          </a:prstGeom>
          <a:solidFill>
            <a:srgbClr val="33CCCC"/>
          </a:solidFill>
          <a:ln>
            <a:solidFill>
              <a:srgbClr val="362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chemeClr val="tx1"/>
                </a:solidFill>
              </a:rPr>
              <a:t>აღნიშვნა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6" name="Zaoblený obdélníkový bublinový popisek 35"/>
          <p:cNvSpPr/>
          <p:nvPr/>
        </p:nvSpPr>
        <p:spPr>
          <a:xfrm>
            <a:off x="2191021" y="2212313"/>
            <a:ext cx="1224136" cy="576064"/>
          </a:xfrm>
          <a:prstGeom prst="wedgeRoundRectCallout">
            <a:avLst>
              <a:gd name="adj1" fmla="val -32501"/>
              <a:gd name="adj2" fmla="val 270102"/>
              <a:gd name="adj3" fmla="val 16667"/>
            </a:avLst>
          </a:prstGeom>
          <a:solidFill>
            <a:srgbClr val="33CCCC"/>
          </a:solidFill>
          <a:ln>
            <a:solidFill>
              <a:srgbClr val="362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ES</a:t>
            </a:r>
            <a:r>
              <a:rPr lang="ka-GE" b="1" dirty="0" smtClean="0">
                <a:solidFill>
                  <a:schemeClr val="tx1"/>
                </a:solidFill>
              </a:rPr>
              <a:t> ნომერი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7" name="Zaoblený obdélníkový bublinový popisek 36"/>
          <p:cNvSpPr/>
          <p:nvPr/>
        </p:nvSpPr>
        <p:spPr>
          <a:xfrm>
            <a:off x="7370340" y="5384382"/>
            <a:ext cx="1224136" cy="576064"/>
          </a:xfrm>
          <a:prstGeom prst="wedgeRoundRectCallout">
            <a:avLst>
              <a:gd name="adj1" fmla="val 14702"/>
              <a:gd name="adj2" fmla="val -258140"/>
              <a:gd name="adj3" fmla="val 16667"/>
            </a:avLst>
          </a:prstGeom>
          <a:solidFill>
            <a:srgbClr val="33CCCC"/>
          </a:solidFill>
          <a:ln>
            <a:solidFill>
              <a:srgbClr val="362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chemeClr val="tx1"/>
                </a:solidFill>
              </a:rPr>
              <a:t>შენიშვნა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8" name="Zaoblený obdélníkový bublinový popisek 37"/>
          <p:cNvSpPr/>
          <p:nvPr/>
        </p:nvSpPr>
        <p:spPr>
          <a:xfrm>
            <a:off x="2195416" y="5388099"/>
            <a:ext cx="1224136" cy="576064"/>
          </a:xfrm>
          <a:prstGeom prst="wedgeRoundRectCallout">
            <a:avLst>
              <a:gd name="adj1" fmla="val 42175"/>
              <a:gd name="adj2" fmla="val -257979"/>
              <a:gd name="adj3" fmla="val 16667"/>
            </a:avLst>
          </a:prstGeom>
          <a:solidFill>
            <a:srgbClr val="33CCCC"/>
          </a:solidFill>
          <a:ln>
            <a:solidFill>
              <a:srgbClr val="362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CAS</a:t>
            </a:r>
            <a:r>
              <a:rPr lang="ka-GE" b="1" dirty="0" smtClean="0">
                <a:solidFill>
                  <a:schemeClr val="tx1"/>
                </a:solidFill>
              </a:rPr>
              <a:t> ნომერი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9" name="Zaoblený obdélníkový bublinový popisek 38"/>
          <p:cNvSpPr/>
          <p:nvPr/>
        </p:nvSpPr>
        <p:spPr>
          <a:xfrm>
            <a:off x="3813732" y="2459178"/>
            <a:ext cx="1295056" cy="576064"/>
          </a:xfrm>
          <a:prstGeom prst="wedgeRoundRectCallout">
            <a:avLst>
              <a:gd name="adj1" fmla="val 5396"/>
              <a:gd name="adj2" fmla="val 190289"/>
              <a:gd name="adj3" fmla="val 16667"/>
            </a:avLst>
          </a:prstGeom>
          <a:solidFill>
            <a:srgbClr val="33CCCC"/>
          </a:solidFill>
          <a:ln>
            <a:solidFill>
              <a:srgbClr val="362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chemeClr val="tx1"/>
                </a:solidFill>
              </a:rPr>
              <a:t>კლასიფიკაცია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0" name="Zaoblený obdélníkový bublinový popisek 39"/>
          <p:cNvSpPr/>
          <p:nvPr/>
        </p:nvSpPr>
        <p:spPr>
          <a:xfrm>
            <a:off x="6219294" y="2212313"/>
            <a:ext cx="2386608" cy="576064"/>
          </a:xfrm>
          <a:prstGeom prst="wedgeRoundRectCallout">
            <a:avLst>
              <a:gd name="adj1" fmla="val 5282"/>
              <a:gd name="adj2" fmla="val 295772"/>
              <a:gd name="adj3" fmla="val 16667"/>
            </a:avLst>
          </a:prstGeom>
          <a:solidFill>
            <a:srgbClr val="33CCCC"/>
          </a:solidFill>
          <a:ln>
            <a:solidFill>
              <a:srgbClr val="362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b="1" dirty="0" smtClean="0">
                <a:solidFill>
                  <a:schemeClr val="tx1"/>
                </a:solidFill>
              </a:rPr>
              <a:t>სპეფიფიური საკონცენტრაციო ლიმიტები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41" name="Ovál 40"/>
          <p:cNvSpPr/>
          <p:nvPr/>
        </p:nvSpPr>
        <p:spPr>
          <a:xfrm>
            <a:off x="3635896" y="3861048"/>
            <a:ext cx="1686472" cy="1246468"/>
          </a:xfrm>
          <a:prstGeom prst="ellipse">
            <a:avLst/>
          </a:prstGeom>
          <a:noFill/>
          <a:ln>
            <a:solidFill>
              <a:srgbClr val="362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vál 41"/>
          <p:cNvSpPr/>
          <p:nvPr/>
        </p:nvSpPr>
        <p:spPr>
          <a:xfrm>
            <a:off x="5148064" y="3725584"/>
            <a:ext cx="2057944" cy="1332256"/>
          </a:xfrm>
          <a:prstGeom prst="ellipse">
            <a:avLst/>
          </a:prstGeom>
          <a:noFill/>
          <a:ln>
            <a:solidFill>
              <a:srgbClr val="362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pPr algn="ctr"/>
            <a:r>
              <a:rPr lang="cs-CZ" dirty="0" smtClean="0"/>
              <a:t>VI</a:t>
            </a:r>
            <a:r>
              <a:rPr lang="ka-GE" dirty="0" smtClean="0"/>
              <a:t> დანართი</a:t>
            </a:r>
            <a:r>
              <a:rPr lang="cs-CZ" dirty="0" smtClean="0"/>
              <a:t> - </a:t>
            </a:r>
            <a:r>
              <a:rPr lang="ka-GE" dirty="0" smtClean="0"/>
              <a:t>საინდექსო ნომერი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VI</a:t>
            </a:r>
            <a:r>
              <a:rPr lang="ka-GE" sz="2000" dirty="0" smtClean="0"/>
              <a:t> დანართში აღნიშნულ ნივთიერებებს</a:t>
            </a:r>
            <a:r>
              <a:rPr lang="cs-CZ" sz="2000" dirty="0" smtClean="0"/>
              <a:t> </a:t>
            </a:r>
            <a:r>
              <a:rPr lang="ka-GE" sz="2000" dirty="0" smtClean="0"/>
              <a:t>საინდექსო ნომერი აქვთ მინიჭებული</a:t>
            </a:r>
            <a:r>
              <a:rPr lang="ka-GE" sz="2000" dirty="0"/>
              <a:t> </a:t>
            </a:r>
            <a:r>
              <a:rPr lang="ka-GE" sz="2000" dirty="0" smtClean="0"/>
              <a:t>- </a:t>
            </a:r>
            <a:r>
              <a:rPr lang="cs-CZ" sz="2000" b="1" dirty="0" smtClean="0"/>
              <a:t>ABC-RST-VW-Y</a:t>
            </a:r>
            <a:endParaRPr lang="ka-GE" sz="2000" b="1" dirty="0" smtClean="0"/>
          </a:p>
          <a:p>
            <a:pPr marL="0" indent="0">
              <a:buNone/>
            </a:pPr>
            <a:r>
              <a:rPr lang="cs-CZ" sz="2000" b="1" dirty="0" smtClean="0"/>
              <a:t>ABC</a:t>
            </a:r>
            <a:r>
              <a:rPr lang="cs-CZ" sz="2000" dirty="0" smtClean="0"/>
              <a:t> </a:t>
            </a:r>
            <a:r>
              <a:rPr lang="ka-GE" sz="2000" dirty="0" smtClean="0"/>
              <a:t>არის</a:t>
            </a:r>
            <a:r>
              <a:rPr lang="cs-CZ" sz="2000" dirty="0" smtClean="0"/>
              <a:t>:</a:t>
            </a:r>
          </a:p>
          <a:p>
            <a:pPr marL="457200" indent="-457200" algn="just">
              <a:spcBef>
                <a:spcPts val="0"/>
              </a:spcBef>
              <a:buAutoNum type="alphaLcParenR"/>
            </a:pPr>
            <a:r>
              <a:rPr lang="ka-GE" sz="2000" dirty="0"/>
              <a:t>დამახასიათებელი ქიმიური ელემენტის ატომური რაოდენობის </a:t>
            </a:r>
            <a:r>
              <a:rPr lang="ka-GE" sz="2000" dirty="0" smtClean="0"/>
              <a:t>მიხედვით</a:t>
            </a:r>
            <a:endParaRPr lang="cs-CZ" sz="2000" dirty="0" smtClean="0"/>
          </a:p>
          <a:p>
            <a:pPr marL="457200" indent="-457200" algn="just">
              <a:spcBef>
                <a:spcPts val="0"/>
              </a:spcBef>
              <a:buAutoNum type="alphaLcParenR"/>
            </a:pPr>
            <a:endParaRPr lang="cs-CZ" sz="700" dirty="0" smtClean="0"/>
          </a:p>
          <a:p>
            <a:pPr marL="457200" indent="-457200" algn="just">
              <a:spcBef>
                <a:spcPts val="0"/>
              </a:spcBef>
              <a:buAutoNum type="alphaLcParenR"/>
            </a:pPr>
            <a:endParaRPr lang="cs-CZ" sz="2000" dirty="0"/>
          </a:p>
          <a:p>
            <a:pPr marL="457200" indent="-457200" algn="just">
              <a:spcBef>
                <a:spcPts val="0"/>
              </a:spcBef>
              <a:buAutoNum type="alphaLcParenR"/>
            </a:pPr>
            <a:endParaRPr lang="cs-CZ" sz="2000" dirty="0" smtClean="0"/>
          </a:p>
          <a:p>
            <a:pPr marL="457200" indent="-457200" algn="just">
              <a:spcBef>
                <a:spcPts val="0"/>
              </a:spcBef>
              <a:buAutoNum type="alphaLcParenR"/>
            </a:pPr>
            <a:endParaRPr lang="cs-CZ" sz="2000" dirty="0"/>
          </a:p>
          <a:p>
            <a:pPr marL="457200" indent="-457200" algn="just">
              <a:spcBef>
                <a:spcPts val="0"/>
              </a:spcBef>
              <a:buAutoNum type="alphaLcParenR"/>
            </a:pPr>
            <a:endParaRPr lang="cs-CZ" sz="2000" dirty="0" smtClean="0"/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AutoNum type="alphaLcParenR"/>
            </a:pPr>
            <a:endParaRPr lang="ka-GE" dirty="0" smtClean="0"/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AutoNum type="alphaLcParenR"/>
            </a:pPr>
            <a:r>
              <a:rPr lang="ka-GE" dirty="0"/>
              <a:t>ორგანული ნივთიერებების </a:t>
            </a:r>
            <a:r>
              <a:rPr lang="ka-GE" dirty="0" smtClean="0"/>
              <a:t>კლასის ნომერი</a:t>
            </a:r>
            <a:endParaRPr lang="cs-CZ" dirty="0" smtClean="0"/>
          </a:p>
          <a:p>
            <a:pPr marL="457200" indent="-457200" algn="just">
              <a:spcBef>
                <a:spcPts val="0"/>
              </a:spcBef>
              <a:buAutoNum type="alphaLcParenR"/>
            </a:pPr>
            <a:endParaRPr lang="cs-CZ" sz="20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957110"/>
              </p:ext>
            </p:extLst>
          </p:nvPr>
        </p:nvGraphicFramePr>
        <p:xfrm>
          <a:off x="467544" y="2560140"/>
          <a:ext cx="8229600" cy="13837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00"/>
                <a:gridCol w="648072"/>
                <a:gridCol w="1440160"/>
                <a:gridCol w="4341168"/>
              </a:tblGrid>
              <a:tr h="500452">
                <a:tc>
                  <a:txBody>
                    <a:bodyPr/>
                    <a:lstStyle/>
                    <a:p>
                      <a:pPr algn="ctr"/>
                      <a:r>
                        <a:rPr lang="ka-GE" sz="1600" dirty="0" smtClean="0">
                          <a:solidFill>
                            <a:srgbClr val="0070C0"/>
                          </a:solidFill>
                        </a:rPr>
                        <a:t>საინდექსო ნომერი</a:t>
                      </a:r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Z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a-GE" sz="1400" dirty="0" smtClean="0">
                          <a:solidFill>
                            <a:srgbClr val="0070C0"/>
                          </a:solidFill>
                        </a:rPr>
                        <a:t>ელემენტი</a:t>
                      </a:r>
                      <a:endParaRPr lang="cs-CZ" sz="1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>
                          <a:solidFill>
                            <a:srgbClr val="0070C0"/>
                          </a:solidFill>
                        </a:rPr>
                        <a:t>ნივთიერება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56">
                <a:tc>
                  <a:txBody>
                    <a:bodyPr/>
                    <a:lstStyle/>
                    <a:p>
                      <a:pPr algn="ctr"/>
                      <a:r>
                        <a:rPr lang="cs-CZ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001</a:t>
                      </a:r>
                      <a:r>
                        <a:rPr lang="cs-CZ" sz="1800" b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-001-00-9</a:t>
                      </a:r>
                      <a:endParaRPr lang="cs-CZ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a-GE" sz="18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წყალბადი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8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წყალბადი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007</a:t>
                      </a:r>
                      <a:r>
                        <a:rPr lang="cs-CZ" sz="1800" b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-002-00-0</a:t>
                      </a:r>
                      <a:endParaRPr lang="cs-CZ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>
                          <a:solidFill>
                            <a:srgbClr val="0070C0"/>
                          </a:solidFill>
                        </a:rPr>
                        <a:t>აზოტი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a-GE" sz="1800" b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აზოტის დიოქსიდი</a:t>
                      </a:r>
                      <a:endParaRPr lang="cs-CZ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537054"/>
              </p:ext>
            </p:extLst>
          </p:nvPr>
        </p:nvGraphicFramePr>
        <p:xfrm>
          <a:off x="467544" y="4581128"/>
          <a:ext cx="8229599" cy="1733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"/>
                <a:gridCol w="2304256"/>
                <a:gridCol w="1656184"/>
                <a:gridCol w="3621087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ABC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a-GE" dirty="0" smtClean="0">
                          <a:solidFill>
                            <a:srgbClr val="0070C0"/>
                          </a:solidFill>
                        </a:rPr>
                        <a:t>ორგ.</a:t>
                      </a:r>
                      <a:r>
                        <a:rPr lang="ka-GE" baseline="0" dirty="0" smtClean="0">
                          <a:solidFill>
                            <a:srgbClr val="0070C0"/>
                          </a:solidFill>
                        </a:rPr>
                        <a:t> ნივთ. კლასი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>
                          <a:solidFill>
                            <a:srgbClr val="0070C0"/>
                          </a:solidFill>
                        </a:rPr>
                        <a:t>მაგალითი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601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8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ნახშირწყალბადები</a:t>
                      </a:r>
                      <a:endParaRPr lang="cs-CZ" sz="1800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601</a:t>
                      </a:r>
                      <a:r>
                        <a:rPr lang="cs-CZ" sz="1800" b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-022-00-9</a:t>
                      </a:r>
                      <a:endParaRPr lang="cs-CZ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1,2-</a:t>
                      </a:r>
                      <a:r>
                        <a:rPr lang="ka-GE" sz="1800" b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ქსილოლი (</a:t>
                      </a:r>
                      <a:r>
                        <a:rPr lang="cs-CZ" sz="1800" b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xylene</a:t>
                      </a:r>
                      <a:r>
                        <a:rPr lang="ka-GE" sz="1800" b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cs-CZ" sz="1800" b="0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rgbClr val="0070C0"/>
                          </a:solidFill>
                        </a:rPr>
                        <a:t>608</a:t>
                      </a:r>
                      <a:endParaRPr lang="cs-CZ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8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ნიტრილები</a:t>
                      </a:r>
                      <a:endParaRPr lang="cs-CZ" sz="1800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608</a:t>
                      </a:r>
                      <a:r>
                        <a:rPr lang="cs-CZ" sz="1800" b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-013-00-9</a:t>
                      </a:r>
                      <a:endParaRPr lang="cs-CZ" b="0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</a:t>
                      </a:r>
                      <a:r>
                        <a:rPr lang="ka-GE" sz="1600" b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ქლორო ბენზონიტრილი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cs-CZ" sz="1600" b="0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chlorobenzonitrile</a:t>
                      </a:r>
                      <a:r>
                        <a:rPr lang="ka-GE" sz="1600" b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cs-CZ" sz="1600" b="0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obrázek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0947" y="5000914"/>
            <a:ext cx="58574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661248"/>
            <a:ext cx="614965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555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pPr algn="ctr"/>
            <a:r>
              <a:rPr lang="cs-CZ" dirty="0" smtClean="0"/>
              <a:t>CLP</a:t>
            </a:r>
            <a:r>
              <a:rPr lang="ka-GE" dirty="0" smtClean="0"/>
              <a:t> რეგულაცია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Blip>
                <a:blip r:embed="rId3"/>
              </a:buBlip>
            </a:pPr>
            <a:r>
              <a:rPr lang="ka-GE" sz="2000" b="1" dirty="0"/>
              <a:t>ევროპარლამენტისა და ევროსაბჭოს 2008 წლის 16 </a:t>
            </a:r>
            <a:r>
              <a:rPr lang="ka-GE" sz="2000" b="1" dirty="0" smtClean="0"/>
              <a:t>დეკემბრის</a:t>
            </a:r>
            <a:r>
              <a:rPr lang="cs-CZ" sz="2000" b="1" dirty="0" smtClean="0"/>
              <a:t> </a:t>
            </a:r>
            <a:r>
              <a:rPr lang="ka-GE" sz="2000" b="1" dirty="0" smtClean="0"/>
              <a:t>(</a:t>
            </a:r>
            <a:r>
              <a:rPr lang="cs-CZ" sz="2000" b="1" dirty="0"/>
              <a:t>EC) No1272/2008 </a:t>
            </a:r>
            <a:r>
              <a:rPr lang="ka-GE" sz="2000" b="1" dirty="0" smtClean="0"/>
              <a:t>დადგენილება</a:t>
            </a:r>
            <a:r>
              <a:rPr lang="cs-CZ" sz="2000" b="1" dirty="0" smtClean="0"/>
              <a:t> </a:t>
            </a:r>
            <a:r>
              <a:rPr lang="ka-GE" sz="2000" b="1" dirty="0"/>
              <a:t>ნივთიერებებისა და ნარევების კლასიფიკაციის, </a:t>
            </a:r>
            <a:r>
              <a:rPr lang="ka-GE" sz="2000" b="1" dirty="0" smtClean="0"/>
              <a:t>ეტიკეტირებისა </a:t>
            </a:r>
            <a:r>
              <a:rPr lang="ka-GE" sz="2000" b="1" dirty="0"/>
              <a:t>და შეფუთვის </a:t>
            </a:r>
            <a:r>
              <a:rPr lang="ka-GE" sz="2000" b="1" dirty="0" smtClean="0"/>
              <a:t>შესახებ</a:t>
            </a:r>
            <a:r>
              <a:rPr lang="cs-CZ" sz="2000" b="1" dirty="0" smtClean="0"/>
              <a:t> </a:t>
            </a:r>
            <a:r>
              <a:rPr lang="cs-CZ" sz="2000" b="1" u="sng" dirty="0" smtClean="0"/>
              <a:t>(</a:t>
            </a:r>
            <a:r>
              <a:rPr lang="ka-GE" sz="2000" b="1" u="sng" dirty="0" smtClean="0"/>
              <a:t>კლასიფიკაცი</a:t>
            </a:r>
            <a:r>
              <a:rPr lang="ka-GE" sz="2000" b="1" u="sng" dirty="0"/>
              <a:t>ა</a:t>
            </a:r>
            <a:r>
              <a:rPr lang="ka-GE" sz="2000" b="1" u="sng" dirty="0" smtClean="0"/>
              <a:t>, ეტიკეტირება </a:t>
            </a:r>
            <a:r>
              <a:rPr lang="ka-GE" sz="2000" b="1" u="sng" dirty="0"/>
              <a:t>და </a:t>
            </a:r>
            <a:r>
              <a:rPr lang="ka-GE" sz="2000" b="1" u="sng" dirty="0" smtClean="0"/>
              <a:t>შეფუთვა </a:t>
            </a:r>
            <a:r>
              <a:rPr lang="cs-CZ" sz="2000" b="1" u="sng" dirty="0" smtClean="0"/>
              <a:t>)</a:t>
            </a:r>
            <a:endParaRPr lang="cs-CZ" b="1" dirty="0" smtClean="0"/>
          </a:p>
          <a:p>
            <a:pPr>
              <a:buClr>
                <a:srgbClr val="FFC000"/>
              </a:buClr>
              <a:buBlip>
                <a:blip r:embed="rId3"/>
              </a:buBlip>
            </a:pPr>
            <a:r>
              <a:rPr lang="ka-GE" b="1" dirty="0" smtClean="0"/>
              <a:t>მიზნები</a:t>
            </a:r>
            <a:r>
              <a:rPr lang="cs-CZ" b="1" dirty="0" smtClean="0"/>
              <a:t>:</a:t>
            </a:r>
          </a:p>
          <a:p>
            <a:pPr>
              <a:buClr>
                <a:srgbClr val="FFC000"/>
              </a:buClr>
              <a:buBlip>
                <a:blip r:embed="rId3"/>
              </a:buBlip>
            </a:pPr>
            <a:r>
              <a:rPr lang="ka-GE" dirty="0" smtClean="0"/>
              <a:t>განისაზღვროს თვისებები, რომელთა საფუძველზეც </a:t>
            </a:r>
            <a:r>
              <a:rPr lang="ka-GE" dirty="0"/>
              <a:t>ნივთიერებები და ნარევები </a:t>
            </a:r>
            <a:r>
              <a:rPr lang="ka-GE" dirty="0" smtClean="0"/>
              <a:t>კლასიფიცირდებიან, </a:t>
            </a:r>
            <a:r>
              <a:rPr lang="ka-GE" dirty="0"/>
              <a:t>როგორც საშიში</a:t>
            </a:r>
          </a:p>
          <a:p>
            <a:pPr>
              <a:buClr>
                <a:srgbClr val="FFC000"/>
              </a:buClr>
              <a:buBlip>
                <a:blip r:embed="rId3"/>
              </a:buBlip>
            </a:pPr>
            <a:r>
              <a:rPr lang="ka-GE" dirty="0" smtClean="0"/>
              <a:t>საშიში </a:t>
            </a:r>
            <a:r>
              <a:rPr lang="ka-GE" dirty="0"/>
              <a:t>ნივთიერებებისა და ნარევების </a:t>
            </a:r>
            <a:r>
              <a:rPr lang="ka-GE" dirty="0" smtClean="0"/>
              <a:t>ეტიკეტირებისა </a:t>
            </a:r>
            <a:r>
              <a:rPr lang="ka-GE" dirty="0"/>
              <a:t>და შეფუთვის წესების დადგენა</a:t>
            </a:r>
          </a:p>
          <a:p>
            <a:pPr>
              <a:buClr>
                <a:srgbClr val="FFC000"/>
              </a:buClr>
              <a:buBlip>
                <a:blip r:embed="rId3"/>
              </a:buBlip>
            </a:pPr>
            <a:r>
              <a:rPr lang="ka-GE" dirty="0"/>
              <a:t>ნივთიერებების ნუსხის შედგენა ჰარმონიზებული </a:t>
            </a:r>
            <a:r>
              <a:rPr lang="ka-GE" dirty="0" smtClean="0"/>
              <a:t>კლასიფიკაციის მიხედვით  </a:t>
            </a:r>
            <a:endParaRPr lang="ka-GE" dirty="0"/>
          </a:p>
          <a:p>
            <a:pPr>
              <a:buClr>
                <a:srgbClr val="FFC000"/>
              </a:buClr>
              <a:buBlip>
                <a:blip r:embed="rId3"/>
              </a:buBlip>
            </a:pPr>
            <a:r>
              <a:rPr lang="ka-GE" dirty="0" smtClean="0"/>
              <a:t>ნივთიერებების </a:t>
            </a:r>
            <a:r>
              <a:rPr lang="ka-GE" dirty="0"/>
              <a:t>კლასიფიკაციისა და ეტიკეტირების ნუსხა</a:t>
            </a:r>
          </a:p>
          <a:p>
            <a:pPr>
              <a:buClr>
                <a:srgbClr val="FFC000"/>
              </a:buClr>
              <a:buBlip>
                <a:blip r:embed="rId4"/>
              </a:buBlip>
            </a:pPr>
            <a:endParaRPr lang="cs-CZ" dirty="0"/>
          </a:p>
          <a:p>
            <a:endParaRPr lang="cs-CZ" b="1" dirty="0" smtClean="0"/>
          </a:p>
          <a:p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61464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pPr algn="ctr"/>
            <a:r>
              <a:rPr lang="cs-CZ" dirty="0" smtClean="0"/>
              <a:t>VI </a:t>
            </a:r>
            <a:r>
              <a:rPr lang="ka-GE" dirty="0" smtClean="0"/>
              <a:t>დანართი </a:t>
            </a:r>
            <a:r>
              <a:rPr lang="cs-CZ" dirty="0" smtClean="0"/>
              <a:t>- </a:t>
            </a:r>
            <a:r>
              <a:rPr lang="ka-GE" dirty="0" smtClean="0"/>
              <a:t>საინდექსო ნომერი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b="1" dirty="0" smtClean="0"/>
              <a:t>ABC-RST-VW-Y</a:t>
            </a:r>
            <a:endParaRPr lang="cs-CZ" b="1" dirty="0"/>
          </a:p>
          <a:p>
            <a:pPr marL="0" indent="0">
              <a:buNone/>
            </a:pPr>
            <a:r>
              <a:rPr lang="cs-CZ" dirty="0" smtClean="0"/>
              <a:t>RST -</a:t>
            </a:r>
            <a:r>
              <a:rPr lang="ka-GE" dirty="0" smtClean="0"/>
              <a:t> არის ნივთიერების რიგითი ნომერი, რომელიც </a:t>
            </a:r>
            <a:r>
              <a:rPr lang="cs-CZ" dirty="0" smtClean="0"/>
              <a:t>ABC</a:t>
            </a:r>
            <a:r>
              <a:rPr lang="ka-GE" dirty="0" smtClean="0"/>
              <a:t> სერიაშია მოყვანილი</a:t>
            </a:r>
            <a:r>
              <a:rPr lang="cs-CZ" dirty="0" smtClean="0"/>
              <a:t> (001-999)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 algn="just">
              <a:buNone/>
            </a:pPr>
            <a:r>
              <a:rPr lang="cs-CZ" dirty="0"/>
              <a:t>VW - </a:t>
            </a:r>
            <a:r>
              <a:rPr lang="ka-GE" dirty="0" smtClean="0"/>
              <a:t>აღნიშნავს ფორმას, რა ფორმაშიც არის ნივთიერება წარმოებული ან ბაზარზე განთავსებული </a:t>
            </a:r>
            <a:r>
              <a:rPr lang="cs-CZ" dirty="0" smtClean="0"/>
              <a:t>(00-99)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007-001-</a:t>
            </a:r>
            <a:r>
              <a:rPr lang="cs-CZ" b="1" dirty="0">
                <a:solidFill>
                  <a:srgbClr val="FF0000"/>
                </a:solidFill>
              </a:rPr>
              <a:t>00</a:t>
            </a:r>
            <a:r>
              <a:rPr lang="cs-CZ" dirty="0"/>
              <a:t>-5 - </a:t>
            </a:r>
            <a:r>
              <a:rPr lang="ka-GE" dirty="0"/>
              <a:t>ამიაკი, </a:t>
            </a:r>
            <a:r>
              <a:rPr lang="ka-GE" dirty="0" smtClean="0"/>
              <a:t>უწყლო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007-001-</a:t>
            </a:r>
            <a:r>
              <a:rPr lang="cs-CZ" b="1" dirty="0">
                <a:solidFill>
                  <a:srgbClr val="FF0000"/>
                </a:solidFill>
              </a:rPr>
              <a:t>01</a:t>
            </a:r>
            <a:r>
              <a:rPr lang="cs-CZ" dirty="0"/>
              <a:t>-2 - </a:t>
            </a:r>
            <a:r>
              <a:rPr lang="ka-GE" dirty="0" smtClean="0"/>
              <a:t>ამიაკი</a:t>
            </a:r>
            <a:r>
              <a:rPr lang="cs-CZ" dirty="0" smtClean="0"/>
              <a:t>, </a:t>
            </a:r>
            <a:r>
              <a:rPr lang="ka-GE" dirty="0" smtClean="0"/>
              <a:t>ხსნარი</a:t>
            </a:r>
            <a:r>
              <a:rPr lang="cs-CZ" dirty="0" smtClean="0"/>
              <a:t> </a:t>
            </a:r>
            <a:r>
              <a:rPr lang="cs-CZ" dirty="0"/>
              <a:t>...%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Y – </a:t>
            </a:r>
            <a:r>
              <a:rPr lang="ka-GE" dirty="0" smtClean="0"/>
              <a:t>არის საკონტროლო რიცხვი, რომელიც გამოთვლილია საერთაშორისო სატანდარტული მეთოდით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571917"/>
              </p:ext>
            </p:extLst>
          </p:nvPr>
        </p:nvGraphicFramePr>
        <p:xfrm>
          <a:off x="683568" y="2060849"/>
          <a:ext cx="6933456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280"/>
                <a:gridCol w="4413176"/>
              </a:tblGrid>
              <a:tr h="363830"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>
                          <a:solidFill>
                            <a:srgbClr val="0070C0"/>
                          </a:solidFill>
                        </a:rPr>
                        <a:t>საინდექსო</a:t>
                      </a:r>
                      <a:r>
                        <a:rPr lang="ka-GE" baseline="0" dirty="0" smtClean="0">
                          <a:solidFill>
                            <a:srgbClr val="0070C0"/>
                          </a:solidFill>
                        </a:rPr>
                        <a:t> ნომერი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>
                          <a:solidFill>
                            <a:srgbClr val="0070C0"/>
                          </a:solidFill>
                        </a:rPr>
                        <a:t>ნივთიერება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30">
                <a:tc>
                  <a:txBody>
                    <a:bodyPr/>
                    <a:lstStyle/>
                    <a:p>
                      <a:pPr algn="ctr"/>
                      <a:r>
                        <a:rPr lang="cs-CZ" sz="1800" b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014-</a:t>
                      </a:r>
                      <a:r>
                        <a:rPr lang="cs-CZ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001</a:t>
                      </a:r>
                      <a:r>
                        <a:rPr lang="cs-CZ" sz="1800" b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-00-9</a:t>
                      </a:r>
                      <a:endParaRPr lang="cs-CZ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800" b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ტრიქლორსილანი </a:t>
                      </a:r>
                      <a:r>
                        <a:rPr lang="cs-CZ" sz="1800" b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cs-CZ" b="0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30">
                <a:tc>
                  <a:txBody>
                    <a:bodyPr/>
                    <a:lstStyle/>
                    <a:p>
                      <a:pPr algn="ctr"/>
                      <a:r>
                        <a:rPr lang="cs-CZ" sz="1800" b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014-</a:t>
                      </a:r>
                      <a:r>
                        <a:rPr lang="cs-CZ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002</a:t>
                      </a:r>
                      <a:r>
                        <a:rPr lang="cs-CZ" sz="1800" b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-00-4</a:t>
                      </a:r>
                      <a:endParaRPr lang="cs-CZ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a-GE" sz="1800" b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კრემნიუმის ქლორიდი </a:t>
                      </a:r>
                      <a:endParaRPr lang="cs-CZ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702">
                <a:tc>
                  <a:txBody>
                    <a:bodyPr/>
                    <a:lstStyle/>
                    <a:p>
                      <a:pPr algn="ctr"/>
                      <a:r>
                        <a:rPr lang="cs-CZ" sz="1800" b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014-</a:t>
                      </a:r>
                      <a:r>
                        <a:rPr lang="cs-CZ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045</a:t>
                      </a:r>
                      <a:r>
                        <a:rPr lang="cs-CZ" sz="1800" b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-00-9</a:t>
                      </a:r>
                      <a:endParaRPr lang="cs-CZ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a-GE" sz="1800" b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ნატრიუმის მაგნიუმის ფტორ</a:t>
                      </a:r>
                      <a:r>
                        <a:rPr lang="ka-GE" sz="1800" b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a-GE" sz="1800" b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სილიკატები </a:t>
                      </a:r>
                      <a:endParaRPr lang="cs-CZ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27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pPr algn="ctr"/>
            <a:r>
              <a:rPr lang="cs-CZ" dirty="0" smtClean="0"/>
              <a:t>VI</a:t>
            </a:r>
            <a:r>
              <a:rPr lang="ka-GE" dirty="0" smtClean="0"/>
              <a:t> დანართი</a:t>
            </a:r>
            <a:r>
              <a:rPr lang="cs-CZ" dirty="0" smtClean="0"/>
              <a:t> - EC </a:t>
            </a:r>
            <a:r>
              <a:rPr lang="ka-GE" dirty="0" smtClean="0"/>
              <a:t>ნომერი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 smtClean="0"/>
              <a:t>XXX-ZZZ-Y</a:t>
            </a:r>
          </a:p>
          <a:p>
            <a:pPr marL="0" indent="0">
              <a:buNone/>
            </a:pPr>
            <a:r>
              <a:rPr lang="cs-CZ" dirty="0" smtClean="0"/>
              <a:t>XXX – </a:t>
            </a:r>
            <a:r>
              <a:rPr lang="ka-GE" dirty="0" smtClean="0"/>
              <a:t>ნუსხის მიხედვით</a:t>
            </a:r>
            <a:r>
              <a:rPr lang="cs-CZ" dirty="0" smtClean="0"/>
              <a:t> (2XX – 9XX)</a:t>
            </a:r>
          </a:p>
          <a:p>
            <a:pPr marL="0" indent="0">
              <a:buNone/>
            </a:pPr>
            <a:r>
              <a:rPr lang="cs-CZ" dirty="0"/>
              <a:t>ZZZ – </a:t>
            </a:r>
            <a:r>
              <a:rPr lang="ka-GE" dirty="0" smtClean="0"/>
              <a:t>დანომვრა</a:t>
            </a:r>
            <a:r>
              <a:rPr lang="cs-CZ" dirty="0" smtClean="0"/>
              <a:t> </a:t>
            </a:r>
            <a:r>
              <a:rPr lang="cs-CZ" dirty="0"/>
              <a:t>001 – 999</a:t>
            </a:r>
          </a:p>
          <a:p>
            <a:pPr marL="0" indent="0">
              <a:buNone/>
            </a:pPr>
            <a:r>
              <a:rPr lang="cs-CZ" dirty="0"/>
              <a:t>Y – </a:t>
            </a:r>
            <a:r>
              <a:rPr lang="ka-GE" dirty="0" smtClean="0"/>
              <a:t>კონტროლის ციფრები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ka-GE" dirty="0" smtClean="0"/>
              <a:t>მაგალითი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ka-GE" dirty="0" smtClean="0"/>
              <a:t>ფორმალდეჰიდი </a:t>
            </a:r>
            <a:r>
              <a:rPr lang="ka-GE" dirty="0"/>
              <a:t>- 200-001-8</a:t>
            </a:r>
          </a:p>
          <a:p>
            <a:pPr marL="0" indent="0">
              <a:buNone/>
            </a:pPr>
            <a:r>
              <a:rPr lang="ka-GE" dirty="0"/>
              <a:t>მძიმე ბენზინი (ქვანახშირი), გამხსნელი ექსტრაქტი, ჰიდროკრანირებული - 302-690-1</a:t>
            </a:r>
          </a:p>
          <a:p>
            <a:pPr marL="0" indent="0">
              <a:buNone/>
            </a:pPr>
            <a:r>
              <a:rPr lang="ka-GE" dirty="0"/>
              <a:t>ნოლილფენოლი-პოლიეთოქსილატი - 500-024-6</a:t>
            </a:r>
          </a:p>
          <a:p>
            <a:pPr marL="0" indent="0">
              <a:buNone/>
            </a:pPr>
            <a:r>
              <a:rPr lang="ka-GE" dirty="0"/>
              <a:t>არომატული ნახშირწყალბადები, </a:t>
            </a:r>
            <a:r>
              <a:rPr lang="cs-CZ" dirty="0"/>
              <a:t>C8 - 905-570-2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826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pPr algn="ctr"/>
            <a:r>
              <a:rPr lang="cs-CZ" dirty="0" smtClean="0"/>
              <a:t>VI</a:t>
            </a:r>
            <a:r>
              <a:rPr lang="ka-GE" dirty="0" smtClean="0"/>
              <a:t> დანართი</a:t>
            </a:r>
            <a:r>
              <a:rPr lang="cs-CZ" dirty="0" smtClean="0"/>
              <a:t> - CAS </a:t>
            </a:r>
            <a:r>
              <a:rPr lang="ka-GE" dirty="0" smtClean="0"/>
              <a:t>ნომერი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 smtClean="0"/>
              <a:t>CAS</a:t>
            </a:r>
            <a:r>
              <a:rPr lang="ka-GE" b="1" dirty="0" smtClean="0"/>
              <a:t> ნომერი</a:t>
            </a:r>
            <a:r>
              <a:rPr lang="cs-CZ" b="1" dirty="0" smtClean="0"/>
              <a:t> – </a:t>
            </a:r>
            <a:r>
              <a:rPr lang="cs-CZ" b="1" dirty="0" err="1" smtClean="0"/>
              <a:t>Chemical</a:t>
            </a:r>
            <a:r>
              <a:rPr lang="cs-CZ" b="1" dirty="0" smtClean="0"/>
              <a:t> </a:t>
            </a:r>
            <a:r>
              <a:rPr lang="cs-CZ" b="1" dirty="0" err="1" smtClean="0"/>
              <a:t>Abstract</a:t>
            </a:r>
            <a:r>
              <a:rPr lang="cs-CZ" b="1" dirty="0" smtClean="0"/>
              <a:t> </a:t>
            </a:r>
            <a:r>
              <a:rPr lang="cs-CZ" b="1" dirty="0" err="1" smtClean="0"/>
              <a:t>Service</a:t>
            </a:r>
            <a:endParaRPr lang="cs-CZ" b="1" dirty="0" smtClean="0"/>
          </a:p>
          <a:p>
            <a:pPr marL="0" indent="0" algn="ctr">
              <a:buNone/>
            </a:pPr>
            <a:r>
              <a:rPr lang="cs-CZ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(AAAA)</a:t>
            </a:r>
            <a:r>
              <a:rPr lang="cs-CZ" b="1" dirty="0" smtClean="0"/>
              <a:t>AA-BB-C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(</a:t>
            </a:r>
            <a:r>
              <a:rPr lang="cs-CZ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AAAA)</a:t>
            </a:r>
            <a:r>
              <a:rPr lang="cs-CZ" dirty="0" smtClean="0"/>
              <a:t>AA </a:t>
            </a:r>
            <a:r>
              <a:rPr lang="ka-GE" dirty="0" smtClean="0"/>
              <a:t>, </a:t>
            </a:r>
            <a:r>
              <a:rPr lang="cs-CZ" dirty="0" smtClean="0"/>
              <a:t> 2-6</a:t>
            </a:r>
            <a:r>
              <a:rPr lang="ka-GE" dirty="0" smtClean="0"/>
              <a:t> ციფრების </a:t>
            </a:r>
            <a:r>
              <a:rPr lang="ka-GE" dirty="0"/>
              <a:t>ცვლადი </a:t>
            </a:r>
            <a:r>
              <a:rPr lang="ka-GE" dirty="0" smtClean="0"/>
              <a:t>კომბინაცია</a:t>
            </a:r>
            <a:r>
              <a:rPr lang="cs-CZ" dirty="0" smtClean="0"/>
              <a:t> </a:t>
            </a:r>
            <a:endParaRPr lang="ka-GE" dirty="0" smtClean="0"/>
          </a:p>
          <a:p>
            <a:pPr marL="0" indent="0">
              <a:buNone/>
            </a:pPr>
            <a:r>
              <a:rPr lang="cs-CZ" dirty="0" smtClean="0"/>
              <a:t>BB - </a:t>
            </a:r>
            <a:r>
              <a:rPr lang="ka-GE" dirty="0" smtClean="0"/>
              <a:t>მხოლოდ ორციფრიანი რიცხვი </a:t>
            </a:r>
            <a:r>
              <a:rPr lang="cs-CZ" dirty="0" smtClean="0"/>
              <a:t>(01 – 99)</a:t>
            </a:r>
          </a:p>
          <a:p>
            <a:pPr marL="0" indent="0">
              <a:buNone/>
            </a:pPr>
            <a:r>
              <a:rPr lang="cs-CZ" dirty="0" smtClean="0"/>
              <a:t>C - </a:t>
            </a:r>
            <a:r>
              <a:rPr lang="ka-GE" dirty="0" smtClean="0"/>
              <a:t>საკონტროლო ციფრები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ka-GE" dirty="0" smtClean="0"/>
              <a:t>მაგალითი</a:t>
            </a:r>
            <a:r>
              <a:rPr lang="cs-CZ" dirty="0" smtClean="0"/>
              <a:t>: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(+)-</a:t>
            </a:r>
            <a:r>
              <a:rPr lang="ka-GE" dirty="0" smtClean="0"/>
              <a:t>ლაქტოზა</a:t>
            </a:r>
            <a:r>
              <a:rPr lang="en-US" dirty="0" smtClean="0"/>
              <a:t> </a:t>
            </a:r>
            <a:r>
              <a:rPr lang="cs-CZ" dirty="0" smtClean="0"/>
              <a:t>- 63-42-3</a:t>
            </a:r>
            <a:endParaRPr lang="en-US" dirty="0" smtClean="0"/>
          </a:p>
          <a:p>
            <a:pPr marL="0" indent="0">
              <a:buNone/>
            </a:pPr>
            <a:r>
              <a:rPr lang="ka-GE" dirty="0"/>
              <a:t>1-ბრომო-2,4-დიფლორორბენზენი - 348-57-2</a:t>
            </a:r>
          </a:p>
          <a:p>
            <a:pPr marL="0" indent="0">
              <a:buNone/>
            </a:pPr>
            <a:r>
              <a:rPr lang="ka-GE" dirty="0" smtClean="0"/>
              <a:t>წყალი</a:t>
            </a:r>
            <a:r>
              <a:rPr lang="cs-CZ" dirty="0" smtClean="0"/>
              <a:t> - 7732-18-5</a:t>
            </a:r>
          </a:p>
          <a:p>
            <a:pPr marL="0" indent="0">
              <a:buNone/>
            </a:pPr>
            <a:r>
              <a:rPr lang="cs-CZ" dirty="0" err="1" smtClean="0"/>
              <a:t>Isobutyl</a:t>
            </a:r>
            <a:r>
              <a:rPr lang="ka-GE" dirty="0" smtClean="0"/>
              <a:t> </a:t>
            </a:r>
            <a:r>
              <a:rPr lang="cs-CZ" dirty="0" smtClean="0"/>
              <a:t>3,4-epoxybutyrate - 100181-71-3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750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pPr algn="ctr"/>
            <a:r>
              <a:rPr lang="cs-CZ" dirty="0" smtClean="0"/>
              <a:t>CLP</a:t>
            </a:r>
            <a:r>
              <a:rPr lang="ka-GE" dirty="0"/>
              <a:t> რეგულაცია</a:t>
            </a:r>
            <a:br>
              <a:rPr lang="ka-GE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a-GE" b="1" dirty="0" smtClean="0">
                <a:solidFill>
                  <a:srgbClr val="FF0000"/>
                </a:solidFill>
              </a:rPr>
              <a:t>დანართი </a:t>
            </a:r>
            <a:r>
              <a:rPr lang="cs-CZ" b="1" dirty="0" smtClean="0">
                <a:solidFill>
                  <a:srgbClr val="FF0000"/>
                </a:solidFill>
              </a:rPr>
              <a:t>VII</a:t>
            </a:r>
          </a:p>
          <a:p>
            <a:pPr marL="0" indent="0" algn="ctr">
              <a:buNone/>
            </a:pPr>
            <a:r>
              <a:rPr lang="cs-CZ" b="1" dirty="0" smtClean="0"/>
              <a:t>67/548/EHS</a:t>
            </a:r>
            <a:r>
              <a:rPr lang="ka-GE" b="1" dirty="0" smtClean="0"/>
              <a:t> რეგულაციის შესაბამისი კლასიფიკაციის  </a:t>
            </a:r>
            <a:r>
              <a:rPr lang="en-US" b="1" dirty="0" smtClean="0"/>
              <a:t>CLP</a:t>
            </a:r>
            <a:r>
              <a:rPr lang="ka-GE" b="1" dirty="0" smtClean="0"/>
              <a:t> რეგულაციის კლასიფიკაციაზე გადაყვანის ცხრილი</a:t>
            </a:r>
            <a:endParaRPr lang="cs-CZ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2" t="25429" r="48582" b="23849"/>
          <a:stretch/>
        </p:blipFill>
        <p:spPr bwMode="auto">
          <a:xfrm>
            <a:off x="4740058" y="2637588"/>
            <a:ext cx="3644361" cy="37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4" t="20893" r="47807" b="27076"/>
          <a:stretch/>
        </p:blipFill>
        <p:spPr bwMode="auto">
          <a:xfrm>
            <a:off x="754286" y="2637588"/>
            <a:ext cx="3553905" cy="356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70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5400" dirty="0" smtClean="0">
                <a:solidFill>
                  <a:schemeClr val="accent1">
                    <a:lumMod val="50000"/>
                  </a:schemeClr>
                </a:solidFill>
              </a:rPr>
              <a:t>გმადლობთ ყურადღებისთვის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cs-CZ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14" descr="logocrd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6" y="117251"/>
            <a:ext cx="3724276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4494713" y="273620"/>
            <a:ext cx="1527175" cy="766762"/>
            <a:chOff x="4921" y="250"/>
            <a:chExt cx="589" cy="217"/>
          </a:xfrm>
        </p:grpSpPr>
        <p:sp>
          <p:nvSpPr>
            <p:cNvPr id="7" name="Freeform 31"/>
            <p:cNvSpPr>
              <a:spLocks noEditPoints="1"/>
            </p:cNvSpPr>
            <p:nvPr/>
          </p:nvSpPr>
          <p:spPr bwMode="auto">
            <a:xfrm>
              <a:off x="5015" y="250"/>
              <a:ext cx="265" cy="217"/>
            </a:xfrm>
            <a:custGeom>
              <a:avLst/>
              <a:gdLst>
                <a:gd name="T0" fmla="*/ 0 w 794"/>
                <a:gd name="T1" fmla="*/ 0 h 652"/>
                <a:gd name="T2" fmla="*/ 0 w 794"/>
                <a:gd name="T3" fmla="*/ 0 h 652"/>
                <a:gd name="T4" fmla="*/ 0 w 794"/>
                <a:gd name="T5" fmla="*/ 0 h 652"/>
                <a:gd name="T6" fmla="*/ 0 w 794"/>
                <a:gd name="T7" fmla="*/ 0 h 652"/>
                <a:gd name="T8" fmla="*/ 0 w 794"/>
                <a:gd name="T9" fmla="*/ 0 h 652"/>
                <a:gd name="T10" fmla="*/ 0 w 794"/>
                <a:gd name="T11" fmla="*/ 0 h 652"/>
                <a:gd name="T12" fmla="*/ 0 w 794"/>
                <a:gd name="T13" fmla="*/ 0 h 652"/>
                <a:gd name="T14" fmla="*/ 0 w 794"/>
                <a:gd name="T15" fmla="*/ 0 h 652"/>
                <a:gd name="T16" fmla="*/ 0 w 794"/>
                <a:gd name="T17" fmla="*/ 0 h 652"/>
                <a:gd name="T18" fmla="*/ 0 w 794"/>
                <a:gd name="T19" fmla="*/ 0 h 652"/>
                <a:gd name="T20" fmla="*/ 0 w 794"/>
                <a:gd name="T21" fmla="*/ 0 h 652"/>
                <a:gd name="T22" fmla="*/ 0 w 794"/>
                <a:gd name="T23" fmla="*/ 0 h 652"/>
                <a:gd name="T24" fmla="*/ 0 w 794"/>
                <a:gd name="T25" fmla="*/ 0 h 652"/>
                <a:gd name="T26" fmla="*/ 0 w 794"/>
                <a:gd name="T27" fmla="*/ 0 h 652"/>
                <a:gd name="T28" fmla="*/ 0 w 794"/>
                <a:gd name="T29" fmla="*/ 0 h 652"/>
                <a:gd name="T30" fmla="*/ 0 w 794"/>
                <a:gd name="T31" fmla="*/ 0 h 652"/>
                <a:gd name="T32" fmla="*/ 0 w 794"/>
                <a:gd name="T33" fmla="*/ 0 h 652"/>
                <a:gd name="T34" fmla="*/ 0 w 794"/>
                <a:gd name="T35" fmla="*/ 0 h 652"/>
                <a:gd name="T36" fmla="*/ 0 w 794"/>
                <a:gd name="T37" fmla="*/ 0 h 652"/>
                <a:gd name="T38" fmla="*/ 0 w 794"/>
                <a:gd name="T39" fmla="*/ 0 h 652"/>
                <a:gd name="T40" fmla="*/ 0 w 794"/>
                <a:gd name="T41" fmla="*/ 0 h 652"/>
                <a:gd name="T42" fmla="*/ 0 w 794"/>
                <a:gd name="T43" fmla="*/ 0 h 652"/>
                <a:gd name="T44" fmla="*/ 0 w 794"/>
                <a:gd name="T45" fmla="*/ 0 h 652"/>
                <a:gd name="T46" fmla="*/ 0 w 794"/>
                <a:gd name="T47" fmla="*/ 0 h 652"/>
                <a:gd name="T48" fmla="*/ 0 w 794"/>
                <a:gd name="T49" fmla="*/ 0 h 652"/>
                <a:gd name="T50" fmla="*/ 0 w 794"/>
                <a:gd name="T51" fmla="*/ 0 h 652"/>
                <a:gd name="T52" fmla="*/ 0 w 794"/>
                <a:gd name="T53" fmla="*/ 0 h 652"/>
                <a:gd name="T54" fmla="*/ 0 w 794"/>
                <a:gd name="T55" fmla="*/ 0 h 652"/>
                <a:gd name="T56" fmla="*/ 0 w 794"/>
                <a:gd name="T57" fmla="*/ 0 h 652"/>
                <a:gd name="T58" fmla="*/ 0 w 794"/>
                <a:gd name="T59" fmla="*/ 0 h 652"/>
                <a:gd name="T60" fmla="*/ 0 w 794"/>
                <a:gd name="T61" fmla="*/ 0 h 652"/>
                <a:gd name="T62" fmla="*/ 0 w 794"/>
                <a:gd name="T63" fmla="*/ 0 h 652"/>
                <a:gd name="T64" fmla="*/ 0 w 794"/>
                <a:gd name="T65" fmla="*/ 0 h 652"/>
                <a:gd name="T66" fmla="*/ 0 w 794"/>
                <a:gd name="T67" fmla="*/ 0 h 652"/>
                <a:gd name="T68" fmla="*/ 0 w 794"/>
                <a:gd name="T69" fmla="*/ 0 h 652"/>
                <a:gd name="T70" fmla="*/ 0 w 794"/>
                <a:gd name="T71" fmla="*/ 0 h 652"/>
                <a:gd name="T72" fmla="*/ 0 w 794"/>
                <a:gd name="T73" fmla="*/ 0 h 652"/>
                <a:gd name="T74" fmla="*/ 0 w 794"/>
                <a:gd name="T75" fmla="*/ 0 h 652"/>
                <a:gd name="T76" fmla="*/ 0 w 794"/>
                <a:gd name="T77" fmla="*/ 0 h 652"/>
                <a:gd name="T78" fmla="*/ 0 w 794"/>
                <a:gd name="T79" fmla="*/ 0 h 652"/>
                <a:gd name="T80" fmla="*/ 0 w 794"/>
                <a:gd name="T81" fmla="*/ 0 h 652"/>
                <a:gd name="T82" fmla="*/ 0 w 794"/>
                <a:gd name="T83" fmla="*/ 0 h 652"/>
                <a:gd name="T84" fmla="*/ 0 w 794"/>
                <a:gd name="T85" fmla="*/ 0 h 652"/>
                <a:gd name="T86" fmla="*/ 0 w 794"/>
                <a:gd name="T87" fmla="*/ 0 h 652"/>
                <a:gd name="T88" fmla="*/ 0 w 794"/>
                <a:gd name="T89" fmla="*/ 0 h 652"/>
                <a:gd name="T90" fmla="*/ 0 w 794"/>
                <a:gd name="T91" fmla="*/ 0 h 652"/>
                <a:gd name="T92" fmla="*/ 0 w 794"/>
                <a:gd name="T93" fmla="*/ 0 h 652"/>
                <a:gd name="T94" fmla="*/ 0 w 794"/>
                <a:gd name="T95" fmla="*/ 0 h 652"/>
                <a:gd name="T96" fmla="*/ 0 w 794"/>
                <a:gd name="T97" fmla="*/ 0 h 652"/>
                <a:gd name="T98" fmla="*/ 0 w 794"/>
                <a:gd name="T99" fmla="*/ 0 h 652"/>
                <a:gd name="T100" fmla="*/ 0 w 794"/>
                <a:gd name="T101" fmla="*/ 0 h 652"/>
                <a:gd name="T102" fmla="*/ 0 w 794"/>
                <a:gd name="T103" fmla="*/ 0 h 652"/>
                <a:gd name="T104" fmla="*/ 0 w 794"/>
                <a:gd name="T105" fmla="*/ 0 h 652"/>
                <a:gd name="T106" fmla="*/ 0 w 794"/>
                <a:gd name="T107" fmla="*/ 0 h 652"/>
                <a:gd name="T108" fmla="*/ 0 w 794"/>
                <a:gd name="T109" fmla="*/ 0 h 652"/>
                <a:gd name="T110" fmla="*/ 0 w 794"/>
                <a:gd name="T111" fmla="*/ 0 h 652"/>
                <a:gd name="T112" fmla="*/ 0 w 794"/>
                <a:gd name="T113" fmla="*/ 0 h 652"/>
                <a:gd name="T114" fmla="*/ 0 w 794"/>
                <a:gd name="T115" fmla="*/ 0 h 652"/>
                <a:gd name="T116" fmla="*/ 0 w 794"/>
                <a:gd name="T117" fmla="*/ 0 h 652"/>
                <a:gd name="T118" fmla="*/ 0 w 794"/>
                <a:gd name="T119" fmla="*/ 0 h 652"/>
                <a:gd name="T120" fmla="*/ 0 w 794"/>
                <a:gd name="T121" fmla="*/ 0 h 652"/>
                <a:gd name="T122" fmla="*/ 0 w 794"/>
                <a:gd name="T123" fmla="*/ 0 h 652"/>
                <a:gd name="T124" fmla="*/ 0 w 794"/>
                <a:gd name="T125" fmla="*/ 0 h 65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94"/>
                <a:gd name="T190" fmla="*/ 0 h 652"/>
                <a:gd name="T191" fmla="*/ 794 w 794"/>
                <a:gd name="T192" fmla="*/ 652 h 65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94" h="652">
                  <a:moveTo>
                    <a:pt x="0" y="0"/>
                  </a:moveTo>
                  <a:lnTo>
                    <a:pt x="794" y="0"/>
                  </a:lnTo>
                  <a:lnTo>
                    <a:pt x="794" y="652"/>
                  </a:lnTo>
                  <a:lnTo>
                    <a:pt x="0" y="652"/>
                  </a:lnTo>
                  <a:lnTo>
                    <a:pt x="0" y="0"/>
                  </a:lnTo>
                  <a:close/>
                  <a:moveTo>
                    <a:pt x="637" y="201"/>
                  </a:moveTo>
                  <a:lnTo>
                    <a:pt x="642" y="203"/>
                  </a:lnTo>
                  <a:lnTo>
                    <a:pt x="647" y="204"/>
                  </a:lnTo>
                  <a:lnTo>
                    <a:pt x="652" y="207"/>
                  </a:lnTo>
                  <a:lnTo>
                    <a:pt x="656" y="211"/>
                  </a:lnTo>
                  <a:lnTo>
                    <a:pt x="660" y="217"/>
                  </a:lnTo>
                  <a:lnTo>
                    <a:pt x="665" y="223"/>
                  </a:lnTo>
                  <a:lnTo>
                    <a:pt x="668" y="230"/>
                  </a:lnTo>
                  <a:lnTo>
                    <a:pt x="671" y="238"/>
                  </a:lnTo>
                  <a:lnTo>
                    <a:pt x="677" y="257"/>
                  </a:lnTo>
                  <a:lnTo>
                    <a:pt x="680" y="278"/>
                  </a:lnTo>
                  <a:lnTo>
                    <a:pt x="682" y="303"/>
                  </a:lnTo>
                  <a:lnTo>
                    <a:pt x="683" y="330"/>
                  </a:lnTo>
                  <a:lnTo>
                    <a:pt x="683" y="359"/>
                  </a:lnTo>
                  <a:lnTo>
                    <a:pt x="682" y="387"/>
                  </a:lnTo>
                  <a:lnTo>
                    <a:pt x="679" y="414"/>
                  </a:lnTo>
                  <a:lnTo>
                    <a:pt x="675" y="439"/>
                  </a:lnTo>
                  <a:lnTo>
                    <a:pt x="672" y="450"/>
                  </a:lnTo>
                  <a:lnTo>
                    <a:pt x="669" y="461"/>
                  </a:lnTo>
                  <a:lnTo>
                    <a:pt x="666" y="469"/>
                  </a:lnTo>
                  <a:lnTo>
                    <a:pt x="661" y="477"/>
                  </a:lnTo>
                  <a:lnTo>
                    <a:pt x="656" y="483"/>
                  </a:lnTo>
                  <a:lnTo>
                    <a:pt x="651" y="488"/>
                  </a:lnTo>
                  <a:lnTo>
                    <a:pt x="644" y="491"/>
                  </a:lnTo>
                  <a:lnTo>
                    <a:pt x="637" y="492"/>
                  </a:lnTo>
                  <a:lnTo>
                    <a:pt x="631" y="491"/>
                  </a:lnTo>
                  <a:lnTo>
                    <a:pt x="628" y="490"/>
                  </a:lnTo>
                  <a:lnTo>
                    <a:pt x="624" y="489"/>
                  </a:lnTo>
                  <a:lnTo>
                    <a:pt x="619" y="487"/>
                  </a:lnTo>
                  <a:lnTo>
                    <a:pt x="613" y="481"/>
                  </a:lnTo>
                  <a:lnTo>
                    <a:pt x="607" y="474"/>
                  </a:lnTo>
                  <a:lnTo>
                    <a:pt x="603" y="465"/>
                  </a:lnTo>
                  <a:lnTo>
                    <a:pt x="600" y="454"/>
                  </a:lnTo>
                  <a:lnTo>
                    <a:pt x="597" y="442"/>
                  </a:lnTo>
                  <a:lnTo>
                    <a:pt x="594" y="430"/>
                  </a:lnTo>
                  <a:lnTo>
                    <a:pt x="591" y="403"/>
                  </a:lnTo>
                  <a:lnTo>
                    <a:pt x="590" y="375"/>
                  </a:lnTo>
                  <a:lnTo>
                    <a:pt x="589" y="349"/>
                  </a:lnTo>
                  <a:lnTo>
                    <a:pt x="590" y="326"/>
                  </a:lnTo>
                  <a:lnTo>
                    <a:pt x="590" y="303"/>
                  </a:lnTo>
                  <a:lnTo>
                    <a:pt x="591" y="281"/>
                  </a:lnTo>
                  <a:lnTo>
                    <a:pt x="594" y="260"/>
                  </a:lnTo>
                  <a:lnTo>
                    <a:pt x="598" y="241"/>
                  </a:lnTo>
                  <a:lnTo>
                    <a:pt x="601" y="233"/>
                  </a:lnTo>
                  <a:lnTo>
                    <a:pt x="604" y="225"/>
                  </a:lnTo>
                  <a:lnTo>
                    <a:pt x="609" y="219"/>
                  </a:lnTo>
                  <a:lnTo>
                    <a:pt x="613" y="212"/>
                  </a:lnTo>
                  <a:lnTo>
                    <a:pt x="617" y="208"/>
                  </a:lnTo>
                  <a:lnTo>
                    <a:pt x="623" y="205"/>
                  </a:lnTo>
                  <a:lnTo>
                    <a:pt x="629" y="203"/>
                  </a:lnTo>
                  <a:lnTo>
                    <a:pt x="637" y="201"/>
                  </a:lnTo>
                  <a:close/>
                  <a:moveTo>
                    <a:pt x="524" y="335"/>
                  </a:moveTo>
                  <a:lnTo>
                    <a:pt x="524" y="357"/>
                  </a:lnTo>
                  <a:lnTo>
                    <a:pt x="525" y="378"/>
                  </a:lnTo>
                  <a:lnTo>
                    <a:pt x="529" y="396"/>
                  </a:lnTo>
                  <a:lnTo>
                    <a:pt x="532" y="413"/>
                  </a:lnTo>
                  <a:lnTo>
                    <a:pt x="537" y="429"/>
                  </a:lnTo>
                  <a:lnTo>
                    <a:pt x="544" y="444"/>
                  </a:lnTo>
                  <a:lnTo>
                    <a:pt x="550" y="457"/>
                  </a:lnTo>
                  <a:lnTo>
                    <a:pt x="559" y="469"/>
                  </a:lnTo>
                  <a:lnTo>
                    <a:pt x="567" y="480"/>
                  </a:lnTo>
                  <a:lnTo>
                    <a:pt x="576" y="490"/>
                  </a:lnTo>
                  <a:lnTo>
                    <a:pt x="586" y="497"/>
                  </a:lnTo>
                  <a:lnTo>
                    <a:pt x="596" y="504"/>
                  </a:lnTo>
                  <a:lnTo>
                    <a:pt x="605" y="509"/>
                  </a:lnTo>
                  <a:lnTo>
                    <a:pt x="616" y="513"/>
                  </a:lnTo>
                  <a:lnTo>
                    <a:pt x="626" y="515"/>
                  </a:lnTo>
                  <a:lnTo>
                    <a:pt x="637" y="516"/>
                  </a:lnTo>
                  <a:lnTo>
                    <a:pt x="647" y="515"/>
                  </a:lnTo>
                  <a:lnTo>
                    <a:pt x="659" y="511"/>
                  </a:lnTo>
                  <a:lnTo>
                    <a:pt x="670" y="507"/>
                  </a:lnTo>
                  <a:lnTo>
                    <a:pt x="681" y="501"/>
                  </a:lnTo>
                  <a:lnTo>
                    <a:pt x="691" y="493"/>
                  </a:lnTo>
                  <a:lnTo>
                    <a:pt x="700" y="484"/>
                  </a:lnTo>
                  <a:lnTo>
                    <a:pt x="709" y="474"/>
                  </a:lnTo>
                  <a:lnTo>
                    <a:pt x="717" y="462"/>
                  </a:lnTo>
                  <a:lnTo>
                    <a:pt x="724" y="449"/>
                  </a:lnTo>
                  <a:lnTo>
                    <a:pt x="731" y="435"/>
                  </a:lnTo>
                  <a:lnTo>
                    <a:pt x="736" y="420"/>
                  </a:lnTo>
                  <a:lnTo>
                    <a:pt x="741" y="405"/>
                  </a:lnTo>
                  <a:lnTo>
                    <a:pt x="745" y="388"/>
                  </a:lnTo>
                  <a:lnTo>
                    <a:pt x="747" y="371"/>
                  </a:lnTo>
                  <a:lnTo>
                    <a:pt x="748" y="354"/>
                  </a:lnTo>
                  <a:lnTo>
                    <a:pt x="748" y="335"/>
                  </a:lnTo>
                  <a:lnTo>
                    <a:pt x="747" y="319"/>
                  </a:lnTo>
                  <a:lnTo>
                    <a:pt x="745" y="303"/>
                  </a:lnTo>
                  <a:lnTo>
                    <a:pt x="742" y="288"/>
                  </a:lnTo>
                  <a:lnTo>
                    <a:pt x="738" y="273"/>
                  </a:lnTo>
                  <a:lnTo>
                    <a:pt x="733" y="260"/>
                  </a:lnTo>
                  <a:lnTo>
                    <a:pt x="726" y="247"/>
                  </a:lnTo>
                  <a:lnTo>
                    <a:pt x="720" y="235"/>
                  </a:lnTo>
                  <a:lnTo>
                    <a:pt x="712" y="224"/>
                  </a:lnTo>
                  <a:lnTo>
                    <a:pt x="704" y="214"/>
                  </a:lnTo>
                  <a:lnTo>
                    <a:pt x="695" y="206"/>
                  </a:lnTo>
                  <a:lnTo>
                    <a:pt x="686" y="198"/>
                  </a:lnTo>
                  <a:lnTo>
                    <a:pt x="677" y="192"/>
                  </a:lnTo>
                  <a:lnTo>
                    <a:pt x="667" y="187"/>
                  </a:lnTo>
                  <a:lnTo>
                    <a:pt x="656" y="183"/>
                  </a:lnTo>
                  <a:lnTo>
                    <a:pt x="646" y="181"/>
                  </a:lnTo>
                  <a:lnTo>
                    <a:pt x="637" y="181"/>
                  </a:lnTo>
                  <a:lnTo>
                    <a:pt x="623" y="181"/>
                  </a:lnTo>
                  <a:lnTo>
                    <a:pt x="611" y="184"/>
                  </a:lnTo>
                  <a:lnTo>
                    <a:pt x="599" y="189"/>
                  </a:lnTo>
                  <a:lnTo>
                    <a:pt x="588" y="194"/>
                  </a:lnTo>
                  <a:lnTo>
                    <a:pt x="578" y="200"/>
                  </a:lnTo>
                  <a:lnTo>
                    <a:pt x="570" y="208"/>
                  </a:lnTo>
                  <a:lnTo>
                    <a:pt x="561" y="218"/>
                  </a:lnTo>
                  <a:lnTo>
                    <a:pt x="553" y="227"/>
                  </a:lnTo>
                  <a:lnTo>
                    <a:pt x="547" y="239"/>
                  </a:lnTo>
                  <a:lnTo>
                    <a:pt x="542" y="251"/>
                  </a:lnTo>
                  <a:lnTo>
                    <a:pt x="536" y="264"/>
                  </a:lnTo>
                  <a:lnTo>
                    <a:pt x="533" y="277"/>
                  </a:lnTo>
                  <a:lnTo>
                    <a:pt x="530" y="291"/>
                  </a:lnTo>
                  <a:lnTo>
                    <a:pt x="526" y="306"/>
                  </a:lnTo>
                  <a:lnTo>
                    <a:pt x="525" y="320"/>
                  </a:lnTo>
                  <a:lnTo>
                    <a:pt x="524" y="335"/>
                  </a:lnTo>
                  <a:close/>
                  <a:moveTo>
                    <a:pt x="281" y="132"/>
                  </a:moveTo>
                  <a:lnTo>
                    <a:pt x="281" y="104"/>
                  </a:lnTo>
                  <a:lnTo>
                    <a:pt x="279" y="81"/>
                  </a:lnTo>
                  <a:lnTo>
                    <a:pt x="278" y="76"/>
                  </a:lnTo>
                  <a:lnTo>
                    <a:pt x="277" y="72"/>
                  </a:lnTo>
                  <a:lnTo>
                    <a:pt x="275" y="69"/>
                  </a:lnTo>
                  <a:lnTo>
                    <a:pt x="273" y="65"/>
                  </a:lnTo>
                  <a:lnTo>
                    <a:pt x="269" y="63"/>
                  </a:lnTo>
                  <a:lnTo>
                    <a:pt x="266" y="62"/>
                  </a:lnTo>
                  <a:lnTo>
                    <a:pt x="262" y="62"/>
                  </a:lnTo>
                  <a:lnTo>
                    <a:pt x="258" y="62"/>
                  </a:lnTo>
                  <a:lnTo>
                    <a:pt x="258" y="46"/>
                  </a:lnTo>
                  <a:lnTo>
                    <a:pt x="347" y="46"/>
                  </a:lnTo>
                  <a:lnTo>
                    <a:pt x="347" y="335"/>
                  </a:lnTo>
                  <a:lnTo>
                    <a:pt x="404" y="254"/>
                  </a:lnTo>
                  <a:lnTo>
                    <a:pt x="410" y="247"/>
                  </a:lnTo>
                  <a:lnTo>
                    <a:pt x="413" y="238"/>
                  </a:lnTo>
                  <a:lnTo>
                    <a:pt x="414" y="231"/>
                  </a:lnTo>
                  <a:lnTo>
                    <a:pt x="414" y="223"/>
                  </a:lnTo>
                  <a:lnTo>
                    <a:pt x="413" y="219"/>
                  </a:lnTo>
                  <a:lnTo>
                    <a:pt x="411" y="217"/>
                  </a:lnTo>
                  <a:lnTo>
                    <a:pt x="409" y="213"/>
                  </a:lnTo>
                  <a:lnTo>
                    <a:pt x="407" y="211"/>
                  </a:lnTo>
                  <a:lnTo>
                    <a:pt x="403" y="209"/>
                  </a:lnTo>
                  <a:lnTo>
                    <a:pt x="399" y="208"/>
                  </a:lnTo>
                  <a:lnTo>
                    <a:pt x="395" y="207"/>
                  </a:lnTo>
                  <a:lnTo>
                    <a:pt x="388" y="206"/>
                  </a:lnTo>
                  <a:lnTo>
                    <a:pt x="388" y="190"/>
                  </a:lnTo>
                  <a:lnTo>
                    <a:pt x="493" y="190"/>
                  </a:lnTo>
                  <a:lnTo>
                    <a:pt x="493" y="206"/>
                  </a:lnTo>
                  <a:lnTo>
                    <a:pt x="483" y="209"/>
                  </a:lnTo>
                  <a:lnTo>
                    <a:pt x="476" y="212"/>
                  </a:lnTo>
                  <a:lnTo>
                    <a:pt x="468" y="217"/>
                  </a:lnTo>
                  <a:lnTo>
                    <a:pt x="463" y="221"/>
                  </a:lnTo>
                  <a:lnTo>
                    <a:pt x="452" y="231"/>
                  </a:lnTo>
                  <a:lnTo>
                    <a:pt x="442" y="238"/>
                  </a:lnTo>
                  <a:lnTo>
                    <a:pt x="404" y="292"/>
                  </a:lnTo>
                  <a:lnTo>
                    <a:pt x="478" y="443"/>
                  </a:lnTo>
                  <a:lnTo>
                    <a:pt x="484" y="455"/>
                  </a:lnTo>
                  <a:lnTo>
                    <a:pt x="491" y="467"/>
                  </a:lnTo>
                  <a:lnTo>
                    <a:pt x="494" y="473"/>
                  </a:lnTo>
                  <a:lnTo>
                    <a:pt x="498" y="476"/>
                  </a:lnTo>
                  <a:lnTo>
                    <a:pt x="504" y="479"/>
                  </a:lnTo>
                  <a:lnTo>
                    <a:pt x="509" y="480"/>
                  </a:lnTo>
                  <a:lnTo>
                    <a:pt x="509" y="500"/>
                  </a:lnTo>
                  <a:lnTo>
                    <a:pt x="397" y="500"/>
                  </a:lnTo>
                  <a:lnTo>
                    <a:pt x="397" y="487"/>
                  </a:lnTo>
                  <a:lnTo>
                    <a:pt x="401" y="486"/>
                  </a:lnTo>
                  <a:lnTo>
                    <a:pt x="405" y="486"/>
                  </a:lnTo>
                  <a:lnTo>
                    <a:pt x="409" y="483"/>
                  </a:lnTo>
                  <a:lnTo>
                    <a:pt x="411" y="482"/>
                  </a:lnTo>
                  <a:lnTo>
                    <a:pt x="413" y="480"/>
                  </a:lnTo>
                  <a:lnTo>
                    <a:pt x="414" y="478"/>
                  </a:lnTo>
                  <a:lnTo>
                    <a:pt x="414" y="475"/>
                  </a:lnTo>
                  <a:lnTo>
                    <a:pt x="414" y="471"/>
                  </a:lnTo>
                  <a:lnTo>
                    <a:pt x="413" y="464"/>
                  </a:lnTo>
                  <a:lnTo>
                    <a:pt x="410" y="456"/>
                  </a:lnTo>
                  <a:lnTo>
                    <a:pt x="405" y="448"/>
                  </a:lnTo>
                  <a:lnTo>
                    <a:pt x="400" y="438"/>
                  </a:lnTo>
                  <a:lnTo>
                    <a:pt x="359" y="352"/>
                  </a:lnTo>
                  <a:lnTo>
                    <a:pt x="347" y="367"/>
                  </a:lnTo>
                  <a:lnTo>
                    <a:pt x="347" y="426"/>
                  </a:lnTo>
                  <a:lnTo>
                    <a:pt x="347" y="441"/>
                  </a:lnTo>
                  <a:lnTo>
                    <a:pt x="347" y="453"/>
                  </a:lnTo>
                  <a:lnTo>
                    <a:pt x="349" y="463"/>
                  </a:lnTo>
                  <a:lnTo>
                    <a:pt x="350" y="470"/>
                  </a:lnTo>
                  <a:lnTo>
                    <a:pt x="354" y="476"/>
                  </a:lnTo>
                  <a:lnTo>
                    <a:pt x="358" y="480"/>
                  </a:lnTo>
                  <a:lnTo>
                    <a:pt x="363" y="483"/>
                  </a:lnTo>
                  <a:lnTo>
                    <a:pt x="370" y="487"/>
                  </a:lnTo>
                  <a:lnTo>
                    <a:pt x="370" y="500"/>
                  </a:lnTo>
                  <a:lnTo>
                    <a:pt x="261" y="500"/>
                  </a:lnTo>
                  <a:lnTo>
                    <a:pt x="261" y="487"/>
                  </a:lnTo>
                  <a:lnTo>
                    <a:pt x="265" y="484"/>
                  </a:lnTo>
                  <a:lnTo>
                    <a:pt x="268" y="483"/>
                  </a:lnTo>
                  <a:lnTo>
                    <a:pt x="272" y="481"/>
                  </a:lnTo>
                  <a:lnTo>
                    <a:pt x="274" y="478"/>
                  </a:lnTo>
                  <a:lnTo>
                    <a:pt x="278" y="473"/>
                  </a:lnTo>
                  <a:lnTo>
                    <a:pt x="280" y="464"/>
                  </a:lnTo>
                  <a:lnTo>
                    <a:pt x="281" y="441"/>
                  </a:lnTo>
                  <a:lnTo>
                    <a:pt x="281" y="410"/>
                  </a:lnTo>
                  <a:lnTo>
                    <a:pt x="281" y="132"/>
                  </a:lnTo>
                  <a:close/>
                  <a:moveTo>
                    <a:pt x="181" y="309"/>
                  </a:moveTo>
                  <a:lnTo>
                    <a:pt x="115" y="309"/>
                  </a:lnTo>
                  <a:lnTo>
                    <a:pt x="116" y="284"/>
                  </a:lnTo>
                  <a:lnTo>
                    <a:pt x="118" y="261"/>
                  </a:lnTo>
                  <a:lnTo>
                    <a:pt x="120" y="244"/>
                  </a:lnTo>
                  <a:lnTo>
                    <a:pt x="124" y="228"/>
                  </a:lnTo>
                  <a:lnTo>
                    <a:pt x="125" y="223"/>
                  </a:lnTo>
                  <a:lnTo>
                    <a:pt x="127" y="218"/>
                  </a:lnTo>
                  <a:lnTo>
                    <a:pt x="130" y="213"/>
                  </a:lnTo>
                  <a:lnTo>
                    <a:pt x="133" y="210"/>
                  </a:lnTo>
                  <a:lnTo>
                    <a:pt x="137" y="207"/>
                  </a:lnTo>
                  <a:lnTo>
                    <a:pt x="140" y="205"/>
                  </a:lnTo>
                  <a:lnTo>
                    <a:pt x="144" y="203"/>
                  </a:lnTo>
                  <a:lnTo>
                    <a:pt x="150" y="201"/>
                  </a:lnTo>
                  <a:lnTo>
                    <a:pt x="156" y="201"/>
                  </a:lnTo>
                  <a:lnTo>
                    <a:pt x="161" y="203"/>
                  </a:lnTo>
                  <a:lnTo>
                    <a:pt x="166" y="206"/>
                  </a:lnTo>
                  <a:lnTo>
                    <a:pt x="170" y="210"/>
                  </a:lnTo>
                  <a:lnTo>
                    <a:pt x="173" y="216"/>
                  </a:lnTo>
                  <a:lnTo>
                    <a:pt x="177" y="222"/>
                  </a:lnTo>
                  <a:lnTo>
                    <a:pt x="179" y="230"/>
                  </a:lnTo>
                  <a:lnTo>
                    <a:pt x="180" y="237"/>
                  </a:lnTo>
                  <a:lnTo>
                    <a:pt x="182" y="254"/>
                  </a:lnTo>
                  <a:lnTo>
                    <a:pt x="183" y="274"/>
                  </a:lnTo>
                  <a:lnTo>
                    <a:pt x="182" y="292"/>
                  </a:lnTo>
                  <a:lnTo>
                    <a:pt x="181" y="309"/>
                  </a:lnTo>
                  <a:close/>
                  <a:moveTo>
                    <a:pt x="64" y="245"/>
                  </a:moveTo>
                  <a:lnTo>
                    <a:pt x="60" y="259"/>
                  </a:lnTo>
                  <a:lnTo>
                    <a:pt x="56" y="274"/>
                  </a:lnTo>
                  <a:lnTo>
                    <a:pt x="52" y="288"/>
                  </a:lnTo>
                  <a:lnTo>
                    <a:pt x="50" y="303"/>
                  </a:lnTo>
                  <a:lnTo>
                    <a:pt x="49" y="317"/>
                  </a:lnTo>
                  <a:lnTo>
                    <a:pt x="48" y="332"/>
                  </a:lnTo>
                  <a:lnTo>
                    <a:pt x="47" y="347"/>
                  </a:lnTo>
                  <a:lnTo>
                    <a:pt x="48" y="361"/>
                  </a:lnTo>
                  <a:lnTo>
                    <a:pt x="49" y="375"/>
                  </a:lnTo>
                  <a:lnTo>
                    <a:pt x="50" y="389"/>
                  </a:lnTo>
                  <a:lnTo>
                    <a:pt x="52" y="402"/>
                  </a:lnTo>
                  <a:lnTo>
                    <a:pt x="56" y="415"/>
                  </a:lnTo>
                  <a:lnTo>
                    <a:pt x="59" y="427"/>
                  </a:lnTo>
                  <a:lnTo>
                    <a:pt x="63" y="438"/>
                  </a:lnTo>
                  <a:lnTo>
                    <a:pt x="67" y="449"/>
                  </a:lnTo>
                  <a:lnTo>
                    <a:pt x="72" y="459"/>
                  </a:lnTo>
                  <a:lnTo>
                    <a:pt x="80" y="473"/>
                  </a:lnTo>
                  <a:lnTo>
                    <a:pt x="90" y="484"/>
                  </a:lnTo>
                  <a:lnTo>
                    <a:pt x="100" y="493"/>
                  </a:lnTo>
                  <a:lnTo>
                    <a:pt x="111" y="501"/>
                  </a:lnTo>
                  <a:lnTo>
                    <a:pt x="121" y="506"/>
                  </a:lnTo>
                  <a:lnTo>
                    <a:pt x="133" y="509"/>
                  </a:lnTo>
                  <a:lnTo>
                    <a:pt x="145" y="511"/>
                  </a:lnTo>
                  <a:lnTo>
                    <a:pt x="157" y="510"/>
                  </a:lnTo>
                  <a:lnTo>
                    <a:pt x="169" y="507"/>
                  </a:lnTo>
                  <a:lnTo>
                    <a:pt x="181" y="503"/>
                  </a:lnTo>
                  <a:lnTo>
                    <a:pt x="193" y="496"/>
                  </a:lnTo>
                  <a:lnTo>
                    <a:pt x="204" y="487"/>
                  </a:lnTo>
                  <a:lnTo>
                    <a:pt x="214" y="476"/>
                  </a:lnTo>
                  <a:lnTo>
                    <a:pt x="225" y="464"/>
                  </a:lnTo>
                  <a:lnTo>
                    <a:pt x="234" y="449"/>
                  </a:lnTo>
                  <a:lnTo>
                    <a:pt x="242" y="432"/>
                  </a:lnTo>
                  <a:lnTo>
                    <a:pt x="231" y="422"/>
                  </a:lnTo>
                  <a:lnTo>
                    <a:pt x="218" y="436"/>
                  </a:lnTo>
                  <a:lnTo>
                    <a:pt x="205" y="447"/>
                  </a:lnTo>
                  <a:lnTo>
                    <a:pt x="198" y="450"/>
                  </a:lnTo>
                  <a:lnTo>
                    <a:pt x="193" y="453"/>
                  </a:lnTo>
                  <a:lnTo>
                    <a:pt x="187" y="456"/>
                  </a:lnTo>
                  <a:lnTo>
                    <a:pt x="182" y="457"/>
                  </a:lnTo>
                  <a:lnTo>
                    <a:pt x="177" y="459"/>
                  </a:lnTo>
                  <a:lnTo>
                    <a:pt x="172" y="460"/>
                  </a:lnTo>
                  <a:lnTo>
                    <a:pt x="167" y="459"/>
                  </a:lnTo>
                  <a:lnTo>
                    <a:pt x="162" y="459"/>
                  </a:lnTo>
                  <a:lnTo>
                    <a:pt x="158" y="456"/>
                  </a:lnTo>
                  <a:lnTo>
                    <a:pt x="154" y="454"/>
                  </a:lnTo>
                  <a:lnTo>
                    <a:pt x="150" y="452"/>
                  </a:lnTo>
                  <a:lnTo>
                    <a:pt x="146" y="448"/>
                  </a:lnTo>
                  <a:lnTo>
                    <a:pt x="140" y="440"/>
                  </a:lnTo>
                  <a:lnTo>
                    <a:pt x="133" y="429"/>
                  </a:lnTo>
                  <a:lnTo>
                    <a:pt x="128" y="417"/>
                  </a:lnTo>
                  <a:lnTo>
                    <a:pt x="124" y="405"/>
                  </a:lnTo>
                  <a:lnTo>
                    <a:pt x="120" y="389"/>
                  </a:lnTo>
                  <a:lnTo>
                    <a:pt x="117" y="372"/>
                  </a:lnTo>
                  <a:lnTo>
                    <a:pt x="116" y="355"/>
                  </a:lnTo>
                  <a:lnTo>
                    <a:pt x="115" y="335"/>
                  </a:lnTo>
                  <a:lnTo>
                    <a:pt x="238" y="335"/>
                  </a:lnTo>
                  <a:lnTo>
                    <a:pt x="239" y="322"/>
                  </a:lnTo>
                  <a:lnTo>
                    <a:pt x="239" y="309"/>
                  </a:lnTo>
                  <a:lnTo>
                    <a:pt x="238" y="297"/>
                  </a:lnTo>
                  <a:lnTo>
                    <a:pt x="237" y="284"/>
                  </a:lnTo>
                  <a:lnTo>
                    <a:pt x="235" y="272"/>
                  </a:lnTo>
                  <a:lnTo>
                    <a:pt x="233" y="260"/>
                  </a:lnTo>
                  <a:lnTo>
                    <a:pt x="229" y="249"/>
                  </a:lnTo>
                  <a:lnTo>
                    <a:pt x="225" y="238"/>
                  </a:lnTo>
                  <a:lnTo>
                    <a:pt x="222" y="228"/>
                  </a:lnTo>
                  <a:lnTo>
                    <a:pt x="216" y="220"/>
                  </a:lnTo>
                  <a:lnTo>
                    <a:pt x="212" y="211"/>
                  </a:lnTo>
                  <a:lnTo>
                    <a:pt x="207" y="203"/>
                  </a:lnTo>
                  <a:lnTo>
                    <a:pt x="200" y="196"/>
                  </a:lnTo>
                  <a:lnTo>
                    <a:pt x="195" y="190"/>
                  </a:lnTo>
                  <a:lnTo>
                    <a:pt x="188" y="183"/>
                  </a:lnTo>
                  <a:lnTo>
                    <a:pt x="182" y="179"/>
                  </a:lnTo>
                  <a:lnTo>
                    <a:pt x="174" y="174"/>
                  </a:lnTo>
                  <a:lnTo>
                    <a:pt x="168" y="172"/>
                  </a:lnTo>
                  <a:lnTo>
                    <a:pt x="160" y="170"/>
                  </a:lnTo>
                  <a:lnTo>
                    <a:pt x="153" y="169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0" y="171"/>
                  </a:lnTo>
                  <a:lnTo>
                    <a:pt x="123" y="174"/>
                  </a:lnTo>
                  <a:lnTo>
                    <a:pt x="115" y="179"/>
                  </a:lnTo>
                  <a:lnTo>
                    <a:pt x="107" y="184"/>
                  </a:lnTo>
                  <a:lnTo>
                    <a:pt x="100" y="192"/>
                  </a:lnTo>
                  <a:lnTo>
                    <a:pt x="92" y="199"/>
                  </a:lnTo>
                  <a:lnTo>
                    <a:pt x="85" y="209"/>
                  </a:lnTo>
                  <a:lnTo>
                    <a:pt x="78" y="220"/>
                  </a:lnTo>
                  <a:lnTo>
                    <a:pt x="71" y="232"/>
                  </a:lnTo>
                  <a:lnTo>
                    <a:pt x="64" y="245"/>
                  </a:lnTo>
                  <a:close/>
                </a:path>
              </a:pathLst>
            </a:custGeom>
            <a:solidFill>
              <a:srgbClr val="135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32"/>
            <p:cNvSpPr>
              <a:spLocks noEditPoints="1"/>
            </p:cNvSpPr>
            <p:nvPr/>
          </p:nvSpPr>
          <p:spPr bwMode="auto">
            <a:xfrm>
              <a:off x="4921" y="265"/>
              <a:ext cx="82" cy="157"/>
            </a:xfrm>
            <a:custGeom>
              <a:avLst/>
              <a:gdLst>
                <a:gd name="T0" fmla="*/ 0 w 245"/>
                <a:gd name="T1" fmla="*/ 0 h 471"/>
                <a:gd name="T2" fmla="*/ 0 w 245"/>
                <a:gd name="T3" fmla="*/ 0 h 471"/>
                <a:gd name="T4" fmla="*/ 0 w 245"/>
                <a:gd name="T5" fmla="*/ 0 h 471"/>
                <a:gd name="T6" fmla="*/ 0 w 245"/>
                <a:gd name="T7" fmla="*/ 0 h 471"/>
                <a:gd name="T8" fmla="*/ 0 w 245"/>
                <a:gd name="T9" fmla="*/ 0 h 471"/>
                <a:gd name="T10" fmla="*/ 0 w 245"/>
                <a:gd name="T11" fmla="*/ 0 h 471"/>
                <a:gd name="T12" fmla="*/ 0 w 245"/>
                <a:gd name="T13" fmla="*/ 0 h 471"/>
                <a:gd name="T14" fmla="*/ 0 w 245"/>
                <a:gd name="T15" fmla="*/ 0 h 471"/>
                <a:gd name="T16" fmla="*/ 0 w 245"/>
                <a:gd name="T17" fmla="*/ 0 h 471"/>
                <a:gd name="T18" fmla="*/ 0 w 245"/>
                <a:gd name="T19" fmla="*/ 0 h 471"/>
                <a:gd name="T20" fmla="*/ 0 w 245"/>
                <a:gd name="T21" fmla="*/ 0 h 471"/>
                <a:gd name="T22" fmla="*/ 0 w 245"/>
                <a:gd name="T23" fmla="*/ 0 h 471"/>
                <a:gd name="T24" fmla="*/ 0 w 245"/>
                <a:gd name="T25" fmla="*/ 0 h 471"/>
                <a:gd name="T26" fmla="*/ 0 w 245"/>
                <a:gd name="T27" fmla="*/ 0 h 471"/>
                <a:gd name="T28" fmla="*/ 0 w 245"/>
                <a:gd name="T29" fmla="*/ 0 h 471"/>
                <a:gd name="T30" fmla="*/ 0 w 245"/>
                <a:gd name="T31" fmla="*/ 0 h 471"/>
                <a:gd name="T32" fmla="*/ 0 w 245"/>
                <a:gd name="T33" fmla="*/ 0 h 471"/>
                <a:gd name="T34" fmla="*/ 0 w 245"/>
                <a:gd name="T35" fmla="*/ 0 h 471"/>
                <a:gd name="T36" fmla="*/ 0 w 245"/>
                <a:gd name="T37" fmla="*/ 0 h 471"/>
                <a:gd name="T38" fmla="*/ 0 w 245"/>
                <a:gd name="T39" fmla="*/ 0 h 471"/>
                <a:gd name="T40" fmla="*/ 0 w 245"/>
                <a:gd name="T41" fmla="*/ 0 h 471"/>
                <a:gd name="T42" fmla="*/ 0 w 245"/>
                <a:gd name="T43" fmla="*/ 0 h 471"/>
                <a:gd name="T44" fmla="*/ 0 w 245"/>
                <a:gd name="T45" fmla="*/ 0 h 471"/>
                <a:gd name="T46" fmla="*/ 0 w 245"/>
                <a:gd name="T47" fmla="*/ 0 h 471"/>
                <a:gd name="T48" fmla="*/ 0 w 245"/>
                <a:gd name="T49" fmla="*/ 0 h 471"/>
                <a:gd name="T50" fmla="*/ 0 w 245"/>
                <a:gd name="T51" fmla="*/ 0 h 471"/>
                <a:gd name="T52" fmla="*/ 0 w 245"/>
                <a:gd name="T53" fmla="*/ 0 h 471"/>
                <a:gd name="T54" fmla="*/ 0 w 245"/>
                <a:gd name="T55" fmla="*/ 0 h 471"/>
                <a:gd name="T56" fmla="*/ 0 w 245"/>
                <a:gd name="T57" fmla="*/ 0 h 471"/>
                <a:gd name="T58" fmla="*/ 0 w 245"/>
                <a:gd name="T59" fmla="*/ 0 h 471"/>
                <a:gd name="T60" fmla="*/ 0 w 245"/>
                <a:gd name="T61" fmla="*/ 0 h 471"/>
                <a:gd name="T62" fmla="*/ 0 w 245"/>
                <a:gd name="T63" fmla="*/ 0 h 471"/>
                <a:gd name="T64" fmla="*/ 0 w 245"/>
                <a:gd name="T65" fmla="*/ 0 h 471"/>
                <a:gd name="T66" fmla="*/ 0 w 245"/>
                <a:gd name="T67" fmla="*/ 0 h 471"/>
                <a:gd name="T68" fmla="*/ 0 w 245"/>
                <a:gd name="T69" fmla="*/ 0 h 471"/>
                <a:gd name="T70" fmla="*/ 0 w 245"/>
                <a:gd name="T71" fmla="*/ 0 h 471"/>
                <a:gd name="T72" fmla="*/ 0 w 245"/>
                <a:gd name="T73" fmla="*/ 0 h 471"/>
                <a:gd name="T74" fmla="*/ 0 w 245"/>
                <a:gd name="T75" fmla="*/ 0 h 471"/>
                <a:gd name="T76" fmla="*/ 0 w 245"/>
                <a:gd name="T77" fmla="*/ 0 h 471"/>
                <a:gd name="T78" fmla="*/ 0 w 245"/>
                <a:gd name="T79" fmla="*/ 0 h 471"/>
                <a:gd name="T80" fmla="*/ 0 w 245"/>
                <a:gd name="T81" fmla="*/ 0 h 471"/>
                <a:gd name="T82" fmla="*/ 0 w 245"/>
                <a:gd name="T83" fmla="*/ 0 h 471"/>
                <a:gd name="T84" fmla="*/ 0 w 245"/>
                <a:gd name="T85" fmla="*/ 0 h 471"/>
                <a:gd name="T86" fmla="*/ 0 w 245"/>
                <a:gd name="T87" fmla="*/ 0 h 471"/>
                <a:gd name="T88" fmla="*/ 0 w 245"/>
                <a:gd name="T89" fmla="*/ 0 h 471"/>
                <a:gd name="T90" fmla="*/ 0 w 245"/>
                <a:gd name="T91" fmla="*/ 0 h 471"/>
                <a:gd name="T92" fmla="*/ 0 w 245"/>
                <a:gd name="T93" fmla="*/ 0 h 471"/>
                <a:gd name="T94" fmla="*/ 0 w 245"/>
                <a:gd name="T95" fmla="*/ 0 h 471"/>
                <a:gd name="T96" fmla="*/ 0 w 245"/>
                <a:gd name="T97" fmla="*/ 0 h 471"/>
                <a:gd name="T98" fmla="*/ 0 w 245"/>
                <a:gd name="T99" fmla="*/ 0 h 471"/>
                <a:gd name="T100" fmla="*/ 0 w 245"/>
                <a:gd name="T101" fmla="*/ 0 h 471"/>
                <a:gd name="T102" fmla="*/ 0 w 245"/>
                <a:gd name="T103" fmla="*/ 0 h 471"/>
                <a:gd name="T104" fmla="*/ 0 w 245"/>
                <a:gd name="T105" fmla="*/ 0 h 471"/>
                <a:gd name="T106" fmla="*/ 0 w 245"/>
                <a:gd name="T107" fmla="*/ 0 h 471"/>
                <a:gd name="T108" fmla="*/ 0 w 245"/>
                <a:gd name="T109" fmla="*/ 0 h 471"/>
                <a:gd name="T110" fmla="*/ 0 w 245"/>
                <a:gd name="T111" fmla="*/ 0 h 471"/>
                <a:gd name="T112" fmla="*/ 0 w 245"/>
                <a:gd name="T113" fmla="*/ 0 h 471"/>
                <a:gd name="T114" fmla="*/ 0 w 245"/>
                <a:gd name="T115" fmla="*/ 0 h 471"/>
                <a:gd name="T116" fmla="*/ 0 w 245"/>
                <a:gd name="T117" fmla="*/ 0 h 471"/>
                <a:gd name="T118" fmla="*/ 0 w 245"/>
                <a:gd name="T119" fmla="*/ 0 h 471"/>
                <a:gd name="T120" fmla="*/ 0 w 245"/>
                <a:gd name="T121" fmla="*/ 0 h 471"/>
                <a:gd name="T122" fmla="*/ 0 w 245"/>
                <a:gd name="T123" fmla="*/ 0 h 471"/>
                <a:gd name="T124" fmla="*/ 0 w 245"/>
                <a:gd name="T125" fmla="*/ 0 h 4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5"/>
                <a:gd name="T190" fmla="*/ 0 h 471"/>
                <a:gd name="T191" fmla="*/ 245 w 245"/>
                <a:gd name="T192" fmla="*/ 471 h 4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5" h="471">
                  <a:moveTo>
                    <a:pt x="31" y="177"/>
                  </a:moveTo>
                  <a:lnTo>
                    <a:pt x="39" y="167"/>
                  </a:lnTo>
                  <a:lnTo>
                    <a:pt x="48" y="159"/>
                  </a:lnTo>
                  <a:lnTo>
                    <a:pt x="56" y="152"/>
                  </a:lnTo>
                  <a:lnTo>
                    <a:pt x="64" y="146"/>
                  </a:lnTo>
                  <a:lnTo>
                    <a:pt x="73" y="141"/>
                  </a:lnTo>
                  <a:lnTo>
                    <a:pt x="81" y="138"/>
                  </a:lnTo>
                  <a:lnTo>
                    <a:pt x="89" y="136"/>
                  </a:lnTo>
                  <a:lnTo>
                    <a:pt x="98" y="135"/>
                  </a:lnTo>
                  <a:lnTo>
                    <a:pt x="105" y="136"/>
                  </a:lnTo>
                  <a:lnTo>
                    <a:pt x="113" y="137"/>
                  </a:lnTo>
                  <a:lnTo>
                    <a:pt x="120" y="140"/>
                  </a:lnTo>
                  <a:lnTo>
                    <a:pt x="127" y="145"/>
                  </a:lnTo>
                  <a:lnTo>
                    <a:pt x="135" y="151"/>
                  </a:lnTo>
                  <a:lnTo>
                    <a:pt x="141" y="158"/>
                  </a:lnTo>
                  <a:lnTo>
                    <a:pt x="146" y="166"/>
                  </a:lnTo>
                  <a:lnTo>
                    <a:pt x="152" y="177"/>
                  </a:lnTo>
                  <a:lnTo>
                    <a:pt x="152" y="59"/>
                  </a:lnTo>
                  <a:lnTo>
                    <a:pt x="152" y="51"/>
                  </a:lnTo>
                  <a:lnTo>
                    <a:pt x="152" y="43"/>
                  </a:lnTo>
                  <a:lnTo>
                    <a:pt x="152" y="37"/>
                  </a:lnTo>
                  <a:lnTo>
                    <a:pt x="151" y="31"/>
                  </a:lnTo>
                  <a:lnTo>
                    <a:pt x="149" y="28"/>
                  </a:lnTo>
                  <a:lnTo>
                    <a:pt x="147" y="25"/>
                  </a:lnTo>
                  <a:lnTo>
                    <a:pt x="145" y="24"/>
                  </a:lnTo>
                  <a:lnTo>
                    <a:pt x="143" y="22"/>
                  </a:lnTo>
                  <a:lnTo>
                    <a:pt x="140" y="20"/>
                  </a:lnTo>
                  <a:lnTo>
                    <a:pt x="137" y="20"/>
                  </a:lnTo>
                  <a:lnTo>
                    <a:pt x="135" y="19"/>
                  </a:lnTo>
                  <a:lnTo>
                    <a:pt x="133" y="19"/>
                  </a:lnTo>
                  <a:lnTo>
                    <a:pt x="132" y="18"/>
                  </a:lnTo>
                  <a:lnTo>
                    <a:pt x="132" y="16"/>
                  </a:lnTo>
                  <a:lnTo>
                    <a:pt x="132" y="0"/>
                  </a:lnTo>
                  <a:lnTo>
                    <a:pt x="217" y="0"/>
                  </a:lnTo>
                  <a:lnTo>
                    <a:pt x="217" y="380"/>
                  </a:lnTo>
                  <a:lnTo>
                    <a:pt x="217" y="396"/>
                  </a:lnTo>
                  <a:lnTo>
                    <a:pt x="219" y="409"/>
                  </a:lnTo>
                  <a:lnTo>
                    <a:pt x="220" y="418"/>
                  </a:lnTo>
                  <a:lnTo>
                    <a:pt x="223" y="424"/>
                  </a:lnTo>
                  <a:lnTo>
                    <a:pt x="225" y="427"/>
                  </a:lnTo>
                  <a:lnTo>
                    <a:pt x="227" y="429"/>
                  </a:lnTo>
                  <a:lnTo>
                    <a:pt x="230" y="430"/>
                  </a:lnTo>
                  <a:lnTo>
                    <a:pt x="232" y="430"/>
                  </a:lnTo>
                  <a:lnTo>
                    <a:pt x="238" y="430"/>
                  </a:lnTo>
                  <a:lnTo>
                    <a:pt x="245" y="429"/>
                  </a:lnTo>
                  <a:lnTo>
                    <a:pt x="245" y="446"/>
                  </a:lnTo>
                  <a:lnTo>
                    <a:pt x="225" y="448"/>
                  </a:lnTo>
                  <a:lnTo>
                    <a:pt x="200" y="452"/>
                  </a:lnTo>
                  <a:lnTo>
                    <a:pt x="174" y="459"/>
                  </a:lnTo>
                  <a:lnTo>
                    <a:pt x="152" y="464"/>
                  </a:lnTo>
                  <a:lnTo>
                    <a:pt x="152" y="429"/>
                  </a:lnTo>
                  <a:lnTo>
                    <a:pt x="142" y="440"/>
                  </a:lnTo>
                  <a:lnTo>
                    <a:pt x="132" y="449"/>
                  </a:lnTo>
                  <a:lnTo>
                    <a:pt x="123" y="457"/>
                  </a:lnTo>
                  <a:lnTo>
                    <a:pt x="113" y="463"/>
                  </a:lnTo>
                  <a:lnTo>
                    <a:pt x="104" y="468"/>
                  </a:lnTo>
                  <a:lnTo>
                    <a:pt x="95" y="470"/>
                  </a:lnTo>
                  <a:lnTo>
                    <a:pt x="85" y="471"/>
                  </a:lnTo>
                  <a:lnTo>
                    <a:pt x="76" y="470"/>
                  </a:lnTo>
                  <a:lnTo>
                    <a:pt x="68" y="468"/>
                  </a:lnTo>
                  <a:lnTo>
                    <a:pt x="59" y="462"/>
                  </a:lnTo>
                  <a:lnTo>
                    <a:pt x="50" y="457"/>
                  </a:lnTo>
                  <a:lnTo>
                    <a:pt x="42" y="448"/>
                  </a:lnTo>
                  <a:lnTo>
                    <a:pt x="34" y="438"/>
                  </a:lnTo>
                  <a:lnTo>
                    <a:pt x="27" y="427"/>
                  </a:lnTo>
                  <a:lnTo>
                    <a:pt x="20" y="413"/>
                  </a:lnTo>
                  <a:lnTo>
                    <a:pt x="12" y="397"/>
                  </a:lnTo>
                  <a:lnTo>
                    <a:pt x="8" y="382"/>
                  </a:lnTo>
                  <a:lnTo>
                    <a:pt x="5" y="366"/>
                  </a:lnTo>
                  <a:lnTo>
                    <a:pt x="3" y="351"/>
                  </a:lnTo>
                  <a:lnTo>
                    <a:pt x="1" y="336"/>
                  </a:lnTo>
                  <a:lnTo>
                    <a:pt x="0" y="320"/>
                  </a:lnTo>
                  <a:lnTo>
                    <a:pt x="0" y="305"/>
                  </a:lnTo>
                  <a:lnTo>
                    <a:pt x="0" y="289"/>
                  </a:lnTo>
                  <a:lnTo>
                    <a:pt x="1" y="275"/>
                  </a:lnTo>
                  <a:lnTo>
                    <a:pt x="3" y="260"/>
                  </a:lnTo>
                  <a:lnTo>
                    <a:pt x="5" y="246"/>
                  </a:lnTo>
                  <a:lnTo>
                    <a:pt x="8" y="233"/>
                  </a:lnTo>
                  <a:lnTo>
                    <a:pt x="12" y="220"/>
                  </a:lnTo>
                  <a:lnTo>
                    <a:pt x="16" y="208"/>
                  </a:lnTo>
                  <a:lnTo>
                    <a:pt x="21" y="197"/>
                  </a:lnTo>
                  <a:lnTo>
                    <a:pt x="25" y="187"/>
                  </a:lnTo>
                  <a:lnTo>
                    <a:pt x="31" y="177"/>
                  </a:lnTo>
                  <a:close/>
                  <a:moveTo>
                    <a:pt x="71" y="300"/>
                  </a:moveTo>
                  <a:lnTo>
                    <a:pt x="71" y="328"/>
                  </a:lnTo>
                  <a:lnTo>
                    <a:pt x="72" y="353"/>
                  </a:lnTo>
                  <a:lnTo>
                    <a:pt x="75" y="374"/>
                  </a:lnTo>
                  <a:lnTo>
                    <a:pt x="79" y="390"/>
                  </a:lnTo>
                  <a:lnTo>
                    <a:pt x="82" y="397"/>
                  </a:lnTo>
                  <a:lnTo>
                    <a:pt x="84" y="403"/>
                  </a:lnTo>
                  <a:lnTo>
                    <a:pt x="87" y="408"/>
                  </a:lnTo>
                  <a:lnTo>
                    <a:pt x="90" y="414"/>
                  </a:lnTo>
                  <a:lnTo>
                    <a:pt x="93" y="417"/>
                  </a:lnTo>
                  <a:lnTo>
                    <a:pt x="97" y="420"/>
                  </a:lnTo>
                  <a:lnTo>
                    <a:pt x="100" y="422"/>
                  </a:lnTo>
                  <a:lnTo>
                    <a:pt x="103" y="424"/>
                  </a:lnTo>
                  <a:lnTo>
                    <a:pt x="108" y="425"/>
                  </a:lnTo>
                  <a:lnTo>
                    <a:pt x="111" y="425"/>
                  </a:lnTo>
                  <a:lnTo>
                    <a:pt x="114" y="425"/>
                  </a:lnTo>
                  <a:lnTo>
                    <a:pt x="118" y="424"/>
                  </a:lnTo>
                  <a:lnTo>
                    <a:pt x="125" y="421"/>
                  </a:lnTo>
                  <a:lnTo>
                    <a:pt x="132" y="416"/>
                  </a:lnTo>
                  <a:lnTo>
                    <a:pt x="138" y="409"/>
                  </a:lnTo>
                  <a:lnTo>
                    <a:pt x="143" y="401"/>
                  </a:lnTo>
                  <a:lnTo>
                    <a:pt x="149" y="391"/>
                  </a:lnTo>
                  <a:lnTo>
                    <a:pt x="152" y="380"/>
                  </a:lnTo>
                  <a:lnTo>
                    <a:pt x="152" y="215"/>
                  </a:lnTo>
                  <a:lnTo>
                    <a:pt x="144" y="199"/>
                  </a:lnTo>
                  <a:lnTo>
                    <a:pt x="137" y="188"/>
                  </a:lnTo>
                  <a:lnTo>
                    <a:pt x="133" y="184"/>
                  </a:lnTo>
                  <a:lnTo>
                    <a:pt x="129" y="180"/>
                  </a:lnTo>
                  <a:lnTo>
                    <a:pt x="126" y="178"/>
                  </a:lnTo>
                  <a:lnTo>
                    <a:pt x="122" y="176"/>
                  </a:lnTo>
                  <a:lnTo>
                    <a:pt x="118" y="176"/>
                  </a:lnTo>
                  <a:lnTo>
                    <a:pt x="115" y="176"/>
                  </a:lnTo>
                  <a:lnTo>
                    <a:pt x="111" y="177"/>
                  </a:lnTo>
                  <a:lnTo>
                    <a:pt x="108" y="178"/>
                  </a:lnTo>
                  <a:lnTo>
                    <a:pt x="101" y="184"/>
                  </a:lnTo>
                  <a:lnTo>
                    <a:pt x="95" y="191"/>
                  </a:lnTo>
                  <a:lnTo>
                    <a:pt x="89" y="201"/>
                  </a:lnTo>
                  <a:lnTo>
                    <a:pt x="84" y="213"/>
                  </a:lnTo>
                  <a:lnTo>
                    <a:pt x="79" y="226"/>
                  </a:lnTo>
                  <a:lnTo>
                    <a:pt x="76" y="240"/>
                  </a:lnTo>
                  <a:lnTo>
                    <a:pt x="73" y="254"/>
                  </a:lnTo>
                  <a:lnTo>
                    <a:pt x="71" y="269"/>
                  </a:lnTo>
                  <a:lnTo>
                    <a:pt x="70" y="285"/>
                  </a:lnTo>
                  <a:lnTo>
                    <a:pt x="71" y="3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33"/>
            <p:cNvSpPr>
              <a:spLocks noEditPoints="1"/>
            </p:cNvSpPr>
            <p:nvPr/>
          </p:nvSpPr>
          <p:spPr bwMode="auto">
            <a:xfrm>
              <a:off x="5293" y="276"/>
              <a:ext cx="217" cy="145"/>
            </a:xfrm>
            <a:custGeom>
              <a:avLst/>
              <a:gdLst>
                <a:gd name="T0" fmla="*/ 0 w 652"/>
                <a:gd name="T1" fmla="*/ 0 h 436"/>
                <a:gd name="T2" fmla="*/ 0 w 652"/>
                <a:gd name="T3" fmla="*/ 0 h 436"/>
                <a:gd name="T4" fmla="*/ 0 w 652"/>
                <a:gd name="T5" fmla="*/ 0 h 436"/>
                <a:gd name="T6" fmla="*/ 0 w 652"/>
                <a:gd name="T7" fmla="*/ 0 h 436"/>
                <a:gd name="T8" fmla="*/ 0 w 652"/>
                <a:gd name="T9" fmla="*/ 0 h 436"/>
                <a:gd name="T10" fmla="*/ 0 w 652"/>
                <a:gd name="T11" fmla="*/ 0 h 436"/>
                <a:gd name="T12" fmla="*/ 0 w 652"/>
                <a:gd name="T13" fmla="*/ 0 h 436"/>
                <a:gd name="T14" fmla="*/ 0 w 652"/>
                <a:gd name="T15" fmla="*/ 0 h 436"/>
                <a:gd name="T16" fmla="*/ 0 w 652"/>
                <a:gd name="T17" fmla="*/ 0 h 436"/>
                <a:gd name="T18" fmla="*/ 0 w 652"/>
                <a:gd name="T19" fmla="*/ 0 h 436"/>
                <a:gd name="T20" fmla="*/ 0 w 652"/>
                <a:gd name="T21" fmla="*/ 0 h 436"/>
                <a:gd name="T22" fmla="*/ 0 w 652"/>
                <a:gd name="T23" fmla="*/ 0 h 436"/>
                <a:gd name="T24" fmla="*/ 0 w 652"/>
                <a:gd name="T25" fmla="*/ 0 h 436"/>
                <a:gd name="T26" fmla="*/ 0 w 652"/>
                <a:gd name="T27" fmla="*/ 0 h 436"/>
                <a:gd name="T28" fmla="*/ 0 w 652"/>
                <a:gd name="T29" fmla="*/ 0 h 436"/>
                <a:gd name="T30" fmla="*/ 0 w 652"/>
                <a:gd name="T31" fmla="*/ 0 h 436"/>
                <a:gd name="T32" fmla="*/ 0 w 652"/>
                <a:gd name="T33" fmla="*/ 0 h 436"/>
                <a:gd name="T34" fmla="*/ 0 w 652"/>
                <a:gd name="T35" fmla="*/ 0 h 436"/>
                <a:gd name="T36" fmla="*/ 0 w 652"/>
                <a:gd name="T37" fmla="*/ 0 h 436"/>
                <a:gd name="T38" fmla="*/ 0 w 652"/>
                <a:gd name="T39" fmla="*/ 0 h 436"/>
                <a:gd name="T40" fmla="*/ 0 w 652"/>
                <a:gd name="T41" fmla="*/ 0 h 436"/>
                <a:gd name="T42" fmla="*/ 0 w 652"/>
                <a:gd name="T43" fmla="*/ 0 h 436"/>
                <a:gd name="T44" fmla="*/ 0 w 652"/>
                <a:gd name="T45" fmla="*/ 0 h 436"/>
                <a:gd name="T46" fmla="*/ 0 w 652"/>
                <a:gd name="T47" fmla="*/ 0 h 436"/>
                <a:gd name="T48" fmla="*/ 0 w 652"/>
                <a:gd name="T49" fmla="*/ 0 h 436"/>
                <a:gd name="T50" fmla="*/ 0 w 652"/>
                <a:gd name="T51" fmla="*/ 0 h 436"/>
                <a:gd name="T52" fmla="*/ 0 w 652"/>
                <a:gd name="T53" fmla="*/ 0 h 436"/>
                <a:gd name="T54" fmla="*/ 0 w 652"/>
                <a:gd name="T55" fmla="*/ 0 h 436"/>
                <a:gd name="T56" fmla="*/ 0 w 652"/>
                <a:gd name="T57" fmla="*/ 0 h 436"/>
                <a:gd name="T58" fmla="*/ 0 w 652"/>
                <a:gd name="T59" fmla="*/ 0 h 436"/>
                <a:gd name="T60" fmla="*/ 0 w 652"/>
                <a:gd name="T61" fmla="*/ 0 h 436"/>
                <a:gd name="T62" fmla="*/ 0 w 652"/>
                <a:gd name="T63" fmla="*/ 0 h 436"/>
                <a:gd name="T64" fmla="*/ 0 w 652"/>
                <a:gd name="T65" fmla="*/ 0 h 436"/>
                <a:gd name="T66" fmla="*/ 0 w 652"/>
                <a:gd name="T67" fmla="*/ 0 h 436"/>
                <a:gd name="T68" fmla="*/ 0 w 652"/>
                <a:gd name="T69" fmla="*/ 0 h 436"/>
                <a:gd name="T70" fmla="*/ 0 w 652"/>
                <a:gd name="T71" fmla="*/ 0 h 436"/>
                <a:gd name="T72" fmla="*/ 0 w 652"/>
                <a:gd name="T73" fmla="*/ 0 h 436"/>
                <a:gd name="T74" fmla="*/ 0 w 652"/>
                <a:gd name="T75" fmla="*/ 0 h 436"/>
                <a:gd name="T76" fmla="*/ 0 w 652"/>
                <a:gd name="T77" fmla="*/ 0 h 436"/>
                <a:gd name="T78" fmla="*/ 0 w 652"/>
                <a:gd name="T79" fmla="*/ 0 h 436"/>
                <a:gd name="T80" fmla="*/ 0 w 652"/>
                <a:gd name="T81" fmla="*/ 0 h 436"/>
                <a:gd name="T82" fmla="*/ 0 w 652"/>
                <a:gd name="T83" fmla="*/ 0 h 436"/>
                <a:gd name="T84" fmla="*/ 0 w 652"/>
                <a:gd name="T85" fmla="*/ 0 h 436"/>
                <a:gd name="T86" fmla="*/ 0 w 652"/>
                <a:gd name="T87" fmla="*/ 0 h 436"/>
                <a:gd name="T88" fmla="*/ 0 w 652"/>
                <a:gd name="T89" fmla="*/ 0 h 436"/>
                <a:gd name="T90" fmla="*/ 0 w 652"/>
                <a:gd name="T91" fmla="*/ 0 h 436"/>
                <a:gd name="T92" fmla="*/ 0 w 652"/>
                <a:gd name="T93" fmla="*/ 0 h 436"/>
                <a:gd name="T94" fmla="*/ 0 w 652"/>
                <a:gd name="T95" fmla="*/ 0 h 436"/>
                <a:gd name="T96" fmla="*/ 0 w 652"/>
                <a:gd name="T97" fmla="*/ 0 h 436"/>
                <a:gd name="T98" fmla="*/ 0 w 652"/>
                <a:gd name="T99" fmla="*/ 0 h 436"/>
                <a:gd name="T100" fmla="*/ 0 w 652"/>
                <a:gd name="T101" fmla="*/ 0 h 436"/>
                <a:gd name="T102" fmla="*/ 0 w 652"/>
                <a:gd name="T103" fmla="*/ 0 h 436"/>
                <a:gd name="T104" fmla="*/ 0 w 652"/>
                <a:gd name="T105" fmla="*/ 0 h 436"/>
                <a:gd name="T106" fmla="*/ 0 w 652"/>
                <a:gd name="T107" fmla="*/ 0 h 436"/>
                <a:gd name="T108" fmla="*/ 0 w 652"/>
                <a:gd name="T109" fmla="*/ 0 h 436"/>
                <a:gd name="T110" fmla="*/ 0 w 652"/>
                <a:gd name="T111" fmla="*/ 0 h 436"/>
                <a:gd name="T112" fmla="*/ 0 w 652"/>
                <a:gd name="T113" fmla="*/ 0 h 436"/>
                <a:gd name="T114" fmla="*/ 0 w 652"/>
                <a:gd name="T115" fmla="*/ 0 h 436"/>
                <a:gd name="T116" fmla="*/ 0 w 652"/>
                <a:gd name="T117" fmla="*/ 0 h 436"/>
                <a:gd name="T118" fmla="*/ 0 w 652"/>
                <a:gd name="T119" fmla="*/ 0 h 4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52"/>
                <a:gd name="T181" fmla="*/ 0 h 436"/>
                <a:gd name="T182" fmla="*/ 652 w 652"/>
                <a:gd name="T183" fmla="*/ 436 h 4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52" h="436">
                  <a:moveTo>
                    <a:pt x="24" y="188"/>
                  </a:moveTo>
                  <a:lnTo>
                    <a:pt x="24" y="165"/>
                  </a:lnTo>
                  <a:lnTo>
                    <a:pt x="23" y="145"/>
                  </a:lnTo>
                  <a:lnTo>
                    <a:pt x="21" y="138"/>
                  </a:lnTo>
                  <a:lnTo>
                    <a:pt x="17" y="131"/>
                  </a:lnTo>
                  <a:lnTo>
                    <a:pt x="15" y="129"/>
                  </a:lnTo>
                  <a:lnTo>
                    <a:pt x="12" y="127"/>
                  </a:lnTo>
                  <a:lnTo>
                    <a:pt x="9" y="125"/>
                  </a:lnTo>
                  <a:lnTo>
                    <a:pt x="4" y="123"/>
                  </a:lnTo>
                  <a:lnTo>
                    <a:pt x="4" y="107"/>
                  </a:lnTo>
                  <a:lnTo>
                    <a:pt x="93" y="107"/>
                  </a:lnTo>
                  <a:lnTo>
                    <a:pt x="93" y="145"/>
                  </a:lnTo>
                  <a:lnTo>
                    <a:pt x="100" y="135"/>
                  </a:lnTo>
                  <a:lnTo>
                    <a:pt x="107" y="126"/>
                  </a:lnTo>
                  <a:lnTo>
                    <a:pt x="117" y="118"/>
                  </a:lnTo>
                  <a:lnTo>
                    <a:pt x="127" y="111"/>
                  </a:lnTo>
                  <a:lnTo>
                    <a:pt x="137" y="104"/>
                  </a:lnTo>
                  <a:lnTo>
                    <a:pt x="148" y="100"/>
                  </a:lnTo>
                  <a:lnTo>
                    <a:pt x="160" y="98"/>
                  </a:lnTo>
                  <a:lnTo>
                    <a:pt x="171" y="96"/>
                  </a:lnTo>
                  <a:lnTo>
                    <a:pt x="176" y="98"/>
                  </a:lnTo>
                  <a:lnTo>
                    <a:pt x="182" y="99"/>
                  </a:lnTo>
                  <a:lnTo>
                    <a:pt x="187" y="101"/>
                  </a:lnTo>
                  <a:lnTo>
                    <a:pt x="191" y="103"/>
                  </a:lnTo>
                  <a:lnTo>
                    <a:pt x="197" y="106"/>
                  </a:lnTo>
                  <a:lnTo>
                    <a:pt x="201" y="109"/>
                  </a:lnTo>
                  <a:lnTo>
                    <a:pt x="205" y="114"/>
                  </a:lnTo>
                  <a:lnTo>
                    <a:pt x="209" y="119"/>
                  </a:lnTo>
                  <a:lnTo>
                    <a:pt x="213" y="126"/>
                  </a:lnTo>
                  <a:lnTo>
                    <a:pt x="216" y="132"/>
                  </a:lnTo>
                  <a:lnTo>
                    <a:pt x="218" y="141"/>
                  </a:lnTo>
                  <a:lnTo>
                    <a:pt x="220" y="149"/>
                  </a:lnTo>
                  <a:lnTo>
                    <a:pt x="223" y="159"/>
                  </a:lnTo>
                  <a:lnTo>
                    <a:pt x="224" y="169"/>
                  </a:lnTo>
                  <a:lnTo>
                    <a:pt x="225" y="181"/>
                  </a:lnTo>
                  <a:lnTo>
                    <a:pt x="225" y="194"/>
                  </a:lnTo>
                  <a:lnTo>
                    <a:pt x="225" y="365"/>
                  </a:lnTo>
                  <a:lnTo>
                    <a:pt x="225" y="379"/>
                  </a:lnTo>
                  <a:lnTo>
                    <a:pt x="226" y="389"/>
                  </a:lnTo>
                  <a:lnTo>
                    <a:pt x="227" y="396"/>
                  </a:lnTo>
                  <a:lnTo>
                    <a:pt x="228" y="400"/>
                  </a:lnTo>
                  <a:lnTo>
                    <a:pt x="231" y="403"/>
                  </a:lnTo>
                  <a:lnTo>
                    <a:pt x="235" y="404"/>
                  </a:lnTo>
                  <a:lnTo>
                    <a:pt x="241" y="406"/>
                  </a:lnTo>
                  <a:lnTo>
                    <a:pt x="249" y="409"/>
                  </a:lnTo>
                  <a:lnTo>
                    <a:pt x="249" y="422"/>
                  </a:lnTo>
                  <a:lnTo>
                    <a:pt x="136" y="422"/>
                  </a:lnTo>
                  <a:lnTo>
                    <a:pt x="136" y="409"/>
                  </a:lnTo>
                  <a:lnTo>
                    <a:pt x="145" y="405"/>
                  </a:lnTo>
                  <a:lnTo>
                    <a:pt x="150" y="401"/>
                  </a:lnTo>
                  <a:lnTo>
                    <a:pt x="155" y="397"/>
                  </a:lnTo>
                  <a:lnTo>
                    <a:pt x="157" y="391"/>
                  </a:lnTo>
                  <a:lnTo>
                    <a:pt x="159" y="379"/>
                  </a:lnTo>
                  <a:lnTo>
                    <a:pt x="159" y="365"/>
                  </a:lnTo>
                  <a:lnTo>
                    <a:pt x="159" y="204"/>
                  </a:lnTo>
                  <a:lnTo>
                    <a:pt x="158" y="188"/>
                  </a:lnTo>
                  <a:lnTo>
                    <a:pt x="156" y="175"/>
                  </a:lnTo>
                  <a:lnTo>
                    <a:pt x="152" y="166"/>
                  </a:lnTo>
                  <a:lnTo>
                    <a:pt x="149" y="158"/>
                  </a:lnTo>
                  <a:lnTo>
                    <a:pt x="144" y="152"/>
                  </a:lnTo>
                  <a:lnTo>
                    <a:pt x="139" y="148"/>
                  </a:lnTo>
                  <a:lnTo>
                    <a:pt x="133" y="147"/>
                  </a:lnTo>
                  <a:lnTo>
                    <a:pt x="128" y="147"/>
                  </a:lnTo>
                  <a:lnTo>
                    <a:pt x="121" y="148"/>
                  </a:lnTo>
                  <a:lnTo>
                    <a:pt x="116" y="152"/>
                  </a:lnTo>
                  <a:lnTo>
                    <a:pt x="110" y="155"/>
                  </a:lnTo>
                  <a:lnTo>
                    <a:pt x="105" y="160"/>
                  </a:lnTo>
                  <a:lnTo>
                    <a:pt x="101" y="165"/>
                  </a:lnTo>
                  <a:lnTo>
                    <a:pt x="97" y="171"/>
                  </a:lnTo>
                  <a:lnTo>
                    <a:pt x="94" y="176"/>
                  </a:lnTo>
                  <a:lnTo>
                    <a:pt x="93" y="183"/>
                  </a:lnTo>
                  <a:lnTo>
                    <a:pt x="93" y="360"/>
                  </a:lnTo>
                  <a:lnTo>
                    <a:pt x="93" y="374"/>
                  </a:lnTo>
                  <a:lnTo>
                    <a:pt x="94" y="384"/>
                  </a:lnTo>
                  <a:lnTo>
                    <a:pt x="95" y="390"/>
                  </a:lnTo>
                  <a:lnTo>
                    <a:pt x="97" y="396"/>
                  </a:lnTo>
                  <a:lnTo>
                    <a:pt x="103" y="402"/>
                  </a:lnTo>
                  <a:lnTo>
                    <a:pt x="112" y="409"/>
                  </a:lnTo>
                  <a:lnTo>
                    <a:pt x="112" y="422"/>
                  </a:lnTo>
                  <a:lnTo>
                    <a:pt x="0" y="422"/>
                  </a:lnTo>
                  <a:lnTo>
                    <a:pt x="0" y="409"/>
                  </a:lnTo>
                  <a:lnTo>
                    <a:pt x="9" y="405"/>
                  </a:lnTo>
                  <a:lnTo>
                    <a:pt x="15" y="401"/>
                  </a:lnTo>
                  <a:lnTo>
                    <a:pt x="20" y="397"/>
                  </a:lnTo>
                  <a:lnTo>
                    <a:pt x="22" y="391"/>
                  </a:lnTo>
                  <a:lnTo>
                    <a:pt x="24" y="379"/>
                  </a:lnTo>
                  <a:lnTo>
                    <a:pt x="24" y="365"/>
                  </a:lnTo>
                  <a:lnTo>
                    <a:pt x="24" y="188"/>
                  </a:lnTo>
                  <a:close/>
                  <a:moveTo>
                    <a:pt x="281" y="371"/>
                  </a:moveTo>
                  <a:lnTo>
                    <a:pt x="281" y="145"/>
                  </a:lnTo>
                  <a:lnTo>
                    <a:pt x="257" y="145"/>
                  </a:lnTo>
                  <a:lnTo>
                    <a:pt x="257" y="123"/>
                  </a:lnTo>
                  <a:lnTo>
                    <a:pt x="269" y="109"/>
                  </a:lnTo>
                  <a:lnTo>
                    <a:pt x="279" y="95"/>
                  </a:lnTo>
                  <a:lnTo>
                    <a:pt x="290" y="80"/>
                  </a:lnTo>
                  <a:lnTo>
                    <a:pt x="299" y="65"/>
                  </a:lnTo>
                  <a:lnTo>
                    <a:pt x="318" y="33"/>
                  </a:lnTo>
                  <a:lnTo>
                    <a:pt x="335" y="0"/>
                  </a:lnTo>
                  <a:lnTo>
                    <a:pt x="347" y="0"/>
                  </a:lnTo>
                  <a:lnTo>
                    <a:pt x="347" y="112"/>
                  </a:lnTo>
                  <a:lnTo>
                    <a:pt x="393" y="112"/>
                  </a:lnTo>
                  <a:lnTo>
                    <a:pt x="393" y="145"/>
                  </a:lnTo>
                  <a:lnTo>
                    <a:pt x="347" y="145"/>
                  </a:lnTo>
                  <a:lnTo>
                    <a:pt x="347" y="354"/>
                  </a:lnTo>
                  <a:lnTo>
                    <a:pt x="347" y="365"/>
                  </a:lnTo>
                  <a:lnTo>
                    <a:pt x="348" y="374"/>
                  </a:lnTo>
                  <a:lnTo>
                    <a:pt x="349" y="382"/>
                  </a:lnTo>
                  <a:lnTo>
                    <a:pt x="351" y="388"/>
                  </a:lnTo>
                  <a:lnTo>
                    <a:pt x="353" y="392"/>
                  </a:lnTo>
                  <a:lnTo>
                    <a:pt x="355" y="396"/>
                  </a:lnTo>
                  <a:lnTo>
                    <a:pt x="358" y="397"/>
                  </a:lnTo>
                  <a:lnTo>
                    <a:pt x="361" y="397"/>
                  </a:lnTo>
                  <a:lnTo>
                    <a:pt x="364" y="396"/>
                  </a:lnTo>
                  <a:lnTo>
                    <a:pt x="368" y="393"/>
                  </a:lnTo>
                  <a:lnTo>
                    <a:pt x="372" y="390"/>
                  </a:lnTo>
                  <a:lnTo>
                    <a:pt x="376" y="386"/>
                  </a:lnTo>
                  <a:lnTo>
                    <a:pt x="385" y="375"/>
                  </a:lnTo>
                  <a:lnTo>
                    <a:pt x="393" y="360"/>
                  </a:lnTo>
                  <a:lnTo>
                    <a:pt x="404" y="371"/>
                  </a:lnTo>
                  <a:lnTo>
                    <a:pt x="394" y="389"/>
                  </a:lnTo>
                  <a:lnTo>
                    <a:pt x="385" y="404"/>
                  </a:lnTo>
                  <a:lnTo>
                    <a:pt x="379" y="411"/>
                  </a:lnTo>
                  <a:lnTo>
                    <a:pt x="374" y="416"/>
                  </a:lnTo>
                  <a:lnTo>
                    <a:pt x="370" y="422"/>
                  </a:lnTo>
                  <a:lnTo>
                    <a:pt x="364" y="425"/>
                  </a:lnTo>
                  <a:lnTo>
                    <a:pt x="359" y="429"/>
                  </a:lnTo>
                  <a:lnTo>
                    <a:pt x="353" y="431"/>
                  </a:lnTo>
                  <a:lnTo>
                    <a:pt x="348" y="433"/>
                  </a:lnTo>
                  <a:lnTo>
                    <a:pt x="344" y="435"/>
                  </a:lnTo>
                  <a:lnTo>
                    <a:pt x="338" y="436"/>
                  </a:lnTo>
                  <a:lnTo>
                    <a:pt x="333" y="436"/>
                  </a:lnTo>
                  <a:lnTo>
                    <a:pt x="328" y="436"/>
                  </a:lnTo>
                  <a:lnTo>
                    <a:pt x="324" y="435"/>
                  </a:lnTo>
                  <a:lnTo>
                    <a:pt x="314" y="431"/>
                  </a:lnTo>
                  <a:lnTo>
                    <a:pt x="307" y="426"/>
                  </a:lnTo>
                  <a:lnTo>
                    <a:pt x="299" y="419"/>
                  </a:lnTo>
                  <a:lnTo>
                    <a:pt x="293" y="412"/>
                  </a:lnTo>
                  <a:lnTo>
                    <a:pt x="289" y="403"/>
                  </a:lnTo>
                  <a:lnTo>
                    <a:pt x="284" y="392"/>
                  </a:lnTo>
                  <a:lnTo>
                    <a:pt x="282" y="382"/>
                  </a:lnTo>
                  <a:lnTo>
                    <a:pt x="281" y="371"/>
                  </a:lnTo>
                  <a:close/>
                  <a:moveTo>
                    <a:pt x="537" y="103"/>
                  </a:moveTo>
                  <a:lnTo>
                    <a:pt x="523" y="103"/>
                  </a:lnTo>
                  <a:lnTo>
                    <a:pt x="507" y="106"/>
                  </a:lnTo>
                  <a:lnTo>
                    <a:pt x="498" y="108"/>
                  </a:lnTo>
                  <a:lnTo>
                    <a:pt x="490" y="111"/>
                  </a:lnTo>
                  <a:lnTo>
                    <a:pt x="482" y="114"/>
                  </a:lnTo>
                  <a:lnTo>
                    <a:pt x="474" y="118"/>
                  </a:lnTo>
                  <a:lnTo>
                    <a:pt x="467" y="122"/>
                  </a:lnTo>
                  <a:lnTo>
                    <a:pt x="459" y="128"/>
                  </a:lnTo>
                  <a:lnTo>
                    <a:pt x="454" y="133"/>
                  </a:lnTo>
                  <a:lnTo>
                    <a:pt x="448" y="141"/>
                  </a:lnTo>
                  <a:lnTo>
                    <a:pt x="443" y="148"/>
                  </a:lnTo>
                  <a:lnTo>
                    <a:pt x="440" y="157"/>
                  </a:lnTo>
                  <a:lnTo>
                    <a:pt x="438" y="167"/>
                  </a:lnTo>
                  <a:lnTo>
                    <a:pt x="438" y="176"/>
                  </a:lnTo>
                  <a:lnTo>
                    <a:pt x="438" y="187"/>
                  </a:lnTo>
                  <a:lnTo>
                    <a:pt x="440" y="197"/>
                  </a:lnTo>
                  <a:lnTo>
                    <a:pt x="443" y="204"/>
                  </a:lnTo>
                  <a:lnTo>
                    <a:pt x="447" y="211"/>
                  </a:lnTo>
                  <a:lnTo>
                    <a:pt x="453" y="216"/>
                  </a:lnTo>
                  <a:lnTo>
                    <a:pt x="458" y="221"/>
                  </a:lnTo>
                  <a:lnTo>
                    <a:pt x="463" y="223"/>
                  </a:lnTo>
                  <a:lnTo>
                    <a:pt x="470" y="224"/>
                  </a:lnTo>
                  <a:lnTo>
                    <a:pt x="475" y="225"/>
                  </a:lnTo>
                  <a:lnTo>
                    <a:pt x="482" y="223"/>
                  </a:lnTo>
                  <a:lnTo>
                    <a:pt x="487" y="221"/>
                  </a:lnTo>
                  <a:lnTo>
                    <a:pt x="492" y="217"/>
                  </a:lnTo>
                  <a:lnTo>
                    <a:pt x="496" y="212"/>
                  </a:lnTo>
                  <a:lnTo>
                    <a:pt x="499" y="206"/>
                  </a:lnTo>
                  <a:lnTo>
                    <a:pt x="501" y="197"/>
                  </a:lnTo>
                  <a:lnTo>
                    <a:pt x="502" y="188"/>
                  </a:lnTo>
                  <a:lnTo>
                    <a:pt x="501" y="183"/>
                  </a:lnTo>
                  <a:lnTo>
                    <a:pt x="500" y="177"/>
                  </a:lnTo>
                  <a:lnTo>
                    <a:pt x="498" y="173"/>
                  </a:lnTo>
                  <a:lnTo>
                    <a:pt x="496" y="169"/>
                  </a:lnTo>
                  <a:lnTo>
                    <a:pt x="492" y="159"/>
                  </a:lnTo>
                  <a:lnTo>
                    <a:pt x="487" y="150"/>
                  </a:lnTo>
                  <a:lnTo>
                    <a:pt x="485" y="147"/>
                  </a:lnTo>
                  <a:lnTo>
                    <a:pt x="485" y="143"/>
                  </a:lnTo>
                  <a:lnTo>
                    <a:pt x="485" y="139"/>
                  </a:lnTo>
                  <a:lnTo>
                    <a:pt x="486" y="134"/>
                  </a:lnTo>
                  <a:lnTo>
                    <a:pt x="489" y="130"/>
                  </a:lnTo>
                  <a:lnTo>
                    <a:pt x="493" y="127"/>
                  </a:lnTo>
                  <a:lnTo>
                    <a:pt x="499" y="122"/>
                  </a:lnTo>
                  <a:lnTo>
                    <a:pt x="507" y="118"/>
                  </a:lnTo>
                  <a:lnTo>
                    <a:pt x="520" y="117"/>
                  </a:lnTo>
                  <a:lnTo>
                    <a:pt x="530" y="118"/>
                  </a:lnTo>
                  <a:lnTo>
                    <a:pt x="535" y="119"/>
                  </a:lnTo>
                  <a:lnTo>
                    <a:pt x="539" y="120"/>
                  </a:lnTo>
                  <a:lnTo>
                    <a:pt x="543" y="122"/>
                  </a:lnTo>
                  <a:lnTo>
                    <a:pt x="547" y="125"/>
                  </a:lnTo>
                  <a:lnTo>
                    <a:pt x="549" y="128"/>
                  </a:lnTo>
                  <a:lnTo>
                    <a:pt x="551" y="131"/>
                  </a:lnTo>
                  <a:lnTo>
                    <a:pt x="553" y="135"/>
                  </a:lnTo>
                  <a:lnTo>
                    <a:pt x="554" y="140"/>
                  </a:lnTo>
                  <a:lnTo>
                    <a:pt x="556" y="149"/>
                  </a:lnTo>
                  <a:lnTo>
                    <a:pt x="557" y="160"/>
                  </a:lnTo>
                  <a:lnTo>
                    <a:pt x="557" y="231"/>
                  </a:lnTo>
                  <a:lnTo>
                    <a:pt x="532" y="240"/>
                  </a:lnTo>
                  <a:lnTo>
                    <a:pt x="508" y="251"/>
                  </a:lnTo>
                  <a:lnTo>
                    <a:pt x="496" y="257"/>
                  </a:lnTo>
                  <a:lnTo>
                    <a:pt x="485" y="264"/>
                  </a:lnTo>
                  <a:lnTo>
                    <a:pt x="474" y="271"/>
                  </a:lnTo>
                  <a:lnTo>
                    <a:pt x="465" y="279"/>
                  </a:lnTo>
                  <a:lnTo>
                    <a:pt x="456" y="288"/>
                  </a:lnTo>
                  <a:lnTo>
                    <a:pt x="447" y="296"/>
                  </a:lnTo>
                  <a:lnTo>
                    <a:pt x="441" y="306"/>
                  </a:lnTo>
                  <a:lnTo>
                    <a:pt x="434" y="316"/>
                  </a:lnTo>
                  <a:lnTo>
                    <a:pt x="430" y="327"/>
                  </a:lnTo>
                  <a:lnTo>
                    <a:pt x="427" y="337"/>
                  </a:lnTo>
                  <a:lnTo>
                    <a:pt x="426" y="348"/>
                  </a:lnTo>
                  <a:lnTo>
                    <a:pt x="426" y="360"/>
                  </a:lnTo>
                  <a:lnTo>
                    <a:pt x="427" y="376"/>
                  </a:lnTo>
                  <a:lnTo>
                    <a:pt x="430" y="389"/>
                  </a:lnTo>
                  <a:lnTo>
                    <a:pt x="434" y="401"/>
                  </a:lnTo>
                  <a:lnTo>
                    <a:pt x="440" y="411"/>
                  </a:lnTo>
                  <a:lnTo>
                    <a:pt x="446" y="418"/>
                  </a:lnTo>
                  <a:lnTo>
                    <a:pt x="454" y="424"/>
                  </a:lnTo>
                  <a:lnTo>
                    <a:pt x="462" y="428"/>
                  </a:lnTo>
                  <a:lnTo>
                    <a:pt x="472" y="430"/>
                  </a:lnTo>
                  <a:lnTo>
                    <a:pt x="482" y="431"/>
                  </a:lnTo>
                  <a:lnTo>
                    <a:pt x="493" y="430"/>
                  </a:lnTo>
                  <a:lnTo>
                    <a:pt x="502" y="427"/>
                  </a:lnTo>
                  <a:lnTo>
                    <a:pt x="514" y="423"/>
                  </a:lnTo>
                  <a:lnTo>
                    <a:pt x="525" y="417"/>
                  </a:lnTo>
                  <a:lnTo>
                    <a:pt x="536" y="410"/>
                  </a:lnTo>
                  <a:lnTo>
                    <a:pt x="547" y="402"/>
                  </a:lnTo>
                  <a:lnTo>
                    <a:pt x="557" y="391"/>
                  </a:lnTo>
                  <a:lnTo>
                    <a:pt x="560" y="399"/>
                  </a:lnTo>
                  <a:lnTo>
                    <a:pt x="562" y="404"/>
                  </a:lnTo>
                  <a:lnTo>
                    <a:pt x="565" y="410"/>
                  </a:lnTo>
                  <a:lnTo>
                    <a:pt x="568" y="415"/>
                  </a:lnTo>
                  <a:lnTo>
                    <a:pt x="571" y="418"/>
                  </a:lnTo>
                  <a:lnTo>
                    <a:pt x="575" y="422"/>
                  </a:lnTo>
                  <a:lnTo>
                    <a:pt x="578" y="425"/>
                  </a:lnTo>
                  <a:lnTo>
                    <a:pt x="582" y="426"/>
                  </a:lnTo>
                  <a:lnTo>
                    <a:pt x="590" y="429"/>
                  </a:lnTo>
                  <a:lnTo>
                    <a:pt x="598" y="429"/>
                  </a:lnTo>
                  <a:lnTo>
                    <a:pt x="607" y="428"/>
                  </a:lnTo>
                  <a:lnTo>
                    <a:pt x="615" y="426"/>
                  </a:lnTo>
                  <a:lnTo>
                    <a:pt x="623" y="423"/>
                  </a:lnTo>
                  <a:lnTo>
                    <a:pt x="631" y="418"/>
                  </a:lnTo>
                  <a:lnTo>
                    <a:pt x="637" y="414"/>
                  </a:lnTo>
                  <a:lnTo>
                    <a:pt x="643" y="410"/>
                  </a:lnTo>
                  <a:lnTo>
                    <a:pt x="647" y="405"/>
                  </a:lnTo>
                  <a:lnTo>
                    <a:pt x="651" y="401"/>
                  </a:lnTo>
                  <a:lnTo>
                    <a:pt x="652" y="399"/>
                  </a:lnTo>
                  <a:lnTo>
                    <a:pt x="652" y="397"/>
                  </a:lnTo>
                  <a:lnTo>
                    <a:pt x="646" y="381"/>
                  </a:lnTo>
                  <a:lnTo>
                    <a:pt x="642" y="385"/>
                  </a:lnTo>
                  <a:lnTo>
                    <a:pt x="637" y="387"/>
                  </a:lnTo>
                  <a:lnTo>
                    <a:pt x="633" y="389"/>
                  </a:lnTo>
                  <a:lnTo>
                    <a:pt x="630" y="389"/>
                  </a:lnTo>
                  <a:lnTo>
                    <a:pt x="627" y="387"/>
                  </a:lnTo>
                  <a:lnTo>
                    <a:pt x="624" y="383"/>
                  </a:lnTo>
                  <a:lnTo>
                    <a:pt x="623" y="375"/>
                  </a:lnTo>
                  <a:lnTo>
                    <a:pt x="622" y="365"/>
                  </a:lnTo>
                  <a:lnTo>
                    <a:pt x="622" y="214"/>
                  </a:lnTo>
                  <a:lnTo>
                    <a:pt x="623" y="201"/>
                  </a:lnTo>
                  <a:lnTo>
                    <a:pt x="623" y="188"/>
                  </a:lnTo>
                  <a:lnTo>
                    <a:pt x="622" y="176"/>
                  </a:lnTo>
                  <a:lnTo>
                    <a:pt x="621" y="166"/>
                  </a:lnTo>
                  <a:lnTo>
                    <a:pt x="619" y="156"/>
                  </a:lnTo>
                  <a:lnTo>
                    <a:pt x="617" y="146"/>
                  </a:lnTo>
                  <a:lnTo>
                    <a:pt x="614" y="139"/>
                  </a:lnTo>
                  <a:lnTo>
                    <a:pt x="609" y="131"/>
                  </a:lnTo>
                  <a:lnTo>
                    <a:pt x="604" y="125"/>
                  </a:lnTo>
                  <a:lnTo>
                    <a:pt x="597" y="118"/>
                  </a:lnTo>
                  <a:lnTo>
                    <a:pt x="590" y="114"/>
                  </a:lnTo>
                  <a:lnTo>
                    <a:pt x="582" y="109"/>
                  </a:lnTo>
                  <a:lnTo>
                    <a:pt x="573" y="106"/>
                  </a:lnTo>
                  <a:lnTo>
                    <a:pt x="562" y="104"/>
                  </a:lnTo>
                  <a:lnTo>
                    <a:pt x="550" y="103"/>
                  </a:lnTo>
                  <a:lnTo>
                    <a:pt x="537" y="103"/>
                  </a:lnTo>
                  <a:close/>
                  <a:moveTo>
                    <a:pt x="557" y="354"/>
                  </a:moveTo>
                  <a:lnTo>
                    <a:pt x="549" y="364"/>
                  </a:lnTo>
                  <a:lnTo>
                    <a:pt x="541" y="372"/>
                  </a:lnTo>
                  <a:lnTo>
                    <a:pt x="534" y="377"/>
                  </a:lnTo>
                  <a:lnTo>
                    <a:pt x="527" y="381"/>
                  </a:lnTo>
                  <a:lnTo>
                    <a:pt x="522" y="382"/>
                  </a:lnTo>
                  <a:lnTo>
                    <a:pt x="516" y="382"/>
                  </a:lnTo>
                  <a:lnTo>
                    <a:pt x="512" y="381"/>
                  </a:lnTo>
                  <a:lnTo>
                    <a:pt x="509" y="377"/>
                  </a:lnTo>
                  <a:lnTo>
                    <a:pt x="505" y="374"/>
                  </a:lnTo>
                  <a:lnTo>
                    <a:pt x="502" y="370"/>
                  </a:lnTo>
                  <a:lnTo>
                    <a:pt x="500" y="363"/>
                  </a:lnTo>
                  <a:lnTo>
                    <a:pt x="498" y="358"/>
                  </a:lnTo>
                  <a:lnTo>
                    <a:pt x="496" y="345"/>
                  </a:lnTo>
                  <a:lnTo>
                    <a:pt x="495" y="332"/>
                  </a:lnTo>
                  <a:lnTo>
                    <a:pt x="496" y="321"/>
                  </a:lnTo>
                  <a:lnTo>
                    <a:pt x="499" y="310"/>
                  </a:lnTo>
                  <a:lnTo>
                    <a:pt x="505" y="298"/>
                  </a:lnTo>
                  <a:lnTo>
                    <a:pt x="511" y="287"/>
                  </a:lnTo>
                  <a:lnTo>
                    <a:pt x="521" y="276"/>
                  </a:lnTo>
                  <a:lnTo>
                    <a:pt x="532" y="266"/>
                  </a:lnTo>
                  <a:lnTo>
                    <a:pt x="537" y="262"/>
                  </a:lnTo>
                  <a:lnTo>
                    <a:pt x="543" y="257"/>
                  </a:lnTo>
                  <a:lnTo>
                    <a:pt x="550" y="255"/>
                  </a:lnTo>
                  <a:lnTo>
                    <a:pt x="557" y="252"/>
                  </a:lnTo>
                  <a:lnTo>
                    <a:pt x="557" y="3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5285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pPr algn="ctr"/>
            <a:r>
              <a:rPr lang="cs-CZ" dirty="0"/>
              <a:t>CLP </a:t>
            </a:r>
            <a:r>
              <a:rPr lang="ka-GE" dirty="0" smtClean="0"/>
              <a:t>რეგულაცია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a-GE" b="1" dirty="0" smtClean="0"/>
              <a:t>ვალდებულებები</a:t>
            </a:r>
            <a:r>
              <a:rPr lang="cs-CZ" b="1" dirty="0" smtClean="0"/>
              <a:t>:</a:t>
            </a:r>
            <a:endParaRPr lang="ka-GE" b="1" dirty="0" smtClean="0"/>
          </a:p>
          <a:p>
            <a:pPr marL="0" indent="0">
              <a:buNone/>
            </a:pPr>
            <a:endParaRPr lang="cs-CZ" b="1" dirty="0" smtClean="0"/>
          </a:p>
          <a:p>
            <a:pPr algn="just">
              <a:buClr>
                <a:srgbClr val="FFC000"/>
              </a:buClr>
              <a:buBlip>
                <a:blip r:embed="rId3"/>
              </a:buBlip>
            </a:pPr>
            <a:r>
              <a:rPr lang="ka-GE" sz="2000" b="1" dirty="0" smtClean="0"/>
              <a:t>მწარმოებლებმა, იმპორტიორებმა </a:t>
            </a:r>
            <a:r>
              <a:rPr lang="ka-GE" sz="2000" b="1" dirty="0"/>
              <a:t>და </a:t>
            </a:r>
            <a:r>
              <a:rPr lang="ka-GE" sz="2000" b="1" dirty="0" smtClean="0"/>
              <a:t>შემდგომმა მომხმარებლებმა </a:t>
            </a:r>
            <a:r>
              <a:rPr lang="ka-GE" sz="2000" dirty="0"/>
              <a:t>ბაზარზე </a:t>
            </a:r>
            <a:r>
              <a:rPr lang="ka-GE" sz="2000" dirty="0" smtClean="0"/>
              <a:t>განსათავსებელი ნივთიერებებისა </a:t>
            </a:r>
            <a:r>
              <a:rPr lang="ka-GE" sz="2000" dirty="0"/>
              <a:t>და </a:t>
            </a:r>
            <a:r>
              <a:rPr lang="ka-GE" sz="2000" dirty="0" smtClean="0"/>
              <a:t>ნარევების კლასიფიცირება უნდა მოახდინონ</a:t>
            </a:r>
          </a:p>
          <a:p>
            <a:pPr algn="just">
              <a:buClr>
                <a:srgbClr val="FFC000"/>
              </a:buClr>
              <a:buBlip>
                <a:blip r:embed="rId3"/>
              </a:buBlip>
            </a:pPr>
            <a:endParaRPr lang="ka-GE" sz="2000" dirty="0"/>
          </a:p>
          <a:p>
            <a:pPr algn="just">
              <a:buClr>
                <a:srgbClr val="FFC000"/>
              </a:buClr>
              <a:buBlip>
                <a:blip r:embed="rId3"/>
              </a:buBlip>
            </a:pPr>
            <a:r>
              <a:rPr lang="ka-GE" sz="2000" b="1" dirty="0"/>
              <a:t>მიმწოდებლებმა</a:t>
            </a:r>
            <a:r>
              <a:rPr lang="ka-GE" sz="2000" dirty="0"/>
              <a:t> ბაზარზე განსათავსებელი ნივთიერებებისა და ნარევების </a:t>
            </a:r>
            <a:r>
              <a:rPr lang="ka-GE" sz="2000" dirty="0" smtClean="0"/>
              <a:t>ეტიკეტირება და შეფუთვა უნდა მოახდინონ</a:t>
            </a:r>
          </a:p>
          <a:p>
            <a:pPr algn="just">
              <a:buClr>
                <a:srgbClr val="FFC000"/>
              </a:buClr>
              <a:buBlip>
                <a:blip r:embed="rId3"/>
              </a:buBlip>
            </a:pPr>
            <a:endParaRPr lang="ka-GE" sz="2000" dirty="0"/>
          </a:p>
          <a:p>
            <a:pPr algn="just">
              <a:buClr>
                <a:srgbClr val="FFC000"/>
              </a:buClr>
              <a:buBlip>
                <a:blip r:embed="rId3"/>
              </a:buBlip>
            </a:pPr>
            <a:r>
              <a:rPr lang="ka-GE" sz="2000" b="1" dirty="0"/>
              <a:t>მწარმოებლებმა,</a:t>
            </a:r>
            <a:r>
              <a:rPr lang="ka-GE" sz="2000" dirty="0"/>
              <a:t> </a:t>
            </a:r>
            <a:r>
              <a:rPr lang="ka-GE" sz="2000" dirty="0" smtClean="0"/>
              <a:t>ნივთების მწარმოებლებმა და </a:t>
            </a:r>
            <a:r>
              <a:rPr lang="ka-GE" sz="2000" b="1" dirty="0"/>
              <a:t>იმპორტიორებმა</a:t>
            </a:r>
            <a:r>
              <a:rPr lang="ka-GE" sz="2000" dirty="0"/>
              <a:t> უნდა დაადგინონ ნივთიერებები, რომლებიც არ </a:t>
            </a:r>
            <a:r>
              <a:rPr lang="ka-GE" sz="2000" dirty="0" smtClean="0"/>
              <a:t>არიან ბაზარზე განთვასებული </a:t>
            </a:r>
            <a:r>
              <a:rPr lang="ka-GE" sz="2000" dirty="0"/>
              <a:t>და </a:t>
            </a:r>
            <a:r>
              <a:rPr lang="ka-GE" sz="2000" dirty="0" smtClean="0"/>
              <a:t>რომლებიც ექვემდებარებიან </a:t>
            </a:r>
            <a:r>
              <a:rPr lang="ka-GE" sz="2000" dirty="0"/>
              <a:t>რეგისტრაციას ან </a:t>
            </a:r>
            <a:r>
              <a:rPr lang="ka-GE" sz="2000" dirty="0" smtClean="0"/>
              <a:t>ნოტიფიკაციას </a:t>
            </a:r>
            <a:r>
              <a:rPr lang="cs-CZ" sz="2000" dirty="0" smtClean="0"/>
              <a:t>REACH</a:t>
            </a:r>
            <a:r>
              <a:rPr lang="ka-GE" sz="2000" dirty="0" smtClean="0"/>
              <a:t> რეგულაციის მიხედვით</a:t>
            </a:r>
            <a:endParaRPr lang="cs-CZ" sz="2000" dirty="0"/>
          </a:p>
          <a:p>
            <a:pPr algn="just">
              <a:buClr>
                <a:srgbClr val="FFC000"/>
              </a:buClr>
              <a:buBlip>
                <a:blip r:embed="rId3"/>
              </a:buBlip>
            </a:pPr>
            <a:endParaRPr lang="ka-GE" sz="2000" dirty="0"/>
          </a:p>
          <a:p>
            <a:pPr algn="just">
              <a:buClr>
                <a:srgbClr val="FFC000"/>
              </a:buClr>
              <a:buBlip>
                <a:blip r:embed="rId3"/>
              </a:buBlip>
            </a:pPr>
            <a:r>
              <a:rPr lang="ka-GE" sz="2000" dirty="0" smtClean="0"/>
              <a:t>ნივთიერებების </a:t>
            </a:r>
            <a:r>
              <a:rPr lang="ka-GE" sz="2000" b="1" dirty="0" smtClean="0"/>
              <a:t>მწარმოებლებმა </a:t>
            </a:r>
            <a:r>
              <a:rPr lang="ka-GE" sz="2000" dirty="0"/>
              <a:t>და </a:t>
            </a:r>
            <a:r>
              <a:rPr lang="ka-GE" sz="2000" b="1" dirty="0"/>
              <a:t>იმპორტიორებმა </a:t>
            </a:r>
            <a:r>
              <a:rPr lang="ka-GE" sz="2000" dirty="0" smtClean="0"/>
              <a:t>სააგენტოს</a:t>
            </a:r>
            <a:r>
              <a:rPr lang="ka-GE" sz="2000" b="1" dirty="0" smtClean="0"/>
              <a:t> </a:t>
            </a:r>
            <a:r>
              <a:rPr lang="ka-GE" sz="2000" dirty="0" smtClean="0"/>
              <a:t>უნდა </a:t>
            </a:r>
            <a:r>
              <a:rPr lang="ka-GE" sz="2000" dirty="0"/>
              <a:t>შეატყობინონ </a:t>
            </a:r>
            <a:r>
              <a:rPr lang="ka-GE" sz="2000" dirty="0" smtClean="0"/>
              <a:t>კლასიფიკაციისა </a:t>
            </a:r>
            <a:r>
              <a:rPr lang="ka-GE" sz="2000" dirty="0"/>
              <a:t>და ეტიკეტირების </a:t>
            </a:r>
            <a:r>
              <a:rPr lang="ka-GE" sz="2000" dirty="0" smtClean="0"/>
              <a:t>ის ელემენტები, </a:t>
            </a:r>
            <a:r>
              <a:rPr lang="ka-GE" sz="2000" dirty="0"/>
              <a:t>რომლებიც </a:t>
            </a:r>
            <a:r>
              <a:rPr lang="cs-CZ" sz="2000" dirty="0"/>
              <a:t>REACH </a:t>
            </a:r>
            <a:r>
              <a:rPr lang="ka-GE" sz="2000" dirty="0"/>
              <a:t>რეგულაციის </a:t>
            </a:r>
            <a:r>
              <a:rPr lang="ka-GE" sz="2000" dirty="0" smtClean="0"/>
              <a:t>მიხედვით</a:t>
            </a:r>
            <a:r>
              <a:rPr lang="en-US" sz="2000" dirty="0" smtClean="0"/>
              <a:t> </a:t>
            </a:r>
            <a:r>
              <a:rPr lang="ka-GE" sz="2000" dirty="0" smtClean="0"/>
              <a:t>რეგისტრაციის </a:t>
            </a:r>
            <a:r>
              <a:rPr lang="ka-GE" sz="2000" dirty="0"/>
              <a:t>დროს სააგენტოში არ </a:t>
            </a:r>
            <a:r>
              <a:rPr lang="ka-GE" sz="2000" dirty="0" smtClean="0"/>
              <a:t>ოყო წარდგენილი</a:t>
            </a:r>
            <a:endParaRPr lang="cs-CZ" dirty="0" smtClean="0"/>
          </a:p>
          <a:p>
            <a:endParaRPr lang="cs-CZ" b="1" dirty="0" smtClean="0"/>
          </a:p>
          <a:p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85508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pPr algn="ctr"/>
            <a:r>
              <a:rPr lang="cs-CZ" dirty="0"/>
              <a:t>CLP </a:t>
            </a:r>
            <a:r>
              <a:rPr lang="ka-GE" dirty="0" smtClean="0"/>
              <a:t>რეგულაცია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a-GE" b="1" dirty="0" smtClean="0"/>
              <a:t>არ ეხება</a:t>
            </a:r>
            <a:r>
              <a:rPr lang="cs-CZ" b="1" dirty="0" smtClean="0"/>
              <a:t>:</a:t>
            </a:r>
          </a:p>
          <a:p>
            <a:pPr>
              <a:buClr>
                <a:srgbClr val="FFC000"/>
              </a:buClr>
              <a:buBlip>
                <a:blip r:embed="rId3"/>
              </a:buBlip>
            </a:pPr>
            <a:r>
              <a:rPr lang="ka-GE" dirty="0" smtClean="0"/>
              <a:t>რადიოაქტიურ ნივთიერებებს</a:t>
            </a:r>
            <a:endParaRPr lang="ka-GE" dirty="0"/>
          </a:p>
          <a:p>
            <a:pPr>
              <a:buClr>
                <a:srgbClr val="FFC000"/>
              </a:buClr>
              <a:buBlip>
                <a:blip r:embed="rId3"/>
              </a:buBlip>
            </a:pPr>
            <a:r>
              <a:rPr lang="ka-GE" dirty="0"/>
              <a:t>საბაჟო ზედამხედველობის </a:t>
            </a:r>
            <a:r>
              <a:rPr lang="ka-GE" dirty="0" smtClean="0"/>
              <a:t>დაქვემდებარების ქვეშ მყოფ ნივთიერებებს</a:t>
            </a:r>
            <a:endParaRPr lang="ka-GE" dirty="0"/>
          </a:p>
          <a:p>
            <a:pPr>
              <a:buClr>
                <a:srgbClr val="FFC000"/>
              </a:buClr>
              <a:buBlip>
                <a:blip r:embed="rId3"/>
              </a:buBlip>
            </a:pPr>
            <a:r>
              <a:rPr lang="ka-GE" dirty="0" smtClean="0"/>
              <a:t>არაიზოლირებულ შუალედურ პროდუქტებს</a:t>
            </a:r>
            <a:endParaRPr lang="ka-GE" dirty="0"/>
          </a:p>
          <a:p>
            <a:pPr>
              <a:buClr>
                <a:srgbClr val="FFC000"/>
              </a:buClr>
              <a:buBlip>
                <a:blip r:embed="rId3"/>
              </a:buBlip>
            </a:pPr>
            <a:r>
              <a:rPr lang="ka-GE" dirty="0"/>
              <a:t>სამეცნიერო კვლევისა და განვითარებისათვის </a:t>
            </a:r>
            <a:r>
              <a:rPr lang="ka-GE" dirty="0" smtClean="0"/>
              <a:t>განკუთვნილი ნივთიერებები </a:t>
            </a:r>
            <a:r>
              <a:rPr lang="ka-GE" dirty="0"/>
              <a:t>და </a:t>
            </a:r>
            <a:r>
              <a:rPr lang="ka-GE" dirty="0" smtClean="0"/>
              <a:t>ნარევები, </a:t>
            </a:r>
            <a:r>
              <a:rPr lang="ka-GE" dirty="0"/>
              <a:t>რომლებიც არ </a:t>
            </a:r>
            <a:r>
              <a:rPr lang="ka-GE" dirty="0" smtClean="0"/>
              <a:t>არიან ბაზარზე განთავსებულნი</a:t>
            </a:r>
            <a:endParaRPr lang="ka-GE" dirty="0"/>
          </a:p>
          <a:p>
            <a:pPr>
              <a:buClr>
                <a:srgbClr val="FFC000"/>
              </a:buClr>
              <a:buBlip>
                <a:blip r:embed="rId3"/>
              </a:buBlip>
            </a:pPr>
            <a:r>
              <a:rPr lang="ka-GE" dirty="0" smtClean="0"/>
              <a:t>ადამიანის </a:t>
            </a:r>
            <a:r>
              <a:rPr lang="ka-GE" dirty="0"/>
              <a:t>და ვეტერინარული სამკურნალო საშუალებები</a:t>
            </a:r>
          </a:p>
          <a:p>
            <a:pPr>
              <a:buClr>
                <a:srgbClr val="FFC000"/>
              </a:buClr>
              <a:buBlip>
                <a:blip r:embed="rId3"/>
              </a:buBlip>
            </a:pPr>
            <a:r>
              <a:rPr lang="ka-GE" dirty="0"/>
              <a:t>კოსმეტიკური </a:t>
            </a:r>
            <a:r>
              <a:rPr lang="ka-GE" dirty="0" smtClean="0"/>
              <a:t>საშუალებები</a:t>
            </a:r>
            <a:endParaRPr lang="ka-GE" dirty="0"/>
          </a:p>
          <a:p>
            <a:pPr>
              <a:buClr>
                <a:srgbClr val="FFC000"/>
              </a:buClr>
              <a:buBlip>
                <a:blip r:embed="rId3"/>
              </a:buBlip>
            </a:pPr>
            <a:r>
              <a:rPr lang="ka-GE" dirty="0"/>
              <a:t>სამედიცინო </a:t>
            </a:r>
            <a:r>
              <a:rPr lang="ka-GE" dirty="0" smtClean="0"/>
              <a:t>საშუალებები</a:t>
            </a:r>
            <a:endParaRPr lang="ka-GE" dirty="0"/>
          </a:p>
          <a:p>
            <a:pPr>
              <a:buClr>
                <a:srgbClr val="FFC000"/>
              </a:buClr>
              <a:buBlip>
                <a:blip r:embed="rId3"/>
              </a:buBlip>
            </a:pPr>
            <a:r>
              <a:rPr lang="ka-GE" dirty="0" smtClean="0"/>
              <a:t>ადამიანის ან ცხოველთა საკვები</a:t>
            </a:r>
            <a:endParaRPr lang="cs-CZ" dirty="0"/>
          </a:p>
          <a:p>
            <a:endParaRPr lang="cs-CZ" b="1" dirty="0" smtClean="0"/>
          </a:p>
          <a:p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177566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pPr algn="ctr"/>
            <a:r>
              <a:rPr lang="cs-CZ" dirty="0"/>
              <a:t>CLP </a:t>
            </a:r>
            <a:r>
              <a:rPr lang="ka-GE" dirty="0" smtClean="0"/>
              <a:t>რეგულაცია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a-GE" dirty="0" smtClean="0"/>
              <a:t>შინაარსი</a:t>
            </a:r>
            <a:endParaRPr lang="cs-CZ" dirty="0" smtClean="0"/>
          </a:p>
          <a:p>
            <a:endParaRPr lang="cs-CZ" b="1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ka-GE" b="1" dirty="0" smtClean="0">
                <a:solidFill>
                  <a:srgbClr val="FF0000"/>
                </a:solidFill>
              </a:rPr>
              <a:t>თავი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I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ka-GE" dirty="0" smtClean="0"/>
              <a:t>ზოგადი საკითხები</a:t>
            </a:r>
            <a:r>
              <a:rPr lang="cs-CZ" dirty="0" smtClean="0"/>
              <a:t> 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ka-GE" b="1" dirty="0" smtClean="0">
                <a:solidFill>
                  <a:srgbClr val="FF0000"/>
                </a:solidFill>
              </a:rPr>
              <a:t>თავი </a:t>
            </a:r>
            <a:r>
              <a:rPr lang="cs-CZ" b="1" dirty="0" smtClean="0">
                <a:solidFill>
                  <a:srgbClr val="FF0000"/>
                </a:solidFill>
              </a:rPr>
              <a:t>II </a:t>
            </a:r>
            <a:r>
              <a:rPr lang="cs-CZ" dirty="0"/>
              <a:t>-</a:t>
            </a:r>
            <a:r>
              <a:rPr lang="cs-CZ" dirty="0" smtClean="0"/>
              <a:t> </a:t>
            </a:r>
            <a:r>
              <a:rPr lang="ka-GE" dirty="0" smtClean="0"/>
              <a:t>საშიშროების კლასიფიკაცია</a:t>
            </a:r>
            <a:r>
              <a:rPr lang="cs-CZ" dirty="0" smtClean="0"/>
              <a:t>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ka-GE" b="1" dirty="0" smtClean="0">
                <a:solidFill>
                  <a:srgbClr val="FF0000"/>
                </a:solidFill>
              </a:rPr>
              <a:t>თავი </a:t>
            </a:r>
            <a:r>
              <a:rPr lang="cs-CZ" b="1" dirty="0" smtClean="0">
                <a:solidFill>
                  <a:srgbClr val="FF0000"/>
                </a:solidFill>
              </a:rPr>
              <a:t>III </a:t>
            </a:r>
            <a:r>
              <a:rPr lang="cs-CZ" dirty="0" smtClean="0"/>
              <a:t>- </a:t>
            </a:r>
            <a:r>
              <a:rPr lang="ka-GE" dirty="0"/>
              <a:t>ინფორმირება </a:t>
            </a:r>
            <a:r>
              <a:rPr lang="ka-GE" dirty="0" smtClean="0"/>
              <a:t>საშიშროების შესახებ ეტიკეტის მეშვეობით</a:t>
            </a:r>
            <a:r>
              <a:rPr lang="cs-CZ" dirty="0" smtClean="0"/>
              <a:t> </a:t>
            </a:r>
            <a:endParaRPr lang="cs-CZ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ka-GE" b="1" dirty="0" smtClean="0">
                <a:solidFill>
                  <a:srgbClr val="FF0000"/>
                </a:solidFill>
              </a:rPr>
              <a:t>თავი </a:t>
            </a:r>
            <a:r>
              <a:rPr lang="cs-CZ" b="1" dirty="0" smtClean="0">
                <a:solidFill>
                  <a:srgbClr val="FF0000"/>
                </a:solidFill>
              </a:rPr>
              <a:t>IV </a:t>
            </a:r>
            <a:r>
              <a:rPr lang="cs-CZ" dirty="0" smtClean="0"/>
              <a:t>- </a:t>
            </a:r>
            <a:r>
              <a:rPr lang="ka-GE" dirty="0" smtClean="0"/>
              <a:t>შეფუთვა</a:t>
            </a:r>
            <a:r>
              <a:rPr lang="cs-CZ" dirty="0" smtClean="0"/>
              <a:t>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ka-GE" b="1" dirty="0" smtClean="0">
                <a:solidFill>
                  <a:srgbClr val="FF0000"/>
                </a:solidFill>
              </a:rPr>
              <a:t>თავი </a:t>
            </a:r>
            <a:r>
              <a:rPr lang="cs-CZ" b="1" dirty="0" smtClean="0">
                <a:solidFill>
                  <a:srgbClr val="FF0000"/>
                </a:solidFill>
              </a:rPr>
              <a:t>V</a:t>
            </a:r>
            <a:r>
              <a:rPr lang="cs-CZ" dirty="0" smtClean="0"/>
              <a:t> - </a:t>
            </a:r>
            <a:r>
              <a:rPr lang="ka-GE" dirty="0" smtClean="0"/>
              <a:t>კლასიფიკაციის, ნივთიერებების ეტიკეტირების, კლასიფიკაციის ნუსხისა და ეტიკეტირების ჰარმონიზაცია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ka-GE" b="1" dirty="0" smtClean="0">
                <a:solidFill>
                  <a:srgbClr val="FF0000"/>
                </a:solidFill>
              </a:rPr>
              <a:t>თავი </a:t>
            </a:r>
            <a:r>
              <a:rPr lang="cs-CZ" b="1" dirty="0" smtClean="0">
                <a:solidFill>
                  <a:srgbClr val="FF0000"/>
                </a:solidFill>
              </a:rPr>
              <a:t>VI </a:t>
            </a:r>
            <a:r>
              <a:rPr lang="cs-CZ" dirty="0" smtClean="0"/>
              <a:t>- </a:t>
            </a:r>
            <a:r>
              <a:rPr lang="ka-GE" dirty="0" smtClean="0"/>
              <a:t>შესაბამისი ორგანოები და ხელშეწყობა</a:t>
            </a:r>
            <a:endParaRPr lang="cs-CZ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ka-GE" b="1" dirty="0" smtClean="0">
                <a:solidFill>
                  <a:srgbClr val="FF0000"/>
                </a:solidFill>
              </a:rPr>
              <a:t>თავი </a:t>
            </a:r>
            <a:r>
              <a:rPr lang="cs-CZ" b="1" dirty="0" smtClean="0">
                <a:solidFill>
                  <a:srgbClr val="FF0000"/>
                </a:solidFill>
              </a:rPr>
              <a:t>VII </a:t>
            </a:r>
            <a:r>
              <a:rPr lang="cs-CZ" dirty="0" smtClean="0"/>
              <a:t>- </a:t>
            </a:r>
            <a:r>
              <a:rPr lang="ka-GE" dirty="0"/>
              <a:t>საერთო და საბოლოო </a:t>
            </a:r>
            <a:r>
              <a:rPr lang="ka-GE" dirty="0" smtClean="0"/>
              <a:t>დებულებები</a:t>
            </a:r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114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pPr algn="ctr"/>
            <a:r>
              <a:rPr lang="cs-CZ" dirty="0"/>
              <a:t>CLP </a:t>
            </a:r>
            <a:r>
              <a:rPr lang="ka-GE" dirty="0" smtClean="0"/>
              <a:t>რეგულაცია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ka-GE" b="1" dirty="0" smtClean="0">
                <a:solidFill>
                  <a:srgbClr val="FF0000"/>
                </a:solidFill>
              </a:rPr>
              <a:t>დანართი </a:t>
            </a:r>
            <a:r>
              <a:rPr lang="cs-CZ" b="1" dirty="0">
                <a:solidFill>
                  <a:srgbClr val="FF0000"/>
                </a:solidFill>
              </a:rPr>
              <a:t>I </a:t>
            </a:r>
            <a:r>
              <a:rPr lang="cs-CZ" dirty="0"/>
              <a:t>- </a:t>
            </a:r>
            <a:r>
              <a:rPr lang="ka-GE" dirty="0"/>
              <a:t>საშიში ნივთიერებების და ნარევების </a:t>
            </a:r>
            <a:r>
              <a:rPr lang="ka-GE" dirty="0" smtClean="0"/>
              <a:t>კლასიფიკაცია და ეტიკეტირება</a:t>
            </a:r>
            <a:endParaRPr lang="ka-GE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ka-GE" b="1" dirty="0">
                <a:solidFill>
                  <a:srgbClr val="FF0000"/>
                </a:solidFill>
              </a:rPr>
              <a:t>დანართი </a:t>
            </a:r>
            <a:r>
              <a:rPr lang="cs-CZ" b="1" dirty="0">
                <a:solidFill>
                  <a:srgbClr val="FF0000"/>
                </a:solidFill>
              </a:rPr>
              <a:t>II </a:t>
            </a:r>
            <a:r>
              <a:rPr lang="cs-CZ" dirty="0"/>
              <a:t>- </a:t>
            </a:r>
            <a:r>
              <a:rPr lang="ka-GE" dirty="0" smtClean="0"/>
              <a:t>ზოგიერთი ნივთიერებებისა </a:t>
            </a:r>
            <a:r>
              <a:rPr lang="ka-GE" dirty="0"/>
              <a:t>და ნარევების </a:t>
            </a:r>
            <a:r>
              <a:rPr lang="ka-GE" dirty="0" smtClean="0"/>
              <a:t>	 	ეტიკეტირებისა და შეფუთვის </a:t>
            </a:r>
            <a:r>
              <a:rPr lang="ka-GE" dirty="0"/>
              <a:t>სპეციფიკური წესები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ka-GE" b="1" dirty="0">
                <a:solidFill>
                  <a:srgbClr val="FF0000"/>
                </a:solidFill>
              </a:rPr>
              <a:t>დანართი </a:t>
            </a:r>
            <a:r>
              <a:rPr lang="cs-CZ" b="1" dirty="0">
                <a:solidFill>
                  <a:srgbClr val="FF0000"/>
                </a:solidFill>
              </a:rPr>
              <a:t>III </a:t>
            </a:r>
            <a:r>
              <a:rPr lang="cs-CZ" dirty="0"/>
              <a:t>- </a:t>
            </a:r>
            <a:r>
              <a:rPr lang="ka-GE" dirty="0" smtClean="0"/>
              <a:t>საშიშროების </a:t>
            </a:r>
            <a:r>
              <a:rPr lang="ka-GE" dirty="0"/>
              <a:t>შესახებ </a:t>
            </a:r>
            <a:r>
              <a:rPr lang="ka-GE" dirty="0" smtClean="0"/>
              <a:t>სტანდარტული ფრაზების, </a:t>
            </a:r>
            <a:r>
              <a:rPr lang="ka-GE" dirty="0"/>
              <a:t>დამატებითი </a:t>
            </a:r>
            <a:r>
              <a:rPr lang="ka-GE" dirty="0" smtClean="0"/>
              <a:t>ინფორმაციისა და ეტიკეტზე დამატებითი </a:t>
            </a:r>
            <a:r>
              <a:rPr lang="ka-GE" dirty="0"/>
              <a:t>მონაცემების  </a:t>
            </a:r>
            <a:r>
              <a:rPr lang="ka-GE" dirty="0" smtClean="0"/>
              <a:t>მიმოხილვა</a:t>
            </a:r>
            <a:endParaRPr lang="ka-GE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ka-GE" b="1" dirty="0">
                <a:solidFill>
                  <a:srgbClr val="FF0000"/>
                </a:solidFill>
              </a:rPr>
              <a:t>დანართი </a:t>
            </a:r>
            <a:r>
              <a:rPr lang="cs-CZ" b="1" dirty="0">
                <a:solidFill>
                  <a:srgbClr val="FF0000"/>
                </a:solidFill>
              </a:rPr>
              <a:t>IV </a:t>
            </a:r>
            <a:r>
              <a:rPr lang="cs-CZ" dirty="0"/>
              <a:t>- </a:t>
            </a:r>
            <a:r>
              <a:rPr lang="ka-GE" dirty="0"/>
              <a:t>სიფრთხილის ზომების მიმოხილვა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ka-GE" b="1" dirty="0">
                <a:solidFill>
                  <a:srgbClr val="FF0000"/>
                </a:solidFill>
              </a:rPr>
              <a:t>დანართი </a:t>
            </a:r>
            <a:r>
              <a:rPr lang="cs-CZ" b="1" dirty="0">
                <a:solidFill>
                  <a:srgbClr val="FF0000"/>
                </a:solidFill>
              </a:rPr>
              <a:t>V </a:t>
            </a:r>
            <a:r>
              <a:rPr lang="cs-CZ" dirty="0"/>
              <a:t>- </a:t>
            </a:r>
            <a:r>
              <a:rPr lang="ka-GE" dirty="0"/>
              <a:t> </a:t>
            </a:r>
            <a:r>
              <a:rPr lang="ka-GE" dirty="0" smtClean="0"/>
              <a:t>გამაფრთხილებელი </a:t>
            </a:r>
            <a:r>
              <a:rPr lang="ka-GE" dirty="0"/>
              <a:t>სიმბოლოები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ka-GE" b="1" dirty="0">
                <a:solidFill>
                  <a:srgbClr val="FF0000"/>
                </a:solidFill>
              </a:rPr>
              <a:t>დანართი </a:t>
            </a:r>
            <a:r>
              <a:rPr lang="cs-CZ" b="1" dirty="0">
                <a:solidFill>
                  <a:srgbClr val="FF0000"/>
                </a:solidFill>
              </a:rPr>
              <a:t>VI </a:t>
            </a:r>
            <a:r>
              <a:rPr lang="cs-CZ" dirty="0"/>
              <a:t>- </a:t>
            </a:r>
            <a:r>
              <a:rPr lang="ka-GE" dirty="0" smtClean="0"/>
              <a:t>ზოგიერთი საშიში </a:t>
            </a:r>
            <a:r>
              <a:rPr lang="ka-GE" dirty="0"/>
              <a:t>ნივთიერებების ჰარმონიზებული კლასიფიკაცია და ეტიკეტირება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ka-GE" b="1" dirty="0">
                <a:solidFill>
                  <a:srgbClr val="FF0000"/>
                </a:solidFill>
              </a:rPr>
              <a:t>დანართი </a:t>
            </a:r>
            <a:r>
              <a:rPr lang="cs-CZ" b="1" dirty="0">
                <a:solidFill>
                  <a:srgbClr val="FF0000"/>
                </a:solidFill>
              </a:rPr>
              <a:t>VII </a:t>
            </a:r>
            <a:r>
              <a:rPr lang="cs-CZ" dirty="0"/>
              <a:t>- </a:t>
            </a:r>
            <a:r>
              <a:rPr lang="cs-CZ" dirty="0" smtClean="0"/>
              <a:t>67/4848/EEC</a:t>
            </a:r>
            <a:r>
              <a:rPr lang="ka-GE" dirty="0" smtClean="0"/>
              <a:t> რეგულაციის შესაბამისი კლასიფიკაციის გადამყვანი ცხრილი </a:t>
            </a:r>
            <a:r>
              <a:rPr lang="cs-CZ" dirty="0" smtClean="0"/>
              <a:t>CLP</a:t>
            </a:r>
            <a:r>
              <a:rPr lang="ka-GE" dirty="0" smtClean="0"/>
              <a:t> რეგულაციის კლასიფიკაციაზე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233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pPr algn="ctr"/>
            <a:r>
              <a:rPr lang="cs-CZ" dirty="0"/>
              <a:t>CLP </a:t>
            </a:r>
            <a:r>
              <a:rPr lang="ka-GE" dirty="0" smtClean="0"/>
              <a:t>რეგულაცია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a-GE" b="1" dirty="0" smtClean="0">
                <a:solidFill>
                  <a:srgbClr val="FF0000"/>
                </a:solidFill>
              </a:rPr>
              <a:t>დანართი</a:t>
            </a:r>
            <a:r>
              <a:rPr lang="cs-CZ" b="1" dirty="0" smtClean="0">
                <a:solidFill>
                  <a:srgbClr val="FF0000"/>
                </a:solidFill>
              </a:rPr>
              <a:t> I</a:t>
            </a:r>
          </a:p>
          <a:p>
            <a:pPr marL="0" indent="0" algn="ctr">
              <a:buNone/>
            </a:pPr>
            <a:r>
              <a:rPr lang="ka-GE" b="1" dirty="0" smtClean="0"/>
              <a:t>საშიში ნივთიერებებისა და ნარევების კლასიფიკაცია და აღნიშვნა</a:t>
            </a:r>
            <a:endParaRPr lang="cs-CZ" b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2437" t="22000" r="46063" b="6601"/>
          <a:stretch/>
        </p:blipFill>
        <p:spPr>
          <a:xfrm>
            <a:off x="5011806" y="2451110"/>
            <a:ext cx="3456384" cy="440689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54551" y="2715563"/>
            <a:ext cx="4541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dirty="0" smtClean="0">
                <a:solidFill>
                  <a:srgbClr val="0070C0"/>
                </a:solidFill>
              </a:rPr>
              <a:t>ადგენს </a:t>
            </a:r>
            <a:r>
              <a:rPr lang="ka-GE" sz="2000" dirty="0">
                <a:solidFill>
                  <a:srgbClr val="0070C0"/>
                </a:solidFill>
              </a:rPr>
              <a:t>კრიტერიუმებს საშიშ კლასებში კლასიფიკაციისთვის და მათი </a:t>
            </a:r>
            <a:r>
              <a:rPr lang="ka-GE" sz="2000" dirty="0" smtClean="0">
                <a:solidFill>
                  <a:srgbClr val="0070C0"/>
                </a:solidFill>
              </a:rPr>
              <a:t>დანაწევრებისთვის, მოიცავს დამატებით ინფორმციას </a:t>
            </a:r>
            <a:r>
              <a:rPr lang="ka-GE" sz="2000" dirty="0">
                <a:solidFill>
                  <a:srgbClr val="0070C0"/>
                </a:solidFill>
              </a:rPr>
              <a:t>ამ კრიტერიუმების დაკმაყოფილების შესაძლო </a:t>
            </a:r>
            <a:r>
              <a:rPr lang="ka-GE" sz="2000" dirty="0" smtClean="0">
                <a:solidFill>
                  <a:srgbClr val="0070C0"/>
                </a:solidFill>
              </a:rPr>
              <a:t>გზების შესახებ.</a:t>
            </a:r>
            <a:endParaRPr lang="cs-CZ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0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pPr algn="ctr"/>
            <a:r>
              <a:rPr lang="cs-CZ" dirty="0"/>
              <a:t>CLP </a:t>
            </a:r>
            <a:r>
              <a:rPr lang="ka-GE" dirty="0" smtClean="0"/>
              <a:t>რეგულაცია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I</a:t>
            </a:r>
            <a:r>
              <a:rPr lang="ka-GE" b="1" dirty="0" smtClean="0">
                <a:solidFill>
                  <a:srgbClr val="FF0000"/>
                </a:solidFill>
              </a:rPr>
              <a:t> დანართი</a:t>
            </a:r>
            <a:r>
              <a:rPr lang="cs-CZ" b="1" dirty="0" smtClean="0">
                <a:solidFill>
                  <a:srgbClr val="FF0000"/>
                </a:solidFill>
              </a:rPr>
              <a:t> - </a:t>
            </a:r>
            <a:r>
              <a:rPr lang="ka-GE" b="1" dirty="0" smtClean="0">
                <a:solidFill>
                  <a:srgbClr val="FF0000"/>
                </a:solidFill>
              </a:rPr>
              <a:t>ეტიკეტირება</a:t>
            </a:r>
            <a:endParaRPr lang="cs-CZ" b="1" dirty="0" smtClean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3" t="21122" r="36633" b="25412"/>
          <a:stretch/>
        </p:blipFill>
        <p:spPr bwMode="auto">
          <a:xfrm>
            <a:off x="2488332" y="1628800"/>
            <a:ext cx="3960440" cy="493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86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pPr algn="ctr"/>
            <a:r>
              <a:rPr lang="ka-GE" dirty="0" smtClean="0"/>
              <a:t>კლასიფიკაცია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8352" y="1196752"/>
            <a:ext cx="8229600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a-GE" sz="3200" b="1" dirty="0" smtClean="0"/>
              <a:t>კლასიფიკაციის აღმწერი წინადადება</a:t>
            </a:r>
            <a:endParaRPr lang="cs-CZ" sz="3200" b="1" dirty="0" smtClean="0"/>
          </a:p>
          <a:p>
            <a:pPr marL="0" indent="0" algn="ctr">
              <a:buNone/>
            </a:pPr>
            <a:endParaRPr lang="cs-CZ" sz="3200" b="1" dirty="0"/>
          </a:p>
          <a:p>
            <a:pPr marL="0" indent="0" algn="ctr">
              <a:buNone/>
            </a:pPr>
            <a:endParaRPr lang="cs-CZ" sz="3200" b="1" dirty="0" smtClean="0"/>
          </a:p>
          <a:p>
            <a:pPr marL="0" indent="0" algn="ctr">
              <a:buNone/>
            </a:pPr>
            <a:endParaRPr lang="cs-CZ" sz="3200" b="1" dirty="0" smtClean="0"/>
          </a:p>
          <a:p>
            <a:pPr marL="0" indent="0" algn="ctr">
              <a:buNone/>
            </a:pPr>
            <a:r>
              <a:rPr lang="cs-CZ" sz="3200" b="1" dirty="0" err="1" smtClean="0"/>
              <a:t>Flam</a:t>
            </a:r>
            <a:r>
              <a:rPr lang="cs-CZ" sz="3200" b="1" dirty="0" smtClean="0"/>
              <a:t>. </a:t>
            </a:r>
            <a:r>
              <a:rPr lang="cs-CZ" sz="3200" b="1" dirty="0" err="1" smtClean="0"/>
              <a:t>Liq</a:t>
            </a:r>
            <a:r>
              <a:rPr lang="cs-CZ" sz="3200" b="1" dirty="0" smtClean="0"/>
              <a:t>. 2</a:t>
            </a:r>
            <a:r>
              <a:rPr lang="en-US" sz="3200" b="1" dirty="0" smtClean="0"/>
              <a:t>;</a:t>
            </a:r>
            <a:r>
              <a:rPr lang="cs-CZ" sz="3200" b="1" dirty="0" smtClean="0"/>
              <a:t> H225</a:t>
            </a:r>
            <a:r>
              <a:rPr lang="ka-GE" sz="3200" b="1" dirty="0" smtClean="0"/>
              <a:t> - აალებადი სითხე 2; </a:t>
            </a:r>
            <a:r>
              <a:rPr lang="cs-CZ" sz="3200" b="1" dirty="0"/>
              <a:t>H225 </a:t>
            </a:r>
            <a:endParaRPr lang="cs-CZ" sz="3200" b="1" dirty="0" smtClean="0"/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439796" y="1988840"/>
            <a:ext cx="2520280" cy="1368152"/>
          </a:xfrm>
          <a:prstGeom prst="wedgeRoundRectCallout">
            <a:avLst>
              <a:gd name="adj1" fmla="val 85813"/>
              <a:gd name="adj2" fmla="val 77352"/>
              <a:gd name="adj3" fmla="val 16667"/>
            </a:avLst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800" b="1" dirty="0" smtClean="0">
                <a:solidFill>
                  <a:srgbClr val="0070C0"/>
                </a:solidFill>
              </a:rPr>
              <a:t>საშიშროების კლასი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6" name="Zaoblený obdélníkový bublinový popisek 5"/>
          <p:cNvSpPr/>
          <p:nvPr/>
        </p:nvSpPr>
        <p:spPr>
          <a:xfrm>
            <a:off x="2627784" y="4653136"/>
            <a:ext cx="2520280" cy="1368152"/>
          </a:xfrm>
          <a:prstGeom prst="wedgeRoundRectCallout">
            <a:avLst>
              <a:gd name="adj1" fmla="val 39535"/>
              <a:gd name="adj2" fmla="val -97236"/>
              <a:gd name="adj3" fmla="val 16667"/>
            </a:avLst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800" b="1" dirty="0" smtClean="0">
                <a:solidFill>
                  <a:srgbClr val="0070C0"/>
                </a:solidFill>
              </a:rPr>
              <a:t>კატეგორია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8" name="Zaoblený obdélníkový bublinový popisek 7"/>
          <p:cNvSpPr/>
          <p:nvPr/>
        </p:nvSpPr>
        <p:spPr>
          <a:xfrm>
            <a:off x="5940152" y="1811752"/>
            <a:ext cx="2520280" cy="1368152"/>
          </a:xfrm>
          <a:prstGeom prst="wedgeRoundRectCallout">
            <a:avLst>
              <a:gd name="adj1" fmla="val -72642"/>
              <a:gd name="adj2" fmla="val 84854"/>
              <a:gd name="adj3" fmla="val 16667"/>
            </a:avLst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70C0"/>
                </a:solidFill>
              </a:rPr>
              <a:t>H-</a:t>
            </a:r>
            <a:r>
              <a:rPr lang="ka-GE" sz="2800" b="1" dirty="0" smtClean="0">
                <a:solidFill>
                  <a:srgbClr val="0070C0"/>
                </a:solidFill>
              </a:rPr>
              <a:t>ფრაზა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0038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12100</TotalTime>
  <Words>1895</Words>
  <Application>Microsoft Office PowerPoint</Application>
  <PresentationFormat>Předvádění na obrazovce (4:3)</PresentationFormat>
  <Paragraphs>381</Paragraphs>
  <Slides>24</Slides>
  <Notes>20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systému Office</vt:lpstr>
      <vt:lpstr>CLP რეგულაცია</vt:lpstr>
      <vt:lpstr>CLP რეგულაცია </vt:lpstr>
      <vt:lpstr>CLP რეგულაცია </vt:lpstr>
      <vt:lpstr>CLP რეგულაცია</vt:lpstr>
      <vt:lpstr>CLP რეგულაცია</vt:lpstr>
      <vt:lpstr>CLP რეგულაცია </vt:lpstr>
      <vt:lpstr>CLP რეგულაცია</vt:lpstr>
      <vt:lpstr>CLP რეგულაცია </vt:lpstr>
      <vt:lpstr>კლასიფიკაცია</vt:lpstr>
      <vt:lpstr>კლასიფიკაცია </vt:lpstr>
      <vt:lpstr>CLP რეგულაცია </vt:lpstr>
      <vt:lpstr>II დანართი – EUH0..</vt:lpstr>
      <vt:lpstr>II დანართი – EUH2..</vt:lpstr>
      <vt:lpstr>II დანართი – შეფუთვის სპეციფიური წესები </vt:lpstr>
      <vt:lpstr>CLP რეგულაცია </vt:lpstr>
      <vt:lpstr>CLP რეგულაცია  </vt:lpstr>
      <vt:lpstr>CLP რეგულაცია  </vt:lpstr>
      <vt:lpstr>CLP რეგულაცია </vt:lpstr>
      <vt:lpstr>VI დანართი - საინდექსო ნომერი</vt:lpstr>
      <vt:lpstr>VI დანართი - საინდექსო ნომერი</vt:lpstr>
      <vt:lpstr>VI დანართი - EC ნომერი</vt:lpstr>
      <vt:lpstr>VI დანართი - CAS ნომერი</vt:lpstr>
      <vt:lpstr>CLP რეგულაცია  </vt:lpstr>
      <vt:lpstr>გმადლობთ ყურადღებისთვის!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Medistyl</dc:creator>
  <cp:lastModifiedBy>ales.kulhanek</cp:lastModifiedBy>
  <cp:revision>829</cp:revision>
  <dcterms:created xsi:type="dcterms:W3CDTF">2014-03-26T15:20:34Z</dcterms:created>
  <dcterms:modified xsi:type="dcterms:W3CDTF">2018-04-23T13:33:28Z</dcterms:modified>
</cp:coreProperties>
</file>