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72" r:id="rId3"/>
    <p:sldId id="465" r:id="rId4"/>
    <p:sldId id="456" r:id="rId5"/>
    <p:sldId id="457" r:id="rId6"/>
    <p:sldId id="458" r:id="rId7"/>
    <p:sldId id="459" r:id="rId8"/>
    <p:sldId id="460" r:id="rId9"/>
    <p:sldId id="461" r:id="rId10"/>
    <p:sldId id="462" r:id="rId11"/>
    <p:sldId id="466" r:id="rId12"/>
    <p:sldId id="468" r:id="rId13"/>
    <p:sldId id="382" r:id="rId14"/>
    <p:sldId id="446" r:id="rId15"/>
    <p:sldId id="455" r:id="rId16"/>
    <p:sldId id="450" r:id="rId17"/>
    <p:sldId id="439" r:id="rId18"/>
    <p:sldId id="440" r:id="rId19"/>
    <p:sldId id="451" r:id="rId20"/>
    <p:sldId id="413" r:id="rId21"/>
    <p:sldId id="447" r:id="rId22"/>
    <p:sldId id="473" r:id="rId23"/>
    <p:sldId id="443" r:id="rId24"/>
    <p:sldId id="474" r:id="rId25"/>
    <p:sldId id="444" r:id="rId26"/>
    <p:sldId id="453" r:id="rId27"/>
    <p:sldId id="454" r:id="rId28"/>
    <p:sldId id="414" r:id="rId29"/>
    <p:sldId id="416" r:id="rId30"/>
    <p:sldId id="417" r:id="rId31"/>
    <p:sldId id="420" r:id="rId32"/>
    <p:sldId id="421" r:id="rId33"/>
    <p:sldId id="463" r:id="rId34"/>
    <p:sldId id="427" r:id="rId35"/>
    <p:sldId id="419" r:id="rId36"/>
    <p:sldId id="428" r:id="rId37"/>
    <p:sldId id="429" r:id="rId38"/>
    <p:sldId id="431" r:id="rId39"/>
    <p:sldId id="448" r:id="rId40"/>
    <p:sldId id="445" r:id="rId41"/>
    <p:sldId id="469" r:id="rId42"/>
    <p:sldId id="449" r:id="rId4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62385"/>
    <a:srgbClr val="33CCCC"/>
    <a:srgbClr val="FF5050"/>
    <a:srgbClr val="E92B17"/>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79661" autoAdjust="0"/>
  </p:normalViewPr>
  <p:slideViewPr>
    <p:cSldViewPr>
      <p:cViewPr>
        <p:scale>
          <a:sx n="112" d="100"/>
          <a:sy n="112" d="100"/>
        </p:scale>
        <p:origin x="-1584" y="-66"/>
      </p:cViewPr>
      <p:guideLst>
        <p:guide orient="horz" pos="2160"/>
        <p:guide pos="2880"/>
      </p:guideLst>
    </p:cSldViewPr>
  </p:slideViewPr>
  <p:notesTextViewPr>
    <p:cViewPr>
      <p:scale>
        <a:sx n="1" d="1"/>
        <a:sy n="1" d="1"/>
      </p:scale>
      <p:origin x="0" y="0"/>
    </p:cViewPr>
  </p:notesTextViewPr>
  <p:sorterViewPr>
    <p:cViewPr>
      <p:scale>
        <a:sx n="100" d="100"/>
        <a:sy n="100" d="100"/>
      </p:scale>
      <p:origin x="0" y="-5875"/>
    </p:cViewPr>
  </p:sorterViewPr>
  <p:notesViewPr>
    <p:cSldViewPr>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AD97C6-E507-41DD-98E3-51F095D88C89}" type="datetimeFigureOut">
              <a:rPr lang="cs-CZ" smtClean="0"/>
              <a:t>23.04.2018</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58FAE1-A52B-4269-AC85-B5507004E957}" type="slidenum">
              <a:rPr lang="cs-CZ" smtClean="0"/>
              <a:t>‹#›</a:t>
            </a:fld>
            <a:endParaRPr lang="cs-CZ"/>
          </a:p>
        </p:txBody>
      </p:sp>
    </p:spTree>
    <p:extLst>
      <p:ext uri="{BB962C8B-B14F-4D97-AF65-F5344CB8AC3E}">
        <p14:creationId xmlns:p14="http://schemas.microsoft.com/office/powerpoint/2010/main" val="4245567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3780B-D322-44E5-A648-FD6336A13288}" type="datetimeFigureOut">
              <a:rPr lang="cs-CZ" smtClean="0"/>
              <a:t>23.04.2018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A0C55-2EE9-41B3-B4CF-9DB5320C60BE}" type="slidenum">
              <a:rPr lang="cs-CZ" smtClean="0"/>
              <a:t>‹#›</a:t>
            </a:fld>
            <a:endParaRPr lang="cs-CZ"/>
          </a:p>
        </p:txBody>
      </p:sp>
    </p:spTree>
    <p:extLst>
      <p:ext uri="{BB962C8B-B14F-4D97-AF65-F5344CB8AC3E}">
        <p14:creationId xmlns:p14="http://schemas.microsoft.com/office/powerpoint/2010/main" val="401673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1</a:t>
            </a:fld>
            <a:endParaRPr lang="cs-CZ"/>
          </a:p>
        </p:txBody>
      </p:sp>
    </p:spTree>
    <p:extLst>
      <p:ext uri="{BB962C8B-B14F-4D97-AF65-F5344CB8AC3E}">
        <p14:creationId xmlns:p14="http://schemas.microsoft.com/office/powerpoint/2010/main" val="188946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sz="1600" dirty="0" smtClean="0">
                <a:solidFill>
                  <a:srgbClr val="00B050"/>
                </a:solidFill>
              </a:rPr>
              <a:t>Nebezpečnost pro vodní prostředí </a:t>
            </a:r>
          </a:p>
          <a:p>
            <a:pPr marL="0" indent="0">
              <a:buFontTx/>
              <a:buNone/>
            </a:pPr>
            <a:r>
              <a:rPr lang="cs-CZ" sz="1600" dirty="0" smtClean="0">
                <a:solidFill>
                  <a:srgbClr val="00B050"/>
                </a:solidFill>
              </a:rPr>
              <a:t> akutní toxicita pro vodní prostředí</a:t>
            </a:r>
          </a:p>
          <a:p>
            <a:pPr marL="0" indent="0">
              <a:buFontTx/>
              <a:buNone/>
            </a:pPr>
            <a:r>
              <a:rPr lang="cs-CZ" sz="1600" dirty="0" smtClean="0">
                <a:solidFill>
                  <a:srgbClr val="00B050"/>
                </a:solidFill>
              </a:rPr>
              <a:t> chronická toxicita pro vodní prostředí</a:t>
            </a:r>
          </a:p>
          <a:p>
            <a:pPr marL="0" indent="0">
              <a:buFontTx/>
              <a:buNone/>
            </a:pPr>
            <a:endParaRPr lang="cs-CZ" sz="1600" dirty="0" smtClean="0">
              <a:solidFill>
                <a:srgbClr val="00B050"/>
              </a:solidFill>
            </a:endParaRPr>
          </a:p>
          <a:p>
            <a:pPr marL="0" indent="0">
              <a:buFontTx/>
              <a:buNone/>
            </a:pPr>
            <a:r>
              <a:rPr lang="cs-CZ" sz="1600" dirty="0" smtClean="0">
                <a:solidFill>
                  <a:srgbClr val="00B050"/>
                </a:solidFill>
              </a:rPr>
              <a:t>Nebezpečnost pro ozonovou vrstvu </a:t>
            </a:r>
          </a:p>
          <a:p>
            <a:pPr marL="0" indent="0">
              <a:buFontTx/>
              <a:buNone/>
            </a:pPr>
            <a:endParaRPr lang="cs-CZ" sz="1600" dirty="0">
              <a:solidFill>
                <a:srgbClr val="00B050"/>
              </a:solidFill>
            </a:endParaRPr>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10</a:t>
            </a:fld>
            <a:endParaRPr lang="cs-CZ"/>
          </a:p>
        </p:txBody>
      </p:sp>
    </p:spTree>
    <p:extLst>
      <p:ext uri="{BB962C8B-B14F-4D97-AF65-F5344CB8AC3E}">
        <p14:creationId xmlns:p14="http://schemas.microsoft.com/office/powerpoint/2010/main" val="348389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Definice látky dle CLP</a:t>
            </a:r>
          </a:p>
          <a:p>
            <a:r>
              <a:rPr lang="cs-CZ" dirty="0" smtClean="0"/>
              <a:t>chemický prvek a jeho sloučeniny v přírodním stavu nebo získané výrobním procesem, včetně všech </a:t>
            </a:r>
            <a:r>
              <a:rPr lang="cs-CZ" dirty="0" err="1" smtClean="0"/>
              <a:t>přídávných</a:t>
            </a:r>
            <a:r>
              <a:rPr lang="cs-CZ" dirty="0" smtClean="0"/>
              <a:t> látek nutných k uchování jeho stability a všech nečistot vznikajících v použitém procesu, avšak s vyloučením všech rozpouštědel, která lze oddělit bez ovlivnění stability látky nebo změny jejího složení </a:t>
            </a:r>
          </a:p>
          <a:p>
            <a:r>
              <a:rPr lang="cs-CZ" dirty="0" smtClean="0"/>
              <a:t>uvedené v příloze VI (např. vodík; hydroxid sodný; kyselina octová ...%; amylnitrit, směs isomerů; </a:t>
            </a:r>
            <a:r>
              <a:rPr lang="cs-CZ" dirty="0" err="1" smtClean="0"/>
              <a:t>vanadyl</a:t>
            </a:r>
            <a:r>
              <a:rPr lang="cs-CZ" dirty="0" smtClean="0"/>
              <a:t>(IV)-</a:t>
            </a:r>
            <a:r>
              <a:rPr lang="cs-CZ" dirty="0" err="1" smtClean="0"/>
              <a:t>hydrogenfosfát</a:t>
            </a:r>
            <a:r>
              <a:rPr lang="cs-CZ" dirty="0" smtClean="0"/>
              <a:t> </a:t>
            </a:r>
            <a:r>
              <a:rPr lang="cs-CZ" dirty="0" err="1" smtClean="0"/>
              <a:t>hemihydrát</a:t>
            </a:r>
            <a:r>
              <a:rPr lang="cs-CZ" dirty="0" smtClean="0"/>
              <a:t> s příměsí lithia, zinku, molybdenu, železa a chloru; reakční směs : terc-alkyl (C12-C14) amonium-difenyl-fosfát a </a:t>
            </a:r>
            <a:r>
              <a:rPr lang="cs-CZ" dirty="0" err="1" smtClean="0"/>
              <a:t>dinonyl</a:t>
            </a:r>
            <a:r>
              <a:rPr lang="cs-CZ" dirty="0" smtClean="0"/>
              <a:t>-sulfid(nebo </a:t>
            </a:r>
            <a:r>
              <a:rPr lang="cs-CZ" dirty="0" err="1" smtClean="0"/>
              <a:t>dinonyl</a:t>
            </a:r>
            <a:r>
              <a:rPr lang="cs-CZ" dirty="0" smtClean="0"/>
              <a:t>-disulfid); Benzínová frakce (ropná), C4-12 butan-</a:t>
            </a:r>
            <a:r>
              <a:rPr lang="cs-CZ" dirty="0" err="1" smtClean="0"/>
              <a:t>alkylát</a:t>
            </a:r>
            <a:r>
              <a:rPr lang="cs-CZ" dirty="0" smtClean="0"/>
              <a:t>, bohatý na </a:t>
            </a:r>
            <a:r>
              <a:rPr lang="cs-CZ" dirty="0" err="1" smtClean="0"/>
              <a:t>isooktan</a:t>
            </a:r>
            <a:r>
              <a:rPr lang="cs-CZ" dirty="0" smtClean="0"/>
              <a:t>; modifikovaná nízkovroucí benzínová frakce apod.)</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11</a:t>
            </a:fld>
            <a:endParaRPr lang="cs-CZ"/>
          </a:p>
        </p:txBody>
      </p:sp>
    </p:spTree>
    <p:extLst>
      <p:ext uri="{BB962C8B-B14F-4D97-AF65-F5344CB8AC3E}">
        <p14:creationId xmlns:p14="http://schemas.microsoft.com/office/powerpoint/2010/main" val="179336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2. neuvedené v příloze VI (např. galium, chlorid železitý, vícesložkové látky apod.)</a:t>
            </a:r>
          </a:p>
          <a:p>
            <a:r>
              <a:rPr lang="cs-CZ" dirty="0" smtClean="0"/>
              <a:t>3. pocházející z výroby a jsou registrovány dle REACH jako UVCB látky</a:t>
            </a:r>
          </a:p>
          <a:p>
            <a:r>
              <a:rPr lang="cs-CZ" dirty="0" smtClean="0"/>
              <a:t>U - neznámé (</a:t>
            </a:r>
            <a:r>
              <a:rPr lang="cs-CZ" dirty="0" err="1" smtClean="0"/>
              <a:t>unknown</a:t>
            </a:r>
            <a:r>
              <a:rPr lang="cs-CZ" dirty="0" smtClean="0"/>
              <a:t>) složení</a:t>
            </a:r>
          </a:p>
          <a:p>
            <a:r>
              <a:rPr lang="cs-CZ" dirty="0" smtClean="0"/>
              <a:t>V - proměnlivé (</a:t>
            </a:r>
            <a:r>
              <a:rPr lang="cs-CZ" dirty="0" err="1" smtClean="0"/>
              <a:t>variable</a:t>
            </a:r>
            <a:r>
              <a:rPr lang="cs-CZ" dirty="0" smtClean="0"/>
              <a:t>) složení</a:t>
            </a:r>
          </a:p>
          <a:p>
            <a:r>
              <a:rPr lang="cs-CZ" dirty="0" smtClean="0"/>
              <a:t>C - komplexní (</a:t>
            </a:r>
            <a:r>
              <a:rPr lang="cs-CZ" dirty="0" err="1" smtClean="0"/>
              <a:t>complex</a:t>
            </a:r>
            <a:r>
              <a:rPr lang="cs-CZ" dirty="0" smtClean="0"/>
              <a:t>) reakční produkt</a:t>
            </a:r>
          </a:p>
          <a:p>
            <a:r>
              <a:rPr lang="cs-CZ" dirty="0" smtClean="0"/>
              <a:t>B - biologický (</a:t>
            </a:r>
            <a:r>
              <a:rPr lang="cs-CZ" dirty="0" err="1" smtClean="0"/>
              <a:t>biological</a:t>
            </a:r>
            <a:r>
              <a:rPr lang="cs-CZ" dirty="0" smtClean="0"/>
              <a:t>) materiál (např. extrakty, oleje apod.) </a:t>
            </a:r>
          </a:p>
          <a:p>
            <a:endParaRPr lang="cs-CZ" dirty="0" smtClean="0"/>
          </a:p>
          <a:p>
            <a:r>
              <a:rPr lang="cs-CZ" dirty="0" smtClean="0"/>
              <a:t>Definice směsi dle CLP</a:t>
            </a:r>
          </a:p>
          <a:p>
            <a:r>
              <a:rPr lang="cs-CZ" dirty="0" smtClean="0"/>
              <a:t>směs nebo roztok složený ze dvou nebo více látek (např. vodný roztok </a:t>
            </a:r>
            <a:r>
              <a:rPr lang="cs-CZ" dirty="0" err="1" smtClean="0"/>
              <a:t>ethanolu</a:t>
            </a:r>
            <a:r>
              <a:rPr lang="cs-CZ" dirty="0" smtClean="0"/>
              <a:t>, směs žíravých aminů apod.)</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12</a:t>
            </a:fld>
            <a:endParaRPr lang="cs-CZ"/>
          </a:p>
        </p:txBody>
      </p:sp>
    </p:spTree>
    <p:extLst>
      <p:ext uri="{BB962C8B-B14F-4D97-AF65-F5344CB8AC3E}">
        <p14:creationId xmlns:p14="http://schemas.microsoft.com/office/powerpoint/2010/main" val="2161405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13</a:t>
            </a:fld>
            <a:endParaRPr lang="cs-CZ"/>
          </a:p>
        </p:txBody>
      </p:sp>
    </p:spTree>
    <p:extLst>
      <p:ext uri="{BB962C8B-B14F-4D97-AF65-F5344CB8AC3E}">
        <p14:creationId xmlns:p14="http://schemas.microsoft.com/office/powerpoint/2010/main" val="236925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solidFill>
                  <a:schemeClr val="tx1">
                    <a:lumMod val="85000"/>
                    <a:lumOff val="15000"/>
                  </a:schemeClr>
                </a:solidFill>
                <a:effectLst>
                  <a:outerShdw blurRad="50800" dist="38100" dir="2700000" algn="tl" rotWithShape="0">
                    <a:prstClr val="black">
                      <a:alpha val="40000"/>
                    </a:prstClr>
                  </a:outerShdw>
                </a:effectLst>
              </a:rPr>
              <a:t>Příklady klasifikace látky</a:t>
            </a:r>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14</a:t>
            </a:fld>
            <a:endParaRPr lang="cs-CZ"/>
          </a:p>
        </p:txBody>
      </p:sp>
    </p:spTree>
    <p:extLst>
      <p:ext uri="{BB962C8B-B14F-4D97-AF65-F5344CB8AC3E}">
        <p14:creationId xmlns:p14="http://schemas.microsoft.com/office/powerpoint/2010/main" val="84045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sz="1000" b="0" dirty="0" err="1" smtClean="0"/>
              <a:t>Harmonizavaná</a:t>
            </a:r>
            <a:r>
              <a:rPr lang="cs-CZ" sz="1000" b="0" dirty="0" smtClean="0"/>
              <a:t> klasifikace:</a:t>
            </a:r>
            <a:br>
              <a:rPr lang="cs-CZ" sz="1000" b="0" dirty="0" smtClean="0"/>
            </a:br>
            <a:endParaRPr lang="cs-CZ" sz="1000" b="0" dirty="0" smtClean="0"/>
          </a:p>
          <a:p>
            <a:pPr marL="0" indent="0">
              <a:buNone/>
            </a:pPr>
            <a:r>
              <a:rPr lang="cs-CZ" sz="1000" b="0" dirty="0" smtClean="0"/>
              <a:t>Klasifikace uvedená v nařízení CLP v příloze VI  tabulky 3.1</a:t>
            </a:r>
          </a:p>
          <a:p>
            <a:pPr marL="0" indent="0">
              <a:buNone/>
            </a:pPr>
            <a:r>
              <a:rPr lang="cs-CZ" sz="1000" b="0" dirty="0" smtClean="0"/>
              <a:t>Příklad</a:t>
            </a:r>
            <a:r>
              <a:rPr lang="cs-CZ" sz="1000" b="0" baseline="0" dirty="0" smtClean="0"/>
              <a:t> tabulka</a:t>
            </a:r>
            <a:endParaRPr lang="cs-CZ" sz="1000" b="0"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15</a:t>
            </a:fld>
            <a:endParaRPr lang="cs-CZ"/>
          </a:p>
        </p:txBody>
      </p:sp>
    </p:spTree>
    <p:extLst>
      <p:ext uri="{BB962C8B-B14F-4D97-AF65-F5344CB8AC3E}">
        <p14:creationId xmlns:p14="http://schemas.microsoft.com/office/powerpoint/2010/main" val="22777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17</a:t>
            </a:fld>
            <a:endParaRPr lang="cs-CZ"/>
          </a:p>
        </p:txBody>
      </p:sp>
    </p:spTree>
    <p:extLst>
      <p:ext uri="{BB962C8B-B14F-4D97-AF65-F5344CB8AC3E}">
        <p14:creationId xmlns:p14="http://schemas.microsoft.com/office/powerpoint/2010/main" val="13004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21</a:t>
            </a:fld>
            <a:endParaRPr lang="cs-CZ"/>
          </a:p>
        </p:txBody>
      </p:sp>
    </p:spTree>
    <p:extLst>
      <p:ext uri="{BB962C8B-B14F-4D97-AF65-F5344CB8AC3E}">
        <p14:creationId xmlns:p14="http://schemas.microsoft.com/office/powerpoint/2010/main" val="313777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Připomenout</a:t>
            </a:r>
            <a:r>
              <a:rPr lang="cs-CZ" baseline="0" dirty="0" smtClean="0"/>
              <a:t> nebo vznést dotaz – Jak je definovaná látka/směs/slitina/UVCB; co je jednosložková, vícesložková, </a:t>
            </a:r>
            <a:r>
              <a:rPr lang="cs-CZ" baseline="0" dirty="0" err="1" smtClean="0"/>
              <a:t>atd</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23</a:t>
            </a:fld>
            <a:endParaRPr lang="cs-CZ"/>
          </a:p>
        </p:txBody>
      </p:sp>
    </p:spTree>
    <p:extLst>
      <p:ext uri="{BB962C8B-B14F-4D97-AF65-F5344CB8AC3E}">
        <p14:creationId xmlns:p14="http://schemas.microsoft.com/office/powerpoint/2010/main" val="403299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3% vodný roztok hydroxidu sodného</a:t>
            </a:r>
          </a:p>
          <a:p>
            <a:endParaRPr lang="cs-CZ" dirty="0" smtClean="0"/>
          </a:p>
          <a:p>
            <a:r>
              <a:rPr lang="cs-CZ" dirty="0" smtClean="0"/>
              <a:t>Klasifikace čistého hydroxidu sodného</a:t>
            </a:r>
          </a:p>
          <a:p>
            <a:r>
              <a:rPr lang="cs-CZ" dirty="0" smtClean="0"/>
              <a:t>Skin </a:t>
            </a:r>
            <a:r>
              <a:rPr lang="cs-CZ" dirty="0" err="1" smtClean="0"/>
              <a:t>Corr</a:t>
            </a:r>
            <a:r>
              <a:rPr lang="cs-CZ" dirty="0" smtClean="0"/>
              <a:t>. 1A; H314</a:t>
            </a:r>
          </a:p>
          <a:p>
            <a:endParaRPr lang="cs-CZ" dirty="0" smtClean="0"/>
          </a:p>
          <a:p>
            <a:r>
              <a:rPr lang="cs-CZ" dirty="0" smtClean="0"/>
              <a:t>Specifické koncentrační limity</a:t>
            </a:r>
          </a:p>
          <a:p>
            <a:r>
              <a:rPr lang="cs-CZ" dirty="0" smtClean="0"/>
              <a:t>C ≥ 5 %: Skin </a:t>
            </a:r>
            <a:r>
              <a:rPr lang="cs-CZ" dirty="0" err="1" smtClean="0"/>
              <a:t>Corr</a:t>
            </a:r>
            <a:r>
              <a:rPr lang="cs-CZ" dirty="0" smtClean="0"/>
              <a:t>. 1A; H314</a:t>
            </a:r>
          </a:p>
          <a:p>
            <a:r>
              <a:rPr lang="cs-CZ" dirty="0" smtClean="0"/>
              <a:t>2 % ≤ C &lt; 5 %: Skin </a:t>
            </a:r>
            <a:r>
              <a:rPr lang="cs-CZ" dirty="0" err="1" smtClean="0"/>
              <a:t>Corr</a:t>
            </a:r>
            <a:r>
              <a:rPr lang="cs-CZ" dirty="0" smtClean="0"/>
              <a:t>. 1B; H314</a:t>
            </a:r>
          </a:p>
          <a:p>
            <a:r>
              <a:rPr lang="cs-CZ" dirty="0" smtClean="0"/>
              <a:t>0,5 % ≤ C &lt; 2 %: Skin </a:t>
            </a:r>
            <a:r>
              <a:rPr lang="cs-CZ" dirty="0" err="1" smtClean="0"/>
              <a:t>Irrit</a:t>
            </a:r>
            <a:r>
              <a:rPr lang="cs-CZ" dirty="0" smtClean="0"/>
              <a:t>. 2; H315</a:t>
            </a:r>
          </a:p>
          <a:p>
            <a:r>
              <a:rPr lang="cs-CZ" dirty="0" smtClean="0"/>
              <a:t>0,5 % ≤ C &lt; 2 %: </a:t>
            </a:r>
            <a:r>
              <a:rPr lang="cs-CZ" dirty="0" err="1" smtClean="0"/>
              <a:t>Eye</a:t>
            </a:r>
            <a:r>
              <a:rPr lang="cs-CZ" dirty="0" smtClean="0"/>
              <a:t> </a:t>
            </a:r>
            <a:r>
              <a:rPr lang="cs-CZ" dirty="0" err="1" smtClean="0"/>
              <a:t>Irrit</a:t>
            </a:r>
            <a:r>
              <a:rPr lang="cs-CZ" dirty="0" smtClean="0"/>
              <a:t>. 2; H319</a:t>
            </a:r>
          </a:p>
          <a:p>
            <a:endParaRPr lang="cs-CZ" dirty="0" smtClean="0"/>
          </a:p>
          <a:p>
            <a:r>
              <a:rPr lang="cs-CZ" dirty="0" smtClean="0"/>
              <a:t>Výsledná klasifikace Skin </a:t>
            </a:r>
            <a:r>
              <a:rPr lang="cs-CZ" dirty="0" err="1" smtClean="0"/>
              <a:t>Corr</a:t>
            </a:r>
            <a:r>
              <a:rPr lang="cs-CZ" dirty="0" smtClean="0"/>
              <a:t>. 1B; H314</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25</a:t>
            </a:fld>
            <a:endParaRPr lang="cs-CZ"/>
          </a:p>
        </p:txBody>
      </p:sp>
    </p:spTree>
    <p:extLst>
      <p:ext uri="{BB962C8B-B14F-4D97-AF65-F5344CB8AC3E}">
        <p14:creationId xmlns:p14="http://schemas.microsoft.com/office/powerpoint/2010/main" val="305710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Jak je stanovena klasifikace?</a:t>
            </a:r>
          </a:p>
          <a:p>
            <a:r>
              <a:rPr lang="cs-CZ" dirty="0" smtClean="0"/>
              <a:t>porovnání informací o nebezpečnosti s kritérii, která jsou stanovena v nařízení CLP (příloha I)</a:t>
            </a:r>
          </a:p>
          <a:p>
            <a:endParaRPr lang="cs-CZ" dirty="0" smtClean="0"/>
          </a:p>
          <a:p>
            <a:r>
              <a:rPr lang="cs-CZ" dirty="0" smtClean="0"/>
              <a:t>příklad pro hořlavé kapaliny</a:t>
            </a:r>
          </a:p>
          <a:p>
            <a:r>
              <a:rPr lang="cs-CZ" dirty="0" smtClean="0"/>
              <a:t>aceton</a:t>
            </a:r>
          </a:p>
          <a:p>
            <a:r>
              <a:rPr lang="cs-CZ" dirty="0" smtClean="0"/>
              <a:t>bod varu: 57 °C</a:t>
            </a:r>
          </a:p>
          <a:p>
            <a:r>
              <a:rPr lang="cs-CZ" dirty="0" smtClean="0"/>
              <a:t>bod vzplanutí: - 18 °C</a:t>
            </a:r>
          </a:p>
          <a:p>
            <a:r>
              <a:rPr lang="cs-CZ" dirty="0" smtClean="0"/>
              <a:t>Bod vzplanutí</a:t>
            </a:r>
          </a:p>
          <a:p>
            <a:r>
              <a:rPr lang="cs-CZ" dirty="0" smtClean="0"/>
              <a:t>Bod varu </a:t>
            </a:r>
          </a:p>
          <a:p>
            <a:r>
              <a:rPr lang="cs-CZ" dirty="0" smtClean="0"/>
              <a:t>(počátek varu)</a:t>
            </a:r>
          </a:p>
          <a:p>
            <a:r>
              <a:rPr lang="cs-CZ" dirty="0" smtClean="0"/>
              <a:t>CLP</a:t>
            </a:r>
          </a:p>
          <a:p>
            <a:r>
              <a:rPr lang="cs-CZ" dirty="0" smtClean="0"/>
              <a:t>Klasifikace</a:t>
            </a:r>
          </a:p>
          <a:p>
            <a:r>
              <a:rPr lang="cs-CZ" dirty="0" smtClean="0"/>
              <a:t>&lt; 23 °C</a:t>
            </a:r>
          </a:p>
          <a:p>
            <a:r>
              <a:rPr lang="cs-CZ" dirty="0" smtClean="0"/>
              <a:t>≤ 35 °C</a:t>
            </a:r>
          </a:p>
          <a:p>
            <a:r>
              <a:rPr lang="cs-CZ" dirty="0" err="1" smtClean="0"/>
              <a:t>Flam</a:t>
            </a:r>
            <a:r>
              <a:rPr lang="cs-CZ" dirty="0" smtClean="0"/>
              <a:t>. </a:t>
            </a:r>
            <a:r>
              <a:rPr lang="cs-CZ" dirty="0" err="1" smtClean="0"/>
              <a:t>Liq</a:t>
            </a:r>
            <a:r>
              <a:rPr lang="cs-CZ" dirty="0" smtClean="0"/>
              <a:t>. 1; H224</a:t>
            </a:r>
          </a:p>
          <a:p>
            <a:r>
              <a:rPr lang="cs-CZ" dirty="0" smtClean="0"/>
              <a:t>&lt; 23 °C</a:t>
            </a:r>
          </a:p>
          <a:p>
            <a:r>
              <a:rPr lang="cs-CZ" dirty="0" smtClean="0"/>
              <a:t>&gt; 35 °C</a:t>
            </a:r>
          </a:p>
          <a:p>
            <a:r>
              <a:rPr lang="cs-CZ" dirty="0" err="1" smtClean="0"/>
              <a:t>Flam</a:t>
            </a:r>
            <a:r>
              <a:rPr lang="cs-CZ" dirty="0" smtClean="0"/>
              <a:t>. </a:t>
            </a:r>
            <a:r>
              <a:rPr lang="cs-CZ" dirty="0" err="1" smtClean="0"/>
              <a:t>Liq</a:t>
            </a:r>
            <a:r>
              <a:rPr lang="cs-CZ" dirty="0" smtClean="0"/>
              <a:t>. 2; H225</a:t>
            </a:r>
          </a:p>
          <a:p>
            <a:r>
              <a:rPr lang="cs-CZ" dirty="0" smtClean="0"/>
              <a:t>≥ 23 - ≤ 60 °C</a:t>
            </a:r>
          </a:p>
          <a:p>
            <a:r>
              <a:rPr lang="cs-CZ" dirty="0" smtClean="0"/>
              <a:t>&gt; 35 °C</a:t>
            </a:r>
          </a:p>
          <a:p>
            <a:r>
              <a:rPr lang="cs-CZ" dirty="0" err="1" smtClean="0"/>
              <a:t>Flam</a:t>
            </a:r>
            <a:r>
              <a:rPr lang="cs-CZ" dirty="0" smtClean="0"/>
              <a:t>. </a:t>
            </a:r>
            <a:r>
              <a:rPr lang="cs-CZ" dirty="0" err="1" smtClean="0"/>
              <a:t>Liq</a:t>
            </a:r>
            <a:r>
              <a:rPr lang="cs-CZ" dirty="0" smtClean="0"/>
              <a:t>. 3; H226 </a:t>
            </a:r>
          </a:p>
          <a:p>
            <a:endParaRPr lang="cs-CZ" dirty="0" smtClean="0"/>
          </a:p>
          <a:p>
            <a:endParaRPr lang="cs-CZ" dirty="0" smtClean="0"/>
          </a:p>
          <a:p>
            <a:endParaRPr lang="cs-CZ" dirty="0" smtClean="0"/>
          </a:p>
          <a:p>
            <a:r>
              <a:rPr lang="cs-CZ" dirty="0" smtClean="0"/>
              <a:t>Výsledná klasifikace je </a:t>
            </a:r>
            <a:r>
              <a:rPr lang="cs-CZ" dirty="0" err="1" smtClean="0"/>
              <a:t>Flam</a:t>
            </a:r>
            <a:r>
              <a:rPr lang="cs-CZ" dirty="0" smtClean="0"/>
              <a:t>. </a:t>
            </a:r>
            <a:r>
              <a:rPr lang="cs-CZ" dirty="0" err="1" smtClean="0"/>
              <a:t>Liq</a:t>
            </a:r>
            <a:r>
              <a:rPr lang="cs-CZ" dirty="0" smtClean="0"/>
              <a:t>. 2; H225</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2</a:t>
            </a:fld>
            <a:endParaRPr lang="cs-CZ"/>
          </a:p>
        </p:txBody>
      </p:sp>
    </p:spTree>
    <p:extLst>
      <p:ext uri="{BB962C8B-B14F-4D97-AF65-F5344CB8AC3E}">
        <p14:creationId xmlns:p14="http://schemas.microsoft.com/office/powerpoint/2010/main" val="568047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Prvky označení</a:t>
            </a:r>
          </a:p>
          <a:p>
            <a:endParaRPr lang="cs-CZ" dirty="0" smtClean="0"/>
          </a:p>
          <a:p>
            <a:r>
              <a:rPr lang="cs-CZ" dirty="0" smtClean="0"/>
              <a:t>Výstražné symboly nebezpečnosti</a:t>
            </a:r>
          </a:p>
          <a:p>
            <a:endParaRPr lang="cs-CZ" dirty="0" smtClean="0"/>
          </a:p>
          <a:p>
            <a:r>
              <a:rPr lang="cs-CZ" dirty="0" smtClean="0"/>
              <a:t>Signální slovo</a:t>
            </a:r>
          </a:p>
          <a:p>
            <a:endParaRPr lang="cs-CZ" dirty="0" smtClean="0"/>
          </a:p>
          <a:p>
            <a:r>
              <a:rPr lang="cs-CZ" dirty="0" smtClean="0"/>
              <a:t>Látka - Identifikační číslo</a:t>
            </a:r>
          </a:p>
          <a:p>
            <a:r>
              <a:rPr lang="cs-CZ" dirty="0" smtClean="0"/>
              <a:t>     Směs - Složky směsi k uvedení na etiketě</a:t>
            </a:r>
          </a:p>
          <a:p>
            <a:endParaRPr lang="cs-CZ" dirty="0" smtClean="0"/>
          </a:p>
          <a:p>
            <a:r>
              <a:rPr lang="cs-CZ" dirty="0" smtClean="0"/>
              <a:t>Standardní věty o nebezpečnosti</a:t>
            </a:r>
          </a:p>
          <a:p>
            <a:endParaRPr lang="cs-CZ" dirty="0" smtClean="0"/>
          </a:p>
          <a:p>
            <a:r>
              <a:rPr lang="cs-CZ" dirty="0" smtClean="0"/>
              <a:t>Pokyny pro bezpečné zacházení</a:t>
            </a:r>
          </a:p>
          <a:p>
            <a:endParaRPr lang="cs-CZ" dirty="0" smtClean="0"/>
          </a:p>
          <a:p>
            <a:r>
              <a:rPr lang="cs-CZ" dirty="0" smtClean="0"/>
              <a:t>Doplňující informace na štítku</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26</a:t>
            </a:fld>
            <a:endParaRPr lang="cs-CZ"/>
          </a:p>
        </p:txBody>
      </p:sp>
    </p:spTree>
    <p:extLst>
      <p:ext uri="{BB962C8B-B14F-4D97-AF65-F5344CB8AC3E}">
        <p14:creationId xmlns:p14="http://schemas.microsoft.com/office/powerpoint/2010/main" val="3318621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29</a:t>
            </a:fld>
            <a:endParaRPr lang="cs-CZ"/>
          </a:p>
        </p:txBody>
      </p:sp>
    </p:spTree>
    <p:extLst>
      <p:ext uri="{BB962C8B-B14F-4D97-AF65-F5344CB8AC3E}">
        <p14:creationId xmlns:p14="http://schemas.microsoft.com/office/powerpoint/2010/main" val="3036495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30</a:t>
            </a:fld>
            <a:endParaRPr lang="cs-CZ"/>
          </a:p>
        </p:txBody>
      </p:sp>
    </p:spTree>
    <p:extLst>
      <p:ext uri="{BB962C8B-B14F-4D97-AF65-F5344CB8AC3E}">
        <p14:creationId xmlns:p14="http://schemas.microsoft.com/office/powerpoint/2010/main" val="3762484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označuje příslušnou úroveň závažnosti nebezpečnosti za účelem varování před možným nebezpečím </a:t>
            </a:r>
          </a:p>
          <a:p>
            <a:r>
              <a:rPr lang="cs-CZ" dirty="0" smtClean="0"/>
              <a:t>signální slovo „Nebezpečí“ má vyšší prioritu než signální slovo „Varování“</a:t>
            </a:r>
          </a:p>
          <a:p>
            <a:r>
              <a:rPr lang="cs-CZ" dirty="0" smtClean="0"/>
              <a:t>9 klasifikací nemá žádné signální slovo</a:t>
            </a:r>
          </a:p>
          <a:p>
            <a:endParaRPr lang="cs-CZ" dirty="0" smtClean="0"/>
          </a:p>
          <a:p>
            <a:r>
              <a:rPr lang="cs-CZ" dirty="0" smtClean="0"/>
              <a:t>příklad:</a:t>
            </a:r>
          </a:p>
          <a:p>
            <a:r>
              <a:rPr lang="cs-CZ" dirty="0" err="1" smtClean="0"/>
              <a:t>Dalapon</a:t>
            </a:r>
            <a:r>
              <a:rPr lang="cs-CZ" dirty="0" smtClean="0"/>
              <a:t>; Kyselina 2,2- </a:t>
            </a:r>
            <a:r>
              <a:rPr lang="cs-CZ" dirty="0" err="1" smtClean="0"/>
              <a:t>dichlorpropanová</a:t>
            </a:r>
            <a:r>
              <a:rPr lang="cs-CZ" dirty="0" smtClean="0"/>
              <a:t> </a:t>
            </a:r>
          </a:p>
          <a:p>
            <a:r>
              <a:rPr lang="cs-CZ" dirty="0" smtClean="0"/>
              <a:t>Skin </a:t>
            </a:r>
            <a:r>
              <a:rPr lang="cs-CZ" dirty="0" err="1" smtClean="0"/>
              <a:t>Irrit</a:t>
            </a:r>
            <a:r>
              <a:rPr lang="cs-CZ" dirty="0" smtClean="0"/>
              <a:t>. 2; H315 - Signální slovo „Varování“</a:t>
            </a:r>
          </a:p>
          <a:p>
            <a:r>
              <a:rPr lang="cs-CZ" dirty="0" err="1" smtClean="0"/>
              <a:t>Eye</a:t>
            </a:r>
            <a:r>
              <a:rPr lang="cs-CZ" dirty="0" smtClean="0"/>
              <a:t> Dam. 1; H318 - Signální slovo „Nebezpečí“</a:t>
            </a:r>
          </a:p>
          <a:p>
            <a:r>
              <a:rPr lang="cs-CZ" dirty="0" err="1" smtClean="0"/>
              <a:t>Aquatic</a:t>
            </a:r>
            <a:r>
              <a:rPr lang="cs-CZ" dirty="0" smtClean="0"/>
              <a:t> </a:t>
            </a:r>
            <a:r>
              <a:rPr lang="cs-CZ" dirty="0" err="1" smtClean="0"/>
              <a:t>Chronic</a:t>
            </a:r>
            <a:r>
              <a:rPr lang="cs-CZ" dirty="0" smtClean="0"/>
              <a:t> 3; H412 - Signální slovo „-“</a:t>
            </a:r>
          </a:p>
          <a:p>
            <a:r>
              <a:rPr lang="cs-CZ" dirty="0" smtClean="0"/>
              <a:t>Výsledné signální slovo „Nebezpečí“</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32</a:t>
            </a:fld>
            <a:endParaRPr lang="cs-CZ"/>
          </a:p>
        </p:txBody>
      </p:sp>
    </p:spTree>
    <p:extLst>
      <p:ext uri="{BB962C8B-B14F-4D97-AF65-F5344CB8AC3E}">
        <p14:creationId xmlns:p14="http://schemas.microsoft.com/office/powerpoint/2010/main" val="47510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Směs</a:t>
            </a:r>
          </a:p>
          <a:p>
            <a:endParaRPr lang="cs-CZ" dirty="0" smtClean="0"/>
          </a:p>
          <a:p>
            <a:r>
              <a:rPr lang="cs-CZ" dirty="0" smtClean="0"/>
              <a:t>Identifikace všech látek obsažených ve směsi, které přispívají ke klasifikaci směsi, pokud jde o akutní toxicitu, žíravost pro kůži nebo vážné poškození očí, mutagenitu v zárodečných buňkách, </a:t>
            </a:r>
            <a:r>
              <a:rPr lang="cs-CZ" dirty="0" err="1" smtClean="0"/>
              <a:t>karcinogenitu</a:t>
            </a:r>
            <a:r>
              <a:rPr lang="cs-CZ" dirty="0" smtClean="0"/>
              <a:t>, toxicitu pro reprodukci, senzibilizaci dýchacích cest nebo kůže, toxicitu pro specifické cílové orgány nebo nebezpečnost při vdechnutí. </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34</a:t>
            </a:fld>
            <a:endParaRPr lang="cs-CZ"/>
          </a:p>
        </p:txBody>
      </p:sp>
    </p:spTree>
    <p:extLst>
      <p:ext uri="{BB962C8B-B14F-4D97-AF65-F5344CB8AC3E}">
        <p14:creationId xmlns:p14="http://schemas.microsoft.com/office/powerpoint/2010/main" val="1261164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věta přiřazená dané třídě a kategorii nebezpečnosti, která popisuje povahu nebezpečnosti dané nebezpečné látky nebo směsi, případně i včetně stupně nebezpečnosti</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35</a:t>
            </a:fld>
            <a:endParaRPr lang="cs-CZ"/>
          </a:p>
        </p:txBody>
      </p:sp>
    </p:spTree>
    <p:extLst>
      <p:ext uri="{BB962C8B-B14F-4D97-AF65-F5344CB8AC3E}">
        <p14:creationId xmlns:p14="http://schemas.microsoft.com/office/powerpoint/2010/main" val="2559759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informace podle nařízení CLP, která musí být uvedena v </a:t>
            </a:r>
            <a:r>
              <a:rPr lang="cs-CZ" dirty="0" err="1" smtClean="0"/>
              <a:t>bezpečnostím</a:t>
            </a:r>
            <a:r>
              <a:rPr lang="cs-CZ" dirty="0" smtClean="0"/>
              <a:t> listu a na štítku</a:t>
            </a:r>
          </a:p>
          <a:p>
            <a:endParaRPr lang="cs-CZ" dirty="0" smtClean="0"/>
          </a:p>
          <a:p>
            <a:r>
              <a:rPr lang="cs-CZ" dirty="0" smtClean="0"/>
              <a:t>doplňující standardní věty pro některé látky a směsi - EUH0XX</a:t>
            </a:r>
          </a:p>
          <a:p>
            <a:r>
              <a:rPr lang="cs-CZ" dirty="0" smtClean="0"/>
              <a:t>doplňující standardní věty pro některé směsi - EUH2XX</a:t>
            </a:r>
          </a:p>
          <a:p>
            <a:r>
              <a:rPr lang="cs-CZ" dirty="0" smtClean="0"/>
              <a:t>P-věty  obsahující informaci (viz … na tomto štítku)</a:t>
            </a:r>
          </a:p>
          <a:p>
            <a:r>
              <a:rPr lang="cs-CZ" dirty="0" smtClean="0"/>
              <a:t>„x % směsi se skládá z látky (látek) neznámé toxicity“ pro směsi s více než 1 % látek s neznámou akutní toxicitou</a:t>
            </a:r>
          </a:p>
          <a:p>
            <a:r>
              <a:rPr lang="cs-CZ" dirty="0" smtClean="0"/>
              <a:t>„Obsahuje x % složek, jejichž nebezpečnost pro vodní prostředí není známa“ pro směsi s více než 1 % látek s neznámou toxicitou pro vodní prostředí</a:t>
            </a:r>
          </a:p>
          <a:p>
            <a:r>
              <a:rPr lang="cs-CZ" dirty="0" smtClean="0"/>
              <a:t>pro přípravky na ochranu rostlin - EUH401</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38</a:t>
            </a:fld>
            <a:endParaRPr lang="cs-CZ"/>
          </a:p>
        </p:txBody>
      </p:sp>
    </p:spTree>
    <p:extLst>
      <p:ext uri="{BB962C8B-B14F-4D97-AF65-F5344CB8AC3E}">
        <p14:creationId xmlns:p14="http://schemas.microsoft.com/office/powerpoint/2010/main" val="80401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39</a:t>
            </a:fld>
            <a:endParaRPr lang="cs-CZ"/>
          </a:p>
        </p:txBody>
      </p:sp>
    </p:spTree>
    <p:extLst>
      <p:ext uri="{BB962C8B-B14F-4D97-AF65-F5344CB8AC3E}">
        <p14:creationId xmlns:p14="http://schemas.microsoft.com/office/powerpoint/2010/main" val="3597105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41</a:t>
            </a:fld>
            <a:endParaRPr lang="cs-CZ"/>
          </a:p>
        </p:txBody>
      </p:sp>
    </p:spTree>
    <p:extLst>
      <p:ext uri="{BB962C8B-B14F-4D97-AF65-F5344CB8AC3E}">
        <p14:creationId xmlns:p14="http://schemas.microsoft.com/office/powerpoint/2010/main" val="415360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eaLnBrk="1" fontAlgn="t" latinLnBrk="0" hangingPunct="1"/>
            <a:r>
              <a:rPr lang="cs-CZ" sz="1200" b="0" i="0" u="none" strike="noStrike" kern="1200" dirty="0" smtClean="0">
                <a:solidFill>
                  <a:schemeClr val="tx1"/>
                </a:solidFill>
                <a:effectLst/>
                <a:latin typeface="+mn-lt"/>
                <a:ea typeface="+mn-ea"/>
                <a:cs typeface="+mn-cs"/>
              </a:rPr>
              <a:t>DSD/DPD</a:t>
            </a:r>
          </a:p>
          <a:p>
            <a:pPr rtl="0" eaLnBrk="1" fontAlgn="t" latinLnBrk="0" hangingPunct="1"/>
            <a:r>
              <a:rPr lang="cs-CZ" sz="1200" b="0" i="0" u="none" strike="noStrike" kern="1200" dirty="0" smtClean="0">
                <a:solidFill>
                  <a:schemeClr val="tx1"/>
                </a:solidFill>
                <a:effectLst/>
                <a:latin typeface="+mn-lt"/>
                <a:ea typeface="+mn-ea"/>
                <a:cs typeface="+mn-cs"/>
              </a:rPr>
              <a:t>CLP</a:t>
            </a:r>
          </a:p>
          <a:p>
            <a:pPr rtl="0" eaLnBrk="1" fontAlgn="t" latinLnBrk="0" hangingPunct="1"/>
            <a:r>
              <a:rPr lang="cs-CZ" sz="1200" b="0" i="0" u="none" strike="noStrike" kern="1200" dirty="0" smtClean="0">
                <a:solidFill>
                  <a:schemeClr val="tx1"/>
                </a:solidFill>
                <a:effectLst/>
                <a:latin typeface="+mn-lt"/>
                <a:ea typeface="+mn-ea"/>
                <a:cs typeface="+mn-cs"/>
              </a:rPr>
              <a:t>Výstražný symbol</a:t>
            </a:r>
          </a:p>
          <a:p>
            <a:pPr rtl="0" eaLnBrk="1" fontAlgn="t" latinLnBrk="0" hangingPunct="1"/>
            <a:r>
              <a:rPr lang="cs-CZ" sz="1200" b="0" i="0" u="none" strike="noStrike" kern="1200" dirty="0" smtClean="0">
                <a:solidFill>
                  <a:schemeClr val="tx1"/>
                </a:solidFill>
                <a:effectLst/>
                <a:latin typeface="+mn-lt"/>
                <a:ea typeface="+mn-ea"/>
                <a:cs typeface="+mn-cs"/>
              </a:rPr>
              <a:t>T; R25</a:t>
            </a:r>
          </a:p>
          <a:p>
            <a:pPr rtl="0" eaLnBrk="1" fontAlgn="t" latinLnBrk="0" hangingPunct="1"/>
            <a:r>
              <a:rPr lang="cs-CZ" sz="1200" b="0" i="0" u="none" strike="noStrike" kern="1200" dirty="0" smtClean="0">
                <a:solidFill>
                  <a:schemeClr val="tx1"/>
                </a:solidFill>
                <a:effectLst/>
                <a:latin typeface="+mn-lt"/>
                <a:ea typeface="+mn-ea"/>
                <a:cs typeface="+mn-cs"/>
              </a:rPr>
              <a:t>Klasifikace</a:t>
            </a:r>
          </a:p>
          <a:p>
            <a:pPr rtl="0" eaLnBrk="1" fontAlgn="t" latinLnBrk="0" hangingPunct="1"/>
            <a:r>
              <a:rPr lang="cs-CZ" sz="1200" b="0" i="0" u="none" strike="noStrike" kern="1200" dirty="0" err="1" smtClean="0">
                <a:solidFill>
                  <a:schemeClr val="tx1"/>
                </a:solidFill>
                <a:effectLst/>
                <a:latin typeface="+mn-lt"/>
                <a:ea typeface="+mn-ea"/>
                <a:cs typeface="+mn-cs"/>
              </a:rPr>
              <a:t>Acute</a:t>
            </a:r>
            <a:r>
              <a:rPr lang="cs-CZ" sz="1200" b="0" i="0" u="none" strike="noStrike"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rPr>
              <a:t>Tox</a:t>
            </a:r>
            <a:r>
              <a:rPr lang="cs-CZ" sz="1200" b="0" i="0" u="none" strike="noStrike" kern="1200" dirty="0" smtClean="0">
                <a:solidFill>
                  <a:schemeClr val="tx1"/>
                </a:solidFill>
                <a:effectLst/>
                <a:latin typeface="+mn-lt"/>
                <a:ea typeface="+mn-ea"/>
                <a:cs typeface="+mn-cs"/>
              </a:rPr>
              <a:t>. 3; H301</a:t>
            </a:r>
          </a:p>
          <a:p>
            <a:pPr rtl="0" eaLnBrk="1" fontAlgn="t" latinLnBrk="0" hangingPunct="1"/>
            <a:r>
              <a:rPr lang="cs-CZ" sz="1200" b="0" i="0" u="none" strike="noStrike" kern="1200" dirty="0" smtClean="0">
                <a:solidFill>
                  <a:schemeClr val="tx1"/>
                </a:solidFill>
                <a:effectLst/>
                <a:latin typeface="+mn-lt"/>
                <a:ea typeface="+mn-ea"/>
                <a:cs typeface="+mn-cs"/>
              </a:rPr>
              <a:t>S-věty</a:t>
            </a:r>
          </a:p>
          <a:p>
            <a:pPr rtl="0" eaLnBrk="1" fontAlgn="t" latinLnBrk="0" hangingPunct="1"/>
            <a:r>
              <a:rPr lang="cs-CZ" sz="1200" b="0" i="0" u="none" strike="noStrike" kern="1200" dirty="0" smtClean="0">
                <a:solidFill>
                  <a:schemeClr val="tx1"/>
                </a:solidFill>
                <a:effectLst/>
                <a:latin typeface="+mn-lt"/>
                <a:ea typeface="+mn-ea"/>
                <a:cs typeface="+mn-cs"/>
              </a:rPr>
              <a:t>S15 - Chraňte před teplem.</a:t>
            </a:r>
          </a:p>
          <a:p>
            <a:pPr rtl="0" eaLnBrk="1" fontAlgn="t" latinLnBrk="0" hangingPunct="1"/>
            <a:r>
              <a:rPr lang="cs-CZ" sz="1200" b="0" i="0" u="none" strike="noStrike" kern="1200" dirty="0" smtClean="0">
                <a:solidFill>
                  <a:schemeClr val="tx1"/>
                </a:solidFill>
                <a:effectLst/>
                <a:latin typeface="+mn-lt"/>
                <a:ea typeface="+mn-ea"/>
                <a:cs typeface="+mn-cs"/>
              </a:rPr>
              <a:t>Pokyny pro bezpečné zacházení</a:t>
            </a:r>
          </a:p>
          <a:p>
            <a:pPr rtl="0" eaLnBrk="1" fontAlgn="t" latinLnBrk="0" hangingPunct="1"/>
            <a:r>
              <a:rPr lang="cs-CZ" sz="1200" b="0" i="0" u="none" strike="noStrike" kern="1200" dirty="0" smtClean="0">
                <a:solidFill>
                  <a:schemeClr val="tx1"/>
                </a:solidFill>
                <a:effectLst/>
                <a:latin typeface="+mn-lt"/>
                <a:ea typeface="+mn-ea"/>
                <a:cs typeface="+mn-cs"/>
              </a:rPr>
              <a:t>P-věty</a:t>
            </a:r>
          </a:p>
          <a:p>
            <a:pPr rtl="0" eaLnBrk="1" fontAlgn="t" latinLnBrk="0" hangingPunct="1"/>
            <a:r>
              <a:rPr lang="cs-CZ" sz="1200" b="0" i="0" u="none" strike="noStrike" kern="1200" dirty="0" smtClean="0">
                <a:solidFill>
                  <a:schemeClr val="tx1"/>
                </a:solidFill>
                <a:effectLst/>
                <a:latin typeface="+mn-lt"/>
                <a:ea typeface="+mn-ea"/>
                <a:cs typeface="+mn-cs"/>
              </a:rPr>
              <a:t>P372 - Nebezpečí výbuchu.</a:t>
            </a:r>
          </a:p>
          <a:p>
            <a:pPr rtl="0" eaLnBrk="1" fontAlgn="t" latinLnBrk="0" hangingPunct="1"/>
            <a:endParaRPr lang="cs-CZ" sz="1200" b="0" i="0" u="none" strike="noStrike"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3</a:t>
            </a:fld>
            <a:endParaRPr lang="cs-CZ"/>
          </a:p>
        </p:txBody>
      </p:sp>
    </p:spTree>
    <p:extLst>
      <p:ext uri="{BB962C8B-B14F-4D97-AF65-F5344CB8AC3E}">
        <p14:creationId xmlns:p14="http://schemas.microsoft.com/office/powerpoint/2010/main" val="398513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Rozdělení klasifikace dle nebezpečnosti</a:t>
            </a:r>
          </a:p>
          <a:p>
            <a:r>
              <a:rPr lang="cs-CZ" dirty="0" smtClean="0"/>
              <a:t>LÁTKY/SMĚSI NEBEZPEČNÉ NA ZÁKLADĚ FYZIKÁLNÍCH A CHEMICKÝCH VLASTNOSTÍ </a:t>
            </a:r>
          </a:p>
          <a:p>
            <a:r>
              <a:rPr lang="cs-CZ" dirty="0" smtClean="0"/>
              <a:t>LÁTKY/SMĚSI NEBEZPEČNÉ PRO ZDRAVÍ</a:t>
            </a:r>
          </a:p>
          <a:p>
            <a:r>
              <a:rPr lang="cs-CZ" dirty="0" smtClean="0"/>
              <a:t>LÁTKY/SMĚSI NEBEZPEČNÉ PRO ŽIVOTNÍ PROSTŘEDÍ</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4</a:t>
            </a:fld>
            <a:endParaRPr lang="cs-CZ"/>
          </a:p>
        </p:txBody>
      </p:sp>
    </p:spTree>
    <p:extLst>
      <p:ext uri="{BB962C8B-B14F-4D97-AF65-F5344CB8AC3E}">
        <p14:creationId xmlns:p14="http://schemas.microsoft.com/office/powerpoint/2010/main" val="323755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LÁTKY/SMĚSI NEBEZPEČNÉ NA ZÁKLADĚ FYZIKÁLNÍCH A CHEMICKÝCH VLASTNOSTÍ </a:t>
            </a:r>
          </a:p>
          <a:p>
            <a:endParaRPr lang="cs-CZ" dirty="0" smtClean="0"/>
          </a:p>
          <a:p>
            <a:r>
              <a:rPr lang="cs-CZ" dirty="0" smtClean="0"/>
              <a:t>H-věty začínají 2 (H200, H225, H290 atd.)</a:t>
            </a:r>
          </a:p>
          <a:p>
            <a:endParaRPr lang="cs-CZ" dirty="0" smtClean="0"/>
          </a:p>
          <a:p>
            <a:r>
              <a:rPr lang="cs-CZ" dirty="0" smtClean="0"/>
              <a:t>Klasifikace je založena na fyzikálně-chemických vlastnostech (bod vzplanutí, oxidační vlastnosti apod.)</a:t>
            </a:r>
          </a:p>
          <a:p>
            <a:endParaRPr lang="cs-CZ" dirty="0" smtClean="0"/>
          </a:p>
          <a:p>
            <a:r>
              <a:rPr lang="cs-CZ" dirty="0" smtClean="0"/>
              <a:t>Testy se provádí dle předepsaných postupů (např. OECD 1XX metody, EU metody A..)</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5</a:t>
            </a:fld>
            <a:endParaRPr lang="cs-CZ"/>
          </a:p>
        </p:txBody>
      </p:sp>
    </p:spTree>
    <p:extLst>
      <p:ext uri="{BB962C8B-B14F-4D97-AF65-F5344CB8AC3E}">
        <p14:creationId xmlns:p14="http://schemas.microsoft.com/office/powerpoint/2010/main" val="208544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eaLnBrk="1" fontAlgn="auto" latinLnBrk="0" hangingPunct="1"/>
            <a:r>
              <a:rPr lang="cs-CZ" sz="1000" b="0" i="0" u="none" strike="noStrike" kern="1200" dirty="0" smtClean="0">
                <a:solidFill>
                  <a:schemeClr val="tx1"/>
                </a:solidFill>
                <a:effectLst/>
                <a:latin typeface="+mn-lt"/>
                <a:ea typeface="+mn-ea"/>
                <a:cs typeface="+mn-cs"/>
              </a:rPr>
              <a:t>Výbušniny </a:t>
            </a:r>
          </a:p>
          <a:p>
            <a:pPr rtl="0" eaLnBrk="1" fontAlgn="t" latinLnBrk="0" hangingPunct="1"/>
            <a:r>
              <a:rPr lang="cs-CZ" sz="1000" b="0" i="0" u="none" strike="noStrike" kern="1200" baseline="0" dirty="0" smtClean="0">
                <a:solidFill>
                  <a:schemeClr val="tx1"/>
                </a:solidFill>
                <a:effectLst/>
                <a:latin typeface="+mn-lt"/>
                <a:ea typeface="+mn-ea"/>
                <a:cs typeface="+mn-cs"/>
              </a:rPr>
              <a:t>Hořlavé plyny (včetně chemicky nestálých plynů)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Aerosoly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Oxidující plyny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Plyny pod tlakem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Hořlavé kapaliny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Hořlavé tuhé látky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Samovolně reagující látky a směsi </a:t>
            </a:r>
          </a:p>
          <a:p>
            <a:pPr rtl="0" eaLnBrk="1" fontAlgn="t" latinLnBrk="0" hangingPunct="1"/>
            <a:r>
              <a:rPr lang="cs-CZ" sz="1000" b="0" i="0" u="none" strike="noStrike" kern="1200" baseline="0" dirty="0" smtClean="0">
                <a:solidFill>
                  <a:schemeClr val="tx1"/>
                </a:solidFill>
                <a:effectLst/>
                <a:latin typeface="+mn-lt"/>
                <a:ea typeface="+mn-ea"/>
                <a:cs typeface="+mn-cs"/>
              </a:rPr>
              <a:t>Samozápalné kapaliny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Samozápalné tuhé látky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Samozahřívajíci se látky a směsi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Látky a směsi, které při styku s vodou uvolňují hořlavé plyny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Oxidující kapaliny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Oxidující tuhé látky </a:t>
            </a:r>
            <a:endParaRPr lang="cs-CZ" sz="1000" b="0" i="0" u="none" strike="noStrike" kern="1200" dirty="0" smtClean="0">
              <a:solidFill>
                <a:schemeClr val="tx1"/>
              </a:solidFill>
              <a:effectLst/>
              <a:latin typeface="+mn-lt"/>
              <a:ea typeface="+mn-ea"/>
              <a:cs typeface="+mn-cs"/>
            </a:endParaRPr>
          </a:p>
          <a:p>
            <a:pPr rtl="0" eaLnBrk="1" fontAlgn="t" latinLnBrk="0" hangingPunct="1"/>
            <a:r>
              <a:rPr lang="cs-CZ" sz="1000" b="0" i="0" u="none" strike="noStrike" kern="1200" baseline="0" dirty="0" smtClean="0">
                <a:solidFill>
                  <a:schemeClr val="tx1"/>
                </a:solidFill>
                <a:effectLst/>
                <a:latin typeface="+mn-lt"/>
                <a:ea typeface="+mn-ea"/>
                <a:cs typeface="+mn-cs"/>
              </a:rPr>
              <a:t>Organické peroxidy </a:t>
            </a:r>
            <a:endParaRPr lang="cs-CZ" sz="1000" b="0" i="0" u="none" strike="noStrike" kern="1200" dirty="0" smtClean="0">
              <a:solidFill>
                <a:schemeClr val="tx1"/>
              </a:solidFill>
              <a:effectLst/>
              <a:latin typeface="+mn-lt"/>
              <a:ea typeface="+mn-ea"/>
              <a:cs typeface="+mn-cs"/>
            </a:endParaRPr>
          </a:p>
          <a:p>
            <a:pPr rtl="0" eaLnBrk="1" fontAlgn="t" latinLnBrk="0" hangingPunct="1"/>
            <a:r>
              <a:rPr lang="pl-PL" sz="1000" b="0" i="0" u="none" strike="noStrike" kern="1200" baseline="0" dirty="0" smtClean="0">
                <a:solidFill>
                  <a:schemeClr val="tx1"/>
                </a:solidFill>
                <a:effectLst/>
                <a:latin typeface="+mn-lt"/>
                <a:ea typeface="+mn-ea"/>
                <a:cs typeface="+mn-cs"/>
              </a:rPr>
              <a:t>Látky a směsi korozivní pro kovy </a:t>
            </a:r>
            <a:endParaRPr lang="cs-CZ" sz="1000" b="0" i="0" u="none" strike="noStrike" kern="1200" dirty="0" smtClean="0">
              <a:solidFill>
                <a:schemeClr val="tx1"/>
              </a:solidFill>
              <a:effectLst/>
              <a:latin typeface="+mn-lt"/>
              <a:ea typeface="+mn-ea"/>
              <a:cs typeface="+mn-cs"/>
            </a:endParaRPr>
          </a:p>
          <a:p>
            <a:pPr rtl="0" eaLnBrk="1" fontAlgn="t" latinLnBrk="0" hangingPunct="1"/>
            <a:endParaRPr lang="cs-CZ" sz="1200" b="0" i="0" u="none" strike="noStrike"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6</a:t>
            </a:fld>
            <a:endParaRPr lang="cs-CZ"/>
          </a:p>
        </p:txBody>
      </p:sp>
    </p:spTree>
    <p:extLst>
      <p:ext uri="{BB962C8B-B14F-4D97-AF65-F5344CB8AC3E}">
        <p14:creationId xmlns:p14="http://schemas.microsoft.com/office/powerpoint/2010/main" val="7928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LÁTKY/SMĚSI NEBEZPEČNÉ PRO ZDRAVÍ</a:t>
            </a:r>
          </a:p>
          <a:p>
            <a:endParaRPr lang="cs-CZ" dirty="0" smtClean="0"/>
          </a:p>
          <a:p>
            <a:r>
              <a:rPr lang="cs-CZ" dirty="0" smtClean="0"/>
              <a:t>H-věty začínají 3 (H300, H314, H360 atd.)</a:t>
            </a:r>
          </a:p>
          <a:p>
            <a:endParaRPr lang="cs-CZ" dirty="0" smtClean="0"/>
          </a:p>
          <a:p>
            <a:r>
              <a:rPr lang="cs-CZ" dirty="0" smtClean="0"/>
              <a:t>Zkoumají se vlastnosti směsí, které mohou vést k poškození zdraví (toxicita, žíravost apod.)</a:t>
            </a:r>
          </a:p>
          <a:p>
            <a:endParaRPr lang="cs-CZ" dirty="0" smtClean="0"/>
          </a:p>
          <a:p>
            <a:r>
              <a:rPr lang="cs-CZ" dirty="0" smtClean="0"/>
              <a:t>Výsledná klasifikace je založena na testech (např. OECD 4XX, EU metody B..), aditivní metodě pro některé vlastnosti, obecných nebo specifických koncentračních limitech a dalších vlastnostech.</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7</a:t>
            </a:fld>
            <a:endParaRPr lang="cs-CZ"/>
          </a:p>
        </p:txBody>
      </p:sp>
    </p:spTree>
    <p:extLst>
      <p:ext uri="{BB962C8B-B14F-4D97-AF65-F5344CB8AC3E}">
        <p14:creationId xmlns:p14="http://schemas.microsoft.com/office/powerpoint/2010/main" val="213778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Akutní toxicita </a:t>
            </a:r>
          </a:p>
          <a:p>
            <a:endParaRPr lang="cs-CZ" dirty="0" smtClean="0"/>
          </a:p>
          <a:p>
            <a:r>
              <a:rPr lang="cs-CZ" dirty="0" smtClean="0"/>
              <a:t>Žíravost/dráždivost pro kůži </a:t>
            </a:r>
          </a:p>
          <a:p>
            <a:endParaRPr lang="cs-CZ" dirty="0" smtClean="0"/>
          </a:p>
          <a:p>
            <a:r>
              <a:rPr lang="cs-CZ" dirty="0" smtClean="0"/>
              <a:t>Vážné poškození očí/podráždění očí </a:t>
            </a:r>
          </a:p>
          <a:p>
            <a:endParaRPr lang="cs-CZ" dirty="0" smtClean="0"/>
          </a:p>
          <a:p>
            <a:r>
              <a:rPr lang="cs-CZ" dirty="0" smtClean="0"/>
              <a:t>Senzibilizace dýchacích cest nebo kůže </a:t>
            </a:r>
          </a:p>
          <a:p>
            <a:endParaRPr lang="cs-CZ" dirty="0" smtClean="0"/>
          </a:p>
          <a:p>
            <a:r>
              <a:rPr lang="cs-CZ" dirty="0" smtClean="0"/>
              <a:t>Mutagenita v zárodečných buňkách </a:t>
            </a:r>
          </a:p>
          <a:p>
            <a:endParaRPr lang="cs-CZ" dirty="0" smtClean="0"/>
          </a:p>
          <a:p>
            <a:r>
              <a:rPr lang="cs-CZ" dirty="0" err="1" smtClean="0"/>
              <a:t>Karcinogenita</a:t>
            </a:r>
            <a:r>
              <a:rPr lang="cs-CZ" dirty="0" smtClean="0"/>
              <a:t> </a:t>
            </a:r>
          </a:p>
          <a:p>
            <a:endParaRPr lang="cs-CZ" dirty="0" smtClean="0"/>
          </a:p>
          <a:p>
            <a:r>
              <a:rPr lang="cs-CZ" dirty="0" smtClean="0"/>
              <a:t>Toxicita pro reprodukci </a:t>
            </a:r>
          </a:p>
          <a:p>
            <a:endParaRPr lang="cs-CZ" dirty="0" smtClean="0"/>
          </a:p>
          <a:p>
            <a:r>
              <a:rPr lang="cs-CZ" dirty="0" smtClean="0"/>
              <a:t>Toxicita pro specifické cílové orgány – jednorázová expozice </a:t>
            </a:r>
          </a:p>
          <a:p>
            <a:endParaRPr lang="cs-CZ" dirty="0" smtClean="0"/>
          </a:p>
          <a:p>
            <a:r>
              <a:rPr lang="cs-CZ" dirty="0" smtClean="0"/>
              <a:t>Toxicita pro specifické cílové orgány – opakovaná expozice</a:t>
            </a:r>
          </a:p>
          <a:p>
            <a:endParaRPr lang="cs-CZ" dirty="0" smtClean="0"/>
          </a:p>
          <a:p>
            <a:r>
              <a:rPr lang="cs-CZ" dirty="0" smtClean="0"/>
              <a:t>Nebezpečnost při vdechnutí </a:t>
            </a:r>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8</a:t>
            </a:fld>
            <a:endParaRPr lang="cs-CZ"/>
          </a:p>
        </p:txBody>
      </p:sp>
    </p:spTree>
    <p:extLst>
      <p:ext uri="{BB962C8B-B14F-4D97-AF65-F5344CB8AC3E}">
        <p14:creationId xmlns:p14="http://schemas.microsoft.com/office/powerpoint/2010/main" val="281099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LÁTKY/SMĚSI NEBEZPEČNÉ PRO ŽP</a:t>
            </a:r>
          </a:p>
          <a:p>
            <a:endParaRPr lang="cs-CZ" dirty="0" smtClean="0"/>
          </a:p>
          <a:p>
            <a:r>
              <a:rPr lang="cs-CZ" dirty="0" smtClean="0"/>
              <a:t> H-věty začínají 4 (H400, H420 atd.)</a:t>
            </a:r>
          </a:p>
          <a:p>
            <a:endParaRPr lang="cs-CZ" dirty="0" smtClean="0"/>
          </a:p>
          <a:p>
            <a:r>
              <a:rPr lang="cs-CZ" dirty="0" smtClean="0"/>
              <a:t> Zkoumají se vlastnosti směsí, které mohou vést k negativním účinkům na ŽP (akutní toxicita pro vodní prostředí, poškození ozonu apod.)</a:t>
            </a:r>
          </a:p>
          <a:p>
            <a:endParaRPr lang="cs-CZ" dirty="0" smtClean="0"/>
          </a:p>
          <a:p>
            <a:r>
              <a:rPr lang="cs-CZ" dirty="0" smtClean="0"/>
              <a:t> Výsledná klasifikace je založena na testech (např. OECD 2XX/3XX, EU metody C..), sumační metodě a dalších parametrech.</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001A0C55-2EE9-41B3-B4CF-9DB5320C60BE}" type="slidenum">
              <a:rPr lang="cs-CZ" smtClean="0"/>
              <a:t>9</a:t>
            </a:fld>
            <a:endParaRPr lang="cs-CZ"/>
          </a:p>
        </p:txBody>
      </p:sp>
    </p:spTree>
    <p:extLst>
      <p:ext uri="{BB962C8B-B14F-4D97-AF65-F5344CB8AC3E}">
        <p14:creationId xmlns:p14="http://schemas.microsoft.com/office/powerpoint/2010/main" val="3561215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636912"/>
            <a:ext cx="7772400" cy="1470025"/>
          </a:xfrm>
        </p:spPr>
        <p:txBody>
          <a:bodyPr anchor="b"/>
          <a:lstStyle>
            <a:lvl1pPr algn="l">
              <a:defRPr sz="3600" b="0">
                <a:solidFill>
                  <a:schemeClr val="tx1">
                    <a:lumMod val="85000"/>
                    <a:lumOff val="15000"/>
                  </a:schemeClr>
                </a:solidFill>
              </a:defRPr>
            </a:lvl1pPr>
          </a:lstStyle>
          <a:p>
            <a:r>
              <a:rPr lang="cs-CZ" dirty="0" smtClean="0"/>
              <a:t>Kliknutím lze upravit styl.</a:t>
            </a:r>
            <a:endParaRPr lang="cs-CZ" dirty="0"/>
          </a:p>
        </p:txBody>
      </p:sp>
      <p:sp>
        <p:nvSpPr>
          <p:cNvPr id="3" name="Podnadpis 2"/>
          <p:cNvSpPr>
            <a:spLocks noGrp="1"/>
          </p:cNvSpPr>
          <p:nvPr>
            <p:ph type="subTitle" idx="1"/>
          </p:nvPr>
        </p:nvSpPr>
        <p:spPr>
          <a:xfrm>
            <a:off x="683568" y="4365104"/>
            <a:ext cx="7272808" cy="1512168"/>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Kliknutím lze upravit styl předlohy.</a:t>
            </a:r>
            <a:endParaRPr lang="cs-CZ" dirty="0"/>
          </a:p>
        </p:txBody>
      </p:sp>
      <p:sp>
        <p:nvSpPr>
          <p:cNvPr id="4" name="Zástupný symbol pro datum 3"/>
          <p:cNvSpPr>
            <a:spLocks noGrp="1"/>
          </p:cNvSpPr>
          <p:nvPr>
            <p:ph type="dt" sz="half" idx="10"/>
          </p:nvPr>
        </p:nvSpPr>
        <p:spPr/>
        <p:txBody>
          <a:bodyPr/>
          <a:lstStyle>
            <a:lvl1pPr>
              <a:defRPr b="0">
                <a:solidFill>
                  <a:schemeClr val="tx1">
                    <a:lumMod val="65000"/>
                    <a:lumOff val="35000"/>
                  </a:schemeClr>
                </a:solidFill>
              </a:defRPr>
            </a:lvl1pPr>
          </a:lstStyle>
          <a:p>
            <a:fld id="{E03914B1-26AD-46DA-B00E-13D432443AAA}" type="datetime1">
              <a:rPr lang="cs-CZ" smtClean="0"/>
              <a:t>23.04.2018</a:t>
            </a:fld>
            <a:endParaRPr lang="cs-CZ"/>
          </a:p>
        </p:txBody>
      </p:sp>
      <p:sp>
        <p:nvSpPr>
          <p:cNvPr id="5" name="Zástupný symbol pro zápatí 4"/>
          <p:cNvSpPr>
            <a:spLocks noGrp="1"/>
          </p:cNvSpPr>
          <p:nvPr>
            <p:ph type="ftr" sz="quarter" idx="11"/>
          </p:nvPr>
        </p:nvSpPr>
        <p:spPr/>
        <p:txBody>
          <a:bodyPr/>
          <a:lstStyle>
            <a:lvl1pPr>
              <a:defRPr b="0">
                <a:solidFill>
                  <a:schemeClr val="tx1">
                    <a:lumMod val="65000"/>
                    <a:lumOff val="35000"/>
                  </a:schemeClr>
                </a:solidFill>
              </a:defRPr>
            </a:lvl1pPr>
          </a:lstStyle>
          <a:p>
            <a:r>
              <a:rPr lang="cs-CZ" smtClean="0"/>
              <a:t>Medistyl</a:t>
            </a:r>
            <a:endParaRPr lang="cs-CZ"/>
          </a:p>
        </p:txBody>
      </p:sp>
      <p:sp>
        <p:nvSpPr>
          <p:cNvPr id="6" name="Zástupný symbol pro číslo snímku 5"/>
          <p:cNvSpPr>
            <a:spLocks noGrp="1"/>
          </p:cNvSpPr>
          <p:nvPr>
            <p:ph type="sldNum" sz="quarter" idx="12"/>
          </p:nvPr>
        </p:nvSpPr>
        <p:spPr/>
        <p:txBody>
          <a:bodyPr/>
          <a:lstStyle>
            <a:lvl1pPr>
              <a:defRPr b="0">
                <a:solidFill>
                  <a:schemeClr val="tx1">
                    <a:lumMod val="65000"/>
                    <a:lumOff val="35000"/>
                  </a:schemeClr>
                </a:solidFill>
              </a:defRPr>
            </a:lvl1pPr>
          </a:lstStyle>
          <a:p>
            <a:fld id="{4C62AE93-4306-4DC8-9439-4E9231548A66}" type="slidenum">
              <a:rPr lang="cs-CZ" smtClean="0"/>
              <a:pPr/>
              <a:t>‹#›</a:t>
            </a:fld>
            <a:endParaRPr lang="cs-CZ"/>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0479"/>
          <a:stretch/>
        </p:blipFill>
        <p:spPr>
          <a:xfrm>
            <a:off x="6442924" y="260649"/>
            <a:ext cx="2449555" cy="1368152"/>
          </a:xfrm>
          <a:prstGeom prst="rect">
            <a:avLst/>
          </a:prstGeom>
        </p:spPr>
      </p:pic>
    </p:spTree>
    <p:extLst>
      <p:ext uri="{BB962C8B-B14F-4D97-AF65-F5344CB8AC3E}">
        <p14:creationId xmlns:p14="http://schemas.microsoft.com/office/powerpoint/2010/main" val="358559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solidFill>
                  <a:schemeClr val="tx1">
                    <a:lumMod val="85000"/>
                    <a:lumOff val="15000"/>
                  </a:schemeClr>
                </a:solidFill>
              </a:defRPr>
            </a:lvl1pPr>
          </a:lstStyle>
          <a:p>
            <a:r>
              <a:rPr lang="cs-CZ" dirty="0" smtClean="0"/>
              <a:t>Kliknutím lze upravit styl.</a:t>
            </a:r>
            <a:endParaRPr lang="cs-CZ" dirty="0"/>
          </a:p>
        </p:txBody>
      </p:sp>
      <p:sp>
        <p:nvSpPr>
          <p:cNvPr id="3" name="Zástupný symbol pro obsah 2"/>
          <p:cNvSpPr>
            <a:spLocks noGrp="1"/>
          </p:cNvSpPr>
          <p:nvPr>
            <p:ph idx="1"/>
          </p:nvPr>
        </p:nvSpPr>
        <p:spPr>
          <a:xfrm>
            <a:off x="3575050" y="273050"/>
            <a:ext cx="5111750" cy="5853113"/>
          </a:xfrm>
        </p:spPr>
        <p:txBody>
          <a:bodyPr/>
          <a:lstStyle>
            <a:lvl1pPr>
              <a:defRPr sz="2400">
                <a:solidFill>
                  <a:srgbClr val="0070C0"/>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lvl4pPr>
            <a:lvl5pPr>
              <a:defRPr sz="2000"/>
            </a:lvl5pPr>
            <a:lvl6pPr>
              <a:defRPr sz="2000"/>
            </a:lvl6pPr>
            <a:lvl7pPr>
              <a:defRPr sz="2000"/>
            </a:lvl7pPr>
            <a:lvl8pPr>
              <a:defRPr sz="2000"/>
            </a:lvl8pPr>
            <a:lvl9pPr>
              <a:defRPr sz="20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Kliknutím lze upravit styly předlohy textu.</a:t>
            </a:r>
          </a:p>
        </p:txBody>
      </p:sp>
      <p:sp>
        <p:nvSpPr>
          <p:cNvPr id="5" name="Zástupný symbol pro datum 4"/>
          <p:cNvSpPr>
            <a:spLocks noGrp="1"/>
          </p:cNvSpPr>
          <p:nvPr>
            <p:ph type="dt" sz="half" idx="10"/>
          </p:nvPr>
        </p:nvSpPr>
        <p:spPr/>
        <p:txBody>
          <a:bodyPr/>
          <a:lstStyle/>
          <a:p>
            <a:fld id="{98BE9127-6B5B-4440-89EC-2EFA7B0510D1}" type="datetime1">
              <a:rPr lang="cs-CZ" smtClean="0"/>
              <a:t>23.04.2018</a:t>
            </a:fld>
            <a:endParaRPr lang="cs-CZ"/>
          </a:p>
        </p:txBody>
      </p:sp>
      <p:sp>
        <p:nvSpPr>
          <p:cNvPr id="6" name="Zástupný symbol pro zápatí 5"/>
          <p:cNvSpPr>
            <a:spLocks noGrp="1"/>
          </p:cNvSpPr>
          <p:nvPr>
            <p:ph type="ftr" sz="quarter" idx="11"/>
          </p:nvPr>
        </p:nvSpPr>
        <p:spPr/>
        <p:txBody>
          <a:bodyPr/>
          <a:lstStyle/>
          <a:p>
            <a:r>
              <a:rPr lang="cs-CZ" smtClean="0"/>
              <a:t>Medistyl</a:t>
            </a:r>
            <a:endParaRPr lang="cs-CZ"/>
          </a:p>
        </p:txBody>
      </p:sp>
      <p:sp>
        <p:nvSpPr>
          <p:cNvPr id="7" name="Zástupný symbol pro číslo snímku 6"/>
          <p:cNvSpPr>
            <a:spLocks noGrp="1"/>
          </p:cNvSpPr>
          <p:nvPr>
            <p:ph type="sldNum" sz="quarter" idx="12"/>
          </p:nvPr>
        </p:nvSpPr>
        <p:spPr/>
        <p:txBody>
          <a:bodyPr/>
          <a:lstStyle/>
          <a:p>
            <a:fld id="{4C62AE93-4306-4DC8-9439-4E9231548A66}" type="slidenum">
              <a:rPr lang="cs-CZ" smtClean="0"/>
              <a:t>‹#›</a:t>
            </a:fld>
            <a:endParaRPr lang="cs-CZ"/>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02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dirty="0" smtClean="0"/>
              <a:t>Kliknutím lze upravit styl.</a:t>
            </a:r>
            <a:endParaRPr lang="cs-CZ" dirty="0"/>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477FD44-C8F6-4F0F-8F36-EC051F93768F}" type="datetime1">
              <a:rPr lang="cs-CZ" smtClean="0"/>
              <a:t>23.04.2018</a:t>
            </a:fld>
            <a:endParaRPr lang="cs-CZ"/>
          </a:p>
        </p:txBody>
      </p:sp>
      <p:sp>
        <p:nvSpPr>
          <p:cNvPr id="6" name="Zástupný symbol pro zápatí 5"/>
          <p:cNvSpPr>
            <a:spLocks noGrp="1"/>
          </p:cNvSpPr>
          <p:nvPr>
            <p:ph type="ftr" sz="quarter" idx="11"/>
          </p:nvPr>
        </p:nvSpPr>
        <p:spPr/>
        <p:txBody>
          <a:bodyPr/>
          <a:lstStyle/>
          <a:p>
            <a:r>
              <a:rPr lang="cs-CZ" smtClean="0"/>
              <a:t>Medistyl</a:t>
            </a:r>
            <a:endParaRPr lang="cs-CZ"/>
          </a:p>
        </p:txBody>
      </p:sp>
      <p:sp>
        <p:nvSpPr>
          <p:cNvPr id="7" name="Zástupný symbol pro číslo snímku 6"/>
          <p:cNvSpPr>
            <a:spLocks noGrp="1"/>
          </p:cNvSpPr>
          <p:nvPr>
            <p:ph type="sldNum" sz="quarter" idx="12"/>
          </p:nvPr>
        </p:nvSpPr>
        <p:spPr/>
        <p:txBody>
          <a:bodyPr/>
          <a:lstStyle/>
          <a:p>
            <a:fld id="{4C62AE93-4306-4DC8-9439-4E9231548A66}" type="slidenum">
              <a:rPr lang="cs-CZ" smtClean="0"/>
              <a:t>‹#›</a:t>
            </a:fld>
            <a:endParaRPr lang="cs-CZ"/>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65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C552E2-3B4A-4001-9D2D-EF44F07AF2EC}" type="datetime1">
              <a:rPr lang="cs-CZ" smtClean="0"/>
              <a:t>23.04.2018</a:t>
            </a:fld>
            <a:endParaRPr lang="cs-CZ"/>
          </a:p>
        </p:txBody>
      </p:sp>
      <p:sp>
        <p:nvSpPr>
          <p:cNvPr id="5" name="Zástupný symbol pro zápatí 4"/>
          <p:cNvSpPr>
            <a:spLocks noGrp="1"/>
          </p:cNvSpPr>
          <p:nvPr>
            <p:ph type="ftr" sz="quarter" idx="11"/>
          </p:nvPr>
        </p:nvSpPr>
        <p:spPr/>
        <p:txBody>
          <a:bodyPr/>
          <a:lstStyle/>
          <a:p>
            <a:r>
              <a:rPr lang="cs-CZ" smtClean="0"/>
              <a:t>Medistyl</a:t>
            </a:r>
            <a:endParaRPr lang="cs-CZ"/>
          </a:p>
        </p:txBody>
      </p:sp>
      <p:sp>
        <p:nvSpPr>
          <p:cNvPr id="6" name="Zástupný symbol pro číslo snímku 5"/>
          <p:cNvSpPr>
            <a:spLocks noGrp="1"/>
          </p:cNvSpPr>
          <p:nvPr>
            <p:ph type="sldNum" sz="quarter" idx="12"/>
          </p:nvPr>
        </p:nvSpPr>
        <p:spPr/>
        <p:txBody>
          <a:bodyPr/>
          <a:lstStyle/>
          <a:p>
            <a:fld id="{4C62AE93-4306-4DC8-9439-4E9231548A66}" type="slidenum">
              <a:rPr lang="cs-CZ" smtClean="0"/>
              <a:t>‹#›</a:t>
            </a:fld>
            <a:endParaRPr lang="cs-CZ"/>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495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44C6E0-8B83-42FF-B616-242E8FF5F16C}" type="datetime1">
              <a:rPr lang="cs-CZ" smtClean="0"/>
              <a:t>23.04.2018</a:t>
            </a:fld>
            <a:endParaRPr lang="cs-CZ"/>
          </a:p>
        </p:txBody>
      </p:sp>
      <p:sp>
        <p:nvSpPr>
          <p:cNvPr id="5" name="Zástupný symbol pro zápatí 4"/>
          <p:cNvSpPr>
            <a:spLocks noGrp="1"/>
          </p:cNvSpPr>
          <p:nvPr>
            <p:ph type="ftr" sz="quarter" idx="11"/>
          </p:nvPr>
        </p:nvSpPr>
        <p:spPr/>
        <p:txBody>
          <a:bodyPr/>
          <a:lstStyle/>
          <a:p>
            <a:r>
              <a:rPr lang="cs-CZ" smtClean="0"/>
              <a:t>Medistyl</a:t>
            </a:r>
            <a:endParaRPr lang="cs-CZ"/>
          </a:p>
        </p:txBody>
      </p:sp>
      <p:sp>
        <p:nvSpPr>
          <p:cNvPr id="6" name="Zástupný symbol pro číslo snímku 5"/>
          <p:cNvSpPr>
            <a:spLocks noGrp="1"/>
          </p:cNvSpPr>
          <p:nvPr>
            <p:ph type="sldNum" sz="quarter" idx="12"/>
          </p:nvPr>
        </p:nvSpPr>
        <p:spPr/>
        <p:txBody>
          <a:bodyPr/>
          <a:lstStyle/>
          <a:p>
            <a:fld id="{4C62AE93-4306-4DC8-9439-4E9231548A66}" type="slidenum">
              <a:rPr lang="cs-CZ" smtClean="0"/>
              <a:t>‹#›</a:t>
            </a:fld>
            <a:endParaRPr lang="cs-CZ"/>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84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ěžný snímek">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6995120" cy="720080"/>
          </a:xfrm>
        </p:spPr>
        <p:txBody>
          <a:bodyPr anchor="t">
            <a:noAutofit/>
          </a:bodyPr>
          <a:lstStyle>
            <a:lvl1pPr algn="l">
              <a:defRPr sz="3200">
                <a:solidFill>
                  <a:schemeClr val="tx1">
                    <a:lumMod val="75000"/>
                    <a:lumOff val="25000"/>
                  </a:schemeClr>
                </a:solidFill>
                <a:effectLst>
                  <a:outerShdw blurRad="38100" dist="38100" dir="2700000" algn="tl">
                    <a:srgbClr val="000000">
                      <a:alpha val="43137"/>
                    </a:srgbClr>
                  </a:outerShdw>
                </a:effectLst>
              </a:defRPr>
            </a:lvl1pPr>
          </a:lstStyle>
          <a:p>
            <a:r>
              <a:rPr lang="cs-CZ" dirty="0" smtClean="0"/>
              <a:t>Kliknutím lze upravit styl.</a:t>
            </a:r>
            <a:endParaRPr lang="cs-CZ" dirty="0"/>
          </a:p>
        </p:txBody>
      </p:sp>
      <p:sp>
        <p:nvSpPr>
          <p:cNvPr id="3" name="Zástupný symbol pro obsah 2"/>
          <p:cNvSpPr>
            <a:spLocks noGrp="1"/>
          </p:cNvSpPr>
          <p:nvPr>
            <p:ph idx="1"/>
          </p:nvPr>
        </p:nvSpPr>
        <p:spPr>
          <a:xfrm>
            <a:off x="457200" y="1196752"/>
            <a:ext cx="8229600" cy="5184576"/>
          </a:xfrm>
        </p:spPr>
        <p:txBody>
          <a:bodyPr/>
          <a:lstStyle>
            <a:lvl1pPr>
              <a:defRPr sz="2400">
                <a:solidFill>
                  <a:srgbClr val="0070C0"/>
                </a:solidFill>
              </a:defRPr>
            </a:lvl1pPr>
            <a:lvl2pPr>
              <a:defRPr sz="2200">
                <a:solidFill>
                  <a:schemeClr val="tx1">
                    <a:lumMod val="75000"/>
                    <a:lumOff val="25000"/>
                  </a:schemeClr>
                </a:solidFill>
              </a:defRPr>
            </a:lvl2pPr>
            <a:lvl3pPr marL="1143000" indent="-228600">
              <a:buFont typeface="Calibri" pitchFamily="34" charset="0"/>
              <a:buChar char="–"/>
              <a:defRPr sz="2200">
                <a:solidFill>
                  <a:schemeClr val="tx1">
                    <a:lumMod val="75000"/>
                    <a:lumOff val="25000"/>
                  </a:schemeClr>
                </a:solidFill>
              </a:defRPr>
            </a:lvl3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a:xfrm>
            <a:off x="457200" y="6453336"/>
            <a:ext cx="2133600" cy="365125"/>
          </a:xfrm>
        </p:spPr>
        <p:txBody>
          <a:bodyPr/>
          <a:lstStyle>
            <a:lvl1pPr>
              <a:defRPr>
                <a:solidFill>
                  <a:schemeClr val="bg1"/>
                </a:solidFill>
              </a:defRPr>
            </a:lvl1pPr>
          </a:lstStyle>
          <a:p>
            <a:fld id="{3DBF5D57-9F67-4735-B408-BBF7FCD5C72C}" type="datetime1">
              <a:rPr lang="cs-CZ" smtClean="0"/>
              <a:t>23.04.2018</a:t>
            </a:fld>
            <a:endParaRPr lang="cs-CZ"/>
          </a:p>
        </p:txBody>
      </p:sp>
      <p:sp>
        <p:nvSpPr>
          <p:cNvPr id="5" name="Zástupný symbol pro zápatí 4"/>
          <p:cNvSpPr>
            <a:spLocks noGrp="1"/>
          </p:cNvSpPr>
          <p:nvPr>
            <p:ph type="ftr" sz="quarter" idx="11"/>
          </p:nvPr>
        </p:nvSpPr>
        <p:spPr>
          <a:xfrm>
            <a:off x="5852864" y="6448251"/>
            <a:ext cx="2895600" cy="365125"/>
          </a:xfrm>
        </p:spPr>
        <p:txBody>
          <a:bodyPr/>
          <a:lstStyle>
            <a:lvl1pPr>
              <a:defRPr>
                <a:solidFill>
                  <a:schemeClr val="bg1"/>
                </a:solidFill>
              </a:defRPr>
            </a:lvl1pPr>
          </a:lstStyle>
          <a:p>
            <a:r>
              <a:rPr lang="cs-CZ" smtClean="0"/>
              <a:t>Medistyl</a:t>
            </a:r>
            <a:endParaRPr lang="cs-CZ"/>
          </a:p>
        </p:txBody>
      </p:sp>
      <p:sp>
        <p:nvSpPr>
          <p:cNvPr id="6" name="Zástupný symbol pro číslo snímku 5"/>
          <p:cNvSpPr>
            <a:spLocks noGrp="1"/>
          </p:cNvSpPr>
          <p:nvPr>
            <p:ph type="sldNum" sz="quarter" idx="12"/>
          </p:nvPr>
        </p:nvSpPr>
        <p:spPr>
          <a:xfrm>
            <a:off x="3374504" y="6453336"/>
            <a:ext cx="2133600" cy="365125"/>
          </a:xfrm>
        </p:spPr>
        <p:txBody>
          <a:bodyPr/>
          <a:lstStyle>
            <a:lvl1pPr>
              <a:defRPr>
                <a:solidFill>
                  <a:schemeClr val="bg1"/>
                </a:solidFill>
              </a:defRPr>
            </a:lvl1pPr>
          </a:lstStyle>
          <a:p>
            <a:fld id="{4C62AE93-4306-4DC8-9439-4E9231548A66}" type="slidenum">
              <a:rPr lang="cs-CZ" smtClean="0"/>
              <a:pPr/>
              <a:t>‹#›</a:t>
            </a:fld>
            <a:endParaRPr lang="cs-CZ"/>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ázek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45" t="5690" r="14995" b="5667"/>
          <a:stretch/>
        </p:blipFill>
        <p:spPr>
          <a:xfrm>
            <a:off x="7674772" y="222557"/>
            <a:ext cx="1282329" cy="830179"/>
          </a:xfrm>
          <a:prstGeom prst="rect">
            <a:avLst/>
          </a:prstGeom>
        </p:spPr>
      </p:pic>
    </p:spTree>
    <p:extLst>
      <p:ext uri="{BB962C8B-B14F-4D97-AF65-F5344CB8AC3E}">
        <p14:creationId xmlns:p14="http://schemas.microsoft.com/office/powerpoint/2010/main" val="175400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Poslední snímek">
    <p:spTree>
      <p:nvGrpSpPr>
        <p:cNvPr id="1" name=""/>
        <p:cNvGrpSpPr/>
        <p:nvPr/>
      </p:nvGrpSpPr>
      <p:grpSpPr>
        <a:xfrm>
          <a:off x="0" y="0"/>
          <a:ext cx="0" cy="0"/>
          <a:chOff x="0" y="0"/>
          <a:chExt cx="0" cy="0"/>
        </a:xfrm>
      </p:grpSpPr>
      <p:sp>
        <p:nvSpPr>
          <p:cNvPr id="2" name="Nadpis 1"/>
          <p:cNvSpPr>
            <a:spLocks noGrp="1"/>
          </p:cNvSpPr>
          <p:nvPr>
            <p:ph type="title"/>
          </p:nvPr>
        </p:nvSpPr>
        <p:spPr>
          <a:xfrm>
            <a:off x="683568" y="1803028"/>
            <a:ext cx="7772400" cy="1362075"/>
          </a:xfrm>
        </p:spPr>
        <p:txBody>
          <a:bodyPr anchor="ctr">
            <a:normAutofit/>
          </a:bodyPr>
          <a:lstStyle>
            <a:lvl1pPr algn="l">
              <a:defRPr sz="3200" b="0" cap="all">
                <a:solidFill>
                  <a:schemeClr val="tx1">
                    <a:lumMod val="85000"/>
                    <a:lumOff val="15000"/>
                  </a:schemeClr>
                </a:solidFill>
              </a:defRPr>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722313" y="3368973"/>
            <a:ext cx="7772400" cy="2940347"/>
          </a:xfrm>
        </p:spPr>
        <p:txBody>
          <a:bodyPr anchor="t"/>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smtClean="0"/>
              <a:t>Kliknutím lze upravit styly předlohy textu.</a:t>
            </a: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Obrázek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45" t="5690" r="14995" b="5667"/>
          <a:stretch/>
        </p:blipFill>
        <p:spPr>
          <a:xfrm>
            <a:off x="7007414" y="222557"/>
            <a:ext cx="1949688" cy="1262227"/>
          </a:xfrm>
          <a:prstGeom prst="rect">
            <a:avLst/>
          </a:prstGeom>
        </p:spPr>
      </p:pic>
    </p:spTree>
    <p:extLst>
      <p:ext uri="{BB962C8B-B14F-4D97-AF65-F5344CB8AC3E}">
        <p14:creationId xmlns:p14="http://schemas.microsoft.com/office/powerpoint/2010/main" val="26208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oslední snímek_Adresa">
    <p:spTree>
      <p:nvGrpSpPr>
        <p:cNvPr id="1" name=""/>
        <p:cNvGrpSpPr/>
        <p:nvPr/>
      </p:nvGrpSpPr>
      <p:grpSpPr>
        <a:xfrm>
          <a:off x="0" y="0"/>
          <a:ext cx="0" cy="0"/>
          <a:chOff x="0" y="0"/>
          <a:chExt cx="0" cy="0"/>
        </a:xfrm>
      </p:grpSpPr>
      <p:sp>
        <p:nvSpPr>
          <p:cNvPr id="2" name="Nadpis 1"/>
          <p:cNvSpPr>
            <a:spLocks noGrp="1"/>
          </p:cNvSpPr>
          <p:nvPr>
            <p:ph type="title"/>
          </p:nvPr>
        </p:nvSpPr>
        <p:spPr>
          <a:xfrm>
            <a:off x="683568" y="1803028"/>
            <a:ext cx="7772400" cy="1362075"/>
          </a:xfrm>
        </p:spPr>
        <p:txBody>
          <a:bodyPr anchor="ctr">
            <a:normAutofit/>
          </a:bodyPr>
          <a:lstStyle>
            <a:lvl1pPr algn="l">
              <a:defRPr sz="3200" b="0" cap="all">
                <a:solidFill>
                  <a:schemeClr val="tx1">
                    <a:lumMod val="85000"/>
                    <a:lumOff val="15000"/>
                  </a:schemeClr>
                </a:solidFill>
              </a:defRPr>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722313" y="3368973"/>
            <a:ext cx="7772400" cy="2292275"/>
          </a:xfrm>
        </p:spPr>
        <p:txBody>
          <a:bodyPr anchor="t"/>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smtClean="0"/>
              <a:t>Kliknutím lze upravit styly předlohy textu.</a:t>
            </a:r>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45" t="5690" r="14995" b="5667"/>
          <a:stretch/>
        </p:blipFill>
        <p:spPr>
          <a:xfrm>
            <a:off x="7007414" y="222557"/>
            <a:ext cx="1949688" cy="1262227"/>
          </a:xfrm>
          <a:prstGeom prst="rect">
            <a:avLst/>
          </a:prstGeom>
        </p:spPr>
      </p:pic>
      <p:sp>
        <p:nvSpPr>
          <p:cNvPr id="4" name="TextovéPole 3"/>
          <p:cNvSpPr txBox="1"/>
          <p:nvPr userDrawn="1"/>
        </p:nvSpPr>
        <p:spPr>
          <a:xfrm>
            <a:off x="323528" y="5805264"/>
            <a:ext cx="2016224" cy="830997"/>
          </a:xfrm>
          <a:prstGeom prst="rect">
            <a:avLst/>
          </a:prstGeom>
          <a:noFill/>
        </p:spPr>
        <p:txBody>
          <a:bodyPr wrap="square" rtlCol="0">
            <a:spAutoFit/>
          </a:bodyPr>
          <a:lstStyle/>
          <a:p>
            <a:r>
              <a:rPr lang="cs-CZ" sz="1600" dirty="0" smtClean="0">
                <a:solidFill>
                  <a:schemeClr val="tx1">
                    <a:lumMod val="75000"/>
                    <a:lumOff val="25000"/>
                  </a:schemeClr>
                </a:solidFill>
              </a:rPr>
              <a:t>MEDISTYL, spol. s r.o.</a:t>
            </a:r>
            <a:br>
              <a:rPr lang="cs-CZ" sz="1600" dirty="0" smtClean="0">
                <a:solidFill>
                  <a:schemeClr val="tx1">
                    <a:lumMod val="75000"/>
                    <a:lumOff val="25000"/>
                  </a:schemeClr>
                </a:solidFill>
              </a:rPr>
            </a:br>
            <a:r>
              <a:rPr lang="cs-CZ" sz="1600" dirty="0" smtClean="0">
                <a:solidFill>
                  <a:schemeClr val="tx1">
                    <a:lumMod val="75000"/>
                    <a:lumOff val="25000"/>
                  </a:schemeClr>
                </a:solidFill>
              </a:rPr>
              <a:t>Michelská 12a/18</a:t>
            </a:r>
            <a:br>
              <a:rPr lang="cs-CZ" sz="1600" dirty="0" smtClean="0">
                <a:solidFill>
                  <a:schemeClr val="tx1">
                    <a:lumMod val="75000"/>
                    <a:lumOff val="25000"/>
                  </a:schemeClr>
                </a:solidFill>
              </a:rPr>
            </a:br>
            <a:r>
              <a:rPr lang="cs-CZ" sz="1600" dirty="0" smtClean="0">
                <a:solidFill>
                  <a:schemeClr val="tx1">
                    <a:lumMod val="75000"/>
                    <a:lumOff val="25000"/>
                  </a:schemeClr>
                </a:solidFill>
              </a:rPr>
              <a:t>140 00 Praha 4</a:t>
            </a:r>
            <a:endParaRPr lang="cs-CZ" sz="1600" dirty="0">
              <a:solidFill>
                <a:schemeClr val="tx1">
                  <a:lumMod val="75000"/>
                  <a:lumOff val="25000"/>
                </a:schemeClr>
              </a:solidFill>
            </a:endParaRPr>
          </a:p>
        </p:txBody>
      </p:sp>
      <p:sp>
        <p:nvSpPr>
          <p:cNvPr id="9" name="TextovéPole 8"/>
          <p:cNvSpPr txBox="1"/>
          <p:nvPr userDrawn="1"/>
        </p:nvSpPr>
        <p:spPr>
          <a:xfrm>
            <a:off x="3563888" y="6297707"/>
            <a:ext cx="1813683" cy="338554"/>
          </a:xfrm>
          <a:prstGeom prst="rect">
            <a:avLst/>
          </a:prstGeom>
          <a:noFill/>
        </p:spPr>
        <p:txBody>
          <a:bodyPr wrap="square" rtlCol="0">
            <a:spAutoFit/>
          </a:bodyPr>
          <a:lstStyle/>
          <a:p>
            <a:pPr algn="ctr"/>
            <a:r>
              <a:rPr lang="cs-CZ" sz="1600" dirty="0" smtClean="0">
                <a:solidFill>
                  <a:schemeClr val="tx1">
                    <a:lumMod val="75000"/>
                    <a:lumOff val="25000"/>
                  </a:schemeClr>
                </a:solidFill>
              </a:rPr>
              <a:t>www.medistyl.cz</a:t>
            </a:r>
            <a:endParaRPr lang="cs-CZ" sz="1600" dirty="0">
              <a:solidFill>
                <a:schemeClr val="tx1">
                  <a:lumMod val="75000"/>
                  <a:lumOff val="25000"/>
                </a:schemeClr>
              </a:solidFill>
            </a:endParaRPr>
          </a:p>
        </p:txBody>
      </p:sp>
      <p:sp>
        <p:nvSpPr>
          <p:cNvPr id="10" name="TextovéPole 9"/>
          <p:cNvSpPr txBox="1"/>
          <p:nvPr userDrawn="1"/>
        </p:nvSpPr>
        <p:spPr>
          <a:xfrm>
            <a:off x="6588224" y="6051486"/>
            <a:ext cx="2232248" cy="584775"/>
          </a:xfrm>
          <a:prstGeom prst="rect">
            <a:avLst/>
          </a:prstGeom>
          <a:noFill/>
        </p:spPr>
        <p:txBody>
          <a:bodyPr wrap="square" rtlCol="0">
            <a:spAutoFit/>
          </a:bodyPr>
          <a:lstStyle/>
          <a:p>
            <a:pPr algn="r"/>
            <a:r>
              <a:rPr lang="cs-CZ" sz="1600" dirty="0" smtClean="0">
                <a:solidFill>
                  <a:schemeClr val="tx1">
                    <a:lumMod val="75000"/>
                    <a:lumOff val="25000"/>
                  </a:schemeClr>
                </a:solidFill>
              </a:rPr>
              <a:t>Tel: +420 241 492 692</a:t>
            </a:r>
            <a:br>
              <a:rPr lang="cs-CZ" sz="1600" dirty="0" smtClean="0">
                <a:solidFill>
                  <a:schemeClr val="tx1">
                    <a:lumMod val="75000"/>
                    <a:lumOff val="25000"/>
                  </a:schemeClr>
                </a:solidFill>
              </a:rPr>
            </a:br>
            <a:r>
              <a:rPr lang="cs-CZ" sz="1600" dirty="0" smtClean="0">
                <a:solidFill>
                  <a:schemeClr val="tx1">
                    <a:lumMod val="75000"/>
                    <a:lumOff val="25000"/>
                  </a:schemeClr>
                </a:solidFill>
              </a:rPr>
              <a:t>Fax: +420 241 492 651</a:t>
            </a:r>
            <a:endParaRPr lang="cs-CZ" sz="1600" dirty="0">
              <a:solidFill>
                <a:schemeClr val="tx1">
                  <a:lumMod val="75000"/>
                  <a:lumOff val="25000"/>
                </a:schemeClr>
              </a:solidFill>
            </a:endParaRPr>
          </a:p>
        </p:txBody>
      </p:sp>
    </p:spTree>
    <p:extLst>
      <p:ext uri="{BB962C8B-B14F-4D97-AF65-F5344CB8AC3E}">
        <p14:creationId xmlns:p14="http://schemas.microsoft.com/office/powerpoint/2010/main" val="109645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6995120" cy="706090"/>
          </a:xfrm>
        </p:spPr>
        <p:txBody>
          <a:bodyPr anchor="t">
            <a:normAutofit/>
          </a:bodyPr>
          <a:lstStyle>
            <a:lvl1pPr algn="l">
              <a:defRPr sz="3200">
                <a:solidFill>
                  <a:schemeClr val="tx1">
                    <a:lumMod val="75000"/>
                    <a:lumOff val="25000"/>
                  </a:schemeClr>
                </a:solidFill>
                <a:effectLst>
                  <a:outerShdw blurRad="38100" dist="38100" dir="2700000" algn="tl">
                    <a:srgbClr val="000000">
                      <a:alpha val="43137"/>
                    </a:srgbClr>
                  </a:outerShdw>
                </a:effectLst>
              </a:defRPr>
            </a:lvl1pPr>
          </a:lstStyle>
          <a:p>
            <a:r>
              <a:rPr lang="cs-CZ" dirty="0" smtClean="0"/>
              <a:t>Kliknutím lze upravit styl.</a:t>
            </a:r>
            <a:endParaRPr lang="cs-CZ" dirty="0"/>
          </a:p>
        </p:txBody>
      </p:sp>
      <p:sp>
        <p:nvSpPr>
          <p:cNvPr id="5" name="Zástupný symbol pro datum 4"/>
          <p:cNvSpPr>
            <a:spLocks noGrp="1"/>
          </p:cNvSpPr>
          <p:nvPr>
            <p:ph type="dt" sz="half" idx="10"/>
          </p:nvPr>
        </p:nvSpPr>
        <p:spPr/>
        <p:txBody>
          <a:bodyPr/>
          <a:lstStyle/>
          <a:p>
            <a:fld id="{BB08CA74-7622-4752-8DA8-B6FBF7919E8B}" type="datetime1">
              <a:rPr lang="cs-CZ" smtClean="0"/>
              <a:t>23.04.2018</a:t>
            </a:fld>
            <a:endParaRPr lang="cs-CZ"/>
          </a:p>
        </p:txBody>
      </p:sp>
      <p:sp>
        <p:nvSpPr>
          <p:cNvPr id="6" name="Zástupný symbol pro zápatí 5"/>
          <p:cNvSpPr>
            <a:spLocks noGrp="1"/>
          </p:cNvSpPr>
          <p:nvPr>
            <p:ph type="ftr" sz="quarter" idx="11"/>
          </p:nvPr>
        </p:nvSpPr>
        <p:spPr/>
        <p:txBody>
          <a:bodyPr/>
          <a:lstStyle/>
          <a:p>
            <a:r>
              <a:rPr lang="cs-CZ" smtClean="0"/>
              <a:t>Medistyl</a:t>
            </a:r>
            <a:endParaRPr lang="cs-CZ"/>
          </a:p>
        </p:txBody>
      </p:sp>
      <p:sp>
        <p:nvSpPr>
          <p:cNvPr id="7" name="Zástupný symbol pro číslo snímku 6"/>
          <p:cNvSpPr>
            <a:spLocks noGrp="1"/>
          </p:cNvSpPr>
          <p:nvPr>
            <p:ph type="sldNum" sz="quarter" idx="12"/>
          </p:nvPr>
        </p:nvSpPr>
        <p:spPr/>
        <p:txBody>
          <a:bodyPr/>
          <a:lstStyle/>
          <a:p>
            <a:fld id="{4C62AE93-4306-4DC8-9439-4E9231548A66}" type="slidenum">
              <a:rPr lang="cs-CZ" smtClean="0"/>
              <a:t>‹#›</a:t>
            </a:fld>
            <a:endParaRPr lang="cs-CZ"/>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45" t="5690" r="14995" b="5667"/>
          <a:stretch/>
        </p:blipFill>
        <p:spPr>
          <a:xfrm>
            <a:off x="7674772" y="222557"/>
            <a:ext cx="1282329" cy="830179"/>
          </a:xfrm>
          <a:prstGeom prst="rect">
            <a:avLst/>
          </a:prstGeom>
        </p:spPr>
      </p:pic>
      <p:sp>
        <p:nvSpPr>
          <p:cNvPr id="10" name="Zástupný symbol pro obsah 2"/>
          <p:cNvSpPr>
            <a:spLocks noGrp="1"/>
          </p:cNvSpPr>
          <p:nvPr>
            <p:ph idx="13"/>
          </p:nvPr>
        </p:nvSpPr>
        <p:spPr>
          <a:xfrm>
            <a:off x="457200" y="1340769"/>
            <a:ext cx="4042792" cy="4968552"/>
          </a:xfrm>
        </p:spPr>
        <p:txBody>
          <a:bodyPr/>
          <a:lstStyle>
            <a:lvl1pPr>
              <a:defRPr sz="2400">
                <a:solidFill>
                  <a:srgbClr val="0070C0"/>
                </a:solidFill>
              </a:defRPr>
            </a:lvl1pPr>
            <a:lvl2pPr>
              <a:defRPr sz="2200">
                <a:solidFill>
                  <a:schemeClr val="tx1">
                    <a:lumMod val="75000"/>
                    <a:lumOff val="25000"/>
                  </a:schemeClr>
                </a:solidFill>
              </a:defRPr>
            </a:lvl2pPr>
            <a:lvl3pPr marL="1143000" indent="-228600">
              <a:buFont typeface="Calibri" pitchFamily="34" charset="0"/>
              <a:buChar char="–"/>
              <a:defRPr sz="2200">
                <a:solidFill>
                  <a:schemeClr val="tx1">
                    <a:lumMod val="75000"/>
                    <a:lumOff val="25000"/>
                  </a:schemeClr>
                </a:solidFill>
              </a:defRPr>
            </a:lvl3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1" name="Zástupný symbol pro obsah 2"/>
          <p:cNvSpPr>
            <a:spLocks noGrp="1"/>
          </p:cNvSpPr>
          <p:nvPr>
            <p:ph idx="14"/>
          </p:nvPr>
        </p:nvSpPr>
        <p:spPr>
          <a:xfrm>
            <a:off x="4705672" y="1340769"/>
            <a:ext cx="4042792" cy="4968552"/>
          </a:xfrm>
        </p:spPr>
        <p:txBody>
          <a:bodyPr/>
          <a:lstStyle>
            <a:lvl1pPr>
              <a:defRPr sz="2400">
                <a:solidFill>
                  <a:srgbClr val="0070C0"/>
                </a:solidFill>
              </a:defRPr>
            </a:lvl1pPr>
            <a:lvl2pPr>
              <a:defRPr sz="2200">
                <a:solidFill>
                  <a:schemeClr val="tx1">
                    <a:lumMod val="75000"/>
                    <a:lumOff val="25000"/>
                  </a:schemeClr>
                </a:solidFill>
              </a:defRPr>
            </a:lvl2pPr>
            <a:lvl3pPr marL="1143000" indent="-228600">
              <a:buFont typeface="Calibri" pitchFamily="34" charset="0"/>
              <a:buChar char="–"/>
              <a:defRPr sz="2200">
                <a:solidFill>
                  <a:schemeClr val="tx1">
                    <a:lumMod val="75000"/>
                    <a:lumOff val="25000"/>
                  </a:schemeClr>
                </a:solidFill>
              </a:defRPr>
            </a:lvl3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214740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6995120" cy="648072"/>
          </a:xfrm>
        </p:spPr>
        <p:txBody>
          <a:bodyPr anchor="t">
            <a:normAutofit/>
          </a:bodyPr>
          <a:lstStyle>
            <a:lvl1pPr algn="l">
              <a:defRPr sz="3200">
                <a:solidFill>
                  <a:schemeClr val="tx1">
                    <a:lumMod val="75000"/>
                    <a:lumOff val="25000"/>
                  </a:schemeClr>
                </a:solidFill>
                <a:effectLst>
                  <a:outerShdw blurRad="38100" dist="38100" dir="2700000" algn="tl">
                    <a:srgbClr val="000000">
                      <a:alpha val="43137"/>
                    </a:srgbClr>
                  </a:outerShdw>
                </a:effectLst>
              </a:defRPr>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457200" y="1370757"/>
            <a:ext cx="4040188" cy="690091"/>
          </a:xfrm>
        </p:spPr>
        <p:txBody>
          <a:bodyPr anchor="b">
            <a:no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Kliknutím lze upravit styly předlohy textu.</a:t>
            </a:r>
          </a:p>
        </p:txBody>
      </p:sp>
      <p:sp>
        <p:nvSpPr>
          <p:cNvPr id="5" name="Zástupný symbol pro text 4"/>
          <p:cNvSpPr>
            <a:spLocks noGrp="1"/>
          </p:cNvSpPr>
          <p:nvPr>
            <p:ph type="body" sz="quarter" idx="3"/>
          </p:nvPr>
        </p:nvSpPr>
        <p:spPr>
          <a:xfrm>
            <a:off x="4645025" y="1370757"/>
            <a:ext cx="4041775" cy="690091"/>
          </a:xfrm>
        </p:spPr>
        <p:txBody>
          <a:bodyPr anchor="b">
            <a:no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Kliknutím lze upravit styly předlohy textu.</a:t>
            </a:r>
          </a:p>
        </p:txBody>
      </p:sp>
      <p:sp>
        <p:nvSpPr>
          <p:cNvPr id="7" name="Zástupný symbol pro datum 6"/>
          <p:cNvSpPr>
            <a:spLocks noGrp="1"/>
          </p:cNvSpPr>
          <p:nvPr>
            <p:ph type="dt" sz="half" idx="10"/>
          </p:nvPr>
        </p:nvSpPr>
        <p:spPr/>
        <p:txBody>
          <a:bodyPr/>
          <a:lstStyle/>
          <a:p>
            <a:fld id="{2CA7D4EC-C6FE-4769-9753-67FFE3B63CE4}" type="datetime1">
              <a:rPr lang="cs-CZ" smtClean="0"/>
              <a:t>23.04.2018</a:t>
            </a:fld>
            <a:endParaRPr lang="cs-CZ"/>
          </a:p>
        </p:txBody>
      </p:sp>
      <p:sp>
        <p:nvSpPr>
          <p:cNvPr id="8" name="Zástupný symbol pro zápatí 7"/>
          <p:cNvSpPr>
            <a:spLocks noGrp="1"/>
          </p:cNvSpPr>
          <p:nvPr>
            <p:ph type="ftr" sz="quarter" idx="11"/>
          </p:nvPr>
        </p:nvSpPr>
        <p:spPr/>
        <p:txBody>
          <a:bodyPr/>
          <a:lstStyle/>
          <a:p>
            <a:r>
              <a:rPr lang="cs-CZ" smtClean="0"/>
              <a:t>Medistyl</a:t>
            </a:r>
            <a:endParaRPr lang="cs-CZ"/>
          </a:p>
        </p:txBody>
      </p:sp>
      <p:sp>
        <p:nvSpPr>
          <p:cNvPr id="9" name="Zástupný symbol pro číslo snímku 8"/>
          <p:cNvSpPr>
            <a:spLocks noGrp="1"/>
          </p:cNvSpPr>
          <p:nvPr>
            <p:ph type="sldNum" sz="quarter" idx="12"/>
          </p:nvPr>
        </p:nvSpPr>
        <p:spPr/>
        <p:txBody>
          <a:bodyPr/>
          <a:lstStyle/>
          <a:p>
            <a:fld id="{4C62AE93-4306-4DC8-9439-4E9231548A66}" type="slidenum">
              <a:rPr lang="cs-CZ" smtClean="0"/>
              <a:t>‹#›</a:t>
            </a:fld>
            <a:endParaRPr lang="cs-CZ"/>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ázek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45" t="5690" r="14995" b="5667"/>
          <a:stretch/>
        </p:blipFill>
        <p:spPr>
          <a:xfrm>
            <a:off x="7674772" y="222557"/>
            <a:ext cx="1282329" cy="830179"/>
          </a:xfrm>
          <a:prstGeom prst="rect">
            <a:avLst/>
          </a:prstGeom>
        </p:spPr>
      </p:pic>
      <p:sp>
        <p:nvSpPr>
          <p:cNvPr id="12" name="Zástupný symbol pro obsah 2"/>
          <p:cNvSpPr>
            <a:spLocks noGrp="1"/>
          </p:cNvSpPr>
          <p:nvPr>
            <p:ph idx="13"/>
          </p:nvPr>
        </p:nvSpPr>
        <p:spPr>
          <a:xfrm>
            <a:off x="457200" y="2060849"/>
            <a:ext cx="4042792" cy="4248472"/>
          </a:xfrm>
        </p:spPr>
        <p:txBody>
          <a:bodyPr/>
          <a:lstStyle>
            <a:lvl1pPr>
              <a:defRPr sz="2200">
                <a:solidFill>
                  <a:srgbClr val="0070C0"/>
                </a:solidFill>
              </a:defRPr>
            </a:lvl1pPr>
            <a:lvl2pPr>
              <a:defRPr sz="2200">
                <a:solidFill>
                  <a:schemeClr val="tx1">
                    <a:lumMod val="75000"/>
                    <a:lumOff val="25000"/>
                  </a:schemeClr>
                </a:solidFill>
              </a:defRPr>
            </a:lvl2pPr>
            <a:lvl3pPr>
              <a:defRPr sz="2200">
                <a:solidFill>
                  <a:schemeClr val="tx1">
                    <a:lumMod val="75000"/>
                    <a:lumOff val="25000"/>
                  </a:schemeClr>
                </a:solidFill>
              </a:defRPr>
            </a:lvl3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3" name="Zástupný symbol pro obsah 2"/>
          <p:cNvSpPr>
            <a:spLocks noGrp="1"/>
          </p:cNvSpPr>
          <p:nvPr>
            <p:ph idx="14"/>
          </p:nvPr>
        </p:nvSpPr>
        <p:spPr>
          <a:xfrm>
            <a:off x="4633664" y="2060848"/>
            <a:ext cx="4042792" cy="4248473"/>
          </a:xfrm>
        </p:spPr>
        <p:txBody>
          <a:bodyPr/>
          <a:lstStyle>
            <a:lvl1pPr>
              <a:defRPr sz="2200">
                <a:solidFill>
                  <a:srgbClr val="0070C0"/>
                </a:solidFill>
              </a:defRPr>
            </a:lvl1pPr>
            <a:lvl2pPr>
              <a:defRPr sz="2200">
                <a:solidFill>
                  <a:schemeClr val="tx1">
                    <a:lumMod val="75000"/>
                    <a:lumOff val="25000"/>
                  </a:schemeClr>
                </a:solidFill>
              </a:defRPr>
            </a:lvl2pPr>
            <a:lvl3pPr>
              <a:defRPr sz="2200">
                <a:solidFill>
                  <a:schemeClr val="tx1">
                    <a:lumMod val="75000"/>
                    <a:lumOff val="25000"/>
                  </a:schemeClr>
                </a:solidFill>
              </a:defRPr>
            </a:lvl3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80365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6995120" cy="634082"/>
          </a:xfrm>
        </p:spPr>
        <p:txBody>
          <a:bodyPr anchor="t">
            <a:normAutofit/>
          </a:bodyPr>
          <a:lstStyle>
            <a:lvl1pPr algn="l">
              <a:defRPr sz="3200" b="0">
                <a:solidFill>
                  <a:schemeClr val="tx1">
                    <a:lumMod val="85000"/>
                    <a:lumOff val="15000"/>
                  </a:schemeClr>
                </a:solidFill>
              </a:defRPr>
            </a:lvl1pPr>
          </a:lstStyle>
          <a:p>
            <a:r>
              <a:rPr lang="cs-CZ" dirty="0" smtClean="0"/>
              <a:t>Kliknutím lze upravit styl.</a:t>
            </a:r>
            <a:endParaRPr lang="cs-CZ" dirty="0"/>
          </a:p>
        </p:txBody>
      </p:sp>
      <p:sp>
        <p:nvSpPr>
          <p:cNvPr id="3" name="Zástupný symbol pro datum 2"/>
          <p:cNvSpPr>
            <a:spLocks noGrp="1"/>
          </p:cNvSpPr>
          <p:nvPr>
            <p:ph type="dt" sz="half" idx="10"/>
          </p:nvPr>
        </p:nvSpPr>
        <p:spPr/>
        <p:txBody>
          <a:bodyPr/>
          <a:lstStyle/>
          <a:p>
            <a:fld id="{04E0340A-CFEB-490D-8A06-BBF140665BB1}" type="datetime1">
              <a:rPr lang="cs-CZ" smtClean="0"/>
              <a:t>23.04.2018</a:t>
            </a:fld>
            <a:endParaRPr lang="cs-CZ"/>
          </a:p>
        </p:txBody>
      </p:sp>
      <p:sp>
        <p:nvSpPr>
          <p:cNvPr id="4" name="Zástupný symbol pro zápatí 3"/>
          <p:cNvSpPr>
            <a:spLocks noGrp="1"/>
          </p:cNvSpPr>
          <p:nvPr>
            <p:ph type="ftr" sz="quarter" idx="11"/>
          </p:nvPr>
        </p:nvSpPr>
        <p:spPr/>
        <p:txBody>
          <a:bodyPr/>
          <a:lstStyle/>
          <a:p>
            <a:r>
              <a:rPr lang="cs-CZ" smtClean="0"/>
              <a:t>Medistyl</a:t>
            </a:r>
            <a:endParaRPr lang="cs-CZ"/>
          </a:p>
        </p:txBody>
      </p:sp>
      <p:sp>
        <p:nvSpPr>
          <p:cNvPr id="5" name="Zástupný symbol pro číslo snímku 4"/>
          <p:cNvSpPr>
            <a:spLocks noGrp="1"/>
          </p:cNvSpPr>
          <p:nvPr>
            <p:ph type="sldNum" sz="quarter" idx="12"/>
          </p:nvPr>
        </p:nvSpPr>
        <p:spPr/>
        <p:txBody>
          <a:bodyPr/>
          <a:lstStyle/>
          <a:p>
            <a:fld id="{4C62AE93-4306-4DC8-9439-4E9231548A66}" type="slidenum">
              <a:rPr lang="cs-CZ" smtClean="0"/>
              <a:t>‹#›</a:t>
            </a:fld>
            <a:endParaRPr lang="cs-CZ"/>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ázek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45" t="5690" r="14995" b="5667"/>
          <a:stretch/>
        </p:blipFill>
        <p:spPr>
          <a:xfrm>
            <a:off x="7674772" y="222557"/>
            <a:ext cx="1282329" cy="830179"/>
          </a:xfrm>
          <a:prstGeom prst="rect">
            <a:avLst/>
          </a:prstGeom>
        </p:spPr>
      </p:pic>
    </p:spTree>
    <p:extLst>
      <p:ext uri="{BB962C8B-B14F-4D97-AF65-F5344CB8AC3E}">
        <p14:creationId xmlns:p14="http://schemas.microsoft.com/office/powerpoint/2010/main" val="19329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9B0EB0F-DBA1-41B8-AF98-B50C3BC3273D}" type="datetime1">
              <a:rPr lang="cs-CZ" smtClean="0"/>
              <a:t>23.04.2018</a:t>
            </a:fld>
            <a:endParaRPr lang="cs-CZ"/>
          </a:p>
        </p:txBody>
      </p:sp>
      <p:sp>
        <p:nvSpPr>
          <p:cNvPr id="3" name="Zástupný symbol pro zápatí 2"/>
          <p:cNvSpPr>
            <a:spLocks noGrp="1"/>
          </p:cNvSpPr>
          <p:nvPr>
            <p:ph type="ftr" sz="quarter" idx="11"/>
          </p:nvPr>
        </p:nvSpPr>
        <p:spPr/>
        <p:txBody>
          <a:bodyPr/>
          <a:lstStyle/>
          <a:p>
            <a:r>
              <a:rPr lang="cs-CZ" smtClean="0"/>
              <a:t>Medistyl</a:t>
            </a:r>
            <a:endParaRPr lang="cs-CZ"/>
          </a:p>
        </p:txBody>
      </p:sp>
      <p:sp>
        <p:nvSpPr>
          <p:cNvPr id="4" name="Zástupný symbol pro číslo snímku 3"/>
          <p:cNvSpPr>
            <a:spLocks noGrp="1"/>
          </p:cNvSpPr>
          <p:nvPr>
            <p:ph type="sldNum" sz="quarter" idx="12"/>
          </p:nvPr>
        </p:nvSpPr>
        <p:spPr/>
        <p:txBody>
          <a:bodyPr/>
          <a:lstStyle/>
          <a:p>
            <a:fld id="{4C62AE93-4306-4DC8-9439-4E9231548A66}" type="slidenum">
              <a:rPr lang="cs-CZ" smtClean="0"/>
              <a:t>‹#›</a:t>
            </a:fld>
            <a:endParaRPr lang="cs-CZ"/>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53336"/>
            <a:ext cx="91440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z motivu">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06090"/>
          </a:xfrm>
        </p:spPr>
        <p:txBody>
          <a:bodyPr anchor="t">
            <a:normAutofit/>
          </a:bodyPr>
          <a:lstStyle>
            <a:lvl1pPr algn="l">
              <a:defRPr sz="3200">
                <a:solidFill>
                  <a:schemeClr val="tx1">
                    <a:lumMod val="75000"/>
                    <a:lumOff val="25000"/>
                  </a:schemeClr>
                </a:solidFill>
                <a:effectLst>
                  <a:outerShdw blurRad="38100" dist="38100" dir="2700000" algn="tl">
                    <a:srgbClr val="000000">
                      <a:alpha val="43137"/>
                    </a:srgbClr>
                  </a:outerShdw>
                </a:effectLst>
              </a:defRPr>
            </a:lvl1p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C3471BE-84C3-4573-A8E1-6FE972025694}" type="datetime1">
              <a:rPr lang="cs-CZ" smtClean="0"/>
              <a:t>23.04.2018</a:t>
            </a:fld>
            <a:endParaRPr lang="cs-CZ"/>
          </a:p>
        </p:txBody>
      </p:sp>
      <p:sp>
        <p:nvSpPr>
          <p:cNvPr id="4" name="Zástupný symbol pro zápatí 3"/>
          <p:cNvSpPr>
            <a:spLocks noGrp="1"/>
          </p:cNvSpPr>
          <p:nvPr>
            <p:ph type="ftr" sz="quarter" idx="11"/>
          </p:nvPr>
        </p:nvSpPr>
        <p:spPr/>
        <p:txBody>
          <a:bodyPr/>
          <a:lstStyle/>
          <a:p>
            <a:r>
              <a:rPr lang="cs-CZ" smtClean="0"/>
              <a:t>Medistyl</a:t>
            </a:r>
            <a:endParaRPr lang="cs-CZ" dirty="0"/>
          </a:p>
        </p:txBody>
      </p:sp>
      <p:sp>
        <p:nvSpPr>
          <p:cNvPr id="5" name="Zástupný symbol pro číslo snímku 4"/>
          <p:cNvSpPr>
            <a:spLocks noGrp="1"/>
          </p:cNvSpPr>
          <p:nvPr>
            <p:ph type="sldNum" sz="quarter" idx="12"/>
          </p:nvPr>
        </p:nvSpPr>
        <p:spPr/>
        <p:txBody>
          <a:bodyPr/>
          <a:lstStyle/>
          <a:p>
            <a:fld id="{4C62AE93-4306-4DC8-9439-4E9231548A66}" type="slidenum">
              <a:rPr lang="cs-CZ" smtClean="0"/>
              <a:pPr/>
              <a:t>‹#›</a:t>
            </a:fld>
            <a:endParaRPr lang="cs-CZ"/>
          </a:p>
        </p:txBody>
      </p:sp>
    </p:spTree>
    <p:extLst>
      <p:ext uri="{BB962C8B-B14F-4D97-AF65-F5344CB8AC3E}">
        <p14:creationId xmlns:p14="http://schemas.microsoft.com/office/powerpoint/2010/main" val="226429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448251"/>
            <a:ext cx="2133600" cy="365125"/>
          </a:xfrm>
          <a:prstGeom prst="rect">
            <a:avLst/>
          </a:prstGeom>
        </p:spPr>
        <p:txBody>
          <a:bodyPr vert="horz" lIns="91440" tIns="45720" rIns="91440" bIns="45720" rtlCol="0" anchor="b"/>
          <a:lstStyle>
            <a:lvl1pPr algn="l">
              <a:defRPr sz="1400">
                <a:solidFill>
                  <a:schemeClr val="bg1"/>
                </a:solidFill>
              </a:defRPr>
            </a:lvl1pPr>
          </a:lstStyle>
          <a:p>
            <a:fld id="{9C3471BE-84C3-4573-A8E1-6FE972025694}" type="datetime1">
              <a:rPr lang="cs-CZ" smtClean="0"/>
              <a:t>23.04.2018</a:t>
            </a:fld>
            <a:endParaRPr lang="cs-CZ"/>
          </a:p>
        </p:txBody>
      </p:sp>
      <p:sp>
        <p:nvSpPr>
          <p:cNvPr id="5" name="Zástupný symbol pro zápatí 4"/>
          <p:cNvSpPr>
            <a:spLocks noGrp="1"/>
          </p:cNvSpPr>
          <p:nvPr>
            <p:ph type="ftr" sz="quarter" idx="3"/>
          </p:nvPr>
        </p:nvSpPr>
        <p:spPr>
          <a:xfrm>
            <a:off x="5852864" y="6448251"/>
            <a:ext cx="2895600" cy="365125"/>
          </a:xfrm>
          <a:prstGeom prst="rect">
            <a:avLst/>
          </a:prstGeom>
        </p:spPr>
        <p:txBody>
          <a:bodyPr vert="horz" lIns="91440" tIns="45720" rIns="91440" bIns="45720" rtlCol="0" anchor="b"/>
          <a:lstStyle>
            <a:lvl1pPr algn="ctr">
              <a:defRPr sz="1400">
                <a:solidFill>
                  <a:schemeClr val="bg1"/>
                </a:solidFill>
              </a:defRPr>
            </a:lvl1pPr>
          </a:lstStyle>
          <a:p>
            <a:r>
              <a:rPr lang="cs-CZ" smtClean="0"/>
              <a:t>Medistyl</a:t>
            </a:r>
            <a:endParaRPr lang="cs-CZ" dirty="0"/>
          </a:p>
        </p:txBody>
      </p:sp>
      <p:sp>
        <p:nvSpPr>
          <p:cNvPr id="6" name="Zástupný symbol pro číslo snímku 5"/>
          <p:cNvSpPr>
            <a:spLocks noGrp="1"/>
          </p:cNvSpPr>
          <p:nvPr>
            <p:ph type="sldNum" sz="quarter" idx="4"/>
          </p:nvPr>
        </p:nvSpPr>
        <p:spPr>
          <a:xfrm>
            <a:off x="3374504" y="6448251"/>
            <a:ext cx="2133600" cy="365125"/>
          </a:xfrm>
          <a:prstGeom prst="rect">
            <a:avLst/>
          </a:prstGeom>
        </p:spPr>
        <p:txBody>
          <a:bodyPr vert="horz" lIns="91440" tIns="45720" rIns="91440" bIns="45720" rtlCol="0" anchor="b"/>
          <a:lstStyle>
            <a:lvl1pPr algn="ctr">
              <a:defRPr sz="1600" b="1">
                <a:solidFill>
                  <a:schemeClr val="bg1"/>
                </a:solidFill>
              </a:defRPr>
            </a:lvl1pPr>
          </a:lstStyle>
          <a:p>
            <a:fld id="{4C62AE93-4306-4DC8-9439-4E9231548A66}" type="slidenum">
              <a:rPr lang="cs-CZ" smtClean="0"/>
              <a:pPr/>
              <a:t>‹#›</a:t>
            </a:fld>
            <a:endParaRPr lang="cs-CZ"/>
          </a:p>
        </p:txBody>
      </p:sp>
    </p:spTree>
    <p:extLst>
      <p:ext uri="{BB962C8B-B14F-4D97-AF65-F5344CB8AC3E}">
        <p14:creationId xmlns:p14="http://schemas.microsoft.com/office/powerpoint/2010/main" val="1566259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denek.sadovsky@medistyl.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gif"/></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1484784"/>
            <a:ext cx="8280920" cy="3344609"/>
          </a:xfrm>
        </p:spPr>
        <p:txBody>
          <a:bodyPr anchor="b">
            <a:normAutofit/>
          </a:bodyPr>
          <a:lstStyle/>
          <a:p>
            <a:pPr algn="ctr"/>
            <a:r>
              <a:rPr lang="cs-CZ" sz="8000" dirty="0" smtClean="0">
                <a:solidFill>
                  <a:schemeClr val="tx1">
                    <a:lumMod val="85000"/>
                    <a:lumOff val="15000"/>
                  </a:schemeClr>
                </a:solidFill>
                <a:effectLst>
                  <a:outerShdw blurRad="50800" dist="38100" dir="2700000" algn="tl" rotWithShape="0">
                    <a:prstClr val="black">
                      <a:alpha val="40000"/>
                    </a:prstClr>
                  </a:outerShdw>
                </a:effectLst>
              </a:rPr>
              <a:t> </a:t>
            </a:r>
            <a:r>
              <a:rPr lang="ka-GE" sz="4400" dirty="0">
                <a:effectLst>
                  <a:outerShdw blurRad="50800" dist="38100" dir="2700000" algn="tl" rotWithShape="0">
                    <a:prstClr val="black">
                      <a:alpha val="40000"/>
                    </a:prstClr>
                  </a:outerShdw>
                </a:effectLst>
              </a:rPr>
              <a:t>კლასიფიკაცია და ეტიკეტირება </a:t>
            </a:r>
            <a:r>
              <a:rPr lang="cs-CZ" sz="4400" dirty="0">
                <a:effectLst>
                  <a:outerShdw blurRad="50800" dist="38100" dir="2700000" algn="tl" rotWithShape="0">
                    <a:prstClr val="black">
                      <a:alpha val="40000"/>
                    </a:prstClr>
                  </a:outerShdw>
                </a:effectLst>
              </a:rPr>
              <a:t>CLP- </a:t>
            </a:r>
            <a:r>
              <a:rPr lang="ka-GE" sz="4400" dirty="0">
                <a:effectLst>
                  <a:outerShdw blurRad="50800" dist="38100" dir="2700000" algn="tl" rotWithShape="0">
                    <a:prstClr val="black">
                      <a:alpha val="40000"/>
                    </a:prstClr>
                  </a:outerShdw>
                </a:effectLst>
              </a:rPr>
              <a:t>ს მიხედვით</a:t>
            </a:r>
            <a:endParaRPr lang="cs-CZ" sz="4400" dirty="0">
              <a:solidFill>
                <a:schemeClr val="tx1">
                  <a:lumMod val="85000"/>
                  <a:lumOff val="15000"/>
                </a:schemeClr>
              </a:solidFill>
              <a:effectLst>
                <a:outerShdw blurRad="50800" dist="38100" dir="2700000" algn="tl" rotWithShape="0">
                  <a:prstClr val="black">
                    <a:alpha val="40000"/>
                  </a:prstClr>
                </a:outerShdw>
              </a:effectLst>
            </a:endParaRPr>
          </a:p>
        </p:txBody>
      </p:sp>
      <p:sp>
        <p:nvSpPr>
          <p:cNvPr id="3" name="Podnadpis 2"/>
          <p:cNvSpPr>
            <a:spLocks noGrp="1"/>
          </p:cNvSpPr>
          <p:nvPr>
            <p:ph type="subTitle" idx="1"/>
          </p:nvPr>
        </p:nvSpPr>
        <p:spPr>
          <a:xfrm>
            <a:off x="683568" y="4412704"/>
            <a:ext cx="6400800" cy="1752600"/>
          </a:xfrm>
        </p:spPr>
        <p:txBody>
          <a:bodyPr>
            <a:normAutofit/>
          </a:bodyPr>
          <a:lstStyle/>
          <a:p>
            <a:endParaRPr lang="cs-CZ" dirty="0" smtClean="0">
              <a:solidFill>
                <a:schemeClr val="tx1">
                  <a:lumMod val="65000"/>
                  <a:lumOff val="35000"/>
                </a:schemeClr>
              </a:solidFill>
            </a:endParaRPr>
          </a:p>
          <a:p>
            <a:endParaRPr lang="cs-CZ" dirty="0">
              <a:solidFill>
                <a:schemeClr val="tx1">
                  <a:lumMod val="65000"/>
                  <a:lumOff val="35000"/>
                </a:schemeClr>
              </a:solidFill>
            </a:endParaRPr>
          </a:p>
          <a:p>
            <a:pPr algn="l"/>
            <a:endParaRPr lang="cs-CZ" sz="2400" dirty="0">
              <a:solidFill>
                <a:schemeClr val="tx1">
                  <a:lumMod val="65000"/>
                  <a:lumOff val="35000"/>
                </a:schemeClr>
              </a:solidFill>
            </a:endParaRPr>
          </a:p>
        </p:txBody>
      </p:sp>
      <p:sp>
        <p:nvSpPr>
          <p:cNvPr id="4" name="Obdélník 3"/>
          <p:cNvSpPr/>
          <p:nvPr/>
        </p:nvSpPr>
        <p:spPr>
          <a:xfrm>
            <a:off x="1115616" y="5246082"/>
            <a:ext cx="4572000" cy="646331"/>
          </a:xfrm>
          <a:prstGeom prst="rect">
            <a:avLst/>
          </a:prstGeom>
        </p:spPr>
        <p:txBody>
          <a:bodyPr>
            <a:spAutoFit/>
          </a:bodyPr>
          <a:lstStyle/>
          <a:p>
            <a:r>
              <a:rPr lang="cs-CZ" dirty="0">
                <a:solidFill>
                  <a:schemeClr val="tx1">
                    <a:lumMod val="65000"/>
                    <a:lumOff val="35000"/>
                  </a:schemeClr>
                </a:solidFill>
              </a:rPr>
              <a:t>Ing. Zdeněk Sádovský, Ph.D.</a:t>
            </a:r>
          </a:p>
          <a:p>
            <a:r>
              <a:rPr lang="cs-CZ" dirty="0">
                <a:solidFill>
                  <a:schemeClr val="tx1">
                    <a:lumMod val="65000"/>
                    <a:lumOff val="35000"/>
                  </a:schemeClr>
                </a:solidFill>
                <a:hlinkClick r:id="rId3"/>
              </a:rPr>
              <a:t>zdenek.sadovsky@medistyl.cz</a:t>
            </a:r>
            <a:endParaRPr lang="cs-CZ" dirty="0">
              <a:solidFill>
                <a:schemeClr val="tx1">
                  <a:lumMod val="65000"/>
                  <a:lumOff val="35000"/>
                </a:schemeClr>
              </a:solidFill>
            </a:endParaRPr>
          </a:p>
        </p:txBody>
      </p:sp>
      <p:pic>
        <p:nvPicPr>
          <p:cNvPr id="5" name="Obrázek 14" descr="logocrd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26988"/>
            <a:ext cx="3724276"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0"/>
          <p:cNvGrpSpPr>
            <a:grpSpLocks/>
          </p:cNvGrpSpPr>
          <p:nvPr/>
        </p:nvGrpSpPr>
        <p:grpSpPr bwMode="auto">
          <a:xfrm>
            <a:off x="3687763" y="1340768"/>
            <a:ext cx="1527175" cy="766762"/>
            <a:chOff x="4921" y="250"/>
            <a:chExt cx="589" cy="217"/>
          </a:xfrm>
        </p:grpSpPr>
        <p:sp>
          <p:nvSpPr>
            <p:cNvPr id="8" name="Freeform 31"/>
            <p:cNvSpPr>
              <a:spLocks noEditPoints="1"/>
            </p:cNvSpPr>
            <p:nvPr/>
          </p:nvSpPr>
          <p:spPr bwMode="auto">
            <a:xfrm>
              <a:off x="5015" y="250"/>
              <a:ext cx="265" cy="217"/>
            </a:xfrm>
            <a:custGeom>
              <a:avLst/>
              <a:gdLst>
                <a:gd name="T0" fmla="*/ 0 w 794"/>
                <a:gd name="T1" fmla="*/ 0 h 652"/>
                <a:gd name="T2" fmla="*/ 0 w 794"/>
                <a:gd name="T3" fmla="*/ 0 h 652"/>
                <a:gd name="T4" fmla="*/ 0 w 794"/>
                <a:gd name="T5" fmla="*/ 0 h 652"/>
                <a:gd name="T6" fmla="*/ 0 w 794"/>
                <a:gd name="T7" fmla="*/ 0 h 652"/>
                <a:gd name="T8" fmla="*/ 0 w 794"/>
                <a:gd name="T9" fmla="*/ 0 h 652"/>
                <a:gd name="T10" fmla="*/ 0 w 794"/>
                <a:gd name="T11" fmla="*/ 0 h 652"/>
                <a:gd name="T12" fmla="*/ 0 w 794"/>
                <a:gd name="T13" fmla="*/ 0 h 652"/>
                <a:gd name="T14" fmla="*/ 0 w 794"/>
                <a:gd name="T15" fmla="*/ 0 h 652"/>
                <a:gd name="T16" fmla="*/ 0 w 794"/>
                <a:gd name="T17" fmla="*/ 0 h 652"/>
                <a:gd name="T18" fmla="*/ 0 w 794"/>
                <a:gd name="T19" fmla="*/ 0 h 652"/>
                <a:gd name="T20" fmla="*/ 0 w 794"/>
                <a:gd name="T21" fmla="*/ 0 h 652"/>
                <a:gd name="T22" fmla="*/ 0 w 794"/>
                <a:gd name="T23" fmla="*/ 0 h 652"/>
                <a:gd name="T24" fmla="*/ 0 w 794"/>
                <a:gd name="T25" fmla="*/ 0 h 652"/>
                <a:gd name="T26" fmla="*/ 0 w 794"/>
                <a:gd name="T27" fmla="*/ 0 h 652"/>
                <a:gd name="T28" fmla="*/ 0 w 794"/>
                <a:gd name="T29" fmla="*/ 0 h 652"/>
                <a:gd name="T30" fmla="*/ 0 w 794"/>
                <a:gd name="T31" fmla="*/ 0 h 652"/>
                <a:gd name="T32" fmla="*/ 0 w 794"/>
                <a:gd name="T33" fmla="*/ 0 h 652"/>
                <a:gd name="T34" fmla="*/ 0 w 794"/>
                <a:gd name="T35" fmla="*/ 0 h 652"/>
                <a:gd name="T36" fmla="*/ 0 w 794"/>
                <a:gd name="T37" fmla="*/ 0 h 652"/>
                <a:gd name="T38" fmla="*/ 0 w 794"/>
                <a:gd name="T39" fmla="*/ 0 h 652"/>
                <a:gd name="T40" fmla="*/ 0 w 794"/>
                <a:gd name="T41" fmla="*/ 0 h 652"/>
                <a:gd name="T42" fmla="*/ 0 w 794"/>
                <a:gd name="T43" fmla="*/ 0 h 652"/>
                <a:gd name="T44" fmla="*/ 0 w 794"/>
                <a:gd name="T45" fmla="*/ 0 h 652"/>
                <a:gd name="T46" fmla="*/ 0 w 794"/>
                <a:gd name="T47" fmla="*/ 0 h 652"/>
                <a:gd name="T48" fmla="*/ 0 w 794"/>
                <a:gd name="T49" fmla="*/ 0 h 652"/>
                <a:gd name="T50" fmla="*/ 0 w 794"/>
                <a:gd name="T51" fmla="*/ 0 h 652"/>
                <a:gd name="T52" fmla="*/ 0 w 794"/>
                <a:gd name="T53" fmla="*/ 0 h 652"/>
                <a:gd name="T54" fmla="*/ 0 w 794"/>
                <a:gd name="T55" fmla="*/ 0 h 652"/>
                <a:gd name="T56" fmla="*/ 0 w 794"/>
                <a:gd name="T57" fmla="*/ 0 h 652"/>
                <a:gd name="T58" fmla="*/ 0 w 794"/>
                <a:gd name="T59" fmla="*/ 0 h 652"/>
                <a:gd name="T60" fmla="*/ 0 w 794"/>
                <a:gd name="T61" fmla="*/ 0 h 652"/>
                <a:gd name="T62" fmla="*/ 0 w 794"/>
                <a:gd name="T63" fmla="*/ 0 h 652"/>
                <a:gd name="T64" fmla="*/ 0 w 794"/>
                <a:gd name="T65" fmla="*/ 0 h 652"/>
                <a:gd name="T66" fmla="*/ 0 w 794"/>
                <a:gd name="T67" fmla="*/ 0 h 652"/>
                <a:gd name="T68" fmla="*/ 0 w 794"/>
                <a:gd name="T69" fmla="*/ 0 h 652"/>
                <a:gd name="T70" fmla="*/ 0 w 794"/>
                <a:gd name="T71" fmla="*/ 0 h 652"/>
                <a:gd name="T72" fmla="*/ 0 w 794"/>
                <a:gd name="T73" fmla="*/ 0 h 652"/>
                <a:gd name="T74" fmla="*/ 0 w 794"/>
                <a:gd name="T75" fmla="*/ 0 h 652"/>
                <a:gd name="T76" fmla="*/ 0 w 794"/>
                <a:gd name="T77" fmla="*/ 0 h 652"/>
                <a:gd name="T78" fmla="*/ 0 w 794"/>
                <a:gd name="T79" fmla="*/ 0 h 652"/>
                <a:gd name="T80" fmla="*/ 0 w 794"/>
                <a:gd name="T81" fmla="*/ 0 h 652"/>
                <a:gd name="T82" fmla="*/ 0 w 794"/>
                <a:gd name="T83" fmla="*/ 0 h 652"/>
                <a:gd name="T84" fmla="*/ 0 w 794"/>
                <a:gd name="T85" fmla="*/ 0 h 652"/>
                <a:gd name="T86" fmla="*/ 0 w 794"/>
                <a:gd name="T87" fmla="*/ 0 h 652"/>
                <a:gd name="T88" fmla="*/ 0 w 794"/>
                <a:gd name="T89" fmla="*/ 0 h 652"/>
                <a:gd name="T90" fmla="*/ 0 w 794"/>
                <a:gd name="T91" fmla="*/ 0 h 652"/>
                <a:gd name="T92" fmla="*/ 0 w 794"/>
                <a:gd name="T93" fmla="*/ 0 h 652"/>
                <a:gd name="T94" fmla="*/ 0 w 794"/>
                <a:gd name="T95" fmla="*/ 0 h 652"/>
                <a:gd name="T96" fmla="*/ 0 w 794"/>
                <a:gd name="T97" fmla="*/ 0 h 652"/>
                <a:gd name="T98" fmla="*/ 0 w 794"/>
                <a:gd name="T99" fmla="*/ 0 h 652"/>
                <a:gd name="T100" fmla="*/ 0 w 794"/>
                <a:gd name="T101" fmla="*/ 0 h 652"/>
                <a:gd name="T102" fmla="*/ 0 w 794"/>
                <a:gd name="T103" fmla="*/ 0 h 652"/>
                <a:gd name="T104" fmla="*/ 0 w 794"/>
                <a:gd name="T105" fmla="*/ 0 h 652"/>
                <a:gd name="T106" fmla="*/ 0 w 794"/>
                <a:gd name="T107" fmla="*/ 0 h 652"/>
                <a:gd name="T108" fmla="*/ 0 w 794"/>
                <a:gd name="T109" fmla="*/ 0 h 652"/>
                <a:gd name="T110" fmla="*/ 0 w 794"/>
                <a:gd name="T111" fmla="*/ 0 h 652"/>
                <a:gd name="T112" fmla="*/ 0 w 794"/>
                <a:gd name="T113" fmla="*/ 0 h 652"/>
                <a:gd name="T114" fmla="*/ 0 w 794"/>
                <a:gd name="T115" fmla="*/ 0 h 652"/>
                <a:gd name="T116" fmla="*/ 0 w 794"/>
                <a:gd name="T117" fmla="*/ 0 h 652"/>
                <a:gd name="T118" fmla="*/ 0 w 794"/>
                <a:gd name="T119" fmla="*/ 0 h 652"/>
                <a:gd name="T120" fmla="*/ 0 w 794"/>
                <a:gd name="T121" fmla="*/ 0 h 652"/>
                <a:gd name="T122" fmla="*/ 0 w 794"/>
                <a:gd name="T123" fmla="*/ 0 h 652"/>
                <a:gd name="T124" fmla="*/ 0 w 794"/>
                <a:gd name="T125" fmla="*/ 0 h 6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4"/>
                <a:gd name="T190" fmla="*/ 0 h 652"/>
                <a:gd name="T191" fmla="*/ 794 w 794"/>
                <a:gd name="T192" fmla="*/ 652 h 6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4" h="652">
                  <a:moveTo>
                    <a:pt x="0" y="0"/>
                  </a:moveTo>
                  <a:lnTo>
                    <a:pt x="794" y="0"/>
                  </a:lnTo>
                  <a:lnTo>
                    <a:pt x="794" y="652"/>
                  </a:lnTo>
                  <a:lnTo>
                    <a:pt x="0" y="652"/>
                  </a:lnTo>
                  <a:lnTo>
                    <a:pt x="0" y="0"/>
                  </a:lnTo>
                  <a:close/>
                  <a:moveTo>
                    <a:pt x="637" y="201"/>
                  </a:moveTo>
                  <a:lnTo>
                    <a:pt x="642" y="203"/>
                  </a:lnTo>
                  <a:lnTo>
                    <a:pt x="647" y="204"/>
                  </a:lnTo>
                  <a:lnTo>
                    <a:pt x="652" y="207"/>
                  </a:lnTo>
                  <a:lnTo>
                    <a:pt x="656" y="211"/>
                  </a:lnTo>
                  <a:lnTo>
                    <a:pt x="660" y="217"/>
                  </a:lnTo>
                  <a:lnTo>
                    <a:pt x="665" y="223"/>
                  </a:lnTo>
                  <a:lnTo>
                    <a:pt x="668" y="230"/>
                  </a:lnTo>
                  <a:lnTo>
                    <a:pt x="671" y="238"/>
                  </a:lnTo>
                  <a:lnTo>
                    <a:pt x="677" y="257"/>
                  </a:lnTo>
                  <a:lnTo>
                    <a:pt x="680" y="278"/>
                  </a:lnTo>
                  <a:lnTo>
                    <a:pt x="682" y="303"/>
                  </a:lnTo>
                  <a:lnTo>
                    <a:pt x="683" y="330"/>
                  </a:lnTo>
                  <a:lnTo>
                    <a:pt x="683" y="359"/>
                  </a:lnTo>
                  <a:lnTo>
                    <a:pt x="682" y="387"/>
                  </a:lnTo>
                  <a:lnTo>
                    <a:pt x="679" y="414"/>
                  </a:lnTo>
                  <a:lnTo>
                    <a:pt x="675" y="439"/>
                  </a:lnTo>
                  <a:lnTo>
                    <a:pt x="672" y="450"/>
                  </a:lnTo>
                  <a:lnTo>
                    <a:pt x="669" y="461"/>
                  </a:lnTo>
                  <a:lnTo>
                    <a:pt x="666" y="469"/>
                  </a:lnTo>
                  <a:lnTo>
                    <a:pt x="661" y="477"/>
                  </a:lnTo>
                  <a:lnTo>
                    <a:pt x="656" y="483"/>
                  </a:lnTo>
                  <a:lnTo>
                    <a:pt x="651" y="488"/>
                  </a:lnTo>
                  <a:lnTo>
                    <a:pt x="644" y="491"/>
                  </a:lnTo>
                  <a:lnTo>
                    <a:pt x="637" y="492"/>
                  </a:lnTo>
                  <a:lnTo>
                    <a:pt x="631" y="491"/>
                  </a:lnTo>
                  <a:lnTo>
                    <a:pt x="628" y="490"/>
                  </a:lnTo>
                  <a:lnTo>
                    <a:pt x="624" y="489"/>
                  </a:lnTo>
                  <a:lnTo>
                    <a:pt x="619" y="487"/>
                  </a:lnTo>
                  <a:lnTo>
                    <a:pt x="613" y="481"/>
                  </a:lnTo>
                  <a:lnTo>
                    <a:pt x="607" y="474"/>
                  </a:lnTo>
                  <a:lnTo>
                    <a:pt x="603" y="465"/>
                  </a:lnTo>
                  <a:lnTo>
                    <a:pt x="600" y="454"/>
                  </a:lnTo>
                  <a:lnTo>
                    <a:pt x="597" y="442"/>
                  </a:lnTo>
                  <a:lnTo>
                    <a:pt x="594" y="430"/>
                  </a:lnTo>
                  <a:lnTo>
                    <a:pt x="591" y="403"/>
                  </a:lnTo>
                  <a:lnTo>
                    <a:pt x="590" y="375"/>
                  </a:lnTo>
                  <a:lnTo>
                    <a:pt x="589" y="349"/>
                  </a:lnTo>
                  <a:lnTo>
                    <a:pt x="590" y="326"/>
                  </a:lnTo>
                  <a:lnTo>
                    <a:pt x="590" y="303"/>
                  </a:lnTo>
                  <a:lnTo>
                    <a:pt x="591" y="281"/>
                  </a:lnTo>
                  <a:lnTo>
                    <a:pt x="594" y="260"/>
                  </a:lnTo>
                  <a:lnTo>
                    <a:pt x="598" y="241"/>
                  </a:lnTo>
                  <a:lnTo>
                    <a:pt x="601" y="233"/>
                  </a:lnTo>
                  <a:lnTo>
                    <a:pt x="604" y="225"/>
                  </a:lnTo>
                  <a:lnTo>
                    <a:pt x="609" y="219"/>
                  </a:lnTo>
                  <a:lnTo>
                    <a:pt x="613" y="212"/>
                  </a:lnTo>
                  <a:lnTo>
                    <a:pt x="617" y="208"/>
                  </a:lnTo>
                  <a:lnTo>
                    <a:pt x="623" y="205"/>
                  </a:lnTo>
                  <a:lnTo>
                    <a:pt x="629" y="203"/>
                  </a:lnTo>
                  <a:lnTo>
                    <a:pt x="637" y="201"/>
                  </a:lnTo>
                  <a:close/>
                  <a:moveTo>
                    <a:pt x="524" y="335"/>
                  </a:moveTo>
                  <a:lnTo>
                    <a:pt x="524" y="357"/>
                  </a:lnTo>
                  <a:lnTo>
                    <a:pt x="525" y="378"/>
                  </a:lnTo>
                  <a:lnTo>
                    <a:pt x="529" y="396"/>
                  </a:lnTo>
                  <a:lnTo>
                    <a:pt x="532" y="413"/>
                  </a:lnTo>
                  <a:lnTo>
                    <a:pt x="537" y="429"/>
                  </a:lnTo>
                  <a:lnTo>
                    <a:pt x="544" y="444"/>
                  </a:lnTo>
                  <a:lnTo>
                    <a:pt x="550" y="457"/>
                  </a:lnTo>
                  <a:lnTo>
                    <a:pt x="559" y="469"/>
                  </a:lnTo>
                  <a:lnTo>
                    <a:pt x="567" y="480"/>
                  </a:lnTo>
                  <a:lnTo>
                    <a:pt x="576" y="490"/>
                  </a:lnTo>
                  <a:lnTo>
                    <a:pt x="586" y="497"/>
                  </a:lnTo>
                  <a:lnTo>
                    <a:pt x="596" y="504"/>
                  </a:lnTo>
                  <a:lnTo>
                    <a:pt x="605" y="509"/>
                  </a:lnTo>
                  <a:lnTo>
                    <a:pt x="616" y="513"/>
                  </a:lnTo>
                  <a:lnTo>
                    <a:pt x="626" y="515"/>
                  </a:lnTo>
                  <a:lnTo>
                    <a:pt x="637" y="516"/>
                  </a:lnTo>
                  <a:lnTo>
                    <a:pt x="647" y="515"/>
                  </a:lnTo>
                  <a:lnTo>
                    <a:pt x="659" y="511"/>
                  </a:lnTo>
                  <a:lnTo>
                    <a:pt x="670" y="507"/>
                  </a:lnTo>
                  <a:lnTo>
                    <a:pt x="681" y="501"/>
                  </a:lnTo>
                  <a:lnTo>
                    <a:pt x="691" y="493"/>
                  </a:lnTo>
                  <a:lnTo>
                    <a:pt x="700" y="484"/>
                  </a:lnTo>
                  <a:lnTo>
                    <a:pt x="709" y="474"/>
                  </a:lnTo>
                  <a:lnTo>
                    <a:pt x="717" y="462"/>
                  </a:lnTo>
                  <a:lnTo>
                    <a:pt x="724" y="449"/>
                  </a:lnTo>
                  <a:lnTo>
                    <a:pt x="731" y="435"/>
                  </a:lnTo>
                  <a:lnTo>
                    <a:pt x="736" y="420"/>
                  </a:lnTo>
                  <a:lnTo>
                    <a:pt x="741" y="405"/>
                  </a:lnTo>
                  <a:lnTo>
                    <a:pt x="745" y="388"/>
                  </a:lnTo>
                  <a:lnTo>
                    <a:pt x="747" y="371"/>
                  </a:lnTo>
                  <a:lnTo>
                    <a:pt x="748" y="354"/>
                  </a:lnTo>
                  <a:lnTo>
                    <a:pt x="748" y="335"/>
                  </a:lnTo>
                  <a:lnTo>
                    <a:pt x="747" y="319"/>
                  </a:lnTo>
                  <a:lnTo>
                    <a:pt x="745" y="303"/>
                  </a:lnTo>
                  <a:lnTo>
                    <a:pt x="742" y="288"/>
                  </a:lnTo>
                  <a:lnTo>
                    <a:pt x="738" y="273"/>
                  </a:lnTo>
                  <a:lnTo>
                    <a:pt x="733" y="260"/>
                  </a:lnTo>
                  <a:lnTo>
                    <a:pt x="726" y="247"/>
                  </a:lnTo>
                  <a:lnTo>
                    <a:pt x="720" y="235"/>
                  </a:lnTo>
                  <a:lnTo>
                    <a:pt x="712" y="224"/>
                  </a:lnTo>
                  <a:lnTo>
                    <a:pt x="704" y="214"/>
                  </a:lnTo>
                  <a:lnTo>
                    <a:pt x="695" y="206"/>
                  </a:lnTo>
                  <a:lnTo>
                    <a:pt x="686" y="198"/>
                  </a:lnTo>
                  <a:lnTo>
                    <a:pt x="677" y="192"/>
                  </a:lnTo>
                  <a:lnTo>
                    <a:pt x="667" y="187"/>
                  </a:lnTo>
                  <a:lnTo>
                    <a:pt x="656" y="183"/>
                  </a:lnTo>
                  <a:lnTo>
                    <a:pt x="646" y="181"/>
                  </a:lnTo>
                  <a:lnTo>
                    <a:pt x="637" y="181"/>
                  </a:lnTo>
                  <a:lnTo>
                    <a:pt x="623" y="181"/>
                  </a:lnTo>
                  <a:lnTo>
                    <a:pt x="611" y="184"/>
                  </a:lnTo>
                  <a:lnTo>
                    <a:pt x="599" y="189"/>
                  </a:lnTo>
                  <a:lnTo>
                    <a:pt x="588" y="194"/>
                  </a:lnTo>
                  <a:lnTo>
                    <a:pt x="578" y="200"/>
                  </a:lnTo>
                  <a:lnTo>
                    <a:pt x="570" y="208"/>
                  </a:lnTo>
                  <a:lnTo>
                    <a:pt x="561" y="218"/>
                  </a:lnTo>
                  <a:lnTo>
                    <a:pt x="553" y="227"/>
                  </a:lnTo>
                  <a:lnTo>
                    <a:pt x="547" y="239"/>
                  </a:lnTo>
                  <a:lnTo>
                    <a:pt x="542" y="251"/>
                  </a:lnTo>
                  <a:lnTo>
                    <a:pt x="536" y="264"/>
                  </a:lnTo>
                  <a:lnTo>
                    <a:pt x="533" y="277"/>
                  </a:lnTo>
                  <a:lnTo>
                    <a:pt x="530" y="291"/>
                  </a:lnTo>
                  <a:lnTo>
                    <a:pt x="526" y="306"/>
                  </a:lnTo>
                  <a:lnTo>
                    <a:pt x="525" y="320"/>
                  </a:lnTo>
                  <a:lnTo>
                    <a:pt x="524" y="335"/>
                  </a:lnTo>
                  <a:close/>
                  <a:moveTo>
                    <a:pt x="281" y="132"/>
                  </a:moveTo>
                  <a:lnTo>
                    <a:pt x="281" y="104"/>
                  </a:lnTo>
                  <a:lnTo>
                    <a:pt x="279" y="81"/>
                  </a:lnTo>
                  <a:lnTo>
                    <a:pt x="278" y="76"/>
                  </a:lnTo>
                  <a:lnTo>
                    <a:pt x="277" y="72"/>
                  </a:lnTo>
                  <a:lnTo>
                    <a:pt x="275" y="69"/>
                  </a:lnTo>
                  <a:lnTo>
                    <a:pt x="273" y="65"/>
                  </a:lnTo>
                  <a:lnTo>
                    <a:pt x="269" y="63"/>
                  </a:lnTo>
                  <a:lnTo>
                    <a:pt x="266" y="62"/>
                  </a:lnTo>
                  <a:lnTo>
                    <a:pt x="262" y="62"/>
                  </a:lnTo>
                  <a:lnTo>
                    <a:pt x="258" y="62"/>
                  </a:lnTo>
                  <a:lnTo>
                    <a:pt x="258" y="46"/>
                  </a:lnTo>
                  <a:lnTo>
                    <a:pt x="347" y="46"/>
                  </a:lnTo>
                  <a:lnTo>
                    <a:pt x="347" y="335"/>
                  </a:lnTo>
                  <a:lnTo>
                    <a:pt x="404" y="254"/>
                  </a:lnTo>
                  <a:lnTo>
                    <a:pt x="410" y="247"/>
                  </a:lnTo>
                  <a:lnTo>
                    <a:pt x="413" y="238"/>
                  </a:lnTo>
                  <a:lnTo>
                    <a:pt x="414" y="231"/>
                  </a:lnTo>
                  <a:lnTo>
                    <a:pt x="414" y="223"/>
                  </a:lnTo>
                  <a:lnTo>
                    <a:pt x="413" y="219"/>
                  </a:lnTo>
                  <a:lnTo>
                    <a:pt x="411" y="217"/>
                  </a:lnTo>
                  <a:lnTo>
                    <a:pt x="409" y="213"/>
                  </a:lnTo>
                  <a:lnTo>
                    <a:pt x="407" y="211"/>
                  </a:lnTo>
                  <a:lnTo>
                    <a:pt x="403" y="209"/>
                  </a:lnTo>
                  <a:lnTo>
                    <a:pt x="399" y="208"/>
                  </a:lnTo>
                  <a:lnTo>
                    <a:pt x="395" y="207"/>
                  </a:lnTo>
                  <a:lnTo>
                    <a:pt x="388" y="206"/>
                  </a:lnTo>
                  <a:lnTo>
                    <a:pt x="388" y="190"/>
                  </a:lnTo>
                  <a:lnTo>
                    <a:pt x="493" y="190"/>
                  </a:lnTo>
                  <a:lnTo>
                    <a:pt x="493" y="206"/>
                  </a:lnTo>
                  <a:lnTo>
                    <a:pt x="483" y="209"/>
                  </a:lnTo>
                  <a:lnTo>
                    <a:pt x="476" y="212"/>
                  </a:lnTo>
                  <a:lnTo>
                    <a:pt x="468" y="217"/>
                  </a:lnTo>
                  <a:lnTo>
                    <a:pt x="463" y="221"/>
                  </a:lnTo>
                  <a:lnTo>
                    <a:pt x="452" y="231"/>
                  </a:lnTo>
                  <a:lnTo>
                    <a:pt x="442" y="238"/>
                  </a:lnTo>
                  <a:lnTo>
                    <a:pt x="404" y="292"/>
                  </a:lnTo>
                  <a:lnTo>
                    <a:pt x="478" y="443"/>
                  </a:lnTo>
                  <a:lnTo>
                    <a:pt x="484" y="455"/>
                  </a:lnTo>
                  <a:lnTo>
                    <a:pt x="491" y="467"/>
                  </a:lnTo>
                  <a:lnTo>
                    <a:pt x="494" y="473"/>
                  </a:lnTo>
                  <a:lnTo>
                    <a:pt x="498" y="476"/>
                  </a:lnTo>
                  <a:lnTo>
                    <a:pt x="504" y="479"/>
                  </a:lnTo>
                  <a:lnTo>
                    <a:pt x="509" y="480"/>
                  </a:lnTo>
                  <a:lnTo>
                    <a:pt x="509" y="500"/>
                  </a:lnTo>
                  <a:lnTo>
                    <a:pt x="397" y="500"/>
                  </a:lnTo>
                  <a:lnTo>
                    <a:pt x="397" y="487"/>
                  </a:lnTo>
                  <a:lnTo>
                    <a:pt x="401" y="486"/>
                  </a:lnTo>
                  <a:lnTo>
                    <a:pt x="405" y="486"/>
                  </a:lnTo>
                  <a:lnTo>
                    <a:pt x="409" y="483"/>
                  </a:lnTo>
                  <a:lnTo>
                    <a:pt x="411" y="482"/>
                  </a:lnTo>
                  <a:lnTo>
                    <a:pt x="413" y="480"/>
                  </a:lnTo>
                  <a:lnTo>
                    <a:pt x="414" y="478"/>
                  </a:lnTo>
                  <a:lnTo>
                    <a:pt x="414" y="475"/>
                  </a:lnTo>
                  <a:lnTo>
                    <a:pt x="414" y="471"/>
                  </a:lnTo>
                  <a:lnTo>
                    <a:pt x="413" y="464"/>
                  </a:lnTo>
                  <a:lnTo>
                    <a:pt x="410" y="456"/>
                  </a:lnTo>
                  <a:lnTo>
                    <a:pt x="405" y="448"/>
                  </a:lnTo>
                  <a:lnTo>
                    <a:pt x="400" y="438"/>
                  </a:lnTo>
                  <a:lnTo>
                    <a:pt x="359" y="352"/>
                  </a:lnTo>
                  <a:lnTo>
                    <a:pt x="347" y="367"/>
                  </a:lnTo>
                  <a:lnTo>
                    <a:pt x="347" y="426"/>
                  </a:lnTo>
                  <a:lnTo>
                    <a:pt x="347" y="441"/>
                  </a:lnTo>
                  <a:lnTo>
                    <a:pt x="347" y="453"/>
                  </a:lnTo>
                  <a:lnTo>
                    <a:pt x="349" y="463"/>
                  </a:lnTo>
                  <a:lnTo>
                    <a:pt x="350" y="470"/>
                  </a:lnTo>
                  <a:lnTo>
                    <a:pt x="354" y="476"/>
                  </a:lnTo>
                  <a:lnTo>
                    <a:pt x="358" y="480"/>
                  </a:lnTo>
                  <a:lnTo>
                    <a:pt x="363" y="483"/>
                  </a:lnTo>
                  <a:lnTo>
                    <a:pt x="370" y="487"/>
                  </a:lnTo>
                  <a:lnTo>
                    <a:pt x="370" y="500"/>
                  </a:lnTo>
                  <a:lnTo>
                    <a:pt x="261" y="500"/>
                  </a:lnTo>
                  <a:lnTo>
                    <a:pt x="261" y="487"/>
                  </a:lnTo>
                  <a:lnTo>
                    <a:pt x="265" y="484"/>
                  </a:lnTo>
                  <a:lnTo>
                    <a:pt x="268" y="483"/>
                  </a:lnTo>
                  <a:lnTo>
                    <a:pt x="272" y="481"/>
                  </a:lnTo>
                  <a:lnTo>
                    <a:pt x="274" y="478"/>
                  </a:lnTo>
                  <a:lnTo>
                    <a:pt x="278" y="473"/>
                  </a:lnTo>
                  <a:lnTo>
                    <a:pt x="280" y="464"/>
                  </a:lnTo>
                  <a:lnTo>
                    <a:pt x="281" y="441"/>
                  </a:lnTo>
                  <a:lnTo>
                    <a:pt x="281" y="410"/>
                  </a:lnTo>
                  <a:lnTo>
                    <a:pt x="281" y="132"/>
                  </a:lnTo>
                  <a:close/>
                  <a:moveTo>
                    <a:pt x="181" y="309"/>
                  </a:moveTo>
                  <a:lnTo>
                    <a:pt x="115" y="309"/>
                  </a:lnTo>
                  <a:lnTo>
                    <a:pt x="116" y="284"/>
                  </a:lnTo>
                  <a:lnTo>
                    <a:pt x="118" y="261"/>
                  </a:lnTo>
                  <a:lnTo>
                    <a:pt x="120" y="244"/>
                  </a:lnTo>
                  <a:lnTo>
                    <a:pt x="124" y="228"/>
                  </a:lnTo>
                  <a:lnTo>
                    <a:pt x="125" y="223"/>
                  </a:lnTo>
                  <a:lnTo>
                    <a:pt x="127" y="218"/>
                  </a:lnTo>
                  <a:lnTo>
                    <a:pt x="130" y="213"/>
                  </a:lnTo>
                  <a:lnTo>
                    <a:pt x="133" y="210"/>
                  </a:lnTo>
                  <a:lnTo>
                    <a:pt x="137" y="207"/>
                  </a:lnTo>
                  <a:lnTo>
                    <a:pt x="140" y="205"/>
                  </a:lnTo>
                  <a:lnTo>
                    <a:pt x="144" y="203"/>
                  </a:lnTo>
                  <a:lnTo>
                    <a:pt x="150" y="201"/>
                  </a:lnTo>
                  <a:lnTo>
                    <a:pt x="156" y="201"/>
                  </a:lnTo>
                  <a:lnTo>
                    <a:pt x="161" y="203"/>
                  </a:lnTo>
                  <a:lnTo>
                    <a:pt x="166" y="206"/>
                  </a:lnTo>
                  <a:lnTo>
                    <a:pt x="170" y="210"/>
                  </a:lnTo>
                  <a:lnTo>
                    <a:pt x="173" y="216"/>
                  </a:lnTo>
                  <a:lnTo>
                    <a:pt x="177" y="222"/>
                  </a:lnTo>
                  <a:lnTo>
                    <a:pt x="179" y="230"/>
                  </a:lnTo>
                  <a:lnTo>
                    <a:pt x="180" y="237"/>
                  </a:lnTo>
                  <a:lnTo>
                    <a:pt x="182" y="254"/>
                  </a:lnTo>
                  <a:lnTo>
                    <a:pt x="183" y="274"/>
                  </a:lnTo>
                  <a:lnTo>
                    <a:pt x="182" y="292"/>
                  </a:lnTo>
                  <a:lnTo>
                    <a:pt x="181" y="309"/>
                  </a:lnTo>
                  <a:close/>
                  <a:moveTo>
                    <a:pt x="64" y="245"/>
                  </a:moveTo>
                  <a:lnTo>
                    <a:pt x="60" y="259"/>
                  </a:lnTo>
                  <a:lnTo>
                    <a:pt x="56" y="274"/>
                  </a:lnTo>
                  <a:lnTo>
                    <a:pt x="52" y="288"/>
                  </a:lnTo>
                  <a:lnTo>
                    <a:pt x="50" y="303"/>
                  </a:lnTo>
                  <a:lnTo>
                    <a:pt x="49" y="317"/>
                  </a:lnTo>
                  <a:lnTo>
                    <a:pt x="48" y="332"/>
                  </a:lnTo>
                  <a:lnTo>
                    <a:pt x="47" y="347"/>
                  </a:lnTo>
                  <a:lnTo>
                    <a:pt x="48" y="361"/>
                  </a:lnTo>
                  <a:lnTo>
                    <a:pt x="49" y="375"/>
                  </a:lnTo>
                  <a:lnTo>
                    <a:pt x="50" y="389"/>
                  </a:lnTo>
                  <a:lnTo>
                    <a:pt x="52" y="402"/>
                  </a:lnTo>
                  <a:lnTo>
                    <a:pt x="56" y="415"/>
                  </a:lnTo>
                  <a:lnTo>
                    <a:pt x="59" y="427"/>
                  </a:lnTo>
                  <a:lnTo>
                    <a:pt x="63" y="438"/>
                  </a:lnTo>
                  <a:lnTo>
                    <a:pt x="67" y="449"/>
                  </a:lnTo>
                  <a:lnTo>
                    <a:pt x="72" y="459"/>
                  </a:lnTo>
                  <a:lnTo>
                    <a:pt x="80" y="473"/>
                  </a:lnTo>
                  <a:lnTo>
                    <a:pt x="90" y="484"/>
                  </a:lnTo>
                  <a:lnTo>
                    <a:pt x="100" y="493"/>
                  </a:lnTo>
                  <a:lnTo>
                    <a:pt x="111" y="501"/>
                  </a:lnTo>
                  <a:lnTo>
                    <a:pt x="121" y="506"/>
                  </a:lnTo>
                  <a:lnTo>
                    <a:pt x="133" y="509"/>
                  </a:lnTo>
                  <a:lnTo>
                    <a:pt x="145" y="511"/>
                  </a:lnTo>
                  <a:lnTo>
                    <a:pt x="157" y="510"/>
                  </a:lnTo>
                  <a:lnTo>
                    <a:pt x="169" y="507"/>
                  </a:lnTo>
                  <a:lnTo>
                    <a:pt x="181" y="503"/>
                  </a:lnTo>
                  <a:lnTo>
                    <a:pt x="193" y="496"/>
                  </a:lnTo>
                  <a:lnTo>
                    <a:pt x="204" y="487"/>
                  </a:lnTo>
                  <a:lnTo>
                    <a:pt x="214" y="476"/>
                  </a:lnTo>
                  <a:lnTo>
                    <a:pt x="225" y="464"/>
                  </a:lnTo>
                  <a:lnTo>
                    <a:pt x="234" y="449"/>
                  </a:lnTo>
                  <a:lnTo>
                    <a:pt x="242" y="432"/>
                  </a:lnTo>
                  <a:lnTo>
                    <a:pt x="231" y="422"/>
                  </a:lnTo>
                  <a:lnTo>
                    <a:pt x="218" y="436"/>
                  </a:lnTo>
                  <a:lnTo>
                    <a:pt x="205" y="447"/>
                  </a:lnTo>
                  <a:lnTo>
                    <a:pt x="198" y="450"/>
                  </a:lnTo>
                  <a:lnTo>
                    <a:pt x="193" y="453"/>
                  </a:lnTo>
                  <a:lnTo>
                    <a:pt x="187" y="456"/>
                  </a:lnTo>
                  <a:lnTo>
                    <a:pt x="182" y="457"/>
                  </a:lnTo>
                  <a:lnTo>
                    <a:pt x="177" y="459"/>
                  </a:lnTo>
                  <a:lnTo>
                    <a:pt x="172" y="460"/>
                  </a:lnTo>
                  <a:lnTo>
                    <a:pt x="167" y="459"/>
                  </a:lnTo>
                  <a:lnTo>
                    <a:pt x="162" y="459"/>
                  </a:lnTo>
                  <a:lnTo>
                    <a:pt x="158" y="456"/>
                  </a:lnTo>
                  <a:lnTo>
                    <a:pt x="154" y="454"/>
                  </a:lnTo>
                  <a:lnTo>
                    <a:pt x="150" y="452"/>
                  </a:lnTo>
                  <a:lnTo>
                    <a:pt x="146" y="448"/>
                  </a:lnTo>
                  <a:lnTo>
                    <a:pt x="140" y="440"/>
                  </a:lnTo>
                  <a:lnTo>
                    <a:pt x="133" y="429"/>
                  </a:lnTo>
                  <a:lnTo>
                    <a:pt x="128" y="417"/>
                  </a:lnTo>
                  <a:lnTo>
                    <a:pt x="124" y="405"/>
                  </a:lnTo>
                  <a:lnTo>
                    <a:pt x="120" y="389"/>
                  </a:lnTo>
                  <a:lnTo>
                    <a:pt x="117" y="372"/>
                  </a:lnTo>
                  <a:lnTo>
                    <a:pt x="116" y="355"/>
                  </a:lnTo>
                  <a:lnTo>
                    <a:pt x="115" y="335"/>
                  </a:lnTo>
                  <a:lnTo>
                    <a:pt x="238" y="335"/>
                  </a:lnTo>
                  <a:lnTo>
                    <a:pt x="239" y="322"/>
                  </a:lnTo>
                  <a:lnTo>
                    <a:pt x="239" y="309"/>
                  </a:lnTo>
                  <a:lnTo>
                    <a:pt x="238" y="297"/>
                  </a:lnTo>
                  <a:lnTo>
                    <a:pt x="237" y="284"/>
                  </a:lnTo>
                  <a:lnTo>
                    <a:pt x="235" y="272"/>
                  </a:lnTo>
                  <a:lnTo>
                    <a:pt x="233" y="260"/>
                  </a:lnTo>
                  <a:lnTo>
                    <a:pt x="229" y="249"/>
                  </a:lnTo>
                  <a:lnTo>
                    <a:pt x="225" y="238"/>
                  </a:lnTo>
                  <a:lnTo>
                    <a:pt x="222" y="228"/>
                  </a:lnTo>
                  <a:lnTo>
                    <a:pt x="216" y="220"/>
                  </a:lnTo>
                  <a:lnTo>
                    <a:pt x="212" y="211"/>
                  </a:lnTo>
                  <a:lnTo>
                    <a:pt x="207" y="203"/>
                  </a:lnTo>
                  <a:lnTo>
                    <a:pt x="200" y="196"/>
                  </a:lnTo>
                  <a:lnTo>
                    <a:pt x="195" y="190"/>
                  </a:lnTo>
                  <a:lnTo>
                    <a:pt x="188" y="183"/>
                  </a:lnTo>
                  <a:lnTo>
                    <a:pt x="182" y="179"/>
                  </a:lnTo>
                  <a:lnTo>
                    <a:pt x="174" y="174"/>
                  </a:lnTo>
                  <a:lnTo>
                    <a:pt x="168" y="172"/>
                  </a:lnTo>
                  <a:lnTo>
                    <a:pt x="160" y="170"/>
                  </a:lnTo>
                  <a:lnTo>
                    <a:pt x="153" y="169"/>
                  </a:lnTo>
                  <a:lnTo>
                    <a:pt x="145" y="168"/>
                  </a:lnTo>
                  <a:lnTo>
                    <a:pt x="138" y="169"/>
                  </a:lnTo>
                  <a:lnTo>
                    <a:pt x="130" y="171"/>
                  </a:lnTo>
                  <a:lnTo>
                    <a:pt x="123" y="174"/>
                  </a:lnTo>
                  <a:lnTo>
                    <a:pt x="115" y="179"/>
                  </a:lnTo>
                  <a:lnTo>
                    <a:pt x="107" y="184"/>
                  </a:lnTo>
                  <a:lnTo>
                    <a:pt x="100" y="192"/>
                  </a:lnTo>
                  <a:lnTo>
                    <a:pt x="92" y="199"/>
                  </a:lnTo>
                  <a:lnTo>
                    <a:pt x="85" y="209"/>
                  </a:lnTo>
                  <a:lnTo>
                    <a:pt x="78" y="220"/>
                  </a:lnTo>
                  <a:lnTo>
                    <a:pt x="71" y="232"/>
                  </a:lnTo>
                  <a:lnTo>
                    <a:pt x="64" y="245"/>
                  </a:lnTo>
                  <a:close/>
                </a:path>
              </a:pathLst>
            </a:custGeom>
            <a:solidFill>
              <a:srgbClr val="135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 name="Freeform 32"/>
            <p:cNvSpPr>
              <a:spLocks noEditPoints="1"/>
            </p:cNvSpPr>
            <p:nvPr/>
          </p:nvSpPr>
          <p:spPr bwMode="auto">
            <a:xfrm>
              <a:off x="4921" y="265"/>
              <a:ext cx="82" cy="157"/>
            </a:xfrm>
            <a:custGeom>
              <a:avLst/>
              <a:gdLst>
                <a:gd name="T0" fmla="*/ 0 w 245"/>
                <a:gd name="T1" fmla="*/ 0 h 471"/>
                <a:gd name="T2" fmla="*/ 0 w 245"/>
                <a:gd name="T3" fmla="*/ 0 h 471"/>
                <a:gd name="T4" fmla="*/ 0 w 245"/>
                <a:gd name="T5" fmla="*/ 0 h 471"/>
                <a:gd name="T6" fmla="*/ 0 w 245"/>
                <a:gd name="T7" fmla="*/ 0 h 471"/>
                <a:gd name="T8" fmla="*/ 0 w 245"/>
                <a:gd name="T9" fmla="*/ 0 h 471"/>
                <a:gd name="T10" fmla="*/ 0 w 245"/>
                <a:gd name="T11" fmla="*/ 0 h 471"/>
                <a:gd name="T12" fmla="*/ 0 w 245"/>
                <a:gd name="T13" fmla="*/ 0 h 471"/>
                <a:gd name="T14" fmla="*/ 0 w 245"/>
                <a:gd name="T15" fmla="*/ 0 h 471"/>
                <a:gd name="T16" fmla="*/ 0 w 245"/>
                <a:gd name="T17" fmla="*/ 0 h 471"/>
                <a:gd name="T18" fmla="*/ 0 w 245"/>
                <a:gd name="T19" fmla="*/ 0 h 471"/>
                <a:gd name="T20" fmla="*/ 0 w 245"/>
                <a:gd name="T21" fmla="*/ 0 h 471"/>
                <a:gd name="T22" fmla="*/ 0 w 245"/>
                <a:gd name="T23" fmla="*/ 0 h 471"/>
                <a:gd name="T24" fmla="*/ 0 w 245"/>
                <a:gd name="T25" fmla="*/ 0 h 471"/>
                <a:gd name="T26" fmla="*/ 0 w 245"/>
                <a:gd name="T27" fmla="*/ 0 h 471"/>
                <a:gd name="T28" fmla="*/ 0 w 245"/>
                <a:gd name="T29" fmla="*/ 0 h 471"/>
                <a:gd name="T30" fmla="*/ 0 w 245"/>
                <a:gd name="T31" fmla="*/ 0 h 471"/>
                <a:gd name="T32" fmla="*/ 0 w 245"/>
                <a:gd name="T33" fmla="*/ 0 h 471"/>
                <a:gd name="T34" fmla="*/ 0 w 245"/>
                <a:gd name="T35" fmla="*/ 0 h 471"/>
                <a:gd name="T36" fmla="*/ 0 w 245"/>
                <a:gd name="T37" fmla="*/ 0 h 471"/>
                <a:gd name="T38" fmla="*/ 0 w 245"/>
                <a:gd name="T39" fmla="*/ 0 h 471"/>
                <a:gd name="T40" fmla="*/ 0 w 245"/>
                <a:gd name="T41" fmla="*/ 0 h 471"/>
                <a:gd name="T42" fmla="*/ 0 w 245"/>
                <a:gd name="T43" fmla="*/ 0 h 471"/>
                <a:gd name="T44" fmla="*/ 0 w 245"/>
                <a:gd name="T45" fmla="*/ 0 h 471"/>
                <a:gd name="T46" fmla="*/ 0 w 245"/>
                <a:gd name="T47" fmla="*/ 0 h 471"/>
                <a:gd name="T48" fmla="*/ 0 w 245"/>
                <a:gd name="T49" fmla="*/ 0 h 471"/>
                <a:gd name="T50" fmla="*/ 0 w 245"/>
                <a:gd name="T51" fmla="*/ 0 h 471"/>
                <a:gd name="T52" fmla="*/ 0 w 245"/>
                <a:gd name="T53" fmla="*/ 0 h 471"/>
                <a:gd name="T54" fmla="*/ 0 w 245"/>
                <a:gd name="T55" fmla="*/ 0 h 471"/>
                <a:gd name="T56" fmla="*/ 0 w 245"/>
                <a:gd name="T57" fmla="*/ 0 h 471"/>
                <a:gd name="T58" fmla="*/ 0 w 245"/>
                <a:gd name="T59" fmla="*/ 0 h 471"/>
                <a:gd name="T60" fmla="*/ 0 w 245"/>
                <a:gd name="T61" fmla="*/ 0 h 471"/>
                <a:gd name="T62" fmla="*/ 0 w 245"/>
                <a:gd name="T63" fmla="*/ 0 h 471"/>
                <a:gd name="T64" fmla="*/ 0 w 245"/>
                <a:gd name="T65" fmla="*/ 0 h 471"/>
                <a:gd name="T66" fmla="*/ 0 w 245"/>
                <a:gd name="T67" fmla="*/ 0 h 471"/>
                <a:gd name="T68" fmla="*/ 0 w 245"/>
                <a:gd name="T69" fmla="*/ 0 h 471"/>
                <a:gd name="T70" fmla="*/ 0 w 245"/>
                <a:gd name="T71" fmla="*/ 0 h 471"/>
                <a:gd name="T72" fmla="*/ 0 w 245"/>
                <a:gd name="T73" fmla="*/ 0 h 471"/>
                <a:gd name="T74" fmla="*/ 0 w 245"/>
                <a:gd name="T75" fmla="*/ 0 h 471"/>
                <a:gd name="T76" fmla="*/ 0 w 245"/>
                <a:gd name="T77" fmla="*/ 0 h 471"/>
                <a:gd name="T78" fmla="*/ 0 w 245"/>
                <a:gd name="T79" fmla="*/ 0 h 471"/>
                <a:gd name="T80" fmla="*/ 0 w 245"/>
                <a:gd name="T81" fmla="*/ 0 h 471"/>
                <a:gd name="T82" fmla="*/ 0 w 245"/>
                <a:gd name="T83" fmla="*/ 0 h 471"/>
                <a:gd name="T84" fmla="*/ 0 w 245"/>
                <a:gd name="T85" fmla="*/ 0 h 471"/>
                <a:gd name="T86" fmla="*/ 0 w 245"/>
                <a:gd name="T87" fmla="*/ 0 h 471"/>
                <a:gd name="T88" fmla="*/ 0 w 245"/>
                <a:gd name="T89" fmla="*/ 0 h 471"/>
                <a:gd name="T90" fmla="*/ 0 w 245"/>
                <a:gd name="T91" fmla="*/ 0 h 471"/>
                <a:gd name="T92" fmla="*/ 0 w 245"/>
                <a:gd name="T93" fmla="*/ 0 h 471"/>
                <a:gd name="T94" fmla="*/ 0 w 245"/>
                <a:gd name="T95" fmla="*/ 0 h 471"/>
                <a:gd name="T96" fmla="*/ 0 w 245"/>
                <a:gd name="T97" fmla="*/ 0 h 471"/>
                <a:gd name="T98" fmla="*/ 0 w 245"/>
                <a:gd name="T99" fmla="*/ 0 h 471"/>
                <a:gd name="T100" fmla="*/ 0 w 245"/>
                <a:gd name="T101" fmla="*/ 0 h 471"/>
                <a:gd name="T102" fmla="*/ 0 w 245"/>
                <a:gd name="T103" fmla="*/ 0 h 471"/>
                <a:gd name="T104" fmla="*/ 0 w 245"/>
                <a:gd name="T105" fmla="*/ 0 h 471"/>
                <a:gd name="T106" fmla="*/ 0 w 245"/>
                <a:gd name="T107" fmla="*/ 0 h 471"/>
                <a:gd name="T108" fmla="*/ 0 w 245"/>
                <a:gd name="T109" fmla="*/ 0 h 471"/>
                <a:gd name="T110" fmla="*/ 0 w 245"/>
                <a:gd name="T111" fmla="*/ 0 h 471"/>
                <a:gd name="T112" fmla="*/ 0 w 245"/>
                <a:gd name="T113" fmla="*/ 0 h 471"/>
                <a:gd name="T114" fmla="*/ 0 w 245"/>
                <a:gd name="T115" fmla="*/ 0 h 471"/>
                <a:gd name="T116" fmla="*/ 0 w 245"/>
                <a:gd name="T117" fmla="*/ 0 h 471"/>
                <a:gd name="T118" fmla="*/ 0 w 245"/>
                <a:gd name="T119" fmla="*/ 0 h 471"/>
                <a:gd name="T120" fmla="*/ 0 w 245"/>
                <a:gd name="T121" fmla="*/ 0 h 471"/>
                <a:gd name="T122" fmla="*/ 0 w 245"/>
                <a:gd name="T123" fmla="*/ 0 h 471"/>
                <a:gd name="T124" fmla="*/ 0 w 245"/>
                <a:gd name="T125" fmla="*/ 0 h 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5"/>
                <a:gd name="T190" fmla="*/ 0 h 471"/>
                <a:gd name="T191" fmla="*/ 245 w 245"/>
                <a:gd name="T192" fmla="*/ 471 h 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5" h="471">
                  <a:moveTo>
                    <a:pt x="31" y="177"/>
                  </a:moveTo>
                  <a:lnTo>
                    <a:pt x="39" y="167"/>
                  </a:lnTo>
                  <a:lnTo>
                    <a:pt x="48" y="159"/>
                  </a:lnTo>
                  <a:lnTo>
                    <a:pt x="56" y="152"/>
                  </a:lnTo>
                  <a:lnTo>
                    <a:pt x="64" y="146"/>
                  </a:lnTo>
                  <a:lnTo>
                    <a:pt x="73" y="141"/>
                  </a:lnTo>
                  <a:lnTo>
                    <a:pt x="81" y="138"/>
                  </a:lnTo>
                  <a:lnTo>
                    <a:pt x="89" y="136"/>
                  </a:lnTo>
                  <a:lnTo>
                    <a:pt x="98" y="135"/>
                  </a:lnTo>
                  <a:lnTo>
                    <a:pt x="105" y="136"/>
                  </a:lnTo>
                  <a:lnTo>
                    <a:pt x="113" y="137"/>
                  </a:lnTo>
                  <a:lnTo>
                    <a:pt x="120" y="140"/>
                  </a:lnTo>
                  <a:lnTo>
                    <a:pt x="127" y="145"/>
                  </a:lnTo>
                  <a:lnTo>
                    <a:pt x="135" y="151"/>
                  </a:lnTo>
                  <a:lnTo>
                    <a:pt x="141" y="158"/>
                  </a:lnTo>
                  <a:lnTo>
                    <a:pt x="146" y="166"/>
                  </a:lnTo>
                  <a:lnTo>
                    <a:pt x="152" y="177"/>
                  </a:lnTo>
                  <a:lnTo>
                    <a:pt x="152" y="59"/>
                  </a:lnTo>
                  <a:lnTo>
                    <a:pt x="152" y="51"/>
                  </a:lnTo>
                  <a:lnTo>
                    <a:pt x="152" y="43"/>
                  </a:lnTo>
                  <a:lnTo>
                    <a:pt x="152" y="37"/>
                  </a:lnTo>
                  <a:lnTo>
                    <a:pt x="151" y="31"/>
                  </a:lnTo>
                  <a:lnTo>
                    <a:pt x="149" y="28"/>
                  </a:lnTo>
                  <a:lnTo>
                    <a:pt x="147" y="25"/>
                  </a:lnTo>
                  <a:lnTo>
                    <a:pt x="145" y="24"/>
                  </a:lnTo>
                  <a:lnTo>
                    <a:pt x="143" y="22"/>
                  </a:lnTo>
                  <a:lnTo>
                    <a:pt x="140" y="20"/>
                  </a:lnTo>
                  <a:lnTo>
                    <a:pt x="137" y="20"/>
                  </a:lnTo>
                  <a:lnTo>
                    <a:pt x="135" y="19"/>
                  </a:lnTo>
                  <a:lnTo>
                    <a:pt x="133" y="19"/>
                  </a:lnTo>
                  <a:lnTo>
                    <a:pt x="132" y="18"/>
                  </a:lnTo>
                  <a:lnTo>
                    <a:pt x="132" y="16"/>
                  </a:lnTo>
                  <a:lnTo>
                    <a:pt x="132" y="0"/>
                  </a:lnTo>
                  <a:lnTo>
                    <a:pt x="217" y="0"/>
                  </a:lnTo>
                  <a:lnTo>
                    <a:pt x="217" y="380"/>
                  </a:lnTo>
                  <a:lnTo>
                    <a:pt x="217" y="396"/>
                  </a:lnTo>
                  <a:lnTo>
                    <a:pt x="219" y="409"/>
                  </a:lnTo>
                  <a:lnTo>
                    <a:pt x="220" y="418"/>
                  </a:lnTo>
                  <a:lnTo>
                    <a:pt x="223" y="424"/>
                  </a:lnTo>
                  <a:lnTo>
                    <a:pt x="225" y="427"/>
                  </a:lnTo>
                  <a:lnTo>
                    <a:pt x="227" y="429"/>
                  </a:lnTo>
                  <a:lnTo>
                    <a:pt x="230" y="430"/>
                  </a:lnTo>
                  <a:lnTo>
                    <a:pt x="232" y="430"/>
                  </a:lnTo>
                  <a:lnTo>
                    <a:pt x="238" y="430"/>
                  </a:lnTo>
                  <a:lnTo>
                    <a:pt x="245" y="429"/>
                  </a:lnTo>
                  <a:lnTo>
                    <a:pt x="245" y="446"/>
                  </a:lnTo>
                  <a:lnTo>
                    <a:pt x="225" y="448"/>
                  </a:lnTo>
                  <a:lnTo>
                    <a:pt x="200" y="452"/>
                  </a:lnTo>
                  <a:lnTo>
                    <a:pt x="174" y="459"/>
                  </a:lnTo>
                  <a:lnTo>
                    <a:pt x="152" y="464"/>
                  </a:lnTo>
                  <a:lnTo>
                    <a:pt x="152" y="429"/>
                  </a:lnTo>
                  <a:lnTo>
                    <a:pt x="142" y="440"/>
                  </a:lnTo>
                  <a:lnTo>
                    <a:pt x="132" y="449"/>
                  </a:lnTo>
                  <a:lnTo>
                    <a:pt x="123" y="457"/>
                  </a:lnTo>
                  <a:lnTo>
                    <a:pt x="113" y="463"/>
                  </a:lnTo>
                  <a:lnTo>
                    <a:pt x="104" y="468"/>
                  </a:lnTo>
                  <a:lnTo>
                    <a:pt x="95" y="470"/>
                  </a:lnTo>
                  <a:lnTo>
                    <a:pt x="85" y="471"/>
                  </a:lnTo>
                  <a:lnTo>
                    <a:pt x="76" y="470"/>
                  </a:lnTo>
                  <a:lnTo>
                    <a:pt x="68" y="468"/>
                  </a:lnTo>
                  <a:lnTo>
                    <a:pt x="59" y="462"/>
                  </a:lnTo>
                  <a:lnTo>
                    <a:pt x="50" y="457"/>
                  </a:lnTo>
                  <a:lnTo>
                    <a:pt x="42" y="448"/>
                  </a:lnTo>
                  <a:lnTo>
                    <a:pt x="34" y="438"/>
                  </a:lnTo>
                  <a:lnTo>
                    <a:pt x="27" y="427"/>
                  </a:lnTo>
                  <a:lnTo>
                    <a:pt x="20" y="413"/>
                  </a:lnTo>
                  <a:lnTo>
                    <a:pt x="12" y="397"/>
                  </a:lnTo>
                  <a:lnTo>
                    <a:pt x="8" y="382"/>
                  </a:lnTo>
                  <a:lnTo>
                    <a:pt x="5" y="366"/>
                  </a:lnTo>
                  <a:lnTo>
                    <a:pt x="3" y="351"/>
                  </a:lnTo>
                  <a:lnTo>
                    <a:pt x="1" y="336"/>
                  </a:lnTo>
                  <a:lnTo>
                    <a:pt x="0" y="320"/>
                  </a:lnTo>
                  <a:lnTo>
                    <a:pt x="0" y="305"/>
                  </a:lnTo>
                  <a:lnTo>
                    <a:pt x="0" y="289"/>
                  </a:lnTo>
                  <a:lnTo>
                    <a:pt x="1" y="275"/>
                  </a:lnTo>
                  <a:lnTo>
                    <a:pt x="3" y="260"/>
                  </a:lnTo>
                  <a:lnTo>
                    <a:pt x="5" y="246"/>
                  </a:lnTo>
                  <a:lnTo>
                    <a:pt x="8" y="233"/>
                  </a:lnTo>
                  <a:lnTo>
                    <a:pt x="12" y="220"/>
                  </a:lnTo>
                  <a:lnTo>
                    <a:pt x="16" y="208"/>
                  </a:lnTo>
                  <a:lnTo>
                    <a:pt x="21" y="197"/>
                  </a:lnTo>
                  <a:lnTo>
                    <a:pt x="25" y="187"/>
                  </a:lnTo>
                  <a:lnTo>
                    <a:pt x="31" y="177"/>
                  </a:lnTo>
                  <a:close/>
                  <a:moveTo>
                    <a:pt x="71" y="300"/>
                  </a:moveTo>
                  <a:lnTo>
                    <a:pt x="71" y="328"/>
                  </a:lnTo>
                  <a:lnTo>
                    <a:pt x="72" y="353"/>
                  </a:lnTo>
                  <a:lnTo>
                    <a:pt x="75" y="374"/>
                  </a:lnTo>
                  <a:lnTo>
                    <a:pt x="79" y="390"/>
                  </a:lnTo>
                  <a:lnTo>
                    <a:pt x="82" y="397"/>
                  </a:lnTo>
                  <a:lnTo>
                    <a:pt x="84" y="403"/>
                  </a:lnTo>
                  <a:lnTo>
                    <a:pt x="87" y="408"/>
                  </a:lnTo>
                  <a:lnTo>
                    <a:pt x="90" y="414"/>
                  </a:lnTo>
                  <a:lnTo>
                    <a:pt x="93" y="417"/>
                  </a:lnTo>
                  <a:lnTo>
                    <a:pt x="97" y="420"/>
                  </a:lnTo>
                  <a:lnTo>
                    <a:pt x="100" y="422"/>
                  </a:lnTo>
                  <a:lnTo>
                    <a:pt x="103" y="424"/>
                  </a:lnTo>
                  <a:lnTo>
                    <a:pt x="108" y="425"/>
                  </a:lnTo>
                  <a:lnTo>
                    <a:pt x="111" y="425"/>
                  </a:lnTo>
                  <a:lnTo>
                    <a:pt x="114" y="425"/>
                  </a:lnTo>
                  <a:lnTo>
                    <a:pt x="118" y="424"/>
                  </a:lnTo>
                  <a:lnTo>
                    <a:pt x="125" y="421"/>
                  </a:lnTo>
                  <a:lnTo>
                    <a:pt x="132" y="416"/>
                  </a:lnTo>
                  <a:lnTo>
                    <a:pt x="138" y="409"/>
                  </a:lnTo>
                  <a:lnTo>
                    <a:pt x="143" y="401"/>
                  </a:lnTo>
                  <a:lnTo>
                    <a:pt x="149" y="391"/>
                  </a:lnTo>
                  <a:lnTo>
                    <a:pt x="152" y="380"/>
                  </a:lnTo>
                  <a:lnTo>
                    <a:pt x="152" y="215"/>
                  </a:lnTo>
                  <a:lnTo>
                    <a:pt x="144" y="199"/>
                  </a:lnTo>
                  <a:lnTo>
                    <a:pt x="137" y="188"/>
                  </a:lnTo>
                  <a:lnTo>
                    <a:pt x="133" y="184"/>
                  </a:lnTo>
                  <a:lnTo>
                    <a:pt x="129" y="180"/>
                  </a:lnTo>
                  <a:lnTo>
                    <a:pt x="126" y="178"/>
                  </a:lnTo>
                  <a:lnTo>
                    <a:pt x="122" y="176"/>
                  </a:lnTo>
                  <a:lnTo>
                    <a:pt x="118" y="176"/>
                  </a:lnTo>
                  <a:lnTo>
                    <a:pt x="115" y="176"/>
                  </a:lnTo>
                  <a:lnTo>
                    <a:pt x="111" y="177"/>
                  </a:lnTo>
                  <a:lnTo>
                    <a:pt x="108" y="178"/>
                  </a:lnTo>
                  <a:lnTo>
                    <a:pt x="101" y="184"/>
                  </a:lnTo>
                  <a:lnTo>
                    <a:pt x="95" y="191"/>
                  </a:lnTo>
                  <a:lnTo>
                    <a:pt x="89" y="201"/>
                  </a:lnTo>
                  <a:lnTo>
                    <a:pt x="84" y="213"/>
                  </a:lnTo>
                  <a:lnTo>
                    <a:pt x="79" y="226"/>
                  </a:lnTo>
                  <a:lnTo>
                    <a:pt x="76" y="240"/>
                  </a:lnTo>
                  <a:lnTo>
                    <a:pt x="73" y="254"/>
                  </a:lnTo>
                  <a:lnTo>
                    <a:pt x="71" y="269"/>
                  </a:lnTo>
                  <a:lnTo>
                    <a:pt x="70" y="285"/>
                  </a:lnTo>
                  <a:lnTo>
                    <a:pt x="71" y="30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 name="Freeform 33"/>
            <p:cNvSpPr>
              <a:spLocks noEditPoints="1"/>
            </p:cNvSpPr>
            <p:nvPr/>
          </p:nvSpPr>
          <p:spPr bwMode="auto">
            <a:xfrm>
              <a:off x="5293" y="276"/>
              <a:ext cx="217" cy="145"/>
            </a:xfrm>
            <a:custGeom>
              <a:avLst/>
              <a:gdLst>
                <a:gd name="T0" fmla="*/ 0 w 652"/>
                <a:gd name="T1" fmla="*/ 0 h 436"/>
                <a:gd name="T2" fmla="*/ 0 w 652"/>
                <a:gd name="T3" fmla="*/ 0 h 436"/>
                <a:gd name="T4" fmla="*/ 0 w 652"/>
                <a:gd name="T5" fmla="*/ 0 h 436"/>
                <a:gd name="T6" fmla="*/ 0 w 652"/>
                <a:gd name="T7" fmla="*/ 0 h 436"/>
                <a:gd name="T8" fmla="*/ 0 w 652"/>
                <a:gd name="T9" fmla="*/ 0 h 436"/>
                <a:gd name="T10" fmla="*/ 0 w 652"/>
                <a:gd name="T11" fmla="*/ 0 h 436"/>
                <a:gd name="T12" fmla="*/ 0 w 652"/>
                <a:gd name="T13" fmla="*/ 0 h 436"/>
                <a:gd name="T14" fmla="*/ 0 w 652"/>
                <a:gd name="T15" fmla="*/ 0 h 436"/>
                <a:gd name="T16" fmla="*/ 0 w 652"/>
                <a:gd name="T17" fmla="*/ 0 h 436"/>
                <a:gd name="T18" fmla="*/ 0 w 652"/>
                <a:gd name="T19" fmla="*/ 0 h 436"/>
                <a:gd name="T20" fmla="*/ 0 w 652"/>
                <a:gd name="T21" fmla="*/ 0 h 436"/>
                <a:gd name="T22" fmla="*/ 0 w 652"/>
                <a:gd name="T23" fmla="*/ 0 h 436"/>
                <a:gd name="T24" fmla="*/ 0 w 652"/>
                <a:gd name="T25" fmla="*/ 0 h 436"/>
                <a:gd name="T26" fmla="*/ 0 w 652"/>
                <a:gd name="T27" fmla="*/ 0 h 436"/>
                <a:gd name="T28" fmla="*/ 0 w 652"/>
                <a:gd name="T29" fmla="*/ 0 h 436"/>
                <a:gd name="T30" fmla="*/ 0 w 652"/>
                <a:gd name="T31" fmla="*/ 0 h 436"/>
                <a:gd name="T32" fmla="*/ 0 w 652"/>
                <a:gd name="T33" fmla="*/ 0 h 436"/>
                <a:gd name="T34" fmla="*/ 0 w 652"/>
                <a:gd name="T35" fmla="*/ 0 h 436"/>
                <a:gd name="T36" fmla="*/ 0 w 652"/>
                <a:gd name="T37" fmla="*/ 0 h 436"/>
                <a:gd name="T38" fmla="*/ 0 w 652"/>
                <a:gd name="T39" fmla="*/ 0 h 436"/>
                <a:gd name="T40" fmla="*/ 0 w 652"/>
                <a:gd name="T41" fmla="*/ 0 h 436"/>
                <a:gd name="T42" fmla="*/ 0 w 652"/>
                <a:gd name="T43" fmla="*/ 0 h 436"/>
                <a:gd name="T44" fmla="*/ 0 w 652"/>
                <a:gd name="T45" fmla="*/ 0 h 436"/>
                <a:gd name="T46" fmla="*/ 0 w 652"/>
                <a:gd name="T47" fmla="*/ 0 h 436"/>
                <a:gd name="T48" fmla="*/ 0 w 652"/>
                <a:gd name="T49" fmla="*/ 0 h 436"/>
                <a:gd name="T50" fmla="*/ 0 w 652"/>
                <a:gd name="T51" fmla="*/ 0 h 436"/>
                <a:gd name="T52" fmla="*/ 0 w 652"/>
                <a:gd name="T53" fmla="*/ 0 h 436"/>
                <a:gd name="T54" fmla="*/ 0 w 652"/>
                <a:gd name="T55" fmla="*/ 0 h 436"/>
                <a:gd name="T56" fmla="*/ 0 w 652"/>
                <a:gd name="T57" fmla="*/ 0 h 436"/>
                <a:gd name="T58" fmla="*/ 0 w 652"/>
                <a:gd name="T59" fmla="*/ 0 h 436"/>
                <a:gd name="T60" fmla="*/ 0 w 652"/>
                <a:gd name="T61" fmla="*/ 0 h 436"/>
                <a:gd name="T62" fmla="*/ 0 w 652"/>
                <a:gd name="T63" fmla="*/ 0 h 436"/>
                <a:gd name="T64" fmla="*/ 0 w 652"/>
                <a:gd name="T65" fmla="*/ 0 h 436"/>
                <a:gd name="T66" fmla="*/ 0 w 652"/>
                <a:gd name="T67" fmla="*/ 0 h 436"/>
                <a:gd name="T68" fmla="*/ 0 w 652"/>
                <a:gd name="T69" fmla="*/ 0 h 436"/>
                <a:gd name="T70" fmla="*/ 0 w 652"/>
                <a:gd name="T71" fmla="*/ 0 h 436"/>
                <a:gd name="T72" fmla="*/ 0 w 652"/>
                <a:gd name="T73" fmla="*/ 0 h 436"/>
                <a:gd name="T74" fmla="*/ 0 w 652"/>
                <a:gd name="T75" fmla="*/ 0 h 436"/>
                <a:gd name="T76" fmla="*/ 0 w 652"/>
                <a:gd name="T77" fmla="*/ 0 h 436"/>
                <a:gd name="T78" fmla="*/ 0 w 652"/>
                <a:gd name="T79" fmla="*/ 0 h 436"/>
                <a:gd name="T80" fmla="*/ 0 w 652"/>
                <a:gd name="T81" fmla="*/ 0 h 436"/>
                <a:gd name="T82" fmla="*/ 0 w 652"/>
                <a:gd name="T83" fmla="*/ 0 h 436"/>
                <a:gd name="T84" fmla="*/ 0 w 652"/>
                <a:gd name="T85" fmla="*/ 0 h 436"/>
                <a:gd name="T86" fmla="*/ 0 w 652"/>
                <a:gd name="T87" fmla="*/ 0 h 436"/>
                <a:gd name="T88" fmla="*/ 0 w 652"/>
                <a:gd name="T89" fmla="*/ 0 h 436"/>
                <a:gd name="T90" fmla="*/ 0 w 652"/>
                <a:gd name="T91" fmla="*/ 0 h 436"/>
                <a:gd name="T92" fmla="*/ 0 w 652"/>
                <a:gd name="T93" fmla="*/ 0 h 436"/>
                <a:gd name="T94" fmla="*/ 0 w 652"/>
                <a:gd name="T95" fmla="*/ 0 h 436"/>
                <a:gd name="T96" fmla="*/ 0 w 652"/>
                <a:gd name="T97" fmla="*/ 0 h 436"/>
                <a:gd name="T98" fmla="*/ 0 w 652"/>
                <a:gd name="T99" fmla="*/ 0 h 436"/>
                <a:gd name="T100" fmla="*/ 0 w 652"/>
                <a:gd name="T101" fmla="*/ 0 h 436"/>
                <a:gd name="T102" fmla="*/ 0 w 652"/>
                <a:gd name="T103" fmla="*/ 0 h 436"/>
                <a:gd name="T104" fmla="*/ 0 w 652"/>
                <a:gd name="T105" fmla="*/ 0 h 436"/>
                <a:gd name="T106" fmla="*/ 0 w 652"/>
                <a:gd name="T107" fmla="*/ 0 h 436"/>
                <a:gd name="T108" fmla="*/ 0 w 652"/>
                <a:gd name="T109" fmla="*/ 0 h 436"/>
                <a:gd name="T110" fmla="*/ 0 w 652"/>
                <a:gd name="T111" fmla="*/ 0 h 436"/>
                <a:gd name="T112" fmla="*/ 0 w 652"/>
                <a:gd name="T113" fmla="*/ 0 h 436"/>
                <a:gd name="T114" fmla="*/ 0 w 652"/>
                <a:gd name="T115" fmla="*/ 0 h 436"/>
                <a:gd name="T116" fmla="*/ 0 w 652"/>
                <a:gd name="T117" fmla="*/ 0 h 436"/>
                <a:gd name="T118" fmla="*/ 0 w 652"/>
                <a:gd name="T119" fmla="*/ 0 h 4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2"/>
                <a:gd name="T181" fmla="*/ 0 h 436"/>
                <a:gd name="T182" fmla="*/ 652 w 652"/>
                <a:gd name="T183" fmla="*/ 436 h 4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2" h="436">
                  <a:moveTo>
                    <a:pt x="24" y="188"/>
                  </a:moveTo>
                  <a:lnTo>
                    <a:pt x="24" y="165"/>
                  </a:lnTo>
                  <a:lnTo>
                    <a:pt x="23" y="145"/>
                  </a:lnTo>
                  <a:lnTo>
                    <a:pt x="21" y="138"/>
                  </a:lnTo>
                  <a:lnTo>
                    <a:pt x="17" y="131"/>
                  </a:lnTo>
                  <a:lnTo>
                    <a:pt x="15" y="129"/>
                  </a:lnTo>
                  <a:lnTo>
                    <a:pt x="12" y="127"/>
                  </a:lnTo>
                  <a:lnTo>
                    <a:pt x="9" y="125"/>
                  </a:lnTo>
                  <a:lnTo>
                    <a:pt x="4" y="123"/>
                  </a:lnTo>
                  <a:lnTo>
                    <a:pt x="4" y="107"/>
                  </a:lnTo>
                  <a:lnTo>
                    <a:pt x="93" y="107"/>
                  </a:lnTo>
                  <a:lnTo>
                    <a:pt x="93" y="145"/>
                  </a:lnTo>
                  <a:lnTo>
                    <a:pt x="100" y="135"/>
                  </a:lnTo>
                  <a:lnTo>
                    <a:pt x="107" y="126"/>
                  </a:lnTo>
                  <a:lnTo>
                    <a:pt x="117" y="118"/>
                  </a:lnTo>
                  <a:lnTo>
                    <a:pt x="127" y="111"/>
                  </a:lnTo>
                  <a:lnTo>
                    <a:pt x="137" y="104"/>
                  </a:lnTo>
                  <a:lnTo>
                    <a:pt x="148" y="100"/>
                  </a:lnTo>
                  <a:lnTo>
                    <a:pt x="160" y="98"/>
                  </a:lnTo>
                  <a:lnTo>
                    <a:pt x="171" y="96"/>
                  </a:lnTo>
                  <a:lnTo>
                    <a:pt x="176" y="98"/>
                  </a:lnTo>
                  <a:lnTo>
                    <a:pt x="182" y="99"/>
                  </a:lnTo>
                  <a:lnTo>
                    <a:pt x="187" y="101"/>
                  </a:lnTo>
                  <a:lnTo>
                    <a:pt x="191" y="103"/>
                  </a:lnTo>
                  <a:lnTo>
                    <a:pt x="197" y="106"/>
                  </a:lnTo>
                  <a:lnTo>
                    <a:pt x="201" y="109"/>
                  </a:lnTo>
                  <a:lnTo>
                    <a:pt x="205" y="114"/>
                  </a:lnTo>
                  <a:lnTo>
                    <a:pt x="209" y="119"/>
                  </a:lnTo>
                  <a:lnTo>
                    <a:pt x="213" y="126"/>
                  </a:lnTo>
                  <a:lnTo>
                    <a:pt x="216" y="132"/>
                  </a:lnTo>
                  <a:lnTo>
                    <a:pt x="218" y="141"/>
                  </a:lnTo>
                  <a:lnTo>
                    <a:pt x="220" y="149"/>
                  </a:lnTo>
                  <a:lnTo>
                    <a:pt x="223" y="159"/>
                  </a:lnTo>
                  <a:lnTo>
                    <a:pt x="224" y="169"/>
                  </a:lnTo>
                  <a:lnTo>
                    <a:pt x="225" y="181"/>
                  </a:lnTo>
                  <a:lnTo>
                    <a:pt x="225" y="194"/>
                  </a:lnTo>
                  <a:lnTo>
                    <a:pt x="225" y="365"/>
                  </a:lnTo>
                  <a:lnTo>
                    <a:pt x="225" y="379"/>
                  </a:lnTo>
                  <a:lnTo>
                    <a:pt x="226" y="389"/>
                  </a:lnTo>
                  <a:lnTo>
                    <a:pt x="227" y="396"/>
                  </a:lnTo>
                  <a:lnTo>
                    <a:pt x="228" y="400"/>
                  </a:lnTo>
                  <a:lnTo>
                    <a:pt x="231" y="403"/>
                  </a:lnTo>
                  <a:lnTo>
                    <a:pt x="235" y="404"/>
                  </a:lnTo>
                  <a:lnTo>
                    <a:pt x="241" y="406"/>
                  </a:lnTo>
                  <a:lnTo>
                    <a:pt x="249" y="409"/>
                  </a:lnTo>
                  <a:lnTo>
                    <a:pt x="249" y="422"/>
                  </a:lnTo>
                  <a:lnTo>
                    <a:pt x="136" y="422"/>
                  </a:lnTo>
                  <a:lnTo>
                    <a:pt x="136" y="409"/>
                  </a:lnTo>
                  <a:lnTo>
                    <a:pt x="145" y="405"/>
                  </a:lnTo>
                  <a:lnTo>
                    <a:pt x="150" y="401"/>
                  </a:lnTo>
                  <a:lnTo>
                    <a:pt x="155" y="397"/>
                  </a:lnTo>
                  <a:lnTo>
                    <a:pt x="157" y="391"/>
                  </a:lnTo>
                  <a:lnTo>
                    <a:pt x="159" y="379"/>
                  </a:lnTo>
                  <a:lnTo>
                    <a:pt x="159" y="365"/>
                  </a:lnTo>
                  <a:lnTo>
                    <a:pt x="159" y="204"/>
                  </a:lnTo>
                  <a:lnTo>
                    <a:pt x="158" y="188"/>
                  </a:lnTo>
                  <a:lnTo>
                    <a:pt x="156" y="175"/>
                  </a:lnTo>
                  <a:lnTo>
                    <a:pt x="152" y="166"/>
                  </a:lnTo>
                  <a:lnTo>
                    <a:pt x="149" y="158"/>
                  </a:lnTo>
                  <a:lnTo>
                    <a:pt x="144" y="152"/>
                  </a:lnTo>
                  <a:lnTo>
                    <a:pt x="139" y="148"/>
                  </a:lnTo>
                  <a:lnTo>
                    <a:pt x="133" y="147"/>
                  </a:lnTo>
                  <a:lnTo>
                    <a:pt x="128" y="147"/>
                  </a:lnTo>
                  <a:lnTo>
                    <a:pt x="121" y="148"/>
                  </a:lnTo>
                  <a:lnTo>
                    <a:pt x="116" y="152"/>
                  </a:lnTo>
                  <a:lnTo>
                    <a:pt x="110" y="155"/>
                  </a:lnTo>
                  <a:lnTo>
                    <a:pt x="105" y="160"/>
                  </a:lnTo>
                  <a:lnTo>
                    <a:pt x="101" y="165"/>
                  </a:lnTo>
                  <a:lnTo>
                    <a:pt x="97" y="171"/>
                  </a:lnTo>
                  <a:lnTo>
                    <a:pt x="94" y="176"/>
                  </a:lnTo>
                  <a:lnTo>
                    <a:pt x="93" y="183"/>
                  </a:lnTo>
                  <a:lnTo>
                    <a:pt x="93" y="360"/>
                  </a:lnTo>
                  <a:lnTo>
                    <a:pt x="93" y="374"/>
                  </a:lnTo>
                  <a:lnTo>
                    <a:pt x="94" y="384"/>
                  </a:lnTo>
                  <a:lnTo>
                    <a:pt x="95" y="390"/>
                  </a:lnTo>
                  <a:lnTo>
                    <a:pt x="97" y="396"/>
                  </a:lnTo>
                  <a:lnTo>
                    <a:pt x="103" y="402"/>
                  </a:lnTo>
                  <a:lnTo>
                    <a:pt x="112" y="409"/>
                  </a:lnTo>
                  <a:lnTo>
                    <a:pt x="112" y="422"/>
                  </a:lnTo>
                  <a:lnTo>
                    <a:pt x="0" y="422"/>
                  </a:lnTo>
                  <a:lnTo>
                    <a:pt x="0" y="409"/>
                  </a:lnTo>
                  <a:lnTo>
                    <a:pt x="9" y="405"/>
                  </a:lnTo>
                  <a:lnTo>
                    <a:pt x="15" y="401"/>
                  </a:lnTo>
                  <a:lnTo>
                    <a:pt x="20" y="397"/>
                  </a:lnTo>
                  <a:lnTo>
                    <a:pt x="22" y="391"/>
                  </a:lnTo>
                  <a:lnTo>
                    <a:pt x="24" y="379"/>
                  </a:lnTo>
                  <a:lnTo>
                    <a:pt x="24" y="365"/>
                  </a:lnTo>
                  <a:lnTo>
                    <a:pt x="24" y="188"/>
                  </a:lnTo>
                  <a:close/>
                  <a:moveTo>
                    <a:pt x="281" y="371"/>
                  </a:moveTo>
                  <a:lnTo>
                    <a:pt x="281" y="145"/>
                  </a:lnTo>
                  <a:lnTo>
                    <a:pt x="257" y="145"/>
                  </a:lnTo>
                  <a:lnTo>
                    <a:pt x="257" y="123"/>
                  </a:lnTo>
                  <a:lnTo>
                    <a:pt x="269" y="109"/>
                  </a:lnTo>
                  <a:lnTo>
                    <a:pt x="279" y="95"/>
                  </a:lnTo>
                  <a:lnTo>
                    <a:pt x="290" y="80"/>
                  </a:lnTo>
                  <a:lnTo>
                    <a:pt x="299" y="65"/>
                  </a:lnTo>
                  <a:lnTo>
                    <a:pt x="318" y="33"/>
                  </a:lnTo>
                  <a:lnTo>
                    <a:pt x="335" y="0"/>
                  </a:lnTo>
                  <a:lnTo>
                    <a:pt x="347" y="0"/>
                  </a:lnTo>
                  <a:lnTo>
                    <a:pt x="347" y="112"/>
                  </a:lnTo>
                  <a:lnTo>
                    <a:pt x="393" y="112"/>
                  </a:lnTo>
                  <a:lnTo>
                    <a:pt x="393" y="145"/>
                  </a:lnTo>
                  <a:lnTo>
                    <a:pt x="347" y="145"/>
                  </a:lnTo>
                  <a:lnTo>
                    <a:pt x="347" y="354"/>
                  </a:lnTo>
                  <a:lnTo>
                    <a:pt x="347" y="365"/>
                  </a:lnTo>
                  <a:lnTo>
                    <a:pt x="348" y="374"/>
                  </a:lnTo>
                  <a:lnTo>
                    <a:pt x="349" y="382"/>
                  </a:lnTo>
                  <a:lnTo>
                    <a:pt x="351" y="388"/>
                  </a:lnTo>
                  <a:lnTo>
                    <a:pt x="353" y="392"/>
                  </a:lnTo>
                  <a:lnTo>
                    <a:pt x="355" y="396"/>
                  </a:lnTo>
                  <a:lnTo>
                    <a:pt x="358" y="397"/>
                  </a:lnTo>
                  <a:lnTo>
                    <a:pt x="361" y="397"/>
                  </a:lnTo>
                  <a:lnTo>
                    <a:pt x="364" y="396"/>
                  </a:lnTo>
                  <a:lnTo>
                    <a:pt x="368" y="393"/>
                  </a:lnTo>
                  <a:lnTo>
                    <a:pt x="372" y="390"/>
                  </a:lnTo>
                  <a:lnTo>
                    <a:pt x="376" y="386"/>
                  </a:lnTo>
                  <a:lnTo>
                    <a:pt x="385" y="375"/>
                  </a:lnTo>
                  <a:lnTo>
                    <a:pt x="393" y="360"/>
                  </a:lnTo>
                  <a:lnTo>
                    <a:pt x="404" y="371"/>
                  </a:lnTo>
                  <a:lnTo>
                    <a:pt x="394" y="389"/>
                  </a:lnTo>
                  <a:lnTo>
                    <a:pt x="385" y="404"/>
                  </a:lnTo>
                  <a:lnTo>
                    <a:pt x="379" y="411"/>
                  </a:lnTo>
                  <a:lnTo>
                    <a:pt x="374" y="416"/>
                  </a:lnTo>
                  <a:lnTo>
                    <a:pt x="370" y="422"/>
                  </a:lnTo>
                  <a:lnTo>
                    <a:pt x="364" y="425"/>
                  </a:lnTo>
                  <a:lnTo>
                    <a:pt x="359" y="429"/>
                  </a:lnTo>
                  <a:lnTo>
                    <a:pt x="353" y="431"/>
                  </a:lnTo>
                  <a:lnTo>
                    <a:pt x="348" y="433"/>
                  </a:lnTo>
                  <a:lnTo>
                    <a:pt x="344" y="435"/>
                  </a:lnTo>
                  <a:lnTo>
                    <a:pt x="338" y="436"/>
                  </a:lnTo>
                  <a:lnTo>
                    <a:pt x="333" y="436"/>
                  </a:lnTo>
                  <a:lnTo>
                    <a:pt x="328" y="436"/>
                  </a:lnTo>
                  <a:lnTo>
                    <a:pt x="324" y="435"/>
                  </a:lnTo>
                  <a:lnTo>
                    <a:pt x="314" y="431"/>
                  </a:lnTo>
                  <a:lnTo>
                    <a:pt x="307" y="426"/>
                  </a:lnTo>
                  <a:lnTo>
                    <a:pt x="299" y="419"/>
                  </a:lnTo>
                  <a:lnTo>
                    <a:pt x="293" y="412"/>
                  </a:lnTo>
                  <a:lnTo>
                    <a:pt x="289" y="403"/>
                  </a:lnTo>
                  <a:lnTo>
                    <a:pt x="284" y="392"/>
                  </a:lnTo>
                  <a:lnTo>
                    <a:pt x="282" y="382"/>
                  </a:lnTo>
                  <a:lnTo>
                    <a:pt x="281" y="371"/>
                  </a:lnTo>
                  <a:close/>
                  <a:moveTo>
                    <a:pt x="537" y="103"/>
                  </a:moveTo>
                  <a:lnTo>
                    <a:pt x="523" y="103"/>
                  </a:lnTo>
                  <a:lnTo>
                    <a:pt x="507" y="106"/>
                  </a:lnTo>
                  <a:lnTo>
                    <a:pt x="498" y="108"/>
                  </a:lnTo>
                  <a:lnTo>
                    <a:pt x="490" y="111"/>
                  </a:lnTo>
                  <a:lnTo>
                    <a:pt x="482" y="114"/>
                  </a:lnTo>
                  <a:lnTo>
                    <a:pt x="474" y="118"/>
                  </a:lnTo>
                  <a:lnTo>
                    <a:pt x="467" y="122"/>
                  </a:lnTo>
                  <a:lnTo>
                    <a:pt x="459" y="128"/>
                  </a:lnTo>
                  <a:lnTo>
                    <a:pt x="454" y="133"/>
                  </a:lnTo>
                  <a:lnTo>
                    <a:pt x="448" y="141"/>
                  </a:lnTo>
                  <a:lnTo>
                    <a:pt x="443" y="148"/>
                  </a:lnTo>
                  <a:lnTo>
                    <a:pt x="440" y="157"/>
                  </a:lnTo>
                  <a:lnTo>
                    <a:pt x="438" y="167"/>
                  </a:lnTo>
                  <a:lnTo>
                    <a:pt x="438" y="176"/>
                  </a:lnTo>
                  <a:lnTo>
                    <a:pt x="438" y="187"/>
                  </a:lnTo>
                  <a:lnTo>
                    <a:pt x="440" y="197"/>
                  </a:lnTo>
                  <a:lnTo>
                    <a:pt x="443" y="204"/>
                  </a:lnTo>
                  <a:lnTo>
                    <a:pt x="447" y="211"/>
                  </a:lnTo>
                  <a:lnTo>
                    <a:pt x="453" y="216"/>
                  </a:lnTo>
                  <a:lnTo>
                    <a:pt x="458" y="221"/>
                  </a:lnTo>
                  <a:lnTo>
                    <a:pt x="463" y="223"/>
                  </a:lnTo>
                  <a:lnTo>
                    <a:pt x="470" y="224"/>
                  </a:lnTo>
                  <a:lnTo>
                    <a:pt x="475" y="225"/>
                  </a:lnTo>
                  <a:lnTo>
                    <a:pt x="482" y="223"/>
                  </a:lnTo>
                  <a:lnTo>
                    <a:pt x="487" y="221"/>
                  </a:lnTo>
                  <a:lnTo>
                    <a:pt x="492" y="217"/>
                  </a:lnTo>
                  <a:lnTo>
                    <a:pt x="496" y="212"/>
                  </a:lnTo>
                  <a:lnTo>
                    <a:pt x="499" y="206"/>
                  </a:lnTo>
                  <a:lnTo>
                    <a:pt x="501" y="197"/>
                  </a:lnTo>
                  <a:lnTo>
                    <a:pt x="502" y="188"/>
                  </a:lnTo>
                  <a:lnTo>
                    <a:pt x="501" y="183"/>
                  </a:lnTo>
                  <a:lnTo>
                    <a:pt x="500" y="177"/>
                  </a:lnTo>
                  <a:lnTo>
                    <a:pt x="498" y="173"/>
                  </a:lnTo>
                  <a:lnTo>
                    <a:pt x="496" y="169"/>
                  </a:lnTo>
                  <a:lnTo>
                    <a:pt x="492" y="159"/>
                  </a:lnTo>
                  <a:lnTo>
                    <a:pt x="487" y="150"/>
                  </a:lnTo>
                  <a:lnTo>
                    <a:pt x="485" y="147"/>
                  </a:lnTo>
                  <a:lnTo>
                    <a:pt x="485" y="143"/>
                  </a:lnTo>
                  <a:lnTo>
                    <a:pt x="485" y="139"/>
                  </a:lnTo>
                  <a:lnTo>
                    <a:pt x="486" y="134"/>
                  </a:lnTo>
                  <a:lnTo>
                    <a:pt x="489" y="130"/>
                  </a:lnTo>
                  <a:lnTo>
                    <a:pt x="493" y="127"/>
                  </a:lnTo>
                  <a:lnTo>
                    <a:pt x="499" y="122"/>
                  </a:lnTo>
                  <a:lnTo>
                    <a:pt x="507" y="118"/>
                  </a:lnTo>
                  <a:lnTo>
                    <a:pt x="520" y="117"/>
                  </a:lnTo>
                  <a:lnTo>
                    <a:pt x="530" y="118"/>
                  </a:lnTo>
                  <a:lnTo>
                    <a:pt x="535" y="119"/>
                  </a:lnTo>
                  <a:lnTo>
                    <a:pt x="539" y="120"/>
                  </a:lnTo>
                  <a:lnTo>
                    <a:pt x="543" y="122"/>
                  </a:lnTo>
                  <a:lnTo>
                    <a:pt x="547" y="125"/>
                  </a:lnTo>
                  <a:lnTo>
                    <a:pt x="549" y="128"/>
                  </a:lnTo>
                  <a:lnTo>
                    <a:pt x="551" y="131"/>
                  </a:lnTo>
                  <a:lnTo>
                    <a:pt x="553" y="135"/>
                  </a:lnTo>
                  <a:lnTo>
                    <a:pt x="554" y="140"/>
                  </a:lnTo>
                  <a:lnTo>
                    <a:pt x="556" y="149"/>
                  </a:lnTo>
                  <a:lnTo>
                    <a:pt x="557" y="160"/>
                  </a:lnTo>
                  <a:lnTo>
                    <a:pt x="557" y="231"/>
                  </a:lnTo>
                  <a:lnTo>
                    <a:pt x="532" y="240"/>
                  </a:lnTo>
                  <a:lnTo>
                    <a:pt x="508" y="251"/>
                  </a:lnTo>
                  <a:lnTo>
                    <a:pt x="496" y="257"/>
                  </a:lnTo>
                  <a:lnTo>
                    <a:pt x="485" y="264"/>
                  </a:lnTo>
                  <a:lnTo>
                    <a:pt x="474" y="271"/>
                  </a:lnTo>
                  <a:lnTo>
                    <a:pt x="465" y="279"/>
                  </a:lnTo>
                  <a:lnTo>
                    <a:pt x="456" y="288"/>
                  </a:lnTo>
                  <a:lnTo>
                    <a:pt x="447" y="296"/>
                  </a:lnTo>
                  <a:lnTo>
                    <a:pt x="441" y="306"/>
                  </a:lnTo>
                  <a:lnTo>
                    <a:pt x="434" y="316"/>
                  </a:lnTo>
                  <a:lnTo>
                    <a:pt x="430" y="327"/>
                  </a:lnTo>
                  <a:lnTo>
                    <a:pt x="427" y="337"/>
                  </a:lnTo>
                  <a:lnTo>
                    <a:pt x="426" y="348"/>
                  </a:lnTo>
                  <a:lnTo>
                    <a:pt x="426" y="360"/>
                  </a:lnTo>
                  <a:lnTo>
                    <a:pt x="427" y="376"/>
                  </a:lnTo>
                  <a:lnTo>
                    <a:pt x="430" y="389"/>
                  </a:lnTo>
                  <a:lnTo>
                    <a:pt x="434" y="401"/>
                  </a:lnTo>
                  <a:lnTo>
                    <a:pt x="440" y="411"/>
                  </a:lnTo>
                  <a:lnTo>
                    <a:pt x="446" y="418"/>
                  </a:lnTo>
                  <a:lnTo>
                    <a:pt x="454" y="424"/>
                  </a:lnTo>
                  <a:lnTo>
                    <a:pt x="462" y="428"/>
                  </a:lnTo>
                  <a:lnTo>
                    <a:pt x="472" y="430"/>
                  </a:lnTo>
                  <a:lnTo>
                    <a:pt x="482" y="431"/>
                  </a:lnTo>
                  <a:lnTo>
                    <a:pt x="493" y="430"/>
                  </a:lnTo>
                  <a:lnTo>
                    <a:pt x="502" y="427"/>
                  </a:lnTo>
                  <a:lnTo>
                    <a:pt x="514" y="423"/>
                  </a:lnTo>
                  <a:lnTo>
                    <a:pt x="525" y="417"/>
                  </a:lnTo>
                  <a:lnTo>
                    <a:pt x="536" y="410"/>
                  </a:lnTo>
                  <a:lnTo>
                    <a:pt x="547" y="402"/>
                  </a:lnTo>
                  <a:lnTo>
                    <a:pt x="557" y="391"/>
                  </a:lnTo>
                  <a:lnTo>
                    <a:pt x="560" y="399"/>
                  </a:lnTo>
                  <a:lnTo>
                    <a:pt x="562" y="404"/>
                  </a:lnTo>
                  <a:lnTo>
                    <a:pt x="565" y="410"/>
                  </a:lnTo>
                  <a:lnTo>
                    <a:pt x="568" y="415"/>
                  </a:lnTo>
                  <a:lnTo>
                    <a:pt x="571" y="418"/>
                  </a:lnTo>
                  <a:lnTo>
                    <a:pt x="575" y="422"/>
                  </a:lnTo>
                  <a:lnTo>
                    <a:pt x="578" y="425"/>
                  </a:lnTo>
                  <a:lnTo>
                    <a:pt x="582" y="426"/>
                  </a:lnTo>
                  <a:lnTo>
                    <a:pt x="590" y="429"/>
                  </a:lnTo>
                  <a:lnTo>
                    <a:pt x="598" y="429"/>
                  </a:lnTo>
                  <a:lnTo>
                    <a:pt x="607" y="428"/>
                  </a:lnTo>
                  <a:lnTo>
                    <a:pt x="615" y="426"/>
                  </a:lnTo>
                  <a:lnTo>
                    <a:pt x="623" y="423"/>
                  </a:lnTo>
                  <a:lnTo>
                    <a:pt x="631" y="418"/>
                  </a:lnTo>
                  <a:lnTo>
                    <a:pt x="637" y="414"/>
                  </a:lnTo>
                  <a:lnTo>
                    <a:pt x="643" y="410"/>
                  </a:lnTo>
                  <a:lnTo>
                    <a:pt x="647" y="405"/>
                  </a:lnTo>
                  <a:lnTo>
                    <a:pt x="651" y="401"/>
                  </a:lnTo>
                  <a:lnTo>
                    <a:pt x="652" y="399"/>
                  </a:lnTo>
                  <a:lnTo>
                    <a:pt x="652" y="397"/>
                  </a:lnTo>
                  <a:lnTo>
                    <a:pt x="646" y="381"/>
                  </a:lnTo>
                  <a:lnTo>
                    <a:pt x="642" y="385"/>
                  </a:lnTo>
                  <a:lnTo>
                    <a:pt x="637" y="387"/>
                  </a:lnTo>
                  <a:lnTo>
                    <a:pt x="633" y="389"/>
                  </a:lnTo>
                  <a:lnTo>
                    <a:pt x="630" y="389"/>
                  </a:lnTo>
                  <a:lnTo>
                    <a:pt x="627" y="387"/>
                  </a:lnTo>
                  <a:lnTo>
                    <a:pt x="624" y="383"/>
                  </a:lnTo>
                  <a:lnTo>
                    <a:pt x="623" y="375"/>
                  </a:lnTo>
                  <a:lnTo>
                    <a:pt x="622" y="365"/>
                  </a:lnTo>
                  <a:lnTo>
                    <a:pt x="622" y="214"/>
                  </a:lnTo>
                  <a:lnTo>
                    <a:pt x="623" y="201"/>
                  </a:lnTo>
                  <a:lnTo>
                    <a:pt x="623" y="188"/>
                  </a:lnTo>
                  <a:lnTo>
                    <a:pt x="622" y="176"/>
                  </a:lnTo>
                  <a:lnTo>
                    <a:pt x="621" y="166"/>
                  </a:lnTo>
                  <a:lnTo>
                    <a:pt x="619" y="156"/>
                  </a:lnTo>
                  <a:lnTo>
                    <a:pt x="617" y="146"/>
                  </a:lnTo>
                  <a:lnTo>
                    <a:pt x="614" y="139"/>
                  </a:lnTo>
                  <a:lnTo>
                    <a:pt x="609" y="131"/>
                  </a:lnTo>
                  <a:lnTo>
                    <a:pt x="604" y="125"/>
                  </a:lnTo>
                  <a:lnTo>
                    <a:pt x="597" y="118"/>
                  </a:lnTo>
                  <a:lnTo>
                    <a:pt x="590" y="114"/>
                  </a:lnTo>
                  <a:lnTo>
                    <a:pt x="582" y="109"/>
                  </a:lnTo>
                  <a:lnTo>
                    <a:pt x="573" y="106"/>
                  </a:lnTo>
                  <a:lnTo>
                    <a:pt x="562" y="104"/>
                  </a:lnTo>
                  <a:lnTo>
                    <a:pt x="550" y="103"/>
                  </a:lnTo>
                  <a:lnTo>
                    <a:pt x="537" y="103"/>
                  </a:lnTo>
                  <a:close/>
                  <a:moveTo>
                    <a:pt x="557" y="354"/>
                  </a:moveTo>
                  <a:lnTo>
                    <a:pt x="549" y="364"/>
                  </a:lnTo>
                  <a:lnTo>
                    <a:pt x="541" y="372"/>
                  </a:lnTo>
                  <a:lnTo>
                    <a:pt x="534" y="377"/>
                  </a:lnTo>
                  <a:lnTo>
                    <a:pt x="527" y="381"/>
                  </a:lnTo>
                  <a:lnTo>
                    <a:pt x="522" y="382"/>
                  </a:lnTo>
                  <a:lnTo>
                    <a:pt x="516" y="382"/>
                  </a:lnTo>
                  <a:lnTo>
                    <a:pt x="512" y="381"/>
                  </a:lnTo>
                  <a:lnTo>
                    <a:pt x="509" y="377"/>
                  </a:lnTo>
                  <a:lnTo>
                    <a:pt x="505" y="374"/>
                  </a:lnTo>
                  <a:lnTo>
                    <a:pt x="502" y="370"/>
                  </a:lnTo>
                  <a:lnTo>
                    <a:pt x="500" y="363"/>
                  </a:lnTo>
                  <a:lnTo>
                    <a:pt x="498" y="358"/>
                  </a:lnTo>
                  <a:lnTo>
                    <a:pt x="496" y="345"/>
                  </a:lnTo>
                  <a:lnTo>
                    <a:pt x="495" y="332"/>
                  </a:lnTo>
                  <a:lnTo>
                    <a:pt x="496" y="321"/>
                  </a:lnTo>
                  <a:lnTo>
                    <a:pt x="499" y="310"/>
                  </a:lnTo>
                  <a:lnTo>
                    <a:pt x="505" y="298"/>
                  </a:lnTo>
                  <a:lnTo>
                    <a:pt x="511" y="287"/>
                  </a:lnTo>
                  <a:lnTo>
                    <a:pt x="521" y="276"/>
                  </a:lnTo>
                  <a:lnTo>
                    <a:pt x="532" y="266"/>
                  </a:lnTo>
                  <a:lnTo>
                    <a:pt x="537" y="262"/>
                  </a:lnTo>
                  <a:lnTo>
                    <a:pt x="543" y="257"/>
                  </a:lnTo>
                  <a:lnTo>
                    <a:pt x="550" y="255"/>
                  </a:lnTo>
                  <a:lnTo>
                    <a:pt x="557" y="252"/>
                  </a:lnTo>
                  <a:lnTo>
                    <a:pt x="557" y="3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Tree>
    <p:extLst>
      <p:ext uri="{BB962C8B-B14F-4D97-AF65-F5344CB8AC3E}">
        <p14:creationId xmlns:p14="http://schemas.microsoft.com/office/powerpoint/2010/main" val="1020057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r>
              <a:rPr lang="ka-GE" dirty="0"/>
              <a:t>გარემოსთვის საშიში ნივთიერებები / ნარევები</a:t>
            </a:r>
            <a:br>
              <a:rPr lang="ka-GE" dirty="0"/>
            </a:b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buNone/>
            </a:pPr>
            <a:endParaRPr lang="cs-CZ" dirty="0" smtClean="0"/>
          </a:p>
          <a:p>
            <a:pPr marL="0" indent="0">
              <a:buNone/>
            </a:pPr>
            <a:endParaRPr lang="cs-CZ" dirty="0" smtClean="0"/>
          </a:p>
          <a:p>
            <a:pPr marL="285750" indent="-285750">
              <a:buFontTx/>
              <a:buBlip>
                <a:blip r:embed="rId3"/>
              </a:buBlip>
            </a:pPr>
            <a:r>
              <a:rPr lang="ka-GE" b="1" dirty="0" smtClean="0">
                <a:solidFill>
                  <a:srgbClr val="00B050"/>
                </a:solidFill>
              </a:rPr>
              <a:t> საფრთხე წყლის გარემოსთვის</a:t>
            </a:r>
            <a:endParaRPr lang="cs-CZ" b="1" dirty="0">
              <a:solidFill>
                <a:srgbClr val="00B050"/>
              </a:solidFill>
            </a:endParaRPr>
          </a:p>
          <a:p>
            <a:pPr marL="1789200" indent="-457200">
              <a:buFontTx/>
              <a:buBlip>
                <a:blip r:embed="rId3"/>
              </a:buBlip>
            </a:pPr>
            <a:r>
              <a:rPr lang="cs-CZ" dirty="0">
                <a:solidFill>
                  <a:srgbClr val="00B050"/>
                </a:solidFill>
              </a:rPr>
              <a:t> </a:t>
            </a:r>
            <a:r>
              <a:rPr lang="ka-GE" dirty="0" smtClean="0">
                <a:solidFill>
                  <a:srgbClr val="00B050"/>
                </a:solidFill>
              </a:rPr>
              <a:t> მწვავე ტოქსიკურობა </a:t>
            </a:r>
            <a:endParaRPr lang="cs-CZ" dirty="0">
              <a:solidFill>
                <a:srgbClr val="00B050"/>
              </a:solidFill>
            </a:endParaRPr>
          </a:p>
          <a:p>
            <a:pPr marL="1789200" indent="-457200">
              <a:buFontTx/>
              <a:buBlip>
                <a:blip r:embed="rId3"/>
              </a:buBlip>
            </a:pPr>
            <a:r>
              <a:rPr lang="cs-CZ" dirty="0">
                <a:solidFill>
                  <a:srgbClr val="00B050"/>
                </a:solidFill>
              </a:rPr>
              <a:t> </a:t>
            </a:r>
            <a:r>
              <a:rPr lang="ka-GE" dirty="0" smtClean="0">
                <a:solidFill>
                  <a:srgbClr val="00B050"/>
                </a:solidFill>
              </a:rPr>
              <a:t> ქრონიკული </a:t>
            </a:r>
            <a:r>
              <a:rPr lang="ka-GE" dirty="0">
                <a:solidFill>
                  <a:srgbClr val="00B050"/>
                </a:solidFill>
              </a:rPr>
              <a:t>ტოქსიკურობა </a:t>
            </a:r>
            <a:endParaRPr lang="ka-GE" dirty="0" smtClean="0">
              <a:solidFill>
                <a:srgbClr val="00B050"/>
              </a:solidFill>
            </a:endParaRPr>
          </a:p>
          <a:p>
            <a:pPr marL="1332000" indent="0">
              <a:buNone/>
            </a:pPr>
            <a:endParaRPr lang="cs-CZ" dirty="0">
              <a:solidFill>
                <a:srgbClr val="00B050"/>
              </a:solidFill>
            </a:endParaRPr>
          </a:p>
          <a:p>
            <a:pPr marL="285750" indent="-285750">
              <a:buFontTx/>
              <a:buBlip>
                <a:blip r:embed="rId3"/>
              </a:buBlip>
            </a:pPr>
            <a:r>
              <a:rPr lang="cs-CZ" b="1" dirty="0">
                <a:solidFill>
                  <a:srgbClr val="00B050"/>
                </a:solidFill>
              </a:rPr>
              <a:t>  </a:t>
            </a:r>
            <a:r>
              <a:rPr lang="ka-GE" b="1" dirty="0" smtClean="0">
                <a:solidFill>
                  <a:srgbClr val="00B050"/>
                </a:solidFill>
              </a:rPr>
              <a:t>საფრთხე ოზონის შრისთვის</a:t>
            </a:r>
            <a:r>
              <a:rPr lang="cs-CZ" b="1" dirty="0" smtClean="0">
                <a:solidFill>
                  <a:srgbClr val="00B050"/>
                </a:solidFill>
              </a:rPr>
              <a:t> </a:t>
            </a:r>
            <a:endParaRPr lang="cs-CZ" sz="3200" dirty="0">
              <a:solidFill>
                <a:srgbClr val="00B050"/>
              </a:solidFill>
            </a:endParaRPr>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280140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1000"/>
                                        <p:tgtEl>
                                          <p:spTgt spid="3">
                                            <p:txEl>
                                              <p:pRg st="3" end="3"/>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pPr marL="0" indent="0">
              <a:buNone/>
            </a:pPr>
            <a:r>
              <a:rPr lang="ka-GE" u="sng" dirty="0" smtClean="0"/>
              <a:t>ნივთიერების განმარტება </a:t>
            </a:r>
            <a:r>
              <a:rPr lang="cs-CZ" u="sng" dirty="0" smtClean="0"/>
              <a:t>CLP</a:t>
            </a:r>
            <a:r>
              <a:rPr lang="ka-GE" u="sng" dirty="0" smtClean="0"/>
              <a:t>-ს მიხედვით -</a:t>
            </a:r>
          </a:p>
          <a:p>
            <a:pPr marL="0" indent="0">
              <a:buNone/>
            </a:pPr>
            <a:r>
              <a:rPr lang="ka-GE" dirty="0" smtClean="0"/>
              <a:t>ნიშნავს ქიმიურ ელემენტს და ბუნებრივი ან სწარმოო პროცესების შედეგად  წარმოქმნილ ნაერთებს,  ამ ნივთიერების სტაბილურობის შენარჩუნებისთვის საჭირო ყოველი დანამატისა და გამოყენებული პროცესის დროს წარმოქმნილი ყოველი მინარევის ჩათვლით, მაგრამ ყოველი იმ გამხსნელის გარდა, რაც შესაძლოა ნივთიერების სტაბილურობაზე ზეგავლენისა  და მისი შემადგენლობის შეცვლის გარეშე  გამოცალკევდეს;</a:t>
            </a:r>
            <a:endParaRPr lang="cs-CZ" u="sng" dirty="0" smtClean="0"/>
          </a:p>
          <a:p>
            <a:pPr marL="457200" indent="-457200" algn="just">
              <a:buFont typeface="+mj-lt"/>
              <a:buAutoNum type="arabicPeriod"/>
            </a:pPr>
            <a:r>
              <a:rPr lang="cs-CZ" dirty="0" smtClean="0"/>
              <a:t>VI</a:t>
            </a:r>
            <a:r>
              <a:rPr lang="ka-GE" dirty="0" smtClean="0"/>
              <a:t> დანართში მოცემული</a:t>
            </a:r>
            <a:r>
              <a:rPr lang="cs-CZ" dirty="0" smtClean="0"/>
              <a:t> (</a:t>
            </a:r>
            <a:r>
              <a:rPr lang="ka-GE" dirty="0"/>
              <a:t>მაგ. წყალბადი, ნატრიუმის ჰიდროქსიდი; ძმარმჟავას ...%; ამილ ნიტრიტი, იზომერების ნარევი</a:t>
            </a:r>
            <a:r>
              <a:rPr lang="ka-GE" dirty="0" smtClean="0"/>
              <a:t>;</a:t>
            </a:r>
            <a:r>
              <a:rPr lang="cs-CZ" dirty="0" smtClean="0"/>
              <a:t> </a:t>
            </a:r>
            <a:r>
              <a:rPr lang="cs-CZ" dirty="0" err="1" smtClean="0"/>
              <a:t>vanadyl</a:t>
            </a:r>
            <a:r>
              <a:rPr lang="ka-GE" dirty="0" smtClean="0"/>
              <a:t> </a:t>
            </a:r>
            <a:r>
              <a:rPr lang="cs-CZ" dirty="0" smtClean="0"/>
              <a:t>(IV)-</a:t>
            </a:r>
            <a:r>
              <a:rPr lang="cs-CZ" dirty="0" err="1" smtClean="0"/>
              <a:t>hydrogenfosfát</a:t>
            </a:r>
            <a:r>
              <a:rPr lang="cs-CZ" dirty="0" smtClean="0"/>
              <a:t> </a:t>
            </a:r>
            <a:r>
              <a:rPr lang="cs-CZ" dirty="0" err="1" smtClean="0"/>
              <a:t>hemihydrát</a:t>
            </a:r>
            <a:r>
              <a:rPr lang="cs-CZ" dirty="0" smtClean="0"/>
              <a:t> s příměsí lithia, zinku, molybdenu, železa a chloru</a:t>
            </a:r>
            <a:r>
              <a:rPr lang="en-US" dirty="0" smtClean="0"/>
              <a:t>; </a:t>
            </a:r>
            <a:r>
              <a:rPr lang="cs-CZ" dirty="0" smtClean="0"/>
              <a:t>reakční směs : </a:t>
            </a:r>
            <a:r>
              <a:rPr lang="cs-CZ" i="1" dirty="0" smtClean="0"/>
              <a:t>terc</a:t>
            </a:r>
            <a:r>
              <a:rPr lang="cs-CZ" dirty="0" smtClean="0"/>
              <a:t>-alkyl (C</a:t>
            </a:r>
            <a:r>
              <a:rPr lang="cs-CZ" baseline="-25000" dirty="0" smtClean="0"/>
              <a:t>12</a:t>
            </a:r>
            <a:r>
              <a:rPr lang="cs-CZ" dirty="0" smtClean="0"/>
              <a:t>-C</a:t>
            </a:r>
            <a:r>
              <a:rPr lang="cs-CZ" baseline="-25000" dirty="0" smtClean="0"/>
              <a:t>14</a:t>
            </a:r>
            <a:r>
              <a:rPr lang="cs-CZ" dirty="0" smtClean="0"/>
              <a:t>) amonium-difenyl-fosfát a </a:t>
            </a:r>
            <a:r>
              <a:rPr lang="cs-CZ" dirty="0" err="1" smtClean="0"/>
              <a:t>dinonyl</a:t>
            </a:r>
            <a:r>
              <a:rPr lang="cs-CZ" dirty="0" smtClean="0"/>
              <a:t>-sulfid(nebo </a:t>
            </a:r>
            <a:r>
              <a:rPr lang="cs-CZ" dirty="0" err="1" smtClean="0"/>
              <a:t>dinonyl</a:t>
            </a:r>
            <a:r>
              <a:rPr lang="cs-CZ" dirty="0" smtClean="0"/>
              <a:t>-disulfid)</a:t>
            </a:r>
            <a:r>
              <a:rPr lang="en-US" dirty="0" smtClean="0"/>
              <a:t>; </a:t>
            </a:r>
            <a:r>
              <a:rPr lang="cs-CZ" dirty="0" smtClean="0"/>
              <a:t>Benzínová frakce (ropná), C4-12 butan-</a:t>
            </a:r>
            <a:r>
              <a:rPr lang="cs-CZ" dirty="0" err="1" smtClean="0"/>
              <a:t>alkylát</a:t>
            </a:r>
            <a:r>
              <a:rPr lang="cs-CZ" dirty="0" smtClean="0"/>
              <a:t>, bohatý na </a:t>
            </a:r>
            <a:r>
              <a:rPr lang="cs-CZ" dirty="0" err="1" smtClean="0"/>
              <a:t>isooktan</a:t>
            </a:r>
            <a:r>
              <a:rPr lang="cs-CZ" dirty="0" smtClean="0"/>
              <a:t>; modifikovaná nízkovroucí benzínová frakce apod.)</a:t>
            </a:r>
            <a:endParaRPr lang="ka-GE" dirty="0" smtClean="0"/>
          </a:p>
          <a:p>
            <a:pPr marL="457200" indent="-457200" algn="just">
              <a:buFont typeface="+mj-lt"/>
              <a:buAutoNum type="arabicPeriod"/>
            </a:pPr>
            <a:endParaRPr lang="cs-CZ" dirty="0"/>
          </a:p>
        </p:txBody>
      </p:sp>
      <p:sp>
        <p:nvSpPr>
          <p:cNvPr id="5" name="Nadpis 1"/>
          <p:cNvSpPr>
            <a:spLocks noGrp="1"/>
          </p:cNvSpPr>
          <p:nvPr>
            <p:ph type="title"/>
          </p:nvPr>
        </p:nvSpPr>
        <p:spPr>
          <a:xfrm>
            <a:off x="457200" y="260648"/>
            <a:ext cx="8229600" cy="720080"/>
          </a:xfrm>
        </p:spPr>
        <p:txBody>
          <a:bodyPr/>
          <a:lstStyle/>
          <a:p>
            <a:pPr algn="ctr"/>
            <a:r>
              <a:rPr lang="ka-GE" dirty="0" smtClean="0"/>
              <a:t>ნივთიერება </a:t>
            </a:r>
            <a:r>
              <a:rPr lang="ka-GE" dirty="0"/>
              <a:t>/ </a:t>
            </a:r>
            <a:r>
              <a:rPr lang="ka-GE" dirty="0" smtClean="0"/>
              <a:t>ნარევი</a:t>
            </a:r>
            <a:endParaRPr lang="cs-CZ" dirty="0"/>
          </a:p>
        </p:txBody>
      </p:sp>
    </p:spTree>
    <p:extLst>
      <p:ext uri="{BB962C8B-B14F-4D97-AF65-F5344CB8AC3E}">
        <p14:creationId xmlns:p14="http://schemas.microsoft.com/office/powerpoint/2010/main" val="4159349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a:bodyPr>
          <a:lstStyle/>
          <a:p>
            <a:pPr marL="0" indent="0">
              <a:buNone/>
            </a:pPr>
            <a:r>
              <a:rPr lang="pl-PL" dirty="0" smtClean="0"/>
              <a:t>2</a:t>
            </a:r>
            <a:r>
              <a:rPr lang="pl-PL" dirty="0"/>
              <a:t>. </a:t>
            </a:r>
            <a:r>
              <a:rPr lang="ka-GE" dirty="0"/>
              <a:t>არ არის ჩამოთვლილი </a:t>
            </a:r>
            <a:r>
              <a:rPr lang="cs-CZ" dirty="0" smtClean="0"/>
              <a:t>VI</a:t>
            </a:r>
            <a:r>
              <a:rPr lang="ka-GE" dirty="0" smtClean="0"/>
              <a:t> დანართში </a:t>
            </a:r>
            <a:r>
              <a:rPr lang="ka-GE" dirty="0"/>
              <a:t>(მაგ. გალიუმი, რკინის (</a:t>
            </a:r>
            <a:r>
              <a:rPr lang="cs-CZ" dirty="0"/>
              <a:t>III) </a:t>
            </a:r>
            <a:r>
              <a:rPr lang="ka-GE" dirty="0" smtClean="0"/>
              <a:t>ქლორიდი, მრავალკომპონენტიანი </a:t>
            </a:r>
            <a:r>
              <a:rPr lang="ka-GE" dirty="0"/>
              <a:t>ნივთიერებები და ა.შ.)</a:t>
            </a:r>
          </a:p>
          <a:p>
            <a:pPr marL="0" indent="0">
              <a:buNone/>
            </a:pPr>
            <a:r>
              <a:rPr lang="ka-GE" dirty="0"/>
              <a:t>3. </a:t>
            </a:r>
            <a:r>
              <a:rPr lang="ka-GE" dirty="0" smtClean="0"/>
              <a:t>მიღებულია წარმოების შედეგად </a:t>
            </a:r>
            <a:r>
              <a:rPr lang="ka-GE" dirty="0"/>
              <a:t>და </a:t>
            </a:r>
            <a:r>
              <a:rPr lang="ka-GE" dirty="0" smtClean="0"/>
              <a:t>რეგისტრირებულია  </a:t>
            </a:r>
            <a:r>
              <a:rPr lang="pl-PL" dirty="0"/>
              <a:t>REACH- </a:t>
            </a:r>
            <a:r>
              <a:rPr lang="ka-GE" dirty="0" smtClean="0"/>
              <a:t>ის შესაბამისად, როგორც </a:t>
            </a:r>
            <a:r>
              <a:rPr lang="pl-PL" dirty="0"/>
              <a:t>UVCB </a:t>
            </a:r>
            <a:r>
              <a:rPr lang="ka-GE" dirty="0" smtClean="0"/>
              <a:t>ნივთიერება</a:t>
            </a:r>
            <a:endParaRPr lang="pl-PL" dirty="0"/>
          </a:p>
          <a:p>
            <a:pPr marL="0" indent="0">
              <a:buNone/>
            </a:pPr>
            <a:r>
              <a:rPr lang="cs-CZ" dirty="0" smtClean="0">
                <a:solidFill>
                  <a:srgbClr val="FF0000"/>
                </a:solidFill>
              </a:rPr>
              <a:t>U</a:t>
            </a:r>
            <a:r>
              <a:rPr lang="cs-CZ" dirty="0" smtClean="0"/>
              <a:t> –</a:t>
            </a:r>
            <a:r>
              <a:rPr lang="ka-GE" dirty="0" smtClean="0"/>
              <a:t> </a:t>
            </a:r>
            <a:r>
              <a:rPr lang="en-US" dirty="0" err="1" smtClean="0"/>
              <a:t>Unkown</a:t>
            </a:r>
            <a:r>
              <a:rPr lang="en-US" dirty="0" smtClean="0"/>
              <a:t>- </a:t>
            </a:r>
            <a:r>
              <a:rPr lang="cs-CZ" dirty="0" smtClean="0"/>
              <a:t> </a:t>
            </a:r>
            <a:r>
              <a:rPr lang="ka-GE" dirty="0"/>
              <a:t>უცნობი </a:t>
            </a:r>
            <a:r>
              <a:rPr lang="ka-GE" dirty="0" smtClean="0"/>
              <a:t>შემადგენლობა</a:t>
            </a:r>
            <a:endParaRPr lang="ka-GE" dirty="0"/>
          </a:p>
          <a:p>
            <a:pPr marL="0" indent="0">
              <a:buNone/>
            </a:pPr>
            <a:r>
              <a:rPr lang="cs-CZ" dirty="0">
                <a:solidFill>
                  <a:srgbClr val="FF0000"/>
                </a:solidFill>
              </a:rPr>
              <a:t>V</a:t>
            </a:r>
            <a:r>
              <a:rPr lang="cs-CZ" dirty="0"/>
              <a:t> </a:t>
            </a:r>
            <a:r>
              <a:rPr lang="cs-CZ" dirty="0" smtClean="0"/>
              <a:t>– </a:t>
            </a:r>
            <a:r>
              <a:rPr lang="en-US" dirty="0" smtClean="0"/>
              <a:t>Variable - </a:t>
            </a:r>
            <a:r>
              <a:rPr lang="ka-GE" dirty="0" smtClean="0"/>
              <a:t>ცვლადი შემადგენლობა</a:t>
            </a:r>
            <a:endParaRPr lang="ka-GE" dirty="0"/>
          </a:p>
          <a:p>
            <a:pPr marL="0" indent="0">
              <a:buNone/>
            </a:pPr>
            <a:r>
              <a:rPr lang="cs-CZ" dirty="0">
                <a:solidFill>
                  <a:srgbClr val="FF0000"/>
                </a:solidFill>
              </a:rPr>
              <a:t>C</a:t>
            </a:r>
            <a:r>
              <a:rPr lang="cs-CZ" dirty="0"/>
              <a:t> </a:t>
            </a:r>
            <a:r>
              <a:rPr lang="cs-CZ" dirty="0" smtClean="0"/>
              <a:t>– </a:t>
            </a:r>
            <a:r>
              <a:rPr lang="en-US" dirty="0" err="1"/>
              <a:t>C</a:t>
            </a:r>
            <a:r>
              <a:rPr lang="cs-CZ" dirty="0" err="1" smtClean="0"/>
              <a:t>omplex</a:t>
            </a:r>
            <a:r>
              <a:rPr lang="en-US" dirty="0" smtClean="0"/>
              <a:t> - </a:t>
            </a:r>
            <a:r>
              <a:rPr lang="ka-GE" dirty="0"/>
              <a:t>რეაქციის </a:t>
            </a:r>
            <a:r>
              <a:rPr lang="ka-GE" dirty="0" smtClean="0"/>
              <a:t>კომპლექსური</a:t>
            </a:r>
            <a:r>
              <a:rPr lang="en-US" dirty="0" smtClean="0"/>
              <a:t> </a:t>
            </a:r>
            <a:r>
              <a:rPr lang="ka-GE" dirty="0" smtClean="0"/>
              <a:t>პროდუქტი</a:t>
            </a:r>
            <a:endParaRPr lang="ka-GE" dirty="0"/>
          </a:p>
          <a:p>
            <a:pPr marL="0" indent="0">
              <a:buNone/>
            </a:pPr>
            <a:r>
              <a:rPr lang="cs-CZ" dirty="0">
                <a:solidFill>
                  <a:srgbClr val="FF0000"/>
                </a:solidFill>
              </a:rPr>
              <a:t>B</a:t>
            </a:r>
            <a:r>
              <a:rPr lang="cs-CZ" dirty="0"/>
              <a:t> - </a:t>
            </a:r>
            <a:r>
              <a:rPr lang="en-US" dirty="0" smtClean="0"/>
              <a:t> B</a:t>
            </a:r>
            <a:r>
              <a:rPr lang="cs-CZ" dirty="0" err="1" smtClean="0"/>
              <a:t>iological</a:t>
            </a:r>
            <a:r>
              <a:rPr lang="en-US" dirty="0" smtClean="0"/>
              <a:t> - </a:t>
            </a:r>
            <a:r>
              <a:rPr lang="ka-GE" dirty="0" smtClean="0"/>
              <a:t>ბიოლოგიური </a:t>
            </a:r>
            <a:r>
              <a:rPr lang="ka-GE" dirty="0"/>
              <a:t>მასალა (მაგ. ექსტრაქტები, ზეთები და ა.შ</a:t>
            </a:r>
            <a:r>
              <a:rPr lang="ka-GE" dirty="0" smtClean="0"/>
              <a:t>.)</a:t>
            </a:r>
            <a:endParaRPr lang="cs-CZ" dirty="0"/>
          </a:p>
          <a:p>
            <a:pPr marL="0" indent="0">
              <a:buNone/>
            </a:pPr>
            <a:endParaRPr lang="ka-GE" u="sng" dirty="0" smtClean="0"/>
          </a:p>
          <a:p>
            <a:pPr marL="0" indent="0">
              <a:buNone/>
            </a:pPr>
            <a:r>
              <a:rPr lang="ka-GE" b="1" u="sng" dirty="0" smtClean="0"/>
              <a:t>ნარევის განმარტება </a:t>
            </a:r>
            <a:r>
              <a:rPr lang="cs-CZ" b="1" u="sng" dirty="0"/>
              <a:t>CLP- </a:t>
            </a:r>
            <a:r>
              <a:rPr lang="ka-GE" b="1" u="sng" dirty="0"/>
              <a:t>ის მიხედვით</a:t>
            </a:r>
          </a:p>
          <a:p>
            <a:pPr marL="0" indent="0">
              <a:buNone/>
            </a:pPr>
            <a:r>
              <a:rPr lang="ka-GE" dirty="0"/>
              <a:t>ნარევი ან </a:t>
            </a:r>
            <a:r>
              <a:rPr lang="ka-GE" dirty="0" smtClean="0"/>
              <a:t>ხსნარი შედგება </a:t>
            </a:r>
            <a:r>
              <a:rPr lang="ka-GE" dirty="0"/>
              <a:t>ორი ან მეტი ნივთიერებისგან (მაგ., ეთანოლის წყალხსნარი</a:t>
            </a:r>
            <a:r>
              <a:rPr lang="ka-GE" dirty="0" smtClean="0"/>
              <a:t>, კაუსტიკური </a:t>
            </a:r>
            <a:r>
              <a:rPr lang="ka-GE" dirty="0"/>
              <a:t>ამინების ნარევი და ა.შ.)</a:t>
            </a:r>
            <a:endParaRPr lang="ka-GE" dirty="0" smtClean="0"/>
          </a:p>
          <a:p>
            <a:pPr marL="0" indent="0">
              <a:buNone/>
            </a:pPr>
            <a:endParaRPr lang="ka-GE" u="sng" dirty="0"/>
          </a:p>
          <a:p>
            <a:pPr marL="0" indent="0">
              <a:buNone/>
            </a:pPr>
            <a:endParaRPr lang="cs-CZ" u="sng" dirty="0"/>
          </a:p>
        </p:txBody>
      </p:sp>
      <p:sp>
        <p:nvSpPr>
          <p:cNvPr id="5" name="Nadpis 1"/>
          <p:cNvSpPr>
            <a:spLocks noGrp="1"/>
          </p:cNvSpPr>
          <p:nvPr>
            <p:ph type="title"/>
          </p:nvPr>
        </p:nvSpPr>
        <p:spPr>
          <a:xfrm>
            <a:off x="457200" y="260648"/>
            <a:ext cx="8229600" cy="720080"/>
          </a:xfrm>
        </p:spPr>
        <p:txBody>
          <a:bodyPr/>
          <a:lstStyle/>
          <a:p>
            <a:pPr algn="ctr"/>
            <a:r>
              <a:rPr lang="ka-GE" dirty="0"/>
              <a:t>ნივთიერება / </a:t>
            </a:r>
            <a:r>
              <a:rPr lang="ka-GE" dirty="0" smtClean="0"/>
              <a:t>ნარევი</a:t>
            </a:r>
            <a:endParaRPr lang="cs-CZ" dirty="0"/>
          </a:p>
        </p:txBody>
      </p:sp>
    </p:spTree>
    <p:extLst>
      <p:ext uri="{BB962C8B-B14F-4D97-AF65-F5344CB8AC3E}">
        <p14:creationId xmlns:p14="http://schemas.microsoft.com/office/powerpoint/2010/main" val="4141860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კლასიფიკაცია</a:t>
            </a: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buNone/>
            </a:pPr>
            <a:endParaRPr lang="cs-CZ" dirty="0"/>
          </a:p>
          <a:p>
            <a:endParaRPr lang="cs-CZ" dirty="0"/>
          </a:p>
        </p:txBody>
      </p:sp>
      <p:sp>
        <p:nvSpPr>
          <p:cNvPr id="4" name="TextovéPole 3"/>
          <p:cNvSpPr txBox="1"/>
          <p:nvPr/>
        </p:nvSpPr>
        <p:spPr>
          <a:xfrm>
            <a:off x="3707904" y="1196752"/>
            <a:ext cx="1728192" cy="369332"/>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b="1" dirty="0" smtClean="0">
                <a:solidFill>
                  <a:srgbClr val="0070C0"/>
                </a:solidFill>
              </a:rPr>
              <a:t>კლასიფიკაცია</a:t>
            </a:r>
            <a:endParaRPr lang="cs-CZ" b="1" dirty="0">
              <a:solidFill>
                <a:srgbClr val="0070C0"/>
              </a:solidFill>
            </a:endParaRPr>
          </a:p>
        </p:txBody>
      </p:sp>
      <p:sp>
        <p:nvSpPr>
          <p:cNvPr id="7" name="TextovéPole 6"/>
          <p:cNvSpPr txBox="1"/>
          <p:nvPr/>
        </p:nvSpPr>
        <p:spPr>
          <a:xfrm>
            <a:off x="1331640" y="2348880"/>
            <a:ext cx="1728192" cy="400110"/>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ნივთიერება</a:t>
            </a:r>
            <a:endParaRPr lang="cs-CZ" sz="2000" b="1" dirty="0">
              <a:solidFill>
                <a:srgbClr val="0070C0"/>
              </a:solidFill>
            </a:endParaRPr>
          </a:p>
        </p:txBody>
      </p:sp>
      <p:sp>
        <p:nvSpPr>
          <p:cNvPr id="8" name="TextovéPole 7"/>
          <p:cNvSpPr txBox="1"/>
          <p:nvPr/>
        </p:nvSpPr>
        <p:spPr>
          <a:xfrm>
            <a:off x="6084168" y="2348880"/>
            <a:ext cx="1728192"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b="1" dirty="0" smtClean="0">
                <a:solidFill>
                  <a:srgbClr val="0070C0"/>
                </a:solidFill>
              </a:rPr>
              <a:t>ნარევი</a:t>
            </a:r>
            <a:endParaRPr lang="cs-CZ" sz="2400" b="1" dirty="0">
              <a:solidFill>
                <a:srgbClr val="0070C0"/>
              </a:solidFill>
            </a:endParaRPr>
          </a:p>
        </p:txBody>
      </p:sp>
      <p:cxnSp>
        <p:nvCxnSpPr>
          <p:cNvPr id="10" name="Zakřivená spojnice 9"/>
          <p:cNvCxnSpPr>
            <a:stCxn id="4" idx="3"/>
            <a:endCxn id="8" idx="0"/>
          </p:cNvCxnSpPr>
          <p:nvPr/>
        </p:nvCxnSpPr>
        <p:spPr>
          <a:xfrm>
            <a:off x="5436096" y="1381418"/>
            <a:ext cx="1512168" cy="967462"/>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Zakřivená spojnice 10"/>
          <p:cNvCxnSpPr>
            <a:stCxn id="4" idx="1"/>
            <a:endCxn id="7" idx="0"/>
          </p:cNvCxnSpPr>
          <p:nvPr/>
        </p:nvCxnSpPr>
        <p:spPr>
          <a:xfrm rot="10800000" flipV="1">
            <a:off x="2195736" y="1381418"/>
            <a:ext cx="1512168" cy="967462"/>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57200" y="3362508"/>
            <a:ext cx="2339752" cy="1015663"/>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ნივთ. გააჩნია ჰარმონიზებული კლასიფიკაცია</a:t>
            </a:r>
            <a:endParaRPr lang="cs-CZ" sz="2000" b="1" dirty="0">
              <a:solidFill>
                <a:srgbClr val="0070C0"/>
              </a:solidFill>
            </a:endParaRPr>
          </a:p>
        </p:txBody>
      </p:sp>
      <p:sp>
        <p:nvSpPr>
          <p:cNvPr id="16" name="TextovéPole 15"/>
          <p:cNvSpPr txBox="1"/>
          <p:nvPr/>
        </p:nvSpPr>
        <p:spPr>
          <a:xfrm>
            <a:off x="3491880" y="3367030"/>
            <a:ext cx="2448272" cy="1015663"/>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a:solidFill>
                  <a:srgbClr val="0070C0"/>
                </a:solidFill>
              </a:rPr>
              <a:t>ნივთ. </a:t>
            </a:r>
            <a:r>
              <a:rPr lang="ka-GE" sz="2000" b="1" dirty="0" smtClean="0">
                <a:solidFill>
                  <a:srgbClr val="0070C0"/>
                </a:solidFill>
              </a:rPr>
              <a:t>არ გააჩნია </a:t>
            </a:r>
            <a:r>
              <a:rPr lang="ka-GE" sz="2000" b="1" dirty="0">
                <a:solidFill>
                  <a:srgbClr val="0070C0"/>
                </a:solidFill>
              </a:rPr>
              <a:t>ჰარმონიზებული კლასიფიკაცია</a:t>
            </a:r>
          </a:p>
        </p:txBody>
      </p:sp>
      <p:cxnSp>
        <p:nvCxnSpPr>
          <p:cNvPr id="17" name="Zakřivená spojnice 16"/>
          <p:cNvCxnSpPr>
            <a:stCxn id="7" idx="3"/>
            <a:endCxn id="16" idx="0"/>
          </p:cNvCxnSpPr>
          <p:nvPr/>
        </p:nvCxnSpPr>
        <p:spPr>
          <a:xfrm>
            <a:off x="3059832" y="2548935"/>
            <a:ext cx="1656184" cy="818095"/>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7" idx="2"/>
            <a:endCxn id="15" idx="0"/>
          </p:cNvCxnSpPr>
          <p:nvPr/>
        </p:nvCxnSpPr>
        <p:spPr>
          <a:xfrm rot="5400000">
            <a:off x="1604647" y="2771419"/>
            <a:ext cx="613518" cy="568660"/>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Zakřivená spojnice 22"/>
          <p:cNvCxnSpPr>
            <a:stCxn id="15" idx="2"/>
          </p:cNvCxnSpPr>
          <p:nvPr/>
        </p:nvCxnSpPr>
        <p:spPr>
          <a:xfrm rot="16200000" flipH="1">
            <a:off x="1220001" y="4785246"/>
            <a:ext cx="814152" cy="2"/>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457200" y="5177780"/>
            <a:ext cx="2339752" cy="163121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a:solidFill>
                  <a:srgbClr val="0070C0"/>
                </a:solidFill>
              </a:rPr>
              <a:t>კლასიფიკაციაში შესაძლოა </a:t>
            </a:r>
            <a:r>
              <a:rPr lang="ka-GE" sz="2000" b="1" dirty="0" smtClean="0">
                <a:solidFill>
                  <a:srgbClr val="0070C0"/>
                </a:solidFill>
              </a:rPr>
              <a:t>დამატებების შეტანა ან მისი გამკაცრება</a:t>
            </a:r>
            <a:endParaRPr lang="cs-CZ" sz="2000" b="1" dirty="0">
              <a:solidFill>
                <a:srgbClr val="0070C0"/>
              </a:solidFill>
            </a:endParaRPr>
          </a:p>
        </p:txBody>
      </p:sp>
      <p:cxnSp>
        <p:nvCxnSpPr>
          <p:cNvPr id="27" name="Zakřivená spojnice 26"/>
          <p:cNvCxnSpPr>
            <a:stCxn id="16" idx="3"/>
          </p:cNvCxnSpPr>
          <p:nvPr/>
        </p:nvCxnSpPr>
        <p:spPr>
          <a:xfrm>
            <a:off x="5940152" y="3874862"/>
            <a:ext cx="504056" cy="87811"/>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Zakřivená spojnice 32"/>
          <p:cNvCxnSpPr/>
          <p:nvPr/>
        </p:nvCxnSpPr>
        <p:spPr>
          <a:xfrm rot="16200000" flipH="1">
            <a:off x="4389187" y="4882102"/>
            <a:ext cx="629488" cy="2"/>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3546140" y="5177780"/>
            <a:ext cx="2339752" cy="163121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კლასიფიკაცია გადამყვანი ცხრილის შესაბამისად</a:t>
            </a:r>
            <a:r>
              <a:rPr lang="cs-CZ" sz="2000" b="1" dirty="0" smtClean="0">
                <a:solidFill>
                  <a:srgbClr val="0070C0"/>
                </a:solidFill>
              </a:rPr>
              <a:t>  </a:t>
            </a:r>
            <a:r>
              <a:rPr lang="ka-GE" sz="2000" b="1" dirty="0" smtClean="0">
                <a:solidFill>
                  <a:srgbClr val="0070C0"/>
                </a:solidFill>
              </a:rPr>
              <a:t>(</a:t>
            </a:r>
            <a:r>
              <a:rPr lang="cs-CZ" sz="2000" b="1" dirty="0" smtClean="0">
                <a:solidFill>
                  <a:srgbClr val="0070C0"/>
                </a:solidFill>
              </a:rPr>
              <a:t>VII</a:t>
            </a:r>
            <a:r>
              <a:rPr lang="ka-GE" sz="2000" b="1" dirty="0" smtClean="0">
                <a:solidFill>
                  <a:srgbClr val="0070C0"/>
                </a:solidFill>
              </a:rPr>
              <a:t> დანართი</a:t>
            </a:r>
            <a:r>
              <a:rPr lang="cs-CZ" sz="2000" b="1" dirty="0" smtClean="0">
                <a:solidFill>
                  <a:srgbClr val="0070C0"/>
                </a:solidFill>
              </a:rPr>
              <a:t>)</a:t>
            </a:r>
            <a:endParaRPr lang="cs-CZ" sz="2000" b="1" dirty="0">
              <a:solidFill>
                <a:srgbClr val="0070C0"/>
              </a:solidFill>
            </a:endParaRPr>
          </a:p>
        </p:txBody>
      </p:sp>
      <p:sp>
        <p:nvSpPr>
          <p:cNvPr id="35" name="TextovéPole 34"/>
          <p:cNvSpPr txBox="1"/>
          <p:nvPr/>
        </p:nvSpPr>
        <p:spPr>
          <a:xfrm>
            <a:off x="6444208" y="3547173"/>
            <a:ext cx="2339752" cy="70788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კლასიფიცირება ტესტების მიხ.</a:t>
            </a:r>
            <a:endParaRPr lang="cs-CZ" sz="2000" b="1" dirty="0">
              <a:solidFill>
                <a:srgbClr val="0070C0"/>
              </a:solidFill>
            </a:endParaRPr>
          </a:p>
        </p:txBody>
      </p:sp>
    </p:spTree>
    <p:extLst>
      <p:ext uri="{BB962C8B-B14F-4D97-AF65-F5344CB8AC3E}">
        <p14:creationId xmlns:p14="http://schemas.microsoft.com/office/powerpoint/2010/main" val="23425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up)">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26"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492896"/>
            <a:ext cx="7772400" cy="2304256"/>
          </a:xfrm>
        </p:spPr>
        <p:txBody>
          <a:bodyPr anchor="b">
            <a:normAutofit/>
          </a:bodyPr>
          <a:lstStyle/>
          <a:p>
            <a:pPr algn="ctr"/>
            <a:r>
              <a:rPr lang="ka-GE" sz="4800" dirty="0" smtClean="0">
                <a:solidFill>
                  <a:schemeClr val="tx1">
                    <a:lumMod val="85000"/>
                    <a:lumOff val="15000"/>
                  </a:schemeClr>
                </a:solidFill>
                <a:effectLst>
                  <a:outerShdw blurRad="50800" dist="38100" dir="2700000" algn="tl" rotWithShape="0">
                    <a:prstClr val="black">
                      <a:alpha val="40000"/>
                    </a:prstClr>
                  </a:outerShdw>
                </a:effectLst>
              </a:rPr>
              <a:t>ნივთიერების კლასიფიკაციის მაგალითები</a:t>
            </a:r>
            <a:endParaRPr lang="cs-CZ" sz="4800" dirty="0">
              <a:solidFill>
                <a:schemeClr val="tx1">
                  <a:lumMod val="85000"/>
                  <a:lumOff val="15000"/>
                </a:schemeClr>
              </a:solidFill>
              <a:effectLst>
                <a:outerShdw blurRad="50800" dist="38100" dir="2700000" algn="tl" rotWithShape="0">
                  <a:prstClr val="black">
                    <a:alpha val="40000"/>
                  </a:prstClr>
                </a:outerShdw>
              </a:effectLst>
            </a:endParaRPr>
          </a:p>
        </p:txBody>
      </p:sp>
      <p:sp>
        <p:nvSpPr>
          <p:cNvPr id="3" name="Podnadpis 2"/>
          <p:cNvSpPr>
            <a:spLocks noGrp="1"/>
          </p:cNvSpPr>
          <p:nvPr>
            <p:ph type="subTitle" idx="1"/>
          </p:nvPr>
        </p:nvSpPr>
        <p:spPr>
          <a:xfrm>
            <a:off x="683568" y="4412704"/>
            <a:ext cx="6400800" cy="1752600"/>
          </a:xfrm>
        </p:spPr>
        <p:txBody>
          <a:bodyPr>
            <a:normAutofit/>
          </a:bodyPr>
          <a:lstStyle/>
          <a:p>
            <a:endParaRPr lang="cs-CZ" dirty="0" smtClean="0">
              <a:solidFill>
                <a:schemeClr val="tx1">
                  <a:lumMod val="65000"/>
                  <a:lumOff val="35000"/>
                </a:schemeClr>
              </a:solidFill>
            </a:endParaRPr>
          </a:p>
          <a:p>
            <a:endParaRPr lang="cs-CZ" dirty="0">
              <a:solidFill>
                <a:schemeClr val="tx1">
                  <a:lumMod val="65000"/>
                  <a:lumOff val="35000"/>
                </a:schemeClr>
              </a:solidFill>
            </a:endParaRPr>
          </a:p>
          <a:p>
            <a:pPr algn="l"/>
            <a:endParaRPr lang="cs-CZ" sz="2400" dirty="0">
              <a:solidFill>
                <a:schemeClr val="tx1">
                  <a:lumMod val="65000"/>
                  <a:lumOff val="35000"/>
                </a:schemeClr>
              </a:solidFill>
            </a:endParaRPr>
          </a:p>
        </p:txBody>
      </p:sp>
    </p:spTree>
    <p:extLst>
      <p:ext uri="{BB962C8B-B14F-4D97-AF65-F5344CB8AC3E}">
        <p14:creationId xmlns:p14="http://schemas.microsoft.com/office/powerpoint/2010/main" val="45668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ნივთიერების კლასიფიკაცია </a:t>
            </a:r>
            <a:endParaRPr lang="cs-CZ" dirty="0"/>
          </a:p>
        </p:txBody>
      </p:sp>
      <p:sp>
        <p:nvSpPr>
          <p:cNvPr id="3" name="Zástupný symbol pro obsah 2"/>
          <p:cNvSpPr>
            <a:spLocks noGrp="1"/>
          </p:cNvSpPr>
          <p:nvPr>
            <p:ph idx="1"/>
          </p:nvPr>
        </p:nvSpPr>
        <p:spPr/>
        <p:txBody>
          <a:bodyPr>
            <a:normAutofit/>
          </a:bodyPr>
          <a:lstStyle/>
          <a:p>
            <a:pPr marL="0" indent="0">
              <a:buNone/>
            </a:pPr>
            <a:r>
              <a:rPr lang="ka-GE" b="1" dirty="0" smtClean="0"/>
              <a:t>ჰარმონიზებული კლასიფიკაცია </a:t>
            </a:r>
            <a:r>
              <a:rPr lang="cs-CZ" dirty="0" smtClean="0"/>
              <a:t/>
            </a:r>
            <a:br>
              <a:rPr lang="cs-CZ" dirty="0" smtClean="0"/>
            </a:br>
            <a:endParaRPr lang="cs-CZ" dirty="0" smtClean="0"/>
          </a:p>
          <a:p>
            <a:pPr marL="0" indent="0">
              <a:buNone/>
            </a:pPr>
            <a:r>
              <a:rPr lang="ka-GE" dirty="0" smtClean="0"/>
              <a:t>კლასიფიკაცია, რომელიც </a:t>
            </a:r>
            <a:r>
              <a:rPr lang="cs-CZ" dirty="0" smtClean="0"/>
              <a:t>CLP </a:t>
            </a:r>
            <a:r>
              <a:rPr lang="ka-GE" dirty="0" smtClean="0"/>
              <a:t>რეგულაციის </a:t>
            </a:r>
            <a:r>
              <a:rPr lang="cs-CZ" dirty="0" smtClean="0"/>
              <a:t>VI</a:t>
            </a:r>
            <a:r>
              <a:rPr lang="ka-GE" dirty="0" smtClean="0"/>
              <a:t> დანრთის</a:t>
            </a:r>
            <a:r>
              <a:rPr lang="cs-CZ" dirty="0" smtClean="0"/>
              <a:t>  3.1</a:t>
            </a:r>
            <a:r>
              <a:rPr lang="ka-GE" dirty="0" smtClean="0"/>
              <a:t> ცხრილშია მოცემული</a:t>
            </a:r>
            <a:r>
              <a:rPr lang="cs-CZ" dirty="0" smtClean="0"/>
              <a:t/>
            </a:r>
            <a:br>
              <a:rPr lang="cs-CZ" dirty="0" smtClean="0"/>
            </a:br>
            <a:endParaRPr lang="cs-CZ"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63" t="32420" r="26263" b="58440"/>
          <a:stretch/>
        </p:blipFill>
        <p:spPr bwMode="auto">
          <a:xfrm>
            <a:off x="395535" y="2852936"/>
            <a:ext cx="8270633" cy="66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63" t="51337" r="26263" b="35159"/>
          <a:stretch/>
        </p:blipFill>
        <p:spPr bwMode="auto">
          <a:xfrm>
            <a:off x="395535" y="3522846"/>
            <a:ext cx="8270633" cy="98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Ovál 22"/>
          <p:cNvSpPr/>
          <p:nvPr/>
        </p:nvSpPr>
        <p:spPr>
          <a:xfrm>
            <a:off x="3635896" y="3573015"/>
            <a:ext cx="1656184" cy="1008113"/>
          </a:xfrm>
          <a:prstGeom prst="ellipse">
            <a:avLst/>
          </a:prstGeom>
          <a:noFill/>
          <a:ln>
            <a:solidFill>
              <a:srgbClr val="362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005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a:t>ნივთიერების კლასიფიკაცია </a:t>
            </a:r>
            <a:endParaRPr lang="cs-CZ" dirty="0"/>
          </a:p>
        </p:txBody>
      </p:sp>
      <p:sp>
        <p:nvSpPr>
          <p:cNvPr id="3" name="Zástupný symbol pro obsah 2"/>
          <p:cNvSpPr>
            <a:spLocks noGrp="1"/>
          </p:cNvSpPr>
          <p:nvPr>
            <p:ph idx="1"/>
          </p:nvPr>
        </p:nvSpPr>
        <p:spPr/>
        <p:txBody>
          <a:bodyPr>
            <a:normAutofit/>
          </a:bodyPr>
          <a:lstStyle/>
          <a:p>
            <a:pPr marL="0" indent="0">
              <a:spcBef>
                <a:spcPts val="0"/>
              </a:spcBef>
              <a:spcAft>
                <a:spcPts val="300"/>
              </a:spcAft>
              <a:buNone/>
            </a:pPr>
            <a:r>
              <a:rPr lang="cs-CZ" dirty="0"/>
              <a:t>Prop-2-yn-1-ol </a:t>
            </a:r>
            <a:r>
              <a:rPr lang="cs-CZ" dirty="0" smtClean="0"/>
              <a:t>(Propargylalkohol) </a:t>
            </a:r>
            <a:br>
              <a:rPr lang="cs-CZ" dirty="0" smtClean="0"/>
            </a:br>
            <a:endParaRPr lang="cs-CZ" dirty="0" smtClean="0"/>
          </a:p>
          <a:p>
            <a:pPr marL="0" indent="0" algn="just">
              <a:buNone/>
            </a:pPr>
            <a:r>
              <a:rPr lang="cs-CZ" dirty="0" smtClean="0"/>
              <a:t/>
            </a:r>
            <a:br>
              <a:rPr lang="cs-CZ" dirty="0" smtClean="0"/>
            </a:br>
            <a:r>
              <a:rPr lang="cs-CZ" dirty="0" smtClean="0"/>
              <a:t/>
            </a:r>
            <a:br>
              <a:rPr lang="cs-CZ" dirty="0" smtClean="0"/>
            </a:br>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3941726107"/>
              </p:ext>
            </p:extLst>
          </p:nvPr>
        </p:nvGraphicFramePr>
        <p:xfrm>
          <a:off x="468000" y="2772000"/>
          <a:ext cx="2725305" cy="3606800"/>
        </p:xfrm>
        <a:graphic>
          <a:graphicData uri="http://schemas.openxmlformats.org/drawingml/2006/table">
            <a:tbl>
              <a:tblPr firstRow="1" bandRow="1">
                <a:tableStyleId>{5940675A-B579-460E-94D1-54222C63F5DA}</a:tableStyleId>
              </a:tblPr>
              <a:tblGrid>
                <a:gridCol w="2725305"/>
              </a:tblGrid>
              <a:tr h="370840">
                <a:tc>
                  <a:txBody>
                    <a:bodyPr/>
                    <a:lstStyle/>
                    <a:p>
                      <a:pPr marL="0" indent="0" algn="just">
                        <a:buNone/>
                      </a:pPr>
                      <a:r>
                        <a:rPr lang="ka-GE" b="1" dirty="0" smtClean="0">
                          <a:solidFill>
                            <a:srgbClr val="0070C0"/>
                          </a:solidFill>
                        </a:rPr>
                        <a:t>ჰარმონიზებული</a:t>
                      </a:r>
                      <a:endParaRPr lang="cs-CZ" b="1" dirty="0" smtClean="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s-CZ" b="0" i="0" dirty="0" err="1" smtClean="0">
                          <a:solidFill>
                            <a:srgbClr val="0070C0"/>
                          </a:solidFill>
                          <a:effectLst/>
                          <a:latin typeface="+mn-lt"/>
                        </a:rPr>
                        <a:t>Flam</a:t>
                      </a:r>
                      <a:r>
                        <a:rPr lang="cs-CZ" b="0" i="0" dirty="0" smtClean="0">
                          <a:solidFill>
                            <a:srgbClr val="0070C0"/>
                          </a:solidFill>
                          <a:effectLst/>
                          <a:latin typeface="+mn-lt"/>
                        </a:rPr>
                        <a:t>. </a:t>
                      </a:r>
                      <a:r>
                        <a:rPr lang="cs-CZ" b="0" i="0" dirty="0" err="1" smtClean="0">
                          <a:solidFill>
                            <a:srgbClr val="0070C0"/>
                          </a:solidFill>
                          <a:effectLst/>
                          <a:latin typeface="+mn-lt"/>
                        </a:rPr>
                        <a:t>Liq</a:t>
                      </a:r>
                      <a:r>
                        <a:rPr lang="cs-CZ" b="0" i="0" dirty="0" smtClean="0">
                          <a:solidFill>
                            <a:srgbClr val="0070C0"/>
                          </a:solidFill>
                          <a:effectLst/>
                          <a:latin typeface="+mn-lt"/>
                        </a:rPr>
                        <a:t>. 3; H226</a:t>
                      </a:r>
                      <a:endParaRPr lang="cs-CZ" b="0" i="0" u="none" dirty="0" smtClean="0">
                        <a:solidFill>
                          <a:srgbClr val="0070C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indent="0" algn="just">
                        <a:buNone/>
                      </a:pPr>
                      <a:r>
                        <a:rPr lang="cs-CZ" b="0" u="none" dirty="0" err="1" smtClean="0">
                          <a:solidFill>
                            <a:srgbClr val="0070C0"/>
                          </a:solidFill>
                        </a:rPr>
                        <a:t>Acute</a:t>
                      </a:r>
                      <a:r>
                        <a:rPr lang="cs-CZ" b="0" u="none" dirty="0" smtClean="0">
                          <a:solidFill>
                            <a:srgbClr val="0070C0"/>
                          </a:solidFill>
                        </a:rPr>
                        <a:t> </a:t>
                      </a:r>
                      <a:r>
                        <a:rPr lang="cs-CZ" b="0" u="none" dirty="0" err="1" smtClean="0">
                          <a:solidFill>
                            <a:srgbClr val="0070C0"/>
                          </a:solidFill>
                        </a:rPr>
                        <a:t>Tox</a:t>
                      </a:r>
                      <a:r>
                        <a:rPr lang="cs-CZ" b="0" u="none" dirty="0" smtClean="0">
                          <a:solidFill>
                            <a:srgbClr val="0070C0"/>
                          </a:solidFill>
                        </a:rPr>
                        <a:t>. 3*; H301</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0" i="0" u="none" dirty="0" err="1" smtClean="0">
                          <a:solidFill>
                            <a:srgbClr val="0070C0"/>
                          </a:solidFill>
                        </a:rPr>
                        <a:t>Acute</a:t>
                      </a:r>
                      <a:r>
                        <a:rPr lang="cs-CZ" b="0" i="0" u="none" dirty="0" smtClean="0">
                          <a:solidFill>
                            <a:srgbClr val="0070C0"/>
                          </a:solidFill>
                        </a:rPr>
                        <a:t> </a:t>
                      </a:r>
                      <a:r>
                        <a:rPr lang="cs-CZ" b="0" i="0" u="none" dirty="0" err="1" smtClean="0">
                          <a:solidFill>
                            <a:srgbClr val="0070C0"/>
                          </a:solidFill>
                        </a:rPr>
                        <a:t>Tox</a:t>
                      </a:r>
                      <a:r>
                        <a:rPr lang="cs-CZ" b="0" i="0" u="none" dirty="0" smtClean="0">
                          <a:solidFill>
                            <a:srgbClr val="0070C0"/>
                          </a:solidFill>
                        </a:rPr>
                        <a:t>. 3</a:t>
                      </a:r>
                      <a:r>
                        <a:rPr lang="cs-CZ" b="0" u="none" dirty="0" smtClean="0">
                          <a:solidFill>
                            <a:srgbClr val="0070C0"/>
                          </a:solidFill>
                        </a:rPr>
                        <a:t>*</a:t>
                      </a:r>
                      <a:r>
                        <a:rPr lang="cs-CZ" b="0" i="0" u="none" dirty="0" smtClean="0">
                          <a:solidFill>
                            <a:srgbClr val="0070C0"/>
                          </a:solidFill>
                        </a:rPr>
                        <a:t>; H311</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0" i="0" dirty="0" smtClean="0">
                          <a:solidFill>
                            <a:srgbClr val="0070C0"/>
                          </a:solidFill>
                          <a:effectLst/>
                          <a:latin typeface="+mn-lt"/>
                        </a:rPr>
                        <a:t>Skin </a:t>
                      </a:r>
                      <a:r>
                        <a:rPr lang="cs-CZ" b="0" i="0" dirty="0" err="1" smtClean="0">
                          <a:solidFill>
                            <a:srgbClr val="0070C0"/>
                          </a:solidFill>
                          <a:effectLst/>
                          <a:latin typeface="+mn-lt"/>
                        </a:rPr>
                        <a:t>Corr</a:t>
                      </a:r>
                      <a:r>
                        <a:rPr lang="cs-CZ" b="0" i="0" dirty="0" smtClean="0">
                          <a:solidFill>
                            <a:srgbClr val="0070C0"/>
                          </a:solidFill>
                          <a:effectLst/>
                          <a:latin typeface="+mn-lt"/>
                        </a:rPr>
                        <a:t>. 1B; H314</a:t>
                      </a:r>
                      <a:endParaRPr lang="cs-CZ" b="0" i="0" u="none" dirty="0" smtClean="0">
                        <a:solidFill>
                          <a:srgbClr val="0070C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0" u="none" dirty="0" err="1" smtClean="0">
                          <a:solidFill>
                            <a:srgbClr val="0070C0"/>
                          </a:solidFill>
                        </a:rPr>
                        <a:t>Acute</a:t>
                      </a:r>
                      <a:r>
                        <a:rPr lang="cs-CZ" b="0" u="none" dirty="0" smtClean="0">
                          <a:solidFill>
                            <a:srgbClr val="0070C0"/>
                          </a:solidFill>
                        </a:rPr>
                        <a:t> </a:t>
                      </a:r>
                      <a:r>
                        <a:rPr lang="cs-CZ" b="0" u="none" dirty="0" err="1" smtClean="0">
                          <a:solidFill>
                            <a:srgbClr val="0070C0"/>
                          </a:solidFill>
                        </a:rPr>
                        <a:t>Tox</a:t>
                      </a:r>
                      <a:r>
                        <a:rPr lang="cs-CZ" b="0" u="none" dirty="0" smtClean="0">
                          <a:solidFill>
                            <a:srgbClr val="0070C0"/>
                          </a:solidFill>
                        </a:rPr>
                        <a:t>. 3*; H331</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0" i="0" dirty="0" err="1" smtClean="0">
                          <a:solidFill>
                            <a:srgbClr val="0070C0"/>
                          </a:solidFill>
                          <a:effectLst/>
                          <a:latin typeface="+mn-lt"/>
                        </a:rPr>
                        <a:t>Aquatic</a:t>
                      </a:r>
                      <a:r>
                        <a:rPr lang="cs-CZ" b="0" i="0" dirty="0" smtClean="0">
                          <a:solidFill>
                            <a:srgbClr val="0070C0"/>
                          </a:solidFill>
                          <a:effectLst/>
                          <a:latin typeface="+mn-lt"/>
                        </a:rPr>
                        <a:t> </a:t>
                      </a:r>
                      <a:r>
                        <a:rPr lang="cs-CZ" b="0" i="0" dirty="0" err="1" smtClean="0">
                          <a:solidFill>
                            <a:srgbClr val="0070C0"/>
                          </a:solidFill>
                          <a:effectLst/>
                          <a:latin typeface="+mn-lt"/>
                        </a:rPr>
                        <a:t>Chronic</a:t>
                      </a:r>
                      <a:r>
                        <a:rPr lang="cs-CZ" b="0" i="0" dirty="0" smtClean="0">
                          <a:solidFill>
                            <a:srgbClr val="0070C0"/>
                          </a:solidFill>
                          <a:effectLst/>
                          <a:latin typeface="+mn-lt"/>
                        </a:rPr>
                        <a:t> 2; H411</a:t>
                      </a:r>
                      <a:endParaRPr lang="cs-CZ" b="0" i="0" dirty="0" smtClean="0">
                        <a:solidFill>
                          <a:srgbClr val="0070C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endParaRPr lang="cs-CZ"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0070C0"/>
                          </a:solidFill>
                        </a:rPr>
                        <a:t>*  </a:t>
                      </a:r>
                      <a:r>
                        <a:rPr lang="ka-GE" sz="1800" kern="1200" dirty="0" smtClean="0">
                          <a:solidFill>
                            <a:srgbClr val="0070C0"/>
                          </a:solidFill>
                          <a:effectLst/>
                          <a:latin typeface="+mn-lt"/>
                          <a:ea typeface="+mn-ea"/>
                          <a:cs typeface="+mn-cs"/>
                        </a:rPr>
                        <a:t>მინიმალური</a:t>
                      </a:r>
                      <a:r>
                        <a:rPr lang="ka-GE" sz="1800" kern="1200" baseline="0" dirty="0" smtClean="0">
                          <a:solidFill>
                            <a:srgbClr val="0070C0"/>
                          </a:solidFill>
                          <a:effectLst/>
                          <a:latin typeface="+mn-lt"/>
                          <a:ea typeface="+mn-ea"/>
                          <a:cs typeface="+mn-cs"/>
                        </a:rPr>
                        <a:t> კლასიფიკაცია</a:t>
                      </a:r>
                      <a:endParaRPr lang="cs-CZ" dirty="0" smtClean="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pic>
        <p:nvPicPr>
          <p:cNvPr id="7" name="obrázek 249"/>
          <p:cNvPicPr/>
          <p:nvPr/>
        </p:nvPicPr>
        <p:blipFill>
          <a:blip r:embed="rId2" cstate="print"/>
          <a:srcRect/>
          <a:stretch>
            <a:fillRect/>
          </a:stretch>
        </p:blipFill>
        <p:spPr bwMode="auto">
          <a:xfrm>
            <a:off x="5148064" y="980728"/>
            <a:ext cx="1818640" cy="1079500"/>
          </a:xfrm>
          <a:prstGeom prst="rect">
            <a:avLst/>
          </a:prstGeom>
          <a:noFill/>
          <a:ln w="9525">
            <a:noFill/>
            <a:miter lim="800000"/>
            <a:headEnd/>
            <a:tailEnd/>
          </a:ln>
        </p:spPr>
      </p:pic>
      <p:graphicFrame>
        <p:nvGraphicFramePr>
          <p:cNvPr id="8" name="Tabulka 7"/>
          <p:cNvGraphicFramePr>
            <a:graphicFrameLocks noGrp="1"/>
          </p:cNvGraphicFramePr>
          <p:nvPr>
            <p:extLst>
              <p:ext uri="{D42A27DB-BD31-4B8C-83A1-F6EECF244321}">
                <p14:modId xmlns:p14="http://schemas.microsoft.com/office/powerpoint/2010/main" val="3365809040"/>
              </p:ext>
            </p:extLst>
          </p:nvPr>
        </p:nvGraphicFramePr>
        <p:xfrm>
          <a:off x="3168000" y="2772000"/>
          <a:ext cx="2725305" cy="3337560"/>
        </p:xfrm>
        <a:graphic>
          <a:graphicData uri="http://schemas.openxmlformats.org/drawingml/2006/table">
            <a:tbl>
              <a:tblPr firstRow="1" bandRow="1">
                <a:tableStyleId>{5940675A-B579-460E-94D1-54222C63F5DA}</a:tableStyleId>
              </a:tblPr>
              <a:tblGrid>
                <a:gridCol w="2725305"/>
              </a:tblGrid>
              <a:tr h="370840">
                <a:tc>
                  <a:txBody>
                    <a:bodyPr/>
                    <a:lstStyle/>
                    <a:p>
                      <a:r>
                        <a:rPr lang="ka-GE" b="1" dirty="0" smtClean="0">
                          <a:solidFill>
                            <a:srgbClr val="0070C0"/>
                          </a:solidFill>
                        </a:rPr>
                        <a:t>შესწორებული</a:t>
                      </a:r>
                      <a:endParaRPr lang="cs-CZ" b="1"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indent="0" algn="just">
                        <a:buNone/>
                      </a:pPr>
                      <a:r>
                        <a:rPr lang="cs-CZ" b="0" i="0" dirty="0" err="1" smtClean="0">
                          <a:solidFill>
                            <a:srgbClr val="0070C0"/>
                          </a:solidFill>
                          <a:effectLst/>
                          <a:latin typeface="+mn-lt"/>
                        </a:rPr>
                        <a:t>Flam</a:t>
                      </a:r>
                      <a:r>
                        <a:rPr lang="cs-CZ" b="0" i="0" dirty="0" smtClean="0">
                          <a:solidFill>
                            <a:srgbClr val="0070C0"/>
                          </a:solidFill>
                          <a:effectLst/>
                          <a:latin typeface="+mn-lt"/>
                        </a:rPr>
                        <a:t>. </a:t>
                      </a:r>
                      <a:r>
                        <a:rPr lang="cs-CZ" b="0" i="0" dirty="0" err="1" smtClean="0">
                          <a:solidFill>
                            <a:srgbClr val="0070C0"/>
                          </a:solidFill>
                          <a:effectLst/>
                          <a:latin typeface="+mn-lt"/>
                        </a:rPr>
                        <a:t>Liq</a:t>
                      </a:r>
                      <a:r>
                        <a:rPr lang="cs-CZ" b="0" i="0" dirty="0" smtClean="0">
                          <a:solidFill>
                            <a:srgbClr val="0070C0"/>
                          </a:solidFill>
                          <a:effectLst/>
                          <a:latin typeface="+mn-lt"/>
                        </a:rPr>
                        <a:t>. 3; H226</a:t>
                      </a:r>
                      <a:endParaRPr lang="cs-CZ" b="0" i="0" u="none" dirty="0" smtClean="0">
                        <a:solidFill>
                          <a:srgbClr val="0070C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0" i="0" dirty="0" err="1" smtClean="0">
                          <a:solidFill>
                            <a:srgbClr val="0070C0"/>
                          </a:solidFill>
                          <a:effectLst/>
                          <a:latin typeface="+mn-lt"/>
                        </a:rPr>
                        <a:t>Acute</a:t>
                      </a:r>
                      <a:r>
                        <a:rPr lang="cs-CZ" b="0" i="0" dirty="0" smtClean="0">
                          <a:solidFill>
                            <a:srgbClr val="0070C0"/>
                          </a:solidFill>
                          <a:effectLst/>
                          <a:latin typeface="+mn-lt"/>
                        </a:rPr>
                        <a:t> </a:t>
                      </a:r>
                      <a:r>
                        <a:rPr lang="cs-CZ" b="0" i="0" dirty="0" err="1" smtClean="0">
                          <a:solidFill>
                            <a:srgbClr val="0070C0"/>
                          </a:solidFill>
                          <a:effectLst/>
                          <a:latin typeface="+mn-lt"/>
                        </a:rPr>
                        <a:t>Tox</a:t>
                      </a:r>
                      <a:r>
                        <a:rPr lang="cs-CZ" b="0" i="0" dirty="0" smtClean="0">
                          <a:solidFill>
                            <a:srgbClr val="0070C0"/>
                          </a:solidFill>
                          <a:effectLst/>
                          <a:latin typeface="+mn-lt"/>
                        </a:rPr>
                        <a:t>. 3; H301</a:t>
                      </a:r>
                      <a:endParaRPr lang="cs-CZ" b="0" i="0" u="none" dirty="0" smtClean="0">
                        <a:solidFill>
                          <a:srgbClr val="0070C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i="0" dirty="0" err="1" smtClean="0">
                          <a:solidFill>
                            <a:srgbClr val="FF0000"/>
                          </a:solidFill>
                          <a:effectLst/>
                          <a:latin typeface="+mn-lt"/>
                        </a:rPr>
                        <a:t>Acute</a:t>
                      </a:r>
                      <a:r>
                        <a:rPr lang="cs-CZ" b="1" i="0" dirty="0" smtClean="0">
                          <a:solidFill>
                            <a:srgbClr val="FF0000"/>
                          </a:solidFill>
                          <a:effectLst/>
                          <a:latin typeface="+mn-lt"/>
                        </a:rPr>
                        <a:t> </a:t>
                      </a:r>
                      <a:r>
                        <a:rPr lang="cs-CZ" b="1" i="0" dirty="0" err="1" smtClean="0">
                          <a:solidFill>
                            <a:srgbClr val="FF0000"/>
                          </a:solidFill>
                          <a:effectLst/>
                          <a:latin typeface="+mn-lt"/>
                        </a:rPr>
                        <a:t>Tox</a:t>
                      </a:r>
                      <a:r>
                        <a:rPr lang="cs-CZ" b="1" i="0" dirty="0" smtClean="0">
                          <a:solidFill>
                            <a:srgbClr val="FF0000"/>
                          </a:solidFill>
                          <a:effectLst/>
                          <a:latin typeface="+mn-lt"/>
                        </a:rPr>
                        <a:t>. 2; H310</a:t>
                      </a:r>
                      <a:endParaRPr lang="cs-CZ" b="1" i="0" u="none" dirty="0" smtClean="0">
                        <a:solidFill>
                          <a:srgbClr val="FF000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0" i="0" dirty="0" smtClean="0">
                          <a:solidFill>
                            <a:srgbClr val="0070C0"/>
                          </a:solidFill>
                          <a:effectLst/>
                          <a:latin typeface="+mn-lt"/>
                        </a:rPr>
                        <a:t>Skin </a:t>
                      </a:r>
                      <a:r>
                        <a:rPr lang="cs-CZ" b="0" i="0" dirty="0" err="1" smtClean="0">
                          <a:solidFill>
                            <a:srgbClr val="0070C0"/>
                          </a:solidFill>
                          <a:effectLst/>
                          <a:latin typeface="+mn-lt"/>
                        </a:rPr>
                        <a:t>Corr</a:t>
                      </a:r>
                      <a:r>
                        <a:rPr lang="cs-CZ" b="0" i="0" dirty="0" smtClean="0">
                          <a:solidFill>
                            <a:srgbClr val="0070C0"/>
                          </a:solidFill>
                          <a:effectLst/>
                          <a:latin typeface="+mn-lt"/>
                        </a:rPr>
                        <a:t>. 1B; H314</a:t>
                      </a:r>
                      <a:endParaRPr lang="cs-CZ" b="0" i="0" u="none" dirty="0" smtClean="0">
                        <a:solidFill>
                          <a:srgbClr val="0070C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i="0" dirty="0" err="1" smtClean="0">
                          <a:solidFill>
                            <a:srgbClr val="FF0000"/>
                          </a:solidFill>
                          <a:effectLst/>
                          <a:latin typeface="+mn-lt"/>
                        </a:rPr>
                        <a:t>Acute</a:t>
                      </a:r>
                      <a:r>
                        <a:rPr lang="cs-CZ" b="1" i="0" dirty="0" smtClean="0">
                          <a:solidFill>
                            <a:srgbClr val="FF0000"/>
                          </a:solidFill>
                          <a:effectLst/>
                          <a:latin typeface="+mn-lt"/>
                        </a:rPr>
                        <a:t> </a:t>
                      </a:r>
                      <a:r>
                        <a:rPr lang="cs-CZ" b="1" i="0" dirty="0" err="1" smtClean="0">
                          <a:solidFill>
                            <a:srgbClr val="FF0000"/>
                          </a:solidFill>
                          <a:effectLst/>
                          <a:latin typeface="+mn-lt"/>
                        </a:rPr>
                        <a:t>Tox</a:t>
                      </a:r>
                      <a:r>
                        <a:rPr lang="cs-CZ" b="1" i="0" dirty="0" smtClean="0">
                          <a:solidFill>
                            <a:srgbClr val="FF0000"/>
                          </a:solidFill>
                          <a:effectLst/>
                          <a:latin typeface="+mn-lt"/>
                        </a:rPr>
                        <a:t>. 2; H330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0" i="0" dirty="0" err="1" smtClean="0">
                          <a:solidFill>
                            <a:srgbClr val="0070C0"/>
                          </a:solidFill>
                          <a:effectLst/>
                          <a:latin typeface="+mn-lt"/>
                        </a:rPr>
                        <a:t>Aquatic</a:t>
                      </a:r>
                      <a:r>
                        <a:rPr lang="cs-CZ" b="0" i="0" dirty="0" smtClean="0">
                          <a:solidFill>
                            <a:srgbClr val="0070C0"/>
                          </a:solidFill>
                          <a:effectLst/>
                          <a:latin typeface="+mn-lt"/>
                        </a:rPr>
                        <a:t> </a:t>
                      </a:r>
                      <a:r>
                        <a:rPr lang="cs-CZ" b="0" i="0" dirty="0" err="1" smtClean="0">
                          <a:solidFill>
                            <a:srgbClr val="0070C0"/>
                          </a:solidFill>
                          <a:effectLst/>
                          <a:latin typeface="+mn-lt"/>
                        </a:rPr>
                        <a:t>Chronic</a:t>
                      </a:r>
                      <a:r>
                        <a:rPr lang="cs-CZ" b="0" i="0" dirty="0" smtClean="0">
                          <a:solidFill>
                            <a:srgbClr val="0070C0"/>
                          </a:solidFill>
                          <a:effectLst/>
                          <a:latin typeface="+mn-lt"/>
                        </a:rPr>
                        <a:t> 2; H411</a:t>
                      </a:r>
                      <a:endParaRPr lang="cs-CZ" b="0" i="0" dirty="0" smtClean="0">
                        <a:solidFill>
                          <a:srgbClr val="0070C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i="0" dirty="0" err="1" smtClean="0">
                          <a:solidFill>
                            <a:srgbClr val="FFC000"/>
                          </a:solidFill>
                          <a:effectLst/>
                          <a:latin typeface="+mn-lt"/>
                        </a:rPr>
                        <a:t>Eye</a:t>
                      </a:r>
                      <a:r>
                        <a:rPr lang="cs-CZ" b="1" i="0" dirty="0" smtClean="0">
                          <a:solidFill>
                            <a:srgbClr val="FFC000"/>
                          </a:solidFill>
                          <a:effectLst/>
                          <a:latin typeface="+mn-lt"/>
                        </a:rPr>
                        <a:t> Dam. 1; H318</a:t>
                      </a:r>
                      <a:endParaRPr lang="cs-CZ" b="1" i="0" u="none" dirty="0" smtClean="0">
                        <a:solidFill>
                          <a:srgbClr val="FFC00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i="0" dirty="0" smtClean="0">
                          <a:solidFill>
                            <a:srgbClr val="FFC000"/>
                          </a:solidFill>
                          <a:effectLst/>
                          <a:latin typeface="+mn-lt"/>
                        </a:rPr>
                        <a:t>STOT RE 2; H373</a:t>
                      </a:r>
                      <a:endParaRPr lang="cs-CZ" b="1" i="0" u="none" dirty="0" smtClean="0">
                        <a:solidFill>
                          <a:srgbClr val="FFC00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3897180245"/>
              </p:ext>
            </p:extLst>
          </p:nvPr>
        </p:nvGraphicFramePr>
        <p:xfrm>
          <a:off x="5868000" y="2772000"/>
          <a:ext cx="2725305" cy="3292488"/>
        </p:xfrm>
        <a:graphic>
          <a:graphicData uri="http://schemas.openxmlformats.org/drawingml/2006/table">
            <a:tbl>
              <a:tblPr firstRow="1" bandRow="1">
                <a:tableStyleId>{5940675A-B579-460E-94D1-54222C63F5DA}</a:tableStyleId>
              </a:tblPr>
              <a:tblGrid>
                <a:gridCol w="2725305"/>
              </a:tblGrid>
              <a:tr h="370840">
                <a:tc>
                  <a:txBody>
                    <a:bodyPr/>
                    <a:lstStyle/>
                    <a:p>
                      <a:r>
                        <a:rPr lang="ka-GE" b="1" dirty="0" smtClean="0">
                          <a:solidFill>
                            <a:srgbClr val="0070C0"/>
                          </a:solidFill>
                        </a:rPr>
                        <a:t>შედარება</a:t>
                      </a:r>
                      <a:endParaRPr lang="cs-CZ" b="1"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r>
                        <a:rPr lang="ka-GE" sz="1400" dirty="0" smtClean="0">
                          <a:solidFill>
                            <a:srgbClr val="0070C0"/>
                          </a:solidFill>
                        </a:rPr>
                        <a:t>შეუძლებელია</a:t>
                      </a:r>
                      <a:r>
                        <a:rPr lang="ka-GE" sz="1400" baseline="0" dirty="0" smtClean="0">
                          <a:solidFill>
                            <a:srgbClr val="0070C0"/>
                          </a:solidFill>
                        </a:rPr>
                        <a:t> დაზუსტება</a:t>
                      </a:r>
                      <a:endParaRPr lang="cs-CZ" sz="1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r>
                        <a:rPr lang="ka-GE" dirty="0" smtClean="0">
                          <a:solidFill>
                            <a:srgbClr val="0070C0"/>
                          </a:solidFill>
                        </a:rPr>
                        <a:t>დარჩა</a:t>
                      </a:r>
                      <a:r>
                        <a:rPr lang="ka-GE" baseline="0" dirty="0" smtClean="0">
                          <a:solidFill>
                            <a:srgbClr val="0070C0"/>
                          </a:solidFill>
                        </a:rPr>
                        <a:t>, როგორც იყო</a:t>
                      </a:r>
                      <a:endParaRPr lang="cs-CZ"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b="1" dirty="0" smtClean="0">
                          <a:solidFill>
                            <a:srgbClr val="FF0000"/>
                          </a:solidFill>
                        </a:rPr>
                        <a:t>დაზუსტდა</a:t>
                      </a:r>
                      <a:endParaRPr lang="cs-CZ" b="1" dirty="0" smtClean="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25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100" dirty="0" smtClean="0">
                          <a:solidFill>
                            <a:srgbClr val="0070C0"/>
                          </a:solidFill>
                        </a:rPr>
                        <a:t>არ დაზუსტდა</a:t>
                      </a:r>
                      <a:r>
                        <a:rPr lang="cs-CZ" sz="1100" dirty="0" smtClean="0">
                          <a:solidFill>
                            <a:srgbClr val="0070C0"/>
                          </a:solidFill>
                        </a:rPr>
                        <a:t>(</a:t>
                      </a:r>
                      <a:r>
                        <a:rPr lang="ka-GE" sz="1100" dirty="0" smtClean="0">
                          <a:solidFill>
                            <a:srgbClr val="0070C0"/>
                          </a:solidFill>
                        </a:rPr>
                        <a:t>გამონაკლისების</a:t>
                      </a:r>
                      <a:r>
                        <a:rPr lang="ka-GE" sz="1100" baseline="0" dirty="0" smtClean="0">
                          <a:solidFill>
                            <a:srgbClr val="0070C0"/>
                          </a:solidFill>
                        </a:rPr>
                        <a:t> გარდა</a:t>
                      </a:r>
                      <a:r>
                        <a:rPr lang="cs-CZ" sz="1100" dirty="0" smtClean="0">
                          <a:solidFill>
                            <a:srgbClr val="0070C0"/>
                          </a:solidFill>
                        </a:rPr>
                        <a: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r>
                        <a:rPr lang="ka-GE" b="1" dirty="0" smtClean="0">
                          <a:solidFill>
                            <a:srgbClr val="FF0000"/>
                          </a:solidFill>
                        </a:rPr>
                        <a:t>დაზუსტდა</a:t>
                      </a:r>
                      <a:endParaRPr lang="cs-CZ" b="1"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solidFill>
                            <a:srgbClr val="0070C0"/>
                          </a:solidFill>
                        </a:rPr>
                        <a:t>არ  დაზუსტდა</a:t>
                      </a:r>
                      <a:endParaRPr lang="cs-CZ" dirty="0" smtClean="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r>
                        <a:rPr lang="ka-GE" b="1" dirty="0" smtClean="0">
                          <a:solidFill>
                            <a:srgbClr val="FFC000"/>
                          </a:solidFill>
                        </a:rPr>
                        <a:t>დაემატა</a:t>
                      </a:r>
                      <a:endParaRPr lang="cs-CZ" b="1" dirty="0">
                        <a:solidFill>
                          <a:srgbClr val="FFC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370840">
                <a:tc>
                  <a:txBody>
                    <a:bodyPr/>
                    <a:lstStyle/>
                    <a:p>
                      <a:r>
                        <a:rPr lang="ka-GE" b="1" dirty="0" smtClean="0">
                          <a:solidFill>
                            <a:srgbClr val="FFC000"/>
                          </a:solidFill>
                        </a:rPr>
                        <a:t>დაემატა</a:t>
                      </a:r>
                      <a:endParaRPr lang="cs-CZ" b="1" dirty="0">
                        <a:solidFill>
                          <a:srgbClr val="FFC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642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a:t>ნივთიერების კლასიფიკაცია </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spcBef>
                <a:spcPts val="0"/>
              </a:spcBef>
              <a:spcAft>
                <a:spcPts val="300"/>
              </a:spcAft>
              <a:buNone/>
            </a:pPr>
            <a:r>
              <a:rPr lang="cs-CZ" dirty="0" err="1" smtClean="0"/>
              <a:t>Adiponitril</a:t>
            </a:r>
            <a:r>
              <a:rPr lang="cs-CZ" dirty="0" smtClean="0"/>
              <a:t/>
            </a:r>
            <a:br>
              <a:rPr lang="cs-CZ" dirty="0" smtClean="0"/>
            </a:br>
            <a:endParaRPr lang="cs-CZ" dirty="0" smtClean="0"/>
          </a:p>
          <a:p>
            <a:pPr marL="0" indent="0">
              <a:spcBef>
                <a:spcPts val="0"/>
              </a:spcBef>
              <a:spcAft>
                <a:spcPts val="300"/>
              </a:spcAft>
              <a:buNone/>
            </a:pPr>
            <a:endParaRPr lang="cs-CZ" sz="300" dirty="0" smtClean="0"/>
          </a:p>
          <a:p>
            <a:pPr marL="0" indent="0">
              <a:spcBef>
                <a:spcPts val="0"/>
              </a:spcBef>
              <a:spcAft>
                <a:spcPts val="300"/>
              </a:spcAft>
              <a:buNone/>
            </a:pPr>
            <a:r>
              <a:rPr lang="cs-CZ" dirty="0" smtClean="0"/>
              <a:t>LD</a:t>
            </a:r>
            <a:r>
              <a:rPr lang="cs-CZ" baseline="-25000" dirty="0" smtClean="0"/>
              <a:t>50</a:t>
            </a:r>
            <a:r>
              <a:rPr lang="cs-CZ" dirty="0" smtClean="0"/>
              <a:t> = 155 mg/kg (</a:t>
            </a:r>
            <a:r>
              <a:rPr lang="ka-GE" sz="1800" dirty="0" smtClean="0"/>
              <a:t>ვირთაგვა</a:t>
            </a:r>
            <a:r>
              <a:rPr lang="cs-CZ" sz="1800" dirty="0" smtClean="0"/>
              <a:t>,</a:t>
            </a:r>
            <a:r>
              <a:rPr lang="ka-GE" sz="1800" dirty="0" smtClean="0"/>
              <a:t> პერორალურად</a:t>
            </a:r>
            <a:r>
              <a:rPr lang="cs-CZ" dirty="0" smtClean="0"/>
              <a:t>)</a:t>
            </a:r>
          </a:p>
          <a:p>
            <a:pPr marL="0" indent="0" algn="just">
              <a:buNone/>
            </a:pPr>
            <a:r>
              <a:rPr lang="cs-CZ" dirty="0"/>
              <a:t>LD</a:t>
            </a:r>
            <a:r>
              <a:rPr lang="cs-CZ" baseline="-25000" dirty="0"/>
              <a:t>50</a:t>
            </a:r>
            <a:r>
              <a:rPr lang="cs-CZ" dirty="0"/>
              <a:t> = </a:t>
            </a:r>
            <a:r>
              <a:rPr lang="cs-CZ" dirty="0" smtClean="0"/>
              <a:t>2 134 mg/kg (</a:t>
            </a:r>
            <a:r>
              <a:rPr lang="ka-GE" dirty="0" smtClean="0"/>
              <a:t>ვირთაგვა</a:t>
            </a:r>
            <a:r>
              <a:rPr lang="cs-CZ" dirty="0" smtClean="0"/>
              <a:t>, </a:t>
            </a:r>
            <a:r>
              <a:rPr lang="ka-GE" dirty="0" smtClean="0"/>
              <a:t>კანით</a:t>
            </a:r>
            <a:r>
              <a:rPr lang="cs-CZ" dirty="0" smtClean="0"/>
              <a:t>)</a:t>
            </a:r>
            <a:endParaRPr lang="cs-CZ" dirty="0"/>
          </a:p>
          <a:p>
            <a:pPr marL="0" indent="0" algn="just">
              <a:buNone/>
            </a:pPr>
            <a:r>
              <a:rPr lang="cs-CZ" dirty="0" smtClean="0"/>
              <a:t>LC</a:t>
            </a:r>
            <a:r>
              <a:rPr lang="cs-CZ" baseline="-25000" dirty="0" smtClean="0"/>
              <a:t>50</a:t>
            </a:r>
            <a:r>
              <a:rPr lang="cs-CZ" dirty="0" smtClean="0"/>
              <a:t> </a:t>
            </a:r>
            <a:r>
              <a:rPr lang="cs-CZ" dirty="0"/>
              <a:t>= </a:t>
            </a:r>
            <a:r>
              <a:rPr lang="cs-CZ" dirty="0" smtClean="0"/>
              <a:t>1,7 mg/1 (</a:t>
            </a:r>
            <a:r>
              <a:rPr lang="ka-GE" dirty="0" smtClean="0"/>
              <a:t>ვირთაგვა</a:t>
            </a:r>
            <a:r>
              <a:rPr lang="cs-CZ" dirty="0" smtClean="0"/>
              <a:t>, </a:t>
            </a:r>
            <a:r>
              <a:rPr lang="ka-GE" dirty="0" smtClean="0"/>
              <a:t>აეროზოლი</a:t>
            </a:r>
            <a:r>
              <a:rPr lang="cs-CZ" dirty="0" smtClean="0"/>
              <a:t>)</a:t>
            </a:r>
          </a:p>
          <a:p>
            <a:pPr marL="0" indent="0" algn="just">
              <a:buNone/>
            </a:pPr>
            <a:endParaRPr lang="cs-CZ" dirty="0"/>
          </a:p>
          <a:p>
            <a:pPr marL="0" indent="0" algn="just">
              <a:buNone/>
            </a:pPr>
            <a:endParaRPr lang="cs-CZ" dirty="0" smtClean="0"/>
          </a:p>
          <a:p>
            <a:pPr marL="0" indent="0" algn="just">
              <a:buNone/>
            </a:pPr>
            <a:endParaRPr lang="cs-CZ" dirty="0"/>
          </a:p>
          <a:p>
            <a:pPr marL="0" indent="0" algn="just">
              <a:buNone/>
            </a:pPr>
            <a:endParaRPr lang="cs-CZ" dirty="0" smtClean="0"/>
          </a:p>
          <a:p>
            <a:pPr marL="0" indent="0" algn="just">
              <a:buNone/>
            </a:pPr>
            <a:endParaRPr lang="cs-CZ" dirty="0" smtClean="0"/>
          </a:p>
          <a:p>
            <a:pPr marL="0" indent="0" algn="just">
              <a:buNone/>
            </a:pPr>
            <a:endParaRPr lang="ka-GE" dirty="0" smtClean="0"/>
          </a:p>
          <a:p>
            <a:pPr marL="0" indent="0" algn="just">
              <a:buNone/>
            </a:pPr>
            <a:r>
              <a:rPr lang="ka-GE" dirty="0" smtClean="0"/>
              <a:t>ნივთ. კლასიფიკაცია</a:t>
            </a:r>
            <a:r>
              <a:rPr lang="cs-CZ" dirty="0" smtClean="0"/>
              <a:t>: 	</a:t>
            </a:r>
            <a:r>
              <a:rPr lang="cs-CZ" b="1" dirty="0" err="1" smtClean="0"/>
              <a:t>Acute</a:t>
            </a:r>
            <a:r>
              <a:rPr lang="cs-CZ" b="1" dirty="0" smtClean="0"/>
              <a:t> </a:t>
            </a:r>
            <a:r>
              <a:rPr lang="cs-CZ" b="1" dirty="0" err="1"/>
              <a:t>Tox</a:t>
            </a:r>
            <a:r>
              <a:rPr lang="cs-CZ" b="1" dirty="0"/>
              <a:t>. 3</a:t>
            </a:r>
            <a:r>
              <a:rPr lang="en-US" b="1" dirty="0"/>
              <a:t>; </a:t>
            </a:r>
            <a:r>
              <a:rPr lang="cs-CZ" b="1" dirty="0"/>
              <a:t>H301 </a:t>
            </a:r>
            <a:endParaRPr lang="cs-CZ" b="1" dirty="0" smtClean="0"/>
          </a:p>
          <a:p>
            <a:pPr marL="0" indent="0" algn="just">
              <a:buNone/>
            </a:pPr>
            <a:r>
              <a:rPr lang="cs-CZ" b="1" dirty="0"/>
              <a:t>	</a:t>
            </a:r>
            <a:r>
              <a:rPr lang="cs-CZ" b="1" dirty="0" smtClean="0"/>
              <a:t>			</a:t>
            </a:r>
            <a:r>
              <a:rPr lang="cs-CZ" b="1" dirty="0" err="1" smtClean="0"/>
              <a:t>Acute</a:t>
            </a:r>
            <a:r>
              <a:rPr lang="cs-CZ" b="1" dirty="0" smtClean="0"/>
              <a:t> </a:t>
            </a:r>
            <a:r>
              <a:rPr lang="cs-CZ" b="1" dirty="0" err="1"/>
              <a:t>Tox</a:t>
            </a:r>
            <a:r>
              <a:rPr lang="cs-CZ" b="1" dirty="0"/>
              <a:t>. </a:t>
            </a:r>
            <a:r>
              <a:rPr lang="cs-CZ" b="1" dirty="0" smtClean="0"/>
              <a:t>4</a:t>
            </a:r>
            <a:r>
              <a:rPr lang="en-US" b="1" dirty="0" smtClean="0"/>
              <a:t>; </a:t>
            </a:r>
            <a:r>
              <a:rPr lang="cs-CZ" b="1" dirty="0" smtClean="0"/>
              <a:t>H332 </a:t>
            </a:r>
            <a:endParaRPr lang="cs-CZ" dirty="0"/>
          </a:p>
          <a:p>
            <a:pPr marL="0" indent="0" algn="just">
              <a:buNone/>
            </a:pPr>
            <a:endParaRPr lang="cs-CZ" dirty="0"/>
          </a:p>
        </p:txBody>
      </p:sp>
      <p:sp>
        <p:nvSpPr>
          <p:cNvPr id="4" name="TextovéPole 3"/>
          <p:cNvSpPr txBox="1"/>
          <p:nvPr/>
        </p:nvSpPr>
        <p:spPr>
          <a:xfrm>
            <a:off x="5652120" y="1920392"/>
            <a:ext cx="3312368" cy="461665"/>
          </a:xfrm>
          <a:prstGeom prst="rect">
            <a:avLst/>
          </a:prstGeom>
          <a:noFill/>
        </p:spPr>
        <p:txBody>
          <a:bodyPr wrap="square" rtlCol="0">
            <a:spAutoFit/>
          </a:bodyPr>
          <a:lstStyle/>
          <a:p>
            <a:r>
              <a:rPr lang="cs-CZ" sz="2400" dirty="0" smtClean="0">
                <a:solidFill>
                  <a:srgbClr val="0070C0"/>
                </a:solidFill>
              </a:rPr>
              <a:t>=</a:t>
            </a:r>
            <a:r>
              <a:rPr lang="en-US" sz="2400" dirty="0" smtClean="0">
                <a:solidFill>
                  <a:srgbClr val="0070C0"/>
                </a:solidFill>
              </a:rPr>
              <a:t>&gt;</a:t>
            </a:r>
            <a:r>
              <a:rPr lang="cs-CZ" sz="2400" dirty="0" smtClean="0">
                <a:solidFill>
                  <a:srgbClr val="0070C0"/>
                </a:solidFill>
              </a:rPr>
              <a:t> </a:t>
            </a:r>
            <a:r>
              <a:rPr lang="cs-CZ" sz="2400" b="1" dirty="0" err="1">
                <a:solidFill>
                  <a:srgbClr val="FF0000"/>
                </a:solidFill>
              </a:rPr>
              <a:t>Acute</a:t>
            </a:r>
            <a:r>
              <a:rPr lang="cs-CZ" sz="2400" b="1" dirty="0">
                <a:solidFill>
                  <a:srgbClr val="FF0000"/>
                </a:solidFill>
              </a:rPr>
              <a:t> </a:t>
            </a:r>
            <a:r>
              <a:rPr lang="cs-CZ" sz="2400" b="1" dirty="0" err="1">
                <a:solidFill>
                  <a:srgbClr val="FF0000"/>
                </a:solidFill>
              </a:rPr>
              <a:t>Tox</a:t>
            </a:r>
            <a:r>
              <a:rPr lang="cs-CZ" sz="2400" b="1" dirty="0">
                <a:solidFill>
                  <a:srgbClr val="FF0000"/>
                </a:solidFill>
              </a:rPr>
              <a:t>. </a:t>
            </a:r>
            <a:r>
              <a:rPr lang="cs-CZ" sz="2400" b="1" dirty="0" smtClean="0">
                <a:solidFill>
                  <a:srgbClr val="FF0000"/>
                </a:solidFill>
              </a:rPr>
              <a:t>3</a:t>
            </a:r>
            <a:r>
              <a:rPr lang="en-US" sz="2400" b="1" dirty="0" smtClean="0">
                <a:solidFill>
                  <a:srgbClr val="FF0000"/>
                </a:solidFill>
              </a:rPr>
              <a:t>; </a:t>
            </a:r>
            <a:r>
              <a:rPr lang="cs-CZ" sz="2400" b="1" dirty="0" smtClean="0">
                <a:solidFill>
                  <a:srgbClr val="FF0000"/>
                </a:solidFill>
              </a:rPr>
              <a:t>H301 </a:t>
            </a:r>
            <a:endParaRPr lang="cs-CZ" sz="2400" b="1" dirty="0">
              <a:solidFill>
                <a:srgbClr val="FF0000"/>
              </a:solidFill>
            </a:endParaRPr>
          </a:p>
        </p:txBody>
      </p:sp>
      <p:sp>
        <p:nvSpPr>
          <p:cNvPr id="11" name="TextovéPole 10"/>
          <p:cNvSpPr txBox="1"/>
          <p:nvPr/>
        </p:nvSpPr>
        <p:spPr>
          <a:xfrm>
            <a:off x="5713784" y="2400215"/>
            <a:ext cx="3106688" cy="461665"/>
          </a:xfrm>
          <a:prstGeom prst="rect">
            <a:avLst/>
          </a:prstGeom>
          <a:noFill/>
        </p:spPr>
        <p:txBody>
          <a:bodyPr wrap="square" rtlCol="0">
            <a:spAutoFit/>
          </a:bodyPr>
          <a:lstStyle/>
          <a:p>
            <a:r>
              <a:rPr lang="cs-CZ" sz="2400" dirty="0" smtClean="0">
                <a:solidFill>
                  <a:srgbClr val="0070C0"/>
                </a:solidFill>
              </a:rPr>
              <a:t>=</a:t>
            </a:r>
            <a:r>
              <a:rPr lang="en-US" sz="2400" dirty="0" smtClean="0">
                <a:solidFill>
                  <a:srgbClr val="0070C0"/>
                </a:solidFill>
              </a:rPr>
              <a:t>&gt;</a:t>
            </a:r>
            <a:r>
              <a:rPr lang="cs-CZ" sz="2400" dirty="0" smtClean="0">
                <a:solidFill>
                  <a:srgbClr val="0070C0"/>
                </a:solidFill>
              </a:rPr>
              <a:t> </a:t>
            </a:r>
            <a:r>
              <a:rPr lang="ka-GE" sz="1400" b="1" dirty="0" smtClean="0">
                <a:solidFill>
                  <a:srgbClr val="FF0000"/>
                </a:solidFill>
              </a:rPr>
              <a:t>არ არის კლასიფიცირებული</a:t>
            </a:r>
            <a:endParaRPr lang="cs-CZ" sz="1400" b="1" dirty="0">
              <a:solidFill>
                <a:srgbClr val="FF0000"/>
              </a:solidFill>
            </a:endParaRPr>
          </a:p>
        </p:txBody>
      </p:sp>
      <p:pic>
        <p:nvPicPr>
          <p:cNvPr id="7" name="obrázek 37"/>
          <p:cNvPicPr>
            <a:picLocks noChangeAspect="1"/>
          </p:cNvPicPr>
          <p:nvPr/>
        </p:nvPicPr>
        <p:blipFill>
          <a:blip r:embed="rId3" cstate="print"/>
          <a:srcRect/>
          <a:stretch>
            <a:fillRect/>
          </a:stretch>
        </p:blipFill>
        <p:spPr bwMode="auto">
          <a:xfrm>
            <a:off x="4067944" y="892471"/>
            <a:ext cx="2404949" cy="1080000"/>
          </a:xfrm>
          <a:prstGeom prst="rect">
            <a:avLst/>
          </a:prstGeom>
          <a:noFill/>
          <a:ln w="9525">
            <a:noFill/>
            <a:miter lim="800000"/>
            <a:headEnd/>
            <a:tailEnd/>
          </a:ln>
        </p:spPr>
      </p:pic>
      <p:sp>
        <p:nvSpPr>
          <p:cNvPr id="8" name="TextovéPole 7"/>
          <p:cNvSpPr txBox="1"/>
          <p:nvPr/>
        </p:nvSpPr>
        <p:spPr>
          <a:xfrm>
            <a:off x="5652120" y="2836237"/>
            <a:ext cx="3106688" cy="461665"/>
          </a:xfrm>
          <a:prstGeom prst="rect">
            <a:avLst/>
          </a:prstGeom>
          <a:noFill/>
        </p:spPr>
        <p:txBody>
          <a:bodyPr wrap="square" rtlCol="0">
            <a:spAutoFit/>
          </a:bodyPr>
          <a:lstStyle/>
          <a:p>
            <a:r>
              <a:rPr lang="cs-CZ" sz="2400" dirty="0" smtClean="0">
                <a:solidFill>
                  <a:srgbClr val="0070C0"/>
                </a:solidFill>
              </a:rPr>
              <a:t>=</a:t>
            </a:r>
            <a:r>
              <a:rPr lang="en-US" sz="2400" dirty="0" smtClean="0">
                <a:solidFill>
                  <a:srgbClr val="0070C0"/>
                </a:solidFill>
              </a:rPr>
              <a:t>&gt;</a:t>
            </a:r>
            <a:r>
              <a:rPr lang="cs-CZ" sz="2400" dirty="0" smtClean="0">
                <a:solidFill>
                  <a:srgbClr val="0070C0"/>
                </a:solidFill>
              </a:rPr>
              <a:t> </a:t>
            </a:r>
            <a:r>
              <a:rPr lang="cs-CZ" sz="2400" b="1" dirty="0" err="1" smtClean="0">
                <a:solidFill>
                  <a:srgbClr val="FF0000"/>
                </a:solidFill>
              </a:rPr>
              <a:t>Acute</a:t>
            </a:r>
            <a:r>
              <a:rPr lang="cs-CZ" sz="2400" b="1" dirty="0" smtClean="0">
                <a:solidFill>
                  <a:srgbClr val="FF0000"/>
                </a:solidFill>
              </a:rPr>
              <a:t> </a:t>
            </a:r>
            <a:r>
              <a:rPr lang="cs-CZ" sz="2400" b="1" dirty="0" err="1" smtClean="0">
                <a:solidFill>
                  <a:srgbClr val="FF0000"/>
                </a:solidFill>
              </a:rPr>
              <a:t>Tox</a:t>
            </a:r>
            <a:r>
              <a:rPr lang="cs-CZ" sz="2400" b="1" dirty="0" smtClean="0">
                <a:solidFill>
                  <a:srgbClr val="FF0000"/>
                </a:solidFill>
              </a:rPr>
              <a:t>. 4</a:t>
            </a:r>
            <a:r>
              <a:rPr lang="en-US" sz="2400" b="1" dirty="0" smtClean="0">
                <a:solidFill>
                  <a:srgbClr val="FF0000"/>
                </a:solidFill>
              </a:rPr>
              <a:t>; </a:t>
            </a:r>
            <a:r>
              <a:rPr lang="cs-CZ" sz="2400" b="1" dirty="0" smtClean="0">
                <a:solidFill>
                  <a:srgbClr val="FF0000"/>
                </a:solidFill>
              </a:rPr>
              <a:t>H332 </a:t>
            </a:r>
            <a:endParaRPr lang="cs-CZ" sz="2400" b="1" dirty="0">
              <a:solidFill>
                <a:srgbClr val="FF0000"/>
              </a:solidFill>
            </a:endParaRPr>
          </a:p>
        </p:txBody>
      </p:sp>
      <p:graphicFrame>
        <p:nvGraphicFramePr>
          <p:cNvPr id="9" name="Tabulka 8"/>
          <p:cNvGraphicFramePr>
            <a:graphicFrameLocks noGrp="1"/>
          </p:cNvGraphicFramePr>
          <p:nvPr>
            <p:extLst>
              <p:ext uri="{D42A27DB-BD31-4B8C-83A1-F6EECF244321}">
                <p14:modId xmlns:p14="http://schemas.microsoft.com/office/powerpoint/2010/main" val="3433856329"/>
              </p:ext>
            </p:extLst>
          </p:nvPr>
        </p:nvGraphicFramePr>
        <p:xfrm>
          <a:off x="107504" y="3476656"/>
          <a:ext cx="8928992" cy="1752600"/>
        </p:xfrm>
        <a:graphic>
          <a:graphicData uri="http://schemas.openxmlformats.org/drawingml/2006/table">
            <a:tbl>
              <a:tblPr firstRow="1" bandRow="1">
                <a:tableStyleId>{5940675A-B579-460E-94D1-54222C63F5DA}</a:tableStyleId>
              </a:tblPr>
              <a:tblGrid>
                <a:gridCol w="2808312"/>
                <a:gridCol w="1656184"/>
                <a:gridCol w="1368152"/>
                <a:gridCol w="1490686"/>
                <a:gridCol w="1605658"/>
              </a:tblGrid>
              <a:tr h="370840">
                <a:tc>
                  <a:txBody>
                    <a:bodyPr/>
                    <a:lstStyle/>
                    <a:p>
                      <a:pPr marL="0" indent="0" algn="ctr">
                        <a:buFont typeface="Arial" panose="020B0604020202020204" pitchFamily="34" charset="0"/>
                        <a:buNone/>
                      </a:pPr>
                      <a:r>
                        <a:rPr lang="ka-GE" dirty="0" smtClean="0">
                          <a:solidFill>
                            <a:srgbClr val="0070C0"/>
                          </a:solidFill>
                        </a:rPr>
                        <a:t>კლასიფიკაცია</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dirty="0" smtClean="0">
                          <a:solidFill>
                            <a:srgbClr val="0070C0"/>
                          </a:solidFill>
                        </a:rPr>
                        <a:t>Acute</a:t>
                      </a:r>
                      <a:r>
                        <a:rPr lang="en-US" baseline="0" dirty="0" smtClean="0">
                          <a:solidFill>
                            <a:srgbClr val="0070C0"/>
                          </a:solidFill>
                        </a:rPr>
                        <a:t> </a:t>
                      </a:r>
                      <a:r>
                        <a:rPr lang="en-US" baseline="0" dirty="0" err="1" smtClean="0">
                          <a:solidFill>
                            <a:srgbClr val="0070C0"/>
                          </a:solidFill>
                        </a:rPr>
                        <a:t>Tox</a:t>
                      </a:r>
                      <a:r>
                        <a:rPr lang="en-US" baseline="0" dirty="0" smtClean="0">
                          <a:solidFill>
                            <a:srgbClr val="0070C0"/>
                          </a:solidFill>
                        </a:rPr>
                        <a:t>.</a:t>
                      </a:r>
                      <a:r>
                        <a:rPr lang="cs-CZ" dirty="0" smtClean="0">
                          <a:solidFill>
                            <a:srgbClr val="0070C0"/>
                          </a:solidFill>
                        </a:rPr>
                        <a:t> 1</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dirty="0" smtClean="0">
                          <a:solidFill>
                            <a:srgbClr val="0070C0"/>
                          </a:solidFill>
                        </a:rPr>
                        <a:t>Acute</a:t>
                      </a:r>
                      <a:r>
                        <a:rPr lang="en-US" baseline="0" dirty="0" smtClean="0">
                          <a:solidFill>
                            <a:srgbClr val="0070C0"/>
                          </a:solidFill>
                        </a:rPr>
                        <a:t> </a:t>
                      </a:r>
                      <a:r>
                        <a:rPr lang="en-US" baseline="0" dirty="0" err="1" smtClean="0">
                          <a:solidFill>
                            <a:srgbClr val="0070C0"/>
                          </a:solidFill>
                        </a:rPr>
                        <a:t>Tox</a:t>
                      </a:r>
                      <a:r>
                        <a:rPr lang="en-US" baseline="0" dirty="0" smtClean="0">
                          <a:solidFill>
                            <a:srgbClr val="0070C0"/>
                          </a:solidFill>
                        </a:rPr>
                        <a:t>.</a:t>
                      </a:r>
                      <a:r>
                        <a:rPr lang="cs-CZ" dirty="0" smtClean="0">
                          <a:solidFill>
                            <a:srgbClr val="0070C0"/>
                          </a:solidFill>
                        </a:rPr>
                        <a:t> 2</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dirty="0" smtClean="0">
                          <a:solidFill>
                            <a:srgbClr val="0070C0"/>
                          </a:solidFill>
                        </a:rPr>
                        <a:t>Acute</a:t>
                      </a:r>
                      <a:r>
                        <a:rPr lang="en-US" baseline="0" dirty="0" smtClean="0">
                          <a:solidFill>
                            <a:srgbClr val="0070C0"/>
                          </a:solidFill>
                        </a:rPr>
                        <a:t> </a:t>
                      </a:r>
                      <a:r>
                        <a:rPr lang="en-US" baseline="0" dirty="0" err="1" smtClean="0">
                          <a:solidFill>
                            <a:srgbClr val="0070C0"/>
                          </a:solidFill>
                        </a:rPr>
                        <a:t>Tox</a:t>
                      </a:r>
                      <a:r>
                        <a:rPr lang="en-US" baseline="0" dirty="0" smtClean="0">
                          <a:solidFill>
                            <a:srgbClr val="0070C0"/>
                          </a:solidFill>
                        </a:rPr>
                        <a:t>.</a:t>
                      </a:r>
                      <a:r>
                        <a:rPr lang="cs-CZ" dirty="0" smtClean="0">
                          <a:solidFill>
                            <a:srgbClr val="0070C0"/>
                          </a:solidFill>
                        </a:rPr>
                        <a:t> 3</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en-US" dirty="0" smtClean="0">
                          <a:solidFill>
                            <a:srgbClr val="0070C0"/>
                          </a:solidFill>
                        </a:rPr>
                        <a:t>Acute</a:t>
                      </a:r>
                      <a:r>
                        <a:rPr lang="en-US" baseline="0" dirty="0" smtClean="0">
                          <a:solidFill>
                            <a:srgbClr val="0070C0"/>
                          </a:solidFill>
                        </a:rPr>
                        <a:t> </a:t>
                      </a:r>
                      <a:r>
                        <a:rPr lang="en-US" baseline="0" dirty="0" err="1" smtClean="0">
                          <a:solidFill>
                            <a:srgbClr val="0070C0"/>
                          </a:solidFill>
                        </a:rPr>
                        <a:t>Tox</a:t>
                      </a:r>
                      <a:r>
                        <a:rPr lang="en-US" baseline="0" dirty="0" smtClean="0">
                          <a:solidFill>
                            <a:srgbClr val="0070C0"/>
                          </a:solidFill>
                        </a:rPr>
                        <a:t>.</a:t>
                      </a:r>
                      <a:r>
                        <a:rPr lang="cs-CZ" dirty="0" smtClean="0">
                          <a:solidFill>
                            <a:srgbClr val="0070C0"/>
                          </a:solidFill>
                        </a:rPr>
                        <a:t> 4</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370840">
                <a:tc>
                  <a:txBody>
                    <a:bodyPr/>
                    <a:lstStyle/>
                    <a:p>
                      <a:pPr algn="ctr"/>
                      <a:r>
                        <a:rPr lang="ka-GE" sz="1800" dirty="0" smtClean="0"/>
                        <a:t>პერორალურად</a:t>
                      </a:r>
                      <a:r>
                        <a:rPr lang="cs-CZ" dirty="0" smtClean="0">
                          <a:solidFill>
                            <a:srgbClr val="0070C0"/>
                          </a:solidFill>
                        </a:rPr>
                        <a:t> - LD</a:t>
                      </a:r>
                      <a:r>
                        <a:rPr lang="cs-CZ" baseline="-25000" dirty="0" smtClean="0">
                          <a:solidFill>
                            <a:srgbClr val="0070C0"/>
                          </a:solidFill>
                        </a:rPr>
                        <a:t>50</a:t>
                      </a:r>
                      <a:r>
                        <a:rPr lang="en-US" dirty="0" smtClean="0">
                          <a:solidFill>
                            <a:srgbClr val="0070C0"/>
                          </a:solidFill>
                        </a:rPr>
                        <a:t> [mg/kg]</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dirty="0" smtClean="0">
                          <a:solidFill>
                            <a:srgbClr val="0070C0"/>
                          </a:solidFill>
                        </a:rPr>
                        <a:t>≤</a:t>
                      </a:r>
                      <a:r>
                        <a:rPr lang="en-US" dirty="0" smtClean="0">
                          <a:solidFill>
                            <a:srgbClr val="0070C0"/>
                          </a:solidFill>
                        </a:rPr>
                        <a:t> 5</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&gt;5 - </a:t>
                      </a:r>
                      <a:r>
                        <a:rPr lang="cs-CZ" dirty="0" smtClean="0">
                          <a:solidFill>
                            <a:srgbClr val="0070C0"/>
                          </a:solidFill>
                        </a:rPr>
                        <a:t>≤</a:t>
                      </a:r>
                      <a:r>
                        <a:rPr lang="en-US" dirty="0" smtClean="0">
                          <a:solidFill>
                            <a:srgbClr val="0070C0"/>
                          </a:solidFill>
                        </a:rPr>
                        <a:t> 50</a:t>
                      </a:r>
                      <a:endParaRPr lang="cs-CZ"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&gt;50 - </a:t>
                      </a:r>
                      <a:r>
                        <a:rPr lang="cs-CZ" dirty="0" smtClean="0">
                          <a:solidFill>
                            <a:srgbClr val="0070C0"/>
                          </a:solidFill>
                        </a:rPr>
                        <a:t>≤</a:t>
                      </a:r>
                      <a:r>
                        <a:rPr lang="en-US" dirty="0" smtClean="0">
                          <a:solidFill>
                            <a:srgbClr val="0070C0"/>
                          </a:solidFill>
                        </a:rPr>
                        <a:t> 300</a:t>
                      </a:r>
                      <a:endParaRPr lang="cs-CZ"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&gt;300 - </a:t>
                      </a:r>
                      <a:r>
                        <a:rPr lang="cs-CZ" dirty="0" smtClean="0">
                          <a:solidFill>
                            <a:srgbClr val="0070C0"/>
                          </a:solidFill>
                        </a:rPr>
                        <a:t>≤</a:t>
                      </a:r>
                      <a:r>
                        <a:rPr lang="en-US" dirty="0" smtClean="0">
                          <a:solidFill>
                            <a:srgbClr val="0070C0"/>
                          </a:solidFill>
                        </a:rPr>
                        <a:t> 2000</a:t>
                      </a:r>
                      <a:endParaRPr lang="cs-CZ"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370840">
                <a:tc>
                  <a:txBody>
                    <a:bodyPr/>
                    <a:lstStyle/>
                    <a:p>
                      <a:pPr algn="ctr"/>
                      <a:r>
                        <a:rPr lang="ka-GE" dirty="0" smtClean="0">
                          <a:solidFill>
                            <a:srgbClr val="0070C0"/>
                          </a:solidFill>
                        </a:rPr>
                        <a:t>კანით</a:t>
                      </a:r>
                      <a:r>
                        <a:rPr lang="cs-CZ" dirty="0" smtClean="0">
                          <a:solidFill>
                            <a:srgbClr val="0070C0"/>
                          </a:solidFill>
                        </a:rPr>
                        <a:t> - LD</a:t>
                      </a:r>
                      <a:r>
                        <a:rPr lang="cs-CZ" baseline="-25000" dirty="0" smtClean="0">
                          <a:solidFill>
                            <a:srgbClr val="0070C0"/>
                          </a:solidFill>
                        </a:rPr>
                        <a:t>50</a:t>
                      </a:r>
                      <a:r>
                        <a:rPr lang="en-US" dirty="0" smtClean="0">
                          <a:solidFill>
                            <a:srgbClr val="0070C0"/>
                          </a:solidFill>
                        </a:rPr>
                        <a:t> [mg/kg]</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dirty="0" smtClean="0">
                          <a:solidFill>
                            <a:srgbClr val="0070C0"/>
                          </a:solidFill>
                        </a:rPr>
                        <a:t>≤</a:t>
                      </a:r>
                      <a:r>
                        <a:rPr lang="en-US" dirty="0" smtClean="0">
                          <a:solidFill>
                            <a:srgbClr val="0070C0"/>
                          </a:solidFill>
                        </a:rPr>
                        <a:t> 5</a:t>
                      </a:r>
                      <a:r>
                        <a:rPr lang="cs-CZ" dirty="0" smtClean="0">
                          <a:solidFill>
                            <a:srgbClr val="0070C0"/>
                          </a:solidFill>
                        </a:rPr>
                        <a:t>0</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&gt;5</a:t>
                      </a:r>
                      <a:r>
                        <a:rPr lang="cs-CZ" dirty="0" smtClean="0">
                          <a:solidFill>
                            <a:srgbClr val="0070C0"/>
                          </a:solidFill>
                        </a:rPr>
                        <a:t>0</a:t>
                      </a:r>
                      <a:r>
                        <a:rPr lang="en-US" dirty="0" smtClean="0">
                          <a:solidFill>
                            <a:srgbClr val="0070C0"/>
                          </a:solidFill>
                        </a:rPr>
                        <a:t> - </a:t>
                      </a:r>
                      <a:r>
                        <a:rPr lang="cs-CZ" dirty="0" smtClean="0">
                          <a:solidFill>
                            <a:srgbClr val="0070C0"/>
                          </a:solidFill>
                        </a:rPr>
                        <a:t>≤</a:t>
                      </a:r>
                      <a:r>
                        <a:rPr lang="en-US" dirty="0" smtClean="0">
                          <a:solidFill>
                            <a:srgbClr val="0070C0"/>
                          </a:solidFill>
                        </a:rPr>
                        <a:t> </a:t>
                      </a:r>
                      <a:r>
                        <a:rPr lang="cs-CZ" dirty="0" smtClean="0">
                          <a:solidFill>
                            <a:srgbClr val="0070C0"/>
                          </a:solidFill>
                        </a:rPr>
                        <a:t>20</a:t>
                      </a:r>
                      <a:r>
                        <a:rPr lang="en-US" dirty="0" smtClean="0">
                          <a:solidFill>
                            <a:srgbClr val="0070C0"/>
                          </a:solidFill>
                        </a:rPr>
                        <a:t>0</a:t>
                      </a:r>
                      <a:endParaRPr lang="cs-CZ"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&gt;</a:t>
                      </a:r>
                      <a:r>
                        <a:rPr lang="cs-CZ" dirty="0" smtClean="0">
                          <a:solidFill>
                            <a:srgbClr val="0070C0"/>
                          </a:solidFill>
                        </a:rPr>
                        <a:t>20</a:t>
                      </a:r>
                      <a:r>
                        <a:rPr lang="en-US" dirty="0" smtClean="0">
                          <a:solidFill>
                            <a:srgbClr val="0070C0"/>
                          </a:solidFill>
                        </a:rPr>
                        <a:t>0 - </a:t>
                      </a:r>
                      <a:r>
                        <a:rPr lang="cs-CZ" dirty="0" smtClean="0">
                          <a:solidFill>
                            <a:srgbClr val="0070C0"/>
                          </a:solidFill>
                        </a:rPr>
                        <a:t>≤</a:t>
                      </a:r>
                      <a:r>
                        <a:rPr lang="en-US" dirty="0" smtClean="0">
                          <a:solidFill>
                            <a:srgbClr val="0070C0"/>
                          </a:solidFill>
                        </a:rPr>
                        <a:t> </a:t>
                      </a:r>
                      <a:r>
                        <a:rPr lang="cs-CZ" dirty="0" smtClean="0">
                          <a:solidFill>
                            <a:srgbClr val="0070C0"/>
                          </a:solidFill>
                        </a:rPr>
                        <a:t>10</a:t>
                      </a:r>
                      <a:r>
                        <a:rPr lang="en-US" dirty="0" smtClean="0">
                          <a:solidFill>
                            <a:srgbClr val="0070C0"/>
                          </a:solidFill>
                        </a:rPr>
                        <a:t>00</a:t>
                      </a:r>
                      <a:endParaRPr lang="cs-CZ"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&gt;</a:t>
                      </a:r>
                      <a:r>
                        <a:rPr lang="cs-CZ" dirty="0" smtClean="0">
                          <a:solidFill>
                            <a:srgbClr val="0070C0"/>
                          </a:solidFill>
                        </a:rPr>
                        <a:t>10</a:t>
                      </a:r>
                      <a:r>
                        <a:rPr lang="en-US" dirty="0" smtClean="0">
                          <a:solidFill>
                            <a:srgbClr val="0070C0"/>
                          </a:solidFill>
                        </a:rPr>
                        <a:t>00 - </a:t>
                      </a:r>
                      <a:r>
                        <a:rPr lang="cs-CZ" dirty="0" smtClean="0">
                          <a:solidFill>
                            <a:srgbClr val="0070C0"/>
                          </a:solidFill>
                        </a:rPr>
                        <a:t>≤</a:t>
                      </a:r>
                      <a:r>
                        <a:rPr lang="en-US" dirty="0" smtClean="0">
                          <a:solidFill>
                            <a:srgbClr val="0070C0"/>
                          </a:solidFill>
                        </a:rPr>
                        <a:t> 2000</a:t>
                      </a:r>
                      <a:endParaRPr lang="cs-CZ"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370840">
                <a:tc>
                  <a:txBody>
                    <a:bodyPr/>
                    <a:lstStyle/>
                    <a:p>
                      <a:pPr algn="ctr"/>
                      <a:r>
                        <a:rPr lang="ka-GE" sz="1600" dirty="0" smtClean="0">
                          <a:solidFill>
                            <a:srgbClr val="0070C0"/>
                          </a:solidFill>
                        </a:rPr>
                        <a:t>მტვერი</a:t>
                      </a:r>
                      <a:r>
                        <a:rPr lang="en-US" sz="1600" dirty="0" smtClean="0">
                          <a:solidFill>
                            <a:srgbClr val="0070C0"/>
                          </a:solidFill>
                        </a:rPr>
                        <a:t>/</a:t>
                      </a:r>
                      <a:r>
                        <a:rPr lang="ka-GE" sz="1600" dirty="0" smtClean="0">
                          <a:solidFill>
                            <a:srgbClr val="0070C0"/>
                          </a:solidFill>
                        </a:rPr>
                        <a:t>აეროზ</a:t>
                      </a:r>
                      <a:r>
                        <a:rPr lang="cs-CZ" sz="1600" dirty="0" smtClean="0">
                          <a:solidFill>
                            <a:srgbClr val="0070C0"/>
                          </a:solidFill>
                        </a:rPr>
                        <a:t> </a:t>
                      </a:r>
                      <a:r>
                        <a:rPr lang="cs-CZ" dirty="0" smtClean="0">
                          <a:solidFill>
                            <a:srgbClr val="0070C0"/>
                          </a:solidFill>
                        </a:rPr>
                        <a:t>- LC</a:t>
                      </a:r>
                      <a:r>
                        <a:rPr lang="cs-CZ" baseline="-25000" dirty="0" smtClean="0">
                          <a:solidFill>
                            <a:srgbClr val="0070C0"/>
                          </a:solidFill>
                        </a:rPr>
                        <a:t>50</a:t>
                      </a:r>
                      <a:r>
                        <a:rPr lang="en-US" dirty="0" smtClean="0">
                          <a:solidFill>
                            <a:srgbClr val="0070C0"/>
                          </a:solidFill>
                        </a:rPr>
                        <a:t> [</a:t>
                      </a:r>
                      <a:r>
                        <a:rPr lang="cs-CZ" dirty="0" smtClean="0">
                          <a:solidFill>
                            <a:srgbClr val="0070C0"/>
                          </a:solidFill>
                        </a:rPr>
                        <a:t>mg/l</a:t>
                      </a:r>
                      <a:r>
                        <a:rPr lang="en-US" dirty="0" smtClean="0">
                          <a:solidFill>
                            <a:srgbClr val="0070C0"/>
                          </a:solidFill>
                        </a:rPr>
                        <a:t>]</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dirty="0" smtClean="0">
                          <a:solidFill>
                            <a:srgbClr val="0070C0"/>
                          </a:solidFill>
                        </a:rPr>
                        <a:t>≤</a:t>
                      </a:r>
                      <a:r>
                        <a:rPr lang="en-US" dirty="0" smtClean="0">
                          <a:solidFill>
                            <a:srgbClr val="0070C0"/>
                          </a:solidFill>
                        </a:rPr>
                        <a:t> </a:t>
                      </a:r>
                      <a:r>
                        <a:rPr lang="cs-CZ" dirty="0" smtClean="0">
                          <a:solidFill>
                            <a:srgbClr val="0070C0"/>
                          </a:solidFill>
                        </a:rPr>
                        <a:t>0,05</a:t>
                      </a:r>
                      <a:endParaRPr lang="cs-CZ"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&gt;</a:t>
                      </a:r>
                      <a:r>
                        <a:rPr lang="cs-CZ" dirty="0" smtClean="0">
                          <a:solidFill>
                            <a:srgbClr val="0070C0"/>
                          </a:solidFill>
                        </a:rPr>
                        <a:t>0,05 </a:t>
                      </a:r>
                      <a:r>
                        <a:rPr lang="en-US" dirty="0" smtClean="0">
                          <a:solidFill>
                            <a:srgbClr val="0070C0"/>
                          </a:solidFill>
                        </a:rPr>
                        <a:t>- </a:t>
                      </a:r>
                      <a:r>
                        <a:rPr lang="cs-CZ" dirty="0" smtClean="0">
                          <a:solidFill>
                            <a:srgbClr val="0070C0"/>
                          </a:solidFill>
                        </a:rPr>
                        <a:t>≤</a:t>
                      </a:r>
                      <a:r>
                        <a:rPr lang="en-US" dirty="0" smtClean="0">
                          <a:solidFill>
                            <a:srgbClr val="0070C0"/>
                          </a:solidFill>
                        </a:rPr>
                        <a:t> </a:t>
                      </a:r>
                      <a:r>
                        <a:rPr lang="cs-CZ" dirty="0" smtClean="0">
                          <a:solidFill>
                            <a:srgbClr val="0070C0"/>
                          </a:solidFill>
                        </a:rPr>
                        <a:t>0,5</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&gt;</a:t>
                      </a:r>
                      <a:r>
                        <a:rPr lang="cs-CZ" dirty="0" smtClean="0">
                          <a:solidFill>
                            <a:srgbClr val="0070C0"/>
                          </a:solidFill>
                        </a:rPr>
                        <a:t>0,5 </a:t>
                      </a:r>
                      <a:r>
                        <a:rPr lang="en-US" dirty="0" smtClean="0">
                          <a:solidFill>
                            <a:srgbClr val="0070C0"/>
                          </a:solidFill>
                        </a:rPr>
                        <a:t>- </a:t>
                      </a:r>
                      <a:r>
                        <a:rPr lang="cs-CZ" dirty="0" smtClean="0">
                          <a:solidFill>
                            <a:srgbClr val="0070C0"/>
                          </a:solidFill>
                        </a:rPr>
                        <a:t>≤</a:t>
                      </a:r>
                      <a:r>
                        <a:rPr lang="en-US" dirty="0" smtClean="0">
                          <a:solidFill>
                            <a:srgbClr val="0070C0"/>
                          </a:solidFill>
                        </a:rPr>
                        <a:t> </a:t>
                      </a:r>
                      <a:r>
                        <a:rPr lang="cs-CZ" dirty="0" smtClean="0">
                          <a:solidFill>
                            <a:srgbClr val="0070C0"/>
                          </a:solidFill>
                        </a:rPr>
                        <a:t>1,0</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&gt;</a:t>
                      </a:r>
                      <a:r>
                        <a:rPr lang="cs-CZ" dirty="0" smtClean="0">
                          <a:solidFill>
                            <a:srgbClr val="0070C0"/>
                          </a:solidFill>
                        </a:rPr>
                        <a:t>1,0 </a:t>
                      </a:r>
                      <a:r>
                        <a:rPr lang="en-US" dirty="0" smtClean="0">
                          <a:solidFill>
                            <a:srgbClr val="0070C0"/>
                          </a:solidFill>
                        </a:rPr>
                        <a:t>- </a:t>
                      </a:r>
                      <a:r>
                        <a:rPr lang="cs-CZ" dirty="0" smtClean="0">
                          <a:solidFill>
                            <a:srgbClr val="0070C0"/>
                          </a:solidFill>
                        </a:rPr>
                        <a:t>≤</a:t>
                      </a:r>
                      <a:r>
                        <a:rPr lang="en-US" dirty="0" smtClean="0">
                          <a:solidFill>
                            <a:srgbClr val="0070C0"/>
                          </a:solidFill>
                        </a:rPr>
                        <a:t> </a:t>
                      </a:r>
                      <a:r>
                        <a:rPr lang="cs-CZ" dirty="0" smtClean="0">
                          <a:solidFill>
                            <a:srgbClr val="0070C0"/>
                          </a:solidFill>
                        </a:rPr>
                        <a:t>5,0</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sp>
        <p:nvSpPr>
          <p:cNvPr id="5" name="Ovál 4"/>
          <p:cNvSpPr/>
          <p:nvPr/>
        </p:nvSpPr>
        <p:spPr>
          <a:xfrm>
            <a:off x="6012160" y="3849936"/>
            <a:ext cx="1296144" cy="366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7565504" y="4593883"/>
            <a:ext cx="1296144" cy="366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3753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500"/>
                                        <p:tgtEl>
                                          <p:spTgt spid="3">
                                            <p:txEl>
                                              <p:pRg st="11" end="11"/>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left)">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8" grpId="0"/>
      <p:bldP spid="5"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ნივთიერების კლასიფიკაცია</a:t>
            </a:r>
            <a:endParaRPr lang="cs-CZ" dirty="0"/>
          </a:p>
        </p:txBody>
      </p:sp>
      <p:sp>
        <p:nvSpPr>
          <p:cNvPr id="3" name="Zástupný symbol pro obsah 2"/>
          <p:cNvSpPr>
            <a:spLocks noGrp="1"/>
          </p:cNvSpPr>
          <p:nvPr>
            <p:ph idx="1"/>
          </p:nvPr>
        </p:nvSpPr>
        <p:spPr/>
        <p:txBody>
          <a:bodyPr>
            <a:normAutofit/>
          </a:bodyPr>
          <a:lstStyle/>
          <a:p>
            <a:pPr marL="0" indent="0">
              <a:spcBef>
                <a:spcPts val="0"/>
              </a:spcBef>
              <a:spcAft>
                <a:spcPts val="300"/>
              </a:spcAft>
              <a:buNone/>
            </a:pPr>
            <a:r>
              <a:rPr lang="cs-CZ" dirty="0" smtClean="0"/>
              <a:t>CLP</a:t>
            </a:r>
            <a:r>
              <a:rPr lang="ka-GE" dirty="0" smtClean="0"/>
              <a:t>-ს გადამყვანი ცხრილი</a:t>
            </a:r>
            <a:r>
              <a:rPr lang="cs-CZ" dirty="0" smtClean="0"/>
              <a:t> VII</a:t>
            </a:r>
            <a:r>
              <a:rPr lang="ka-GE" dirty="0" smtClean="0"/>
              <a:t> დანართიდან</a:t>
            </a:r>
            <a:r>
              <a:rPr lang="cs-CZ" dirty="0" smtClean="0"/>
              <a:t> </a:t>
            </a:r>
          </a:p>
          <a:p>
            <a:pPr marL="0" indent="0">
              <a:spcBef>
                <a:spcPts val="0"/>
              </a:spcBef>
              <a:spcAft>
                <a:spcPts val="300"/>
              </a:spcAft>
              <a:buNone/>
            </a:pPr>
            <a:endParaRPr lang="cs-CZ" dirty="0"/>
          </a:p>
          <a:p>
            <a:pPr marL="0" indent="0">
              <a:spcBef>
                <a:spcPts val="0"/>
              </a:spcBef>
              <a:spcAft>
                <a:spcPts val="300"/>
              </a:spcAft>
              <a:buNone/>
            </a:pPr>
            <a:endParaRPr lang="cs-CZ" dirty="0" smtClean="0"/>
          </a:p>
          <a:p>
            <a:pPr marL="0" indent="0">
              <a:spcBef>
                <a:spcPts val="0"/>
              </a:spcBef>
              <a:spcAft>
                <a:spcPts val="300"/>
              </a:spcAft>
              <a:buNone/>
            </a:pPr>
            <a:endParaRPr lang="cs-CZ" dirty="0"/>
          </a:p>
        </p:txBody>
      </p:sp>
      <p:pic>
        <p:nvPicPr>
          <p:cNvPr id="4" name="Obrázek 3"/>
          <p:cNvPicPr>
            <a:picLocks noChangeAspect="1"/>
          </p:cNvPicPr>
          <p:nvPr/>
        </p:nvPicPr>
        <p:blipFill rotWithShape="1">
          <a:blip r:embed="rId2"/>
          <a:srcRect l="31100" t="19201" r="38975" b="8000"/>
          <a:stretch/>
        </p:blipFill>
        <p:spPr>
          <a:xfrm>
            <a:off x="3419872" y="1628800"/>
            <a:ext cx="3473002" cy="4752528"/>
          </a:xfrm>
          <a:prstGeom prst="rect">
            <a:avLst/>
          </a:prstGeom>
        </p:spPr>
      </p:pic>
      <p:sp>
        <p:nvSpPr>
          <p:cNvPr id="6" name="Zaoblený obdélníkový bublinový popisek 5"/>
          <p:cNvSpPr/>
          <p:nvPr/>
        </p:nvSpPr>
        <p:spPr>
          <a:xfrm>
            <a:off x="539552" y="2132856"/>
            <a:ext cx="2376264" cy="720080"/>
          </a:xfrm>
          <a:prstGeom prst="wedgeRoundRectCallout">
            <a:avLst>
              <a:gd name="adj1" fmla="val 73518"/>
              <a:gd name="adj2" fmla="val -13178"/>
              <a:gd name="adj3" fmla="val 16667"/>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tx1"/>
                </a:solidFill>
              </a:rPr>
              <a:t>კლასიფიკაცია</a:t>
            </a:r>
            <a:r>
              <a:rPr lang="cs-CZ" b="1" dirty="0" smtClean="0">
                <a:solidFill>
                  <a:schemeClr val="tx1"/>
                </a:solidFill>
              </a:rPr>
              <a:t>  67/548</a:t>
            </a:r>
            <a:r>
              <a:rPr lang="ka-GE" b="1" dirty="0" smtClean="0">
                <a:solidFill>
                  <a:schemeClr val="tx1"/>
                </a:solidFill>
              </a:rPr>
              <a:t> დირექტივის მიხ.</a:t>
            </a:r>
            <a:endParaRPr lang="cs-CZ" b="1" dirty="0">
              <a:solidFill>
                <a:schemeClr val="tx1"/>
              </a:solidFill>
            </a:endParaRPr>
          </a:p>
        </p:txBody>
      </p:sp>
      <p:sp>
        <p:nvSpPr>
          <p:cNvPr id="8" name="Zaoblený obdélníkový bublinový popisek 7"/>
          <p:cNvSpPr/>
          <p:nvPr/>
        </p:nvSpPr>
        <p:spPr>
          <a:xfrm>
            <a:off x="457200" y="5661248"/>
            <a:ext cx="2376264" cy="720080"/>
          </a:xfrm>
          <a:prstGeom prst="wedgeRoundRectCallout">
            <a:avLst>
              <a:gd name="adj1" fmla="val 108112"/>
              <a:gd name="adj2" fmla="val -93987"/>
              <a:gd name="adj3" fmla="val 16667"/>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tx1"/>
                </a:solidFill>
              </a:rPr>
              <a:t>აგრეგატული მდგომარეობა</a:t>
            </a:r>
            <a:endParaRPr lang="cs-CZ" b="1" dirty="0">
              <a:solidFill>
                <a:schemeClr val="tx1"/>
              </a:solidFill>
            </a:endParaRPr>
          </a:p>
        </p:txBody>
      </p:sp>
      <p:sp>
        <p:nvSpPr>
          <p:cNvPr id="9" name="Zaoblený obdélníkový bublinový popisek 8"/>
          <p:cNvSpPr/>
          <p:nvPr/>
        </p:nvSpPr>
        <p:spPr>
          <a:xfrm>
            <a:off x="6732240" y="3429000"/>
            <a:ext cx="2376264" cy="720080"/>
          </a:xfrm>
          <a:prstGeom prst="wedgeRoundRectCallout">
            <a:avLst>
              <a:gd name="adj1" fmla="val -71853"/>
              <a:gd name="adj2" fmla="val -59355"/>
              <a:gd name="adj3" fmla="val 16667"/>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კლასიფიკაცია</a:t>
            </a:r>
            <a:r>
              <a:rPr lang="cs-CZ" b="1" dirty="0">
                <a:solidFill>
                  <a:schemeClr val="tx1"/>
                </a:solidFill>
              </a:rPr>
              <a:t> </a:t>
            </a:r>
            <a:r>
              <a:rPr lang="cs-CZ" b="1" dirty="0" smtClean="0">
                <a:solidFill>
                  <a:schemeClr val="tx1"/>
                </a:solidFill>
              </a:rPr>
              <a:t> CLP</a:t>
            </a:r>
            <a:r>
              <a:rPr lang="ka-GE" b="1" dirty="0" smtClean="0">
                <a:solidFill>
                  <a:schemeClr val="tx1"/>
                </a:solidFill>
              </a:rPr>
              <a:t> რეგულაციის მიხ.</a:t>
            </a:r>
            <a:endParaRPr lang="cs-CZ" b="1" dirty="0">
              <a:solidFill>
                <a:schemeClr val="tx1"/>
              </a:solidFill>
            </a:endParaRPr>
          </a:p>
        </p:txBody>
      </p:sp>
      <p:sp>
        <p:nvSpPr>
          <p:cNvPr id="10" name="Zaoblený obdélníkový bublinový popisek 9"/>
          <p:cNvSpPr/>
          <p:nvPr/>
        </p:nvSpPr>
        <p:spPr>
          <a:xfrm>
            <a:off x="6732240" y="4545124"/>
            <a:ext cx="2376264" cy="720080"/>
          </a:xfrm>
          <a:prstGeom prst="wedgeRoundRectCallout">
            <a:avLst>
              <a:gd name="adj1" fmla="val -78849"/>
              <a:gd name="adj2" fmla="val 53521"/>
              <a:gd name="adj3" fmla="val 16667"/>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tx1"/>
                </a:solidFill>
              </a:rPr>
              <a:t>გადაყვანა ვერ შედგება</a:t>
            </a:r>
            <a:r>
              <a:rPr lang="cs-CZ" b="1" dirty="0" smtClean="0">
                <a:solidFill>
                  <a:schemeClr val="tx1"/>
                </a:solidFill>
              </a:rPr>
              <a:t>, </a:t>
            </a:r>
            <a:r>
              <a:rPr lang="ka-GE" b="1" dirty="0" smtClean="0">
                <a:solidFill>
                  <a:schemeClr val="tx1"/>
                </a:solidFill>
              </a:rPr>
              <a:t>საჭიროა დამატ. ინფორმაცია</a:t>
            </a:r>
            <a:endParaRPr lang="cs-CZ" b="1" dirty="0">
              <a:solidFill>
                <a:schemeClr val="tx1"/>
              </a:solidFill>
            </a:endParaRPr>
          </a:p>
        </p:txBody>
      </p:sp>
    </p:spTree>
    <p:extLst>
      <p:ext uri="{BB962C8B-B14F-4D97-AF65-F5344CB8AC3E}">
        <p14:creationId xmlns:p14="http://schemas.microsoft.com/office/powerpoint/2010/main" val="268212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a:t>ნივთიერების </a:t>
            </a:r>
            <a:r>
              <a:rPr lang="ka-GE" dirty="0" smtClean="0"/>
              <a:t>კლასიფიკაცია</a:t>
            </a:r>
            <a:endParaRPr lang="cs-CZ" dirty="0"/>
          </a:p>
        </p:txBody>
      </p:sp>
      <p:sp>
        <p:nvSpPr>
          <p:cNvPr id="3" name="Zástupný symbol pro obsah 2"/>
          <p:cNvSpPr>
            <a:spLocks noGrp="1"/>
          </p:cNvSpPr>
          <p:nvPr>
            <p:ph idx="1"/>
          </p:nvPr>
        </p:nvSpPr>
        <p:spPr/>
        <p:txBody>
          <a:bodyPr>
            <a:normAutofit/>
          </a:bodyPr>
          <a:lstStyle/>
          <a:p>
            <a:pPr marL="0" indent="0">
              <a:spcBef>
                <a:spcPts val="0"/>
              </a:spcBef>
              <a:spcAft>
                <a:spcPts val="300"/>
              </a:spcAft>
              <a:buNone/>
            </a:pPr>
            <a:r>
              <a:rPr lang="cs-CZ" dirty="0" smtClean="0"/>
              <a:t>2-Adamantylamin </a:t>
            </a:r>
            <a:r>
              <a:rPr lang="cs-CZ" dirty="0" err="1" smtClean="0"/>
              <a:t>hydrochlorid</a:t>
            </a:r>
            <a:endParaRPr lang="cs-CZ" dirty="0" smtClean="0"/>
          </a:p>
          <a:p>
            <a:pPr marL="0" indent="0">
              <a:spcBef>
                <a:spcPts val="0"/>
              </a:spcBef>
              <a:spcAft>
                <a:spcPts val="300"/>
              </a:spcAft>
              <a:buNone/>
            </a:pPr>
            <a:endParaRPr lang="cs-CZ" dirty="0"/>
          </a:p>
          <a:p>
            <a:pPr marL="0" indent="0">
              <a:spcBef>
                <a:spcPts val="0"/>
              </a:spcBef>
              <a:spcAft>
                <a:spcPts val="300"/>
              </a:spcAft>
              <a:buNone/>
            </a:pPr>
            <a:endParaRPr lang="cs-CZ" dirty="0" smtClean="0"/>
          </a:p>
          <a:p>
            <a:pPr marL="0" indent="0">
              <a:spcBef>
                <a:spcPts val="0"/>
              </a:spcBef>
              <a:spcAft>
                <a:spcPts val="300"/>
              </a:spcAft>
              <a:buNone/>
            </a:pPr>
            <a:endParaRPr lang="cs-CZ" dirty="0"/>
          </a:p>
          <a:p>
            <a:pPr marL="0" indent="0">
              <a:spcBef>
                <a:spcPts val="0"/>
              </a:spcBef>
              <a:spcAft>
                <a:spcPts val="300"/>
              </a:spcAft>
              <a:buNone/>
            </a:pPr>
            <a:r>
              <a:rPr lang="ka-GE" dirty="0" smtClean="0"/>
              <a:t>კლასიფიკაცია </a:t>
            </a:r>
            <a:r>
              <a:rPr lang="cs-CZ" dirty="0" smtClean="0"/>
              <a:t>67/548/EHS</a:t>
            </a:r>
            <a:r>
              <a:rPr lang="ka-GE" dirty="0" smtClean="0"/>
              <a:t> დირექტივის მიხედვით</a:t>
            </a:r>
            <a:endParaRPr lang="cs-CZ" dirty="0" smtClean="0"/>
          </a:p>
          <a:p>
            <a:pPr marL="0" indent="0">
              <a:spcBef>
                <a:spcPts val="0"/>
              </a:spcBef>
              <a:spcAft>
                <a:spcPts val="300"/>
              </a:spcAft>
              <a:buNone/>
            </a:pPr>
            <a:r>
              <a:rPr lang="cs-CZ" dirty="0" err="1" smtClean="0"/>
              <a:t>Xi</a:t>
            </a:r>
            <a:r>
              <a:rPr lang="en-US" dirty="0" smtClean="0"/>
              <a:t>;</a:t>
            </a:r>
            <a:r>
              <a:rPr lang="cs-CZ" dirty="0" smtClean="0"/>
              <a:t> R36/37/38</a:t>
            </a:r>
          </a:p>
          <a:p>
            <a:pPr marL="0" indent="0">
              <a:spcBef>
                <a:spcPts val="0"/>
              </a:spcBef>
              <a:spcAft>
                <a:spcPts val="300"/>
              </a:spcAft>
              <a:buNone/>
            </a:pPr>
            <a:endParaRPr lang="cs-CZ" dirty="0"/>
          </a:p>
          <a:p>
            <a:pPr marL="0" indent="0">
              <a:spcBef>
                <a:spcPts val="0"/>
              </a:spcBef>
              <a:spcAft>
                <a:spcPts val="300"/>
              </a:spcAft>
              <a:buNone/>
            </a:pPr>
            <a:endParaRPr lang="cs-CZ" dirty="0" smtClean="0"/>
          </a:p>
          <a:p>
            <a:pPr marL="0" indent="0">
              <a:spcBef>
                <a:spcPts val="0"/>
              </a:spcBef>
              <a:spcAft>
                <a:spcPts val="300"/>
              </a:spcAft>
              <a:buNone/>
            </a:pPr>
            <a:endParaRPr lang="cs-CZ" dirty="0"/>
          </a:p>
          <a:p>
            <a:pPr marL="0" indent="0">
              <a:spcBef>
                <a:spcPts val="0"/>
              </a:spcBef>
              <a:spcAft>
                <a:spcPts val="300"/>
              </a:spcAft>
              <a:buNone/>
            </a:pPr>
            <a:r>
              <a:rPr lang="ka-GE" dirty="0" smtClean="0"/>
              <a:t>კლასიფიკაციის შედეგი</a:t>
            </a:r>
            <a:r>
              <a:rPr lang="cs-CZ" dirty="0" smtClean="0"/>
              <a:t>:	</a:t>
            </a:r>
            <a:r>
              <a:rPr lang="cs-CZ" dirty="0" err="1" smtClean="0"/>
              <a:t>Eye</a:t>
            </a:r>
            <a:r>
              <a:rPr lang="cs-CZ" dirty="0" smtClean="0"/>
              <a:t> </a:t>
            </a:r>
            <a:r>
              <a:rPr lang="cs-CZ" dirty="0" err="1" smtClean="0"/>
              <a:t>Irrit</a:t>
            </a:r>
            <a:r>
              <a:rPr lang="cs-CZ" dirty="0" smtClean="0"/>
              <a:t>. 2</a:t>
            </a:r>
            <a:r>
              <a:rPr lang="en-US" dirty="0" smtClean="0"/>
              <a:t>;</a:t>
            </a:r>
            <a:r>
              <a:rPr lang="cs-CZ" dirty="0" smtClean="0"/>
              <a:t> H319</a:t>
            </a:r>
            <a:endParaRPr lang="cs-CZ" dirty="0"/>
          </a:p>
          <a:p>
            <a:pPr marL="0" indent="0">
              <a:spcBef>
                <a:spcPts val="0"/>
              </a:spcBef>
              <a:spcAft>
                <a:spcPts val="300"/>
              </a:spcAft>
              <a:buNone/>
            </a:pPr>
            <a:r>
              <a:rPr lang="cs-CZ" dirty="0" smtClean="0"/>
              <a:t>			</a:t>
            </a:r>
            <a:r>
              <a:rPr lang="ka-GE" dirty="0" smtClean="0"/>
              <a:t>	</a:t>
            </a:r>
            <a:r>
              <a:rPr lang="cs-CZ" dirty="0" smtClean="0"/>
              <a:t>STOT SE 3</a:t>
            </a:r>
            <a:r>
              <a:rPr lang="en-US" dirty="0" smtClean="0"/>
              <a:t>;</a:t>
            </a:r>
            <a:r>
              <a:rPr lang="cs-CZ" dirty="0" smtClean="0"/>
              <a:t> H335</a:t>
            </a:r>
            <a:endParaRPr lang="cs-CZ" dirty="0"/>
          </a:p>
          <a:p>
            <a:pPr marL="0" indent="0">
              <a:spcBef>
                <a:spcPts val="0"/>
              </a:spcBef>
              <a:spcAft>
                <a:spcPts val="300"/>
              </a:spcAft>
              <a:buNone/>
            </a:pPr>
            <a:r>
              <a:rPr lang="cs-CZ" dirty="0" smtClean="0"/>
              <a:t>			</a:t>
            </a:r>
            <a:r>
              <a:rPr lang="ka-GE" dirty="0" smtClean="0"/>
              <a:t>	</a:t>
            </a:r>
            <a:r>
              <a:rPr lang="cs-CZ" dirty="0" smtClean="0"/>
              <a:t>Skin </a:t>
            </a:r>
            <a:r>
              <a:rPr lang="cs-CZ" dirty="0" err="1" smtClean="0"/>
              <a:t>Irrit</a:t>
            </a:r>
            <a:r>
              <a:rPr lang="cs-CZ" dirty="0"/>
              <a:t>. 2</a:t>
            </a:r>
            <a:r>
              <a:rPr lang="en-US" dirty="0"/>
              <a:t>;</a:t>
            </a:r>
            <a:r>
              <a:rPr lang="cs-CZ" dirty="0"/>
              <a:t> </a:t>
            </a:r>
            <a:r>
              <a:rPr lang="cs-CZ" dirty="0" smtClean="0"/>
              <a:t>H315</a:t>
            </a:r>
            <a:endParaRPr lang="cs-CZ" dirty="0"/>
          </a:p>
          <a:p>
            <a:pPr marL="0" indent="0">
              <a:spcBef>
                <a:spcPts val="0"/>
              </a:spcBef>
              <a:spcAft>
                <a:spcPts val="300"/>
              </a:spcAft>
              <a:buNone/>
            </a:pPr>
            <a:endParaRPr lang="cs-CZ" dirty="0"/>
          </a:p>
        </p:txBody>
      </p:sp>
      <p:pic>
        <p:nvPicPr>
          <p:cNvPr id="7" name="obrázek 40"/>
          <p:cNvPicPr>
            <a:picLocks noChangeAspect="1"/>
          </p:cNvPicPr>
          <p:nvPr/>
        </p:nvPicPr>
        <p:blipFill>
          <a:blip r:embed="rId2" cstate="print"/>
          <a:srcRect/>
          <a:stretch>
            <a:fillRect/>
          </a:stretch>
        </p:blipFill>
        <p:spPr bwMode="auto">
          <a:xfrm>
            <a:off x="5796136" y="1188833"/>
            <a:ext cx="1995671" cy="1440000"/>
          </a:xfrm>
          <a:prstGeom prst="rect">
            <a:avLst/>
          </a:prstGeom>
          <a:noFill/>
          <a:ln w="9525">
            <a:noFill/>
            <a:miter lim="800000"/>
            <a:headEnd/>
            <a:tailEnd/>
          </a:ln>
        </p:spPr>
      </p:pic>
      <p:pic>
        <p:nvPicPr>
          <p:cNvPr id="5" name="Obrázek 4"/>
          <p:cNvPicPr>
            <a:picLocks noChangeAspect="1"/>
          </p:cNvPicPr>
          <p:nvPr/>
        </p:nvPicPr>
        <p:blipFill rotWithShape="1">
          <a:blip r:embed="rId3"/>
          <a:srcRect l="24137" t="40166" r="52751" b="50034"/>
          <a:stretch/>
        </p:blipFill>
        <p:spPr>
          <a:xfrm>
            <a:off x="2483768" y="3284984"/>
            <a:ext cx="6037722" cy="1440000"/>
          </a:xfrm>
          <a:prstGeom prst="rect">
            <a:avLst/>
          </a:prstGeom>
        </p:spPr>
      </p:pic>
    </p:spTree>
    <p:extLst>
      <p:ext uri="{BB962C8B-B14F-4D97-AF65-F5344CB8AC3E}">
        <p14:creationId xmlns:p14="http://schemas.microsoft.com/office/powerpoint/2010/main" val="30177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wipe(left)">
                                      <p:cBhvr>
                                        <p:cTn id="11" dur="5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wipe(left)">
                                      <p:cBhvr>
                                        <p:cTn id="21" dur="500"/>
                                        <p:tgtEl>
                                          <p:spTgt spid="3">
                                            <p:txEl>
                                              <p:pRg st="9" end="9"/>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left)">
                                      <p:cBhvr>
                                        <p:cTn id="25" dur="500"/>
                                        <p:tgtEl>
                                          <p:spTgt spid="3">
                                            <p:txEl>
                                              <p:pRg st="10" end="10"/>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wipe(left)">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a:t> კლასიფიკაცია </a:t>
            </a:r>
            <a:endParaRPr lang="cs-CZ" dirty="0"/>
          </a:p>
        </p:txBody>
      </p:sp>
      <p:sp>
        <p:nvSpPr>
          <p:cNvPr id="3" name="Zástupný symbol pro obsah 2"/>
          <p:cNvSpPr>
            <a:spLocks noGrp="1"/>
          </p:cNvSpPr>
          <p:nvPr>
            <p:ph idx="1"/>
          </p:nvPr>
        </p:nvSpPr>
        <p:spPr>
          <a:xfrm>
            <a:off x="458352" y="1196752"/>
            <a:ext cx="8578144" cy="5184576"/>
          </a:xfrm>
        </p:spPr>
        <p:txBody>
          <a:bodyPr>
            <a:normAutofit lnSpcReduction="10000"/>
          </a:bodyPr>
          <a:lstStyle/>
          <a:p>
            <a:pPr marL="0" indent="0" algn="just">
              <a:buNone/>
            </a:pPr>
            <a:r>
              <a:rPr lang="ka-GE" dirty="0" smtClean="0"/>
              <a:t>როგორ ხდება კლასიფიკაცირება</a:t>
            </a:r>
            <a:r>
              <a:rPr lang="cs-CZ" dirty="0" smtClean="0"/>
              <a:t>?</a:t>
            </a:r>
          </a:p>
          <a:p>
            <a:pPr>
              <a:buBlip>
                <a:blip r:embed="rId3"/>
              </a:buBlip>
            </a:pPr>
            <a:r>
              <a:rPr lang="ka-GE" dirty="0" smtClean="0"/>
              <a:t>ინფორმაციას საშიშროების შესახებ ვადარებთ </a:t>
            </a:r>
            <a:r>
              <a:rPr lang="cs-CZ" dirty="0" smtClean="0"/>
              <a:t>CLP</a:t>
            </a:r>
            <a:r>
              <a:rPr lang="ka-GE" dirty="0" smtClean="0"/>
              <a:t> რეგულაციის </a:t>
            </a:r>
            <a:r>
              <a:rPr lang="cs-CZ" dirty="0" smtClean="0"/>
              <a:t>I</a:t>
            </a:r>
            <a:r>
              <a:rPr lang="ka-GE" dirty="0" smtClean="0"/>
              <a:t> დანართში მოცემულ კრიტერიუმებთან  </a:t>
            </a:r>
          </a:p>
          <a:p>
            <a:pPr marL="0" indent="0" algn="just">
              <a:buNone/>
            </a:pPr>
            <a:endParaRPr lang="cs-CZ" sz="2000" dirty="0"/>
          </a:p>
          <a:p>
            <a:pPr>
              <a:buBlip>
                <a:blip r:embed="rId3"/>
              </a:buBlip>
            </a:pPr>
            <a:r>
              <a:rPr lang="ka-GE" dirty="0" smtClean="0"/>
              <a:t>წვადი </a:t>
            </a:r>
            <a:r>
              <a:rPr lang="ka-GE" dirty="0"/>
              <a:t>სითხეების მაგალითი</a:t>
            </a:r>
          </a:p>
          <a:p>
            <a:pPr>
              <a:buSzPct val="100000"/>
              <a:buBlip>
                <a:blip r:embed="rId4"/>
              </a:buBlip>
            </a:pPr>
            <a:r>
              <a:rPr lang="ka-GE" dirty="0" smtClean="0"/>
              <a:t>აცეტონი</a:t>
            </a:r>
            <a:endParaRPr lang="ka-GE" dirty="0"/>
          </a:p>
          <a:p>
            <a:pPr>
              <a:buSzPct val="100000"/>
              <a:buBlip>
                <a:blip r:embed="rId4"/>
              </a:buBlip>
            </a:pPr>
            <a:r>
              <a:rPr lang="ka-GE" dirty="0"/>
              <a:t>დუღილის </a:t>
            </a:r>
            <a:r>
              <a:rPr lang="ka-GE" dirty="0" smtClean="0"/>
              <a:t>წ. </a:t>
            </a:r>
            <a:r>
              <a:rPr lang="ka-GE" dirty="0"/>
              <a:t>57 ° </a:t>
            </a:r>
            <a:r>
              <a:rPr lang="cs-CZ" dirty="0"/>
              <a:t>C</a:t>
            </a:r>
          </a:p>
          <a:p>
            <a:pPr>
              <a:buSzPct val="100000"/>
              <a:buBlip>
                <a:blip r:embed="rId4"/>
              </a:buBlip>
            </a:pPr>
            <a:r>
              <a:rPr lang="ka-GE" dirty="0"/>
              <a:t>მყისი აალების </a:t>
            </a:r>
            <a:endParaRPr lang="ka-GE" dirty="0" smtClean="0"/>
          </a:p>
          <a:p>
            <a:pPr marL="0" indent="0">
              <a:buSzPct val="100000"/>
              <a:buNone/>
            </a:pPr>
            <a:r>
              <a:rPr lang="ka-GE" dirty="0" smtClean="0"/>
              <a:t>ტემპერატურა: </a:t>
            </a:r>
            <a:r>
              <a:rPr lang="ka-GE" dirty="0"/>
              <a:t>- 18 ° </a:t>
            </a:r>
            <a:endParaRPr lang="cs-CZ" dirty="0" smtClean="0"/>
          </a:p>
          <a:p>
            <a:pPr>
              <a:buBlip>
                <a:blip r:embed="rId4"/>
              </a:buBlip>
            </a:pPr>
            <a:endParaRPr lang="cs-CZ" dirty="0"/>
          </a:p>
          <a:p>
            <a:pPr>
              <a:buBlip>
                <a:blip r:embed="rId4"/>
              </a:buBlip>
            </a:pPr>
            <a:endParaRPr lang="cs-CZ" dirty="0" smtClean="0"/>
          </a:p>
          <a:p>
            <a:pPr>
              <a:buBlip>
                <a:blip r:embed="rId4"/>
              </a:buBlip>
            </a:pPr>
            <a:endParaRPr lang="cs-CZ" dirty="0"/>
          </a:p>
          <a:p>
            <a:pPr>
              <a:buBlip>
                <a:blip r:embed="rId4"/>
              </a:buBlip>
            </a:pPr>
            <a:r>
              <a:rPr lang="ka-GE" dirty="0" smtClean="0"/>
              <a:t>კლასიფიკაცია</a:t>
            </a:r>
            <a:r>
              <a:rPr lang="cs-CZ" dirty="0" smtClean="0"/>
              <a:t> </a:t>
            </a:r>
            <a:r>
              <a:rPr lang="ka-GE" dirty="0" smtClean="0"/>
              <a:t>- </a:t>
            </a:r>
            <a:r>
              <a:rPr lang="cs-CZ" b="1" dirty="0" err="1" smtClean="0"/>
              <a:t>Flam</a:t>
            </a:r>
            <a:r>
              <a:rPr lang="cs-CZ" b="1" dirty="0" smtClean="0"/>
              <a:t>. </a:t>
            </a:r>
            <a:r>
              <a:rPr lang="cs-CZ" b="1" dirty="0" err="1" smtClean="0"/>
              <a:t>Liq</a:t>
            </a:r>
            <a:r>
              <a:rPr lang="cs-CZ" b="1" dirty="0" smtClean="0"/>
              <a:t>. 2</a:t>
            </a:r>
            <a:r>
              <a:rPr lang="en-US" b="1" dirty="0" smtClean="0"/>
              <a:t>;</a:t>
            </a:r>
            <a:r>
              <a:rPr lang="cs-CZ" b="1" dirty="0" smtClean="0"/>
              <a:t> H225</a:t>
            </a:r>
            <a:r>
              <a:rPr lang="ka-GE" b="1" dirty="0" smtClean="0"/>
              <a:t> </a:t>
            </a:r>
            <a:endParaRPr lang="cs-CZ" b="1" dirty="0"/>
          </a:p>
        </p:txBody>
      </p:sp>
      <p:graphicFrame>
        <p:nvGraphicFramePr>
          <p:cNvPr id="4" name="Tabulka 3"/>
          <p:cNvGraphicFramePr>
            <a:graphicFrameLocks noGrp="1"/>
          </p:cNvGraphicFramePr>
          <p:nvPr>
            <p:extLst>
              <p:ext uri="{D42A27DB-BD31-4B8C-83A1-F6EECF244321}">
                <p14:modId xmlns:p14="http://schemas.microsoft.com/office/powerpoint/2010/main" val="139788426"/>
              </p:ext>
            </p:extLst>
          </p:nvPr>
        </p:nvGraphicFramePr>
        <p:xfrm>
          <a:off x="3635896" y="3471280"/>
          <a:ext cx="5354352" cy="2177259"/>
        </p:xfrm>
        <a:graphic>
          <a:graphicData uri="http://schemas.openxmlformats.org/drawingml/2006/table">
            <a:tbl>
              <a:tblPr firstRow="1" bandRow="1">
                <a:tableStyleId>{5940675A-B579-460E-94D1-54222C63F5DA}</a:tableStyleId>
              </a:tblPr>
              <a:tblGrid>
                <a:gridCol w="1784784"/>
                <a:gridCol w="1599592"/>
                <a:gridCol w="1969976"/>
              </a:tblGrid>
              <a:tr h="531434">
                <a:tc>
                  <a:txBody>
                    <a:bodyPr/>
                    <a:lstStyle/>
                    <a:p>
                      <a:pPr algn="ctr"/>
                      <a:r>
                        <a:rPr lang="ka-GE" b="1" dirty="0" smtClean="0">
                          <a:solidFill>
                            <a:srgbClr val="0070C0"/>
                          </a:solidFill>
                        </a:rPr>
                        <a:t>მყისი</a:t>
                      </a:r>
                      <a:r>
                        <a:rPr lang="ka-GE" b="1" baseline="0" dirty="0" smtClean="0">
                          <a:solidFill>
                            <a:srgbClr val="0070C0"/>
                          </a:solidFill>
                        </a:rPr>
                        <a:t> აალება</a:t>
                      </a:r>
                      <a:endParaRPr lang="cs-CZ" b="1"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1600" b="1" dirty="0" smtClean="0">
                          <a:solidFill>
                            <a:srgbClr val="0070C0"/>
                          </a:solidFill>
                        </a:rPr>
                        <a:t>დუღ. წ</a:t>
                      </a:r>
                      <a:r>
                        <a:rPr lang="cs-CZ" sz="1600" b="1" dirty="0" smtClean="0">
                          <a:solidFill>
                            <a:srgbClr val="0070C0"/>
                          </a:solidFill>
                        </a:rPr>
                        <a:t> </a:t>
                      </a:r>
                    </a:p>
                    <a:p>
                      <a:pPr algn="ctr"/>
                      <a:r>
                        <a:rPr lang="cs-CZ" sz="1600" b="1" dirty="0" smtClean="0">
                          <a:solidFill>
                            <a:srgbClr val="0070C0"/>
                          </a:solidFill>
                        </a:rPr>
                        <a:t>(</a:t>
                      </a:r>
                      <a:r>
                        <a:rPr lang="ka-GE" sz="1600" b="1" dirty="0" smtClean="0">
                          <a:solidFill>
                            <a:srgbClr val="0070C0"/>
                          </a:solidFill>
                        </a:rPr>
                        <a:t>დუღ.</a:t>
                      </a:r>
                      <a:r>
                        <a:rPr lang="ka-GE" sz="1600" b="1" baseline="0" dirty="0" smtClean="0">
                          <a:solidFill>
                            <a:srgbClr val="0070C0"/>
                          </a:solidFill>
                        </a:rPr>
                        <a:t> დასაწყ</a:t>
                      </a:r>
                      <a:r>
                        <a:rPr lang="cs-CZ" sz="1600" b="1" dirty="0" smtClean="0">
                          <a:solidFill>
                            <a:srgbClr val="0070C0"/>
                          </a:solidFill>
                        </a:rPr>
                        <a:t>)</a:t>
                      </a:r>
                      <a:endParaRPr lang="cs-CZ" sz="1600" b="1"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b="1" dirty="0" smtClean="0">
                          <a:solidFill>
                            <a:srgbClr val="0070C0"/>
                          </a:solidFill>
                        </a:rPr>
                        <a:t>CLP</a:t>
                      </a:r>
                    </a:p>
                    <a:p>
                      <a:pPr algn="ctr"/>
                      <a:r>
                        <a:rPr lang="ka-GE" b="1" dirty="0" smtClean="0">
                          <a:solidFill>
                            <a:srgbClr val="0070C0"/>
                          </a:solidFill>
                        </a:rPr>
                        <a:t>კლასიფიკაცია</a:t>
                      </a:r>
                      <a:endParaRPr lang="cs-CZ" b="1"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2393">
                <a:tc>
                  <a:txBody>
                    <a:bodyPr/>
                    <a:lstStyle/>
                    <a:p>
                      <a:pPr algn="ctr"/>
                      <a:r>
                        <a:rPr lang="en-US" b="1" dirty="0" smtClean="0">
                          <a:solidFill>
                            <a:srgbClr val="0070C0"/>
                          </a:solidFill>
                        </a:rPr>
                        <a:t>&lt; 23</a:t>
                      </a:r>
                      <a:r>
                        <a:rPr lang="cs-CZ" b="1" dirty="0" smtClean="0">
                          <a:solidFill>
                            <a:srgbClr val="0070C0"/>
                          </a:solidFill>
                        </a:rPr>
                        <a:t> °C</a:t>
                      </a:r>
                      <a:endParaRPr lang="cs-CZ" b="1"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a:t>
                      </a:r>
                      <a:r>
                        <a:rPr lang="cs-CZ" b="1" dirty="0" smtClean="0">
                          <a:solidFill>
                            <a:srgbClr val="0070C0"/>
                          </a:solidFill>
                        </a:rPr>
                        <a:t> 35 °C</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b="1" dirty="0" err="1" smtClean="0">
                          <a:solidFill>
                            <a:srgbClr val="0070C0"/>
                          </a:solidFill>
                        </a:rPr>
                        <a:t>Flam</a:t>
                      </a:r>
                      <a:r>
                        <a:rPr lang="cs-CZ" b="1" dirty="0" smtClean="0">
                          <a:solidFill>
                            <a:srgbClr val="0070C0"/>
                          </a:solidFill>
                        </a:rPr>
                        <a:t>. </a:t>
                      </a:r>
                      <a:r>
                        <a:rPr lang="cs-CZ" b="1" dirty="0" err="1" smtClean="0">
                          <a:solidFill>
                            <a:srgbClr val="0070C0"/>
                          </a:solidFill>
                        </a:rPr>
                        <a:t>Liq</a:t>
                      </a:r>
                      <a:r>
                        <a:rPr lang="cs-CZ" b="1" dirty="0" smtClean="0">
                          <a:solidFill>
                            <a:srgbClr val="0070C0"/>
                          </a:solidFill>
                        </a:rPr>
                        <a:t>. 1; H224</a:t>
                      </a:r>
                      <a:endParaRPr lang="cs-CZ" b="1"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2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&lt; 23</a:t>
                      </a:r>
                      <a:r>
                        <a:rPr lang="cs-CZ" b="1" dirty="0" smtClean="0">
                          <a:solidFill>
                            <a:srgbClr val="0070C0"/>
                          </a:solidFill>
                        </a:rPr>
                        <a:t> °C</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&gt; </a:t>
                      </a:r>
                      <a:r>
                        <a:rPr lang="cs-CZ" b="1" dirty="0" smtClean="0">
                          <a:solidFill>
                            <a:srgbClr val="0070C0"/>
                          </a:solidFill>
                        </a:rPr>
                        <a:t>35 °C</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b="1" dirty="0" err="1" smtClean="0">
                          <a:solidFill>
                            <a:srgbClr val="0070C0"/>
                          </a:solidFill>
                        </a:rPr>
                        <a:t>Flam</a:t>
                      </a:r>
                      <a:r>
                        <a:rPr lang="cs-CZ" b="1" dirty="0" smtClean="0">
                          <a:solidFill>
                            <a:srgbClr val="0070C0"/>
                          </a:solidFill>
                        </a:rPr>
                        <a:t>. </a:t>
                      </a:r>
                      <a:r>
                        <a:rPr lang="cs-CZ" b="1" dirty="0" err="1" smtClean="0">
                          <a:solidFill>
                            <a:srgbClr val="0070C0"/>
                          </a:solidFill>
                        </a:rPr>
                        <a:t>Liq</a:t>
                      </a:r>
                      <a:r>
                        <a:rPr lang="cs-CZ" b="1" dirty="0" smtClean="0">
                          <a:solidFill>
                            <a:srgbClr val="0070C0"/>
                          </a:solidFill>
                        </a:rPr>
                        <a:t>. 2; H225</a:t>
                      </a:r>
                      <a:endParaRPr lang="cs-CZ" b="1"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2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 23</a:t>
                      </a:r>
                      <a:r>
                        <a:rPr lang="cs-CZ" b="1" dirty="0" smtClean="0">
                          <a:solidFill>
                            <a:srgbClr val="0070C0"/>
                          </a:solidFill>
                        </a:rPr>
                        <a:t> - </a:t>
                      </a:r>
                      <a:r>
                        <a:rPr lang="en-US" b="1" dirty="0" smtClean="0">
                          <a:solidFill>
                            <a:srgbClr val="0070C0"/>
                          </a:solidFill>
                        </a:rPr>
                        <a:t>≤</a:t>
                      </a:r>
                      <a:r>
                        <a:rPr lang="cs-CZ" b="1" dirty="0" smtClean="0">
                          <a:solidFill>
                            <a:srgbClr val="0070C0"/>
                          </a:solidFill>
                        </a:rPr>
                        <a:t> 60 °C</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70C0"/>
                          </a:solidFill>
                        </a:rPr>
                        <a:t>&gt; </a:t>
                      </a:r>
                      <a:r>
                        <a:rPr lang="cs-CZ" b="1" dirty="0" smtClean="0">
                          <a:solidFill>
                            <a:srgbClr val="0070C0"/>
                          </a:solidFill>
                        </a:rPr>
                        <a:t>35 °C</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b="1" dirty="0" err="1" smtClean="0">
                          <a:solidFill>
                            <a:srgbClr val="0070C0"/>
                          </a:solidFill>
                        </a:rPr>
                        <a:t>Flam</a:t>
                      </a:r>
                      <a:r>
                        <a:rPr lang="cs-CZ" b="1" dirty="0" smtClean="0">
                          <a:solidFill>
                            <a:srgbClr val="0070C0"/>
                          </a:solidFill>
                        </a:rPr>
                        <a:t>. </a:t>
                      </a:r>
                      <a:r>
                        <a:rPr lang="cs-CZ" b="1" dirty="0" err="1" smtClean="0">
                          <a:solidFill>
                            <a:srgbClr val="0070C0"/>
                          </a:solidFill>
                        </a:rPr>
                        <a:t>Liq</a:t>
                      </a:r>
                      <a:r>
                        <a:rPr lang="cs-CZ" b="1" dirty="0" smtClean="0">
                          <a:solidFill>
                            <a:srgbClr val="0070C0"/>
                          </a:solidFill>
                        </a:rPr>
                        <a:t>. 3; H226 </a:t>
                      </a:r>
                      <a:endParaRPr lang="cs-CZ" b="1"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pic>
        <p:nvPicPr>
          <p:cNvPr id="5" name="obrázek 82"/>
          <p:cNvPicPr>
            <a:picLocks noChangeAspect="1"/>
          </p:cNvPicPr>
          <p:nvPr/>
        </p:nvPicPr>
        <p:blipFill>
          <a:blip r:embed="rId5" cstate="print"/>
          <a:srcRect/>
          <a:stretch>
            <a:fillRect/>
          </a:stretch>
        </p:blipFill>
        <p:spPr bwMode="auto">
          <a:xfrm>
            <a:off x="1547664" y="4653136"/>
            <a:ext cx="747427" cy="540000"/>
          </a:xfrm>
          <a:prstGeom prst="rect">
            <a:avLst/>
          </a:prstGeom>
          <a:noFill/>
          <a:ln w="9525">
            <a:noFill/>
            <a:miter lim="800000"/>
            <a:headEnd/>
            <a:tailEnd/>
          </a:ln>
        </p:spPr>
      </p:pic>
      <p:sp>
        <p:nvSpPr>
          <p:cNvPr id="8" name="Zaoblený obdélník 7"/>
          <p:cNvSpPr/>
          <p:nvPr/>
        </p:nvSpPr>
        <p:spPr>
          <a:xfrm>
            <a:off x="3720784" y="4653136"/>
            <a:ext cx="5184576" cy="4320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5585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6" presetClass="entr" presetSubtype="3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out)">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p:cTn id="4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კლასიფიკაცია</a:t>
            </a: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buNone/>
            </a:pPr>
            <a:endParaRPr lang="cs-CZ" dirty="0"/>
          </a:p>
          <a:p>
            <a:endParaRPr lang="cs-CZ" dirty="0"/>
          </a:p>
        </p:txBody>
      </p:sp>
      <p:sp>
        <p:nvSpPr>
          <p:cNvPr id="4" name="TextovéPole 3"/>
          <p:cNvSpPr txBox="1"/>
          <p:nvPr/>
        </p:nvSpPr>
        <p:spPr>
          <a:xfrm>
            <a:off x="3707904" y="1196752"/>
            <a:ext cx="1728192" cy="830997"/>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b="1" dirty="0" smtClean="0">
                <a:solidFill>
                  <a:srgbClr val="0070C0"/>
                </a:solidFill>
              </a:rPr>
              <a:t>კლასიფიკაცია</a:t>
            </a:r>
            <a:endParaRPr lang="cs-CZ" sz="2400" b="1" dirty="0">
              <a:solidFill>
                <a:srgbClr val="0070C0"/>
              </a:solidFill>
            </a:endParaRPr>
          </a:p>
        </p:txBody>
      </p:sp>
      <p:sp>
        <p:nvSpPr>
          <p:cNvPr id="7" name="TextovéPole 6"/>
          <p:cNvSpPr txBox="1"/>
          <p:nvPr/>
        </p:nvSpPr>
        <p:spPr>
          <a:xfrm>
            <a:off x="1331640" y="2348880"/>
            <a:ext cx="1728192" cy="830997"/>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b="1" dirty="0" smtClean="0">
                <a:solidFill>
                  <a:srgbClr val="0070C0"/>
                </a:solidFill>
              </a:rPr>
              <a:t>ნივთიერება</a:t>
            </a:r>
            <a:endParaRPr lang="cs-CZ" sz="2400" b="1" dirty="0">
              <a:solidFill>
                <a:srgbClr val="0070C0"/>
              </a:solidFill>
            </a:endParaRPr>
          </a:p>
        </p:txBody>
      </p:sp>
      <p:sp>
        <p:nvSpPr>
          <p:cNvPr id="8" name="TextovéPole 7"/>
          <p:cNvSpPr txBox="1"/>
          <p:nvPr/>
        </p:nvSpPr>
        <p:spPr>
          <a:xfrm>
            <a:off x="6084168" y="2348880"/>
            <a:ext cx="1728192"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b="1" dirty="0" smtClean="0">
                <a:solidFill>
                  <a:srgbClr val="0070C0"/>
                </a:solidFill>
              </a:rPr>
              <a:t>ნარევი</a:t>
            </a:r>
            <a:endParaRPr lang="cs-CZ" sz="2400" b="1" dirty="0">
              <a:solidFill>
                <a:srgbClr val="0070C0"/>
              </a:solidFill>
            </a:endParaRPr>
          </a:p>
        </p:txBody>
      </p:sp>
      <p:cxnSp>
        <p:nvCxnSpPr>
          <p:cNvPr id="10" name="Zakřivená spojnice 9"/>
          <p:cNvCxnSpPr>
            <a:stCxn id="4" idx="3"/>
            <a:endCxn id="8" idx="0"/>
          </p:cNvCxnSpPr>
          <p:nvPr/>
        </p:nvCxnSpPr>
        <p:spPr>
          <a:xfrm>
            <a:off x="5436096" y="1612251"/>
            <a:ext cx="1512168" cy="73662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Zakřivená spojnice 10"/>
          <p:cNvCxnSpPr>
            <a:stCxn id="4" idx="1"/>
            <a:endCxn id="7" idx="0"/>
          </p:cNvCxnSpPr>
          <p:nvPr/>
        </p:nvCxnSpPr>
        <p:spPr>
          <a:xfrm rot="10800000" flipV="1">
            <a:off x="2195736" y="1612250"/>
            <a:ext cx="1512168" cy="73662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603474" y="3540246"/>
            <a:ext cx="2339752" cy="70788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მთლიანი ნარევი ტესტირებულია</a:t>
            </a:r>
            <a:endParaRPr lang="cs-CZ" sz="2000" b="1" dirty="0">
              <a:solidFill>
                <a:srgbClr val="0070C0"/>
              </a:solidFill>
            </a:endParaRPr>
          </a:p>
        </p:txBody>
      </p:sp>
      <p:sp>
        <p:nvSpPr>
          <p:cNvPr id="16" name="TextovéPole 15"/>
          <p:cNvSpPr txBox="1"/>
          <p:nvPr/>
        </p:nvSpPr>
        <p:spPr>
          <a:xfrm>
            <a:off x="3546140" y="3528015"/>
            <a:ext cx="2448272" cy="70788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ექსტრაპოლაციის პრინციპი</a:t>
            </a:r>
            <a:r>
              <a:rPr lang="cs-CZ" sz="2000" b="1" dirty="0" smtClean="0">
                <a:solidFill>
                  <a:srgbClr val="0070C0"/>
                </a:solidFill>
              </a:rPr>
              <a:t> </a:t>
            </a:r>
            <a:endParaRPr lang="cs-CZ" sz="2000" b="1" dirty="0">
              <a:solidFill>
                <a:srgbClr val="0070C0"/>
              </a:solidFill>
            </a:endParaRPr>
          </a:p>
        </p:txBody>
      </p:sp>
      <p:cxnSp>
        <p:nvCxnSpPr>
          <p:cNvPr id="17" name="Zakřivená spojnice 16"/>
          <p:cNvCxnSpPr>
            <a:stCxn id="8" idx="2"/>
            <a:endCxn id="16" idx="0"/>
          </p:cNvCxnSpPr>
          <p:nvPr/>
        </p:nvCxnSpPr>
        <p:spPr>
          <a:xfrm rot="5400000">
            <a:off x="5500535" y="2080286"/>
            <a:ext cx="717470" cy="2177988"/>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8" idx="2"/>
            <a:endCxn id="15" idx="0"/>
          </p:cNvCxnSpPr>
          <p:nvPr/>
        </p:nvCxnSpPr>
        <p:spPr>
          <a:xfrm rot="5400000">
            <a:off x="3995957" y="587938"/>
            <a:ext cx="729701" cy="5174914"/>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Zakřivená spojnice 22"/>
          <p:cNvCxnSpPr>
            <a:stCxn id="15" idx="2"/>
            <a:endCxn id="26" idx="0"/>
          </p:cNvCxnSpPr>
          <p:nvPr/>
        </p:nvCxnSpPr>
        <p:spPr>
          <a:xfrm rot="16200000" flipH="1">
            <a:off x="1309035" y="4712447"/>
            <a:ext cx="929956" cy="132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604800" y="5178088"/>
            <a:ext cx="2339752" cy="1015663"/>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a:solidFill>
                  <a:srgbClr val="0070C0"/>
                </a:solidFill>
              </a:rPr>
              <a:t>კლასიფიცირება </a:t>
            </a:r>
            <a:r>
              <a:rPr lang="ka-GE" sz="2000" b="1" dirty="0" smtClean="0">
                <a:solidFill>
                  <a:srgbClr val="0070C0"/>
                </a:solidFill>
              </a:rPr>
              <a:t>ტესტის შედეგის მიხედვით</a:t>
            </a:r>
            <a:endParaRPr lang="cs-CZ" sz="2000" b="1" dirty="0">
              <a:solidFill>
                <a:srgbClr val="0070C0"/>
              </a:solidFill>
            </a:endParaRPr>
          </a:p>
        </p:txBody>
      </p:sp>
      <p:cxnSp>
        <p:nvCxnSpPr>
          <p:cNvPr id="27" name="Zakřivená spojnice 26"/>
          <p:cNvCxnSpPr>
            <a:stCxn id="8" idx="2"/>
            <a:endCxn id="35" idx="0"/>
          </p:cNvCxnSpPr>
          <p:nvPr/>
        </p:nvCxnSpPr>
        <p:spPr>
          <a:xfrm rot="16200000" flipH="1">
            <a:off x="6912860" y="2845949"/>
            <a:ext cx="736628" cy="665820"/>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Zakřivená spojnice 32"/>
          <p:cNvCxnSpPr>
            <a:stCxn id="16" idx="2"/>
            <a:endCxn id="34" idx="0"/>
          </p:cNvCxnSpPr>
          <p:nvPr/>
        </p:nvCxnSpPr>
        <p:spPr>
          <a:xfrm rot="5400000">
            <a:off x="4295796" y="4709981"/>
            <a:ext cx="948561" cy="400"/>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3600000" y="5184462"/>
            <a:ext cx="2339752" cy="1631216"/>
          </a:xfrm>
          <a:prstGeom prst="rect">
            <a:avLst/>
          </a:prstGeom>
          <a:ln w="28575">
            <a:solidFill>
              <a:srgbClr val="0070C0">
                <a:alpha val="99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a:solidFill>
                  <a:srgbClr val="0070C0"/>
                </a:solidFill>
              </a:rPr>
              <a:t>კლასიფიცირება </a:t>
            </a:r>
            <a:r>
              <a:rPr lang="ka-GE" sz="2000" b="1" dirty="0" smtClean="0">
                <a:solidFill>
                  <a:srgbClr val="0070C0"/>
                </a:solidFill>
              </a:rPr>
              <a:t>ტესტირებული ნარევის მსგავსების მიხედვით</a:t>
            </a:r>
            <a:endParaRPr lang="cs-CZ" sz="2000" b="1" dirty="0">
              <a:solidFill>
                <a:srgbClr val="0070C0"/>
              </a:solidFill>
            </a:endParaRPr>
          </a:p>
        </p:txBody>
      </p:sp>
      <p:sp>
        <p:nvSpPr>
          <p:cNvPr id="35" name="TextovéPole 34"/>
          <p:cNvSpPr txBox="1"/>
          <p:nvPr/>
        </p:nvSpPr>
        <p:spPr>
          <a:xfrm>
            <a:off x="6444208" y="3547173"/>
            <a:ext cx="2339752" cy="1323439"/>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კლასიფიცირება ნარევის კომპონენტების მიხედვით</a:t>
            </a:r>
            <a:endParaRPr lang="cs-CZ" sz="2000" b="1" dirty="0">
              <a:solidFill>
                <a:srgbClr val="0070C0"/>
              </a:solidFill>
            </a:endParaRPr>
          </a:p>
        </p:txBody>
      </p:sp>
      <p:cxnSp>
        <p:nvCxnSpPr>
          <p:cNvPr id="32" name="Zakřivená spojnice 31"/>
          <p:cNvCxnSpPr>
            <a:stCxn id="35" idx="2"/>
            <a:endCxn id="36" idx="0"/>
          </p:cNvCxnSpPr>
          <p:nvPr/>
        </p:nvCxnSpPr>
        <p:spPr>
          <a:xfrm rot="5400000">
            <a:off x="7456705" y="5027783"/>
            <a:ext cx="314551" cy="208"/>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6444000" y="5185163"/>
            <a:ext cx="2339752" cy="707886"/>
          </a:xfrm>
          <a:prstGeom prst="rect">
            <a:avLst/>
          </a:prstGeom>
          <a:ln w="28575">
            <a:solidFill>
              <a:srgbClr val="0070C0">
                <a:alpha val="99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კონცენტრაციის ლიმიტები და ა.შ.</a:t>
            </a:r>
            <a:endParaRPr lang="cs-CZ" sz="2000" b="1" dirty="0">
              <a:solidFill>
                <a:srgbClr val="0070C0"/>
              </a:solidFill>
            </a:endParaRPr>
          </a:p>
        </p:txBody>
      </p:sp>
    </p:spTree>
    <p:extLst>
      <p:ext uri="{BB962C8B-B14F-4D97-AF65-F5344CB8AC3E}">
        <p14:creationId xmlns:p14="http://schemas.microsoft.com/office/powerpoint/2010/main" val="195711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up)">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up)">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26"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3356992"/>
            <a:ext cx="7772400" cy="1440160"/>
          </a:xfrm>
        </p:spPr>
        <p:txBody>
          <a:bodyPr anchor="b">
            <a:normAutofit fontScale="90000"/>
          </a:bodyPr>
          <a:lstStyle/>
          <a:p>
            <a:pPr algn="ctr"/>
            <a:r>
              <a:rPr lang="ka-GE" sz="4800" dirty="0" smtClean="0">
                <a:solidFill>
                  <a:schemeClr val="tx1">
                    <a:lumMod val="85000"/>
                    <a:lumOff val="15000"/>
                  </a:schemeClr>
                </a:solidFill>
                <a:effectLst>
                  <a:outerShdw blurRad="50800" dist="38100" dir="2700000" algn="tl" rotWithShape="0">
                    <a:prstClr val="black">
                      <a:alpha val="40000"/>
                    </a:prstClr>
                  </a:outerShdw>
                </a:effectLst>
              </a:rPr>
              <a:t>ნარევების კლასიფიკაცირების მაგალითი</a:t>
            </a:r>
            <a:endParaRPr lang="cs-CZ" sz="4800" dirty="0">
              <a:solidFill>
                <a:schemeClr val="tx1">
                  <a:lumMod val="85000"/>
                  <a:lumOff val="15000"/>
                </a:schemeClr>
              </a:solidFill>
              <a:effectLst>
                <a:outerShdw blurRad="50800" dist="38100" dir="2700000" algn="tl" rotWithShape="0">
                  <a:prstClr val="black">
                    <a:alpha val="40000"/>
                  </a:prstClr>
                </a:outerShdw>
              </a:effectLst>
            </a:endParaRPr>
          </a:p>
        </p:txBody>
      </p:sp>
      <p:sp>
        <p:nvSpPr>
          <p:cNvPr id="3" name="Podnadpis 2"/>
          <p:cNvSpPr>
            <a:spLocks noGrp="1"/>
          </p:cNvSpPr>
          <p:nvPr>
            <p:ph type="subTitle" idx="1"/>
          </p:nvPr>
        </p:nvSpPr>
        <p:spPr>
          <a:xfrm>
            <a:off x="683568" y="4412704"/>
            <a:ext cx="6400800" cy="1752600"/>
          </a:xfrm>
        </p:spPr>
        <p:txBody>
          <a:bodyPr>
            <a:normAutofit/>
          </a:bodyPr>
          <a:lstStyle/>
          <a:p>
            <a:endParaRPr lang="cs-CZ" dirty="0" smtClean="0">
              <a:solidFill>
                <a:schemeClr val="tx1">
                  <a:lumMod val="65000"/>
                  <a:lumOff val="35000"/>
                </a:schemeClr>
              </a:solidFill>
            </a:endParaRPr>
          </a:p>
          <a:p>
            <a:endParaRPr lang="cs-CZ" dirty="0">
              <a:solidFill>
                <a:schemeClr val="tx1">
                  <a:lumMod val="65000"/>
                  <a:lumOff val="35000"/>
                </a:schemeClr>
              </a:solidFill>
            </a:endParaRPr>
          </a:p>
          <a:p>
            <a:pPr algn="l"/>
            <a:endParaRPr lang="cs-CZ" sz="2400" dirty="0">
              <a:solidFill>
                <a:schemeClr val="tx1">
                  <a:lumMod val="65000"/>
                  <a:lumOff val="35000"/>
                </a:schemeClr>
              </a:solidFill>
            </a:endParaRPr>
          </a:p>
        </p:txBody>
      </p:sp>
    </p:spTree>
    <p:extLst>
      <p:ext uri="{BB962C8B-B14F-4D97-AF65-F5344CB8AC3E}">
        <p14:creationId xmlns:p14="http://schemas.microsoft.com/office/powerpoint/2010/main" val="3057311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კლასიფიკაცია</a:t>
            </a: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buNone/>
            </a:pPr>
            <a:endParaRPr lang="cs-CZ" dirty="0"/>
          </a:p>
          <a:p>
            <a:endParaRPr lang="cs-CZ" dirty="0"/>
          </a:p>
        </p:txBody>
      </p:sp>
      <p:sp>
        <p:nvSpPr>
          <p:cNvPr id="4" name="TextovéPole 3"/>
          <p:cNvSpPr txBox="1"/>
          <p:nvPr/>
        </p:nvSpPr>
        <p:spPr>
          <a:xfrm>
            <a:off x="3707904" y="1196752"/>
            <a:ext cx="1728192" cy="830997"/>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b="1" dirty="0" smtClean="0">
                <a:solidFill>
                  <a:srgbClr val="0070C0"/>
                </a:solidFill>
              </a:rPr>
              <a:t>კლასიფიკაცია</a:t>
            </a:r>
            <a:endParaRPr lang="cs-CZ" sz="2400" b="1" dirty="0">
              <a:solidFill>
                <a:srgbClr val="0070C0"/>
              </a:solidFill>
            </a:endParaRPr>
          </a:p>
        </p:txBody>
      </p:sp>
      <p:sp>
        <p:nvSpPr>
          <p:cNvPr id="7" name="TextovéPole 6"/>
          <p:cNvSpPr txBox="1"/>
          <p:nvPr/>
        </p:nvSpPr>
        <p:spPr>
          <a:xfrm>
            <a:off x="1331640" y="2348880"/>
            <a:ext cx="1728192" cy="830997"/>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b="1" dirty="0" smtClean="0">
                <a:solidFill>
                  <a:srgbClr val="0070C0"/>
                </a:solidFill>
              </a:rPr>
              <a:t>ნივთიერება</a:t>
            </a:r>
            <a:endParaRPr lang="cs-CZ" sz="2400" b="1" dirty="0">
              <a:solidFill>
                <a:srgbClr val="0070C0"/>
              </a:solidFill>
            </a:endParaRPr>
          </a:p>
        </p:txBody>
      </p:sp>
      <p:sp>
        <p:nvSpPr>
          <p:cNvPr id="8" name="TextovéPole 7"/>
          <p:cNvSpPr txBox="1"/>
          <p:nvPr/>
        </p:nvSpPr>
        <p:spPr>
          <a:xfrm>
            <a:off x="6084168" y="2348880"/>
            <a:ext cx="1728192"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b="1" dirty="0" smtClean="0">
                <a:solidFill>
                  <a:srgbClr val="0070C0"/>
                </a:solidFill>
              </a:rPr>
              <a:t>ნარევი</a:t>
            </a:r>
            <a:endParaRPr lang="cs-CZ" sz="2400" b="1" dirty="0">
              <a:solidFill>
                <a:srgbClr val="0070C0"/>
              </a:solidFill>
            </a:endParaRPr>
          </a:p>
        </p:txBody>
      </p:sp>
      <p:cxnSp>
        <p:nvCxnSpPr>
          <p:cNvPr id="10" name="Zakřivená spojnice 9"/>
          <p:cNvCxnSpPr>
            <a:stCxn id="4" idx="3"/>
            <a:endCxn id="8" idx="0"/>
          </p:cNvCxnSpPr>
          <p:nvPr/>
        </p:nvCxnSpPr>
        <p:spPr>
          <a:xfrm>
            <a:off x="5436096" y="1612251"/>
            <a:ext cx="1512168" cy="73662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Zakřivená spojnice 10"/>
          <p:cNvCxnSpPr>
            <a:stCxn id="4" idx="1"/>
            <a:endCxn id="7" idx="0"/>
          </p:cNvCxnSpPr>
          <p:nvPr/>
        </p:nvCxnSpPr>
        <p:spPr>
          <a:xfrm rot="10800000" flipV="1">
            <a:off x="2195736" y="1612250"/>
            <a:ext cx="1512168" cy="73662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603474" y="3540246"/>
            <a:ext cx="2339752" cy="70788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მთლიანი ნარევი ტესტირებულია</a:t>
            </a:r>
            <a:endParaRPr lang="cs-CZ" sz="2000" b="1" dirty="0">
              <a:solidFill>
                <a:srgbClr val="0070C0"/>
              </a:solidFill>
            </a:endParaRPr>
          </a:p>
        </p:txBody>
      </p:sp>
      <p:sp>
        <p:nvSpPr>
          <p:cNvPr id="16" name="TextovéPole 15"/>
          <p:cNvSpPr txBox="1"/>
          <p:nvPr/>
        </p:nvSpPr>
        <p:spPr>
          <a:xfrm>
            <a:off x="3546140" y="3528015"/>
            <a:ext cx="2448272" cy="70788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ექსტრაპოლაციის პრინციპი</a:t>
            </a:r>
            <a:r>
              <a:rPr lang="cs-CZ" sz="2000" b="1" dirty="0" smtClean="0">
                <a:solidFill>
                  <a:srgbClr val="0070C0"/>
                </a:solidFill>
              </a:rPr>
              <a:t> </a:t>
            </a:r>
            <a:endParaRPr lang="cs-CZ" sz="2000" b="1" dirty="0">
              <a:solidFill>
                <a:srgbClr val="0070C0"/>
              </a:solidFill>
            </a:endParaRPr>
          </a:p>
        </p:txBody>
      </p:sp>
      <p:cxnSp>
        <p:nvCxnSpPr>
          <p:cNvPr id="17" name="Zakřivená spojnice 16"/>
          <p:cNvCxnSpPr>
            <a:stCxn id="8" idx="2"/>
            <a:endCxn id="16" idx="0"/>
          </p:cNvCxnSpPr>
          <p:nvPr/>
        </p:nvCxnSpPr>
        <p:spPr>
          <a:xfrm rot="5400000">
            <a:off x="5500535" y="2080286"/>
            <a:ext cx="717470" cy="2177988"/>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8" idx="2"/>
            <a:endCxn id="15" idx="0"/>
          </p:cNvCxnSpPr>
          <p:nvPr/>
        </p:nvCxnSpPr>
        <p:spPr>
          <a:xfrm rot="5400000">
            <a:off x="3995957" y="587938"/>
            <a:ext cx="729701" cy="5174914"/>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Zakřivená spojnice 22"/>
          <p:cNvCxnSpPr>
            <a:stCxn id="15" idx="2"/>
            <a:endCxn id="26" idx="0"/>
          </p:cNvCxnSpPr>
          <p:nvPr/>
        </p:nvCxnSpPr>
        <p:spPr>
          <a:xfrm rot="16200000" flipH="1">
            <a:off x="1309035" y="4712447"/>
            <a:ext cx="929956" cy="132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604800" y="5178088"/>
            <a:ext cx="2339752" cy="1015663"/>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a:solidFill>
                  <a:srgbClr val="0070C0"/>
                </a:solidFill>
              </a:rPr>
              <a:t>კლასიფიცირება </a:t>
            </a:r>
            <a:r>
              <a:rPr lang="ka-GE" sz="2000" b="1" dirty="0" smtClean="0">
                <a:solidFill>
                  <a:srgbClr val="0070C0"/>
                </a:solidFill>
              </a:rPr>
              <a:t>ტესტის შედეგის მიხედვით</a:t>
            </a:r>
            <a:endParaRPr lang="cs-CZ" sz="2000" b="1" dirty="0">
              <a:solidFill>
                <a:srgbClr val="0070C0"/>
              </a:solidFill>
            </a:endParaRPr>
          </a:p>
        </p:txBody>
      </p:sp>
      <p:cxnSp>
        <p:nvCxnSpPr>
          <p:cNvPr id="27" name="Zakřivená spojnice 26"/>
          <p:cNvCxnSpPr>
            <a:stCxn id="8" idx="2"/>
            <a:endCxn id="35" idx="0"/>
          </p:cNvCxnSpPr>
          <p:nvPr/>
        </p:nvCxnSpPr>
        <p:spPr>
          <a:xfrm rot="16200000" flipH="1">
            <a:off x="6912860" y="2845949"/>
            <a:ext cx="736628" cy="665820"/>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Zakřivená spojnice 32"/>
          <p:cNvCxnSpPr>
            <a:stCxn id="16" idx="2"/>
            <a:endCxn id="34" idx="0"/>
          </p:cNvCxnSpPr>
          <p:nvPr/>
        </p:nvCxnSpPr>
        <p:spPr>
          <a:xfrm rot="5400000">
            <a:off x="4295796" y="4709981"/>
            <a:ext cx="948561" cy="400"/>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3600000" y="5184462"/>
            <a:ext cx="2339752" cy="1631216"/>
          </a:xfrm>
          <a:prstGeom prst="rect">
            <a:avLst/>
          </a:prstGeom>
          <a:ln w="28575">
            <a:solidFill>
              <a:srgbClr val="0070C0">
                <a:alpha val="99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a:solidFill>
                  <a:srgbClr val="0070C0"/>
                </a:solidFill>
              </a:rPr>
              <a:t>კლასიფიცირება </a:t>
            </a:r>
            <a:r>
              <a:rPr lang="ka-GE" sz="2000" b="1" dirty="0" smtClean="0">
                <a:solidFill>
                  <a:srgbClr val="0070C0"/>
                </a:solidFill>
              </a:rPr>
              <a:t>ტესტირებული ნარევის მსგავსების მიხედვით</a:t>
            </a:r>
            <a:endParaRPr lang="cs-CZ" sz="2000" b="1" dirty="0">
              <a:solidFill>
                <a:srgbClr val="0070C0"/>
              </a:solidFill>
            </a:endParaRPr>
          </a:p>
        </p:txBody>
      </p:sp>
      <p:sp>
        <p:nvSpPr>
          <p:cNvPr id="35" name="TextovéPole 34"/>
          <p:cNvSpPr txBox="1"/>
          <p:nvPr/>
        </p:nvSpPr>
        <p:spPr>
          <a:xfrm>
            <a:off x="6444208" y="3547173"/>
            <a:ext cx="2339752" cy="1323439"/>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კლასიფიცირება ნარევის კომპონენტების მიხედვით</a:t>
            </a:r>
            <a:endParaRPr lang="cs-CZ" sz="2000" b="1" dirty="0">
              <a:solidFill>
                <a:srgbClr val="0070C0"/>
              </a:solidFill>
            </a:endParaRPr>
          </a:p>
        </p:txBody>
      </p:sp>
      <p:cxnSp>
        <p:nvCxnSpPr>
          <p:cNvPr id="32" name="Zakřivená spojnice 31"/>
          <p:cNvCxnSpPr>
            <a:stCxn id="35" idx="2"/>
            <a:endCxn id="36" idx="0"/>
          </p:cNvCxnSpPr>
          <p:nvPr/>
        </p:nvCxnSpPr>
        <p:spPr>
          <a:xfrm rot="5400000">
            <a:off x="7456705" y="5027783"/>
            <a:ext cx="314551" cy="208"/>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6444000" y="5185163"/>
            <a:ext cx="2339752" cy="707886"/>
          </a:xfrm>
          <a:prstGeom prst="rect">
            <a:avLst/>
          </a:prstGeom>
          <a:ln w="28575">
            <a:solidFill>
              <a:srgbClr val="0070C0">
                <a:alpha val="99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კონცენტრაციის ლიმიტები და ა.შ.</a:t>
            </a:r>
            <a:endParaRPr lang="cs-CZ" sz="2000" b="1" dirty="0">
              <a:solidFill>
                <a:srgbClr val="0070C0"/>
              </a:solidFill>
            </a:endParaRPr>
          </a:p>
        </p:txBody>
      </p:sp>
    </p:spTree>
    <p:extLst>
      <p:ext uri="{BB962C8B-B14F-4D97-AF65-F5344CB8AC3E}">
        <p14:creationId xmlns:p14="http://schemas.microsoft.com/office/powerpoint/2010/main" val="237491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up)">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up)">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26" grpId="0" animBg="1"/>
      <p:bldP spid="34"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ნარევების კლასიფიკაცია</a:t>
            </a:r>
            <a:endParaRPr lang="cs-CZ" dirty="0"/>
          </a:p>
        </p:txBody>
      </p:sp>
      <p:sp>
        <p:nvSpPr>
          <p:cNvPr id="3" name="Zástupný symbol pro obsah 2"/>
          <p:cNvSpPr>
            <a:spLocks noGrp="1"/>
          </p:cNvSpPr>
          <p:nvPr>
            <p:ph idx="1"/>
          </p:nvPr>
        </p:nvSpPr>
        <p:spPr/>
        <p:txBody>
          <a:bodyPr>
            <a:normAutofit/>
          </a:bodyPr>
          <a:lstStyle/>
          <a:p>
            <a:pPr marL="0" indent="0">
              <a:spcBef>
                <a:spcPts val="0"/>
              </a:spcBef>
              <a:spcAft>
                <a:spcPts val="300"/>
              </a:spcAft>
              <a:buNone/>
            </a:pPr>
            <a:r>
              <a:rPr lang="cs-CZ" dirty="0" err="1" smtClean="0"/>
              <a:t>hexafluoro-phosphoric</a:t>
            </a:r>
            <a:r>
              <a:rPr lang="cs-CZ" dirty="0" smtClean="0"/>
              <a:t> acid</a:t>
            </a:r>
            <a:r>
              <a:rPr lang="ka-GE" dirty="0" smtClean="0"/>
              <a:t> </a:t>
            </a:r>
            <a:r>
              <a:rPr lang="ka-GE" sz="1800" dirty="0" smtClean="0"/>
              <a:t>მჟავას წყალხსნარი </a:t>
            </a:r>
            <a:endParaRPr lang="cs-CZ" sz="1800" dirty="0"/>
          </a:p>
          <a:p>
            <a:pPr marL="0" indent="0">
              <a:spcBef>
                <a:spcPts val="0"/>
              </a:spcBef>
              <a:spcAft>
                <a:spcPts val="300"/>
              </a:spcAft>
              <a:buNone/>
            </a:pPr>
            <a:endParaRPr lang="cs-CZ" dirty="0" smtClean="0"/>
          </a:p>
          <a:p>
            <a:pPr marL="0" indent="0">
              <a:spcBef>
                <a:spcPts val="0"/>
              </a:spcBef>
              <a:spcAft>
                <a:spcPts val="300"/>
              </a:spcAft>
              <a:buNone/>
            </a:pPr>
            <a:endParaRPr lang="cs-CZ" dirty="0"/>
          </a:p>
          <a:p>
            <a:pPr marL="0" indent="0">
              <a:spcBef>
                <a:spcPts val="0"/>
              </a:spcBef>
              <a:spcAft>
                <a:spcPts val="300"/>
              </a:spcAft>
              <a:buNone/>
            </a:pPr>
            <a:endParaRPr lang="cs-CZ" dirty="0" smtClean="0"/>
          </a:p>
          <a:p>
            <a:pPr>
              <a:spcBef>
                <a:spcPts val="0"/>
              </a:spcBef>
              <a:spcAft>
                <a:spcPts val="300"/>
              </a:spcAft>
              <a:buBlip>
                <a:blip r:embed="rId3"/>
              </a:buBlip>
            </a:pPr>
            <a:r>
              <a:rPr lang="ka-GE" dirty="0"/>
              <a:t>წყალხსნარი </a:t>
            </a:r>
            <a:r>
              <a:rPr lang="cs-CZ" dirty="0" smtClean="0"/>
              <a:t>50% </a:t>
            </a:r>
            <a:r>
              <a:rPr lang="ka-GE" dirty="0" smtClean="0"/>
              <a:t>ტესტირებულია</a:t>
            </a:r>
            <a:r>
              <a:rPr lang="cs-CZ" dirty="0" smtClean="0"/>
              <a:t> =</a:t>
            </a:r>
            <a:r>
              <a:rPr lang="en-US" dirty="0" smtClean="0"/>
              <a:t>&gt;</a:t>
            </a:r>
            <a:r>
              <a:rPr lang="cs-CZ" dirty="0" smtClean="0"/>
              <a:t> Skin </a:t>
            </a:r>
            <a:r>
              <a:rPr lang="cs-CZ" dirty="0" err="1" smtClean="0"/>
              <a:t>Corr</a:t>
            </a:r>
            <a:r>
              <a:rPr lang="cs-CZ" dirty="0" smtClean="0"/>
              <a:t>. 1B</a:t>
            </a:r>
            <a:r>
              <a:rPr lang="en-US" dirty="0" smtClean="0"/>
              <a:t>;</a:t>
            </a:r>
            <a:r>
              <a:rPr lang="cs-CZ" dirty="0" smtClean="0"/>
              <a:t> H314</a:t>
            </a:r>
          </a:p>
          <a:p>
            <a:pPr marL="0" indent="0">
              <a:spcBef>
                <a:spcPts val="0"/>
              </a:spcBef>
              <a:spcAft>
                <a:spcPts val="300"/>
              </a:spcAft>
              <a:buNone/>
            </a:pPr>
            <a:endParaRPr lang="cs-CZ" dirty="0" smtClean="0"/>
          </a:p>
          <a:p>
            <a:pPr>
              <a:spcBef>
                <a:spcPts val="0"/>
              </a:spcBef>
              <a:spcAft>
                <a:spcPts val="300"/>
              </a:spcAft>
              <a:buBlip>
                <a:blip r:embed="rId3"/>
              </a:buBlip>
            </a:pPr>
            <a:r>
              <a:rPr lang="ka-GE" dirty="0" smtClean="0"/>
              <a:t>წყალხსნარის კონცენტრაცია </a:t>
            </a:r>
            <a:r>
              <a:rPr lang="cs-CZ" dirty="0" smtClean="0"/>
              <a:t>40 %</a:t>
            </a:r>
          </a:p>
          <a:p>
            <a:pPr marL="0" indent="0">
              <a:spcBef>
                <a:spcPts val="0"/>
              </a:spcBef>
              <a:spcAft>
                <a:spcPts val="300"/>
              </a:spcAft>
              <a:buNone/>
            </a:pPr>
            <a:endParaRPr lang="cs-CZ" dirty="0" smtClean="0"/>
          </a:p>
          <a:p>
            <a:pPr>
              <a:spcBef>
                <a:spcPts val="0"/>
              </a:spcBef>
              <a:spcAft>
                <a:spcPts val="300"/>
              </a:spcAft>
              <a:buBlip>
                <a:blip r:embed="rId3"/>
              </a:buBlip>
            </a:pPr>
            <a:r>
              <a:rPr lang="ka-GE" dirty="0" smtClean="0"/>
              <a:t>კლასიფიკაცირების შესაძლებლობა</a:t>
            </a:r>
            <a:endParaRPr lang="cs-CZ" dirty="0"/>
          </a:p>
          <a:p>
            <a:pPr marL="720000">
              <a:spcBef>
                <a:spcPts val="0"/>
              </a:spcBef>
              <a:spcAft>
                <a:spcPts val="300"/>
              </a:spcAft>
              <a:buBlip>
                <a:blip r:embed="rId3"/>
              </a:buBlip>
            </a:pPr>
            <a:r>
              <a:rPr lang="ka-GE" dirty="0" smtClean="0"/>
              <a:t>თავიდან ჩატარდეს ტესტი</a:t>
            </a:r>
            <a:endParaRPr lang="cs-CZ" dirty="0" smtClean="0"/>
          </a:p>
          <a:p>
            <a:pPr marL="720000">
              <a:spcBef>
                <a:spcPts val="0"/>
              </a:spcBef>
              <a:spcAft>
                <a:spcPts val="300"/>
              </a:spcAft>
              <a:buBlip>
                <a:blip r:embed="rId3"/>
              </a:buBlip>
            </a:pPr>
            <a:r>
              <a:rPr lang="ka-GE" dirty="0" smtClean="0"/>
              <a:t>მიიღოს უფრო მეტად </a:t>
            </a:r>
            <a:r>
              <a:rPr lang="ka-GE" dirty="0"/>
              <a:t>კონცენტრირებული </a:t>
            </a:r>
            <a:r>
              <a:rPr lang="ka-GE" dirty="0" smtClean="0"/>
              <a:t>წყალხსნარის კლასიფიკაცია</a:t>
            </a:r>
            <a:endParaRPr lang="cs-CZ" dirty="0" smtClean="0"/>
          </a:p>
          <a:p>
            <a:pPr marL="0" indent="0">
              <a:spcBef>
                <a:spcPts val="0"/>
              </a:spcBef>
              <a:spcAft>
                <a:spcPts val="300"/>
              </a:spcAft>
              <a:buNone/>
            </a:pPr>
            <a:endParaRPr lang="cs-CZ" dirty="0"/>
          </a:p>
          <a:p>
            <a:pPr marL="0" indent="0">
              <a:spcBef>
                <a:spcPts val="0"/>
              </a:spcBef>
              <a:spcAft>
                <a:spcPts val="300"/>
              </a:spcAft>
              <a:buNone/>
            </a:pPr>
            <a:endParaRPr lang="cs-CZ" dirty="0"/>
          </a:p>
        </p:txBody>
      </p:sp>
      <p:pic>
        <p:nvPicPr>
          <p:cNvPr id="8" name="obrázek 787"/>
          <p:cNvPicPr>
            <a:picLocks noChangeAspect="1"/>
          </p:cNvPicPr>
          <p:nvPr/>
        </p:nvPicPr>
        <p:blipFill>
          <a:blip r:embed="rId4" cstate="print"/>
          <a:srcRect/>
          <a:stretch>
            <a:fillRect/>
          </a:stretch>
        </p:blipFill>
        <p:spPr bwMode="auto">
          <a:xfrm>
            <a:off x="6228184" y="1484784"/>
            <a:ext cx="1784753" cy="1440000"/>
          </a:xfrm>
          <a:prstGeom prst="rect">
            <a:avLst/>
          </a:prstGeom>
          <a:noFill/>
          <a:ln w="9525">
            <a:noFill/>
            <a:miter lim="800000"/>
            <a:headEnd/>
            <a:tailEnd/>
          </a:ln>
        </p:spPr>
      </p:pic>
    </p:spTree>
    <p:extLst>
      <p:ext uri="{BB962C8B-B14F-4D97-AF65-F5344CB8AC3E}">
        <p14:creationId xmlns:p14="http://schemas.microsoft.com/office/powerpoint/2010/main" val="17059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left)">
                                      <p:cBhvr>
                                        <p:cTn id="22" dur="500"/>
                                        <p:tgtEl>
                                          <p:spTgt spid="3">
                                            <p:txEl>
                                              <p:pRg st="8" end="8"/>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wipe(left)">
                                      <p:cBhvr>
                                        <p:cTn id="26" dur="500"/>
                                        <p:tgtEl>
                                          <p:spTgt spid="3">
                                            <p:txEl>
                                              <p:pRg st="9" end="9"/>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wipe(left)">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კლასიფიკაცია</a:t>
            </a: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buNone/>
            </a:pPr>
            <a:endParaRPr lang="cs-CZ" dirty="0"/>
          </a:p>
          <a:p>
            <a:endParaRPr lang="cs-CZ" dirty="0"/>
          </a:p>
        </p:txBody>
      </p:sp>
      <p:sp>
        <p:nvSpPr>
          <p:cNvPr id="4" name="TextovéPole 3"/>
          <p:cNvSpPr txBox="1"/>
          <p:nvPr/>
        </p:nvSpPr>
        <p:spPr>
          <a:xfrm>
            <a:off x="3707904" y="1196752"/>
            <a:ext cx="1728192" cy="369332"/>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b="1" dirty="0" smtClean="0">
                <a:solidFill>
                  <a:srgbClr val="0070C0"/>
                </a:solidFill>
              </a:rPr>
              <a:t>კლასიფიკაცია</a:t>
            </a:r>
            <a:endParaRPr lang="cs-CZ" b="1" dirty="0">
              <a:solidFill>
                <a:srgbClr val="0070C0"/>
              </a:solidFill>
            </a:endParaRPr>
          </a:p>
        </p:txBody>
      </p:sp>
      <p:sp>
        <p:nvSpPr>
          <p:cNvPr id="7" name="TextovéPole 6"/>
          <p:cNvSpPr txBox="1"/>
          <p:nvPr/>
        </p:nvSpPr>
        <p:spPr>
          <a:xfrm>
            <a:off x="1331640" y="2348880"/>
            <a:ext cx="1728192" cy="400110"/>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ნივთიერება</a:t>
            </a:r>
            <a:endParaRPr lang="cs-CZ" sz="2000" b="1" dirty="0">
              <a:solidFill>
                <a:srgbClr val="0070C0"/>
              </a:solidFill>
            </a:endParaRPr>
          </a:p>
        </p:txBody>
      </p:sp>
      <p:sp>
        <p:nvSpPr>
          <p:cNvPr id="8" name="TextovéPole 7"/>
          <p:cNvSpPr txBox="1"/>
          <p:nvPr/>
        </p:nvSpPr>
        <p:spPr>
          <a:xfrm>
            <a:off x="6084168" y="2348880"/>
            <a:ext cx="1728192"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b="1" dirty="0" smtClean="0">
                <a:solidFill>
                  <a:srgbClr val="0070C0"/>
                </a:solidFill>
              </a:rPr>
              <a:t>ნარევი</a:t>
            </a:r>
            <a:endParaRPr lang="cs-CZ" sz="2400" b="1" dirty="0">
              <a:solidFill>
                <a:srgbClr val="0070C0"/>
              </a:solidFill>
            </a:endParaRPr>
          </a:p>
        </p:txBody>
      </p:sp>
      <p:cxnSp>
        <p:nvCxnSpPr>
          <p:cNvPr id="10" name="Zakřivená spojnice 9"/>
          <p:cNvCxnSpPr>
            <a:stCxn id="4" idx="3"/>
            <a:endCxn id="8" idx="0"/>
          </p:cNvCxnSpPr>
          <p:nvPr/>
        </p:nvCxnSpPr>
        <p:spPr>
          <a:xfrm>
            <a:off x="5436096" y="1381418"/>
            <a:ext cx="1512168" cy="967462"/>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Zakřivená spojnice 10"/>
          <p:cNvCxnSpPr>
            <a:stCxn id="4" idx="1"/>
            <a:endCxn id="7" idx="0"/>
          </p:cNvCxnSpPr>
          <p:nvPr/>
        </p:nvCxnSpPr>
        <p:spPr>
          <a:xfrm rot="10800000" flipV="1">
            <a:off x="2195736" y="1381418"/>
            <a:ext cx="1512168" cy="967462"/>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603474" y="3540246"/>
            <a:ext cx="2339752" cy="70788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მთლიანი ნარევი ტესტირებულია</a:t>
            </a:r>
            <a:endParaRPr lang="cs-CZ" sz="2000" b="1" dirty="0">
              <a:solidFill>
                <a:srgbClr val="0070C0"/>
              </a:solidFill>
            </a:endParaRPr>
          </a:p>
        </p:txBody>
      </p:sp>
      <p:sp>
        <p:nvSpPr>
          <p:cNvPr id="16" name="TextovéPole 15"/>
          <p:cNvSpPr txBox="1"/>
          <p:nvPr/>
        </p:nvSpPr>
        <p:spPr>
          <a:xfrm>
            <a:off x="3546140" y="3528015"/>
            <a:ext cx="2448272" cy="70788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ექსტრაპოლაციის პრინციპი</a:t>
            </a:r>
            <a:r>
              <a:rPr lang="cs-CZ" sz="2000" b="1" dirty="0" smtClean="0">
                <a:solidFill>
                  <a:srgbClr val="0070C0"/>
                </a:solidFill>
              </a:rPr>
              <a:t> </a:t>
            </a:r>
            <a:endParaRPr lang="cs-CZ" sz="2000" b="1" dirty="0">
              <a:solidFill>
                <a:srgbClr val="0070C0"/>
              </a:solidFill>
            </a:endParaRPr>
          </a:p>
        </p:txBody>
      </p:sp>
      <p:cxnSp>
        <p:nvCxnSpPr>
          <p:cNvPr id="17" name="Zakřivená spojnice 16"/>
          <p:cNvCxnSpPr>
            <a:stCxn id="8" idx="2"/>
            <a:endCxn id="16" idx="0"/>
          </p:cNvCxnSpPr>
          <p:nvPr/>
        </p:nvCxnSpPr>
        <p:spPr>
          <a:xfrm rot="5400000">
            <a:off x="5500535" y="2080286"/>
            <a:ext cx="717470" cy="2177988"/>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8" idx="2"/>
            <a:endCxn id="15" idx="0"/>
          </p:cNvCxnSpPr>
          <p:nvPr/>
        </p:nvCxnSpPr>
        <p:spPr>
          <a:xfrm rot="5400000">
            <a:off x="3995957" y="587938"/>
            <a:ext cx="729701" cy="5174914"/>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Zakřivená spojnice 22"/>
          <p:cNvCxnSpPr>
            <a:stCxn id="15" idx="2"/>
            <a:endCxn id="26" idx="0"/>
          </p:cNvCxnSpPr>
          <p:nvPr/>
        </p:nvCxnSpPr>
        <p:spPr>
          <a:xfrm rot="16200000" flipH="1">
            <a:off x="1309035" y="4712447"/>
            <a:ext cx="929956" cy="132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604800" y="5178088"/>
            <a:ext cx="2339752" cy="1015663"/>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a:solidFill>
                  <a:srgbClr val="0070C0"/>
                </a:solidFill>
              </a:rPr>
              <a:t>კლასიფიცირება </a:t>
            </a:r>
            <a:r>
              <a:rPr lang="ka-GE" sz="2000" b="1" dirty="0" smtClean="0">
                <a:solidFill>
                  <a:srgbClr val="0070C0"/>
                </a:solidFill>
              </a:rPr>
              <a:t>ტესტის შედეგის მიხედვით</a:t>
            </a:r>
            <a:endParaRPr lang="cs-CZ" sz="2000" b="1" dirty="0">
              <a:solidFill>
                <a:srgbClr val="0070C0"/>
              </a:solidFill>
            </a:endParaRPr>
          </a:p>
        </p:txBody>
      </p:sp>
      <p:cxnSp>
        <p:nvCxnSpPr>
          <p:cNvPr id="27" name="Zakřivená spojnice 26"/>
          <p:cNvCxnSpPr>
            <a:stCxn id="8" idx="2"/>
            <a:endCxn id="35" idx="0"/>
          </p:cNvCxnSpPr>
          <p:nvPr/>
        </p:nvCxnSpPr>
        <p:spPr>
          <a:xfrm rot="16200000" flipH="1">
            <a:off x="6912860" y="2845949"/>
            <a:ext cx="736628" cy="665820"/>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Zakřivená spojnice 32"/>
          <p:cNvCxnSpPr>
            <a:stCxn id="16" idx="2"/>
            <a:endCxn id="34" idx="0"/>
          </p:cNvCxnSpPr>
          <p:nvPr/>
        </p:nvCxnSpPr>
        <p:spPr>
          <a:xfrm rot="5400000">
            <a:off x="4295796" y="4709981"/>
            <a:ext cx="948561" cy="400"/>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3600000" y="5184462"/>
            <a:ext cx="2339752" cy="1631216"/>
          </a:xfrm>
          <a:prstGeom prst="rect">
            <a:avLst/>
          </a:prstGeom>
          <a:ln w="28575">
            <a:solidFill>
              <a:srgbClr val="0070C0">
                <a:alpha val="99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a:solidFill>
                  <a:srgbClr val="0070C0"/>
                </a:solidFill>
              </a:rPr>
              <a:t>კლასიფიცირება </a:t>
            </a:r>
            <a:r>
              <a:rPr lang="ka-GE" sz="2000" b="1" dirty="0" smtClean="0">
                <a:solidFill>
                  <a:srgbClr val="0070C0"/>
                </a:solidFill>
              </a:rPr>
              <a:t>ტესტირებული ნარევის მსგავსების მიხედვით</a:t>
            </a:r>
            <a:endParaRPr lang="cs-CZ" sz="2000" b="1" dirty="0">
              <a:solidFill>
                <a:srgbClr val="0070C0"/>
              </a:solidFill>
            </a:endParaRPr>
          </a:p>
        </p:txBody>
      </p:sp>
      <p:sp>
        <p:nvSpPr>
          <p:cNvPr id="35" name="TextovéPole 34"/>
          <p:cNvSpPr txBox="1"/>
          <p:nvPr/>
        </p:nvSpPr>
        <p:spPr>
          <a:xfrm>
            <a:off x="6444208" y="3547173"/>
            <a:ext cx="2339752" cy="1323439"/>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კლასიფიცირება ნარევის კომპონენტების მიხედვით</a:t>
            </a:r>
            <a:endParaRPr lang="cs-CZ" sz="2000" b="1" dirty="0">
              <a:solidFill>
                <a:srgbClr val="0070C0"/>
              </a:solidFill>
            </a:endParaRPr>
          </a:p>
        </p:txBody>
      </p:sp>
      <p:cxnSp>
        <p:nvCxnSpPr>
          <p:cNvPr id="32" name="Zakřivená spojnice 31"/>
          <p:cNvCxnSpPr>
            <a:stCxn id="35" idx="2"/>
            <a:endCxn id="36" idx="0"/>
          </p:cNvCxnSpPr>
          <p:nvPr/>
        </p:nvCxnSpPr>
        <p:spPr>
          <a:xfrm rot="5400000">
            <a:off x="7456705" y="5027783"/>
            <a:ext cx="314551" cy="208"/>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6444000" y="5185163"/>
            <a:ext cx="2339752" cy="707886"/>
          </a:xfrm>
          <a:prstGeom prst="rect">
            <a:avLst/>
          </a:prstGeom>
          <a:ln w="28575">
            <a:solidFill>
              <a:srgbClr val="0070C0">
                <a:alpha val="99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b="1" dirty="0" smtClean="0">
                <a:solidFill>
                  <a:srgbClr val="0070C0"/>
                </a:solidFill>
              </a:rPr>
              <a:t>კონცენტრაციის ლიმიტები და ა.შ.</a:t>
            </a:r>
            <a:endParaRPr lang="cs-CZ" sz="2000" b="1" dirty="0">
              <a:solidFill>
                <a:srgbClr val="0070C0"/>
              </a:solidFill>
            </a:endParaRPr>
          </a:p>
        </p:txBody>
      </p:sp>
    </p:spTree>
    <p:extLst>
      <p:ext uri="{BB962C8B-B14F-4D97-AF65-F5344CB8AC3E}">
        <p14:creationId xmlns:p14="http://schemas.microsoft.com/office/powerpoint/2010/main" val="394354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up)">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up)">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26" grpId="0" animBg="1"/>
      <p:bldP spid="34"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ნარევის კლასფიკაცია</a:t>
            </a:r>
            <a:endParaRPr lang="cs-CZ" dirty="0"/>
          </a:p>
        </p:txBody>
      </p:sp>
      <p:sp>
        <p:nvSpPr>
          <p:cNvPr id="3" name="Zástupný symbol pro obsah 2"/>
          <p:cNvSpPr>
            <a:spLocks noGrp="1"/>
          </p:cNvSpPr>
          <p:nvPr>
            <p:ph idx="1"/>
          </p:nvPr>
        </p:nvSpPr>
        <p:spPr/>
        <p:txBody>
          <a:bodyPr>
            <a:normAutofit/>
          </a:bodyPr>
          <a:lstStyle/>
          <a:p>
            <a:pPr marL="0" indent="0">
              <a:spcBef>
                <a:spcPts val="0"/>
              </a:spcBef>
              <a:spcAft>
                <a:spcPts val="300"/>
              </a:spcAft>
              <a:buNone/>
            </a:pPr>
            <a:r>
              <a:rPr lang="ka-GE" dirty="0" smtClean="0"/>
              <a:t>3</a:t>
            </a:r>
            <a:r>
              <a:rPr lang="ka-GE" dirty="0"/>
              <a:t>% </a:t>
            </a:r>
            <a:r>
              <a:rPr lang="ka-GE" dirty="0" smtClean="0"/>
              <a:t>ნატრიუმის </a:t>
            </a:r>
            <a:r>
              <a:rPr lang="ka-GE" dirty="0"/>
              <a:t>ჰიდროქსიდის </a:t>
            </a:r>
            <a:r>
              <a:rPr lang="ka-GE" dirty="0" smtClean="0"/>
              <a:t>წყალხსნარი</a:t>
            </a:r>
            <a:endParaRPr lang="cs-CZ" dirty="0" smtClean="0"/>
          </a:p>
          <a:p>
            <a:pPr marL="0" indent="0">
              <a:spcBef>
                <a:spcPts val="0"/>
              </a:spcBef>
              <a:spcAft>
                <a:spcPts val="300"/>
              </a:spcAft>
              <a:buNone/>
            </a:pPr>
            <a:endParaRPr lang="cs-CZ" sz="1000" dirty="0"/>
          </a:p>
          <a:p>
            <a:pPr>
              <a:spcBef>
                <a:spcPts val="600"/>
              </a:spcBef>
              <a:spcAft>
                <a:spcPts val="300"/>
              </a:spcAft>
              <a:buBlip>
                <a:blip r:embed="rId3"/>
              </a:buBlip>
            </a:pPr>
            <a:r>
              <a:rPr lang="ka-GE" dirty="0"/>
              <a:t>სუფთა ნატრიუმის ჰიდროქსიდის </a:t>
            </a:r>
            <a:r>
              <a:rPr lang="ka-GE" dirty="0" smtClean="0"/>
              <a:t>კლასიფიკაცია</a:t>
            </a:r>
            <a:endParaRPr lang="cs-CZ" dirty="0" smtClean="0"/>
          </a:p>
          <a:p>
            <a:pPr>
              <a:spcBef>
                <a:spcPts val="600"/>
              </a:spcBef>
              <a:spcAft>
                <a:spcPts val="300"/>
              </a:spcAft>
              <a:buBlip>
                <a:blip r:embed="rId3"/>
              </a:buBlip>
            </a:pPr>
            <a:r>
              <a:rPr lang="cs-CZ" b="1" dirty="0"/>
              <a:t>Skin </a:t>
            </a:r>
            <a:r>
              <a:rPr lang="cs-CZ" b="1" dirty="0" err="1"/>
              <a:t>Corr</a:t>
            </a:r>
            <a:r>
              <a:rPr lang="cs-CZ" b="1" dirty="0"/>
              <a:t>. 1A; </a:t>
            </a:r>
            <a:r>
              <a:rPr lang="cs-CZ" b="1" dirty="0" smtClean="0"/>
              <a:t>H314</a:t>
            </a:r>
            <a:r>
              <a:rPr lang="ka-GE" b="1" dirty="0" smtClean="0"/>
              <a:t> - კანის დამწვ.</a:t>
            </a:r>
            <a:r>
              <a:rPr lang="cs-CZ" b="1" dirty="0"/>
              <a:t> 1A; H314 </a:t>
            </a:r>
            <a:endParaRPr lang="cs-CZ" b="1" dirty="0" smtClean="0"/>
          </a:p>
          <a:p>
            <a:pPr>
              <a:spcBef>
                <a:spcPts val="0"/>
              </a:spcBef>
              <a:spcAft>
                <a:spcPts val="300"/>
              </a:spcAft>
              <a:buBlip>
                <a:blip r:embed="rId3"/>
              </a:buBlip>
            </a:pPr>
            <a:endParaRPr lang="cs-CZ" sz="1000" dirty="0" smtClean="0"/>
          </a:p>
          <a:p>
            <a:pPr>
              <a:spcBef>
                <a:spcPts val="600"/>
              </a:spcBef>
              <a:spcAft>
                <a:spcPts val="300"/>
              </a:spcAft>
              <a:buBlip>
                <a:blip r:embed="rId3"/>
              </a:buBlip>
            </a:pPr>
            <a:r>
              <a:rPr lang="ka-GE" dirty="0" smtClean="0"/>
              <a:t>სპეციფიური საკონცენტრაციო ლიმიტები</a:t>
            </a:r>
            <a:endParaRPr lang="cs-CZ" dirty="0" smtClean="0"/>
          </a:p>
          <a:p>
            <a:pPr>
              <a:spcBef>
                <a:spcPts val="600"/>
              </a:spcBef>
              <a:spcAft>
                <a:spcPts val="300"/>
              </a:spcAft>
              <a:buBlip>
                <a:blip r:embed="rId3"/>
              </a:buBlip>
            </a:pPr>
            <a:r>
              <a:rPr lang="pt-BR" dirty="0" smtClean="0"/>
              <a:t>C </a:t>
            </a:r>
            <a:r>
              <a:rPr lang="pt-BR" dirty="0"/>
              <a:t>≥ 5 %: Skin Corr. 1A; </a:t>
            </a:r>
            <a:r>
              <a:rPr lang="pt-BR" dirty="0" smtClean="0"/>
              <a:t>H314</a:t>
            </a:r>
            <a:endParaRPr lang="cs-CZ" sz="1000" dirty="0"/>
          </a:p>
          <a:p>
            <a:pPr>
              <a:spcBef>
                <a:spcPts val="600"/>
              </a:spcBef>
              <a:spcAft>
                <a:spcPts val="300"/>
              </a:spcAft>
              <a:buBlip>
                <a:blip r:embed="rId3"/>
              </a:buBlip>
            </a:pPr>
            <a:r>
              <a:rPr lang="pt-BR" dirty="0" smtClean="0"/>
              <a:t>2 </a:t>
            </a:r>
            <a:r>
              <a:rPr lang="pt-BR" dirty="0"/>
              <a:t>% ≤ C &lt; 5 %: Skin Corr. 1B; </a:t>
            </a:r>
            <a:r>
              <a:rPr lang="pt-BR" dirty="0" smtClean="0"/>
              <a:t>H314</a:t>
            </a:r>
            <a:endParaRPr lang="cs-CZ" sz="1000" dirty="0"/>
          </a:p>
          <a:p>
            <a:pPr>
              <a:spcBef>
                <a:spcPts val="600"/>
              </a:spcBef>
              <a:spcAft>
                <a:spcPts val="300"/>
              </a:spcAft>
              <a:buBlip>
                <a:blip r:embed="rId3"/>
              </a:buBlip>
            </a:pPr>
            <a:r>
              <a:rPr lang="pt-BR" dirty="0" smtClean="0"/>
              <a:t>0,5 </a:t>
            </a:r>
            <a:r>
              <a:rPr lang="pt-BR" dirty="0"/>
              <a:t>% ≤ C &lt; 2 %: Skin Irrit. 2; </a:t>
            </a:r>
            <a:r>
              <a:rPr lang="pt-BR" dirty="0" smtClean="0"/>
              <a:t>H315</a:t>
            </a:r>
            <a:endParaRPr lang="cs-CZ" sz="1000" dirty="0"/>
          </a:p>
          <a:p>
            <a:pPr>
              <a:spcBef>
                <a:spcPts val="600"/>
              </a:spcBef>
              <a:spcAft>
                <a:spcPts val="300"/>
              </a:spcAft>
              <a:buBlip>
                <a:blip r:embed="rId3"/>
              </a:buBlip>
            </a:pPr>
            <a:r>
              <a:rPr lang="pt-BR" dirty="0" smtClean="0"/>
              <a:t>0,5 </a:t>
            </a:r>
            <a:r>
              <a:rPr lang="pt-BR" dirty="0"/>
              <a:t>% ≤ C &lt; 2 %: Eye Irrit. 2; H319</a:t>
            </a:r>
            <a:endParaRPr lang="cs-CZ" dirty="0"/>
          </a:p>
          <a:p>
            <a:pPr>
              <a:spcBef>
                <a:spcPts val="0"/>
              </a:spcBef>
              <a:spcAft>
                <a:spcPts val="300"/>
              </a:spcAft>
              <a:buBlip>
                <a:blip r:embed="rId3"/>
              </a:buBlip>
            </a:pPr>
            <a:endParaRPr lang="cs-CZ" dirty="0" smtClean="0"/>
          </a:p>
          <a:p>
            <a:pPr>
              <a:spcBef>
                <a:spcPts val="0"/>
              </a:spcBef>
              <a:spcAft>
                <a:spcPts val="300"/>
              </a:spcAft>
              <a:buBlip>
                <a:blip r:embed="rId3"/>
              </a:buBlip>
            </a:pPr>
            <a:r>
              <a:rPr lang="ka-GE" dirty="0" smtClean="0"/>
              <a:t>საბოლოო კლასიფიკაცია</a:t>
            </a:r>
            <a:r>
              <a:rPr lang="cs-CZ" dirty="0" smtClean="0"/>
              <a:t> </a:t>
            </a:r>
            <a:r>
              <a:rPr lang="pt-BR" b="1" dirty="0">
                <a:solidFill>
                  <a:srgbClr val="FF0000"/>
                </a:solidFill>
              </a:rPr>
              <a:t>Skin Corr. 1B; H314</a:t>
            </a:r>
            <a:endParaRPr lang="cs-CZ" b="1" dirty="0">
              <a:solidFill>
                <a:srgbClr val="FF0000"/>
              </a:solidFill>
            </a:endParaRPr>
          </a:p>
          <a:p>
            <a:pPr marL="0" indent="0">
              <a:spcBef>
                <a:spcPts val="0"/>
              </a:spcBef>
              <a:spcAft>
                <a:spcPts val="300"/>
              </a:spcAft>
              <a:buNone/>
            </a:pPr>
            <a:endParaRPr lang="cs-CZ" dirty="0"/>
          </a:p>
        </p:txBody>
      </p:sp>
      <p:sp>
        <p:nvSpPr>
          <p:cNvPr id="4" name="Ovál 3"/>
          <p:cNvSpPr/>
          <p:nvPr/>
        </p:nvSpPr>
        <p:spPr>
          <a:xfrm>
            <a:off x="323528" y="3933056"/>
            <a:ext cx="5040560"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697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left)">
                                      <p:cBhvr>
                                        <p:cTn id="16" dur="500"/>
                                        <p:tgtEl>
                                          <p:spTgt spid="3">
                                            <p:txEl>
                                              <p:pRg st="5" end="5"/>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left)">
                                      <p:cBhvr>
                                        <p:cTn id="20" dur="500"/>
                                        <p:tgtEl>
                                          <p:spTgt spid="3">
                                            <p:txEl>
                                              <p:pRg st="6" end="6"/>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left)">
                                      <p:cBhvr>
                                        <p:cTn id="24" dur="500"/>
                                        <p:tgtEl>
                                          <p:spTgt spid="3">
                                            <p:txEl>
                                              <p:pRg st="7" end="7"/>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left)">
                                      <p:cBhvr>
                                        <p:cTn id="28" dur="500"/>
                                        <p:tgtEl>
                                          <p:spTgt spid="3">
                                            <p:txEl>
                                              <p:pRg st="8" end="8"/>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p:cTn id="4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ეტიკეტირება</a:t>
            </a: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lgn="ctr">
              <a:buNone/>
            </a:pPr>
            <a:r>
              <a:rPr lang="ka-GE" sz="2600" b="1" dirty="0" smtClean="0"/>
              <a:t>ინფორმაცია ეტიკეტზე</a:t>
            </a:r>
            <a:endParaRPr lang="cs-CZ" sz="2600" b="1" dirty="0" smtClean="0"/>
          </a:p>
          <a:p>
            <a:pPr marL="0" indent="0" algn="ctr">
              <a:buNone/>
            </a:pPr>
            <a:endParaRPr lang="cs-CZ" sz="1200" b="1" dirty="0" smtClean="0"/>
          </a:p>
          <a:p>
            <a:pPr>
              <a:buSzPct val="121000"/>
              <a:buBlip>
                <a:blip r:embed="rId3"/>
              </a:buBlip>
              <a:defRPr/>
            </a:pPr>
            <a:r>
              <a:rPr lang="ka-GE" sz="2800" dirty="0" smtClean="0"/>
              <a:t>გამაფრთხილებელი სიმბოლოები</a:t>
            </a:r>
          </a:p>
          <a:p>
            <a:pPr>
              <a:buSzPct val="121000"/>
              <a:buBlip>
                <a:blip r:embed="rId3"/>
              </a:buBlip>
              <a:defRPr/>
            </a:pPr>
            <a:r>
              <a:rPr lang="ka-GE" sz="2800" dirty="0" smtClean="0"/>
              <a:t>გამაფრთხილებელი სიტყვა</a:t>
            </a:r>
          </a:p>
          <a:p>
            <a:pPr>
              <a:buSzPct val="121000"/>
              <a:buBlip>
                <a:blip r:embed="rId3"/>
              </a:buBlip>
              <a:defRPr/>
            </a:pPr>
            <a:r>
              <a:rPr lang="ka-GE" sz="2800" dirty="0" smtClean="0"/>
              <a:t>ნივთიერება </a:t>
            </a:r>
            <a:r>
              <a:rPr lang="ka-GE" sz="2800" dirty="0"/>
              <a:t>- საიდენტიფიკაციო </a:t>
            </a:r>
            <a:r>
              <a:rPr lang="ka-GE" sz="2800" dirty="0" smtClean="0"/>
              <a:t>ნომერი</a:t>
            </a:r>
          </a:p>
          <a:p>
            <a:pPr>
              <a:buSzPct val="121000"/>
              <a:buBlip>
                <a:blip r:embed="rId3"/>
              </a:buBlip>
              <a:defRPr/>
            </a:pPr>
            <a:r>
              <a:rPr lang="ka-GE" sz="2800" dirty="0" smtClean="0"/>
              <a:t>ნარევი </a:t>
            </a:r>
            <a:r>
              <a:rPr lang="ka-GE" sz="2800" dirty="0"/>
              <a:t>- კომპონენტები </a:t>
            </a:r>
            <a:r>
              <a:rPr lang="ka-GE" sz="2800" dirty="0" smtClean="0"/>
              <a:t>უნდა იყოს მითითებული</a:t>
            </a:r>
          </a:p>
          <a:p>
            <a:pPr>
              <a:buSzPct val="121000"/>
              <a:buBlip>
                <a:blip r:embed="rId3"/>
              </a:buBlip>
              <a:defRPr/>
            </a:pPr>
            <a:r>
              <a:rPr lang="ka-GE" sz="2800" dirty="0" smtClean="0"/>
              <a:t>საშიშიროების სტანდარტული ფრაზები</a:t>
            </a:r>
          </a:p>
          <a:p>
            <a:pPr>
              <a:buSzPct val="121000"/>
              <a:buBlip>
                <a:blip r:embed="rId3"/>
              </a:buBlip>
              <a:defRPr/>
            </a:pPr>
            <a:r>
              <a:rPr lang="ka-GE" sz="2800" dirty="0" smtClean="0"/>
              <a:t>უსაფრთხო მოპყრობის რჩევები </a:t>
            </a:r>
            <a:endParaRPr lang="ka-GE" sz="2800" dirty="0"/>
          </a:p>
          <a:p>
            <a:pPr>
              <a:buSzPct val="121000"/>
              <a:buBlip>
                <a:blip r:embed="rId3"/>
              </a:buBlip>
              <a:defRPr/>
            </a:pPr>
            <a:r>
              <a:rPr lang="ka-GE" sz="2800" dirty="0" smtClean="0"/>
              <a:t>დამატებითი </a:t>
            </a:r>
            <a:r>
              <a:rPr lang="ka-GE" sz="2800" dirty="0"/>
              <a:t>ინფორმაცია ეტიკეტზე</a:t>
            </a:r>
          </a:p>
          <a:p>
            <a:pPr>
              <a:buSzPct val="121000"/>
              <a:buBlip>
                <a:blip r:embed="rId3"/>
              </a:buBlip>
              <a:defRPr/>
            </a:pPr>
            <a:endParaRPr lang="cs-CZ" sz="2600" dirty="0"/>
          </a:p>
          <a:p>
            <a:pPr marL="0" indent="0">
              <a:buNone/>
            </a:pPr>
            <a:endParaRPr lang="cs-CZ" b="1" dirty="0" smtClean="0"/>
          </a:p>
        </p:txBody>
      </p:sp>
    </p:spTree>
    <p:extLst>
      <p:ext uri="{BB962C8B-B14F-4D97-AF65-F5344CB8AC3E}">
        <p14:creationId xmlns:p14="http://schemas.microsoft.com/office/powerpoint/2010/main" val="370063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a:t>გამაფრთხილებელი ნიშნები</a:t>
            </a:r>
            <a:br>
              <a:rPr lang="ka-GE" dirty="0"/>
            </a:br>
            <a:endParaRPr lang="cs-CZ" dirty="0"/>
          </a:p>
        </p:txBody>
      </p:sp>
      <p:sp>
        <p:nvSpPr>
          <p:cNvPr id="3" name="Zástupný symbol pro obsah 2"/>
          <p:cNvSpPr>
            <a:spLocks noGrp="1"/>
          </p:cNvSpPr>
          <p:nvPr>
            <p:ph idx="1"/>
          </p:nvPr>
        </p:nvSpPr>
        <p:spPr/>
        <p:txBody>
          <a:bodyPr>
            <a:noAutofit/>
          </a:bodyPr>
          <a:lstStyle/>
          <a:p>
            <a:pPr marL="0" indent="0">
              <a:buNone/>
              <a:defRPr/>
            </a:pPr>
            <a:endParaRPr lang="cs-CZ" dirty="0"/>
          </a:p>
        </p:txBody>
      </p:sp>
      <p:pic>
        <p:nvPicPr>
          <p:cNvPr id="15" name="Obráze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132856"/>
            <a:ext cx="2884000" cy="2880000"/>
          </a:xfrm>
          <a:prstGeom prst="rect">
            <a:avLst/>
          </a:prstGeom>
        </p:spPr>
      </p:pic>
      <p:sp>
        <p:nvSpPr>
          <p:cNvPr id="17" name="Oválný bublinový popisek 16"/>
          <p:cNvSpPr/>
          <p:nvPr/>
        </p:nvSpPr>
        <p:spPr>
          <a:xfrm>
            <a:off x="5361916" y="1700808"/>
            <a:ext cx="3456384" cy="1296144"/>
          </a:xfrm>
          <a:prstGeom prst="wedgeEllipseCallout">
            <a:avLst>
              <a:gd name="adj1" fmla="val -85449"/>
              <a:gd name="adj2" fmla="val 93174"/>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tx1"/>
                </a:solidFill>
              </a:rPr>
              <a:t>შავი თეთრზე</a:t>
            </a:r>
            <a:endParaRPr lang="cs-CZ" b="1" dirty="0">
              <a:solidFill>
                <a:schemeClr val="tx1"/>
              </a:solidFill>
            </a:endParaRPr>
          </a:p>
        </p:txBody>
      </p:sp>
      <p:sp>
        <p:nvSpPr>
          <p:cNvPr id="18" name="Oválný bublinový popisek 17"/>
          <p:cNvSpPr/>
          <p:nvPr/>
        </p:nvSpPr>
        <p:spPr>
          <a:xfrm>
            <a:off x="4860032" y="4869160"/>
            <a:ext cx="4216894" cy="1296144"/>
          </a:xfrm>
          <a:prstGeom prst="wedgeEllipseCallout">
            <a:avLst>
              <a:gd name="adj1" fmla="val -41499"/>
              <a:gd name="adj2" fmla="val -13610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smtClean="0">
                <a:solidFill>
                  <a:schemeClr val="tx1"/>
                </a:solidFill>
              </a:rPr>
              <a:t>შავი ჩარჩო</a:t>
            </a:r>
            <a:r>
              <a:rPr lang="cs-CZ" sz="1600" b="1" dirty="0" smtClean="0">
                <a:solidFill>
                  <a:schemeClr val="tx1"/>
                </a:solidFill>
              </a:rPr>
              <a:t> - </a:t>
            </a:r>
            <a:r>
              <a:rPr lang="ka-GE" sz="1600" b="1" dirty="0" smtClean="0">
                <a:solidFill>
                  <a:schemeClr val="tx1"/>
                </a:solidFill>
              </a:rPr>
              <a:t>დაზუსტებ. ტიპი</a:t>
            </a:r>
            <a:r>
              <a:rPr lang="cs-CZ" sz="1600" b="1" i="1" dirty="0" smtClean="0">
                <a:solidFill>
                  <a:schemeClr val="tx1"/>
                </a:solidFill>
              </a:rPr>
              <a:t> </a:t>
            </a:r>
            <a:endParaRPr lang="ka-GE" sz="1600" b="1" i="1" dirty="0" smtClean="0">
              <a:solidFill>
                <a:schemeClr val="tx1"/>
              </a:solidFill>
            </a:endParaRPr>
          </a:p>
          <a:p>
            <a:pPr algn="ctr"/>
            <a:r>
              <a:rPr lang="ka-GE" sz="1600" b="1" dirty="0" smtClean="0">
                <a:solidFill>
                  <a:schemeClr val="tx1"/>
                </a:solidFill>
              </a:rPr>
              <a:t>წითელი ფერი</a:t>
            </a:r>
            <a:r>
              <a:rPr lang="cs-CZ" sz="1600" b="1" dirty="0" smtClean="0">
                <a:solidFill>
                  <a:schemeClr val="tx1"/>
                </a:solidFill>
              </a:rPr>
              <a:t> (</a:t>
            </a:r>
            <a:r>
              <a:rPr lang="ka-GE" sz="1600" b="1" dirty="0" smtClean="0">
                <a:solidFill>
                  <a:schemeClr val="tx1"/>
                </a:solidFill>
              </a:rPr>
              <a:t>საღებავის ნომერი ანუ ტონი არ არის მითითებული</a:t>
            </a:r>
            <a:r>
              <a:rPr lang="cs-CZ" sz="1600" b="1" dirty="0" smtClean="0">
                <a:solidFill>
                  <a:schemeClr val="tx1"/>
                </a:solidFill>
              </a:rPr>
              <a:t> </a:t>
            </a:r>
            <a:endParaRPr lang="cs-CZ" sz="1600" b="1" dirty="0">
              <a:solidFill>
                <a:schemeClr val="tx1"/>
              </a:solidFill>
            </a:endParaRPr>
          </a:p>
        </p:txBody>
      </p:sp>
      <p:cxnSp>
        <p:nvCxnSpPr>
          <p:cNvPr id="20" name="Přímá spojnice 19"/>
          <p:cNvCxnSpPr>
            <a:stCxn id="15" idx="1"/>
          </p:cNvCxnSpPr>
          <p:nvPr/>
        </p:nvCxnSpPr>
        <p:spPr>
          <a:xfrm flipH="1">
            <a:off x="2339752" y="3572856"/>
            <a:ext cx="288032" cy="288192"/>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21"/>
          <p:cNvCxnSpPr/>
          <p:nvPr/>
        </p:nvCxnSpPr>
        <p:spPr>
          <a:xfrm flipH="1">
            <a:off x="3781752" y="5012856"/>
            <a:ext cx="288032" cy="288192"/>
          </a:xfrm>
          <a:prstGeom prst="line">
            <a:avLst/>
          </a:prstGeom>
        </p:spPr>
        <p:style>
          <a:lnRef idx="1">
            <a:schemeClr val="dk1"/>
          </a:lnRef>
          <a:fillRef idx="0">
            <a:schemeClr val="dk1"/>
          </a:fillRef>
          <a:effectRef idx="0">
            <a:schemeClr val="dk1"/>
          </a:effectRef>
          <a:fontRef idx="minor">
            <a:schemeClr val="tx1"/>
          </a:fontRef>
        </p:style>
      </p:cxnSp>
      <p:cxnSp>
        <p:nvCxnSpPr>
          <p:cNvPr id="24" name="Přímá spojnice se šipkou 23"/>
          <p:cNvCxnSpPr/>
          <p:nvPr/>
        </p:nvCxnSpPr>
        <p:spPr>
          <a:xfrm flipH="1" flipV="1">
            <a:off x="2339752" y="3861048"/>
            <a:ext cx="1442000" cy="1440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 name="Oválný bublinový popisek 24"/>
          <p:cNvSpPr/>
          <p:nvPr/>
        </p:nvSpPr>
        <p:spPr>
          <a:xfrm>
            <a:off x="325700" y="5388548"/>
            <a:ext cx="3066258" cy="864096"/>
          </a:xfrm>
          <a:prstGeom prst="wedgeEllipseCallout">
            <a:avLst>
              <a:gd name="adj1" fmla="val 31219"/>
              <a:gd name="adj2" fmla="val -171028"/>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tx1"/>
                </a:solidFill>
              </a:rPr>
              <a:t>ნიშნის ზომა</a:t>
            </a:r>
            <a:endParaRPr lang="cs-CZ" b="1" dirty="0">
              <a:solidFill>
                <a:schemeClr val="tx1"/>
              </a:solidFill>
            </a:endParaRPr>
          </a:p>
        </p:txBody>
      </p:sp>
    </p:spTree>
    <p:extLst>
      <p:ext uri="{BB962C8B-B14F-4D97-AF65-F5344CB8AC3E}">
        <p14:creationId xmlns:p14="http://schemas.microsoft.com/office/powerpoint/2010/main" val="26520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par>
                          <p:cTn id="21" fill="hold">
                            <p:stCondLst>
                              <p:cond delay="500"/>
                            </p:stCondLst>
                            <p:childTnLst>
                              <p:par>
                                <p:cTn id="22" presetID="16" presetClass="entr" presetSubtype="37"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outVertical)">
                                      <p:cBhvr>
                                        <p:cTn id="24" dur="500"/>
                                        <p:tgtEl>
                                          <p:spTgt spid="24"/>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r>
              <a:rPr lang="ka-GE" sz="2400" dirty="0" smtClean="0"/>
              <a:t>საშიშროების გამაფრთხილებელი სიმბოლოები</a:t>
            </a:r>
            <a:r>
              <a:rPr lang="cs-CZ" sz="2800" dirty="0"/>
              <a:t/>
            </a:r>
            <a:br>
              <a:rPr lang="cs-CZ" sz="2800" dirty="0"/>
            </a:br>
            <a:endParaRPr lang="cs-CZ" sz="28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022287883"/>
              </p:ext>
            </p:extLst>
          </p:nvPr>
        </p:nvGraphicFramePr>
        <p:xfrm>
          <a:off x="390363" y="1391520"/>
          <a:ext cx="8363273" cy="4632960"/>
        </p:xfrm>
        <a:graphic>
          <a:graphicData uri="http://schemas.openxmlformats.org/drawingml/2006/table">
            <a:tbl>
              <a:tblPr firstRow="1" bandRow="1">
                <a:tableStyleId>{5940675A-B579-460E-94D1-54222C63F5DA}</a:tableStyleId>
              </a:tblPr>
              <a:tblGrid>
                <a:gridCol w="1892684"/>
                <a:gridCol w="1790068"/>
                <a:gridCol w="2016224"/>
                <a:gridCol w="2664297"/>
              </a:tblGrid>
              <a:tr h="513000">
                <a:tc>
                  <a:txBody>
                    <a:bodyPr/>
                    <a:lstStyle/>
                    <a:p>
                      <a:pPr algn="ctr"/>
                      <a:r>
                        <a:rPr lang="cs-CZ" sz="2800" dirty="0" smtClean="0">
                          <a:solidFill>
                            <a:srgbClr val="0070C0"/>
                          </a:solidFill>
                        </a:rPr>
                        <a:t>GHS</a:t>
                      </a:r>
                      <a:r>
                        <a:rPr lang="cs-CZ" sz="2800" baseline="0" dirty="0" smtClean="0">
                          <a:solidFill>
                            <a:srgbClr val="0070C0"/>
                          </a:solidFill>
                        </a:rPr>
                        <a:t> </a:t>
                      </a:r>
                      <a:r>
                        <a:rPr lang="ka-GE" sz="2000" baseline="0" dirty="0" smtClean="0">
                          <a:solidFill>
                            <a:srgbClr val="0070C0"/>
                          </a:solidFill>
                        </a:rPr>
                        <a:t>ნომერი</a:t>
                      </a:r>
                      <a:endParaRPr lang="cs-CZ" sz="20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400" dirty="0" smtClean="0">
                          <a:solidFill>
                            <a:srgbClr val="0070C0"/>
                          </a:solidFill>
                        </a:rPr>
                        <a:t>სიმბოლო</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400" dirty="0" smtClean="0">
                          <a:solidFill>
                            <a:srgbClr val="0070C0"/>
                          </a:solidFill>
                        </a:rPr>
                        <a:t>დასახელება</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400" dirty="0" smtClean="0">
                          <a:solidFill>
                            <a:srgbClr val="0070C0"/>
                          </a:solidFill>
                        </a:rPr>
                        <a:t>მაგალითები</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3000">
                <a:tc>
                  <a:txBody>
                    <a:bodyPr/>
                    <a:lstStyle/>
                    <a:p>
                      <a:pPr algn="ctr"/>
                      <a:r>
                        <a:rPr lang="cs-CZ" sz="2400" dirty="0" smtClean="0">
                          <a:solidFill>
                            <a:srgbClr val="0070C0"/>
                          </a:solidFill>
                        </a:rPr>
                        <a:t>GHS 01</a:t>
                      </a: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cs-CZ" sz="2800" dirty="0" smtClean="0">
                        <a:solidFill>
                          <a:srgbClr val="0070C0"/>
                        </a:solidFill>
                      </a:endParaRPr>
                    </a:p>
                    <a:p>
                      <a:endParaRPr lang="cs-CZ" sz="2800" dirty="0" smtClean="0">
                        <a:solidFill>
                          <a:srgbClr val="0070C0"/>
                        </a:solidFill>
                      </a:endParaRPr>
                    </a:p>
                    <a:p>
                      <a:endParaRPr lang="cs-CZ" sz="2800" dirty="0" smtClean="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ასაფეთქებელი ბომბა</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ასაფეთქებლები</a:t>
                      </a:r>
                      <a:endParaRPr lang="cs-CZ" sz="2000" dirty="0" smtClean="0">
                        <a:solidFill>
                          <a:srgbClr val="0070C0"/>
                        </a:solidFill>
                      </a:endParaRPr>
                    </a:p>
                    <a:p>
                      <a:pPr algn="ctr"/>
                      <a:r>
                        <a:rPr lang="ka-GE" sz="2000" dirty="0" smtClean="0">
                          <a:solidFill>
                            <a:srgbClr val="0070C0"/>
                          </a:solidFill>
                        </a:rPr>
                        <a:t>ორგანული</a:t>
                      </a:r>
                      <a:r>
                        <a:rPr lang="ka-GE" sz="2000" baseline="0" dirty="0" smtClean="0">
                          <a:solidFill>
                            <a:srgbClr val="0070C0"/>
                          </a:solidFill>
                        </a:rPr>
                        <a:t> </a:t>
                      </a:r>
                      <a:r>
                        <a:rPr lang="cs-CZ" sz="2000" dirty="0" smtClean="0">
                          <a:solidFill>
                            <a:srgbClr val="0070C0"/>
                          </a:solidFill>
                        </a:rPr>
                        <a:t>A</a:t>
                      </a:r>
                      <a:r>
                        <a:rPr lang="ka-GE" sz="2000" baseline="0" dirty="0" smtClean="0">
                          <a:solidFill>
                            <a:srgbClr val="0070C0"/>
                          </a:solidFill>
                        </a:rPr>
                        <a:t> და </a:t>
                      </a:r>
                      <a:r>
                        <a:rPr lang="cs-CZ" sz="2000" dirty="0" smtClean="0">
                          <a:solidFill>
                            <a:srgbClr val="0070C0"/>
                          </a:solidFill>
                        </a:rPr>
                        <a:t>B</a:t>
                      </a:r>
                      <a:r>
                        <a:rPr lang="ka-GE" sz="2000" dirty="0" smtClean="0">
                          <a:solidFill>
                            <a:srgbClr val="0070C0"/>
                          </a:solidFill>
                        </a:rPr>
                        <a:t> ტიპის პეროქსიდები</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3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smtClean="0">
                          <a:solidFill>
                            <a:srgbClr val="0070C0"/>
                          </a:solidFill>
                        </a:rPr>
                        <a:t>GHS 02</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cs-CZ" sz="2800" dirty="0" smtClean="0">
                        <a:solidFill>
                          <a:srgbClr val="0070C0"/>
                        </a:solidFill>
                      </a:endParaRPr>
                    </a:p>
                    <a:p>
                      <a:endParaRPr lang="cs-CZ" sz="2800" dirty="0" smtClean="0">
                        <a:solidFill>
                          <a:srgbClr val="0070C0"/>
                        </a:solidFill>
                      </a:endParaRPr>
                    </a:p>
                    <a:p>
                      <a:endParaRPr lang="cs-CZ" sz="28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ცეცხლის ალი</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წვადი</a:t>
                      </a:r>
                      <a:r>
                        <a:rPr lang="ka-GE" sz="2000" baseline="0" dirty="0" smtClean="0">
                          <a:solidFill>
                            <a:srgbClr val="0070C0"/>
                          </a:solidFill>
                        </a:rPr>
                        <a:t> აირები</a:t>
                      </a:r>
                      <a:endParaRPr lang="cs-CZ" sz="2000" baseline="0" dirty="0" smtClean="0">
                        <a:solidFill>
                          <a:srgbClr val="0070C0"/>
                        </a:solidFill>
                      </a:endParaRPr>
                    </a:p>
                    <a:p>
                      <a:pPr algn="ctr"/>
                      <a:r>
                        <a:rPr lang="ka-GE" sz="2000" baseline="0" dirty="0" smtClean="0">
                          <a:solidFill>
                            <a:srgbClr val="0070C0"/>
                          </a:solidFill>
                        </a:rPr>
                        <a:t>თვითწვადი სითხეები</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3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smtClean="0">
                          <a:solidFill>
                            <a:srgbClr val="0070C0"/>
                          </a:solidFill>
                        </a:rPr>
                        <a:t>GHS 03</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cs-CZ" sz="2800" dirty="0" smtClean="0">
                        <a:solidFill>
                          <a:srgbClr val="0070C0"/>
                        </a:solidFill>
                      </a:endParaRPr>
                    </a:p>
                    <a:p>
                      <a:endParaRPr lang="cs-CZ" sz="2800" dirty="0" smtClean="0">
                        <a:solidFill>
                          <a:srgbClr val="0070C0"/>
                        </a:solidFill>
                      </a:endParaRPr>
                    </a:p>
                    <a:p>
                      <a:endParaRPr lang="cs-CZ" sz="28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ცეცხლის ალი წრის ზემოთ</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baseline="0" dirty="0" smtClean="0">
                          <a:solidFill>
                            <a:srgbClr val="0070C0"/>
                          </a:solidFill>
                        </a:rPr>
                        <a:t>მყარი ნივთიერებები, რომლებიც იჟანგება</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1944000"/>
            <a:ext cx="1261750" cy="1260000"/>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3348000"/>
            <a:ext cx="1258252" cy="1260000"/>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000" y="4716000"/>
            <a:ext cx="1258252" cy="1260000"/>
          </a:xfrm>
          <a:prstGeom prst="rect">
            <a:avLst/>
          </a:prstGeom>
        </p:spPr>
      </p:pic>
    </p:spTree>
    <p:extLst>
      <p:ext uri="{BB962C8B-B14F-4D97-AF65-F5344CB8AC3E}">
        <p14:creationId xmlns:p14="http://schemas.microsoft.com/office/powerpoint/2010/main" val="1393601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r>
              <a:rPr lang="ka-GE" sz="2400" dirty="0"/>
              <a:t>საშიშროების გამაფრთხილებელი </a:t>
            </a:r>
            <a:r>
              <a:rPr lang="ka-GE" sz="2400" dirty="0" smtClean="0"/>
              <a:t>სიმბოლოები</a:t>
            </a:r>
            <a:endParaRPr lang="cs-CZ" sz="24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041101004"/>
              </p:ext>
            </p:extLst>
          </p:nvPr>
        </p:nvGraphicFramePr>
        <p:xfrm>
          <a:off x="390363" y="1391520"/>
          <a:ext cx="8363273" cy="4937760"/>
        </p:xfrm>
        <a:graphic>
          <a:graphicData uri="http://schemas.openxmlformats.org/drawingml/2006/table">
            <a:tbl>
              <a:tblPr firstRow="1" bandRow="1">
                <a:tableStyleId>{5940675A-B579-460E-94D1-54222C63F5DA}</a:tableStyleId>
              </a:tblPr>
              <a:tblGrid>
                <a:gridCol w="1892684"/>
                <a:gridCol w="1790068"/>
                <a:gridCol w="2016224"/>
                <a:gridCol w="2664297"/>
              </a:tblGrid>
              <a:tr h="513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smtClean="0">
                          <a:solidFill>
                            <a:srgbClr val="0070C0"/>
                          </a:solidFill>
                        </a:rPr>
                        <a:t>GHS</a:t>
                      </a:r>
                      <a:r>
                        <a:rPr lang="cs-CZ" sz="2400" baseline="0" dirty="0" smtClean="0">
                          <a:solidFill>
                            <a:srgbClr val="0070C0"/>
                          </a:solidFill>
                        </a:rPr>
                        <a:t> </a:t>
                      </a:r>
                      <a:r>
                        <a:rPr lang="ka-GE" sz="2400" baseline="0" dirty="0" smtClean="0">
                          <a:solidFill>
                            <a:srgbClr val="0070C0"/>
                          </a:solidFill>
                        </a:rPr>
                        <a:t>ნომერი</a:t>
                      </a:r>
                      <a:endParaRPr lang="cs-CZ" sz="2400" dirty="0" smtClean="0">
                        <a:solidFill>
                          <a:srgbClr val="0070C0"/>
                        </a:solidFill>
                      </a:endParaRPr>
                    </a:p>
                    <a:p>
                      <a:pPr algn="ct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400" dirty="0" smtClean="0">
                          <a:solidFill>
                            <a:srgbClr val="0070C0"/>
                          </a:solidFill>
                        </a:rPr>
                        <a:t>სიმბოლო</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400" dirty="0" smtClean="0">
                          <a:solidFill>
                            <a:srgbClr val="0070C0"/>
                          </a:solidFill>
                        </a:rPr>
                        <a:t>დასახელება</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400" dirty="0" smtClean="0">
                          <a:solidFill>
                            <a:srgbClr val="0070C0"/>
                          </a:solidFill>
                        </a:rPr>
                        <a:t>მაგალითები</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3000">
                <a:tc>
                  <a:txBody>
                    <a:bodyPr/>
                    <a:lstStyle/>
                    <a:p>
                      <a:pPr algn="ctr"/>
                      <a:r>
                        <a:rPr lang="cs-CZ" sz="2400" dirty="0" smtClean="0">
                          <a:solidFill>
                            <a:srgbClr val="0070C0"/>
                          </a:solidFill>
                        </a:rPr>
                        <a:t>GHS 04</a:t>
                      </a: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cs-CZ" sz="2800" dirty="0" smtClean="0">
                        <a:solidFill>
                          <a:srgbClr val="0070C0"/>
                        </a:solidFill>
                      </a:endParaRPr>
                    </a:p>
                    <a:p>
                      <a:endParaRPr lang="cs-CZ" sz="2800" dirty="0" smtClean="0">
                        <a:solidFill>
                          <a:srgbClr val="0070C0"/>
                        </a:solidFill>
                      </a:endParaRPr>
                    </a:p>
                    <a:p>
                      <a:endParaRPr lang="cs-CZ" sz="2800" dirty="0" smtClean="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წნევის ბოთლი</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აირები წნევის ქვეშ</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3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smtClean="0">
                          <a:solidFill>
                            <a:srgbClr val="0070C0"/>
                          </a:solidFill>
                        </a:rPr>
                        <a:t>GHS 05</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cs-CZ" sz="2800" dirty="0" smtClean="0">
                        <a:solidFill>
                          <a:srgbClr val="0070C0"/>
                        </a:solidFill>
                      </a:endParaRPr>
                    </a:p>
                    <a:p>
                      <a:endParaRPr lang="cs-CZ" sz="2800" dirty="0" smtClean="0">
                        <a:solidFill>
                          <a:srgbClr val="0070C0"/>
                        </a:solidFill>
                      </a:endParaRPr>
                    </a:p>
                    <a:p>
                      <a:endParaRPr lang="cs-CZ" sz="28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1800" dirty="0" smtClean="0">
                          <a:solidFill>
                            <a:srgbClr val="0070C0"/>
                          </a:solidFill>
                        </a:rPr>
                        <a:t>კოროზიულობა/ </a:t>
                      </a:r>
                    </a:p>
                    <a:p>
                      <a:pPr algn="ctr"/>
                      <a:r>
                        <a:rPr lang="ka-GE" sz="1800" dirty="0" smtClean="0">
                          <a:solidFill>
                            <a:srgbClr val="0070C0"/>
                          </a:solidFill>
                        </a:rPr>
                        <a:t>კაუსტიკურობა</a:t>
                      </a:r>
                      <a:endParaRPr lang="cs-CZ" sz="18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baseline="0" dirty="0" smtClean="0">
                          <a:solidFill>
                            <a:srgbClr val="0070C0"/>
                          </a:solidFill>
                        </a:rPr>
                        <a:t>მეტალების კოროზიულობა / კანის დამწვრობა</a:t>
                      </a:r>
                      <a:endParaRPr lang="cs-CZ" sz="2000" baseline="0"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3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smtClean="0">
                          <a:solidFill>
                            <a:srgbClr val="0070C0"/>
                          </a:solidFill>
                        </a:rPr>
                        <a:t>GHS 06</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cs-CZ" sz="2800" dirty="0" smtClean="0">
                        <a:solidFill>
                          <a:srgbClr val="0070C0"/>
                        </a:solidFill>
                      </a:endParaRPr>
                    </a:p>
                    <a:p>
                      <a:endParaRPr lang="cs-CZ" sz="2800" dirty="0" smtClean="0">
                        <a:solidFill>
                          <a:srgbClr val="0070C0"/>
                        </a:solidFill>
                      </a:endParaRPr>
                    </a:p>
                    <a:p>
                      <a:endParaRPr lang="cs-CZ" sz="28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თავის ქალა გადაჯვარედინებული ძვლებით</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ტოქსიკური ნივთიერებები</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889" y="2271926"/>
            <a:ext cx="1260000" cy="1260000"/>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889" y="3629924"/>
            <a:ext cx="1260000" cy="1260000"/>
          </a:xfrm>
          <a:prstGeom prst="rect">
            <a:avLst/>
          </a:prstGeo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4637" y="5022566"/>
            <a:ext cx="1258252" cy="1260000"/>
          </a:xfrm>
          <a:prstGeom prst="rect">
            <a:avLst/>
          </a:prstGeom>
        </p:spPr>
      </p:pic>
    </p:spTree>
    <p:extLst>
      <p:ext uri="{BB962C8B-B14F-4D97-AF65-F5344CB8AC3E}">
        <p14:creationId xmlns:p14="http://schemas.microsoft.com/office/powerpoint/2010/main" val="3217532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a:t>კლასიფიკაცია </a:t>
            </a:r>
            <a:r>
              <a:rPr lang="ka-GE" dirty="0" smtClean="0"/>
              <a:t>და ეტიკეტირება</a:t>
            </a:r>
            <a:r>
              <a:rPr lang="cs-CZ" dirty="0"/>
              <a:t/>
            </a:r>
            <a:br>
              <a:rPr lang="cs-CZ" dirty="0"/>
            </a:b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78186496"/>
              </p:ext>
            </p:extLst>
          </p:nvPr>
        </p:nvGraphicFramePr>
        <p:xfrm>
          <a:off x="457200" y="1196975"/>
          <a:ext cx="8229600" cy="3388360"/>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pPr algn="ctr"/>
                      <a:r>
                        <a:rPr lang="cs-CZ" b="1" i="0" dirty="0" smtClean="0">
                          <a:solidFill>
                            <a:srgbClr val="0070C0"/>
                          </a:solidFill>
                        </a:rPr>
                        <a:t>DSD/DPD</a:t>
                      </a:r>
                      <a:endParaRPr lang="cs-CZ" b="1"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endParaRPr lang="cs-CZ" b="1"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b="1" i="0" dirty="0" smtClean="0">
                          <a:solidFill>
                            <a:srgbClr val="0070C0"/>
                          </a:solidFill>
                        </a:rPr>
                        <a:t>CLP</a:t>
                      </a:r>
                      <a:endParaRPr lang="cs-CZ" b="1"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370840">
                <a:tc>
                  <a:txBody>
                    <a:bodyPr/>
                    <a:lstStyle/>
                    <a:p>
                      <a:pPr algn="ctr"/>
                      <a:endParaRPr lang="cs-CZ" b="0" i="0" dirty="0" smtClean="0">
                        <a:solidFill>
                          <a:srgbClr val="0070C0"/>
                        </a:solidFill>
                      </a:endParaRPr>
                    </a:p>
                    <a:p>
                      <a:pPr algn="ctr"/>
                      <a:endParaRPr lang="cs-CZ" b="0" i="0" dirty="0" smtClean="0">
                        <a:solidFill>
                          <a:srgbClr val="0070C0"/>
                        </a:solidFill>
                      </a:endParaRPr>
                    </a:p>
                    <a:p>
                      <a:pPr algn="ctr"/>
                      <a:endParaRPr lang="cs-CZ" b="0" i="0" dirty="0" smtClean="0">
                        <a:solidFill>
                          <a:srgbClr val="0070C0"/>
                        </a:solidFill>
                      </a:endParaRPr>
                    </a:p>
                    <a:p>
                      <a:pPr algn="ctr"/>
                      <a:endParaRPr lang="cs-CZ" b="0"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ka-GE" b="0" i="0" dirty="0" smtClean="0">
                        <a:solidFill>
                          <a:srgbClr val="0070C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ka-GE" b="0" i="0" dirty="0" smtClean="0">
                          <a:solidFill>
                            <a:srgbClr val="0070C0"/>
                          </a:solidFill>
                        </a:rPr>
                        <a:t>გამაფრთხილებელი ნიშნები</a:t>
                      </a:r>
                      <a:endParaRPr lang="cs-CZ" b="0" i="0" dirty="0" smtClean="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endParaRPr lang="cs-CZ" b="0"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370840">
                <a:tc>
                  <a:txBody>
                    <a:bodyPr/>
                    <a:lstStyle/>
                    <a:p>
                      <a:pPr algn="ctr"/>
                      <a:r>
                        <a:rPr lang="cs-CZ" sz="1800" b="0" i="0" kern="1200" dirty="0" smtClean="0">
                          <a:solidFill>
                            <a:srgbClr val="0070C0"/>
                          </a:solidFill>
                          <a:effectLst/>
                          <a:latin typeface="+mn-lt"/>
                          <a:ea typeface="+mn-ea"/>
                          <a:cs typeface="+mn-cs"/>
                        </a:rPr>
                        <a:t>T; R25</a:t>
                      </a:r>
                      <a:endParaRPr lang="cs-CZ" b="0"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b="0" i="0" dirty="0" smtClean="0">
                          <a:solidFill>
                            <a:srgbClr val="0070C0"/>
                          </a:solidFill>
                        </a:rPr>
                        <a:t>კლასიფიკაცია</a:t>
                      </a:r>
                      <a:endParaRPr lang="cs-CZ" b="0"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sz="1800" b="0" i="0" kern="1200" dirty="0" err="1" smtClean="0">
                          <a:solidFill>
                            <a:srgbClr val="0070C0"/>
                          </a:solidFill>
                          <a:effectLst/>
                          <a:latin typeface="+mn-lt"/>
                          <a:ea typeface="+mn-ea"/>
                          <a:cs typeface="+mn-cs"/>
                        </a:rPr>
                        <a:t>Acute</a:t>
                      </a:r>
                      <a:r>
                        <a:rPr lang="cs-CZ" sz="1800" b="0" i="0" kern="1200" dirty="0" smtClean="0">
                          <a:solidFill>
                            <a:srgbClr val="0070C0"/>
                          </a:solidFill>
                          <a:effectLst/>
                          <a:latin typeface="+mn-lt"/>
                          <a:ea typeface="+mn-ea"/>
                          <a:cs typeface="+mn-cs"/>
                        </a:rPr>
                        <a:t> </a:t>
                      </a:r>
                      <a:r>
                        <a:rPr lang="cs-CZ" sz="1800" b="0" i="0" kern="1200" dirty="0" err="1" smtClean="0">
                          <a:solidFill>
                            <a:srgbClr val="0070C0"/>
                          </a:solidFill>
                          <a:effectLst/>
                          <a:latin typeface="+mn-lt"/>
                          <a:ea typeface="+mn-ea"/>
                          <a:cs typeface="+mn-cs"/>
                        </a:rPr>
                        <a:t>Tox</a:t>
                      </a:r>
                      <a:r>
                        <a:rPr lang="cs-CZ" sz="1800" b="0" i="0" kern="1200" dirty="0" smtClean="0">
                          <a:solidFill>
                            <a:srgbClr val="0070C0"/>
                          </a:solidFill>
                          <a:effectLst/>
                          <a:latin typeface="+mn-lt"/>
                          <a:ea typeface="+mn-ea"/>
                          <a:cs typeface="+mn-cs"/>
                        </a:rPr>
                        <a:t>. 3; H301</a:t>
                      </a:r>
                      <a:endParaRPr lang="ka-GE" sz="1800" b="0" i="0" kern="1200" dirty="0" smtClean="0">
                        <a:solidFill>
                          <a:srgbClr val="0070C0"/>
                        </a:solidFill>
                        <a:effectLst/>
                        <a:latin typeface="+mn-lt"/>
                        <a:ea typeface="+mn-ea"/>
                        <a:cs typeface="+mn-cs"/>
                      </a:endParaRPr>
                    </a:p>
                    <a:p>
                      <a:pPr algn="ctr"/>
                      <a:r>
                        <a:rPr lang="ka-GE" sz="1800" b="0" i="0" kern="1200" dirty="0" smtClean="0">
                          <a:solidFill>
                            <a:srgbClr val="0070C0"/>
                          </a:solidFill>
                          <a:effectLst/>
                          <a:latin typeface="+mn-lt"/>
                          <a:ea typeface="+mn-ea"/>
                          <a:cs typeface="+mn-cs"/>
                        </a:rPr>
                        <a:t>მწვავე ტოქს. </a:t>
                      </a:r>
                      <a:r>
                        <a:rPr lang="cs-CZ" sz="1800" b="0" i="0" kern="1200" dirty="0" smtClean="0">
                          <a:solidFill>
                            <a:srgbClr val="0070C0"/>
                          </a:solidFill>
                          <a:effectLst/>
                          <a:latin typeface="+mn-lt"/>
                          <a:ea typeface="+mn-ea"/>
                          <a:cs typeface="+mn-cs"/>
                        </a:rPr>
                        <a:t>3; H301</a:t>
                      </a:r>
                    </a:p>
                    <a:p>
                      <a:pPr algn="ctr"/>
                      <a:endParaRPr lang="cs-CZ" b="0"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370840">
                <a:tc>
                  <a:txBody>
                    <a:bodyPr/>
                    <a:lstStyle/>
                    <a:p>
                      <a:pPr algn="ctr"/>
                      <a:r>
                        <a:rPr lang="cs-CZ" b="0" i="0" dirty="0" smtClean="0">
                          <a:solidFill>
                            <a:srgbClr val="0070C0"/>
                          </a:solidFill>
                        </a:rPr>
                        <a:t>S</a:t>
                      </a:r>
                      <a:r>
                        <a:rPr lang="ka-GE" b="0" i="0" dirty="0" smtClean="0">
                          <a:solidFill>
                            <a:srgbClr val="0070C0"/>
                          </a:solidFill>
                        </a:rPr>
                        <a:t> </a:t>
                      </a:r>
                      <a:r>
                        <a:rPr lang="cs-CZ" b="0" i="0" dirty="0" smtClean="0">
                          <a:solidFill>
                            <a:srgbClr val="0070C0"/>
                          </a:solidFill>
                        </a:rPr>
                        <a:t>-</a:t>
                      </a:r>
                      <a:r>
                        <a:rPr lang="ka-GE" b="0" i="0" dirty="0" smtClean="0">
                          <a:solidFill>
                            <a:srgbClr val="0070C0"/>
                          </a:solidFill>
                        </a:rPr>
                        <a:t> ფრაზები</a:t>
                      </a:r>
                      <a:endParaRPr lang="cs-CZ" b="0" i="0" dirty="0" smtClean="0">
                        <a:solidFill>
                          <a:srgbClr val="0070C0"/>
                        </a:solidFill>
                      </a:endParaRPr>
                    </a:p>
                    <a:p>
                      <a:pPr algn="ctr"/>
                      <a:r>
                        <a:rPr lang="cs-CZ" sz="1800" b="0" i="0" kern="1200" dirty="0" smtClean="0">
                          <a:solidFill>
                            <a:srgbClr val="0070C0"/>
                          </a:solidFill>
                          <a:effectLst/>
                          <a:latin typeface="+mn-lt"/>
                          <a:ea typeface="+mn-ea"/>
                          <a:cs typeface="+mn-cs"/>
                        </a:rPr>
                        <a:t>S15 - </a:t>
                      </a:r>
                      <a:r>
                        <a:rPr lang="ka-GE" sz="1800" b="0" i="0" kern="1200" dirty="0" smtClean="0">
                          <a:solidFill>
                            <a:srgbClr val="0070C0"/>
                          </a:solidFill>
                          <a:effectLst/>
                          <a:latin typeface="+mn-lt"/>
                          <a:ea typeface="+mn-ea"/>
                          <a:cs typeface="+mn-cs"/>
                        </a:rPr>
                        <a:t>სითბოსგან</a:t>
                      </a:r>
                    </a:p>
                    <a:p>
                      <a:pPr algn="ctr"/>
                      <a:r>
                        <a:rPr lang="ka-GE" b="0" i="0" dirty="0" smtClean="0">
                          <a:solidFill>
                            <a:srgbClr val="0070C0"/>
                          </a:solidFill>
                        </a:rPr>
                        <a:t>დაცვა</a:t>
                      </a:r>
                      <a:endParaRPr lang="cs-CZ" b="0"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b="0" i="0" dirty="0" smtClean="0">
                          <a:solidFill>
                            <a:srgbClr val="0070C0"/>
                          </a:solidFill>
                        </a:rPr>
                        <a:t>უსაფრთხოების </a:t>
                      </a:r>
                    </a:p>
                    <a:p>
                      <a:pPr algn="ctr"/>
                      <a:r>
                        <a:rPr lang="ka-GE" b="0" i="0" dirty="0" smtClean="0">
                          <a:solidFill>
                            <a:srgbClr val="0070C0"/>
                          </a:solidFill>
                        </a:rPr>
                        <a:t>რჩევები</a:t>
                      </a:r>
                      <a:endParaRPr lang="cs-CZ" b="0"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cs-CZ" b="0" i="0" dirty="0" smtClean="0">
                          <a:solidFill>
                            <a:srgbClr val="0070C0"/>
                          </a:solidFill>
                        </a:rPr>
                        <a:t>P</a:t>
                      </a:r>
                      <a:r>
                        <a:rPr lang="ka-GE" b="0" i="0" dirty="0" smtClean="0">
                          <a:solidFill>
                            <a:srgbClr val="0070C0"/>
                          </a:solidFill>
                        </a:rPr>
                        <a:t> </a:t>
                      </a:r>
                      <a:r>
                        <a:rPr lang="cs-CZ" b="0" i="0" dirty="0" smtClean="0">
                          <a:solidFill>
                            <a:srgbClr val="0070C0"/>
                          </a:solidFill>
                        </a:rPr>
                        <a:t>-</a:t>
                      </a:r>
                      <a:r>
                        <a:rPr lang="ka-GE" b="0" i="0" dirty="0" smtClean="0">
                          <a:solidFill>
                            <a:srgbClr val="0070C0"/>
                          </a:solidFill>
                        </a:rPr>
                        <a:t> ფრაზები</a:t>
                      </a:r>
                      <a:endParaRPr lang="cs-CZ" b="0" i="0" dirty="0" smtClean="0">
                        <a:solidFill>
                          <a:srgbClr val="0070C0"/>
                        </a:solidFill>
                      </a:endParaRPr>
                    </a:p>
                    <a:p>
                      <a:pPr algn="ctr"/>
                      <a:r>
                        <a:rPr lang="cs-CZ" sz="1800" b="0" i="0" kern="1200" dirty="0" smtClean="0">
                          <a:solidFill>
                            <a:srgbClr val="0070C0"/>
                          </a:solidFill>
                          <a:effectLst/>
                          <a:latin typeface="+mn-lt"/>
                          <a:ea typeface="+mn-ea"/>
                          <a:cs typeface="+mn-cs"/>
                        </a:rPr>
                        <a:t>P372 - </a:t>
                      </a:r>
                      <a:r>
                        <a:rPr lang="ka-GE" sz="1800" b="0" i="0" kern="1200" dirty="0" smtClean="0">
                          <a:solidFill>
                            <a:srgbClr val="0070C0"/>
                          </a:solidFill>
                          <a:effectLst/>
                          <a:latin typeface="+mn-lt"/>
                          <a:ea typeface="+mn-ea"/>
                          <a:cs typeface="+mn-cs"/>
                        </a:rPr>
                        <a:t>აფეთქების საფრთხე</a:t>
                      </a:r>
                      <a:endParaRPr lang="cs-CZ" b="0" i="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628800"/>
            <a:ext cx="852026" cy="1080000"/>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628800"/>
            <a:ext cx="1078502" cy="1080000"/>
          </a:xfrm>
          <a:prstGeom prst="rect">
            <a:avLst/>
          </a:prstGeom>
        </p:spPr>
      </p:pic>
    </p:spTree>
    <p:extLst>
      <p:ext uri="{BB962C8B-B14F-4D97-AF65-F5344CB8AC3E}">
        <p14:creationId xmlns:p14="http://schemas.microsoft.com/office/powerpoint/2010/main" val="2174543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r>
              <a:rPr lang="ka-GE" sz="2800" dirty="0"/>
              <a:t>საშიშროების გამაფრთხილებელი </a:t>
            </a:r>
            <a:r>
              <a:rPr lang="ka-GE" sz="2800" dirty="0" smtClean="0"/>
              <a:t>სიმბოლოები</a:t>
            </a:r>
            <a:r>
              <a:rPr lang="cs-CZ" sz="2800" dirty="0"/>
              <a:t/>
            </a:r>
            <a:br>
              <a:rPr lang="cs-CZ" sz="2800" dirty="0"/>
            </a:br>
            <a:endParaRPr lang="cs-CZ" sz="28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180849982"/>
              </p:ext>
            </p:extLst>
          </p:nvPr>
        </p:nvGraphicFramePr>
        <p:xfrm>
          <a:off x="390363" y="1391520"/>
          <a:ext cx="8363273" cy="4627800"/>
        </p:xfrm>
        <a:graphic>
          <a:graphicData uri="http://schemas.openxmlformats.org/drawingml/2006/table">
            <a:tbl>
              <a:tblPr firstRow="1" bandRow="1">
                <a:tableStyleId>{5940675A-B579-460E-94D1-54222C63F5DA}</a:tableStyleId>
              </a:tblPr>
              <a:tblGrid>
                <a:gridCol w="1892684"/>
                <a:gridCol w="1790068"/>
                <a:gridCol w="2016224"/>
                <a:gridCol w="2664297"/>
              </a:tblGrid>
              <a:tr h="513000">
                <a:tc>
                  <a:txBody>
                    <a:bodyPr/>
                    <a:lstStyle/>
                    <a:p>
                      <a:pPr algn="ctr"/>
                      <a:r>
                        <a:rPr lang="cs-CZ" sz="2400" dirty="0" smtClean="0">
                          <a:solidFill>
                            <a:srgbClr val="0070C0"/>
                          </a:solidFill>
                        </a:rPr>
                        <a:t>GHS</a:t>
                      </a:r>
                      <a:r>
                        <a:rPr lang="cs-CZ" sz="2400" baseline="0" dirty="0" smtClean="0">
                          <a:solidFill>
                            <a:srgbClr val="0070C0"/>
                          </a:solidFill>
                        </a:rPr>
                        <a:t> </a:t>
                      </a:r>
                      <a:r>
                        <a:rPr lang="ka-GE" sz="2400" baseline="0" dirty="0" smtClean="0">
                          <a:solidFill>
                            <a:srgbClr val="0070C0"/>
                          </a:solidFill>
                        </a:rPr>
                        <a:t>ნომერი</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400" dirty="0" smtClean="0">
                          <a:solidFill>
                            <a:srgbClr val="0070C0"/>
                          </a:solidFill>
                        </a:rPr>
                        <a:t>სიმბოლო</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400" dirty="0" smtClean="0">
                          <a:solidFill>
                            <a:srgbClr val="0070C0"/>
                          </a:solidFill>
                        </a:rPr>
                        <a:t>დასახელება</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400" dirty="0" smtClean="0">
                          <a:solidFill>
                            <a:srgbClr val="0070C0"/>
                          </a:solidFill>
                        </a:rPr>
                        <a:t>მაგალითები</a:t>
                      </a:r>
                      <a:endParaRPr lang="cs-CZ" sz="24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3000">
                <a:tc>
                  <a:txBody>
                    <a:bodyPr/>
                    <a:lstStyle/>
                    <a:p>
                      <a:pPr algn="ctr"/>
                      <a:r>
                        <a:rPr lang="cs-CZ" sz="2400" dirty="0" smtClean="0">
                          <a:solidFill>
                            <a:srgbClr val="0070C0"/>
                          </a:solidFill>
                        </a:rPr>
                        <a:t>GHS 07</a:t>
                      </a: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cs-CZ" sz="2800" dirty="0" smtClean="0">
                        <a:solidFill>
                          <a:srgbClr val="0070C0"/>
                        </a:solidFill>
                      </a:endParaRPr>
                    </a:p>
                    <a:p>
                      <a:endParaRPr lang="cs-CZ" sz="2800" dirty="0" smtClean="0">
                        <a:solidFill>
                          <a:srgbClr val="0070C0"/>
                        </a:solidFill>
                      </a:endParaRPr>
                    </a:p>
                    <a:p>
                      <a:endParaRPr lang="cs-CZ" sz="2800" dirty="0" smtClean="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ძახილის ნიშანი</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კანის გაღიზიანება,</a:t>
                      </a:r>
                    </a:p>
                    <a:p>
                      <a:pPr algn="ctr"/>
                      <a:r>
                        <a:rPr lang="ka-GE" sz="2000" dirty="0" smtClean="0">
                          <a:solidFill>
                            <a:srgbClr val="0070C0"/>
                          </a:solidFill>
                        </a:rPr>
                        <a:t>ნარკოტიკული ზემოქმედება</a:t>
                      </a:r>
                    </a:p>
                    <a:p>
                      <a:pPr algn="ctr"/>
                      <a:endParaRPr lang="cs-CZ" sz="2000"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3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smtClean="0">
                          <a:solidFill>
                            <a:srgbClr val="0070C0"/>
                          </a:solidFill>
                        </a:rPr>
                        <a:t>GHS 08</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cs-CZ" sz="2800" dirty="0" smtClean="0">
                        <a:solidFill>
                          <a:srgbClr val="0070C0"/>
                        </a:solidFill>
                      </a:endParaRPr>
                    </a:p>
                    <a:p>
                      <a:endParaRPr lang="cs-CZ" sz="2800" dirty="0" smtClean="0">
                        <a:solidFill>
                          <a:srgbClr val="0070C0"/>
                        </a:solidFill>
                      </a:endParaRPr>
                    </a:p>
                    <a:p>
                      <a:endParaRPr lang="cs-CZ" sz="28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b="0" i="0" u="none" strike="noStrike" kern="1200" baseline="0" dirty="0" smtClean="0">
                          <a:solidFill>
                            <a:srgbClr val="0070C0"/>
                          </a:solidFill>
                          <a:latin typeface="+mn-lt"/>
                          <a:ea typeface="+mn-ea"/>
                          <a:cs typeface="+mn-cs"/>
                        </a:rPr>
                        <a:t>საშიშროება ჯანმრთელობი-სთვის</a:t>
                      </a:r>
                      <a:r>
                        <a:rPr lang="cs-CZ" sz="2000" b="0" i="0" u="none" strike="noStrike" kern="1200" baseline="0" dirty="0" smtClean="0">
                          <a:solidFill>
                            <a:srgbClr val="0070C0"/>
                          </a:solidFill>
                          <a:latin typeface="+mn-lt"/>
                          <a:ea typeface="+mn-ea"/>
                          <a:cs typeface="+mn-cs"/>
                        </a:rPr>
                        <a:t> </a:t>
                      </a:r>
                      <a:endParaRPr lang="cs-CZ" sz="2000" b="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კარცენოგენურობა</a:t>
                      </a:r>
                    </a:p>
                    <a:p>
                      <a:pPr algn="ctr"/>
                      <a:r>
                        <a:rPr lang="ka-GE" sz="2000" dirty="0" smtClean="0">
                          <a:solidFill>
                            <a:srgbClr val="0070C0"/>
                          </a:solidFill>
                        </a:rPr>
                        <a:t>ტოქსიკურობა</a:t>
                      </a:r>
                      <a:r>
                        <a:rPr lang="ka-GE" sz="2000" baseline="0" dirty="0" smtClean="0">
                          <a:solidFill>
                            <a:srgbClr val="0070C0"/>
                          </a:solidFill>
                        </a:rPr>
                        <a:t> ჩასუნთქვის დროს</a:t>
                      </a:r>
                      <a:endParaRPr lang="cs-CZ" sz="2000"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r h="513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smtClean="0">
                          <a:solidFill>
                            <a:srgbClr val="0070C0"/>
                          </a:solidFill>
                        </a:rPr>
                        <a:t>GHS 09</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endParaRPr lang="cs-CZ" sz="2800" dirty="0" smtClean="0">
                        <a:solidFill>
                          <a:srgbClr val="0070C0"/>
                        </a:solidFill>
                      </a:endParaRPr>
                    </a:p>
                    <a:p>
                      <a:endParaRPr lang="cs-CZ" sz="2800" dirty="0" smtClean="0">
                        <a:solidFill>
                          <a:srgbClr val="0070C0"/>
                        </a:solidFill>
                      </a:endParaRPr>
                    </a:p>
                    <a:p>
                      <a:endParaRPr lang="cs-CZ" sz="28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dirty="0" smtClean="0">
                          <a:solidFill>
                            <a:srgbClr val="0070C0"/>
                          </a:solidFill>
                        </a:rPr>
                        <a:t>საშიშროება ბუნებრივი გარემოსთვის</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a:r>
                        <a:rPr lang="ka-GE" sz="2000" baseline="0" dirty="0" smtClean="0">
                          <a:solidFill>
                            <a:srgbClr val="0070C0"/>
                          </a:solidFill>
                        </a:rPr>
                        <a:t>მწვავე ქრონიკული ტოქსიკურობა წყლის გარემოსთვის</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r>
            </a:tbl>
          </a:graphicData>
        </a:graphic>
      </p:graphicFrame>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1944000"/>
            <a:ext cx="1261750" cy="1260000"/>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4252" y="3312000"/>
            <a:ext cx="1260000" cy="1260000"/>
          </a:xfrm>
          <a:prstGeom prst="rect">
            <a:avLst/>
          </a:prstGeo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4252" y="4716000"/>
            <a:ext cx="1261750" cy="1260000"/>
          </a:xfrm>
          <a:prstGeom prst="rect">
            <a:avLst/>
          </a:prstGeom>
        </p:spPr>
      </p:pic>
    </p:spTree>
    <p:extLst>
      <p:ext uri="{BB962C8B-B14F-4D97-AF65-F5344CB8AC3E}">
        <p14:creationId xmlns:p14="http://schemas.microsoft.com/office/powerpoint/2010/main" val="188337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გამაფრთხილებელი სიტყვა</a:t>
            </a:r>
            <a:r>
              <a:rPr lang="cs-CZ" dirty="0"/>
              <a:t/>
            </a:r>
            <a:br>
              <a:rPr lang="cs-CZ" dirty="0"/>
            </a:b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a:buBlip>
                <a:blip r:embed="rId2"/>
              </a:buBlip>
            </a:pPr>
            <a:endParaRPr lang="cs-CZ" dirty="0" smtClean="0"/>
          </a:p>
        </p:txBody>
      </p:sp>
      <p:sp>
        <p:nvSpPr>
          <p:cNvPr id="4" name="TextovéPole 3"/>
          <p:cNvSpPr txBox="1"/>
          <p:nvPr/>
        </p:nvSpPr>
        <p:spPr>
          <a:xfrm>
            <a:off x="3131840" y="1340768"/>
            <a:ext cx="2880320" cy="1077218"/>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dirty="0"/>
              <a:t>გამაფრთხილებელი სიტყვა</a:t>
            </a:r>
            <a:r>
              <a:rPr lang="cs-CZ" sz="2400" dirty="0"/>
              <a:t/>
            </a:r>
            <a:br>
              <a:rPr lang="cs-CZ" sz="2400" dirty="0"/>
            </a:br>
            <a:endParaRPr lang="cs-CZ" sz="2400" dirty="0">
              <a:solidFill>
                <a:srgbClr val="0070C0"/>
              </a:solidFill>
            </a:endParaRPr>
          </a:p>
        </p:txBody>
      </p:sp>
      <p:sp>
        <p:nvSpPr>
          <p:cNvPr id="5" name="TextovéPole 4"/>
          <p:cNvSpPr txBox="1"/>
          <p:nvPr/>
        </p:nvSpPr>
        <p:spPr>
          <a:xfrm>
            <a:off x="683568" y="2521996"/>
            <a:ext cx="2880320"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smtClean="0">
                <a:solidFill>
                  <a:srgbClr val="0070C0"/>
                </a:solidFill>
              </a:rPr>
              <a:t>საშიშროება</a:t>
            </a:r>
            <a:endParaRPr lang="cs-CZ" sz="2400" dirty="0">
              <a:solidFill>
                <a:srgbClr val="0070C0"/>
              </a:solidFill>
            </a:endParaRPr>
          </a:p>
        </p:txBody>
      </p:sp>
      <p:sp>
        <p:nvSpPr>
          <p:cNvPr id="6" name="TextovéPole 5"/>
          <p:cNvSpPr txBox="1"/>
          <p:nvPr/>
        </p:nvSpPr>
        <p:spPr>
          <a:xfrm>
            <a:off x="5580112" y="2521996"/>
            <a:ext cx="2880320"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smtClean="0">
                <a:solidFill>
                  <a:srgbClr val="0070C0"/>
                </a:solidFill>
              </a:rPr>
              <a:t>გაფრთხილება</a:t>
            </a:r>
            <a:endParaRPr lang="cs-CZ" sz="2400" dirty="0">
              <a:solidFill>
                <a:srgbClr val="0070C0"/>
              </a:solidFill>
            </a:endParaRPr>
          </a:p>
        </p:txBody>
      </p:sp>
      <p:cxnSp>
        <p:nvCxnSpPr>
          <p:cNvPr id="8" name="Zakřivená spojnice 7"/>
          <p:cNvCxnSpPr>
            <a:stCxn id="4" idx="1"/>
            <a:endCxn id="5" idx="0"/>
          </p:cNvCxnSpPr>
          <p:nvPr/>
        </p:nvCxnSpPr>
        <p:spPr>
          <a:xfrm rot="10800000" flipV="1">
            <a:off x="2123728" y="1879376"/>
            <a:ext cx="1008112" cy="64261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Zakřivená spojnice 9"/>
          <p:cNvCxnSpPr>
            <a:stCxn id="4" idx="3"/>
            <a:endCxn id="6" idx="0"/>
          </p:cNvCxnSpPr>
          <p:nvPr/>
        </p:nvCxnSpPr>
        <p:spPr>
          <a:xfrm>
            <a:off x="6012160" y="1879377"/>
            <a:ext cx="1008112" cy="64261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683568" y="3493847"/>
            <a:ext cx="2880320" cy="1200329"/>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a:solidFill>
                  <a:srgbClr val="0070C0"/>
                </a:solidFill>
              </a:rPr>
              <a:t>მიუთითებს უფრო მძიმე </a:t>
            </a:r>
            <a:r>
              <a:rPr lang="ka-GE" sz="2400" dirty="0" smtClean="0">
                <a:solidFill>
                  <a:srgbClr val="0070C0"/>
                </a:solidFill>
              </a:rPr>
              <a:t>საშიშროების კატეგორიებზე</a:t>
            </a:r>
            <a:endParaRPr lang="cs-CZ" sz="2400" dirty="0">
              <a:solidFill>
                <a:srgbClr val="0070C0"/>
              </a:solidFill>
            </a:endParaRPr>
          </a:p>
        </p:txBody>
      </p:sp>
      <p:cxnSp>
        <p:nvCxnSpPr>
          <p:cNvPr id="15" name="Přímá spojnice se šipkou 14"/>
          <p:cNvCxnSpPr>
            <a:stCxn id="5" idx="2"/>
            <a:endCxn id="13" idx="0"/>
          </p:cNvCxnSpPr>
          <p:nvPr/>
        </p:nvCxnSpPr>
        <p:spPr>
          <a:xfrm>
            <a:off x="2123728" y="2983661"/>
            <a:ext cx="0" cy="5101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683568" y="5204362"/>
            <a:ext cx="2880320" cy="1200329"/>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smtClean="0">
                <a:solidFill>
                  <a:srgbClr val="0070C0"/>
                </a:solidFill>
              </a:rPr>
              <a:t>მაგ.:</a:t>
            </a:r>
            <a:r>
              <a:rPr lang="cs-CZ" sz="2400" dirty="0" smtClean="0">
                <a:solidFill>
                  <a:srgbClr val="0070C0"/>
                </a:solidFill>
              </a:rPr>
              <a:t> </a:t>
            </a:r>
          </a:p>
          <a:p>
            <a:pPr algn="ctr"/>
            <a:r>
              <a:rPr lang="ka-GE" sz="2400" dirty="0">
                <a:solidFill>
                  <a:srgbClr val="0070C0"/>
                </a:solidFill>
              </a:rPr>
              <a:t>ნივთიერებით</a:t>
            </a:r>
          </a:p>
          <a:p>
            <a:pPr algn="ctr"/>
            <a:r>
              <a:rPr lang="ka-GE" sz="2400" dirty="0" smtClean="0">
                <a:solidFill>
                  <a:srgbClr val="0070C0"/>
                </a:solidFill>
              </a:rPr>
              <a:t>კანის დამწვრობა</a:t>
            </a:r>
            <a:endParaRPr lang="cs-CZ" sz="2400" dirty="0">
              <a:solidFill>
                <a:srgbClr val="0070C0"/>
              </a:solidFill>
            </a:endParaRPr>
          </a:p>
        </p:txBody>
      </p:sp>
      <p:cxnSp>
        <p:nvCxnSpPr>
          <p:cNvPr id="17" name="Přímá spojnice se šipkou 16"/>
          <p:cNvCxnSpPr>
            <a:stCxn id="13" idx="2"/>
            <a:endCxn id="16" idx="0"/>
          </p:cNvCxnSpPr>
          <p:nvPr/>
        </p:nvCxnSpPr>
        <p:spPr>
          <a:xfrm>
            <a:off x="2123728" y="4694176"/>
            <a:ext cx="0" cy="5101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5580112" y="3493847"/>
            <a:ext cx="2880320" cy="1569660"/>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a:solidFill>
                  <a:srgbClr val="0070C0"/>
                </a:solidFill>
              </a:rPr>
              <a:t>მიუთითებს უფრო </a:t>
            </a:r>
            <a:r>
              <a:rPr lang="ka-GE" sz="2400" dirty="0" smtClean="0">
                <a:solidFill>
                  <a:srgbClr val="0070C0"/>
                </a:solidFill>
              </a:rPr>
              <a:t>ნაკლები </a:t>
            </a:r>
            <a:r>
              <a:rPr lang="ka-GE" sz="2400" dirty="0">
                <a:solidFill>
                  <a:srgbClr val="0070C0"/>
                </a:solidFill>
              </a:rPr>
              <a:t>საშიშროების კატეგორიებზე</a:t>
            </a:r>
            <a:endParaRPr lang="cs-CZ" sz="2400" dirty="0">
              <a:solidFill>
                <a:srgbClr val="0070C0"/>
              </a:solidFill>
            </a:endParaRPr>
          </a:p>
        </p:txBody>
      </p:sp>
      <p:cxnSp>
        <p:nvCxnSpPr>
          <p:cNvPr id="29" name="Přímá spojnice se šipkou 28"/>
          <p:cNvCxnSpPr>
            <a:stCxn id="6" idx="2"/>
            <a:endCxn id="28" idx="0"/>
          </p:cNvCxnSpPr>
          <p:nvPr/>
        </p:nvCxnSpPr>
        <p:spPr>
          <a:xfrm>
            <a:off x="7020272" y="2983661"/>
            <a:ext cx="0" cy="5101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5580112" y="5204362"/>
            <a:ext cx="2880320" cy="830997"/>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smtClean="0">
                <a:solidFill>
                  <a:srgbClr val="0070C0"/>
                </a:solidFill>
              </a:rPr>
              <a:t>მაგ.:</a:t>
            </a:r>
            <a:endParaRPr lang="cs-CZ" sz="2400" dirty="0" smtClean="0">
              <a:solidFill>
                <a:srgbClr val="0070C0"/>
              </a:solidFill>
            </a:endParaRPr>
          </a:p>
          <a:p>
            <a:pPr algn="ctr"/>
            <a:r>
              <a:rPr lang="ka-GE" sz="2400" dirty="0" smtClean="0">
                <a:solidFill>
                  <a:srgbClr val="0070C0"/>
                </a:solidFill>
              </a:rPr>
              <a:t>კანის გაღიზიანება</a:t>
            </a:r>
            <a:endParaRPr lang="cs-CZ" sz="2400" dirty="0">
              <a:solidFill>
                <a:srgbClr val="0070C0"/>
              </a:solidFill>
            </a:endParaRPr>
          </a:p>
        </p:txBody>
      </p:sp>
      <p:cxnSp>
        <p:nvCxnSpPr>
          <p:cNvPr id="31" name="Přímá spojnice se šipkou 30"/>
          <p:cNvCxnSpPr>
            <a:stCxn id="28" idx="2"/>
            <a:endCxn id="30" idx="0"/>
          </p:cNvCxnSpPr>
          <p:nvPr/>
        </p:nvCxnSpPr>
        <p:spPr>
          <a:xfrm>
            <a:off x="7020272" y="5063507"/>
            <a:ext cx="0" cy="1408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32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600"/>
                                        <p:tgtEl>
                                          <p:spTgt spid="31"/>
                                        </p:tgtEl>
                                      </p:cBhvr>
                                    </p:animEffect>
                                  </p:childTnLst>
                                </p:cTn>
                              </p:par>
                            </p:childTnLst>
                          </p:cTn>
                        </p:par>
                        <p:par>
                          <p:cTn id="48" fill="hold">
                            <p:stCondLst>
                              <p:cond delay="1600"/>
                            </p:stCondLst>
                            <p:childTnLst>
                              <p:par>
                                <p:cTn id="49" presetID="22" presetClass="entr" presetSubtype="1"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6" grpId="0" animBg="1"/>
      <p:bldP spid="28"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a:t>გამაფრთხილებელი სიტყვა</a:t>
            </a:r>
            <a:r>
              <a:rPr lang="cs-CZ" dirty="0"/>
              <a:t/>
            </a:r>
            <a:br>
              <a:rPr lang="cs-CZ" dirty="0"/>
            </a:br>
            <a:r>
              <a:rPr lang="cs-CZ" dirty="0"/>
              <a:t/>
            </a:r>
            <a:br>
              <a:rPr lang="cs-CZ" dirty="0"/>
            </a:br>
            <a:endParaRPr lang="cs-CZ" dirty="0"/>
          </a:p>
        </p:txBody>
      </p:sp>
      <p:sp>
        <p:nvSpPr>
          <p:cNvPr id="3" name="Zástupný symbol pro obsah 2"/>
          <p:cNvSpPr>
            <a:spLocks noGrp="1"/>
          </p:cNvSpPr>
          <p:nvPr>
            <p:ph idx="1"/>
          </p:nvPr>
        </p:nvSpPr>
        <p:spPr>
          <a:xfrm>
            <a:off x="458352" y="1196752"/>
            <a:ext cx="8229600" cy="5184576"/>
          </a:xfrm>
        </p:spPr>
        <p:txBody>
          <a:bodyPr>
            <a:normAutofit lnSpcReduction="10000"/>
          </a:bodyPr>
          <a:lstStyle/>
          <a:p>
            <a:pPr algn="just">
              <a:buBlip>
                <a:blip r:embed="rId3"/>
              </a:buBlip>
            </a:pPr>
            <a:r>
              <a:rPr lang="ka-GE" dirty="0"/>
              <a:t>გაფრთხილების </a:t>
            </a:r>
            <a:r>
              <a:rPr lang="ka-GE" dirty="0" smtClean="0"/>
              <a:t>მიზნით მიუთითებს საშიშროების შესაბამის დონეზე. გამაფრთხილებელ სიტყვა</a:t>
            </a:r>
            <a:r>
              <a:rPr lang="cs-CZ" dirty="0" smtClean="0"/>
              <a:t> „</a:t>
            </a:r>
            <a:r>
              <a:rPr lang="ka-GE" dirty="0" smtClean="0"/>
              <a:t>საშიშროება</a:t>
            </a:r>
            <a:r>
              <a:rPr lang="cs-CZ" dirty="0" smtClean="0"/>
              <a:t>“</a:t>
            </a:r>
            <a:r>
              <a:rPr lang="ka-GE" dirty="0" smtClean="0"/>
              <a:t>-ს ენიჭება უფრო დიდი დატვრითვა, ვიდრე სიტყვა „გაფრთხილებას“ </a:t>
            </a:r>
            <a:r>
              <a:rPr lang="cs-CZ" dirty="0" smtClean="0"/>
              <a:t> </a:t>
            </a:r>
          </a:p>
          <a:p>
            <a:pPr algn="just">
              <a:buBlip>
                <a:blip r:embed="rId3"/>
              </a:buBlip>
            </a:pPr>
            <a:r>
              <a:rPr lang="ka-GE" dirty="0" smtClean="0"/>
              <a:t>გამაფრთხილებელი </a:t>
            </a:r>
            <a:r>
              <a:rPr lang="ka-GE" dirty="0"/>
              <a:t>სიტყვა</a:t>
            </a:r>
            <a:r>
              <a:rPr lang="cs-CZ" dirty="0"/>
              <a:t> </a:t>
            </a:r>
            <a:r>
              <a:rPr lang="ka-GE" dirty="0"/>
              <a:t>9 კლასიფიკაციას არ </a:t>
            </a:r>
            <a:r>
              <a:rPr lang="ka-GE" dirty="0" smtClean="0"/>
              <a:t>გააჩნია</a:t>
            </a:r>
            <a:endParaRPr lang="cs-CZ" dirty="0" smtClean="0"/>
          </a:p>
          <a:p>
            <a:pPr marL="0" indent="0" algn="just">
              <a:buNone/>
            </a:pPr>
            <a:endParaRPr lang="cs-CZ" dirty="0" smtClean="0"/>
          </a:p>
          <a:p>
            <a:pPr algn="just">
              <a:buBlip>
                <a:blip r:embed="rId3"/>
              </a:buBlip>
            </a:pPr>
            <a:r>
              <a:rPr lang="ka-GE" dirty="0" smtClean="0"/>
              <a:t>მაგალითი</a:t>
            </a:r>
            <a:r>
              <a:rPr lang="cs-CZ" dirty="0" smtClean="0"/>
              <a:t>:</a:t>
            </a:r>
            <a:endParaRPr lang="cs-CZ" dirty="0"/>
          </a:p>
          <a:p>
            <a:pPr marL="0" indent="0" algn="just">
              <a:buNone/>
            </a:pPr>
            <a:r>
              <a:rPr lang="cs-CZ" dirty="0" err="1" smtClean="0"/>
              <a:t>Dalapon</a:t>
            </a:r>
            <a:r>
              <a:rPr lang="en-US" dirty="0" smtClean="0"/>
              <a:t>; </a:t>
            </a:r>
            <a:r>
              <a:rPr lang="ka-GE" dirty="0" smtClean="0"/>
              <a:t>მჟავა</a:t>
            </a:r>
            <a:r>
              <a:rPr lang="cs-CZ" dirty="0" smtClean="0"/>
              <a:t> </a:t>
            </a:r>
            <a:r>
              <a:rPr lang="cs-CZ" dirty="0"/>
              <a:t>2,2- </a:t>
            </a:r>
            <a:r>
              <a:rPr lang="cs-CZ" dirty="0" err="1"/>
              <a:t>dichlorpropanová</a:t>
            </a:r>
            <a:r>
              <a:rPr lang="cs-CZ" dirty="0"/>
              <a:t> </a:t>
            </a:r>
            <a:endParaRPr lang="en-US" dirty="0" smtClean="0"/>
          </a:p>
          <a:p>
            <a:pPr marL="0" indent="0" algn="just">
              <a:buNone/>
            </a:pPr>
            <a:r>
              <a:rPr lang="pt-BR" b="1" dirty="0" smtClean="0"/>
              <a:t>Skin </a:t>
            </a:r>
            <a:r>
              <a:rPr lang="pt-BR" b="1" dirty="0"/>
              <a:t>Irrit. 2; </a:t>
            </a:r>
            <a:r>
              <a:rPr lang="pt-BR" b="1" dirty="0" smtClean="0"/>
              <a:t>H315</a:t>
            </a:r>
            <a:r>
              <a:rPr lang="cs-CZ" b="1" dirty="0" smtClean="0"/>
              <a:t> </a:t>
            </a:r>
            <a:r>
              <a:rPr lang="cs-CZ" b="1" dirty="0"/>
              <a:t>- </a:t>
            </a:r>
            <a:r>
              <a:rPr lang="ka-GE" dirty="0" smtClean="0"/>
              <a:t>გამაფ. სიტყვა</a:t>
            </a:r>
            <a:r>
              <a:rPr lang="cs-CZ" dirty="0" smtClean="0"/>
              <a:t> </a:t>
            </a:r>
            <a:r>
              <a:rPr lang="cs-CZ" dirty="0"/>
              <a:t>„</a:t>
            </a:r>
            <a:r>
              <a:rPr lang="ka-GE" b="1" dirty="0" smtClean="0">
                <a:solidFill>
                  <a:srgbClr val="FF0000"/>
                </a:solidFill>
              </a:rPr>
              <a:t>გაფრთხილება</a:t>
            </a:r>
            <a:r>
              <a:rPr lang="cs-CZ" dirty="0" smtClean="0"/>
              <a:t>“</a:t>
            </a:r>
            <a:endParaRPr lang="cs-CZ" b="1" dirty="0" smtClean="0"/>
          </a:p>
          <a:p>
            <a:pPr marL="0" indent="0" algn="just">
              <a:buNone/>
            </a:pPr>
            <a:r>
              <a:rPr lang="cs-CZ" b="1" dirty="0" smtClean="0"/>
              <a:t>E</a:t>
            </a:r>
            <a:r>
              <a:rPr lang="pt-BR" b="1" dirty="0" smtClean="0"/>
              <a:t>ye </a:t>
            </a:r>
            <a:r>
              <a:rPr lang="pt-BR" b="1" dirty="0"/>
              <a:t>Dam. 1; H318</a:t>
            </a:r>
            <a:r>
              <a:rPr lang="cs-CZ" b="1" dirty="0"/>
              <a:t> </a:t>
            </a:r>
            <a:r>
              <a:rPr lang="cs-CZ" b="1" dirty="0" smtClean="0"/>
              <a:t>-</a:t>
            </a:r>
            <a:r>
              <a:rPr lang="ka-GE" dirty="0"/>
              <a:t> გამაფ. სიტყვა</a:t>
            </a:r>
            <a:r>
              <a:rPr lang="cs-CZ" b="1" dirty="0" smtClean="0"/>
              <a:t> </a:t>
            </a:r>
            <a:r>
              <a:rPr lang="cs-CZ" dirty="0" smtClean="0"/>
              <a:t>„</a:t>
            </a:r>
            <a:r>
              <a:rPr lang="ka-GE" b="1" dirty="0" smtClean="0">
                <a:solidFill>
                  <a:srgbClr val="FF0000"/>
                </a:solidFill>
              </a:rPr>
              <a:t>საშიშროება</a:t>
            </a:r>
            <a:r>
              <a:rPr lang="cs-CZ" dirty="0" smtClean="0"/>
              <a:t>“</a:t>
            </a:r>
          </a:p>
          <a:p>
            <a:pPr marL="0" indent="0" algn="just">
              <a:buNone/>
            </a:pPr>
            <a:r>
              <a:rPr lang="cs-CZ" b="1" dirty="0" err="1"/>
              <a:t>Aquatic</a:t>
            </a:r>
            <a:r>
              <a:rPr lang="cs-CZ" b="1" dirty="0"/>
              <a:t> </a:t>
            </a:r>
            <a:r>
              <a:rPr lang="cs-CZ" b="1" dirty="0" err="1"/>
              <a:t>Chronic</a:t>
            </a:r>
            <a:r>
              <a:rPr lang="cs-CZ" b="1" dirty="0"/>
              <a:t> 3; H412</a:t>
            </a:r>
            <a:r>
              <a:rPr lang="cs-CZ" b="1" dirty="0" smtClean="0"/>
              <a:t> </a:t>
            </a:r>
            <a:r>
              <a:rPr lang="cs-CZ" b="1" dirty="0"/>
              <a:t>- </a:t>
            </a:r>
            <a:r>
              <a:rPr lang="ka-GE" dirty="0"/>
              <a:t>გამაფ. სიტყვა</a:t>
            </a:r>
            <a:r>
              <a:rPr lang="cs-CZ" dirty="0"/>
              <a:t> </a:t>
            </a:r>
            <a:r>
              <a:rPr lang="cs-CZ" dirty="0" smtClean="0"/>
              <a:t>„</a:t>
            </a:r>
            <a:r>
              <a:rPr lang="cs-CZ" b="1" dirty="0" smtClean="0">
                <a:solidFill>
                  <a:srgbClr val="FF0000"/>
                </a:solidFill>
              </a:rPr>
              <a:t>-</a:t>
            </a:r>
            <a:r>
              <a:rPr lang="cs-CZ" dirty="0" smtClean="0"/>
              <a:t>“</a:t>
            </a:r>
            <a:endParaRPr lang="cs-CZ" dirty="0"/>
          </a:p>
          <a:p>
            <a:pPr algn="just">
              <a:buBlip>
                <a:blip r:embed="rId3"/>
              </a:buBlip>
            </a:pPr>
            <a:r>
              <a:rPr lang="ka-GE" dirty="0" smtClean="0"/>
              <a:t>შედეგად გამაფ</a:t>
            </a:r>
            <a:r>
              <a:rPr lang="ka-GE" dirty="0"/>
              <a:t>. სიტყვა</a:t>
            </a:r>
            <a:r>
              <a:rPr lang="cs-CZ" dirty="0"/>
              <a:t> </a:t>
            </a:r>
            <a:r>
              <a:rPr lang="cs-CZ" dirty="0" smtClean="0"/>
              <a:t> „</a:t>
            </a:r>
            <a:r>
              <a:rPr lang="ka-GE" b="1" dirty="0">
                <a:solidFill>
                  <a:srgbClr val="FF0000"/>
                </a:solidFill>
              </a:rPr>
              <a:t> საშიშროება</a:t>
            </a:r>
            <a:r>
              <a:rPr lang="cs-CZ" dirty="0" smtClean="0"/>
              <a:t>“</a:t>
            </a:r>
            <a:endParaRPr lang="cs-CZ" dirty="0"/>
          </a:p>
          <a:p>
            <a:pPr marL="0" indent="0" algn="just">
              <a:buNone/>
            </a:pPr>
            <a:endParaRPr lang="cs-CZ" b="1" dirty="0"/>
          </a:p>
          <a:p>
            <a:pPr marL="0" indent="0" algn="just">
              <a:buNone/>
            </a:pPr>
            <a:endParaRPr lang="cs-CZ" dirty="0" smtClean="0"/>
          </a:p>
        </p:txBody>
      </p:sp>
      <p:pic>
        <p:nvPicPr>
          <p:cNvPr id="6" name="obrázek 167"/>
          <p:cNvPicPr>
            <a:picLocks noChangeAspect="1"/>
          </p:cNvPicPr>
          <p:nvPr/>
        </p:nvPicPr>
        <p:blipFill>
          <a:blip r:embed="rId4" cstate="print"/>
          <a:srcRect t="-5770"/>
          <a:stretch>
            <a:fillRect/>
          </a:stretch>
        </p:blipFill>
        <p:spPr bwMode="auto">
          <a:xfrm>
            <a:off x="7265457" y="3140968"/>
            <a:ext cx="1851566" cy="1620000"/>
          </a:xfrm>
          <a:prstGeom prst="rect">
            <a:avLst/>
          </a:prstGeom>
          <a:noFill/>
          <a:ln w="9525">
            <a:noFill/>
            <a:miter lim="800000"/>
            <a:headEnd/>
            <a:tailEnd/>
          </a:ln>
        </p:spPr>
      </p:pic>
    </p:spTree>
    <p:extLst>
      <p:ext uri="{BB962C8B-B14F-4D97-AF65-F5344CB8AC3E}">
        <p14:creationId xmlns:p14="http://schemas.microsoft.com/office/powerpoint/2010/main" val="8858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childTnLst>
                          </p:cTn>
                        </p:par>
                        <p:par>
                          <p:cTn id="34" fill="hold">
                            <p:stCondLst>
                              <p:cond delay="2500"/>
                            </p:stCondLst>
                            <p:childTnLst>
                              <p:par>
                                <p:cTn id="35" presetID="16" presetClass="entr" presetSubtype="21"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lgn="ctr">
              <a:buNone/>
              <a:defRPr/>
            </a:pPr>
            <a:r>
              <a:rPr lang="ka-GE" b="1" dirty="0" smtClean="0"/>
              <a:t>ნივთიერება</a:t>
            </a:r>
            <a:endParaRPr lang="cs-CZ" b="1" dirty="0" smtClean="0"/>
          </a:p>
          <a:p>
            <a:pPr marL="0" indent="0">
              <a:buNone/>
              <a:defRPr/>
            </a:pPr>
            <a:endParaRPr lang="cs-CZ" dirty="0"/>
          </a:p>
          <a:p>
            <a:pPr marL="0" indent="0">
              <a:buNone/>
              <a:defRPr/>
            </a:pPr>
            <a:endParaRPr lang="cs-CZ" dirty="0" smtClean="0"/>
          </a:p>
          <a:p>
            <a:pPr marL="0" indent="0">
              <a:buNone/>
              <a:defRPr/>
            </a:pPr>
            <a:endParaRPr lang="cs-CZ" dirty="0"/>
          </a:p>
          <a:p>
            <a:pPr marL="0" indent="0">
              <a:buNone/>
              <a:defRPr/>
            </a:pPr>
            <a:endParaRPr lang="cs-CZ" dirty="0" smtClean="0"/>
          </a:p>
          <a:p>
            <a:pPr marL="0" indent="0">
              <a:buNone/>
              <a:defRPr/>
            </a:pPr>
            <a:endParaRPr lang="cs-CZ" dirty="0"/>
          </a:p>
          <a:p>
            <a:pPr marL="0" indent="0">
              <a:buNone/>
              <a:defRPr/>
            </a:pPr>
            <a:endParaRPr lang="cs-CZ" dirty="0" smtClean="0"/>
          </a:p>
          <a:p>
            <a:pPr marL="0" indent="0">
              <a:buNone/>
              <a:defRPr/>
            </a:pPr>
            <a:endParaRPr lang="cs-CZ" dirty="0"/>
          </a:p>
          <a:p>
            <a:pPr marL="0" indent="0">
              <a:buNone/>
              <a:defRPr/>
            </a:pPr>
            <a:endParaRPr lang="cs-CZ" sz="2200" dirty="0" smtClean="0"/>
          </a:p>
          <a:p>
            <a:pPr marL="0" indent="0">
              <a:buNone/>
              <a:defRPr/>
            </a:pPr>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3590067243"/>
              </p:ext>
            </p:extLst>
          </p:nvPr>
        </p:nvGraphicFramePr>
        <p:xfrm>
          <a:off x="1187624" y="1916832"/>
          <a:ext cx="7056784" cy="3992880"/>
        </p:xfrm>
        <a:graphic>
          <a:graphicData uri="http://schemas.openxmlformats.org/drawingml/2006/table">
            <a:tbl>
              <a:tblPr firstRow="1" bandRow="1">
                <a:tableStyleId>{5940675A-B579-460E-94D1-54222C63F5DA}</a:tableStyleId>
              </a:tblPr>
              <a:tblGrid>
                <a:gridCol w="2646771"/>
                <a:gridCol w="1483460"/>
                <a:gridCol w="1516804"/>
                <a:gridCol w="1409749"/>
              </a:tblGrid>
              <a:tr h="279931">
                <a:tc rowSpan="2">
                  <a:txBody>
                    <a:bodyPr/>
                    <a:lstStyle/>
                    <a:p>
                      <a:pPr algn="ct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ka-GE" sz="2400" b="1" dirty="0" smtClean="0">
                          <a:solidFill>
                            <a:srgbClr val="0070C0"/>
                          </a:solidFill>
                        </a:rPr>
                        <a:t>საიდენტიფიკაციო ნომერი</a:t>
                      </a:r>
                      <a:endParaRPr lang="cs-CZ" sz="2400" b="1"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dirty="0"/>
                    </a:p>
                  </a:txBody>
                  <a:tcPr/>
                </a:tc>
                <a:tc hMerge="1">
                  <a:txBody>
                    <a:bodyPr/>
                    <a:lstStyle/>
                    <a:p>
                      <a:endParaRPr lang="cs-CZ" dirty="0"/>
                    </a:p>
                  </a:txBody>
                  <a:tcPr/>
                </a:tc>
              </a:tr>
              <a:tr h="279931">
                <a:tc vMerge="1">
                  <a:txBody>
                    <a:bodyPr/>
                    <a:lstStyle/>
                    <a:p>
                      <a:endParaRPr lang="cs-CZ"/>
                    </a:p>
                  </a:txBody>
                  <a:tcPr/>
                </a:tc>
                <a:tc>
                  <a:txBody>
                    <a:bodyPr/>
                    <a:lstStyle/>
                    <a:p>
                      <a:pPr algn="ctr"/>
                      <a:r>
                        <a:rPr lang="ka-GE" sz="2000" baseline="0" dirty="0" smtClean="0">
                          <a:solidFill>
                            <a:srgbClr val="0070C0"/>
                          </a:solidFill>
                        </a:rPr>
                        <a:t>ინდექსის ნომერი</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000" dirty="0" smtClean="0">
                          <a:solidFill>
                            <a:srgbClr val="0070C0"/>
                          </a:solidFill>
                        </a:rPr>
                        <a:t>EC </a:t>
                      </a:r>
                      <a:r>
                        <a:rPr lang="ka-GE" sz="2000" dirty="0" smtClean="0">
                          <a:solidFill>
                            <a:srgbClr val="0070C0"/>
                          </a:solidFill>
                        </a:rPr>
                        <a:t>ნომერი</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000" dirty="0" smtClean="0">
                          <a:solidFill>
                            <a:srgbClr val="0070C0"/>
                          </a:solidFill>
                        </a:rPr>
                        <a:t>CAS </a:t>
                      </a:r>
                      <a:r>
                        <a:rPr lang="ka-GE" sz="2000" dirty="0" smtClean="0">
                          <a:solidFill>
                            <a:srgbClr val="0070C0"/>
                          </a:solidFill>
                        </a:rPr>
                        <a:t>ნომერი</a:t>
                      </a:r>
                      <a:endParaRPr lang="cs-CZ" sz="20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559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dirty="0" smtClean="0">
                          <a:solidFill>
                            <a:srgbClr val="0070C0"/>
                          </a:solidFill>
                        </a:rPr>
                        <a:t>VI</a:t>
                      </a:r>
                      <a:r>
                        <a:rPr lang="ka-GE" sz="1800" dirty="0" smtClean="0">
                          <a:solidFill>
                            <a:srgbClr val="0070C0"/>
                          </a:solidFill>
                        </a:rPr>
                        <a:t> დანართში მოცემული ნივთიერება</a:t>
                      </a:r>
                      <a:endParaRPr lang="cs-CZ" sz="18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400" b="1" dirty="0" smtClean="0">
                          <a:solidFill>
                            <a:srgbClr val="0070C0"/>
                          </a:solidFill>
                        </a:rPr>
                        <a:t>X</a:t>
                      </a:r>
                      <a:endParaRPr lang="cs-CZ" sz="2400" b="1"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cs-CZ" sz="2400" dirty="0" smtClean="0">
                          <a:solidFill>
                            <a:srgbClr val="0070C0"/>
                          </a:solidFill>
                          <a:effectLst>
                            <a:outerShdw blurRad="38100" dist="38100" dir="2700000" algn="tl">
                              <a:srgbClr val="000000">
                                <a:alpha val="43137"/>
                              </a:srgbClr>
                            </a:outerShdw>
                          </a:effectLst>
                        </a:rPr>
                        <a:t>X</a:t>
                      </a:r>
                      <a:endParaRPr lang="cs-CZ" sz="2400" dirty="0">
                        <a:solidFill>
                          <a:srgbClr val="0070C0"/>
                        </a:solidFill>
                        <a:effectLst>
                          <a:outerShdw blurRad="38100" dist="38100" dir="2700000" algn="tl">
                            <a:srgbClr val="000000">
                              <a:alpha val="43137"/>
                            </a:srgbClr>
                          </a:outerShdw>
                        </a:effectLs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cs-CZ" sz="2400" dirty="0" smtClean="0">
                          <a:solidFill>
                            <a:srgbClr val="0070C0"/>
                          </a:solidFill>
                        </a:rPr>
                        <a:t>X</a:t>
                      </a: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559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aseline="0" dirty="0" smtClean="0">
                          <a:solidFill>
                            <a:srgbClr val="0070C0"/>
                          </a:solidFill>
                        </a:rPr>
                        <a:t> </a:t>
                      </a:r>
                      <a:r>
                        <a:rPr lang="cs-CZ" sz="1800" dirty="0" smtClean="0">
                          <a:solidFill>
                            <a:srgbClr val="0070C0"/>
                          </a:solidFill>
                        </a:rPr>
                        <a:t>C</a:t>
                      </a:r>
                      <a:r>
                        <a:rPr lang="en-US" sz="1800" dirty="0" smtClean="0">
                          <a:solidFill>
                            <a:srgbClr val="0070C0"/>
                          </a:solidFill>
                        </a:rPr>
                        <a:t>&amp;L</a:t>
                      </a:r>
                      <a:r>
                        <a:rPr lang="ka-GE" sz="1800" dirty="0" smtClean="0">
                          <a:solidFill>
                            <a:srgbClr val="0070C0"/>
                          </a:solidFill>
                        </a:rPr>
                        <a:t> სიაში მოცემული ნივთიერება </a:t>
                      </a:r>
                      <a:endParaRPr lang="cs-CZ" sz="18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400" b="1" dirty="0" smtClean="0">
                          <a:solidFill>
                            <a:srgbClr val="0070C0"/>
                          </a:solidFill>
                        </a:rPr>
                        <a:t>X</a:t>
                      </a:r>
                      <a:endParaRPr lang="cs-CZ" sz="2400" b="1"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cs-CZ" sz="2400" dirty="0" smtClean="0">
                          <a:solidFill>
                            <a:srgbClr val="0070C0"/>
                          </a:solidFill>
                          <a:effectLst>
                            <a:outerShdw blurRad="38100" dist="38100" dir="2700000" algn="tl">
                              <a:srgbClr val="000000">
                                <a:alpha val="43137"/>
                              </a:srgbClr>
                            </a:outerShdw>
                          </a:effectLst>
                        </a:rPr>
                        <a:t>X</a:t>
                      </a:r>
                      <a:endParaRPr lang="cs-CZ" sz="2400" dirty="0">
                        <a:solidFill>
                          <a:srgbClr val="0070C0"/>
                        </a:solidFill>
                        <a:effectLst>
                          <a:outerShdw blurRad="38100" dist="38100" dir="2700000" algn="tl">
                            <a:srgbClr val="000000">
                              <a:alpha val="43137"/>
                            </a:srgbClr>
                          </a:outerShdw>
                        </a:effectLst>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59862">
                <a:tc>
                  <a:txBody>
                    <a:bodyPr/>
                    <a:lstStyle/>
                    <a:p>
                      <a:pPr algn="ctr"/>
                      <a:r>
                        <a:rPr lang="ka-GE" sz="1800" dirty="0" smtClean="0">
                          <a:solidFill>
                            <a:srgbClr val="0070C0"/>
                          </a:solidFill>
                        </a:rPr>
                        <a:t>ნივთიერებას გააჩნია</a:t>
                      </a:r>
                      <a:r>
                        <a:rPr lang="ka-GE" sz="1800" baseline="0" dirty="0" smtClean="0">
                          <a:solidFill>
                            <a:srgbClr val="0070C0"/>
                          </a:solidFill>
                        </a:rPr>
                        <a:t> </a:t>
                      </a:r>
                      <a:r>
                        <a:rPr lang="cs-CZ" sz="1800" dirty="0" smtClean="0">
                          <a:solidFill>
                            <a:srgbClr val="0070C0"/>
                          </a:solidFill>
                        </a:rPr>
                        <a:t>CAS</a:t>
                      </a:r>
                      <a:r>
                        <a:rPr lang="ka-GE" sz="1800" dirty="0" smtClean="0">
                          <a:solidFill>
                            <a:srgbClr val="0070C0"/>
                          </a:solidFill>
                        </a:rPr>
                        <a:t> ნომერი და</a:t>
                      </a:r>
                      <a:r>
                        <a:rPr lang="cs-CZ" sz="1800" dirty="0" smtClean="0">
                          <a:solidFill>
                            <a:srgbClr val="0070C0"/>
                          </a:solidFill>
                        </a:rPr>
                        <a:t> </a:t>
                      </a:r>
                      <a:r>
                        <a:rPr lang="ka-GE" sz="1800" dirty="0" smtClean="0">
                          <a:solidFill>
                            <a:srgbClr val="0070C0"/>
                          </a:solidFill>
                        </a:rPr>
                        <a:t>დასახელება</a:t>
                      </a:r>
                      <a:endParaRPr lang="cs-CZ" sz="18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b="1" smtClean="0">
                          <a:solidFill>
                            <a:srgbClr val="0070C0"/>
                          </a:solidFill>
                        </a:rPr>
                        <a:t>X</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r>
              <a:tr h="559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800" dirty="0" smtClean="0">
                          <a:solidFill>
                            <a:srgbClr val="0070C0"/>
                          </a:solidFill>
                        </a:rPr>
                        <a:t>ნივთიერებას მხოლოდ დასახელება გააჩნია </a:t>
                      </a:r>
                      <a:endParaRPr lang="cs-CZ" sz="1800" dirty="0" smtClean="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cs-CZ" sz="2400" dirty="0">
                        <a:solidFill>
                          <a:srgbClr val="0070C0"/>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Nadpis 1"/>
          <p:cNvSpPr>
            <a:spLocks noGrp="1"/>
          </p:cNvSpPr>
          <p:nvPr>
            <p:ph type="title"/>
          </p:nvPr>
        </p:nvSpPr>
        <p:spPr>
          <a:xfrm>
            <a:off x="457200" y="260648"/>
            <a:ext cx="8229600" cy="720080"/>
          </a:xfrm>
        </p:spPr>
        <p:txBody>
          <a:bodyPr/>
          <a:lstStyle/>
          <a:p>
            <a:r>
              <a:rPr lang="ka-GE" sz="2800" dirty="0" smtClean="0"/>
              <a:t>ნივთიერების საიდენტიფიკაციო ნომერი</a:t>
            </a:r>
            <a:r>
              <a:rPr lang="cs-CZ" dirty="0"/>
              <a:t/>
            </a:r>
            <a:br>
              <a:rPr lang="cs-CZ" dirty="0"/>
            </a:br>
            <a:endParaRPr lang="cs-CZ" dirty="0"/>
          </a:p>
        </p:txBody>
      </p:sp>
    </p:spTree>
    <p:extLst>
      <p:ext uri="{BB962C8B-B14F-4D97-AF65-F5344CB8AC3E}">
        <p14:creationId xmlns:p14="http://schemas.microsoft.com/office/powerpoint/2010/main" val="3104662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sz="2400" dirty="0"/>
              <a:t>ეტიკეტზე განსათავსებელი </a:t>
            </a:r>
            <a:br>
              <a:rPr lang="ka-GE" sz="2400" dirty="0"/>
            </a:br>
            <a:r>
              <a:rPr lang="ka-GE" sz="2400" dirty="0"/>
              <a:t>ნარევის კომპონენტები</a:t>
            </a:r>
            <a:r>
              <a:rPr lang="cs-CZ" sz="2400" dirty="0"/>
              <a:t/>
            </a:r>
            <a:br>
              <a:rPr lang="cs-CZ" sz="2400" dirty="0"/>
            </a:br>
            <a:endParaRPr lang="cs-CZ" sz="2400"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lgn="ctr">
              <a:spcBef>
                <a:spcPts val="0"/>
              </a:spcBef>
              <a:buNone/>
              <a:defRPr/>
            </a:pPr>
            <a:r>
              <a:rPr lang="ka-GE" b="1" dirty="0" smtClean="0"/>
              <a:t>ნარევები</a:t>
            </a:r>
            <a:endParaRPr lang="cs-CZ" b="1" dirty="0" smtClean="0"/>
          </a:p>
          <a:p>
            <a:pPr marL="0" indent="0" algn="just">
              <a:spcBef>
                <a:spcPts val="0"/>
              </a:spcBef>
              <a:buNone/>
              <a:defRPr/>
            </a:pPr>
            <a:endParaRPr lang="cs-CZ" dirty="0" smtClean="0"/>
          </a:p>
          <a:p>
            <a:pPr marL="0" indent="0" algn="just">
              <a:buNone/>
            </a:pPr>
            <a:endParaRPr lang="cs-CZ" b="1" dirty="0"/>
          </a:p>
          <a:p>
            <a:pPr marL="0" indent="0" algn="just">
              <a:buNone/>
            </a:pPr>
            <a:r>
              <a:rPr lang="ka-GE" dirty="0" smtClean="0"/>
              <a:t>ნარევში შემავალი ყოველი ნივთიერების იდენტიფიკაცია, რომელიც ნარევის კლასიფიკაციის </a:t>
            </a:r>
            <a:r>
              <a:rPr lang="ka-GE" dirty="0" smtClean="0">
                <a:solidFill>
                  <a:srgbClr val="FF0000"/>
                </a:solidFill>
              </a:rPr>
              <a:t>განსაზღვრას უწყობს ხელს</a:t>
            </a:r>
            <a:r>
              <a:rPr lang="ka-GE" dirty="0" smtClean="0"/>
              <a:t>, თუ საქმე ეხება მწვავე ტოქსიკურობას, კანის დამწვრობას ან თვალების სერიოზულ დაზიანებას, მუტაგენურობას ემბრიონის უჯრედებში, კარცენოგენურობას, ტოქსიკურობას რეპროდუქციისათვის, სასუნთქი გზების ან კანის მგრძნობიარობას, ტოქსიკურობას კონკრეტული ორგანოებისთვის ან საფრთხეს ჩასუნთქვის დროს.   </a:t>
            </a:r>
            <a:endParaRPr lang="cs-CZ" dirty="0" smtClean="0"/>
          </a:p>
        </p:txBody>
      </p:sp>
    </p:spTree>
    <p:extLst>
      <p:ext uri="{BB962C8B-B14F-4D97-AF65-F5344CB8AC3E}">
        <p14:creationId xmlns:p14="http://schemas.microsoft.com/office/powerpoint/2010/main" val="3767499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r>
              <a:rPr lang="ka-GE" sz="2400" dirty="0" smtClean="0"/>
              <a:t>სტანდარტული ფრაზები საშიშროების შესახებ</a:t>
            </a:r>
            <a:r>
              <a:rPr lang="cs-CZ" sz="2400" dirty="0"/>
              <a:t/>
            </a:r>
            <a:br>
              <a:rPr lang="cs-CZ" sz="2400" dirty="0"/>
            </a:br>
            <a:endParaRPr lang="cs-CZ" sz="2400" dirty="0"/>
          </a:p>
        </p:txBody>
      </p:sp>
      <p:sp>
        <p:nvSpPr>
          <p:cNvPr id="3" name="Zástupný symbol pro obsah 2"/>
          <p:cNvSpPr>
            <a:spLocks noGrp="1"/>
          </p:cNvSpPr>
          <p:nvPr>
            <p:ph idx="1"/>
          </p:nvPr>
        </p:nvSpPr>
        <p:spPr>
          <a:xfrm>
            <a:off x="458352" y="1196752"/>
            <a:ext cx="8229600" cy="5184576"/>
          </a:xfrm>
        </p:spPr>
        <p:txBody>
          <a:bodyPr>
            <a:normAutofit/>
          </a:bodyPr>
          <a:lstStyle/>
          <a:p>
            <a:pPr algn="just">
              <a:buBlip>
                <a:blip r:embed="rId3"/>
              </a:buBlip>
            </a:pPr>
            <a:r>
              <a:rPr lang="ka-GE" sz="2000" dirty="0"/>
              <a:t>ფრაზა, რომელიც მიეკუთვნება საშიშროების შესაბამის კლასს და კატეგორიას და აღწერს მოცემული ნივთიერების ან ნარევის საფრთხის ბუნებას, საშიშროების ხარისხის </a:t>
            </a:r>
            <a:r>
              <a:rPr lang="ka-GE" sz="2000" dirty="0" smtClean="0"/>
              <a:t>ჩათვლით. </a:t>
            </a:r>
            <a:endParaRPr lang="cs-CZ" sz="2000" dirty="0" smtClean="0"/>
          </a:p>
        </p:txBody>
      </p:sp>
      <p:sp>
        <p:nvSpPr>
          <p:cNvPr id="4" name="TextovéPole 3"/>
          <p:cNvSpPr txBox="1"/>
          <p:nvPr/>
        </p:nvSpPr>
        <p:spPr>
          <a:xfrm>
            <a:off x="3129759" y="2548678"/>
            <a:ext cx="2880320"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H-</a:t>
            </a:r>
            <a:r>
              <a:rPr lang="ka-GE" sz="2400" dirty="0" smtClean="0">
                <a:solidFill>
                  <a:srgbClr val="0070C0"/>
                </a:solidFill>
              </a:rPr>
              <a:t>ფრაზები</a:t>
            </a:r>
            <a:endParaRPr lang="cs-CZ" sz="2400" dirty="0">
              <a:solidFill>
                <a:srgbClr val="0070C0"/>
              </a:solidFill>
            </a:endParaRPr>
          </a:p>
        </p:txBody>
      </p:sp>
      <p:sp>
        <p:nvSpPr>
          <p:cNvPr id="5" name="TextovéPole 4"/>
          <p:cNvSpPr txBox="1"/>
          <p:nvPr/>
        </p:nvSpPr>
        <p:spPr>
          <a:xfrm>
            <a:off x="1026363" y="3272461"/>
            <a:ext cx="1307641"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H2XX</a:t>
            </a:r>
            <a:endParaRPr lang="cs-CZ" sz="2400" dirty="0">
              <a:solidFill>
                <a:srgbClr val="0070C0"/>
              </a:solidFill>
            </a:endParaRPr>
          </a:p>
        </p:txBody>
      </p:sp>
      <p:sp>
        <p:nvSpPr>
          <p:cNvPr id="6" name="TextovéPole 5"/>
          <p:cNvSpPr txBox="1"/>
          <p:nvPr/>
        </p:nvSpPr>
        <p:spPr>
          <a:xfrm>
            <a:off x="6812087" y="3272461"/>
            <a:ext cx="1299753"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H4XX</a:t>
            </a:r>
            <a:endParaRPr lang="cs-CZ" sz="2400" dirty="0">
              <a:solidFill>
                <a:srgbClr val="0070C0"/>
              </a:solidFill>
            </a:endParaRPr>
          </a:p>
        </p:txBody>
      </p:sp>
      <p:cxnSp>
        <p:nvCxnSpPr>
          <p:cNvPr id="8" name="Zakřivená spojnice 7"/>
          <p:cNvCxnSpPr>
            <a:stCxn id="4" idx="1"/>
            <a:endCxn id="5" idx="0"/>
          </p:cNvCxnSpPr>
          <p:nvPr/>
        </p:nvCxnSpPr>
        <p:spPr>
          <a:xfrm rot="10800000" flipV="1">
            <a:off x="1680185" y="2779511"/>
            <a:ext cx="1449575" cy="49295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Zakřivená spojnice 9"/>
          <p:cNvCxnSpPr>
            <a:stCxn id="4" idx="3"/>
            <a:endCxn id="6" idx="0"/>
          </p:cNvCxnSpPr>
          <p:nvPr/>
        </p:nvCxnSpPr>
        <p:spPr>
          <a:xfrm>
            <a:off x="6010079" y="2779511"/>
            <a:ext cx="1451885" cy="49295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356586" y="4103458"/>
            <a:ext cx="2650902" cy="70788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dirty="0" smtClean="0">
                <a:solidFill>
                  <a:srgbClr val="0070C0"/>
                </a:solidFill>
              </a:rPr>
              <a:t>ფიზიკურ-ქიმიური თვისებები</a:t>
            </a:r>
            <a:endParaRPr lang="cs-CZ" sz="2000" dirty="0">
              <a:solidFill>
                <a:srgbClr val="0070C0"/>
              </a:solidFill>
            </a:endParaRPr>
          </a:p>
        </p:txBody>
      </p:sp>
      <p:cxnSp>
        <p:nvCxnSpPr>
          <p:cNvPr id="15" name="Přímá spojnice se šipkou 14"/>
          <p:cNvCxnSpPr>
            <a:stCxn id="5" idx="2"/>
            <a:endCxn id="13" idx="0"/>
          </p:cNvCxnSpPr>
          <p:nvPr/>
        </p:nvCxnSpPr>
        <p:spPr>
          <a:xfrm>
            <a:off x="1680184" y="3734126"/>
            <a:ext cx="1853" cy="3693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354732" y="5303787"/>
            <a:ext cx="2650902" cy="769441"/>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H221 -</a:t>
            </a:r>
            <a:r>
              <a:rPr lang="ka-GE" sz="2000" dirty="0" smtClean="0">
                <a:solidFill>
                  <a:srgbClr val="0070C0"/>
                </a:solidFill>
              </a:rPr>
              <a:t>აალებადი აირები</a:t>
            </a:r>
            <a:endParaRPr lang="cs-CZ" sz="2000" dirty="0">
              <a:solidFill>
                <a:srgbClr val="0070C0"/>
              </a:solidFill>
            </a:endParaRPr>
          </a:p>
        </p:txBody>
      </p:sp>
      <p:cxnSp>
        <p:nvCxnSpPr>
          <p:cNvPr id="17" name="Přímá spojnice se šipkou 16"/>
          <p:cNvCxnSpPr>
            <a:stCxn id="13" idx="2"/>
            <a:endCxn id="16" idx="0"/>
          </p:cNvCxnSpPr>
          <p:nvPr/>
        </p:nvCxnSpPr>
        <p:spPr>
          <a:xfrm flipH="1">
            <a:off x="1680183" y="4811344"/>
            <a:ext cx="1854" cy="4924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3920649" y="3272460"/>
            <a:ext cx="1299753"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H3XX</a:t>
            </a:r>
            <a:endParaRPr lang="cs-CZ" sz="2400" dirty="0">
              <a:solidFill>
                <a:srgbClr val="0070C0"/>
              </a:solidFill>
            </a:endParaRPr>
          </a:p>
        </p:txBody>
      </p:sp>
      <p:cxnSp>
        <p:nvCxnSpPr>
          <p:cNvPr id="46" name="Přímá spojnice se šipkou 45"/>
          <p:cNvCxnSpPr>
            <a:stCxn id="4" idx="2"/>
            <a:endCxn id="45" idx="0"/>
          </p:cNvCxnSpPr>
          <p:nvPr/>
        </p:nvCxnSpPr>
        <p:spPr>
          <a:xfrm>
            <a:off x="4569919" y="3010343"/>
            <a:ext cx="607" cy="2621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3249129" y="4096732"/>
            <a:ext cx="2650902" cy="646331"/>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dirty="0" smtClean="0">
                <a:solidFill>
                  <a:srgbClr val="0070C0"/>
                </a:solidFill>
              </a:rPr>
              <a:t>საშიშროება ჯანმრთელობისთვის</a:t>
            </a:r>
            <a:endParaRPr lang="cs-CZ" dirty="0">
              <a:solidFill>
                <a:srgbClr val="0070C0"/>
              </a:solidFill>
            </a:endParaRPr>
          </a:p>
        </p:txBody>
      </p:sp>
      <p:cxnSp>
        <p:nvCxnSpPr>
          <p:cNvPr id="71" name="Přímá spojnice se šipkou 70"/>
          <p:cNvCxnSpPr>
            <a:stCxn id="45" idx="2"/>
            <a:endCxn id="70" idx="0"/>
          </p:cNvCxnSpPr>
          <p:nvPr/>
        </p:nvCxnSpPr>
        <p:spPr>
          <a:xfrm>
            <a:off x="4570526" y="3734125"/>
            <a:ext cx="4054" cy="3626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2" name="TextovéPole 81"/>
          <p:cNvSpPr txBox="1"/>
          <p:nvPr/>
        </p:nvSpPr>
        <p:spPr>
          <a:xfrm>
            <a:off x="3242486" y="5290336"/>
            <a:ext cx="2650902" cy="1138773"/>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a:solidFill>
                  <a:srgbClr val="0070C0"/>
                </a:solidFill>
              </a:rPr>
              <a:t>H301 - </a:t>
            </a:r>
            <a:r>
              <a:rPr lang="ka-GE" sz="2000" dirty="0" smtClean="0">
                <a:solidFill>
                  <a:srgbClr val="0070C0"/>
                </a:solidFill>
              </a:rPr>
              <a:t>ტოქსიკური  პერორალურად მიღების დროს</a:t>
            </a:r>
            <a:r>
              <a:rPr lang="ka-GE" sz="2400" dirty="0" smtClean="0">
                <a:solidFill>
                  <a:srgbClr val="0070C0"/>
                </a:solidFill>
              </a:rPr>
              <a:t> </a:t>
            </a:r>
            <a:endParaRPr lang="cs-CZ" sz="2400" dirty="0">
              <a:solidFill>
                <a:srgbClr val="0070C0"/>
              </a:solidFill>
            </a:endParaRPr>
          </a:p>
        </p:txBody>
      </p:sp>
      <p:cxnSp>
        <p:nvCxnSpPr>
          <p:cNvPr id="83" name="Přímá spojnice se šipkou 82"/>
          <p:cNvCxnSpPr>
            <a:stCxn id="70" idx="2"/>
            <a:endCxn id="82" idx="0"/>
          </p:cNvCxnSpPr>
          <p:nvPr/>
        </p:nvCxnSpPr>
        <p:spPr>
          <a:xfrm flipH="1">
            <a:off x="4567937" y="4743063"/>
            <a:ext cx="6643" cy="5472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a:off x="6132095" y="4103458"/>
            <a:ext cx="2650902" cy="1077218"/>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000" dirty="0" smtClean="0">
                <a:solidFill>
                  <a:srgbClr val="0070C0"/>
                </a:solidFill>
              </a:rPr>
              <a:t>საშიშროება ბუნებრივი გარემოსთვის</a:t>
            </a:r>
            <a:r>
              <a:rPr lang="ka-GE" sz="2400" dirty="0" smtClean="0">
                <a:solidFill>
                  <a:srgbClr val="0070C0"/>
                </a:solidFill>
              </a:rPr>
              <a:t> </a:t>
            </a:r>
            <a:endParaRPr lang="cs-CZ" sz="2400" dirty="0">
              <a:solidFill>
                <a:srgbClr val="0070C0"/>
              </a:solidFill>
            </a:endParaRPr>
          </a:p>
        </p:txBody>
      </p:sp>
      <p:cxnSp>
        <p:nvCxnSpPr>
          <p:cNvPr id="87" name="Přímá spojnice se šipkou 86"/>
          <p:cNvCxnSpPr>
            <a:stCxn id="6" idx="2"/>
            <a:endCxn id="86" idx="0"/>
          </p:cNvCxnSpPr>
          <p:nvPr/>
        </p:nvCxnSpPr>
        <p:spPr>
          <a:xfrm flipH="1">
            <a:off x="7457546" y="3734126"/>
            <a:ext cx="4418" cy="3693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8" name="TextovéPole 87"/>
          <p:cNvSpPr txBox="1"/>
          <p:nvPr/>
        </p:nvSpPr>
        <p:spPr>
          <a:xfrm>
            <a:off x="6132095" y="5303786"/>
            <a:ext cx="2650902" cy="1077218"/>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a:solidFill>
                  <a:srgbClr val="0070C0"/>
                </a:solidFill>
              </a:rPr>
              <a:t>H400 - </a:t>
            </a:r>
            <a:r>
              <a:rPr lang="ka-GE" sz="2000" dirty="0" smtClean="0">
                <a:solidFill>
                  <a:srgbClr val="0070C0"/>
                </a:solidFill>
              </a:rPr>
              <a:t>ძლიერ ტოქსიკური წყლის ორგანიზმებისთვის</a:t>
            </a:r>
            <a:endParaRPr lang="cs-CZ" sz="2000" dirty="0">
              <a:solidFill>
                <a:srgbClr val="0070C0"/>
              </a:solidFill>
            </a:endParaRPr>
          </a:p>
        </p:txBody>
      </p:sp>
      <p:cxnSp>
        <p:nvCxnSpPr>
          <p:cNvPr id="89" name="Přímá spojnice se šipkou 88"/>
          <p:cNvCxnSpPr>
            <a:stCxn id="86" idx="2"/>
            <a:endCxn id="88" idx="0"/>
          </p:cNvCxnSpPr>
          <p:nvPr/>
        </p:nvCxnSpPr>
        <p:spPr>
          <a:xfrm>
            <a:off x="7457546" y="5180676"/>
            <a:ext cx="0" cy="1231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13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500"/>
                                        <p:tgtEl>
                                          <p:spTgt spid="46"/>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childTnLst>
                          </p:cTn>
                        </p:par>
                        <p:par>
                          <p:cTn id="46" fill="hold">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up)">
                                      <p:cBhvr>
                                        <p:cTn id="58" dur="500"/>
                                        <p:tgtEl>
                                          <p:spTgt spid="70"/>
                                        </p:tgtEl>
                                      </p:cBhvr>
                                    </p:animEffec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wipe(up)">
                                      <p:cBhvr>
                                        <p:cTn id="62" dur="500"/>
                                        <p:tgtEl>
                                          <p:spTgt spid="83"/>
                                        </p:tgtEl>
                                      </p:cBhvr>
                                    </p:animEffect>
                                  </p:childTnLst>
                                </p:cTn>
                              </p:par>
                            </p:childTnLst>
                          </p:cTn>
                        </p:par>
                        <p:par>
                          <p:cTn id="63" fill="hold">
                            <p:stCondLst>
                              <p:cond delay="1500"/>
                            </p:stCondLst>
                            <p:childTnLst>
                              <p:par>
                                <p:cTn id="64" presetID="22" presetClass="entr" presetSubtype="1"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wipe(up)">
                                      <p:cBhvr>
                                        <p:cTn id="66" dur="500"/>
                                        <p:tgtEl>
                                          <p:spTgt spid="8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up)">
                                      <p:cBhvr>
                                        <p:cTn id="71" dur="500"/>
                                        <p:tgtEl>
                                          <p:spTgt spid="87"/>
                                        </p:tgtEl>
                                      </p:cBhvr>
                                    </p:animEffect>
                                  </p:childTnLst>
                                </p:cTn>
                              </p:par>
                            </p:childTnLst>
                          </p:cTn>
                        </p:par>
                        <p:par>
                          <p:cTn id="72" fill="hold">
                            <p:stCondLst>
                              <p:cond delay="500"/>
                            </p:stCondLst>
                            <p:childTnLst>
                              <p:par>
                                <p:cTn id="73" presetID="22" presetClass="entr" presetSubtype="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wipe(up)">
                                      <p:cBhvr>
                                        <p:cTn id="75" dur="500"/>
                                        <p:tgtEl>
                                          <p:spTgt spid="86"/>
                                        </p:tgtEl>
                                      </p:cBhvr>
                                    </p:animEffect>
                                  </p:childTnLst>
                                </p:cTn>
                              </p:par>
                            </p:childTnLst>
                          </p:cTn>
                        </p:par>
                        <p:par>
                          <p:cTn id="76" fill="hold">
                            <p:stCondLst>
                              <p:cond delay="1000"/>
                            </p:stCondLst>
                            <p:childTnLst>
                              <p:par>
                                <p:cTn id="77" presetID="22" presetClass="entr" presetSubtype="1" fill="hold" nodeType="after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wipe(up)">
                                      <p:cBhvr>
                                        <p:cTn id="79" dur="500"/>
                                        <p:tgtEl>
                                          <p:spTgt spid="89"/>
                                        </p:tgtEl>
                                      </p:cBhvr>
                                    </p:animEffect>
                                  </p:childTnLst>
                                </p:cTn>
                              </p:par>
                            </p:childTnLst>
                          </p:cTn>
                        </p:par>
                        <p:par>
                          <p:cTn id="80" fill="hold">
                            <p:stCondLst>
                              <p:cond delay="1500"/>
                            </p:stCondLst>
                            <p:childTnLst>
                              <p:par>
                                <p:cTn id="81" presetID="22" presetClass="entr" presetSubtype="1"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up)">
                                      <p:cBhvr>
                                        <p:cTn id="8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6" grpId="0" animBg="1"/>
      <p:bldP spid="45" grpId="0" animBg="1"/>
      <p:bldP spid="70" grpId="0" animBg="1"/>
      <p:bldP spid="82" grpId="0" animBg="1"/>
      <p:bldP spid="86" grpId="0" animBg="1"/>
      <p:bldP spid="8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sz="2400" dirty="0" smtClean="0"/>
              <a:t>უსაფრთხო გამოყენების ინსტრუქციები</a:t>
            </a:r>
            <a:r>
              <a:rPr lang="cs-CZ" sz="2400" dirty="0" smtClean="0"/>
              <a:t> </a:t>
            </a:r>
            <a:r>
              <a:rPr lang="cs-CZ" dirty="0"/>
              <a:t/>
            </a:r>
            <a:br>
              <a:rPr lang="cs-CZ" dirty="0"/>
            </a:b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buNone/>
            </a:pPr>
            <a:endParaRPr lang="ka-GE" dirty="0"/>
          </a:p>
          <a:p>
            <a:pPr algn="just">
              <a:buBlip>
                <a:blip r:embed="rId2"/>
              </a:buBlip>
            </a:pPr>
            <a:r>
              <a:rPr lang="ka-GE" dirty="0"/>
              <a:t>წინადადება, </a:t>
            </a:r>
            <a:r>
              <a:rPr lang="ka-GE" dirty="0" smtClean="0"/>
              <a:t>რომელიც აღწერს ერთ </a:t>
            </a:r>
            <a:r>
              <a:rPr lang="ka-GE" dirty="0"/>
              <a:t>ან </a:t>
            </a:r>
            <a:r>
              <a:rPr lang="ka-GE" dirty="0" smtClean="0"/>
              <a:t>მეტ რეკომენდირებულ ზომას, </a:t>
            </a:r>
            <a:r>
              <a:rPr lang="ka-GE" dirty="0"/>
              <a:t>რათა </a:t>
            </a:r>
            <a:r>
              <a:rPr lang="ka-GE" dirty="0" smtClean="0"/>
              <a:t>შემცირდეს </a:t>
            </a:r>
            <a:r>
              <a:rPr lang="ka-GE" dirty="0"/>
              <a:t>ან თავიდან იქნას აცილებული სახიფათო ნივთიერებისა და ნარევების გამოყენების ან ლიკვიდაციის </a:t>
            </a:r>
            <a:r>
              <a:rPr lang="ka-GE" dirty="0" smtClean="0"/>
              <a:t>შედეგად წარმოქმნილი ექსპოზიციის არასასურველი ზემოქმედება.</a:t>
            </a:r>
            <a:endParaRPr lang="cs-CZ" dirty="0" smtClean="0"/>
          </a:p>
        </p:txBody>
      </p:sp>
    </p:spTree>
    <p:extLst>
      <p:ext uri="{BB962C8B-B14F-4D97-AF65-F5344CB8AC3E}">
        <p14:creationId xmlns:p14="http://schemas.microsoft.com/office/powerpoint/2010/main" val="28086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cs-CZ" dirty="0" smtClean="0"/>
              <a:t>P-</a:t>
            </a:r>
            <a:r>
              <a:rPr lang="ka-GE" dirty="0" smtClean="0"/>
              <a:t>ფრაზები</a:t>
            </a: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lgn="just">
              <a:buNone/>
            </a:pPr>
            <a:endParaRPr lang="cs-CZ" dirty="0" smtClean="0"/>
          </a:p>
        </p:txBody>
      </p:sp>
      <p:sp>
        <p:nvSpPr>
          <p:cNvPr id="4" name="TextovéPole 3"/>
          <p:cNvSpPr txBox="1"/>
          <p:nvPr/>
        </p:nvSpPr>
        <p:spPr>
          <a:xfrm>
            <a:off x="3886356" y="2900712"/>
            <a:ext cx="1365016" cy="707886"/>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000" dirty="0" smtClean="0">
                <a:solidFill>
                  <a:srgbClr val="0070C0"/>
                </a:solidFill>
              </a:rPr>
              <a:t>P-</a:t>
            </a:r>
            <a:r>
              <a:rPr lang="ka-GE" sz="2000" dirty="0" smtClean="0">
                <a:solidFill>
                  <a:srgbClr val="0070C0"/>
                </a:solidFill>
              </a:rPr>
              <a:t>ფრაზები</a:t>
            </a:r>
            <a:endParaRPr lang="cs-CZ" sz="2000" dirty="0">
              <a:solidFill>
                <a:srgbClr val="0070C0"/>
              </a:solidFill>
            </a:endParaRPr>
          </a:p>
        </p:txBody>
      </p:sp>
      <p:sp>
        <p:nvSpPr>
          <p:cNvPr id="5" name="TextovéPole 4"/>
          <p:cNvSpPr txBox="1"/>
          <p:nvPr/>
        </p:nvSpPr>
        <p:spPr>
          <a:xfrm>
            <a:off x="1026573" y="3393175"/>
            <a:ext cx="1307641"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P2XX</a:t>
            </a:r>
            <a:endParaRPr lang="cs-CZ" sz="2400" dirty="0">
              <a:solidFill>
                <a:srgbClr val="0070C0"/>
              </a:solidFill>
            </a:endParaRPr>
          </a:p>
        </p:txBody>
      </p:sp>
      <p:sp>
        <p:nvSpPr>
          <p:cNvPr id="6" name="TextovéPole 5"/>
          <p:cNvSpPr txBox="1"/>
          <p:nvPr/>
        </p:nvSpPr>
        <p:spPr>
          <a:xfrm>
            <a:off x="6805369" y="3393174"/>
            <a:ext cx="1299753"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P4XX</a:t>
            </a:r>
            <a:endParaRPr lang="cs-CZ" sz="2400" dirty="0">
              <a:solidFill>
                <a:srgbClr val="0070C0"/>
              </a:solidFill>
            </a:endParaRPr>
          </a:p>
        </p:txBody>
      </p:sp>
      <p:cxnSp>
        <p:nvCxnSpPr>
          <p:cNvPr id="8" name="Zakřivená spojnice 7"/>
          <p:cNvCxnSpPr>
            <a:stCxn id="4" idx="1"/>
            <a:endCxn id="5" idx="0"/>
          </p:cNvCxnSpPr>
          <p:nvPr/>
        </p:nvCxnSpPr>
        <p:spPr>
          <a:xfrm rot="10800000" flipV="1">
            <a:off x="1680394" y="3254655"/>
            <a:ext cx="2205962" cy="13852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Zakřivená spojnice 9"/>
          <p:cNvCxnSpPr>
            <a:stCxn id="4" idx="3"/>
            <a:endCxn id="6" idx="0"/>
          </p:cNvCxnSpPr>
          <p:nvPr/>
        </p:nvCxnSpPr>
        <p:spPr>
          <a:xfrm>
            <a:off x="5251372" y="3254655"/>
            <a:ext cx="2203874" cy="13851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354731" y="4279298"/>
            <a:ext cx="2650902"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smtClean="0">
                <a:solidFill>
                  <a:srgbClr val="0070C0"/>
                </a:solidFill>
              </a:rPr>
              <a:t>პრევენცია</a:t>
            </a:r>
            <a:endParaRPr lang="cs-CZ" sz="2400" dirty="0">
              <a:solidFill>
                <a:srgbClr val="0070C0"/>
              </a:solidFill>
            </a:endParaRPr>
          </a:p>
        </p:txBody>
      </p:sp>
      <p:cxnSp>
        <p:nvCxnSpPr>
          <p:cNvPr id="15" name="Přímá spojnice se šipkou 14"/>
          <p:cNvCxnSpPr>
            <a:stCxn id="5" idx="2"/>
            <a:endCxn id="13" idx="0"/>
          </p:cNvCxnSpPr>
          <p:nvPr/>
        </p:nvCxnSpPr>
        <p:spPr>
          <a:xfrm flipH="1">
            <a:off x="1680182" y="3854840"/>
            <a:ext cx="212" cy="424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354731" y="5488451"/>
            <a:ext cx="2650902" cy="830997"/>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l-PL" sz="2400" dirty="0">
                <a:solidFill>
                  <a:srgbClr val="0070C0"/>
                </a:solidFill>
              </a:rPr>
              <a:t>P223 - </a:t>
            </a:r>
            <a:r>
              <a:rPr lang="ka-GE" sz="2400" dirty="0" smtClean="0">
                <a:solidFill>
                  <a:srgbClr val="0070C0"/>
                </a:solidFill>
              </a:rPr>
              <a:t>მოერიდეთ წყლათან შეხებას</a:t>
            </a:r>
            <a:endParaRPr lang="cs-CZ" sz="2400" dirty="0">
              <a:solidFill>
                <a:srgbClr val="0070C0"/>
              </a:solidFill>
            </a:endParaRPr>
          </a:p>
        </p:txBody>
      </p:sp>
      <p:cxnSp>
        <p:nvCxnSpPr>
          <p:cNvPr id="17" name="Přímá spojnice se šipkou 16"/>
          <p:cNvCxnSpPr>
            <a:stCxn id="13" idx="2"/>
            <a:endCxn id="16" idx="0"/>
          </p:cNvCxnSpPr>
          <p:nvPr/>
        </p:nvCxnSpPr>
        <p:spPr>
          <a:xfrm>
            <a:off x="1680182" y="4740963"/>
            <a:ext cx="0" cy="7474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3919915" y="3611983"/>
            <a:ext cx="1299753"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P3XX</a:t>
            </a:r>
            <a:endParaRPr lang="cs-CZ" sz="2400" dirty="0">
              <a:solidFill>
                <a:srgbClr val="0070C0"/>
              </a:solidFill>
            </a:endParaRPr>
          </a:p>
        </p:txBody>
      </p:sp>
      <p:cxnSp>
        <p:nvCxnSpPr>
          <p:cNvPr id="46" name="Přímá spojnice se šipkou 45"/>
          <p:cNvCxnSpPr>
            <a:stCxn id="4" idx="2"/>
            <a:endCxn id="45" idx="0"/>
          </p:cNvCxnSpPr>
          <p:nvPr/>
        </p:nvCxnSpPr>
        <p:spPr>
          <a:xfrm>
            <a:off x="4568864" y="3608598"/>
            <a:ext cx="928" cy="33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3243413" y="4459338"/>
            <a:ext cx="2650902"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buSzPct val="130000"/>
            </a:pPr>
            <a:r>
              <a:rPr lang="ka-GE" sz="2400" dirty="0" smtClean="0">
                <a:solidFill>
                  <a:srgbClr val="0070C0"/>
                </a:solidFill>
              </a:rPr>
              <a:t>რეაქცია</a:t>
            </a:r>
            <a:endParaRPr lang="cs-CZ" sz="2400" dirty="0">
              <a:solidFill>
                <a:srgbClr val="0070C0"/>
              </a:solidFill>
            </a:endParaRPr>
          </a:p>
        </p:txBody>
      </p:sp>
      <p:cxnSp>
        <p:nvCxnSpPr>
          <p:cNvPr id="71" name="Přímá spojnice se šipkou 70"/>
          <p:cNvCxnSpPr>
            <a:stCxn id="45" idx="2"/>
            <a:endCxn id="70" idx="0"/>
          </p:cNvCxnSpPr>
          <p:nvPr/>
        </p:nvCxnSpPr>
        <p:spPr>
          <a:xfrm flipH="1">
            <a:off x="4568864" y="4073648"/>
            <a:ext cx="928" cy="3856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2" name="TextovéPole 81"/>
          <p:cNvSpPr txBox="1"/>
          <p:nvPr/>
        </p:nvSpPr>
        <p:spPr>
          <a:xfrm>
            <a:off x="3243413" y="5598619"/>
            <a:ext cx="2650902" cy="1200329"/>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a:solidFill>
                  <a:srgbClr val="0070C0"/>
                </a:solidFill>
              </a:rPr>
              <a:t>P330 - </a:t>
            </a:r>
            <a:r>
              <a:rPr lang="ka-GE" sz="2400" dirty="0" smtClean="0">
                <a:solidFill>
                  <a:srgbClr val="0070C0"/>
                </a:solidFill>
              </a:rPr>
              <a:t>გამოივლეთ პირის ღრუ</a:t>
            </a:r>
            <a:endParaRPr lang="cs-CZ" sz="2400" dirty="0">
              <a:solidFill>
                <a:srgbClr val="0070C0"/>
              </a:solidFill>
            </a:endParaRPr>
          </a:p>
        </p:txBody>
      </p:sp>
      <p:cxnSp>
        <p:nvCxnSpPr>
          <p:cNvPr id="83" name="Přímá spojnice se šipkou 82"/>
          <p:cNvCxnSpPr>
            <a:stCxn id="70" idx="2"/>
            <a:endCxn id="82" idx="0"/>
          </p:cNvCxnSpPr>
          <p:nvPr/>
        </p:nvCxnSpPr>
        <p:spPr>
          <a:xfrm>
            <a:off x="4568864" y="4921003"/>
            <a:ext cx="0" cy="6776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a:off x="6129794" y="4279297"/>
            <a:ext cx="2650902"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smtClean="0">
                <a:solidFill>
                  <a:srgbClr val="0070C0"/>
                </a:solidFill>
              </a:rPr>
              <a:t>დასაწყობება</a:t>
            </a:r>
            <a:endParaRPr lang="cs-CZ" sz="2400" dirty="0">
              <a:solidFill>
                <a:srgbClr val="0070C0"/>
              </a:solidFill>
            </a:endParaRPr>
          </a:p>
        </p:txBody>
      </p:sp>
      <p:cxnSp>
        <p:nvCxnSpPr>
          <p:cNvPr id="87" name="Přímá spojnice se šipkou 86"/>
          <p:cNvCxnSpPr>
            <a:stCxn id="6" idx="2"/>
            <a:endCxn id="86" idx="0"/>
          </p:cNvCxnSpPr>
          <p:nvPr/>
        </p:nvCxnSpPr>
        <p:spPr>
          <a:xfrm flipH="1">
            <a:off x="7455245" y="3854839"/>
            <a:ext cx="1" cy="424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8" name="TextovéPole 87"/>
          <p:cNvSpPr txBox="1"/>
          <p:nvPr/>
        </p:nvSpPr>
        <p:spPr>
          <a:xfrm>
            <a:off x="6124360" y="5488451"/>
            <a:ext cx="2650902" cy="1200329"/>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a:solidFill>
                  <a:srgbClr val="0070C0"/>
                </a:solidFill>
              </a:rPr>
              <a:t>P405 </a:t>
            </a:r>
            <a:r>
              <a:rPr lang="cs-CZ" sz="2400" dirty="0" smtClean="0">
                <a:solidFill>
                  <a:srgbClr val="0070C0"/>
                </a:solidFill>
              </a:rPr>
              <a:t>-</a:t>
            </a:r>
            <a:r>
              <a:rPr lang="ka-GE" sz="2400" dirty="0" smtClean="0">
                <a:solidFill>
                  <a:srgbClr val="0070C0"/>
                </a:solidFill>
              </a:rPr>
              <a:t> შეინახეთ ჩაკეტილ მდგომარეობაში</a:t>
            </a:r>
            <a:endParaRPr lang="cs-CZ" sz="2400" dirty="0">
              <a:solidFill>
                <a:srgbClr val="0070C0"/>
              </a:solidFill>
            </a:endParaRPr>
          </a:p>
        </p:txBody>
      </p:sp>
      <p:cxnSp>
        <p:nvCxnSpPr>
          <p:cNvPr id="89" name="Přímá spojnice se šipkou 88"/>
          <p:cNvCxnSpPr>
            <a:stCxn id="86" idx="2"/>
            <a:endCxn id="88" idx="0"/>
          </p:cNvCxnSpPr>
          <p:nvPr/>
        </p:nvCxnSpPr>
        <p:spPr>
          <a:xfrm flipH="1">
            <a:off x="7449811" y="4740962"/>
            <a:ext cx="5434" cy="7474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3" name="TextovéPole 52"/>
          <p:cNvSpPr txBox="1"/>
          <p:nvPr/>
        </p:nvSpPr>
        <p:spPr>
          <a:xfrm>
            <a:off x="5564600" y="2457651"/>
            <a:ext cx="1299753"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P5XX</a:t>
            </a:r>
            <a:endParaRPr lang="cs-CZ" sz="2400" dirty="0">
              <a:solidFill>
                <a:srgbClr val="0070C0"/>
              </a:solidFill>
            </a:endParaRPr>
          </a:p>
        </p:txBody>
      </p:sp>
      <p:sp>
        <p:nvSpPr>
          <p:cNvPr id="54" name="TextovéPole 53"/>
          <p:cNvSpPr txBox="1"/>
          <p:nvPr/>
        </p:nvSpPr>
        <p:spPr>
          <a:xfrm>
            <a:off x="2273374" y="2470524"/>
            <a:ext cx="1299753"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smtClean="0">
                <a:solidFill>
                  <a:srgbClr val="0070C0"/>
                </a:solidFill>
              </a:rPr>
              <a:t>P1XX</a:t>
            </a:r>
            <a:endParaRPr lang="cs-CZ" sz="2400" dirty="0">
              <a:solidFill>
                <a:srgbClr val="0070C0"/>
              </a:solidFill>
            </a:endParaRPr>
          </a:p>
        </p:txBody>
      </p:sp>
      <p:cxnSp>
        <p:nvCxnSpPr>
          <p:cNvPr id="55" name="Zakřivená spojnice 54"/>
          <p:cNvCxnSpPr>
            <a:stCxn id="4" idx="0"/>
            <a:endCxn id="54" idx="3"/>
          </p:cNvCxnSpPr>
          <p:nvPr/>
        </p:nvCxnSpPr>
        <p:spPr>
          <a:xfrm rot="16200000" flipV="1">
            <a:off x="3971319" y="2303166"/>
            <a:ext cx="199355" cy="995737"/>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Zakřivená spojnice 55"/>
          <p:cNvCxnSpPr>
            <a:stCxn id="4" idx="0"/>
            <a:endCxn id="53" idx="1"/>
          </p:cNvCxnSpPr>
          <p:nvPr/>
        </p:nvCxnSpPr>
        <p:spPr>
          <a:xfrm rot="5400000" flipH="1" flipV="1">
            <a:off x="4960618" y="2296730"/>
            <a:ext cx="212228" cy="995736"/>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457200" y="1848862"/>
            <a:ext cx="2650902"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smtClean="0">
                <a:solidFill>
                  <a:srgbClr val="0070C0"/>
                </a:solidFill>
              </a:rPr>
              <a:t>ზოგადად</a:t>
            </a:r>
            <a:endParaRPr lang="cs-CZ" sz="2400" dirty="0">
              <a:solidFill>
                <a:srgbClr val="0070C0"/>
              </a:solidFill>
            </a:endParaRPr>
          </a:p>
        </p:txBody>
      </p:sp>
      <p:cxnSp>
        <p:nvCxnSpPr>
          <p:cNvPr id="62" name="Přímá spojnice se šipkou 61"/>
          <p:cNvCxnSpPr>
            <a:stCxn id="61" idx="0"/>
            <a:endCxn id="63" idx="2"/>
          </p:cNvCxnSpPr>
          <p:nvPr/>
        </p:nvCxnSpPr>
        <p:spPr>
          <a:xfrm flipH="1" flipV="1">
            <a:off x="1691907" y="1645643"/>
            <a:ext cx="90744" cy="2032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366456" y="260648"/>
            <a:ext cx="2650902" cy="138499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a:solidFill>
                  <a:srgbClr val="0070C0"/>
                </a:solidFill>
              </a:rPr>
              <a:t>P102 - </a:t>
            </a:r>
            <a:r>
              <a:rPr lang="ka-GE" sz="2000" dirty="0" smtClean="0">
                <a:solidFill>
                  <a:srgbClr val="0070C0"/>
                </a:solidFill>
              </a:rPr>
              <a:t> ბავშვებისთვის მიუწვდომელ ადგილზე შენახვა</a:t>
            </a:r>
            <a:endParaRPr lang="cs-CZ" sz="2000" dirty="0">
              <a:solidFill>
                <a:srgbClr val="0070C0"/>
              </a:solidFill>
            </a:endParaRPr>
          </a:p>
        </p:txBody>
      </p:sp>
      <p:sp>
        <p:nvSpPr>
          <p:cNvPr id="65" name="TextovéPole 64"/>
          <p:cNvSpPr txBox="1"/>
          <p:nvPr/>
        </p:nvSpPr>
        <p:spPr>
          <a:xfrm>
            <a:off x="6247511" y="191279"/>
            <a:ext cx="2650902" cy="1077218"/>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sz="2400" dirty="0">
                <a:solidFill>
                  <a:srgbClr val="0070C0"/>
                </a:solidFill>
              </a:rPr>
              <a:t>P501 - </a:t>
            </a:r>
            <a:r>
              <a:rPr lang="ka-GE" sz="2000" dirty="0" smtClean="0">
                <a:solidFill>
                  <a:srgbClr val="0070C0"/>
                </a:solidFill>
              </a:rPr>
              <a:t>შემცველობის ამოღება</a:t>
            </a:r>
            <a:r>
              <a:rPr lang="cs-CZ" sz="2000" dirty="0" smtClean="0">
                <a:solidFill>
                  <a:srgbClr val="0070C0"/>
                </a:solidFill>
              </a:rPr>
              <a:t>/</a:t>
            </a:r>
            <a:r>
              <a:rPr lang="ka-GE" sz="2000" dirty="0" smtClean="0">
                <a:solidFill>
                  <a:srgbClr val="0070C0"/>
                </a:solidFill>
              </a:rPr>
              <a:t>შეფუთვის მოცილება </a:t>
            </a:r>
            <a:endParaRPr lang="cs-CZ" sz="2000" dirty="0">
              <a:solidFill>
                <a:srgbClr val="0070C0"/>
              </a:solidFill>
            </a:endParaRPr>
          </a:p>
        </p:txBody>
      </p:sp>
      <p:sp>
        <p:nvSpPr>
          <p:cNvPr id="67" name="TextovéPole 66"/>
          <p:cNvSpPr txBox="1"/>
          <p:nvPr/>
        </p:nvSpPr>
        <p:spPr>
          <a:xfrm>
            <a:off x="6247511" y="1821510"/>
            <a:ext cx="2650902" cy="461665"/>
          </a:xfrm>
          <a:prstGeom prst="rect">
            <a:avLst/>
          </a:prstGeom>
          <a:ln w="28575">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a-GE" sz="2400" dirty="0" smtClean="0">
                <a:solidFill>
                  <a:srgbClr val="0070C0"/>
                </a:solidFill>
              </a:rPr>
              <a:t>მოცილება</a:t>
            </a:r>
            <a:endParaRPr lang="cs-CZ" sz="2400" dirty="0">
              <a:solidFill>
                <a:srgbClr val="0070C0"/>
              </a:solidFill>
            </a:endParaRPr>
          </a:p>
        </p:txBody>
      </p:sp>
      <p:cxnSp>
        <p:nvCxnSpPr>
          <p:cNvPr id="68" name="Přímá spojnice se šipkou 67"/>
          <p:cNvCxnSpPr>
            <a:stCxn id="67" idx="0"/>
            <a:endCxn id="65" idx="2"/>
          </p:cNvCxnSpPr>
          <p:nvPr/>
        </p:nvCxnSpPr>
        <p:spPr>
          <a:xfrm flipV="1">
            <a:off x="7572962" y="1268497"/>
            <a:ext cx="0" cy="5530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Zakřivená spojnice 89"/>
          <p:cNvCxnSpPr>
            <a:stCxn id="54" idx="1"/>
            <a:endCxn id="61" idx="2"/>
          </p:cNvCxnSpPr>
          <p:nvPr/>
        </p:nvCxnSpPr>
        <p:spPr>
          <a:xfrm rot="10800000">
            <a:off x="1782652" y="2310527"/>
            <a:ext cx="490723" cy="39083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3" name="Zakřivená spojnice 92"/>
          <p:cNvCxnSpPr>
            <a:stCxn id="53" idx="3"/>
            <a:endCxn id="67" idx="2"/>
          </p:cNvCxnSpPr>
          <p:nvPr/>
        </p:nvCxnSpPr>
        <p:spPr>
          <a:xfrm flipV="1">
            <a:off x="6864353" y="2283175"/>
            <a:ext cx="708609" cy="405309"/>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72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up)">
                                      <p:cBhvr>
                                        <p:cTn id="13" dur="500"/>
                                        <p:tgtEl>
                                          <p:spTgt spid="46"/>
                                        </p:tgtEl>
                                      </p:cBhvr>
                                    </p:animEffect>
                                  </p:childTnLst>
                                </p:cTn>
                              </p:par>
                              <p:par>
                                <p:cTn id="14" presetID="22" presetClass="entr" presetSubtype="8"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par>
                                <p:cTn id="17" presetID="22" presetClass="entr" presetSubtype="2"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right)">
                                      <p:cBhvr>
                                        <p:cTn id="19" dur="500"/>
                                        <p:tgtEl>
                                          <p:spTgt spid="55"/>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righ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right)">
                                      <p:cBhvr>
                                        <p:cTn id="40" dur="500"/>
                                        <p:tgtEl>
                                          <p:spTgt spid="90"/>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wipe(down)">
                                      <p:cBhvr>
                                        <p:cTn id="44" dur="500"/>
                                        <p:tgtEl>
                                          <p:spTgt spid="61"/>
                                        </p:tgtEl>
                                      </p:cBhvr>
                                    </p:animEffec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childTnLst>
                          </p:cTn>
                        </p:par>
                        <p:par>
                          <p:cTn id="49" fill="hold">
                            <p:stCondLst>
                              <p:cond delay="1500"/>
                            </p:stCondLst>
                            <p:childTnLst>
                              <p:par>
                                <p:cTn id="50" presetID="22" presetClass="entr" presetSubtype="4"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down)">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up)">
                                      <p:cBhvr>
                                        <p:cTn id="65" dur="500"/>
                                        <p:tgtEl>
                                          <p:spTgt spid="17"/>
                                        </p:tgtEl>
                                      </p:cBhvr>
                                    </p:animEffect>
                                  </p:childTnLst>
                                </p:cTn>
                              </p:par>
                            </p:childTnLst>
                          </p:cTn>
                        </p:par>
                        <p:par>
                          <p:cTn id="66" fill="hold">
                            <p:stCondLst>
                              <p:cond delay="1500"/>
                            </p:stCondLst>
                            <p:childTnLst>
                              <p:par>
                                <p:cTn id="67" presetID="22"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up)">
                                      <p:cBhvr>
                                        <p:cTn id="74" dur="500"/>
                                        <p:tgtEl>
                                          <p:spTgt spid="71"/>
                                        </p:tgtEl>
                                      </p:cBhvr>
                                    </p:animEffect>
                                  </p:childTnLst>
                                </p:cTn>
                              </p:par>
                            </p:childTnLst>
                          </p:cTn>
                        </p:par>
                        <p:par>
                          <p:cTn id="75" fill="hold">
                            <p:stCondLst>
                              <p:cond delay="500"/>
                            </p:stCondLst>
                            <p:childTnLst>
                              <p:par>
                                <p:cTn id="76" presetID="22" presetClass="entr" presetSubtype="1"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up)">
                                      <p:cBhvr>
                                        <p:cTn id="78" dur="500"/>
                                        <p:tgtEl>
                                          <p:spTgt spid="70"/>
                                        </p:tgtEl>
                                      </p:cBhvr>
                                    </p:animEffect>
                                  </p:childTnLst>
                                </p:cTn>
                              </p:par>
                            </p:childTnLst>
                          </p:cTn>
                        </p:par>
                        <p:par>
                          <p:cTn id="79" fill="hold">
                            <p:stCondLst>
                              <p:cond delay="1000"/>
                            </p:stCondLst>
                            <p:childTnLst>
                              <p:par>
                                <p:cTn id="80" presetID="22" presetClass="entr" presetSubtype="1" fill="hold" nodeType="after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wipe(up)">
                                      <p:cBhvr>
                                        <p:cTn id="82" dur="500"/>
                                        <p:tgtEl>
                                          <p:spTgt spid="83"/>
                                        </p:tgtEl>
                                      </p:cBhvr>
                                    </p:animEffect>
                                  </p:childTnLst>
                                </p:cTn>
                              </p:par>
                            </p:childTnLst>
                          </p:cTn>
                        </p:par>
                        <p:par>
                          <p:cTn id="83" fill="hold">
                            <p:stCondLst>
                              <p:cond delay="1500"/>
                            </p:stCondLst>
                            <p:childTnLst>
                              <p:par>
                                <p:cTn id="84" presetID="22" presetClass="entr" presetSubtype="1"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wipe(up)">
                                      <p:cBhvr>
                                        <p:cTn id="86" dur="500"/>
                                        <p:tgtEl>
                                          <p:spTgt spid="8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up)">
                                      <p:cBhvr>
                                        <p:cTn id="91" dur="500"/>
                                        <p:tgtEl>
                                          <p:spTgt spid="87"/>
                                        </p:tgtEl>
                                      </p:cBhvr>
                                    </p:animEffect>
                                  </p:childTnLst>
                                </p:cTn>
                              </p:par>
                            </p:childTnLst>
                          </p:cTn>
                        </p:par>
                        <p:par>
                          <p:cTn id="92" fill="hold">
                            <p:stCondLst>
                              <p:cond delay="500"/>
                            </p:stCondLst>
                            <p:childTnLst>
                              <p:par>
                                <p:cTn id="93" presetID="22" presetClass="entr" presetSubtype="1" fill="hold" grpId="0" nodeType="after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wipe(up)">
                                      <p:cBhvr>
                                        <p:cTn id="95" dur="500"/>
                                        <p:tgtEl>
                                          <p:spTgt spid="86"/>
                                        </p:tgtEl>
                                      </p:cBhvr>
                                    </p:animEffect>
                                  </p:childTnLst>
                                </p:cTn>
                              </p:par>
                            </p:childTnLst>
                          </p:cTn>
                        </p:par>
                        <p:par>
                          <p:cTn id="96" fill="hold">
                            <p:stCondLst>
                              <p:cond delay="1000"/>
                            </p:stCondLst>
                            <p:childTnLst>
                              <p:par>
                                <p:cTn id="97" presetID="22" presetClass="entr" presetSubtype="1" fill="hold" nodeType="afterEffect">
                                  <p:stCondLst>
                                    <p:cond delay="0"/>
                                  </p:stCondLst>
                                  <p:childTnLst>
                                    <p:set>
                                      <p:cBhvr>
                                        <p:cTn id="98" dur="1" fill="hold">
                                          <p:stCondLst>
                                            <p:cond delay="0"/>
                                          </p:stCondLst>
                                        </p:cTn>
                                        <p:tgtEl>
                                          <p:spTgt spid="89"/>
                                        </p:tgtEl>
                                        <p:attrNameLst>
                                          <p:attrName>style.visibility</p:attrName>
                                        </p:attrNameLst>
                                      </p:cBhvr>
                                      <p:to>
                                        <p:strVal val="visible"/>
                                      </p:to>
                                    </p:set>
                                    <p:animEffect transition="in" filter="wipe(up)">
                                      <p:cBhvr>
                                        <p:cTn id="99" dur="500"/>
                                        <p:tgtEl>
                                          <p:spTgt spid="89"/>
                                        </p:tgtEl>
                                      </p:cBhvr>
                                    </p:animEffect>
                                  </p:childTnLst>
                                </p:cTn>
                              </p:par>
                            </p:childTnLst>
                          </p:cTn>
                        </p:par>
                        <p:par>
                          <p:cTn id="100" fill="hold">
                            <p:stCondLst>
                              <p:cond delay="1500"/>
                            </p:stCondLst>
                            <p:childTnLst>
                              <p:par>
                                <p:cTn id="101" presetID="22" presetClass="entr" presetSubtype="1" fill="hold" grpId="0" nodeType="after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up)">
                                      <p:cBhvr>
                                        <p:cTn id="103" dur="500"/>
                                        <p:tgtEl>
                                          <p:spTgt spid="8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93"/>
                                        </p:tgtEl>
                                        <p:attrNameLst>
                                          <p:attrName>style.visibility</p:attrName>
                                        </p:attrNameLst>
                                      </p:cBhvr>
                                      <p:to>
                                        <p:strVal val="visible"/>
                                      </p:to>
                                    </p:set>
                                    <p:animEffect transition="in" filter="wipe(down)">
                                      <p:cBhvr>
                                        <p:cTn id="108" dur="500"/>
                                        <p:tgtEl>
                                          <p:spTgt spid="93"/>
                                        </p:tgtEl>
                                      </p:cBhvr>
                                    </p:animEffect>
                                  </p:childTnLst>
                                </p:cTn>
                              </p:par>
                            </p:childTnLst>
                          </p:cTn>
                        </p:par>
                        <p:par>
                          <p:cTn id="109" fill="hold">
                            <p:stCondLst>
                              <p:cond delay="500"/>
                            </p:stCondLst>
                            <p:childTnLst>
                              <p:par>
                                <p:cTn id="110" presetID="22" presetClass="entr" presetSubtype="4" fill="hold" grpId="0" nodeType="after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wipe(down)">
                                      <p:cBhvr>
                                        <p:cTn id="112" dur="500"/>
                                        <p:tgtEl>
                                          <p:spTgt spid="67"/>
                                        </p:tgtEl>
                                      </p:cBhvr>
                                    </p:animEffect>
                                  </p:childTnLst>
                                </p:cTn>
                              </p:par>
                            </p:childTnLst>
                          </p:cTn>
                        </p:par>
                        <p:par>
                          <p:cTn id="113" fill="hold">
                            <p:stCondLst>
                              <p:cond delay="1000"/>
                            </p:stCondLst>
                            <p:childTnLst>
                              <p:par>
                                <p:cTn id="114" presetID="22" presetClass="entr" presetSubtype="4" fill="hold"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wipe(down)">
                                      <p:cBhvr>
                                        <p:cTn id="116" dur="500"/>
                                        <p:tgtEl>
                                          <p:spTgt spid="68"/>
                                        </p:tgtEl>
                                      </p:cBhvr>
                                    </p:animEffect>
                                  </p:childTnLst>
                                </p:cTn>
                              </p:par>
                            </p:childTnLst>
                          </p:cTn>
                        </p:par>
                        <p:par>
                          <p:cTn id="117" fill="hold">
                            <p:stCondLst>
                              <p:cond delay="1500"/>
                            </p:stCondLst>
                            <p:childTnLst>
                              <p:par>
                                <p:cTn id="118" presetID="22" presetClass="entr" presetSubtype="4"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wipe(down)">
                                      <p:cBhvr>
                                        <p:cTn id="12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6" grpId="0" animBg="1"/>
      <p:bldP spid="45" grpId="0" animBg="1"/>
      <p:bldP spid="70" grpId="0" animBg="1"/>
      <p:bldP spid="82" grpId="0" animBg="1"/>
      <p:bldP spid="86" grpId="0" animBg="1"/>
      <p:bldP spid="88" grpId="0" animBg="1"/>
      <p:bldP spid="53" grpId="0" animBg="1"/>
      <p:bldP spid="54" grpId="0" animBg="1"/>
      <p:bldP spid="61" grpId="0" animBg="1"/>
      <p:bldP spid="63" grpId="0" animBg="1"/>
      <p:bldP spid="65" grpId="0" animBg="1"/>
      <p:bldP spid="6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r>
              <a:rPr lang="ka-GE" sz="2400" dirty="0"/>
              <a:t>ეტიკეტზე </a:t>
            </a:r>
            <a:r>
              <a:rPr lang="ka-GE" sz="2400" dirty="0" smtClean="0"/>
              <a:t>სავალდებულო </a:t>
            </a:r>
            <a:r>
              <a:rPr lang="ka-GE" sz="2400" dirty="0"/>
              <a:t>დამატებითი ინფორმაცია</a:t>
            </a:r>
            <a:endParaRPr lang="cs-CZ" sz="2400" dirty="0"/>
          </a:p>
        </p:txBody>
      </p:sp>
      <p:sp>
        <p:nvSpPr>
          <p:cNvPr id="3" name="Zástupný symbol pro obsah 2"/>
          <p:cNvSpPr>
            <a:spLocks noGrp="1"/>
          </p:cNvSpPr>
          <p:nvPr>
            <p:ph idx="1"/>
          </p:nvPr>
        </p:nvSpPr>
        <p:spPr>
          <a:xfrm>
            <a:off x="458352" y="1196752"/>
            <a:ext cx="8229600" cy="5184576"/>
          </a:xfrm>
        </p:spPr>
        <p:txBody>
          <a:bodyPr>
            <a:normAutofit fontScale="92500" lnSpcReduction="10000"/>
          </a:bodyPr>
          <a:lstStyle/>
          <a:p>
            <a:pPr algn="just">
              <a:spcBef>
                <a:spcPts val="1800"/>
              </a:spcBef>
              <a:buSzPct val="130000"/>
              <a:buBlip>
                <a:blip r:embed="rId3"/>
              </a:buBlip>
            </a:pPr>
            <a:r>
              <a:rPr lang="ka-GE" dirty="0" smtClean="0"/>
              <a:t>ინფორმაცია </a:t>
            </a:r>
            <a:r>
              <a:rPr lang="cs-CZ" dirty="0" smtClean="0"/>
              <a:t>CLP</a:t>
            </a:r>
            <a:r>
              <a:rPr lang="ka-GE" dirty="0" smtClean="0"/>
              <a:t> რეგულაციის მიხედვით</a:t>
            </a:r>
            <a:r>
              <a:rPr lang="cs-CZ" dirty="0" smtClean="0"/>
              <a:t>,</a:t>
            </a:r>
            <a:r>
              <a:rPr lang="ka-GE" dirty="0" smtClean="0"/>
              <a:t> რაც უნდა შევიდეს უსაფრთხოების მონაცემთა ფურცლეში </a:t>
            </a:r>
            <a:r>
              <a:rPr lang="ka-GE" dirty="0"/>
              <a:t>და </a:t>
            </a:r>
            <a:r>
              <a:rPr lang="ka-GE" dirty="0" smtClean="0"/>
              <a:t>აღინიშნოს ეტიკეტზე</a:t>
            </a:r>
            <a:endParaRPr lang="cs-CZ" dirty="0" smtClean="0"/>
          </a:p>
          <a:p>
            <a:pPr algn="just">
              <a:spcBef>
                <a:spcPts val="600"/>
              </a:spcBef>
              <a:buSzPct val="130000"/>
              <a:buBlip>
                <a:blip r:embed="rId3"/>
              </a:buBlip>
            </a:pPr>
            <a:r>
              <a:rPr lang="ka-GE" dirty="0" smtClean="0"/>
              <a:t>ზოგიერთი ნივთიერებისა და ნარევისთვის დამატებითი სტანდარტული ფრაზები</a:t>
            </a:r>
            <a:r>
              <a:rPr lang="cs-CZ" dirty="0" smtClean="0"/>
              <a:t> </a:t>
            </a:r>
            <a:r>
              <a:rPr lang="cs-CZ" dirty="0"/>
              <a:t>- </a:t>
            </a:r>
            <a:r>
              <a:rPr lang="cs-CZ" b="1" u="sng" dirty="0" smtClean="0">
                <a:solidFill>
                  <a:srgbClr val="FF0000"/>
                </a:solidFill>
              </a:rPr>
              <a:t>EUH0XX</a:t>
            </a:r>
            <a:endParaRPr lang="cs-CZ" dirty="0"/>
          </a:p>
          <a:p>
            <a:pPr>
              <a:spcBef>
                <a:spcPts val="600"/>
              </a:spcBef>
              <a:buSzPct val="130000"/>
              <a:buBlip>
                <a:blip r:embed="rId3"/>
              </a:buBlip>
            </a:pPr>
            <a:r>
              <a:rPr lang="ka-GE" dirty="0"/>
              <a:t>დამატებითი სტანდარტული ფრაზები </a:t>
            </a:r>
            <a:r>
              <a:rPr lang="ka-GE" dirty="0" smtClean="0"/>
              <a:t>ზოგიერთი ნარევებისთვის </a:t>
            </a:r>
            <a:r>
              <a:rPr lang="cs-CZ" dirty="0" smtClean="0"/>
              <a:t> </a:t>
            </a:r>
            <a:r>
              <a:rPr lang="cs-CZ" dirty="0"/>
              <a:t>- </a:t>
            </a:r>
            <a:r>
              <a:rPr lang="cs-CZ" b="1" u="sng" dirty="0">
                <a:solidFill>
                  <a:srgbClr val="FF0000"/>
                </a:solidFill>
              </a:rPr>
              <a:t>EUH2XX</a:t>
            </a:r>
            <a:endParaRPr lang="cs-CZ" dirty="0"/>
          </a:p>
          <a:p>
            <a:pPr algn="just">
              <a:spcBef>
                <a:spcPts val="600"/>
              </a:spcBef>
              <a:buSzPct val="130000"/>
              <a:buBlip>
                <a:blip r:embed="rId3"/>
              </a:buBlip>
            </a:pPr>
            <a:r>
              <a:rPr lang="cs-CZ" b="1" u="sng" dirty="0" smtClean="0">
                <a:solidFill>
                  <a:srgbClr val="FF0000"/>
                </a:solidFill>
              </a:rPr>
              <a:t>P-</a:t>
            </a:r>
            <a:r>
              <a:rPr lang="ka-GE" b="1" u="sng" dirty="0" smtClean="0">
                <a:solidFill>
                  <a:srgbClr val="FF0000"/>
                </a:solidFill>
              </a:rPr>
              <a:t>ფრაზები</a:t>
            </a:r>
            <a:r>
              <a:rPr lang="cs-CZ" dirty="0" smtClean="0"/>
              <a:t>  </a:t>
            </a:r>
            <a:r>
              <a:rPr lang="ka-GE" dirty="0" smtClean="0"/>
              <a:t>შემდეგი ინფორმაციით</a:t>
            </a:r>
            <a:r>
              <a:rPr lang="cs-CZ" dirty="0" smtClean="0"/>
              <a:t> (</a:t>
            </a:r>
            <a:r>
              <a:rPr lang="ka-GE" dirty="0" smtClean="0"/>
              <a:t>იხილეთ ამ ეტიკეტზე</a:t>
            </a:r>
            <a:r>
              <a:rPr lang="cs-CZ" dirty="0" smtClean="0"/>
              <a:t>)</a:t>
            </a:r>
          </a:p>
          <a:p>
            <a:pPr algn="just">
              <a:spcBef>
                <a:spcPts val="600"/>
              </a:spcBef>
              <a:buSzPct val="130000"/>
              <a:buBlip>
                <a:blip r:embed="rId3"/>
              </a:buBlip>
            </a:pPr>
            <a:r>
              <a:rPr lang="cs-CZ" dirty="0" smtClean="0"/>
              <a:t>„</a:t>
            </a:r>
            <a:r>
              <a:rPr lang="cs-CZ" b="1" u="sng" dirty="0" smtClean="0">
                <a:solidFill>
                  <a:srgbClr val="FF0000"/>
                </a:solidFill>
              </a:rPr>
              <a:t>x </a:t>
            </a:r>
            <a:r>
              <a:rPr lang="cs-CZ" b="1" u="sng" dirty="0">
                <a:solidFill>
                  <a:srgbClr val="FF0000"/>
                </a:solidFill>
              </a:rPr>
              <a:t>% </a:t>
            </a:r>
            <a:r>
              <a:rPr lang="ka-GE" b="1" u="sng" dirty="0" smtClean="0">
                <a:solidFill>
                  <a:srgbClr val="FF0000"/>
                </a:solidFill>
              </a:rPr>
              <a:t>ნარევი შედგება ნივთიერებისგან უცნობი ტოქსიკურობით</a:t>
            </a:r>
            <a:r>
              <a:rPr lang="cs-CZ" dirty="0" smtClean="0"/>
              <a:t>“ </a:t>
            </a:r>
            <a:r>
              <a:rPr lang="ka-GE" dirty="0" smtClean="0"/>
              <a:t>ნარევისთვის, </a:t>
            </a:r>
            <a:r>
              <a:rPr lang="ka-GE" dirty="0"/>
              <a:t>რომელიც </a:t>
            </a:r>
            <a:r>
              <a:rPr lang="ka-GE" dirty="0" smtClean="0"/>
              <a:t>შეიცავს 1 %-ზე მეტ ნივთიერებას უცნობი მწვავე ტოქსიკურობით“  </a:t>
            </a:r>
          </a:p>
          <a:p>
            <a:pPr algn="just">
              <a:spcBef>
                <a:spcPts val="600"/>
              </a:spcBef>
              <a:buSzPct val="130000"/>
              <a:buBlip>
                <a:blip r:embed="rId3"/>
              </a:buBlip>
            </a:pPr>
            <a:r>
              <a:rPr lang="cs-CZ" dirty="0" smtClean="0"/>
              <a:t>„</a:t>
            </a:r>
            <a:r>
              <a:rPr lang="ka-GE" b="1" u="sng" dirty="0" smtClean="0">
                <a:solidFill>
                  <a:srgbClr val="FF0000"/>
                </a:solidFill>
              </a:rPr>
              <a:t>ნარევი, </a:t>
            </a:r>
            <a:r>
              <a:rPr lang="ka-GE" b="1" u="sng" dirty="0">
                <a:solidFill>
                  <a:srgbClr val="FF0000"/>
                </a:solidFill>
              </a:rPr>
              <a:t>რომელიც შეიცავს </a:t>
            </a:r>
            <a:r>
              <a:rPr lang="ka-GE" b="1" u="sng" dirty="0" smtClean="0">
                <a:solidFill>
                  <a:srgbClr val="FF0000"/>
                </a:solidFill>
              </a:rPr>
              <a:t> </a:t>
            </a:r>
            <a:r>
              <a:rPr lang="cs-CZ" b="1" u="sng" dirty="0" smtClean="0">
                <a:solidFill>
                  <a:srgbClr val="FF0000"/>
                </a:solidFill>
              </a:rPr>
              <a:t>x</a:t>
            </a:r>
            <a:r>
              <a:rPr lang="ka-GE" b="1" u="sng" dirty="0" smtClean="0">
                <a:solidFill>
                  <a:srgbClr val="FF0000"/>
                </a:solidFill>
              </a:rPr>
              <a:t> %-</a:t>
            </a:r>
            <a:r>
              <a:rPr lang="ka-GE" b="1" u="sng" dirty="0">
                <a:solidFill>
                  <a:srgbClr val="FF0000"/>
                </a:solidFill>
              </a:rPr>
              <a:t>ზე მეტ </a:t>
            </a:r>
            <a:r>
              <a:rPr lang="ka-GE" b="1" u="sng" dirty="0" smtClean="0">
                <a:solidFill>
                  <a:srgbClr val="FF0000"/>
                </a:solidFill>
              </a:rPr>
              <a:t>ნივთიერებას, </a:t>
            </a:r>
            <a:r>
              <a:rPr lang="ka-GE" b="1" u="sng" dirty="0">
                <a:solidFill>
                  <a:srgbClr val="FF0000"/>
                </a:solidFill>
              </a:rPr>
              <a:t>უცნობი მწვავე </a:t>
            </a:r>
            <a:r>
              <a:rPr lang="ka-GE" b="1" u="sng" dirty="0" smtClean="0">
                <a:solidFill>
                  <a:srgbClr val="FF0000"/>
                </a:solidFill>
              </a:rPr>
              <a:t>ტოქსიკურობით წყლის გარემოსთვის“ </a:t>
            </a:r>
          </a:p>
          <a:p>
            <a:pPr algn="just">
              <a:spcBef>
                <a:spcPts val="600"/>
              </a:spcBef>
              <a:buSzPct val="130000"/>
              <a:buBlip>
                <a:blip r:embed="rId3"/>
              </a:buBlip>
            </a:pPr>
            <a:r>
              <a:rPr lang="ka-GE" dirty="0" smtClean="0"/>
              <a:t>მცენარეთა დაცვის საშუალებებისთვის</a:t>
            </a:r>
            <a:r>
              <a:rPr lang="cs-CZ" dirty="0" smtClean="0"/>
              <a:t> </a:t>
            </a:r>
            <a:r>
              <a:rPr lang="cs-CZ" dirty="0"/>
              <a:t>- </a:t>
            </a:r>
            <a:r>
              <a:rPr lang="cs-CZ" b="1" u="sng" dirty="0" smtClean="0">
                <a:solidFill>
                  <a:srgbClr val="FF0000"/>
                </a:solidFill>
              </a:rPr>
              <a:t>EUH401</a:t>
            </a:r>
            <a:endParaRPr lang="cs-CZ" dirty="0"/>
          </a:p>
          <a:p>
            <a:pPr>
              <a:buBlip>
                <a:blip r:embed="rId4"/>
              </a:buBlip>
            </a:pPr>
            <a:endParaRPr lang="cs-CZ" dirty="0" smtClean="0"/>
          </a:p>
        </p:txBody>
      </p:sp>
    </p:spTree>
    <p:extLst>
      <p:ext uri="{BB962C8B-B14F-4D97-AF65-F5344CB8AC3E}">
        <p14:creationId xmlns:p14="http://schemas.microsoft.com/office/powerpoint/2010/main" val="34218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2000"/>
                                        <p:tgtEl>
                                          <p:spTgt spid="3">
                                            <p:txEl>
                                              <p:pRg st="3" end="3"/>
                                            </p:txEl>
                                          </p:spTgt>
                                        </p:tgtEl>
                                      </p:cBhvr>
                                    </p:animEffect>
                                  </p:childTnLst>
                                </p:cTn>
                              </p:par>
                            </p:childTnLst>
                          </p:cTn>
                        </p:par>
                        <p:par>
                          <p:cTn id="21" fill="hold">
                            <p:stCondLst>
                              <p:cond delay="6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par>
                          <p:cTn id="25" fill="hold">
                            <p:stCondLst>
                              <p:cond delay="8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2000"/>
                                        <p:tgtEl>
                                          <p:spTgt spid="3">
                                            <p:txEl>
                                              <p:pRg st="5" end="5"/>
                                            </p:txEl>
                                          </p:spTgt>
                                        </p:tgtEl>
                                      </p:cBhvr>
                                    </p:animEffect>
                                  </p:childTnLst>
                                </p:cTn>
                              </p:par>
                            </p:childTnLst>
                          </p:cTn>
                        </p:par>
                        <p:par>
                          <p:cTn id="29" fill="hold">
                            <p:stCondLst>
                              <p:cond delay="10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3356992"/>
            <a:ext cx="7772400" cy="1440160"/>
          </a:xfrm>
        </p:spPr>
        <p:txBody>
          <a:bodyPr anchor="b">
            <a:noAutofit/>
          </a:bodyPr>
          <a:lstStyle/>
          <a:p>
            <a:pPr algn="ctr"/>
            <a:r>
              <a:rPr lang="ka-GE" sz="4800" dirty="0" smtClean="0">
                <a:solidFill>
                  <a:schemeClr val="tx1">
                    <a:lumMod val="85000"/>
                    <a:lumOff val="15000"/>
                  </a:schemeClr>
                </a:solidFill>
                <a:effectLst>
                  <a:outerShdw blurRad="50800" dist="38100" dir="2700000" algn="tl" rotWithShape="0">
                    <a:prstClr val="black">
                      <a:alpha val="40000"/>
                    </a:prstClr>
                  </a:outerShdw>
                </a:effectLst>
              </a:rPr>
              <a:t>ნივთიერების/ნარევის ეტიკეტირების მაგალითები</a:t>
            </a:r>
            <a:endParaRPr lang="cs-CZ" sz="4800" dirty="0">
              <a:solidFill>
                <a:schemeClr val="tx1">
                  <a:lumMod val="85000"/>
                  <a:lumOff val="15000"/>
                </a:schemeClr>
              </a:solidFill>
              <a:effectLst>
                <a:outerShdw blurRad="50800" dist="38100" dir="2700000" algn="tl" rotWithShape="0">
                  <a:prstClr val="black">
                    <a:alpha val="40000"/>
                  </a:prstClr>
                </a:outerShdw>
              </a:effectLst>
            </a:endParaRPr>
          </a:p>
        </p:txBody>
      </p:sp>
      <p:sp>
        <p:nvSpPr>
          <p:cNvPr id="3" name="Podnadpis 2"/>
          <p:cNvSpPr>
            <a:spLocks noGrp="1"/>
          </p:cNvSpPr>
          <p:nvPr>
            <p:ph type="subTitle" idx="1"/>
          </p:nvPr>
        </p:nvSpPr>
        <p:spPr>
          <a:xfrm>
            <a:off x="683568" y="4412704"/>
            <a:ext cx="6400800" cy="1752600"/>
          </a:xfrm>
        </p:spPr>
        <p:txBody>
          <a:bodyPr>
            <a:normAutofit/>
          </a:bodyPr>
          <a:lstStyle/>
          <a:p>
            <a:endParaRPr lang="cs-CZ" dirty="0" smtClean="0">
              <a:solidFill>
                <a:schemeClr val="tx1">
                  <a:lumMod val="65000"/>
                  <a:lumOff val="35000"/>
                </a:schemeClr>
              </a:solidFill>
            </a:endParaRPr>
          </a:p>
          <a:p>
            <a:endParaRPr lang="cs-CZ" dirty="0">
              <a:solidFill>
                <a:schemeClr val="tx1">
                  <a:lumMod val="65000"/>
                  <a:lumOff val="35000"/>
                </a:schemeClr>
              </a:solidFill>
            </a:endParaRPr>
          </a:p>
          <a:p>
            <a:pPr algn="l"/>
            <a:endParaRPr lang="cs-CZ" sz="2400" dirty="0">
              <a:solidFill>
                <a:schemeClr val="tx1">
                  <a:lumMod val="65000"/>
                  <a:lumOff val="35000"/>
                </a:schemeClr>
              </a:solidFill>
            </a:endParaRPr>
          </a:p>
        </p:txBody>
      </p:sp>
    </p:spTree>
    <p:extLst>
      <p:ext uri="{BB962C8B-B14F-4D97-AF65-F5344CB8AC3E}">
        <p14:creationId xmlns:p14="http://schemas.microsoft.com/office/powerpoint/2010/main" val="3964210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pPr algn="ctr"/>
            <a:r>
              <a:rPr lang="ka-GE" dirty="0" smtClean="0"/>
              <a:t>კლასიფიკაცია</a:t>
            </a:r>
            <a:endParaRPr lang="cs-CZ"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lgn="ctr">
              <a:buNone/>
            </a:pPr>
            <a:r>
              <a:rPr lang="ka-GE" sz="3200" b="1" dirty="0" smtClean="0"/>
              <a:t>კლასიფიკაცია </a:t>
            </a:r>
            <a:r>
              <a:rPr lang="cs-CZ" sz="3200" b="1" dirty="0" smtClean="0"/>
              <a:t> </a:t>
            </a:r>
            <a:r>
              <a:rPr lang="ka-GE" sz="3200" b="1" dirty="0" smtClean="0"/>
              <a:t>საშიშროების მიხედვით</a:t>
            </a:r>
          </a:p>
          <a:p>
            <a:pPr marL="0" indent="0" algn="ctr">
              <a:buNone/>
            </a:pPr>
            <a:endParaRPr lang="ka-GE" sz="3200" b="1" dirty="0" smtClean="0"/>
          </a:p>
          <a:p>
            <a:pPr>
              <a:buSzPct val="150000"/>
              <a:buBlip>
                <a:blip r:embed="rId3"/>
              </a:buBlip>
            </a:pPr>
            <a:r>
              <a:rPr lang="ka-GE" b="1" dirty="0" smtClean="0"/>
              <a:t>საშიში ნივთიერებებისა / ნარევების  ფიზიკური </a:t>
            </a:r>
            <a:r>
              <a:rPr lang="ka-GE" b="1" dirty="0"/>
              <a:t>და </a:t>
            </a:r>
            <a:r>
              <a:rPr lang="ka-GE" b="1" dirty="0" smtClean="0"/>
              <a:t>ქიმიური თვისებების მიხედვით</a:t>
            </a:r>
          </a:p>
          <a:p>
            <a:pPr marL="0" indent="0">
              <a:buSzPct val="150000"/>
              <a:buNone/>
            </a:pPr>
            <a:endParaRPr lang="en-US" dirty="0"/>
          </a:p>
          <a:p>
            <a:pPr>
              <a:buSzPct val="150000"/>
              <a:buBlip>
                <a:blip r:embed="rId4"/>
              </a:buBlip>
            </a:pPr>
            <a:r>
              <a:rPr lang="ka-GE" b="1" dirty="0" smtClean="0">
                <a:solidFill>
                  <a:schemeClr val="tx1"/>
                </a:solidFill>
              </a:rPr>
              <a:t>ჯანმრთელობისთვის საშიში </a:t>
            </a:r>
            <a:r>
              <a:rPr lang="ka-GE" b="1" dirty="0">
                <a:solidFill>
                  <a:schemeClr val="tx1"/>
                </a:solidFill>
              </a:rPr>
              <a:t>ნივთიერებები / </a:t>
            </a:r>
            <a:r>
              <a:rPr lang="ka-GE" b="1" dirty="0" smtClean="0">
                <a:solidFill>
                  <a:schemeClr val="tx1"/>
                </a:solidFill>
              </a:rPr>
              <a:t>ნარევები</a:t>
            </a:r>
            <a:endParaRPr lang="cs-CZ" dirty="0" smtClean="0"/>
          </a:p>
          <a:p>
            <a:endParaRPr lang="en-US" dirty="0"/>
          </a:p>
          <a:p>
            <a:pPr>
              <a:buSzPct val="150000"/>
              <a:buBlip>
                <a:blip r:embed="rId5"/>
              </a:buBlip>
            </a:pPr>
            <a:r>
              <a:rPr lang="cs-CZ" b="1" dirty="0" smtClean="0">
                <a:solidFill>
                  <a:srgbClr val="00B050"/>
                </a:solidFill>
              </a:rPr>
              <a:t> </a:t>
            </a:r>
            <a:r>
              <a:rPr lang="ka-GE" b="1" dirty="0">
                <a:solidFill>
                  <a:srgbClr val="00B050"/>
                </a:solidFill>
              </a:rPr>
              <a:t>გარემოსთვის საშიში ნივთიერებები / </a:t>
            </a:r>
            <a:r>
              <a:rPr lang="ka-GE" b="1" dirty="0" smtClean="0">
                <a:solidFill>
                  <a:srgbClr val="00B050"/>
                </a:solidFill>
              </a:rPr>
              <a:t>ნარევები</a:t>
            </a:r>
          </a:p>
        </p:txBody>
      </p:sp>
    </p:spTree>
    <p:extLst>
      <p:ext uri="{BB962C8B-B14F-4D97-AF65-F5344CB8AC3E}">
        <p14:creationId xmlns:p14="http://schemas.microsoft.com/office/powerpoint/2010/main" val="40899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2000"/>
                                        <p:tgtEl>
                                          <p:spTgt spid="3">
                                            <p:txEl>
                                              <p:pRg st="2" end="2"/>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2000"/>
                                        <p:tgtEl>
                                          <p:spTgt spid="3">
                                            <p:txEl>
                                              <p:pRg st="4" end="4"/>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435280" cy="720080"/>
          </a:xfrm>
        </p:spPr>
        <p:txBody>
          <a:bodyPr/>
          <a:lstStyle/>
          <a:p>
            <a:pPr algn="ctr"/>
            <a:endParaRPr lang="cs-CZ" dirty="0"/>
          </a:p>
        </p:txBody>
      </p:sp>
      <p:pic>
        <p:nvPicPr>
          <p:cNvPr id="4" name="Obrázek 3"/>
          <p:cNvPicPr>
            <a:picLocks noChangeAspect="1"/>
          </p:cNvPicPr>
          <p:nvPr/>
        </p:nvPicPr>
        <p:blipFill rotWithShape="1">
          <a:blip r:embed="rId2"/>
          <a:srcRect t="10735" r="375"/>
          <a:stretch/>
        </p:blipFill>
        <p:spPr>
          <a:xfrm>
            <a:off x="1475657" y="2348880"/>
            <a:ext cx="5832648" cy="3592669"/>
          </a:xfrm>
          <a:prstGeom prst="rect">
            <a:avLst/>
          </a:prstGeom>
          <a:solidFill>
            <a:schemeClr val="bg1"/>
          </a:solidFill>
        </p:spPr>
      </p:pic>
      <p:sp>
        <p:nvSpPr>
          <p:cNvPr id="5" name="Obdélník 4"/>
          <p:cNvSpPr/>
          <p:nvPr/>
        </p:nvSpPr>
        <p:spPr>
          <a:xfrm>
            <a:off x="2267744" y="3573016"/>
            <a:ext cx="4408409" cy="2246769"/>
          </a:xfrm>
          <a:prstGeom prst="rect">
            <a:avLst/>
          </a:prstGeom>
          <a:solidFill>
            <a:schemeClr val="bg1"/>
          </a:solidFill>
        </p:spPr>
        <p:txBody>
          <a:bodyPr wrap="square">
            <a:spAutoFit/>
          </a:bodyPr>
          <a:lstStyle/>
          <a:p>
            <a:r>
              <a:rPr lang="cs-CZ" sz="1000" b="1" dirty="0" err="1" smtClean="0">
                <a:solidFill>
                  <a:srgbClr val="000000"/>
                </a:solidFill>
                <a:latin typeface="Arial" panose="020B0604020202020204" pitchFamily="34" charset="0"/>
              </a:rPr>
              <a:t>Danger</a:t>
            </a:r>
            <a:endParaRPr lang="cs-CZ" sz="1000" b="1" dirty="0" smtClean="0">
              <a:solidFill>
                <a:srgbClr val="000000"/>
              </a:solidFill>
              <a:latin typeface="Arial" panose="020B0604020202020204" pitchFamily="34" charset="0"/>
            </a:endParaRPr>
          </a:p>
          <a:p>
            <a:endParaRPr lang="cs-CZ" sz="1000" dirty="0">
              <a:solidFill>
                <a:srgbClr val="000000"/>
              </a:solidFill>
              <a:latin typeface="Arial" panose="020B0604020202020204" pitchFamily="34" charset="0"/>
            </a:endParaRPr>
          </a:p>
          <a:p>
            <a:pPr marR="0"/>
            <a:r>
              <a:rPr lang="en-US" sz="1000" dirty="0" smtClean="0">
                <a:solidFill>
                  <a:srgbClr val="000000"/>
                </a:solidFill>
                <a:latin typeface="Arial" panose="020B0604020202020204" pitchFamily="34" charset="0"/>
              </a:rPr>
              <a:t>Highly </a:t>
            </a:r>
            <a:r>
              <a:rPr lang="en-US" sz="1000" dirty="0">
                <a:solidFill>
                  <a:srgbClr val="000000"/>
                </a:solidFill>
                <a:latin typeface="Arial" panose="020B0604020202020204" pitchFamily="34" charset="0"/>
              </a:rPr>
              <a:t>flammable liquid and </a:t>
            </a:r>
            <a:r>
              <a:rPr lang="en-US" sz="1000" dirty="0" err="1">
                <a:solidFill>
                  <a:srgbClr val="000000"/>
                </a:solidFill>
                <a:latin typeface="Arial" panose="020B0604020202020204" pitchFamily="34" charset="0"/>
              </a:rPr>
              <a:t>vapour</a:t>
            </a:r>
            <a:r>
              <a:rPr lang="en-US" sz="1000" dirty="0">
                <a:solidFill>
                  <a:srgbClr val="000000"/>
                </a:solidFill>
                <a:latin typeface="Arial" panose="020B0604020202020204" pitchFamily="34" charset="0"/>
              </a:rPr>
              <a:t>. May be fatal if swallowed and enters airways. Causes skin irritation. May </a:t>
            </a:r>
            <a:r>
              <a:rPr lang="en-US" sz="1000" dirty="0" smtClean="0">
                <a:solidFill>
                  <a:srgbClr val="000000"/>
                </a:solidFill>
                <a:latin typeface="Arial" panose="020B0604020202020204" pitchFamily="34" charset="0"/>
              </a:rPr>
              <a:t>cause</a:t>
            </a:r>
            <a:r>
              <a:rPr lang="cs-CZ" sz="1000" dirty="0" smtClean="0">
                <a:solidFill>
                  <a:srgbClr val="000000"/>
                </a:solidFill>
                <a:latin typeface="Arial" panose="020B0604020202020204" pitchFamily="34" charset="0"/>
              </a:rPr>
              <a:t> </a:t>
            </a:r>
            <a:r>
              <a:rPr lang="en-US" sz="1000" dirty="0" smtClean="0">
                <a:solidFill>
                  <a:srgbClr val="000000"/>
                </a:solidFill>
                <a:latin typeface="Arial" panose="020B0604020202020204" pitchFamily="34" charset="0"/>
              </a:rPr>
              <a:t>drowsiness </a:t>
            </a:r>
            <a:r>
              <a:rPr lang="en-US" sz="1000" dirty="0">
                <a:solidFill>
                  <a:srgbClr val="000000"/>
                </a:solidFill>
                <a:latin typeface="Arial" panose="020B0604020202020204" pitchFamily="34" charset="0"/>
              </a:rPr>
              <a:t>or dizziness. Very toxic to aquatic life with long lasting effects. </a:t>
            </a:r>
          </a:p>
          <a:p>
            <a:endParaRPr lang="cs-CZ" sz="1000" dirty="0">
              <a:solidFill>
                <a:srgbClr val="000000"/>
              </a:solidFill>
              <a:latin typeface="Arial" panose="020B0604020202020204" pitchFamily="34" charset="0"/>
            </a:endParaRPr>
          </a:p>
          <a:p>
            <a:pPr marR="0" algn="just"/>
            <a:r>
              <a:rPr lang="en-US" sz="1000" dirty="0">
                <a:solidFill>
                  <a:srgbClr val="000000"/>
                </a:solidFill>
                <a:latin typeface="Arial" panose="020B0604020202020204" pitchFamily="34" charset="0"/>
              </a:rPr>
              <a:t>Keep away from heat/sparks/open flames/hot surfaces. – No smoking. Store in a well-ventilated place. Keep container tightly closed. Avoid breathing dust/fume/gas/mist/</a:t>
            </a:r>
            <a:r>
              <a:rPr lang="en-US" sz="1000" dirty="0" err="1">
                <a:solidFill>
                  <a:srgbClr val="000000"/>
                </a:solidFill>
                <a:latin typeface="Arial" panose="020B0604020202020204" pitchFamily="34" charset="0"/>
              </a:rPr>
              <a:t>vapours</a:t>
            </a:r>
            <a:r>
              <a:rPr lang="en-US" sz="1000" dirty="0">
                <a:solidFill>
                  <a:srgbClr val="000000"/>
                </a:solidFill>
                <a:latin typeface="Arial" panose="020B0604020202020204" pitchFamily="34" charset="0"/>
              </a:rPr>
              <a:t>/spray. Wear protective gloves/protective clothing/eye protection/face protection. IF SWALLOWED: Immediately call a POISON CENTER or doctor/physician. Do NOT induce vomiting. IF INHALED: Remove victim to fresh air and keep at rest in a position comfortable for breathing. Avoid release to the environment. Collect spillage</a:t>
            </a:r>
            <a:r>
              <a:rPr lang="en-US" sz="800" dirty="0">
                <a:solidFill>
                  <a:srgbClr val="000000"/>
                </a:solidFill>
                <a:latin typeface="Arial" panose="020B0604020202020204" pitchFamily="34" charset="0"/>
              </a:rPr>
              <a:t>. </a:t>
            </a:r>
            <a:endParaRPr lang="cs-CZ" sz="800" dirty="0"/>
          </a:p>
        </p:txBody>
      </p:sp>
      <p:sp>
        <p:nvSpPr>
          <p:cNvPr id="7" name="Zaoblený obdélníkový bublinový popisek 6"/>
          <p:cNvSpPr/>
          <p:nvPr/>
        </p:nvSpPr>
        <p:spPr>
          <a:xfrm>
            <a:off x="3491880" y="884989"/>
            <a:ext cx="1656184" cy="1020712"/>
          </a:xfrm>
          <a:prstGeom prst="wedgeRoundRectCallout">
            <a:avLst>
              <a:gd name="adj1" fmla="val -57703"/>
              <a:gd name="adj2" fmla="val 101380"/>
              <a:gd name="adj3" fmla="val 16667"/>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პროდუქტის იდენტიფიკატორები</a:t>
            </a:r>
            <a:endParaRPr lang="cs-CZ" b="1" dirty="0">
              <a:solidFill>
                <a:schemeClr val="tx1"/>
              </a:solidFill>
            </a:endParaRPr>
          </a:p>
        </p:txBody>
      </p:sp>
      <p:sp>
        <p:nvSpPr>
          <p:cNvPr id="9" name="Zástupný symbol pro obsah 7"/>
          <p:cNvSpPr txBox="1">
            <a:spLocks/>
          </p:cNvSpPr>
          <p:nvPr/>
        </p:nvSpPr>
        <p:spPr>
          <a:xfrm>
            <a:off x="6514716" y="1309611"/>
            <a:ext cx="2098576" cy="792088"/>
          </a:xfrm>
          <a:prstGeom prst="wedgeRoundRectCallout">
            <a:avLst>
              <a:gd name="adj1" fmla="val -59601"/>
              <a:gd name="adj2" fmla="val 166028"/>
              <a:gd name="adj3" fmla="val 16667"/>
            </a:avLst>
          </a:prstGeom>
          <a:solidFill>
            <a:srgbClr val="FFC000"/>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endParaRPr lang="ka-GE" sz="1600" b="1" dirty="0" smtClean="0">
              <a:solidFill>
                <a:schemeClr val="tx1"/>
              </a:solidFill>
            </a:endParaRPr>
          </a:p>
          <a:p>
            <a:pPr marL="0" indent="0" algn="ctr">
              <a:buNone/>
            </a:pPr>
            <a:r>
              <a:rPr lang="ka-GE" sz="1600" b="1" dirty="0" smtClean="0">
                <a:solidFill>
                  <a:schemeClr val="tx1"/>
                </a:solidFill>
              </a:rPr>
              <a:t>მიმწოდებლის </a:t>
            </a:r>
            <a:r>
              <a:rPr lang="ka-GE" sz="1400" b="1" dirty="0">
                <a:solidFill>
                  <a:schemeClr val="tx1"/>
                </a:solidFill>
              </a:rPr>
              <a:t>იდენტიფიკატორები</a:t>
            </a:r>
          </a:p>
          <a:p>
            <a:pPr marL="0" indent="0" algn="ctr">
              <a:buFont typeface="Arial" panose="020B0604020202020204" pitchFamily="34" charset="0"/>
              <a:buNone/>
            </a:pPr>
            <a:endParaRPr lang="cs-CZ" sz="1800" b="1" dirty="0">
              <a:solidFill>
                <a:schemeClr val="tx1"/>
              </a:solidFill>
            </a:endParaRPr>
          </a:p>
        </p:txBody>
      </p:sp>
      <p:sp>
        <p:nvSpPr>
          <p:cNvPr id="10" name="Zástupný symbol pro obsah 7"/>
          <p:cNvSpPr txBox="1">
            <a:spLocks/>
          </p:cNvSpPr>
          <p:nvPr/>
        </p:nvSpPr>
        <p:spPr>
          <a:xfrm>
            <a:off x="7366642" y="4693000"/>
            <a:ext cx="1306488" cy="792088"/>
          </a:xfrm>
          <a:prstGeom prst="wedgeRoundRectCallout">
            <a:avLst>
              <a:gd name="adj1" fmla="val -108094"/>
              <a:gd name="adj2" fmla="val 15954"/>
              <a:gd name="adj3" fmla="val 16667"/>
            </a:avLst>
          </a:prstGeom>
          <a:solidFill>
            <a:srgbClr val="FFC000"/>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cs-CZ" sz="1800" b="1" dirty="0" smtClean="0">
                <a:solidFill>
                  <a:schemeClr val="tx1"/>
                </a:solidFill>
              </a:rPr>
              <a:t>P-</a:t>
            </a:r>
            <a:r>
              <a:rPr lang="ka-GE" sz="1800" b="1" dirty="0" smtClean="0">
                <a:solidFill>
                  <a:schemeClr val="tx1"/>
                </a:solidFill>
              </a:rPr>
              <a:t>ფრაზები</a:t>
            </a:r>
            <a:endParaRPr lang="cs-CZ" sz="1800" b="1" dirty="0">
              <a:solidFill>
                <a:schemeClr val="tx1"/>
              </a:solidFill>
            </a:endParaRPr>
          </a:p>
        </p:txBody>
      </p:sp>
      <p:sp>
        <p:nvSpPr>
          <p:cNvPr id="11" name="Zástupný symbol pro obsah 7"/>
          <p:cNvSpPr txBox="1">
            <a:spLocks/>
          </p:cNvSpPr>
          <p:nvPr/>
        </p:nvSpPr>
        <p:spPr>
          <a:xfrm>
            <a:off x="7308305" y="3284984"/>
            <a:ext cx="1306488" cy="792088"/>
          </a:xfrm>
          <a:prstGeom prst="wedgeRoundRectCallout">
            <a:avLst>
              <a:gd name="adj1" fmla="val -116493"/>
              <a:gd name="adj2" fmla="val 47123"/>
              <a:gd name="adj3" fmla="val 16667"/>
            </a:avLst>
          </a:prstGeom>
          <a:solidFill>
            <a:srgbClr val="FFC000"/>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cs-CZ" sz="1800" b="1" dirty="0" smtClean="0">
                <a:solidFill>
                  <a:schemeClr val="tx1"/>
                </a:solidFill>
              </a:rPr>
              <a:t>H-</a:t>
            </a:r>
            <a:r>
              <a:rPr lang="ka-GE" sz="1800" b="1" dirty="0" smtClean="0">
                <a:solidFill>
                  <a:schemeClr val="tx1"/>
                </a:solidFill>
              </a:rPr>
              <a:t>ფრაზები</a:t>
            </a:r>
            <a:endParaRPr lang="cs-CZ" sz="1800" b="1" dirty="0">
              <a:solidFill>
                <a:schemeClr val="tx1"/>
              </a:solidFill>
            </a:endParaRPr>
          </a:p>
        </p:txBody>
      </p:sp>
      <p:sp>
        <p:nvSpPr>
          <p:cNvPr id="12" name="Zástupný symbol pro obsah 7"/>
          <p:cNvSpPr txBox="1">
            <a:spLocks/>
          </p:cNvSpPr>
          <p:nvPr/>
        </p:nvSpPr>
        <p:spPr>
          <a:xfrm>
            <a:off x="251520" y="3868904"/>
            <a:ext cx="1306488" cy="792088"/>
          </a:xfrm>
          <a:prstGeom prst="wedgeRoundRectCallout">
            <a:avLst>
              <a:gd name="adj1" fmla="val 110272"/>
              <a:gd name="adj2" fmla="val -69473"/>
              <a:gd name="adj3" fmla="val 16667"/>
            </a:avLst>
          </a:prstGeom>
          <a:solidFill>
            <a:srgbClr val="FFC000"/>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ka-GE" sz="1600" b="1" dirty="0" smtClean="0">
                <a:solidFill>
                  <a:schemeClr val="tx1"/>
                </a:solidFill>
              </a:rPr>
              <a:t>გამაფრთხილებელი სიტყვა</a:t>
            </a:r>
            <a:endParaRPr lang="cs-CZ" sz="1600" b="1" dirty="0">
              <a:solidFill>
                <a:schemeClr val="tx1"/>
              </a:solidFill>
            </a:endParaRPr>
          </a:p>
        </p:txBody>
      </p:sp>
      <p:sp>
        <p:nvSpPr>
          <p:cNvPr id="14" name="Zaoblený obdélníkový bublinový popisek 13"/>
          <p:cNvSpPr/>
          <p:nvPr/>
        </p:nvSpPr>
        <p:spPr>
          <a:xfrm>
            <a:off x="469044" y="1154448"/>
            <a:ext cx="1656184" cy="1020712"/>
          </a:xfrm>
          <a:prstGeom prst="wedgeRoundRectCallout">
            <a:avLst>
              <a:gd name="adj1" fmla="val 48258"/>
              <a:gd name="adj2" fmla="val 111334"/>
              <a:gd name="adj3" fmla="val 16667"/>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chemeClr val="tx1"/>
                </a:solidFill>
              </a:rPr>
              <a:t>გამაფრთხი-ლებელი ნიშნები</a:t>
            </a:r>
            <a:endParaRPr lang="cs-CZ" b="1" dirty="0">
              <a:solidFill>
                <a:schemeClr val="tx1"/>
              </a:solidFill>
            </a:endParaRPr>
          </a:p>
        </p:txBody>
      </p:sp>
    </p:spTree>
    <p:extLst>
      <p:ext uri="{BB962C8B-B14F-4D97-AF65-F5344CB8AC3E}">
        <p14:creationId xmlns:p14="http://schemas.microsoft.com/office/powerpoint/2010/main" val="31666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966" t="19211" r="17662" b="17788"/>
          <a:stretch/>
        </p:blipFill>
        <p:spPr>
          <a:xfrm rot="5400000">
            <a:off x="5320168" y="2575968"/>
            <a:ext cx="3845450" cy="3469578"/>
          </a:xfrm>
        </p:spPr>
      </p:pic>
      <p:sp>
        <p:nvSpPr>
          <p:cNvPr id="4" name="Nadpis 1"/>
          <p:cNvSpPr txBox="1">
            <a:spLocks/>
          </p:cNvSpPr>
          <p:nvPr/>
        </p:nvSpPr>
        <p:spPr>
          <a:xfrm>
            <a:off x="323528" y="237024"/>
            <a:ext cx="8435280" cy="720080"/>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kern="1200">
                <a:solidFill>
                  <a:schemeClr val="tx1">
                    <a:lumMod val="75000"/>
                    <a:lumOff val="25000"/>
                  </a:schemeClr>
                </a:solidFill>
                <a:effectLst>
                  <a:outerShdw blurRad="38100" dist="38100" dir="2700000" algn="tl">
                    <a:srgbClr val="000000">
                      <a:alpha val="43137"/>
                    </a:srgbClr>
                  </a:outerShdw>
                </a:effectLst>
                <a:latin typeface="+mj-lt"/>
                <a:ea typeface="+mj-ea"/>
                <a:cs typeface="+mj-cs"/>
              </a:defRPr>
            </a:lvl1pPr>
          </a:lstStyle>
          <a:p>
            <a:pPr algn="ctr"/>
            <a:r>
              <a:rPr lang="ka-GE" sz="2800" dirty="0" smtClean="0"/>
              <a:t>პროდუქტის ეტიკეტირება საქართველოში</a:t>
            </a:r>
            <a:endParaRPr lang="cs-CZ" sz="2800" dirty="0"/>
          </a:p>
        </p:txBody>
      </p:sp>
      <p:sp>
        <p:nvSpPr>
          <p:cNvPr id="6" name="Zástupný symbol pro obsah 7"/>
          <p:cNvSpPr txBox="1">
            <a:spLocks/>
          </p:cNvSpPr>
          <p:nvPr/>
        </p:nvSpPr>
        <p:spPr>
          <a:xfrm>
            <a:off x="7105318" y="2267626"/>
            <a:ext cx="2021395" cy="1008112"/>
          </a:xfrm>
          <a:prstGeom prst="wedgeRoundRectCallout">
            <a:avLst>
              <a:gd name="adj1" fmla="val -23303"/>
              <a:gd name="adj2" fmla="val 76915"/>
              <a:gd name="adj3" fmla="val 16667"/>
            </a:avLst>
          </a:prstGeom>
          <a:solidFill>
            <a:srgbClr val="FFC000"/>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ka-GE" sz="1600" b="1" dirty="0" smtClean="0">
                <a:solidFill>
                  <a:schemeClr val="tx1"/>
                </a:solidFill>
              </a:rPr>
              <a:t>გამოყენების პირობები შემადგენლობის ჩათვლით</a:t>
            </a:r>
            <a:r>
              <a:rPr lang="cs-CZ" sz="1600" b="1" dirty="0" smtClean="0">
                <a:solidFill>
                  <a:schemeClr val="tx1"/>
                </a:solidFill>
              </a:rPr>
              <a:t> </a:t>
            </a:r>
            <a:endParaRPr lang="cs-CZ" sz="1600" b="1" dirty="0">
              <a:solidFill>
                <a:schemeClr val="tx1"/>
              </a:solidFill>
            </a:endParaRPr>
          </a:p>
        </p:txBody>
      </p:sp>
      <p:pic>
        <p:nvPicPr>
          <p:cNvPr id="7" name="Obrázek 6"/>
          <p:cNvPicPr>
            <a:picLocks noChangeAspect="1"/>
          </p:cNvPicPr>
          <p:nvPr/>
        </p:nvPicPr>
        <p:blipFill rotWithShape="1">
          <a:blip r:embed="rId4" cstate="print">
            <a:extLst>
              <a:ext uri="{28A0092B-C50C-407E-A947-70E740481C1C}">
                <a14:useLocalDpi xmlns:a14="http://schemas.microsoft.com/office/drawing/2010/main" val="0"/>
              </a:ext>
            </a:extLst>
          </a:blip>
          <a:srcRect l="9895" t="23959" r="7363" b="3860"/>
          <a:stretch/>
        </p:blipFill>
        <p:spPr>
          <a:xfrm>
            <a:off x="311293" y="2866894"/>
            <a:ext cx="5034457" cy="3293877"/>
          </a:xfrm>
          <a:prstGeom prst="rect">
            <a:avLst/>
          </a:prstGeom>
        </p:spPr>
      </p:pic>
      <p:sp>
        <p:nvSpPr>
          <p:cNvPr id="8" name="Zástupný symbol pro obsah 7"/>
          <p:cNvSpPr txBox="1">
            <a:spLocks/>
          </p:cNvSpPr>
          <p:nvPr/>
        </p:nvSpPr>
        <p:spPr>
          <a:xfrm>
            <a:off x="3203848" y="6034240"/>
            <a:ext cx="2021395" cy="796621"/>
          </a:xfrm>
          <a:prstGeom prst="wedgeRoundRectCallout">
            <a:avLst>
              <a:gd name="adj1" fmla="val 15466"/>
              <a:gd name="adj2" fmla="val -367912"/>
              <a:gd name="adj3" fmla="val 16667"/>
            </a:avLst>
          </a:prstGeom>
          <a:solidFill>
            <a:srgbClr val="FFC000"/>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ka-GE" sz="1400" b="1" dirty="0" smtClean="0">
                <a:solidFill>
                  <a:schemeClr val="tx1"/>
                </a:solidFill>
              </a:rPr>
              <a:t>დეტერგენტების რეგულაციის მიხედვით</a:t>
            </a:r>
            <a:endParaRPr lang="cs-CZ" sz="1400" b="1" dirty="0">
              <a:solidFill>
                <a:schemeClr val="tx1"/>
              </a:solidFill>
            </a:endParaRPr>
          </a:p>
        </p:txBody>
      </p:sp>
      <p:sp>
        <p:nvSpPr>
          <p:cNvPr id="9" name="Zástupný symbol pro obsah 7"/>
          <p:cNvSpPr txBox="1">
            <a:spLocks/>
          </p:cNvSpPr>
          <p:nvPr/>
        </p:nvSpPr>
        <p:spPr>
          <a:xfrm>
            <a:off x="179512" y="5706846"/>
            <a:ext cx="2321572" cy="907850"/>
          </a:xfrm>
          <a:prstGeom prst="wedgeRoundRectCallout">
            <a:avLst>
              <a:gd name="adj1" fmla="val 11795"/>
              <a:gd name="adj2" fmla="val -174421"/>
              <a:gd name="adj3" fmla="val 16667"/>
            </a:avLst>
          </a:prstGeom>
          <a:solidFill>
            <a:srgbClr val="FFC000"/>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endParaRPr lang="ka-GE" sz="1800" b="1" dirty="0" smtClean="0">
              <a:solidFill>
                <a:schemeClr val="tx1"/>
              </a:solidFill>
            </a:endParaRPr>
          </a:p>
          <a:p>
            <a:pPr marL="0" indent="0" algn="ctr">
              <a:buNone/>
            </a:pPr>
            <a:r>
              <a:rPr lang="ka-GE" sz="1600" b="1" dirty="0" smtClean="0">
                <a:solidFill>
                  <a:schemeClr val="tx1"/>
                </a:solidFill>
              </a:rPr>
              <a:t>მისანიშნე-</a:t>
            </a:r>
            <a:endParaRPr lang="ka-GE" sz="1600" b="1" dirty="0">
              <a:solidFill>
                <a:schemeClr val="tx1"/>
              </a:solidFill>
            </a:endParaRPr>
          </a:p>
          <a:p>
            <a:pPr marL="0" indent="0" algn="ctr">
              <a:buNone/>
            </a:pPr>
            <a:r>
              <a:rPr lang="ka-GE" sz="1600" b="1" dirty="0">
                <a:solidFill>
                  <a:schemeClr val="tx1"/>
                </a:solidFill>
              </a:rPr>
              <a:t>ბელი </a:t>
            </a:r>
            <a:r>
              <a:rPr lang="ka-GE" sz="1600" b="1" dirty="0" smtClean="0">
                <a:solidFill>
                  <a:schemeClr val="tx1"/>
                </a:solidFill>
              </a:rPr>
              <a:t>სიტყვა</a:t>
            </a:r>
          </a:p>
          <a:p>
            <a:pPr marL="0" indent="0" algn="ctr">
              <a:buNone/>
            </a:pPr>
            <a:r>
              <a:rPr lang="cs-CZ" sz="1600" b="1" dirty="0" smtClean="0">
                <a:solidFill>
                  <a:schemeClr val="tx1"/>
                </a:solidFill>
              </a:rPr>
              <a:t>H-</a:t>
            </a:r>
            <a:r>
              <a:rPr lang="ka-GE" sz="1600" b="1" dirty="0" smtClean="0">
                <a:solidFill>
                  <a:schemeClr val="tx1"/>
                </a:solidFill>
              </a:rPr>
              <a:t>ფრაზები</a:t>
            </a:r>
            <a:endParaRPr lang="cs-CZ" sz="1600" b="1" dirty="0" smtClean="0">
              <a:solidFill>
                <a:schemeClr val="tx1"/>
              </a:solidFill>
            </a:endParaRPr>
          </a:p>
          <a:p>
            <a:pPr marL="0" indent="0" algn="ctr">
              <a:buFont typeface="Arial" panose="020B0604020202020204" pitchFamily="34" charset="0"/>
              <a:buNone/>
            </a:pPr>
            <a:r>
              <a:rPr lang="cs-CZ" sz="1600" b="1" dirty="0" smtClean="0">
                <a:solidFill>
                  <a:schemeClr val="tx1"/>
                </a:solidFill>
              </a:rPr>
              <a:t>P-</a:t>
            </a:r>
            <a:r>
              <a:rPr lang="ka-GE" sz="1600" b="1" dirty="0" smtClean="0">
                <a:solidFill>
                  <a:schemeClr val="tx1"/>
                </a:solidFill>
              </a:rPr>
              <a:t>ფრაზები</a:t>
            </a:r>
            <a:endParaRPr lang="cs-CZ" sz="1600" b="1" dirty="0">
              <a:solidFill>
                <a:schemeClr val="tx1"/>
              </a:solidFill>
            </a:endParaRPr>
          </a:p>
        </p:txBody>
      </p:sp>
      <p:sp>
        <p:nvSpPr>
          <p:cNvPr id="10" name="Zaoblený obdélníkový bublinový popisek 13"/>
          <p:cNvSpPr/>
          <p:nvPr/>
        </p:nvSpPr>
        <p:spPr>
          <a:xfrm>
            <a:off x="311293" y="2029737"/>
            <a:ext cx="1464448" cy="1020712"/>
          </a:xfrm>
          <a:prstGeom prst="wedgeRoundRectCallout">
            <a:avLst>
              <a:gd name="adj1" fmla="val -41649"/>
              <a:gd name="adj2" fmla="val 141924"/>
              <a:gd name="adj3" fmla="val 16667"/>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a:solidFill>
                  <a:schemeClr val="tx1"/>
                </a:solidFill>
              </a:rPr>
              <a:t>გამაფრთხილებელი ნიშნები</a:t>
            </a:r>
            <a:endParaRPr lang="ka-GE" b="1" dirty="0">
              <a:solidFill>
                <a:schemeClr val="tx1"/>
              </a:solidFill>
            </a:endParaRPr>
          </a:p>
        </p:txBody>
      </p:sp>
      <p:sp>
        <p:nvSpPr>
          <p:cNvPr id="11" name="Zástupný symbol pro obsah 7"/>
          <p:cNvSpPr txBox="1">
            <a:spLocks/>
          </p:cNvSpPr>
          <p:nvPr/>
        </p:nvSpPr>
        <p:spPr>
          <a:xfrm>
            <a:off x="3336590" y="2144049"/>
            <a:ext cx="2021395" cy="792088"/>
          </a:xfrm>
          <a:prstGeom prst="wedgeRoundRectCallout">
            <a:avLst>
              <a:gd name="adj1" fmla="val -57512"/>
              <a:gd name="adj2" fmla="val 83208"/>
              <a:gd name="adj3" fmla="val 16667"/>
            </a:avLst>
          </a:prstGeom>
          <a:solidFill>
            <a:srgbClr val="FFC000"/>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ka-GE" sz="1800" b="1" dirty="0" smtClean="0">
                <a:solidFill>
                  <a:schemeClr val="tx1"/>
                </a:solidFill>
              </a:rPr>
              <a:t>გამოყენების პირობები</a:t>
            </a:r>
            <a:endParaRPr lang="cs-CZ" sz="1800" b="1" dirty="0">
              <a:solidFill>
                <a:schemeClr val="tx1"/>
              </a:solidFill>
            </a:endParaRPr>
          </a:p>
        </p:txBody>
      </p:sp>
      <p:sp>
        <p:nvSpPr>
          <p:cNvPr id="12" name="Zástupný symbol pro obsah 7"/>
          <p:cNvSpPr txBox="1">
            <a:spLocks/>
          </p:cNvSpPr>
          <p:nvPr/>
        </p:nvSpPr>
        <p:spPr>
          <a:xfrm>
            <a:off x="5508104" y="5193283"/>
            <a:ext cx="2021395" cy="1008112"/>
          </a:xfrm>
          <a:prstGeom prst="wedgeRoundRectCallout">
            <a:avLst>
              <a:gd name="adj1" fmla="val 23475"/>
              <a:gd name="adj2" fmla="val 48055"/>
              <a:gd name="adj3" fmla="val 16667"/>
            </a:avLst>
          </a:prstGeom>
          <a:solidFill>
            <a:srgbClr val="FFC000"/>
          </a:solidFill>
          <a:ln w="25400" cap="flat" cmpd="sng" algn="ctr">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70C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ka-GE" sz="1800" b="1" dirty="0" smtClean="0">
                <a:solidFill>
                  <a:schemeClr val="tx1"/>
                </a:solidFill>
              </a:rPr>
              <a:t>არანაირი აღნიშვნა </a:t>
            </a:r>
            <a:r>
              <a:rPr lang="cs-CZ" sz="1800" b="1" dirty="0" smtClean="0">
                <a:solidFill>
                  <a:schemeClr val="tx1"/>
                </a:solidFill>
              </a:rPr>
              <a:t>CLP</a:t>
            </a:r>
            <a:r>
              <a:rPr lang="ka-GE" sz="1800" b="1" dirty="0" smtClean="0">
                <a:solidFill>
                  <a:schemeClr val="tx1"/>
                </a:solidFill>
              </a:rPr>
              <a:t>-ს შესაბამისად</a:t>
            </a:r>
            <a:endParaRPr lang="cs-CZ" sz="1800" b="1" dirty="0">
              <a:solidFill>
                <a:schemeClr val="tx1"/>
              </a:solidFill>
            </a:endParaRPr>
          </a:p>
        </p:txBody>
      </p:sp>
      <p:sp>
        <p:nvSpPr>
          <p:cNvPr id="2" name="Obdélník 1"/>
          <p:cNvSpPr/>
          <p:nvPr/>
        </p:nvSpPr>
        <p:spPr>
          <a:xfrm>
            <a:off x="5357985" y="1124744"/>
            <a:ext cx="3691549" cy="702807"/>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smtClean="0">
                <a:solidFill>
                  <a:schemeClr val="tx1"/>
                </a:solidFill>
              </a:rPr>
              <a:t>პროდუქტი არა ევროგაერთიანებიდან</a:t>
            </a:r>
            <a:endParaRPr lang="cs-CZ" sz="2400" b="1" dirty="0">
              <a:solidFill>
                <a:schemeClr val="tx1"/>
              </a:solidFill>
            </a:endParaRPr>
          </a:p>
        </p:txBody>
      </p:sp>
      <p:sp>
        <p:nvSpPr>
          <p:cNvPr id="13" name="Obdélník 12"/>
          <p:cNvSpPr/>
          <p:nvPr/>
        </p:nvSpPr>
        <p:spPr>
          <a:xfrm>
            <a:off x="899592" y="1124744"/>
            <a:ext cx="3530977" cy="702807"/>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smtClean="0">
                <a:solidFill>
                  <a:schemeClr val="tx1"/>
                </a:solidFill>
              </a:rPr>
              <a:t>პროდუქტი ევროგაერთიანებიდან</a:t>
            </a:r>
            <a:endParaRPr lang="cs-CZ" sz="2400" b="1" dirty="0">
              <a:solidFill>
                <a:schemeClr val="tx1"/>
              </a:solidFill>
            </a:endParaRPr>
          </a:p>
        </p:txBody>
      </p:sp>
    </p:spTree>
    <p:extLst>
      <p:ext uri="{BB962C8B-B14F-4D97-AF65-F5344CB8AC3E}">
        <p14:creationId xmlns:p14="http://schemas.microsoft.com/office/powerpoint/2010/main" val="3943310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ka-GE" b="1" smtClean="0">
                <a:solidFill>
                  <a:srgbClr val="0070C0"/>
                </a:solidFill>
              </a:rPr>
              <a:t>გმადლობთ ყურადღებისთვის!</a:t>
            </a:r>
            <a:endParaRPr lang="cs-CZ" b="1" dirty="0">
              <a:solidFill>
                <a:srgbClr val="0070C0"/>
              </a:solidFill>
            </a:endParaRPr>
          </a:p>
        </p:txBody>
      </p:sp>
      <p:sp>
        <p:nvSpPr>
          <p:cNvPr id="3" name="Zástupný symbol pro text 2"/>
          <p:cNvSpPr>
            <a:spLocks noGrp="1"/>
          </p:cNvSpPr>
          <p:nvPr>
            <p:ph type="body" idx="1"/>
          </p:nvPr>
        </p:nvSpPr>
        <p:spPr/>
        <p:txBody>
          <a:bodyPr/>
          <a:lstStyle/>
          <a:p>
            <a:endParaRPr lang="cs-CZ" dirty="0">
              <a:solidFill>
                <a:schemeClr val="accent1">
                  <a:lumMod val="50000"/>
                </a:schemeClr>
              </a:solidFill>
            </a:endParaRPr>
          </a:p>
        </p:txBody>
      </p:sp>
      <p:pic>
        <p:nvPicPr>
          <p:cNvPr id="4" name="Obrázek 14" descr="logocrd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644" y="117251"/>
            <a:ext cx="3724276"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0"/>
          <p:cNvGrpSpPr>
            <a:grpSpLocks/>
          </p:cNvGrpSpPr>
          <p:nvPr/>
        </p:nvGrpSpPr>
        <p:grpSpPr bwMode="auto">
          <a:xfrm>
            <a:off x="4629001" y="260648"/>
            <a:ext cx="1527175" cy="766762"/>
            <a:chOff x="4921" y="250"/>
            <a:chExt cx="589" cy="217"/>
          </a:xfrm>
        </p:grpSpPr>
        <p:sp>
          <p:nvSpPr>
            <p:cNvPr id="6" name="Freeform 31"/>
            <p:cNvSpPr>
              <a:spLocks noEditPoints="1"/>
            </p:cNvSpPr>
            <p:nvPr/>
          </p:nvSpPr>
          <p:spPr bwMode="auto">
            <a:xfrm>
              <a:off x="5015" y="250"/>
              <a:ext cx="265" cy="217"/>
            </a:xfrm>
            <a:custGeom>
              <a:avLst/>
              <a:gdLst>
                <a:gd name="T0" fmla="*/ 0 w 794"/>
                <a:gd name="T1" fmla="*/ 0 h 652"/>
                <a:gd name="T2" fmla="*/ 0 w 794"/>
                <a:gd name="T3" fmla="*/ 0 h 652"/>
                <a:gd name="T4" fmla="*/ 0 w 794"/>
                <a:gd name="T5" fmla="*/ 0 h 652"/>
                <a:gd name="T6" fmla="*/ 0 w 794"/>
                <a:gd name="T7" fmla="*/ 0 h 652"/>
                <a:gd name="T8" fmla="*/ 0 w 794"/>
                <a:gd name="T9" fmla="*/ 0 h 652"/>
                <a:gd name="T10" fmla="*/ 0 w 794"/>
                <a:gd name="T11" fmla="*/ 0 h 652"/>
                <a:gd name="T12" fmla="*/ 0 w 794"/>
                <a:gd name="T13" fmla="*/ 0 h 652"/>
                <a:gd name="T14" fmla="*/ 0 w 794"/>
                <a:gd name="T15" fmla="*/ 0 h 652"/>
                <a:gd name="T16" fmla="*/ 0 w 794"/>
                <a:gd name="T17" fmla="*/ 0 h 652"/>
                <a:gd name="T18" fmla="*/ 0 w 794"/>
                <a:gd name="T19" fmla="*/ 0 h 652"/>
                <a:gd name="T20" fmla="*/ 0 w 794"/>
                <a:gd name="T21" fmla="*/ 0 h 652"/>
                <a:gd name="T22" fmla="*/ 0 w 794"/>
                <a:gd name="T23" fmla="*/ 0 h 652"/>
                <a:gd name="T24" fmla="*/ 0 w 794"/>
                <a:gd name="T25" fmla="*/ 0 h 652"/>
                <a:gd name="T26" fmla="*/ 0 w 794"/>
                <a:gd name="T27" fmla="*/ 0 h 652"/>
                <a:gd name="T28" fmla="*/ 0 w 794"/>
                <a:gd name="T29" fmla="*/ 0 h 652"/>
                <a:gd name="T30" fmla="*/ 0 w 794"/>
                <a:gd name="T31" fmla="*/ 0 h 652"/>
                <a:gd name="T32" fmla="*/ 0 w 794"/>
                <a:gd name="T33" fmla="*/ 0 h 652"/>
                <a:gd name="T34" fmla="*/ 0 w 794"/>
                <a:gd name="T35" fmla="*/ 0 h 652"/>
                <a:gd name="T36" fmla="*/ 0 w 794"/>
                <a:gd name="T37" fmla="*/ 0 h 652"/>
                <a:gd name="T38" fmla="*/ 0 w 794"/>
                <a:gd name="T39" fmla="*/ 0 h 652"/>
                <a:gd name="T40" fmla="*/ 0 w 794"/>
                <a:gd name="T41" fmla="*/ 0 h 652"/>
                <a:gd name="T42" fmla="*/ 0 w 794"/>
                <a:gd name="T43" fmla="*/ 0 h 652"/>
                <a:gd name="T44" fmla="*/ 0 w 794"/>
                <a:gd name="T45" fmla="*/ 0 h 652"/>
                <a:gd name="T46" fmla="*/ 0 w 794"/>
                <a:gd name="T47" fmla="*/ 0 h 652"/>
                <a:gd name="T48" fmla="*/ 0 w 794"/>
                <a:gd name="T49" fmla="*/ 0 h 652"/>
                <a:gd name="T50" fmla="*/ 0 w 794"/>
                <a:gd name="T51" fmla="*/ 0 h 652"/>
                <a:gd name="T52" fmla="*/ 0 w 794"/>
                <a:gd name="T53" fmla="*/ 0 h 652"/>
                <a:gd name="T54" fmla="*/ 0 w 794"/>
                <a:gd name="T55" fmla="*/ 0 h 652"/>
                <a:gd name="T56" fmla="*/ 0 w 794"/>
                <a:gd name="T57" fmla="*/ 0 h 652"/>
                <a:gd name="T58" fmla="*/ 0 w 794"/>
                <a:gd name="T59" fmla="*/ 0 h 652"/>
                <a:gd name="T60" fmla="*/ 0 w 794"/>
                <a:gd name="T61" fmla="*/ 0 h 652"/>
                <a:gd name="T62" fmla="*/ 0 w 794"/>
                <a:gd name="T63" fmla="*/ 0 h 652"/>
                <a:gd name="T64" fmla="*/ 0 w 794"/>
                <a:gd name="T65" fmla="*/ 0 h 652"/>
                <a:gd name="T66" fmla="*/ 0 w 794"/>
                <a:gd name="T67" fmla="*/ 0 h 652"/>
                <a:gd name="T68" fmla="*/ 0 w 794"/>
                <a:gd name="T69" fmla="*/ 0 h 652"/>
                <a:gd name="T70" fmla="*/ 0 w 794"/>
                <a:gd name="T71" fmla="*/ 0 h 652"/>
                <a:gd name="T72" fmla="*/ 0 w 794"/>
                <a:gd name="T73" fmla="*/ 0 h 652"/>
                <a:gd name="T74" fmla="*/ 0 w 794"/>
                <a:gd name="T75" fmla="*/ 0 h 652"/>
                <a:gd name="T76" fmla="*/ 0 w 794"/>
                <a:gd name="T77" fmla="*/ 0 h 652"/>
                <a:gd name="T78" fmla="*/ 0 w 794"/>
                <a:gd name="T79" fmla="*/ 0 h 652"/>
                <a:gd name="T80" fmla="*/ 0 w 794"/>
                <a:gd name="T81" fmla="*/ 0 h 652"/>
                <a:gd name="T82" fmla="*/ 0 w 794"/>
                <a:gd name="T83" fmla="*/ 0 h 652"/>
                <a:gd name="T84" fmla="*/ 0 w 794"/>
                <a:gd name="T85" fmla="*/ 0 h 652"/>
                <a:gd name="T86" fmla="*/ 0 w 794"/>
                <a:gd name="T87" fmla="*/ 0 h 652"/>
                <a:gd name="T88" fmla="*/ 0 w 794"/>
                <a:gd name="T89" fmla="*/ 0 h 652"/>
                <a:gd name="T90" fmla="*/ 0 w 794"/>
                <a:gd name="T91" fmla="*/ 0 h 652"/>
                <a:gd name="T92" fmla="*/ 0 w 794"/>
                <a:gd name="T93" fmla="*/ 0 h 652"/>
                <a:gd name="T94" fmla="*/ 0 w 794"/>
                <a:gd name="T95" fmla="*/ 0 h 652"/>
                <a:gd name="T96" fmla="*/ 0 w 794"/>
                <a:gd name="T97" fmla="*/ 0 h 652"/>
                <a:gd name="T98" fmla="*/ 0 w 794"/>
                <a:gd name="T99" fmla="*/ 0 h 652"/>
                <a:gd name="T100" fmla="*/ 0 w 794"/>
                <a:gd name="T101" fmla="*/ 0 h 652"/>
                <a:gd name="T102" fmla="*/ 0 w 794"/>
                <a:gd name="T103" fmla="*/ 0 h 652"/>
                <a:gd name="T104" fmla="*/ 0 w 794"/>
                <a:gd name="T105" fmla="*/ 0 h 652"/>
                <a:gd name="T106" fmla="*/ 0 w 794"/>
                <a:gd name="T107" fmla="*/ 0 h 652"/>
                <a:gd name="T108" fmla="*/ 0 w 794"/>
                <a:gd name="T109" fmla="*/ 0 h 652"/>
                <a:gd name="T110" fmla="*/ 0 w 794"/>
                <a:gd name="T111" fmla="*/ 0 h 652"/>
                <a:gd name="T112" fmla="*/ 0 w 794"/>
                <a:gd name="T113" fmla="*/ 0 h 652"/>
                <a:gd name="T114" fmla="*/ 0 w 794"/>
                <a:gd name="T115" fmla="*/ 0 h 652"/>
                <a:gd name="T116" fmla="*/ 0 w 794"/>
                <a:gd name="T117" fmla="*/ 0 h 652"/>
                <a:gd name="T118" fmla="*/ 0 w 794"/>
                <a:gd name="T119" fmla="*/ 0 h 652"/>
                <a:gd name="T120" fmla="*/ 0 w 794"/>
                <a:gd name="T121" fmla="*/ 0 h 652"/>
                <a:gd name="T122" fmla="*/ 0 w 794"/>
                <a:gd name="T123" fmla="*/ 0 h 652"/>
                <a:gd name="T124" fmla="*/ 0 w 794"/>
                <a:gd name="T125" fmla="*/ 0 h 6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4"/>
                <a:gd name="T190" fmla="*/ 0 h 652"/>
                <a:gd name="T191" fmla="*/ 794 w 794"/>
                <a:gd name="T192" fmla="*/ 652 h 6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4" h="652">
                  <a:moveTo>
                    <a:pt x="0" y="0"/>
                  </a:moveTo>
                  <a:lnTo>
                    <a:pt x="794" y="0"/>
                  </a:lnTo>
                  <a:lnTo>
                    <a:pt x="794" y="652"/>
                  </a:lnTo>
                  <a:lnTo>
                    <a:pt x="0" y="652"/>
                  </a:lnTo>
                  <a:lnTo>
                    <a:pt x="0" y="0"/>
                  </a:lnTo>
                  <a:close/>
                  <a:moveTo>
                    <a:pt x="637" y="201"/>
                  </a:moveTo>
                  <a:lnTo>
                    <a:pt x="642" y="203"/>
                  </a:lnTo>
                  <a:lnTo>
                    <a:pt x="647" y="204"/>
                  </a:lnTo>
                  <a:lnTo>
                    <a:pt x="652" y="207"/>
                  </a:lnTo>
                  <a:lnTo>
                    <a:pt x="656" y="211"/>
                  </a:lnTo>
                  <a:lnTo>
                    <a:pt x="660" y="217"/>
                  </a:lnTo>
                  <a:lnTo>
                    <a:pt x="665" y="223"/>
                  </a:lnTo>
                  <a:lnTo>
                    <a:pt x="668" y="230"/>
                  </a:lnTo>
                  <a:lnTo>
                    <a:pt x="671" y="238"/>
                  </a:lnTo>
                  <a:lnTo>
                    <a:pt x="677" y="257"/>
                  </a:lnTo>
                  <a:lnTo>
                    <a:pt x="680" y="278"/>
                  </a:lnTo>
                  <a:lnTo>
                    <a:pt x="682" y="303"/>
                  </a:lnTo>
                  <a:lnTo>
                    <a:pt x="683" y="330"/>
                  </a:lnTo>
                  <a:lnTo>
                    <a:pt x="683" y="359"/>
                  </a:lnTo>
                  <a:lnTo>
                    <a:pt x="682" y="387"/>
                  </a:lnTo>
                  <a:lnTo>
                    <a:pt x="679" y="414"/>
                  </a:lnTo>
                  <a:lnTo>
                    <a:pt x="675" y="439"/>
                  </a:lnTo>
                  <a:lnTo>
                    <a:pt x="672" y="450"/>
                  </a:lnTo>
                  <a:lnTo>
                    <a:pt x="669" y="461"/>
                  </a:lnTo>
                  <a:lnTo>
                    <a:pt x="666" y="469"/>
                  </a:lnTo>
                  <a:lnTo>
                    <a:pt x="661" y="477"/>
                  </a:lnTo>
                  <a:lnTo>
                    <a:pt x="656" y="483"/>
                  </a:lnTo>
                  <a:lnTo>
                    <a:pt x="651" y="488"/>
                  </a:lnTo>
                  <a:lnTo>
                    <a:pt x="644" y="491"/>
                  </a:lnTo>
                  <a:lnTo>
                    <a:pt x="637" y="492"/>
                  </a:lnTo>
                  <a:lnTo>
                    <a:pt x="631" y="491"/>
                  </a:lnTo>
                  <a:lnTo>
                    <a:pt x="628" y="490"/>
                  </a:lnTo>
                  <a:lnTo>
                    <a:pt x="624" y="489"/>
                  </a:lnTo>
                  <a:lnTo>
                    <a:pt x="619" y="487"/>
                  </a:lnTo>
                  <a:lnTo>
                    <a:pt x="613" y="481"/>
                  </a:lnTo>
                  <a:lnTo>
                    <a:pt x="607" y="474"/>
                  </a:lnTo>
                  <a:lnTo>
                    <a:pt x="603" y="465"/>
                  </a:lnTo>
                  <a:lnTo>
                    <a:pt x="600" y="454"/>
                  </a:lnTo>
                  <a:lnTo>
                    <a:pt x="597" y="442"/>
                  </a:lnTo>
                  <a:lnTo>
                    <a:pt x="594" y="430"/>
                  </a:lnTo>
                  <a:lnTo>
                    <a:pt x="591" y="403"/>
                  </a:lnTo>
                  <a:lnTo>
                    <a:pt x="590" y="375"/>
                  </a:lnTo>
                  <a:lnTo>
                    <a:pt x="589" y="349"/>
                  </a:lnTo>
                  <a:lnTo>
                    <a:pt x="590" y="326"/>
                  </a:lnTo>
                  <a:lnTo>
                    <a:pt x="590" y="303"/>
                  </a:lnTo>
                  <a:lnTo>
                    <a:pt x="591" y="281"/>
                  </a:lnTo>
                  <a:lnTo>
                    <a:pt x="594" y="260"/>
                  </a:lnTo>
                  <a:lnTo>
                    <a:pt x="598" y="241"/>
                  </a:lnTo>
                  <a:lnTo>
                    <a:pt x="601" y="233"/>
                  </a:lnTo>
                  <a:lnTo>
                    <a:pt x="604" y="225"/>
                  </a:lnTo>
                  <a:lnTo>
                    <a:pt x="609" y="219"/>
                  </a:lnTo>
                  <a:lnTo>
                    <a:pt x="613" y="212"/>
                  </a:lnTo>
                  <a:lnTo>
                    <a:pt x="617" y="208"/>
                  </a:lnTo>
                  <a:lnTo>
                    <a:pt x="623" y="205"/>
                  </a:lnTo>
                  <a:lnTo>
                    <a:pt x="629" y="203"/>
                  </a:lnTo>
                  <a:lnTo>
                    <a:pt x="637" y="201"/>
                  </a:lnTo>
                  <a:close/>
                  <a:moveTo>
                    <a:pt x="524" y="335"/>
                  </a:moveTo>
                  <a:lnTo>
                    <a:pt x="524" y="357"/>
                  </a:lnTo>
                  <a:lnTo>
                    <a:pt x="525" y="378"/>
                  </a:lnTo>
                  <a:lnTo>
                    <a:pt x="529" y="396"/>
                  </a:lnTo>
                  <a:lnTo>
                    <a:pt x="532" y="413"/>
                  </a:lnTo>
                  <a:lnTo>
                    <a:pt x="537" y="429"/>
                  </a:lnTo>
                  <a:lnTo>
                    <a:pt x="544" y="444"/>
                  </a:lnTo>
                  <a:lnTo>
                    <a:pt x="550" y="457"/>
                  </a:lnTo>
                  <a:lnTo>
                    <a:pt x="559" y="469"/>
                  </a:lnTo>
                  <a:lnTo>
                    <a:pt x="567" y="480"/>
                  </a:lnTo>
                  <a:lnTo>
                    <a:pt x="576" y="490"/>
                  </a:lnTo>
                  <a:lnTo>
                    <a:pt x="586" y="497"/>
                  </a:lnTo>
                  <a:lnTo>
                    <a:pt x="596" y="504"/>
                  </a:lnTo>
                  <a:lnTo>
                    <a:pt x="605" y="509"/>
                  </a:lnTo>
                  <a:lnTo>
                    <a:pt x="616" y="513"/>
                  </a:lnTo>
                  <a:lnTo>
                    <a:pt x="626" y="515"/>
                  </a:lnTo>
                  <a:lnTo>
                    <a:pt x="637" y="516"/>
                  </a:lnTo>
                  <a:lnTo>
                    <a:pt x="647" y="515"/>
                  </a:lnTo>
                  <a:lnTo>
                    <a:pt x="659" y="511"/>
                  </a:lnTo>
                  <a:lnTo>
                    <a:pt x="670" y="507"/>
                  </a:lnTo>
                  <a:lnTo>
                    <a:pt x="681" y="501"/>
                  </a:lnTo>
                  <a:lnTo>
                    <a:pt x="691" y="493"/>
                  </a:lnTo>
                  <a:lnTo>
                    <a:pt x="700" y="484"/>
                  </a:lnTo>
                  <a:lnTo>
                    <a:pt x="709" y="474"/>
                  </a:lnTo>
                  <a:lnTo>
                    <a:pt x="717" y="462"/>
                  </a:lnTo>
                  <a:lnTo>
                    <a:pt x="724" y="449"/>
                  </a:lnTo>
                  <a:lnTo>
                    <a:pt x="731" y="435"/>
                  </a:lnTo>
                  <a:lnTo>
                    <a:pt x="736" y="420"/>
                  </a:lnTo>
                  <a:lnTo>
                    <a:pt x="741" y="405"/>
                  </a:lnTo>
                  <a:lnTo>
                    <a:pt x="745" y="388"/>
                  </a:lnTo>
                  <a:lnTo>
                    <a:pt x="747" y="371"/>
                  </a:lnTo>
                  <a:lnTo>
                    <a:pt x="748" y="354"/>
                  </a:lnTo>
                  <a:lnTo>
                    <a:pt x="748" y="335"/>
                  </a:lnTo>
                  <a:lnTo>
                    <a:pt x="747" y="319"/>
                  </a:lnTo>
                  <a:lnTo>
                    <a:pt x="745" y="303"/>
                  </a:lnTo>
                  <a:lnTo>
                    <a:pt x="742" y="288"/>
                  </a:lnTo>
                  <a:lnTo>
                    <a:pt x="738" y="273"/>
                  </a:lnTo>
                  <a:lnTo>
                    <a:pt x="733" y="260"/>
                  </a:lnTo>
                  <a:lnTo>
                    <a:pt x="726" y="247"/>
                  </a:lnTo>
                  <a:lnTo>
                    <a:pt x="720" y="235"/>
                  </a:lnTo>
                  <a:lnTo>
                    <a:pt x="712" y="224"/>
                  </a:lnTo>
                  <a:lnTo>
                    <a:pt x="704" y="214"/>
                  </a:lnTo>
                  <a:lnTo>
                    <a:pt x="695" y="206"/>
                  </a:lnTo>
                  <a:lnTo>
                    <a:pt x="686" y="198"/>
                  </a:lnTo>
                  <a:lnTo>
                    <a:pt x="677" y="192"/>
                  </a:lnTo>
                  <a:lnTo>
                    <a:pt x="667" y="187"/>
                  </a:lnTo>
                  <a:lnTo>
                    <a:pt x="656" y="183"/>
                  </a:lnTo>
                  <a:lnTo>
                    <a:pt x="646" y="181"/>
                  </a:lnTo>
                  <a:lnTo>
                    <a:pt x="637" y="181"/>
                  </a:lnTo>
                  <a:lnTo>
                    <a:pt x="623" y="181"/>
                  </a:lnTo>
                  <a:lnTo>
                    <a:pt x="611" y="184"/>
                  </a:lnTo>
                  <a:lnTo>
                    <a:pt x="599" y="189"/>
                  </a:lnTo>
                  <a:lnTo>
                    <a:pt x="588" y="194"/>
                  </a:lnTo>
                  <a:lnTo>
                    <a:pt x="578" y="200"/>
                  </a:lnTo>
                  <a:lnTo>
                    <a:pt x="570" y="208"/>
                  </a:lnTo>
                  <a:lnTo>
                    <a:pt x="561" y="218"/>
                  </a:lnTo>
                  <a:lnTo>
                    <a:pt x="553" y="227"/>
                  </a:lnTo>
                  <a:lnTo>
                    <a:pt x="547" y="239"/>
                  </a:lnTo>
                  <a:lnTo>
                    <a:pt x="542" y="251"/>
                  </a:lnTo>
                  <a:lnTo>
                    <a:pt x="536" y="264"/>
                  </a:lnTo>
                  <a:lnTo>
                    <a:pt x="533" y="277"/>
                  </a:lnTo>
                  <a:lnTo>
                    <a:pt x="530" y="291"/>
                  </a:lnTo>
                  <a:lnTo>
                    <a:pt x="526" y="306"/>
                  </a:lnTo>
                  <a:lnTo>
                    <a:pt x="525" y="320"/>
                  </a:lnTo>
                  <a:lnTo>
                    <a:pt x="524" y="335"/>
                  </a:lnTo>
                  <a:close/>
                  <a:moveTo>
                    <a:pt x="281" y="132"/>
                  </a:moveTo>
                  <a:lnTo>
                    <a:pt x="281" y="104"/>
                  </a:lnTo>
                  <a:lnTo>
                    <a:pt x="279" y="81"/>
                  </a:lnTo>
                  <a:lnTo>
                    <a:pt x="278" y="76"/>
                  </a:lnTo>
                  <a:lnTo>
                    <a:pt x="277" y="72"/>
                  </a:lnTo>
                  <a:lnTo>
                    <a:pt x="275" y="69"/>
                  </a:lnTo>
                  <a:lnTo>
                    <a:pt x="273" y="65"/>
                  </a:lnTo>
                  <a:lnTo>
                    <a:pt x="269" y="63"/>
                  </a:lnTo>
                  <a:lnTo>
                    <a:pt x="266" y="62"/>
                  </a:lnTo>
                  <a:lnTo>
                    <a:pt x="262" y="62"/>
                  </a:lnTo>
                  <a:lnTo>
                    <a:pt x="258" y="62"/>
                  </a:lnTo>
                  <a:lnTo>
                    <a:pt x="258" y="46"/>
                  </a:lnTo>
                  <a:lnTo>
                    <a:pt x="347" y="46"/>
                  </a:lnTo>
                  <a:lnTo>
                    <a:pt x="347" y="335"/>
                  </a:lnTo>
                  <a:lnTo>
                    <a:pt x="404" y="254"/>
                  </a:lnTo>
                  <a:lnTo>
                    <a:pt x="410" y="247"/>
                  </a:lnTo>
                  <a:lnTo>
                    <a:pt x="413" y="238"/>
                  </a:lnTo>
                  <a:lnTo>
                    <a:pt x="414" y="231"/>
                  </a:lnTo>
                  <a:lnTo>
                    <a:pt x="414" y="223"/>
                  </a:lnTo>
                  <a:lnTo>
                    <a:pt x="413" y="219"/>
                  </a:lnTo>
                  <a:lnTo>
                    <a:pt x="411" y="217"/>
                  </a:lnTo>
                  <a:lnTo>
                    <a:pt x="409" y="213"/>
                  </a:lnTo>
                  <a:lnTo>
                    <a:pt x="407" y="211"/>
                  </a:lnTo>
                  <a:lnTo>
                    <a:pt x="403" y="209"/>
                  </a:lnTo>
                  <a:lnTo>
                    <a:pt x="399" y="208"/>
                  </a:lnTo>
                  <a:lnTo>
                    <a:pt x="395" y="207"/>
                  </a:lnTo>
                  <a:lnTo>
                    <a:pt x="388" y="206"/>
                  </a:lnTo>
                  <a:lnTo>
                    <a:pt x="388" y="190"/>
                  </a:lnTo>
                  <a:lnTo>
                    <a:pt x="493" y="190"/>
                  </a:lnTo>
                  <a:lnTo>
                    <a:pt x="493" y="206"/>
                  </a:lnTo>
                  <a:lnTo>
                    <a:pt x="483" y="209"/>
                  </a:lnTo>
                  <a:lnTo>
                    <a:pt x="476" y="212"/>
                  </a:lnTo>
                  <a:lnTo>
                    <a:pt x="468" y="217"/>
                  </a:lnTo>
                  <a:lnTo>
                    <a:pt x="463" y="221"/>
                  </a:lnTo>
                  <a:lnTo>
                    <a:pt x="452" y="231"/>
                  </a:lnTo>
                  <a:lnTo>
                    <a:pt x="442" y="238"/>
                  </a:lnTo>
                  <a:lnTo>
                    <a:pt x="404" y="292"/>
                  </a:lnTo>
                  <a:lnTo>
                    <a:pt x="478" y="443"/>
                  </a:lnTo>
                  <a:lnTo>
                    <a:pt x="484" y="455"/>
                  </a:lnTo>
                  <a:lnTo>
                    <a:pt x="491" y="467"/>
                  </a:lnTo>
                  <a:lnTo>
                    <a:pt x="494" y="473"/>
                  </a:lnTo>
                  <a:lnTo>
                    <a:pt x="498" y="476"/>
                  </a:lnTo>
                  <a:lnTo>
                    <a:pt x="504" y="479"/>
                  </a:lnTo>
                  <a:lnTo>
                    <a:pt x="509" y="480"/>
                  </a:lnTo>
                  <a:lnTo>
                    <a:pt x="509" y="500"/>
                  </a:lnTo>
                  <a:lnTo>
                    <a:pt x="397" y="500"/>
                  </a:lnTo>
                  <a:lnTo>
                    <a:pt x="397" y="487"/>
                  </a:lnTo>
                  <a:lnTo>
                    <a:pt x="401" y="486"/>
                  </a:lnTo>
                  <a:lnTo>
                    <a:pt x="405" y="486"/>
                  </a:lnTo>
                  <a:lnTo>
                    <a:pt x="409" y="483"/>
                  </a:lnTo>
                  <a:lnTo>
                    <a:pt x="411" y="482"/>
                  </a:lnTo>
                  <a:lnTo>
                    <a:pt x="413" y="480"/>
                  </a:lnTo>
                  <a:lnTo>
                    <a:pt x="414" y="478"/>
                  </a:lnTo>
                  <a:lnTo>
                    <a:pt x="414" y="475"/>
                  </a:lnTo>
                  <a:lnTo>
                    <a:pt x="414" y="471"/>
                  </a:lnTo>
                  <a:lnTo>
                    <a:pt x="413" y="464"/>
                  </a:lnTo>
                  <a:lnTo>
                    <a:pt x="410" y="456"/>
                  </a:lnTo>
                  <a:lnTo>
                    <a:pt x="405" y="448"/>
                  </a:lnTo>
                  <a:lnTo>
                    <a:pt x="400" y="438"/>
                  </a:lnTo>
                  <a:lnTo>
                    <a:pt x="359" y="352"/>
                  </a:lnTo>
                  <a:lnTo>
                    <a:pt x="347" y="367"/>
                  </a:lnTo>
                  <a:lnTo>
                    <a:pt x="347" y="426"/>
                  </a:lnTo>
                  <a:lnTo>
                    <a:pt x="347" y="441"/>
                  </a:lnTo>
                  <a:lnTo>
                    <a:pt x="347" y="453"/>
                  </a:lnTo>
                  <a:lnTo>
                    <a:pt x="349" y="463"/>
                  </a:lnTo>
                  <a:lnTo>
                    <a:pt x="350" y="470"/>
                  </a:lnTo>
                  <a:lnTo>
                    <a:pt x="354" y="476"/>
                  </a:lnTo>
                  <a:lnTo>
                    <a:pt x="358" y="480"/>
                  </a:lnTo>
                  <a:lnTo>
                    <a:pt x="363" y="483"/>
                  </a:lnTo>
                  <a:lnTo>
                    <a:pt x="370" y="487"/>
                  </a:lnTo>
                  <a:lnTo>
                    <a:pt x="370" y="500"/>
                  </a:lnTo>
                  <a:lnTo>
                    <a:pt x="261" y="500"/>
                  </a:lnTo>
                  <a:lnTo>
                    <a:pt x="261" y="487"/>
                  </a:lnTo>
                  <a:lnTo>
                    <a:pt x="265" y="484"/>
                  </a:lnTo>
                  <a:lnTo>
                    <a:pt x="268" y="483"/>
                  </a:lnTo>
                  <a:lnTo>
                    <a:pt x="272" y="481"/>
                  </a:lnTo>
                  <a:lnTo>
                    <a:pt x="274" y="478"/>
                  </a:lnTo>
                  <a:lnTo>
                    <a:pt x="278" y="473"/>
                  </a:lnTo>
                  <a:lnTo>
                    <a:pt x="280" y="464"/>
                  </a:lnTo>
                  <a:lnTo>
                    <a:pt x="281" y="441"/>
                  </a:lnTo>
                  <a:lnTo>
                    <a:pt x="281" y="410"/>
                  </a:lnTo>
                  <a:lnTo>
                    <a:pt x="281" y="132"/>
                  </a:lnTo>
                  <a:close/>
                  <a:moveTo>
                    <a:pt x="181" y="309"/>
                  </a:moveTo>
                  <a:lnTo>
                    <a:pt x="115" y="309"/>
                  </a:lnTo>
                  <a:lnTo>
                    <a:pt x="116" y="284"/>
                  </a:lnTo>
                  <a:lnTo>
                    <a:pt x="118" y="261"/>
                  </a:lnTo>
                  <a:lnTo>
                    <a:pt x="120" y="244"/>
                  </a:lnTo>
                  <a:lnTo>
                    <a:pt x="124" y="228"/>
                  </a:lnTo>
                  <a:lnTo>
                    <a:pt x="125" y="223"/>
                  </a:lnTo>
                  <a:lnTo>
                    <a:pt x="127" y="218"/>
                  </a:lnTo>
                  <a:lnTo>
                    <a:pt x="130" y="213"/>
                  </a:lnTo>
                  <a:lnTo>
                    <a:pt x="133" y="210"/>
                  </a:lnTo>
                  <a:lnTo>
                    <a:pt x="137" y="207"/>
                  </a:lnTo>
                  <a:lnTo>
                    <a:pt x="140" y="205"/>
                  </a:lnTo>
                  <a:lnTo>
                    <a:pt x="144" y="203"/>
                  </a:lnTo>
                  <a:lnTo>
                    <a:pt x="150" y="201"/>
                  </a:lnTo>
                  <a:lnTo>
                    <a:pt x="156" y="201"/>
                  </a:lnTo>
                  <a:lnTo>
                    <a:pt x="161" y="203"/>
                  </a:lnTo>
                  <a:lnTo>
                    <a:pt x="166" y="206"/>
                  </a:lnTo>
                  <a:lnTo>
                    <a:pt x="170" y="210"/>
                  </a:lnTo>
                  <a:lnTo>
                    <a:pt x="173" y="216"/>
                  </a:lnTo>
                  <a:lnTo>
                    <a:pt x="177" y="222"/>
                  </a:lnTo>
                  <a:lnTo>
                    <a:pt x="179" y="230"/>
                  </a:lnTo>
                  <a:lnTo>
                    <a:pt x="180" y="237"/>
                  </a:lnTo>
                  <a:lnTo>
                    <a:pt x="182" y="254"/>
                  </a:lnTo>
                  <a:lnTo>
                    <a:pt x="183" y="274"/>
                  </a:lnTo>
                  <a:lnTo>
                    <a:pt x="182" y="292"/>
                  </a:lnTo>
                  <a:lnTo>
                    <a:pt x="181" y="309"/>
                  </a:lnTo>
                  <a:close/>
                  <a:moveTo>
                    <a:pt x="64" y="245"/>
                  </a:moveTo>
                  <a:lnTo>
                    <a:pt x="60" y="259"/>
                  </a:lnTo>
                  <a:lnTo>
                    <a:pt x="56" y="274"/>
                  </a:lnTo>
                  <a:lnTo>
                    <a:pt x="52" y="288"/>
                  </a:lnTo>
                  <a:lnTo>
                    <a:pt x="50" y="303"/>
                  </a:lnTo>
                  <a:lnTo>
                    <a:pt x="49" y="317"/>
                  </a:lnTo>
                  <a:lnTo>
                    <a:pt x="48" y="332"/>
                  </a:lnTo>
                  <a:lnTo>
                    <a:pt x="47" y="347"/>
                  </a:lnTo>
                  <a:lnTo>
                    <a:pt x="48" y="361"/>
                  </a:lnTo>
                  <a:lnTo>
                    <a:pt x="49" y="375"/>
                  </a:lnTo>
                  <a:lnTo>
                    <a:pt x="50" y="389"/>
                  </a:lnTo>
                  <a:lnTo>
                    <a:pt x="52" y="402"/>
                  </a:lnTo>
                  <a:lnTo>
                    <a:pt x="56" y="415"/>
                  </a:lnTo>
                  <a:lnTo>
                    <a:pt x="59" y="427"/>
                  </a:lnTo>
                  <a:lnTo>
                    <a:pt x="63" y="438"/>
                  </a:lnTo>
                  <a:lnTo>
                    <a:pt x="67" y="449"/>
                  </a:lnTo>
                  <a:lnTo>
                    <a:pt x="72" y="459"/>
                  </a:lnTo>
                  <a:lnTo>
                    <a:pt x="80" y="473"/>
                  </a:lnTo>
                  <a:lnTo>
                    <a:pt x="90" y="484"/>
                  </a:lnTo>
                  <a:lnTo>
                    <a:pt x="100" y="493"/>
                  </a:lnTo>
                  <a:lnTo>
                    <a:pt x="111" y="501"/>
                  </a:lnTo>
                  <a:lnTo>
                    <a:pt x="121" y="506"/>
                  </a:lnTo>
                  <a:lnTo>
                    <a:pt x="133" y="509"/>
                  </a:lnTo>
                  <a:lnTo>
                    <a:pt x="145" y="511"/>
                  </a:lnTo>
                  <a:lnTo>
                    <a:pt x="157" y="510"/>
                  </a:lnTo>
                  <a:lnTo>
                    <a:pt x="169" y="507"/>
                  </a:lnTo>
                  <a:lnTo>
                    <a:pt x="181" y="503"/>
                  </a:lnTo>
                  <a:lnTo>
                    <a:pt x="193" y="496"/>
                  </a:lnTo>
                  <a:lnTo>
                    <a:pt x="204" y="487"/>
                  </a:lnTo>
                  <a:lnTo>
                    <a:pt x="214" y="476"/>
                  </a:lnTo>
                  <a:lnTo>
                    <a:pt x="225" y="464"/>
                  </a:lnTo>
                  <a:lnTo>
                    <a:pt x="234" y="449"/>
                  </a:lnTo>
                  <a:lnTo>
                    <a:pt x="242" y="432"/>
                  </a:lnTo>
                  <a:lnTo>
                    <a:pt x="231" y="422"/>
                  </a:lnTo>
                  <a:lnTo>
                    <a:pt x="218" y="436"/>
                  </a:lnTo>
                  <a:lnTo>
                    <a:pt x="205" y="447"/>
                  </a:lnTo>
                  <a:lnTo>
                    <a:pt x="198" y="450"/>
                  </a:lnTo>
                  <a:lnTo>
                    <a:pt x="193" y="453"/>
                  </a:lnTo>
                  <a:lnTo>
                    <a:pt x="187" y="456"/>
                  </a:lnTo>
                  <a:lnTo>
                    <a:pt x="182" y="457"/>
                  </a:lnTo>
                  <a:lnTo>
                    <a:pt x="177" y="459"/>
                  </a:lnTo>
                  <a:lnTo>
                    <a:pt x="172" y="460"/>
                  </a:lnTo>
                  <a:lnTo>
                    <a:pt x="167" y="459"/>
                  </a:lnTo>
                  <a:lnTo>
                    <a:pt x="162" y="459"/>
                  </a:lnTo>
                  <a:lnTo>
                    <a:pt x="158" y="456"/>
                  </a:lnTo>
                  <a:lnTo>
                    <a:pt x="154" y="454"/>
                  </a:lnTo>
                  <a:lnTo>
                    <a:pt x="150" y="452"/>
                  </a:lnTo>
                  <a:lnTo>
                    <a:pt x="146" y="448"/>
                  </a:lnTo>
                  <a:lnTo>
                    <a:pt x="140" y="440"/>
                  </a:lnTo>
                  <a:lnTo>
                    <a:pt x="133" y="429"/>
                  </a:lnTo>
                  <a:lnTo>
                    <a:pt x="128" y="417"/>
                  </a:lnTo>
                  <a:lnTo>
                    <a:pt x="124" y="405"/>
                  </a:lnTo>
                  <a:lnTo>
                    <a:pt x="120" y="389"/>
                  </a:lnTo>
                  <a:lnTo>
                    <a:pt x="117" y="372"/>
                  </a:lnTo>
                  <a:lnTo>
                    <a:pt x="116" y="355"/>
                  </a:lnTo>
                  <a:lnTo>
                    <a:pt x="115" y="335"/>
                  </a:lnTo>
                  <a:lnTo>
                    <a:pt x="238" y="335"/>
                  </a:lnTo>
                  <a:lnTo>
                    <a:pt x="239" y="322"/>
                  </a:lnTo>
                  <a:lnTo>
                    <a:pt x="239" y="309"/>
                  </a:lnTo>
                  <a:lnTo>
                    <a:pt x="238" y="297"/>
                  </a:lnTo>
                  <a:lnTo>
                    <a:pt x="237" y="284"/>
                  </a:lnTo>
                  <a:lnTo>
                    <a:pt x="235" y="272"/>
                  </a:lnTo>
                  <a:lnTo>
                    <a:pt x="233" y="260"/>
                  </a:lnTo>
                  <a:lnTo>
                    <a:pt x="229" y="249"/>
                  </a:lnTo>
                  <a:lnTo>
                    <a:pt x="225" y="238"/>
                  </a:lnTo>
                  <a:lnTo>
                    <a:pt x="222" y="228"/>
                  </a:lnTo>
                  <a:lnTo>
                    <a:pt x="216" y="220"/>
                  </a:lnTo>
                  <a:lnTo>
                    <a:pt x="212" y="211"/>
                  </a:lnTo>
                  <a:lnTo>
                    <a:pt x="207" y="203"/>
                  </a:lnTo>
                  <a:lnTo>
                    <a:pt x="200" y="196"/>
                  </a:lnTo>
                  <a:lnTo>
                    <a:pt x="195" y="190"/>
                  </a:lnTo>
                  <a:lnTo>
                    <a:pt x="188" y="183"/>
                  </a:lnTo>
                  <a:lnTo>
                    <a:pt x="182" y="179"/>
                  </a:lnTo>
                  <a:lnTo>
                    <a:pt x="174" y="174"/>
                  </a:lnTo>
                  <a:lnTo>
                    <a:pt x="168" y="172"/>
                  </a:lnTo>
                  <a:lnTo>
                    <a:pt x="160" y="170"/>
                  </a:lnTo>
                  <a:lnTo>
                    <a:pt x="153" y="169"/>
                  </a:lnTo>
                  <a:lnTo>
                    <a:pt x="145" y="168"/>
                  </a:lnTo>
                  <a:lnTo>
                    <a:pt x="138" y="169"/>
                  </a:lnTo>
                  <a:lnTo>
                    <a:pt x="130" y="171"/>
                  </a:lnTo>
                  <a:lnTo>
                    <a:pt x="123" y="174"/>
                  </a:lnTo>
                  <a:lnTo>
                    <a:pt x="115" y="179"/>
                  </a:lnTo>
                  <a:lnTo>
                    <a:pt x="107" y="184"/>
                  </a:lnTo>
                  <a:lnTo>
                    <a:pt x="100" y="192"/>
                  </a:lnTo>
                  <a:lnTo>
                    <a:pt x="92" y="199"/>
                  </a:lnTo>
                  <a:lnTo>
                    <a:pt x="85" y="209"/>
                  </a:lnTo>
                  <a:lnTo>
                    <a:pt x="78" y="220"/>
                  </a:lnTo>
                  <a:lnTo>
                    <a:pt x="71" y="232"/>
                  </a:lnTo>
                  <a:lnTo>
                    <a:pt x="64" y="245"/>
                  </a:lnTo>
                  <a:close/>
                </a:path>
              </a:pathLst>
            </a:custGeom>
            <a:solidFill>
              <a:srgbClr val="135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 name="Freeform 32"/>
            <p:cNvSpPr>
              <a:spLocks noEditPoints="1"/>
            </p:cNvSpPr>
            <p:nvPr/>
          </p:nvSpPr>
          <p:spPr bwMode="auto">
            <a:xfrm>
              <a:off x="4921" y="265"/>
              <a:ext cx="82" cy="157"/>
            </a:xfrm>
            <a:custGeom>
              <a:avLst/>
              <a:gdLst>
                <a:gd name="T0" fmla="*/ 0 w 245"/>
                <a:gd name="T1" fmla="*/ 0 h 471"/>
                <a:gd name="T2" fmla="*/ 0 w 245"/>
                <a:gd name="T3" fmla="*/ 0 h 471"/>
                <a:gd name="T4" fmla="*/ 0 w 245"/>
                <a:gd name="T5" fmla="*/ 0 h 471"/>
                <a:gd name="T6" fmla="*/ 0 w 245"/>
                <a:gd name="T7" fmla="*/ 0 h 471"/>
                <a:gd name="T8" fmla="*/ 0 w 245"/>
                <a:gd name="T9" fmla="*/ 0 h 471"/>
                <a:gd name="T10" fmla="*/ 0 w 245"/>
                <a:gd name="T11" fmla="*/ 0 h 471"/>
                <a:gd name="T12" fmla="*/ 0 w 245"/>
                <a:gd name="T13" fmla="*/ 0 h 471"/>
                <a:gd name="T14" fmla="*/ 0 w 245"/>
                <a:gd name="T15" fmla="*/ 0 h 471"/>
                <a:gd name="T16" fmla="*/ 0 w 245"/>
                <a:gd name="T17" fmla="*/ 0 h 471"/>
                <a:gd name="T18" fmla="*/ 0 w 245"/>
                <a:gd name="T19" fmla="*/ 0 h 471"/>
                <a:gd name="T20" fmla="*/ 0 w 245"/>
                <a:gd name="T21" fmla="*/ 0 h 471"/>
                <a:gd name="T22" fmla="*/ 0 w 245"/>
                <a:gd name="T23" fmla="*/ 0 h 471"/>
                <a:gd name="T24" fmla="*/ 0 w 245"/>
                <a:gd name="T25" fmla="*/ 0 h 471"/>
                <a:gd name="T26" fmla="*/ 0 w 245"/>
                <a:gd name="T27" fmla="*/ 0 h 471"/>
                <a:gd name="T28" fmla="*/ 0 w 245"/>
                <a:gd name="T29" fmla="*/ 0 h 471"/>
                <a:gd name="T30" fmla="*/ 0 w 245"/>
                <a:gd name="T31" fmla="*/ 0 h 471"/>
                <a:gd name="T32" fmla="*/ 0 w 245"/>
                <a:gd name="T33" fmla="*/ 0 h 471"/>
                <a:gd name="T34" fmla="*/ 0 w 245"/>
                <a:gd name="T35" fmla="*/ 0 h 471"/>
                <a:gd name="T36" fmla="*/ 0 w 245"/>
                <a:gd name="T37" fmla="*/ 0 h 471"/>
                <a:gd name="T38" fmla="*/ 0 w 245"/>
                <a:gd name="T39" fmla="*/ 0 h 471"/>
                <a:gd name="T40" fmla="*/ 0 w 245"/>
                <a:gd name="T41" fmla="*/ 0 h 471"/>
                <a:gd name="T42" fmla="*/ 0 w 245"/>
                <a:gd name="T43" fmla="*/ 0 h 471"/>
                <a:gd name="T44" fmla="*/ 0 w 245"/>
                <a:gd name="T45" fmla="*/ 0 h 471"/>
                <a:gd name="T46" fmla="*/ 0 w 245"/>
                <a:gd name="T47" fmla="*/ 0 h 471"/>
                <a:gd name="T48" fmla="*/ 0 w 245"/>
                <a:gd name="T49" fmla="*/ 0 h 471"/>
                <a:gd name="T50" fmla="*/ 0 w 245"/>
                <a:gd name="T51" fmla="*/ 0 h 471"/>
                <a:gd name="T52" fmla="*/ 0 w 245"/>
                <a:gd name="T53" fmla="*/ 0 h 471"/>
                <a:gd name="T54" fmla="*/ 0 w 245"/>
                <a:gd name="T55" fmla="*/ 0 h 471"/>
                <a:gd name="T56" fmla="*/ 0 w 245"/>
                <a:gd name="T57" fmla="*/ 0 h 471"/>
                <a:gd name="T58" fmla="*/ 0 w 245"/>
                <a:gd name="T59" fmla="*/ 0 h 471"/>
                <a:gd name="T60" fmla="*/ 0 w 245"/>
                <a:gd name="T61" fmla="*/ 0 h 471"/>
                <a:gd name="T62" fmla="*/ 0 w 245"/>
                <a:gd name="T63" fmla="*/ 0 h 471"/>
                <a:gd name="T64" fmla="*/ 0 w 245"/>
                <a:gd name="T65" fmla="*/ 0 h 471"/>
                <a:gd name="T66" fmla="*/ 0 w 245"/>
                <a:gd name="T67" fmla="*/ 0 h 471"/>
                <a:gd name="T68" fmla="*/ 0 w 245"/>
                <a:gd name="T69" fmla="*/ 0 h 471"/>
                <a:gd name="T70" fmla="*/ 0 w 245"/>
                <a:gd name="T71" fmla="*/ 0 h 471"/>
                <a:gd name="T72" fmla="*/ 0 w 245"/>
                <a:gd name="T73" fmla="*/ 0 h 471"/>
                <a:gd name="T74" fmla="*/ 0 w 245"/>
                <a:gd name="T75" fmla="*/ 0 h 471"/>
                <a:gd name="T76" fmla="*/ 0 w 245"/>
                <a:gd name="T77" fmla="*/ 0 h 471"/>
                <a:gd name="T78" fmla="*/ 0 w 245"/>
                <a:gd name="T79" fmla="*/ 0 h 471"/>
                <a:gd name="T80" fmla="*/ 0 w 245"/>
                <a:gd name="T81" fmla="*/ 0 h 471"/>
                <a:gd name="T82" fmla="*/ 0 w 245"/>
                <a:gd name="T83" fmla="*/ 0 h 471"/>
                <a:gd name="T84" fmla="*/ 0 w 245"/>
                <a:gd name="T85" fmla="*/ 0 h 471"/>
                <a:gd name="T86" fmla="*/ 0 w 245"/>
                <a:gd name="T87" fmla="*/ 0 h 471"/>
                <a:gd name="T88" fmla="*/ 0 w 245"/>
                <a:gd name="T89" fmla="*/ 0 h 471"/>
                <a:gd name="T90" fmla="*/ 0 w 245"/>
                <a:gd name="T91" fmla="*/ 0 h 471"/>
                <a:gd name="T92" fmla="*/ 0 w 245"/>
                <a:gd name="T93" fmla="*/ 0 h 471"/>
                <a:gd name="T94" fmla="*/ 0 w 245"/>
                <a:gd name="T95" fmla="*/ 0 h 471"/>
                <a:gd name="T96" fmla="*/ 0 w 245"/>
                <a:gd name="T97" fmla="*/ 0 h 471"/>
                <a:gd name="T98" fmla="*/ 0 w 245"/>
                <a:gd name="T99" fmla="*/ 0 h 471"/>
                <a:gd name="T100" fmla="*/ 0 w 245"/>
                <a:gd name="T101" fmla="*/ 0 h 471"/>
                <a:gd name="T102" fmla="*/ 0 w 245"/>
                <a:gd name="T103" fmla="*/ 0 h 471"/>
                <a:gd name="T104" fmla="*/ 0 w 245"/>
                <a:gd name="T105" fmla="*/ 0 h 471"/>
                <a:gd name="T106" fmla="*/ 0 w 245"/>
                <a:gd name="T107" fmla="*/ 0 h 471"/>
                <a:gd name="T108" fmla="*/ 0 w 245"/>
                <a:gd name="T109" fmla="*/ 0 h 471"/>
                <a:gd name="T110" fmla="*/ 0 w 245"/>
                <a:gd name="T111" fmla="*/ 0 h 471"/>
                <a:gd name="T112" fmla="*/ 0 w 245"/>
                <a:gd name="T113" fmla="*/ 0 h 471"/>
                <a:gd name="T114" fmla="*/ 0 w 245"/>
                <a:gd name="T115" fmla="*/ 0 h 471"/>
                <a:gd name="T116" fmla="*/ 0 w 245"/>
                <a:gd name="T117" fmla="*/ 0 h 471"/>
                <a:gd name="T118" fmla="*/ 0 w 245"/>
                <a:gd name="T119" fmla="*/ 0 h 471"/>
                <a:gd name="T120" fmla="*/ 0 w 245"/>
                <a:gd name="T121" fmla="*/ 0 h 471"/>
                <a:gd name="T122" fmla="*/ 0 w 245"/>
                <a:gd name="T123" fmla="*/ 0 h 471"/>
                <a:gd name="T124" fmla="*/ 0 w 245"/>
                <a:gd name="T125" fmla="*/ 0 h 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5"/>
                <a:gd name="T190" fmla="*/ 0 h 471"/>
                <a:gd name="T191" fmla="*/ 245 w 245"/>
                <a:gd name="T192" fmla="*/ 471 h 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5" h="471">
                  <a:moveTo>
                    <a:pt x="31" y="177"/>
                  </a:moveTo>
                  <a:lnTo>
                    <a:pt x="39" y="167"/>
                  </a:lnTo>
                  <a:lnTo>
                    <a:pt x="48" y="159"/>
                  </a:lnTo>
                  <a:lnTo>
                    <a:pt x="56" y="152"/>
                  </a:lnTo>
                  <a:lnTo>
                    <a:pt x="64" y="146"/>
                  </a:lnTo>
                  <a:lnTo>
                    <a:pt x="73" y="141"/>
                  </a:lnTo>
                  <a:lnTo>
                    <a:pt x="81" y="138"/>
                  </a:lnTo>
                  <a:lnTo>
                    <a:pt x="89" y="136"/>
                  </a:lnTo>
                  <a:lnTo>
                    <a:pt x="98" y="135"/>
                  </a:lnTo>
                  <a:lnTo>
                    <a:pt x="105" y="136"/>
                  </a:lnTo>
                  <a:lnTo>
                    <a:pt x="113" y="137"/>
                  </a:lnTo>
                  <a:lnTo>
                    <a:pt x="120" y="140"/>
                  </a:lnTo>
                  <a:lnTo>
                    <a:pt x="127" y="145"/>
                  </a:lnTo>
                  <a:lnTo>
                    <a:pt x="135" y="151"/>
                  </a:lnTo>
                  <a:lnTo>
                    <a:pt x="141" y="158"/>
                  </a:lnTo>
                  <a:lnTo>
                    <a:pt x="146" y="166"/>
                  </a:lnTo>
                  <a:lnTo>
                    <a:pt x="152" y="177"/>
                  </a:lnTo>
                  <a:lnTo>
                    <a:pt x="152" y="59"/>
                  </a:lnTo>
                  <a:lnTo>
                    <a:pt x="152" y="51"/>
                  </a:lnTo>
                  <a:lnTo>
                    <a:pt x="152" y="43"/>
                  </a:lnTo>
                  <a:lnTo>
                    <a:pt x="152" y="37"/>
                  </a:lnTo>
                  <a:lnTo>
                    <a:pt x="151" y="31"/>
                  </a:lnTo>
                  <a:lnTo>
                    <a:pt x="149" y="28"/>
                  </a:lnTo>
                  <a:lnTo>
                    <a:pt x="147" y="25"/>
                  </a:lnTo>
                  <a:lnTo>
                    <a:pt x="145" y="24"/>
                  </a:lnTo>
                  <a:lnTo>
                    <a:pt x="143" y="22"/>
                  </a:lnTo>
                  <a:lnTo>
                    <a:pt x="140" y="20"/>
                  </a:lnTo>
                  <a:lnTo>
                    <a:pt x="137" y="20"/>
                  </a:lnTo>
                  <a:lnTo>
                    <a:pt x="135" y="19"/>
                  </a:lnTo>
                  <a:lnTo>
                    <a:pt x="133" y="19"/>
                  </a:lnTo>
                  <a:lnTo>
                    <a:pt x="132" y="18"/>
                  </a:lnTo>
                  <a:lnTo>
                    <a:pt x="132" y="16"/>
                  </a:lnTo>
                  <a:lnTo>
                    <a:pt x="132" y="0"/>
                  </a:lnTo>
                  <a:lnTo>
                    <a:pt x="217" y="0"/>
                  </a:lnTo>
                  <a:lnTo>
                    <a:pt x="217" y="380"/>
                  </a:lnTo>
                  <a:lnTo>
                    <a:pt x="217" y="396"/>
                  </a:lnTo>
                  <a:lnTo>
                    <a:pt x="219" y="409"/>
                  </a:lnTo>
                  <a:lnTo>
                    <a:pt x="220" y="418"/>
                  </a:lnTo>
                  <a:lnTo>
                    <a:pt x="223" y="424"/>
                  </a:lnTo>
                  <a:lnTo>
                    <a:pt x="225" y="427"/>
                  </a:lnTo>
                  <a:lnTo>
                    <a:pt x="227" y="429"/>
                  </a:lnTo>
                  <a:lnTo>
                    <a:pt x="230" y="430"/>
                  </a:lnTo>
                  <a:lnTo>
                    <a:pt x="232" y="430"/>
                  </a:lnTo>
                  <a:lnTo>
                    <a:pt x="238" y="430"/>
                  </a:lnTo>
                  <a:lnTo>
                    <a:pt x="245" y="429"/>
                  </a:lnTo>
                  <a:lnTo>
                    <a:pt x="245" y="446"/>
                  </a:lnTo>
                  <a:lnTo>
                    <a:pt x="225" y="448"/>
                  </a:lnTo>
                  <a:lnTo>
                    <a:pt x="200" y="452"/>
                  </a:lnTo>
                  <a:lnTo>
                    <a:pt x="174" y="459"/>
                  </a:lnTo>
                  <a:lnTo>
                    <a:pt x="152" y="464"/>
                  </a:lnTo>
                  <a:lnTo>
                    <a:pt x="152" y="429"/>
                  </a:lnTo>
                  <a:lnTo>
                    <a:pt x="142" y="440"/>
                  </a:lnTo>
                  <a:lnTo>
                    <a:pt x="132" y="449"/>
                  </a:lnTo>
                  <a:lnTo>
                    <a:pt x="123" y="457"/>
                  </a:lnTo>
                  <a:lnTo>
                    <a:pt x="113" y="463"/>
                  </a:lnTo>
                  <a:lnTo>
                    <a:pt x="104" y="468"/>
                  </a:lnTo>
                  <a:lnTo>
                    <a:pt x="95" y="470"/>
                  </a:lnTo>
                  <a:lnTo>
                    <a:pt x="85" y="471"/>
                  </a:lnTo>
                  <a:lnTo>
                    <a:pt x="76" y="470"/>
                  </a:lnTo>
                  <a:lnTo>
                    <a:pt x="68" y="468"/>
                  </a:lnTo>
                  <a:lnTo>
                    <a:pt x="59" y="462"/>
                  </a:lnTo>
                  <a:lnTo>
                    <a:pt x="50" y="457"/>
                  </a:lnTo>
                  <a:lnTo>
                    <a:pt x="42" y="448"/>
                  </a:lnTo>
                  <a:lnTo>
                    <a:pt x="34" y="438"/>
                  </a:lnTo>
                  <a:lnTo>
                    <a:pt x="27" y="427"/>
                  </a:lnTo>
                  <a:lnTo>
                    <a:pt x="20" y="413"/>
                  </a:lnTo>
                  <a:lnTo>
                    <a:pt x="12" y="397"/>
                  </a:lnTo>
                  <a:lnTo>
                    <a:pt x="8" y="382"/>
                  </a:lnTo>
                  <a:lnTo>
                    <a:pt x="5" y="366"/>
                  </a:lnTo>
                  <a:lnTo>
                    <a:pt x="3" y="351"/>
                  </a:lnTo>
                  <a:lnTo>
                    <a:pt x="1" y="336"/>
                  </a:lnTo>
                  <a:lnTo>
                    <a:pt x="0" y="320"/>
                  </a:lnTo>
                  <a:lnTo>
                    <a:pt x="0" y="305"/>
                  </a:lnTo>
                  <a:lnTo>
                    <a:pt x="0" y="289"/>
                  </a:lnTo>
                  <a:lnTo>
                    <a:pt x="1" y="275"/>
                  </a:lnTo>
                  <a:lnTo>
                    <a:pt x="3" y="260"/>
                  </a:lnTo>
                  <a:lnTo>
                    <a:pt x="5" y="246"/>
                  </a:lnTo>
                  <a:lnTo>
                    <a:pt x="8" y="233"/>
                  </a:lnTo>
                  <a:lnTo>
                    <a:pt x="12" y="220"/>
                  </a:lnTo>
                  <a:lnTo>
                    <a:pt x="16" y="208"/>
                  </a:lnTo>
                  <a:lnTo>
                    <a:pt x="21" y="197"/>
                  </a:lnTo>
                  <a:lnTo>
                    <a:pt x="25" y="187"/>
                  </a:lnTo>
                  <a:lnTo>
                    <a:pt x="31" y="177"/>
                  </a:lnTo>
                  <a:close/>
                  <a:moveTo>
                    <a:pt x="71" y="300"/>
                  </a:moveTo>
                  <a:lnTo>
                    <a:pt x="71" y="328"/>
                  </a:lnTo>
                  <a:lnTo>
                    <a:pt x="72" y="353"/>
                  </a:lnTo>
                  <a:lnTo>
                    <a:pt x="75" y="374"/>
                  </a:lnTo>
                  <a:lnTo>
                    <a:pt x="79" y="390"/>
                  </a:lnTo>
                  <a:lnTo>
                    <a:pt x="82" y="397"/>
                  </a:lnTo>
                  <a:lnTo>
                    <a:pt x="84" y="403"/>
                  </a:lnTo>
                  <a:lnTo>
                    <a:pt x="87" y="408"/>
                  </a:lnTo>
                  <a:lnTo>
                    <a:pt x="90" y="414"/>
                  </a:lnTo>
                  <a:lnTo>
                    <a:pt x="93" y="417"/>
                  </a:lnTo>
                  <a:lnTo>
                    <a:pt x="97" y="420"/>
                  </a:lnTo>
                  <a:lnTo>
                    <a:pt x="100" y="422"/>
                  </a:lnTo>
                  <a:lnTo>
                    <a:pt x="103" y="424"/>
                  </a:lnTo>
                  <a:lnTo>
                    <a:pt x="108" y="425"/>
                  </a:lnTo>
                  <a:lnTo>
                    <a:pt x="111" y="425"/>
                  </a:lnTo>
                  <a:lnTo>
                    <a:pt x="114" y="425"/>
                  </a:lnTo>
                  <a:lnTo>
                    <a:pt x="118" y="424"/>
                  </a:lnTo>
                  <a:lnTo>
                    <a:pt x="125" y="421"/>
                  </a:lnTo>
                  <a:lnTo>
                    <a:pt x="132" y="416"/>
                  </a:lnTo>
                  <a:lnTo>
                    <a:pt x="138" y="409"/>
                  </a:lnTo>
                  <a:lnTo>
                    <a:pt x="143" y="401"/>
                  </a:lnTo>
                  <a:lnTo>
                    <a:pt x="149" y="391"/>
                  </a:lnTo>
                  <a:lnTo>
                    <a:pt x="152" y="380"/>
                  </a:lnTo>
                  <a:lnTo>
                    <a:pt x="152" y="215"/>
                  </a:lnTo>
                  <a:lnTo>
                    <a:pt x="144" y="199"/>
                  </a:lnTo>
                  <a:lnTo>
                    <a:pt x="137" y="188"/>
                  </a:lnTo>
                  <a:lnTo>
                    <a:pt x="133" y="184"/>
                  </a:lnTo>
                  <a:lnTo>
                    <a:pt x="129" y="180"/>
                  </a:lnTo>
                  <a:lnTo>
                    <a:pt x="126" y="178"/>
                  </a:lnTo>
                  <a:lnTo>
                    <a:pt x="122" y="176"/>
                  </a:lnTo>
                  <a:lnTo>
                    <a:pt x="118" y="176"/>
                  </a:lnTo>
                  <a:lnTo>
                    <a:pt x="115" y="176"/>
                  </a:lnTo>
                  <a:lnTo>
                    <a:pt x="111" y="177"/>
                  </a:lnTo>
                  <a:lnTo>
                    <a:pt x="108" y="178"/>
                  </a:lnTo>
                  <a:lnTo>
                    <a:pt x="101" y="184"/>
                  </a:lnTo>
                  <a:lnTo>
                    <a:pt x="95" y="191"/>
                  </a:lnTo>
                  <a:lnTo>
                    <a:pt x="89" y="201"/>
                  </a:lnTo>
                  <a:lnTo>
                    <a:pt x="84" y="213"/>
                  </a:lnTo>
                  <a:lnTo>
                    <a:pt x="79" y="226"/>
                  </a:lnTo>
                  <a:lnTo>
                    <a:pt x="76" y="240"/>
                  </a:lnTo>
                  <a:lnTo>
                    <a:pt x="73" y="254"/>
                  </a:lnTo>
                  <a:lnTo>
                    <a:pt x="71" y="269"/>
                  </a:lnTo>
                  <a:lnTo>
                    <a:pt x="70" y="285"/>
                  </a:lnTo>
                  <a:lnTo>
                    <a:pt x="71" y="30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 name="Freeform 33"/>
            <p:cNvSpPr>
              <a:spLocks noEditPoints="1"/>
            </p:cNvSpPr>
            <p:nvPr/>
          </p:nvSpPr>
          <p:spPr bwMode="auto">
            <a:xfrm>
              <a:off x="5293" y="276"/>
              <a:ext cx="217" cy="145"/>
            </a:xfrm>
            <a:custGeom>
              <a:avLst/>
              <a:gdLst>
                <a:gd name="T0" fmla="*/ 0 w 652"/>
                <a:gd name="T1" fmla="*/ 0 h 436"/>
                <a:gd name="T2" fmla="*/ 0 w 652"/>
                <a:gd name="T3" fmla="*/ 0 h 436"/>
                <a:gd name="T4" fmla="*/ 0 w 652"/>
                <a:gd name="T5" fmla="*/ 0 h 436"/>
                <a:gd name="T6" fmla="*/ 0 w 652"/>
                <a:gd name="T7" fmla="*/ 0 h 436"/>
                <a:gd name="T8" fmla="*/ 0 w 652"/>
                <a:gd name="T9" fmla="*/ 0 h 436"/>
                <a:gd name="T10" fmla="*/ 0 w 652"/>
                <a:gd name="T11" fmla="*/ 0 h 436"/>
                <a:gd name="T12" fmla="*/ 0 w 652"/>
                <a:gd name="T13" fmla="*/ 0 h 436"/>
                <a:gd name="T14" fmla="*/ 0 w 652"/>
                <a:gd name="T15" fmla="*/ 0 h 436"/>
                <a:gd name="T16" fmla="*/ 0 w 652"/>
                <a:gd name="T17" fmla="*/ 0 h 436"/>
                <a:gd name="T18" fmla="*/ 0 w 652"/>
                <a:gd name="T19" fmla="*/ 0 h 436"/>
                <a:gd name="T20" fmla="*/ 0 w 652"/>
                <a:gd name="T21" fmla="*/ 0 h 436"/>
                <a:gd name="T22" fmla="*/ 0 w 652"/>
                <a:gd name="T23" fmla="*/ 0 h 436"/>
                <a:gd name="T24" fmla="*/ 0 w 652"/>
                <a:gd name="T25" fmla="*/ 0 h 436"/>
                <a:gd name="T26" fmla="*/ 0 w 652"/>
                <a:gd name="T27" fmla="*/ 0 h 436"/>
                <a:gd name="T28" fmla="*/ 0 w 652"/>
                <a:gd name="T29" fmla="*/ 0 h 436"/>
                <a:gd name="T30" fmla="*/ 0 w 652"/>
                <a:gd name="T31" fmla="*/ 0 h 436"/>
                <a:gd name="T32" fmla="*/ 0 w 652"/>
                <a:gd name="T33" fmla="*/ 0 h 436"/>
                <a:gd name="T34" fmla="*/ 0 w 652"/>
                <a:gd name="T35" fmla="*/ 0 h 436"/>
                <a:gd name="T36" fmla="*/ 0 w 652"/>
                <a:gd name="T37" fmla="*/ 0 h 436"/>
                <a:gd name="T38" fmla="*/ 0 w 652"/>
                <a:gd name="T39" fmla="*/ 0 h 436"/>
                <a:gd name="T40" fmla="*/ 0 w 652"/>
                <a:gd name="T41" fmla="*/ 0 h 436"/>
                <a:gd name="T42" fmla="*/ 0 w 652"/>
                <a:gd name="T43" fmla="*/ 0 h 436"/>
                <a:gd name="T44" fmla="*/ 0 w 652"/>
                <a:gd name="T45" fmla="*/ 0 h 436"/>
                <a:gd name="T46" fmla="*/ 0 w 652"/>
                <a:gd name="T47" fmla="*/ 0 h 436"/>
                <a:gd name="T48" fmla="*/ 0 w 652"/>
                <a:gd name="T49" fmla="*/ 0 h 436"/>
                <a:gd name="T50" fmla="*/ 0 w 652"/>
                <a:gd name="T51" fmla="*/ 0 h 436"/>
                <a:gd name="T52" fmla="*/ 0 w 652"/>
                <a:gd name="T53" fmla="*/ 0 h 436"/>
                <a:gd name="T54" fmla="*/ 0 w 652"/>
                <a:gd name="T55" fmla="*/ 0 h 436"/>
                <a:gd name="T56" fmla="*/ 0 w 652"/>
                <a:gd name="T57" fmla="*/ 0 h 436"/>
                <a:gd name="T58" fmla="*/ 0 w 652"/>
                <a:gd name="T59" fmla="*/ 0 h 436"/>
                <a:gd name="T60" fmla="*/ 0 w 652"/>
                <a:gd name="T61" fmla="*/ 0 h 436"/>
                <a:gd name="T62" fmla="*/ 0 w 652"/>
                <a:gd name="T63" fmla="*/ 0 h 436"/>
                <a:gd name="T64" fmla="*/ 0 w 652"/>
                <a:gd name="T65" fmla="*/ 0 h 436"/>
                <a:gd name="T66" fmla="*/ 0 w 652"/>
                <a:gd name="T67" fmla="*/ 0 h 436"/>
                <a:gd name="T68" fmla="*/ 0 w 652"/>
                <a:gd name="T69" fmla="*/ 0 h 436"/>
                <a:gd name="T70" fmla="*/ 0 w 652"/>
                <a:gd name="T71" fmla="*/ 0 h 436"/>
                <a:gd name="T72" fmla="*/ 0 w 652"/>
                <a:gd name="T73" fmla="*/ 0 h 436"/>
                <a:gd name="T74" fmla="*/ 0 w 652"/>
                <a:gd name="T75" fmla="*/ 0 h 436"/>
                <a:gd name="T76" fmla="*/ 0 w 652"/>
                <a:gd name="T77" fmla="*/ 0 h 436"/>
                <a:gd name="T78" fmla="*/ 0 w 652"/>
                <a:gd name="T79" fmla="*/ 0 h 436"/>
                <a:gd name="T80" fmla="*/ 0 w 652"/>
                <a:gd name="T81" fmla="*/ 0 h 436"/>
                <a:gd name="T82" fmla="*/ 0 w 652"/>
                <a:gd name="T83" fmla="*/ 0 h 436"/>
                <a:gd name="T84" fmla="*/ 0 w 652"/>
                <a:gd name="T85" fmla="*/ 0 h 436"/>
                <a:gd name="T86" fmla="*/ 0 w 652"/>
                <a:gd name="T87" fmla="*/ 0 h 436"/>
                <a:gd name="T88" fmla="*/ 0 w 652"/>
                <a:gd name="T89" fmla="*/ 0 h 436"/>
                <a:gd name="T90" fmla="*/ 0 w 652"/>
                <a:gd name="T91" fmla="*/ 0 h 436"/>
                <a:gd name="T92" fmla="*/ 0 w 652"/>
                <a:gd name="T93" fmla="*/ 0 h 436"/>
                <a:gd name="T94" fmla="*/ 0 w 652"/>
                <a:gd name="T95" fmla="*/ 0 h 436"/>
                <a:gd name="T96" fmla="*/ 0 w 652"/>
                <a:gd name="T97" fmla="*/ 0 h 436"/>
                <a:gd name="T98" fmla="*/ 0 w 652"/>
                <a:gd name="T99" fmla="*/ 0 h 436"/>
                <a:gd name="T100" fmla="*/ 0 w 652"/>
                <a:gd name="T101" fmla="*/ 0 h 436"/>
                <a:gd name="T102" fmla="*/ 0 w 652"/>
                <a:gd name="T103" fmla="*/ 0 h 436"/>
                <a:gd name="T104" fmla="*/ 0 w 652"/>
                <a:gd name="T105" fmla="*/ 0 h 436"/>
                <a:gd name="T106" fmla="*/ 0 w 652"/>
                <a:gd name="T107" fmla="*/ 0 h 436"/>
                <a:gd name="T108" fmla="*/ 0 w 652"/>
                <a:gd name="T109" fmla="*/ 0 h 436"/>
                <a:gd name="T110" fmla="*/ 0 w 652"/>
                <a:gd name="T111" fmla="*/ 0 h 436"/>
                <a:gd name="T112" fmla="*/ 0 w 652"/>
                <a:gd name="T113" fmla="*/ 0 h 436"/>
                <a:gd name="T114" fmla="*/ 0 w 652"/>
                <a:gd name="T115" fmla="*/ 0 h 436"/>
                <a:gd name="T116" fmla="*/ 0 w 652"/>
                <a:gd name="T117" fmla="*/ 0 h 436"/>
                <a:gd name="T118" fmla="*/ 0 w 652"/>
                <a:gd name="T119" fmla="*/ 0 h 4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2"/>
                <a:gd name="T181" fmla="*/ 0 h 436"/>
                <a:gd name="T182" fmla="*/ 652 w 652"/>
                <a:gd name="T183" fmla="*/ 436 h 4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2" h="436">
                  <a:moveTo>
                    <a:pt x="24" y="188"/>
                  </a:moveTo>
                  <a:lnTo>
                    <a:pt x="24" y="165"/>
                  </a:lnTo>
                  <a:lnTo>
                    <a:pt x="23" y="145"/>
                  </a:lnTo>
                  <a:lnTo>
                    <a:pt x="21" y="138"/>
                  </a:lnTo>
                  <a:lnTo>
                    <a:pt x="17" y="131"/>
                  </a:lnTo>
                  <a:lnTo>
                    <a:pt x="15" y="129"/>
                  </a:lnTo>
                  <a:lnTo>
                    <a:pt x="12" y="127"/>
                  </a:lnTo>
                  <a:lnTo>
                    <a:pt x="9" y="125"/>
                  </a:lnTo>
                  <a:lnTo>
                    <a:pt x="4" y="123"/>
                  </a:lnTo>
                  <a:lnTo>
                    <a:pt x="4" y="107"/>
                  </a:lnTo>
                  <a:lnTo>
                    <a:pt x="93" y="107"/>
                  </a:lnTo>
                  <a:lnTo>
                    <a:pt x="93" y="145"/>
                  </a:lnTo>
                  <a:lnTo>
                    <a:pt x="100" y="135"/>
                  </a:lnTo>
                  <a:lnTo>
                    <a:pt x="107" y="126"/>
                  </a:lnTo>
                  <a:lnTo>
                    <a:pt x="117" y="118"/>
                  </a:lnTo>
                  <a:lnTo>
                    <a:pt x="127" y="111"/>
                  </a:lnTo>
                  <a:lnTo>
                    <a:pt x="137" y="104"/>
                  </a:lnTo>
                  <a:lnTo>
                    <a:pt x="148" y="100"/>
                  </a:lnTo>
                  <a:lnTo>
                    <a:pt x="160" y="98"/>
                  </a:lnTo>
                  <a:lnTo>
                    <a:pt x="171" y="96"/>
                  </a:lnTo>
                  <a:lnTo>
                    <a:pt x="176" y="98"/>
                  </a:lnTo>
                  <a:lnTo>
                    <a:pt x="182" y="99"/>
                  </a:lnTo>
                  <a:lnTo>
                    <a:pt x="187" y="101"/>
                  </a:lnTo>
                  <a:lnTo>
                    <a:pt x="191" y="103"/>
                  </a:lnTo>
                  <a:lnTo>
                    <a:pt x="197" y="106"/>
                  </a:lnTo>
                  <a:lnTo>
                    <a:pt x="201" y="109"/>
                  </a:lnTo>
                  <a:lnTo>
                    <a:pt x="205" y="114"/>
                  </a:lnTo>
                  <a:lnTo>
                    <a:pt x="209" y="119"/>
                  </a:lnTo>
                  <a:lnTo>
                    <a:pt x="213" y="126"/>
                  </a:lnTo>
                  <a:lnTo>
                    <a:pt x="216" y="132"/>
                  </a:lnTo>
                  <a:lnTo>
                    <a:pt x="218" y="141"/>
                  </a:lnTo>
                  <a:lnTo>
                    <a:pt x="220" y="149"/>
                  </a:lnTo>
                  <a:lnTo>
                    <a:pt x="223" y="159"/>
                  </a:lnTo>
                  <a:lnTo>
                    <a:pt x="224" y="169"/>
                  </a:lnTo>
                  <a:lnTo>
                    <a:pt x="225" y="181"/>
                  </a:lnTo>
                  <a:lnTo>
                    <a:pt x="225" y="194"/>
                  </a:lnTo>
                  <a:lnTo>
                    <a:pt x="225" y="365"/>
                  </a:lnTo>
                  <a:lnTo>
                    <a:pt x="225" y="379"/>
                  </a:lnTo>
                  <a:lnTo>
                    <a:pt x="226" y="389"/>
                  </a:lnTo>
                  <a:lnTo>
                    <a:pt x="227" y="396"/>
                  </a:lnTo>
                  <a:lnTo>
                    <a:pt x="228" y="400"/>
                  </a:lnTo>
                  <a:lnTo>
                    <a:pt x="231" y="403"/>
                  </a:lnTo>
                  <a:lnTo>
                    <a:pt x="235" y="404"/>
                  </a:lnTo>
                  <a:lnTo>
                    <a:pt x="241" y="406"/>
                  </a:lnTo>
                  <a:lnTo>
                    <a:pt x="249" y="409"/>
                  </a:lnTo>
                  <a:lnTo>
                    <a:pt x="249" y="422"/>
                  </a:lnTo>
                  <a:lnTo>
                    <a:pt x="136" y="422"/>
                  </a:lnTo>
                  <a:lnTo>
                    <a:pt x="136" y="409"/>
                  </a:lnTo>
                  <a:lnTo>
                    <a:pt x="145" y="405"/>
                  </a:lnTo>
                  <a:lnTo>
                    <a:pt x="150" y="401"/>
                  </a:lnTo>
                  <a:lnTo>
                    <a:pt x="155" y="397"/>
                  </a:lnTo>
                  <a:lnTo>
                    <a:pt x="157" y="391"/>
                  </a:lnTo>
                  <a:lnTo>
                    <a:pt x="159" y="379"/>
                  </a:lnTo>
                  <a:lnTo>
                    <a:pt x="159" y="365"/>
                  </a:lnTo>
                  <a:lnTo>
                    <a:pt x="159" y="204"/>
                  </a:lnTo>
                  <a:lnTo>
                    <a:pt x="158" y="188"/>
                  </a:lnTo>
                  <a:lnTo>
                    <a:pt x="156" y="175"/>
                  </a:lnTo>
                  <a:lnTo>
                    <a:pt x="152" y="166"/>
                  </a:lnTo>
                  <a:lnTo>
                    <a:pt x="149" y="158"/>
                  </a:lnTo>
                  <a:lnTo>
                    <a:pt x="144" y="152"/>
                  </a:lnTo>
                  <a:lnTo>
                    <a:pt x="139" y="148"/>
                  </a:lnTo>
                  <a:lnTo>
                    <a:pt x="133" y="147"/>
                  </a:lnTo>
                  <a:lnTo>
                    <a:pt x="128" y="147"/>
                  </a:lnTo>
                  <a:lnTo>
                    <a:pt x="121" y="148"/>
                  </a:lnTo>
                  <a:lnTo>
                    <a:pt x="116" y="152"/>
                  </a:lnTo>
                  <a:lnTo>
                    <a:pt x="110" y="155"/>
                  </a:lnTo>
                  <a:lnTo>
                    <a:pt x="105" y="160"/>
                  </a:lnTo>
                  <a:lnTo>
                    <a:pt x="101" y="165"/>
                  </a:lnTo>
                  <a:lnTo>
                    <a:pt x="97" y="171"/>
                  </a:lnTo>
                  <a:lnTo>
                    <a:pt x="94" y="176"/>
                  </a:lnTo>
                  <a:lnTo>
                    <a:pt x="93" y="183"/>
                  </a:lnTo>
                  <a:lnTo>
                    <a:pt x="93" y="360"/>
                  </a:lnTo>
                  <a:lnTo>
                    <a:pt x="93" y="374"/>
                  </a:lnTo>
                  <a:lnTo>
                    <a:pt x="94" y="384"/>
                  </a:lnTo>
                  <a:lnTo>
                    <a:pt x="95" y="390"/>
                  </a:lnTo>
                  <a:lnTo>
                    <a:pt x="97" y="396"/>
                  </a:lnTo>
                  <a:lnTo>
                    <a:pt x="103" y="402"/>
                  </a:lnTo>
                  <a:lnTo>
                    <a:pt x="112" y="409"/>
                  </a:lnTo>
                  <a:lnTo>
                    <a:pt x="112" y="422"/>
                  </a:lnTo>
                  <a:lnTo>
                    <a:pt x="0" y="422"/>
                  </a:lnTo>
                  <a:lnTo>
                    <a:pt x="0" y="409"/>
                  </a:lnTo>
                  <a:lnTo>
                    <a:pt x="9" y="405"/>
                  </a:lnTo>
                  <a:lnTo>
                    <a:pt x="15" y="401"/>
                  </a:lnTo>
                  <a:lnTo>
                    <a:pt x="20" y="397"/>
                  </a:lnTo>
                  <a:lnTo>
                    <a:pt x="22" y="391"/>
                  </a:lnTo>
                  <a:lnTo>
                    <a:pt x="24" y="379"/>
                  </a:lnTo>
                  <a:lnTo>
                    <a:pt x="24" y="365"/>
                  </a:lnTo>
                  <a:lnTo>
                    <a:pt x="24" y="188"/>
                  </a:lnTo>
                  <a:close/>
                  <a:moveTo>
                    <a:pt x="281" y="371"/>
                  </a:moveTo>
                  <a:lnTo>
                    <a:pt x="281" y="145"/>
                  </a:lnTo>
                  <a:lnTo>
                    <a:pt x="257" y="145"/>
                  </a:lnTo>
                  <a:lnTo>
                    <a:pt x="257" y="123"/>
                  </a:lnTo>
                  <a:lnTo>
                    <a:pt x="269" y="109"/>
                  </a:lnTo>
                  <a:lnTo>
                    <a:pt x="279" y="95"/>
                  </a:lnTo>
                  <a:lnTo>
                    <a:pt x="290" y="80"/>
                  </a:lnTo>
                  <a:lnTo>
                    <a:pt x="299" y="65"/>
                  </a:lnTo>
                  <a:lnTo>
                    <a:pt x="318" y="33"/>
                  </a:lnTo>
                  <a:lnTo>
                    <a:pt x="335" y="0"/>
                  </a:lnTo>
                  <a:lnTo>
                    <a:pt x="347" y="0"/>
                  </a:lnTo>
                  <a:lnTo>
                    <a:pt x="347" y="112"/>
                  </a:lnTo>
                  <a:lnTo>
                    <a:pt x="393" y="112"/>
                  </a:lnTo>
                  <a:lnTo>
                    <a:pt x="393" y="145"/>
                  </a:lnTo>
                  <a:lnTo>
                    <a:pt x="347" y="145"/>
                  </a:lnTo>
                  <a:lnTo>
                    <a:pt x="347" y="354"/>
                  </a:lnTo>
                  <a:lnTo>
                    <a:pt x="347" y="365"/>
                  </a:lnTo>
                  <a:lnTo>
                    <a:pt x="348" y="374"/>
                  </a:lnTo>
                  <a:lnTo>
                    <a:pt x="349" y="382"/>
                  </a:lnTo>
                  <a:lnTo>
                    <a:pt x="351" y="388"/>
                  </a:lnTo>
                  <a:lnTo>
                    <a:pt x="353" y="392"/>
                  </a:lnTo>
                  <a:lnTo>
                    <a:pt x="355" y="396"/>
                  </a:lnTo>
                  <a:lnTo>
                    <a:pt x="358" y="397"/>
                  </a:lnTo>
                  <a:lnTo>
                    <a:pt x="361" y="397"/>
                  </a:lnTo>
                  <a:lnTo>
                    <a:pt x="364" y="396"/>
                  </a:lnTo>
                  <a:lnTo>
                    <a:pt x="368" y="393"/>
                  </a:lnTo>
                  <a:lnTo>
                    <a:pt x="372" y="390"/>
                  </a:lnTo>
                  <a:lnTo>
                    <a:pt x="376" y="386"/>
                  </a:lnTo>
                  <a:lnTo>
                    <a:pt x="385" y="375"/>
                  </a:lnTo>
                  <a:lnTo>
                    <a:pt x="393" y="360"/>
                  </a:lnTo>
                  <a:lnTo>
                    <a:pt x="404" y="371"/>
                  </a:lnTo>
                  <a:lnTo>
                    <a:pt x="394" y="389"/>
                  </a:lnTo>
                  <a:lnTo>
                    <a:pt x="385" y="404"/>
                  </a:lnTo>
                  <a:lnTo>
                    <a:pt x="379" y="411"/>
                  </a:lnTo>
                  <a:lnTo>
                    <a:pt x="374" y="416"/>
                  </a:lnTo>
                  <a:lnTo>
                    <a:pt x="370" y="422"/>
                  </a:lnTo>
                  <a:lnTo>
                    <a:pt x="364" y="425"/>
                  </a:lnTo>
                  <a:lnTo>
                    <a:pt x="359" y="429"/>
                  </a:lnTo>
                  <a:lnTo>
                    <a:pt x="353" y="431"/>
                  </a:lnTo>
                  <a:lnTo>
                    <a:pt x="348" y="433"/>
                  </a:lnTo>
                  <a:lnTo>
                    <a:pt x="344" y="435"/>
                  </a:lnTo>
                  <a:lnTo>
                    <a:pt x="338" y="436"/>
                  </a:lnTo>
                  <a:lnTo>
                    <a:pt x="333" y="436"/>
                  </a:lnTo>
                  <a:lnTo>
                    <a:pt x="328" y="436"/>
                  </a:lnTo>
                  <a:lnTo>
                    <a:pt x="324" y="435"/>
                  </a:lnTo>
                  <a:lnTo>
                    <a:pt x="314" y="431"/>
                  </a:lnTo>
                  <a:lnTo>
                    <a:pt x="307" y="426"/>
                  </a:lnTo>
                  <a:lnTo>
                    <a:pt x="299" y="419"/>
                  </a:lnTo>
                  <a:lnTo>
                    <a:pt x="293" y="412"/>
                  </a:lnTo>
                  <a:lnTo>
                    <a:pt x="289" y="403"/>
                  </a:lnTo>
                  <a:lnTo>
                    <a:pt x="284" y="392"/>
                  </a:lnTo>
                  <a:lnTo>
                    <a:pt x="282" y="382"/>
                  </a:lnTo>
                  <a:lnTo>
                    <a:pt x="281" y="371"/>
                  </a:lnTo>
                  <a:close/>
                  <a:moveTo>
                    <a:pt x="537" y="103"/>
                  </a:moveTo>
                  <a:lnTo>
                    <a:pt x="523" y="103"/>
                  </a:lnTo>
                  <a:lnTo>
                    <a:pt x="507" y="106"/>
                  </a:lnTo>
                  <a:lnTo>
                    <a:pt x="498" y="108"/>
                  </a:lnTo>
                  <a:lnTo>
                    <a:pt x="490" y="111"/>
                  </a:lnTo>
                  <a:lnTo>
                    <a:pt x="482" y="114"/>
                  </a:lnTo>
                  <a:lnTo>
                    <a:pt x="474" y="118"/>
                  </a:lnTo>
                  <a:lnTo>
                    <a:pt x="467" y="122"/>
                  </a:lnTo>
                  <a:lnTo>
                    <a:pt x="459" y="128"/>
                  </a:lnTo>
                  <a:lnTo>
                    <a:pt x="454" y="133"/>
                  </a:lnTo>
                  <a:lnTo>
                    <a:pt x="448" y="141"/>
                  </a:lnTo>
                  <a:lnTo>
                    <a:pt x="443" y="148"/>
                  </a:lnTo>
                  <a:lnTo>
                    <a:pt x="440" y="157"/>
                  </a:lnTo>
                  <a:lnTo>
                    <a:pt x="438" y="167"/>
                  </a:lnTo>
                  <a:lnTo>
                    <a:pt x="438" y="176"/>
                  </a:lnTo>
                  <a:lnTo>
                    <a:pt x="438" y="187"/>
                  </a:lnTo>
                  <a:lnTo>
                    <a:pt x="440" y="197"/>
                  </a:lnTo>
                  <a:lnTo>
                    <a:pt x="443" y="204"/>
                  </a:lnTo>
                  <a:lnTo>
                    <a:pt x="447" y="211"/>
                  </a:lnTo>
                  <a:lnTo>
                    <a:pt x="453" y="216"/>
                  </a:lnTo>
                  <a:lnTo>
                    <a:pt x="458" y="221"/>
                  </a:lnTo>
                  <a:lnTo>
                    <a:pt x="463" y="223"/>
                  </a:lnTo>
                  <a:lnTo>
                    <a:pt x="470" y="224"/>
                  </a:lnTo>
                  <a:lnTo>
                    <a:pt x="475" y="225"/>
                  </a:lnTo>
                  <a:lnTo>
                    <a:pt x="482" y="223"/>
                  </a:lnTo>
                  <a:lnTo>
                    <a:pt x="487" y="221"/>
                  </a:lnTo>
                  <a:lnTo>
                    <a:pt x="492" y="217"/>
                  </a:lnTo>
                  <a:lnTo>
                    <a:pt x="496" y="212"/>
                  </a:lnTo>
                  <a:lnTo>
                    <a:pt x="499" y="206"/>
                  </a:lnTo>
                  <a:lnTo>
                    <a:pt x="501" y="197"/>
                  </a:lnTo>
                  <a:lnTo>
                    <a:pt x="502" y="188"/>
                  </a:lnTo>
                  <a:lnTo>
                    <a:pt x="501" y="183"/>
                  </a:lnTo>
                  <a:lnTo>
                    <a:pt x="500" y="177"/>
                  </a:lnTo>
                  <a:lnTo>
                    <a:pt x="498" y="173"/>
                  </a:lnTo>
                  <a:lnTo>
                    <a:pt x="496" y="169"/>
                  </a:lnTo>
                  <a:lnTo>
                    <a:pt x="492" y="159"/>
                  </a:lnTo>
                  <a:lnTo>
                    <a:pt x="487" y="150"/>
                  </a:lnTo>
                  <a:lnTo>
                    <a:pt x="485" y="147"/>
                  </a:lnTo>
                  <a:lnTo>
                    <a:pt x="485" y="143"/>
                  </a:lnTo>
                  <a:lnTo>
                    <a:pt x="485" y="139"/>
                  </a:lnTo>
                  <a:lnTo>
                    <a:pt x="486" y="134"/>
                  </a:lnTo>
                  <a:lnTo>
                    <a:pt x="489" y="130"/>
                  </a:lnTo>
                  <a:lnTo>
                    <a:pt x="493" y="127"/>
                  </a:lnTo>
                  <a:lnTo>
                    <a:pt x="499" y="122"/>
                  </a:lnTo>
                  <a:lnTo>
                    <a:pt x="507" y="118"/>
                  </a:lnTo>
                  <a:lnTo>
                    <a:pt x="520" y="117"/>
                  </a:lnTo>
                  <a:lnTo>
                    <a:pt x="530" y="118"/>
                  </a:lnTo>
                  <a:lnTo>
                    <a:pt x="535" y="119"/>
                  </a:lnTo>
                  <a:lnTo>
                    <a:pt x="539" y="120"/>
                  </a:lnTo>
                  <a:lnTo>
                    <a:pt x="543" y="122"/>
                  </a:lnTo>
                  <a:lnTo>
                    <a:pt x="547" y="125"/>
                  </a:lnTo>
                  <a:lnTo>
                    <a:pt x="549" y="128"/>
                  </a:lnTo>
                  <a:lnTo>
                    <a:pt x="551" y="131"/>
                  </a:lnTo>
                  <a:lnTo>
                    <a:pt x="553" y="135"/>
                  </a:lnTo>
                  <a:lnTo>
                    <a:pt x="554" y="140"/>
                  </a:lnTo>
                  <a:lnTo>
                    <a:pt x="556" y="149"/>
                  </a:lnTo>
                  <a:lnTo>
                    <a:pt x="557" y="160"/>
                  </a:lnTo>
                  <a:lnTo>
                    <a:pt x="557" y="231"/>
                  </a:lnTo>
                  <a:lnTo>
                    <a:pt x="532" y="240"/>
                  </a:lnTo>
                  <a:lnTo>
                    <a:pt x="508" y="251"/>
                  </a:lnTo>
                  <a:lnTo>
                    <a:pt x="496" y="257"/>
                  </a:lnTo>
                  <a:lnTo>
                    <a:pt x="485" y="264"/>
                  </a:lnTo>
                  <a:lnTo>
                    <a:pt x="474" y="271"/>
                  </a:lnTo>
                  <a:lnTo>
                    <a:pt x="465" y="279"/>
                  </a:lnTo>
                  <a:lnTo>
                    <a:pt x="456" y="288"/>
                  </a:lnTo>
                  <a:lnTo>
                    <a:pt x="447" y="296"/>
                  </a:lnTo>
                  <a:lnTo>
                    <a:pt x="441" y="306"/>
                  </a:lnTo>
                  <a:lnTo>
                    <a:pt x="434" y="316"/>
                  </a:lnTo>
                  <a:lnTo>
                    <a:pt x="430" y="327"/>
                  </a:lnTo>
                  <a:lnTo>
                    <a:pt x="427" y="337"/>
                  </a:lnTo>
                  <a:lnTo>
                    <a:pt x="426" y="348"/>
                  </a:lnTo>
                  <a:lnTo>
                    <a:pt x="426" y="360"/>
                  </a:lnTo>
                  <a:lnTo>
                    <a:pt x="427" y="376"/>
                  </a:lnTo>
                  <a:lnTo>
                    <a:pt x="430" y="389"/>
                  </a:lnTo>
                  <a:lnTo>
                    <a:pt x="434" y="401"/>
                  </a:lnTo>
                  <a:lnTo>
                    <a:pt x="440" y="411"/>
                  </a:lnTo>
                  <a:lnTo>
                    <a:pt x="446" y="418"/>
                  </a:lnTo>
                  <a:lnTo>
                    <a:pt x="454" y="424"/>
                  </a:lnTo>
                  <a:lnTo>
                    <a:pt x="462" y="428"/>
                  </a:lnTo>
                  <a:lnTo>
                    <a:pt x="472" y="430"/>
                  </a:lnTo>
                  <a:lnTo>
                    <a:pt x="482" y="431"/>
                  </a:lnTo>
                  <a:lnTo>
                    <a:pt x="493" y="430"/>
                  </a:lnTo>
                  <a:lnTo>
                    <a:pt x="502" y="427"/>
                  </a:lnTo>
                  <a:lnTo>
                    <a:pt x="514" y="423"/>
                  </a:lnTo>
                  <a:lnTo>
                    <a:pt x="525" y="417"/>
                  </a:lnTo>
                  <a:lnTo>
                    <a:pt x="536" y="410"/>
                  </a:lnTo>
                  <a:lnTo>
                    <a:pt x="547" y="402"/>
                  </a:lnTo>
                  <a:lnTo>
                    <a:pt x="557" y="391"/>
                  </a:lnTo>
                  <a:lnTo>
                    <a:pt x="560" y="399"/>
                  </a:lnTo>
                  <a:lnTo>
                    <a:pt x="562" y="404"/>
                  </a:lnTo>
                  <a:lnTo>
                    <a:pt x="565" y="410"/>
                  </a:lnTo>
                  <a:lnTo>
                    <a:pt x="568" y="415"/>
                  </a:lnTo>
                  <a:lnTo>
                    <a:pt x="571" y="418"/>
                  </a:lnTo>
                  <a:lnTo>
                    <a:pt x="575" y="422"/>
                  </a:lnTo>
                  <a:lnTo>
                    <a:pt x="578" y="425"/>
                  </a:lnTo>
                  <a:lnTo>
                    <a:pt x="582" y="426"/>
                  </a:lnTo>
                  <a:lnTo>
                    <a:pt x="590" y="429"/>
                  </a:lnTo>
                  <a:lnTo>
                    <a:pt x="598" y="429"/>
                  </a:lnTo>
                  <a:lnTo>
                    <a:pt x="607" y="428"/>
                  </a:lnTo>
                  <a:lnTo>
                    <a:pt x="615" y="426"/>
                  </a:lnTo>
                  <a:lnTo>
                    <a:pt x="623" y="423"/>
                  </a:lnTo>
                  <a:lnTo>
                    <a:pt x="631" y="418"/>
                  </a:lnTo>
                  <a:lnTo>
                    <a:pt x="637" y="414"/>
                  </a:lnTo>
                  <a:lnTo>
                    <a:pt x="643" y="410"/>
                  </a:lnTo>
                  <a:lnTo>
                    <a:pt x="647" y="405"/>
                  </a:lnTo>
                  <a:lnTo>
                    <a:pt x="651" y="401"/>
                  </a:lnTo>
                  <a:lnTo>
                    <a:pt x="652" y="399"/>
                  </a:lnTo>
                  <a:lnTo>
                    <a:pt x="652" y="397"/>
                  </a:lnTo>
                  <a:lnTo>
                    <a:pt x="646" y="381"/>
                  </a:lnTo>
                  <a:lnTo>
                    <a:pt x="642" y="385"/>
                  </a:lnTo>
                  <a:lnTo>
                    <a:pt x="637" y="387"/>
                  </a:lnTo>
                  <a:lnTo>
                    <a:pt x="633" y="389"/>
                  </a:lnTo>
                  <a:lnTo>
                    <a:pt x="630" y="389"/>
                  </a:lnTo>
                  <a:lnTo>
                    <a:pt x="627" y="387"/>
                  </a:lnTo>
                  <a:lnTo>
                    <a:pt x="624" y="383"/>
                  </a:lnTo>
                  <a:lnTo>
                    <a:pt x="623" y="375"/>
                  </a:lnTo>
                  <a:lnTo>
                    <a:pt x="622" y="365"/>
                  </a:lnTo>
                  <a:lnTo>
                    <a:pt x="622" y="214"/>
                  </a:lnTo>
                  <a:lnTo>
                    <a:pt x="623" y="201"/>
                  </a:lnTo>
                  <a:lnTo>
                    <a:pt x="623" y="188"/>
                  </a:lnTo>
                  <a:lnTo>
                    <a:pt x="622" y="176"/>
                  </a:lnTo>
                  <a:lnTo>
                    <a:pt x="621" y="166"/>
                  </a:lnTo>
                  <a:lnTo>
                    <a:pt x="619" y="156"/>
                  </a:lnTo>
                  <a:lnTo>
                    <a:pt x="617" y="146"/>
                  </a:lnTo>
                  <a:lnTo>
                    <a:pt x="614" y="139"/>
                  </a:lnTo>
                  <a:lnTo>
                    <a:pt x="609" y="131"/>
                  </a:lnTo>
                  <a:lnTo>
                    <a:pt x="604" y="125"/>
                  </a:lnTo>
                  <a:lnTo>
                    <a:pt x="597" y="118"/>
                  </a:lnTo>
                  <a:lnTo>
                    <a:pt x="590" y="114"/>
                  </a:lnTo>
                  <a:lnTo>
                    <a:pt x="582" y="109"/>
                  </a:lnTo>
                  <a:lnTo>
                    <a:pt x="573" y="106"/>
                  </a:lnTo>
                  <a:lnTo>
                    <a:pt x="562" y="104"/>
                  </a:lnTo>
                  <a:lnTo>
                    <a:pt x="550" y="103"/>
                  </a:lnTo>
                  <a:lnTo>
                    <a:pt x="537" y="103"/>
                  </a:lnTo>
                  <a:close/>
                  <a:moveTo>
                    <a:pt x="557" y="354"/>
                  </a:moveTo>
                  <a:lnTo>
                    <a:pt x="549" y="364"/>
                  </a:lnTo>
                  <a:lnTo>
                    <a:pt x="541" y="372"/>
                  </a:lnTo>
                  <a:lnTo>
                    <a:pt x="534" y="377"/>
                  </a:lnTo>
                  <a:lnTo>
                    <a:pt x="527" y="381"/>
                  </a:lnTo>
                  <a:lnTo>
                    <a:pt x="522" y="382"/>
                  </a:lnTo>
                  <a:lnTo>
                    <a:pt x="516" y="382"/>
                  </a:lnTo>
                  <a:lnTo>
                    <a:pt x="512" y="381"/>
                  </a:lnTo>
                  <a:lnTo>
                    <a:pt x="509" y="377"/>
                  </a:lnTo>
                  <a:lnTo>
                    <a:pt x="505" y="374"/>
                  </a:lnTo>
                  <a:lnTo>
                    <a:pt x="502" y="370"/>
                  </a:lnTo>
                  <a:lnTo>
                    <a:pt x="500" y="363"/>
                  </a:lnTo>
                  <a:lnTo>
                    <a:pt x="498" y="358"/>
                  </a:lnTo>
                  <a:lnTo>
                    <a:pt x="496" y="345"/>
                  </a:lnTo>
                  <a:lnTo>
                    <a:pt x="495" y="332"/>
                  </a:lnTo>
                  <a:lnTo>
                    <a:pt x="496" y="321"/>
                  </a:lnTo>
                  <a:lnTo>
                    <a:pt x="499" y="310"/>
                  </a:lnTo>
                  <a:lnTo>
                    <a:pt x="505" y="298"/>
                  </a:lnTo>
                  <a:lnTo>
                    <a:pt x="511" y="287"/>
                  </a:lnTo>
                  <a:lnTo>
                    <a:pt x="521" y="276"/>
                  </a:lnTo>
                  <a:lnTo>
                    <a:pt x="532" y="266"/>
                  </a:lnTo>
                  <a:lnTo>
                    <a:pt x="537" y="262"/>
                  </a:lnTo>
                  <a:lnTo>
                    <a:pt x="543" y="257"/>
                  </a:lnTo>
                  <a:lnTo>
                    <a:pt x="550" y="255"/>
                  </a:lnTo>
                  <a:lnTo>
                    <a:pt x="557" y="252"/>
                  </a:lnTo>
                  <a:lnTo>
                    <a:pt x="557" y="3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Tree>
    <p:extLst>
      <p:ext uri="{BB962C8B-B14F-4D97-AF65-F5344CB8AC3E}">
        <p14:creationId xmlns:p14="http://schemas.microsoft.com/office/powerpoint/2010/main" val="1742625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pPr marL="0" indent="0" algn="ctr">
              <a:buNone/>
            </a:pPr>
            <a:r>
              <a:rPr lang="ka-GE" b="1" u="sng" dirty="0" smtClean="0"/>
              <a:t>საშიში ნივთიერებების / ნარევების  </a:t>
            </a:r>
            <a:r>
              <a:rPr lang="ka-GE" b="1" u="sng" dirty="0"/>
              <a:t>ფიზიკური და ქიმიური თვისებების მიხედვით</a:t>
            </a:r>
          </a:p>
          <a:p>
            <a:pPr marL="0" indent="0" algn="ctr">
              <a:buNone/>
            </a:pPr>
            <a:endParaRPr lang="cs-CZ" b="1" u="sng" dirty="0"/>
          </a:p>
          <a:p>
            <a:pPr marL="0" indent="0">
              <a:buNone/>
            </a:pPr>
            <a:endParaRPr lang="cs-CZ" dirty="0" smtClean="0"/>
          </a:p>
          <a:p>
            <a:pPr>
              <a:buBlip>
                <a:blip r:embed="rId3"/>
              </a:buBlip>
            </a:pPr>
            <a:r>
              <a:rPr lang="cs-CZ" dirty="0" smtClean="0"/>
              <a:t>H-</a:t>
            </a:r>
            <a:r>
              <a:rPr lang="ka-GE" dirty="0" smtClean="0"/>
              <a:t>ფრაზები</a:t>
            </a:r>
            <a:r>
              <a:rPr lang="cs-CZ" dirty="0" smtClean="0"/>
              <a:t> </a:t>
            </a:r>
            <a:r>
              <a:rPr lang="ka-GE" dirty="0" smtClean="0"/>
              <a:t>იწყება</a:t>
            </a:r>
            <a:r>
              <a:rPr lang="cs-CZ" dirty="0" smtClean="0"/>
              <a:t> 2</a:t>
            </a:r>
            <a:r>
              <a:rPr lang="ka-GE" dirty="0" smtClean="0"/>
              <a:t>-ანით</a:t>
            </a:r>
            <a:r>
              <a:rPr lang="cs-CZ" dirty="0" smtClean="0"/>
              <a:t> (H200, H225, H290 atd.)</a:t>
            </a:r>
          </a:p>
          <a:p>
            <a:pPr>
              <a:buBlip>
                <a:blip r:embed="rId3"/>
              </a:buBlip>
            </a:pPr>
            <a:endParaRPr lang="cs-CZ" dirty="0"/>
          </a:p>
          <a:p>
            <a:pPr>
              <a:buBlip>
                <a:blip r:embed="rId3"/>
              </a:buBlip>
            </a:pPr>
            <a:r>
              <a:rPr lang="ka-GE" dirty="0" smtClean="0"/>
              <a:t>კლასიფიკაცია </a:t>
            </a:r>
            <a:r>
              <a:rPr lang="ka-GE" dirty="0"/>
              <a:t>დაფუძნებულია </a:t>
            </a:r>
            <a:r>
              <a:rPr lang="ka-GE" dirty="0" smtClean="0"/>
              <a:t>ფიზიკურ </a:t>
            </a:r>
            <a:r>
              <a:rPr lang="ka-GE" dirty="0"/>
              <a:t>და </a:t>
            </a:r>
            <a:r>
              <a:rPr lang="ka-GE" dirty="0" smtClean="0"/>
              <a:t>ქიმიურ თვისებებზე </a:t>
            </a:r>
            <a:r>
              <a:rPr lang="cs-CZ" dirty="0" smtClean="0"/>
              <a:t>(</a:t>
            </a:r>
            <a:r>
              <a:rPr lang="ka-GE" dirty="0" smtClean="0"/>
              <a:t>მყისი აალების ტემპერატურა</a:t>
            </a:r>
            <a:r>
              <a:rPr lang="cs-CZ" dirty="0" smtClean="0"/>
              <a:t>, </a:t>
            </a:r>
            <a:r>
              <a:rPr lang="ka-GE" dirty="0" smtClean="0"/>
              <a:t>დაჟანგვა და ა.შ.</a:t>
            </a:r>
            <a:r>
              <a:rPr lang="cs-CZ" dirty="0" smtClean="0"/>
              <a:t>)</a:t>
            </a:r>
            <a:endParaRPr lang="ka-GE" dirty="0" smtClean="0"/>
          </a:p>
          <a:p>
            <a:pPr>
              <a:buBlip>
                <a:blip r:embed="rId3"/>
              </a:buBlip>
            </a:pPr>
            <a:endParaRPr lang="ka-GE" dirty="0"/>
          </a:p>
          <a:p>
            <a:pPr>
              <a:buBlip>
                <a:blip r:embed="rId3"/>
              </a:buBlip>
            </a:pPr>
            <a:r>
              <a:rPr lang="ka-GE" dirty="0" smtClean="0"/>
              <a:t> </a:t>
            </a:r>
            <a:r>
              <a:rPr lang="ka-GE" dirty="0"/>
              <a:t>ტესტები ხორციელდება დადგენილი პროცედურების შესაბამისად (მაგ. </a:t>
            </a:r>
            <a:r>
              <a:rPr lang="cs-CZ" dirty="0"/>
              <a:t>OECD 1XX </a:t>
            </a:r>
            <a:r>
              <a:rPr lang="ka-GE" dirty="0"/>
              <a:t>მეთოდი, ევროკავშირის მეთოდი </a:t>
            </a:r>
            <a:r>
              <a:rPr lang="cs-CZ" dirty="0"/>
              <a:t>A...)</a:t>
            </a:r>
            <a:endParaRPr lang="ka-GE" dirty="0" smtClean="0"/>
          </a:p>
          <a:p>
            <a:pPr>
              <a:buBlip>
                <a:blip r:embed="rId3"/>
              </a:buBlip>
            </a:pPr>
            <a:endParaRPr lang="ka-GE" dirty="0" smtClean="0"/>
          </a:p>
          <a:p>
            <a:pPr marL="0" indent="0">
              <a:buNone/>
            </a:pPr>
            <a:endParaRPr lang="cs-CZ" dirty="0"/>
          </a:p>
        </p:txBody>
      </p:sp>
      <p:sp>
        <p:nvSpPr>
          <p:cNvPr id="5" name="Nadpis 1"/>
          <p:cNvSpPr>
            <a:spLocks noGrp="1"/>
          </p:cNvSpPr>
          <p:nvPr>
            <p:ph type="title"/>
          </p:nvPr>
        </p:nvSpPr>
        <p:spPr>
          <a:xfrm>
            <a:off x="457200" y="260648"/>
            <a:ext cx="8229600" cy="720080"/>
          </a:xfrm>
        </p:spPr>
        <p:txBody>
          <a:bodyPr/>
          <a:lstStyle/>
          <a:p>
            <a:pPr algn="ctr"/>
            <a:r>
              <a:rPr lang="ka-GE" dirty="0" smtClean="0"/>
              <a:t>კლასიფიკაცია</a:t>
            </a:r>
            <a:endParaRPr lang="cs-CZ" dirty="0"/>
          </a:p>
        </p:txBody>
      </p:sp>
    </p:spTree>
    <p:extLst>
      <p:ext uri="{BB962C8B-B14F-4D97-AF65-F5344CB8AC3E}">
        <p14:creationId xmlns:p14="http://schemas.microsoft.com/office/powerpoint/2010/main" val="2368431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648"/>
            <a:ext cx="8229600" cy="1271384"/>
          </a:xfrm>
        </p:spPr>
        <p:txBody>
          <a:bodyPr/>
          <a:lstStyle/>
          <a:p>
            <a:pPr algn="ctr"/>
            <a:r>
              <a:rPr lang="ka-GE" sz="2800" dirty="0"/>
              <a:t>საშიში </a:t>
            </a:r>
            <a:r>
              <a:rPr lang="ka-GE" sz="2800" dirty="0" smtClean="0"/>
              <a:t>ნივთიერებების </a:t>
            </a:r>
            <a:r>
              <a:rPr lang="ka-GE" sz="2800" dirty="0"/>
              <a:t>/ </a:t>
            </a:r>
            <a:r>
              <a:rPr lang="ka-GE" sz="2800" dirty="0" smtClean="0"/>
              <a:t>ნარევების  </a:t>
            </a:r>
            <a:r>
              <a:rPr lang="ka-GE" sz="2800" dirty="0"/>
              <a:t>ფიზიკური და ქიმიური თვისებების მიხედვით</a:t>
            </a:r>
            <a:br>
              <a:rPr lang="ka-GE" sz="2800" dirty="0"/>
            </a:br>
            <a:endParaRPr lang="cs-CZ" sz="2800" dirty="0"/>
          </a:p>
        </p:txBody>
      </p:sp>
      <p:sp>
        <p:nvSpPr>
          <p:cNvPr id="3" name="Zástupný symbol pro obsah 2"/>
          <p:cNvSpPr>
            <a:spLocks noGrp="1"/>
          </p:cNvSpPr>
          <p:nvPr>
            <p:ph idx="1"/>
          </p:nvPr>
        </p:nvSpPr>
        <p:spPr>
          <a:xfrm>
            <a:off x="458352" y="1196752"/>
            <a:ext cx="8229600" cy="5184576"/>
          </a:xfrm>
        </p:spPr>
        <p:txBody>
          <a:bodyPr>
            <a:normAutofit/>
          </a:bodyPr>
          <a:lstStyle/>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4277721463"/>
              </p:ext>
            </p:extLst>
          </p:nvPr>
        </p:nvGraphicFramePr>
        <p:xfrm>
          <a:off x="410368" y="1552438"/>
          <a:ext cx="4162784" cy="4762520"/>
        </p:xfrm>
        <a:graphic>
          <a:graphicData uri="http://schemas.openxmlformats.org/drawingml/2006/table">
            <a:tbl>
              <a:tblPr firstRow="1" bandRow="1">
                <a:tableStyleId>{5940675A-B579-460E-94D1-54222C63F5DA}</a:tableStyleId>
              </a:tblPr>
              <a:tblGrid>
                <a:gridCol w="4162784"/>
              </a:tblGrid>
              <a:tr h="434360">
                <a:tc>
                  <a:txBody>
                    <a:body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200" b="1" dirty="0" smtClean="0">
                          <a:solidFill>
                            <a:srgbClr val="0070C0"/>
                          </a:solidFill>
                        </a:rPr>
                        <a:t>ფეთქებადი ნივთიერებები</a:t>
                      </a:r>
                      <a:endParaRPr lang="cs-CZ" sz="2200" b="1" dirty="0" smtClean="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buFontTx/>
                        <a:buBlip>
                          <a:blip r:embed="rId3"/>
                        </a:buBlip>
                      </a:pPr>
                      <a:r>
                        <a:rPr lang="ka-GE" sz="2200" b="1" dirty="0" smtClean="0">
                          <a:solidFill>
                            <a:srgbClr val="0070C0"/>
                          </a:solidFill>
                        </a:rPr>
                        <a:t>წვადი აირები (ქიმიურად არასტაბილური აირების ჩათვლით)</a:t>
                      </a:r>
                      <a:endParaRPr lang="cs-CZ" sz="2200" b="1"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buFontTx/>
                        <a:buBlip>
                          <a:blip r:embed="rId3"/>
                        </a:buBlip>
                      </a:pPr>
                      <a:r>
                        <a:rPr lang="ka-GE" sz="2200" b="1" i="0" u="none" strike="noStrike" kern="1200" baseline="0" dirty="0" smtClean="0">
                          <a:solidFill>
                            <a:srgbClr val="0070C0"/>
                          </a:solidFill>
                          <a:latin typeface="+mn-lt"/>
                          <a:ea typeface="+mn-ea"/>
                          <a:cs typeface="+mn-cs"/>
                        </a:rPr>
                        <a:t>აეროზოლები</a:t>
                      </a:r>
                      <a:endParaRPr lang="cs-CZ" sz="2200" b="1"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buFontTx/>
                        <a:buBlip>
                          <a:blip r:embed="rId3"/>
                        </a:buBlip>
                      </a:pPr>
                      <a:r>
                        <a:rPr lang="ka-GE" sz="2200" b="1" i="0" u="none" strike="noStrike" kern="1200" baseline="0" dirty="0" smtClean="0">
                          <a:solidFill>
                            <a:srgbClr val="0070C0"/>
                          </a:solidFill>
                          <a:latin typeface="+mn-lt"/>
                          <a:ea typeface="+mn-ea"/>
                          <a:cs typeface="+mn-cs"/>
                        </a:rPr>
                        <a:t>აირები დამჟანგავი თვისებებით</a:t>
                      </a:r>
                      <a:endParaRPr lang="cs-CZ" sz="2200"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buFontTx/>
                        <a:buBlip>
                          <a:blip r:embed="rId3"/>
                        </a:buBlip>
                      </a:pPr>
                      <a:r>
                        <a:rPr lang="ka-GE" sz="2200" b="1" i="0" u="none" strike="noStrike" kern="1200" baseline="0" dirty="0" smtClean="0">
                          <a:solidFill>
                            <a:srgbClr val="0070C0"/>
                          </a:solidFill>
                          <a:latin typeface="+mn-lt"/>
                          <a:ea typeface="+mn-ea"/>
                          <a:cs typeface="+mn-cs"/>
                        </a:rPr>
                        <a:t>აირები წნევის ქვეშ </a:t>
                      </a:r>
                      <a:endParaRPr lang="cs-CZ" sz="2200"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buFontTx/>
                        <a:buBlip>
                          <a:blip r:embed="rId3"/>
                        </a:buBlip>
                      </a:pPr>
                      <a:r>
                        <a:rPr lang="ka-GE" sz="2200" b="1" dirty="0" smtClean="0">
                          <a:solidFill>
                            <a:srgbClr val="0070C0"/>
                          </a:solidFill>
                        </a:rPr>
                        <a:t>წვადი სითხეები</a:t>
                      </a:r>
                      <a:endParaRPr lang="cs-CZ" sz="2200" b="1"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buFontTx/>
                        <a:buBlip>
                          <a:blip r:embed="rId3"/>
                        </a:buBlip>
                      </a:pPr>
                      <a:r>
                        <a:rPr lang="ka-GE" sz="2200" b="1" i="0" u="none" strike="noStrike" kern="1200" baseline="0" dirty="0" smtClean="0">
                          <a:solidFill>
                            <a:srgbClr val="0070C0"/>
                          </a:solidFill>
                          <a:latin typeface="+mn-lt"/>
                          <a:ea typeface="+mn-ea"/>
                          <a:cs typeface="+mn-cs"/>
                        </a:rPr>
                        <a:t>წვადი მყარი ნივთ.</a:t>
                      </a:r>
                      <a:endParaRPr lang="cs-CZ" sz="2200"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buFontTx/>
                        <a:buBlip>
                          <a:blip r:embed="rId3"/>
                        </a:buBlip>
                      </a:pPr>
                      <a:r>
                        <a:rPr lang="ka-GE" sz="2200" b="1" dirty="0" smtClean="0">
                          <a:solidFill>
                            <a:srgbClr val="0070C0"/>
                          </a:solidFill>
                        </a:rPr>
                        <a:t>თვითრეაქტიული</a:t>
                      </a:r>
                      <a:r>
                        <a:rPr lang="ka-GE" sz="2200" b="1" baseline="0" dirty="0" smtClean="0">
                          <a:solidFill>
                            <a:srgbClr val="0070C0"/>
                          </a:solidFill>
                        </a:rPr>
                        <a:t> ნივთიერებები და ნარევები</a:t>
                      </a:r>
                      <a:endParaRPr lang="cs-CZ" sz="2200" b="1" dirty="0">
                        <a:solidFill>
                          <a:srgbClr val="0070C0"/>
                        </a:solidFill>
                      </a:endParaRPr>
                    </a:p>
                  </a:txBody>
                  <a:tcPr>
                    <a:lnL w="12700" cmpd="sng">
                      <a:noFill/>
                    </a:lnL>
                    <a:lnR w="12700" cmpd="sng">
                      <a:noFill/>
                    </a:lnR>
                    <a:lnT w="12700" cmpd="sng">
                      <a:noFill/>
                    </a:lnT>
                    <a:lnB w="12700" cmpd="sng">
                      <a:noFill/>
                    </a:lnB>
                  </a:tcP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291959773"/>
              </p:ext>
            </p:extLst>
          </p:nvPr>
        </p:nvGraphicFramePr>
        <p:xfrm>
          <a:off x="4621136" y="1369700"/>
          <a:ext cx="4176464" cy="5173960"/>
        </p:xfrm>
        <a:graphic>
          <a:graphicData uri="http://schemas.openxmlformats.org/drawingml/2006/table">
            <a:tbl>
              <a:tblPr firstRow="1" bandRow="1">
                <a:tableStyleId>{5940675A-B579-460E-94D1-54222C63F5DA}</a:tableStyleId>
              </a:tblPr>
              <a:tblGrid>
                <a:gridCol w="4176464"/>
              </a:tblGrid>
              <a:tr h="0">
                <a:tc>
                  <a:txBody>
                    <a:bodyPr/>
                    <a:lstStyle/>
                    <a:p>
                      <a:pPr marL="342900" lvl="0" indent="-342900" algn="l">
                        <a:buFontTx/>
                        <a:buBlip>
                          <a:blip r:embed="rId3"/>
                        </a:buBlip>
                      </a:pPr>
                      <a:r>
                        <a:rPr lang="ka-GE" sz="2200" b="1" i="0" u="none" strike="noStrike" kern="1200" baseline="0" dirty="0" smtClean="0">
                          <a:solidFill>
                            <a:srgbClr val="0070C0"/>
                          </a:solidFill>
                          <a:latin typeface="+mn-lt"/>
                          <a:ea typeface="+mn-ea"/>
                          <a:cs typeface="+mn-cs"/>
                        </a:rPr>
                        <a:t>თვითაალებადი სითხეები</a:t>
                      </a:r>
                      <a:r>
                        <a:rPr lang="cs-CZ" sz="2200" b="1" i="0" u="none" strike="noStrike" kern="1200" baseline="0" dirty="0" smtClean="0">
                          <a:solidFill>
                            <a:srgbClr val="0070C0"/>
                          </a:solidFill>
                          <a:latin typeface="+mn-lt"/>
                          <a:ea typeface="+mn-ea"/>
                          <a:cs typeface="+mn-cs"/>
                        </a:rPr>
                        <a:t> </a:t>
                      </a:r>
                      <a:endParaRPr lang="cs-CZ" sz="2200"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lgn="l">
                        <a:buFontTx/>
                        <a:buBlip>
                          <a:blip r:embed="rId3"/>
                        </a:buBlip>
                      </a:pPr>
                      <a:r>
                        <a:rPr lang="ka-GE" sz="2200" b="1" i="0" u="none" strike="noStrike" kern="1200" baseline="0" dirty="0" smtClean="0">
                          <a:solidFill>
                            <a:srgbClr val="0070C0"/>
                          </a:solidFill>
                          <a:latin typeface="+mn-lt"/>
                          <a:ea typeface="+mn-ea"/>
                          <a:cs typeface="+mn-cs"/>
                        </a:rPr>
                        <a:t>თვითაალებადი მყარი ნივთ.</a:t>
                      </a:r>
                      <a:r>
                        <a:rPr lang="cs-CZ" sz="2200" b="1" i="0" u="none" strike="noStrike" kern="1200" baseline="0" dirty="0" smtClean="0">
                          <a:solidFill>
                            <a:srgbClr val="0070C0"/>
                          </a:solidFill>
                          <a:latin typeface="+mn-lt"/>
                          <a:ea typeface="+mn-ea"/>
                          <a:cs typeface="+mn-cs"/>
                        </a:rPr>
                        <a:t> </a:t>
                      </a:r>
                      <a:endParaRPr lang="cs-CZ" sz="2200"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lgn="l">
                        <a:buFontTx/>
                        <a:buBlip>
                          <a:blip r:embed="rId3"/>
                        </a:buBlip>
                      </a:pPr>
                      <a:r>
                        <a:rPr lang="ka-GE" sz="2200" b="1" i="0" u="none" strike="noStrike" kern="1200" baseline="0" dirty="0" smtClean="0">
                          <a:solidFill>
                            <a:srgbClr val="0070C0"/>
                          </a:solidFill>
                          <a:latin typeface="+mn-lt"/>
                          <a:ea typeface="+mn-ea"/>
                          <a:cs typeface="+mn-cs"/>
                        </a:rPr>
                        <a:t>თვითგათბობადი ნივთ. და ნარევები</a:t>
                      </a:r>
                      <a:r>
                        <a:rPr lang="cs-CZ" sz="2200" b="1" i="0" u="none" strike="noStrike" kern="1200" baseline="0" dirty="0" smtClean="0">
                          <a:solidFill>
                            <a:srgbClr val="0070C0"/>
                          </a:solidFill>
                          <a:latin typeface="+mn-lt"/>
                          <a:ea typeface="+mn-ea"/>
                          <a:cs typeface="+mn-cs"/>
                        </a:rPr>
                        <a:t> </a:t>
                      </a:r>
                      <a:endParaRPr lang="cs-CZ" sz="2200"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lgn="l">
                        <a:buFontTx/>
                        <a:buBlip>
                          <a:blip r:embed="rId3"/>
                        </a:buBlip>
                      </a:pPr>
                      <a:r>
                        <a:rPr lang="ka-GE" sz="2200" b="1" i="0" u="none" strike="noStrike" kern="1200" baseline="0" dirty="0" smtClean="0">
                          <a:solidFill>
                            <a:srgbClr val="0070C0"/>
                          </a:solidFill>
                          <a:latin typeface="+mn-lt"/>
                          <a:ea typeface="+mn-ea"/>
                          <a:cs typeface="+mn-cs"/>
                        </a:rPr>
                        <a:t>ნივთ. და ნარევები - წყალთან შეხებისას წვად აირებს გამოყოფენ</a:t>
                      </a:r>
                    </a:p>
                  </a:txBody>
                  <a:tcPr>
                    <a:lnL w="12700" cmpd="sng">
                      <a:noFill/>
                    </a:lnL>
                    <a:lnR w="12700" cmpd="sng">
                      <a:noFill/>
                    </a:lnR>
                    <a:lnT w="12700" cmpd="sng">
                      <a:noFill/>
                    </a:lnT>
                    <a:lnB w="12700" cmpd="sng">
                      <a:noFill/>
                    </a:lnB>
                  </a:tcPr>
                </a:tc>
              </a:tr>
              <a:tr h="0">
                <a:tc>
                  <a:txBody>
                    <a:bodyPr/>
                    <a:lstStyle/>
                    <a:p>
                      <a:pPr marL="342900" indent="-342900" algn="l">
                        <a:buFontTx/>
                        <a:buBlip>
                          <a:blip r:embed="rId3"/>
                        </a:buBlip>
                      </a:pPr>
                      <a:r>
                        <a:rPr lang="ka-GE" sz="2200" b="1" i="0" u="none" strike="noStrike" kern="1200" baseline="0" dirty="0" smtClean="0">
                          <a:solidFill>
                            <a:srgbClr val="0070C0"/>
                          </a:solidFill>
                          <a:latin typeface="+mn-lt"/>
                          <a:ea typeface="+mn-ea"/>
                          <a:cs typeface="+mn-cs"/>
                        </a:rPr>
                        <a:t>დამჟანგავი სითხეები</a:t>
                      </a:r>
                      <a:r>
                        <a:rPr lang="cs-CZ" sz="2200" b="1" i="0" u="none" strike="noStrike" kern="1200" baseline="0" dirty="0" smtClean="0">
                          <a:solidFill>
                            <a:srgbClr val="0070C0"/>
                          </a:solidFill>
                          <a:latin typeface="+mn-lt"/>
                          <a:ea typeface="+mn-ea"/>
                          <a:cs typeface="+mn-cs"/>
                        </a:rPr>
                        <a:t> </a:t>
                      </a:r>
                      <a:endParaRPr lang="cs-CZ" sz="2200" dirty="0">
                        <a:solidFill>
                          <a:srgbClr val="0070C0"/>
                        </a:solidFill>
                      </a:endParaRPr>
                    </a:p>
                  </a:txBody>
                  <a:tcPr>
                    <a:lnL w="12700" cmpd="sng">
                      <a:noFill/>
                    </a:lnL>
                    <a:lnR w="12700" cmpd="sng">
                      <a:noFill/>
                    </a:lnR>
                    <a:lnT w="12700" cmpd="sng">
                      <a:noFill/>
                    </a:lnT>
                    <a:lnB w="12700" cmpd="sng">
                      <a:noFill/>
                    </a:lnB>
                  </a:tcPr>
                </a:tc>
              </a:tr>
              <a:tr h="510520">
                <a:tc>
                  <a:txBody>
                    <a:bodyPr/>
                    <a:lstStyle/>
                    <a:p>
                      <a:pPr marL="342900" indent="-342900" algn="l">
                        <a:buFontTx/>
                        <a:buBlip>
                          <a:blip r:embed="rId3"/>
                        </a:buBlip>
                      </a:pPr>
                      <a:r>
                        <a:rPr lang="ka-GE" sz="2200" b="1" i="0" u="none" strike="noStrike" kern="1200" baseline="0" dirty="0" smtClean="0">
                          <a:solidFill>
                            <a:srgbClr val="0070C0"/>
                          </a:solidFill>
                          <a:latin typeface="+mn-lt"/>
                          <a:ea typeface="+mn-ea"/>
                          <a:cs typeface="+mn-cs"/>
                        </a:rPr>
                        <a:t>დამჟანგავი მყარი ნივთ.</a:t>
                      </a:r>
                      <a:r>
                        <a:rPr lang="cs-CZ" sz="2200" b="1" i="0" u="none" strike="noStrike" kern="1200" baseline="0" dirty="0" smtClean="0">
                          <a:solidFill>
                            <a:srgbClr val="0070C0"/>
                          </a:solidFill>
                          <a:latin typeface="+mn-lt"/>
                          <a:ea typeface="+mn-ea"/>
                          <a:cs typeface="+mn-cs"/>
                        </a:rPr>
                        <a:t> </a:t>
                      </a:r>
                      <a:endParaRPr lang="cs-CZ" sz="2200"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lgn="l">
                        <a:buFontTx/>
                        <a:buBlip>
                          <a:blip r:embed="rId3"/>
                        </a:buBlip>
                      </a:pPr>
                      <a:r>
                        <a:rPr lang="ka-GE" sz="2200" b="1" i="0" u="none" strike="noStrike" kern="1200" baseline="0" dirty="0" smtClean="0">
                          <a:solidFill>
                            <a:srgbClr val="0070C0"/>
                          </a:solidFill>
                          <a:latin typeface="+mn-lt"/>
                          <a:ea typeface="+mn-ea"/>
                          <a:cs typeface="+mn-cs"/>
                        </a:rPr>
                        <a:t>ორგანული პეროქსიდები</a:t>
                      </a:r>
                      <a:r>
                        <a:rPr lang="cs-CZ" sz="2200" b="1" i="0" u="none" strike="noStrike" kern="1200" baseline="0" dirty="0" smtClean="0">
                          <a:solidFill>
                            <a:srgbClr val="0070C0"/>
                          </a:solidFill>
                          <a:latin typeface="+mn-lt"/>
                          <a:ea typeface="+mn-ea"/>
                          <a:cs typeface="+mn-cs"/>
                        </a:rPr>
                        <a:t> </a:t>
                      </a:r>
                      <a:endParaRPr lang="cs-CZ" sz="2200" dirty="0">
                        <a:solidFill>
                          <a:srgbClr val="0070C0"/>
                        </a:solidFill>
                      </a:endParaRPr>
                    </a:p>
                  </a:txBody>
                  <a:tcPr>
                    <a:lnL w="12700" cmpd="sng">
                      <a:noFill/>
                    </a:lnL>
                    <a:lnR w="12700" cmpd="sng">
                      <a:noFill/>
                    </a:lnR>
                    <a:lnT w="12700" cmpd="sng">
                      <a:noFill/>
                    </a:lnT>
                    <a:lnB w="12700" cmpd="sng">
                      <a:noFill/>
                    </a:lnB>
                  </a:tcPr>
                </a:tc>
              </a:tr>
              <a:tr h="0">
                <a:tc>
                  <a:txBody>
                    <a:bodyPr/>
                    <a:lstStyle/>
                    <a:p>
                      <a:pPr marL="342900" indent="-342900" algn="l">
                        <a:buFontTx/>
                        <a:buBlip>
                          <a:blip r:embed="rId3"/>
                        </a:buBlip>
                      </a:pPr>
                      <a:r>
                        <a:rPr lang="ka-GE" sz="2200" b="1" i="0" u="none" strike="noStrike" kern="1200" baseline="0" dirty="0" smtClean="0">
                          <a:solidFill>
                            <a:srgbClr val="0070C0"/>
                          </a:solidFill>
                          <a:latin typeface="+mn-lt"/>
                          <a:ea typeface="+mn-ea"/>
                          <a:cs typeface="+mn-cs"/>
                        </a:rPr>
                        <a:t>მეტალების კოროზიის გამომწვევი ნივთიერებები და ნარევები</a:t>
                      </a:r>
                      <a:endParaRPr lang="cs-CZ" sz="2200" dirty="0">
                        <a:solidFill>
                          <a:srgbClr val="0070C0"/>
                        </a:solidFill>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124357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ctr">
              <a:buSzPct val="150000"/>
              <a:buNone/>
            </a:pPr>
            <a:r>
              <a:rPr lang="ka-GE" b="1" u="sng" dirty="0" smtClean="0">
                <a:solidFill>
                  <a:schemeClr val="tx1"/>
                </a:solidFill>
              </a:rPr>
              <a:t>ჯანმრთელობისთვის </a:t>
            </a:r>
            <a:r>
              <a:rPr lang="ka-GE" b="1" u="sng" dirty="0">
                <a:solidFill>
                  <a:schemeClr val="tx1"/>
                </a:solidFill>
              </a:rPr>
              <a:t>საშიში ნივთიერებები / ნარევები</a:t>
            </a:r>
          </a:p>
          <a:p>
            <a:pPr marL="0" indent="0">
              <a:buSzPct val="150000"/>
              <a:buNone/>
            </a:pPr>
            <a:endParaRPr lang="cs-CZ" b="1" dirty="0">
              <a:solidFill>
                <a:schemeClr val="tx1"/>
              </a:solidFill>
            </a:endParaRPr>
          </a:p>
          <a:p>
            <a:pPr>
              <a:buSzPct val="150000"/>
              <a:buBlip>
                <a:blip r:embed="rId3"/>
              </a:buBlip>
            </a:pPr>
            <a:r>
              <a:rPr lang="cs-CZ" dirty="0" smtClean="0">
                <a:solidFill>
                  <a:schemeClr val="tx1"/>
                </a:solidFill>
              </a:rPr>
              <a:t>H-</a:t>
            </a:r>
            <a:r>
              <a:rPr lang="ka-GE" dirty="0" smtClean="0">
                <a:solidFill>
                  <a:schemeClr val="tx1"/>
                </a:solidFill>
              </a:rPr>
              <a:t>ფრაზები იწყება</a:t>
            </a:r>
            <a:r>
              <a:rPr lang="cs-CZ" dirty="0" smtClean="0">
                <a:solidFill>
                  <a:schemeClr val="tx1"/>
                </a:solidFill>
              </a:rPr>
              <a:t> 3</a:t>
            </a:r>
            <a:r>
              <a:rPr lang="ka-GE" dirty="0" smtClean="0">
                <a:solidFill>
                  <a:schemeClr val="tx1"/>
                </a:solidFill>
              </a:rPr>
              <a:t>-იანით</a:t>
            </a:r>
            <a:r>
              <a:rPr lang="cs-CZ" dirty="0" smtClean="0">
                <a:solidFill>
                  <a:schemeClr val="tx1"/>
                </a:solidFill>
              </a:rPr>
              <a:t> </a:t>
            </a:r>
            <a:r>
              <a:rPr lang="cs-CZ" dirty="0">
                <a:solidFill>
                  <a:schemeClr val="tx1"/>
                </a:solidFill>
              </a:rPr>
              <a:t>(H300, H314, H360 </a:t>
            </a:r>
            <a:r>
              <a:rPr lang="ka-GE" dirty="0" smtClean="0">
                <a:solidFill>
                  <a:schemeClr val="tx1"/>
                </a:solidFill>
              </a:rPr>
              <a:t>და ა.შ.</a:t>
            </a:r>
            <a:r>
              <a:rPr lang="cs-CZ" dirty="0" smtClean="0">
                <a:solidFill>
                  <a:schemeClr val="tx1"/>
                </a:solidFill>
              </a:rPr>
              <a:t>)</a:t>
            </a:r>
          </a:p>
          <a:p>
            <a:pPr>
              <a:buSzPct val="150000"/>
              <a:buBlip>
                <a:blip r:embed="rId3"/>
              </a:buBlip>
            </a:pPr>
            <a:endParaRPr lang="cs-CZ" dirty="0">
              <a:solidFill>
                <a:schemeClr val="tx1"/>
              </a:solidFill>
            </a:endParaRPr>
          </a:p>
          <a:p>
            <a:pPr>
              <a:buSzPct val="150000"/>
              <a:buBlip>
                <a:blip r:embed="rId3"/>
              </a:buBlip>
            </a:pPr>
            <a:r>
              <a:rPr lang="ka-GE" dirty="0" smtClean="0">
                <a:solidFill>
                  <a:schemeClr val="tx1"/>
                </a:solidFill>
              </a:rPr>
              <a:t>შეისწავლის </a:t>
            </a:r>
            <a:r>
              <a:rPr lang="ka-GE" dirty="0">
                <a:solidFill>
                  <a:schemeClr val="tx1"/>
                </a:solidFill>
              </a:rPr>
              <a:t>ნარევების </a:t>
            </a:r>
            <a:r>
              <a:rPr lang="ka-GE" dirty="0" smtClean="0">
                <a:solidFill>
                  <a:schemeClr val="tx1"/>
                </a:solidFill>
              </a:rPr>
              <a:t>თვისებებს, რომლებიც უარყოფით ზემოქმედებას ახდენენ ჯანმრთელობაზე  </a:t>
            </a:r>
            <a:r>
              <a:rPr lang="ka-GE" dirty="0">
                <a:solidFill>
                  <a:schemeClr val="tx1"/>
                </a:solidFill>
              </a:rPr>
              <a:t>(ტოქსიკურობა, </a:t>
            </a:r>
            <a:r>
              <a:rPr lang="ka-GE" dirty="0" smtClean="0">
                <a:solidFill>
                  <a:schemeClr val="tx1"/>
                </a:solidFill>
              </a:rPr>
              <a:t>კაუსტიკურობა </a:t>
            </a:r>
            <a:r>
              <a:rPr lang="ka-GE" dirty="0">
                <a:solidFill>
                  <a:schemeClr val="tx1"/>
                </a:solidFill>
              </a:rPr>
              <a:t>და ა.შ.).</a:t>
            </a:r>
            <a:endParaRPr lang="cs-CZ" dirty="0" smtClean="0">
              <a:solidFill>
                <a:schemeClr val="tx1"/>
              </a:solidFill>
            </a:endParaRPr>
          </a:p>
          <a:p>
            <a:pPr>
              <a:buSzPct val="150000"/>
              <a:buBlip>
                <a:blip r:embed="rId3"/>
              </a:buBlip>
            </a:pPr>
            <a:endParaRPr lang="cs-CZ" dirty="0">
              <a:solidFill>
                <a:schemeClr val="tx1"/>
              </a:solidFill>
            </a:endParaRPr>
          </a:p>
          <a:p>
            <a:pPr>
              <a:buSzPct val="150000"/>
              <a:buBlip>
                <a:blip r:embed="rId3"/>
              </a:buBlip>
            </a:pPr>
            <a:r>
              <a:rPr lang="ka-GE" dirty="0" smtClean="0">
                <a:solidFill>
                  <a:schemeClr val="tx1"/>
                </a:solidFill>
              </a:rPr>
              <a:t>საბოლოო კლასიფიკაცია </a:t>
            </a:r>
            <a:r>
              <a:rPr lang="ka-GE" dirty="0">
                <a:solidFill>
                  <a:schemeClr val="tx1"/>
                </a:solidFill>
              </a:rPr>
              <a:t>ეფუძნება ტესტებს (მაგ. </a:t>
            </a:r>
            <a:r>
              <a:rPr lang="cs-CZ" dirty="0">
                <a:solidFill>
                  <a:schemeClr val="tx1"/>
                </a:solidFill>
              </a:rPr>
              <a:t>OECD 4XX, </a:t>
            </a:r>
            <a:r>
              <a:rPr lang="ka-GE" dirty="0" smtClean="0">
                <a:solidFill>
                  <a:schemeClr val="tx1"/>
                </a:solidFill>
              </a:rPr>
              <a:t>ევროკავშირის</a:t>
            </a:r>
            <a:r>
              <a:rPr lang="cs-CZ" dirty="0" smtClean="0">
                <a:solidFill>
                  <a:schemeClr val="tx1"/>
                </a:solidFill>
              </a:rPr>
              <a:t> </a:t>
            </a:r>
            <a:r>
              <a:rPr lang="cs-CZ" dirty="0">
                <a:solidFill>
                  <a:schemeClr val="tx1"/>
                </a:solidFill>
              </a:rPr>
              <a:t>B </a:t>
            </a:r>
            <a:r>
              <a:rPr lang="ka-GE" dirty="0">
                <a:solidFill>
                  <a:schemeClr val="tx1"/>
                </a:solidFill>
              </a:rPr>
              <a:t>მეთოდები), ზოგიერთი </a:t>
            </a:r>
            <a:r>
              <a:rPr lang="ka-GE" dirty="0" smtClean="0">
                <a:solidFill>
                  <a:schemeClr val="tx1"/>
                </a:solidFill>
              </a:rPr>
              <a:t>თვისებების გამოსავლენად - დამატებით მეთოდებს, კონცენტრაციის ზოგად </a:t>
            </a:r>
            <a:r>
              <a:rPr lang="ka-GE" dirty="0">
                <a:solidFill>
                  <a:schemeClr val="tx1"/>
                </a:solidFill>
              </a:rPr>
              <a:t>ან </a:t>
            </a:r>
            <a:r>
              <a:rPr lang="ka-GE" dirty="0" smtClean="0">
                <a:solidFill>
                  <a:schemeClr val="tx1"/>
                </a:solidFill>
              </a:rPr>
              <a:t>კონკრეტულ ლიმიტებს...</a:t>
            </a:r>
            <a:endParaRPr lang="cs-CZ" dirty="0">
              <a:solidFill>
                <a:schemeClr val="tx1"/>
              </a:solidFill>
            </a:endParaRPr>
          </a:p>
          <a:p>
            <a:pPr marL="0" indent="0">
              <a:buNone/>
            </a:pPr>
            <a:endParaRPr lang="cs-CZ" dirty="0"/>
          </a:p>
        </p:txBody>
      </p:sp>
      <p:sp>
        <p:nvSpPr>
          <p:cNvPr id="5" name="Nadpis 1"/>
          <p:cNvSpPr>
            <a:spLocks noGrp="1"/>
          </p:cNvSpPr>
          <p:nvPr>
            <p:ph type="title"/>
          </p:nvPr>
        </p:nvSpPr>
        <p:spPr>
          <a:xfrm>
            <a:off x="457200" y="260648"/>
            <a:ext cx="8229600" cy="720080"/>
          </a:xfrm>
        </p:spPr>
        <p:txBody>
          <a:bodyPr/>
          <a:lstStyle/>
          <a:p>
            <a:pPr algn="ctr"/>
            <a:r>
              <a:rPr lang="ka-GE" dirty="0"/>
              <a:t>კლასიფიკაცია</a:t>
            </a:r>
            <a:endParaRPr lang="cs-CZ" dirty="0"/>
          </a:p>
        </p:txBody>
      </p:sp>
    </p:spTree>
    <p:extLst>
      <p:ext uri="{BB962C8B-B14F-4D97-AF65-F5344CB8AC3E}">
        <p14:creationId xmlns:p14="http://schemas.microsoft.com/office/powerpoint/2010/main" val="2414590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lstStyle/>
          <a:p>
            <a:r>
              <a:rPr lang="ka-GE" sz="2800" dirty="0"/>
              <a:t>ჯანმრთელობისთვის საშიში ნივთიერებები / ნარევები</a:t>
            </a:r>
            <a:br>
              <a:rPr lang="ka-GE" sz="2800" dirty="0"/>
            </a:br>
            <a:endParaRPr lang="cs-CZ" sz="2800" dirty="0"/>
          </a:p>
        </p:txBody>
      </p:sp>
      <p:sp>
        <p:nvSpPr>
          <p:cNvPr id="3" name="Zástupný symbol pro obsah 2"/>
          <p:cNvSpPr>
            <a:spLocks noGrp="1"/>
          </p:cNvSpPr>
          <p:nvPr>
            <p:ph idx="1"/>
          </p:nvPr>
        </p:nvSpPr>
        <p:spPr>
          <a:xfrm>
            <a:off x="457200" y="1124744"/>
            <a:ext cx="8229600" cy="5184576"/>
          </a:xfrm>
        </p:spPr>
        <p:txBody>
          <a:bodyPr>
            <a:normAutofit/>
          </a:bodyPr>
          <a:lstStyle/>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019336634"/>
              </p:ext>
            </p:extLst>
          </p:nvPr>
        </p:nvGraphicFramePr>
        <p:xfrm>
          <a:off x="457200" y="1268760"/>
          <a:ext cx="8358672" cy="5724872"/>
        </p:xfrm>
        <a:graphic>
          <a:graphicData uri="http://schemas.openxmlformats.org/drawingml/2006/table">
            <a:tbl>
              <a:tblPr firstRow="1" bandRow="1">
                <a:tableStyleId>{5940675A-B579-460E-94D1-54222C63F5DA}</a:tableStyleId>
              </a:tblPr>
              <a:tblGrid>
                <a:gridCol w="8358672"/>
              </a:tblGrid>
              <a:tr h="5724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800" b="0" i="0" u="none" strike="noStrike" kern="1200" baseline="0" dirty="0" smtClean="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მწვავე ტოქსიკურობა</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კანის გაღიზიანებადობა/დამწვრობა</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თვალის სერიოზული დაზიანება / თვალის გაღიზიანება</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დამწვრობა</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რესპირატორული ორგანოების ან კანის სენსიბილიზაცია (მგრძნობელობის გაზრდა)</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მუტაგენურობა ჩანასახის უჯრედებში</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კარცენოგენურობა</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ტოქსიკურობა რეპროდუქციისათვის</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ტოქსიკურობა კონკრეტული ორგანოებისთვის - ერთჯერადი ექსპოზიცია</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ტოქსიკურობა კონკრეტული ორგანოებისთვის  - განმეორებითი ექსპოზიცია</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lang="ka-GE" sz="2000" b="0" i="0" u="none" strike="noStrike" kern="1200" baseline="0" dirty="0" smtClean="0">
                          <a:solidFill>
                            <a:schemeClr val="tx1"/>
                          </a:solidFill>
                          <a:latin typeface="+mn-lt"/>
                          <a:ea typeface="+mn-ea"/>
                          <a:cs typeface="+mn-cs"/>
                        </a:rPr>
                        <a:t>საშიშროება ჩასუნთქვის დროს</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lang="cs-CZ" sz="2400" b="0" i="0" u="none" strike="noStrike" kern="1200" baseline="0" dirty="0" smtClean="0">
                        <a:solidFill>
                          <a:schemeClr val="tx1"/>
                        </a:solidFill>
                        <a:latin typeface="+mn-lt"/>
                        <a:ea typeface="+mn-ea"/>
                        <a:cs typeface="+mn-cs"/>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424795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ctr">
              <a:buSzPct val="150000"/>
              <a:buNone/>
            </a:pPr>
            <a:r>
              <a:rPr lang="ka-GE" b="1" u="sng" dirty="0">
                <a:solidFill>
                  <a:srgbClr val="00B050"/>
                </a:solidFill>
              </a:rPr>
              <a:t>გარემოსთვის საშიში ნივთიერებები / ნარევები</a:t>
            </a:r>
          </a:p>
          <a:p>
            <a:pPr marL="0" indent="0" algn="ctr">
              <a:buSzPct val="150000"/>
              <a:buNone/>
            </a:pPr>
            <a:endParaRPr lang="cs-CZ" b="1" dirty="0">
              <a:solidFill>
                <a:srgbClr val="00B050"/>
              </a:solidFill>
            </a:endParaRPr>
          </a:p>
          <a:p>
            <a:pPr>
              <a:buSzPct val="150000"/>
              <a:buBlip>
                <a:blip r:embed="rId3"/>
              </a:buBlip>
            </a:pPr>
            <a:r>
              <a:rPr lang="cs-CZ" dirty="0" smtClean="0">
                <a:solidFill>
                  <a:srgbClr val="00B050"/>
                </a:solidFill>
              </a:rPr>
              <a:t> H</a:t>
            </a:r>
            <a:r>
              <a:rPr lang="ka-GE" dirty="0" smtClean="0">
                <a:solidFill>
                  <a:srgbClr val="00B050"/>
                </a:solidFill>
              </a:rPr>
              <a:t> </a:t>
            </a:r>
            <a:r>
              <a:rPr lang="cs-CZ" dirty="0" smtClean="0">
                <a:solidFill>
                  <a:srgbClr val="00B050"/>
                </a:solidFill>
              </a:rPr>
              <a:t>-</a:t>
            </a:r>
            <a:r>
              <a:rPr lang="ka-GE" dirty="0" smtClean="0">
                <a:solidFill>
                  <a:srgbClr val="00B050"/>
                </a:solidFill>
              </a:rPr>
              <a:t> ფრაზები </a:t>
            </a:r>
            <a:r>
              <a:rPr lang="ka-GE" dirty="0">
                <a:solidFill>
                  <a:srgbClr val="00B050"/>
                </a:solidFill>
              </a:rPr>
              <a:t>იწყება </a:t>
            </a:r>
            <a:r>
              <a:rPr lang="cs-CZ" dirty="0" smtClean="0">
                <a:solidFill>
                  <a:srgbClr val="00B050"/>
                </a:solidFill>
              </a:rPr>
              <a:t> 4</a:t>
            </a:r>
            <a:r>
              <a:rPr lang="ka-GE" dirty="0" smtClean="0">
                <a:solidFill>
                  <a:srgbClr val="00B050"/>
                </a:solidFill>
              </a:rPr>
              <a:t>-იანით</a:t>
            </a:r>
            <a:r>
              <a:rPr lang="cs-CZ" dirty="0" smtClean="0">
                <a:solidFill>
                  <a:srgbClr val="00B050"/>
                </a:solidFill>
              </a:rPr>
              <a:t> </a:t>
            </a:r>
            <a:r>
              <a:rPr lang="cs-CZ" dirty="0">
                <a:solidFill>
                  <a:srgbClr val="00B050"/>
                </a:solidFill>
              </a:rPr>
              <a:t>(H400, H420 </a:t>
            </a:r>
            <a:r>
              <a:rPr lang="ka-GE" dirty="0">
                <a:solidFill>
                  <a:srgbClr val="00B050"/>
                </a:solidFill>
              </a:rPr>
              <a:t>და </a:t>
            </a:r>
            <a:r>
              <a:rPr lang="ka-GE" dirty="0" smtClean="0">
                <a:solidFill>
                  <a:srgbClr val="00B050"/>
                </a:solidFill>
              </a:rPr>
              <a:t>ა.შ.</a:t>
            </a:r>
            <a:r>
              <a:rPr lang="cs-CZ" dirty="0" smtClean="0">
                <a:solidFill>
                  <a:srgbClr val="00B050"/>
                </a:solidFill>
              </a:rPr>
              <a:t>)</a:t>
            </a:r>
          </a:p>
          <a:p>
            <a:pPr>
              <a:buSzPct val="150000"/>
              <a:buBlip>
                <a:blip r:embed="rId3"/>
              </a:buBlip>
            </a:pPr>
            <a:endParaRPr lang="cs-CZ" dirty="0">
              <a:solidFill>
                <a:srgbClr val="00B050"/>
              </a:solidFill>
            </a:endParaRPr>
          </a:p>
          <a:p>
            <a:pPr algn="just">
              <a:buSzPct val="150000"/>
              <a:buBlip>
                <a:blip r:embed="rId3"/>
              </a:buBlip>
            </a:pPr>
            <a:r>
              <a:rPr lang="ka-GE" dirty="0" smtClean="0">
                <a:solidFill>
                  <a:srgbClr val="00B050"/>
                </a:solidFill>
              </a:rPr>
              <a:t> შეისწავლის </a:t>
            </a:r>
            <a:r>
              <a:rPr lang="ka-GE" dirty="0">
                <a:solidFill>
                  <a:srgbClr val="00B050"/>
                </a:solidFill>
              </a:rPr>
              <a:t>ნარევების თვისებებს, </a:t>
            </a:r>
            <a:r>
              <a:rPr lang="ka-GE" dirty="0" smtClean="0">
                <a:solidFill>
                  <a:srgbClr val="00B050"/>
                </a:solidFill>
              </a:rPr>
              <a:t>რომლებიც უარყოფით ზეგავლენას ახდენენ გარემოზე </a:t>
            </a:r>
            <a:r>
              <a:rPr lang="ka-GE" dirty="0">
                <a:solidFill>
                  <a:srgbClr val="00B050"/>
                </a:solidFill>
              </a:rPr>
              <a:t>(მწვავე </a:t>
            </a:r>
            <a:r>
              <a:rPr lang="ka-GE" dirty="0" smtClean="0">
                <a:solidFill>
                  <a:srgbClr val="00B050"/>
                </a:solidFill>
              </a:rPr>
              <a:t>ტოქსიკურობა წყლის გარემოსთვის, </a:t>
            </a:r>
            <a:r>
              <a:rPr lang="ka-GE" dirty="0">
                <a:solidFill>
                  <a:srgbClr val="00B050"/>
                </a:solidFill>
              </a:rPr>
              <a:t>ოზონის დაზიანება და ა.შ.).</a:t>
            </a:r>
            <a:endParaRPr lang="cs-CZ" dirty="0" smtClean="0">
              <a:solidFill>
                <a:srgbClr val="00B050"/>
              </a:solidFill>
            </a:endParaRPr>
          </a:p>
          <a:p>
            <a:pPr>
              <a:buSzPct val="150000"/>
              <a:buBlip>
                <a:blip r:embed="rId3"/>
              </a:buBlip>
            </a:pPr>
            <a:endParaRPr lang="cs-CZ" dirty="0">
              <a:solidFill>
                <a:srgbClr val="00B050"/>
              </a:solidFill>
            </a:endParaRPr>
          </a:p>
          <a:p>
            <a:pPr algn="just">
              <a:buSzPct val="150000"/>
              <a:buBlip>
                <a:blip r:embed="rId3"/>
              </a:buBlip>
            </a:pPr>
            <a:r>
              <a:rPr lang="ka-GE" dirty="0" smtClean="0">
                <a:solidFill>
                  <a:srgbClr val="00B050"/>
                </a:solidFill>
              </a:rPr>
              <a:t> საბოლოო კლასიფიკაცია </a:t>
            </a:r>
            <a:r>
              <a:rPr lang="ka-GE" dirty="0">
                <a:solidFill>
                  <a:srgbClr val="00B050"/>
                </a:solidFill>
              </a:rPr>
              <a:t>ეფუძნება ტესტებს (მაგ. </a:t>
            </a:r>
            <a:r>
              <a:rPr lang="cs-CZ" dirty="0">
                <a:solidFill>
                  <a:srgbClr val="00B050"/>
                </a:solidFill>
              </a:rPr>
              <a:t>OECD 2XX / 3XX, </a:t>
            </a:r>
            <a:r>
              <a:rPr lang="ka-GE" dirty="0">
                <a:solidFill>
                  <a:srgbClr val="00B050"/>
                </a:solidFill>
              </a:rPr>
              <a:t>ევროკავშირის </a:t>
            </a:r>
            <a:r>
              <a:rPr lang="ka-GE" dirty="0" smtClean="0">
                <a:solidFill>
                  <a:srgbClr val="00B050"/>
                </a:solidFill>
              </a:rPr>
              <a:t>მეთოდი </a:t>
            </a:r>
            <a:r>
              <a:rPr lang="cs-CZ" dirty="0" smtClean="0">
                <a:solidFill>
                  <a:srgbClr val="00B050"/>
                </a:solidFill>
              </a:rPr>
              <a:t>C</a:t>
            </a:r>
            <a:r>
              <a:rPr lang="ka-GE" dirty="0" smtClean="0">
                <a:solidFill>
                  <a:srgbClr val="00B050"/>
                </a:solidFill>
              </a:rPr>
              <a:t>...</a:t>
            </a:r>
            <a:r>
              <a:rPr lang="cs-CZ" dirty="0" smtClean="0">
                <a:solidFill>
                  <a:srgbClr val="00B050"/>
                </a:solidFill>
              </a:rPr>
              <a:t>), </a:t>
            </a:r>
            <a:r>
              <a:rPr lang="ka-GE" dirty="0">
                <a:solidFill>
                  <a:srgbClr val="00B050"/>
                </a:solidFill>
              </a:rPr>
              <a:t>შეჯამების </a:t>
            </a:r>
            <a:r>
              <a:rPr lang="ka-GE" dirty="0" smtClean="0">
                <a:solidFill>
                  <a:srgbClr val="00B050"/>
                </a:solidFill>
              </a:rPr>
              <a:t>მეთოდს და ა.შ.</a:t>
            </a:r>
            <a:endParaRPr lang="cs-CZ" dirty="0">
              <a:solidFill>
                <a:srgbClr val="00B050"/>
              </a:solidFill>
            </a:endParaRPr>
          </a:p>
        </p:txBody>
      </p:sp>
      <p:sp>
        <p:nvSpPr>
          <p:cNvPr id="5" name="Nadpis 1"/>
          <p:cNvSpPr>
            <a:spLocks noGrp="1"/>
          </p:cNvSpPr>
          <p:nvPr>
            <p:ph type="title"/>
          </p:nvPr>
        </p:nvSpPr>
        <p:spPr>
          <a:xfrm>
            <a:off x="457200" y="260648"/>
            <a:ext cx="8229600" cy="720080"/>
          </a:xfrm>
        </p:spPr>
        <p:txBody>
          <a:bodyPr/>
          <a:lstStyle/>
          <a:p>
            <a:pPr algn="ctr"/>
            <a:r>
              <a:rPr lang="ka-GE" dirty="0" smtClean="0"/>
              <a:t>კლასიფიკაცია</a:t>
            </a:r>
            <a:endParaRPr lang="cs-CZ" dirty="0"/>
          </a:p>
        </p:txBody>
      </p:sp>
    </p:spTree>
    <p:extLst>
      <p:ext uri="{BB962C8B-B14F-4D97-AF65-F5344CB8AC3E}">
        <p14:creationId xmlns:p14="http://schemas.microsoft.com/office/powerpoint/2010/main" val="176584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9611</TotalTime>
  <Words>2938</Words>
  <Application>Microsoft Office PowerPoint</Application>
  <PresentationFormat>Předvádění na obrazovce (4:3)</PresentationFormat>
  <Paragraphs>695</Paragraphs>
  <Slides>42</Slides>
  <Notes>28</Notes>
  <HiddenSlides>0</HiddenSlides>
  <MMClips>0</MMClips>
  <ScaleCrop>false</ScaleCrop>
  <HeadingPairs>
    <vt:vector size="4" baseType="variant">
      <vt:variant>
        <vt:lpstr>Motiv</vt:lpstr>
      </vt:variant>
      <vt:variant>
        <vt:i4>1</vt:i4>
      </vt:variant>
      <vt:variant>
        <vt:lpstr>Nadpisy snímků</vt:lpstr>
      </vt:variant>
      <vt:variant>
        <vt:i4>42</vt:i4>
      </vt:variant>
    </vt:vector>
  </HeadingPairs>
  <TitlesOfParts>
    <vt:vector size="43" baseType="lpstr">
      <vt:lpstr>Motiv systému Office</vt:lpstr>
      <vt:lpstr> კლასიფიკაცია და ეტიკეტირება CLP- ს მიხედვით</vt:lpstr>
      <vt:lpstr> კლასიფიკაცია </vt:lpstr>
      <vt:lpstr>კლასიფიკაცია და ეტიკეტირება </vt:lpstr>
      <vt:lpstr>კლასიფიკაცია</vt:lpstr>
      <vt:lpstr>კლასიფიკაცია</vt:lpstr>
      <vt:lpstr>საშიში ნივთიერებების / ნარევების  ფიზიკური და ქიმიური თვისებების მიხედვით </vt:lpstr>
      <vt:lpstr>კლასიფიკაცია</vt:lpstr>
      <vt:lpstr>ჯანმრთელობისთვის საშიში ნივთიერებები / ნარევები </vt:lpstr>
      <vt:lpstr>კლასიფიკაცია</vt:lpstr>
      <vt:lpstr>გარემოსთვის საშიში ნივთიერებები / ნარევები </vt:lpstr>
      <vt:lpstr>ნივთიერება / ნარევი</vt:lpstr>
      <vt:lpstr>ნივთიერება / ნარევი</vt:lpstr>
      <vt:lpstr>კლასიფიკაცია</vt:lpstr>
      <vt:lpstr>ნივთიერების კლასიფიკაციის მაგალითები</vt:lpstr>
      <vt:lpstr>ნივთიერების კლასიფიკაცია </vt:lpstr>
      <vt:lpstr>ნივთიერების კლასიფიკაცია </vt:lpstr>
      <vt:lpstr>ნივთიერების კლასიფიკაცია </vt:lpstr>
      <vt:lpstr>ნივთიერების კლასიფიკაცია</vt:lpstr>
      <vt:lpstr>ნივთიერების კლასიფიკაცია</vt:lpstr>
      <vt:lpstr>კლასიფიკაცია</vt:lpstr>
      <vt:lpstr>ნარევების კლასიფიკაცირების მაგალითი</vt:lpstr>
      <vt:lpstr>კლასიფიკაცია</vt:lpstr>
      <vt:lpstr>ნარევების კლასიფიკაცია</vt:lpstr>
      <vt:lpstr>კლასიფიკაცია</vt:lpstr>
      <vt:lpstr>ნარევის კლასფიკაცია</vt:lpstr>
      <vt:lpstr>ეტიკეტირება</vt:lpstr>
      <vt:lpstr>გამაფრთხილებელი ნიშნები </vt:lpstr>
      <vt:lpstr>საშიშროების გამაფრთხილებელი სიმბოლოები </vt:lpstr>
      <vt:lpstr>საშიშროების გამაფრთხილებელი სიმბოლოები</vt:lpstr>
      <vt:lpstr>საშიშროების გამაფრთხილებელი სიმბოლოები </vt:lpstr>
      <vt:lpstr>გამაფრთხილებელი სიტყვა </vt:lpstr>
      <vt:lpstr>გამაფრთხილებელი სიტყვა  </vt:lpstr>
      <vt:lpstr>ნივთიერების საიდენტიფიკაციო ნომერი </vt:lpstr>
      <vt:lpstr>ეტიკეტზე განსათავსებელი  ნარევის კომპონენტები </vt:lpstr>
      <vt:lpstr>სტანდარტული ფრაზები საშიშროების შესახებ </vt:lpstr>
      <vt:lpstr>უსაფრთხო გამოყენების ინსტრუქციები  </vt:lpstr>
      <vt:lpstr>P-ფრაზები</vt:lpstr>
      <vt:lpstr>ეტიკეტზე სავალდებულო დამატებითი ინფორმაცია</vt:lpstr>
      <vt:lpstr>ნივთიერების/ნარევის ეტიკეტირების მაგალითები</vt:lpstr>
      <vt:lpstr>Prezentace aplikace PowerPoint</vt:lpstr>
      <vt:lpstr>Prezentace aplikace PowerPoint</vt:lpstr>
      <vt:lpstr>გმადლობთ ყურადღებისთვის!</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Medistyl</dc:creator>
  <cp:lastModifiedBy>ales.kulhanek</cp:lastModifiedBy>
  <cp:revision>703</cp:revision>
  <dcterms:created xsi:type="dcterms:W3CDTF">2014-03-26T15:20:34Z</dcterms:created>
  <dcterms:modified xsi:type="dcterms:W3CDTF">2018-04-23T13:33:58Z</dcterms:modified>
</cp:coreProperties>
</file>