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54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IFN/SOF/RBV
12 weeks</c:v>
                </c:pt>
              </c:strCache>
            </c:strRef>
          </c:tx>
          <c:spPr>
            <a:solidFill>
              <a:srgbClr val="4F81BD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Genotype 2 (n=33)</c:v>
                </c:pt>
                <c:pt idx="1">
                  <c:v>RF_2k/1b (n=103)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1</c:v>
                </c:pt>
                <c:pt idx="1">
                  <c:v>0.88900000000000001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SOF/RBV
12 weeks</c:v>
                </c:pt>
              </c:strCache>
            </c:strRef>
          </c:tx>
          <c:spPr>
            <a:solidFill>
              <a:srgbClr val="C0504D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Genotype 2 (n=33)</c:v>
                </c:pt>
                <c:pt idx="1">
                  <c:v>RF_2k/1b (n=103)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1</c:v>
                </c:pt>
                <c:pt idx="1">
                  <c:v>0.56399999999999995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SOF/RBV
20 weeks</c:v>
                </c:pt>
              </c:strCache>
            </c:strRef>
          </c:tx>
          <c:spPr>
            <a:solidFill>
              <a:srgbClr val="9BBB5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Genotype 2 (n=33)</c:v>
                </c:pt>
                <c:pt idx="1">
                  <c:v>RF_2k/1b (n=103)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0.75</c:v>
                </c:pt>
                <c:pt idx="1">
                  <c:v>0.79200000000000004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LDV/SOF/RBV
12 weeks</c:v>
                </c:pt>
              </c:strCache>
            </c:strRef>
          </c:tx>
          <c:spPr>
            <a:solidFill>
              <a:srgbClr val="8064A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Genotype 2 (n=33)</c:v>
                </c:pt>
                <c:pt idx="1">
                  <c:v>RF_2k/1b (n=103)</c:v>
                </c:pt>
              </c:strCache>
            </c:strRef>
          </c:cat>
          <c:val>
            <c:numRef>
              <c:f>Sheet1!$E$2:$E$3</c:f>
              <c:numCache>
                <c:formatCode>0%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6973344"/>
        <c:axId val="576974128"/>
      </c:barChart>
      <c:catAx>
        <c:axId val="576973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93"/>
            </a:pPr>
            <a:endParaRPr lang="en-US"/>
          </a:p>
        </c:txPr>
        <c:crossAx val="576974128"/>
        <c:crosses val="autoZero"/>
        <c:auto val="1"/>
        <c:lblAlgn val="ctr"/>
        <c:lblOffset val="100"/>
        <c:noMultiLvlLbl val="0"/>
      </c:catAx>
      <c:valAx>
        <c:axId val="576974128"/>
        <c:scaling>
          <c:orientation val="minMax"/>
          <c:max val="1.1000000000000001"/>
          <c:min val="0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76973344"/>
        <c:crosses val="autoZero"/>
        <c:crossBetween val="between"/>
        <c:majorUnit val="0.2"/>
      </c:valAx>
      <c:spPr>
        <a:noFill/>
        <a:ln w="21074">
          <a:noFill/>
        </a:ln>
      </c:spPr>
    </c:plotArea>
    <c:legend>
      <c:legendPos val="t"/>
      <c:layout/>
      <c:overlay val="0"/>
      <c:txPr>
        <a:bodyPr/>
        <a:lstStyle/>
        <a:p>
          <a:pPr>
            <a:defRPr sz="1493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28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8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13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8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6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0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677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3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8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24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6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920DE-C65B-498A-8E2A-2FD90FA62435}" type="datetimeFigureOut">
              <a:rPr lang="en-US" smtClean="0"/>
              <a:t>16-Jun-17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8DD41-13DF-415D-A351-B8E8E9D8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41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Microsoft_Excel_97-2003_Worksheet1.xls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oleObject" Target="../embeddings/Microsoft_Excel_97-2003_Worksheet2.xls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Treatment Outcomes in Patients with Complete SVR Data Receiving </a:t>
            </a:r>
            <a:r>
              <a:rPr lang="en-US" alt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Sofosbuvir</a:t>
            </a:r>
            <a:r>
              <a:rPr lang="en-US" alt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-Based </a:t>
            </a: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Regimens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Apr 28, 2015 – Dec 31, 2016 (n=4774)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652208"/>
              </p:ext>
            </p:extLst>
          </p:nvPr>
        </p:nvGraphicFramePr>
        <p:xfrm>
          <a:off x="0" y="1541354"/>
          <a:ext cx="12192000" cy="5316648"/>
        </p:xfrm>
        <a:graphic>
          <a:graphicData uri="http://schemas.openxmlformats.org/drawingml/2006/table">
            <a:tbl>
              <a:tblPr firstRow="1" bandRow="1"/>
              <a:tblGrid>
                <a:gridCol w="2709333">
                  <a:extLst>
                    <a:ext uri="{9D8B030D-6E8A-4147-A177-3AD203B41FA5}"/>
                  </a:extLst>
                </a:gridCol>
                <a:gridCol w="2084103">
                  <a:extLst>
                    <a:ext uri="{9D8B030D-6E8A-4147-A177-3AD203B41FA5}"/>
                  </a:extLst>
                </a:gridCol>
                <a:gridCol w="1979897">
                  <a:extLst>
                    <a:ext uri="{9D8B030D-6E8A-4147-A177-3AD203B41FA5}"/>
                  </a:extLst>
                </a:gridCol>
                <a:gridCol w="1875691">
                  <a:extLst>
                    <a:ext uri="{9D8B030D-6E8A-4147-A177-3AD203B41FA5}"/>
                  </a:extLst>
                </a:gridCol>
                <a:gridCol w="1771487">
                  <a:extLst>
                    <a:ext uri="{9D8B030D-6E8A-4147-A177-3AD203B41FA5}"/>
                  </a:extLst>
                </a:gridCol>
                <a:gridCol w="1771489">
                  <a:extLst>
                    <a:ext uri="{9D8B030D-6E8A-4147-A177-3AD203B41FA5}"/>
                  </a:extLst>
                </a:gridCol>
              </a:tblGrid>
              <a:tr h="602343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293" marR="5293" marT="529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8C9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</a:rPr>
                        <a:t>SVR Rate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8C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51279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293" marR="5293" marT="529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</a:rPr>
                        <a:t>G1</a:t>
                      </a: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</a:rPr>
                        <a:t>G2</a:t>
                      </a: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</a:rPr>
                        <a:t>G3</a:t>
                      </a: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</a:rPr>
                        <a:t>G4</a:t>
                      </a: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8C93"/>
                    </a:solidFill>
                  </a:tcPr>
                </a:tc>
                <a:extLst>
                  <a:ext uri="{0D108BD9-81ED-4DB2-BD59-A6C34878D82A}"/>
                </a:extLst>
              </a:tr>
              <a:tr h="700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weeks 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r" rtl="0" fontAlgn="ctr"/>
                      <a:r>
                        <a:rPr lang="en-US" sz="1800" b="1" i="0" u="none" strike="noStrike" dirty="0" smtClean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IFN/SOF/RBV</a:t>
                      </a:r>
                      <a:endParaRPr lang="en-US" sz="1800" b="1" i="0" u="none" strike="noStrike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11" marR="38111" marT="762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80.3%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(724/902) 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95.4%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(230/241)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96.2%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(1099/1143)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66.7%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(2/3)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89.8%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(2055/2289)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extLst>
                  <a:ext uri="{0D108BD9-81ED-4DB2-BD59-A6C34878D82A}"/>
                </a:extLst>
              </a:tr>
              <a:tr h="700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weeks 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r" defTabSz="914400" rtl="0" eaLnBrk="1" fontAlgn="ctr" latinLnBrk="0" hangingPunct="1"/>
                      <a:r>
                        <a:rPr lang="en-US" sz="1800" b="1" i="0" u="none" strike="noStrike" kern="1200" dirty="0" smtClean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SOF/RBV</a:t>
                      </a:r>
                      <a:endParaRPr lang="en-US" sz="1800" b="1" i="0" u="none" strike="noStrike" kern="12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8111" marR="38111" marT="762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27.3%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(3/11)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77.3%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(273/353)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(0/1)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/>
                        </a:rPr>
                        <a:t>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75.6%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(276/365)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extLst>
                  <a:ext uri="{0D108BD9-81ED-4DB2-BD59-A6C34878D82A}"/>
                </a:extLst>
              </a:tr>
              <a:tr h="700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weeks 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r" defTabSz="914400" rtl="0" eaLnBrk="1" fontAlgn="ctr" latinLnBrk="0" hangingPunct="1"/>
                      <a:r>
                        <a:rPr lang="en-US" sz="1800" b="1" i="0" u="none" strike="noStrike" kern="1200" dirty="0" smtClean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SOF/RBV</a:t>
                      </a:r>
                      <a:endParaRPr lang="en-US" sz="1800" b="1" i="0" u="none" strike="noStrike" kern="12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8111" marR="38111" marT="762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33.3%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(1/3)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75.7%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(296/391)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(0/2)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/>
                        </a:rPr>
                        <a:t>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75%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(297/396)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extLst>
                  <a:ext uri="{0D108BD9-81ED-4DB2-BD59-A6C34878D82A}"/>
                </a:extLst>
              </a:tr>
              <a:tr h="700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24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weeks 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r" defTabSz="914400" rtl="0" eaLnBrk="1" fontAlgn="ctr" latinLnBrk="0" hangingPunct="1"/>
                      <a:r>
                        <a:rPr lang="en-US" sz="1800" b="1" i="0" u="none" strike="noStrike" kern="1200" dirty="0" smtClean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SOF/RBV</a:t>
                      </a:r>
                      <a:endParaRPr lang="en-US" sz="1800" b="1" i="0" u="none" strike="noStrike" kern="12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8111" marR="38111" marT="762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53.9%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(382/709)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36.4%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(4/11)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81.6%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(579/710)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(2/4)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67.4%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(967/1434)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extLst>
                  <a:ext uri="{0D108BD9-81ED-4DB2-BD59-A6C34878D82A}"/>
                </a:extLst>
              </a:tr>
              <a:tr h="700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48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weeks 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r" defTabSz="914400" rtl="0" eaLnBrk="1" fontAlgn="ctr" latinLnBrk="0" hangingPunct="1"/>
                      <a:r>
                        <a:rPr lang="en-US" sz="1800" b="1" i="0" u="none" strike="noStrike" kern="1200" dirty="0" smtClean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SOF/RBV</a:t>
                      </a:r>
                      <a:endParaRPr lang="en-US" sz="1800" b="1" i="0" u="none" strike="noStrike" kern="12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8111" marR="38111" marT="762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61.2%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(85/139)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77.2%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(44/57)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73.4%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(69/94)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Symbol"/>
                        </a:rPr>
                        <a:t>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68.3%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(198/290)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extLst>
                  <a:ext uri="{0D108BD9-81ED-4DB2-BD59-A6C34878D82A}"/>
                </a:extLst>
              </a:tr>
              <a:tr h="7002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47638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67.8%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(1195/1764)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80.4%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(847/1053)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89.6%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(1747/1950)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57.1%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(4/7)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79.5%</a:t>
                      </a:r>
                    </a:p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(3793/4774)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3" marR="5293" marT="52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EF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3992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Treatment Outcomes of 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SOF-based Regimens by Cirrhosis  </a:t>
            </a:r>
            <a:r>
              <a:rPr lang="en-US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Apr 28, 2015 – Dec 31, 2016</a:t>
            </a:r>
            <a:endParaRPr lang="en-US" sz="2800" dirty="0"/>
          </a:p>
        </p:txBody>
      </p:sp>
      <p:graphicFrame>
        <p:nvGraphicFramePr>
          <p:cNvPr id="4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895106"/>
              </p:ext>
            </p:extLst>
          </p:nvPr>
        </p:nvGraphicFramePr>
        <p:xfrm>
          <a:off x="327669" y="906872"/>
          <a:ext cx="10530831" cy="6084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hart" r:id="rId4" imgW="8340051" imgH="4633362" progId="Excel.Chart.8">
                  <p:embed/>
                </p:oleObj>
              </mc:Choice>
              <mc:Fallback>
                <p:oleObj name="Chart" r:id="rId4" imgW="8340051" imgH="463336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9" y="906872"/>
                        <a:ext cx="10530831" cy="6084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8944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Impact of 2k/1b Recombinant on Treatment Outcomes (n=136)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172542"/>
              </p:ext>
            </p:extLst>
          </p:nvPr>
        </p:nvGraphicFramePr>
        <p:xfrm>
          <a:off x="1110316" y="1188613"/>
          <a:ext cx="9138584" cy="5478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719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1746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Treatment Outcomes in Patients with Complete SVR Data Receiving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Sofosbuvir</a:t>
            </a:r>
            <a:r>
              <a:rPr lang="en-US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Ledipasvir</a:t>
            </a:r>
            <a:r>
              <a:rPr lang="en-US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Based Regimens</a:t>
            </a:r>
            <a:br>
              <a:rPr lang="en-US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March, 2016 – December 31, 2016 (n=1592)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8100153"/>
              </p:ext>
            </p:extLst>
          </p:nvPr>
        </p:nvGraphicFramePr>
        <p:xfrm>
          <a:off x="0" y="1500188"/>
          <a:ext cx="12191999" cy="5357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5785"/>
                <a:gridCol w="2195492"/>
                <a:gridCol w="1501648"/>
                <a:gridCol w="1901625"/>
                <a:gridCol w="1462655"/>
                <a:gridCol w="2004794"/>
              </a:tblGrid>
              <a:tr h="453285">
                <a:tc>
                  <a:txBody>
                    <a:bodyPr/>
                    <a:lstStyle/>
                    <a:p>
                      <a:endParaRPr lang="en-US" sz="2200" dirty="0">
                        <a:latin typeface="+mn-lt"/>
                      </a:endParaRPr>
                    </a:p>
                  </a:txBody>
                  <a:tcPr marL="96491" marR="96491" marT="38102" marB="38102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SVR Rate</a:t>
                      </a:r>
                      <a:endParaRPr lang="en-US" sz="2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6491" marR="96491" marT="38102" marB="38102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53285">
                <a:tc>
                  <a:txBody>
                    <a:bodyPr/>
                    <a:lstStyle/>
                    <a:p>
                      <a:endParaRPr lang="en-US" sz="2200" dirty="0">
                        <a:latin typeface="+mn-lt"/>
                      </a:endParaRPr>
                    </a:p>
                  </a:txBody>
                  <a:tcPr marL="96491" marR="96491" marT="38102" marB="38102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G1</a:t>
                      </a:r>
                      <a:endParaRPr lang="en-US" sz="22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6491" marR="96491" marT="38102" marB="38102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G2</a:t>
                      </a:r>
                      <a:endParaRPr lang="en-US" sz="22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6491" marR="96491" marT="38102" marB="38102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G3</a:t>
                      </a:r>
                      <a:endParaRPr lang="en-US" sz="22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6491" marR="96491" marT="38102" marB="38102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G4</a:t>
                      </a:r>
                      <a:endParaRPr lang="en-US" sz="22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6491" marR="96491" marT="38102" marB="38102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22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491" marR="96491" marT="38102" marB="38102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836892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+mn-lt"/>
                        </a:rPr>
                        <a:t>12 weeks </a:t>
                      </a:r>
                    </a:p>
                    <a:p>
                      <a:pPr algn="r"/>
                      <a:r>
                        <a:rPr lang="en-US" sz="2200" b="1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+mn-lt"/>
                        </a:rPr>
                        <a:t>SOF/LDV</a:t>
                      </a:r>
                      <a:endParaRPr lang="en-US" sz="2200" b="1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+mn-lt"/>
                      </a:endParaRPr>
                    </a:p>
                  </a:txBody>
                  <a:tcPr marL="96491" marR="96491" marT="38107" marB="3810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98.5%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(824/837)</a:t>
                      </a:r>
                      <a:endParaRPr lang="en-US" sz="2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/>
                        </a:rPr>
                        <a:t>100%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Symbol"/>
                        </a:rPr>
                        <a:t>(8/8)</a:t>
                      </a:r>
                      <a:endParaRPr lang="en-US" sz="22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/>
                        </a:rPr>
                        <a:t>100%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Symbol"/>
                        </a:rPr>
                        <a:t>(1/1)</a:t>
                      </a:r>
                      <a:endParaRPr lang="en-US" sz="22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Symbol"/>
                        </a:rPr>
                        <a:t></a:t>
                      </a:r>
                      <a:endParaRPr lang="en-US" sz="22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98.5%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(833/846)</a:t>
                      </a: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08794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+mn-lt"/>
                        </a:rPr>
                        <a:t>24 weeks </a:t>
                      </a:r>
                    </a:p>
                    <a:p>
                      <a:pPr algn="r"/>
                      <a:r>
                        <a:rPr lang="en-US" sz="2200" b="1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+mn-lt"/>
                        </a:rPr>
                        <a:t>SOF/LDV</a:t>
                      </a:r>
                      <a:r>
                        <a:rPr lang="en-US" sz="2200" b="1" kern="120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6491" marR="96491" marT="38107" marB="3810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98.9%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(88/89)</a:t>
                      </a: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Symbol"/>
                        </a:rPr>
                        <a:t></a:t>
                      </a:r>
                      <a:endParaRPr lang="en-US" sz="22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Symbol"/>
                        </a:rPr>
                        <a:t></a:t>
                      </a:r>
                      <a:endParaRPr lang="en-US" sz="22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Symbol"/>
                        </a:rPr>
                        <a:t></a:t>
                      </a:r>
                      <a:endParaRPr lang="en-US" sz="22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98.9%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(88/89)</a:t>
                      </a: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98380">
                <a:tc>
                  <a:txBody>
                    <a:bodyPr/>
                    <a:lstStyle/>
                    <a:p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lang="en-US" sz="2200" b="1" dirty="0" smtClean="0">
                          <a:latin typeface="+mn-lt"/>
                        </a:rPr>
                        <a:t> weeks 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200" b="1" kern="120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SOF/LDV/RBV</a:t>
                      </a:r>
                      <a:endParaRPr lang="en-US" sz="2200" b="1" kern="1200" dirty="0">
                        <a:solidFill>
                          <a:schemeClr val="accent5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491" marR="96491" marT="38107" marB="3810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95.3%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(143/150)</a:t>
                      </a:r>
                      <a:endParaRPr lang="en-US" sz="2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99.2%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(248/250)</a:t>
                      </a:r>
                      <a:endParaRPr lang="en-US" sz="2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97.5%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(232/238)</a:t>
                      </a:r>
                      <a:endParaRPr lang="en-US" sz="2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(4/4)</a:t>
                      </a:r>
                      <a:endParaRPr lang="en-US" sz="2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97.7%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(627/642)</a:t>
                      </a:r>
                      <a:endParaRPr lang="en-US" sz="2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03587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+mn-lt"/>
                        </a:rPr>
                        <a:t>24 weeks </a:t>
                      </a:r>
                    </a:p>
                    <a:p>
                      <a:pPr algn="r"/>
                      <a:r>
                        <a:rPr lang="en-US" sz="2200" b="1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+mn-lt"/>
                        </a:rPr>
                        <a:t>SOF/LDV/RBV</a:t>
                      </a:r>
                      <a:endParaRPr lang="en-US" sz="2200" b="1" kern="1200" dirty="0" smtClean="0">
                        <a:solidFill>
                          <a:schemeClr val="accent5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6491" marR="96491" marT="38107" marB="3810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(4/4)</a:t>
                      </a: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Symbol"/>
                        </a:rPr>
                        <a:t></a:t>
                      </a:r>
                      <a:endParaRPr lang="en-US" sz="22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algn="ctr" rtl="0" fontAlgn="b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(11/11)</a:t>
                      </a: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Symbol"/>
                        </a:rPr>
                        <a:t></a:t>
                      </a:r>
                      <a:endParaRPr lang="en-US" sz="22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(15/15)</a:t>
                      </a:r>
                    </a:p>
                  </a:txBody>
                  <a:tcPr marL="10052" marR="10052" marT="7938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03587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latin typeface="+mn-lt"/>
                        </a:rPr>
                        <a:t>TOTAL</a:t>
                      </a:r>
                    </a:p>
                  </a:txBody>
                  <a:tcPr marL="96491" marR="96491" marT="38102" marB="38102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98.1%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(1059/1080)</a:t>
                      </a:r>
                    </a:p>
                  </a:txBody>
                  <a:tcPr marL="10052" marR="10052" marT="793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99.2%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(256/258)</a:t>
                      </a:r>
                    </a:p>
                  </a:txBody>
                  <a:tcPr marL="10052" marR="10052" marT="793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97.6%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(244/250)</a:t>
                      </a:r>
                    </a:p>
                  </a:txBody>
                  <a:tcPr marL="10052" marR="10052" marT="793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(4/4)</a:t>
                      </a:r>
                    </a:p>
                  </a:txBody>
                  <a:tcPr marL="10052" marR="10052" marT="793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98.2%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2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(1563/1592)</a:t>
                      </a:r>
                    </a:p>
                  </a:txBody>
                  <a:tcPr marL="10052" marR="10052" marT="793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00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Treatment Outcomes of </a:t>
            </a:r>
            <a:r>
              <a:rPr lang="en-US" altLang="en-US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LDV/SOF-based Regimens by Cirrhosis</a:t>
            </a:r>
            <a:r>
              <a:rPr lang="en-US" alt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March, 2016 – December 31, 2016 (n=1588)</a:t>
            </a:r>
            <a:endParaRPr lang="en-US" sz="2600" dirty="0"/>
          </a:p>
        </p:txBody>
      </p:sp>
      <p:graphicFrame>
        <p:nvGraphicFramePr>
          <p:cNvPr id="4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114203"/>
              </p:ext>
            </p:extLst>
          </p:nvPr>
        </p:nvGraphicFramePr>
        <p:xfrm>
          <a:off x="445641" y="1257673"/>
          <a:ext cx="10908159" cy="5600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hart" r:id="rId4" imgW="8340051" imgH="4633362" progId="Excel.Chart.8">
                  <p:embed/>
                </p:oleObj>
              </mc:Choice>
              <mc:Fallback>
                <p:oleObj name="Chart" r:id="rId4" imgW="8340051" imgH="463336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41" y="1257673"/>
                        <a:ext cx="10908159" cy="5600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8043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Re-Treatment of patients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Ledipasvir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Sofosbuvir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-based regimens who failed prior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Sofosbuvir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-based therapy</a:t>
            </a:r>
            <a:b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March, 2016 – December 31, 2016</a:t>
            </a:r>
            <a:endParaRPr lang="en-US" sz="2600" dirty="0"/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4742452" y="2041359"/>
            <a:ext cx="2221794" cy="348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67"/>
              <a:t>Started re-treatment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5291614" y="2589198"/>
            <a:ext cx="1079800" cy="38110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834" b="1" dirty="0">
                <a:solidFill>
                  <a:schemeClr val="bg1"/>
                </a:solidFill>
                <a:latin typeface="Arial" charset="0"/>
                <a:cs typeface="Arial" charset="0"/>
              </a:rPr>
              <a:t>307</a:t>
            </a:r>
          </a:p>
        </p:txBody>
      </p:sp>
      <p:sp>
        <p:nvSpPr>
          <p:cNvPr id="6" name="Rounded Rectangle 45"/>
          <p:cNvSpPr>
            <a:spLocks noChangeArrowheads="1"/>
          </p:cNvSpPr>
          <p:nvPr/>
        </p:nvSpPr>
        <p:spPr bwMode="auto">
          <a:xfrm>
            <a:off x="3186269" y="2589198"/>
            <a:ext cx="1079800" cy="381106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en-US" sz="1834" b="1" dirty="0" smtClean="0">
                <a:solidFill>
                  <a:schemeClr val="bg1"/>
                </a:solidFill>
              </a:rPr>
              <a:t>23</a:t>
            </a:r>
            <a:endParaRPr lang="en-US" altLang="en-US" sz="1834" b="1" dirty="0">
              <a:solidFill>
                <a:schemeClr val="bg1"/>
              </a:solidFill>
            </a:endParaRPr>
          </a:p>
        </p:txBody>
      </p:sp>
      <p:sp>
        <p:nvSpPr>
          <p:cNvPr id="7" name="Rounded Rectangle 46"/>
          <p:cNvSpPr>
            <a:spLocks noChangeArrowheads="1"/>
          </p:cNvSpPr>
          <p:nvPr/>
        </p:nvSpPr>
        <p:spPr bwMode="auto">
          <a:xfrm>
            <a:off x="7219639" y="2589198"/>
            <a:ext cx="1079800" cy="381106"/>
          </a:xfrm>
          <a:prstGeom prst="roundRect">
            <a:avLst>
              <a:gd name="adj" fmla="val 16667"/>
            </a:avLst>
          </a:prstGeom>
          <a:solidFill>
            <a:srgbClr val="005383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834" b="1" dirty="0">
                <a:solidFill>
                  <a:schemeClr val="bg1"/>
                </a:solidFill>
              </a:rPr>
              <a:t>478</a:t>
            </a:r>
          </a:p>
        </p:txBody>
      </p:sp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2986453" y="2909433"/>
            <a:ext cx="1565445" cy="348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667" dirty="0" smtClean="0"/>
              <a:t>Not completed</a:t>
            </a:r>
            <a:endParaRPr lang="en-US" altLang="en-US" sz="1667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075919" y="2910756"/>
            <a:ext cx="1565446" cy="348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667"/>
              <a:t>Ongoing</a:t>
            </a:r>
          </a:p>
        </p:txBody>
      </p:sp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6988065" y="2910756"/>
            <a:ext cx="1565445" cy="348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667" dirty="0" smtClean="0"/>
              <a:t>Completed</a:t>
            </a:r>
            <a:endParaRPr lang="en-US" altLang="en-US" sz="1667" dirty="0"/>
          </a:p>
        </p:txBody>
      </p:sp>
      <p:cxnSp>
        <p:nvCxnSpPr>
          <p:cNvPr id="11" name="Elbow Connector 10"/>
          <p:cNvCxnSpPr>
            <a:endCxn id="7" idx="0"/>
          </p:cNvCxnSpPr>
          <p:nvPr/>
        </p:nvCxnSpPr>
        <p:spPr bwMode="auto">
          <a:xfrm rot="16200000" flipH="1">
            <a:off x="6662537" y="1492196"/>
            <a:ext cx="271274" cy="1922731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Elbow Connector 11"/>
          <p:cNvCxnSpPr>
            <a:endCxn id="6" idx="0"/>
          </p:cNvCxnSpPr>
          <p:nvPr/>
        </p:nvCxnSpPr>
        <p:spPr bwMode="auto">
          <a:xfrm rot="5400000">
            <a:off x="4645852" y="1398242"/>
            <a:ext cx="271274" cy="2110639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endCxn id="5" idx="0"/>
          </p:cNvCxnSpPr>
          <p:nvPr/>
        </p:nvCxnSpPr>
        <p:spPr bwMode="auto">
          <a:xfrm flipH="1">
            <a:off x="5831514" y="2317925"/>
            <a:ext cx="5293" cy="2712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Rounded Rectangle 13"/>
          <p:cNvSpPr/>
          <p:nvPr/>
        </p:nvSpPr>
        <p:spPr bwMode="auto">
          <a:xfrm>
            <a:off x="6272415" y="3465693"/>
            <a:ext cx="1079800" cy="38110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834" b="1" dirty="0">
                <a:solidFill>
                  <a:schemeClr val="bg1"/>
                </a:solidFill>
                <a:latin typeface="Arial" charset="0"/>
                <a:cs typeface="Arial" charset="0"/>
              </a:rPr>
              <a:t>170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7943722" y="3465693"/>
            <a:ext cx="1079800" cy="38110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834" b="1" dirty="0">
                <a:solidFill>
                  <a:schemeClr val="bg1"/>
                </a:solidFill>
                <a:latin typeface="Arial" charset="0"/>
                <a:cs typeface="Arial" charset="0"/>
              </a:rPr>
              <a:t>308</a:t>
            </a:r>
          </a:p>
        </p:txBody>
      </p:sp>
      <p:cxnSp>
        <p:nvCxnSpPr>
          <p:cNvPr id="16" name="Elbow Connector 15"/>
          <p:cNvCxnSpPr>
            <a:endCxn id="15" idx="0"/>
          </p:cNvCxnSpPr>
          <p:nvPr/>
        </p:nvCxnSpPr>
        <p:spPr bwMode="auto">
          <a:xfrm rot="16200000" flipH="1">
            <a:off x="8019246" y="3001316"/>
            <a:ext cx="214841" cy="713911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Elbow Connector 16"/>
          <p:cNvCxnSpPr>
            <a:endCxn id="14" idx="0"/>
          </p:cNvCxnSpPr>
          <p:nvPr/>
        </p:nvCxnSpPr>
        <p:spPr bwMode="auto">
          <a:xfrm rot="5400000">
            <a:off x="7183593" y="2879574"/>
            <a:ext cx="214841" cy="957396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409116" y="3846799"/>
            <a:ext cx="2142397" cy="29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334"/>
              <a:t>Not eligible for SVR</a:t>
            </a:r>
          </a:p>
        </p:txBody>
      </p:sp>
      <p:sp>
        <p:nvSpPr>
          <p:cNvPr id="19" name="TextBox 17"/>
          <p:cNvSpPr txBox="1">
            <a:spLocks noChangeArrowheads="1"/>
          </p:cNvSpPr>
          <p:nvPr/>
        </p:nvSpPr>
        <p:spPr bwMode="auto">
          <a:xfrm>
            <a:off x="6075245" y="3846799"/>
            <a:ext cx="1487371" cy="29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334"/>
              <a:t>SVR eligible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6265798" y="4360233"/>
            <a:ext cx="721190" cy="38110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834" b="1" dirty="0">
                <a:solidFill>
                  <a:schemeClr val="bg1"/>
                </a:solidFill>
                <a:latin typeface="Arial" charset="0"/>
                <a:cs typeface="Arial" charset="0"/>
              </a:rPr>
              <a:t>47</a:t>
            </a:r>
          </a:p>
        </p:txBody>
      </p:sp>
      <p:sp>
        <p:nvSpPr>
          <p:cNvPr id="21" name="TextBox 17"/>
          <p:cNvSpPr txBox="1">
            <a:spLocks noChangeArrowheads="1"/>
          </p:cNvSpPr>
          <p:nvPr/>
        </p:nvSpPr>
        <p:spPr bwMode="auto">
          <a:xfrm>
            <a:off x="6162582" y="4747955"/>
            <a:ext cx="910419" cy="50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334"/>
              <a:t>Complete </a:t>
            </a:r>
          </a:p>
          <a:p>
            <a:pPr algn="ctr" eaLnBrk="1" hangingPunct="1"/>
            <a:r>
              <a:rPr lang="en-US" altLang="en-US" sz="1334"/>
              <a:t>SVR</a:t>
            </a:r>
          </a:p>
        </p:txBody>
      </p:sp>
      <p:sp>
        <p:nvSpPr>
          <p:cNvPr id="22" name="Rounded Rectangle 61"/>
          <p:cNvSpPr>
            <a:spLocks noChangeArrowheads="1"/>
          </p:cNvSpPr>
          <p:nvPr/>
        </p:nvSpPr>
        <p:spPr bwMode="auto">
          <a:xfrm>
            <a:off x="1996183" y="3500143"/>
            <a:ext cx="762212" cy="381106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834" b="1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23" name="Rounded Rectangle 62"/>
          <p:cNvSpPr>
            <a:spLocks noChangeArrowheads="1"/>
          </p:cNvSpPr>
          <p:nvPr/>
        </p:nvSpPr>
        <p:spPr bwMode="auto">
          <a:xfrm>
            <a:off x="2849701" y="3500143"/>
            <a:ext cx="762212" cy="381106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834" b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4" name="Rounded Rectangle 64"/>
          <p:cNvSpPr>
            <a:spLocks noChangeArrowheads="1"/>
          </p:cNvSpPr>
          <p:nvPr/>
        </p:nvSpPr>
        <p:spPr bwMode="auto">
          <a:xfrm>
            <a:off x="3724392" y="3500143"/>
            <a:ext cx="762212" cy="381106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834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TextBox 17"/>
          <p:cNvSpPr txBox="1">
            <a:spLocks noChangeArrowheads="1"/>
          </p:cNvSpPr>
          <p:nvPr/>
        </p:nvSpPr>
        <p:spPr bwMode="auto">
          <a:xfrm>
            <a:off x="1912429" y="3893942"/>
            <a:ext cx="825729" cy="29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334"/>
              <a:t>Death</a:t>
            </a:r>
          </a:p>
        </p:txBody>
      </p:sp>
      <p:sp>
        <p:nvSpPr>
          <p:cNvPr id="26" name="TextBox 17"/>
          <p:cNvSpPr txBox="1">
            <a:spLocks noChangeArrowheads="1"/>
          </p:cNvSpPr>
          <p:nvPr/>
        </p:nvSpPr>
        <p:spPr bwMode="auto">
          <a:xfrm>
            <a:off x="2693167" y="3893941"/>
            <a:ext cx="952765" cy="50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334"/>
              <a:t>Adverse</a:t>
            </a:r>
          </a:p>
          <a:p>
            <a:pPr algn="ctr" eaLnBrk="1" hangingPunct="1"/>
            <a:r>
              <a:rPr lang="en-US" altLang="en-US" sz="1334"/>
              <a:t>event</a:t>
            </a:r>
          </a:p>
        </p:txBody>
      </p:sp>
      <p:sp>
        <p:nvSpPr>
          <p:cNvPr id="27" name="TextBox 17"/>
          <p:cNvSpPr txBox="1">
            <a:spLocks noChangeArrowheads="1"/>
          </p:cNvSpPr>
          <p:nvPr/>
        </p:nvSpPr>
        <p:spPr bwMode="auto">
          <a:xfrm>
            <a:off x="3328343" y="3893941"/>
            <a:ext cx="1582648" cy="50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334"/>
              <a:t>Self-</a:t>
            </a:r>
          </a:p>
          <a:p>
            <a:pPr algn="ctr" eaLnBrk="1" hangingPunct="1"/>
            <a:r>
              <a:rPr lang="en-US" altLang="en-US" sz="1334"/>
              <a:t> discontinuation</a:t>
            </a:r>
          </a:p>
        </p:txBody>
      </p:sp>
      <p:cxnSp>
        <p:nvCxnSpPr>
          <p:cNvPr id="28" name="Elbow Connector 27"/>
          <p:cNvCxnSpPr>
            <a:endCxn id="24" idx="0"/>
          </p:cNvCxnSpPr>
          <p:nvPr/>
        </p:nvCxnSpPr>
        <p:spPr bwMode="auto">
          <a:xfrm rot="16200000" flipH="1">
            <a:off x="3799254" y="3193899"/>
            <a:ext cx="210872" cy="401616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Elbow Connector 28"/>
          <p:cNvCxnSpPr>
            <a:endCxn id="22" idx="0"/>
          </p:cNvCxnSpPr>
          <p:nvPr/>
        </p:nvCxnSpPr>
        <p:spPr bwMode="auto">
          <a:xfrm rot="5400000">
            <a:off x="2935150" y="2731411"/>
            <a:ext cx="210872" cy="1326593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Elbow Connector 29"/>
          <p:cNvCxnSpPr>
            <a:endCxn id="23" idx="0"/>
          </p:cNvCxnSpPr>
          <p:nvPr/>
        </p:nvCxnSpPr>
        <p:spPr bwMode="auto">
          <a:xfrm rot="5400000">
            <a:off x="3361909" y="3158170"/>
            <a:ext cx="210872" cy="473075"/>
          </a:xfrm>
          <a:prstGeom prst="bentConnector3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Rounded Rectangle 40"/>
          <p:cNvSpPr>
            <a:spLocks noChangeArrowheads="1"/>
          </p:cNvSpPr>
          <p:nvPr/>
        </p:nvSpPr>
        <p:spPr bwMode="auto">
          <a:xfrm>
            <a:off x="4550121" y="3494849"/>
            <a:ext cx="762212" cy="381106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834" b="1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2" name="TextBox 17"/>
          <p:cNvSpPr txBox="1">
            <a:spLocks noChangeArrowheads="1"/>
          </p:cNvSpPr>
          <p:nvPr/>
        </p:nvSpPr>
        <p:spPr bwMode="auto">
          <a:xfrm>
            <a:off x="4539535" y="3875955"/>
            <a:ext cx="836316" cy="29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334"/>
              <a:t>Other</a:t>
            </a:r>
          </a:p>
        </p:txBody>
      </p:sp>
      <p:sp>
        <p:nvSpPr>
          <p:cNvPr id="33" name="Rounded Rectangle 32"/>
          <p:cNvSpPr/>
          <p:nvPr/>
        </p:nvSpPr>
        <p:spPr bwMode="auto">
          <a:xfrm>
            <a:off x="5318080" y="1690688"/>
            <a:ext cx="1079800" cy="38110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834" b="1" dirty="0">
                <a:solidFill>
                  <a:schemeClr val="bg1"/>
                </a:solidFill>
                <a:latin typeface="Arial" charset="0"/>
                <a:cs typeface="Arial" charset="0"/>
              </a:rPr>
              <a:t>808</a:t>
            </a:r>
          </a:p>
        </p:txBody>
      </p:sp>
      <p:cxnSp>
        <p:nvCxnSpPr>
          <p:cNvPr id="34" name="Elbow Connector 33"/>
          <p:cNvCxnSpPr>
            <a:endCxn id="31" idx="0"/>
          </p:cNvCxnSpPr>
          <p:nvPr/>
        </p:nvCxnSpPr>
        <p:spPr>
          <a:xfrm rot="16200000" flipH="1">
            <a:off x="4214765" y="2778387"/>
            <a:ext cx="205578" cy="1227345"/>
          </a:xfrm>
          <a:prstGeom prst="bentConnector3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 bwMode="auto">
          <a:xfrm>
            <a:off x="7280758" y="4360233"/>
            <a:ext cx="721189" cy="38110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834" b="1" dirty="0">
                <a:solidFill>
                  <a:schemeClr val="bg1"/>
                </a:solidFill>
                <a:latin typeface="Arial" charset="0"/>
                <a:cs typeface="Arial" charset="0"/>
              </a:rPr>
              <a:t>117</a:t>
            </a:r>
          </a:p>
        </p:txBody>
      </p:sp>
      <p:sp>
        <p:nvSpPr>
          <p:cNvPr id="36" name="Rounded Rectangle 35"/>
          <p:cNvSpPr/>
          <p:nvPr/>
        </p:nvSpPr>
        <p:spPr bwMode="auto">
          <a:xfrm>
            <a:off x="8297040" y="4360233"/>
            <a:ext cx="721189" cy="38110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834" b="1" dirty="0">
                <a:solidFill>
                  <a:schemeClr val="bg1"/>
                </a:solidFill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37" name="TextBox 17"/>
          <p:cNvSpPr txBox="1">
            <a:spLocks noChangeArrowheads="1"/>
          </p:cNvSpPr>
          <p:nvPr/>
        </p:nvSpPr>
        <p:spPr bwMode="auto">
          <a:xfrm>
            <a:off x="7218563" y="4753248"/>
            <a:ext cx="910419" cy="50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334"/>
              <a:t>No lab</a:t>
            </a:r>
          </a:p>
          <a:p>
            <a:pPr algn="ctr" eaLnBrk="1" hangingPunct="1"/>
            <a:r>
              <a:rPr lang="en-US" altLang="en-US" sz="1334"/>
              <a:t>12-24 wk</a:t>
            </a:r>
          </a:p>
        </p:txBody>
      </p:sp>
      <p:sp>
        <p:nvSpPr>
          <p:cNvPr id="38" name="TextBox 17"/>
          <p:cNvSpPr txBox="1">
            <a:spLocks noChangeArrowheads="1"/>
          </p:cNvSpPr>
          <p:nvPr/>
        </p:nvSpPr>
        <p:spPr bwMode="auto">
          <a:xfrm>
            <a:off x="8171328" y="4753248"/>
            <a:ext cx="910419" cy="50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334"/>
              <a:t>No lab</a:t>
            </a:r>
          </a:p>
          <a:p>
            <a:pPr algn="ctr" eaLnBrk="1" hangingPunct="1"/>
            <a:r>
              <a:rPr lang="en-US" altLang="en-US" sz="1334"/>
              <a:t>&gt;24 wk</a:t>
            </a:r>
          </a:p>
        </p:txBody>
      </p:sp>
      <p:cxnSp>
        <p:nvCxnSpPr>
          <p:cNvPr id="39" name="Elbow Connector 38"/>
          <p:cNvCxnSpPr>
            <a:stCxn id="19" idx="2"/>
            <a:endCxn id="20" idx="0"/>
          </p:cNvCxnSpPr>
          <p:nvPr/>
        </p:nvCxnSpPr>
        <p:spPr>
          <a:xfrm rot="5400000">
            <a:off x="6614768" y="4156070"/>
            <a:ext cx="215788" cy="192538"/>
          </a:xfrm>
          <a:prstGeom prst="bentConnector3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19" idx="2"/>
            <a:endCxn id="35" idx="0"/>
          </p:cNvCxnSpPr>
          <p:nvPr/>
        </p:nvCxnSpPr>
        <p:spPr>
          <a:xfrm rot="16200000" flipH="1">
            <a:off x="7122248" y="3841128"/>
            <a:ext cx="215788" cy="822422"/>
          </a:xfrm>
          <a:prstGeom prst="bentConnector3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19" idx="2"/>
            <a:endCxn id="36" idx="0"/>
          </p:cNvCxnSpPr>
          <p:nvPr/>
        </p:nvCxnSpPr>
        <p:spPr>
          <a:xfrm rot="16200000" flipH="1">
            <a:off x="7630389" y="3332987"/>
            <a:ext cx="215788" cy="1838704"/>
          </a:xfrm>
          <a:prstGeom prst="bentConnector3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 bwMode="auto">
          <a:xfrm>
            <a:off x="6261829" y="5422830"/>
            <a:ext cx="721189" cy="38110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834" b="1" dirty="0">
                <a:solidFill>
                  <a:schemeClr val="bg1"/>
                </a:solidFill>
                <a:latin typeface="Arial" charset="0"/>
                <a:cs typeface="Arial" charset="0"/>
              </a:rPr>
              <a:t>46</a:t>
            </a:r>
          </a:p>
        </p:txBody>
      </p:sp>
      <p:sp>
        <p:nvSpPr>
          <p:cNvPr id="43" name="TextBox 17"/>
          <p:cNvSpPr txBox="1">
            <a:spLocks noChangeArrowheads="1"/>
          </p:cNvSpPr>
          <p:nvPr/>
        </p:nvSpPr>
        <p:spPr bwMode="auto">
          <a:xfrm>
            <a:off x="6994928" y="5479732"/>
            <a:ext cx="2159600" cy="29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334"/>
              <a:t>Achieved SVR (97.9%)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6617792" y="5213751"/>
            <a:ext cx="5293" cy="186583"/>
          </a:xfrm>
          <a:prstGeom prst="straightConnector1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1"/>
          <p:cNvSpPr>
            <a:spLocks noChangeArrowheads="1"/>
          </p:cNvSpPr>
          <p:nvPr/>
        </p:nvSpPr>
        <p:spPr bwMode="auto">
          <a:xfrm>
            <a:off x="838200" y="4810765"/>
            <a:ext cx="4486023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5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Source: Georgia’s HCV Elimination Program Treatment Database</a:t>
            </a:r>
            <a:endParaRPr lang="en-US" altLang="en-US" sz="1250" b="1" i="1" dirty="0"/>
          </a:p>
        </p:txBody>
      </p:sp>
    </p:spTree>
    <p:extLst>
      <p:ext uri="{BB962C8B-B14F-4D97-AF65-F5344CB8AC3E}">
        <p14:creationId xmlns:p14="http://schemas.microsoft.com/office/powerpoint/2010/main" val="3947252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408</Words>
  <Application>Microsoft Office PowerPoint</Application>
  <PresentationFormat>Widescreen</PresentationFormat>
  <Paragraphs>175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Office Theme</vt:lpstr>
      <vt:lpstr>Chart</vt:lpstr>
      <vt:lpstr>Treatment Outcomes in Patients with Complete SVR Data Receiving Sofosbuvir-Based Regimens  Apr 28, 2015 – Dec 31, 2016 (n=4774)</vt:lpstr>
      <vt:lpstr>Treatment Outcomes of SOF-based Regimens by Cirrhosis  Apr 28, 2015 – Dec 31, 2016</vt:lpstr>
      <vt:lpstr>Impact of 2k/1b Recombinant on Treatment Outcomes (n=136)</vt:lpstr>
      <vt:lpstr>Treatment Outcomes in Patients with Complete SVR Data Receiving Sofosbuvir/Ledipasvir Based Regimens  March, 2016 – December 31, 2016 (n=1592)</vt:lpstr>
      <vt:lpstr>Treatment Outcomes of LDV/SOF-based Regimens by Cirrhosis  March, 2016 – December 31, 2016 (n=1588)</vt:lpstr>
      <vt:lpstr>Re-Treatment of patients with Ledipasvir/Sofosbuvir-based regimens who failed prior Sofosbuvir-based therapy March, 2016 – December 31, 2016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Treatment Outcomes in Patients with Complete SVR Data Receiving Sofosbuvir-Based Regimens  Apr 28, 2015 – Dec 31, 2016 (n=4774)</dc:title>
  <dc:creator>Irina Tskhomelidze</dc:creator>
  <cp:lastModifiedBy>Irina Tskhomelidze</cp:lastModifiedBy>
  <cp:revision>1</cp:revision>
  <dcterms:created xsi:type="dcterms:W3CDTF">2017-06-16T06:56:39Z</dcterms:created>
  <dcterms:modified xsi:type="dcterms:W3CDTF">2017-06-16T07:02:36Z</dcterms:modified>
</cp:coreProperties>
</file>