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handoutMasterIdLst>
    <p:handoutMasterId r:id="rId12"/>
  </p:handoutMasterIdLst>
  <p:sldIdLst>
    <p:sldId id="257" r:id="rId3"/>
    <p:sldId id="279" r:id="rId4"/>
    <p:sldId id="280" r:id="rId5"/>
    <p:sldId id="281" r:id="rId6"/>
    <p:sldId id="349" r:id="rId7"/>
    <p:sldId id="282" r:id="rId8"/>
    <p:sldId id="283" r:id="rId9"/>
    <p:sldId id="348" r:id="rId10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5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69" autoAdjust="0"/>
    <p:restoredTop sz="65630" autoAdjust="0"/>
  </p:normalViewPr>
  <p:slideViewPr>
    <p:cSldViewPr snapToGrid="0">
      <p:cViewPr varScale="1">
        <p:scale>
          <a:sx n="59" d="100"/>
          <a:sy n="59" d="100"/>
        </p:scale>
        <p:origin x="1746" y="7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79C420-412B-41FA-9932-C605AD692A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05279-5105-451B-B3AE-D3FBF728EC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8A3DD-E9F4-4292-9C84-38E63E7D4FAF}" type="datetimeFigureOut">
              <a:rPr lang="et-EE" smtClean="0"/>
              <a:t>29.05.2018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8C534-3B6B-4AE8-90A5-7D59C5B991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2C520-8E2B-45BC-AF60-7462E13D2C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76DC5-1E18-43AC-A5CD-893FF5445C6F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8271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58B7C-1773-420A-A7B0-CA28EB93A69A}" type="datetimeFigureOut">
              <a:rPr lang="et-EE" smtClean="0"/>
              <a:t>29.05.2018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F3581-BEB8-4F15-80EB-3DBA7D09CB3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505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1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71164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electronic training management system (e-TMS) is a web-based application for managing training and development (T&amp;D) activities.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goal of e-TMS is to provide Georgian state agencies tools for managing T&amp;D processes in order to be more effective and efficient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system is supposed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cover activities form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identifying T&amp;D needs up to reporting the results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system enables data gathering and analysis in single integrated e-environment.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e-TMS: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Supports better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availability of T&amp;D information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enables the administration of training-related information via a single web application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Automates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administration of various T&amp;D activities, which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simplifies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management of training in civil service and increases overall efficiency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56164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4733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31341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99062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F3581-BEB8-4F15-80EB-3DBA7D09CB3D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3059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67EE-02E7-4BAC-9C06-66474BDD7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8548A-E73F-4161-880D-EA1179237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BDB30-753A-4C57-B0F0-8512719D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C459-5977-4D64-8A27-7C6F21DF435A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CBB5A-9D5A-4BDA-BFA4-9CD822B9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96FC3-A696-460B-82CB-895E5792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732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45BE2-C787-4FB0-AF65-66B28F90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34FA2-E524-4A84-AD11-D4F4649A1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17D31-CDC3-4587-8CDE-F4CCE8C62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5E17-6910-48A5-AD6F-179D4DCD1EBE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B2483-BA8E-451F-A039-078331129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C19EE-5A4E-49FF-80B6-1936947B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75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34F1E-A39C-4A59-B259-B8FB3736D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965756-98C5-4703-90E5-9460AFE0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1BA24-9ED6-4B78-A85D-2FB62CEC0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E09E2-0154-4EE0-A817-F742F9AF1289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596EA-5FC0-42DA-B214-B419C6CE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00D92-215A-44E2-BCEA-D749C7232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58287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alkiri ja esitaja valge l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172532"/>
            <a:ext cx="10515600" cy="2852737"/>
          </a:xfrm>
          <a:prstGeom prst="rect">
            <a:avLst/>
          </a:prstGeom>
        </p:spPr>
        <p:txBody>
          <a:bodyPr lIns="0" tIns="0" rIns="0" bIns="72000" anchor="b"/>
          <a:lstStyle>
            <a:lvl1pPr>
              <a:defRPr sz="60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052258"/>
            <a:ext cx="10515600" cy="1500187"/>
          </a:xfrm>
          <a:prstGeom prst="rect">
            <a:avLst/>
          </a:prstGeom>
        </p:spPr>
        <p:txBody>
          <a:bodyPr lIns="0" tIns="180000" rIns="0" bIns="0"/>
          <a:lstStyle>
            <a:lvl1pPr marL="0" indent="0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5425439" y="5982268"/>
            <a:ext cx="4587241" cy="3651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endParaRPr lang="en-US" sz="120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510" y="6045529"/>
            <a:ext cx="1393257" cy="23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941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slaid tume taust valge l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14401" y="445769"/>
            <a:ext cx="10439401" cy="85344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01" y="1600201"/>
            <a:ext cx="10439401" cy="4171950"/>
          </a:xfrm>
          <a:prstGeom prst="rect">
            <a:avLst/>
          </a:prstGeom>
          <a:ln>
            <a:noFill/>
          </a:ln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38" y="6031698"/>
            <a:ext cx="1600201" cy="365125"/>
          </a:xfrm>
          <a:prstGeom prst="rect">
            <a:avLst/>
          </a:prstGeom>
          <a:ln>
            <a:noFill/>
          </a:ln>
        </p:spPr>
        <p:txBody>
          <a:bodyPr lIns="0" tIns="0" rIns="0" bIns="0" anchor="ctr" anchorCtr="0"/>
          <a:lstStyle>
            <a:lvl1pPr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510" y="6045529"/>
            <a:ext cx="1393257" cy="23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53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s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445769"/>
            <a:ext cx="10439401" cy="853440"/>
          </a:xfrm>
          <a:prstGeom prst="rect">
            <a:avLst/>
          </a:prstGeom>
        </p:spPr>
        <p:txBody>
          <a:bodyPr wrap="square" lIns="0" tIns="0" rIns="0" bIns="0" anchor="ctr" anchorCtr="0">
            <a:normAutofit/>
          </a:bodyPr>
          <a:lstStyle>
            <a:lvl1pPr algn="l">
              <a:defRPr sz="3600" b="1">
                <a:solidFill>
                  <a:srgbClr val="1791F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425439" y="5982268"/>
            <a:ext cx="4587241" cy="3651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endParaRPr lang="en-US" sz="120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1" y="1600201"/>
            <a:ext cx="10439401" cy="4171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38" y="6039936"/>
            <a:ext cx="1600201" cy="365125"/>
          </a:xfrm>
          <a:prstGeom prst="rect">
            <a:avLst/>
          </a:prstGeom>
          <a:ln>
            <a:noFill/>
          </a:ln>
        </p:spPr>
        <p:txBody>
          <a:bodyPr lIns="0" tIns="0" rIns="0" bIns="0" anchor="ctr" anchorCtr="0"/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1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84ADB-C145-407B-96E4-72E36154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0CCDC-D55D-40D3-83E7-725B69AC1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72C56-1E24-4F74-B36D-8BE0808CF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184DB-6300-48C0-9CBC-9BF4523E43B5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CBCF9-615F-4A5C-94B1-9C3178451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7BC92-A056-40DE-B7DF-FB2A5AA3E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3045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2152-78F1-4664-94BC-A35810B55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075B5-876B-4A13-8125-5EE733A0A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73588-27DE-462D-BE44-C363AEA18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2F913-C507-4550-A425-88ECC313018E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C2B85-1270-41C1-BB3A-CA6809AD8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555AA-3174-485C-B902-98F68879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9286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09151-7177-42F9-9200-30C3746BA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8021-0B95-42E5-95A5-2BB5C5266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08C97-8FBF-4C2F-AEC9-7A61B232B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50531-DDBF-4B56-B8D5-EFE72A823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0C464-1B16-41FC-83FF-070331CCF4E8}" type="datetime1">
              <a:rPr lang="et-EE" smtClean="0"/>
              <a:t>29.05.2018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C4A18-17B1-4CB9-9E6E-8BEA4B913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FAA5F7-9C74-4330-ADDC-2E3D578FF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31318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E9426-E4AD-4669-B8C4-752246CB6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94AD1-6BF2-4D8E-BBF8-988F83604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788D6-F481-447B-9011-22AC4F769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FA058-220F-471C-A3A4-52AE23E814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491918-6F4B-4F37-9341-ECFFD983B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1116EA-B61A-47F0-BEBB-F690A87C9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1AA39-28EE-4040-9A7C-9E2851283270}" type="datetime1">
              <a:rPr lang="et-EE" smtClean="0"/>
              <a:t>29.05.2018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6B9FB7-77C9-480F-AAE0-BEB692B0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6ACACD-C314-4169-9C84-B07C6AB5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9299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8DB4B-AA3C-4FD3-A72B-2DE48BD38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4EAFFA-52CE-46D6-8A03-0197B86E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8A70-D62B-4CDC-BB34-AF5FF250673F}" type="datetime1">
              <a:rPr lang="et-EE" smtClean="0"/>
              <a:t>29.05.2018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90A44-D687-4C85-A5A6-852D5293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EE921D-EAE6-4B24-BF12-F95A0B43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144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57D2AB-6DD0-42AF-A6CE-FF2CEF7C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CC81D-D29D-42AA-A93C-3A0FF5812547}" type="datetime1">
              <a:rPr lang="et-EE" smtClean="0"/>
              <a:t>29.05.2018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4526B-4B95-41F5-AE65-B200C8CB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9F153E-4B1B-4703-AEE9-E0DF422B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5264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711FE-A95C-4C2D-BB7B-85C48A709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FDF35-DCC9-491F-8021-3B41DE322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E71D6-42D7-4468-89E6-10F06518A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B4766-6301-4DEC-963F-2634CAAB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54DE-0D6D-4758-B763-48A56B1694DB}" type="datetime1">
              <a:rPr lang="et-EE" smtClean="0"/>
              <a:t>29.05.2018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955A3-4553-4395-8540-8A03E889D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BE85D-AC68-4FF0-AB50-E62B992C4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74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3F5E1-64D2-4FE6-AD5C-3EFA46924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DE7AD9-E242-46FC-9D09-7EC44C9DD2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3A276-5DC4-4407-8CCB-4E1385F49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353FC-2D7E-4DDA-B6C8-32D1E75EF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BC56-1620-42F2-ABAA-4FF81C6F1DDD}" type="datetime1">
              <a:rPr lang="et-EE" smtClean="0"/>
              <a:t>29.05.2018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61D04-F441-463D-96D5-BB1A0DBD6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9F863-48AF-4417-BCFE-48BF779E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999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D29B45-03EA-4348-A9E6-0D07C76EA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530CB-0A30-433E-8FE5-477A3F6DE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CB77F-8F13-4EBE-850D-85D9EECE6E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6AAD-EE15-4761-890C-699BC9B8AA0A}" type="datetime1">
              <a:rPr lang="et-EE" smtClean="0"/>
              <a:t>29.05.2018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38CDD-A893-431C-B3A2-036B34F5A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FB87C-972B-4CF8-BD34-4458DE6CF4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B8005-8050-4766-AF9C-7A52F3A18077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099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DEE3B-AEC4-4C98-B05A-DD56B64E4AB1}" type="datetimeFigureOut">
              <a:rPr lang="et-EE" smtClean="0"/>
              <a:pPr/>
              <a:t>29.05.2018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18ED6-60C5-4CD7-9C4D-31EF84ADDEF9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330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0700D48D-C9AA-4000-A912-29A4FEA98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5138" y="394887"/>
            <a:ext cx="5720862" cy="606822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05E69BC-D844-4AB5-9E35-ED458EE29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9184178" y="1874520"/>
            <a:ext cx="0" cy="310896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312C673-8179-457E-AD2A-D1FAE4CC9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14009" y="4201833"/>
            <a:ext cx="3400425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2A85210-273E-4792-84C1-FD376643950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229" y="3861252"/>
            <a:ext cx="5390093" cy="2573769"/>
          </a:xfrm>
          <a:prstGeom prst="rect">
            <a:avLst/>
          </a:prstGeom>
          <a:noFill/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762A7B9A-8848-46EC-B789-4B2803DAC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8604" y="659882"/>
            <a:ext cx="4458424" cy="3461518"/>
          </a:xfrm>
        </p:spPr>
        <p:txBody>
          <a:bodyPr>
            <a:normAutofit/>
          </a:bodyPr>
          <a:lstStyle/>
          <a:p>
            <a:pPr algn="l"/>
            <a:br>
              <a:rPr lang="en-US" sz="7200" dirty="0">
                <a:solidFill>
                  <a:srgbClr val="FFFFFF"/>
                </a:solidFill>
              </a:rPr>
            </a:br>
            <a:r>
              <a:rPr lang="et-EE" sz="5300" dirty="0" err="1">
                <a:solidFill>
                  <a:srgbClr val="FFFFFF"/>
                </a:solidFill>
              </a:rPr>
              <a:t>Discussion</a:t>
            </a:r>
            <a:r>
              <a:rPr lang="et-EE" sz="5300" dirty="0">
                <a:solidFill>
                  <a:srgbClr val="FFFFFF"/>
                </a:solidFill>
              </a:rPr>
              <a:t> of </a:t>
            </a:r>
            <a:r>
              <a:rPr lang="et-EE" sz="5300" dirty="0" err="1">
                <a:solidFill>
                  <a:srgbClr val="FFFFFF"/>
                </a:solidFill>
              </a:rPr>
              <a:t>the</a:t>
            </a:r>
            <a:r>
              <a:rPr lang="et-EE" sz="5300" dirty="0">
                <a:solidFill>
                  <a:srgbClr val="FFFFFF"/>
                </a:solidFill>
              </a:rPr>
              <a:t> </a:t>
            </a:r>
            <a:r>
              <a:rPr lang="et-EE" sz="5300" dirty="0" err="1">
                <a:solidFill>
                  <a:srgbClr val="FFFFFF"/>
                </a:solidFill>
              </a:rPr>
              <a:t>draft</a:t>
            </a:r>
            <a:r>
              <a:rPr lang="et-EE" sz="5300" dirty="0">
                <a:solidFill>
                  <a:srgbClr val="FFFFFF"/>
                </a:solidFill>
              </a:rPr>
              <a:t> </a:t>
            </a:r>
            <a:r>
              <a:rPr lang="et-EE" sz="5300" dirty="0" err="1">
                <a:solidFill>
                  <a:srgbClr val="FFFFFF"/>
                </a:solidFill>
              </a:rPr>
              <a:t>concept</a:t>
            </a:r>
            <a:r>
              <a:rPr lang="et-EE" sz="5300" dirty="0">
                <a:solidFill>
                  <a:srgbClr val="FFFFFF"/>
                </a:solidFill>
              </a:rPr>
              <a:t> </a:t>
            </a:r>
            <a:endParaRPr lang="en-US" sz="5300" dirty="0">
              <a:solidFill>
                <a:srgbClr val="FFFFFF"/>
              </a:solidFill>
            </a:endParaRP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516AEDB1-553F-4265-89EE-C02AE3BE5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8604" y="4292070"/>
            <a:ext cx="4458424" cy="1512888"/>
          </a:xfrm>
        </p:spPr>
        <p:txBody>
          <a:bodyPr>
            <a:normAutofit/>
          </a:bodyPr>
          <a:lstStyle/>
          <a:p>
            <a:pPr algn="l"/>
            <a:r>
              <a:rPr lang="et-EE" dirty="0">
                <a:solidFill>
                  <a:schemeClr val="bg1"/>
                </a:solidFill>
              </a:rPr>
              <a:t>Rauno Vinni &amp; Maris Vaino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354777-04D8-4C16-BAD3-B54C21E9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18604" y="5961905"/>
            <a:ext cx="4164575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t-EE" dirty="0">
                <a:solidFill>
                  <a:srgbClr val="AFABAB"/>
                </a:solidFill>
              </a:rPr>
              <a:t>29.05.2018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A923D6-0BCB-47DA-8F64-49D5890716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229" y="744284"/>
            <a:ext cx="5390093" cy="194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1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F08AD855-72DD-41BF-AAFF-45F01191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t-EE" dirty="0" err="1">
                <a:solidFill>
                  <a:schemeClr val="accent1"/>
                </a:solidFill>
              </a:rPr>
              <a:t>To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warm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up</a:t>
            </a:r>
            <a:r>
              <a:rPr lang="et-EE" dirty="0">
                <a:solidFill>
                  <a:schemeClr val="accent1"/>
                </a:solidFill>
              </a:rPr>
              <a:t> and </a:t>
            </a:r>
            <a:r>
              <a:rPr lang="et-EE" dirty="0" err="1">
                <a:solidFill>
                  <a:schemeClr val="accent1"/>
                </a:solidFill>
              </a:rPr>
              <a:t>get</a:t>
            </a:r>
            <a:r>
              <a:rPr lang="et-EE" dirty="0">
                <a:solidFill>
                  <a:schemeClr val="accent1"/>
                </a:solidFill>
              </a:rPr>
              <a:t> on </a:t>
            </a:r>
            <a:r>
              <a:rPr lang="et-EE" dirty="0" err="1">
                <a:solidFill>
                  <a:schemeClr val="accent1"/>
                </a:solidFill>
              </a:rPr>
              <a:t>the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same</a:t>
            </a:r>
            <a:r>
              <a:rPr lang="et-EE" dirty="0">
                <a:solidFill>
                  <a:schemeClr val="accent1"/>
                </a:solidFill>
              </a:rPr>
              <a:t> page 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741026-CD6C-4E47-99D7-2F3FC65D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>
              <a:defRPr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e-TMS is a web-based application / database </a:t>
            </a:r>
          </a:p>
          <a:p>
            <a:pPr>
              <a:defRPr/>
            </a:pP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Scope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: i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t is a tool to manage all T&amp;D activities in a single system </a:t>
            </a:r>
            <a:r>
              <a:rPr lang="en-US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(or at least to cover as many activities and types of data as possible)</a:t>
            </a:r>
          </a:p>
          <a:p>
            <a:pPr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Why and how? </a:t>
            </a:r>
            <a:endParaRPr lang="et-EE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defRPr/>
            </a:pP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Efficiency and effectiveness via automatization and simplification </a:t>
            </a: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plus</a:t>
            </a:r>
            <a:r>
              <a:rPr lang="en-US" dirty="0">
                <a:latin typeface="Tahoma" pitchFamily="34" charset="0"/>
                <a:ea typeface="Tahoma" pitchFamily="34" charset="0"/>
                <a:cs typeface="Tahoma" pitchFamily="34" charset="0"/>
              </a:rPr>
              <a:t> standardization </a:t>
            </a:r>
          </a:p>
          <a:p>
            <a:pPr>
              <a:defRPr/>
            </a:pPr>
            <a:endParaRPr lang="et-EE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C206B-0AF7-4B5E-A24B-B29B747F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/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3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6698E-5042-415B-8AD1-592E15D3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Some remarks </a:t>
            </a:r>
            <a:r>
              <a:rPr lang="et-EE" dirty="0">
                <a:solidFill>
                  <a:schemeClr val="accent1"/>
                </a:solidFill>
              </a:rPr>
              <a:t>(1)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0334C-D901-453E-9A53-EAC487B7D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e-TMS </a:t>
            </a:r>
            <a:r>
              <a:rPr lang="et-EE" sz="3600" dirty="0" err="1"/>
              <a:t>target</a:t>
            </a:r>
            <a:r>
              <a:rPr lang="et-EE" sz="3600" dirty="0"/>
              <a:t> </a:t>
            </a:r>
            <a:r>
              <a:rPr lang="et-EE" sz="3600" dirty="0" err="1"/>
              <a:t>group</a:t>
            </a:r>
            <a:r>
              <a:rPr lang="et-EE" sz="3600" dirty="0"/>
              <a:t>: </a:t>
            </a:r>
            <a:r>
              <a:rPr lang="en-US" sz="3600" dirty="0"/>
              <a:t>civil servants</a:t>
            </a:r>
            <a:r>
              <a:rPr lang="et-EE" sz="3600" dirty="0"/>
              <a:t> </a:t>
            </a:r>
            <a:endParaRPr lang="en-US" sz="3600" dirty="0"/>
          </a:p>
          <a:p>
            <a:r>
              <a:rPr lang="en-US" sz="3600" dirty="0"/>
              <a:t>Still, the system should allow adding new users from other legal entities / sectors because </a:t>
            </a:r>
          </a:p>
          <a:p>
            <a:pPr lvl="1"/>
            <a:r>
              <a:rPr lang="en-US" sz="3200" dirty="0"/>
              <a:t>main processes of T&amp;D are </a:t>
            </a:r>
            <a:r>
              <a:rPr lang="et-EE" sz="3200" dirty="0" err="1"/>
              <a:t>similar</a:t>
            </a:r>
            <a:r>
              <a:rPr lang="et-EE" sz="3200" dirty="0"/>
              <a:t> </a:t>
            </a:r>
            <a:r>
              <a:rPr lang="en-US" sz="3200" dirty="0"/>
              <a:t>in </a:t>
            </a:r>
            <a:r>
              <a:rPr lang="et-EE" sz="3200" dirty="0" err="1"/>
              <a:t>various</a:t>
            </a:r>
            <a:r>
              <a:rPr lang="et-EE" sz="3200" dirty="0"/>
              <a:t> </a:t>
            </a:r>
            <a:r>
              <a:rPr lang="en-US" sz="3200" dirty="0"/>
              <a:t>organizations and </a:t>
            </a:r>
          </a:p>
          <a:p>
            <a:pPr lvl="1"/>
            <a:r>
              <a:rPr lang="en-US" sz="3200" dirty="0"/>
              <a:t>using the same platform supports single </a:t>
            </a:r>
            <a:r>
              <a:rPr lang="et-EE" sz="3200" dirty="0"/>
              <a:t>g</a:t>
            </a:r>
            <a:r>
              <a:rPr lang="en-US" sz="3200" dirty="0" err="1"/>
              <a:t>overnment</a:t>
            </a:r>
            <a:r>
              <a:rPr lang="en-US" sz="3200" dirty="0"/>
              <a:t> approach + enables easier administration of </a:t>
            </a:r>
            <a:r>
              <a:rPr lang="et-EE" sz="3200" dirty="0"/>
              <a:t>(</a:t>
            </a:r>
            <a:r>
              <a:rPr lang="et-EE" sz="3200" dirty="0" err="1"/>
              <a:t>joint</a:t>
            </a:r>
            <a:r>
              <a:rPr lang="et-EE" sz="3200" dirty="0"/>
              <a:t>) </a:t>
            </a:r>
            <a:r>
              <a:rPr lang="en-US" sz="3200" dirty="0"/>
              <a:t>training management activities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92A4E-6536-4733-8031-59694AAA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0B4C5E-BFC9-438B-B2CF-43C85185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14105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6698E-5042-415B-8AD1-592E15D3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Some remarks </a:t>
            </a:r>
            <a:r>
              <a:rPr lang="et-EE" dirty="0">
                <a:solidFill>
                  <a:schemeClr val="accent1"/>
                </a:solidFill>
              </a:rPr>
              <a:t>(2)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0334C-D901-453E-9A53-EAC487B7D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err="1"/>
              <a:t>Previous</a:t>
            </a:r>
            <a:r>
              <a:rPr lang="et-EE" sz="3200" dirty="0"/>
              <a:t> </a:t>
            </a:r>
            <a:r>
              <a:rPr lang="et-EE" sz="3200" dirty="0" err="1"/>
              <a:t>remarks</a:t>
            </a:r>
            <a:r>
              <a:rPr lang="et-EE" sz="3200" dirty="0"/>
              <a:t> </a:t>
            </a:r>
            <a:r>
              <a:rPr lang="et-EE" sz="3200" dirty="0" err="1"/>
              <a:t>mean</a:t>
            </a:r>
            <a:r>
              <a:rPr lang="et-EE" sz="3200" dirty="0"/>
              <a:t> </a:t>
            </a:r>
            <a:r>
              <a:rPr lang="et-EE" sz="3200" dirty="0" err="1"/>
              <a:t>that</a:t>
            </a:r>
            <a:r>
              <a:rPr lang="et-EE" sz="3200" dirty="0"/>
              <a:t> </a:t>
            </a:r>
            <a:r>
              <a:rPr lang="et-EE" sz="3200" dirty="0" err="1"/>
              <a:t>the</a:t>
            </a:r>
            <a:r>
              <a:rPr lang="et-EE" sz="3200" dirty="0"/>
              <a:t> </a:t>
            </a:r>
            <a:r>
              <a:rPr lang="et-EE" sz="3200" dirty="0" err="1"/>
              <a:t>system</a:t>
            </a:r>
            <a:r>
              <a:rPr lang="et-EE" sz="3200" dirty="0"/>
              <a:t> </a:t>
            </a:r>
            <a:r>
              <a:rPr lang="et-EE" sz="3200" dirty="0" err="1"/>
              <a:t>has</a:t>
            </a:r>
            <a:r>
              <a:rPr lang="et-EE" sz="3200" dirty="0"/>
              <a:t> </a:t>
            </a:r>
            <a:r>
              <a:rPr lang="et-EE" sz="3200" dirty="0" err="1"/>
              <a:t>to</a:t>
            </a:r>
            <a:r>
              <a:rPr lang="et-EE" sz="3200" dirty="0"/>
              <a:t> </a:t>
            </a:r>
            <a:r>
              <a:rPr lang="et-EE" sz="3200" dirty="0" err="1"/>
              <a:t>be</a:t>
            </a:r>
            <a:r>
              <a:rPr lang="et-EE" sz="3200" dirty="0"/>
              <a:t> </a:t>
            </a:r>
            <a:r>
              <a:rPr lang="et-EE" sz="3200" dirty="0" err="1"/>
              <a:t>flexible</a:t>
            </a:r>
            <a:r>
              <a:rPr lang="et-EE" sz="3200" dirty="0"/>
              <a:t> </a:t>
            </a:r>
            <a:r>
              <a:rPr lang="et-EE" sz="3200" dirty="0" err="1"/>
              <a:t>enough</a:t>
            </a:r>
            <a:r>
              <a:rPr lang="et-EE" sz="3200" dirty="0"/>
              <a:t> </a:t>
            </a:r>
            <a:r>
              <a:rPr lang="et-EE" sz="3200" dirty="0" err="1"/>
              <a:t>to</a:t>
            </a:r>
            <a:r>
              <a:rPr lang="et-EE" sz="3200" dirty="0"/>
              <a:t> </a:t>
            </a:r>
            <a:r>
              <a:rPr lang="et-EE" sz="3200" dirty="0" err="1"/>
              <a:t>cater</a:t>
            </a:r>
            <a:r>
              <a:rPr lang="et-EE" sz="3200" dirty="0"/>
              <a:t> for </a:t>
            </a:r>
            <a:r>
              <a:rPr lang="et-EE" sz="3200" dirty="0" err="1"/>
              <a:t>special</a:t>
            </a:r>
            <a:r>
              <a:rPr lang="et-EE" sz="3200" dirty="0"/>
              <a:t> </a:t>
            </a:r>
            <a:r>
              <a:rPr lang="et-EE" sz="3200" dirty="0" err="1"/>
              <a:t>needs</a:t>
            </a:r>
            <a:r>
              <a:rPr lang="et-EE" sz="3200" dirty="0"/>
              <a:t> and </a:t>
            </a:r>
            <a:r>
              <a:rPr lang="et-EE" sz="3200" dirty="0" err="1"/>
              <a:t>still</a:t>
            </a:r>
            <a:r>
              <a:rPr lang="et-EE" sz="3200" dirty="0"/>
              <a:t> </a:t>
            </a:r>
            <a:r>
              <a:rPr lang="et-EE" sz="3200" dirty="0" err="1"/>
              <a:t>maintain</a:t>
            </a:r>
            <a:r>
              <a:rPr lang="et-EE" sz="3200" dirty="0"/>
              <a:t> </a:t>
            </a:r>
            <a:r>
              <a:rPr lang="et-EE" sz="3200" dirty="0" err="1"/>
              <a:t>the</a:t>
            </a:r>
            <a:r>
              <a:rPr lang="et-EE" sz="3200" dirty="0"/>
              <a:t> </a:t>
            </a:r>
            <a:r>
              <a:rPr lang="et-EE" sz="3200" dirty="0" err="1"/>
              <a:t>basic</a:t>
            </a:r>
            <a:r>
              <a:rPr lang="et-EE" sz="3200" dirty="0"/>
              <a:t> </a:t>
            </a:r>
            <a:r>
              <a:rPr lang="et-EE" sz="3200" dirty="0" err="1"/>
              <a:t>features</a:t>
            </a:r>
            <a:r>
              <a:rPr lang="et-EE" sz="3200" dirty="0"/>
              <a:t> </a:t>
            </a:r>
          </a:p>
          <a:p>
            <a:endParaRPr lang="et-EE" sz="3200" dirty="0"/>
          </a:p>
          <a:p>
            <a:r>
              <a:rPr lang="et-EE" sz="3200" dirty="0" err="1"/>
              <a:t>Example</a:t>
            </a:r>
            <a:r>
              <a:rPr lang="et-EE" sz="3200" dirty="0"/>
              <a:t> </a:t>
            </a:r>
            <a:r>
              <a:rPr lang="et-EE" sz="3200" dirty="0" err="1"/>
              <a:t>from</a:t>
            </a:r>
            <a:r>
              <a:rPr lang="et-EE" sz="3200" dirty="0"/>
              <a:t> Estonia: e-TMS </a:t>
            </a:r>
            <a:r>
              <a:rPr lang="et-EE" sz="3200" dirty="0" err="1"/>
              <a:t>is</a:t>
            </a:r>
            <a:r>
              <a:rPr lang="et-EE" sz="3200" dirty="0"/>
              <a:t> </a:t>
            </a:r>
            <a:r>
              <a:rPr lang="et-EE" sz="3200" dirty="0" err="1"/>
              <a:t>now</a:t>
            </a:r>
            <a:r>
              <a:rPr lang="et-EE" sz="3200" dirty="0"/>
              <a:t> </a:t>
            </a:r>
            <a:r>
              <a:rPr lang="et-EE" sz="3200" dirty="0" err="1"/>
              <a:t>used</a:t>
            </a:r>
            <a:r>
              <a:rPr lang="et-EE" sz="3200" dirty="0"/>
              <a:t> </a:t>
            </a:r>
            <a:r>
              <a:rPr lang="et-EE" sz="3200" dirty="0" err="1"/>
              <a:t>by</a:t>
            </a:r>
            <a:r>
              <a:rPr lang="et-EE" sz="3200" dirty="0"/>
              <a:t> </a:t>
            </a:r>
            <a:r>
              <a:rPr lang="et-EE" sz="3200" dirty="0" err="1"/>
              <a:t>various</a:t>
            </a:r>
            <a:r>
              <a:rPr lang="et-EE" sz="3200" dirty="0"/>
              <a:t> </a:t>
            </a:r>
            <a:r>
              <a:rPr lang="et-EE" sz="3200" dirty="0" err="1"/>
              <a:t>organisations</a:t>
            </a:r>
            <a:r>
              <a:rPr lang="et-EE" sz="3200" dirty="0"/>
              <a:t>, </a:t>
            </a:r>
            <a:r>
              <a:rPr lang="et-EE" sz="3200" dirty="0" err="1"/>
              <a:t>including</a:t>
            </a:r>
            <a:r>
              <a:rPr lang="et-EE" sz="3200" dirty="0"/>
              <a:t> </a:t>
            </a:r>
            <a:r>
              <a:rPr lang="et-EE" sz="3200" dirty="0" err="1"/>
              <a:t>training</a:t>
            </a:r>
            <a:r>
              <a:rPr lang="et-EE" sz="3200" dirty="0"/>
              <a:t> </a:t>
            </a:r>
            <a:r>
              <a:rPr lang="et-EE" sz="3200" dirty="0" err="1"/>
              <a:t>providers</a:t>
            </a:r>
            <a:r>
              <a:rPr lang="et-EE" sz="3200" dirty="0"/>
              <a:t> …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92A4E-6536-4733-8031-59694AAA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0B4C5E-BFC9-438B-B2CF-43C85185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0549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F08AD855-72DD-41BF-AAFF-45F01191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t-EE" dirty="0" err="1">
                <a:solidFill>
                  <a:schemeClr val="accent1"/>
                </a:solidFill>
              </a:rPr>
              <a:t>The</a:t>
            </a:r>
            <a:r>
              <a:rPr lang="et-EE" dirty="0">
                <a:solidFill>
                  <a:schemeClr val="accent1"/>
                </a:solidFill>
              </a:rPr>
              <a:t> </a:t>
            </a:r>
            <a:r>
              <a:rPr lang="et-EE" dirty="0" err="1">
                <a:solidFill>
                  <a:schemeClr val="accent1"/>
                </a:solidFill>
              </a:rPr>
              <a:t>concept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741026-CD6C-4E47-99D7-2F3FC65D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et-EE" sz="32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Group</a:t>
            </a:r>
            <a:r>
              <a:rPr lang="et-EE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sz="32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discussion</a:t>
            </a:r>
            <a:r>
              <a:rPr lang="et-EE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0" indent="0">
              <a:buNone/>
              <a:defRPr/>
            </a:pPr>
            <a:endParaRPr lang="et-EE" sz="3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  <a:defRPr/>
            </a:pPr>
            <a:r>
              <a:rPr lang="et-EE" sz="32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Questions</a:t>
            </a:r>
            <a:r>
              <a:rPr lang="et-EE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t-EE" sz="32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answers</a:t>
            </a:r>
            <a:r>
              <a:rPr lang="et-EE" sz="3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C206B-0AF7-4B5E-A24B-B29B747F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/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426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468C5-06DF-40B4-AF83-0637C341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15546" cy="1325563"/>
          </a:xfrm>
        </p:spPr>
        <p:txBody>
          <a:bodyPr/>
          <a:lstStyle/>
          <a:p>
            <a:r>
              <a:rPr lang="et-EE" sz="4000" dirty="0" err="1">
                <a:solidFill>
                  <a:schemeClr val="accent1"/>
                </a:solidFill>
              </a:rPr>
              <a:t>Checklist</a:t>
            </a:r>
            <a:r>
              <a:rPr lang="et-EE" sz="4000" dirty="0">
                <a:solidFill>
                  <a:schemeClr val="accent1"/>
                </a:solidFill>
              </a:rPr>
              <a:t>: </a:t>
            </a:r>
            <a:r>
              <a:rPr lang="et-EE" sz="4000" dirty="0" err="1">
                <a:solidFill>
                  <a:schemeClr val="accent1"/>
                </a:solidFill>
              </a:rPr>
              <a:t>did</a:t>
            </a:r>
            <a:r>
              <a:rPr lang="et-EE" sz="4000" dirty="0">
                <a:solidFill>
                  <a:schemeClr val="accent1"/>
                </a:solidFill>
              </a:rPr>
              <a:t> </a:t>
            </a:r>
            <a:r>
              <a:rPr lang="et-EE" sz="4000" dirty="0" err="1">
                <a:solidFill>
                  <a:schemeClr val="accent1"/>
                </a:solidFill>
              </a:rPr>
              <a:t>we</a:t>
            </a:r>
            <a:r>
              <a:rPr lang="et-EE" sz="4000" dirty="0">
                <a:solidFill>
                  <a:schemeClr val="accent1"/>
                </a:solidFill>
              </a:rPr>
              <a:t> </a:t>
            </a:r>
            <a:r>
              <a:rPr lang="et-EE" sz="4000" dirty="0" err="1">
                <a:solidFill>
                  <a:schemeClr val="accent1"/>
                </a:solidFill>
              </a:rPr>
              <a:t>cover</a:t>
            </a:r>
            <a:r>
              <a:rPr lang="et-EE" sz="4000" dirty="0">
                <a:solidFill>
                  <a:schemeClr val="accent1"/>
                </a:solidFill>
              </a:rPr>
              <a:t> all </a:t>
            </a:r>
            <a:r>
              <a:rPr lang="et-EE" sz="4000" dirty="0" err="1">
                <a:solidFill>
                  <a:schemeClr val="accent1"/>
                </a:solidFill>
              </a:rPr>
              <a:t>important</a:t>
            </a:r>
            <a:r>
              <a:rPr lang="et-EE" sz="4000" dirty="0">
                <a:solidFill>
                  <a:schemeClr val="accent1"/>
                </a:solidFill>
              </a:rPr>
              <a:t> </a:t>
            </a:r>
            <a:r>
              <a:rPr lang="et-EE" sz="4000" dirty="0" err="1">
                <a:solidFill>
                  <a:schemeClr val="accent1"/>
                </a:solidFill>
              </a:rPr>
              <a:t>questions</a:t>
            </a:r>
            <a:r>
              <a:rPr lang="et-EE" sz="4000" dirty="0">
                <a:solidFill>
                  <a:schemeClr val="accent1"/>
                </a:solidFill>
              </a:rPr>
              <a:t>? (1)</a:t>
            </a:r>
            <a:r>
              <a:rPr lang="et-EE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0CBEA-22CC-4937-916C-BFBF1E884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Who is the </a:t>
            </a:r>
            <a:r>
              <a:rPr lang="et-EE" dirty="0"/>
              <a:t>(</a:t>
            </a:r>
            <a:r>
              <a:rPr lang="en-US" dirty="0"/>
              <a:t>product</a:t>
            </a:r>
            <a:r>
              <a:rPr lang="et-EE" dirty="0"/>
              <a:t>)</a:t>
            </a:r>
            <a:r>
              <a:rPr lang="en-US" dirty="0"/>
              <a:t> owner of e-TMS? </a:t>
            </a:r>
            <a:endParaRPr lang="et-EE" dirty="0"/>
          </a:p>
          <a:p>
            <a:r>
              <a:rPr lang="en-US" dirty="0"/>
              <a:t>Which role </a:t>
            </a:r>
            <a:r>
              <a:rPr lang="et-EE" dirty="0" err="1"/>
              <a:t>is</a:t>
            </a:r>
            <a:r>
              <a:rPr lang="et-EE" dirty="0"/>
              <a:t> </a:t>
            </a:r>
            <a:r>
              <a:rPr lang="et-EE" dirty="0" err="1"/>
              <a:t>assigned</a:t>
            </a:r>
            <a:r>
              <a:rPr lang="et-EE" dirty="0"/>
              <a:t>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n-US" dirty="0"/>
              <a:t>Administration of the Government of Georgia? </a:t>
            </a:r>
            <a:endParaRPr lang="en-GB" dirty="0"/>
          </a:p>
          <a:p>
            <a:r>
              <a:rPr lang="en-US" dirty="0"/>
              <a:t>Reporting and analysis (participants, number of trainings, …) – should it be part of</a:t>
            </a:r>
            <a:r>
              <a:rPr lang="et-EE" dirty="0"/>
              <a:t> </a:t>
            </a:r>
            <a:r>
              <a:rPr lang="en-US" dirty="0"/>
              <a:t>/</a:t>
            </a:r>
            <a:r>
              <a:rPr lang="et-EE" dirty="0"/>
              <a:t> </a:t>
            </a:r>
            <a:r>
              <a:rPr lang="en-US" dirty="0"/>
              <a:t>functionality of</a:t>
            </a:r>
            <a:r>
              <a:rPr lang="et-EE" dirty="0"/>
              <a:t>: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/>
              <a:t>e-TMS or </a:t>
            </a:r>
            <a:endParaRPr lang="et-EE" dirty="0"/>
          </a:p>
          <a:p>
            <a:pPr lvl="1"/>
            <a:r>
              <a:rPr lang="en-US" dirty="0"/>
              <a:t>HRM system? </a:t>
            </a:r>
            <a:endParaRPr lang="en-GB" dirty="0"/>
          </a:p>
          <a:p>
            <a:r>
              <a:rPr lang="en-US" dirty="0"/>
              <a:t>How should e-TMS be </a:t>
            </a:r>
            <a:r>
              <a:rPr lang="et-EE" dirty="0" err="1"/>
              <a:t>integrated</a:t>
            </a:r>
            <a:r>
              <a:rPr lang="en-US" dirty="0"/>
              <a:t> with HRM system? </a:t>
            </a:r>
            <a:endParaRPr lang="en-GB" dirty="0"/>
          </a:p>
          <a:p>
            <a:r>
              <a:rPr lang="en-US" dirty="0"/>
              <a:t>How </a:t>
            </a:r>
            <a:r>
              <a:rPr lang="et-EE" dirty="0"/>
              <a:t>(</a:t>
            </a:r>
            <a:r>
              <a:rPr lang="en-US" dirty="0"/>
              <a:t>compulsory</a:t>
            </a:r>
            <a:r>
              <a:rPr lang="et-EE" dirty="0"/>
              <a:t>)</a:t>
            </a:r>
            <a:r>
              <a:rPr lang="en-US" dirty="0"/>
              <a:t> trainings</a:t>
            </a:r>
            <a:r>
              <a:rPr lang="et-EE" dirty="0"/>
              <a:t> </a:t>
            </a:r>
            <a:r>
              <a:rPr lang="et-EE" dirty="0" err="1"/>
              <a:t>will</a:t>
            </a:r>
            <a:r>
              <a:rPr lang="et-EE" dirty="0"/>
              <a:t> </a:t>
            </a:r>
            <a:r>
              <a:rPr lang="et-EE" dirty="0" err="1"/>
              <a:t>be</a:t>
            </a:r>
            <a:r>
              <a:rPr lang="en-US" dirty="0"/>
              <a:t> financed? </a:t>
            </a:r>
            <a:endParaRPr lang="en-GB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2B3D5-02C2-4A38-B31F-FD9AB8C7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FE777-5BA5-44C6-9AEB-8DF777B67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4003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468C5-06DF-40B4-AF83-0637C341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15546" cy="1325563"/>
          </a:xfrm>
        </p:spPr>
        <p:txBody>
          <a:bodyPr/>
          <a:lstStyle/>
          <a:p>
            <a:r>
              <a:rPr lang="et-EE" sz="4000" dirty="0" err="1">
                <a:solidFill>
                  <a:schemeClr val="accent1"/>
                </a:solidFill>
              </a:rPr>
              <a:t>Checklist</a:t>
            </a:r>
            <a:r>
              <a:rPr lang="et-EE" sz="4000" dirty="0">
                <a:solidFill>
                  <a:schemeClr val="accent1"/>
                </a:solidFill>
              </a:rPr>
              <a:t>: </a:t>
            </a:r>
            <a:r>
              <a:rPr lang="et-EE" sz="4000" dirty="0" err="1">
                <a:solidFill>
                  <a:schemeClr val="accent1"/>
                </a:solidFill>
              </a:rPr>
              <a:t>did</a:t>
            </a:r>
            <a:r>
              <a:rPr lang="et-EE" sz="4000" dirty="0">
                <a:solidFill>
                  <a:schemeClr val="accent1"/>
                </a:solidFill>
              </a:rPr>
              <a:t> </a:t>
            </a:r>
            <a:r>
              <a:rPr lang="et-EE" sz="4000" dirty="0" err="1">
                <a:solidFill>
                  <a:schemeClr val="accent1"/>
                </a:solidFill>
              </a:rPr>
              <a:t>we</a:t>
            </a:r>
            <a:r>
              <a:rPr lang="et-EE" sz="4000" dirty="0">
                <a:solidFill>
                  <a:schemeClr val="accent1"/>
                </a:solidFill>
              </a:rPr>
              <a:t> </a:t>
            </a:r>
            <a:r>
              <a:rPr lang="et-EE" sz="4000" dirty="0" err="1">
                <a:solidFill>
                  <a:schemeClr val="accent1"/>
                </a:solidFill>
              </a:rPr>
              <a:t>cover</a:t>
            </a:r>
            <a:r>
              <a:rPr lang="et-EE" sz="4000" dirty="0">
                <a:solidFill>
                  <a:schemeClr val="accent1"/>
                </a:solidFill>
              </a:rPr>
              <a:t> all </a:t>
            </a:r>
            <a:r>
              <a:rPr lang="et-EE" sz="4000" dirty="0" err="1">
                <a:solidFill>
                  <a:schemeClr val="accent1"/>
                </a:solidFill>
              </a:rPr>
              <a:t>important</a:t>
            </a:r>
            <a:r>
              <a:rPr lang="et-EE" sz="4000" dirty="0">
                <a:solidFill>
                  <a:schemeClr val="accent1"/>
                </a:solidFill>
              </a:rPr>
              <a:t> </a:t>
            </a:r>
            <a:r>
              <a:rPr lang="et-EE" sz="4000" dirty="0" err="1">
                <a:solidFill>
                  <a:schemeClr val="accent1"/>
                </a:solidFill>
              </a:rPr>
              <a:t>questions</a:t>
            </a:r>
            <a:r>
              <a:rPr lang="et-EE" sz="4000" dirty="0">
                <a:solidFill>
                  <a:schemeClr val="accent1"/>
                </a:solidFill>
              </a:rPr>
              <a:t>? (2)</a:t>
            </a:r>
            <a:r>
              <a:rPr lang="et-EE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0CBEA-22CC-4937-916C-BFBF1E884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254" y="1825624"/>
            <a:ext cx="11015546" cy="5032375"/>
          </a:xfrm>
        </p:spPr>
        <p:txBody>
          <a:bodyPr>
            <a:normAutofit/>
          </a:bodyPr>
          <a:lstStyle/>
          <a:p>
            <a:r>
              <a:rPr lang="et-EE" dirty="0"/>
              <a:t>T</a:t>
            </a:r>
            <a:r>
              <a:rPr lang="en-US" dirty="0" err="1"/>
              <a:t>rainers</a:t>
            </a:r>
            <a:r>
              <a:rPr lang="en-US" dirty="0"/>
              <a:t> quality control</a:t>
            </a:r>
            <a:r>
              <a:rPr lang="et-EE" dirty="0"/>
              <a:t>: </a:t>
            </a:r>
            <a:r>
              <a:rPr lang="et-EE" dirty="0" err="1"/>
              <a:t>have</a:t>
            </a:r>
            <a:r>
              <a:rPr lang="et-EE" dirty="0"/>
              <a:t> </a:t>
            </a:r>
            <a:r>
              <a:rPr lang="et-EE" dirty="0" err="1"/>
              <a:t>we</a:t>
            </a:r>
            <a:r>
              <a:rPr lang="et-EE" dirty="0"/>
              <a:t> </a:t>
            </a:r>
            <a:r>
              <a:rPr lang="et-EE" dirty="0" err="1"/>
              <a:t>covered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issue</a:t>
            </a:r>
            <a:r>
              <a:rPr lang="et-EE" dirty="0"/>
              <a:t> in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concept</a:t>
            </a:r>
            <a:r>
              <a:rPr lang="et-EE" dirty="0"/>
              <a:t>?  </a:t>
            </a:r>
            <a:endParaRPr lang="en-GB" dirty="0"/>
          </a:p>
          <a:p>
            <a:r>
              <a:rPr lang="en-US" dirty="0"/>
              <a:t>Training needs assessment – what kind of information institutions need to give to CSB?</a:t>
            </a:r>
            <a:endParaRPr lang="en-GB" dirty="0"/>
          </a:p>
          <a:p>
            <a:r>
              <a:rPr lang="en-US" dirty="0"/>
              <a:t>How should the performance assessment and training need</a:t>
            </a:r>
            <a:r>
              <a:rPr lang="et-EE" dirty="0"/>
              <a:t>s</a:t>
            </a:r>
            <a:r>
              <a:rPr lang="en-US" dirty="0"/>
              <a:t> assessment </a:t>
            </a:r>
            <a:r>
              <a:rPr lang="et-EE" dirty="0" err="1"/>
              <a:t>be</a:t>
            </a:r>
            <a:r>
              <a:rPr lang="et-EE" dirty="0"/>
              <a:t> </a:t>
            </a:r>
            <a:r>
              <a:rPr lang="et-EE" dirty="0" err="1"/>
              <a:t>integrated</a:t>
            </a:r>
            <a:r>
              <a:rPr lang="en-US" dirty="0"/>
              <a:t>? </a:t>
            </a:r>
            <a:endParaRPr lang="et-EE" dirty="0"/>
          </a:p>
          <a:p>
            <a:pPr lvl="0"/>
            <a:r>
              <a:rPr lang="en-US" dirty="0"/>
              <a:t>How e-TMS should be integrated with platforms of providing electronic courses? </a:t>
            </a:r>
            <a:endParaRPr lang="en-GB" dirty="0"/>
          </a:p>
          <a:p>
            <a:pPr lvl="0"/>
            <a:r>
              <a:rPr lang="en-US" dirty="0"/>
              <a:t>The professional development programs accreditation: which information has to be recorded/made available via e-TMS and how? </a:t>
            </a:r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2B3D5-02C2-4A38-B31F-FD9AB8C7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FE777-5BA5-44C6-9AEB-8DF777B67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8005-8050-4766-AF9C-7A52F3A18077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57828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F08AD855-72DD-41BF-AAFF-45F01191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t-EE" dirty="0" err="1">
                <a:solidFill>
                  <a:schemeClr val="accent1"/>
                </a:solidFill>
              </a:rPr>
              <a:t>Thanks</a:t>
            </a:r>
            <a:r>
              <a:rPr lang="et-EE" dirty="0">
                <a:solidFill>
                  <a:schemeClr val="accent1"/>
                </a:solidFill>
              </a:rPr>
              <a:t>!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0741026-CD6C-4E47-99D7-2F3FC65D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Coffe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t-EE" dirty="0" err="1">
                <a:latin typeface="Tahoma" pitchFamily="34" charset="0"/>
                <a:ea typeface="Tahoma" pitchFamily="34" charset="0"/>
                <a:cs typeface="Tahoma" pitchFamily="34" charset="0"/>
              </a:rPr>
              <a:t>break</a:t>
            </a:r>
            <a:r>
              <a:rPr lang="et-EE" dirty="0">
                <a:latin typeface="Tahoma" pitchFamily="34" charset="0"/>
                <a:ea typeface="Tahoma" pitchFamily="34" charset="0"/>
                <a:cs typeface="Tahoma" pitchFamily="34" charset="0"/>
              </a:rPr>
              <a:t>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C206B-0AF7-4B5E-A24B-B29B747F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76031" y="6033479"/>
            <a:ext cx="5259985" cy="365125"/>
          </a:xfrm>
        </p:spPr>
        <p:txBody>
          <a:bodyPr>
            <a:normAutofit/>
          </a:bodyPr>
          <a:lstStyle/>
          <a:p>
            <a:pPr algn="l"/>
            <a:endParaRPr lang="en-US" sz="105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402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axis">
      <a:dk1>
        <a:sysClr val="windowText" lastClr="000000"/>
      </a:dk1>
      <a:lt1>
        <a:srgbClr val="FFFFFF"/>
      </a:lt1>
      <a:dk2>
        <a:srgbClr val="00599D"/>
      </a:dk2>
      <a:lt2>
        <a:srgbClr val="FFFFFF"/>
      </a:lt2>
      <a:accent1>
        <a:srgbClr val="00599D"/>
      </a:accent1>
      <a:accent2>
        <a:srgbClr val="FFF9C0"/>
      </a:accent2>
      <a:accent3>
        <a:srgbClr val="FF6651"/>
      </a:accent3>
      <a:accent4>
        <a:srgbClr val="84DAD3"/>
      </a:accent4>
      <a:accent5>
        <a:srgbClr val="51FFA5"/>
      </a:accent5>
      <a:accent6>
        <a:srgbClr val="D6FF51"/>
      </a:accent6>
      <a:hlink>
        <a:srgbClr val="00599D"/>
      </a:hlink>
      <a:folHlink>
        <a:srgbClr val="FF665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EU valge link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791FF"/>
      </a:accent1>
      <a:accent2>
        <a:srgbClr val="73BDFF"/>
      </a:accent2>
      <a:accent3>
        <a:srgbClr val="006DD0"/>
      </a:accent3>
      <a:accent4>
        <a:srgbClr val="00498B"/>
      </a:accent4>
      <a:accent5>
        <a:srgbClr val="006DD0"/>
      </a:accent5>
      <a:accent6>
        <a:srgbClr val="006DD0"/>
      </a:accent6>
      <a:hlink>
        <a:srgbClr val="FFFFFF"/>
      </a:hlink>
      <a:folHlink>
        <a:srgbClr val="FFFF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U2017_.PPT_16x9.potx" id="{7A3D36A7-9C17-4A88-B0EE-54DD63408238}" vid="{582E1F95-7B27-433A-A7A3-35F103D356C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5010</TotalTime>
  <Words>382</Words>
  <Application>Microsoft Office PowerPoint</Application>
  <PresentationFormat>Widescreen</PresentationFormat>
  <Paragraphs>58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Office Theme</vt:lpstr>
      <vt:lpstr>Custom Design</vt:lpstr>
      <vt:lpstr> Discussion of the draft concept </vt:lpstr>
      <vt:lpstr>To warm up and get on the same page  </vt:lpstr>
      <vt:lpstr>Some remarks (1)</vt:lpstr>
      <vt:lpstr>Some remarks (2)</vt:lpstr>
      <vt:lpstr>The concept</vt:lpstr>
      <vt:lpstr>Checklist: did we cover all important questions? (1) </vt:lpstr>
      <vt:lpstr>Checklist: did we cover all important questions? (2) 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 Vainre</dc:creator>
  <cp:lastModifiedBy>Rauno Vinni</cp:lastModifiedBy>
  <cp:revision>141</cp:revision>
  <cp:lastPrinted>2018-03-14T19:55:00Z</cp:lastPrinted>
  <dcterms:created xsi:type="dcterms:W3CDTF">2018-03-13T11:01:31Z</dcterms:created>
  <dcterms:modified xsi:type="dcterms:W3CDTF">2018-05-29T06:33:24Z</dcterms:modified>
</cp:coreProperties>
</file>