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7"/>
  </p:notesMasterIdLst>
  <p:handoutMasterIdLst>
    <p:handoutMasterId r:id="rId28"/>
  </p:handoutMasterIdLst>
  <p:sldIdLst>
    <p:sldId id="257" r:id="rId3"/>
    <p:sldId id="279" r:id="rId4"/>
    <p:sldId id="381" r:id="rId5"/>
    <p:sldId id="383" r:id="rId6"/>
    <p:sldId id="384" r:id="rId7"/>
    <p:sldId id="291" r:id="rId8"/>
    <p:sldId id="269" r:id="rId9"/>
    <p:sldId id="290" r:id="rId10"/>
    <p:sldId id="377" r:id="rId11"/>
    <p:sldId id="292" r:id="rId12"/>
    <p:sldId id="378" r:id="rId13"/>
    <p:sldId id="380" r:id="rId14"/>
    <p:sldId id="281" r:id="rId15"/>
    <p:sldId id="293" r:id="rId16"/>
    <p:sldId id="294" r:id="rId17"/>
    <p:sldId id="295" r:id="rId18"/>
    <p:sldId id="296" r:id="rId19"/>
    <p:sldId id="297" r:id="rId20"/>
    <p:sldId id="298" r:id="rId21"/>
    <p:sldId id="385" r:id="rId22"/>
    <p:sldId id="317" r:id="rId23"/>
    <p:sldId id="347" r:id="rId24"/>
    <p:sldId id="314" r:id="rId25"/>
    <p:sldId id="304" r:id="rId26"/>
  </p:sldIdLst>
  <p:sldSz cx="12192000" cy="6858000"/>
  <p:notesSz cx="6797675" cy="9926638"/>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5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9" autoAdjust="0"/>
    <p:restoredTop sz="80348" autoAdjust="0"/>
  </p:normalViewPr>
  <p:slideViewPr>
    <p:cSldViewPr snapToGrid="0">
      <p:cViewPr varScale="1">
        <p:scale>
          <a:sx n="69" d="100"/>
          <a:sy n="69" d="100"/>
        </p:scale>
        <p:origin x="1205" y="77"/>
      </p:cViewPr>
      <p:guideLst/>
    </p:cSldViewPr>
  </p:slideViewPr>
  <p:notesTextViewPr>
    <p:cViewPr>
      <p:scale>
        <a:sx n="125" d="100"/>
        <a:sy n="125"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1" csCatId="colorful" phldr="1"/>
      <dgm:spPr/>
    </dgm:pt>
    <dgm:pt modelId="{376A0D1E-E4D9-43F7-A8C3-087F06F4331D}">
      <dgm:prSet phldrT="[Text]" custT="1"/>
      <dgm:spPr>
        <a:solidFill>
          <a:srgbClr val="55BD9D"/>
        </a:solidFill>
        <a:ln w="31750" cmpd="sng">
          <a:solidFill>
            <a:srgbClr val="FF0000"/>
          </a:solidFill>
        </a:ln>
      </dgm:spPr>
      <dgm:t>
        <a:bodyPr/>
        <a:lstStyle/>
        <a:p>
          <a:pPr algn="l"/>
          <a:r>
            <a:rPr lang="et-EE" sz="1800" dirty="0"/>
            <a:t>PM</a:t>
          </a:r>
        </a:p>
      </dgm:t>
    </dgm:pt>
    <dgm:pt modelId="{C1C5DE19-3C43-4252-AC02-F5FAA6E20242}" type="parTrans" cxnId="{CECDD583-9594-4F23-A59D-042476BBB0B8}">
      <dgm:prSet/>
      <dgm:spPr/>
      <dgm:t>
        <a:bodyPr/>
        <a:lstStyle/>
        <a:p>
          <a:endParaRPr lang="et-EE"/>
        </a:p>
      </dgm:t>
    </dgm:pt>
    <dgm:pt modelId="{00E6EA17-FF86-48F2-B822-EDD1DB21707A}" type="sibTrans" cxnId="{CECDD583-9594-4F23-A59D-042476BBB0B8}">
      <dgm:prSet/>
      <dgm:spPr/>
      <dgm:t>
        <a:bodyPr/>
        <a:lstStyle/>
        <a:p>
          <a:endParaRPr lang="et-EE"/>
        </a:p>
      </dgm:t>
    </dgm:pt>
    <dgm:pt modelId="{00A5DBCC-0E9D-4050-888B-54449B2AB41D}">
      <dgm:prSet phldrT="[Text]" custT="1"/>
      <dgm:spPr>
        <a:solidFill>
          <a:srgbClr val="0070C0"/>
        </a:solidFill>
        <a:ln w="31750" cmpd="sng">
          <a:solidFill>
            <a:srgbClr val="FF0000"/>
          </a:solidFill>
        </a:ln>
      </dgm:spPr>
      <dgm:t>
        <a:bodyPr/>
        <a:lstStyle/>
        <a:p>
          <a:r>
            <a:rPr lang="et-EE" sz="1600" dirty="0"/>
            <a:t>PI</a:t>
          </a:r>
        </a:p>
      </dgm:t>
    </dgm:pt>
    <dgm:pt modelId="{2FB3816B-0601-436F-BC11-C36A30D35F40}" type="parTrans" cxnId="{BD4DB541-050C-46CA-95A3-80EAE572CF1E}">
      <dgm:prSet/>
      <dgm:spPr/>
      <dgm:t>
        <a:bodyPr/>
        <a:lstStyle/>
        <a:p>
          <a:endParaRPr lang="et-EE"/>
        </a:p>
      </dgm:t>
    </dgm:pt>
    <dgm:pt modelId="{7CCF8157-35A7-4D70-A3A0-5396818376EC}" type="sibTrans" cxnId="{BD4DB541-050C-46CA-95A3-80EAE572CF1E}">
      <dgm:prSet/>
      <dgm:spPr/>
      <dgm:t>
        <a:bodyPr/>
        <a:lstStyle/>
        <a:p>
          <a:endParaRPr lang="et-EE"/>
        </a:p>
      </dgm:t>
    </dgm:pt>
    <dgm:pt modelId="{C2EE99B1-D698-4AE2-B519-5897088DD946}" type="pres">
      <dgm:prSet presAssocID="{03907010-2AB0-4BB1-B6F8-653C4C9FEB49}" presName="compositeShape" presStyleCnt="0">
        <dgm:presLayoutVars>
          <dgm:chMax val="7"/>
          <dgm:dir/>
          <dgm:resizeHandles val="exact"/>
        </dgm:presLayoutVars>
      </dgm:prSet>
      <dgm:spPr/>
    </dgm:pt>
    <dgm:pt modelId="{70F5B78D-20E7-4A38-BA43-220980A5CD8F}" type="pres">
      <dgm:prSet presAssocID="{03907010-2AB0-4BB1-B6F8-653C4C9FEB49}" presName="wedge1" presStyleLbl="node1" presStyleIdx="0" presStyleCnt="2" custLinFactNeighborX="-639" custLinFactNeighborY="-331"/>
      <dgm:spPr/>
    </dgm:pt>
    <dgm:pt modelId="{1DF239D3-87A6-49E5-8E98-C401EBA836FE}" type="pres">
      <dgm:prSet presAssocID="{03907010-2AB0-4BB1-B6F8-653C4C9FEB49}" presName="wedge1Tx" presStyleLbl="node1" presStyleIdx="0" presStyleCnt="2">
        <dgm:presLayoutVars>
          <dgm:chMax val="0"/>
          <dgm:chPref val="0"/>
          <dgm:bulletEnabled val="1"/>
        </dgm:presLayoutVars>
      </dgm:prSet>
      <dgm:spPr/>
    </dgm:pt>
    <dgm:pt modelId="{BA2C8D65-9387-406B-BD20-52DB6FBE8D99}" type="pres">
      <dgm:prSet presAssocID="{03907010-2AB0-4BB1-B6F8-653C4C9FEB49}" presName="wedge2" presStyleLbl="node1" presStyleIdx="1" presStyleCnt="2"/>
      <dgm:spPr/>
    </dgm:pt>
    <dgm:pt modelId="{C9147575-A0A1-401F-8800-AA4391524067}" type="pres">
      <dgm:prSet presAssocID="{03907010-2AB0-4BB1-B6F8-653C4C9FEB49}" presName="wedge2Tx" presStyleLbl="node1" presStyleIdx="1" presStyleCnt="2">
        <dgm:presLayoutVars>
          <dgm:chMax val="0"/>
          <dgm:chPref val="0"/>
          <dgm:bulletEnabled val="1"/>
        </dgm:presLayoutVars>
      </dgm:prSet>
      <dgm:spPr/>
    </dgm:pt>
  </dgm:ptLst>
  <dgm:cxnLst>
    <dgm:cxn modelId="{AA4EA429-47F0-46AA-8EBF-03FFCDCBCB50}" type="presOf" srcId="{00A5DBCC-0E9D-4050-888B-54449B2AB41D}" destId="{1DF239D3-87A6-49E5-8E98-C401EBA836FE}" srcOrd="1" destOrd="0" presId="urn:microsoft.com/office/officeart/2005/8/layout/chart3"/>
    <dgm:cxn modelId="{BD4DB541-050C-46CA-95A3-80EAE572CF1E}" srcId="{03907010-2AB0-4BB1-B6F8-653C4C9FEB49}" destId="{00A5DBCC-0E9D-4050-888B-54449B2AB41D}" srcOrd="0" destOrd="0" parTransId="{2FB3816B-0601-436F-BC11-C36A30D35F40}" sibTransId="{7CCF8157-35A7-4D70-A3A0-5396818376EC}"/>
    <dgm:cxn modelId="{CECDD583-9594-4F23-A59D-042476BBB0B8}" srcId="{03907010-2AB0-4BB1-B6F8-653C4C9FEB49}" destId="{376A0D1E-E4D9-43F7-A8C3-087F06F4331D}" srcOrd="1" destOrd="0" parTransId="{C1C5DE19-3C43-4252-AC02-F5FAA6E20242}" sibTransId="{00E6EA17-FF86-48F2-B822-EDD1DB21707A}"/>
    <dgm:cxn modelId="{930A26A7-828A-4D88-892F-915684381385}" type="presOf" srcId="{376A0D1E-E4D9-43F7-A8C3-087F06F4331D}" destId="{BA2C8D65-9387-406B-BD20-52DB6FBE8D99}" srcOrd="0" destOrd="0" presId="urn:microsoft.com/office/officeart/2005/8/layout/chart3"/>
    <dgm:cxn modelId="{81CB41C9-6185-4948-BCBB-3C0AFC5F0E56}" type="presOf" srcId="{00A5DBCC-0E9D-4050-888B-54449B2AB41D}" destId="{70F5B78D-20E7-4A38-BA43-220980A5CD8F}" srcOrd="0" destOrd="0" presId="urn:microsoft.com/office/officeart/2005/8/layout/chart3"/>
    <dgm:cxn modelId="{EDA8A6DB-D985-4A38-B5B4-8CDC3C2D97FA}" type="presOf" srcId="{03907010-2AB0-4BB1-B6F8-653C4C9FEB49}" destId="{C2EE99B1-D698-4AE2-B519-5897088DD946}" srcOrd="0" destOrd="0" presId="urn:microsoft.com/office/officeart/2005/8/layout/chart3"/>
    <dgm:cxn modelId="{923ECDE7-FCA1-4D5B-ADC9-9A7217055E6C}" type="presOf" srcId="{376A0D1E-E4D9-43F7-A8C3-087F06F4331D}" destId="{C9147575-A0A1-401F-8800-AA4391524067}" srcOrd="1" destOrd="0" presId="urn:microsoft.com/office/officeart/2005/8/layout/chart3"/>
    <dgm:cxn modelId="{2DB59CE4-57C4-4768-8BA3-CED5651DEFB7}" type="presParOf" srcId="{C2EE99B1-D698-4AE2-B519-5897088DD946}" destId="{70F5B78D-20E7-4A38-BA43-220980A5CD8F}" srcOrd="0" destOrd="0" presId="urn:microsoft.com/office/officeart/2005/8/layout/chart3"/>
    <dgm:cxn modelId="{36EF1227-3CDE-4D3E-B8D8-3D3782C44B6D}" type="presParOf" srcId="{C2EE99B1-D698-4AE2-B519-5897088DD946}" destId="{1DF239D3-87A6-49E5-8E98-C401EBA836FE}" srcOrd="1" destOrd="0" presId="urn:microsoft.com/office/officeart/2005/8/layout/chart3"/>
    <dgm:cxn modelId="{5710F5E7-306C-41C2-A48E-55DB1DB4F6D8}" type="presParOf" srcId="{C2EE99B1-D698-4AE2-B519-5897088DD946}" destId="{BA2C8D65-9387-406B-BD20-52DB6FBE8D99}" srcOrd="2" destOrd="0" presId="urn:microsoft.com/office/officeart/2005/8/layout/chart3"/>
    <dgm:cxn modelId="{74BBA2FB-25CE-46CF-A2CA-1EC71E0A365E}" type="presParOf" srcId="{C2EE99B1-D698-4AE2-B519-5897088DD946}" destId="{C9147575-A0A1-401F-8800-AA4391524067}" srcOrd="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2" csCatId="colorful" phldr="1"/>
      <dgm:spPr/>
    </dgm:pt>
    <dgm:pt modelId="{376A0D1E-E4D9-43F7-A8C3-087F06F4331D}">
      <dgm:prSet phldrT="[Text]"/>
      <dgm:spPr>
        <a:solidFill>
          <a:srgbClr val="55BD9D"/>
        </a:solidFill>
        <a:ln w="31750" cmpd="sng">
          <a:solidFill>
            <a:srgbClr val="FF0000"/>
          </a:solidFill>
        </a:ln>
      </dgm:spPr>
      <dgm:t>
        <a:bodyPr/>
        <a:lstStyle/>
        <a:p>
          <a:r>
            <a:rPr lang="et-EE" dirty="0"/>
            <a:t>PM</a:t>
          </a:r>
        </a:p>
      </dgm:t>
    </dgm:pt>
    <dgm:pt modelId="{C1C5DE19-3C43-4252-AC02-F5FAA6E20242}" type="parTrans" cxnId="{CECDD583-9594-4F23-A59D-042476BBB0B8}">
      <dgm:prSet/>
      <dgm:spPr/>
      <dgm:t>
        <a:bodyPr/>
        <a:lstStyle/>
        <a:p>
          <a:endParaRPr lang="et-EE"/>
        </a:p>
      </dgm:t>
    </dgm:pt>
    <dgm:pt modelId="{00E6EA17-FF86-48F2-B822-EDD1DB21707A}" type="sibTrans" cxnId="{CECDD583-9594-4F23-A59D-042476BBB0B8}">
      <dgm:prSet/>
      <dgm:spPr/>
      <dgm:t>
        <a:bodyPr/>
        <a:lstStyle/>
        <a:p>
          <a:endParaRPr lang="et-EE"/>
        </a:p>
      </dgm:t>
    </dgm:pt>
    <dgm:pt modelId="{00A5DBCC-0E9D-4050-888B-54449B2AB41D}">
      <dgm:prSet phldrT="[Text]"/>
      <dgm:spPr>
        <a:solidFill>
          <a:srgbClr val="0070C0"/>
        </a:solidFill>
        <a:ln>
          <a:solidFill>
            <a:srgbClr val="FF0000"/>
          </a:solidFill>
        </a:ln>
      </dgm:spPr>
      <dgm:t>
        <a:bodyPr/>
        <a:lstStyle/>
        <a:p>
          <a:r>
            <a:rPr lang="et-EE" sz="1200" dirty="0"/>
            <a:t>PI</a:t>
          </a:r>
        </a:p>
      </dgm:t>
    </dgm:pt>
    <dgm:pt modelId="{2FB3816B-0601-436F-BC11-C36A30D35F40}" type="parTrans" cxnId="{BD4DB541-050C-46CA-95A3-80EAE572CF1E}">
      <dgm:prSet/>
      <dgm:spPr/>
      <dgm:t>
        <a:bodyPr/>
        <a:lstStyle/>
        <a:p>
          <a:endParaRPr lang="et-EE"/>
        </a:p>
      </dgm:t>
    </dgm:pt>
    <dgm:pt modelId="{7CCF8157-35A7-4D70-A3A0-5396818376EC}" type="sibTrans" cxnId="{BD4DB541-050C-46CA-95A3-80EAE572CF1E}">
      <dgm:prSet/>
      <dgm:spPr/>
      <dgm:t>
        <a:bodyPr/>
        <a:lstStyle/>
        <a:p>
          <a:endParaRPr lang="et-EE"/>
        </a:p>
      </dgm:t>
    </dgm:pt>
    <dgm:pt modelId="{C2EE99B1-D698-4AE2-B519-5897088DD946}" type="pres">
      <dgm:prSet presAssocID="{03907010-2AB0-4BB1-B6F8-653C4C9FEB49}" presName="compositeShape" presStyleCnt="0">
        <dgm:presLayoutVars>
          <dgm:chMax val="7"/>
          <dgm:dir/>
          <dgm:resizeHandles val="exact"/>
        </dgm:presLayoutVars>
      </dgm:prSet>
      <dgm:spPr/>
    </dgm:pt>
    <dgm:pt modelId="{70F5B78D-20E7-4A38-BA43-220980A5CD8F}" type="pres">
      <dgm:prSet presAssocID="{03907010-2AB0-4BB1-B6F8-653C4C9FEB49}" presName="wedge1" presStyleLbl="node1" presStyleIdx="0" presStyleCnt="2"/>
      <dgm:spPr/>
    </dgm:pt>
    <dgm:pt modelId="{1DF239D3-87A6-49E5-8E98-C401EBA836FE}" type="pres">
      <dgm:prSet presAssocID="{03907010-2AB0-4BB1-B6F8-653C4C9FEB49}" presName="wedge1Tx" presStyleLbl="node1" presStyleIdx="0" presStyleCnt="2">
        <dgm:presLayoutVars>
          <dgm:chMax val="0"/>
          <dgm:chPref val="0"/>
          <dgm:bulletEnabled val="1"/>
        </dgm:presLayoutVars>
      </dgm:prSet>
      <dgm:spPr/>
    </dgm:pt>
    <dgm:pt modelId="{BA2C8D65-9387-406B-BD20-52DB6FBE8D99}" type="pres">
      <dgm:prSet presAssocID="{03907010-2AB0-4BB1-B6F8-653C4C9FEB49}" presName="wedge2" presStyleLbl="node1" presStyleIdx="1" presStyleCnt="2"/>
      <dgm:spPr/>
    </dgm:pt>
    <dgm:pt modelId="{C9147575-A0A1-401F-8800-AA4391524067}" type="pres">
      <dgm:prSet presAssocID="{03907010-2AB0-4BB1-B6F8-653C4C9FEB49}" presName="wedge2Tx" presStyleLbl="node1" presStyleIdx="1" presStyleCnt="2">
        <dgm:presLayoutVars>
          <dgm:chMax val="0"/>
          <dgm:chPref val="0"/>
          <dgm:bulletEnabled val="1"/>
        </dgm:presLayoutVars>
      </dgm:prSet>
      <dgm:spPr/>
    </dgm:pt>
  </dgm:ptLst>
  <dgm:cxnLst>
    <dgm:cxn modelId="{5268F729-715E-439F-AE94-5DAA4EC6BCE4}" type="presOf" srcId="{00A5DBCC-0E9D-4050-888B-54449B2AB41D}" destId="{70F5B78D-20E7-4A38-BA43-220980A5CD8F}" srcOrd="0" destOrd="0" presId="urn:microsoft.com/office/officeart/2005/8/layout/chart3"/>
    <dgm:cxn modelId="{69441D31-B470-4B10-8741-9145F8818539}" type="presOf" srcId="{03907010-2AB0-4BB1-B6F8-653C4C9FEB49}" destId="{C2EE99B1-D698-4AE2-B519-5897088DD946}" srcOrd="0" destOrd="0" presId="urn:microsoft.com/office/officeart/2005/8/layout/chart3"/>
    <dgm:cxn modelId="{01827B60-E4AA-4B6A-9D94-FB59AE309537}" type="presOf" srcId="{376A0D1E-E4D9-43F7-A8C3-087F06F4331D}" destId="{BA2C8D65-9387-406B-BD20-52DB6FBE8D99}" srcOrd="0" destOrd="0" presId="urn:microsoft.com/office/officeart/2005/8/layout/chart3"/>
    <dgm:cxn modelId="{BD4DB541-050C-46CA-95A3-80EAE572CF1E}" srcId="{03907010-2AB0-4BB1-B6F8-653C4C9FEB49}" destId="{00A5DBCC-0E9D-4050-888B-54449B2AB41D}" srcOrd="0" destOrd="0" parTransId="{2FB3816B-0601-436F-BC11-C36A30D35F40}" sibTransId="{7CCF8157-35A7-4D70-A3A0-5396818376EC}"/>
    <dgm:cxn modelId="{31BD9C57-3E26-4355-8351-88319C1FFAFB}" type="presOf" srcId="{376A0D1E-E4D9-43F7-A8C3-087F06F4331D}" destId="{C9147575-A0A1-401F-8800-AA4391524067}" srcOrd="1" destOrd="0" presId="urn:microsoft.com/office/officeart/2005/8/layout/chart3"/>
    <dgm:cxn modelId="{CECDD583-9594-4F23-A59D-042476BBB0B8}" srcId="{03907010-2AB0-4BB1-B6F8-653C4C9FEB49}" destId="{376A0D1E-E4D9-43F7-A8C3-087F06F4331D}" srcOrd="1" destOrd="0" parTransId="{C1C5DE19-3C43-4252-AC02-F5FAA6E20242}" sibTransId="{00E6EA17-FF86-48F2-B822-EDD1DB21707A}"/>
    <dgm:cxn modelId="{FE9C0DCD-2E12-4763-BDB1-438FBF25C204}" type="presOf" srcId="{00A5DBCC-0E9D-4050-888B-54449B2AB41D}" destId="{1DF239D3-87A6-49E5-8E98-C401EBA836FE}" srcOrd="1" destOrd="0" presId="urn:microsoft.com/office/officeart/2005/8/layout/chart3"/>
    <dgm:cxn modelId="{892FE507-817C-423E-A8C7-CF0779CC0617}" type="presParOf" srcId="{C2EE99B1-D698-4AE2-B519-5897088DD946}" destId="{70F5B78D-20E7-4A38-BA43-220980A5CD8F}" srcOrd="0" destOrd="0" presId="urn:microsoft.com/office/officeart/2005/8/layout/chart3"/>
    <dgm:cxn modelId="{1E6604FB-C856-44BF-9E35-980DF63E30AA}" type="presParOf" srcId="{C2EE99B1-D698-4AE2-B519-5897088DD946}" destId="{1DF239D3-87A6-49E5-8E98-C401EBA836FE}" srcOrd="1" destOrd="0" presId="urn:microsoft.com/office/officeart/2005/8/layout/chart3"/>
    <dgm:cxn modelId="{723B4B16-DB8A-4ED6-A628-8B8F19BEDF39}" type="presParOf" srcId="{C2EE99B1-D698-4AE2-B519-5897088DD946}" destId="{BA2C8D65-9387-406B-BD20-52DB6FBE8D99}" srcOrd="2" destOrd="0" presId="urn:microsoft.com/office/officeart/2005/8/layout/chart3"/>
    <dgm:cxn modelId="{59BBE6C3-69F1-4BD3-AD5B-6ECBAA6C77FC}" type="presParOf" srcId="{C2EE99B1-D698-4AE2-B519-5897088DD946}" destId="{C9147575-A0A1-401F-8800-AA4391524067}" srcOrd="3" destOrd="0" presId="urn:microsoft.com/office/officeart/2005/8/layout/char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3" csCatId="colorful" phldr="1"/>
      <dgm:spPr/>
    </dgm:pt>
    <dgm:pt modelId="{376A0D1E-E4D9-43F7-A8C3-087F06F4331D}">
      <dgm:prSet phldrT="[Text]" custT="1"/>
      <dgm:spPr>
        <a:solidFill>
          <a:srgbClr val="55BD9D"/>
        </a:solidFill>
      </dgm:spPr>
      <dgm:t>
        <a:bodyPr/>
        <a:lstStyle/>
        <a:p>
          <a:r>
            <a:rPr lang="et-EE" sz="2400" dirty="0"/>
            <a:t>PM</a:t>
          </a:r>
        </a:p>
      </dgm:t>
    </dgm:pt>
    <dgm:pt modelId="{C1C5DE19-3C43-4252-AC02-F5FAA6E20242}" type="parTrans" cxnId="{CECDD583-9594-4F23-A59D-042476BBB0B8}">
      <dgm:prSet/>
      <dgm:spPr/>
      <dgm:t>
        <a:bodyPr/>
        <a:lstStyle/>
        <a:p>
          <a:endParaRPr lang="et-EE"/>
        </a:p>
      </dgm:t>
    </dgm:pt>
    <dgm:pt modelId="{00E6EA17-FF86-48F2-B822-EDD1DB21707A}" type="sibTrans" cxnId="{CECDD583-9594-4F23-A59D-042476BBB0B8}">
      <dgm:prSet/>
      <dgm:spPr/>
      <dgm:t>
        <a:bodyPr/>
        <a:lstStyle/>
        <a:p>
          <a:endParaRPr lang="et-EE"/>
        </a:p>
      </dgm:t>
    </dgm:pt>
    <dgm:pt modelId="{00A5DBCC-0E9D-4050-888B-54449B2AB41D}">
      <dgm:prSet phldrT="[Text]" custT="1"/>
      <dgm:spPr>
        <a:solidFill>
          <a:srgbClr val="0070C0"/>
        </a:solidFill>
      </dgm:spPr>
      <dgm:t>
        <a:bodyPr/>
        <a:lstStyle/>
        <a:p>
          <a:r>
            <a:rPr lang="et-EE" sz="2400" dirty="0"/>
            <a:t>PI</a:t>
          </a:r>
        </a:p>
      </dgm:t>
    </dgm:pt>
    <dgm:pt modelId="{2FB3816B-0601-436F-BC11-C36A30D35F40}" type="parTrans" cxnId="{BD4DB541-050C-46CA-95A3-80EAE572CF1E}">
      <dgm:prSet/>
      <dgm:spPr/>
      <dgm:t>
        <a:bodyPr/>
        <a:lstStyle/>
        <a:p>
          <a:endParaRPr lang="et-EE"/>
        </a:p>
      </dgm:t>
    </dgm:pt>
    <dgm:pt modelId="{7CCF8157-35A7-4D70-A3A0-5396818376EC}" type="sibTrans" cxnId="{BD4DB541-050C-46CA-95A3-80EAE572CF1E}">
      <dgm:prSet/>
      <dgm:spPr/>
      <dgm:t>
        <a:bodyPr/>
        <a:lstStyle/>
        <a:p>
          <a:endParaRPr lang="et-EE"/>
        </a:p>
      </dgm:t>
    </dgm:pt>
    <dgm:pt modelId="{C2EE99B1-D698-4AE2-B519-5897088DD946}" type="pres">
      <dgm:prSet presAssocID="{03907010-2AB0-4BB1-B6F8-653C4C9FEB49}" presName="compositeShape" presStyleCnt="0">
        <dgm:presLayoutVars>
          <dgm:chMax val="7"/>
          <dgm:dir/>
          <dgm:resizeHandles val="exact"/>
        </dgm:presLayoutVars>
      </dgm:prSet>
      <dgm:spPr/>
    </dgm:pt>
    <dgm:pt modelId="{70F5B78D-20E7-4A38-BA43-220980A5CD8F}" type="pres">
      <dgm:prSet presAssocID="{03907010-2AB0-4BB1-B6F8-653C4C9FEB49}" presName="wedge1" presStyleLbl="node1" presStyleIdx="0" presStyleCnt="2" custLinFactNeighborX="-3223" custLinFactNeighborY="308"/>
      <dgm:spPr/>
    </dgm:pt>
    <dgm:pt modelId="{1DF239D3-87A6-49E5-8E98-C401EBA836FE}" type="pres">
      <dgm:prSet presAssocID="{03907010-2AB0-4BB1-B6F8-653C4C9FEB49}" presName="wedge1Tx" presStyleLbl="node1" presStyleIdx="0" presStyleCnt="2">
        <dgm:presLayoutVars>
          <dgm:chMax val="0"/>
          <dgm:chPref val="0"/>
          <dgm:bulletEnabled val="1"/>
        </dgm:presLayoutVars>
      </dgm:prSet>
      <dgm:spPr/>
    </dgm:pt>
    <dgm:pt modelId="{BA2C8D65-9387-406B-BD20-52DB6FBE8D99}" type="pres">
      <dgm:prSet presAssocID="{03907010-2AB0-4BB1-B6F8-653C4C9FEB49}" presName="wedge2" presStyleLbl="node1" presStyleIdx="1" presStyleCnt="2" custLinFactNeighborX="1122" custLinFactNeighborY="308"/>
      <dgm:spPr/>
    </dgm:pt>
    <dgm:pt modelId="{C9147575-A0A1-401F-8800-AA4391524067}" type="pres">
      <dgm:prSet presAssocID="{03907010-2AB0-4BB1-B6F8-653C4C9FEB49}" presName="wedge2Tx" presStyleLbl="node1" presStyleIdx="1" presStyleCnt="2">
        <dgm:presLayoutVars>
          <dgm:chMax val="0"/>
          <dgm:chPref val="0"/>
          <dgm:bulletEnabled val="1"/>
        </dgm:presLayoutVars>
      </dgm:prSet>
      <dgm:spPr/>
    </dgm:pt>
  </dgm:ptLst>
  <dgm:cxnLst>
    <dgm:cxn modelId="{8FFD8218-78ED-4B3D-A37F-26F08486E3AA}" type="presOf" srcId="{376A0D1E-E4D9-43F7-A8C3-087F06F4331D}" destId="{BA2C8D65-9387-406B-BD20-52DB6FBE8D99}" srcOrd="0" destOrd="0" presId="urn:microsoft.com/office/officeart/2005/8/layout/chart3"/>
    <dgm:cxn modelId="{BD4DB541-050C-46CA-95A3-80EAE572CF1E}" srcId="{03907010-2AB0-4BB1-B6F8-653C4C9FEB49}" destId="{00A5DBCC-0E9D-4050-888B-54449B2AB41D}" srcOrd="0" destOrd="0" parTransId="{2FB3816B-0601-436F-BC11-C36A30D35F40}" sibTransId="{7CCF8157-35A7-4D70-A3A0-5396818376EC}"/>
    <dgm:cxn modelId="{EEE1D661-63BE-41D8-AA55-D29CF01C43E0}" type="presOf" srcId="{376A0D1E-E4D9-43F7-A8C3-087F06F4331D}" destId="{C9147575-A0A1-401F-8800-AA4391524067}" srcOrd="1" destOrd="0" presId="urn:microsoft.com/office/officeart/2005/8/layout/chart3"/>
    <dgm:cxn modelId="{CECDD583-9594-4F23-A59D-042476BBB0B8}" srcId="{03907010-2AB0-4BB1-B6F8-653C4C9FEB49}" destId="{376A0D1E-E4D9-43F7-A8C3-087F06F4331D}" srcOrd="1" destOrd="0" parTransId="{C1C5DE19-3C43-4252-AC02-F5FAA6E20242}" sibTransId="{00E6EA17-FF86-48F2-B822-EDD1DB21707A}"/>
    <dgm:cxn modelId="{3AB039B4-0428-4C8E-8429-E43B457A12EB}" type="presOf" srcId="{00A5DBCC-0E9D-4050-888B-54449B2AB41D}" destId="{70F5B78D-20E7-4A38-BA43-220980A5CD8F}" srcOrd="0" destOrd="0" presId="urn:microsoft.com/office/officeart/2005/8/layout/chart3"/>
    <dgm:cxn modelId="{F3C3B4C0-19B4-48AB-9E21-7F0B480079FF}" type="presOf" srcId="{03907010-2AB0-4BB1-B6F8-653C4C9FEB49}" destId="{C2EE99B1-D698-4AE2-B519-5897088DD946}" srcOrd="0" destOrd="0" presId="urn:microsoft.com/office/officeart/2005/8/layout/chart3"/>
    <dgm:cxn modelId="{0AAA9CF0-A78D-4532-8237-343162FF3CBA}" type="presOf" srcId="{00A5DBCC-0E9D-4050-888B-54449B2AB41D}" destId="{1DF239D3-87A6-49E5-8E98-C401EBA836FE}" srcOrd="1" destOrd="0" presId="urn:microsoft.com/office/officeart/2005/8/layout/chart3"/>
    <dgm:cxn modelId="{AA9A58E1-6BC3-44F4-9DCF-37C1CBEDFAC6}" type="presParOf" srcId="{C2EE99B1-D698-4AE2-B519-5897088DD946}" destId="{70F5B78D-20E7-4A38-BA43-220980A5CD8F}" srcOrd="0" destOrd="0" presId="urn:microsoft.com/office/officeart/2005/8/layout/chart3"/>
    <dgm:cxn modelId="{7E26ABD6-B7C7-4B78-9985-BB148C6F30A9}" type="presParOf" srcId="{C2EE99B1-D698-4AE2-B519-5897088DD946}" destId="{1DF239D3-87A6-49E5-8E98-C401EBA836FE}" srcOrd="1" destOrd="0" presId="urn:microsoft.com/office/officeart/2005/8/layout/chart3"/>
    <dgm:cxn modelId="{DA835848-A27A-4E84-BA1D-5E83E1F41902}" type="presParOf" srcId="{C2EE99B1-D698-4AE2-B519-5897088DD946}" destId="{BA2C8D65-9387-406B-BD20-52DB6FBE8D99}" srcOrd="2" destOrd="0" presId="urn:microsoft.com/office/officeart/2005/8/layout/chart3"/>
    <dgm:cxn modelId="{918BEDD6-45D7-439F-A9F3-B6765E1B8328}" type="presParOf" srcId="{C2EE99B1-D698-4AE2-B519-5897088DD946}" destId="{C9147575-A0A1-401F-8800-AA4391524067}" srcOrd="3" destOrd="0" presId="urn:microsoft.com/office/officeart/2005/8/layout/chart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4" csCatId="colorful" phldr="1"/>
      <dgm:spPr/>
    </dgm:pt>
    <dgm:pt modelId="{C2EE99B1-D698-4AE2-B519-5897088DD946}" type="pres">
      <dgm:prSet presAssocID="{03907010-2AB0-4BB1-B6F8-653C4C9FEB49}" presName="compositeShape" presStyleCnt="0">
        <dgm:presLayoutVars>
          <dgm:chMax val="7"/>
          <dgm:dir/>
          <dgm:resizeHandles val="exact"/>
        </dgm:presLayoutVars>
      </dgm:prSet>
      <dgm:spPr/>
    </dgm:pt>
  </dgm:ptLst>
  <dgm:cxnLst>
    <dgm:cxn modelId="{1FC8A102-3D7A-4541-A5C1-D0C027EAE012}" type="presOf" srcId="{03907010-2AB0-4BB1-B6F8-653C4C9FEB49}" destId="{C2EE99B1-D698-4AE2-B519-5897088DD946}" srcOrd="0" destOrd="0" presId="urn:microsoft.com/office/officeart/2005/8/layout/chart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5" csCatId="colorful" phldr="1"/>
      <dgm:spPr/>
    </dgm:pt>
    <dgm:pt modelId="{00A5DBCC-0E9D-4050-888B-54449B2AB41D}">
      <dgm:prSet phldrT="[Text]" custT="1"/>
      <dgm:spPr>
        <a:solidFill>
          <a:srgbClr val="0070C0"/>
        </a:solidFill>
      </dgm:spPr>
      <dgm:t>
        <a:bodyPr/>
        <a:lstStyle/>
        <a:p>
          <a:r>
            <a:rPr lang="et-EE" sz="1800" dirty="0"/>
            <a:t>PI</a:t>
          </a:r>
        </a:p>
      </dgm:t>
    </dgm:pt>
    <dgm:pt modelId="{2FB3816B-0601-436F-BC11-C36A30D35F40}" type="parTrans" cxnId="{BD4DB541-050C-46CA-95A3-80EAE572CF1E}">
      <dgm:prSet/>
      <dgm:spPr/>
      <dgm:t>
        <a:bodyPr/>
        <a:lstStyle/>
        <a:p>
          <a:endParaRPr lang="et-EE"/>
        </a:p>
      </dgm:t>
    </dgm:pt>
    <dgm:pt modelId="{7CCF8157-35A7-4D70-A3A0-5396818376EC}" type="sibTrans" cxnId="{BD4DB541-050C-46CA-95A3-80EAE572CF1E}">
      <dgm:prSet/>
      <dgm:spPr/>
      <dgm:t>
        <a:bodyPr/>
        <a:lstStyle/>
        <a:p>
          <a:endParaRPr lang="et-EE"/>
        </a:p>
      </dgm:t>
    </dgm:pt>
    <dgm:pt modelId="{C2EE99B1-D698-4AE2-B519-5897088DD946}" type="pres">
      <dgm:prSet presAssocID="{03907010-2AB0-4BB1-B6F8-653C4C9FEB49}" presName="compositeShape" presStyleCnt="0">
        <dgm:presLayoutVars>
          <dgm:chMax val="7"/>
          <dgm:dir/>
          <dgm:resizeHandles val="exact"/>
        </dgm:presLayoutVars>
      </dgm:prSet>
      <dgm:spPr/>
    </dgm:pt>
    <dgm:pt modelId="{70F5B78D-20E7-4A38-BA43-220980A5CD8F}" type="pres">
      <dgm:prSet presAssocID="{03907010-2AB0-4BB1-B6F8-653C4C9FEB49}" presName="wedge1" presStyleLbl="node1" presStyleIdx="0" presStyleCnt="1" custLinFactNeighborX="15328" custLinFactNeighborY="34986"/>
      <dgm:spPr/>
    </dgm:pt>
    <dgm:pt modelId="{1DF239D3-87A6-49E5-8E98-C401EBA836FE}" type="pres">
      <dgm:prSet presAssocID="{03907010-2AB0-4BB1-B6F8-653C4C9FEB49}" presName="wedge1Tx" presStyleLbl="node1" presStyleIdx="0" presStyleCnt="1">
        <dgm:presLayoutVars>
          <dgm:chMax val="0"/>
          <dgm:chPref val="0"/>
          <dgm:bulletEnabled val="1"/>
        </dgm:presLayoutVars>
      </dgm:prSet>
      <dgm:spPr/>
    </dgm:pt>
  </dgm:ptLst>
  <dgm:cxnLst>
    <dgm:cxn modelId="{BD4DB541-050C-46CA-95A3-80EAE572CF1E}" srcId="{03907010-2AB0-4BB1-B6F8-653C4C9FEB49}" destId="{00A5DBCC-0E9D-4050-888B-54449B2AB41D}" srcOrd="0" destOrd="0" parTransId="{2FB3816B-0601-436F-BC11-C36A30D35F40}" sibTransId="{7CCF8157-35A7-4D70-A3A0-5396818376EC}"/>
    <dgm:cxn modelId="{09480996-4C24-466C-ABAD-917EB3EEBBE8}" type="presOf" srcId="{03907010-2AB0-4BB1-B6F8-653C4C9FEB49}" destId="{C2EE99B1-D698-4AE2-B519-5897088DD946}" srcOrd="0" destOrd="0" presId="urn:microsoft.com/office/officeart/2005/8/layout/chart3"/>
    <dgm:cxn modelId="{890A6EC5-0EF4-4E06-8F64-037373EFB7AD}" type="presOf" srcId="{00A5DBCC-0E9D-4050-888B-54449B2AB41D}" destId="{1DF239D3-87A6-49E5-8E98-C401EBA836FE}" srcOrd="1" destOrd="0" presId="urn:microsoft.com/office/officeart/2005/8/layout/chart3"/>
    <dgm:cxn modelId="{E09643E1-23F4-43B6-99AA-8962893B43B4}" type="presOf" srcId="{00A5DBCC-0E9D-4050-888B-54449B2AB41D}" destId="{70F5B78D-20E7-4A38-BA43-220980A5CD8F}" srcOrd="0" destOrd="0" presId="urn:microsoft.com/office/officeart/2005/8/layout/chart3"/>
    <dgm:cxn modelId="{F7AC68ED-B8B4-4E2E-BFD2-560A9C81B75A}" type="presParOf" srcId="{C2EE99B1-D698-4AE2-B519-5897088DD946}" destId="{70F5B78D-20E7-4A38-BA43-220980A5CD8F}" srcOrd="0" destOrd="0" presId="urn:microsoft.com/office/officeart/2005/8/layout/chart3"/>
    <dgm:cxn modelId="{7C660884-E3A5-4E32-B78E-AA7CE5BF2628}" type="presParOf" srcId="{C2EE99B1-D698-4AE2-B519-5897088DD946}" destId="{1DF239D3-87A6-49E5-8E98-C401EBA836FE}" srcOrd="1" destOrd="0" presId="urn:microsoft.com/office/officeart/2005/8/layout/chart3"/>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907010-2AB0-4BB1-B6F8-653C4C9FEB49}" type="doc">
      <dgm:prSet loTypeId="urn:microsoft.com/office/officeart/2005/8/layout/chart3" loCatId="relationship" qsTypeId="urn:microsoft.com/office/officeart/2005/8/quickstyle/simple1" qsCatId="simple" csTypeId="urn:microsoft.com/office/officeart/2005/8/colors/colorful1#6" csCatId="colorful" phldr="1"/>
      <dgm:spPr/>
    </dgm:pt>
    <dgm:pt modelId="{C2EE99B1-D698-4AE2-B519-5897088DD946}" type="pres">
      <dgm:prSet presAssocID="{03907010-2AB0-4BB1-B6F8-653C4C9FEB49}" presName="compositeShape" presStyleCnt="0">
        <dgm:presLayoutVars>
          <dgm:chMax val="7"/>
          <dgm:dir/>
          <dgm:resizeHandles val="exact"/>
        </dgm:presLayoutVars>
      </dgm:prSet>
      <dgm:spPr/>
    </dgm:pt>
  </dgm:ptLst>
  <dgm:cxnLst>
    <dgm:cxn modelId="{B9778519-6B3E-498F-AC60-A46F76A48E6F}" type="presOf" srcId="{03907010-2AB0-4BB1-B6F8-653C4C9FEB49}" destId="{C2EE99B1-D698-4AE2-B519-5897088DD946}" srcOrd="0" destOrd="0" presId="urn:microsoft.com/office/officeart/2005/8/layout/chart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6B3EEF2-13B3-4A47-BB3B-D7D770F53FB7}" type="doc">
      <dgm:prSet loTypeId="urn:microsoft.com/office/officeart/2005/8/layout/pyramid2" loCatId="list" qsTypeId="urn:microsoft.com/office/officeart/2005/8/quickstyle/simple1" qsCatId="simple" csTypeId="urn:microsoft.com/office/officeart/2005/8/colors/accent1_2" csCatId="accent1" phldr="1"/>
      <dgm:spPr/>
    </dgm:pt>
    <dgm:pt modelId="{8B128C42-B8EC-4CE8-8950-95746220FFC7}">
      <dgm:prSet phldrT="[Text]" custT="1"/>
      <dgm:spPr/>
      <dgm:t>
        <a:bodyPr/>
        <a:lstStyle/>
        <a:p>
          <a:r>
            <a:rPr lang="et-EE" sz="2200" b="1" dirty="0" err="1"/>
            <a:t>Coaching</a:t>
          </a:r>
          <a:r>
            <a:rPr lang="et-EE" sz="2200" b="1" dirty="0"/>
            <a:t> </a:t>
          </a:r>
          <a:r>
            <a:rPr lang="et-EE" sz="2200" b="1" dirty="0" err="1"/>
            <a:t>programs</a:t>
          </a:r>
          <a:r>
            <a:rPr lang="et-EE" sz="2200" b="1" dirty="0"/>
            <a:t> (108)</a:t>
          </a:r>
        </a:p>
      </dgm:t>
    </dgm:pt>
    <dgm:pt modelId="{5BFB6C53-B9E1-47FB-B872-FF8D3CD7CE8D}" type="parTrans" cxnId="{7110C7FD-B492-416D-9CFE-8CBB7D70225B}">
      <dgm:prSet/>
      <dgm:spPr/>
      <dgm:t>
        <a:bodyPr/>
        <a:lstStyle/>
        <a:p>
          <a:endParaRPr lang="et-EE"/>
        </a:p>
      </dgm:t>
    </dgm:pt>
    <dgm:pt modelId="{9CD38D33-FD87-4A7E-87BA-84E3219F2C47}" type="sibTrans" cxnId="{7110C7FD-B492-416D-9CFE-8CBB7D70225B}">
      <dgm:prSet/>
      <dgm:spPr/>
      <dgm:t>
        <a:bodyPr/>
        <a:lstStyle/>
        <a:p>
          <a:endParaRPr lang="et-EE"/>
        </a:p>
      </dgm:t>
    </dgm:pt>
    <dgm:pt modelId="{E28AD1E3-BEF6-4E4E-8E1E-60CBE0F6A930}">
      <dgm:prSet phldrT="[Text]" custT="1"/>
      <dgm:spPr/>
      <dgm:t>
        <a:bodyPr/>
        <a:lstStyle/>
        <a:p>
          <a:r>
            <a:rPr lang="en-US" sz="2200" b="1" dirty="0"/>
            <a:t>Optional modules for training leadership skills</a:t>
          </a:r>
          <a:r>
            <a:rPr lang="et-EE" sz="2200" b="1" dirty="0"/>
            <a:t> (180)</a:t>
          </a:r>
        </a:p>
      </dgm:t>
    </dgm:pt>
    <dgm:pt modelId="{FBC31F55-1E65-476F-93BA-C90ED41B6516}" type="parTrans" cxnId="{FD97FFD7-970B-46A6-9CCC-F06C909EA2CD}">
      <dgm:prSet/>
      <dgm:spPr/>
      <dgm:t>
        <a:bodyPr/>
        <a:lstStyle/>
        <a:p>
          <a:endParaRPr lang="et-EE"/>
        </a:p>
      </dgm:t>
    </dgm:pt>
    <dgm:pt modelId="{3699FF45-725D-44FA-8FCC-20A6039C70A8}" type="sibTrans" cxnId="{FD97FFD7-970B-46A6-9CCC-F06C909EA2CD}">
      <dgm:prSet/>
      <dgm:spPr/>
      <dgm:t>
        <a:bodyPr/>
        <a:lstStyle/>
        <a:p>
          <a:endParaRPr lang="et-EE"/>
        </a:p>
      </dgm:t>
    </dgm:pt>
    <dgm:pt modelId="{7D3E0AF5-C18D-4777-9D64-70E22453CB74}">
      <dgm:prSet phldrT="[Text]" custT="1"/>
      <dgm:spPr/>
      <dgm:t>
        <a:bodyPr/>
        <a:lstStyle/>
        <a:p>
          <a:r>
            <a:rPr lang="et-EE" sz="2200" b="1" dirty="0" err="1"/>
            <a:t>Development</a:t>
          </a:r>
          <a:r>
            <a:rPr lang="et-EE" sz="2200" b="1" dirty="0"/>
            <a:t> </a:t>
          </a:r>
          <a:r>
            <a:rPr lang="et-EE" sz="2200" b="1" dirty="0" err="1"/>
            <a:t>programs</a:t>
          </a:r>
          <a:r>
            <a:rPr lang="et-EE" sz="2200" b="1" dirty="0"/>
            <a:t> </a:t>
          </a:r>
          <a:r>
            <a:rPr lang="et-EE" sz="2200" b="1" dirty="0" err="1"/>
            <a:t>for</a:t>
          </a:r>
          <a:r>
            <a:rPr lang="et-EE" sz="2200" b="1" dirty="0"/>
            <a:t> </a:t>
          </a:r>
          <a:r>
            <a:rPr lang="et-EE" sz="2200" b="1" dirty="0" err="1"/>
            <a:t>mid-level</a:t>
          </a:r>
          <a:r>
            <a:rPr lang="et-EE" sz="2200" b="1" dirty="0"/>
            <a:t> </a:t>
          </a:r>
          <a:r>
            <a:rPr lang="et-EE" sz="2200" b="1" dirty="0" err="1"/>
            <a:t>managers</a:t>
          </a:r>
          <a:r>
            <a:rPr lang="et-EE" sz="2200" b="1" dirty="0"/>
            <a:t> (150)</a:t>
          </a:r>
        </a:p>
      </dgm:t>
    </dgm:pt>
    <dgm:pt modelId="{49C217DE-436C-4668-912F-870C138FF84F}" type="parTrans" cxnId="{37C4B79A-2913-403E-8522-A0CAE50A4857}">
      <dgm:prSet/>
      <dgm:spPr/>
      <dgm:t>
        <a:bodyPr/>
        <a:lstStyle/>
        <a:p>
          <a:endParaRPr lang="et-EE"/>
        </a:p>
      </dgm:t>
    </dgm:pt>
    <dgm:pt modelId="{DF01E256-24C7-4622-B964-A67AEF77F6F6}" type="sibTrans" cxnId="{37C4B79A-2913-403E-8522-A0CAE50A4857}">
      <dgm:prSet/>
      <dgm:spPr/>
      <dgm:t>
        <a:bodyPr/>
        <a:lstStyle/>
        <a:p>
          <a:endParaRPr lang="et-EE"/>
        </a:p>
      </dgm:t>
    </dgm:pt>
    <dgm:pt modelId="{B6883686-A194-432B-8364-A906C9B46393}">
      <dgm:prSet phldrT="[Text]" custT="1"/>
      <dgm:spPr/>
      <dgm:t>
        <a:bodyPr/>
        <a:lstStyle/>
        <a:p>
          <a:r>
            <a:rPr lang="et-EE" sz="2200" b="1" dirty="0" err="1"/>
            <a:t>Conferences</a:t>
          </a:r>
          <a:r>
            <a:rPr lang="et-EE" sz="2200" b="1" dirty="0"/>
            <a:t> </a:t>
          </a:r>
          <a:r>
            <a:rPr lang="et-EE" sz="2200" b="1" dirty="0" err="1"/>
            <a:t>for</a:t>
          </a:r>
          <a:r>
            <a:rPr lang="et-EE" sz="2200" b="1" dirty="0"/>
            <a:t> </a:t>
          </a:r>
          <a:r>
            <a:rPr lang="et-EE" sz="2200" b="1" dirty="0" err="1"/>
            <a:t>mid-level</a:t>
          </a:r>
          <a:r>
            <a:rPr lang="et-EE" sz="2200" b="1" dirty="0"/>
            <a:t> </a:t>
          </a:r>
          <a:r>
            <a:rPr lang="et-EE" sz="2200" b="1" dirty="0" err="1"/>
            <a:t>managers</a:t>
          </a:r>
          <a:r>
            <a:rPr lang="et-EE" sz="2200" b="1" dirty="0"/>
            <a:t> (400)</a:t>
          </a:r>
        </a:p>
      </dgm:t>
    </dgm:pt>
    <dgm:pt modelId="{2CE6BF7C-39BC-460C-B945-803C61816F25}" type="parTrans" cxnId="{82B14928-0CC4-4E48-9252-16FABC1C7D40}">
      <dgm:prSet/>
      <dgm:spPr/>
      <dgm:t>
        <a:bodyPr/>
        <a:lstStyle/>
        <a:p>
          <a:endParaRPr lang="et-EE"/>
        </a:p>
      </dgm:t>
    </dgm:pt>
    <dgm:pt modelId="{4F29E394-FBF7-4A0B-AC35-FBEAB91002D8}" type="sibTrans" cxnId="{82B14928-0CC4-4E48-9252-16FABC1C7D40}">
      <dgm:prSet/>
      <dgm:spPr/>
      <dgm:t>
        <a:bodyPr/>
        <a:lstStyle/>
        <a:p>
          <a:endParaRPr lang="et-EE"/>
        </a:p>
      </dgm:t>
    </dgm:pt>
    <dgm:pt modelId="{8ABB154A-92BD-4920-9016-A6B371A554E1}">
      <dgm:prSet phldrT="[Text]" custT="1"/>
      <dgm:spPr/>
      <dgm:t>
        <a:bodyPr/>
        <a:lstStyle/>
        <a:p>
          <a:r>
            <a:rPr lang="et-EE" sz="2200" b="1" dirty="0" err="1"/>
            <a:t>Master</a:t>
          </a:r>
          <a:r>
            <a:rPr lang="et-EE" sz="2200" b="1" dirty="0"/>
            <a:t> </a:t>
          </a:r>
          <a:r>
            <a:rPr lang="et-EE" sz="2200" b="1" dirty="0" err="1"/>
            <a:t>classes</a:t>
          </a:r>
          <a:r>
            <a:rPr lang="et-EE" sz="2200" b="1" dirty="0"/>
            <a:t> (50)</a:t>
          </a:r>
        </a:p>
      </dgm:t>
    </dgm:pt>
    <dgm:pt modelId="{638D475D-9A71-4BC7-A231-9608055D35D9}" type="parTrans" cxnId="{8EEDDCA4-2AD8-418A-98B7-4A836EA3DC85}">
      <dgm:prSet/>
      <dgm:spPr/>
      <dgm:t>
        <a:bodyPr/>
        <a:lstStyle/>
        <a:p>
          <a:endParaRPr lang="et-EE"/>
        </a:p>
      </dgm:t>
    </dgm:pt>
    <dgm:pt modelId="{1AD1AE02-141F-4521-B89E-C65C74220EB9}" type="sibTrans" cxnId="{8EEDDCA4-2AD8-418A-98B7-4A836EA3DC85}">
      <dgm:prSet/>
      <dgm:spPr/>
      <dgm:t>
        <a:bodyPr/>
        <a:lstStyle/>
        <a:p>
          <a:endParaRPr lang="et-EE"/>
        </a:p>
      </dgm:t>
    </dgm:pt>
    <dgm:pt modelId="{CCE82383-4B25-4D7B-8CDA-240462A084E5}" type="pres">
      <dgm:prSet presAssocID="{36B3EEF2-13B3-4A47-BB3B-D7D770F53FB7}" presName="compositeShape" presStyleCnt="0">
        <dgm:presLayoutVars>
          <dgm:dir/>
          <dgm:resizeHandles/>
        </dgm:presLayoutVars>
      </dgm:prSet>
      <dgm:spPr/>
    </dgm:pt>
    <dgm:pt modelId="{C6012367-4507-4B62-B489-5A1ECBCE2070}" type="pres">
      <dgm:prSet presAssocID="{36B3EEF2-13B3-4A47-BB3B-D7D770F53FB7}" presName="pyramid" presStyleLbl="node1" presStyleIdx="0" presStyleCnt="1" custLinFactNeighborX="715" custLinFactNeighborY="17686"/>
      <dgm:spPr/>
    </dgm:pt>
    <dgm:pt modelId="{94D52CB5-7EBD-415C-8638-06BADD676CF7}" type="pres">
      <dgm:prSet presAssocID="{36B3EEF2-13B3-4A47-BB3B-D7D770F53FB7}" presName="theList" presStyleCnt="0"/>
      <dgm:spPr/>
    </dgm:pt>
    <dgm:pt modelId="{B8AC34C8-C48B-463B-887B-6D723DCB191D}" type="pres">
      <dgm:prSet presAssocID="{8B128C42-B8EC-4CE8-8950-95746220FFC7}" presName="aNode" presStyleLbl="fgAcc1" presStyleIdx="0" presStyleCnt="5" custScaleX="123119">
        <dgm:presLayoutVars>
          <dgm:bulletEnabled val="1"/>
        </dgm:presLayoutVars>
      </dgm:prSet>
      <dgm:spPr/>
    </dgm:pt>
    <dgm:pt modelId="{ECC4732E-2FF9-4EB4-B0A9-F0EC070E8728}" type="pres">
      <dgm:prSet presAssocID="{8B128C42-B8EC-4CE8-8950-95746220FFC7}" presName="aSpace" presStyleCnt="0"/>
      <dgm:spPr/>
    </dgm:pt>
    <dgm:pt modelId="{C2A0AB76-E00B-4656-9505-B55C0BBAB510}" type="pres">
      <dgm:prSet presAssocID="{8ABB154A-92BD-4920-9016-A6B371A554E1}" presName="aNode" presStyleLbl="fgAcc1" presStyleIdx="1" presStyleCnt="5" custScaleX="121532">
        <dgm:presLayoutVars>
          <dgm:bulletEnabled val="1"/>
        </dgm:presLayoutVars>
      </dgm:prSet>
      <dgm:spPr/>
    </dgm:pt>
    <dgm:pt modelId="{51314808-155A-4F79-A185-586E9805A918}" type="pres">
      <dgm:prSet presAssocID="{8ABB154A-92BD-4920-9016-A6B371A554E1}" presName="aSpace" presStyleCnt="0"/>
      <dgm:spPr/>
    </dgm:pt>
    <dgm:pt modelId="{DBF00E6C-FC98-4371-B9D4-E709111BDA80}" type="pres">
      <dgm:prSet presAssocID="{E28AD1E3-BEF6-4E4E-8E1E-60CBE0F6A930}" presName="aNode" presStyleLbl="fgAcc1" presStyleIdx="2" presStyleCnt="5" custScaleX="123119" custScaleY="117643">
        <dgm:presLayoutVars>
          <dgm:bulletEnabled val="1"/>
        </dgm:presLayoutVars>
      </dgm:prSet>
      <dgm:spPr/>
    </dgm:pt>
    <dgm:pt modelId="{8B62A3CA-9213-430D-ABCB-75670E8F8DA3}" type="pres">
      <dgm:prSet presAssocID="{E28AD1E3-BEF6-4E4E-8E1E-60CBE0F6A930}" presName="aSpace" presStyleCnt="0"/>
      <dgm:spPr/>
    </dgm:pt>
    <dgm:pt modelId="{214C3801-07F4-4780-981D-E0E00934FFA4}" type="pres">
      <dgm:prSet presAssocID="{7D3E0AF5-C18D-4777-9D64-70E22453CB74}" presName="aNode" presStyleLbl="fgAcc1" presStyleIdx="3" presStyleCnt="5" custScaleX="123119">
        <dgm:presLayoutVars>
          <dgm:bulletEnabled val="1"/>
        </dgm:presLayoutVars>
      </dgm:prSet>
      <dgm:spPr/>
    </dgm:pt>
    <dgm:pt modelId="{4D6AF467-0573-418E-A9F8-C6C27EFF7ACD}" type="pres">
      <dgm:prSet presAssocID="{7D3E0AF5-C18D-4777-9D64-70E22453CB74}" presName="aSpace" presStyleCnt="0"/>
      <dgm:spPr/>
    </dgm:pt>
    <dgm:pt modelId="{5B202751-8166-4E5E-A8F4-98B396312289}" type="pres">
      <dgm:prSet presAssocID="{B6883686-A194-432B-8364-A906C9B46393}" presName="aNode" presStyleLbl="fgAcc1" presStyleIdx="4" presStyleCnt="5" custScaleX="123119">
        <dgm:presLayoutVars>
          <dgm:bulletEnabled val="1"/>
        </dgm:presLayoutVars>
      </dgm:prSet>
      <dgm:spPr/>
    </dgm:pt>
    <dgm:pt modelId="{C5F8A0B8-3FE4-48D5-97E2-2C30D60B4DCE}" type="pres">
      <dgm:prSet presAssocID="{B6883686-A194-432B-8364-A906C9B46393}" presName="aSpace" presStyleCnt="0"/>
      <dgm:spPr/>
    </dgm:pt>
  </dgm:ptLst>
  <dgm:cxnLst>
    <dgm:cxn modelId="{C3F02302-101F-418B-909A-532104138CC8}" type="presOf" srcId="{8B128C42-B8EC-4CE8-8950-95746220FFC7}" destId="{B8AC34C8-C48B-463B-887B-6D723DCB191D}" srcOrd="0" destOrd="0" presId="urn:microsoft.com/office/officeart/2005/8/layout/pyramid2"/>
    <dgm:cxn modelId="{72FE3426-7A89-480C-B0DD-396710701F3B}" type="presOf" srcId="{36B3EEF2-13B3-4A47-BB3B-D7D770F53FB7}" destId="{CCE82383-4B25-4D7B-8CDA-240462A084E5}" srcOrd="0" destOrd="0" presId="urn:microsoft.com/office/officeart/2005/8/layout/pyramid2"/>
    <dgm:cxn modelId="{82B14928-0CC4-4E48-9252-16FABC1C7D40}" srcId="{36B3EEF2-13B3-4A47-BB3B-D7D770F53FB7}" destId="{B6883686-A194-432B-8364-A906C9B46393}" srcOrd="4" destOrd="0" parTransId="{2CE6BF7C-39BC-460C-B945-803C61816F25}" sibTransId="{4F29E394-FBF7-4A0B-AC35-FBEAB91002D8}"/>
    <dgm:cxn modelId="{37C4B79A-2913-403E-8522-A0CAE50A4857}" srcId="{36B3EEF2-13B3-4A47-BB3B-D7D770F53FB7}" destId="{7D3E0AF5-C18D-4777-9D64-70E22453CB74}" srcOrd="3" destOrd="0" parTransId="{49C217DE-436C-4668-912F-870C138FF84F}" sibTransId="{DF01E256-24C7-4622-B964-A67AEF77F6F6}"/>
    <dgm:cxn modelId="{194C2CA1-C03B-4EC7-93D0-C26AF0939B27}" type="presOf" srcId="{E28AD1E3-BEF6-4E4E-8E1E-60CBE0F6A930}" destId="{DBF00E6C-FC98-4371-B9D4-E709111BDA80}" srcOrd="0" destOrd="0" presId="urn:microsoft.com/office/officeart/2005/8/layout/pyramid2"/>
    <dgm:cxn modelId="{8EEDDCA4-2AD8-418A-98B7-4A836EA3DC85}" srcId="{36B3EEF2-13B3-4A47-BB3B-D7D770F53FB7}" destId="{8ABB154A-92BD-4920-9016-A6B371A554E1}" srcOrd="1" destOrd="0" parTransId="{638D475D-9A71-4BC7-A231-9608055D35D9}" sibTransId="{1AD1AE02-141F-4521-B89E-C65C74220EB9}"/>
    <dgm:cxn modelId="{794020C2-0CB4-4CAC-B294-6846F79E702D}" type="presOf" srcId="{8ABB154A-92BD-4920-9016-A6B371A554E1}" destId="{C2A0AB76-E00B-4656-9505-B55C0BBAB510}" srcOrd="0" destOrd="0" presId="urn:microsoft.com/office/officeart/2005/8/layout/pyramid2"/>
    <dgm:cxn modelId="{FD97FFD7-970B-46A6-9CCC-F06C909EA2CD}" srcId="{36B3EEF2-13B3-4A47-BB3B-D7D770F53FB7}" destId="{E28AD1E3-BEF6-4E4E-8E1E-60CBE0F6A930}" srcOrd="2" destOrd="0" parTransId="{FBC31F55-1E65-476F-93BA-C90ED41B6516}" sibTransId="{3699FF45-725D-44FA-8FCC-20A6039C70A8}"/>
    <dgm:cxn modelId="{E0506BFC-20D4-472F-B742-420A2768F862}" type="presOf" srcId="{B6883686-A194-432B-8364-A906C9B46393}" destId="{5B202751-8166-4E5E-A8F4-98B396312289}" srcOrd="0" destOrd="0" presId="urn:microsoft.com/office/officeart/2005/8/layout/pyramid2"/>
    <dgm:cxn modelId="{10BFDEFC-B6ED-4CD8-B1E8-7CB9C1BFC00E}" type="presOf" srcId="{7D3E0AF5-C18D-4777-9D64-70E22453CB74}" destId="{214C3801-07F4-4780-981D-E0E00934FFA4}" srcOrd="0" destOrd="0" presId="urn:microsoft.com/office/officeart/2005/8/layout/pyramid2"/>
    <dgm:cxn modelId="{7110C7FD-B492-416D-9CFE-8CBB7D70225B}" srcId="{36B3EEF2-13B3-4A47-BB3B-D7D770F53FB7}" destId="{8B128C42-B8EC-4CE8-8950-95746220FFC7}" srcOrd="0" destOrd="0" parTransId="{5BFB6C53-B9E1-47FB-B872-FF8D3CD7CE8D}" sibTransId="{9CD38D33-FD87-4A7E-87BA-84E3219F2C47}"/>
    <dgm:cxn modelId="{612A3845-14A3-4C7A-AF9A-5FB77CA379FD}" type="presParOf" srcId="{CCE82383-4B25-4D7B-8CDA-240462A084E5}" destId="{C6012367-4507-4B62-B489-5A1ECBCE2070}" srcOrd="0" destOrd="0" presId="urn:microsoft.com/office/officeart/2005/8/layout/pyramid2"/>
    <dgm:cxn modelId="{F9254570-13D6-4E94-BDE2-421ABFE1D522}" type="presParOf" srcId="{CCE82383-4B25-4D7B-8CDA-240462A084E5}" destId="{94D52CB5-7EBD-415C-8638-06BADD676CF7}" srcOrd="1" destOrd="0" presId="urn:microsoft.com/office/officeart/2005/8/layout/pyramid2"/>
    <dgm:cxn modelId="{DF70430E-D46B-4744-9B9A-866B83CE4C7D}" type="presParOf" srcId="{94D52CB5-7EBD-415C-8638-06BADD676CF7}" destId="{B8AC34C8-C48B-463B-887B-6D723DCB191D}" srcOrd="0" destOrd="0" presId="urn:microsoft.com/office/officeart/2005/8/layout/pyramid2"/>
    <dgm:cxn modelId="{F41B499B-E17B-4730-86DB-A35F2458D6BE}" type="presParOf" srcId="{94D52CB5-7EBD-415C-8638-06BADD676CF7}" destId="{ECC4732E-2FF9-4EB4-B0A9-F0EC070E8728}" srcOrd="1" destOrd="0" presId="urn:microsoft.com/office/officeart/2005/8/layout/pyramid2"/>
    <dgm:cxn modelId="{B436A25A-25C2-49D4-813B-D0C1AF26ED09}" type="presParOf" srcId="{94D52CB5-7EBD-415C-8638-06BADD676CF7}" destId="{C2A0AB76-E00B-4656-9505-B55C0BBAB510}" srcOrd="2" destOrd="0" presId="urn:microsoft.com/office/officeart/2005/8/layout/pyramid2"/>
    <dgm:cxn modelId="{75FB6943-9B5E-4EB6-AC28-B0ACD6AEC091}" type="presParOf" srcId="{94D52CB5-7EBD-415C-8638-06BADD676CF7}" destId="{51314808-155A-4F79-A185-586E9805A918}" srcOrd="3" destOrd="0" presId="urn:microsoft.com/office/officeart/2005/8/layout/pyramid2"/>
    <dgm:cxn modelId="{053F9EB5-8F59-473D-B646-786DC88738FA}" type="presParOf" srcId="{94D52CB5-7EBD-415C-8638-06BADD676CF7}" destId="{DBF00E6C-FC98-4371-B9D4-E709111BDA80}" srcOrd="4" destOrd="0" presId="urn:microsoft.com/office/officeart/2005/8/layout/pyramid2"/>
    <dgm:cxn modelId="{442FA0AD-1109-4E67-B85C-B795E3A841A0}" type="presParOf" srcId="{94D52CB5-7EBD-415C-8638-06BADD676CF7}" destId="{8B62A3CA-9213-430D-ABCB-75670E8F8DA3}" srcOrd="5" destOrd="0" presId="urn:microsoft.com/office/officeart/2005/8/layout/pyramid2"/>
    <dgm:cxn modelId="{C08F5913-DDC2-4D78-9058-A6C8FDCED564}" type="presParOf" srcId="{94D52CB5-7EBD-415C-8638-06BADD676CF7}" destId="{214C3801-07F4-4780-981D-E0E00934FFA4}" srcOrd="6" destOrd="0" presId="urn:microsoft.com/office/officeart/2005/8/layout/pyramid2"/>
    <dgm:cxn modelId="{3E21462F-BE1D-4437-88B9-0BEDF6E82C7C}" type="presParOf" srcId="{94D52CB5-7EBD-415C-8638-06BADD676CF7}" destId="{4D6AF467-0573-418E-A9F8-C6C27EFF7ACD}" srcOrd="7" destOrd="0" presId="urn:microsoft.com/office/officeart/2005/8/layout/pyramid2"/>
    <dgm:cxn modelId="{0327EA51-BE68-4DE7-A04B-266E73D4C7F9}" type="presParOf" srcId="{94D52CB5-7EBD-415C-8638-06BADD676CF7}" destId="{5B202751-8166-4E5E-A8F4-98B396312289}" srcOrd="8" destOrd="0" presId="urn:microsoft.com/office/officeart/2005/8/layout/pyramid2"/>
    <dgm:cxn modelId="{E4649080-01BC-4E42-AF6D-FF207626945C}" type="presParOf" srcId="{94D52CB5-7EBD-415C-8638-06BADD676CF7}" destId="{C5F8A0B8-3FE4-48D5-97E2-2C30D60B4DCE}"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5B78D-20E7-4A38-BA43-220980A5CD8F}">
      <dsp:nvSpPr>
        <dsp:cNvPr id="0" name=""/>
        <dsp:cNvSpPr/>
      </dsp:nvSpPr>
      <dsp:spPr>
        <a:xfrm>
          <a:off x="201567" y="114540"/>
          <a:ext cx="1245984" cy="1245984"/>
        </a:xfrm>
        <a:prstGeom prst="pie">
          <a:avLst>
            <a:gd name="adj1" fmla="val 16200000"/>
            <a:gd name="adj2" fmla="val 5400000"/>
          </a:avLst>
        </a:prstGeom>
        <a:solidFill>
          <a:srgbClr val="0070C0"/>
        </a:solidFill>
        <a:ln w="31750" cap="flat" cmpd="sng" algn="ctr">
          <a:solidFill>
            <a:srgbClr val="FF0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t-EE" sz="1600" kern="1200" dirty="0"/>
            <a:t>PI</a:t>
          </a:r>
        </a:p>
      </dsp:txBody>
      <dsp:txXfrm>
        <a:off x="824559" y="299955"/>
        <a:ext cx="437577" cy="875155"/>
      </dsp:txXfrm>
    </dsp:sp>
    <dsp:sp modelId="{BA2C8D65-9387-406B-BD20-52DB6FBE8D99}">
      <dsp:nvSpPr>
        <dsp:cNvPr id="0" name=""/>
        <dsp:cNvSpPr/>
      </dsp:nvSpPr>
      <dsp:spPr>
        <a:xfrm>
          <a:off x="179863" y="118665"/>
          <a:ext cx="1245984" cy="1245984"/>
        </a:xfrm>
        <a:prstGeom prst="pie">
          <a:avLst>
            <a:gd name="adj1" fmla="val 5400000"/>
            <a:gd name="adj2" fmla="val 16200000"/>
          </a:avLst>
        </a:prstGeom>
        <a:solidFill>
          <a:srgbClr val="55BD9D"/>
        </a:solidFill>
        <a:ln w="31750" cap="flat" cmpd="sng" algn="ctr">
          <a:solidFill>
            <a:srgbClr val="FF0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l" defTabSz="800100">
            <a:lnSpc>
              <a:spcPct val="90000"/>
            </a:lnSpc>
            <a:spcBef>
              <a:spcPct val="0"/>
            </a:spcBef>
            <a:spcAft>
              <a:spcPct val="35000"/>
            </a:spcAft>
            <a:buNone/>
          </a:pPr>
          <a:r>
            <a:rPr lang="et-EE" sz="1800" kern="1200" dirty="0"/>
            <a:t>PM</a:t>
          </a:r>
        </a:p>
      </dsp:txBody>
      <dsp:txXfrm>
        <a:off x="357860" y="304079"/>
        <a:ext cx="437577" cy="8751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5B78D-20E7-4A38-BA43-220980A5CD8F}">
      <dsp:nvSpPr>
        <dsp:cNvPr id="0" name=""/>
        <dsp:cNvSpPr/>
      </dsp:nvSpPr>
      <dsp:spPr>
        <a:xfrm>
          <a:off x="92284" y="79110"/>
          <a:ext cx="830655" cy="830655"/>
        </a:xfrm>
        <a:prstGeom prst="pie">
          <a:avLst>
            <a:gd name="adj1" fmla="val 16200000"/>
            <a:gd name="adj2" fmla="val 5400000"/>
          </a:avLst>
        </a:prstGeom>
        <a:solidFill>
          <a:srgbClr val="0070C0"/>
        </a:solidFill>
        <a:ln w="12700" cap="flat" cmpd="sng" algn="ctr">
          <a:solidFill>
            <a:srgbClr val="FF0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t-EE" sz="1400" kern="1200" dirty="0"/>
            <a:t>PI</a:t>
          </a:r>
        </a:p>
      </dsp:txBody>
      <dsp:txXfrm>
        <a:off x="507612" y="202719"/>
        <a:ext cx="291718" cy="583436"/>
      </dsp:txXfrm>
    </dsp:sp>
    <dsp:sp modelId="{BA2C8D65-9387-406B-BD20-52DB6FBE8D99}">
      <dsp:nvSpPr>
        <dsp:cNvPr id="0" name=""/>
        <dsp:cNvSpPr/>
      </dsp:nvSpPr>
      <dsp:spPr>
        <a:xfrm>
          <a:off x="72506" y="79110"/>
          <a:ext cx="830655" cy="830655"/>
        </a:xfrm>
        <a:prstGeom prst="pie">
          <a:avLst>
            <a:gd name="adj1" fmla="val 5400000"/>
            <a:gd name="adj2" fmla="val 16200000"/>
          </a:avLst>
        </a:prstGeom>
        <a:solidFill>
          <a:srgbClr val="55BD9D"/>
        </a:solidFill>
        <a:ln w="31750" cap="flat" cmpd="sng" algn="ctr">
          <a:solidFill>
            <a:srgbClr val="FF0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t-EE" sz="1400" kern="1200" dirty="0"/>
            <a:t>PM</a:t>
          </a:r>
        </a:p>
      </dsp:txBody>
      <dsp:txXfrm>
        <a:off x="191171" y="202719"/>
        <a:ext cx="291718" cy="5834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5B78D-20E7-4A38-BA43-220980A5CD8F}">
      <dsp:nvSpPr>
        <dsp:cNvPr id="0" name=""/>
        <dsp:cNvSpPr/>
      </dsp:nvSpPr>
      <dsp:spPr>
        <a:xfrm>
          <a:off x="1171049" y="309420"/>
          <a:ext cx="3147133" cy="3147133"/>
        </a:xfrm>
        <a:prstGeom prst="pie">
          <a:avLst>
            <a:gd name="adj1" fmla="val 16200000"/>
            <a:gd name="adj2" fmla="val 540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t-EE" sz="2400" kern="1200" dirty="0"/>
            <a:t>PI</a:t>
          </a:r>
        </a:p>
      </dsp:txBody>
      <dsp:txXfrm>
        <a:off x="2744616" y="777743"/>
        <a:ext cx="1105243" cy="2210486"/>
      </dsp:txXfrm>
    </dsp:sp>
    <dsp:sp modelId="{BA2C8D65-9387-406B-BD20-52DB6FBE8D99}">
      <dsp:nvSpPr>
        <dsp:cNvPr id="0" name=""/>
        <dsp:cNvSpPr/>
      </dsp:nvSpPr>
      <dsp:spPr>
        <a:xfrm>
          <a:off x="1232860" y="309420"/>
          <a:ext cx="3147133" cy="3147133"/>
        </a:xfrm>
        <a:prstGeom prst="pie">
          <a:avLst>
            <a:gd name="adj1" fmla="val 5400000"/>
            <a:gd name="adj2" fmla="val 16200000"/>
          </a:avLst>
        </a:prstGeom>
        <a:solidFill>
          <a:srgbClr val="55BD9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t-EE" sz="2400" kern="1200" dirty="0"/>
            <a:t>PM</a:t>
          </a:r>
        </a:p>
      </dsp:txBody>
      <dsp:txXfrm>
        <a:off x="1682451" y="777743"/>
        <a:ext cx="1105243" cy="22104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5B78D-20E7-4A38-BA43-220980A5CD8F}">
      <dsp:nvSpPr>
        <dsp:cNvPr id="0" name=""/>
        <dsp:cNvSpPr/>
      </dsp:nvSpPr>
      <dsp:spPr>
        <a:xfrm>
          <a:off x="722866" y="327350"/>
          <a:ext cx="1718587" cy="1718587"/>
        </a:xfrm>
        <a:prstGeom prst="ellipse">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t-EE" sz="1800" kern="1200" dirty="0"/>
            <a:t>PI</a:t>
          </a:r>
        </a:p>
      </dsp:txBody>
      <dsp:txXfrm>
        <a:off x="978608" y="583092"/>
        <a:ext cx="1207103" cy="12071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12367-4507-4B62-B489-5A1ECBCE2070}">
      <dsp:nvSpPr>
        <dsp:cNvPr id="0" name=""/>
        <dsp:cNvSpPr/>
      </dsp:nvSpPr>
      <dsp:spPr>
        <a:xfrm>
          <a:off x="2318423" y="0"/>
          <a:ext cx="4796118" cy="479611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AC34C8-C48B-463B-887B-6D723DCB191D}">
      <dsp:nvSpPr>
        <dsp:cNvPr id="0" name=""/>
        <dsp:cNvSpPr/>
      </dsp:nvSpPr>
      <dsp:spPr>
        <a:xfrm>
          <a:off x="4321825" y="479700"/>
          <a:ext cx="3838206" cy="661339"/>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t-EE" sz="2200" b="1" kern="1200" dirty="0" err="1"/>
            <a:t>Coaching</a:t>
          </a:r>
          <a:r>
            <a:rPr lang="et-EE" sz="2200" b="1" kern="1200" dirty="0"/>
            <a:t> </a:t>
          </a:r>
          <a:r>
            <a:rPr lang="et-EE" sz="2200" b="1" kern="1200" dirty="0" err="1"/>
            <a:t>programs</a:t>
          </a:r>
          <a:r>
            <a:rPr lang="et-EE" sz="2200" b="1" kern="1200" dirty="0"/>
            <a:t> (108)</a:t>
          </a:r>
        </a:p>
      </dsp:txBody>
      <dsp:txXfrm>
        <a:off x="4354109" y="511984"/>
        <a:ext cx="3773638" cy="596771"/>
      </dsp:txXfrm>
    </dsp:sp>
    <dsp:sp modelId="{C2A0AB76-E00B-4656-9505-B55C0BBAB510}">
      <dsp:nvSpPr>
        <dsp:cNvPr id="0" name=""/>
        <dsp:cNvSpPr/>
      </dsp:nvSpPr>
      <dsp:spPr>
        <a:xfrm>
          <a:off x="4346562" y="1223708"/>
          <a:ext cx="3788731" cy="661339"/>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t-EE" sz="2200" b="1" kern="1200" dirty="0" err="1"/>
            <a:t>Master</a:t>
          </a:r>
          <a:r>
            <a:rPr lang="et-EE" sz="2200" b="1" kern="1200" dirty="0"/>
            <a:t> </a:t>
          </a:r>
          <a:r>
            <a:rPr lang="et-EE" sz="2200" b="1" kern="1200" dirty="0" err="1"/>
            <a:t>classes</a:t>
          </a:r>
          <a:r>
            <a:rPr lang="et-EE" sz="2200" b="1" kern="1200" dirty="0"/>
            <a:t> (50)</a:t>
          </a:r>
        </a:p>
      </dsp:txBody>
      <dsp:txXfrm>
        <a:off x="4378846" y="1255992"/>
        <a:ext cx="3724163" cy="596771"/>
      </dsp:txXfrm>
    </dsp:sp>
    <dsp:sp modelId="{DBF00E6C-FC98-4371-B9D4-E709111BDA80}">
      <dsp:nvSpPr>
        <dsp:cNvPr id="0" name=""/>
        <dsp:cNvSpPr/>
      </dsp:nvSpPr>
      <dsp:spPr>
        <a:xfrm>
          <a:off x="4321825" y="1967715"/>
          <a:ext cx="3838206" cy="778019"/>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t>Optional modules for training leadership skills</a:t>
          </a:r>
          <a:r>
            <a:rPr lang="et-EE" sz="2200" b="1" kern="1200" dirty="0"/>
            <a:t> (180)</a:t>
          </a:r>
        </a:p>
      </dsp:txBody>
      <dsp:txXfrm>
        <a:off x="4359805" y="2005695"/>
        <a:ext cx="3762246" cy="702059"/>
      </dsp:txXfrm>
    </dsp:sp>
    <dsp:sp modelId="{214C3801-07F4-4780-981D-E0E00934FFA4}">
      <dsp:nvSpPr>
        <dsp:cNvPr id="0" name=""/>
        <dsp:cNvSpPr/>
      </dsp:nvSpPr>
      <dsp:spPr>
        <a:xfrm>
          <a:off x="4321825" y="2828402"/>
          <a:ext cx="3838206" cy="661339"/>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t-EE" sz="2200" b="1" kern="1200" dirty="0" err="1"/>
            <a:t>Development</a:t>
          </a:r>
          <a:r>
            <a:rPr lang="et-EE" sz="2200" b="1" kern="1200" dirty="0"/>
            <a:t> </a:t>
          </a:r>
          <a:r>
            <a:rPr lang="et-EE" sz="2200" b="1" kern="1200" dirty="0" err="1"/>
            <a:t>programs</a:t>
          </a:r>
          <a:r>
            <a:rPr lang="et-EE" sz="2200" b="1" kern="1200" dirty="0"/>
            <a:t> </a:t>
          </a:r>
          <a:r>
            <a:rPr lang="et-EE" sz="2200" b="1" kern="1200" dirty="0" err="1"/>
            <a:t>for</a:t>
          </a:r>
          <a:r>
            <a:rPr lang="et-EE" sz="2200" b="1" kern="1200" dirty="0"/>
            <a:t> </a:t>
          </a:r>
          <a:r>
            <a:rPr lang="et-EE" sz="2200" b="1" kern="1200" dirty="0" err="1"/>
            <a:t>mid-level</a:t>
          </a:r>
          <a:r>
            <a:rPr lang="et-EE" sz="2200" b="1" kern="1200" dirty="0"/>
            <a:t> </a:t>
          </a:r>
          <a:r>
            <a:rPr lang="et-EE" sz="2200" b="1" kern="1200" dirty="0" err="1"/>
            <a:t>managers</a:t>
          </a:r>
          <a:r>
            <a:rPr lang="et-EE" sz="2200" b="1" kern="1200" dirty="0"/>
            <a:t> (150)</a:t>
          </a:r>
        </a:p>
      </dsp:txBody>
      <dsp:txXfrm>
        <a:off x="4354109" y="2860686"/>
        <a:ext cx="3773638" cy="596771"/>
      </dsp:txXfrm>
    </dsp:sp>
    <dsp:sp modelId="{5B202751-8166-4E5E-A8F4-98B396312289}">
      <dsp:nvSpPr>
        <dsp:cNvPr id="0" name=""/>
        <dsp:cNvSpPr/>
      </dsp:nvSpPr>
      <dsp:spPr>
        <a:xfrm>
          <a:off x="4321825" y="3572409"/>
          <a:ext cx="3838206" cy="661339"/>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t-EE" sz="2200" b="1" kern="1200" dirty="0" err="1"/>
            <a:t>Conferences</a:t>
          </a:r>
          <a:r>
            <a:rPr lang="et-EE" sz="2200" b="1" kern="1200" dirty="0"/>
            <a:t> </a:t>
          </a:r>
          <a:r>
            <a:rPr lang="et-EE" sz="2200" b="1" kern="1200" dirty="0" err="1"/>
            <a:t>for</a:t>
          </a:r>
          <a:r>
            <a:rPr lang="et-EE" sz="2200" b="1" kern="1200" dirty="0"/>
            <a:t> </a:t>
          </a:r>
          <a:r>
            <a:rPr lang="et-EE" sz="2200" b="1" kern="1200" dirty="0" err="1"/>
            <a:t>mid-level</a:t>
          </a:r>
          <a:r>
            <a:rPr lang="et-EE" sz="2200" b="1" kern="1200" dirty="0"/>
            <a:t> </a:t>
          </a:r>
          <a:r>
            <a:rPr lang="et-EE" sz="2200" b="1" kern="1200" dirty="0" err="1"/>
            <a:t>managers</a:t>
          </a:r>
          <a:r>
            <a:rPr lang="et-EE" sz="2200" b="1" kern="1200" dirty="0"/>
            <a:t> (400)</a:t>
          </a:r>
        </a:p>
      </dsp:txBody>
      <dsp:txXfrm>
        <a:off x="4354109" y="3604693"/>
        <a:ext cx="3773638" cy="596771"/>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6.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79C420-412B-41FA-9932-C605AD692A36}"/>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t-EE"/>
          </a:p>
        </p:txBody>
      </p:sp>
      <p:sp>
        <p:nvSpPr>
          <p:cNvPr id="3" name="Date Placeholder 2">
            <a:extLst>
              <a:ext uri="{FF2B5EF4-FFF2-40B4-BE49-F238E27FC236}">
                <a16:creationId xmlns:a16="http://schemas.microsoft.com/office/drawing/2014/main" id="{9A705279-5105-451B-B3AE-D3FBF728ECC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FC8A3DD-E9F4-4292-9C84-38E63E7D4FAF}" type="datetimeFigureOut">
              <a:rPr lang="et-EE" smtClean="0"/>
              <a:t>26.05.2018</a:t>
            </a:fld>
            <a:endParaRPr lang="et-EE"/>
          </a:p>
        </p:txBody>
      </p:sp>
      <p:sp>
        <p:nvSpPr>
          <p:cNvPr id="4" name="Footer Placeholder 3">
            <a:extLst>
              <a:ext uri="{FF2B5EF4-FFF2-40B4-BE49-F238E27FC236}">
                <a16:creationId xmlns:a16="http://schemas.microsoft.com/office/drawing/2014/main" id="{7228C534-3B6B-4AE8-90A5-7D59C5B9915A}"/>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t-EE"/>
          </a:p>
        </p:txBody>
      </p:sp>
      <p:sp>
        <p:nvSpPr>
          <p:cNvPr id="5" name="Slide Number Placeholder 4">
            <a:extLst>
              <a:ext uri="{FF2B5EF4-FFF2-40B4-BE49-F238E27FC236}">
                <a16:creationId xmlns:a16="http://schemas.microsoft.com/office/drawing/2014/main" id="{CA62C520-8E2B-45BC-AF60-7462E13D2C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7B76DC5-1E18-43AC-A5CD-893FF5445C6F}" type="slidenum">
              <a:rPr lang="et-EE" smtClean="0"/>
              <a:t>‹#›</a:t>
            </a:fld>
            <a:endParaRPr lang="et-EE"/>
          </a:p>
        </p:txBody>
      </p:sp>
    </p:spTree>
    <p:extLst>
      <p:ext uri="{BB962C8B-B14F-4D97-AF65-F5344CB8AC3E}">
        <p14:creationId xmlns:p14="http://schemas.microsoft.com/office/powerpoint/2010/main" val="5827156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F958B7C-1773-420A-A7B0-CA28EB93A69A}" type="datetimeFigureOut">
              <a:rPr lang="et-EE" smtClean="0"/>
              <a:t>26.05.2018</a:t>
            </a:fld>
            <a:endParaRPr lang="et-EE"/>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D4F3581-BEB8-4F15-80EB-3DBA7D09CB3D}" type="slidenum">
              <a:rPr lang="et-EE" smtClean="0"/>
              <a:t>‹#›</a:t>
            </a:fld>
            <a:endParaRPr lang="et-EE"/>
          </a:p>
        </p:txBody>
      </p:sp>
    </p:spTree>
    <p:extLst>
      <p:ext uri="{BB962C8B-B14F-4D97-AF65-F5344CB8AC3E}">
        <p14:creationId xmlns:p14="http://schemas.microsoft.com/office/powerpoint/2010/main" val="2075057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1</a:t>
            </a:fld>
            <a:endParaRPr lang="et-EE" dirty="0"/>
          </a:p>
        </p:txBody>
      </p:sp>
    </p:spTree>
    <p:extLst>
      <p:ext uri="{BB962C8B-B14F-4D97-AF65-F5344CB8AC3E}">
        <p14:creationId xmlns:p14="http://schemas.microsoft.com/office/powerpoint/2010/main" val="1371164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err="1"/>
              <a:t>Decisions</a:t>
            </a:r>
            <a:r>
              <a:rPr lang="et-EE" dirty="0"/>
              <a:t> rest on </a:t>
            </a:r>
            <a:r>
              <a:rPr lang="et-EE" dirty="0" err="1"/>
              <a:t>organisations</a:t>
            </a:r>
            <a:r>
              <a:rPr lang="et-EE" dirty="0"/>
              <a:t>, </a:t>
            </a:r>
            <a:r>
              <a:rPr lang="et-EE" dirty="0" err="1"/>
              <a:t>attention</a:t>
            </a:r>
            <a:r>
              <a:rPr lang="et-EE" dirty="0"/>
              <a:t> </a:t>
            </a:r>
            <a:r>
              <a:rPr lang="et-EE" dirty="0" err="1"/>
              <a:t>to</a:t>
            </a:r>
            <a:r>
              <a:rPr lang="et-EE" dirty="0"/>
              <a:t> </a:t>
            </a:r>
            <a:r>
              <a:rPr lang="et-EE" dirty="0" err="1"/>
              <a:t>specific</a:t>
            </a:r>
            <a:r>
              <a:rPr lang="et-EE" dirty="0"/>
              <a:t> </a:t>
            </a:r>
            <a:r>
              <a:rPr lang="et-EE" dirty="0" err="1"/>
              <a:t>needs</a:t>
            </a:r>
            <a:r>
              <a:rPr lang="et-EE" dirty="0"/>
              <a:t> </a:t>
            </a:r>
          </a:p>
          <a:p>
            <a:r>
              <a:rPr lang="et-EE" dirty="0" err="1"/>
              <a:t>Fragmented</a:t>
            </a:r>
            <a:r>
              <a:rPr lang="et-EE" dirty="0"/>
              <a:t> </a:t>
            </a:r>
            <a:r>
              <a:rPr lang="et-EE" dirty="0" err="1"/>
              <a:t>system</a:t>
            </a:r>
            <a:r>
              <a:rPr lang="et-EE" dirty="0"/>
              <a:t>, </a:t>
            </a:r>
            <a:r>
              <a:rPr lang="et-EE" dirty="0" err="1"/>
              <a:t>problems</a:t>
            </a:r>
            <a:r>
              <a:rPr lang="et-EE" dirty="0"/>
              <a:t> of </a:t>
            </a:r>
            <a:r>
              <a:rPr lang="et-EE" dirty="0" err="1"/>
              <a:t>coordination</a:t>
            </a:r>
            <a:r>
              <a:rPr lang="et-EE" dirty="0"/>
              <a:t>, </a:t>
            </a:r>
            <a:r>
              <a:rPr lang="et-EE" dirty="0" err="1"/>
              <a:t>duplication</a:t>
            </a:r>
            <a:r>
              <a:rPr lang="et-EE" dirty="0"/>
              <a:t> </a:t>
            </a:r>
          </a:p>
          <a:p>
            <a:endParaRPr lang="et-EE" dirty="0"/>
          </a:p>
          <a:p>
            <a:pPr eaLnBrk="1" hangingPunct="1">
              <a:spcBef>
                <a:spcPts val="500"/>
              </a:spcBef>
              <a:spcAft>
                <a:spcPts val="600"/>
              </a:spcAft>
              <a:buFont typeface="Arial" panose="020B0604020202020204" pitchFamily="34" charset="0"/>
              <a:buChar char="•"/>
            </a:pPr>
            <a:r>
              <a:rPr lang="et-EE" altLang="en-US" sz="1000" dirty="0">
                <a:solidFill>
                  <a:schemeClr val="tx1"/>
                </a:solidFill>
                <a:latin typeface="Calibri" panose="020F0502020204030204" pitchFamily="34" charset="0"/>
              </a:rPr>
              <a:t>AT koolitustegevus on </a:t>
            </a:r>
            <a:r>
              <a:rPr lang="et-EE" altLang="en-US" sz="1000" b="1" dirty="0">
                <a:solidFill>
                  <a:schemeClr val="tx1"/>
                </a:solidFill>
                <a:latin typeface="Calibri" panose="020F0502020204030204" pitchFamily="34" charset="0"/>
              </a:rPr>
              <a:t>killustunud</a:t>
            </a:r>
            <a:r>
              <a:rPr lang="et-EE" altLang="en-US" sz="1000" dirty="0">
                <a:solidFill>
                  <a:schemeClr val="tx1"/>
                </a:solidFill>
                <a:latin typeface="Calibri" panose="020F0502020204030204" pitchFamily="34" charset="0"/>
              </a:rPr>
              <a:t>, domineerib asutusekeskne vaade. </a:t>
            </a:r>
          </a:p>
          <a:p>
            <a:pPr eaLnBrk="1" hangingPunct="1">
              <a:spcBef>
                <a:spcPts val="500"/>
              </a:spcBef>
              <a:spcAft>
                <a:spcPts val="600"/>
              </a:spcAft>
              <a:buFont typeface="Arial" panose="020B0604020202020204" pitchFamily="34" charset="0"/>
              <a:buChar char="•"/>
            </a:pPr>
            <a:r>
              <a:rPr lang="et-EE" altLang="en-US" sz="1000" b="1" dirty="0">
                <a:solidFill>
                  <a:srgbClr val="000000"/>
                </a:solidFill>
                <a:latin typeface="Calibri" panose="020F0502020204030204" pitchFamily="34" charset="0"/>
              </a:rPr>
              <a:t>Koostöö</a:t>
            </a:r>
            <a:r>
              <a:rPr lang="et-EE" altLang="en-US" sz="1000" dirty="0">
                <a:solidFill>
                  <a:srgbClr val="000000"/>
                </a:solidFill>
                <a:latin typeface="Calibri" panose="020F0502020204030204" pitchFamily="34" charset="0"/>
              </a:rPr>
              <a:t> erinevate süsteemi osiste (Rahandusministeerium – Riigikantselei – asutused) vahel on hektiline.</a:t>
            </a:r>
            <a:endParaRPr lang="et-EE" altLang="en-US" sz="1000" dirty="0">
              <a:solidFill>
                <a:schemeClr val="tx1"/>
              </a:solidFill>
              <a:latin typeface="Calibri" panose="020F0502020204030204" pitchFamily="34" charset="0"/>
            </a:endParaRPr>
          </a:p>
          <a:p>
            <a:pPr lvl="1" eaLnBrk="1" hangingPunct="1">
              <a:spcBef>
                <a:spcPts val="500"/>
              </a:spcBef>
              <a:spcAft>
                <a:spcPts val="600"/>
              </a:spcAft>
              <a:buFont typeface="Arial" panose="020B0604020202020204" pitchFamily="34" charset="0"/>
              <a:buChar char="•"/>
            </a:pPr>
            <a:r>
              <a:rPr lang="et-EE" altLang="en-US" sz="1000" dirty="0">
                <a:solidFill>
                  <a:srgbClr val="000000"/>
                </a:solidFill>
                <a:latin typeface="Calibri" panose="020F0502020204030204" pitchFamily="34" charset="0"/>
              </a:rPr>
              <a:t>Avaliku teenistuse kui terviku arendamise </a:t>
            </a:r>
            <a:r>
              <a:rPr lang="et-EE" altLang="en-US" sz="1000" b="1" dirty="0">
                <a:solidFill>
                  <a:srgbClr val="000000"/>
                </a:solidFill>
                <a:latin typeface="Calibri" panose="020F0502020204030204" pitchFamily="34" charset="0"/>
              </a:rPr>
              <a:t>strateegia</a:t>
            </a:r>
            <a:r>
              <a:rPr lang="et-EE" altLang="en-US" sz="1000" dirty="0">
                <a:solidFill>
                  <a:srgbClr val="000000"/>
                </a:solidFill>
                <a:latin typeface="Calibri" panose="020F0502020204030204" pitchFamily="34" charset="0"/>
              </a:rPr>
              <a:t> </a:t>
            </a:r>
            <a:r>
              <a:rPr lang="et-EE" altLang="en-US" sz="1000" b="1" dirty="0">
                <a:solidFill>
                  <a:srgbClr val="000000"/>
                </a:solidFill>
                <a:latin typeface="Calibri" panose="020F0502020204030204" pitchFamily="34" charset="0"/>
              </a:rPr>
              <a:t>puudub</a:t>
            </a:r>
            <a:r>
              <a:rPr lang="et-EE" altLang="en-US" sz="1000" dirty="0">
                <a:solidFill>
                  <a:srgbClr val="000000"/>
                </a:solidFill>
                <a:latin typeface="Calibri" panose="020F0502020204030204" pitchFamily="34" charset="0"/>
              </a:rPr>
              <a:t>.</a:t>
            </a:r>
            <a:endParaRPr lang="et-EE" altLang="en-US" sz="1000" dirty="0">
              <a:solidFill>
                <a:schemeClr val="tx1"/>
              </a:solidFill>
              <a:latin typeface="Calibri" panose="020F0502020204030204" pitchFamily="34" charset="0"/>
            </a:endParaRPr>
          </a:p>
          <a:p>
            <a:pPr lvl="1" eaLnBrk="1" hangingPunct="1">
              <a:spcBef>
                <a:spcPts val="500"/>
              </a:spcBef>
              <a:spcAft>
                <a:spcPts val="600"/>
              </a:spcAft>
              <a:buFont typeface="Arial" panose="020B0604020202020204" pitchFamily="34" charset="0"/>
              <a:buChar char="•"/>
            </a:pPr>
            <a:r>
              <a:rPr lang="et-EE" altLang="en-US" sz="1000" dirty="0">
                <a:solidFill>
                  <a:srgbClr val="000000"/>
                </a:solidFill>
                <a:latin typeface="Calibri" panose="020F0502020204030204" pitchFamily="34" charset="0"/>
              </a:rPr>
              <a:t>Koolitustegevuste kvaliteet on sõltuvuses asutustes olevast </a:t>
            </a:r>
            <a:r>
              <a:rPr lang="et-EE" altLang="en-US" sz="1000" b="1" dirty="0">
                <a:solidFill>
                  <a:srgbClr val="000000"/>
                </a:solidFill>
                <a:latin typeface="Calibri" panose="020F0502020204030204" pitchFamily="34" charset="0"/>
              </a:rPr>
              <a:t>kompetentsist</a:t>
            </a:r>
            <a:r>
              <a:rPr lang="et-EE" altLang="en-US" sz="1000" dirty="0">
                <a:solidFill>
                  <a:srgbClr val="000000"/>
                </a:solidFill>
                <a:latin typeface="Calibri" panose="020F0502020204030204" pitchFamily="34" charset="0"/>
              </a:rPr>
              <a:t> (mh “targa ostja” oskuste olemasolust).</a:t>
            </a:r>
          </a:p>
          <a:p>
            <a:pPr lvl="1" eaLnBrk="1" hangingPunct="1">
              <a:spcBef>
                <a:spcPts val="500"/>
              </a:spcBef>
              <a:spcAft>
                <a:spcPts val="600"/>
              </a:spcAft>
              <a:buFont typeface="Arial" panose="020B0604020202020204" pitchFamily="34" charset="0"/>
              <a:buChar char="•"/>
            </a:pPr>
            <a:r>
              <a:rPr lang="et-EE" altLang="en-US" sz="1000" dirty="0">
                <a:solidFill>
                  <a:srgbClr val="000000"/>
                </a:solidFill>
                <a:latin typeface="Calibri" panose="020F0502020204030204" pitchFamily="34" charset="0"/>
              </a:rPr>
              <a:t>Ministeeriumid ei tegele süsteemselt </a:t>
            </a:r>
            <a:r>
              <a:rPr lang="et-EE" altLang="en-US" sz="1000" b="1" dirty="0">
                <a:solidFill>
                  <a:srgbClr val="000000"/>
                </a:solidFill>
                <a:latin typeface="Calibri" panose="020F0502020204030204" pitchFamily="34" charset="0"/>
              </a:rPr>
              <a:t>valitsemisala</a:t>
            </a:r>
            <a:r>
              <a:rPr lang="et-EE" altLang="en-US" sz="1000" dirty="0">
                <a:solidFill>
                  <a:srgbClr val="000000"/>
                </a:solidFill>
                <a:latin typeface="Calibri" panose="020F0502020204030204" pitchFamily="34" charset="0"/>
              </a:rPr>
              <a:t> personali arendamisega.</a:t>
            </a:r>
          </a:p>
          <a:p>
            <a:pPr lvl="1" eaLnBrk="1" hangingPunct="1">
              <a:spcBef>
                <a:spcPts val="500"/>
              </a:spcBef>
              <a:spcAft>
                <a:spcPts val="600"/>
              </a:spcAft>
              <a:buFont typeface="Arial" panose="020B0604020202020204" pitchFamily="34" charset="0"/>
              <a:buChar char="•"/>
            </a:pPr>
            <a:r>
              <a:rPr lang="et-EE" altLang="en-US" sz="1000" b="1" dirty="0">
                <a:solidFill>
                  <a:schemeClr val="tx1"/>
                </a:solidFill>
                <a:latin typeface="Calibri" panose="020F0502020204030204" pitchFamily="34" charset="0"/>
              </a:rPr>
              <a:t>KOV tasandi </a:t>
            </a:r>
            <a:r>
              <a:rPr lang="et-EE" altLang="en-US" sz="1000" dirty="0">
                <a:solidFill>
                  <a:schemeClr val="tx1"/>
                </a:solidFill>
                <a:latin typeface="Calibri" panose="020F0502020204030204" pitchFamily="34" charset="0"/>
              </a:rPr>
              <a:t>ametnike koolitus ja arendamine on süsteemse tähelepanuta.</a:t>
            </a:r>
          </a:p>
          <a:p>
            <a:pPr lvl="1" eaLnBrk="1" hangingPunct="1">
              <a:spcBef>
                <a:spcPts val="500"/>
              </a:spcBef>
              <a:spcAft>
                <a:spcPts val="600"/>
              </a:spcAft>
              <a:buFont typeface="Arial" panose="020B0604020202020204" pitchFamily="34" charset="0"/>
              <a:buChar char="•"/>
            </a:pPr>
            <a:r>
              <a:rPr lang="et-EE" altLang="en-US" sz="1000" b="1" dirty="0">
                <a:solidFill>
                  <a:schemeClr val="tx1"/>
                </a:solidFill>
                <a:latin typeface="Calibri" panose="020F0502020204030204" pitchFamily="34" charset="0"/>
              </a:rPr>
              <a:t>Koolitusturg</a:t>
            </a:r>
            <a:r>
              <a:rPr lang="et-EE" altLang="en-US" sz="1000" dirty="0">
                <a:solidFill>
                  <a:schemeClr val="tx1"/>
                </a:solidFill>
                <a:latin typeface="Calibri" panose="020F0502020204030204" pitchFamily="34" charset="0"/>
              </a:rPr>
              <a:t> on killustunud ning turul on </a:t>
            </a:r>
            <a:r>
              <a:rPr lang="et-EE" altLang="en-US" sz="1000" b="1" dirty="0">
                <a:solidFill>
                  <a:schemeClr val="tx1"/>
                </a:solidFill>
                <a:latin typeface="Calibri" panose="020F0502020204030204" pitchFamily="34" charset="0"/>
              </a:rPr>
              <a:t>probleeme</a:t>
            </a:r>
            <a:r>
              <a:rPr lang="et-EE" altLang="en-US" sz="1000" dirty="0">
                <a:solidFill>
                  <a:schemeClr val="tx1"/>
                </a:solidFill>
                <a:latin typeface="Calibri" panose="020F0502020204030204" pitchFamily="34" charset="0"/>
              </a:rPr>
              <a:t> mitmete AH-spetsiifiliste teemade pakkumisega.</a:t>
            </a:r>
          </a:p>
          <a:p>
            <a:endParaRPr lang="en-US" dirty="0"/>
          </a:p>
        </p:txBody>
      </p:sp>
      <p:sp>
        <p:nvSpPr>
          <p:cNvPr id="4" name="Slide Number Placeholder 3"/>
          <p:cNvSpPr>
            <a:spLocks noGrp="1"/>
          </p:cNvSpPr>
          <p:nvPr>
            <p:ph type="sldNum" sz="quarter" idx="10"/>
          </p:nvPr>
        </p:nvSpPr>
        <p:spPr/>
        <p:txBody>
          <a:bodyPr/>
          <a:lstStyle/>
          <a:p>
            <a:fld id="{5D4F3581-BEB8-4F15-80EB-3DBA7D09CB3D}" type="slidenum">
              <a:rPr lang="et-EE" smtClean="0"/>
              <a:t>11</a:t>
            </a:fld>
            <a:endParaRPr lang="et-EE"/>
          </a:p>
        </p:txBody>
      </p:sp>
    </p:spTree>
    <p:extLst>
      <p:ext uri="{BB962C8B-B14F-4D97-AF65-F5344CB8AC3E}">
        <p14:creationId xmlns:p14="http://schemas.microsoft.com/office/powerpoint/2010/main" val="2709240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13</a:t>
            </a:fld>
            <a:endParaRPr lang="et-EE" altLang="en-US"/>
          </a:p>
        </p:txBody>
      </p:sp>
    </p:spTree>
    <p:extLst>
      <p:ext uri="{BB962C8B-B14F-4D97-AF65-F5344CB8AC3E}">
        <p14:creationId xmlns:p14="http://schemas.microsoft.com/office/powerpoint/2010/main" val="3818001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a:t>* Number shows </a:t>
            </a:r>
            <a:r>
              <a:rPr lang="et-EE" dirty="0" err="1"/>
              <a:t>the</a:t>
            </a:r>
            <a:r>
              <a:rPr lang="et-EE" dirty="0"/>
              <a:t> </a:t>
            </a:r>
            <a:r>
              <a:rPr lang="et-EE" dirty="0" err="1"/>
              <a:t>target</a:t>
            </a:r>
            <a:r>
              <a:rPr lang="et-EE" dirty="0"/>
              <a:t> number </a:t>
            </a:r>
            <a:r>
              <a:rPr lang="et-EE" dirty="0" err="1"/>
              <a:t>of</a:t>
            </a:r>
            <a:r>
              <a:rPr lang="et-EE" dirty="0"/>
              <a:t> </a:t>
            </a:r>
            <a:r>
              <a:rPr lang="et-EE" dirty="0" err="1"/>
              <a:t>participation</a:t>
            </a:r>
            <a:r>
              <a:rPr lang="et-EE" dirty="0"/>
              <a:t> in </a:t>
            </a:r>
            <a:r>
              <a:rPr lang="et-EE" dirty="0" err="1"/>
              <a:t>central</a:t>
            </a:r>
            <a:r>
              <a:rPr lang="et-EE" dirty="0"/>
              <a:t> </a:t>
            </a:r>
            <a:r>
              <a:rPr lang="et-EE" dirty="0" err="1"/>
              <a:t>training</a:t>
            </a:r>
            <a:r>
              <a:rPr lang="et-EE" dirty="0"/>
              <a:t> </a:t>
            </a:r>
            <a:r>
              <a:rPr lang="et-EE" dirty="0" err="1"/>
              <a:t>program</a:t>
            </a:r>
            <a:r>
              <a:rPr lang="et-EE" dirty="0"/>
              <a:t> </a:t>
            </a:r>
            <a:r>
              <a:rPr lang="et-EE" dirty="0" err="1"/>
              <a:t>to</a:t>
            </a:r>
            <a:r>
              <a:rPr lang="et-EE" dirty="0"/>
              <a:t> </a:t>
            </a:r>
            <a:r>
              <a:rPr lang="et-EE" dirty="0" err="1"/>
              <a:t>achieve</a:t>
            </a:r>
            <a:r>
              <a:rPr lang="et-EE" dirty="0"/>
              <a:t> for </a:t>
            </a:r>
            <a:r>
              <a:rPr lang="et-EE" dirty="0" err="1"/>
              <a:t>the</a:t>
            </a:r>
            <a:r>
              <a:rPr lang="et-EE" dirty="0"/>
              <a:t> </a:t>
            </a:r>
            <a:r>
              <a:rPr lang="et-EE" dirty="0" err="1"/>
              <a:t>year</a:t>
            </a:r>
            <a:r>
              <a:rPr lang="et-EE" dirty="0"/>
              <a:t> 2017. </a:t>
            </a:r>
          </a:p>
        </p:txBody>
      </p:sp>
      <p:sp>
        <p:nvSpPr>
          <p:cNvPr id="4" name="Slide Number Placeholder 3"/>
          <p:cNvSpPr>
            <a:spLocks noGrp="1"/>
          </p:cNvSpPr>
          <p:nvPr>
            <p:ph type="sldNum" idx="10"/>
          </p:nvPr>
        </p:nvSpPr>
        <p:spPr/>
        <p:txBody>
          <a:bodyPr/>
          <a:lstStyle/>
          <a:p>
            <a:fld id="{9137B0FE-B827-43E6-9F1A-73A7AB4ED6CD}" type="slidenum">
              <a:rPr lang="et-EE" altLang="en-US" smtClean="0"/>
              <a:pPr/>
              <a:t>14</a:t>
            </a:fld>
            <a:endParaRPr lang="et-EE" altLang="en-US"/>
          </a:p>
        </p:txBody>
      </p:sp>
    </p:spTree>
    <p:extLst>
      <p:ext uri="{BB962C8B-B14F-4D97-AF65-F5344CB8AC3E}">
        <p14:creationId xmlns:p14="http://schemas.microsoft.com/office/powerpoint/2010/main" val="2768432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 </a:t>
            </a:r>
            <a:r>
              <a:rPr lang="et-EE" dirty="0" err="1"/>
              <a:t>If</a:t>
            </a:r>
            <a:r>
              <a:rPr lang="et-EE" dirty="0"/>
              <a:t> </a:t>
            </a:r>
            <a:r>
              <a:rPr lang="et-EE" dirty="0" err="1"/>
              <a:t>they</a:t>
            </a:r>
            <a:r>
              <a:rPr lang="et-EE" dirty="0"/>
              <a:t> </a:t>
            </a:r>
            <a:r>
              <a:rPr lang="et-EE" dirty="0" err="1"/>
              <a:t>fulfil</a:t>
            </a:r>
            <a:r>
              <a:rPr lang="et-EE" dirty="0"/>
              <a:t> </a:t>
            </a:r>
            <a:r>
              <a:rPr lang="et-EE" dirty="0" err="1"/>
              <a:t>the</a:t>
            </a:r>
            <a:r>
              <a:rPr lang="et-EE" dirty="0"/>
              <a:t> </a:t>
            </a:r>
            <a:r>
              <a:rPr lang="et-EE" dirty="0" err="1"/>
              <a:t>participation</a:t>
            </a:r>
            <a:r>
              <a:rPr lang="et-EE" baseline="0" dirty="0"/>
              <a:t> </a:t>
            </a:r>
            <a:r>
              <a:rPr lang="et-EE" baseline="0" dirty="0" err="1"/>
              <a:t>requirements</a:t>
            </a: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15</a:t>
            </a:fld>
            <a:endParaRPr lang="et-EE" altLang="en-US"/>
          </a:p>
        </p:txBody>
      </p:sp>
    </p:spTree>
    <p:extLst>
      <p:ext uri="{BB962C8B-B14F-4D97-AF65-F5344CB8AC3E}">
        <p14:creationId xmlns:p14="http://schemas.microsoft.com/office/powerpoint/2010/main" val="2344527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xfrm>
            <a:off x="90488" y="754063"/>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09489" indent="-209489">
              <a:buFontTx/>
              <a:buAutoNum type="arabicPeriod"/>
            </a:pPr>
            <a:r>
              <a:rPr lang="en-US" altLang="et-EE" dirty="0"/>
              <a:t>How to guarantee the same level of financing</a:t>
            </a:r>
            <a:r>
              <a:rPr lang="et-EE" altLang="et-EE" dirty="0"/>
              <a:t> </a:t>
            </a:r>
            <a:r>
              <a:rPr lang="et-EE" altLang="et-EE" dirty="0" err="1"/>
              <a:t>after</a:t>
            </a:r>
            <a:r>
              <a:rPr lang="et-EE" altLang="et-EE" dirty="0"/>
              <a:t> </a:t>
            </a:r>
            <a:r>
              <a:rPr lang="et-EE" altLang="et-EE" dirty="0" err="1"/>
              <a:t>the</a:t>
            </a:r>
            <a:r>
              <a:rPr lang="et-EE" altLang="et-EE" dirty="0"/>
              <a:t> EU </a:t>
            </a:r>
            <a:r>
              <a:rPr lang="et-EE" altLang="et-EE" dirty="0" err="1"/>
              <a:t>money</a:t>
            </a:r>
            <a:r>
              <a:rPr lang="et-EE" altLang="et-EE" dirty="0"/>
              <a:t> </a:t>
            </a:r>
            <a:r>
              <a:rPr lang="et-EE" altLang="et-EE" dirty="0" err="1"/>
              <a:t>is</a:t>
            </a:r>
            <a:r>
              <a:rPr lang="et-EE" altLang="et-EE" dirty="0"/>
              <a:t> </a:t>
            </a:r>
            <a:r>
              <a:rPr lang="et-EE" altLang="et-EE" dirty="0" err="1"/>
              <a:t>not</a:t>
            </a:r>
            <a:r>
              <a:rPr lang="et-EE" altLang="et-EE" dirty="0"/>
              <a:t> </a:t>
            </a:r>
            <a:r>
              <a:rPr lang="et-EE" altLang="et-EE" dirty="0" err="1"/>
              <a:t>available</a:t>
            </a:r>
            <a:r>
              <a:rPr lang="et-EE" altLang="et-EE" dirty="0"/>
              <a:t> </a:t>
            </a:r>
            <a:r>
              <a:rPr lang="et-EE" altLang="et-EE" dirty="0" err="1"/>
              <a:t>anymore</a:t>
            </a:r>
            <a:r>
              <a:rPr lang="et-EE" altLang="et-EE" dirty="0"/>
              <a:t> (</a:t>
            </a:r>
            <a:r>
              <a:rPr lang="et-EE" altLang="et-EE" dirty="0" err="1"/>
              <a:t>how</a:t>
            </a:r>
            <a:r>
              <a:rPr lang="et-EE" altLang="et-EE" dirty="0"/>
              <a:t> </a:t>
            </a:r>
            <a:r>
              <a:rPr lang="et-EE" altLang="et-EE" dirty="0" err="1"/>
              <a:t>to</a:t>
            </a:r>
            <a:r>
              <a:rPr lang="et-EE" altLang="et-EE" dirty="0"/>
              <a:t> </a:t>
            </a:r>
            <a:r>
              <a:rPr lang="et-EE" altLang="et-EE" dirty="0" err="1"/>
              <a:t>put</a:t>
            </a:r>
            <a:r>
              <a:rPr lang="et-EE" altLang="et-EE" dirty="0"/>
              <a:t> in </a:t>
            </a:r>
            <a:r>
              <a:rPr lang="et-EE" altLang="et-EE" dirty="0" err="1"/>
              <a:t>place</a:t>
            </a:r>
            <a:r>
              <a:rPr lang="et-EE" altLang="et-EE" dirty="0"/>
              <a:t> </a:t>
            </a:r>
            <a:r>
              <a:rPr lang="et-EE" altLang="et-EE" dirty="0" err="1"/>
              <a:t>programs</a:t>
            </a:r>
            <a:r>
              <a:rPr lang="et-EE" altLang="et-EE" dirty="0"/>
              <a:t> </a:t>
            </a:r>
            <a:r>
              <a:rPr lang="et-EE" altLang="et-EE" dirty="0" err="1"/>
              <a:t>that</a:t>
            </a:r>
            <a:r>
              <a:rPr lang="et-EE" altLang="et-EE" dirty="0"/>
              <a:t> </a:t>
            </a:r>
            <a:r>
              <a:rPr lang="et-EE" altLang="et-EE" dirty="0" err="1"/>
              <a:t>run</a:t>
            </a:r>
            <a:r>
              <a:rPr lang="et-EE" altLang="et-EE" dirty="0"/>
              <a:t> </a:t>
            </a:r>
            <a:r>
              <a:rPr lang="et-EE" altLang="et-EE" dirty="0" err="1"/>
              <a:t>regularly</a:t>
            </a:r>
            <a:r>
              <a:rPr lang="et-EE" altLang="et-EE" dirty="0"/>
              <a:t>.)</a:t>
            </a:r>
            <a:endParaRPr lang="en-US" altLang="et-EE" dirty="0"/>
          </a:p>
          <a:p>
            <a:pPr marL="209489" indent="-209489">
              <a:buFontTx/>
              <a:buAutoNum type="arabicPeriod"/>
            </a:pPr>
            <a:r>
              <a:rPr lang="en-US" altLang="et-EE" dirty="0"/>
              <a:t>To use better the cooperation potential</a:t>
            </a:r>
            <a:r>
              <a:rPr lang="et-EE" altLang="et-EE" dirty="0"/>
              <a:t> </a:t>
            </a:r>
            <a:r>
              <a:rPr lang="et-EE" altLang="et-EE" dirty="0" err="1"/>
              <a:t>between</a:t>
            </a:r>
            <a:r>
              <a:rPr lang="et-EE" altLang="et-EE" dirty="0"/>
              <a:t> </a:t>
            </a:r>
            <a:r>
              <a:rPr lang="et-EE" altLang="et-EE" dirty="0" err="1"/>
              <a:t>organizations</a:t>
            </a:r>
            <a:endParaRPr lang="en-US" altLang="et-EE" dirty="0"/>
          </a:p>
          <a:p>
            <a:pPr marL="209489" indent="-209489">
              <a:buFontTx/>
              <a:buAutoNum type="arabicPeriod"/>
            </a:pPr>
            <a:r>
              <a:rPr lang="en-US" altLang="et-EE" dirty="0"/>
              <a:t>The risk </a:t>
            </a:r>
            <a:r>
              <a:rPr lang="et-EE" altLang="et-EE" dirty="0"/>
              <a:t>of</a:t>
            </a:r>
            <a:r>
              <a:rPr lang="en-US" altLang="et-EE" dirty="0"/>
              <a:t> not find</a:t>
            </a:r>
            <a:r>
              <a:rPr lang="et-EE" altLang="et-EE" dirty="0" err="1"/>
              <a:t>ing</a:t>
            </a:r>
            <a:r>
              <a:rPr lang="en-US" altLang="et-EE" dirty="0"/>
              <a:t> participants (motivation problems)</a:t>
            </a:r>
          </a:p>
          <a:p>
            <a:pPr marL="209489" indent="-209489">
              <a:buFontTx/>
              <a:buAutoNum type="arabicPeriod"/>
            </a:pPr>
            <a:endParaRPr lang="et-EE" altLang="et-E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680839" indent="-261861" eaLnBrk="0" hangingPunct="0">
              <a:defRPr>
                <a:solidFill>
                  <a:schemeClr val="tx1"/>
                </a:solidFill>
                <a:latin typeface="Arial" panose="020B0604020202020204" pitchFamily="34" charset="0"/>
                <a:cs typeface="Arial" panose="020B0604020202020204" pitchFamily="34" charset="0"/>
              </a:defRPr>
            </a:lvl2pPr>
            <a:lvl3pPr marL="1047445" indent="-209489" eaLnBrk="0" hangingPunct="0">
              <a:defRPr>
                <a:solidFill>
                  <a:schemeClr val="tx1"/>
                </a:solidFill>
                <a:latin typeface="Arial" panose="020B0604020202020204" pitchFamily="34" charset="0"/>
                <a:cs typeface="Arial" panose="020B0604020202020204" pitchFamily="34" charset="0"/>
              </a:defRPr>
            </a:lvl3pPr>
            <a:lvl4pPr marL="1466423" indent="-209489" eaLnBrk="0" hangingPunct="0">
              <a:defRPr>
                <a:solidFill>
                  <a:schemeClr val="tx1"/>
                </a:solidFill>
                <a:latin typeface="Arial" panose="020B0604020202020204" pitchFamily="34" charset="0"/>
                <a:cs typeface="Arial" panose="020B0604020202020204" pitchFamily="34" charset="0"/>
              </a:defRPr>
            </a:lvl4pPr>
            <a:lvl5pPr marL="1885401" indent="-209489" eaLnBrk="0" hangingPunct="0">
              <a:defRPr>
                <a:solidFill>
                  <a:schemeClr val="tx1"/>
                </a:solidFill>
                <a:latin typeface="Arial" panose="020B0604020202020204" pitchFamily="34" charset="0"/>
                <a:cs typeface="Arial" panose="020B0604020202020204" pitchFamily="34" charset="0"/>
              </a:defRPr>
            </a:lvl5pPr>
            <a:lvl6pPr marL="2304379"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723358"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142336"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561314"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7333DF-2C54-4F1C-A9C6-3A58CE133472}" type="slidenum">
              <a:rPr lang="et-EE" altLang="et-EE">
                <a:solidFill>
                  <a:prstClr val="black"/>
                </a:solidFill>
                <a:latin typeface="Calibri" panose="020F0502020204030204" pitchFamily="34" charset="0"/>
              </a:rPr>
              <a:pPr eaLnBrk="1" hangingPunct="1"/>
              <a:t>21</a:t>
            </a:fld>
            <a:endParaRPr lang="et-EE" altLang="et-EE">
              <a:solidFill>
                <a:prstClr val="black"/>
              </a:solidFill>
              <a:latin typeface="Calibri" panose="020F0502020204030204" pitchFamily="34" charset="0"/>
            </a:endParaRPr>
          </a:p>
        </p:txBody>
      </p:sp>
    </p:spTree>
    <p:extLst>
      <p:ext uri="{BB962C8B-B14F-4D97-AF65-F5344CB8AC3E}">
        <p14:creationId xmlns:p14="http://schemas.microsoft.com/office/powerpoint/2010/main" val="1990266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90488" y="754063"/>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marL="209489" indent="-209489"/>
            <a:r>
              <a:rPr lang="et-EE" altLang="et-EE" i="1" dirty="0"/>
              <a:t>Üldpilt – tasandid ei ole seotud omavahel, avatud kandideerimine (enamasti asutuste koolitusjuhtide kaudu).</a:t>
            </a:r>
          </a:p>
          <a:p>
            <a:pPr marL="209489" indent="-209489"/>
            <a:endParaRPr lang="et-EE" altLang="et-EE" dirty="0"/>
          </a:p>
          <a:p>
            <a:pPr marL="209489" indent="-209489"/>
            <a:r>
              <a:rPr lang="et-EE" altLang="et-EE" dirty="0"/>
              <a:t>-Heaks võimaluseks haarata suuremaarvulist sihtgruppi on avaliku teenistuse ülesed keskastmejuhtide </a:t>
            </a:r>
            <a:r>
              <a:rPr lang="et-EE" altLang="et-EE" u="sng" dirty="0"/>
              <a:t>konverentsid</a:t>
            </a:r>
            <a:r>
              <a:rPr lang="et-EE" altLang="et-EE" dirty="0"/>
              <a:t>, millega oleme algust teinud 2014.</a:t>
            </a:r>
            <a:r>
              <a:rPr lang="et-EE" altLang="et-EE" baseline="0" dirty="0"/>
              <a:t> a</a:t>
            </a:r>
            <a:r>
              <a:rPr lang="et-EE" altLang="et-EE" dirty="0"/>
              <a:t> ning järgmine</a:t>
            </a:r>
            <a:r>
              <a:rPr lang="et-EE" altLang="et-EE" baseline="0" dirty="0"/>
              <a:t> toimub sel aastal</a:t>
            </a:r>
            <a:r>
              <a:rPr lang="et-EE" altLang="et-EE" dirty="0"/>
              <a:t>. Annavad võimaluse arutada riigivalitsemise eesseisvaid juhtimisprobleeme ning otsida ühiselt võimalusi nende lahendamiseks. Eesmärgiks on arendada juhtimiskultuuri, ühtsustada väärtusi ning luua </a:t>
            </a:r>
            <a:r>
              <a:rPr lang="et-EE" altLang="et-EE" dirty="0" err="1"/>
              <a:t>juhtidevahelist</a:t>
            </a:r>
            <a:r>
              <a:rPr lang="et-EE" altLang="et-EE" dirty="0"/>
              <a:t> suhtevõrgustikku.</a:t>
            </a:r>
          </a:p>
          <a:p>
            <a:pPr marL="209489" indent="-209489"/>
            <a:r>
              <a:rPr lang="et-EE" altLang="et-EE" dirty="0"/>
              <a:t>-Keskastmejuhtide arendusprogramm KAJA keskendub oluliste juhtimiskompetentside arendamisele ning muuhulgas kannab </a:t>
            </a:r>
            <a:r>
              <a:rPr lang="et-EE" altLang="et-EE" u="sng" dirty="0"/>
              <a:t>ka koostöö ja võrgustike </a:t>
            </a:r>
            <a:r>
              <a:rPr lang="et-EE" altLang="et-EE" dirty="0"/>
              <a:t>arendamise eesmärke. Tugineb keskastmejuhtide kompetentsimudelile ning seeläbi ühtlustab teadmist ja arusaama ootustest ja nõuetest heale juhtimisele ning arendab juhte neile ootustele vastavaks.</a:t>
            </a:r>
          </a:p>
          <a:p>
            <a:pPr marL="209489" indent="-209489"/>
            <a:r>
              <a:rPr lang="et-EE" altLang="et-EE" dirty="0"/>
              <a:t>-Juhioskuste treeningu valikmoodulid annavad võimaluse lihvida enda teadmisi ja oskusi mingis konkreetses juhtimisküsimuses (nt tagasiside andmine, koostööoskus jmt).</a:t>
            </a:r>
          </a:p>
          <a:p>
            <a:pPr marL="209489" indent="-209489"/>
            <a:r>
              <a:rPr lang="et-EE" altLang="et-EE" dirty="0"/>
              <a:t>- Meistriklassid – </a:t>
            </a:r>
            <a:r>
              <a:rPr lang="et-EE" altLang="et-EE" dirty="0" err="1"/>
              <a:t>workshop</a:t>
            </a:r>
            <a:r>
              <a:rPr lang="et-EE" altLang="et-EE" dirty="0"/>
              <a:t>-seminari tüüpi, kus valdkonna eksperdi või praktiku eestvedamisel toimub mõtete vahetus mingil konkreetsel teemal või keegi räägib enda kogemustest. Soovime kaasata ka rahvusvahelisi esinejaid. KAJA raames on sellised meistriklassid edukaks osutunud (Mikk </a:t>
            </a:r>
            <a:r>
              <a:rPr lang="et-EE" altLang="et-EE" dirty="0" err="1"/>
              <a:t>Marran</a:t>
            </a:r>
            <a:r>
              <a:rPr lang="et-EE" altLang="et-EE" dirty="0"/>
              <a:t> ja Margus </a:t>
            </a:r>
            <a:r>
              <a:rPr lang="et-EE" altLang="et-EE" dirty="0" err="1"/>
              <a:t>Rink</a:t>
            </a:r>
            <a:r>
              <a:rPr lang="et-EE" altLang="et-EE" dirty="0"/>
              <a:t>).</a:t>
            </a:r>
          </a:p>
          <a:p>
            <a:pPr marL="209489" indent="-209489"/>
            <a:r>
              <a:rPr lang="et-EE" altLang="et-EE" dirty="0"/>
              <a:t>-</a:t>
            </a:r>
            <a:r>
              <a:rPr lang="et-EE" altLang="et-EE" dirty="0" err="1"/>
              <a:t>Coachingu</a:t>
            </a:r>
            <a:r>
              <a:rPr lang="et-EE" altLang="et-EE" dirty="0"/>
              <a:t> programme on tänaseks läbi viidud juba mitu ja tagasiside neile on näidanud, et seda arendusmeetodit hinnatakse just individuaalse lähenemise tõttu, </a:t>
            </a:r>
            <a:r>
              <a:rPr lang="et-EE" altLang="et-EE" dirty="0">
                <a:solidFill>
                  <a:srgbClr val="FF0000"/>
                </a:solidFill>
              </a:rPr>
              <a:t>mis annab võimaluse juhil keskenduda just talle oluliste juhtimisülesannete ja probleemide lahendamisele, teiselt poolt arendab juhtide </a:t>
            </a:r>
            <a:r>
              <a:rPr lang="et-EE" altLang="et-EE" dirty="0" err="1">
                <a:solidFill>
                  <a:srgbClr val="FF0000"/>
                </a:solidFill>
              </a:rPr>
              <a:t>coachimise</a:t>
            </a:r>
            <a:r>
              <a:rPr lang="et-EE" altLang="et-EE" dirty="0">
                <a:solidFill>
                  <a:srgbClr val="FF0000"/>
                </a:solidFill>
              </a:rPr>
              <a:t> oskusi.</a:t>
            </a:r>
          </a:p>
          <a:p>
            <a:pPr marL="209489" indent="-209489"/>
            <a:endParaRPr lang="et-EE" altLang="et-EE"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680839" indent="-261861" eaLnBrk="0" hangingPunct="0">
              <a:defRPr>
                <a:solidFill>
                  <a:schemeClr val="tx1"/>
                </a:solidFill>
                <a:latin typeface="Arial" panose="020B0604020202020204" pitchFamily="34" charset="0"/>
                <a:cs typeface="Arial" panose="020B0604020202020204" pitchFamily="34" charset="0"/>
              </a:defRPr>
            </a:lvl2pPr>
            <a:lvl3pPr marL="1047445" indent="-209489" eaLnBrk="0" hangingPunct="0">
              <a:defRPr>
                <a:solidFill>
                  <a:schemeClr val="tx1"/>
                </a:solidFill>
                <a:latin typeface="Arial" panose="020B0604020202020204" pitchFamily="34" charset="0"/>
                <a:cs typeface="Arial" panose="020B0604020202020204" pitchFamily="34" charset="0"/>
              </a:defRPr>
            </a:lvl3pPr>
            <a:lvl4pPr marL="1466423" indent="-209489" eaLnBrk="0" hangingPunct="0">
              <a:defRPr>
                <a:solidFill>
                  <a:schemeClr val="tx1"/>
                </a:solidFill>
                <a:latin typeface="Arial" panose="020B0604020202020204" pitchFamily="34" charset="0"/>
                <a:cs typeface="Arial" panose="020B0604020202020204" pitchFamily="34" charset="0"/>
              </a:defRPr>
            </a:lvl4pPr>
            <a:lvl5pPr marL="1885401" indent="-209489" eaLnBrk="0" hangingPunct="0">
              <a:defRPr>
                <a:solidFill>
                  <a:schemeClr val="tx1"/>
                </a:solidFill>
                <a:latin typeface="Arial" panose="020B0604020202020204" pitchFamily="34" charset="0"/>
                <a:cs typeface="Arial" panose="020B0604020202020204" pitchFamily="34" charset="0"/>
              </a:defRPr>
            </a:lvl5pPr>
            <a:lvl6pPr marL="2304379"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723358"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142336"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561314" indent="-20948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0280E8D-8001-452B-B67B-BA89EFBF8EB2}" type="slidenum">
              <a:rPr lang="et-EE" altLang="et-EE">
                <a:solidFill>
                  <a:prstClr val="black"/>
                </a:solidFill>
                <a:latin typeface="Calibri" panose="020F0502020204030204" pitchFamily="34" charset="0"/>
              </a:rPr>
              <a:pPr eaLnBrk="1" hangingPunct="1"/>
              <a:t>23</a:t>
            </a:fld>
            <a:endParaRPr lang="et-EE" altLang="et-EE">
              <a:solidFill>
                <a:prstClr val="black"/>
              </a:solidFill>
              <a:latin typeface="Calibri" panose="020F0502020204030204" pitchFamily="34" charset="0"/>
            </a:endParaRPr>
          </a:p>
        </p:txBody>
      </p:sp>
    </p:spTree>
    <p:extLst>
      <p:ext uri="{BB962C8B-B14F-4D97-AF65-F5344CB8AC3E}">
        <p14:creationId xmlns:p14="http://schemas.microsoft.com/office/powerpoint/2010/main" val="1871789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 servants make an important contribution to national growth and prosperity. Today, however, </a:t>
            </a:r>
            <a:r>
              <a:rPr lang="en-US" dirty="0" err="1"/>
              <a:t>digitalisation</a:t>
            </a:r>
            <a:r>
              <a:rPr lang="en-US" dirty="0"/>
              <a:t> and more demanding, pluralistic and networked societies are challenging the public sector to work in new ways. This report looks at the capacity and capabilities of civil servants of OECD countries. It explores the skills required to make better policies and regulations, to work effectively with citizens and service users, to commission cost-effective service delivery, and to collaborate with stakeholders in networked settings.</a:t>
            </a:r>
            <a:endParaRPr lang="et-EE" dirty="0"/>
          </a:p>
        </p:txBody>
      </p:sp>
      <p:sp>
        <p:nvSpPr>
          <p:cNvPr id="4" name="Slide Number Placeholder 3"/>
          <p:cNvSpPr>
            <a:spLocks noGrp="1"/>
          </p:cNvSpPr>
          <p:nvPr>
            <p:ph type="sldNum" sz="quarter" idx="10"/>
          </p:nvPr>
        </p:nvSpPr>
        <p:spPr/>
        <p:txBody>
          <a:bodyPr/>
          <a:lstStyle/>
          <a:p>
            <a:fld id="{DF102D5F-FC71-4FE0-91E3-D5E906CB82BB}" type="slidenum">
              <a:rPr lang="et-EE" smtClean="0"/>
              <a:pPr/>
              <a:t>24</a:t>
            </a:fld>
            <a:endParaRPr lang="et-EE"/>
          </a:p>
        </p:txBody>
      </p:sp>
    </p:spTree>
    <p:extLst>
      <p:ext uri="{BB962C8B-B14F-4D97-AF65-F5344CB8AC3E}">
        <p14:creationId xmlns:p14="http://schemas.microsoft.com/office/powerpoint/2010/main" val="2089492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2</a:t>
            </a:fld>
            <a:endParaRPr lang="et-EE"/>
          </a:p>
        </p:txBody>
      </p:sp>
    </p:spTree>
    <p:extLst>
      <p:ext uri="{BB962C8B-B14F-4D97-AF65-F5344CB8AC3E}">
        <p14:creationId xmlns:p14="http://schemas.microsoft.com/office/powerpoint/2010/main" val="1056164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3</a:t>
            </a:fld>
            <a:endParaRPr lang="et-EE"/>
          </a:p>
        </p:txBody>
      </p:sp>
    </p:spTree>
    <p:extLst>
      <p:ext uri="{BB962C8B-B14F-4D97-AF65-F5344CB8AC3E}">
        <p14:creationId xmlns:p14="http://schemas.microsoft.com/office/powerpoint/2010/main" val="763256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4F3581-BEB8-4F15-80EB-3DBA7D09CB3D}" type="slidenum">
              <a:rPr lang="et-EE" smtClean="0"/>
              <a:t>5</a:t>
            </a:fld>
            <a:endParaRPr lang="et-EE"/>
          </a:p>
        </p:txBody>
      </p:sp>
    </p:spTree>
    <p:extLst>
      <p:ext uri="{BB962C8B-B14F-4D97-AF65-F5344CB8AC3E}">
        <p14:creationId xmlns:p14="http://schemas.microsoft.com/office/powerpoint/2010/main" val="1737474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p>
            <a:pPr>
              <a:defRPr/>
            </a:pPr>
            <a:fld id="{9F63A8F8-B4C6-4697-8043-D78A7C7758B0}" type="slidenum">
              <a:rPr lang="et-EE" smtClean="0"/>
              <a:pPr>
                <a:defRPr/>
              </a:pPr>
              <a:t>6</a:t>
            </a:fld>
            <a:endParaRPr lang="et-EE"/>
          </a:p>
        </p:txBody>
      </p:sp>
      <p:sp>
        <p:nvSpPr>
          <p:cNvPr id="33795" name="Rectangle 2"/>
          <p:cNvSpPr>
            <a:spLocks noGrp="1" noRot="1" noChangeAspect="1" noChangeArrowheads="1" noTextEdit="1"/>
          </p:cNvSpPr>
          <p:nvPr>
            <p:ph type="sldImg"/>
          </p:nvPr>
        </p:nvSpPr>
        <p:spPr bwMode="auto">
          <a:xfrm>
            <a:off x="90488" y="754063"/>
            <a:ext cx="6613525" cy="3721100"/>
          </a:xfrm>
          <a:noFill/>
          <a:ln>
            <a:solidFill>
              <a:srgbClr val="000000"/>
            </a:solidFill>
            <a:miter lim="800000"/>
            <a:headEnd/>
            <a:tailEnd/>
          </a:ln>
        </p:spPr>
      </p:sp>
      <p:sp>
        <p:nvSpPr>
          <p:cNvPr id="33796" name="Rectangle 3"/>
          <p:cNvSpPr>
            <a:spLocks noGrp="1" noChangeArrowheads="1"/>
          </p:cNvSpPr>
          <p:nvPr>
            <p:ph type="body" idx="1"/>
          </p:nvPr>
        </p:nvSpPr>
        <p:spPr bwMode="auto">
          <a:xfrm>
            <a:off x="235609" y="4715407"/>
            <a:ext cx="6261096" cy="4467470"/>
          </a:xfrm>
          <a:noFill/>
        </p:spPr>
        <p:txBody>
          <a:bodyPr wrap="square" numCol="1" anchor="t" anchorCtr="0" compatLnSpc="1">
            <a:prstTxWarp prst="textNoShape">
              <a:avLst/>
            </a:prstTxWarp>
          </a:bodyPr>
          <a:lstStyle/>
          <a:p>
            <a:pPr>
              <a:lnSpc>
                <a:spcPct val="80000"/>
              </a:lnSpc>
            </a:pPr>
            <a:r>
              <a:rPr lang="en-GB" sz="1000" b="1" dirty="0"/>
              <a:t>State Shared Service </a:t>
            </a:r>
            <a:r>
              <a:rPr lang="en-GB" sz="1000" b="1" dirty="0" err="1"/>
              <a:t>Center</a:t>
            </a:r>
            <a:br>
              <a:rPr lang="en-GB" sz="1000" dirty="0"/>
            </a:br>
            <a:r>
              <a:rPr lang="en-GB" sz="1000" dirty="0"/>
              <a:t>The centre provides nationwide financial, HR and payroll accounting services.</a:t>
            </a:r>
            <a:endParaRPr lang="et-EE" sz="1000" dirty="0"/>
          </a:p>
        </p:txBody>
      </p:sp>
    </p:spTree>
    <p:extLst>
      <p:ext uri="{BB962C8B-B14F-4D97-AF65-F5344CB8AC3E}">
        <p14:creationId xmlns:p14="http://schemas.microsoft.com/office/powerpoint/2010/main" val="3195625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042143FB-EC6C-4106-90D0-E2C1762FCB4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9pPr>
          </a:lstStyle>
          <a:p>
            <a:pPr eaLnBrk="1" hangingPunct="1"/>
            <a:fld id="{43ADB327-07A0-45D1-BFDB-2A09558F9CAC}" type="slidenum">
              <a:rPr lang="et-EE" altLang="en-US">
                <a:solidFill>
                  <a:srgbClr val="000000"/>
                </a:solidFill>
              </a:rPr>
              <a:pPr eaLnBrk="1" hangingPunct="1"/>
              <a:t>7</a:t>
            </a:fld>
            <a:endParaRPr lang="et-EE" altLang="en-US">
              <a:solidFill>
                <a:srgbClr val="000000"/>
              </a:solidFill>
            </a:endParaRPr>
          </a:p>
        </p:txBody>
      </p:sp>
      <p:sp>
        <p:nvSpPr>
          <p:cNvPr id="43011" name="Rectangle 1">
            <a:extLst>
              <a:ext uri="{FF2B5EF4-FFF2-40B4-BE49-F238E27FC236}">
                <a16:creationId xmlns:a16="http://schemas.microsoft.com/office/drawing/2014/main" id="{F051D056-7A45-4601-90D7-EFCDDAC97B97}"/>
              </a:ext>
            </a:extLst>
          </p:cNvPr>
          <p:cNvSpPr>
            <a:spLocks noGrp="1" noRot="1" noChangeAspect="1" noChangeArrowheads="1" noTextEdit="1"/>
          </p:cNvSpPr>
          <p:nvPr>
            <p:ph type="sldImg"/>
          </p:nvPr>
        </p:nvSpPr>
        <p:spPr>
          <a:xfrm>
            <a:off x="92075" y="746125"/>
            <a:ext cx="6623050" cy="3725863"/>
          </a:xfrm>
          <a:solidFill>
            <a:srgbClr val="FFFFFF"/>
          </a:solidFill>
          <a:ln/>
        </p:spPr>
      </p:sp>
      <p:sp>
        <p:nvSpPr>
          <p:cNvPr id="43012" name="Rectangle 2">
            <a:extLst>
              <a:ext uri="{FF2B5EF4-FFF2-40B4-BE49-F238E27FC236}">
                <a16:creationId xmlns:a16="http://schemas.microsoft.com/office/drawing/2014/main" id="{7390587F-AAD5-47DF-8848-EFEC641E383A}"/>
              </a:ext>
            </a:extLst>
          </p:cNvPr>
          <p:cNvSpPr>
            <a:spLocks noGrp="1" noChangeArrowheads="1"/>
          </p:cNvSpPr>
          <p:nvPr>
            <p:ph type="body" idx="1"/>
          </p:nvPr>
        </p:nvSpPr>
        <p:spPr>
          <a:xfrm>
            <a:off x="681038" y="4721225"/>
            <a:ext cx="5445125" cy="4471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t-EE" altLang="en-US" dirty="0">
                <a:latin typeface="Times New Roman" panose="02020603050405020304" pitchFamily="18" charset="0"/>
              </a:rPr>
              <a:t>Illustreeriv – RM, TJKK, ATAK on variantide aluseks.</a:t>
            </a:r>
          </a:p>
          <a:p>
            <a:r>
              <a:rPr lang="et-EE" altLang="en-US" dirty="0">
                <a:latin typeface="Times New Roman" panose="02020603050405020304" pitchFamily="18" charset="0"/>
              </a:rPr>
              <a:t>Mõte: killustatus, visiooni puudumine. </a:t>
            </a:r>
            <a:r>
              <a:rPr lang="et-EE" altLang="en-US" dirty="0" err="1">
                <a:latin typeface="Times New Roman" panose="02020603050405020304" pitchFamily="18" charset="0"/>
              </a:rPr>
              <a:t>RMi</a:t>
            </a:r>
            <a:r>
              <a:rPr lang="et-EE" altLang="en-US" dirty="0">
                <a:latin typeface="Times New Roman" panose="02020603050405020304" pitchFamily="18" charset="0"/>
              </a:rPr>
              <a:t> roll on täna </a:t>
            </a:r>
            <a:r>
              <a:rPr lang="et-EE" altLang="en-US" dirty="0" err="1">
                <a:latin typeface="Times New Roman" panose="02020603050405020304" pitchFamily="18" charset="0"/>
              </a:rPr>
              <a:t>PK-s</a:t>
            </a:r>
            <a:r>
              <a:rPr lang="et-EE" altLang="en-US" dirty="0">
                <a:latin typeface="Times New Roman" panose="02020603050405020304" pitchFamily="18" charset="0"/>
              </a:rPr>
              <a:t> väike.</a:t>
            </a:r>
            <a:endParaRPr lang="en-US" altLang="en-US" dirty="0">
              <a:latin typeface="Times New Roman" panose="02020603050405020304" pitchFamily="18" charset="0"/>
            </a:endParaRP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740828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54063"/>
            <a:ext cx="6613525" cy="3721100"/>
          </a:xfrm>
        </p:spPr>
      </p:sp>
      <p:sp>
        <p:nvSpPr>
          <p:cNvPr id="3" name="Notes Placeholder 2"/>
          <p:cNvSpPr>
            <a:spLocks noGrp="1"/>
          </p:cNvSpPr>
          <p:nvPr>
            <p:ph type="body" idx="1"/>
          </p:nvPr>
        </p:nvSpPr>
        <p:spPr/>
        <p:txBody>
          <a:bodyPr>
            <a:normAutofit/>
          </a:bodyPr>
          <a:lstStyle/>
          <a:p>
            <a:endParaRPr lang="et-EE" sz="1000"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8</a:t>
            </a:fld>
            <a:endParaRPr lang="et-EE" altLang="en-US"/>
          </a:p>
        </p:txBody>
      </p:sp>
    </p:spTree>
    <p:extLst>
      <p:ext uri="{BB962C8B-B14F-4D97-AF65-F5344CB8AC3E}">
        <p14:creationId xmlns:p14="http://schemas.microsoft.com/office/powerpoint/2010/main" val="989286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54063"/>
            <a:ext cx="6613525" cy="3721100"/>
          </a:xfrm>
        </p:spPr>
      </p:sp>
      <p:sp>
        <p:nvSpPr>
          <p:cNvPr id="3" name="Notes Placeholder 2"/>
          <p:cNvSpPr>
            <a:spLocks noGrp="1"/>
          </p:cNvSpPr>
          <p:nvPr>
            <p:ph type="body" idx="1"/>
          </p:nvPr>
        </p:nvSpPr>
        <p:spPr/>
        <p:txBody>
          <a:bodyPr>
            <a:normAutofit/>
          </a:bodyPr>
          <a:lstStyle/>
          <a:p>
            <a:endParaRPr lang="et-EE" sz="1000"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9</a:t>
            </a:fld>
            <a:endParaRPr lang="et-EE" altLang="en-US"/>
          </a:p>
        </p:txBody>
      </p:sp>
    </p:spTree>
    <p:extLst>
      <p:ext uri="{BB962C8B-B14F-4D97-AF65-F5344CB8AC3E}">
        <p14:creationId xmlns:p14="http://schemas.microsoft.com/office/powerpoint/2010/main" val="697879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10</a:t>
            </a:fld>
            <a:endParaRPr lang="et-EE" altLang="en-US"/>
          </a:p>
        </p:txBody>
      </p:sp>
    </p:spTree>
    <p:extLst>
      <p:ext uri="{BB962C8B-B14F-4D97-AF65-F5344CB8AC3E}">
        <p14:creationId xmlns:p14="http://schemas.microsoft.com/office/powerpoint/2010/main" val="2719962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C67EE-02E7-4BAC-9C06-66474BDD7D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a:extLst>
              <a:ext uri="{FF2B5EF4-FFF2-40B4-BE49-F238E27FC236}">
                <a16:creationId xmlns:a16="http://schemas.microsoft.com/office/drawing/2014/main" id="{6668548A-E73F-4161-880D-EA1179237A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264BDB30-753A-4C57-B0F0-8512719DAC3E}"/>
              </a:ext>
            </a:extLst>
          </p:cNvPr>
          <p:cNvSpPr>
            <a:spLocks noGrp="1"/>
          </p:cNvSpPr>
          <p:nvPr>
            <p:ph type="dt" sz="half" idx="10"/>
          </p:nvPr>
        </p:nvSpPr>
        <p:spPr/>
        <p:txBody>
          <a:bodyPr/>
          <a:lstStyle/>
          <a:p>
            <a:fld id="{8B54C459-5977-4D64-8A27-7C6F21DF435A}" type="datetime1">
              <a:rPr lang="et-EE" smtClean="0"/>
              <a:t>26.05.2018</a:t>
            </a:fld>
            <a:endParaRPr lang="et-EE"/>
          </a:p>
        </p:txBody>
      </p:sp>
      <p:sp>
        <p:nvSpPr>
          <p:cNvPr id="5" name="Footer Placeholder 4">
            <a:extLst>
              <a:ext uri="{FF2B5EF4-FFF2-40B4-BE49-F238E27FC236}">
                <a16:creationId xmlns:a16="http://schemas.microsoft.com/office/drawing/2014/main" id="{C00CBB5A-9D5A-4BDA-BFA4-9CD822B9202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58596FC3-A696-460B-82CB-895E5792C6D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087327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45BE2-C787-4FB0-AF65-66B28F90DE56}"/>
              </a:ext>
            </a:extLst>
          </p:cNvPr>
          <p:cNvSpPr>
            <a:spLocks noGrp="1"/>
          </p:cNvSpPr>
          <p:nvPr>
            <p:ph type="title"/>
          </p:nvPr>
        </p:nvSpPr>
        <p:spPr/>
        <p:txBody>
          <a:bodyPr/>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6B734FA2-E524-4A84-AD11-D4F4649A1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67417D31-CDC3-4587-8CDE-F4CCE8C62534}"/>
              </a:ext>
            </a:extLst>
          </p:cNvPr>
          <p:cNvSpPr>
            <a:spLocks noGrp="1"/>
          </p:cNvSpPr>
          <p:nvPr>
            <p:ph type="dt" sz="half" idx="10"/>
          </p:nvPr>
        </p:nvSpPr>
        <p:spPr/>
        <p:txBody>
          <a:bodyPr/>
          <a:lstStyle/>
          <a:p>
            <a:fld id="{EB4E5E17-6910-48A5-AD6F-179D4DCD1EBE}" type="datetime1">
              <a:rPr lang="et-EE" smtClean="0"/>
              <a:t>26.05.2018</a:t>
            </a:fld>
            <a:endParaRPr lang="et-EE"/>
          </a:p>
        </p:txBody>
      </p:sp>
      <p:sp>
        <p:nvSpPr>
          <p:cNvPr id="5" name="Footer Placeholder 4">
            <a:extLst>
              <a:ext uri="{FF2B5EF4-FFF2-40B4-BE49-F238E27FC236}">
                <a16:creationId xmlns:a16="http://schemas.microsoft.com/office/drawing/2014/main" id="{930B2483-BA8E-451F-A039-078331129242}"/>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36FC19EE-5A4E-49FF-80B6-1936947B72DE}"/>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25759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534F1E-A39C-4A59-B259-B8FB3736DD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0B965756-98C5-4703-90E5-9460AFE0464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64B1BA24-9ED6-4B78-A85D-2FB62CEC0287}"/>
              </a:ext>
            </a:extLst>
          </p:cNvPr>
          <p:cNvSpPr>
            <a:spLocks noGrp="1"/>
          </p:cNvSpPr>
          <p:nvPr>
            <p:ph type="dt" sz="half" idx="10"/>
          </p:nvPr>
        </p:nvSpPr>
        <p:spPr/>
        <p:txBody>
          <a:bodyPr/>
          <a:lstStyle/>
          <a:p>
            <a:fld id="{174E09E2-0154-4EE0-A817-F742F9AF1289}" type="datetime1">
              <a:rPr lang="et-EE" smtClean="0"/>
              <a:t>26.05.2018</a:t>
            </a:fld>
            <a:endParaRPr lang="et-EE"/>
          </a:p>
        </p:txBody>
      </p:sp>
      <p:sp>
        <p:nvSpPr>
          <p:cNvPr id="5" name="Footer Placeholder 4">
            <a:extLst>
              <a:ext uri="{FF2B5EF4-FFF2-40B4-BE49-F238E27FC236}">
                <a16:creationId xmlns:a16="http://schemas.microsoft.com/office/drawing/2014/main" id="{A35596EA-5FC0-42DA-B214-B419C6CE7E31}"/>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8FB00D92-215A-44E2-BCEA-D749C7232FB0}"/>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158287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isuslaid">
    <p:spTree>
      <p:nvGrpSpPr>
        <p:cNvPr id="1" name=""/>
        <p:cNvGrpSpPr/>
        <p:nvPr/>
      </p:nvGrpSpPr>
      <p:grpSpPr>
        <a:xfrm>
          <a:off x="0" y="0"/>
          <a:ext cx="0" cy="0"/>
          <a:chOff x="0" y="0"/>
          <a:chExt cx="0" cy="0"/>
        </a:xfrm>
      </p:grpSpPr>
      <p:sp>
        <p:nvSpPr>
          <p:cNvPr id="2" name="Title 1"/>
          <p:cNvSpPr>
            <a:spLocks noGrp="1"/>
          </p:cNvSpPr>
          <p:nvPr>
            <p:ph type="ctrTitle"/>
          </p:nvPr>
        </p:nvSpPr>
        <p:spPr>
          <a:xfrm>
            <a:off x="914401" y="445769"/>
            <a:ext cx="10439401" cy="853440"/>
          </a:xfrm>
          <a:prstGeom prst="rect">
            <a:avLst/>
          </a:prstGeom>
        </p:spPr>
        <p:txBody>
          <a:bodyPr wrap="square" lIns="0" tIns="0" rIns="0" bIns="0" anchor="ctr" anchorCtr="0">
            <a:normAutofit/>
          </a:bodyPr>
          <a:lstStyle>
            <a:lvl1pPr algn="l">
              <a:defRPr sz="3600" b="1">
                <a:solidFill>
                  <a:srgbClr val="1791FF"/>
                </a:solidFill>
                <a:latin typeface="Arial" charset="0"/>
                <a:ea typeface="Arial" charset="0"/>
                <a:cs typeface="Arial" charset="0"/>
              </a:defRPr>
            </a:lvl1pPr>
          </a:lstStyle>
          <a:p>
            <a:r>
              <a:rPr lang="en-US"/>
              <a:t>Click to edit Master title style</a:t>
            </a:r>
            <a:endParaRPr lang="en-US" dirty="0"/>
          </a:p>
        </p:txBody>
      </p:sp>
      <p:sp>
        <p:nvSpPr>
          <p:cNvPr id="7" name="TextBox 6"/>
          <p:cNvSpPr txBox="1"/>
          <p:nvPr userDrawn="1"/>
        </p:nvSpPr>
        <p:spPr>
          <a:xfrm>
            <a:off x="5425439" y="5982268"/>
            <a:ext cx="4587241" cy="365124"/>
          </a:xfrm>
          <a:prstGeom prst="rect">
            <a:avLst/>
          </a:prstGeom>
          <a:noFill/>
        </p:spPr>
        <p:txBody>
          <a:bodyPr wrap="square" lIns="0" tIns="0" rIns="0" bIns="0" rtlCol="0" anchor="ctr" anchorCtr="0">
            <a:normAutofit/>
          </a:bodyPr>
          <a:lstStyle/>
          <a:p>
            <a:endParaRPr lang="en-US" sz="1200">
              <a:latin typeface="Arial" charset="0"/>
              <a:ea typeface="Arial" charset="0"/>
              <a:cs typeface="Arial" charset="0"/>
            </a:endParaRPr>
          </a:p>
        </p:txBody>
      </p:sp>
      <p:sp>
        <p:nvSpPr>
          <p:cNvPr id="8" name="Content Placeholder 2"/>
          <p:cNvSpPr>
            <a:spLocks noGrp="1"/>
          </p:cNvSpPr>
          <p:nvPr>
            <p:ph idx="1"/>
          </p:nvPr>
        </p:nvSpPr>
        <p:spPr>
          <a:xfrm>
            <a:off x="914401" y="1600201"/>
            <a:ext cx="10439401" cy="4171950"/>
          </a:xfrm>
          <a:prstGeom prst="rect">
            <a:avLst/>
          </a:prstGeom>
        </p:spPr>
        <p:txBody>
          <a:bodyPr lIns="0" tIns="0" rIns="0" bIns="0">
            <a:normAutofit/>
          </a:bodyPr>
          <a:lstStyle>
            <a:lvl1pPr>
              <a:defRPr>
                <a:solidFill>
                  <a:schemeClr val="tx1"/>
                </a:solidFill>
                <a:latin typeface="Arial" charset="0"/>
                <a:ea typeface="Arial" charset="0"/>
                <a:cs typeface="Arial" charset="0"/>
              </a:defRPr>
            </a:lvl1pPr>
            <a:lvl2pPr>
              <a:defRPr>
                <a:solidFill>
                  <a:schemeClr val="tx1"/>
                </a:solidFill>
                <a:latin typeface="Arial" charset="0"/>
                <a:ea typeface="Arial" charset="0"/>
                <a:cs typeface="Arial" charset="0"/>
              </a:defRPr>
            </a:lvl2pPr>
            <a:lvl3pPr>
              <a:defRPr>
                <a:solidFill>
                  <a:schemeClr val="tx1"/>
                </a:solidFill>
                <a:latin typeface="Arial" charset="0"/>
                <a:ea typeface="Arial" charset="0"/>
                <a:cs typeface="Arial" charset="0"/>
              </a:defRPr>
            </a:lvl3pPr>
            <a:lvl4pPr>
              <a:defRPr>
                <a:solidFill>
                  <a:schemeClr val="tx1"/>
                </a:solidFill>
                <a:latin typeface="Arial" charset="0"/>
                <a:ea typeface="Arial" charset="0"/>
                <a:cs typeface="Arial" charset="0"/>
              </a:defRPr>
            </a:lvl4pPr>
            <a:lvl5pPr>
              <a:defRPr>
                <a:solidFill>
                  <a:schemeClr val="tx1"/>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3520438" y="6039936"/>
            <a:ext cx="1600201" cy="365125"/>
          </a:xfrm>
          <a:prstGeom prst="rect">
            <a:avLst/>
          </a:prstGeom>
          <a:ln>
            <a:noFill/>
          </a:ln>
        </p:spPr>
        <p:txBody>
          <a:bodyPr lIns="0" tIns="0" rIns="0" bIns="0" anchor="ctr" anchorCtr="0"/>
          <a:lstStyle>
            <a:lvl1pPr>
              <a:defRPr sz="1200">
                <a:latin typeface="Arial" charset="0"/>
                <a:ea typeface="Arial" charset="0"/>
                <a:cs typeface="Arial" charset="0"/>
              </a:defRPr>
            </a:lvl1pPr>
          </a:lstStyle>
          <a:p>
            <a:endParaRPr lang="en-US" dirty="0"/>
          </a:p>
        </p:txBody>
      </p:sp>
    </p:spTree>
    <p:extLst>
      <p:ext uri="{BB962C8B-B14F-4D97-AF65-F5344CB8AC3E}">
        <p14:creationId xmlns:p14="http://schemas.microsoft.com/office/powerpoint/2010/main" val="73465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ildislaid">
    <p:spTree>
      <p:nvGrpSpPr>
        <p:cNvPr id="1" name=""/>
        <p:cNvGrpSpPr/>
        <p:nvPr/>
      </p:nvGrpSpPr>
      <p:grpSpPr>
        <a:xfrm>
          <a:off x="0" y="0"/>
          <a:ext cx="0" cy="0"/>
          <a:chOff x="0" y="0"/>
          <a:chExt cx="0" cy="0"/>
        </a:xfrm>
      </p:grpSpPr>
      <p:sp>
        <p:nvSpPr>
          <p:cNvPr id="4" name="Picture Placeholder 2"/>
          <p:cNvSpPr>
            <a:spLocks noGrp="1" noChangeAspect="1"/>
          </p:cNvSpPr>
          <p:nvPr>
            <p:ph type="pic" idx="1"/>
          </p:nvPr>
        </p:nvSpPr>
        <p:spPr>
          <a:xfrm>
            <a:off x="911321" y="674255"/>
            <a:ext cx="10444068" cy="5017884"/>
          </a:xfrm>
          <a:prstGeom prst="rect">
            <a:avLst/>
          </a:prstGeom>
        </p:spPr>
        <p:txBody>
          <a:bodyPr anchor="t"/>
          <a:lstStyle>
            <a:lvl1pPr marL="0" indent="0">
              <a:buNone/>
              <a:defRPr sz="2400">
                <a:solidFill>
                  <a:schemeClr val="tx1"/>
                </a:solidFill>
                <a:latin typeface="Arial" charset="0"/>
                <a:ea typeface="Arial" charset="0"/>
                <a:cs typeface="Arial"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Date Placeholder 3"/>
          <p:cNvSpPr>
            <a:spLocks noGrp="1"/>
          </p:cNvSpPr>
          <p:nvPr>
            <p:ph type="dt" sz="half" idx="2"/>
          </p:nvPr>
        </p:nvSpPr>
        <p:spPr>
          <a:xfrm>
            <a:off x="3520438" y="6039936"/>
            <a:ext cx="1600201" cy="365125"/>
          </a:xfrm>
          <a:prstGeom prst="rect">
            <a:avLst/>
          </a:prstGeom>
          <a:ln>
            <a:noFill/>
          </a:ln>
        </p:spPr>
        <p:txBody>
          <a:bodyPr lIns="0" tIns="0" rIns="0" bIns="0" anchor="ctr" anchorCtr="0"/>
          <a:lstStyle>
            <a:lvl1pPr>
              <a:defRPr sz="1200">
                <a:latin typeface="Arial" charset="0"/>
                <a:ea typeface="Arial" charset="0"/>
                <a:cs typeface="Arial" charset="0"/>
              </a:defRPr>
            </a:lvl1pPr>
          </a:lstStyle>
          <a:p>
            <a:endParaRPr lang="en-US" dirty="0"/>
          </a:p>
        </p:txBody>
      </p:sp>
    </p:spTree>
    <p:extLst>
      <p:ext uri="{BB962C8B-B14F-4D97-AF65-F5344CB8AC3E}">
        <p14:creationId xmlns:p14="http://schemas.microsoft.com/office/powerpoint/2010/main" val="622791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ealkiri ja esitaja valge link">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charset="0"/>
            </a:endParaRPr>
          </a:p>
        </p:txBody>
      </p:sp>
      <p:sp>
        <p:nvSpPr>
          <p:cNvPr id="2" name="Title 1"/>
          <p:cNvSpPr>
            <a:spLocks noGrp="1"/>
          </p:cNvSpPr>
          <p:nvPr>
            <p:ph type="title"/>
          </p:nvPr>
        </p:nvSpPr>
        <p:spPr>
          <a:xfrm>
            <a:off x="831852" y="1172532"/>
            <a:ext cx="10515600" cy="2852737"/>
          </a:xfrm>
          <a:prstGeom prst="rect">
            <a:avLst/>
          </a:prstGeom>
        </p:spPr>
        <p:txBody>
          <a:bodyPr lIns="0" tIns="0" rIns="0" bIns="72000" anchor="b"/>
          <a:lstStyle>
            <a:lvl1pPr>
              <a:defRPr sz="6000" b="1">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Text Placeholder 2"/>
          <p:cNvSpPr>
            <a:spLocks noGrp="1"/>
          </p:cNvSpPr>
          <p:nvPr>
            <p:ph type="body" idx="1"/>
          </p:nvPr>
        </p:nvSpPr>
        <p:spPr>
          <a:xfrm>
            <a:off x="831852" y="4052258"/>
            <a:ext cx="10515600" cy="1500187"/>
          </a:xfrm>
          <a:prstGeom prst="rect">
            <a:avLst/>
          </a:prstGeom>
        </p:spPr>
        <p:txBody>
          <a:bodyPr lIns="0" tIns="180000" rIns="0" bIns="0"/>
          <a:lstStyle>
            <a:lvl1pPr marL="0" indent="0">
              <a:buNone/>
              <a:defRPr sz="2400">
                <a:solidFill>
                  <a:schemeClr val="bg1"/>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1" name="TextBox 10"/>
          <p:cNvSpPr txBox="1"/>
          <p:nvPr userDrawn="1"/>
        </p:nvSpPr>
        <p:spPr>
          <a:xfrm>
            <a:off x="5425439" y="5982268"/>
            <a:ext cx="4587241" cy="365124"/>
          </a:xfrm>
          <a:prstGeom prst="rect">
            <a:avLst/>
          </a:prstGeom>
          <a:noFill/>
        </p:spPr>
        <p:txBody>
          <a:bodyPr wrap="square" lIns="0" tIns="0" rIns="0" bIns="0" rtlCol="0" anchor="ctr" anchorCtr="0">
            <a:normAutofit/>
          </a:bodyPr>
          <a:lstStyle/>
          <a:p>
            <a:endParaRPr lang="en-US" sz="1200">
              <a:latin typeface="Arial" charset="0"/>
              <a:ea typeface="Arial" charset="0"/>
              <a:cs typeface="Arial" charset="0"/>
            </a:endParaRPr>
          </a:p>
        </p:txBody>
      </p:sp>
      <p:pic>
        <p:nvPicPr>
          <p:cNvPr id="7"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83510" y="6045529"/>
            <a:ext cx="1393257" cy="238754"/>
          </a:xfrm>
          <a:prstGeom prst="rect">
            <a:avLst/>
          </a:prstGeom>
        </p:spPr>
      </p:pic>
    </p:spTree>
    <p:extLst>
      <p:ext uri="{BB962C8B-B14F-4D97-AF65-F5344CB8AC3E}">
        <p14:creationId xmlns:p14="http://schemas.microsoft.com/office/powerpoint/2010/main" val="2915941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suslaid tume taust valge link">
    <p:spTree>
      <p:nvGrpSpPr>
        <p:cNvPr id="1" name=""/>
        <p:cNvGrpSpPr/>
        <p:nvPr/>
      </p:nvGrpSpPr>
      <p:grpSpPr>
        <a:xfrm>
          <a:off x="0" y="0"/>
          <a:ext cx="0" cy="0"/>
          <a:chOff x="0" y="0"/>
          <a:chExt cx="0" cy="0"/>
        </a:xfrm>
      </p:grpSpPr>
      <p:sp>
        <p:nvSpPr>
          <p:cNvPr id="6" name="Rectangle 5"/>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charset="0"/>
            </a:endParaRPr>
          </a:p>
        </p:txBody>
      </p:sp>
      <p:sp>
        <p:nvSpPr>
          <p:cNvPr id="4" name="Title 1"/>
          <p:cNvSpPr>
            <a:spLocks noGrp="1"/>
          </p:cNvSpPr>
          <p:nvPr>
            <p:ph type="ctrTitle"/>
          </p:nvPr>
        </p:nvSpPr>
        <p:spPr>
          <a:xfrm>
            <a:off x="914401" y="445769"/>
            <a:ext cx="10439401" cy="853440"/>
          </a:xfrm>
          <a:prstGeom prst="rect">
            <a:avLst/>
          </a:prstGeom>
        </p:spPr>
        <p:txBody>
          <a:bodyPr wrap="square" lIns="0" tIns="0" rIns="0" bIns="0" anchor="ctr" anchorCtr="0">
            <a:normAutofit/>
          </a:bodyPr>
          <a:lstStyle>
            <a:lvl1pPr algn="l">
              <a:defRPr sz="3600" b="1">
                <a:solidFill>
                  <a:schemeClr val="bg1"/>
                </a:solidFill>
                <a:latin typeface="Arial" charset="0"/>
                <a:ea typeface="Arial" charset="0"/>
                <a:cs typeface="Arial" charset="0"/>
              </a:defRPr>
            </a:lvl1pPr>
          </a:lstStyle>
          <a:p>
            <a:r>
              <a:rPr lang="en-US"/>
              <a:t>Click to edit Master title style</a:t>
            </a:r>
            <a:endParaRPr lang="en-US" dirty="0"/>
          </a:p>
        </p:txBody>
      </p:sp>
      <p:sp>
        <p:nvSpPr>
          <p:cNvPr id="5" name="Content Placeholder 2"/>
          <p:cNvSpPr>
            <a:spLocks noGrp="1"/>
          </p:cNvSpPr>
          <p:nvPr>
            <p:ph idx="1"/>
          </p:nvPr>
        </p:nvSpPr>
        <p:spPr>
          <a:xfrm>
            <a:off x="914401" y="1600201"/>
            <a:ext cx="10439401" cy="4171950"/>
          </a:xfrm>
          <a:prstGeom prst="rect">
            <a:avLst/>
          </a:prstGeom>
          <a:ln>
            <a:noFill/>
          </a:ln>
        </p:spPr>
        <p:txBody>
          <a:bodyPr lIns="0" tIns="0" rIns="0" bIns="0">
            <a:normAutofit/>
          </a:bodyPr>
          <a:lstStyle>
            <a:lvl1pPr>
              <a:defRPr>
                <a:solidFill>
                  <a:schemeClr val="bg1"/>
                </a:solidFill>
                <a:latin typeface="Arial" charset="0"/>
                <a:ea typeface="Arial" charset="0"/>
                <a:cs typeface="Arial" charset="0"/>
              </a:defRPr>
            </a:lvl1pPr>
            <a:lvl2pPr>
              <a:defRPr>
                <a:solidFill>
                  <a:schemeClr val="bg1"/>
                </a:solidFill>
                <a:latin typeface="Arial" charset="0"/>
                <a:ea typeface="Arial" charset="0"/>
                <a:cs typeface="Arial" charset="0"/>
              </a:defRPr>
            </a:lvl2pPr>
            <a:lvl3pPr>
              <a:defRPr>
                <a:solidFill>
                  <a:schemeClr val="bg1"/>
                </a:solidFill>
                <a:latin typeface="Arial" charset="0"/>
                <a:ea typeface="Arial" charset="0"/>
                <a:cs typeface="Arial" charset="0"/>
              </a:defRPr>
            </a:lvl3pPr>
            <a:lvl4pPr>
              <a:defRPr>
                <a:solidFill>
                  <a:schemeClr val="bg1"/>
                </a:solidFill>
                <a:latin typeface="Arial" charset="0"/>
                <a:ea typeface="Arial" charset="0"/>
                <a:cs typeface="Arial" charset="0"/>
              </a:defRPr>
            </a:lvl4pPr>
            <a:lvl5pPr>
              <a:defRPr>
                <a:solidFill>
                  <a:schemeClr val="bg1"/>
                </a:solidFill>
                <a:latin typeface="Arial" charset="0"/>
                <a:ea typeface="Arial" charset="0"/>
                <a:cs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2"/>
          </p:nvPr>
        </p:nvSpPr>
        <p:spPr>
          <a:xfrm>
            <a:off x="3520438" y="6031698"/>
            <a:ext cx="1600201" cy="365125"/>
          </a:xfrm>
          <a:prstGeom prst="rect">
            <a:avLst/>
          </a:prstGeom>
          <a:ln>
            <a:noFill/>
          </a:ln>
        </p:spPr>
        <p:txBody>
          <a:bodyPr lIns="0" tIns="0" rIns="0" bIns="0" anchor="ctr" anchorCtr="0"/>
          <a:lstStyle>
            <a:lvl1pPr>
              <a:defRPr sz="1200">
                <a:solidFill>
                  <a:schemeClr val="bg1"/>
                </a:solidFill>
                <a:latin typeface="Arial" charset="0"/>
                <a:ea typeface="Arial" charset="0"/>
                <a:cs typeface="Arial" charset="0"/>
              </a:defRPr>
            </a:lvl1pPr>
          </a:lstStyle>
          <a:p>
            <a:endParaRPr lang="en-US" dirty="0"/>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83510" y="6045529"/>
            <a:ext cx="1393257" cy="238754"/>
          </a:xfrm>
          <a:prstGeom prst="rect">
            <a:avLst/>
          </a:prstGeom>
        </p:spPr>
      </p:pic>
    </p:spTree>
    <p:extLst>
      <p:ext uri="{BB962C8B-B14F-4D97-AF65-F5344CB8AC3E}">
        <p14:creationId xmlns:p14="http://schemas.microsoft.com/office/powerpoint/2010/main" val="2850153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isuslaid">
    <p:spTree>
      <p:nvGrpSpPr>
        <p:cNvPr id="1" name=""/>
        <p:cNvGrpSpPr/>
        <p:nvPr/>
      </p:nvGrpSpPr>
      <p:grpSpPr>
        <a:xfrm>
          <a:off x="0" y="0"/>
          <a:ext cx="0" cy="0"/>
          <a:chOff x="0" y="0"/>
          <a:chExt cx="0" cy="0"/>
        </a:xfrm>
      </p:grpSpPr>
      <p:sp>
        <p:nvSpPr>
          <p:cNvPr id="2" name="Title 1"/>
          <p:cNvSpPr>
            <a:spLocks noGrp="1"/>
          </p:cNvSpPr>
          <p:nvPr>
            <p:ph type="ctrTitle"/>
          </p:nvPr>
        </p:nvSpPr>
        <p:spPr>
          <a:xfrm>
            <a:off x="914401" y="445769"/>
            <a:ext cx="10439401" cy="853440"/>
          </a:xfrm>
          <a:prstGeom prst="rect">
            <a:avLst/>
          </a:prstGeom>
        </p:spPr>
        <p:txBody>
          <a:bodyPr wrap="square" lIns="0" tIns="0" rIns="0" bIns="0" anchor="ctr" anchorCtr="0">
            <a:normAutofit/>
          </a:bodyPr>
          <a:lstStyle>
            <a:lvl1pPr algn="l">
              <a:defRPr sz="3600" b="1">
                <a:solidFill>
                  <a:srgbClr val="1791FF"/>
                </a:solidFill>
                <a:latin typeface="Arial" charset="0"/>
                <a:ea typeface="Arial" charset="0"/>
                <a:cs typeface="Arial" charset="0"/>
              </a:defRPr>
            </a:lvl1pPr>
          </a:lstStyle>
          <a:p>
            <a:r>
              <a:rPr lang="en-US"/>
              <a:t>Click to edit Master title style</a:t>
            </a:r>
            <a:endParaRPr lang="en-US" dirty="0"/>
          </a:p>
        </p:txBody>
      </p:sp>
      <p:sp>
        <p:nvSpPr>
          <p:cNvPr id="7" name="TextBox 6"/>
          <p:cNvSpPr txBox="1"/>
          <p:nvPr userDrawn="1"/>
        </p:nvSpPr>
        <p:spPr>
          <a:xfrm>
            <a:off x="5425439" y="5982268"/>
            <a:ext cx="4587241" cy="365124"/>
          </a:xfrm>
          <a:prstGeom prst="rect">
            <a:avLst/>
          </a:prstGeom>
          <a:noFill/>
        </p:spPr>
        <p:txBody>
          <a:bodyPr wrap="square" lIns="0" tIns="0" rIns="0" bIns="0" rtlCol="0" anchor="ctr" anchorCtr="0">
            <a:normAutofit/>
          </a:bodyPr>
          <a:lstStyle/>
          <a:p>
            <a:endParaRPr lang="en-US" sz="1200">
              <a:latin typeface="Arial" charset="0"/>
              <a:ea typeface="Arial" charset="0"/>
              <a:cs typeface="Arial" charset="0"/>
            </a:endParaRPr>
          </a:p>
        </p:txBody>
      </p:sp>
      <p:sp>
        <p:nvSpPr>
          <p:cNvPr id="8" name="Content Placeholder 2"/>
          <p:cNvSpPr>
            <a:spLocks noGrp="1"/>
          </p:cNvSpPr>
          <p:nvPr>
            <p:ph idx="1"/>
          </p:nvPr>
        </p:nvSpPr>
        <p:spPr>
          <a:xfrm>
            <a:off x="914401" y="1600201"/>
            <a:ext cx="10439401" cy="4171950"/>
          </a:xfrm>
          <a:prstGeom prst="rect">
            <a:avLst/>
          </a:prstGeom>
        </p:spPr>
        <p:txBody>
          <a:bodyPr lIns="0" tIns="0" rIns="0" bIns="0">
            <a:normAutofit/>
          </a:bodyPr>
          <a:lstStyle>
            <a:lvl1pPr>
              <a:defRPr>
                <a:solidFill>
                  <a:schemeClr val="tx1"/>
                </a:solidFill>
                <a:latin typeface="Arial" charset="0"/>
                <a:ea typeface="Arial" charset="0"/>
                <a:cs typeface="Arial" charset="0"/>
              </a:defRPr>
            </a:lvl1pPr>
            <a:lvl2pPr>
              <a:defRPr>
                <a:solidFill>
                  <a:schemeClr val="tx1"/>
                </a:solidFill>
                <a:latin typeface="Arial" charset="0"/>
                <a:ea typeface="Arial" charset="0"/>
                <a:cs typeface="Arial" charset="0"/>
              </a:defRPr>
            </a:lvl2pPr>
            <a:lvl3pPr>
              <a:defRPr>
                <a:solidFill>
                  <a:schemeClr val="tx1"/>
                </a:solidFill>
                <a:latin typeface="Arial" charset="0"/>
                <a:ea typeface="Arial" charset="0"/>
                <a:cs typeface="Arial" charset="0"/>
              </a:defRPr>
            </a:lvl3pPr>
            <a:lvl4pPr>
              <a:defRPr>
                <a:solidFill>
                  <a:schemeClr val="tx1"/>
                </a:solidFill>
                <a:latin typeface="Arial" charset="0"/>
                <a:ea typeface="Arial" charset="0"/>
                <a:cs typeface="Arial" charset="0"/>
              </a:defRPr>
            </a:lvl4pPr>
            <a:lvl5pPr>
              <a:defRPr>
                <a:solidFill>
                  <a:schemeClr val="tx1"/>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3520438" y="6039936"/>
            <a:ext cx="1600201" cy="365125"/>
          </a:xfrm>
          <a:prstGeom prst="rect">
            <a:avLst/>
          </a:prstGeom>
          <a:ln>
            <a:noFill/>
          </a:ln>
        </p:spPr>
        <p:txBody>
          <a:bodyPr lIns="0" tIns="0" rIns="0" bIns="0" anchor="ctr" anchorCtr="0"/>
          <a:lstStyle>
            <a:lvl1pPr>
              <a:defRPr sz="1200">
                <a:latin typeface="Arial" charset="0"/>
                <a:ea typeface="Arial" charset="0"/>
                <a:cs typeface="Arial" charset="0"/>
              </a:defRPr>
            </a:lvl1pPr>
          </a:lstStyle>
          <a:p>
            <a:endParaRPr lang="en-US" dirty="0"/>
          </a:p>
        </p:txBody>
      </p:sp>
    </p:spTree>
    <p:extLst>
      <p:ext uri="{BB962C8B-B14F-4D97-AF65-F5344CB8AC3E}">
        <p14:creationId xmlns:p14="http://schemas.microsoft.com/office/powerpoint/2010/main" val="79041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84ADB-C145-407B-96E4-72E361546E10}"/>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0260CCDC-D55D-40D3-83E7-725B69AC158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CE772C56-1E24-4F74-B36D-8BE0808CF731}"/>
              </a:ext>
            </a:extLst>
          </p:cNvPr>
          <p:cNvSpPr>
            <a:spLocks noGrp="1"/>
          </p:cNvSpPr>
          <p:nvPr>
            <p:ph type="dt" sz="half" idx="10"/>
          </p:nvPr>
        </p:nvSpPr>
        <p:spPr/>
        <p:txBody>
          <a:bodyPr/>
          <a:lstStyle/>
          <a:p>
            <a:fld id="{765184DB-6300-48C0-9CBC-9BF4523E43B5}" type="datetime1">
              <a:rPr lang="et-EE" smtClean="0"/>
              <a:t>26.05.2018</a:t>
            </a:fld>
            <a:endParaRPr lang="et-EE"/>
          </a:p>
        </p:txBody>
      </p:sp>
      <p:sp>
        <p:nvSpPr>
          <p:cNvPr id="5" name="Footer Placeholder 4">
            <a:extLst>
              <a:ext uri="{FF2B5EF4-FFF2-40B4-BE49-F238E27FC236}">
                <a16:creationId xmlns:a16="http://schemas.microsoft.com/office/drawing/2014/main" id="{1DBCBCF9-615F-4A5C-94B1-9C3178451C8A}"/>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8347BC92-A056-40DE-B7DF-FB2A5AA3E6E9}"/>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03045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22152-78F1-4664-94BC-A35810B553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a:extLst>
              <a:ext uri="{FF2B5EF4-FFF2-40B4-BE49-F238E27FC236}">
                <a16:creationId xmlns:a16="http://schemas.microsoft.com/office/drawing/2014/main" id="{EB2075B5-876B-4A13-8125-5EE733A0A3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073588-27DE-462D-BE44-C363AEA18FB9}"/>
              </a:ext>
            </a:extLst>
          </p:cNvPr>
          <p:cNvSpPr>
            <a:spLocks noGrp="1"/>
          </p:cNvSpPr>
          <p:nvPr>
            <p:ph type="dt" sz="half" idx="10"/>
          </p:nvPr>
        </p:nvSpPr>
        <p:spPr/>
        <p:txBody>
          <a:bodyPr/>
          <a:lstStyle/>
          <a:p>
            <a:fld id="{DCB2F913-C507-4550-A425-88ECC313018E}" type="datetime1">
              <a:rPr lang="et-EE" smtClean="0"/>
              <a:t>26.05.2018</a:t>
            </a:fld>
            <a:endParaRPr lang="et-EE"/>
          </a:p>
        </p:txBody>
      </p:sp>
      <p:sp>
        <p:nvSpPr>
          <p:cNvPr id="5" name="Footer Placeholder 4">
            <a:extLst>
              <a:ext uri="{FF2B5EF4-FFF2-40B4-BE49-F238E27FC236}">
                <a16:creationId xmlns:a16="http://schemas.microsoft.com/office/drawing/2014/main" id="{514C2B85-1270-41C1-BB3A-CA6809AD80B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FD3555AA-3174-485C-B902-98F68879DA0F}"/>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592864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09151-7177-42F9-9200-30C3746BA312}"/>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6DCC8021-0B95-42E5-95A5-2BB5C5266A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a:extLst>
              <a:ext uri="{FF2B5EF4-FFF2-40B4-BE49-F238E27FC236}">
                <a16:creationId xmlns:a16="http://schemas.microsoft.com/office/drawing/2014/main" id="{85908C97-8FBF-4C2F-AEC9-7A61B232B80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a:extLst>
              <a:ext uri="{FF2B5EF4-FFF2-40B4-BE49-F238E27FC236}">
                <a16:creationId xmlns:a16="http://schemas.microsoft.com/office/drawing/2014/main" id="{BF450531-DDBF-4B56-B8D5-EFE72A823891}"/>
              </a:ext>
            </a:extLst>
          </p:cNvPr>
          <p:cNvSpPr>
            <a:spLocks noGrp="1"/>
          </p:cNvSpPr>
          <p:nvPr>
            <p:ph type="dt" sz="half" idx="10"/>
          </p:nvPr>
        </p:nvSpPr>
        <p:spPr/>
        <p:txBody>
          <a:bodyPr/>
          <a:lstStyle/>
          <a:p>
            <a:fld id="{CB50C464-1B16-41FC-83FF-070331CCF4E8}" type="datetime1">
              <a:rPr lang="et-EE" smtClean="0"/>
              <a:t>26.05.2018</a:t>
            </a:fld>
            <a:endParaRPr lang="et-EE"/>
          </a:p>
        </p:txBody>
      </p:sp>
      <p:sp>
        <p:nvSpPr>
          <p:cNvPr id="6" name="Footer Placeholder 5">
            <a:extLst>
              <a:ext uri="{FF2B5EF4-FFF2-40B4-BE49-F238E27FC236}">
                <a16:creationId xmlns:a16="http://schemas.microsoft.com/office/drawing/2014/main" id="{BECC4A18-17B1-4CB9-9E6E-8BEA4B913811}"/>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64FAA5F7-9C74-4330-ADDC-2E3D578FF0FD}"/>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93131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E9426-E4AD-4669-B8C4-752246CB6A3F}"/>
              </a:ext>
            </a:extLst>
          </p:cNvPr>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a:extLst>
              <a:ext uri="{FF2B5EF4-FFF2-40B4-BE49-F238E27FC236}">
                <a16:creationId xmlns:a16="http://schemas.microsoft.com/office/drawing/2014/main" id="{38F94AD1-6BF2-4D8E-BBF8-988F836049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D788D6-F481-447B-9011-22AC4F7696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a:extLst>
              <a:ext uri="{FF2B5EF4-FFF2-40B4-BE49-F238E27FC236}">
                <a16:creationId xmlns:a16="http://schemas.microsoft.com/office/drawing/2014/main" id="{CB6FA058-220F-471C-A3A4-52AE23E814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D491918-6F4B-4F37-9341-ECFFD983BCE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a:extLst>
              <a:ext uri="{FF2B5EF4-FFF2-40B4-BE49-F238E27FC236}">
                <a16:creationId xmlns:a16="http://schemas.microsoft.com/office/drawing/2014/main" id="{C81116EA-B61A-47F0-BEBB-F690A87C95BC}"/>
              </a:ext>
            </a:extLst>
          </p:cNvPr>
          <p:cNvSpPr>
            <a:spLocks noGrp="1"/>
          </p:cNvSpPr>
          <p:nvPr>
            <p:ph type="dt" sz="half" idx="10"/>
          </p:nvPr>
        </p:nvSpPr>
        <p:spPr/>
        <p:txBody>
          <a:bodyPr/>
          <a:lstStyle/>
          <a:p>
            <a:fld id="{E6C1AA39-28EE-4040-9A7C-9E2851283270}" type="datetime1">
              <a:rPr lang="et-EE" smtClean="0"/>
              <a:t>26.05.2018</a:t>
            </a:fld>
            <a:endParaRPr lang="et-EE"/>
          </a:p>
        </p:txBody>
      </p:sp>
      <p:sp>
        <p:nvSpPr>
          <p:cNvPr id="8" name="Footer Placeholder 7">
            <a:extLst>
              <a:ext uri="{FF2B5EF4-FFF2-40B4-BE49-F238E27FC236}">
                <a16:creationId xmlns:a16="http://schemas.microsoft.com/office/drawing/2014/main" id="{896B9FB7-77C9-480F-AAE0-BEB692B08B84}"/>
              </a:ext>
            </a:extLst>
          </p:cNvPr>
          <p:cNvSpPr>
            <a:spLocks noGrp="1"/>
          </p:cNvSpPr>
          <p:nvPr>
            <p:ph type="ftr" sz="quarter" idx="11"/>
          </p:nvPr>
        </p:nvSpPr>
        <p:spPr/>
        <p:txBody>
          <a:bodyPr/>
          <a:lstStyle/>
          <a:p>
            <a:endParaRPr lang="et-EE"/>
          </a:p>
        </p:txBody>
      </p:sp>
      <p:sp>
        <p:nvSpPr>
          <p:cNvPr id="9" name="Slide Number Placeholder 8">
            <a:extLst>
              <a:ext uri="{FF2B5EF4-FFF2-40B4-BE49-F238E27FC236}">
                <a16:creationId xmlns:a16="http://schemas.microsoft.com/office/drawing/2014/main" id="{186ACACD-C314-4169-9C84-B07C6AB55A31}"/>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19299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8DB4B-AA3C-4FD3-A72B-2DE48BD38E95}"/>
              </a:ext>
            </a:extLst>
          </p:cNvPr>
          <p:cNvSpPr>
            <a:spLocks noGrp="1"/>
          </p:cNvSpPr>
          <p:nvPr>
            <p:ph type="title"/>
          </p:nvPr>
        </p:nvSpPr>
        <p:spPr/>
        <p:txBody>
          <a:bodyPr/>
          <a:lstStyle/>
          <a:p>
            <a:r>
              <a:rPr lang="en-US"/>
              <a:t>Click to edit Master title style</a:t>
            </a:r>
            <a:endParaRPr lang="et-EE"/>
          </a:p>
        </p:txBody>
      </p:sp>
      <p:sp>
        <p:nvSpPr>
          <p:cNvPr id="3" name="Date Placeholder 2">
            <a:extLst>
              <a:ext uri="{FF2B5EF4-FFF2-40B4-BE49-F238E27FC236}">
                <a16:creationId xmlns:a16="http://schemas.microsoft.com/office/drawing/2014/main" id="{4C4EAFFA-52CE-46D6-8A03-0197B86E8A71}"/>
              </a:ext>
            </a:extLst>
          </p:cNvPr>
          <p:cNvSpPr>
            <a:spLocks noGrp="1"/>
          </p:cNvSpPr>
          <p:nvPr>
            <p:ph type="dt" sz="half" idx="10"/>
          </p:nvPr>
        </p:nvSpPr>
        <p:spPr/>
        <p:txBody>
          <a:bodyPr/>
          <a:lstStyle/>
          <a:p>
            <a:fld id="{DCAC8A70-D62B-4CDC-BB34-AF5FF250673F}" type="datetime1">
              <a:rPr lang="et-EE" smtClean="0"/>
              <a:t>26.05.2018</a:t>
            </a:fld>
            <a:endParaRPr lang="et-EE"/>
          </a:p>
        </p:txBody>
      </p:sp>
      <p:sp>
        <p:nvSpPr>
          <p:cNvPr id="4" name="Footer Placeholder 3">
            <a:extLst>
              <a:ext uri="{FF2B5EF4-FFF2-40B4-BE49-F238E27FC236}">
                <a16:creationId xmlns:a16="http://schemas.microsoft.com/office/drawing/2014/main" id="{2D990A44-D687-4C85-A5A6-852D52933103}"/>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D0EE921D-EAE6-4B24-BF12-F95A0B43869B}"/>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13144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7D2AB-6DD0-42AF-A6CE-FF2CEF7C7A4D}"/>
              </a:ext>
            </a:extLst>
          </p:cNvPr>
          <p:cNvSpPr>
            <a:spLocks noGrp="1"/>
          </p:cNvSpPr>
          <p:nvPr>
            <p:ph type="dt" sz="half" idx="10"/>
          </p:nvPr>
        </p:nvSpPr>
        <p:spPr/>
        <p:txBody>
          <a:bodyPr/>
          <a:lstStyle/>
          <a:p>
            <a:fld id="{F7DCC81D-D29D-42AA-A93C-3A0FF5812547}" type="datetime1">
              <a:rPr lang="et-EE" smtClean="0"/>
              <a:t>26.05.2018</a:t>
            </a:fld>
            <a:endParaRPr lang="et-EE"/>
          </a:p>
        </p:txBody>
      </p:sp>
      <p:sp>
        <p:nvSpPr>
          <p:cNvPr id="3" name="Footer Placeholder 2">
            <a:extLst>
              <a:ext uri="{FF2B5EF4-FFF2-40B4-BE49-F238E27FC236}">
                <a16:creationId xmlns:a16="http://schemas.microsoft.com/office/drawing/2014/main" id="{4AD4526B-4B95-41F5-AE65-B200C8CBC7BB}"/>
              </a:ext>
            </a:extLst>
          </p:cNvPr>
          <p:cNvSpPr>
            <a:spLocks noGrp="1"/>
          </p:cNvSpPr>
          <p:nvPr>
            <p:ph type="ftr" sz="quarter" idx="11"/>
          </p:nvPr>
        </p:nvSpPr>
        <p:spPr/>
        <p:txBody>
          <a:bodyPr/>
          <a:lstStyle/>
          <a:p>
            <a:endParaRPr lang="et-EE"/>
          </a:p>
        </p:txBody>
      </p:sp>
      <p:sp>
        <p:nvSpPr>
          <p:cNvPr id="4" name="Slide Number Placeholder 3">
            <a:extLst>
              <a:ext uri="{FF2B5EF4-FFF2-40B4-BE49-F238E27FC236}">
                <a16:creationId xmlns:a16="http://schemas.microsoft.com/office/drawing/2014/main" id="{429F153E-4B1B-4703-AEE9-E0DF422B64E3}"/>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365264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711FE-A95C-4C2D-BB7B-85C48A709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a:extLst>
              <a:ext uri="{FF2B5EF4-FFF2-40B4-BE49-F238E27FC236}">
                <a16:creationId xmlns:a16="http://schemas.microsoft.com/office/drawing/2014/main" id="{1EAFDF35-DCC9-491F-8021-3B41DE3227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a:extLst>
              <a:ext uri="{FF2B5EF4-FFF2-40B4-BE49-F238E27FC236}">
                <a16:creationId xmlns:a16="http://schemas.microsoft.com/office/drawing/2014/main" id="{4AEE71D6-42D7-4468-89E6-10F06518A5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9B4766-6301-4DEC-963F-2634CAAB2463}"/>
              </a:ext>
            </a:extLst>
          </p:cNvPr>
          <p:cNvSpPr>
            <a:spLocks noGrp="1"/>
          </p:cNvSpPr>
          <p:nvPr>
            <p:ph type="dt" sz="half" idx="10"/>
          </p:nvPr>
        </p:nvSpPr>
        <p:spPr/>
        <p:txBody>
          <a:bodyPr/>
          <a:lstStyle/>
          <a:p>
            <a:fld id="{B84954DE-0D6D-4758-B763-48A56B1694DB}" type="datetime1">
              <a:rPr lang="et-EE" smtClean="0"/>
              <a:t>26.05.2018</a:t>
            </a:fld>
            <a:endParaRPr lang="et-EE"/>
          </a:p>
        </p:txBody>
      </p:sp>
      <p:sp>
        <p:nvSpPr>
          <p:cNvPr id="6" name="Footer Placeholder 5">
            <a:extLst>
              <a:ext uri="{FF2B5EF4-FFF2-40B4-BE49-F238E27FC236}">
                <a16:creationId xmlns:a16="http://schemas.microsoft.com/office/drawing/2014/main" id="{2D4955A3-4553-4395-8540-8A03E889D764}"/>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2BDBE85D-AC68-4FF0-AB50-E62B992C451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22674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F5E1-64D2-4FE6-AD5C-3EFA469246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a:extLst>
              <a:ext uri="{FF2B5EF4-FFF2-40B4-BE49-F238E27FC236}">
                <a16:creationId xmlns:a16="http://schemas.microsoft.com/office/drawing/2014/main" id="{ADDE7AD9-E242-46FC-9D09-7EC44C9DD2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a:extLst>
              <a:ext uri="{FF2B5EF4-FFF2-40B4-BE49-F238E27FC236}">
                <a16:creationId xmlns:a16="http://schemas.microsoft.com/office/drawing/2014/main" id="{62F3A276-5DC4-4407-8CCB-4E1385F49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C353FC-2D7E-4DDA-B6C8-32D1E75EF39D}"/>
              </a:ext>
            </a:extLst>
          </p:cNvPr>
          <p:cNvSpPr>
            <a:spLocks noGrp="1"/>
          </p:cNvSpPr>
          <p:nvPr>
            <p:ph type="dt" sz="half" idx="10"/>
          </p:nvPr>
        </p:nvSpPr>
        <p:spPr/>
        <p:txBody>
          <a:bodyPr/>
          <a:lstStyle/>
          <a:p>
            <a:fld id="{0D6BBC56-1620-42F2-ABAA-4FF81C6F1DDD}" type="datetime1">
              <a:rPr lang="et-EE" smtClean="0"/>
              <a:t>26.05.2018</a:t>
            </a:fld>
            <a:endParaRPr lang="et-EE"/>
          </a:p>
        </p:txBody>
      </p:sp>
      <p:sp>
        <p:nvSpPr>
          <p:cNvPr id="6" name="Footer Placeholder 5">
            <a:extLst>
              <a:ext uri="{FF2B5EF4-FFF2-40B4-BE49-F238E27FC236}">
                <a16:creationId xmlns:a16="http://schemas.microsoft.com/office/drawing/2014/main" id="{C5961D04-F441-463D-96D5-BB1A0DBD6DCF}"/>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B099F863-48AF-4417-BCFE-48BF779EE65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14999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D29B45-03EA-4348-A9E6-0D07C76EAA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a:extLst>
              <a:ext uri="{FF2B5EF4-FFF2-40B4-BE49-F238E27FC236}">
                <a16:creationId xmlns:a16="http://schemas.microsoft.com/office/drawing/2014/main" id="{C3C530CB-0A30-433E-8FE5-477A3F6DED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94CCB77F-8F13-4EBE-850D-85D9EECE6E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46AAD-EE15-4761-890C-699BC9B8AA0A}" type="datetime1">
              <a:rPr lang="et-EE" smtClean="0"/>
              <a:t>26.05.2018</a:t>
            </a:fld>
            <a:endParaRPr lang="et-EE"/>
          </a:p>
        </p:txBody>
      </p:sp>
      <p:sp>
        <p:nvSpPr>
          <p:cNvPr id="5" name="Footer Placeholder 4">
            <a:extLst>
              <a:ext uri="{FF2B5EF4-FFF2-40B4-BE49-F238E27FC236}">
                <a16:creationId xmlns:a16="http://schemas.microsoft.com/office/drawing/2014/main" id="{BBF38CDD-A893-431C-B3A2-036B34F5AC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a:extLst>
              <a:ext uri="{FF2B5EF4-FFF2-40B4-BE49-F238E27FC236}">
                <a16:creationId xmlns:a16="http://schemas.microsoft.com/office/drawing/2014/main" id="{F03FB87C-972B-4CF8-BD34-4458DE6CF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3B8005-8050-4766-AF9C-7A52F3A18077}" type="slidenum">
              <a:rPr lang="et-EE" smtClean="0"/>
              <a:t>‹#›</a:t>
            </a:fld>
            <a:endParaRPr lang="et-EE"/>
          </a:p>
        </p:txBody>
      </p:sp>
    </p:spTree>
    <p:extLst>
      <p:ext uri="{BB962C8B-B14F-4D97-AF65-F5344CB8AC3E}">
        <p14:creationId xmlns:p14="http://schemas.microsoft.com/office/powerpoint/2010/main" val="4109967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5"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t-EE" dirty="0"/>
          </a:p>
        </p:txBody>
      </p:sp>
      <p:sp>
        <p:nvSpPr>
          <p:cNvPr id="3" name="Text Placeholder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t-EE" dirty="0"/>
          </a:p>
        </p:txBody>
      </p:sp>
      <p:sp>
        <p:nvSpPr>
          <p:cNvPr id="4" name="Date Placeholder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FDEE3B-AEC4-4C98-B05A-DD56B64E4AB1}" type="datetimeFigureOut">
              <a:rPr lang="et-EE" smtClean="0"/>
              <a:pPr/>
              <a:t>26.05.2018</a:t>
            </a:fld>
            <a:endParaRPr lang="et-EE"/>
          </a:p>
        </p:txBody>
      </p:sp>
      <p:sp>
        <p:nvSpPr>
          <p:cNvPr id="5" name="Footer Placeholder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18ED6-60C5-4CD7-9C4D-31EF84ADDEF9}" type="slidenum">
              <a:rPr lang="et-EE" smtClean="0"/>
              <a:pPr/>
              <a:t>‹#›</a:t>
            </a:fld>
            <a:endParaRPr lang="et-EE"/>
          </a:p>
        </p:txBody>
      </p:sp>
    </p:spTree>
    <p:extLst>
      <p:ext uri="{BB962C8B-B14F-4D97-AF65-F5344CB8AC3E}">
        <p14:creationId xmlns:p14="http://schemas.microsoft.com/office/powerpoint/2010/main" val="245330491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6.xml"/><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0700D48D-C9AA-4000-A912-29A4FEA98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5138" y="394887"/>
            <a:ext cx="5720862" cy="606822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62" name="Straight Connector 61">
            <a:extLst>
              <a:ext uri="{FF2B5EF4-FFF2-40B4-BE49-F238E27FC236}">
                <a16:creationId xmlns:a16="http://schemas.microsoft.com/office/drawing/2014/main" id="{805E69BC-D844-4AB5-9E35-ED458EE296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9184178" y="1874520"/>
            <a:ext cx="0" cy="310896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4312C673-8179-457E-AD2A-D1FAE4CC96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14009" y="4201833"/>
            <a:ext cx="340042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22A85210-273E-4792-84C1-FD376643950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9229" y="3861252"/>
            <a:ext cx="5390093" cy="2573769"/>
          </a:xfrm>
          <a:prstGeom prst="rect">
            <a:avLst/>
          </a:prstGeom>
          <a:noFill/>
        </p:spPr>
      </p:pic>
      <p:sp>
        <p:nvSpPr>
          <p:cNvPr id="10" name="Title 9">
            <a:extLst>
              <a:ext uri="{FF2B5EF4-FFF2-40B4-BE49-F238E27FC236}">
                <a16:creationId xmlns:a16="http://schemas.microsoft.com/office/drawing/2014/main" id="{762A7B9A-8848-46EC-B789-4B2803DACB4E}"/>
              </a:ext>
            </a:extLst>
          </p:cNvPr>
          <p:cNvSpPr>
            <a:spLocks noGrp="1"/>
          </p:cNvSpPr>
          <p:nvPr>
            <p:ph type="ctrTitle"/>
          </p:nvPr>
        </p:nvSpPr>
        <p:spPr>
          <a:xfrm>
            <a:off x="1018604" y="659882"/>
            <a:ext cx="4458424" cy="3461518"/>
          </a:xfrm>
        </p:spPr>
        <p:txBody>
          <a:bodyPr>
            <a:normAutofit/>
          </a:bodyPr>
          <a:lstStyle/>
          <a:p>
            <a:pPr algn="l"/>
            <a:br>
              <a:rPr lang="en-US" sz="7200" dirty="0">
                <a:solidFill>
                  <a:srgbClr val="FFFFFF"/>
                </a:solidFill>
              </a:rPr>
            </a:br>
            <a:r>
              <a:rPr lang="en-US" sz="5300" dirty="0">
                <a:solidFill>
                  <a:srgbClr val="FFFFFF"/>
                </a:solidFill>
              </a:rPr>
              <a:t>Civil service training system in Estonia</a:t>
            </a:r>
          </a:p>
        </p:txBody>
      </p:sp>
      <p:sp>
        <p:nvSpPr>
          <p:cNvPr id="11" name="Subtitle 10">
            <a:extLst>
              <a:ext uri="{FF2B5EF4-FFF2-40B4-BE49-F238E27FC236}">
                <a16:creationId xmlns:a16="http://schemas.microsoft.com/office/drawing/2014/main" id="{516AEDB1-553F-4265-89EE-C02AE3BE5339}"/>
              </a:ext>
            </a:extLst>
          </p:cNvPr>
          <p:cNvSpPr>
            <a:spLocks noGrp="1"/>
          </p:cNvSpPr>
          <p:nvPr>
            <p:ph type="subTitle" idx="1"/>
          </p:nvPr>
        </p:nvSpPr>
        <p:spPr>
          <a:xfrm>
            <a:off x="1018604" y="4292070"/>
            <a:ext cx="4458424" cy="1512888"/>
          </a:xfrm>
        </p:spPr>
        <p:txBody>
          <a:bodyPr>
            <a:normAutofit/>
          </a:bodyPr>
          <a:lstStyle/>
          <a:p>
            <a:pPr algn="l"/>
            <a:r>
              <a:rPr lang="et-EE" dirty="0">
                <a:solidFill>
                  <a:schemeClr val="bg1"/>
                </a:solidFill>
              </a:rPr>
              <a:t>Rauno Vinni</a:t>
            </a:r>
          </a:p>
        </p:txBody>
      </p:sp>
      <p:sp>
        <p:nvSpPr>
          <p:cNvPr id="8" name="Footer Placeholder 7">
            <a:extLst>
              <a:ext uri="{FF2B5EF4-FFF2-40B4-BE49-F238E27FC236}">
                <a16:creationId xmlns:a16="http://schemas.microsoft.com/office/drawing/2014/main" id="{A7354777-04D8-4C16-BAD3-B54C21E9FE32}"/>
              </a:ext>
            </a:extLst>
          </p:cNvPr>
          <p:cNvSpPr>
            <a:spLocks noGrp="1"/>
          </p:cNvSpPr>
          <p:nvPr>
            <p:ph type="ftr" sz="quarter" idx="11"/>
          </p:nvPr>
        </p:nvSpPr>
        <p:spPr>
          <a:xfrm>
            <a:off x="1018604" y="5961905"/>
            <a:ext cx="4164575" cy="365125"/>
          </a:xfrm>
        </p:spPr>
        <p:txBody>
          <a:bodyPr>
            <a:normAutofit/>
          </a:bodyPr>
          <a:lstStyle/>
          <a:p>
            <a:pPr algn="l">
              <a:spcAft>
                <a:spcPts val="600"/>
              </a:spcAft>
            </a:pPr>
            <a:r>
              <a:rPr lang="et-EE" dirty="0">
                <a:solidFill>
                  <a:srgbClr val="AFABAB"/>
                </a:solidFill>
              </a:rPr>
              <a:t>28.05.2018 </a:t>
            </a:r>
          </a:p>
        </p:txBody>
      </p:sp>
      <p:pic>
        <p:nvPicPr>
          <p:cNvPr id="13" name="Picture 12">
            <a:extLst>
              <a:ext uri="{FF2B5EF4-FFF2-40B4-BE49-F238E27FC236}">
                <a16:creationId xmlns:a16="http://schemas.microsoft.com/office/drawing/2014/main" id="{5BA923D6-0BCB-47DA-8F64-49D5890716D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9229" y="744284"/>
            <a:ext cx="5390093" cy="1940433"/>
          </a:xfrm>
          <a:prstGeom prst="rect">
            <a:avLst/>
          </a:prstGeom>
        </p:spPr>
      </p:pic>
    </p:spTree>
    <p:extLst>
      <p:ext uri="{BB962C8B-B14F-4D97-AF65-F5344CB8AC3E}">
        <p14:creationId xmlns:p14="http://schemas.microsoft.com/office/powerpoint/2010/main" val="265812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9" dirty="0">
                <a:solidFill>
                  <a:srgbClr val="0070C0"/>
                </a:solidFill>
                <a:latin typeface="Tahoma" pitchFamily="34" charset="0"/>
                <a:ea typeface="Tahoma" pitchFamily="34" charset="0"/>
                <a:cs typeface="Tahoma" pitchFamily="34" charset="0"/>
              </a:rPr>
              <a:t>Main features of Estonian civil service training system</a:t>
            </a:r>
            <a:r>
              <a:rPr lang="et-EE" sz="3409" dirty="0">
                <a:solidFill>
                  <a:srgbClr val="0070C0"/>
                </a:solidFill>
                <a:latin typeface="Tahoma" pitchFamily="34" charset="0"/>
                <a:ea typeface="Tahoma" pitchFamily="34" charset="0"/>
                <a:cs typeface="Tahoma" pitchFamily="34" charset="0"/>
              </a:rPr>
              <a:t> (III)</a:t>
            </a:r>
            <a:endParaRPr lang="et-EE" dirty="0">
              <a:solidFill>
                <a:srgbClr val="0070C0"/>
              </a:solidFill>
            </a:endParaRPr>
          </a:p>
        </p:txBody>
      </p:sp>
      <p:sp>
        <p:nvSpPr>
          <p:cNvPr id="3" name="Content Placeholder 2"/>
          <p:cNvSpPr>
            <a:spLocks noGrp="1"/>
          </p:cNvSpPr>
          <p:nvPr>
            <p:ph idx="1"/>
          </p:nvPr>
        </p:nvSpPr>
        <p:spPr/>
        <p:txBody>
          <a:bodyPr>
            <a:normAutofit/>
          </a:bodyPr>
          <a:lstStyle/>
          <a:p>
            <a:r>
              <a:rPr lang="en-US" sz="3200" b="1" dirty="0"/>
              <a:t>Estonia has a competitive training market</a:t>
            </a:r>
          </a:p>
          <a:p>
            <a:pPr lvl="1">
              <a:buFont typeface="Courier New" panose="02070309020205020404" pitchFamily="49" charset="0"/>
              <a:buChar char="o"/>
            </a:pPr>
            <a:r>
              <a:rPr lang="en-US" sz="2800" dirty="0"/>
              <a:t> Providers of trainings are found via public procurement </a:t>
            </a:r>
          </a:p>
          <a:p>
            <a:pPr lvl="1">
              <a:buFont typeface="Courier New" panose="02070309020205020404" pitchFamily="49" charset="0"/>
              <a:buChar char="o"/>
            </a:pPr>
            <a:r>
              <a:rPr lang="en-US" sz="2800" dirty="0"/>
              <a:t> Training providers are from public (e.g. universities) and private sector (firms, think tanks) </a:t>
            </a:r>
          </a:p>
          <a:p>
            <a:pPr>
              <a:buNone/>
            </a:pPr>
            <a:endParaRPr lang="en-US" sz="3200" b="1" dirty="0"/>
          </a:p>
          <a:p>
            <a:r>
              <a:rPr lang="en-US" sz="3200" b="1" dirty="0"/>
              <a:t>The market is fragmented</a:t>
            </a:r>
            <a:endParaRPr lang="en-US" sz="3200" dirty="0"/>
          </a:p>
          <a:p>
            <a:pPr lvl="1">
              <a:buFont typeface="Courier New" panose="02070309020205020404" pitchFamily="49" charset="0"/>
              <a:buChar char="o"/>
            </a:pPr>
            <a:r>
              <a:rPr lang="en-US" sz="2800" dirty="0"/>
              <a:t> Authority over the administration of the civil service training is  dividend between several institutions </a:t>
            </a:r>
          </a:p>
        </p:txBody>
      </p:sp>
    </p:spTree>
    <p:extLst>
      <p:ext uri="{BB962C8B-B14F-4D97-AF65-F5344CB8AC3E}">
        <p14:creationId xmlns:p14="http://schemas.microsoft.com/office/powerpoint/2010/main" val="2809104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8">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0">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23864A-8BC6-4C97-9816-0AB609C48D37}"/>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t-EE" sz="5400" kern="1200" dirty="0" err="1">
                <a:solidFill>
                  <a:schemeClr val="tx1">
                    <a:lumMod val="85000"/>
                    <a:lumOff val="15000"/>
                  </a:schemeClr>
                </a:solidFill>
                <a:latin typeface="+mj-lt"/>
                <a:ea typeface="+mj-ea"/>
                <a:cs typeface="+mj-cs"/>
              </a:rPr>
              <a:t>What</a:t>
            </a:r>
            <a:r>
              <a:rPr lang="et-EE" sz="5400" kern="1200" dirty="0">
                <a:solidFill>
                  <a:schemeClr val="tx1">
                    <a:lumMod val="85000"/>
                    <a:lumOff val="15000"/>
                  </a:schemeClr>
                </a:solidFill>
                <a:latin typeface="+mj-lt"/>
                <a:ea typeface="+mj-ea"/>
                <a:cs typeface="+mj-cs"/>
              </a:rPr>
              <a:t> are </a:t>
            </a:r>
            <a:r>
              <a:rPr lang="et-EE" sz="5400" kern="1200" dirty="0" err="1">
                <a:solidFill>
                  <a:schemeClr val="tx1">
                    <a:lumMod val="85000"/>
                    <a:lumOff val="15000"/>
                  </a:schemeClr>
                </a:solidFill>
                <a:latin typeface="+mj-lt"/>
                <a:ea typeface="+mj-ea"/>
                <a:cs typeface="+mj-cs"/>
              </a:rPr>
              <a:t>the</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pros</a:t>
            </a:r>
            <a:r>
              <a:rPr lang="et-EE" sz="5400" kern="1200" dirty="0">
                <a:solidFill>
                  <a:schemeClr val="tx1">
                    <a:lumMod val="85000"/>
                    <a:lumOff val="15000"/>
                  </a:schemeClr>
                </a:solidFill>
                <a:latin typeface="+mj-lt"/>
                <a:ea typeface="+mj-ea"/>
                <a:cs typeface="+mj-cs"/>
              </a:rPr>
              <a:t> and </a:t>
            </a:r>
            <a:r>
              <a:rPr lang="et-EE" sz="5400" kern="1200" dirty="0" err="1">
                <a:solidFill>
                  <a:schemeClr val="tx1">
                    <a:lumMod val="85000"/>
                    <a:lumOff val="15000"/>
                  </a:schemeClr>
                </a:solidFill>
                <a:latin typeface="+mj-lt"/>
                <a:ea typeface="+mj-ea"/>
                <a:cs typeface="+mj-cs"/>
              </a:rPr>
              <a:t>cons</a:t>
            </a:r>
            <a:r>
              <a:rPr lang="et-EE" sz="5400" kern="1200" dirty="0">
                <a:solidFill>
                  <a:schemeClr val="tx1">
                    <a:lumMod val="85000"/>
                    <a:lumOff val="15000"/>
                  </a:schemeClr>
                </a:solidFill>
                <a:latin typeface="+mj-lt"/>
                <a:ea typeface="+mj-ea"/>
                <a:cs typeface="+mj-cs"/>
              </a:rPr>
              <a:t> of Estonian </a:t>
            </a:r>
            <a:r>
              <a:rPr lang="et-EE" sz="5400" kern="1200" dirty="0" err="1">
                <a:solidFill>
                  <a:schemeClr val="tx1">
                    <a:lumMod val="85000"/>
                    <a:lumOff val="15000"/>
                  </a:schemeClr>
                </a:solidFill>
                <a:latin typeface="+mj-lt"/>
                <a:ea typeface="+mj-ea"/>
                <a:cs typeface="+mj-cs"/>
              </a:rPr>
              <a:t>system</a:t>
            </a:r>
            <a:r>
              <a:rPr lang="et-EE" sz="5400" kern="1200" dirty="0">
                <a:solidFill>
                  <a:schemeClr val="tx1">
                    <a:lumMod val="85000"/>
                    <a:lumOff val="15000"/>
                  </a:schemeClr>
                </a:solidFill>
                <a:latin typeface="+mj-lt"/>
                <a:ea typeface="+mj-ea"/>
                <a:cs typeface="+mj-cs"/>
              </a:rPr>
              <a:t>?</a:t>
            </a:r>
            <a:endParaRPr lang="en-US" sz="5400" kern="1200" dirty="0">
              <a:solidFill>
                <a:schemeClr val="tx1">
                  <a:lumMod val="85000"/>
                  <a:lumOff val="15000"/>
                </a:schemeClr>
              </a:solidFill>
              <a:latin typeface="+mj-lt"/>
              <a:ea typeface="+mj-ea"/>
              <a:cs typeface="+mj-cs"/>
            </a:endParaRPr>
          </a:p>
        </p:txBody>
      </p:sp>
      <p:sp>
        <p:nvSpPr>
          <p:cNvPr id="4" name="Footer Placeholder 3">
            <a:extLst>
              <a:ext uri="{FF2B5EF4-FFF2-40B4-BE49-F238E27FC236}">
                <a16:creationId xmlns:a16="http://schemas.microsoft.com/office/drawing/2014/main" id="{507DDC11-0692-41AB-9448-3F27B8A95FC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427693072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8">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0">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23864A-8BC6-4C97-9816-0AB609C48D37}"/>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t-EE" sz="5400" kern="1200" dirty="0" err="1">
                <a:solidFill>
                  <a:schemeClr val="tx1">
                    <a:lumMod val="85000"/>
                    <a:lumOff val="15000"/>
                  </a:schemeClr>
                </a:solidFill>
                <a:latin typeface="+mj-lt"/>
                <a:ea typeface="+mj-ea"/>
                <a:cs typeface="+mj-cs"/>
              </a:rPr>
              <a:t>How</a:t>
            </a:r>
            <a:r>
              <a:rPr lang="et-EE" sz="5400" kern="1200" dirty="0">
                <a:solidFill>
                  <a:schemeClr val="tx1">
                    <a:lumMod val="85000"/>
                    <a:lumOff val="15000"/>
                  </a:schemeClr>
                </a:solidFill>
                <a:latin typeface="+mj-lt"/>
                <a:ea typeface="+mj-ea"/>
                <a:cs typeface="+mj-cs"/>
              </a:rPr>
              <a:t> </a:t>
            </a:r>
            <a:r>
              <a:rPr lang="et-EE" sz="5400" dirty="0" err="1">
                <a:solidFill>
                  <a:schemeClr val="tx1">
                    <a:lumMod val="85000"/>
                    <a:lumOff val="15000"/>
                  </a:schemeClr>
                </a:solidFill>
              </a:rPr>
              <a:t>to</a:t>
            </a:r>
            <a:r>
              <a:rPr lang="et-EE" sz="5400" dirty="0">
                <a:solidFill>
                  <a:schemeClr val="tx1">
                    <a:lumMod val="85000"/>
                    <a:lumOff val="15000"/>
                  </a:schemeClr>
                </a:solidFill>
              </a:rPr>
              <a:t> </a:t>
            </a:r>
            <a:r>
              <a:rPr lang="et-EE" sz="5400" kern="1200" dirty="0" err="1">
                <a:solidFill>
                  <a:schemeClr val="tx1">
                    <a:lumMod val="85000"/>
                    <a:lumOff val="15000"/>
                  </a:schemeClr>
                </a:solidFill>
                <a:latin typeface="+mj-lt"/>
                <a:ea typeface="+mj-ea"/>
                <a:cs typeface="+mj-cs"/>
              </a:rPr>
              <a:t>operate</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this</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kind</a:t>
            </a:r>
            <a:r>
              <a:rPr lang="et-EE" sz="5400" kern="1200" dirty="0">
                <a:solidFill>
                  <a:schemeClr val="tx1">
                    <a:lumMod val="85000"/>
                    <a:lumOff val="15000"/>
                  </a:schemeClr>
                </a:solidFill>
                <a:latin typeface="+mj-lt"/>
                <a:ea typeface="+mj-ea"/>
                <a:cs typeface="+mj-cs"/>
              </a:rPr>
              <a:t> on </a:t>
            </a:r>
            <a:r>
              <a:rPr lang="et-EE" sz="5400" kern="1200" dirty="0" err="1">
                <a:solidFill>
                  <a:schemeClr val="tx1">
                    <a:lumMod val="85000"/>
                    <a:lumOff val="15000"/>
                  </a:schemeClr>
                </a:solidFill>
                <a:latin typeface="+mj-lt"/>
                <a:ea typeface="+mj-ea"/>
                <a:cs typeface="+mj-cs"/>
              </a:rPr>
              <a:t>system</a:t>
            </a:r>
            <a:r>
              <a:rPr lang="et-EE" sz="5400" kern="1200" dirty="0">
                <a:solidFill>
                  <a:schemeClr val="tx1">
                    <a:lumMod val="85000"/>
                    <a:lumOff val="15000"/>
                  </a:schemeClr>
                </a:solidFill>
                <a:latin typeface="+mj-lt"/>
                <a:ea typeface="+mj-ea"/>
                <a:cs typeface="+mj-cs"/>
              </a:rPr>
              <a:t>? </a:t>
            </a:r>
            <a:endParaRPr lang="en-US" sz="5400" kern="1200" dirty="0">
              <a:solidFill>
                <a:schemeClr val="tx1">
                  <a:lumMod val="85000"/>
                  <a:lumOff val="15000"/>
                </a:schemeClr>
              </a:solidFill>
              <a:latin typeface="+mj-lt"/>
              <a:ea typeface="+mj-ea"/>
              <a:cs typeface="+mj-cs"/>
            </a:endParaRPr>
          </a:p>
        </p:txBody>
      </p:sp>
      <p:sp>
        <p:nvSpPr>
          <p:cNvPr id="4" name="Footer Placeholder 3">
            <a:extLst>
              <a:ext uri="{FF2B5EF4-FFF2-40B4-BE49-F238E27FC236}">
                <a16:creationId xmlns:a16="http://schemas.microsoft.com/office/drawing/2014/main" id="{507DDC11-0692-41AB-9448-3F27B8A95FC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137410035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4" y="364074"/>
            <a:ext cx="9148538" cy="1330912"/>
          </a:xfrm>
        </p:spPr>
        <p:txBody>
          <a:bodyPr>
            <a:normAutofit/>
          </a:bodyPr>
          <a:lstStyle/>
          <a:p>
            <a:r>
              <a:rPr lang="en-US" dirty="0">
                <a:solidFill>
                  <a:srgbClr val="0070C0"/>
                </a:solidFill>
              </a:rPr>
              <a:t>Coordination of civil service training system</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758283" y="2118732"/>
            <a:ext cx="9271203" cy="4179042"/>
          </a:xfrm>
        </p:spPr>
        <p:txBody>
          <a:bodyPr/>
          <a:lstStyle/>
          <a:p>
            <a:pPr marL="432923" indent="-324692">
              <a:buSzPct val="45000"/>
              <a:buFont typeface="Wingdings" panose="05000000000000000000" pitchFamily="2" charset="2"/>
              <a:buChar char=""/>
              <a:tabLst>
                <a:tab pos="725782" algn="l"/>
                <a:tab pos="1451564" algn="l"/>
                <a:tab pos="2177346" algn="l"/>
                <a:tab pos="2903129" algn="l"/>
                <a:tab pos="3628911" algn="l"/>
                <a:tab pos="4354693" algn="l"/>
                <a:tab pos="5080475" algn="l"/>
                <a:tab pos="5806257" algn="l"/>
                <a:tab pos="6532039" algn="l"/>
                <a:tab pos="7257821" algn="l"/>
                <a:tab pos="7983604" algn="l"/>
              </a:tabLst>
            </a:pPr>
            <a:r>
              <a:rPr lang="et-EE" altLang="en-US" sz="3600" dirty="0" err="1">
                <a:solidFill>
                  <a:srgbClr val="181716"/>
                </a:solidFill>
                <a:latin typeface="Tahoma" pitchFamily="34" charset="0"/>
                <a:ea typeface="Tahoma" pitchFamily="34" charset="0"/>
                <a:cs typeface="Tahoma" pitchFamily="34" charset="0"/>
              </a:rPr>
              <a:t>Several</a:t>
            </a:r>
            <a:r>
              <a:rPr lang="et-EE" altLang="en-US" sz="3600" dirty="0">
                <a:solidFill>
                  <a:srgbClr val="181716"/>
                </a:solidFill>
                <a:latin typeface="Tahoma" pitchFamily="34" charset="0"/>
                <a:ea typeface="Tahoma" pitchFamily="34" charset="0"/>
                <a:cs typeface="Tahoma" pitchFamily="34" charset="0"/>
              </a:rPr>
              <a:t> </a:t>
            </a:r>
            <a:r>
              <a:rPr lang="et-EE" altLang="en-US" sz="3600" dirty="0" err="1">
                <a:solidFill>
                  <a:srgbClr val="181716"/>
                </a:solidFill>
                <a:latin typeface="Tahoma" pitchFamily="34" charset="0"/>
                <a:ea typeface="Tahoma" pitchFamily="34" charset="0"/>
                <a:cs typeface="Tahoma" pitchFamily="34" charset="0"/>
              </a:rPr>
              <a:t>coordination</a:t>
            </a:r>
            <a:r>
              <a:rPr lang="et-EE" altLang="en-US" sz="3600" dirty="0">
                <a:solidFill>
                  <a:srgbClr val="181716"/>
                </a:solidFill>
                <a:latin typeface="Tahoma" pitchFamily="34" charset="0"/>
                <a:ea typeface="Tahoma" pitchFamily="34" charset="0"/>
                <a:cs typeface="Tahoma" pitchFamily="34" charset="0"/>
              </a:rPr>
              <a:t> </a:t>
            </a:r>
            <a:r>
              <a:rPr lang="et-EE" altLang="en-US" sz="3600" dirty="0" err="1">
                <a:solidFill>
                  <a:srgbClr val="181716"/>
                </a:solidFill>
                <a:latin typeface="Tahoma" pitchFamily="34" charset="0"/>
                <a:ea typeface="Tahoma" pitchFamily="34" charset="0"/>
                <a:cs typeface="Tahoma" pitchFamily="34" charset="0"/>
              </a:rPr>
              <a:t>instruments</a:t>
            </a:r>
            <a:r>
              <a:rPr lang="et-EE" altLang="en-US" sz="3600" dirty="0">
                <a:solidFill>
                  <a:srgbClr val="181716"/>
                </a:solidFill>
                <a:latin typeface="Tahoma" pitchFamily="34" charset="0"/>
                <a:ea typeface="Tahoma" pitchFamily="34" charset="0"/>
                <a:cs typeface="Tahoma" pitchFamily="34" charset="0"/>
              </a:rPr>
              <a:t>:</a:t>
            </a:r>
          </a:p>
          <a:p>
            <a:pPr marL="432923" indent="-324692">
              <a:buSzPct val="45000"/>
              <a:buFont typeface="Wingdings" panose="05000000000000000000" pitchFamily="2" charset="2"/>
              <a:buChar char=""/>
              <a:tabLst>
                <a:tab pos="725782" algn="l"/>
                <a:tab pos="1451564" algn="l"/>
                <a:tab pos="2177346" algn="l"/>
                <a:tab pos="2903129" algn="l"/>
                <a:tab pos="3628911" algn="l"/>
                <a:tab pos="4354693" algn="l"/>
                <a:tab pos="5080475" algn="l"/>
                <a:tab pos="5806257" algn="l"/>
                <a:tab pos="6532039" algn="l"/>
                <a:tab pos="7257821" algn="l"/>
                <a:tab pos="7983604" algn="l"/>
              </a:tabLst>
            </a:pPr>
            <a:endParaRPr lang="et-EE" altLang="en-US" sz="3600" dirty="0">
              <a:solidFill>
                <a:srgbClr val="181716"/>
              </a:solidFill>
              <a:latin typeface="Tahoma" pitchFamily="34" charset="0"/>
              <a:ea typeface="Tahoma" pitchFamily="34" charset="0"/>
              <a:cs typeface="Tahoma" pitchFamily="34" charset="0"/>
            </a:endParaRPr>
          </a:p>
          <a:p>
            <a:pPr marL="1022630" lvl="1" indent="-457200">
              <a:buSzPct val="45000"/>
              <a:buFont typeface="Courier New" panose="02070309020205020404" pitchFamily="49" charset="0"/>
              <a:buChar char="o"/>
              <a:tabLst>
                <a:tab pos="725782" algn="l"/>
                <a:tab pos="1451564" algn="l"/>
                <a:tab pos="2177346" algn="l"/>
                <a:tab pos="2903129" algn="l"/>
                <a:tab pos="3628911" algn="l"/>
                <a:tab pos="4354693" algn="l"/>
                <a:tab pos="5080475" algn="l"/>
                <a:tab pos="5806257" algn="l"/>
                <a:tab pos="6532039" algn="l"/>
                <a:tab pos="7257821" algn="l"/>
                <a:tab pos="7983604" algn="l"/>
              </a:tabLst>
            </a:pPr>
            <a:r>
              <a:rPr lang="et-EE" altLang="en-US" sz="3200" dirty="0">
                <a:solidFill>
                  <a:srgbClr val="181716"/>
                </a:solidFill>
                <a:latin typeface="Tahoma" pitchFamily="34" charset="0"/>
                <a:ea typeface="Tahoma" pitchFamily="34" charset="0"/>
                <a:cs typeface="Tahoma" pitchFamily="34" charset="0"/>
              </a:rPr>
              <a:t>Central training program</a:t>
            </a:r>
          </a:p>
          <a:p>
            <a:pPr marL="1022630" lvl="1" indent="-457200">
              <a:buSzPct val="45000"/>
              <a:buFont typeface="Courier New" panose="02070309020205020404" pitchFamily="49" charset="0"/>
              <a:buChar char="o"/>
              <a:tabLst>
                <a:tab pos="725782" algn="l"/>
                <a:tab pos="1451564" algn="l"/>
                <a:tab pos="2177346" algn="l"/>
                <a:tab pos="2903129" algn="l"/>
                <a:tab pos="3628911" algn="l"/>
                <a:tab pos="4354693" algn="l"/>
                <a:tab pos="5080475" algn="l"/>
                <a:tab pos="5806257" algn="l"/>
                <a:tab pos="6532039" algn="l"/>
                <a:tab pos="7257821" algn="l"/>
                <a:tab pos="7983604" algn="l"/>
              </a:tabLst>
            </a:pPr>
            <a:r>
              <a:rPr lang="et-EE" altLang="en-US" sz="3200" dirty="0" err="1">
                <a:solidFill>
                  <a:srgbClr val="181716"/>
                </a:solidFill>
                <a:latin typeface="Tahoma" pitchFamily="34" charset="0"/>
                <a:ea typeface="Tahoma" pitchFamily="34" charset="0"/>
                <a:cs typeface="Tahoma" pitchFamily="34" charset="0"/>
              </a:rPr>
              <a:t>Unified</a:t>
            </a:r>
            <a:r>
              <a:rPr lang="et-EE" altLang="en-US" sz="3200" dirty="0">
                <a:solidFill>
                  <a:srgbClr val="181716"/>
                </a:solidFill>
                <a:latin typeface="Tahoma" pitchFamily="34" charset="0"/>
                <a:ea typeface="Tahoma" pitchFamily="34" charset="0"/>
                <a:cs typeface="Tahoma" pitchFamily="34" charset="0"/>
              </a:rPr>
              <a:t> policies and programs</a:t>
            </a:r>
          </a:p>
          <a:p>
            <a:pPr marL="1022630" lvl="1" indent="-457200">
              <a:buSzPct val="45000"/>
              <a:buFont typeface="Courier New" panose="02070309020205020404" pitchFamily="49" charset="0"/>
              <a:buChar char="o"/>
              <a:tabLst>
                <a:tab pos="725782" algn="l"/>
                <a:tab pos="1451564" algn="l"/>
                <a:tab pos="2177346" algn="l"/>
                <a:tab pos="2903129" algn="l"/>
                <a:tab pos="3628911" algn="l"/>
                <a:tab pos="4354693" algn="l"/>
                <a:tab pos="5080475" algn="l"/>
                <a:tab pos="5806257" algn="l"/>
                <a:tab pos="6532039" algn="l"/>
                <a:tab pos="7257821" algn="l"/>
                <a:tab pos="7983604" algn="l"/>
              </a:tabLst>
            </a:pPr>
            <a:r>
              <a:rPr lang="et-EE" altLang="en-US" sz="3200" dirty="0">
                <a:solidFill>
                  <a:srgbClr val="181716"/>
                </a:solidFill>
                <a:latin typeface="Tahoma" pitchFamily="34" charset="0"/>
                <a:ea typeface="Tahoma" pitchFamily="34" charset="0"/>
                <a:cs typeface="Tahoma" pitchFamily="34" charset="0"/>
              </a:rPr>
              <a:t>Analyzing training information</a:t>
            </a:r>
          </a:p>
          <a:p>
            <a:pPr marL="1022630" lvl="1" indent="-457200">
              <a:buSzPct val="45000"/>
              <a:buFont typeface="Courier New" panose="02070309020205020404" pitchFamily="49" charset="0"/>
              <a:buChar char="o"/>
              <a:tabLst>
                <a:tab pos="725782" algn="l"/>
                <a:tab pos="1451564" algn="l"/>
                <a:tab pos="2177346" algn="l"/>
                <a:tab pos="2903129" algn="l"/>
                <a:tab pos="3628911" algn="l"/>
                <a:tab pos="4354693" algn="l"/>
                <a:tab pos="5080475" algn="l"/>
                <a:tab pos="5806257" algn="l"/>
                <a:tab pos="6532039" algn="l"/>
                <a:tab pos="7257821" algn="l"/>
                <a:tab pos="7983604" algn="l"/>
              </a:tabLst>
            </a:pPr>
            <a:r>
              <a:rPr lang="et-EE" altLang="en-US" sz="3200" dirty="0" err="1">
                <a:solidFill>
                  <a:srgbClr val="181716"/>
                </a:solidFill>
                <a:latin typeface="Tahoma" pitchFamily="34" charset="0"/>
                <a:ea typeface="Tahoma" pitchFamily="34" charset="0"/>
                <a:cs typeface="Tahoma" pitchFamily="34" charset="0"/>
              </a:rPr>
              <a:t>Networks</a:t>
            </a:r>
            <a:r>
              <a:rPr lang="et-EE" altLang="en-US" sz="3200" dirty="0">
                <a:solidFill>
                  <a:srgbClr val="181716"/>
                </a:solidFill>
                <a:latin typeface="Tahoma" pitchFamily="34" charset="0"/>
                <a:ea typeface="Tahoma" pitchFamily="34" charset="0"/>
                <a:cs typeface="Tahoma" pitchFamily="34" charset="0"/>
              </a:rPr>
              <a:t> of HRM and training managers</a:t>
            </a:r>
          </a:p>
          <a:p>
            <a:pPr marL="108231" indent="0">
              <a:buSzPct val="45000"/>
              <a:buNone/>
              <a:tabLst>
                <a:tab pos="725782" algn="l"/>
                <a:tab pos="1451564" algn="l"/>
                <a:tab pos="2177346" algn="l"/>
                <a:tab pos="2903129" algn="l"/>
                <a:tab pos="3628911" algn="l"/>
                <a:tab pos="4354693" algn="l"/>
                <a:tab pos="5080475" algn="l"/>
                <a:tab pos="5806257" algn="l"/>
                <a:tab pos="6532039" algn="l"/>
                <a:tab pos="7257821" algn="l"/>
                <a:tab pos="7983604" algn="l"/>
              </a:tabLst>
            </a:pPr>
            <a:endParaRPr lang="et-EE" altLang="en-US" sz="2807" dirty="0">
              <a:latin typeface="Tahoma" pitchFamily="34" charset="0"/>
              <a:ea typeface="Tahoma" pitchFamily="34" charset="0"/>
              <a:cs typeface="Tahoma" pitchFamily="34" charset="0"/>
            </a:endParaRPr>
          </a:p>
          <a:p>
            <a:endParaRPr lang="et-EE" sz="2807" dirty="0"/>
          </a:p>
          <a:p>
            <a:endParaRPr lang="et-EE" b="1" dirty="0"/>
          </a:p>
          <a:p>
            <a:endParaRPr lang="et-EE" b="1" dirty="0"/>
          </a:p>
          <a:p>
            <a:endParaRPr lang="et-EE" dirty="0"/>
          </a:p>
        </p:txBody>
      </p:sp>
    </p:spTree>
    <p:extLst>
      <p:ext uri="{BB962C8B-B14F-4D97-AF65-F5344CB8AC3E}">
        <p14:creationId xmlns:p14="http://schemas.microsoft.com/office/powerpoint/2010/main" val="3917461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solidFill>
                  <a:srgbClr val="0070C0"/>
                </a:solidFill>
              </a:rPr>
              <a:t>Central training program and development of top civil servants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58178918"/>
              </p:ext>
            </p:extLst>
          </p:nvPr>
        </p:nvGraphicFramePr>
        <p:xfrm>
          <a:off x="657921" y="1918010"/>
          <a:ext cx="10928196" cy="4574866"/>
        </p:xfrm>
        <a:graphic>
          <a:graphicData uri="http://schemas.openxmlformats.org/drawingml/2006/table">
            <a:tbl>
              <a:tblPr firstRow="1" bandRow="1">
                <a:tableStyleId>{5C22544A-7EE6-4342-B048-85BDC9FD1C3A}</a:tableStyleId>
              </a:tblPr>
              <a:tblGrid>
                <a:gridCol w="3642732">
                  <a:extLst>
                    <a:ext uri="{9D8B030D-6E8A-4147-A177-3AD203B41FA5}">
                      <a16:colId xmlns:a16="http://schemas.microsoft.com/office/drawing/2014/main" val="20000"/>
                    </a:ext>
                  </a:extLst>
                </a:gridCol>
                <a:gridCol w="3642732">
                  <a:extLst>
                    <a:ext uri="{9D8B030D-6E8A-4147-A177-3AD203B41FA5}">
                      <a16:colId xmlns:a16="http://schemas.microsoft.com/office/drawing/2014/main" val="20001"/>
                    </a:ext>
                  </a:extLst>
                </a:gridCol>
                <a:gridCol w="3642732">
                  <a:extLst>
                    <a:ext uri="{9D8B030D-6E8A-4147-A177-3AD203B41FA5}">
                      <a16:colId xmlns:a16="http://schemas.microsoft.com/office/drawing/2014/main" val="20002"/>
                    </a:ext>
                  </a:extLst>
                </a:gridCol>
              </a:tblGrid>
              <a:tr h="792450">
                <a:tc>
                  <a:txBody>
                    <a:bodyPr/>
                    <a:lstStyle/>
                    <a:p>
                      <a:endParaRPr lang="et-EE" sz="2000" dirty="0"/>
                    </a:p>
                  </a:txBody>
                  <a:tcPr marL="91673" marR="91673" marT="45837" marB="45837"/>
                </a:tc>
                <a:tc>
                  <a:txBody>
                    <a:bodyPr/>
                    <a:lstStyle/>
                    <a:p>
                      <a:r>
                        <a:rPr lang="et-EE" sz="2000" dirty="0"/>
                        <a:t>Central training program</a:t>
                      </a:r>
                    </a:p>
                  </a:txBody>
                  <a:tcPr marL="91673" marR="91673" marT="45837" marB="45837"/>
                </a:tc>
                <a:tc>
                  <a:txBody>
                    <a:bodyPr/>
                    <a:lstStyle/>
                    <a:p>
                      <a:r>
                        <a:rPr lang="et-EE" sz="2000" dirty="0"/>
                        <a:t>Development of top civil servants</a:t>
                      </a:r>
                    </a:p>
                  </a:txBody>
                  <a:tcPr marL="91673" marR="91673" marT="45837" marB="45837"/>
                </a:tc>
                <a:extLst>
                  <a:ext uri="{0D108BD9-81ED-4DB2-BD59-A6C34878D82A}">
                    <a16:rowId xmlns:a16="http://schemas.microsoft.com/office/drawing/2014/main" val="10000"/>
                  </a:ext>
                </a:extLst>
              </a:tr>
              <a:tr h="790722">
                <a:tc>
                  <a:txBody>
                    <a:bodyPr/>
                    <a:lstStyle/>
                    <a:p>
                      <a:r>
                        <a:rPr lang="et-EE" sz="2000" dirty="0"/>
                        <a:t>Target group size</a:t>
                      </a:r>
                    </a:p>
                  </a:txBody>
                  <a:tcPr marL="91673" marR="91673" marT="45837" marB="45837"/>
                </a:tc>
                <a:tc>
                  <a:txBody>
                    <a:bodyPr/>
                    <a:lstStyle/>
                    <a:p>
                      <a:r>
                        <a:rPr lang="et-EE" sz="2000" dirty="0"/>
                        <a:t>135 300 (</a:t>
                      </a:r>
                      <a:r>
                        <a:rPr lang="et-EE" sz="2000" dirty="0" err="1"/>
                        <a:t>the</a:t>
                      </a:r>
                      <a:r>
                        <a:rPr lang="et-EE" sz="2000" dirty="0"/>
                        <a:t> </a:t>
                      </a:r>
                      <a:r>
                        <a:rPr lang="et-EE" sz="2000" dirty="0" err="1"/>
                        <a:t>whole</a:t>
                      </a:r>
                      <a:r>
                        <a:rPr lang="et-EE" sz="2000" dirty="0"/>
                        <a:t> </a:t>
                      </a:r>
                      <a:r>
                        <a:rPr lang="et-EE" sz="2000" dirty="0" err="1"/>
                        <a:t>public</a:t>
                      </a:r>
                      <a:r>
                        <a:rPr lang="et-EE" sz="2000" dirty="0"/>
                        <a:t> </a:t>
                      </a:r>
                      <a:r>
                        <a:rPr lang="et-EE" sz="2000" dirty="0" err="1"/>
                        <a:t>sector</a:t>
                      </a:r>
                      <a:r>
                        <a:rPr lang="et-EE" sz="2000" dirty="0"/>
                        <a:t> + </a:t>
                      </a:r>
                      <a:r>
                        <a:rPr lang="et-EE" sz="2000" dirty="0" err="1"/>
                        <a:t>NGOs</a:t>
                      </a:r>
                      <a:r>
                        <a:rPr lang="et-EE" sz="2000" dirty="0"/>
                        <a:t> in </a:t>
                      </a:r>
                      <a:r>
                        <a:rPr lang="et-EE" sz="2000" dirty="0" err="1"/>
                        <a:t>some</a:t>
                      </a:r>
                      <a:r>
                        <a:rPr lang="et-EE" sz="2000" dirty="0"/>
                        <a:t> </a:t>
                      </a:r>
                      <a:r>
                        <a:rPr lang="et-EE" sz="2000" dirty="0" err="1"/>
                        <a:t>cases</a:t>
                      </a:r>
                      <a:r>
                        <a:rPr lang="et-EE" sz="2000" dirty="0"/>
                        <a:t>)</a:t>
                      </a:r>
                    </a:p>
                  </a:txBody>
                  <a:tcPr marL="91673" marR="91673" marT="45837" marB="45837"/>
                </a:tc>
                <a:tc>
                  <a:txBody>
                    <a:bodyPr/>
                    <a:lstStyle/>
                    <a:p>
                      <a:r>
                        <a:rPr lang="et-EE" sz="2000" dirty="0"/>
                        <a:t>100</a:t>
                      </a:r>
                    </a:p>
                  </a:txBody>
                  <a:tcPr marL="91673" marR="91673" marT="45837" marB="45837"/>
                </a:tc>
                <a:extLst>
                  <a:ext uri="{0D108BD9-81ED-4DB2-BD59-A6C34878D82A}">
                    <a16:rowId xmlns:a16="http://schemas.microsoft.com/office/drawing/2014/main" val="10001"/>
                  </a:ext>
                </a:extLst>
              </a:tr>
              <a:tr h="459118">
                <a:tc>
                  <a:txBody>
                    <a:bodyPr/>
                    <a:lstStyle/>
                    <a:p>
                      <a:r>
                        <a:rPr lang="et-EE" sz="2000" dirty="0" err="1"/>
                        <a:t>Budget</a:t>
                      </a:r>
                      <a:r>
                        <a:rPr lang="et-EE" sz="2000" dirty="0"/>
                        <a:t> (</a:t>
                      </a:r>
                      <a:r>
                        <a:rPr lang="et-EE" sz="2000" dirty="0" err="1"/>
                        <a:t>three</a:t>
                      </a:r>
                      <a:r>
                        <a:rPr lang="et-EE" sz="2000" dirty="0"/>
                        <a:t> </a:t>
                      </a:r>
                      <a:r>
                        <a:rPr lang="et-EE" sz="2000" dirty="0" err="1"/>
                        <a:t>years</a:t>
                      </a:r>
                      <a:r>
                        <a:rPr lang="et-EE" sz="2000" dirty="0"/>
                        <a:t> </a:t>
                      </a:r>
                      <a:r>
                        <a:rPr lang="et-EE" sz="2000" dirty="0" err="1"/>
                        <a:t>programs</a:t>
                      </a:r>
                      <a:r>
                        <a:rPr lang="et-EE" sz="2000" dirty="0"/>
                        <a:t>):</a:t>
                      </a:r>
                    </a:p>
                  </a:txBody>
                  <a:tcPr marL="91673" marR="91673" marT="45837" marB="45837"/>
                </a:tc>
                <a:tc>
                  <a:txBody>
                    <a:bodyPr/>
                    <a:lstStyle/>
                    <a:p>
                      <a:endParaRPr lang="et-EE" sz="2000"/>
                    </a:p>
                  </a:txBody>
                  <a:tcPr marL="91673" marR="91673" marT="45837" marB="45837"/>
                </a:tc>
                <a:tc>
                  <a:txBody>
                    <a:bodyPr/>
                    <a:lstStyle/>
                    <a:p>
                      <a:endParaRPr lang="et-EE" sz="2000"/>
                    </a:p>
                  </a:txBody>
                  <a:tcPr marL="91673" marR="91673" marT="45837" marB="45837"/>
                </a:tc>
                <a:extLst>
                  <a:ext uri="{0D108BD9-81ED-4DB2-BD59-A6C34878D82A}">
                    <a16:rowId xmlns:a16="http://schemas.microsoft.com/office/drawing/2014/main" val="10002"/>
                  </a:ext>
                </a:extLst>
              </a:tr>
              <a:tr h="601764">
                <a:tc>
                  <a:txBody>
                    <a:bodyPr/>
                    <a:lstStyle/>
                    <a:p>
                      <a:pPr algn="ctr"/>
                      <a:r>
                        <a:rPr lang="et-EE" sz="2000" dirty="0"/>
                        <a:t>2015-2017</a:t>
                      </a:r>
                    </a:p>
                  </a:txBody>
                  <a:tcPr marL="91673" marR="91673" marT="45837" marB="45837"/>
                </a:tc>
                <a:tc>
                  <a:txBody>
                    <a:bodyPr/>
                    <a:lstStyle/>
                    <a:p>
                      <a:r>
                        <a:rPr lang="et-EE" sz="2000" dirty="0"/>
                        <a:t>2 900 000</a:t>
                      </a:r>
                    </a:p>
                  </a:txBody>
                  <a:tcPr marL="91673" marR="91673" marT="45837" marB="45837"/>
                </a:tc>
                <a:tc>
                  <a:txBody>
                    <a:bodyPr/>
                    <a:lstStyle/>
                    <a:p>
                      <a:r>
                        <a:rPr lang="et-EE" sz="2000" dirty="0"/>
                        <a:t>930</a:t>
                      </a:r>
                      <a:r>
                        <a:rPr lang="et-EE" sz="2000" baseline="0" dirty="0"/>
                        <a:t> </a:t>
                      </a:r>
                      <a:r>
                        <a:rPr lang="et-EE" sz="2000" dirty="0"/>
                        <a:t>000</a:t>
                      </a:r>
                    </a:p>
                  </a:txBody>
                  <a:tcPr marL="91673" marR="91673" marT="45837" marB="45837"/>
                </a:tc>
                <a:extLst>
                  <a:ext uri="{0D108BD9-81ED-4DB2-BD59-A6C34878D82A}">
                    <a16:rowId xmlns:a16="http://schemas.microsoft.com/office/drawing/2014/main" val="10003"/>
                  </a:ext>
                </a:extLst>
              </a:tr>
              <a:tr h="459118">
                <a:tc>
                  <a:txBody>
                    <a:bodyPr/>
                    <a:lstStyle/>
                    <a:p>
                      <a:pPr algn="ctr"/>
                      <a:r>
                        <a:rPr lang="et-EE" sz="2000" dirty="0"/>
                        <a:t>2012-2014</a:t>
                      </a:r>
                    </a:p>
                  </a:txBody>
                  <a:tcPr marL="91673" marR="91673" marT="45837" marB="45837"/>
                </a:tc>
                <a:tc>
                  <a:txBody>
                    <a:bodyPr/>
                    <a:lstStyle/>
                    <a:p>
                      <a:r>
                        <a:rPr lang="et-EE" sz="2000" dirty="0"/>
                        <a:t>1</a:t>
                      </a:r>
                      <a:r>
                        <a:rPr lang="et-EE" sz="2000" baseline="0" dirty="0"/>
                        <a:t> 533 000</a:t>
                      </a:r>
                      <a:endParaRPr lang="et-EE" sz="2000" dirty="0"/>
                    </a:p>
                  </a:txBody>
                  <a:tcPr marL="91673" marR="91673" marT="45837" marB="45837"/>
                </a:tc>
                <a:tc>
                  <a:txBody>
                    <a:bodyPr/>
                    <a:lstStyle/>
                    <a:p>
                      <a:r>
                        <a:rPr lang="et-EE" sz="2000" dirty="0"/>
                        <a:t>660</a:t>
                      </a:r>
                      <a:r>
                        <a:rPr lang="et-EE" sz="2000" baseline="0" dirty="0"/>
                        <a:t> 000</a:t>
                      </a:r>
                      <a:endParaRPr lang="et-EE" sz="2000" dirty="0"/>
                    </a:p>
                  </a:txBody>
                  <a:tcPr marL="91673" marR="91673" marT="45837" marB="45837"/>
                </a:tc>
                <a:extLst>
                  <a:ext uri="{0D108BD9-81ED-4DB2-BD59-A6C34878D82A}">
                    <a16:rowId xmlns:a16="http://schemas.microsoft.com/office/drawing/2014/main" val="10004"/>
                  </a:ext>
                </a:extLst>
              </a:tr>
              <a:tr h="1471694">
                <a:tc>
                  <a:txBody>
                    <a:bodyPr/>
                    <a:lstStyle/>
                    <a:p>
                      <a:pPr algn="ctr"/>
                      <a:r>
                        <a:rPr lang="en-US" sz="2000" noProof="0" dirty="0"/>
                        <a:t>Participation in numbers</a:t>
                      </a:r>
                      <a:r>
                        <a:rPr lang="et-EE" sz="2000" noProof="0" dirty="0"/>
                        <a:t> </a:t>
                      </a:r>
                      <a:r>
                        <a:rPr lang="en-US" sz="2000" noProof="0" dirty="0"/>
                        <a:t>in</a:t>
                      </a:r>
                      <a:r>
                        <a:rPr lang="et-EE" sz="2000" noProof="0" dirty="0"/>
                        <a:t> 2016 </a:t>
                      </a:r>
                      <a:r>
                        <a:rPr lang="en-US" sz="2000" noProof="0" dirty="0"/>
                        <a:t>(central training program</a:t>
                      </a:r>
                      <a:r>
                        <a:rPr lang="et-EE" sz="2000" noProof="0" dirty="0"/>
                        <a:t>, </a:t>
                      </a:r>
                      <a:r>
                        <a:rPr lang="et-EE" sz="2000" noProof="0" dirty="0" err="1"/>
                        <a:t>accumulative</a:t>
                      </a:r>
                      <a:r>
                        <a:rPr lang="et-EE" sz="2000" noProof="0" dirty="0"/>
                        <a:t> number</a:t>
                      </a:r>
                      <a:r>
                        <a:rPr lang="en-US" sz="2000" noProof="0" dirty="0"/>
                        <a:t>)</a:t>
                      </a:r>
                    </a:p>
                  </a:txBody>
                  <a:tcPr marL="91673" marR="91673" marT="45837" marB="45837"/>
                </a:tc>
                <a:tc gridSpan="2">
                  <a:txBody>
                    <a:bodyPr/>
                    <a:lstStyle/>
                    <a:p>
                      <a:pPr algn="l"/>
                      <a:r>
                        <a:rPr lang="et-EE" sz="2000" dirty="0"/>
                        <a:t>3</a:t>
                      </a:r>
                      <a:r>
                        <a:rPr lang="et-EE" sz="2000" baseline="0" dirty="0"/>
                        <a:t> 973</a:t>
                      </a:r>
                      <a:r>
                        <a:rPr lang="et-EE" sz="2000" dirty="0"/>
                        <a:t> </a:t>
                      </a:r>
                    </a:p>
                  </a:txBody>
                  <a:tcPr marL="91673" marR="91673" marT="45837" marB="45837"/>
                </a:tc>
                <a:tc hMerge="1">
                  <a:txBody>
                    <a:bodyPr/>
                    <a:lstStyle/>
                    <a:p>
                      <a:endParaRPr lang="et-EE"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18231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solidFill>
                  <a:srgbClr val="0070C0"/>
                </a:solidFill>
              </a:rPr>
              <a:t>Central training program (I)</a:t>
            </a:r>
          </a:p>
        </p:txBody>
      </p:sp>
      <p:sp>
        <p:nvSpPr>
          <p:cNvPr id="3" name="Content Placeholder 2"/>
          <p:cNvSpPr>
            <a:spLocks noGrp="1"/>
          </p:cNvSpPr>
          <p:nvPr>
            <p:ph idx="1"/>
          </p:nvPr>
        </p:nvSpPr>
        <p:spPr>
          <a:xfrm>
            <a:off x="838200" y="2207940"/>
            <a:ext cx="9155276" cy="3796665"/>
          </a:xfrm>
        </p:spPr>
        <p:txBody>
          <a:bodyPr/>
          <a:lstStyle/>
          <a:p>
            <a:pPr eaLnBrk="1" hangingPunct="1"/>
            <a:r>
              <a:rPr lang="en-US" sz="3200" dirty="0"/>
              <a:t>Period: 2015-2023; three-year program</a:t>
            </a:r>
            <a:r>
              <a:rPr lang="et-EE" sz="3200" dirty="0"/>
              <a:t>me</a:t>
            </a:r>
            <a:r>
              <a:rPr lang="en-US" sz="3200" dirty="0"/>
              <a:t>s </a:t>
            </a:r>
          </a:p>
          <a:p>
            <a:pPr eaLnBrk="1" hangingPunct="1"/>
            <a:r>
              <a:rPr lang="en-US" sz="3200" dirty="0"/>
              <a:t>Budget: 12,9 </a:t>
            </a:r>
            <a:r>
              <a:rPr lang="en-US" sz="3200" dirty="0" err="1"/>
              <a:t>mln</a:t>
            </a:r>
            <a:r>
              <a:rPr lang="en-US" sz="3200" dirty="0"/>
              <a:t> euros in total</a:t>
            </a:r>
            <a:endParaRPr lang="et-EE" sz="3200" dirty="0"/>
          </a:p>
          <a:p>
            <a:pPr eaLnBrk="1" hangingPunct="1"/>
            <a:r>
              <a:rPr lang="en-US" sz="3200" dirty="0"/>
              <a:t>85% EU Structural Funds and 15% Ministry of Finance</a:t>
            </a:r>
            <a:endParaRPr lang="et-EE" sz="3200" dirty="0"/>
          </a:p>
          <a:p>
            <a:r>
              <a:rPr lang="et-EE" sz="3200" dirty="0"/>
              <a:t>F</a:t>
            </a:r>
            <a:r>
              <a:rPr lang="en-US" sz="3200" dirty="0" err="1"/>
              <a:t>ree</a:t>
            </a:r>
            <a:r>
              <a:rPr lang="en-US" sz="3200" dirty="0"/>
              <a:t> of charge for participants</a:t>
            </a:r>
            <a:r>
              <a:rPr lang="et-EE" sz="3200" dirty="0"/>
              <a:t>, i</a:t>
            </a:r>
            <a:r>
              <a:rPr lang="en-GB" sz="3200" dirty="0"/>
              <a:t>f they fulfil the participation requirements</a:t>
            </a:r>
            <a:endParaRPr lang="en-US" dirty="0"/>
          </a:p>
          <a:p>
            <a:endParaRPr lang="et-EE" dirty="0"/>
          </a:p>
        </p:txBody>
      </p:sp>
    </p:spTree>
    <p:extLst>
      <p:ext uri="{BB962C8B-B14F-4D97-AF65-F5344CB8AC3E}">
        <p14:creationId xmlns:p14="http://schemas.microsoft.com/office/powerpoint/2010/main" val="2621669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1325563"/>
          </a:xfrm>
        </p:spPr>
        <p:txBody>
          <a:bodyPr/>
          <a:lstStyle/>
          <a:p>
            <a:r>
              <a:rPr lang="et-EE" dirty="0">
                <a:solidFill>
                  <a:schemeClr val="accent1"/>
                </a:solidFill>
              </a:rPr>
              <a:t>Central training program (II)</a:t>
            </a:r>
          </a:p>
        </p:txBody>
      </p:sp>
      <p:sp>
        <p:nvSpPr>
          <p:cNvPr id="3" name="Content Placeholder 2"/>
          <p:cNvSpPr>
            <a:spLocks noGrp="1"/>
          </p:cNvSpPr>
          <p:nvPr>
            <p:ph idx="1"/>
          </p:nvPr>
        </p:nvSpPr>
        <p:spPr>
          <a:xfrm>
            <a:off x="657922" y="1848394"/>
            <a:ext cx="10080702" cy="4524784"/>
          </a:xfrm>
        </p:spPr>
        <p:txBody>
          <a:bodyPr/>
          <a:lstStyle/>
          <a:p>
            <a:pPr marL="0" indent="0" hangingPunct="1">
              <a:lnSpc>
                <a:spcPct val="80000"/>
              </a:lnSpc>
              <a:buNone/>
              <a:defRPr/>
            </a:pPr>
            <a:r>
              <a:rPr lang="en-US" b="1" dirty="0">
                <a:ea typeface="Tahoma" pitchFamily="34" charset="0"/>
                <a:cs typeface="Tahoma" pitchFamily="34" charset="0"/>
              </a:rPr>
              <a:t>Objectives </a:t>
            </a:r>
          </a:p>
          <a:p>
            <a:pPr hangingPunct="1">
              <a:lnSpc>
                <a:spcPct val="80000"/>
              </a:lnSpc>
              <a:buFont typeface="Wingdings" pitchFamily="2" charset="2"/>
              <a:buChar char="Ø"/>
              <a:defRPr/>
            </a:pPr>
            <a:endParaRPr lang="et-EE" sz="2206" dirty="0"/>
          </a:p>
          <a:p>
            <a:pPr hangingPunct="1">
              <a:lnSpc>
                <a:spcPct val="80000"/>
              </a:lnSpc>
              <a:defRPr/>
            </a:pPr>
            <a:r>
              <a:rPr lang="en-US" sz="3200" dirty="0"/>
              <a:t>In-service training</a:t>
            </a:r>
            <a:r>
              <a:rPr lang="et-EE" sz="3200" dirty="0"/>
              <a:t>:</a:t>
            </a:r>
          </a:p>
          <a:p>
            <a:pPr lvl="1">
              <a:lnSpc>
                <a:spcPct val="80000"/>
              </a:lnSpc>
              <a:defRPr/>
            </a:pPr>
            <a:r>
              <a:rPr lang="en-US" sz="2800" dirty="0"/>
              <a:t>acquire and/or update the specific skills which are necessary to efficiently fulfil</a:t>
            </a:r>
            <a:r>
              <a:rPr lang="et-EE" sz="2800" dirty="0"/>
              <a:t>l</a:t>
            </a:r>
            <a:r>
              <a:rPr lang="en-US" sz="2800" dirty="0"/>
              <a:t> a specific function within the public service </a:t>
            </a:r>
          </a:p>
          <a:p>
            <a:pPr hangingPunct="1">
              <a:lnSpc>
                <a:spcPct val="80000"/>
              </a:lnSpc>
              <a:defRPr/>
            </a:pPr>
            <a:r>
              <a:rPr lang="en-US" sz="3200" dirty="0"/>
              <a:t>Overall goal: </a:t>
            </a:r>
            <a:endParaRPr lang="et-EE" sz="3200" dirty="0"/>
          </a:p>
          <a:p>
            <a:pPr lvl="1">
              <a:lnSpc>
                <a:spcPct val="80000"/>
              </a:lnSpc>
              <a:defRPr/>
            </a:pPr>
            <a:r>
              <a:rPr lang="en-US" sz="2800" dirty="0"/>
              <a:t>professional, trustworthy and committed public service </a:t>
            </a:r>
          </a:p>
          <a:p>
            <a:pPr hangingPunct="1">
              <a:lnSpc>
                <a:spcPct val="80000"/>
              </a:lnSpc>
              <a:defRPr/>
            </a:pPr>
            <a:r>
              <a:rPr lang="en-US" sz="3200" dirty="0"/>
              <a:t>The aim is to enhance administrative capacity</a:t>
            </a:r>
            <a:endParaRPr lang="et-EE" sz="3200" dirty="0"/>
          </a:p>
        </p:txBody>
      </p:sp>
    </p:spTree>
    <p:extLst>
      <p:ext uri="{BB962C8B-B14F-4D97-AF65-F5344CB8AC3E}">
        <p14:creationId xmlns:p14="http://schemas.microsoft.com/office/powerpoint/2010/main" val="214237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solidFill>
                  <a:schemeClr val="accent1"/>
                </a:solidFill>
              </a:rPr>
              <a:t>Central training program (III)</a:t>
            </a:r>
          </a:p>
        </p:txBody>
      </p:sp>
      <p:sp>
        <p:nvSpPr>
          <p:cNvPr id="3" name="Content Placeholder 2"/>
          <p:cNvSpPr>
            <a:spLocks noGrp="1"/>
          </p:cNvSpPr>
          <p:nvPr>
            <p:ph idx="1"/>
          </p:nvPr>
        </p:nvSpPr>
        <p:spPr>
          <a:xfrm>
            <a:off x="747131" y="1525009"/>
            <a:ext cx="10983952" cy="4967866"/>
          </a:xfrm>
        </p:spPr>
        <p:txBody>
          <a:bodyPr>
            <a:normAutofit lnSpcReduction="10000"/>
          </a:bodyPr>
          <a:lstStyle/>
          <a:p>
            <a:pPr marL="0" indent="0">
              <a:buNone/>
            </a:pPr>
            <a:r>
              <a:rPr lang="en-US" b="1" dirty="0"/>
              <a:t>Training needs assessment</a:t>
            </a:r>
            <a:endParaRPr lang="et-EE" b="1" dirty="0"/>
          </a:p>
          <a:p>
            <a:pPr marL="0" indent="0">
              <a:buNone/>
            </a:pPr>
            <a:endParaRPr lang="en-US" sz="1100" dirty="0"/>
          </a:p>
          <a:p>
            <a:pPr>
              <a:buFont typeface="Wingdings" panose="05000000000000000000" pitchFamily="2" charset="2"/>
              <a:buChar char="q"/>
            </a:pPr>
            <a:r>
              <a:rPr lang="en-US" sz="2406" dirty="0"/>
              <a:t> Training needs and priorities are based on: </a:t>
            </a:r>
          </a:p>
          <a:p>
            <a:pPr lvl="1" eaLnBrk="1" hangingPunct="1">
              <a:buFont typeface="Arial" charset="0"/>
              <a:buChar char="•"/>
            </a:pPr>
            <a:r>
              <a:rPr lang="en-US" sz="2406" dirty="0"/>
              <a:t> needs declared by ministries</a:t>
            </a:r>
          </a:p>
          <a:p>
            <a:pPr lvl="1" eaLnBrk="1" hangingPunct="1">
              <a:buFont typeface="Arial" charset="0"/>
              <a:buChar char="•"/>
            </a:pPr>
            <a:r>
              <a:rPr lang="en-US" sz="2406" dirty="0"/>
              <a:t> government priorities </a:t>
            </a:r>
          </a:p>
          <a:p>
            <a:pPr lvl="1" eaLnBrk="1" hangingPunct="1">
              <a:buFont typeface="Arial" charset="0"/>
              <a:buChar char="•"/>
            </a:pPr>
            <a:r>
              <a:rPr lang="en-US" sz="2406" dirty="0"/>
              <a:t> feedback from past trainings</a:t>
            </a:r>
          </a:p>
          <a:p>
            <a:pPr lvl="1" eaLnBrk="1" hangingPunct="1">
              <a:buFont typeface="Arial" charset="0"/>
              <a:buNone/>
            </a:pPr>
            <a:endParaRPr lang="en-US" sz="2406" dirty="0"/>
          </a:p>
          <a:p>
            <a:pPr eaLnBrk="1" hangingPunct="1">
              <a:lnSpc>
                <a:spcPct val="80000"/>
              </a:lnSpc>
              <a:buFont typeface="Wingdings" panose="05000000000000000000" pitchFamily="2" charset="2"/>
              <a:buChar char="q"/>
            </a:pPr>
            <a:r>
              <a:rPr lang="en-US" sz="2406" dirty="0"/>
              <a:t> The process: how training needs are identified?  </a:t>
            </a:r>
          </a:p>
          <a:p>
            <a:pPr lvl="1" eaLnBrk="1" hangingPunct="1">
              <a:lnSpc>
                <a:spcPct val="80000"/>
              </a:lnSpc>
              <a:buFont typeface="Arial" charset="0"/>
              <a:buChar char="•"/>
            </a:pPr>
            <a:r>
              <a:rPr lang="en-US" sz="2406" dirty="0"/>
              <a:t>input from government programs + strategic documents</a:t>
            </a:r>
            <a:endParaRPr lang="en-US" sz="2406" dirty="0">
              <a:solidFill>
                <a:srgbClr val="FF0000"/>
              </a:solidFill>
            </a:endParaRPr>
          </a:p>
          <a:p>
            <a:pPr lvl="1" eaLnBrk="1" hangingPunct="1">
              <a:lnSpc>
                <a:spcPct val="80000"/>
              </a:lnSpc>
              <a:buFont typeface="Arial" charset="0"/>
              <a:buChar char="•"/>
            </a:pPr>
            <a:r>
              <a:rPr lang="en-US" sz="2406" dirty="0"/>
              <a:t>letter, together with forms, sent to ministries, who coordinate information gathering in  their government areas </a:t>
            </a:r>
          </a:p>
          <a:p>
            <a:pPr lvl="1" eaLnBrk="1" hangingPunct="1">
              <a:lnSpc>
                <a:spcPct val="80000"/>
              </a:lnSpc>
              <a:buFont typeface="Arial" charset="0"/>
              <a:buChar char="•"/>
            </a:pPr>
            <a:r>
              <a:rPr lang="en-US" sz="2406" dirty="0"/>
              <a:t>consultation after analyzing the needs</a:t>
            </a:r>
            <a:r>
              <a:rPr lang="et-EE" sz="2406" dirty="0"/>
              <a:t> </a:t>
            </a:r>
            <a:r>
              <a:rPr lang="et-EE" sz="2406" dirty="0" err="1"/>
              <a:t>by</a:t>
            </a:r>
            <a:r>
              <a:rPr lang="et-EE" sz="2406" dirty="0"/>
              <a:t> </a:t>
            </a:r>
            <a:r>
              <a:rPr lang="et-EE" sz="2406" dirty="0" err="1"/>
              <a:t>Ministry</a:t>
            </a:r>
            <a:r>
              <a:rPr lang="et-EE" sz="2406" dirty="0"/>
              <a:t> of </a:t>
            </a:r>
            <a:r>
              <a:rPr lang="et-EE" sz="2406" dirty="0" err="1"/>
              <a:t>Finance</a:t>
            </a:r>
            <a:r>
              <a:rPr lang="et-EE" sz="2406" dirty="0"/>
              <a:t> </a:t>
            </a:r>
            <a:endParaRPr lang="en-US" sz="2406" dirty="0"/>
          </a:p>
          <a:p>
            <a:pPr lvl="1" eaLnBrk="1" hangingPunct="1">
              <a:lnSpc>
                <a:spcPct val="80000"/>
              </a:lnSpc>
              <a:buFont typeface="Arial" charset="0"/>
              <a:buChar char="•"/>
            </a:pPr>
            <a:r>
              <a:rPr lang="en-US" sz="2406" dirty="0"/>
              <a:t>steering group + discussions with secretary generals and training managers network</a:t>
            </a:r>
          </a:p>
          <a:p>
            <a:endParaRPr lang="et-EE" dirty="0"/>
          </a:p>
        </p:txBody>
      </p:sp>
    </p:spTree>
    <p:extLst>
      <p:ext uri="{BB962C8B-B14F-4D97-AF65-F5344CB8AC3E}">
        <p14:creationId xmlns:p14="http://schemas.microsoft.com/office/powerpoint/2010/main" val="1688122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9676"/>
            <a:ext cx="10515600" cy="1325563"/>
          </a:xfrm>
        </p:spPr>
        <p:txBody>
          <a:bodyPr/>
          <a:lstStyle/>
          <a:p>
            <a:r>
              <a:rPr lang="et-EE" dirty="0">
                <a:solidFill>
                  <a:schemeClr val="accent1"/>
                </a:solidFill>
              </a:rPr>
              <a:t>Central training </a:t>
            </a:r>
            <a:r>
              <a:rPr lang="et-EE" dirty="0" err="1">
                <a:solidFill>
                  <a:schemeClr val="accent1"/>
                </a:solidFill>
              </a:rPr>
              <a:t>program</a:t>
            </a:r>
            <a:r>
              <a:rPr lang="et-EE" dirty="0">
                <a:solidFill>
                  <a:schemeClr val="accent1"/>
                </a:solidFill>
              </a:rPr>
              <a:t> (IV)</a:t>
            </a:r>
          </a:p>
        </p:txBody>
      </p:sp>
      <p:sp>
        <p:nvSpPr>
          <p:cNvPr id="3" name="Content Placeholder 2"/>
          <p:cNvSpPr>
            <a:spLocks noGrp="1"/>
          </p:cNvSpPr>
          <p:nvPr>
            <p:ph idx="1"/>
          </p:nvPr>
        </p:nvSpPr>
        <p:spPr>
          <a:xfrm>
            <a:off x="669073" y="1968091"/>
            <a:ext cx="9723864" cy="4524784"/>
          </a:xfrm>
        </p:spPr>
        <p:txBody>
          <a:bodyPr/>
          <a:lstStyle/>
          <a:p>
            <a:pPr marL="0" indent="0">
              <a:buNone/>
            </a:pPr>
            <a:r>
              <a:rPr lang="et-EE" sz="3200" b="1" dirty="0"/>
              <a:t>I</a:t>
            </a:r>
            <a:r>
              <a:rPr lang="en-US" sz="3200" b="1" dirty="0" err="1"/>
              <a:t>mplementation</a:t>
            </a:r>
            <a:r>
              <a:rPr lang="en-US" sz="3200" b="1" dirty="0"/>
              <a:t> and activities </a:t>
            </a:r>
          </a:p>
          <a:p>
            <a:pPr lvl="1" eaLnBrk="1" hangingPunct="1">
              <a:lnSpc>
                <a:spcPct val="80000"/>
              </a:lnSpc>
              <a:buNone/>
              <a:defRPr/>
            </a:pPr>
            <a:endParaRPr lang="en-US" dirty="0"/>
          </a:p>
          <a:p>
            <a:pPr hangingPunct="1">
              <a:lnSpc>
                <a:spcPct val="80000"/>
              </a:lnSpc>
              <a:defRPr/>
            </a:pPr>
            <a:r>
              <a:rPr lang="en-US" sz="2400" dirty="0"/>
              <a:t>Training providers are found through open tender process, coordinated by State Shared Service Center </a:t>
            </a:r>
          </a:p>
          <a:p>
            <a:pPr hangingPunct="1">
              <a:lnSpc>
                <a:spcPct val="80000"/>
              </a:lnSpc>
              <a:defRPr/>
            </a:pPr>
            <a:r>
              <a:rPr lang="en-US" sz="2400" dirty="0"/>
              <a:t>Implementation of the program in cooperation with line ministries (the „owners of problems“) </a:t>
            </a:r>
          </a:p>
          <a:p>
            <a:pPr hangingPunct="1">
              <a:lnSpc>
                <a:spcPct val="80000"/>
              </a:lnSpc>
              <a:defRPr/>
            </a:pPr>
            <a:r>
              <a:rPr lang="en-US" sz="2400" dirty="0"/>
              <a:t>Various methodologies: classroom type (theory, practice) training + individual approaches (mentoring, coaching)</a:t>
            </a:r>
          </a:p>
          <a:p>
            <a:pPr hangingPunct="1">
              <a:lnSpc>
                <a:spcPct val="80000"/>
              </a:lnSpc>
              <a:defRPr/>
            </a:pPr>
            <a:r>
              <a:rPr lang="et-EE" sz="2400" dirty="0" err="1"/>
              <a:t>Duration</a:t>
            </a:r>
            <a:r>
              <a:rPr lang="et-EE" sz="2400" dirty="0"/>
              <a:t>; </a:t>
            </a:r>
            <a:r>
              <a:rPr lang="en-US" sz="2400" dirty="0"/>
              <a:t>1-3 days to 8 months</a:t>
            </a:r>
          </a:p>
          <a:p>
            <a:pPr hangingPunct="1">
              <a:lnSpc>
                <a:spcPct val="80000"/>
              </a:lnSpc>
              <a:buNone/>
              <a:defRPr/>
            </a:pPr>
            <a:endParaRPr lang="en-US" sz="2206" dirty="0"/>
          </a:p>
          <a:p>
            <a:pPr marL="108281" indent="0">
              <a:buNone/>
            </a:pPr>
            <a:endParaRPr lang="et-EE" dirty="0"/>
          </a:p>
        </p:txBody>
      </p:sp>
    </p:spTree>
    <p:extLst>
      <p:ext uri="{BB962C8B-B14F-4D97-AF65-F5344CB8AC3E}">
        <p14:creationId xmlns:p14="http://schemas.microsoft.com/office/powerpoint/2010/main" val="1211298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solidFill>
                  <a:schemeClr val="accent1"/>
                </a:solidFill>
              </a:rPr>
              <a:t>Central training program (V)</a:t>
            </a:r>
          </a:p>
        </p:txBody>
      </p:sp>
      <p:sp>
        <p:nvSpPr>
          <p:cNvPr id="3" name="Content Placeholder 2"/>
          <p:cNvSpPr>
            <a:spLocks noGrp="1"/>
          </p:cNvSpPr>
          <p:nvPr>
            <p:ph idx="1"/>
          </p:nvPr>
        </p:nvSpPr>
        <p:spPr>
          <a:xfrm>
            <a:off x="613317" y="1968091"/>
            <a:ext cx="8989867" cy="4524784"/>
          </a:xfrm>
        </p:spPr>
        <p:txBody>
          <a:bodyPr/>
          <a:lstStyle/>
          <a:p>
            <a:pPr marL="0" indent="0">
              <a:buNone/>
            </a:pPr>
            <a:r>
              <a:rPr lang="et-EE" b="1" dirty="0" err="1"/>
              <a:t>Evaluation</a:t>
            </a:r>
            <a:r>
              <a:rPr lang="et-EE" b="1" dirty="0"/>
              <a:t> </a:t>
            </a:r>
          </a:p>
          <a:p>
            <a:pPr>
              <a:buFont typeface="Wingdings" pitchFamily="2" charset="2"/>
              <a:buChar char="Ø"/>
            </a:pPr>
            <a:endParaRPr lang="et-EE" sz="2206" dirty="0"/>
          </a:p>
          <a:p>
            <a:r>
              <a:rPr lang="en-US" sz="2400" dirty="0"/>
              <a:t>(Central) feedback form (goals, content, applicability, organization)</a:t>
            </a:r>
          </a:p>
          <a:p>
            <a:r>
              <a:rPr lang="en-US" sz="2400" dirty="0"/>
              <a:t>Feedback gathered from participants + trainers</a:t>
            </a:r>
          </a:p>
          <a:p>
            <a:r>
              <a:rPr lang="en-US" sz="2400" dirty="0"/>
              <a:t>Training provider prepares intermediary and summary reports </a:t>
            </a:r>
          </a:p>
          <a:p>
            <a:pPr marL="108281" indent="0">
              <a:buNone/>
            </a:pPr>
            <a:endParaRPr lang="et-EE" dirty="0"/>
          </a:p>
        </p:txBody>
      </p:sp>
    </p:spTree>
    <p:extLst>
      <p:ext uri="{BB962C8B-B14F-4D97-AF65-F5344CB8AC3E}">
        <p14:creationId xmlns:p14="http://schemas.microsoft.com/office/powerpoint/2010/main" val="452012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F08AD855-72DD-41BF-AAFF-45F01191A87E}"/>
              </a:ext>
            </a:extLst>
          </p:cNvPr>
          <p:cNvSpPr>
            <a:spLocks noGrp="1"/>
          </p:cNvSpPr>
          <p:nvPr>
            <p:ph type="title"/>
          </p:nvPr>
        </p:nvSpPr>
        <p:spPr>
          <a:xfrm>
            <a:off x="838200" y="963877"/>
            <a:ext cx="3494362" cy="4930246"/>
          </a:xfrm>
        </p:spPr>
        <p:txBody>
          <a:bodyPr>
            <a:normAutofit/>
          </a:bodyPr>
          <a:lstStyle/>
          <a:p>
            <a:pPr algn="r"/>
            <a:r>
              <a:rPr lang="et-EE" dirty="0">
                <a:solidFill>
                  <a:schemeClr val="accent1"/>
                </a:solidFill>
              </a:rPr>
              <a:t>Agenda</a:t>
            </a:r>
            <a:endParaRPr lang="en-US" dirty="0">
              <a:solidFill>
                <a:schemeClr val="accent1"/>
              </a:solidFill>
            </a:endParaRPr>
          </a:p>
        </p:txBody>
      </p:sp>
      <p:sp>
        <p:nvSpPr>
          <p:cNvPr id="7" name="Content Placeholder 6">
            <a:extLst>
              <a:ext uri="{FF2B5EF4-FFF2-40B4-BE49-F238E27FC236}">
                <a16:creationId xmlns:a16="http://schemas.microsoft.com/office/drawing/2014/main" id="{50741026-CD6C-4E47-99D7-2F3FC65D1D43}"/>
              </a:ext>
            </a:extLst>
          </p:cNvPr>
          <p:cNvSpPr>
            <a:spLocks noGrp="1"/>
          </p:cNvSpPr>
          <p:nvPr>
            <p:ph idx="1"/>
          </p:nvPr>
        </p:nvSpPr>
        <p:spPr>
          <a:xfrm>
            <a:off x="4976031" y="963877"/>
            <a:ext cx="6377769" cy="4930246"/>
          </a:xfrm>
        </p:spPr>
        <p:txBody>
          <a:bodyPr anchor="ctr">
            <a:normAutofit/>
          </a:bodyPr>
          <a:lstStyle/>
          <a:p>
            <a:pPr>
              <a:defRPr/>
            </a:pPr>
            <a:endParaRPr lang="en-US" dirty="0">
              <a:latin typeface="Tahoma" pitchFamily="34" charset="0"/>
              <a:ea typeface="Tahoma" pitchFamily="34" charset="0"/>
              <a:cs typeface="Tahoma" pitchFamily="34" charset="0"/>
            </a:endParaRPr>
          </a:p>
          <a:p>
            <a:pPr>
              <a:defRPr/>
            </a:pPr>
            <a:r>
              <a:rPr lang="et-EE" dirty="0">
                <a:latin typeface="Tahoma" pitchFamily="34" charset="0"/>
                <a:ea typeface="Tahoma" pitchFamily="34" charset="0"/>
                <a:cs typeface="Tahoma" pitchFamily="34" charset="0"/>
              </a:rPr>
              <a:t>A </a:t>
            </a:r>
            <a:r>
              <a:rPr lang="et-EE" dirty="0" err="1">
                <a:latin typeface="Tahoma" pitchFamily="34" charset="0"/>
                <a:ea typeface="Tahoma" pitchFamily="34" charset="0"/>
                <a:cs typeface="Tahoma" pitchFamily="34" charset="0"/>
              </a:rPr>
              <a:t>few</a:t>
            </a:r>
            <a:r>
              <a:rPr lang="et-EE" dirty="0">
                <a:latin typeface="Tahoma" pitchFamily="34" charset="0"/>
                <a:ea typeface="Tahoma" pitchFamily="34" charset="0"/>
                <a:cs typeface="Tahoma" pitchFamily="34" charset="0"/>
              </a:rPr>
              <a:t> </a:t>
            </a:r>
            <a:r>
              <a:rPr lang="et-EE" dirty="0" err="1">
                <a:latin typeface="Tahoma" pitchFamily="34" charset="0"/>
                <a:ea typeface="Tahoma" pitchFamily="34" charset="0"/>
                <a:cs typeface="Tahoma" pitchFamily="34" charset="0"/>
              </a:rPr>
              <a:t>facts</a:t>
            </a:r>
            <a:r>
              <a:rPr lang="et-EE" dirty="0">
                <a:latin typeface="Tahoma" pitchFamily="34" charset="0"/>
                <a:ea typeface="Tahoma" pitchFamily="34" charset="0"/>
                <a:cs typeface="Tahoma" pitchFamily="34" charset="0"/>
              </a:rPr>
              <a:t> </a:t>
            </a:r>
          </a:p>
          <a:p>
            <a:pPr>
              <a:defRPr/>
            </a:pPr>
            <a:r>
              <a:rPr lang="en-US" dirty="0">
                <a:latin typeface="Tahoma" pitchFamily="34" charset="0"/>
                <a:ea typeface="Tahoma" pitchFamily="34" charset="0"/>
                <a:cs typeface="Tahoma" pitchFamily="34" charset="0"/>
              </a:rPr>
              <a:t>The system: organizations and their roles </a:t>
            </a:r>
          </a:p>
          <a:p>
            <a:pPr>
              <a:defRPr/>
            </a:pPr>
            <a:r>
              <a:rPr lang="en-US" dirty="0">
                <a:latin typeface="Tahoma" pitchFamily="34" charset="0"/>
                <a:ea typeface="Tahoma" pitchFamily="34" charset="0"/>
                <a:cs typeface="Tahoma" pitchFamily="34" charset="0"/>
              </a:rPr>
              <a:t>Main features and coordination of Estonian civil service training system</a:t>
            </a:r>
          </a:p>
          <a:p>
            <a:pPr>
              <a:defRPr/>
            </a:pPr>
            <a:r>
              <a:rPr lang="en-US" dirty="0">
                <a:latin typeface="Tahoma" pitchFamily="34" charset="0"/>
                <a:ea typeface="Tahoma" pitchFamily="34" charset="0"/>
                <a:cs typeface="Tahoma" pitchFamily="34" charset="0"/>
              </a:rPr>
              <a:t>Central training program</a:t>
            </a:r>
          </a:p>
        </p:txBody>
      </p:sp>
      <p:sp>
        <p:nvSpPr>
          <p:cNvPr id="4" name="Footer Placeholder 3">
            <a:extLst>
              <a:ext uri="{FF2B5EF4-FFF2-40B4-BE49-F238E27FC236}">
                <a16:creationId xmlns:a16="http://schemas.microsoft.com/office/drawing/2014/main" id="{007C206B-0AF7-4B5E-A24B-B29B747FB52E}"/>
              </a:ext>
            </a:extLst>
          </p:cNvPr>
          <p:cNvSpPr>
            <a:spLocks noGrp="1"/>
          </p:cNvSpPr>
          <p:nvPr>
            <p:ph type="ftr" sz="quarter" idx="11"/>
          </p:nvPr>
        </p:nvSpPr>
        <p:spPr>
          <a:xfrm>
            <a:off x="4976031" y="6033479"/>
            <a:ext cx="5259985" cy="365125"/>
          </a:xfrm>
        </p:spPr>
        <p:txBody>
          <a:bodyPr>
            <a:normAutofit/>
          </a:bodyPr>
          <a:lstStyle/>
          <a:p>
            <a:pPr algn="l"/>
            <a:endParaRPr lang="en-US" sz="1050">
              <a:solidFill>
                <a:schemeClr val="tx1">
                  <a:alpha val="80000"/>
                </a:schemeClr>
              </a:solidFill>
            </a:endParaRPr>
          </a:p>
        </p:txBody>
      </p:sp>
    </p:spTree>
    <p:extLst>
      <p:ext uri="{BB962C8B-B14F-4D97-AF65-F5344CB8AC3E}">
        <p14:creationId xmlns:p14="http://schemas.microsoft.com/office/powerpoint/2010/main" val="2885033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DB50C-5F75-4505-8A80-9A743175E1BE}"/>
              </a:ext>
            </a:extLst>
          </p:cNvPr>
          <p:cNvSpPr>
            <a:spLocks noGrp="1"/>
          </p:cNvSpPr>
          <p:nvPr>
            <p:ph type="title"/>
          </p:nvPr>
        </p:nvSpPr>
        <p:spPr/>
        <p:txBody>
          <a:bodyPr/>
          <a:lstStyle/>
          <a:p>
            <a:r>
              <a:rPr lang="et-EE" dirty="0" err="1">
                <a:solidFill>
                  <a:srgbClr val="0070C0"/>
                </a:solidFill>
              </a:rPr>
              <a:t>Challenges</a:t>
            </a:r>
            <a:r>
              <a:rPr lang="et-EE" dirty="0">
                <a:solidFill>
                  <a:srgbClr val="0070C0"/>
                </a:solidFill>
              </a:rPr>
              <a:t> for </a:t>
            </a:r>
            <a:r>
              <a:rPr lang="et-EE" dirty="0" err="1">
                <a:solidFill>
                  <a:srgbClr val="0070C0"/>
                </a:solidFill>
              </a:rPr>
              <a:t>the</a:t>
            </a:r>
            <a:r>
              <a:rPr lang="et-EE" dirty="0">
                <a:solidFill>
                  <a:srgbClr val="0070C0"/>
                </a:solidFill>
              </a:rPr>
              <a:t> </a:t>
            </a:r>
            <a:r>
              <a:rPr lang="et-EE" dirty="0" err="1">
                <a:solidFill>
                  <a:srgbClr val="0070C0"/>
                </a:solidFill>
              </a:rPr>
              <a:t>whole</a:t>
            </a:r>
            <a:r>
              <a:rPr lang="et-EE" dirty="0">
                <a:solidFill>
                  <a:srgbClr val="0070C0"/>
                </a:solidFill>
              </a:rPr>
              <a:t> Estonian </a:t>
            </a:r>
            <a:r>
              <a:rPr lang="et-EE" dirty="0" err="1">
                <a:solidFill>
                  <a:srgbClr val="0070C0"/>
                </a:solidFill>
              </a:rPr>
              <a:t>civil</a:t>
            </a:r>
            <a:r>
              <a:rPr lang="et-EE" dirty="0">
                <a:solidFill>
                  <a:srgbClr val="0070C0"/>
                </a:solidFill>
              </a:rPr>
              <a:t> </a:t>
            </a:r>
            <a:r>
              <a:rPr lang="et-EE" dirty="0" err="1">
                <a:solidFill>
                  <a:srgbClr val="0070C0"/>
                </a:solidFill>
              </a:rPr>
              <a:t>service</a:t>
            </a:r>
            <a:r>
              <a:rPr lang="et-EE" dirty="0">
                <a:solidFill>
                  <a:srgbClr val="0070C0"/>
                </a:solidFill>
              </a:rPr>
              <a:t> </a:t>
            </a:r>
            <a:endParaRPr lang="en-US" dirty="0">
              <a:solidFill>
                <a:srgbClr val="0070C0"/>
              </a:solidFill>
            </a:endParaRPr>
          </a:p>
        </p:txBody>
      </p:sp>
      <p:sp>
        <p:nvSpPr>
          <p:cNvPr id="3" name="Content Placeholder 2">
            <a:extLst>
              <a:ext uri="{FF2B5EF4-FFF2-40B4-BE49-F238E27FC236}">
                <a16:creationId xmlns:a16="http://schemas.microsoft.com/office/drawing/2014/main" id="{163F4C8B-2D10-4F22-8F40-6A9170BC1416}"/>
              </a:ext>
            </a:extLst>
          </p:cNvPr>
          <p:cNvSpPr>
            <a:spLocks noGrp="1"/>
          </p:cNvSpPr>
          <p:nvPr>
            <p:ph idx="1"/>
          </p:nvPr>
        </p:nvSpPr>
        <p:spPr>
          <a:xfrm>
            <a:off x="535259" y="1825625"/>
            <a:ext cx="10818541" cy="4351338"/>
          </a:xfrm>
        </p:spPr>
        <p:txBody>
          <a:bodyPr>
            <a:normAutofit fontScale="92500" lnSpcReduction="10000"/>
          </a:bodyPr>
          <a:lstStyle/>
          <a:p>
            <a:r>
              <a:rPr lang="en-GB" dirty="0">
                <a:latin typeface="Arial" panose="020B0604020202020204" pitchFamily="34" charset="0"/>
                <a:ea typeface="Tahoma" panose="020B0604030504040204" pitchFamily="34" charset="0"/>
                <a:cs typeface="Arial" panose="020B0604020202020204" pitchFamily="34" charset="0"/>
              </a:rPr>
              <a:t>Reduction of </a:t>
            </a:r>
            <a:r>
              <a:rPr lang="et-EE" dirty="0" err="1">
                <a:latin typeface="Arial" panose="020B0604020202020204" pitchFamily="34" charset="0"/>
                <a:ea typeface="Tahoma" panose="020B0604030504040204" pitchFamily="34" charset="0"/>
                <a:cs typeface="Arial" panose="020B0604020202020204" pitchFamily="34" charset="0"/>
              </a:rPr>
              <a:t>general</a:t>
            </a:r>
            <a:r>
              <a:rPr lang="et-EE" dirty="0">
                <a:latin typeface="Arial" panose="020B0604020202020204" pitchFamily="34" charset="0"/>
                <a:ea typeface="Tahoma" panose="020B0604030504040204" pitchFamily="34" charset="0"/>
                <a:cs typeface="Arial" panose="020B0604020202020204" pitchFamily="34" charset="0"/>
              </a:rPr>
              <a:t> </a:t>
            </a:r>
            <a:r>
              <a:rPr lang="en-GB" dirty="0">
                <a:latin typeface="Arial" panose="020B0604020202020204" pitchFamily="34" charset="0"/>
                <a:ea typeface="Tahoma" panose="020B0604030504040204" pitchFamily="34" charset="0"/>
                <a:cs typeface="Arial" panose="020B0604020202020204" pitchFamily="34" charset="0"/>
              </a:rPr>
              <a:t>government sector </a:t>
            </a:r>
            <a:r>
              <a:rPr lang="et-EE" dirty="0">
                <a:latin typeface="Arial" panose="020B0604020202020204" pitchFamily="34" charset="0"/>
                <a:ea typeface="Tahoma" panose="020B0604030504040204" pitchFamily="34" charset="0"/>
                <a:cs typeface="Arial" panose="020B0604020202020204" pitchFamily="34" charset="0"/>
              </a:rPr>
              <a:t>(</a:t>
            </a:r>
            <a:r>
              <a:rPr lang="en-GB" dirty="0">
                <a:latin typeface="Arial" panose="020B0604020202020204" pitchFamily="34" charset="0"/>
                <a:ea typeface="Tahoma" panose="020B0604030504040204" pitchFamily="34" charset="0"/>
                <a:cs typeface="Arial" panose="020B0604020202020204" pitchFamily="34" charset="0"/>
              </a:rPr>
              <a:t>in accordance </a:t>
            </a:r>
            <a:r>
              <a:rPr lang="et-EE" dirty="0" err="1">
                <a:latin typeface="Arial" panose="020B0604020202020204" pitchFamily="34" charset="0"/>
                <a:ea typeface="Tahoma" panose="020B0604030504040204" pitchFamily="34" charset="0"/>
                <a:cs typeface="Arial" panose="020B0604020202020204" pitchFamily="34" charset="0"/>
              </a:rPr>
              <a:t>with</a:t>
            </a:r>
            <a:r>
              <a:rPr lang="en-GB" dirty="0">
                <a:latin typeface="Arial" panose="020B0604020202020204" pitchFamily="34" charset="0"/>
                <a:ea typeface="Tahoma" panose="020B0604030504040204" pitchFamily="34" charset="0"/>
                <a:cs typeface="Arial" panose="020B0604020202020204" pitchFamily="34" charset="0"/>
              </a:rPr>
              <a:t> the </a:t>
            </a:r>
            <a:r>
              <a:rPr lang="et-EE" dirty="0">
                <a:latin typeface="Arial" panose="020B0604020202020204" pitchFamily="34" charset="0"/>
                <a:ea typeface="Tahoma" panose="020B0604030504040204" pitchFamily="34" charset="0"/>
                <a:cs typeface="Arial" panose="020B0604020202020204" pitchFamily="34" charset="0"/>
              </a:rPr>
              <a:t>d</a:t>
            </a:r>
            <a:r>
              <a:rPr lang="en-GB" dirty="0" err="1">
                <a:latin typeface="Arial" panose="020B0604020202020204" pitchFamily="34" charset="0"/>
                <a:ea typeface="Tahoma" panose="020B0604030504040204" pitchFamily="34" charset="0"/>
                <a:cs typeface="Arial" panose="020B0604020202020204" pitchFamily="34" charset="0"/>
              </a:rPr>
              <a:t>ecrease</a:t>
            </a:r>
            <a:r>
              <a:rPr lang="et-EE" dirty="0">
                <a:latin typeface="Arial" panose="020B0604020202020204" pitchFamily="34" charset="0"/>
                <a:ea typeface="Tahoma" panose="020B0604030504040204" pitchFamily="34" charset="0"/>
                <a:cs typeface="Arial" panose="020B0604020202020204" pitchFamily="34" charset="0"/>
              </a:rPr>
              <a:t> </a:t>
            </a:r>
            <a:r>
              <a:rPr lang="en-GB" dirty="0">
                <a:latin typeface="Arial" panose="020B0604020202020204" pitchFamily="34" charset="0"/>
                <a:ea typeface="Tahoma" panose="020B0604030504040204" pitchFamily="34" charset="0"/>
                <a:cs typeface="Arial" panose="020B0604020202020204" pitchFamily="34" charset="0"/>
              </a:rPr>
              <a:t>of labour force</a:t>
            </a:r>
            <a:r>
              <a:rPr lang="et-EE" dirty="0">
                <a:latin typeface="Arial" panose="020B0604020202020204" pitchFamily="34" charset="0"/>
                <a:ea typeface="Tahoma" panose="020B0604030504040204" pitchFamily="34" charset="0"/>
                <a:cs typeface="Arial" panose="020B0604020202020204" pitchFamily="34" charset="0"/>
              </a:rPr>
              <a:t>; </a:t>
            </a:r>
            <a:r>
              <a:rPr lang="et-EE" dirty="0" err="1">
                <a:latin typeface="Arial" panose="020B0604020202020204" pitchFamily="34" charset="0"/>
                <a:ea typeface="Tahoma" panose="020B0604030504040204" pitchFamily="34" charset="0"/>
                <a:cs typeface="Arial" panose="020B0604020202020204" pitchFamily="34" charset="0"/>
              </a:rPr>
              <a:t>or</a:t>
            </a:r>
            <a:r>
              <a:rPr lang="et-EE" dirty="0">
                <a:latin typeface="Arial" panose="020B0604020202020204" pitchFamily="34" charset="0"/>
                <a:ea typeface="Tahoma" panose="020B0604030504040204" pitchFamily="34" charset="0"/>
                <a:cs typeface="Arial" panose="020B0604020202020204" pitchFamily="34" charset="0"/>
              </a:rPr>
              <a:t> </a:t>
            </a:r>
            <a:r>
              <a:rPr lang="et-EE" dirty="0" err="1">
                <a:latin typeface="Arial" panose="020B0604020202020204" pitchFamily="34" charset="0"/>
                <a:ea typeface="Tahoma" panose="020B0604030504040204" pitchFamily="34" charset="0"/>
                <a:cs typeface="Arial" panose="020B0604020202020204" pitchFamily="34" charset="0"/>
              </a:rPr>
              <a:t>even</a:t>
            </a:r>
            <a:r>
              <a:rPr lang="et-EE" dirty="0">
                <a:latin typeface="Arial" panose="020B0604020202020204" pitchFamily="34" charset="0"/>
                <a:ea typeface="Tahoma" panose="020B0604030504040204" pitchFamily="34" charset="0"/>
                <a:cs typeface="Arial" panose="020B0604020202020204" pitchFamily="34" charset="0"/>
              </a:rPr>
              <a:t> </a:t>
            </a:r>
            <a:r>
              <a:rPr lang="et-EE" dirty="0" err="1">
                <a:latin typeface="Arial" panose="020B0604020202020204" pitchFamily="34" charset="0"/>
                <a:ea typeface="Tahoma" panose="020B0604030504040204" pitchFamily="34" charset="0"/>
                <a:cs typeface="Arial" panose="020B0604020202020204" pitchFamily="34" charset="0"/>
              </a:rPr>
              <a:t>more</a:t>
            </a:r>
            <a:r>
              <a:rPr lang="et-EE" dirty="0">
                <a:latin typeface="Arial" panose="020B0604020202020204" pitchFamily="34" charset="0"/>
                <a:ea typeface="Tahoma" panose="020B0604030504040204" pitchFamily="34" charset="0"/>
                <a:cs typeface="Arial" panose="020B0604020202020204" pitchFamily="34" charset="0"/>
              </a:rPr>
              <a:t> …)</a:t>
            </a:r>
            <a:r>
              <a:rPr lang="en-GB" dirty="0">
                <a:latin typeface="Arial" panose="020B0604020202020204" pitchFamily="34" charset="0"/>
                <a:ea typeface="Tahoma" panose="020B0604030504040204" pitchFamily="34" charset="0"/>
                <a:cs typeface="Arial" panose="020B0604020202020204" pitchFamily="34" charset="0"/>
              </a:rPr>
              <a:t> </a:t>
            </a:r>
            <a:endParaRPr lang="et-EE" dirty="0">
              <a:latin typeface="Arial" panose="020B0604020202020204" pitchFamily="34" charset="0"/>
              <a:ea typeface="Tahoma" panose="020B0604030504040204" pitchFamily="34" charset="0"/>
              <a:cs typeface="Arial" panose="020B0604020202020204" pitchFamily="34" charset="0"/>
            </a:endParaRPr>
          </a:p>
          <a:p>
            <a:endParaRPr lang="en-GB" dirty="0">
              <a:latin typeface="Arial" panose="020B0604020202020204" pitchFamily="34" charset="0"/>
              <a:ea typeface="Tahoma" panose="020B0604030504040204" pitchFamily="34" charset="0"/>
              <a:cs typeface="Arial" panose="020B0604020202020204" pitchFamily="34" charset="0"/>
            </a:endParaRPr>
          </a:p>
          <a:p>
            <a:r>
              <a:rPr lang="en-GB" dirty="0">
                <a:latin typeface="Arial" panose="020B0604020202020204" pitchFamily="34" charset="0"/>
                <a:ea typeface="Tahoma" panose="020B0604030504040204" pitchFamily="34" charset="0"/>
                <a:cs typeface="Arial" panose="020B0604020202020204" pitchFamily="34" charset="0"/>
              </a:rPr>
              <a:t>Elaboration of long-term personnel plans integrated with the</a:t>
            </a:r>
            <a:r>
              <a:rPr lang="et-EE" dirty="0">
                <a:latin typeface="Arial" panose="020B0604020202020204" pitchFamily="34" charset="0"/>
                <a:ea typeface="Tahoma" panose="020B0604030504040204" pitchFamily="34" charset="0"/>
                <a:cs typeface="Arial" panose="020B0604020202020204" pitchFamily="34" charset="0"/>
              </a:rPr>
              <a:t> </a:t>
            </a:r>
            <a:r>
              <a:rPr lang="en-GB" dirty="0">
                <a:latin typeface="Arial" panose="020B0604020202020204" pitchFamily="34" charset="0"/>
                <a:ea typeface="Tahoma" panose="020B0604030504040204" pitchFamily="34" charset="0"/>
                <a:cs typeface="Arial" panose="020B0604020202020204" pitchFamily="34" charset="0"/>
              </a:rPr>
              <a:t>framework of strategic</a:t>
            </a:r>
            <a:r>
              <a:rPr lang="et-EE" dirty="0">
                <a:latin typeface="Arial" panose="020B0604020202020204" pitchFamily="34" charset="0"/>
                <a:ea typeface="Tahoma" panose="020B0604030504040204" pitchFamily="34" charset="0"/>
                <a:cs typeface="Arial" panose="020B0604020202020204" pitchFamily="34" charset="0"/>
              </a:rPr>
              <a:t> </a:t>
            </a:r>
            <a:r>
              <a:rPr lang="en-GB" dirty="0">
                <a:latin typeface="Arial" panose="020B0604020202020204" pitchFamily="34" charset="0"/>
                <a:ea typeface="Tahoma" panose="020B0604030504040204" pitchFamily="34" charset="0"/>
                <a:cs typeface="Arial" panose="020B0604020202020204" pitchFamily="34" charset="0"/>
              </a:rPr>
              <a:t>development plans and budgeting process</a:t>
            </a:r>
          </a:p>
          <a:p>
            <a:endParaRPr lang="en-GB" dirty="0">
              <a:latin typeface="Arial" panose="020B0604020202020204" pitchFamily="34" charset="0"/>
              <a:ea typeface="Tahoma" panose="020B0604030504040204" pitchFamily="34" charset="0"/>
              <a:cs typeface="Arial" panose="020B0604020202020204" pitchFamily="34" charset="0"/>
            </a:endParaRPr>
          </a:p>
          <a:p>
            <a:r>
              <a:rPr lang="en-GB" b="1" dirty="0">
                <a:latin typeface="Arial" panose="020B0604020202020204" pitchFamily="34" charset="0"/>
                <a:ea typeface="Tahoma" panose="020B0604030504040204" pitchFamily="34" charset="0"/>
                <a:cs typeface="Arial" panose="020B0604020202020204" pitchFamily="34" charset="0"/>
              </a:rPr>
              <a:t>Maintaining competitiveness of public sector salaries, while avoiding too fast increase</a:t>
            </a:r>
            <a:endParaRPr lang="et-EE" b="1" dirty="0">
              <a:latin typeface="Arial" panose="020B0604020202020204" pitchFamily="34" charset="0"/>
              <a:ea typeface="Tahoma" panose="020B0604030504040204" pitchFamily="34" charset="0"/>
              <a:cs typeface="Arial" panose="020B0604020202020204" pitchFamily="34" charset="0"/>
            </a:endParaRPr>
          </a:p>
          <a:p>
            <a:endParaRPr lang="et-EE" b="1" dirty="0">
              <a:latin typeface="Arial" panose="020B0604020202020204" pitchFamily="34" charset="0"/>
              <a:ea typeface="Tahoma" panose="020B0604030504040204" pitchFamily="34" charset="0"/>
              <a:cs typeface="Arial" panose="020B0604020202020204" pitchFamily="34" charset="0"/>
            </a:endParaRPr>
          </a:p>
          <a:p>
            <a:r>
              <a:rPr lang="et-EE" b="1" dirty="0" err="1">
                <a:latin typeface="Arial" panose="020B0604020202020204" pitchFamily="34" charset="0"/>
                <a:ea typeface="Tahoma" panose="020B0604030504040204" pitchFamily="34" charset="0"/>
                <a:cs typeface="Arial" panose="020B0604020202020204" pitchFamily="34" charset="0"/>
              </a:rPr>
              <a:t>How</a:t>
            </a:r>
            <a:r>
              <a:rPr lang="et-EE" b="1" dirty="0">
                <a:latin typeface="Arial" panose="020B0604020202020204" pitchFamily="34" charset="0"/>
                <a:ea typeface="Tahoma" panose="020B0604030504040204" pitchFamily="34" charset="0"/>
                <a:cs typeface="Arial" panose="020B0604020202020204" pitchFamily="34" charset="0"/>
              </a:rPr>
              <a:t> </a:t>
            </a:r>
            <a:r>
              <a:rPr lang="et-EE" b="1" dirty="0" err="1">
                <a:latin typeface="Arial" panose="020B0604020202020204" pitchFamily="34" charset="0"/>
                <a:ea typeface="Tahoma" panose="020B0604030504040204" pitchFamily="34" charset="0"/>
                <a:cs typeface="Arial" panose="020B0604020202020204" pitchFamily="34" charset="0"/>
              </a:rPr>
              <a:t>to</a:t>
            </a:r>
            <a:r>
              <a:rPr lang="et-EE" b="1" dirty="0">
                <a:latin typeface="Arial" panose="020B0604020202020204" pitchFamily="34" charset="0"/>
                <a:ea typeface="Tahoma" panose="020B0604030504040204" pitchFamily="34" charset="0"/>
                <a:cs typeface="Arial" panose="020B0604020202020204" pitchFamily="34" charset="0"/>
              </a:rPr>
              <a:t> </a:t>
            </a:r>
            <a:r>
              <a:rPr lang="et-EE" b="1" dirty="0" err="1">
                <a:latin typeface="Arial" panose="020B0604020202020204" pitchFamily="34" charset="0"/>
                <a:ea typeface="Tahoma" panose="020B0604030504040204" pitchFamily="34" charset="0"/>
                <a:cs typeface="Arial" panose="020B0604020202020204" pitchFamily="34" charset="0"/>
              </a:rPr>
              <a:t>attract</a:t>
            </a:r>
            <a:r>
              <a:rPr lang="et-EE" b="1" dirty="0">
                <a:latin typeface="Arial" panose="020B0604020202020204" pitchFamily="34" charset="0"/>
                <a:ea typeface="Tahoma" panose="020B0604030504040204" pitchFamily="34" charset="0"/>
                <a:cs typeface="Arial" panose="020B0604020202020204" pitchFamily="34" charset="0"/>
              </a:rPr>
              <a:t> </a:t>
            </a:r>
            <a:r>
              <a:rPr lang="et-EE" b="1" dirty="0" err="1">
                <a:latin typeface="Arial" panose="020B0604020202020204" pitchFamily="34" charset="0"/>
                <a:ea typeface="Tahoma" panose="020B0604030504040204" pitchFamily="34" charset="0"/>
                <a:cs typeface="Arial" panose="020B0604020202020204" pitchFamily="34" charset="0"/>
              </a:rPr>
              <a:t>good</a:t>
            </a:r>
            <a:r>
              <a:rPr lang="et-EE" b="1" dirty="0">
                <a:latin typeface="Arial" panose="020B0604020202020204" pitchFamily="34" charset="0"/>
                <a:ea typeface="Tahoma" panose="020B0604030504040204" pitchFamily="34" charset="0"/>
                <a:cs typeface="Arial" panose="020B0604020202020204" pitchFamily="34" charset="0"/>
              </a:rPr>
              <a:t> </a:t>
            </a:r>
            <a:r>
              <a:rPr lang="et-EE" b="1" dirty="0" err="1">
                <a:latin typeface="Arial" panose="020B0604020202020204" pitchFamily="34" charset="0"/>
                <a:ea typeface="Tahoma" panose="020B0604030504040204" pitchFamily="34" charset="0"/>
                <a:cs typeface="Arial" panose="020B0604020202020204" pitchFamily="34" charset="0"/>
              </a:rPr>
              <a:t>managers</a:t>
            </a:r>
            <a:r>
              <a:rPr lang="et-EE" b="1" dirty="0">
                <a:latin typeface="Arial" panose="020B0604020202020204" pitchFamily="34" charset="0"/>
                <a:ea typeface="Tahoma" panose="020B0604030504040204" pitchFamily="34" charset="0"/>
                <a:cs typeface="Arial" panose="020B0604020202020204" pitchFamily="34" charset="0"/>
              </a:rPr>
              <a:t> and keep </a:t>
            </a:r>
            <a:r>
              <a:rPr lang="et-EE" b="1" dirty="0" err="1">
                <a:latin typeface="Arial" panose="020B0604020202020204" pitchFamily="34" charset="0"/>
                <a:ea typeface="Tahoma" panose="020B0604030504040204" pitchFamily="34" charset="0"/>
                <a:cs typeface="Arial" panose="020B0604020202020204" pitchFamily="34" charset="0"/>
              </a:rPr>
              <a:t>them</a:t>
            </a:r>
            <a:r>
              <a:rPr lang="et-EE" b="1" dirty="0">
                <a:latin typeface="Arial" panose="020B0604020202020204" pitchFamily="34" charset="0"/>
                <a:ea typeface="Tahoma" panose="020B0604030504040204" pitchFamily="34" charset="0"/>
                <a:cs typeface="Arial" panose="020B0604020202020204" pitchFamily="34" charset="0"/>
              </a:rPr>
              <a:t> in </a:t>
            </a:r>
            <a:r>
              <a:rPr lang="et-EE" b="1" dirty="0" err="1">
                <a:latin typeface="Arial" panose="020B0604020202020204" pitchFamily="34" charset="0"/>
                <a:ea typeface="Tahoma" panose="020B0604030504040204" pitchFamily="34" charset="0"/>
                <a:cs typeface="Arial" panose="020B0604020202020204" pitchFamily="34" charset="0"/>
              </a:rPr>
              <a:t>public</a:t>
            </a:r>
            <a:r>
              <a:rPr lang="et-EE" b="1" dirty="0">
                <a:latin typeface="Arial" panose="020B0604020202020204" pitchFamily="34" charset="0"/>
                <a:ea typeface="Tahoma" panose="020B0604030504040204" pitchFamily="34" charset="0"/>
                <a:cs typeface="Arial" panose="020B0604020202020204" pitchFamily="34" charset="0"/>
              </a:rPr>
              <a:t> </a:t>
            </a:r>
            <a:r>
              <a:rPr lang="et-EE" b="1" dirty="0" err="1">
                <a:latin typeface="Arial" panose="020B0604020202020204" pitchFamily="34" charset="0"/>
                <a:ea typeface="Tahoma" panose="020B0604030504040204" pitchFamily="34" charset="0"/>
                <a:cs typeface="Arial" panose="020B0604020202020204" pitchFamily="34" charset="0"/>
              </a:rPr>
              <a:t>service</a:t>
            </a:r>
            <a:r>
              <a:rPr lang="et-EE" b="1" dirty="0">
                <a:latin typeface="Arial" panose="020B0604020202020204" pitchFamily="34" charset="0"/>
                <a:ea typeface="Tahoma" panose="020B0604030504040204" pitchFamily="34" charset="0"/>
                <a:cs typeface="Arial" panose="020B0604020202020204" pitchFamily="34" charset="0"/>
              </a:rPr>
              <a:t>?</a:t>
            </a:r>
            <a:endParaRPr lang="en-GB" b="1" dirty="0">
              <a:latin typeface="Arial" panose="020B0604020202020204" pitchFamily="34" charset="0"/>
              <a:ea typeface="Tahoma" panose="020B0604030504040204" pitchFamily="34" charset="0"/>
              <a:cs typeface="Arial" panose="020B0604020202020204" pitchFamily="34" charset="0"/>
            </a:endParaRPr>
          </a:p>
          <a:p>
            <a:endParaRPr lang="en-US" dirty="0"/>
          </a:p>
        </p:txBody>
      </p:sp>
      <p:sp>
        <p:nvSpPr>
          <p:cNvPr id="4" name="Footer Placeholder 3">
            <a:extLst>
              <a:ext uri="{FF2B5EF4-FFF2-40B4-BE49-F238E27FC236}">
                <a16:creationId xmlns:a16="http://schemas.microsoft.com/office/drawing/2014/main" id="{B43E21B5-BC1C-42AC-ABB0-27BCBE17A658}"/>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2FB130DE-94A4-4AF4-BC82-B5FF2FB59390}"/>
              </a:ext>
            </a:extLst>
          </p:cNvPr>
          <p:cNvSpPr>
            <a:spLocks noGrp="1"/>
          </p:cNvSpPr>
          <p:nvPr>
            <p:ph type="sldNum" sz="quarter" idx="12"/>
          </p:nvPr>
        </p:nvSpPr>
        <p:spPr/>
        <p:txBody>
          <a:bodyPr/>
          <a:lstStyle/>
          <a:p>
            <a:fld id="{1C3B8005-8050-4766-AF9C-7A52F3A18077}" type="slidenum">
              <a:rPr lang="et-EE" smtClean="0"/>
              <a:t>20</a:t>
            </a:fld>
            <a:endParaRPr lang="et-EE"/>
          </a:p>
        </p:txBody>
      </p:sp>
    </p:spTree>
    <p:extLst>
      <p:ext uri="{BB962C8B-B14F-4D97-AF65-F5344CB8AC3E}">
        <p14:creationId xmlns:p14="http://schemas.microsoft.com/office/powerpoint/2010/main" val="3706046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a:xfrm>
            <a:off x="914401" y="445769"/>
            <a:ext cx="10439401" cy="1226914"/>
          </a:xfrm>
        </p:spPr>
        <p:txBody>
          <a:bodyPr>
            <a:normAutofit/>
          </a:bodyPr>
          <a:lstStyle/>
          <a:p>
            <a:r>
              <a:rPr lang="en-GB" altLang="et-EE" b="0" dirty="0">
                <a:solidFill>
                  <a:schemeClr val="accent1"/>
                </a:solidFill>
                <a:latin typeface="+mj-lt"/>
              </a:rPr>
              <a:t>Challenges</a:t>
            </a:r>
            <a:r>
              <a:rPr lang="et-EE" altLang="et-EE" b="0" dirty="0">
                <a:solidFill>
                  <a:schemeClr val="accent1"/>
                </a:solidFill>
                <a:latin typeface="+mj-lt"/>
              </a:rPr>
              <a:t> for </a:t>
            </a:r>
            <a:r>
              <a:rPr lang="et-EE" altLang="et-EE" b="0" dirty="0" err="1">
                <a:solidFill>
                  <a:schemeClr val="accent1"/>
                </a:solidFill>
                <a:latin typeface="+mj-lt"/>
              </a:rPr>
              <a:t>Ministry</a:t>
            </a:r>
            <a:r>
              <a:rPr lang="et-EE" altLang="et-EE" b="0" dirty="0">
                <a:solidFill>
                  <a:schemeClr val="accent1"/>
                </a:solidFill>
                <a:latin typeface="+mj-lt"/>
              </a:rPr>
              <a:t> of </a:t>
            </a:r>
            <a:r>
              <a:rPr lang="et-EE" altLang="et-EE" b="0" dirty="0" err="1">
                <a:solidFill>
                  <a:schemeClr val="accent1"/>
                </a:solidFill>
                <a:latin typeface="+mj-lt"/>
              </a:rPr>
              <a:t>Finance</a:t>
            </a:r>
            <a:r>
              <a:rPr lang="et-EE" altLang="et-EE" b="0" dirty="0">
                <a:solidFill>
                  <a:schemeClr val="accent1"/>
                </a:solidFill>
                <a:latin typeface="+mj-lt"/>
              </a:rPr>
              <a:t> </a:t>
            </a:r>
            <a:r>
              <a:rPr lang="et-EE" altLang="et-EE" b="0" dirty="0" err="1">
                <a:solidFill>
                  <a:schemeClr val="accent1"/>
                </a:solidFill>
                <a:latin typeface="+mj-lt"/>
              </a:rPr>
              <a:t>as</a:t>
            </a:r>
            <a:r>
              <a:rPr lang="et-EE" altLang="et-EE" b="0" dirty="0">
                <a:solidFill>
                  <a:schemeClr val="accent1"/>
                </a:solidFill>
                <a:latin typeface="+mj-lt"/>
              </a:rPr>
              <a:t> a </a:t>
            </a:r>
            <a:r>
              <a:rPr lang="et-EE" altLang="et-EE" b="0" dirty="0" err="1">
                <a:solidFill>
                  <a:schemeClr val="accent1"/>
                </a:solidFill>
                <a:latin typeface="+mj-lt"/>
              </a:rPr>
              <a:t>central</a:t>
            </a:r>
            <a:r>
              <a:rPr lang="et-EE" altLang="et-EE" b="0" dirty="0">
                <a:solidFill>
                  <a:schemeClr val="accent1"/>
                </a:solidFill>
                <a:latin typeface="+mj-lt"/>
              </a:rPr>
              <a:t> </a:t>
            </a:r>
            <a:r>
              <a:rPr lang="et-EE" altLang="et-EE" b="0" dirty="0" err="1">
                <a:solidFill>
                  <a:schemeClr val="accent1"/>
                </a:solidFill>
                <a:latin typeface="+mj-lt"/>
              </a:rPr>
              <a:t>coordinator</a:t>
            </a:r>
            <a:endParaRPr lang="en-GB" altLang="et-EE" b="0" dirty="0">
              <a:solidFill>
                <a:schemeClr val="accent1"/>
              </a:solidFill>
              <a:latin typeface="+mj-lt"/>
            </a:endParaRPr>
          </a:p>
        </p:txBody>
      </p:sp>
      <p:sp>
        <p:nvSpPr>
          <p:cNvPr id="31747" name="Content Placeholder 2"/>
          <p:cNvSpPr>
            <a:spLocks noGrp="1"/>
          </p:cNvSpPr>
          <p:nvPr>
            <p:ph idx="1"/>
          </p:nvPr>
        </p:nvSpPr>
        <p:spPr>
          <a:xfrm>
            <a:off x="914401" y="2297150"/>
            <a:ext cx="10049108" cy="3686873"/>
          </a:xfrm>
        </p:spPr>
        <p:txBody>
          <a:bodyPr>
            <a:normAutofit/>
          </a:bodyPr>
          <a:lstStyle/>
          <a:p>
            <a:r>
              <a:rPr lang="en-US" altLang="et-EE" sz="2807" dirty="0">
                <a:latin typeface="+mn-lt"/>
              </a:rPr>
              <a:t>The activities rely mostly on ESF funding</a:t>
            </a:r>
          </a:p>
          <a:p>
            <a:r>
              <a:rPr lang="en-US" altLang="et-EE" sz="2807" dirty="0">
                <a:latin typeface="+mn-lt"/>
              </a:rPr>
              <a:t>Ministry of Finance has limited human resources</a:t>
            </a:r>
          </a:p>
          <a:p>
            <a:r>
              <a:rPr lang="en-US" altLang="et-EE" sz="2807" dirty="0">
                <a:latin typeface="+mn-lt"/>
              </a:rPr>
              <a:t>Cooperation between organizations</a:t>
            </a:r>
          </a:p>
          <a:p>
            <a:r>
              <a:rPr lang="en-US" altLang="et-EE" sz="2807" dirty="0">
                <a:latin typeface="+mn-lt"/>
              </a:rPr>
              <a:t>Programs are relatively time consuming for the participants</a:t>
            </a:r>
          </a:p>
          <a:p>
            <a:endParaRPr lang="et-EE" altLang="et-EE" sz="2807" dirty="0"/>
          </a:p>
        </p:txBody>
      </p:sp>
    </p:spTree>
    <p:extLst>
      <p:ext uri="{BB962C8B-B14F-4D97-AF65-F5344CB8AC3E}">
        <p14:creationId xmlns:p14="http://schemas.microsoft.com/office/powerpoint/2010/main" val="2364608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F219920-C073-4D55-B034-00008E4DB893}"/>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n-US" sz="5400" kern="1200" dirty="0">
                <a:solidFill>
                  <a:schemeClr val="tx1">
                    <a:lumMod val="85000"/>
                    <a:lumOff val="15000"/>
                  </a:schemeClr>
                </a:solidFill>
                <a:latin typeface="+mj-lt"/>
                <a:ea typeface="+mj-ea"/>
                <a:cs typeface="+mj-cs"/>
              </a:rPr>
              <a:t>Coffee break </a:t>
            </a:r>
          </a:p>
        </p:txBody>
      </p:sp>
      <p:sp>
        <p:nvSpPr>
          <p:cNvPr id="3" name="Text Placeholder 2">
            <a:extLst>
              <a:ext uri="{FF2B5EF4-FFF2-40B4-BE49-F238E27FC236}">
                <a16:creationId xmlns:a16="http://schemas.microsoft.com/office/drawing/2014/main" id="{10C91654-9F3C-4DB8-9141-C0C124A08405}"/>
              </a:ext>
            </a:extLst>
          </p:cNvPr>
          <p:cNvSpPr>
            <a:spLocks noGrp="1"/>
          </p:cNvSpPr>
          <p:nvPr>
            <p:ph type="body" idx="1"/>
          </p:nvPr>
        </p:nvSpPr>
        <p:spPr>
          <a:xfrm>
            <a:off x="1023257" y="965198"/>
            <a:ext cx="2707937" cy="4927602"/>
          </a:xfrm>
        </p:spPr>
        <p:txBody>
          <a:bodyPr vert="horz" lIns="91440" tIns="45720" rIns="91440" bIns="45720" rtlCol="0" anchor="ctr">
            <a:normAutofit/>
          </a:bodyPr>
          <a:lstStyle/>
          <a:p>
            <a:pPr algn="r"/>
            <a:r>
              <a:rPr lang="et-EE" sz="3600" kern="1200" dirty="0" err="1">
                <a:solidFill>
                  <a:schemeClr val="accent1"/>
                </a:solidFill>
                <a:latin typeface="+mn-lt"/>
                <a:ea typeface="+mn-ea"/>
                <a:cs typeface="+mn-cs"/>
              </a:rPr>
              <a:t>Thanks</a:t>
            </a:r>
            <a:r>
              <a:rPr lang="et-EE" sz="3600" kern="1200" dirty="0">
                <a:solidFill>
                  <a:schemeClr val="accent1"/>
                </a:solidFill>
                <a:latin typeface="+mn-lt"/>
                <a:ea typeface="+mn-ea"/>
                <a:cs typeface="+mn-cs"/>
              </a:rPr>
              <a:t>!</a:t>
            </a:r>
            <a:endParaRPr lang="et-EE" sz="3600" dirty="0">
              <a:solidFill>
                <a:schemeClr val="accent1"/>
              </a:solidFill>
              <a:cs typeface="Calibri"/>
            </a:endParaRPr>
          </a:p>
        </p:txBody>
      </p:sp>
      <p:sp>
        <p:nvSpPr>
          <p:cNvPr id="4" name="Footer Placeholder 3">
            <a:extLst>
              <a:ext uri="{FF2B5EF4-FFF2-40B4-BE49-F238E27FC236}">
                <a16:creationId xmlns:a16="http://schemas.microsoft.com/office/drawing/2014/main" id="{D3074C6B-9C34-4CA9-BB34-DA8E92BA1E8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
        <p:nvSpPr>
          <p:cNvPr id="5" name="Slide Number Placeholder 4">
            <a:extLst>
              <a:ext uri="{FF2B5EF4-FFF2-40B4-BE49-F238E27FC236}">
                <a16:creationId xmlns:a16="http://schemas.microsoft.com/office/drawing/2014/main" id="{4BF82F31-345E-470C-B3D5-7BFE75B33A91}"/>
              </a:ext>
            </a:extLst>
          </p:cNvPr>
          <p:cNvSpPr>
            <a:spLocks noGrp="1"/>
          </p:cNvSpPr>
          <p:nvPr>
            <p:ph type="sldNum" sz="quarter" idx="12"/>
          </p:nvPr>
        </p:nvSpPr>
        <p:spPr>
          <a:xfrm>
            <a:off x="10225314" y="6553690"/>
            <a:ext cx="1128486" cy="274320"/>
          </a:xfrm>
        </p:spPr>
        <p:txBody>
          <a:bodyPr vert="horz" lIns="91440" tIns="45720" rIns="91440" bIns="45720" rtlCol="0" anchor="ctr">
            <a:normAutofit/>
          </a:bodyPr>
          <a:lstStyle/>
          <a:p>
            <a:pPr>
              <a:spcAft>
                <a:spcPts val="600"/>
              </a:spcAft>
            </a:pPr>
            <a:fld id="{1C3B8005-8050-4766-AF9C-7A52F3A18077}" type="slidenum">
              <a:rPr lang="en-US" sz="1050"/>
              <a:pPr>
                <a:spcAft>
                  <a:spcPts val="600"/>
                </a:spcAft>
              </a:pPr>
              <a:t>22</a:t>
            </a:fld>
            <a:endParaRPr lang="en-US" sz="1050"/>
          </a:p>
        </p:txBody>
      </p:sp>
    </p:spTree>
    <p:extLst>
      <p:ext uri="{BB962C8B-B14F-4D97-AF65-F5344CB8AC3E}">
        <p14:creationId xmlns:p14="http://schemas.microsoft.com/office/powerpoint/2010/main" val="1447799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type="pic" idx="1"/>
            <p:extLst/>
          </p:nvPr>
        </p:nvGraphicFramePr>
        <p:xfrm>
          <a:off x="911225" y="1237129"/>
          <a:ext cx="10444163" cy="4796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218" name="Title 1"/>
          <p:cNvSpPr>
            <a:spLocks noGrp="1"/>
          </p:cNvSpPr>
          <p:nvPr>
            <p:ph type="title" idx="4294967295"/>
          </p:nvPr>
        </p:nvSpPr>
        <p:spPr>
          <a:xfrm>
            <a:off x="578332" y="574347"/>
            <a:ext cx="9457765" cy="1325563"/>
          </a:xfrm>
          <a:prstGeom prst="rect">
            <a:avLst/>
          </a:prstGeom>
        </p:spPr>
        <p:txBody>
          <a:bodyPr>
            <a:normAutofit fontScale="90000"/>
          </a:bodyPr>
          <a:lstStyle/>
          <a:p>
            <a:r>
              <a:rPr lang="et-EE" altLang="et-EE" sz="3100" b="1" dirty="0" err="1"/>
              <a:t>Development</a:t>
            </a:r>
            <a:r>
              <a:rPr lang="et-EE" altLang="et-EE" sz="3100" b="1" dirty="0"/>
              <a:t> </a:t>
            </a:r>
            <a:r>
              <a:rPr lang="et-EE" altLang="et-EE" sz="3100" b="1" dirty="0" err="1"/>
              <a:t>activities</a:t>
            </a:r>
            <a:r>
              <a:rPr lang="et-EE" altLang="et-EE" sz="3100" b="1" dirty="0"/>
              <a:t> </a:t>
            </a:r>
            <a:r>
              <a:rPr lang="et-EE" altLang="et-EE" sz="3100" b="1" dirty="0" err="1"/>
              <a:t>for</a:t>
            </a:r>
            <a:r>
              <a:rPr lang="et-EE" altLang="et-EE" sz="3100" b="1" dirty="0"/>
              <a:t> </a:t>
            </a:r>
            <a:r>
              <a:rPr lang="et-EE" altLang="et-EE" sz="3100" b="1" dirty="0" err="1"/>
              <a:t>mid-level</a:t>
            </a:r>
            <a:r>
              <a:rPr lang="et-EE" altLang="et-EE" sz="3100" b="1" dirty="0"/>
              <a:t> </a:t>
            </a:r>
            <a:r>
              <a:rPr lang="et-EE" altLang="et-EE" sz="3100" b="1" dirty="0" err="1"/>
              <a:t>managers</a:t>
            </a:r>
            <a:r>
              <a:rPr lang="et-EE" altLang="et-EE" sz="3100" b="1" dirty="0"/>
              <a:t> and </a:t>
            </a:r>
            <a:r>
              <a:rPr lang="et-EE" altLang="et-EE" sz="3100" b="1" dirty="0" err="1"/>
              <a:t>the</a:t>
            </a:r>
            <a:r>
              <a:rPr lang="et-EE" altLang="et-EE" sz="3100" b="1" dirty="0"/>
              <a:t> number of </a:t>
            </a:r>
            <a:r>
              <a:rPr lang="et-EE" altLang="et-EE" sz="3100" b="1" dirty="0" err="1"/>
              <a:t>participants</a:t>
            </a:r>
            <a:br>
              <a:rPr lang="et-EE" altLang="et-EE" sz="3100" b="1" dirty="0"/>
            </a:br>
            <a:br>
              <a:rPr lang="et-EE" altLang="et-EE" sz="3208" b="1" dirty="0"/>
            </a:br>
            <a:endParaRPr lang="et-EE" altLang="et-EE" sz="3208" b="1" dirty="0"/>
          </a:p>
        </p:txBody>
      </p:sp>
    </p:spTree>
    <p:extLst>
      <p:ext uri="{BB962C8B-B14F-4D97-AF65-F5344CB8AC3E}">
        <p14:creationId xmlns:p14="http://schemas.microsoft.com/office/powerpoint/2010/main" val="3631509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957" y="367553"/>
            <a:ext cx="10840846" cy="815788"/>
          </a:xfrm>
        </p:spPr>
        <p:txBody>
          <a:bodyPr>
            <a:normAutofit fontScale="90000"/>
          </a:bodyPr>
          <a:lstStyle/>
          <a:p>
            <a:r>
              <a:rPr lang="et-EE" dirty="0" err="1">
                <a:solidFill>
                  <a:schemeClr val="accent1"/>
                </a:solidFill>
              </a:rPr>
              <a:t>Summary</a:t>
            </a:r>
            <a:r>
              <a:rPr lang="et-EE" dirty="0">
                <a:solidFill>
                  <a:schemeClr val="accent1"/>
                </a:solidFill>
              </a:rPr>
              <a:t>: </a:t>
            </a:r>
            <a:r>
              <a:rPr lang="et-EE" dirty="0" err="1">
                <a:solidFill>
                  <a:schemeClr val="accent1"/>
                </a:solidFill>
              </a:rPr>
              <a:t>how</a:t>
            </a:r>
            <a:r>
              <a:rPr lang="et-EE" dirty="0">
                <a:solidFill>
                  <a:schemeClr val="accent1"/>
                </a:solidFill>
              </a:rPr>
              <a:t> </a:t>
            </a:r>
            <a:r>
              <a:rPr lang="et-EE" dirty="0" err="1">
                <a:solidFill>
                  <a:schemeClr val="accent1"/>
                </a:solidFill>
              </a:rPr>
              <a:t>to</a:t>
            </a:r>
            <a:r>
              <a:rPr lang="et-EE" dirty="0">
                <a:solidFill>
                  <a:schemeClr val="accent1"/>
                </a:solidFill>
              </a:rPr>
              <a:t> </a:t>
            </a:r>
            <a:r>
              <a:rPr lang="et-EE" dirty="0" err="1">
                <a:solidFill>
                  <a:schemeClr val="accent1"/>
                </a:solidFill>
              </a:rPr>
              <a:t>build</a:t>
            </a:r>
            <a:r>
              <a:rPr lang="et-EE" dirty="0">
                <a:solidFill>
                  <a:schemeClr val="accent1"/>
                </a:solidFill>
              </a:rPr>
              <a:t> a </a:t>
            </a:r>
            <a:r>
              <a:rPr lang="et-EE" dirty="0" err="1">
                <a:solidFill>
                  <a:schemeClr val="accent1"/>
                </a:solidFill>
              </a:rPr>
              <a:t>civil</a:t>
            </a:r>
            <a:r>
              <a:rPr lang="et-EE" dirty="0">
                <a:solidFill>
                  <a:schemeClr val="accent1"/>
                </a:solidFill>
              </a:rPr>
              <a:t> </a:t>
            </a:r>
            <a:r>
              <a:rPr lang="et-EE" dirty="0" err="1">
                <a:solidFill>
                  <a:schemeClr val="accent1"/>
                </a:solidFill>
              </a:rPr>
              <a:t>service</a:t>
            </a:r>
            <a:r>
              <a:rPr lang="et-EE" dirty="0">
                <a:solidFill>
                  <a:schemeClr val="accent1"/>
                </a:solidFill>
              </a:rPr>
              <a:t> </a:t>
            </a:r>
            <a:r>
              <a:rPr lang="et-EE" dirty="0" err="1">
                <a:solidFill>
                  <a:schemeClr val="accent1"/>
                </a:solidFill>
              </a:rPr>
              <a:t>fit</a:t>
            </a:r>
            <a:r>
              <a:rPr lang="et-EE" dirty="0">
                <a:solidFill>
                  <a:schemeClr val="accent1"/>
                </a:solidFill>
              </a:rPr>
              <a:t> for </a:t>
            </a:r>
            <a:r>
              <a:rPr lang="et-EE" dirty="0" err="1">
                <a:solidFill>
                  <a:schemeClr val="accent1"/>
                </a:solidFill>
              </a:rPr>
              <a:t>purpose</a:t>
            </a:r>
            <a:endParaRPr lang="et-EE" dirty="0">
              <a:solidFill>
                <a:schemeClr val="accent1"/>
              </a:solidFill>
            </a:endParaRPr>
          </a:p>
        </p:txBody>
      </p:sp>
      <p:sp>
        <p:nvSpPr>
          <p:cNvPr id="3" name="Content Placeholder 2"/>
          <p:cNvSpPr>
            <a:spLocks noGrp="1"/>
          </p:cNvSpPr>
          <p:nvPr>
            <p:ph idx="1"/>
          </p:nvPr>
        </p:nvSpPr>
        <p:spPr>
          <a:xfrm>
            <a:off x="609601" y="1299208"/>
            <a:ext cx="10744202" cy="4653357"/>
          </a:xfrm>
        </p:spPr>
        <p:txBody>
          <a:bodyPr anchor="b"/>
          <a:lstStyle/>
          <a:p>
            <a:pPr marL="514350" indent="-514350">
              <a:buFont typeface="+mj-lt"/>
              <a:buAutoNum type="arabicPeriod"/>
            </a:pPr>
            <a:r>
              <a:rPr lang="et-EE" b="1" dirty="0" err="1"/>
              <a:t>Determine</a:t>
            </a:r>
            <a:r>
              <a:rPr lang="et-EE" dirty="0"/>
              <a:t>. </a:t>
            </a:r>
            <a:r>
              <a:rPr lang="et-EE" dirty="0" err="1"/>
              <a:t>What</a:t>
            </a:r>
            <a:r>
              <a:rPr lang="et-EE" dirty="0"/>
              <a:t> are </a:t>
            </a:r>
            <a:r>
              <a:rPr lang="et-EE" dirty="0" err="1"/>
              <a:t>the</a:t>
            </a:r>
            <a:r>
              <a:rPr lang="et-EE" dirty="0"/>
              <a:t> </a:t>
            </a:r>
            <a:r>
              <a:rPr lang="et-EE" dirty="0" err="1"/>
              <a:t>needed</a:t>
            </a:r>
            <a:r>
              <a:rPr lang="et-EE" dirty="0"/>
              <a:t> </a:t>
            </a:r>
            <a:r>
              <a:rPr lang="et-EE" dirty="0" err="1"/>
              <a:t>skills</a:t>
            </a:r>
            <a:r>
              <a:rPr lang="et-EE" dirty="0"/>
              <a:t> and </a:t>
            </a:r>
            <a:r>
              <a:rPr lang="et-EE" dirty="0" err="1"/>
              <a:t>where</a:t>
            </a:r>
            <a:r>
              <a:rPr lang="et-EE" dirty="0"/>
              <a:t> are </a:t>
            </a:r>
            <a:r>
              <a:rPr lang="et-EE" dirty="0" err="1"/>
              <a:t>the</a:t>
            </a:r>
            <a:r>
              <a:rPr lang="et-EE" dirty="0"/>
              <a:t> </a:t>
            </a:r>
            <a:r>
              <a:rPr lang="et-EE" dirty="0" err="1"/>
              <a:t>gaps</a:t>
            </a:r>
            <a:r>
              <a:rPr lang="et-EE" dirty="0"/>
              <a:t>? </a:t>
            </a:r>
            <a:r>
              <a:rPr lang="et-EE" dirty="0" err="1"/>
              <a:t>How</a:t>
            </a:r>
            <a:r>
              <a:rPr lang="et-EE" dirty="0"/>
              <a:t> </a:t>
            </a:r>
            <a:r>
              <a:rPr lang="et-EE" dirty="0" err="1"/>
              <a:t>can</a:t>
            </a:r>
            <a:r>
              <a:rPr lang="et-EE" dirty="0"/>
              <a:t> </a:t>
            </a:r>
            <a:r>
              <a:rPr lang="et-EE" dirty="0" err="1"/>
              <a:t>they</a:t>
            </a:r>
            <a:r>
              <a:rPr lang="et-EE" dirty="0"/>
              <a:t> </a:t>
            </a:r>
            <a:r>
              <a:rPr lang="et-EE" dirty="0" err="1"/>
              <a:t>be</a:t>
            </a:r>
            <a:r>
              <a:rPr lang="et-EE" dirty="0"/>
              <a:t> </a:t>
            </a:r>
            <a:r>
              <a:rPr lang="et-EE" dirty="0" err="1"/>
              <a:t>identified</a:t>
            </a:r>
            <a:r>
              <a:rPr lang="et-EE" dirty="0"/>
              <a:t>?</a:t>
            </a:r>
          </a:p>
          <a:p>
            <a:pPr marL="514350" indent="-514350">
              <a:buFont typeface="+mj-lt"/>
              <a:buAutoNum type="arabicPeriod"/>
            </a:pPr>
            <a:r>
              <a:rPr lang="et-EE" b="1" dirty="0" err="1"/>
              <a:t>Attract</a:t>
            </a:r>
            <a:r>
              <a:rPr lang="et-EE" b="1" dirty="0"/>
              <a:t> and </a:t>
            </a:r>
            <a:r>
              <a:rPr lang="et-EE" b="1" dirty="0" err="1"/>
              <a:t>select</a:t>
            </a:r>
            <a:r>
              <a:rPr lang="et-EE" b="1" dirty="0"/>
              <a:t>. </a:t>
            </a:r>
            <a:r>
              <a:rPr lang="et-EE" dirty="0" err="1"/>
              <a:t>How</a:t>
            </a:r>
            <a:r>
              <a:rPr lang="et-EE" dirty="0"/>
              <a:t> </a:t>
            </a:r>
            <a:r>
              <a:rPr lang="et-EE" dirty="0" err="1"/>
              <a:t>can</a:t>
            </a:r>
            <a:r>
              <a:rPr lang="et-EE" dirty="0"/>
              <a:t> </a:t>
            </a:r>
            <a:r>
              <a:rPr lang="et-EE" dirty="0" err="1"/>
              <a:t>the</a:t>
            </a:r>
            <a:r>
              <a:rPr lang="et-EE" dirty="0"/>
              <a:t> </a:t>
            </a:r>
            <a:r>
              <a:rPr lang="et-EE" dirty="0" err="1"/>
              <a:t>right</a:t>
            </a:r>
            <a:r>
              <a:rPr lang="et-EE" dirty="0"/>
              <a:t> </a:t>
            </a:r>
            <a:r>
              <a:rPr lang="et-EE" dirty="0" err="1"/>
              <a:t>people</a:t>
            </a:r>
            <a:r>
              <a:rPr lang="et-EE" dirty="0"/>
              <a:t> </a:t>
            </a:r>
            <a:r>
              <a:rPr lang="et-EE" dirty="0" err="1"/>
              <a:t>with</a:t>
            </a:r>
            <a:r>
              <a:rPr lang="et-EE" dirty="0"/>
              <a:t> </a:t>
            </a:r>
            <a:r>
              <a:rPr lang="et-EE" dirty="0" err="1"/>
              <a:t>sought-after</a:t>
            </a:r>
            <a:r>
              <a:rPr lang="et-EE" dirty="0"/>
              <a:t> </a:t>
            </a:r>
            <a:r>
              <a:rPr lang="et-EE" dirty="0" err="1"/>
              <a:t>skill</a:t>
            </a:r>
            <a:r>
              <a:rPr lang="et-EE" dirty="0"/>
              <a:t> </a:t>
            </a:r>
            <a:r>
              <a:rPr lang="et-EE" dirty="0" err="1"/>
              <a:t>sets</a:t>
            </a:r>
            <a:r>
              <a:rPr lang="et-EE" dirty="0"/>
              <a:t> </a:t>
            </a:r>
            <a:r>
              <a:rPr lang="et-EE" dirty="0" err="1"/>
              <a:t>be</a:t>
            </a:r>
            <a:r>
              <a:rPr lang="et-EE" dirty="0"/>
              <a:t> </a:t>
            </a:r>
            <a:r>
              <a:rPr lang="et-EE" dirty="0" err="1"/>
              <a:t>attracted</a:t>
            </a:r>
            <a:r>
              <a:rPr lang="et-EE" dirty="0"/>
              <a:t> </a:t>
            </a:r>
            <a:r>
              <a:rPr lang="et-EE" dirty="0" err="1"/>
              <a:t>to</a:t>
            </a:r>
            <a:r>
              <a:rPr lang="et-EE" dirty="0"/>
              <a:t> </a:t>
            </a:r>
            <a:r>
              <a:rPr lang="et-EE" dirty="0" err="1"/>
              <a:t>jobs</a:t>
            </a:r>
            <a:r>
              <a:rPr lang="et-EE" dirty="0"/>
              <a:t> in </a:t>
            </a:r>
            <a:r>
              <a:rPr lang="et-EE" dirty="0" err="1"/>
              <a:t>public</a:t>
            </a:r>
            <a:r>
              <a:rPr lang="et-EE" dirty="0"/>
              <a:t> </a:t>
            </a:r>
            <a:r>
              <a:rPr lang="et-EE" dirty="0" err="1"/>
              <a:t>sector</a:t>
            </a:r>
            <a:r>
              <a:rPr lang="et-EE" dirty="0"/>
              <a:t>?</a:t>
            </a:r>
          </a:p>
          <a:p>
            <a:pPr marL="514350" indent="-514350">
              <a:buFont typeface="+mj-lt"/>
              <a:buAutoNum type="arabicPeriod"/>
            </a:pPr>
            <a:r>
              <a:rPr lang="et-EE" b="1" dirty="0" err="1">
                <a:solidFill>
                  <a:srgbClr val="FF0000"/>
                </a:solidFill>
              </a:rPr>
              <a:t>Develop</a:t>
            </a:r>
            <a:r>
              <a:rPr lang="et-EE" b="1" dirty="0">
                <a:solidFill>
                  <a:srgbClr val="FF0000"/>
                </a:solidFill>
              </a:rPr>
              <a:t> and </a:t>
            </a:r>
            <a:r>
              <a:rPr lang="et-EE" b="1" dirty="0" err="1">
                <a:solidFill>
                  <a:srgbClr val="FF0000"/>
                </a:solidFill>
              </a:rPr>
              <a:t>nurture</a:t>
            </a:r>
            <a:r>
              <a:rPr lang="et-EE" dirty="0">
                <a:solidFill>
                  <a:srgbClr val="FF0000"/>
                </a:solidFill>
              </a:rPr>
              <a:t>. </a:t>
            </a:r>
            <a:r>
              <a:rPr lang="et-EE" dirty="0" err="1">
                <a:solidFill>
                  <a:srgbClr val="FF0000"/>
                </a:solidFill>
              </a:rPr>
              <a:t>How</a:t>
            </a:r>
            <a:r>
              <a:rPr lang="et-EE" dirty="0">
                <a:solidFill>
                  <a:srgbClr val="FF0000"/>
                </a:solidFill>
              </a:rPr>
              <a:t> </a:t>
            </a:r>
            <a:r>
              <a:rPr lang="et-EE" dirty="0" err="1">
                <a:solidFill>
                  <a:srgbClr val="FF0000"/>
                </a:solidFill>
              </a:rPr>
              <a:t>can</a:t>
            </a:r>
            <a:r>
              <a:rPr lang="et-EE" dirty="0">
                <a:solidFill>
                  <a:srgbClr val="FF0000"/>
                </a:solidFill>
              </a:rPr>
              <a:t> </a:t>
            </a:r>
            <a:r>
              <a:rPr lang="et-EE" dirty="0" err="1">
                <a:solidFill>
                  <a:srgbClr val="FF0000"/>
                </a:solidFill>
              </a:rPr>
              <a:t>public</a:t>
            </a:r>
            <a:r>
              <a:rPr lang="et-EE" dirty="0">
                <a:solidFill>
                  <a:srgbClr val="FF0000"/>
                </a:solidFill>
              </a:rPr>
              <a:t> </a:t>
            </a:r>
            <a:r>
              <a:rPr lang="et-EE" dirty="0" err="1">
                <a:solidFill>
                  <a:srgbClr val="FF0000"/>
                </a:solidFill>
              </a:rPr>
              <a:t>organizations</a:t>
            </a:r>
            <a:r>
              <a:rPr lang="et-EE" dirty="0">
                <a:solidFill>
                  <a:srgbClr val="FF0000"/>
                </a:solidFill>
              </a:rPr>
              <a:t> </a:t>
            </a:r>
            <a:r>
              <a:rPr lang="et-EE" dirty="0" err="1">
                <a:solidFill>
                  <a:srgbClr val="FF0000"/>
                </a:solidFill>
              </a:rPr>
              <a:t>create</a:t>
            </a:r>
            <a:r>
              <a:rPr lang="et-EE" dirty="0">
                <a:solidFill>
                  <a:srgbClr val="FF0000"/>
                </a:solidFill>
              </a:rPr>
              <a:t> a </a:t>
            </a:r>
            <a:r>
              <a:rPr lang="et-EE" dirty="0" err="1">
                <a:solidFill>
                  <a:srgbClr val="FF0000"/>
                </a:solidFill>
              </a:rPr>
              <a:t>culture</a:t>
            </a:r>
            <a:r>
              <a:rPr lang="et-EE" dirty="0">
                <a:solidFill>
                  <a:srgbClr val="FF0000"/>
                </a:solidFill>
              </a:rPr>
              <a:t> of </a:t>
            </a:r>
            <a:r>
              <a:rPr lang="et-EE" dirty="0" err="1">
                <a:solidFill>
                  <a:srgbClr val="FF0000"/>
                </a:solidFill>
              </a:rPr>
              <a:t>learning</a:t>
            </a:r>
            <a:r>
              <a:rPr lang="et-EE" dirty="0">
                <a:solidFill>
                  <a:srgbClr val="FF0000"/>
                </a:solidFill>
              </a:rPr>
              <a:t> </a:t>
            </a:r>
            <a:r>
              <a:rPr lang="et-EE" dirty="0" err="1">
                <a:solidFill>
                  <a:srgbClr val="FF0000"/>
                </a:solidFill>
              </a:rPr>
              <a:t>for</a:t>
            </a:r>
            <a:r>
              <a:rPr lang="et-EE" dirty="0">
                <a:solidFill>
                  <a:srgbClr val="FF0000"/>
                </a:solidFill>
              </a:rPr>
              <a:t> a </a:t>
            </a:r>
            <a:r>
              <a:rPr lang="et-EE" dirty="0" err="1">
                <a:solidFill>
                  <a:srgbClr val="FF0000"/>
                </a:solidFill>
              </a:rPr>
              <a:t>dynamic</a:t>
            </a:r>
            <a:r>
              <a:rPr lang="et-EE" dirty="0">
                <a:solidFill>
                  <a:srgbClr val="FF0000"/>
                </a:solidFill>
              </a:rPr>
              <a:t> and </a:t>
            </a:r>
            <a:r>
              <a:rPr lang="et-EE" dirty="0" err="1">
                <a:solidFill>
                  <a:srgbClr val="FF0000"/>
                </a:solidFill>
              </a:rPr>
              <a:t>fast-changing</a:t>
            </a:r>
            <a:r>
              <a:rPr lang="et-EE" dirty="0">
                <a:solidFill>
                  <a:srgbClr val="FF0000"/>
                </a:solidFill>
              </a:rPr>
              <a:t> </a:t>
            </a:r>
            <a:r>
              <a:rPr lang="et-EE" dirty="0" err="1">
                <a:solidFill>
                  <a:srgbClr val="FF0000"/>
                </a:solidFill>
              </a:rPr>
              <a:t>world</a:t>
            </a:r>
            <a:r>
              <a:rPr lang="et-EE" dirty="0">
                <a:solidFill>
                  <a:srgbClr val="FF0000"/>
                </a:solidFill>
              </a:rPr>
              <a:t>?</a:t>
            </a:r>
          </a:p>
          <a:p>
            <a:pPr marL="514350" indent="-514350">
              <a:buFont typeface="+mj-lt"/>
              <a:buAutoNum type="arabicPeriod"/>
            </a:pPr>
            <a:r>
              <a:rPr lang="et-EE" b="1" dirty="0" err="1"/>
              <a:t>Use</a:t>
            </a:r>
            <a:r>
              <a:rPr lang="et-EE" b="1" dirty="0"/>
              <a:t>.</a:t>
            </a:r>
            <a:r>
              <a:rPr lang="et-EE" dirty="0"/>
              <a:t> </a:t>
            </a:r>
            <a:r>
              <a:rPr lang="et-EE" dirty="0" err="1"/>
              <a:t>What</a:t>
            </a:r>
            <a:r>
              <a:rPr lang="et-EE" dirty="0"/>
              <a:t> </a:t>
            </a:r>
            <a:r>
              <a:rPr lang="et-EE" dirty="0" err="1"/>
              <a:t>kind</a:t>
            </a:r>
            <a:r>
              <a:rPr lang="et-EE" dirty="0"/>
              <a:t> of </a:t>
            </a:r>
            <a:r>
              <a:rPr lang="et-EE" dirty="0" err="1"/>
              <a:t>organization</a:t>
            </a:r>
            <a:r>
              <a:rPr lang="et-EE" dirty="0"/>
              <a:t> and </a:t>
            </a:r>
            <a:r>
              <a:rPr lang="et-EE" dirty="0" err="1"/>
              <a:t>leadership</a:t>
            </a:r>
            <a:r>
              <a:rPr lang="et-EE" dirty="0"/>
              <a:t> </a:t>
            </a:r>
            <a:r>
              <a:rPr lang="et-EE" dirty="0" err="1"/>
              <a:t>is</a:t>
            </a:r>
            <a:r>
              <a:rPr lang="et-EE" dirty="0"/>
              <a:t> </a:t>
            </a:r>
            <a:r>
              <a:rPr lang="et-EE" dirty="0" err="1"/>
              <a:t>needed</a:t>
            </a:r>
            <a:r>
              <a:rPr lang="et-EE" dirty="0"/>
              <a:t> </a:t>
            </a:r>
            <a:r>
              <a:rPr lang="et-EE" dirty="0" err="1"/>
              <a:t>to</a:t>
            </a:r>
            <a:r>
              <a:rPr lang="et-EE" dirty="0"/>
              <a:t> </a:t>
            </a:r>
            <a:r>
              <a:rPr lang="et-EE" dirty="0" err="1"/>
              <a:t>motivate</a:t>
            </a:r>
            <a:r>
              <a:rPr lang="et-EE" dirty="0"/>
              <a:t> </a:t>
            </a:r>
            <a:r>
              <a:rPr lang="et-EE" dirty="0" err="1"/>
              <a:t>employees</a:t>
            </a:r>
            <a:r>
              <a:rPr lang="et-EE" dirty="0"/>
              <a:t> and </a:t>
            </a:r>
            <a:r>
              <a:rPr lang="et-EE" dirty="0" err="1"/>
              <a:t>provide</a:t>
            </a:r>
            <a:r>
              <a:rPr lang="et-EE" dirty="0"/>
              <a:t> </a:t>
            </a:r>
            <a:r>
              <a:rPr lang="et-EE" dirty="0" err="1"/>
              <a:t>opportunities</a:t>
            </a:r>
            <a:r>
              <a:rPr lang="et-EE" dirty="0"/>
              <a:t> </a:t>
            </a:r>
            <a:r>
              <a:rPr lang="et-EE" dirty="0" err="1"/>
              <a:t>to</a:t>
            </a:r>
            <a:r>
              <a:rPr lang="et-EE" dirty="0"/>
              <a:t> </a:t>
            </a:r>
            <a:r>
              <a:rPr lang="et-EE" dirty="0" err="1"/>
              <a:t>put</a:t>
            </a:r>
            <a:r>
              <a:rPr lang="et-EE" dirty="0"/>
              <a:t> </a:t>
            </a:r>
            <a:r>
              <a:rPr lang="et-EE" dirty="0" err="1"/>
              <a:t>skills</a:t>
            </a:r>
            <a:r>
              <a:rPr lang="et-EE" dirty="0"/>
              <a:t> </a:t>
            </a:r>
            <a:r>
              <a:rPr lang="et-EE" dirty="0" err="1"/>
              <a:t>to</a:t>
            </a:r>
            <a:r>
              <a:rPr lang="et-EE" dirty="0"/>
              <a:t> </a:t>
            </a:r>
            <a:r>
              <a:rPr lang="et-EE" dirty="0" err="1"/>
              <a:t>use</a:t>
            </a:r>
            <a:r>
              <a:rPr lang="et-EE" dirty="0"/>
              <a:t>?</a:t>
            </a:r>
          </a:p>
          <a:p>
            <a:pPr marL="3657600" lvl="8" indent="0" algn="just">
              <a:buNone/>
            </a:pPr>
            <a:r>
              <a:rPr lang="et-EE" dirty="0"/>
              <a:t>OECD </a:t>
            </a:r>
            <a:r>
              <a:rPr lang="et-EE" dirty="0" err="1"/>
              <a:t>Public</a:t>
            </a:r>
            <a:r>
              <a:rPr lang="et-EE" dirty="0"/>
              <a:t> </a:t>
            </a:r>
            <a:r>
              <a:rPr lang="et-EE" dirty="0" err="1"/>
              <a:t>Governance</a:t>
            </a:r>
            <a:r>
              <a:rPr lang="et-EE" dirty="0"/>
              <a:t> </a:t>
            </a:r>
            <a:r>
              <a:rPr lang="et-EE" dirty="0" err="1"/>
              <a:t>Review</a:t>
            </a:r>
            <a:r>
              <a:rPr lang="et-EE" dirty="0"/>
              <a:t>,</a:t>
            </a:r>
            <a:r>
              <a:rPr lang="en-US" dirty="0"/>
              <a:t> </a:t>
            </a:r>
            <a:r>
              <a:rPr lang="en-US" i="1" dirty="0"/>
              <a:t>Skills for a High Performing Civil Service</a:t>
            </a:r>
            <a:r>
              <a:rPr lang="et-EE" dirty="0"/>
              <a:t>, 2017</a:t>
            </a:r>
          </a:p>
        </p:txBody>
      </p:sp>
    </p:spTree>
    <p:extLst>
      <p:ext uri="{BB962C8B-B14F-4D97-AF65-F5344CB8AC3E}">
        <p14:creationId xmlns:p14="http://schemas.microsoft.com/office/powerpoint/2010/main" val="2908717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F08AD855-72DD-41BF-AAFF-45F01191A87E}"/>
              </a:ext>
            </a:extLst>
          </p:cNvPr>
          <p:cNvSpPr>
            <a:spLocks noGrp="1"/>
          </p:cNvSpPr>
          <p:nvPr>
            <p:ph type="title"/>
          </p:nvPr>
        </p:nvSpPr>
        <p:spPr>
          <a:xfrm>
            <a:off x="838200" y="963877"/>
            <a:ext cx="3494362" cy="4930246"/>
          </a:xfrm>
        </p:spPr>
        <p:txBody>
          <a:bodyPr>
            <a:normAutofit/>
          </a:bodyPr>
          <a:lstStyle/>
          <a:p>
            <a:pPr algn="r"/>
            <a:r>
              <a:rPr lang="et-EE" dirty="0">
                <a:solidFill>
                  <a:schemeClr val="accent1"/>
                </a:solidFill>
              </a:rPr>
              <a:t>A </a:t>
            </a:r>
            <a:r>
              <a:rPr lang="et-EE" dirty="0" err="1">
                <a:solidFill>
                  <a:schemeClr val="accent1"/>
                </a:solidFill>
              </a:rPr>
              <a:t>few</a:t>
            </a:r>
            <a:r>
              <a:rPr lang="et-EE" dirty="0">
                <a:solidFill>
                  <a:schemeClr val="accent1"/>
                </a:solidFill>
              </a:rPr>
              <a:t> </a:t>
            </a:r>
            <a:r>
              <a:rPr lang="et-EE" dirty="0" err="1">
                <a:solidFill>
                  <a:schemeClr val="accent1"/>
                </a:solidFill>
              </a:rPr>
              <a:t>facts</a:t>
            </a:r>
            <a:endParaRPr lang="en-US" dirty="0">
              <a:solidFill>
                <a:schemeClr val="accent1"/>
              </a:solidFill>
            </a:endParaRPr>
          </a:p>
        </p:txBody>
      </p:sp>
      <p:sp>
        <p:nvSpPr>
          <p:cNvPr id="7" name="Content Placeholder 6">
            <a:extLst>
              <a:ext uri="{FF2B5EF4-FFF2-40B4-BE49-F238E27FC236}">
                <a16:creationId xmlns:a16="http://schemas.microsoft.com/office/drawing/2014/main" id="{50741026-CD6C-4E47-99D7-2F3FC65D1D43}"/>
              </a:ext>
            </a:extLst>
          </p:cNvPr>
          <p:cNvSpPr>
            <a:spLocks noGrp="1"/>
          </p:cNvSpPr>
          <p:nvPr>
            <p:ph idx="1"/>
          </p:nvPr>
        </p:nvSpPr>
        <p:spPr>
          <a:xfrm>
            <a:off x="4976031" y="963877"/>
            <a:ext cx="6699293" cy="4930246"/>
          </a:xfrm>
        </p:spPr>
        <p:txBody>
          <a:bodyPr anchor="ctr">
            <a:normAutofit lnSpcReduction="10000"/>
          </a:bodyPr>
          <a:lstStyle/>
          <a:p>
            <a:pPr>
              <a:defRPr/>
            </a:pPr>
            <a:endParaRPr lang="et-EE" dirty="0">
              <a:latin typeface="Tahoma" pitchFamily="34" charset="0"/>
              <a:ea typeface="Tahoma" pitchFamily="34" charset="0"/>
              <a:cs typeface="Tahoma" pitchFamily="34" charset="0"/>
            </a:endParaRPr>
          </a:p>
          <a:p>
            <a:r>
              <a:rPr lang="en-GB" dirty="0"/>
              <a:t>Civil service is working for the state or local Government</a:t>
            </a:r>
            <a:r>
              <a:rPr lang="et-EE" dirty="0"/>
              <a:t> </a:t>
            </a:r>
            <a:r>
              <a:rPr lang="en-GB" dirty="0"/>
              <a:t>authority. Civil service workers are </a:t>
            </a:r>
            <a:r>
              <a:rPr lang="et-EE" dirty="0" err="1"/>
              <a:t>officials</a:t>
            </a:r>
            <a:r>
              <a:rPr lang="et-EE" dirty="0"/>
              <a:t> </a:t>
            </a:r>
            <a:r>
              <a:rPr lang="en-GB" dirty="0"/>
              <a:t>and employees.</a:t>
            </a:r>
            <a:endParaRPr lang="et-EE" dirty="0"/>
          </a:p>
          <a:p>
            <a:r>
              <a:rPr lang="en-GB" dirty="0"/>
              <a:t>An </a:t>
            </a:r>
            <a:r>
              <a:rPr lang="en-GB" b="1" dirty="0"/>
              <a:t>o</a:t>
            </a:r>
            <a:r>
              <a:rPr lang="et-EE" b="1" dirty="0" err="1"/>
              <a:t>ffi</a:t>
            </a:r>
            <a:r>
              <a:rPr lang="en-GB" b="1" dirty="0" err="1"/>
              <a:t>cial</a:t>
            </a:r>
            <a:r>
              <a:rPr lang="en-GB" b="1" dirty="0"/>
              <a:t> </a:t>
            </a:r>
            <a:r>
              <a:rPr lang="en-GB" dirty="0"/>
              <a:t>is a person who is in the public-law service and trust</a:t>
            </a:r>
            <a:r>
              <a:rPr lang="et-EE" dirty="0"/>
              <a:t> </a:t>
            </a:r>
            <a:r>
              <a:rPr lang="en-GB" dirty="0"/>
              <a:t>relationship with the state or local government and whom</a:t>
            </a:r>
            <a:r>
              <a:rPr lang="et-EE" dirty="0"/>
              <a:t> </a:t>
            </a:r>
            <a:r>
              <a:rPr lang="en-GB" dirty="0"/>
              <a:t>exercises official authority and whose work is regulated by the</a:t>
            </a:r>
            <a:r>
              <a:rPr lang="en-US" dirty="0"/>
              <a:t>civil service act.</a:t>
            </a:r>
          </a:p>
          <a:p>
            <a:r>
              <a:rPr lang="en-GB" dirty="0"/>
              <a:t>An </a:t>
            </a:r>
            <a:r>
              <a:rPr lang="en-GB" b="1" dirty="0"/>
              <a:t>employee</a:t>
            </a:r>
            <a:r>
              <a:rPr lang="en-GB" dirty="0"/>
              <a:t> is a person </a:t>
            </a:r>
            <a:r>
              <a:rPr lang="en-GB" dirty="0" err="1"/>
              <a:t>whos</a:t>
            </a:r>
            <a:r>
              <a:rPr lang="et-EE" dirty="0"/>
              <a:t>e</a:t>
            </a:r>
            <a:r>
              <a:rPr lang="en-GB" dirty="0"/>
              <a:t> job does not involve the exercise</a:t>
            </a:r>
            <a:r>
              <a:rPr lang="et-EE" dirty="0"/>
              <a:t> </a:t>
            </a:r>
            <a:r>
              <a:rPr lang="en-GB" dirty="0"/>
              <a:t>of official authority but only supports the exercise of official</a:t>
            </a:r>
            <a:r>
              <a:rPr lang="et-EE" dirty="0"/>
              <a:t> </a:t>
            </a:r>
            <a:r>
              <a:rPr lang="en-US" dirty="0"/>
              <a:t>authority.</a:t>
            </a:r>
            <a:endParaRPr lang="et-EE" dirty="0"/>
          </a:p>
          <a:p>
            <a:endParaRPr lang="et-EE" dirty="0">
              <a:latin typeface="Tahoma" pitchFamily="34" charset="0"/>
              <a:ea typeface="Tahoma" pitchFamily="34" charset="0"/>
              <a:cs typeface="Tahoma" pitchFamily="34" charset="0"/>
            </a:endParaRPr>
          </a:p>
        </p:txBody>
      </p:sp>
      <p:sp>
        <p:nvSpPr>
          <p:cNvPr id="4" name="Footer Placeholder 3">
            <a:extLst>
              <a:ext uri="{FF2B5EF4-FFF2-40B4-BE49-F238E27FC236}">
                <a16:creationId xmlns:a16="http://schemas.microsoft.com/office/drawing/2014/main" id="{007C206B-0AF7-4B5E-A24B-B29B747FB52E}"/>
              </a:ext>
            </a:extLst>
          </p:cNvPr>
          <p:cNvSpPr>
            <a:spLocks noGrp="1"/>
          </p:cNvSpPr>
          <p:nvPr>
            <p:ph type="ftr" sz="quarter" idx="11"/>
          </p:nvPr>
        </p:nvSpPr>
        <p:spPr>
          <a:xfrm>
            <a:off x="4976031" y="6033479"/>
            <a:ext cx="5259985" cy="365125"/>
          </a:xfrm>
        </p:spPr>
        <p:txBody>
          <a:bodyPr>
            <a:normAutofit/>
          </a:bodyPr>
          <a:lstStyle/>
          <a:p>
            <a:pPr algn="l"/>
            <a:endParaRPr lang="en-US" sz="1050">
              <a:solidFill>
                <a:schemeClr val="tx1">
                  <a:alpha val="80000"/>
                </a:schemeClr>
              </a:solidFill>
            </a:endParaRPr>
          </a:p>
        </p:txBody>
      </p:sp>
    </p:spTree>
    <p:extLst>
      <p:ext uri="{BB962C8B-B14F-4D97-AF65-F5344CB8AC3E}">
        <p14:creationId xmlns:p14="http://schemas.microsoft.com/office/powerpoint/2010/main" val="198716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4FDED-0EED-48BE-8862-01268AE108FF}"/>
              </a:ext>
            </a:extLst>
          </p:cNvPr>
          <p:cNvSpPr>
            <a:spLocks noGrp="1"/>
          </p:cNvSpPr>
          <p:nvPr>
            <p:ph type="title"/>
          </p:nvPr>
        </p:nvSpPr>
        <p:spPr>
          <a:xfrm>
            <a:off x="581721" y="342823"/>
            <a:ext cx="10515600" cy="861509"/>
          </a:xfrm>
        </p:spPr>
        <p:txBody>
          <a:bodyPr/>
          <a:lstStyle/>
          <a:p>
            <a:r>
              <a:rPr lang="et-EE" dirty="0">
                <a:solidFill>
                  <a:srgbClr val="0070C0"/>
                </a:solidFill>
              </a:rPr>
              <a:t>And </a:t>
            </a:r>
            <a:r>
              <a:rPr lang="et-EE" dirty="0" err="1">
                <a:solidFill>
                  <a:srgbClr val="0070C0"/>
                </a:solidFill>
              </a:rPr>
              <a:t>numbers</a:t>
            </a:r>
            <a:r>
              <a:rPr lang="et-EE" dirty="0">
                <a:solidFill>
                  <a:srgbClr val="0070C0"/>
                </a:solidFill>
              </a:rPr>
              <a:t> (2016)  </a:t>
            </a:r>
            <a:endParaRPr lang="en-US" dirty="0">
              <a:solidFill>
                <a:srgbClr val="0070C0"/>
              </a:solidFill>
            </a:endParaRPr>
          </a:p>
        </p:txBody>
      </p:sp>
      <p:graphicFrame>
        <p:nvGraphicFramePr>
          <p:cNvPr id="7" name="Content Placeholder 6">
            <a:extLst>
              <a:ext uri="{FF2B5EF4-FFF2-40B4-BE49-F238E27FC236}">
                <a16:creationId xmlns:a16="http://schemas.microsoft.com/office/drawing/2014/main" id="{552CF007-B1FB-4469-B98C-8CC112CEFB91}"/>
              </a:ext>
            </a:extLst>
          </p:cNvPr>
          <p:cNvGraphicFramePr>
            <a:graphicFrameLocks noGrp="1"/>
          </p:cNvGraphicFramePr>
          <p:nvPr>
            <p:ph idx="1"/>
            <p:extLst>
              <p:ext uri="{D42A27DB-BD31-4B8C-83A1-F6EECF244321}">
                <p14:modId xmlns:p14="http://schemas.microsoft.com/office/powerpoint/2010/main" val="668938311"/>
              </p:ext>
            </p:extLst>
          </p:nvPr>
        </p:nvGraphicFramePr>
        <p:xfrm>
          <a:off x="838200" y="1471961"/>
          <a:ext cx="10515600" cy="4884388"/>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553953991"/>
                    </a:ext>
                  </a:extLst>
                </a:gridCol>
                <a:gridCol w="3505200">
                  <a:extLst>
                    <a:ext uri="{9D8B030D-6E8A-4147-A177-3AD203B41FA5}">
                      <a16:colId xmlns:a16="http://schemas.microsoft.com/office/drawing/2014/main" val="2178277660"/>
                    </a:ext>
                  </a:extLst>
                </a:gridCol>
                <a:gridCol w="3505200">
                  <a:extLst>
                    <a:ext uri="{9D8B030D-6E8A-4147-A177-3AD203B41FA5}">
                      <a16:colId xmlns:a16="http://schemas.microsoft.com/office/drawing/2014/main" val="1471099529"/>
                    </a:ext>
                  </a:extLst>
                </a:gridCol>
              </a:tblGrid>
              <a:tr h="525586">
                <a:tc>
                  <a:txBody>
                    <a:bodyPr/>
                    <a:lstStyle/>
                    <a:p>
                      <a:r>
                        <a:rPr lang="en-US" sz="2000" noProof="0" dirty="0"/>
                        <a:t>2016 </a:t>
                      </a:r>
                    </a:p>
                  </a:txBody>
                  <a:tcPr/>
                </a:tc>
                <a:tc>
                  <a:txBody>
                    <a:bodyPr/>
                    <a:lstStyle/>
                    <a:p>
                      <a:r>
                        <a:rPr lang="en-US" sz="2000" noProof="0" dirty="0"/>
                        <a:t>Number</a:t>
                      </a:r>
                      <a:r>
                        <a:rPr lang="et-EE" sz="2000" noProof="0" dirty="0"/>
                        <a:t> of </a:t>
                      </a:r>
                      <a:r>
                        <a:rPr lang="et-EE" sz="2000" noProof="0" dirty="0" err="1"/>
                        <a:t>employees</a:t>
                      </a:r>
                      <a:r>
                        <a:rPr lang="et-EE" sz="2000" noProof="0" dirty="0"/>
                        <a:t> </a:t>
                      </a:r>
                      <a:endParaRPr lang="en-US" sz="2000" noProof="0" dirty="0"/>
                    </a:p>
                  </a:txBody>
                  <a:tcPr/>
                </a:tc>
                <a:tc>
                  <a:txBody>
                    <a:bodyPr/>
                    <a:lstStyle/>
                    <a:p>
                      <a:r>
                        <a:rPr lang="en-US" sz="2000" noProof="0" dirty="0"/>
                        <a:t>Decrease</a:t>
                      </a:r>
                      <a:r>
                        <a:rPr lang="et-EE" sz="2000" noProof="0" dirty="0"/>
                        <a:t> </a:t>
                      </a:r>
                      <a:r>
                        <a:rPr lang="et-EE" sz="2000" noProof="0" dirty="0" err="1"/>
                        <a:t>or</a:t>
                      </a:r>
                      <a:r>
                        <a:rPr lang="et-EE" sz="2000" noProof="0" dirty="0"/>
                        <a:t> </a:t>
                      </a:r>
                      <a:r>
                        <a:rPr lang="et-EE" sz="2000" noProof="0" dirty="0" err="1"/>
                        <a:t>increase</a:t>
                      </a:r>
                      <a:endParaRPr lang="en-US" sz="2000" noProof="0" dirty="0"/>
                    </a:p>
                  </a:txBody>
                  <a:tcPr/>
                </a:tc>
                <a:extLst>
                  <a:ext uri="{0D108BD9-81ED-4DB2-BD59-A6C34878D82A}">
                    <a16:rowId xmlns:a16="http://schemas.microsoft.com/office/drawing/2014/main" val="2980919826"/>
                  </a:ext>
                </a:extLst>
              </a:tr>
              <a:tr h="1684754">
                <a:tc>
                  <a:txBody>
                    <a:bodyPr/>
                    <a:lstStyle/>
                    <a:p>
                      <a:r>
                        <a:rPr lang="en-US" sz="2000" noProof="0" dirty="0"/>
                        <a:t>Number of people in the</a:t>
                      </a:r>
                      <a:r>
                        <a:rPr lang="et-EE" sz="2000" noProof="0" dirty="0"/>
                        <a:t> </a:t>
                      </a:r>
                      <a:r>
                        <a:rPr lang="et-EE" sz="2000" noProof="0" dirty="0" err="1"/>
                        <a:t>general</a:t>
                      </a:r>
                      <a:r>
                        <a:rPr lang="en-US" sz="2000" noProof="0" dirty="0"/>
                        <a:t> </a:t>
                      </a:r>
                      <a:r>
                        <a:rPr lang="et-EE" sz="2000" noProof="0" dirty="0"/>
                        <a:t>g</a:t>
                      </a:r>
                      <a:r>
                        <a:rPr lang="en-US" sz="2000" noProof="0" dirty="0" err="1"/>
                        <a:t>overnment</a:t>
                      </a:r>
                      <a:r>
                        <a:rPr lang="en-US" sz="2000" noProof="0" dirty="0"/>
                        <a:t> sector (central </a:t>
                      </a:r>
                      <a:r>
                        <a:rPr lang="et-EE" sz="2000" noProof="0" dirty="0"/>
                        <a:t>g</a:t>
                      </a:r>
                      <a:r>
                        <a:rPr lang="en-US" sz="2000" noProof="0" dirty="0" err="1"/>
                        <a:t>overnment</a:t>
                      </a:r>
                      <a:r>
                        <a:rPr lang="en-US" sz="2000" noProof="0" dirty="0"/>
                        <a:t>, LGs, social insurance funds)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kern="1200" baseline="0" noProof="0" dirty="0">
                          <a:solidFill>
                            <a:schemeClr val="dk1"/>
                          </a:solidFill>
                          <a:latin typeface="+mn-lt"/>
                          <a:ea typeface="+mn-ea"/>
                          <a:cs typeface="+mn-cs"/>
                        </a:rPr>
                        <a:t>116 734 </a:t>
                      </a:r>
                      <a:endParaRPr lang="en-US" sz="2000" noProof="0" dirty="0"/>
                    </a:p>
                    <a:p>
                      <a:endParaRPr lang="en-US" sz="2000" noProof="0" dirty="0"/>
                    </a:p>
                  </a:txBody>
                  <a:tcPr/>
                </a:tc>
                <a:tc>
                  <a:txBody>
                    <a:bodyPr/>
                    <a:lstStyle/>
                    <a:p>
                      <a:r>
                        <a:rPr lang="et-EE" sz="2000" noProof="0" dirty="0" err="1"/>
                        <a:t>Down</a:t>
                      </a:r>
                      <a:r>
                        <a:rPr lang="et-EE" sz="2000" noProof="0" dirty="0"/>
                        <a:t> </a:t>
                      </a:r>
                      <a:r>
                        <a:rPr lang="en-US" sz="2000" noProof="0" dirty="0"/>
                        <a:t>1,3% </a:t>
                      </a:r>
                    </a:p>
                  </a:txBody>
                  <a:tcPr/>
                </a:tc>
                <a:extLst>
                  <a:ext uri="{0D108BD9-81ED-4DB2-BD59-A6C34878D82A}">
                    <a16:rowId xmlns:a16="http://schemas.microsoft.com/office/drawing/2014/main" val="963020782"/>
                  </a:ext>
                </a:extLst>
              </a:tr>
              <a:tr h="525586">
                <a:tc>
                  <a:txBody>
                    <a:bodyPr/>
                    <a:lstStyle/>
                    <a:p>
                      <a:r>
                        <a:rPr lang="en-US" sz="2000" noProof="0"/>
                        <a:t>Civil service</a:t>
                      </a:r>
                    </a:p>
                  </a:txBody>
                  <a:tcPr/>
                </a:tc>
                <a:tc>
                  <a:txBody>
                    <a:bodyPr/>
                    <a:lstStyle/>
                    <a:p>
                      <a:r>
                        <a:rPr lang="en-US" sz="2000" b="0" i="0" u="none" strike="noStrike" kern="1200" baseline="0" noProof="0">
                          <a:solidFill>
                            <a:schemeClr val="dk1"/>
                          </a:solidFill>
                          <a:latin typeface="+mn-lt"/>
                          <a:ea typeface="+mn-ea"/>
                          <a:cs typeface="+mn-cs"/>
                        </a:rPr>
                        <a:t>28 513 </a:t>
                      </a:r>
                      <a:endParaRPr lang="en-US" sz="2000" noProof="0"/>
                    </a:p>
                  </a:txBody>
                  <a:tcPr/>
                </a:tc>
                <a:tc>
                  <a:txBody>
                    <a:bodyPr/>
                    <a:lstStyle/>
                    <a:p>
                      <a:r>
                        <a:rPr lang="et-EE" sz="2000" noProof="0" dirty="0" err="1"/>
                        <a:t>Down</a:t>
                      </a:r>
                      <a:r>
                        <a:rPr lang="et-EE" sz="2000" noProof="0" dirty="0"/>
                        <a:t> </a:t>
                      </a:r>
                      <a:r>
                        <a:rPr lang="en-US" sz="2000" noProof="0" dirty="0"/>
                        <a:t>2,1%  </a:t>
                      </a:r>
                    </a:p>
                  </a:txBody>
                  <a:tcPr/>
                </a:tc>
                <a:extLst>
                  <a:ext uri="{0D108BD9-81ED-4DB2-BD59-A6C34878D82A}">
                    <a16:rowId xmlns:a16="http://schemas.microsoft.com/office/drawing/2014/main" val="2033257354"/>
                  </a:ext>
                </a:extLst>
              </a:tr>
              <a:tr h="571704">
                <a:tc>
                  <a:txBody>
                    <a:bodyPr/>
                    <a:lstStyle/>
                    <a:p>
                      <a:pPr algn="ctr"/>
                      <a:r>
                        <a:rPr lang="en-US" sz="2000" noProof="0" dirty="0"/>
                        <a:t>State</a:t>
                      </a:r>
                    </a:p>
                  </a:txBody>
                  <a:tcPr/>
                </a:tc>
                <a:tc>
                  <a:txBody>
                    <a:bodyPr/>
                    <a:lstStyle/>
                    <a:p>
                      <a:r>
                        <a:rPr lang="en-US" sz="2000" b="0" i="0" u="none" strike="noStrike" kern="1200" baseline="0" noProof="0" dirty="0">
                          <a:solidFill>
                            <a:schemeClr val="dk1"/>
                          </a:solidFill>
                          <a:latin typeface="+mn-lt"/>
                          <a:ea typeface="+mn-ea"/>
                          <a:cs typeface="+mn-cs"/>
                        </a:rPr>
                        <a:t>22 879 </a:t>
                      </a:r>
                      <a:endParaRPr lang="en-US" sz="2000" noProof="0" dirty="0"/>
                    </a:p>
                  </a:txBody>
                  <a:tcPr/>
                </a:tc>
                <a:tc>
                  <a:txBody>
                    <a:bodyPr/>
                    <a:lstStyle/>
                    <a:p>
                      <a:r>
                        <a:rPr lang="en-US" sz="2000" noProof="0" dirty="0"/>
                        <a:t>Down 2,6%</a:t>
                      </a:r>
                    </a:p>
                  </a:txBody>
                  <a:tcPr/>
                </a:tc>
                <a:extLst>
                  <a:ext uri="{0D108BD9-81ED-4DB2-BD59-A6C34878D82A}">
                    <a16:rowId xmlns:a16="http://schemas.microsoft.com/office/drawing/2014/main" val="3678228726"/>
                  </a:ext>
                </a:extLst>
              </a:tr>
              <a:tr h="525586">
                <a:tc>
                  <a:txBody>
                    <a:bodyPr/>
                    <a:lstStyle/>
                    <a:p>
                      <a:pPr algn="ctr"/>
                      <a:r>
                        <a:rPr lang="en-US" sz="2000" noProof="0" dirty="0"/>
                        <a:t>Local </a:t>
                      </a:r>
                    </a:p>
                  </a:txBody>
                  <a:tcPr/>
                </a:tc>
                <a:tc>
                  <a:txBody>
                    <a:bodyPr/>
                    <a:lstStyle/>
                    <a:p>
                      <a:r>
                        <a:rPr lang="en-US" sz="2000" noProof="0" dirty="0"/>
                        <a:t>5634</a:t>
                      </a:r>
                    </a:p>
                  </a:txBody>
                  <a:tcPr/>
                </a:tc>
                <a:tc>
                  <a:txBody>
                    <a:bodyPr/>
                    <a:lstStyle/>
                    <a:p>
                      <a:r>
                        <a:rPr lang="en-US" sz="2000" noProof="0" dirty="0"/>
                        <a:t>Up 0,1% </a:t>
                      </a:r>
                    </a:p>
                  </a:txBody>
                  <a:tcPr/>
                </a:tc>
                <a:extLst>
                  <a:ext uri="{0D108BD9-81ED-4DB2-BD59-A6C34878D82A}">
                    <a16:rowId xmlns:a16="http://schemas.microsoft.com/office/drawing/2014/main" val="3905027607"/>
                  </a:ext>
                </a:extLst>
              </a:tr>
              <a:tr h="525586">
                <a:tc>
                  <a:txBody>
                    <a:bodyPr/>
                    <a:lstStyle/>
                    <a:p>
                      <a:pPr algn="r"/>
                      <a:r>
                        <a:rPr lang="et-EE" sz="2000" i="1" noProof="0" dirty="0" err="1"/>
                        <a:t>Officials</a:t>
                      </a:r>
                      <a:r>
                        <a:rPr lang="et-EE" sz="2000" i="1" noProof="0" dirty="0"/>
                        <a:t> </a:t>
                      </a:r>
                      <a:endParaRPr lang="en-US" sz="2000" i="1" noProof="0" dirty="0"/>
                    </a:p>
                  </a:txBody>
                  <a:tcPr/>
                </a:tc>
                <a:tc>
                  <a:txBody>
                    <a:bodyPr/>
                    <a:lstStyle/>
                    <a:p>
                      <a:r>
                        <a:rPr lang="en-US" sz="2000" i="1" noProof="0" dirty="0"/>
                        <a:t>20 050</a:t>
                      </a:r>
                    </a:p>
                  </a:txBody>
                  <a:tcPr/>
                </a:tc>
                <a:tc>
                  <a:txBody>
                    <a:bodyPr/>
                    <a:lstStyle/>
                    <a:p>
                      <a:r>
                        <a:rPr lang="et-EE" sz="2000" i="1" noProof="0" dirty="0"/>
                        <a:t>70% of </a:t>
                      </a:r>
                      <a:r>
                        <a:rPr lang="et-EE" sz="2000" i="1" noProof="0" dirty="0" err="1"/>
                        <a:t>total</a:t>
                      </a:r>
                      <a:endParaRPr lang="en-US" sz="2000" i="1" noProof="0" dirty="0"/>
                    </a:p>
                  </a:txBody>
                  <a:tcPr/>
                </a:tc>
                <a:extLst>
                  <a:ext uri="{0D108BD9-81ED-4DB2-BD59-A6C34878D82A}">
                    <a16:rowId xmlns:a16="http://schemas.microsoft.com/office/drawing/2014/main" val="2003751450"/>
                  </a:ext>
                </a:extLst>
              </a:tr>
              <a:tr h="525586">
                <a:tc>
                  <a:txBody>
                    <a:bodyPr/>
                    <a:lstStyle/>
                    <a:p>
                      <a:pPr algn="r"/>
                      <a:r>
                        <a:rPr lang="et-EE" sz="2000" i="1" noProof="0" dirty="0" err="1"/>
                        <a:t>Employees</a:t>
                      </a:r>
                      <a:r>
                        <a:rPr lang="et-EE" sz="2000" i="1" noProof="0" dirty="0"/>
                        <a:t> </a:t>
                      </a:r>
                      <a:endParaRPr lang="en-US" sz="2000" i="1" noProof="0" dirty="0"/>
                    </a:p>
                  </a:txBody>
                  <a:tcPr/>
                </a:tc>
                <a:tc>
                  <a:txBody>
                    <a:bodyPr/>
                    <a:lstStyle/>
                    <a:p>
                      <a:r>
                        <a:rPr lang="en-US" sz="2000" i="1" noProof="0" dirty="0"/>
                        <a:t>8463</a:t>
                      </a:r>
                    </a:p>
                  </a:txBody>
                  <a:tcPr/>
                </a:tc>
                <a:tc>
                  <a:txBody>
                    <a:bodyPr/>
                    <a:lstStyle/>
                    <a:p>
                      <a:r>
                        <a:rPr lang="et-EE" sz="2000" i="1" noProof="0" dirty="0"/>
                        <a:t>30% of </a:t>
                      </a:r>
                      <a:r>
                        <a:rPr lang="et-EE" sz="2000" i="1" noProof="0" dirty="0" err="1"/>
                        <a:t>total</a:t>
                      </a:r>
                      <a:r>
                        <a:rPr lang="et-EE" sz="2000" i="1" noProof="0" dirty="0"/>
                        <a:t> </a:t>
                      </a:r>
                      <a:endParaRPr lang="en-US" sz="2000" i="1" noProof="0" dirty="0"/>
                    </a:p>
                  </a:txBody>
                  <a:tcPr/>
                </a:tc>
                <a:extLst>
                  <a:ext uri="{0D108BD9-81ED-4DB2-BD59-A6C34878D82A}">
                    <a16:rowId xmlns:a16="http://schemas.microsoft.com/office/drawing/2014/main" val="4183145118"/>
                  </a:ext>
                </a:extLst>
              </a:tr>
            </a:tbl>
          </a:graphicData>
        </a:graphic>
      </p:graphicFrame>
      <p:sp>
        <p:nvSpPr>
          <p:cNvPr id="4" name="Footer Placeholder 3">
            <a:extLst>
              <a:ext uri="{FF2B5EF4-FFF2-40B4-BE49-F238E27FC236}">
                <a16:creationId xmlns:a16="http://schemas.microsoft.com/office/drawing/2014/main" id="{7824719B-EBF2-43D2-AF62-6BD90426B089}"/>
              </a:ext>
            </a:extLst>
          </p:cNvPr>
          <p:cNvSpPr>
            <a:spLocks noGrp="1"/>
          </p:cNvSpPr>
          <p:nvPr>
            <p:ph type="ftr" sz="quarter" idx="11"/>
          </p:nvPr>
        </p:nvSpPr>
        <p:spPr>
          <a:xfrm>
            <a:off x="981307" y="6356350"/>
            <a:ext cx="10024947" cy="365125"/>
          </a:xfrm>
        </p:spPr>
        <p:txBody>
          <a:bodyPr/>
          <a:lstStyle/>
          <a:p>
            <a:endParaRPr lang="et-EE" dirty="0"/>
          </a:p>
        </p:txBody>
      </p:sp>
      <p:sp>
        <p:nvSpPr>
          <p:cNvPr id="5" name="Slide Number Placeholder 4">
            <a:extLst>
              <a:ext uri="{FF2B5EF4-FFF2-40B4-BE49-F238E27FC236}">
                <a16:creationId xmlns:a16="http://schemas.microsoft.com/office/drawing/2014/main" id="{2751DE1D-E93C-44D5-B12A-2DE18CEE986A}"/>
              </a:ext>
            </a:extLst>
          </p:cNvPr>
          <p:cNvSpPr>
            <a:spLocks noGrp="1"/>
          </p:cNvSpPr>
          <p:nvPr>
            <p:ph type="sldNum" sz="quarter" idx="12"/>
          </p:nvPr>
        </p:nvSpPr>
        <p:spPr/>
        <p:txBody>
          <a:bodyPr/>
          <a:lstStyle/>
          <a:p>
            <a:fld id="{1C3B8005-8050-4766-AF9C-7A52F3A18077}" type="slidenum">
              <a:rPr lang="et-EE" smtClean="0"/>
              <a:t>4</a:t>
            </a:fld>
            <a:endParaRPr lang="et-EE"/>
          </a:p>
        </p:txBody>
      </p:sp>
    </p:spTree>
    <p:extLst>
      <p:ext uri="{BB962C8B-B14F-4D97-AF65-F5344CB8AC3E}">
        <p14:creationId xmlns:p14="http://schemas.microsoft.com/office/powerpoint/2010/main" val="120215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6CD9DA9-9B02-4E44-82A7-68FED37D1E85}"/>
              </a:ext>
            </a:extLst>
          </p:cNvPr>
          <p:cNvPicPr>
            <a:picLocks noGrp="1" noChangeAspect="1"/>
          </p:cNvPicPr>
          <p:nvPr>
            <p:ph idx="1"/>
          </p:nvPr>
        </p:nvPicPr>
        <p:blipFill>
          <a:blip r:embed="rId3"/>
          <a:stretch>
            <a:fillRect/>
          </a:stretch>
        </p:blipFill>
        <p:spPr>
          <a:xfrm>
            <a:off x="643467" y="1855637"/>
            <a:ext cx="10905066" cy="4033379"/>
          </a:xfrm>
          <a:prstGeom prst="rect">
            <a:avLst/>
          </a:prstGeom>
        </p:spPr>
      </p:pic>
      <p:sp>
        <p:nvSpPr>
          <p:cNvPr id="2" name="Title 1">
            <a:extLst>
              <a:ext uri="{FF2B5EF4-FFF2-40B4-BE49-F238E27FC236}">
                <a16:creationId xmlns:a16="http://schemas.microsoft.com/office/drawing/2014/main" id="{B63B98F6-3DDD-4B2C-B211-F9087A2AFFC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Training costs share to payroll</a:t>
            </a:r>
          </a:p>
        </p:txBody>
      </p:sp>
      <p:sp>
        <p:nvSpPr>
          <p:cNvPr id="4" name="Footer Placeholder 3">
            <a:extLst>
              <a:ext uri="{FF2B5EF4-FFF2-40B4-BE49-F238E27FC236}">
                <a16:creationId xmlns:a16="http://schemas.microsoft.com/office/drawing/2014/main" id="{66094AB5-D1E7-4BF6-BC02-F9BD77829D13}"/>
              </a:ext>
            </a:extLst>
          </p:cNvPr>
          <p:cNvSpPr>
            <a:spLocks noGrp="1"/>
          </p:cNvSpPr>
          <p:nvPr>
            <p:ph type="ftr" sz="quarter" idx="11"/>
          </p:nvPr>
        </p:nvSpPr>
        <p:spPr>
          <a:xfrm>
            <a:off x="468351" y="5575610"/>
            <a:ext cx="11080181" cy="1145866"/>
          </a:xfrm>
        </p:spPr>
        <p:txBody>
          <a:bodyPr vert="horz" lIns="91440" tIns="45720" rIns="91440" bIns="45720" rtlCol="0" anchor="ctr">
            <a:normAutofit/>
          </a:bodyPr>
          <a:lstStyle/>
          <a:p>
            <a:pPr algn="l"/>
            <a:r>
              <a:rPr lang="en-US" sz="2800" kern="1200" dirty="0">
                <a:solidFill>
                  <a:schemeClr val="tx1"/>
                </a:solidFill>
                <a:latin typeface="+mn-lt"/>
                <a:ea typeface="+mn-ea"/>
                <a:cs typeface="+mn-cs"/>
              </a:rPr>
              <a:t>The </a:t>
            </a:r>
            <a:r>
              <a:rPr lang="et-EE" sz="2800" kern="1200" dirty="0" err="1">
                <a:solidFill>
                  <a:schemeClr val="tx1"/>
                </a:solidFill>
                <a:latin typeface="+mn-lt"/>
                <a:ea typeface="+mn-ea"/>
                <a:cs typeface="+mn-cs"/>
              </a:rPr>
              <a:t>share</a:t>
            </a:r>
            <a:r>
              <a:rPr lang="en-US" sz="2800" kern="1200" dirty="0">
                <a:solidFill>
                  <a:schemeClr val="tx1"/>
                </a:solidFill>
                <a:latin typeface="+mn-lt"/>
                <a:ea typeface="+mn-ea"/>
                <a:cs typeface="+mn-cs"/>
              </a:rPr>
              <a:t> remained the same in 2016. At the same time the total spending on training</a:t>
            </a:r>
            <a:r>
              <a:rPr lang="et-EE" sz="2800" kern="1200" dirty="0">
                <a:solidFill>
                  <a:schemeClr val="tx1"/>
                </a:solidFill>
                <a:latin typeface="+mn-lt"/>
                <a:ea typeface="+mn-ea"/>
                <a:cs typeface="+mn-cs"/>
              </a:rPr>
              <a:t>s</a:t>
            </a:r>
            <a:r>
              <a:rPr lang="en-US" sz="2800" kern="1200" dirty="0">
                <a:solidFill>
                  <a:schemeClr val="tx1"/>
                </a:solidFill>
                <a:latin typeface="+mn-lt"/>
                <a:ea typeface="+mn-ea"/>
                <a:cs typeface="+mn-cs"/>
              </a:rPr>
              <a:t> rose 5% f</a:t>
            </a:r>
            <a:r>
              <a:rPr lang="et-EE" sz="2800" kern="1200" dirty="0" err="1">
                <a:solidFill>
                  <a:schemeClr val="tx1"/>
                </a:solidFill>
                <a:latin typeface="+mn-lt"/>
                <a:ea typeface="+mn-ea"/>
                <a:cs typeface="+mn-cs"/>
              </a:rPr>
              <a:t>rom</a:t>
            </a:r>
            <a:r>
              <a:rPr lang="en-US" sz="2800" kern="1200" dirty="0">
                <a:solidFill>
                  <a:schemeClr val="tx1"/>
                </a:solidFill>
                <a:latin typeface="+mn-lt"/>
                <a:ea typeface="+mn-ea"/>
                <a:cs typeface="+mn-cs"/>
              </a:rPr>
              <a:t> 2015 to 2016, but so did the wages. </a:t>
            </a:r>
          </a:p>
        </p:txBody>
      </p:sp>
      <p:sp>
        <p:nvSpPr>
          <p:cNvPr id="5" name="Slide Number Placeholder 4">
            <a:extLst>
              <a:ext uri="{FF2B5EF4-FFF2-40B4-BE49-F238E27FC236}">
                <a16:creationId xmlns:a16="http://schemas.microsoft.com/office/drawing/2014/main" id="{F460146E-2D03-4CB7-AED4-1E5DB15684A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1C3B8005-8050-4766-AF9C-7A52F3A18077}" type="slidenum">
              <a:rPr lang="en-US" smtClean="0"/>
              <a:pPr>
                <a:spcAft>
                  <a:spcPts val="600"/>
                </a:spcAft>
              </a:pPr>
              <a:t>5</a:t>
            </a:fld>
            <a:endParaRPr lang="en-US"/>
          </a:p>
        </p:txBody>
      </p:sp>
    </p:spTree>
    <p:extLst>
      <p:ext uri="{BB962C8B-B14F-4D97-AF65-F5344CB8AC3E}">
        <p14:creationId xmlns:p14="http://schemas.microsoft.com/office/powerpoint/2010/main" val="4241164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Oval 23"/>
          <p:cNvSpPr>
            <a:spLocks noChangeArrowheads="1"/>
          </p:cNvSpPr>
          <p:nvPr/>
        </p:nvSpPr>
        <p:spPr bwMode="auto">
          <a:xfrm>
            <a:off x="2590379" y="2612032"/>
            <a:ext cx="2133448" cy="1381125"/>
          </a:xfrm>
          <a:prstGeom prst="ellipse">
            <a:avLst/>
          </a:prstGeom>
          <a:noFill/>
          <a:ln w="9525" algn="ctr">
            <a:noFill/>
            <a:round/>
            <a:headEnd/>
            <a:tailEnd/>
          </a:ln>
        </p:spPr>
        <p:txBody>
          <a:bodyPr wrap="none" lIns="90738" tIns="45370" rIns="90738" bIns="45370" anchor="ctr"/>
          <a:lstStyle/>
          <a:p>
            <a:endParaRPr lang="et-EE" sz="1805"/>
          </a:p>
        </p:txBody>
      </p:sp>
      <p:sp>
        <p:nvSpPr>
          <p:cNvPr id="14341" name="Oval 26"/>
          <p:cNvSpPr>
            <a:spLocks noChangeArrowheads="1"/>
          </p:cNvSpPr>
          <p:nvPr/>
        </p:nvSpPr>
        <p:spPr bwMode="auto">
          <a:xfrm>
            <a:off x="6710033" y="4150093"/>
            <a:ext cx="2734949" cy="1981200"/>
          </a:xfrm>
          <a:prstGeom prst="ellipse">
            <a:avLst/>
          </a:prstGeom>
          <a:noFill/>
          <a:ln w="9525" algn="ctr">
            <a:noFill/>
            <a:round/>
            <a:headEnd/>
            <a:tailEnd/>
          </a:ln>
        </p:spPr>
        <p:txBody>
          <a:bodyPr wrap="none" lIns="90738" tIns="45370" rIns="90738" bIns="45370" anchor="ctr"/>
          <a:lstStyle/>
          <a:p>
            <a:endParaRPr lang="et-EE" sz="1805"/>
          </a:p>
        </p:txBody>
      </p:sp>
      <p:sp>
        <p:nvSpPr>
          <p:cNvPr id="14342" name="Text Box 30"/>
          <p:cNvSpPr txBox="1">
            <a:spLocks noChangeArrowheads="1"/>
          </p:cNvSpPr>
          <p:nvPr/>
        </p:nvSpPr>
        <p:spPr bwMode="auto">
          <a:xfrm>
            <a:off x="4620444" y="4404093"/>
            <a:ext cx="2941714" cy="473214"/>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n-US" sz="2406" dirty="0"/>
              <a:t>Ministry</a:t>
            </a:r>
          </a:p>
        </p:txBody>
      </p:sp>
      <p:sp>
        <p:nvSpPr>
          <p:cNvPr id="14343" name="Text Box 31"/>
          <p:cNvSpPr txBox="1">
            <a:spLocks noChangeArrowheads="1"/>
          </p:cNvSpPr>
          <p:nvPr/>
        </p:nvSpPr>
        <p:spPr bwMode="auto">
          <a:xfrm>
            <a:off x="4090998" y="5194668"/>
            <a:ext cx="4093025" cy="473214"/>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n-US" sz="2406" dirty="0"/>
              <a:t>Administrative Agency</a:t>
            </a:r>
          </a:p>
        </p:txBody>
      </p:sp>
      <p:sp>
        <p:nvSpPr>
          <p:cNvPr id="14344" name="Text Box 32"/>
          <p:cNvSpPr txBox="1">
            <a:spLocks noChangeArrowheads="1"/>
          </p:cNvSpPr>
          <p:nvPr/>
        </p:nvSpPr>
        <p:spPr bwMode="auto">
          <a:xfrm>
            <a:off x="4673701" y="5963018"/>
            <a:ext cx="2894723" cy="473214"/>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t-EE" sz="2406" dirty="0" err="1"/>
              <a:t>Civil</a:t>
            </a:r>
            <a:r>
              <a:rPr lang="en-US" sz="2406" dirty="0"/>
              <a:t> Servant</a:t>
            </a:r>
          </a:p>
        </p:txBody>
      </p:sp>
      <p:sp>
        <p:nvSpPr>
          <p:cNvPr id="14345" name="Text Box 34"/>
          <p:cNvSpPr txBox="1">
            <a:spLocks noChangeArrowheads="1"/>
          </p:cNvSpPr>
          <p:nvPr/>
        </p:nvSpPr>
        <p:spPr bwMode="auto">
          <a:xfrm>
            <a:off x="6503267" y="2951529"/>
            <a:ext cx="3092090" cy="473214"/>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n-US" sz="2406" dirty="0"/>
              <a:t>Government </a:t>
            </a:r>
            <a:r>
              <a:rPr lang="et-EE" sz="2406" dirty="0"/>
              <a:t>Office</a:t>
            </a:r>
          </a:p>
        </p:txBody>
      </p:sp>
      <p:sp>
        <p:nvSpPr>
          <p:cNvPr id="14346" name="Rectangle 35"/>
          <p:cNvSpPr>
            <a:spLocks noChangeArrowheads="1"/>
          </p:cNvSpPr>
          <p:nvPr/>
        </p:nvSpPr>
        <p:spPr bwMode="auto">
          <a:xfrm>
            <a:off x="1894894" y="1916631"/>
            <a:ext cx="8561988" cy="2409825"/>
          </a:xfrm>
          <a:prstGeom prst="rect">
            <a:avLst/>
          </a:prstGeom>
          <a:noFill/>
          <a:ln w="9525" algn="ctr">
            <a:noFill/>
            <a:miter lim="800000"/>
            <a:headEnd/>
            <a:tailEnd/>
          </a:ln>
        </p:spPr>
        <p:txBody>
          <a:bodyPr wrap="none" lIns="90738" tIns="45370" rIns="90738" bIns="45370" anchor="ctr"/>
          <a:lstStyle/>
          <a:p>
            <a:endParaRPr lang="et-EE" sz="1805"/>
          </a:p>
        </p:txBody>
      </p:sp>
      <p:sp>
        <p:nvSpPr>
          <p:cNvPr id="14347" name="Text Box 38"/>
          <p:cNvSpPr txBox="1">
            <a:spLocks noChangeArrowheads="1"/>
          </p:cNvSpPr>
          <p:nvPr/>
        </p:nvSpPr>
        <p:spPr bwMode="auto">
          <a:xfrm>
            <a:off x="2210073" y="2943500"/>
            <a:ext cx="676688" cy="370102"/>
          </a:xfrm>
          <a:prstGeom prst="rect">
            <a:avLst/>
          </a:prstGeom>
          <a:noFill/>
          <a:ln w="9525" algn="ctr">
            <a:noFill/>
            <a:miter lim="800000"/>
            <a:headEnd/>
            <a:tailEnd/>
          </a:ln>
        </p:spPr>
        <p:txBody>
          <a:bodyPr lIns="90738" tIns="45370" rIns="90738" bIns="45370">
            <a:spAutoFit/>
          </a:bodyPr>
          <a:lstStyle/>
          <a:p>
            <a:pPr>
              <a:spcBef>
                <a:spcPct val="50000"/>
              </a:spcBef>
            </a:pPr>
            <a:endParaRPr lang="et-EE" sz="1805"/>
          </a:p>
        </p:txBody>
      </p:sp>
      <p:sp>
        <p:nvSpPr>
          <p:cNvPr id="14348" name="Text Box 40"/>
          <p:cNvSpPr txBox="1">
            <a:spLocks noChangeArrowheads="1"/>
          </p:cNvSpPr>
          <p:nvPr/>
        </p:nvSpPr>
        <p:spPr bwMode="auto">
          <a:xfrm>
            <a:off x="4035513" y="1129819"/>
            <a:ext cx="4116521" cy="462799"/>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n-US" sz="2406" dirty="0"/>
              <a:t>Government of the Republic</a:t>
            </a:r>
          </a:p>
        </p:txBody>
      </p:sp>
      <p:sp>
        <p:nvSpPr>
          <p:cNvPr id="14349" name="Line 41"/>
          <p:cNvSpPr>
            <a:spLocks noChangeShapeType="1"/>
          </p:cNvSpPr>
          <p:nvPr/>
        </p:nvSpPr>
        <p:spPr bwMode="auto">
          <a:xfrm>
            <a:off x="6102267" y="1602142"/>
            <a:ext cx="3132" cy="2792425"/>
          </a:xfrm>
          <a:prstGeom prst="line">
            <a:avLst/>
          </a:prstGeom>
          <a:noFill/>
          <a:ln w="19050">
            <a:solidFill>
              <a:schemeClr val="tx1"/>
            </a:solidFill>
            <a:round/>
            <a:headEnd/>
            <a:tailEnd/>
          </a:ln>
        </p:spPr>
        <p:txBody>
          <a:bodyPr lIns="90738" tIns="45370" rIns="90738" bIns="45370" anchor="ctr"/>
          <a:lstStyle/>
          <a:p>
            <a:endParaRPr lang="et-EE" sz="1805"/>
          </a:p>
        </p:txBody>
      </p:sp>
      <p:sp>
        <p:nvSpPr>
          <p:cNvPr id="14350" name="Rectangle 42"/>
          <p:cNvSpPr>
            <a:spLocks noChangeArrowheads="1"/>
          </p:cNvSpPr>
          <p:nvPr/>
        </p:nvSpPr>
        <p:spPr bwMode="auto">
          <a:xfrm>
            <a:off x="2092261" y="3183531"/>
            <a:ext cx="3674794" cy="933450"/>
          </a:xfrm>
          <a:prstGeom prst="rect">
            <a:avLst/>
          </a:prstGeom>
          <a:noFill/>
          <a:ln w="9525" algn="ctr">
            <a:noFill/>
            <a:miter lim="800000"/>
            <a:headEnd/>
            <a:tailEnd/>
          </a:ln>
        </p:spPr>
        <p:txBody>
          <a:bodyPr wrap="none" lIns="90738" tIns="45370" rIns="90738" bIns="45370" anchor="ctr"/>
          <a:lstStyle/>
          <a:p>
            <a:endParaRPr lang="et-EE" sz="1805"/>
          </a:p>
        </p:txBody>
      </p:sp>
      <p:sp>
        <p:nvSpPr>
          <p:cNvPr id="14351" name="Line 43"/>
          <p:cNvSpPr>
            <a:spLocks noChangeShapeType="1"/>
          </p:cNvSpPr>
          <p:nvPr/>
        </p:nvSpPr>
        <p:spPr bwMode="auto">
          <a:xfrm>
            <a:off x="6114797" y="4899393"/>
            <a:ext cx="0" cy="295275"/>
          </a:xfrm>
          <a:prstGeom prst="line">
            <a:avLst/>
          </a:prstGeom>
          <a:noFill/>
          <a:ln w="22225">
            <a:solidFill>
              <a:schemeClr val="tx1"/>
            </a:solidFill>
            <a:round/>
            <a:headEnd/>
            <a:tailEnd/>
          </a:ln>
        </p:spPr>
        <p:txBody>
          <a:bodyPr lIns="90738" tIns="45370" rIns="90738" bIns="45370" anchor="ctr"/>
          <a:lstStyle/>
          <a:p>
            <a:endParaRPr lang="et-EE" sz="1805"/>
          </a:p>
        </p:txBody>
      </p:sp>
      <p:sp>
        <p:nvSpPr>
          <p:cNvPr id="14352" name="Line 44"/>
          <p:cNvSpPr>
            <a:spLocks noChangeShapeType="1"/>
          </p:cNvSpPr>
          <p:nvPr/>
        </p:nvSpPr>
        <p:spPr bwMode="auto">
          <a:xfrm>
            <a:off x="6111664" y="5658218"/>
            <a:ext cx="0" cy="295275"/>
          </a:xfrm>
          <a:prstGeom prst="line">
            <a:avLst/>
          </a:prstGeom>
          <a:noFill/>
          <a:ln w="22225">
            <a:solidFill>
              <a:schemeClr val="tx1"/>
            </a:solidFill>
            <a:round/>
            <a:headEnd/>
            <a:tailEnd/>
          </a:ln>
        </p:spPr>
        <p:txBody>
          <a:bodyPr lIns="90738" tIns="45370" rIns="90738" bIns="45370" anchor="ctr"/>
          <a:lstStyle/>
          <a:p>
            <a:endParaRPr lang="et-EE" sz="1805"/>
          </a:p>
        </p:txBody>
      </p:sp>
      <p:sp>
        <p:nvSpPr>
          <p:cNvPr id="14354" name="Line 46"/>
          <p:cNvSpPr>
            <a:spLocks noChangeShapeType="1"/>
          </p:cNvSpPr>
          <p:nvPr/>
        </p:nvSpPr>
        <p:spPr bwMode="auto">
          <a:xfrm flipH="1">
            <a:off x="6110099" y="3203941"/>
            <a:ext cx="385336" cy="0"/>
          </a:xfrm>
          <a:prstGeom prst="line">
            <a:avLst/>
          </a:prstGeom>
          <a:noFill/>
          <a:ln w="22225">
            <a:solidFill>
              <a:schemeClr val="tx1"/>
            </a:solidFill>
            <a:round/>
            <a:headEnd/>
            <a:tailEnd/>
          </a:ln>
        </p:spPr>
        <p:txBody>
          <a:bodyPr lIns="90738" tIns="45370" rIns="90738" bIns="45370" anchor="ctr"/>
          <a:lstStyle/>
          <a:p>
            <a:endParaRPr lang="et-EE" sz="1805"/>
          </a:p>
        </p:txBody>
      </p:sp>
      <p:sp>
        <p:nvSpPr>
          <p:cNvPr id="14355" name="Text Box 47"/>
          <p:cNvSpPr txBox="1">
            <a:spLocks noChangeArrowheads="1"/>
          </p:cNvSpPr>
          <p:nvPr/>
        </p:nvSpPr>
        <p:spPr bwMode="auto">
          <a:xfrm>
            <a:off x="1894894" y="3832592"/>
            <a:ext cx="1907885" cy="370102"/>
          </a:xfrm>
          <a:prstGeom prst="rect">
            <a:avLst/>
          </a:prstGeom>
          <a:noFill/>
          <a:ln w="9525" algn="ctr">
            <a:noFill/>
            <a:miter lim="800000"/>
            <a:headEnd/>
            <a:tailEnd/>
          </a:ln>
        </p:spPr>
        <p:txBody>
          <a:bodyPr lIns="90738" tIns="45370" rIns="90738" bIns="45370">
            <a:spAutoFit/>
          </a:bodyPr>
          <a:lstStyle/>
          <a:p>
            <a:pPr>
              <a:spcBef>
                <a:spcPct val="50000"/>
              </a:spcBef>
            </a:pPr>
            <a:endParaRPr lang="et-EE" sz="1805"/>
          </a:p>
        </p:txBody>
      </p:sp>
      <p:sp>
        <p:nvSpPr>
          <p:cNvPr id="14358" name="Text Box 48"/>
          <p:cNvSpPr txBox="1">
            <a:spLocks noChangeArrowheads="1"/>
          </p:cNvSpPr>
          <p:nvPr/>
        </p:nvSpPr>
        <p:spPr bwMode="auto">
          <a:xfrm>
            <a:off x="8583457" y="3635740"/>
            <a:ext cx="2769362" cy="1079076"/>
          </a:xfrm>
          <a:prstGeom prst="rect">
            <a:avLst/>
          </a:prstGeom>
          <a:noFill/>
          <a:ln w="9525" algn="ctr">
            <a:solidFill>
              <a:schemeClr val="tx1"/>
            </a:solidFill>
            <a:miter lim="800000"/>
            <a:headEnd/>
            <a:tailEnd/>
          </a:ln>
        </p:spPr>
        <p:txBody>
          <a:bodyPr wrap="square" lIns="90738" tIns="45370" rIns="90738" bIns="45370">
            <a:spAutoFit/>
          </a:bodyPr>
          <a:lstStyle/>
          <a:p>
            <a:pPr>
              <a:spcBef>
                <a:spcPct val="50000"/>
              </a:spcBef>
            </a:pPr>
            <a:r>
              <a:rPr lang="en-US" sz="1604" dirty="0"/>
              <a:t>Top Civil Service Excellence Centre</a:t>
            </a:r>
            <a:r>
              <a:rPr lang="et-EE" sz="1604" dirty="0"/>
              <a:t>; </a:t>
            </a:r>
            <a:r>
              <a:rPr lang="en-US" sz="1604" dirty="0"/>
              <a:t>recruitment, selection and development of civil service top executives</a:t>
            </a:r>
            <a:endParaRPr lang="et-EE" sz="1604" i="1" dirty="0"/>
          </a:p>
        </p:txBody>
      </p:sp>
      <p:sp>
        <p:nvSpPr>
          <p:cNvPr id="14360" name="Text Box 20"/>
          <p:cNvSpPr txBox="1">
            <a:spLocks noChangeArrowheads="1"/>
          </p:cNvSpPr>
          <p:nvPr/>
        </p:nvSpPr>
        <p:spPr bwMode="auto">
          <a:xfrm>
            <a:off x="2188179" y="2117525"/>
            <a:ext cx="3571411" cy="462799"/>
          </a:xfrm>
          <a:prstGeom prst="rect">
            <a:avLst/>
          </a:prstGeom>
          <a:noFill/>
          <a:ln w="9525" algn="ctr">
            <a:solidFill>
              <a:schemeClr val="tx1"/>
            </a:solidFill>
            <a:miter lim="800000"/>
            <a:headEnd/>
            <a:tailEnd/>
          </a:ln>
        </p:spPr>
        <p:txBody>
          <a:bodyPr lIns="90738" tIns="45370" rIns="90738" bIns="45370">
            <a:spAutoFit/>
          </a:bodyPr>
          <a:lstStyle/>
          <a:p>
            <a:pPr algn="ctr">
              <a:spcBef>
                <a:spcPct val="50000"/>
              </a:spcBef>
            </a:pPr>
            <a:r>
              <a:rPr lang="en-US" sz="2406" dirty="0"/>
              <a:t>Ministry of Finance </a:t>
            </a:r>
          </a:p>
        </p:txBody>
      </p:sp>
      <p:sp>
        <p:nvSpPr>
          <p:cNvPr id="14361" name="Line 45"/>
          <p:cNvSpPr>
            <a:spLocks noChangeShapeType="1"/>
          </p:cNvSpPr>
          <p:nvPr/>
        </p:nvSpPr>
        <p:spPr bwMode="auto">
          <a:xfrm flipH="1">
            <a:off x="5740743" y="2333549"/>
            <a:ext cx="355257" cy="0"/>
          </a:xfrm>
          <a:prstGeom prst="line">
            <a:avLst/>
          </a:prstGeom>
          <a:noFill/>
          <a:ln w="22225">
            <a:solidFill>
              <a:schemeClr val="tx1"/>
            </a:solidFill>
            <a:round/>
            <a:headEnd/>
            <a:tailEnd/>
          </a:ln>
        </p:spPr>
        <p:txBody>
          <a:bodyPr lIns="90738" tIns="45370" rIns="90738" bIns="45370" anchor="ctr"/>
          <a:lstStyle/>
          <a:p>
            <a:endParaRPr lang="et-EE" sz="1805"/>
          </a:p>
        </p:txBody>
      </p:sp>
      <p:sp>
        <p:nvSpPr>
          <p:cNvPr id="28" name="Line 49"/>
          <p:cNvSpPr>
            <a:spLocks noChangeShapeType="1"/>
          </p:cNvSpPr>
          <p:nvPr/>
        </p:nvSpPr>
        <p:spPr bwMode="auto">
          <a:xfrm flipH="1">
            <a:off x="3751307" y="2612032"/>
            <a:ext cx="284206" cy="427886"/>
          </a:xfrm>
          <a:prstGeom prst="line">
            <a:avLst/>
          </a:prstGeom>
          <a:noFill/>
          <a:ln w="15875">
            <a:solidFill>
              <a:schemeClr val="tx1"/>
            </a:solidFill>
            <a:prstDash val="dash"/>
            <a:round/>
            <a:headEnd/>
            <a:tailEnd/>
          </a:ln>
        </p:spPr>
        <p:txBody>
          <a:bodyPr lIns="90738" tIns="45370" rIns="90738" bIns="45370" anchor="ctr"/>
          <a:lstStyle/>
          <a:p>
            <a:endParaRPr lang="et-EE" sz="1805"/>
          </a:p>
        </p:txBody>
      </p:sp>
      <p:sp>
        <p:nvSpPr>
          <p:cNvPr id="30" name="Text Box 30"/>
          <p:cNvSpPr txBox="1">
            <a:spLocks noChangeArrowheads="1"/>
          </p:cNvSpPr>
          <p:nvPr/>
        </p:nvSpPr>
        <p:spPr bwMode="auto">
          <a:xfrm>
            <a:off x="2472385" y="3039917"/>
            <a:ext cx="2557847" cy="1199622"/>
          </a:xfrm>
          <a:prstGeom prst="rect">
            <a:avLst/>
          </a:prstGeom>
          <a:noFill/>
          <a:ln w="9525" algn="ctr">
            <a:solidFill>
              <a:schemeClr val="tx1"/>
            </a:solidFill>
            <a:miter lim="800000"/>
            <a:headEnd/>
            <a:tailEnd/>
          </a:ln>
        </p:spPr>
        <p:txBody>
          <a:bodyPr wrap="square" lIns="90738" tIns="45370" rIns="90738" bIns="45370">
            <a:spAutoFit/>
          </a:bodyPr>
          <a:lstStyle/>
          <a:p>
            <a:pPr algn="ctr">
              <a:spcBef>
                <a:spcPct val="50000"/>
              </a:spcBef>
            </a:pPr>
            <a:r>
              <a:rPr lang="en-US" sz="1600" dirty="0"/>
              <a:t>Central </a:t>
            </a:r>
            <a:r>
              <a:rPr lang="et-EE" sz="1600" dirty="0" err="1"/>
              <a:t>civil</a:t>
            </a:r>
            <a:r>
              <a:rPr lang="et-EE" sz="1600" dirty="0"/>
              <a:t> </a:t>
            </a:r>
            <a:r>
              <a:rPr lang="et-EE" sz="1600" dirty="0" err="1"/>
              <a:t>service</a:t>
            </a:r>
            <a:r>
              <a:rPr lang="et-EE" sz="1600" dirty="0"/>
              <a:t> HRM </a:t>
            </a:r>
            <a:r>
              <a:rPr lang="en-US" sz="1600" dirty="0"/>
              <a:t>coordinator</a:t>
            </a:r>
            <a:endParaRPr lang="et-EE" sz="1600" dirty="0"/>
          </a:p>
          <a:p>
            <a:pPr algn="ctr">
              <a:spcBef>
                <a:spcPct val="50000"/>
              </a:spcBef>
            </a:pPr>
            <a:r>
              <a:rPr lang="et-EE" sz="1600" dirty="0"/>
              <a:t>Local </a:t>
            </a:r>
            <a:r>
              <a:rPr lang="et-EE" sz="1600" dirty="0" err="1"/>
              <a:t>government</a:t>
            </a:r>
            <a:r>
              <a:rPr lang="et-EE" sz="1600" dirty="0"/>
              <a:t> </a:t>
            </a:r>
            <a:r>
              <a:rPr lang="et-EE" sz="1600" dirty="0" err="1"/>
              <a:t>development</a:t>
            </a:r>
            <a:endParaRPr lang="en-US" sz="1600" dirty="0"/>
          </a:p>
        </p:txBody>
      </p:sp>
      <p:sp>
        <p:nvSpPr>
          <p:cNvPr id="23" name="Line 49">
            <a:extLst>
              <a:ext uri="{FF2B5EF4-FFF2-40B4-BE49-F238E27FC236}">
                <a16:creationId xmlns:a16="http://schemas.microsoft.com/office/drawing/2014/main" id="{161852BC-9C18-4A97-BBD1-E2C44299E994}"/>
              </a:ext>
            </a:extLst>
          </p:cNvPr>
          <p:cNvSpPr>
            <a:spLocks noChangeShapeType="1"/>
          </p:cNvSpPr>
          <p:nvPr/>
        </p:nvSpPr>
        <p:spPr bwMode="auto">
          <a:xfrm>
            <a:off x="8907799" y="3429000"/>
            <a:ext cx="527783" cy="206740"/>
          </a:xfrm>
          <a:prstGeom prst="line">
            <a:avLst/>
          </a:prstGeom>
          <a:noFill/>
          <a:ln w="15875">
            <a:solidFill>
              <a:schemeClr val="tx1"/>
            </a:solidFill>
            <a:prstDash val="dash"/>
            <a:round/>
            <a:headEnd/>
            <a:tailEnd/>
          </a:ln>
        </p:spPr>
        <p:txBody>
          <a:bodyPr lIns="90738" tIns="45370" rIns="90738" bIns="45370" anchor="ctr"/>
          <a:lstStyle/>
          <a:p>
            <a:endParaRPr lang="et-EE" sz="1805"/>
          </a:p>
        </p:txBody>
      </p:sp>
      <p:sp>
        <p:nvSpPr>
          <p:cNvPr id="24" name="Text Box 30">
            <a:extLst>
              <a:ext uri="{FF2B5EF4-FFF2-40B4-BE49-F238E27FC236}">
                <a16:creationId xmlns:a16="http://schemas.microsoft.com/office/drawing/2014/main" id="{FB39F39E-0047-4608-81BA-2D610708CD3C}"/>
              </a:ext>
            </a:extLst>
          </p:cNvPr>
          <p:cNvSpPr txBox="1">
            <a:spLocks noChangeArrowheads="1"/>
          </p:cNvSpPr>
          <p:nvPr/>
        </p:nvSpPr>
        <p:spPr bwMode="auto">
          <a:xfrm>
            <a:off x="460113" y="4782206"/>
            <a:ext cx="2941705" cy="1507398"/>
          </a:xfrm>
          <a:prstGeom prst="rect">
            <a:avLst/>
          </a:prstGeom>
          <a:noFill/>
          <a:ln w="9525" algn="ctr">
            <a:solidFill>
              <a:schemeClr val="tx1"/>
            </a:solidFill>
            <a:miter lim="800000"/>
            <a:headEnd/>
            <a:tailEnd/>
          </a:ln>
        </p:spPr>
        <p:txBody>
          <a:bodyPr wrap="square" lIns="90738" tIns="45370" rIns="90738" bIns="45370">
            <a:spAutoFit/>
          </a:bodyPr>
          <a:lstStyle/>
          <a:p>
            <a:pPr algn="ctr">
              <a:spcBef>
                <a:spcPct val="50000"/>
              </a:spcBef>
            </a:pPr>
            <a:r>
              <a:rPr lang="et-EE" dirty="0"/>
              <a:t>STATE SHARED SERVICE CENTER</a:t>
            </a:r>
          </a:p>
          <a:p>
            <a:pPr algn="ctr">
              <a:spcBef>
                <a:spcPct val="50000"/>
              </a:spcBef>
            </a:pPr>
            <a:r>
              <a:rPr lang="et-EE" sz="1600" dirty="0" err="1"/>
              <a:t>Provides</a:t>
            </a:r>
            <a:r>
              <a:rPr lang="et-EE" sz="1600" dirty="0"/>
              <a:t> </a:t>
            </a:r>
            <a:r>
              <a:rPr lang="et-EE" sz="1600" dirty="0" err="1"/>
              <a:t>support</a:t>
            </a:r>
            <a:r>
              <a:rPr lang="et-EE" sz="1600" dirty="0"/>
              <a:t> </a:t>
            </a:r>
            <a:r>
              <a:rPr lang="et-EE" sz="1600" dirty="0" err="1"/>
              <a:t>services</a:t>
            </a:r>
            <a:r>
              <a:rPr lang="et-EE" sz="1600" dirty="0"/>
              <a:t>: </a:t>
            </a:r>
            <a:r>
              <a:rPr lang="et-EE" sz="1600" dirty="0" err="1"/>
              <a:t>procurement</a:t>
            </a:r>
            <a:r>
              <a:rPr lang="et-EE" sz="1600" dirty="0"/>
              <a:t> and </a:t>
            </a:r>
            <a:r>
              <a:rPr lang="et-EE" sz="1600" dirty="0" err="1"/>
              <a:t>administration</a:t>
            </a:r>
            <a:r>
              <a:rPr lang="et-EE" sz="1600" dirty="0"/>
              <a:t> of </a:t>
            </a:r>
            <a:r>
              <a:rPr lang="et-EE" sz="1600" b="1" dirty="0" err="1"/>
              <a:t>central</a:t>
            </a:r>
            <a:r>
              <a:rPr lang="et-EE" sz="1600" b="1" dirty="0"/>
              <a:t> </a:t>
            </a:r>
            <a:r>
              <a:rPr lang="et-EE" sz="1600" dirty="0" err="1"/>
              <a:t>training</a:t>
            </a:r>
            <a:r>
              <a:rPr lang="et-EE" sz="1600" dirty="0"/>
              <a:t> </a:t>
            </a:r>
            <a:r>
              <a:rPr lang="et-EE" sz="1600" dirty="0" err="1"/>
              <a:t>programs</a:t>
            </a:r>
            <a:endParaRPr lang="en-US" sz="1600" dirty="0"/>
          </a:p>
        </p:txBody>
      </p:sp>
      <p:sp>
        <p:nvSpPr>
          <p:cNvPr id="25" name="Line 49">
            <a:extLst>
              <a:ext uri="{FF2B5EF4-FFF2-40B4-BE49-F238E27FC236}">
                <a16:creationId xmlns:a16="http://schemas.microsoft.com/office/drawing/2014/main" id="{6F415F30-A73D-4DDD-B804-1D48E5CB6D78}"/>
              </a:ext>
            </a:extLst>
          </p:cNvPr>
          <p:cNvSpPr>
            <a:spLocks noChangeShapeType="1"/>
          </p:cNvSpPr>
          <p:nvPr/>
        </p:nvSpPr>
        <p:spPr bwMode="auto">
          <a:xfrm flipH="1">
            <a:off x="2384307" y="4268607"/>
            <a:ext cx="284206" cy="427886"/>
          </a:xfrm>
          <a:prstGeom prst="line">
            <a:avLst/>
          </a:prstGeom>
          <a:noFill/>
          <a:ln w="15875">
            <a:solidFill>
              <a:schemeClr val="tx1"/>
            </a:solidFill>
            <a:prstDash val="dash"/>
            <a:round/>
            <a:headEnd/>
            <a:tailEnd/>
          </a:ln>
        </p:spPr>
        <p:txBody>
          <a:bodyPr lIns="90738" tIns="45370" rIns="90738" bIns="45370" anchor="ctr"/>
          <a:lstStyle/>
          <a:p>
            <a:endParaRPr lang="et-EE" sz="1805"/>
          </a:p>
        </p:txBody>
      </p:sp>
      <p:sp>
        <p:nvSpPr>
          <p:cNvPr id="2" name="TextBox 1">
            <a:extLst>
              <a:ext uri="{FF2B5EF4-FFF2-40B4-BE49-F238E27FC236}">
                <a16:creationId xmlns:a16="http://schemas.microsoft.com/office/drawing/2014/main" id="{0FA61AD4-31F8-4149-B49A-B4FC6AF5245D}"/>
              </a:ext>
            </a:extLst>
          </p:cNvPr>
          <p:cNvSpPr txBox="1"/>
          <p:nvPr/>
        </p:nvSpPr>
        <p:spPr>
          <a:xfrm>
            <a:off x="2216934" y="230461"/>
            <a:ext cx="7984497" cy="646331"/>
          </a:xfrm>
          <a:prstGeom prst="rect">
            <a:avLst/>
          </a:prstGeom>
          <a:noFill/>
        </p:spPr>
        <p:txBody>
          <a:bodyPr wrap="square" rtlCol="0">
            <a:spAutoFit/>
          </a:bodyPr>
          <a:lstStyle/>
          <a:p>
            <a:pPr algn="ctr"/>
            <a:r>
              <a:rPr lang="et-EE" sz="3600" dirty="0" err="1">
                <a:solidFill>
                  <a:srgbClr val="0070C0"/>
                </a:solidFill>
              </a:rPr>
              <a:t>The</a:t>
            </a:r>
            <a:r>
              <a:rPr lang="et-EE" sz="3600" dirty="0">
                <a:solidFill>
                  <a:srgbClr val="0070C0"/>
                </a:solidFill>
              </a:rPr>
              <a:t> </a:t>
            </a:r>
            <a:r>
              <a:rPr lang="et-EE" sz="3600" dirty="0" err="1">
                <a:solidFill>
                  <a:srgbClr val="0070C0"/>
                </a:solidFill>
              </a:rPr>
              <a:t>training</a:t>
            </a:r>
            <a:r>
              <a:rPr lang="et-EE" sz="3600" dirty="0">
                <a:solidFill>
                  <a:srgbClr val="0070C0"/>
                </a:solidFill>
              </a:rPr>
              <a:t> </a:t>
            </a:r>
            <a:r>
              <a:rPr lang="et-EE" sz="3600" dirty="0" err="1">
                <a:solidFill>
                  <a:srgbClr val="0070C0"/>
                </a:solidFill>
              </a:rPr>
              <a:t>organization</a:t>
            </a:r>
            <a:r>
              <a:rPr lang="et-EE" sz="3600" dirty="0">
                <a:solidFill>
                  <a:srgbClr val="0070C0"/>
                </a:solidFill>
              </a:rPr>
              <a:t> </a:t>
            </a:r>
            <a:endParaRPr lang="en-US" dirty="0">
              <a:solidFill>
                <a:srgbClr val="0070C0"/>
              </a:solidFill>
            </a:endParaRPr>
          </a:p>
        </p:txBody>
      </p:sp>
    </p:spTree>
    <p:extLst>
      <p:ext uri="{BB962C8B-B14F-4D97-AF65-F5344CB8AC3E}">
        <p14:creationId xmlns:p14="http://schemas.microsoft.com/office/powerpoint/2010/main" val="319103982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a:extLst>
              <a:ext uri="{FF2B5EF4-FFF2-40B4-BE49-F238E27FC236}">
                <a16:creationId xmlns:a16="http://schemas.microsoft.com/office/drawing/2014/main" id="{E737705E-3B51-4DA8-B149-E7B0382E1214}"/>
              </a:ext>
            </a:extLst>
          </p:cNvPr>
          <p:cNvSpPr txBox="1">
            <a:spLocks noChangeArrowheads="1"/>
          </p:cNvSpPr>
          <p:nvPr/>
        </p:nvSpPr>
        <p:spPr bwMode="auto">
          <a:xfrm>
            <a:off x="899532" y="165259"/>
            <a:ext cx="10392936"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9pPr>
          </a:lstStyle>
          <a:p>
            <a:pPr algn="ctr" eaLnBrk="1" hangingPunct="1">
              <a:buClrTx/>
              <a:buFontTx/>
              <a:buNone/>
            </a:pPr>
            <a:r>
              <a:rPr lang="et-EE" altLang="en-US" sz="3200" dirty="0" err="1">
                <a:solidFill>
                  <a:srgbClr val="0070C0"/>
                </a:solidFill>
                <a:latin typeface="Calibri" panose="020F0502020204030204" pitchFamily="34" charset="0"/>
              </a:rPr>
              <a:t>Institutional</a:t>
            </a:r>
            <a:r>
              <a:rPr lang="et-EE" altLang="en-US" sz="3200" dirty="0">
                <a:solidFill>
                  <a:srgbClr val="0070C0"/>
                </a:solidFill>
                <a:latin typeface="Calibri" panose="020F0502020204030204" pitchFamily="34" charset="0"/>
              </a:rPr>
              <a:t> </a:t>
            </a:r>
            <a:r>
              <a:rPr lang="et-EE" altLang="en-US" sz="3200" dirty="0" err="1">
                <a:solidFill>
                  <a:srgbClr val="0070C0"/>
                </a:solidFill>
                <a:latin typeface="Calibri" panose="020F0502020204030204" pitchFamily="34" charset="0"/>
              </a:rPr>
              <a:t>view</a:t>
            </a:r>
            <a:r>
              <a:rPr lang="et-EE" altLang="en-US" sz="3200" dirty="0">
                <a:solidFill>
                  <a:srgbClr val="0070C0"/>
                </a:solidFill>
                <a:latin typeface="Calibri" panose="020F0502020204030204" pitchFamily="34" charset="0"/>
              </a:rPr>
              <a:t>: </a:t>
            </a:r>
            <a:r>
              <a:rPr lang="et-EE" altLang="en-US" sz="3200" dirty="0" err="1">
                <a:solidFill>
                  <a:srgbClr val="0070C0"/>
                </a:solidFill>
                <a:latin typeface="Calibri" panose="020F0502020204030204" pitchFamily="34" charset="0"/>
              </a:rPr>
              <a:t>training</a:t>
            </a:r>
            <a:r>
              <a:rPr lang="et-EE" altLang="en-US" sz="3200" dirty="0">
                <a:solidFill>
                  <a:srgbClr val="0070C0"/>
                </a:solidFill>
                <a:latin typeface="Calibri" panose="020F0502020204030204" pitchFamily="34" charset="0"/>
              </a:rPr>
              <a:t> </a:t>
            </a:r>
            <a:r>
              <a:rPr lang="et-EE" altLang="en-US" sz="3200" dirty="0" err="1">
                <a:solidFill>
                  <a:srgbClr val="0070C0"/>
                </a:solidFill>
                <a:latin typeface="Calibri" panose="020F0502020204030204" pitchFamily="34" charset="0"/>
              </a:rPr>
              <a:t>policy</a:t>
            </a:r>
            <a:r>
              <a:rPr lang="et-EE" altLang="en-US" sz="3200" dirty="0">
                <a:solidFill>
                  <a:srgbClr val="0070C0"/>
                </a:solidFill>
                <a:latin typeface="Calibri" panose="020F0502020204030204" pitchFamily="34" charset="0"/>
              </a:rPr>
              <a:t> </a:t>
            </a:r>
            <a:r>
              <a:rPr lang="et-EE" altLang="en-US" sz="3200" dirty="0" err="1">
                <a:solidFill>
                  <a:srgbClr val="0070C0"/>
                </a:solidFill>
                <a:latin typeface="Calibri" panose="020F0502020204030204" pitchFamily="34" charset="0"/>
              </a:rPr>
              <a:t>makers</a:t>
            </a:r>
            <a:r>
              <a:rPr lang="et-EE" altLang="en-US" sz="3200" dirty="0">
                <a:solidFill>
                  <a:srgbClr val="0070C0"/>
                </a:solidFill>
                <a:latin typeface="Calibri" panose="020F0502020204030204" pitchFamily="34" charset="0"/>
              </a:rPr>
              <a:t> and </a:t>
            </a:r>
            <a:r>
              <a:rPr lang="et-EE" altLang="en-US" sz="3200" dirty="0" err="1">
                <a:solidFill>
                  <a:srgbClr val="0070C0"/>
                </a:solidFill>
                <a:latin typeface="Calibri" panose="020F0502020204030204" pitchFamily="34" charset="0"/>
              </a:rPr>
              <a:t>implementators</a:t>
            </a:r>
            <a:endParaRPr lang="et-EE" altLang="en-US" sz="3200" dirty="0">
              <a:solidFill>
                <a:srgbClr val="0070C0"/>
              </a:solidFill>
              <a:latin typeface="Calibri" panose="020F0502020204030204" pitchFamily="34" charset="0"/>
            </a:endParaRPr>
          </a:p>
        </p:txBody>
      </p:sp>
      <p:sp>
        <p:nvSpPr>
          <p:cNvPr id="18435" name="Text Box 2">
            <a:extLst>
              <a:ext uri="{FF2B5EF4-FFF2-40B4-BE49-F238E27FC236}">
                <a16:creationId xmlns:a16="http://schemas.microsoft.com/office/drawing/2014/main" id="{A90FA74A-6B08-47FC-8668-020774A7C31C}"/>
              </a:ext>
            </a:extLst>
          </p:cNvPr>
          <p:cNvSpPr txBox="1">
            <a:spLocks noChangeArrowheads="1"/>
          </p:cNvSpPr>
          <p:nvPr/>
        </p:nvSpPr>
        <p:spPr bwMode="auto">
          <a:xfrm>
            <a:off x="1981200" y="1341438"/>
            <a:ext cx="8229600" cy="515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cs typeface="Arial" panose="020B0604020202020204" pitchFamily="34" charset="0"/>
              </a:defRPr>
            </a:lvl9pPr>
          </a:lstStyle>
          <a:p>
            <a:pPr eaLnBrk="1" hangingPunct="1">
              <a:spcBef>
                <a:spcPts val="600"/>
              </a:spcBef>
            </a:pPr>
            <a:endParaRPr lang="et-EE" altLang="en-US" sz="2400">
              <a:solidFill>
                <a:srgbClr val="000000"/>
              </a:solidFill>
              <a:latin typeface="Calibri" panose="020F0502020204030204" pitchFamily="34" charset="0"/>
            </a:endParaRPr>
          </a:p>
        </p:txBody>
      </p:sp>
      <p:sp>
        <p:nvSpPr>
          <p:cNvPr id="18436" name="TextBox 4">
            <a:extLst>
              <a:ext uri="{FF2B5EF4-FFF2-40B4-BE49-F238E27FC236}">
                <a16:creationId xmlns:a16="http://schemas.microsoft.com/office/drawing/2014/main" id="{140B0E41-990E-4FF8-8108-79881DD4A1A1}"/>
              </a:ext>
            </a:extLst>
          </p:cNvPr>
          <p:cNvSpPr txBox="1">
            <a:spLocks noChangeArrowheads="1"/>
          </p:cNvSpPr>
          <p:nvPr/>
        </p:nvSpPr>
        <p:spPr bwMode="auto">
          <a:xfrm>
            <a:off x="385763" y="6092825"/>
            <a:ext cx="822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t-EE" altLang="en-US" sz="1600" i="1" dirty="0" err="1">
                <a:latin typeface="Calibri" panose="020F0502020204030204" pitchFamily="34" charset="0"/>
              </a:rPr>
              <a:t>Green</a:t>
            </a:r>
            <a:r>
              <a:rPr lang="et-EE" altLang="en-US" sz="1600" i="1" dirty="0">
                <a:latin typeface="Calibri" panose="020F0502020204030204" pitchFamily="34" charset="0"/>
              </a:rPr>
              <a:t>: Policy </a:t>
            </a:r>
            <a:r>
              <a:rPr lang="et-EE" altLang="en-US" sz="1600" i="1" dirty="0" err="1">
                <a:latin typeface="Calibri" panose="020F0502020204030204" pitchFamily="34" charset="0"/>
              </a:rPr>
              <a:t>makers</a:t>
            </a:r>
            <a:r>
              <a:rPr lang="et-EE" altLang="en-US" sz="1600" i="1" dirty="0">
                <a:latin typeface="Calibri" panose="020F0502020204030204" pitchFamily="34" charset="0"/>
              </a:rPr>
              <a:t> </a:t>
            </a:r>
          </a:p>
          <a:p>
            <a:r>
              <a:rPr lang="et-EE" altLang="en-US" sz="1600" i="1" dirty="0">
                <a:latin typeface="Calibri" panose="020F0502020204030204" pitchFamily="34" charset="0"/>
              </a:rPr>
              <a:t>Blue: Policy </a:t>
            </a:r>
            <a:r>
              <a:rPr lang="et-EE" altLang="en-US" sz="1600" i="1" dirty="0" err="1">
                <a:latin typeface="Calibri" panose="020F0502020204030204" pitchFamily="34" charset="0"/>
              </a:rPr>
              <a:t>implementers</a:t>
            </a:r>
            <a:r>
              <a:rPr lang="et-EE" altLang="en-US" sz="1600" i="1" dirty="0">
                <a:latin typeface="Calibri" panose="020F0502020204030204" pitchFamily="34" charset="0"/>
              </a:rPr>
              <a:t> </a:t>
            </a:r>
          </a:p>
        </p:txBody>
      </p:sp>
      <p:grpSp>
        <p:nvGrpSpPr>
          <p:cNvPr id="18437" name="Group 17">
            <a:extLst>
              <a:ext uri="{FF2B5EF4-FFF2-40B4-BE49-F238E27FC236}">
                <a16:creationId xmlns:a16="http://schemas.microsoft.com/office/drawing/2014/main" id="{11F0BF55-A513-460A-A3E7-319F77A6C18A}"/>
              </a:ext>
            </a:extLst>
          </p:cNvPr>
          <p:cNvGrpSpPr>
            <a:grpSpLocks/>
          </p:cNvGrpSpPr>
          <p:nvPr/>
        </p:nvGrpSpPr>
        <p:grpSpPr bwMode="auto">
          <a:xfrm>
            <a:off x="2553629" y="1349265"/>
            <a:ext cx="7040305" cy="5148373"/>
            <a:chOff x="1820978" y="436335"/>
            <a:chExt cx="7129878" cy="5998307"/>
          </a:xfrm>
        </p:grpSpPr>
        <p:graphicFrame>
          <p:nvGraphicFramePr>
            <p:cNvPr id="20" name="Diagram 19">
              <a:extLst>
                <a:ext uri="{FF2B5EF4-FFF2-40B4-BE49-F238E27FC236}">
                  <a16:creationId xmlns:a16="http://schemas.microsoft.com/office/drawing/2014/main" id="{E6EC8370-F876-403F-81C7-6CF45099256E}"/>
                </a:ext>
              </a:extLst>
            </p:cNvPr>
            <p:cNvGraphicFramePr/>
            <p:nvPr>
              <p:extLst>
                <p:ext uri="{D42A27DB-BD31-4B8C-83A1-F6EECF244321}">
                  <p14:modId xmlns:p14="http://schemas.microsoft.com/office/powerpoint/2010/main" val="3739368458"/>
                </p:ext>
              </p:extLst>
            </p:nvPr>
          </p:nvGraphicFramePr>
          <p:xfrm>
            <a:off x="3059832" y="843727"/>
            <a:ext cx="1656184" cy="1728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1" name="Diagram 20">
              <a:extLst>
                <a:ext uri="{FF2B5EF4-FFF2-40B4-BE49-F238E27FC236}">
                  <a16:creationId xmlns:a16="http://schemas.microsoft.com/office/drawing/2014/main" id="{C9CEFC30-D29D-4A53-B3C6-91C2F9ECAE8D}"/>
                </a:ext>
              </a:extLst>
            </p:cNvPr>
            <p:cNvGraphicFramePr/>
            <p:nvPr>
              <p:extLst>
                <p:ext uri="{D42A27DB-BD31-4B8C-83A1-F6EECF244321}">
                  <p14:modId xmlns:p14="http://schemas.microsoft.com/office/powerpoint/2010/main" val="1288941681"/>
                </p:ext>
              </p:extLst>
            </p:nvPr>
          </p:nvGraphicFramePr>
          <p:xfrm>
            <a:off x="4932040" y="1196752"/>
            <a:ext cx="1008112" cy="11521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Diagram 21">
              <a:extLst>
                <a:ext uri="{FF2B5EF4-FFF2-40B4-BE49-F238E27FC236}">
                  <a16:creationId xmlns:a16="http://schemas.microsoft.com/office/drawing/2014/main" id="{2A1774A6-22F5-431D-A699-C4CB0808C31E}"/>
                </a:ext>
              </a:extLst>
            </p:cNvPr>
            <p:cNvGraphicFramePr/>
            <p:nvPr>
              <p:extLst>
                <p:ext uri="{D42A27DB-BD31-4B8C-83A1-F6EECF244321}">
                  <p14:modId xmlns:p14="http://schemas.microsoft.com/office/powerpoint/2010/main" val="1200959483"/>
                </p:ext>
              </p:extLst>
            </p:nvPr>
          </p:nvGraphicFramePr>
          <p:xfrm>
            <a:off x="1820978" y="2069539"/>
            <a:ext cx="5688632" cy="436510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23" name="Diagram 22">
              <a:extLst>
                <a:ext uri="{FF2B5EF4-FFF2-40B4-BE49-F238E27FC236}">
                  <a16:creationId xmlns:a16="http://schemas.microsoft.com/office/drawing/2014/main" id="{18C6051B-E8DA-4B46-9306-C16B99384781}"/>
                </a:ext>
              </a:extLst>
            </p:cNvPr>
            <p:cNvGraphicFramePr/>
            <p:nvPr>
              <p:extLst>
                <p:ext uri="{D42A27DB-BD31-4B8C-83A1-F6EECF244321}">
                  <p14:modId xmlns:p14="http://schemas.microsoft.com/office/powerpoint/2010/main" val="26257901"/>
                </p:ext>
              </p:extLst>
            </p:nvPr>
          </p:nvGraphicFramePr>
          <p:xfrm>
            <a:off x="2051720" y="2420887"/>
            <a:ext cx="1147853" cy="799401"/>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24" name="Diagram 23">
              <a:extLst>
                <a:ext uri="{FF2B5EF4-FFF2-40B4-BE49-F238E27FC236}">
                  <a16:creationId xmlns:a16="http://schemas.microsoft.com/office/drawing/2014/main" id="{9A864358-CCE8-4C39-AC32-9CB3A4E0CE49}"/>
                </a:ext>
              </a:extLst>
            </p:cNvPr>
            <p:cNvGraphicFramePr/>
            <p:nvPr>
              <p:extLst>
                <p:ext uri="{D42A27DB-BD31-4B8C-83A1-F6EECF244321}">
                  <p14:modId xmlns:p14="http://schemas.microsoft.com/office/powerpoint/2010/main" val="1263805090"/>
                </p:ext>
              </p:extLst>
            </p:nvPr>
          </p:nvGraphicFramePr>
          <p:xfrm>
            <a:off x="6279830" y="3627929"/>
            <a:ext cx="2671026" cy="2383698"/>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25" name="Diagram 24">
              <a:extLst>
                <a:ext uri="{FF2B5EF4-FFF2-40B4-BE49-F238E27FC236}">
                  <a16:creationId xmlns:a16="http://schemas.microsoft.com/office/drawing/2014/main" id="{0F15DBC2-6486-421E-84AF-CEEC2D20793F}"/>
                </a:ext>
              </a:extLst>
            </p:cNvPr>
            <p:cNvGraphicFramePr/>
            <p:nvPr>
              <p:extLst>
                <p:ext uri="{D42A27DB-BD31-4B8C-83A1-F6EECF244321}">
                  <p14:modId xmlns:p14="http://schemas.microsoft.com/office/powerpoint/2010/main" val="261069181"/>
                </p:ext>
              </p:extLst>
            </p:nvPr>
          </p:nvGraphicFramePr>
          <p:xfrm>
            <a:off x="6372489" y="1125457"/>
            <a:ext cx="1652163" cy="1519457"/>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
          <p:nvSpPr>
            <p:cNvPr id="18445" name="TextBox 12">
              <a:extLst>
                <a:ext uri="{FF2B5EF4-FFF2-40B4-BE49-F238E27FC236}">
                  <a16:creationId xmlns:a16="http://schemas.microsoft.com/office/drawing/2014/main" id="{BFA1F23B-5C43-4F63-9A52-01B1139E6A60}"/>
                </a:ext>
              </a:extLst>
            </p:cNvPr>
            <p:cNvSpPr txBox="1">
              <a:spLocks noChangeArrowheads="1"/>
            </p:cNvSpPr>
            <p:nvPr/>
          </p:nvSpPr>
          <p:spPr bwMode="auto">
            <a:xfrm>
              <a:off x="3779911" y="2996952"/>
              <a:ext cx="2160239" cy="46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t-EE" altLang="en-US" sz="2000" b="1" dirty="0" err="1">
                  <a:latin typeface="Calibri" panose="020F0502020204030204" pitchFamily="34" charset="0"/>
                </a:rPr>
                <a:t>Agency</a:t>
              </a:r>
              <a:r>
                <a:rPr lang="et-EE" altLang="en-US" sz="2000" b="1" dirty="0">
                  <a:latin typeface="Calibri" panose="020F0502020204030204" pitchFamily="34" charset="0"/>
                </a:rPr>
                <a:t> </a:t>
              </a:r>
              <a:r>
                <a:rPr lang="et-EE" altLang="en-US" sz="2000" b="1" dirty="0" err="1">
                  <a:latin typeface="Calibri" panose="020F0502020204030204" pitchFamily="34" charset="0"/>
                </a:rPr>
                <a:t>level</a:t>
              </a:r>
              <a:endParaRPr lang="et-EE" altLang="en-US" sz="2000" b="1" dirty="0">
                <a:latin typeface="Calibri" panose="020F0502020204030204" pitchFamily="34" charset="0"/>
              </a:endParaRPr>
            </a:p>
          </p:txBody>
        </p:sp>
        <p:sp>
          <p:nvSpPr>
            <p:cNvPr id="18447" name="TextBox 14">
              <a:extLst>
                <a:ext uri="{FF2B5EF4-FFF2-40B4-BE49-F238E27FC236}">
                  <a16:creationId xmlns:a16="http://schemas.microsoft.com/office/drawing/2014/main" id="{BBEE25D5-2193-4E7B-9D08-BAF7BC73FB63}"/>
                </a:ext>
              </a:extLst>
            </p:cNvPr>
            <p:cNvSpPr txBox="1">
              <a:spLocks noChangeArrowheads="1"/>
            </p:cNvSpPr>
            <p:nvPr/>
          </p:nvSpPr>
          <p:spPr bwMode="auto">
            <a:xfrm>
              <a:off x="2575069" y="436335"/>
              <a:ext cx="2356972" cy="46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t-EE" altLang="en-US" sz="2000" b="1" dirty="0" err="1">
                  <a:solidFill>
                    <a:srgbClr val="FF0000"/>
                  </a:solidFill>
                  <a:latin typeface="Calibri" panose="020F0502020204030204" pitchFamily="34" charset="0"/>
                </a:rPr>
                <a:t>Ministry</a:t>
              </a:r>
              <a:r>
                <a:rPr lang="et-EE" altLang="en-US" sz="2000" b="1" dirty="0">
                  <a:solidFill>
                    <a:srgbClr val="FF0000"/>
                  </a:solidFill>
                  <a:latin typeface="Calibri" panose="020F0502020204030204" pitchFamily="34" charset="0"/>
                </a:rPr>
                <a:t> of </a:t>
              </a:r>
              <a:r>
                <a:rPr lang="et-EE" altLang="en-US" sz="2000" b="1" dirty="0" err="1">
                  <a:solidFill>
                    <a:srgbClr val="FF0000"/>
                  </a:solidFill>
                  <a:latin typeface="Calibri" panose="020F0502020204030204" pitchFamily="34" charset="0"/>
                </a:rPr>
                <a:t>Finance</a:t>
              </a:r>
              <a:endParaRPr lang="et-EE" altLang="en-US" sz="2000" b="1" dirty="0">
                <a:solidFill>
                  <a:srgbClr val="FF0000"/>
                </a:solidFill>
                <a:latin typeface="Calibri" panose="020F0502020204030204" pitchFamily="34" charset="0"/>
              </a:endParaRPr>
            </a:p>
          </p:txBody>
        </p:sp>
        <p:sp>
          <p:nvSpPr>
            <p:cNvPr id="18448" name="TextBox 15">
              <a:extLst>
                <a:ext uri="{FF2B5EF4-FFF2-40B4-BE49-F238E27FC236}">
                  <a16:creationId xmlns:a16="http://schemas.microsoft.com/office/drawing/2014/main" id="{FCBCFAA4-D436-40DA-A58D-28E4C20352EF}"/>
                </a:ext>
              </a:extLst>
            </p:cNvPr>
            <p:cNvSpPr txBox="1">
              <a:spLocks noChangeArrowheads="1"/>
            </p:cNvSpPr>
            <p:nvPr/>
          </p:nvSpPr>
          <p:spPr bwMode="auto">
            <a:xfrm>
              <a:off x="5041508" y="529811"/>
              <a:ext cx="3901246" cy="753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t-EE" altLang="en-US" b="1" dirty="0" err="1">
                  <a:solidFill>
                    <a:srgbClr val="FF0000"/>
                  </a:solidFill>
                  <a:latin typeface="Calibri" panose="020F0502020204030204" pitchFamily="34" charset="0"/>
                </a:rPr>
                <a:t>Center</a:t>
              </a:r>
              <a:r>
                <a:rPr lang="et-EE" altLang="en-US" b="1" dirty="0">
                  <a:solidFill>
                    <a:srgbClr val="FF0000"/>
                  </a:solidFill>
                  <a:latin typeface="Calibri" panose="020F0502020204030204" pitchFamily="34" charset="0"/>
                </a:rPr>
                <a:t> of </a:t>
              </a:r>
              <a:r>
                <a:rPr lang="et-EE" altLang="en-US" b="1" dirty="0" err="1">
                  <a:solidFill>
                    <a:srgbClr val="FF0000"/>
                  </a:solidFill>
                  <a:latin typeface="Calibri" panose="020F0502020204030204" pitchFamily="34" charset="0"/>
                </a:rPr>
                <a:t>Excellence</a:t>
              </a:r>
              <a:r>
                <a:rPr lang="et-EE" altLang="en-US" b="1" dirty="0">
                  <a:solidFill>
                    <a:srgbClr val="FF0000"/>
                  </a:solidFill>
                  <a:latin typeface="Calibri" panose="020F0502020204030204" pitchFamily="34" charset="0"/>
                </a:rPr>
                <a:t> of Topp </a:t>
              </a:r>
              <a:r>
                <a:rPr lang="et-EE" altLang="en-US" b="1" dirty="0" err="1">
                  <a:solidFill>
                    <a:srgbClr val="FF0000"/>
                  </a:solidFill>
                  <a:latin typeface="Calibri" panose="020F0502020204030204" pitchFamily="34" charset="0"/>
                </a:rPr>
                <a:t>Civil</a:t>
              </a:r>
              <a:r>
                <a:rPr lang="et-EE" altLang="en-US" b="1" dirty="0">
                  <a:solidFill>
                    <a:srgbClr val="FF0000"/>
                  </a:solidFill>
                  <a:latin typeface="Calibri" panose="020F0502020204030204" pitchFamily="34" charset="0"/>
                </a:rPr>
                <a:t> </a:t>
              </a:r>
              <a:r>
                <a:rPr lang="et-EE" altLang="en-US" b="1" dirty="0" err="1">
                  <a:solidFill>
                    <a:srgbClr val="FF0000"/>
                  </a:solidFill>
                  <a:latin typeface="Calibri" panose="020F0502020204030204" pitchFamily="34" charset="0"/>
                </a:rPr>
                <a:t>Servants</a:t>
              </a:r>
              <a:endParaRPr lang="et-EE" altLang="en-US" b="1" dirty="0">
                <a:solidFill>
                  <a:srgbClr val="FF0000"/>
                </a:solidFill>
                <a:latin typeface="Calibri" panose="020F0502020204030204" pitchFamily="34" charset="0"/>
              </a:endParaRPr>
            </a:p>
          </p:txBody>
        </p:sp>
        <p:sp>
          <p:nvSpPr>
            <p:cNvPr id="18449" name="TextBox 16">
              <a:extLst>
                <a:ext uri="{FF2B5EF4-FFF2-40B4-BE49-F238E27FC236}">
                  <a16:creationId xmlns:a16="http://schemas.microsoft.com/office/drawing/2014/main" id="{32720FE6-5CBE-4699-86E4-9CE1D73B9801}"/>
                </a:ext>
              </a:extLst>
            </p:cNvPr>
            <p:cNvSpPr txBox="1">
              <a:spLocks noChangeArrowheads="1"/>
            </p:cNvSpPr>
            <p:nvPr/>
          </p:nvSpPr>
          <p:spPr bwMode="auto">
            <a:xfrm>
              <a:off x="7459891" y="4343031"/>
              <a:ext cx="999887" cy="4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t-EE" altLang="en-US" b="1" dirty="0">
                  <a:latin typeface="Calibri" panose="020F0502020204030204" pitchFamily="34" charset="0"/>
                </a:rPr>
                <a:t>Market</a:t>
              </a:r>
            </a:p>
          </p:txBody>
        </p:sp>
      </p:grpSp>
      <p:grpSp>
        <p:nvGrpSpPr>
          <p:cNvPr id="18" name="Group 17">
            <a:extLst>
              <a:ext uri="{FF2B5EF4-FFF2-40B4-BE49-F238E27FC236}">
                <a16:creationId xmlns:a16="http://schemas.microsoft.com/office/drawing/2014/main" id="{8E8554A0-D480-4491-AD57-DF1236643826}"/>
              </a:ext>
            </a:extLst>
          </p:cNvPr>
          <p:cNvGrpSpPr/>
          <p:nvPr/>
        </p:nvGrpSpPr>
        <p:grpSpPr>
          <a:xfrm>
            <a:off x="7346619" y="2410560"/>
            <a:ext cx="1198732" cy="1159764"/>
            <a:chOff x="631368" y="141092"/>
            <a:chExt cx="1718587" cy="1718587"/>
          </a:xfrm>
        </p:grpSpPr>
        <p:sp>
          <p:nvSpPr>
            <p:cNvPr id="19" name="Oval 18">
              <a:extLst>
                <a:ext uri="{FF2B5EF4-FFF2-40B4-BE49-F238E27FC236}">
                  <a16:creationId xmlns:a16="http://schemas.microsoft.com/office/drawing/2014/main" id="{AEA9AA2C-DC29-4EF5-ABBD-32881DCDC6CE}"/>
                </a:ext>
              </a:extLst>
            </p:cNvPr>
            <p:cNvSpPr/>
            <p:nvPr/>
          </p:nvSpPr>
          <p:spPr>
            <a:xfrm>
              <a:off x="631368" y="141092"/>
              <a:ext cx="1718587" cy="1718587"/>
            </a:xfrm>
            <a:prstGeom prst="ellipse">
              <a:avLst/>
            </a:prstGeom>
            <a:solidFill>
              <a:srgbClr val="0070C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26" name="Oval 4">
              <a:extLst>
                <a:ext uri="{FF2B5EF4-FFF2-40B4-BE49-F238E27FC236}">
                  <a16:creationId xmlns:a16="http://schemas.microsoft.com/office/drawing/2014/main" id="{3E5CA6D9-4C81-4C69-87EA-FDACA45F1E30}"/>
                </a:ext>
              </a:extLst>
            </p:cNvPr>
            <p:cNvSpPr txBox="1"/>
            <p:nvPr/>
          </p:nvSpPr>
          <p:spPr>
            <a:xfrm>
              <a:off x="887110" y="396835"/>
              <a:ext cx="1207103" cy="12071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t-EE" sz="1800" kern="1200" dirty="0"/>
                <a:t>PI</a:t>
              </a:r>
            </a:p>
          </p:txBody>
        </p:sp>
      </p:grpSp>
      <p:sp>
        <p:nvSpPr>
          <p:cNvPr id="27" name="TextBox 16">
            <a:extLst>
              <a:ext uri="{FF2B5EF4-FFF2-40B4-BE49-F238E27FC236}">
                <a16:creationId xmlns:a16="http://schemas.microsoft.com/office/drawing/2014/main" id="{635A39D8-6429-446F-A80B-CF9A74243AE2}"/>
              </a:ext>
            </a:extLst>
          </p:cNvPr>
          <p:cNvSpPr txBox="1">
            <a:spLocks noChangeArrowheads="1"/>
          </p:cNvSpPr>
          <p:nvPr/>
        </p:nvSpPr>
        <p:spPr bwMode="auto">
          <a:xfrm>
            <a:off x="6853990" y="1922316"/>
            <a:ext cx="242810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t-EE" altLang="en-US" b="1" dirty="0" err="1">
                <a:latin typeface="Calibri" panose="020F0502020204030204" pitchFamily="34" charset="0"/>
              </a:rPr>
              <a:t>State</a:t>
            </a:r>
            <a:r>
              <a:rPr lang="et-EE" altLang="en-US" b="1" dirty="0">
                <a:latin typeface="Calibri" panose="020F0502020204030204" pitchFamily="34" charset="0"/>
              </a:rPr>
              <a:t> </a:t>
            </a:r>
            <a:r>
              <a:rPr lang="et-EE" altLang="en-US" b="1" dirty="0" err="1">
                <a:latin typeface="Calibri" panose="020F0502020204030204" pitchFamily="34" charset="0"/>
              </a:rPr>
              <a:t>Shared</a:t>
            </a:r>
            <a:r>
              <a:rPr lang="et-EE" altLang="en-US" b="1" dirty="0">
                <a:latin typeface="Calibri" panose="020F0502020204030204" pitchFamily="34" charset="0"/>
              </a:rPr>
              <a:t> </a:t>
            </a:r>
            <a:r>
              <a:rPr lang="et-EE" altLang="en-US" b="1" dirty="0" err="1">
                <a:latin typeface="Calibri" panose="020F0502020204030204" pitchFamily="34" charset="0"/>
              </a:rPr>
              <a:t>Sercvise</a:t>
            </a:r>
            <a:r>
              <a:rPr lang="et-EE" altLang="en-US" b="1" dirty="0">
                <a:latin typeface="Calibri" panose="020F0502020204030204" pitchFamily="34" charset="0"/>
              </a:rPr>
              <a:t> </a:t>
            </a:r>
            <a:r>
              <a:rPr lang="et-EE" altLang="en-US" b="1" dirty="0" err="1">
                <a:latin typeface="Calibri" panose="020F0502020204030204" pitchFamily="34" charset="0"/>
              </a:rPr>
              <a:t>Center</a:t>
            </a:r>
            <a:endParaRPr lang="et-EE" altLang="en-US" b="1" dirty="0">
              <a:latin typeface="Calibri" panose="020F0502020204030204" pitchFamily="34" charset="0"/>
            </a:endParaRPr>
          </a:p>
        </p:txBody>
      </p:sp>
    </p:spTree>
    <p:extLst>
      <p:ext uri="{BB962C8B-B14F-4D97-AF65-F5344CB8AC3E}">
        <p14:creationId xmlns:p14="http://schemas.microsoft.com/office/powerpoint/2010/main" val="121260067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92" y="365125"/>
            <a:ext cx="10849708" cy="1325563"/>
          </a:xfrm>
        </p:spPr>
        <p:txBody>
          <a:bodyPr>
            <a:normAutofit/>
          </a:bodyPr>
          <a:lstStyle/>
          <a:p>
            <a:r>
              <a:rPr lang="en-US" sz="4000" dirty="0">
                <a:solidFill>
                  <a:srgbClr val="0070C0"/>
                </a:solidFill>
                <a:latin typeface="Tahoma" pitchFamily="34" charset="0"/>
                <a:ea typeface="Tahoma" pitchFamily="34" charset="0"/>
                <a:cs typeface="Tahoma" pitchFamily="34" charset="0"/>
              </a:rPr>
              <a:t>Main features of Estonian civil service training system</a:t>
            </a:r>
            <a:r>
              <a:rPr lang="et-EE" sz="4000" dirty="0">
                <a:solidFill>
                  <a:srgbClr val="0070C0"/>
                </a:solidFill>
                <a:latin typeface="Tahoma" pitchFamily="34" charset="0"/>
                <a:ea typeface="Tahoma" pitchFamily="34" charset="0"/>
                <a:cs typeface="Tahoma" pitchFamily="34" charset="0"/>
              </a:rPr>
              <a:t> (I)</a:t>
            </a:r>
            <a:endParaRPr lang="et-EE" dirty="0"/>
          </a:p>
        </p:txBody>
      </p:sp>
      <p:sp>
        <p:nvSpPr>
          <p:cNvPr id="3" name="Content Placeholder 2"/>
          <p:cNvSpPr>
            <a:spLocks noGrp="1"/>
          </p:cNvSpPr>
          <p:nvPr>
            <p:ph idx="1"/>
          </p:nvPr>
        </p:nvSpPr>
        <p:spPr>
          <a:xfrm>
            <a:off x="504092" y="1825624"/>
            <a:ext cx="10849708" cy="4528283"/>
          </a:xfrm>
        </p:spPr>
        <p:txBody>
          <a:bodyPr>
            <a:normAutofit/>
          </a:bodyPr>
          <a:lstStyle/>
          <a:p>
            <a:pPr eaLnBrk="1" hangingPunct="1">
              <a:lnSpc>
                <a:spcPct val="90000"/>
              </a:lnSpc>
              <a:defRPr/>
            </a:pPr>
            <a:r>
              <a:rPr lang="en-US" sz="4000" b="1" dirty="0"/>
              <a:t>Estonia has a decentralized civil service / public administration system </a:t>
            </a:r>
          </a:p>
          <a:p>
            <a:pPr eaLnBrk="1" hangingPunct="1">
              <a:lnSpc>
                <a:spcPct val="90000"/>
              </a:lnSpc>
              <a:defRPr/>
            </a:pPr>
            <a:endParaRPr lang="en-US" sz="3400" dirty="0"/>
          </a:p>
          <a:p>
            <a:pPr>
              <a:defRPr/>
            </a:pPr>
            <a:r>
              <a:rPr lang="en-US" sz="3400" dirty="0"/>
              <a:t>Majority of funding and main responsibility for training public servants lies with individual organizations (e</a:t>
            </a:r>
            <a:r>
              <a:rPr lang="et-EE" sz="3400" dirty="0"/>
              <a:t>.</a:t>
            </a:r>
            <a:r>
              <a:rPr lang="en-US" sz="3400" dirty="0"/>
              <a:t>g</a:t>
            </a:r>
            <a:r>
              <a:rPr lang="et-EE" sz="3400" dirty="0"/>
              <a:t>.</a:t>
            </a:r>
            <a:r>
              <a:rPr lang="en-US" sz="3400" dirty="0"/>
              <a:t> </a:t>
            </a:r>
            <a:r>
              <a:rPr lang="et-EE" sz="3400" dirty="0"/>
              <a:t>m</a:t>
            </a:r>
            <a:r>
              <a:rPr lang="en-US" sz="3400" dirty="0" err="1"/>
              <a:t>inistries</a:t>
            </a:r>
            <a:r>
              <a:rPr lang="et-EE" sz="3400" dirty="0"/>
              <a:t>, </a:t>
            </a:r>
            <a:r>
              <a:rPr lang="en-US" sz="3400" dirty="0"/>
              <a:t>agencies)</a:t>
            </a:r>
          </a:p>
          <a:p>
            <a:pPr eaLnBrk="1" hangingPunct="1">
              <a:lnSpc>
                <a:spcPct val="90000"/>
              </a:lnSpc>
              <a:buFont typeface="Wingdings" pitchFamily="2" charset="2"/>
              <a:buChar char="ü"/>
              <a:defRPr/>
            </a:pPr>
            <a:endParaRPr lang="en-US" sz="2206" dirty="0"/>
          </a:p>
        </p:txBody>
      </p:sp>
    </p:spTree>
    <p:extLst>
      <p:ext uri="{BB962C8B-B14F-4D97-AF65-F5344CB8AC3E}">
        <p14:creationId xmlns:p14="http://schemas.microsoft.com/office/powerpoint/2010/main" val="3519889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92" y="365125"/>
            <a:ext cx="10849708" cy="1325563"/>
          </a:xfrm>
        </p:spPr>
        <p:txBody>
          <a:bodyPr>
            <a:normAutofit/>
          </a:bodyPr>
          <a:lstStyle/>
          <a:p>
            <a:r>
              <a:rPr lang="en-US" sz="3409" dirty="0">
                <a:solidFill>
                  <a:srgbClr val="0070C0"/>
                </a:solidFill>
                <a:latin typeface="Tahoma" pitchFamily="34" charset="0"/>
                <a:ea typeface="Tahoma" pitchFamily="34" charset="0"/>
                <a:cs typeface="Tahoma" pitchFamily="34" charset="0"/>
              </a:rPr>
              <a:t>Main features of Estonian civil service training system</a:t>
            </a:r>
            <a:r>
              <a:rPr lang="et-EE" sz="3409" dirty="0">
                <a:solidFill>
                  <a:srgbClr val="0070C0"/>
                </a:solidFill>
                <a:latin typeface="Tahoma" pitchFamily="34" charset="0"/>
                <a:ea typeface="Tahoma" pitchFamily="34" charset="0"/>
                <a:cs typeface="Tahoma" pitchFamily="34" charset="0"/>
              </a:rPr>
              <a:t> (II)</a:t>
            </a:r>
            <a:endParaRPr lang="et-EE" dirty="0"/>
          </a:p>
        </p:txBody>
      </p:sp>
      <p:sp>
        <p:nvSpPr>
          <p:cNvPr id="3" name="Content Placeholder 2"/>
          <p:cNvSpPr>
            <a:spLocks noGrp="1"/>
          </p:cNvSpPr>
          <p:nvPr>
            <p:ph idx="1"/>
          </p:nvPr>
        </p:nvSpPr>
        <p:spPr>
          <a:xfrm>
            <a:off x="635620" y="1825624"/>
            <a:ext cx="10560204" cy="4528283"/>
          </a:xfrm>
        </p:spPr>
        <p:txBody>
          <a:bodyPr>
            <a:normAutofit fontScale="85000" lnSpcReduction="20000"/>
          </a:bodyPr>
          <a:lstStyle/>
          <a:p>
            <a:pPr eaLnBrk="1" hangingPunct="1">
              <a:lnSpc>
                <a:spcPct val="90000"/>
              </a:lnSpc>
              <a:defRPr/>
            </a:pPr>
            <a:r>
              <a:rPr lang="en-US" sz="3400" dirty="0"/>
              <a:t>Civil Service Act</a:t>
            </a:r>
            <a:r>
              <a:rPr lang="et-EE" sz="3400" dirty="0"/>
              <a:t>: t</a:t>
            </a:r>
            <a:r>
              <a:rPr lang="en-US" sz="3200" dirty="0"/>
              <a:t>he authority is required to implement measures to develop the professional knowledge and skills of an official, including planning the necessary resources in the budget of the authority.</a:t>
            </a:r>
          </a:p>
          <a:p>
            <a:pPr lvl="2"/>
            <a:r>
              <a:rPr lang="en-US" sz="2800" dirty="0"/>
              <a:t>An official is required to replenish his or her professional knowledge and skills for the competent performance of functions.</a:t>
            </a:r>
          </a:p>
          <a:p>
            <a:pPr lvl="2"/>
            <a:r>
              <a:rPr lang="en-US" sz="2800" dirty="0"/>
              <a:t>The immediate or higher supervisor shall decide the need for an official to participate in the training.</a:t>
            </a:r>
          </a:p>
          <a:p>
            <a:pPr>
              <a:defRPr/>
            </a:pPr>
            <a:r>
              <a:rPr lang="et-EE" sz="3400" dirty="0"/>
              <a:t>G</a:t>
            </a:r>
            <a:r>
              <a:rPr lang="en-US" sz="3400" dirty="0" err="1"/>
              <a:t>overnment`s</a:t>
            </a:r>
            <a:r>
              <a:rPr lang="en-US" sz="3400" dirty="0"/>
              <a:t>  regulation “Training of Officials” </a:t>
            </a:r>
            <a:endParaRPr lang="et-EE" sz="3400" dirty="0"/>
          </a:p>
          <a:p>
            <a:pPr>
              <a:defRPr/>
            </a:pPr>
            <a:r>
              <a:rPr lang="en-US" sz="3400" dirty="0"/>
              <a:t>Adult Education Act: state personnel training costs are planned in state budget and the costs are covered in case there are recourses in the budget  </a:t>
            </a:r>
            <a:endParaRPr lang="et-EE" sz="3400" dirty="0"/>
          </a:p>
          <a:p>
            <a:pPr>
              <a:defRPr/>
            </a:pPr>
            <a:r>
              <a:rPr lang="et-EE" sz="3400" dirty="0" err="1"/>
              <a:t>Summary</a:t>
            </a:r>
            <a:r>
              <a:rPr lang="et-EE" sz="3400" dirty="0"/>
              <a:t> of </a:t>
            </a:r>
            <a:r>
              <a:rPr lang="et-EE" sz="3400" dirty="0" err="1"/>
              <a:t>legislation</a:t>
            </a:r>
            <a:r>
              <a:rPr lang="et-EE" sz="3400" dirty="0"/>
              <a:t>: </a:t>
            </a:r>
            <a:r>
              <a:rPr lang="en-US" sz="3400" dirty="0"/>
              <a:t>almost no compulsory measures</a:t>
            </a:r>
          </a:p>
          <a:p>
            <a:pPr>
              <a:defRPr/>
            </a:pPr>
            <a:endParaRPr lang="en-US" sz="3400" dirty="0"/>
          </a:p>
          <a:p>
            <a:pPr eaLnBrk="1" hangingPunct="1">
              <a:lnSpc>
                <a:spcPct val="90000"/>
              </a:lnSpc>
              <a:buFont typeface="Wingdings" pitchFamily="2" charset="2"/>
              <a:buChar char="ü"/>
              <a:defRPr/>
            </a:pPr>
            <a:endParaRPr lang="en-US" sz="2206" dirty="0"/>
          </a:p>
        </p:txBody>
      </p:sp>
    </p:spTree>
    <p:extLst>
      <p:ext uri="{BB962C8B-B14F-4D97-AF65-F5344CB8AC3E}">
        <p14:creationId xmlns:p14="http://schemas.microsoft.com/office/powerpoint/2010/main" val="2856042924"/>
      </p:ext>
    </p:extLst>
  </p:cSld>
  <p:clrMapOvr>
    <a:masterClrMapping/>
  </p:clrMapOvr>
</p:sld>
</file>

<file path=ppt/theme/theme1.xml><?xml version="1.0" encoding="utf-8"?>
<a:theme xmlns:a="http://schemas.openxmlformats.org/drawingml/2006/main" name="Office Theme">
  <a:themeElements>
    <a:clrScheme name="Praxis">
      <a:dk1>
        <a:sysClr val="windowText" lastClr="000000"/>
      </a:dk1>
      <a:lt1>
        <a:srgbClr val="FFFFFF"/>
      </a:lt1>
      <a:dk2>
        <a:srgbClr val="00599D"/>
      </a:dk2>
      <a:lt2>
        <a:srgbClr val="FFFFFF"/>
      </a:lt2>
      <a:accent1>
        <a:srgbClr val="00599D"/>
      </a:accent1>
      <a:accent2>
        <a:srgbClr val="FFF9C0"/>
      </a:accent2>
      <a:accent3>
        <a:srgbClr val="FF6651"/>
      </a:accent3>
      <a:accent4>
        <a:srgbClr val="84DAD3"/>
      </a:accent4>
      <a:accent5>
        <a:srgbClr val="51FFA5"/>
      </a:accent5>
      <a:accent6>
        <a:srgbClr val="D6FF51"/>
      </a:accent6>
      <a:hlink>
        <a:srgbClr val="00599D"/>
      </a:hlink>
      <a:folHlink>
        <a:srgbClr val="FF665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EU valge link">
      <a:dk1>
        <a:srgbClr val="000000"/>
      </a:dk1>
      <a:lt1>
        <a:srgbClr val="FFFFFF"/>
      </a:lt1>
      <a:dk2>
        <a:srgbClr val="000000"/>
      </a:dk2>
      <a:lt2>
        <a:srgbClr val="FFFFFF"/>
      </a:lt2>
      <a:accent1>
        <a:srgbClr val="1791FF"/>
      </a:accent1>
      <a:accent2>
        <a:srgbClr val="73BDFF"/>
      </a:accent2>
      <a:accent3>
        <a:srgbClr val="006DD0"/>
      </a:accent3>
      <a:accent4>
        <a:srgbClr val="00498B"/>
      </a:accent4>
      <a:accent5>
        <a:srgbClr val="006DD0"/>
      </a:accent5>
      <a:accent6>
        <a:srgbClr val="006DD0"/>
      </a:accent6>
      <a:hlink>
        <a:srgbClr val="FFFFFF"/>
      </a:hlink>
      <a:folHlink>
        <a:srgbClr val="FFFFFF"/>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U2017_.PPT_16x9.potx" id="{7A3D36A7-9C17-4A88-B0EE-54DD63408238}" vid="{582E1F95-7B27-433A-A7A3-35F103D356C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4956</TotalTime>
  <Words>1724</Words>
  <Application>Microsoft Office PowerPoint</Application>
  <PresentationFormat>Widescreen</PresentationFormat>
  <Paragraphs>223</Paragraphs>
  <Slides>24</Slides>
  <Notes>16</Notes>
  <HiddenSlides>2</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Arial</vt:lpstr>
      <vt:lpstr>Calibri</vt:lpstr>
      <vt:lpstr>Calibri Light</vt:lpstr>
      <vt:lpstr>Courier New</vt:lpstr>
      <vt:lpstr>Tahoma</vt:lpstr>
      <vt:lpstr>Times New Roman</vt:lpstr>
      <vt:lpstr>Wingdings</vt:lpstr>
      <vt:lpstr>Office Theme</vt:lpstr>
      <vt:lpstr>Custom Design</vt:lpstr>
      <vt:lpstr> Civil service training system in Estonia</vt:lpstr>
      <vt:lpstr>Agenda</vt:lpstr>
      <vt:lpstr>A few facts</vt:lpstr>
      <vt:lpstr>And numbers (2016)  </vt:lpstr>
      <vt:lpstr>Training costs share to payroll</vt:lpstr>
      <vt:lpstr>PowerPoint Presentation</vt:lpstr>
      <vt:lpstr>PowerPoint Presentation</vt:lpstr>
      <vt:lpstr>Main features of Estonian civil service training system (I)</vt:lpstr>
      <vt:lpstr>Main features of Estonian civil service training system (II)</vt:lpstr>
      <vt:lpstr>Main features of Estonian civil service training system (III)</vt:lpstr>
      <vt:lpstr>What are the pros and cons of Estonian system?</vt:lpstr>
      <vt:lpstr>How to operate this kind on system? </vt:lpstr>
      <vt:lpstr>Coordination of civil service training system</vt:lpstr>
      <vt:lpstr>Central training program and development of top civil servants</vt:lpstr>
      <vt:lpstr>Central training program (I)</vt:lpstr>
      <vt:lpstr>Central training program (II)</vt:lpstr>
      <vt:lpstr>Central training program (III)</vt:lpstr>
      <vt:lpstr>Central training program (IV)</vt:lpstr>
      <vt:lpstr>Central training program (V)</vt:lpstr>
      <vt:lpstr>Challenges for the whole Estonian civil service </vt:lpstr>
      <vt:lpstr>Challenges for Ministry of Finance as a central coordinator</vt:lpstr>
      <vt:lpstr>Coffee break </vt:lpstr>
      <vt:lpstr>Development activities for mid-level managers and the number of participants  </vt:lpstr>
      <vt:lpstr>Summary: how to build a civil service fit for purpose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 Vainre</dc:creator>
  <cp:lastModifiedBy>Rauno Vinni</cp:lastModifiedBy>
  <cp:revision>125</cp:revision>
  <cp:lastPrinted>2018-03-14T19:55:00Z</cp:lastPrinted>
  <dcterms:created xsi:type="dcterms:W3CDTF">2018-03-13T11:01:31Z</dcterms:created>
  <dcterms:modified xsi:type="dcterms:W3CDTF">2018-05-26T12:52:25Z</dcterms:modified>
</cp:coreProperties>
</file>