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2"/>
  </p:notesMasterIdLst>
  <p:handoutMasterIdLst>
    <p:handoutMasterId r:id="rId13"/>
  </p:handoutMasterIdLst>
  <p:sldIdLst>
    <p:sldId id="257" r:id="rId3"/>
    <p:sldId id="279" r:id="rId4"/>
    <p:sldId id="282" r:id="rId5"/>
    <p:sldId id="283" r:id="rId6"/>
    <p:sldId id="284" r:id="rId7"/>
    <p:sldId id="280" r:id="rId8"/>
    <p:sldId id="286" r:id="rId9"/>
    <p:sldId id="285" r:id="rId10"/>
    <p:sldId id="287" r:id="rId11"/>
  </p:sldIdLst>
  <p:sldSz cx="12192000" cy="6858000"/>
  <p:notesSz cx="6797675" cy="9926638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5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80348" autoAdjust="0"/>
  </p:normalViewPr>
  <p:slideViewPr>
    <p:cSldViewPr snapToGrid="0">
      <p:cViewPr varScale="1">
        <p:scale>
          <a:sx n="72" d="100"/>
          <a:sy n="72" d="100"/>
        </p:scale>
        <p:origin x="1230" y="72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E79C420-412B-41FA-9932-C605AD692A3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705279-5105-451B-B3AE-D3FBF728ECC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8A3DD-E9F4-4292-9C84-38E63E7D4FAF}" type="datetimeFigureOut">
              <a:rPr lang="et-EE" smtClean="0"/>
              <a:t>29.05.2018</a:t>
            </a:fld>
            <a:endParaRPr lang="et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28C534-3B6B-4AE8-90A5-7D59C5B9915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62C520-8E2B-45BC-AF60-7462E13D2C3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B76DC5-1E18-43AC-A5CD-893FF5445C6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8271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958B7C-1773-420A-A7B0-CA28EB93A69A}" type="datetimeFigureOut">
              <a:rPr lang="et-EE" smtClean="0"/>
              <a:t>29.05.2018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4F3581-BEB8-4F15-80EB-3DBA7D09CB3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75057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F3581-BEB8-4F15-80EB-3DBA7D09CB3D}" type="slidenum">
              <a:rPr lang="et-EE" smtClean="0"/>
              <a:t>1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371164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F3581-BEB8-4F15-80EB-3DBA7D09CB3D}" type="slidenum">
              <a:rPr lang="et-EE" smtClean="0"/>
              <a:t>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561643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F3581-BEB8-4F15-80EB-3DBA7D09CB3D}" type="slidenum">
              <a:rPr lang="et-EE" smtClean="0"/>
              <a:t>6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047336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F3581-BEB8-4F15-80EB-3DBA7D09CB3D}" type="slidenum">
              <a:rPr lang="et-EE" smtClean="0"/>
              <a:t>7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843560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F3581-BEB8-4F15-80EB-3DBA7D09CB3D}" type="slidenum">
              <a:rPr lang="et-EE" smtClean="0"/>
              <a:t>9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85816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C67EE-02E7-4BAC-9C06-66474BDD7D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68548A-E73F-4161-880D-EA1179237A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4BDB30-753A-4C57-B0F0-8512719DA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C459-5977-4D64-8A27-7C6F21DF435A}" type="datetime1">
              <a:rPr lang="et-EE" smtClean="0"/>
              <a:t>29.05.2018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0CBB5A-9D5A-4BDA-BFA4-9CD822B92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596FC3-A696-460B-82CB-895E5792C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87327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45BE2-C787-4FB0-AF65-66B28F90D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734FA2-E524-4A84-AD11-D4F4649A16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417D31-CDC3-4587-8CDE-F4CCE8C62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E5E17-6910-48A5-AD6F-179D4DCD1EBE}" type="datetime1">
              <a:rPr lang="et-EE" smtClean="0"/>
              <a:t>29.05.2018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0B2483-BA8E-451F-A039-078331129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C19EE-5A4E-49FF-80B6-1936947B7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57595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534F1E-A39C-4A59-B259-B8FB3736DD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965756-98C5-4703-90E5-9460AFE046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B1BA24-9ED6-4B78-A85D-2FB62CEC0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09E2-0154-4EE0-A817-F742F9AF1289}" type="datetime1">
              <a:rPr lang="et-EE" smtClean="0"/>
              <a:t>29.05.2018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596EA-5FC0-42DA-B214-B419C6CE7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B00D92-215A-44E2-BCEA-D749C7232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582874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alkiri ja esitaja valge l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 dirty="0"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2" y="1172532"/>
            <a:ext cx="10515600" cy="2852737"/>
          </a:xfrm>
          <a:prstGeom prst="rect">
            <a:avLst/>
          </a:prstGeom>
        </p:spPr>
        <p:txBody>
          <a:bodyPr lIns="0" tIns="0" rIns="0" bIns="72000" anchor="b"/>
          <a:lstStyle>
            <a:lvl1pPr>
              <a:defRPr sz="6000" b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2" y="4052258"/>
            <a:ext cx="10515600" cy="1500187"/>
          </a:xfrm>
          <a:prstGeom prst="rect">
            <a:avLst/>
          </a:prstGeom>
        </p:spPr>
        <p:txBody>
          <a:bodyPr lIns="0" tIns="180000" rIns="0" bIns="0"/>
          <a:lstStyle>
            <a:lvl1pPr marL="0" indent="0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5425439" y="5982268"/>
            <a:ext cx="4587241" cy="36512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/>
          </a:bodyPr>
          <a:lstStyle/>
          <a:p>
            <a:endParaRPr lang="en-US" sz="120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7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3510" y="6045529"/>
            <a:ext cx="1393257" cy="238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941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uslaid tume taust valge l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 dirty="0">
              <a:latin typeface="Arial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914401" y="445769"/>
            <a:ext cx="10439401" cy="853440"/>
          </a:xfrm>
          <a:prstGeom prst="rect">
            <a:avLst/>
          </a:prstGeom>
        </p:spPr>
        <p:txBody>
          <a:bodyPr wrap="square" lIns="0" tIns="0" rIns="0" bIns="0" anchor="ctr" anchorCtr="0">
            <a:normAutofit/>
          </a:bodyPr>
          <a:lstStyle>
            <a:lvl1pPr algn="l">
              <a:defRPr sz="3600" b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14401" y="1600201"/>
            <a:ext cx="10439401" cy="4171950"/>
          </a:xfrm>
          <a:prstGeom prst="rect">
            <a:avLst/>
          </a:prstGeom>
          <a:ln>
            <a:noFill/>
          </a:ln>
        </p:spPr>
        <p:txBody>
          <a:bodyPr lIns="0" tIns="0" rIns="0" bIns="0">
            <a:normAutofit/>
          </a:bodyPr>
          <a:lstStyle>
            <a:lvl1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38" y="6031698"/>
            <a:ext cx="1600201" cy="365125"/>
          </a:xfrm>
          <a:prstGeom prst="rect">
            <a:avLst/>
          </a:prstGeom>
          <a:ln>
            <a:noFill/>
          </a:ln>
        </p:spPr>
        <p:txBody>
          <a:bodyPr lIns="0" tIns="0" rIns="0" bIns="0" anchor="ctr" anchorCtr="0"/>
          <a:lstStyle>
            <a:lvl1pPr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3510" y="6045529"/>
            <a:ext cx="1393257" cy="238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153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su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445769"/>
            <a:ext cx="10439401" cy="853440"/>
          </a:xfrm>
          <a:prstGeom prst="rect">
            <a:avLst/>
          </a:prstGeom>
        </p:spPr>
        <p:txBody>
          <a:bodyPr wrap="square" lIns="0" tIns="0" rIns="0" bIns="0" anchor="ctr" anchorCtr="0">
            <a:normAutofit/>
          </a:bodyPr>
          <a:lstStyle>
            <a:lvl1pPr algn="l">
              <a:defRPr sz="3600" b="1">
                <a:solidFill>
                  <a:srgbClr val="1791F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5425439" y="5982268"/>
            <a:ext cx="4587241" cy="36512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/>
          </a:bodyPr>
          <a:lstStyle/>
          <a:p>
            <a:endParaRPr lang="en-US" sz="120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914401" y="1600201"/>
            <a:ext cx="10439401" cy="417195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38" y="6039936"/>
            <a:ext cx="1600201" cy="365125"/>
          </a:xfrm>
          <a:prstGeom prst="rect">
            <a:avLst/>
          </a:prstGeom>
          <a:ln>
            <a:noFill/>
          </a:ln>
        </p:spPr>
        <p:txBody>
          <a:bodyPr lIns="0" tIns="0" rIns="0" bIns="0" anchor="ctr" anchorCtr="0"/>
          <a:lstStyle>
            <a:lvl1pPr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416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84ADB-C145-407B-96E4-72E361546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0CCDC-D55D-40D3-83E7-725B69AC15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772C56-1E24-4F74-B36D-8BE0808CF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184DB-6300-48C0-9CBC-9BF4523E43B5}" type="datetime1">
              <a:rPr lang="et-EE" smtClean="0"/>
              <a:t>29.05.2018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BCBCF9-615F-4A5C-94B1-9C3178451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47BC92-A056-40DE-B7DF-FB2A5AA3E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30455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22152-78F1-4664-94BC-A35810B55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2075B5-876B-4A13-8125-5EE733A0A3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73588-27DE-462D-BE44-C363AEA18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2F913-C507-4550-A425-88ECC313018E}" type="datetime1">
              <a:rPr lang="et-EE" smtClean="0"/>
              <a:t>29.05.2018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4C2B85-1270-41C1-BB3A-CA6809AD8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3555AA-3174-485C-B902-98F68879D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92864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09151-7177-42F9-9200-30C3746BA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C8021-0B95-42E5-95A5-2BB5C5266A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908C97-8FBF-4C2F-AEC9-7A61B232B8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450531-DDBF-4B56-B8D5-EFE72A823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0C464-1B16-41FC-83FF-070331CCF4E8}" type="datetime1">
              <a:rPr lang="et-EE" smtClean="0"/>
              <a:t>29.05.2018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CC4A18-17B1-4CB9-9E6E-8BEA4B913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FAA5F7-9C74-4330-ADDC-2E3D578FF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31318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E9426-E4AD-4669-B8C4-752246CB6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F94AD1-6BF2-4D8E-BBF8-988F836049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D788D6-F481-447B-9011-22AC4F7696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6FA058-220F-471C-A3A4-52AE23E814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491918-6F4B-4F37-9341-ECFFD983BC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1116EA-B61A-47F0-BEBB-F690A87C9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1AA39-28EE-4040-9A7C-9E2851283270}" type="datetime1">
              <a:rPr lang="et-EE" smtClean="0"/>
              <a:t>29.05.2018</a:t>
            </a:fld>
            <a:endParaRPr lang="et-E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6B9FB7-77C9-480F-AAE0-BEB692B08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6ACACD-C314-4169-9C84-B07C6AB55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92996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8DB4B-AA3C-4FD3-A72B-2DE48BD38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4EAFFA-52CE-46D6-8A03-0197B86E8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C8A70-D62B-4CDC-BB34-AF5FF250673F}" type="datetime1">
              <a:rPr lang="et-EE" smtClean="0"/>
              <a:t>29.05.2018</a:t>
            </a:fld>
            <a:endParaRPr lang="et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990A44-D687-4C85-A5A6-852D52933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EE921D-EAE6-4B24-BF12-F95A0B438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31441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57D2AB-6DD0-42AF-A6CE-FF2CEF7C7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CC81D-D29D-42AA-A93C-3A0FF5812547}" type="datetime1">
              <a:rPr lang="et-EE" smtClean="0"/>
              <a:t>29.05.2018</a:t>
            </a:fld>
            <a:endParaRPr lang="et-E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D4526B-4B95-41F5-AE65-B200C8CBC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9F153E-4B1B-4703-AEE9-E0DF422B6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52646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711FE-A95C-4C2D-BB7B-85C48A709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FDF35-DCC9-491F-8021-3B41DE3227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EE71D6-42D7-4468-89E6-10F06518A5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9B4766-6301-4DEC-963F-2634CAAB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54DE-0D6D-4758-B763-48A56B1694DB}" type="datetime1">
              <a:rPr lang="et-EE" smtClean="0"/>
              <a:t>29.05.2018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4955A3-4553-4395-8540-8A03E889D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DBE85D-AC68-4FF0-AB50-E62B992C4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6744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3F5E1-64D2-4FE6-AD5C-3EFA46924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DE7AD9-E242-46FC-9D09-7EC44C9DD2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F3A276-5DC4-4407-8CCB-4E1385F49F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C353FC-2D7E-4DDA-B6C8-32D1E75EF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BC56-1620-42F2-ABAA-4FF81C6F1DDD}" type="datetime1">
              <a:rPr lang="et-EE" smtClean="0"/>
              <a:t>29.05.2018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961D04-F441-463D-96D5-BB1A0DBD6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99F863-48AF-4417-BCFE-48BF779EE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49995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D29B45-03EA-4348-A9E6-0D07C76EA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530CB-0A30-433E-8FE5-477A3F6DE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CCB77F-8F13-4EBE-850D-85D9EECE6E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46AAD-EE15-4761-890C-699BC9B8AA0A}" type="datetime1">
              <a:rPr lang="et-EE" smtClean="0"/>
              <a:t>29.05.2018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F38CDD-A893-431C-B3A2-036B34F5AC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FB87C-972B-4CF8-BD34-4458DE6CF4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B8005-8050-4766-AF9C-7A52F3A1807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099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t-E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DEE3B-AEC4-4C98-B05A-DD56B64E4AB1}" type="datetimeFigureOut">
              <a:rPr lang="et-EE" smtClean="0"/>
              <a:pPr/>
              <a:t>29.05.2018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18ED6-60C5-4CD7-9C4D-31EF84ADDEF9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53304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59">
            <a:extLst>
              <a:ext uri="{FF2B5EF4-FFF2-40B4-BE49-F238E27FC236}">
                <a16:creationId xmlns:a16="http://schemas.microsoft.com/office/drawing/2014/main" id="{0700D48D-C9AA-4000-A912-29A4FEA98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5138" y="394887"/>
            <a:ext cx="5720862" cy="606822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05E69BC-D844-4AB5-9E35-ED458EE296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16200000">
            <a:off x="9184178" y="1874520"/>
            <a:ext cx="0" cy="310896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4312C673-8179-457E-AD2A-D1FAE4CC96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14009" y="4201833"/>
            <a:ext cx="3400425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22A85210-273E-4792-84C1-FD376643950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9229" y="3861252"/>
            <a:ext cx="5390093" cy="2573769"/>
          </a:xfrm>
          <a:prstGeom prst="rect">
            <a:avLst/>
          </a:prstGeom>
          <a:noFill/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762A7B9A-8848-46EC-B789-4B2803DACB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8604" y="659882"/>
            <a:ext cx="4458424" cy="3461518"/>
          </a:xfrm>
        </p:spPr>
        <p:txBody>
          <a:bodyPr>
            <a:normAutofit/>
          </a:bodyPr>
          <a:lstStyle/>
          <a:p>
            <a:pPr algn="l"/>
            <a:br>
              <a:rPr lang="en-US" sz="7200" dirty="0">
                <a:solidFill>
                  <a:srgbClr val="FFFFFF"/>
                </a:solidFill>
              </a:rPr>
            </a:br>
            <a:r>
              <a:rPr lang="et-EE" sz="5300" dirty="0" err="1">
                <a:solidFill>
                  <a:srgbClr val="FFFFFF"/>
                </a:solidFill>
              </a:rPr>
              <a:t>Action</a:t>
            </a:r>
            <a:r>
              <a:rPr lang="et-EE" sz="5300" dirty="0">
                <a:solidFill>
                  <a:srgbClr val="FFFFFF"/>
                </a:solidFill>
              </a:rPr>
              <a:t> </a:t>
            </a:r>
            <a:r>
              <a:rPr lang="et-EE" sz="5300" dirty="0" err="1">
                <a:solidFill>
                  <a:srgbClr val="FFFFFF"/>
                </a:solidFill>
              </a:rPr>
              <a:t>plan</a:t>
            </a:r>
            <a:r>
              <a:rPr lang="et-EE" sz="5300" dirty="0">
                <a:solidFill>
                  <a:srgbClr val="FFFFFF"/>
                </a:solidFill>
              </a:rPr>
              <a:t> </a:t>
            </a:r>
            <a:br>
              <a:rPr lang="et-EE" sz="5300" dirty="0">
                <a:solidFill>
                  <a:srgbClr val="FFFFFF"/>
                </a:solidFill>
              </a:rPr>
            </a:br>
            <a:br>
              <a:rPr lang="et-EE" sz="5300" dirty="0">
                <a:solidFill>
                  <a:srgbClr val="FFFFFF"/>
                </a:solidFill>
              </a:rPr>
            </a:br>
            <a:endParaRPr lang="en-US" sz="5300" dirty="0">
              <a:solidFill>
                <a:srgbClr val="FFFFFF"/>
              </a:solidFill>
            </a:endParaRPr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516AEDB1-553F-4265-89EE-C02AE3BE53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8604" y="4292070"/>
            <a:ext cx="4458424" cy="1512888"/>
          </a:xfrm>
        </p:spPr>
        <p:txBody>
          <a:bodyPr>
            <a:normAutofit/>
          </a:bodyPr>
          <a:lstStyle/>
          <a:p>
            <a:pPr algn="l"/>
            <a:r>
              <a:rPr lang="et-EE" dirty="0">
                <a:solidFill>
                  <a:schemeClr val="bg1"/>
                </a:solidFill>
              </a:rPr>
              <a:t>Rauno Vinni &amp; Maris Vaino 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354777-04D8-4C16-BAD3-B54C21E9F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18604" y="5961905"/>
            <a:ext cx="4164575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t-EE" dirty="0">
                <a:solidFill>
                  <a:srgbClr val="AFABAB"/>
                </a:solidFill>
              </a:rPr>
              <a:t>29.05.2018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BA923D6-0BCB-47DA-8F64-49D5890716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9229" y="744284"/>
            <a:ext cx="5390093" cy="1940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12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1">
            <a:extLst>
              <a:ext uri="{FF2B5EF4-FFF2-40B4-BE49-F238E27FC236}">
                <a16:creationId xmlns:a16="http://schemas.microsoft.com/office/drawing/2014/main" id="{8D70B121-56F4-4848-B38B-182089D909F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D72A2C9-F3CA-4216-8BAD-FA4C970C3C4E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F08AD855-72DD-41BF-AAFF-45F01191A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t-EE" dirty="0" err="1">
                <a:solidFill>
                  <a:schemeClr val="accent1"/>
                </a:solidFill>
              </a:rPr>
              <a:t>Next</a:t>
            </a:r>
            <a:r>
              <a:rPr lang="et-EE" dirty="0">
                <a:solidFill>
                  <a:schemeClr val="accent1"/>
                </a:solidFill>
              </a:rPr>
              <a:t> </a:t>
            </a:r>
            <a:r>
              <a:rPr lang="et-EE" dirty="0" err="1">
                <a:solidFill>
                  <a:schemeClr val="accent1"/>
                </a:solidFill>
              </a:rPr>
              <a:t>steps</a:t>
            </a:r>
            <a:r>
              <a:rPr lang="et-EE" dirty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0741026-CD6C-4E47-99D7-2F3FC65D1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>
              <a:defRPr/>
            </a:pP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None/>
              <a:defRPr/>
            </a:pP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What is the plan</a:t>
            </a:r>
            <a:r>
              <a:rPr lang="et-EE" dirty="0">
                <a:latin typeface="Tahoma" pitchFamily="34" charset="0"/>
                <a:ea typeface="Tahoma" pitchFamily="34" charset="0"/>
                <a:cs typeface="Tahoma" pitchFamily="34" charset="0"/>
              </a:rPr>
              <a:t>?</a:t>
            </a:r>
          </a:p>
          <a:p>
            <a:pPr marL="0" indent="0">
              <a:buNone/>
              <a:defRPr/>
            </a:pPr>
            <a:endParaRPr lang="et-EE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None/>
              <a:defRPr/>
            </a:pPr>
            <a:r>
              <a:rPr lang="et-EE" dirty="0" err="1">
                <a:latin typeface="Tahoma" pitchFamily="34" charset="0"/>
                <a:ea typeface="Tahoma" pitchFamily="34" charset="0"/>
                <a:cs typeface="Tahoma" pitchFamily="34" charset="0"/>
              </a:rPr>
              <a:t>From</a:t>
            </a:r>
            <a:r>
              <a:rPr lang="et-EE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t-EE" dirty="0" err="1">
                <a:latin typeface="Tahoma" pitchFamily="34" charset="0"/>
                <a:ea typeface="Tahoma" pitchFamily="34" charset="0"/>
                <a:cs typeface="Tahoma" pitchFamily="34" charset="0"/>
              </a:rPr>
              <a:t>the</a:t>
            </a:r>
            <a:r>
              <a:rPr lang="et-EE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t-EE" dirty="0" err="1">
                <a:latin typeface="Tahoma" pitchFamily="34" charset="0"/>
                <a:ea typeface="Tahoma" pitchFamily="34" charset="0"/>
                <a:cs typeface="Tahoma" pitchFamily="34" charset="0"/>
              </a:rPr>
              <a:t>viewpoint</a:t>
            </a:r>
            <a:r>
              <a:rPr lang="et-EE" dirty="0">
                <a:latin typeface="Tahoma" pitchFamily="34" charset="0"/>
                <a:ea typeface="Tahoma" pitchFamily="34" charset="0"/>
                <a:cs typeface="Tahoma" pitchFamily="34" charset="0"/>
              </a:rPr>
              <a:t> of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: </a:t>
            </a:r>
          </a:p>
          <a:p>
            <a:pPr>
              <a:defRPr/>
            </a:pPr>
            <a:r>
              <a:rPr lang="et-EE" dirty="0">
                <a:latin typeface="Tahoma" pitchFamily="34" charset="0"/>
                <a:ea typeface="Tahoma" pitchFamily="34" charset="0"/>
                <a:cs typeface="Tahoma" pitchFamily="34" charset="0"/>
              </a:rPr>
              <a:t>Project e</a:t>
            </a:r>
            <a:r>
              <a:rPr lang="en-US" dirty="0" err="1">
                <a:latin typeface="Tahoma" pitchFamily="34" charset="0"/>
                <a:ea typeface="Tahoma" pitchFamily="34" charset="0"/>
                <a:cs typeface="Tahoma" pitchFamily="34" charset="0"/>
              </a:rPr>
              <a:t>xperts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CSB</a:t>
            </a:r>
            <a:r>
              <a:rPr lang="et-EE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et-EE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including</a:t>
            </a:r>
            <a:r>
              <a:rPr lang="et-EE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t-EE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after</a:t>
            </a:r>
            <a:r>
              <a:rPr lang="et-EE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t-EE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the</a:t>
            </a:r>
            <a:r>
              <a:rPr lang="et-EE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t-EE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concept</a:t>
            </a:r>
            <a:r>
              <a:rPr lang="et-EE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t-EE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paper</a:t>
            </a:r>
            <a:r>
              <a:rPr lang="et-EE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t-EE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is</a:t>
            </a:r>
            <a:r>
              <a:rPr lang="et-EE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t-EE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ready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>
              <a:defRPr/>
            </a:pP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Other stakeholders?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7C206B-0AF7-4B5E-A24B-B29B747FB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76031" y="6033479"/>
            <a:ext cx="5259985" cy="365125"/>
          </a:xfrm>
        </p:spPr>
        <p:txBody>
          <a:bodyPr>
            <a:normAutofit/>
          </a:bodyPr>
          <a:lstStyle/>
          <a:p>
            <a:pPr algn="l"/>
            <a:endParaRPr lang="en-US" sz="105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033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6145E-8720-46EB-BD2D-EBFCE68B1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36525"/>
            <a:ext cx="10515600" cy="1325563"/>
          </a:xfrm>
        </p:spPr>
        <p:txBody>
          <a:bodyPr/>
          <a:lstStyle/>
          <a:p>
            <a:r>
              <a:rPr lang="et-EE" dirty="0">
                <a:solidFill>
                  <a:schemeClr val="accent1"/>
                </a:solidFill>
              </a:rPr>
              <a:t>Project </a:t>
            </a:r>
            <a:r>
              <a:rPr lang="et-EE" dirty="0" err="1">
                <a:solidFill>
                  <a:schemeClr val="accent1"/>
                </a:solidFill>
              </a:rPr>
              <a:t>plan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3309D1-11A2-4DDA-BBBA-FD0381285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AB6F21-CFB1-439D-ADD4-A1565477E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3</a:t>
            </a:fld>
            <a:endParaRPr lang="et-EE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120D98D5-A8F4-4DED-B736-B9989B29B8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131850"/>
              </p:ext>
            </p:extLst>
          </p:nvPr>
        </p:nvGraphicFramePr>
        <p:xfrm>
          <a:off x="289933" y="1579248"/>
          <a:ext cx="11340790" cy="453451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361517">
                  <a:extLst>
                    <a:ext uri="{9D8B030D-6E8A-4147-A177-3AD203B41FA5}">
                      <a16:colId xmlns:a16="http://schemas.microsoft.com/office/drawing/2014/main" val="1318271190"/>
                    </a:ext>
                  </a:extLst>
                </a:gridCol>
                <a:gridCol w="3843254">
                  <a:extLst>
                    <a:ext uri="{9D8B030D-6E8A-4147-A177-3AD203B41FA5}">
                      <a16:colId xmlns:a16="http://schemas.microsoft.com/office/drawing/2014/main" val="2428661770"/>
                    </a:ext>
                  </a:extLst>
                </a:gridCol>
                <a:gridCol w="2875870">
                  <a:extLst>
                    <a:ext uri="{9D8B030D-6E8A-4147-A177-3AD203B41FA5}">
                      <a16:colId xmlns:a16="http://schemas.microsoft.com/office/drawing/2014/main" val="1151193838"/>
                    </a:ext>
                  </a:extLst>
                </a:gridCol>
                <a:gridCol w="2260149">
                  <a:extLst>
                    <a:ext uri="{9D8B030D-6E8A-4147-A177-3AD203B41FA5}">
                      <a16:colId xmlns:a16="http://schemas.microsoft.com/office/drawing/2014/main" val="35471366"/>
                    </a:ext>
                  </a:extLst>
                </a:gridCol>
              </a:tblGrid>
              <a:tr h="1977991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361950" algn="l"/>
                          <a:tab pos="906145" algn="ctr"/>
                        </a:tabLst>
                      </a:pPr>
                      <a:r>
                        <a:rPr lang="en-US" sz="2000" b="1" dirty="0">
                          <a:effectLst/>
                        </a:rPr>
                        <a:t>Drafting the second version of the concept paper</a:t>
                      </a:r>
                      <a:endParaRPr lang="en-GB" sz="2000" b="1" dirty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Developing the second version of the e-platform concept 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Stakeholders of civil service training system in Georgia give feedback to the concept in written form</a:t>
                      </a:r>
                      <a:endParaRPr lang="en-GB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Tallinn (consultations with CSB via e-mail and Skype) </a:t>
                      </a:r>
                      <a:endParaRPr lang="en-GB" sz="2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June -July  </a:t>
                      </a:r>
                      <a:endParaRPr lang="en-GB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9435426"/>
                  </a:ext>
                </a:extLst>
              </a:tr>
              <a:tr h="1642128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</a:rPr>
                        <a:t>Presentation and discussion of the concept</a:t>
                      </a:r>
                      <a:endParaRPr lang="en-GB" sz="2000" b="1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Experts present the concept, second round of discussions (together with decision makers and main stakeholders of civil service training system) 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Georgia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End of July / beginning of August   </a:t>
                      </a:r>
                      <a:endParaRPr lang="en-GB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1841802"/>
                  </a:ext>
                </a:extLst>
              </a:tr>
              <a:tr h="821064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361950" algn="l"/>
                          <a:tab pos="906145" algn="ctr"/>
                        </a:tabLst>
                      </a:pPr>
                      <a:r>
                        <a:rPr lang="en-US" sz="2000" b="1" dirty="0">
                          <a:effectLst/>
                        </a:rPr>
                        <a:t>Drafting the final version of the concept paper</a:t>
                      </a:r>
                      <a:endParaRPr lang="en-GB" sz="2000" b="1" dirty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>
                          <a:effectLst/>
                        </a:rPr>
                        <a:t>Designing the final version of the e-platform concept</a:t>
                      </a:r>
                      <a:endParaRPr lang="en-GB" sz="20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>
                          <a:effectLst/>
                        </a:rPr>
                        <a:t>Tallinn (consultations with CSB via e-mail and Skype) </a:t>
                      </a:r>
                      <a:endParaRPr lang="en-GB" sz="20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August   </a:t>
                      </a:r>
                      <a:endParaRPr lang="en-GB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75096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5278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C6F5E-D0BC-4E38-9B23-A646178DD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The goal of thinking about the next steps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D2055-A63E-47C5-BE96-A3387BFF5E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The goal is to </a:t>
            </a:r>
            <a:r>
              <a:rPr lang="en-US" sz="3200" b="1" dirty="0"/>
              <a:t>create a shared understanding </a:t>
            </a:r>
            <a:r>
              <a:rPr lang="en-US" sz="3200" dirty="0"/>
              <a:t>on: </a:t>
            </a:r>
          </a:p>
          <a:p>
            <a:pPr marL="514350" indent="-514350">
              <a:buAutoNum type="arabicParenR"/>
            </a:pPr>
            <a:r>
              <a:rPr lang="en-US" dirty="0"/>
              <a:t>What are the success factors of </a:t>
            </a:r>
            <a:r>
              <a:rPr lang="en-US" b="1" dirty="0"/>
              <a:t>developing</a:t>
            </a:r>
            <a:r>
              <a:rPr lang="en-US" dirty="0"/>
              <a:t> the e-TMS?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US" dirty="0"/>
              <a:t>What are the success factors of </a:t>
            </a:r>
            <a:r>
              <a:rPr lang="en-US" b="1" dirty="0"/>
              <a:t>implementing</a:t>
            </a:r>
            <a:r>
              <a:rPr lang="en-US" dirty="0"/>
              <a:t> the e-TMS? 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Examples of </a:t>
            </a:r>
            <a:r>
              <a:rPr lang="et-EE" b="1" dirty="0" err="1"/>
              <a:t>critical</a:t>
            </a:r>
            <a:r>
              <a:rPr lang="et-EE" b="1" dirty="0"/>
              <a:t> </a:t>
            </a:r>
            <a:r>
              <a:rPr lang="en-US" b="1" dirty="0"/>
              <a:t>success factors</a:t>
            </a:r>
            <a:r>
              <a:rPr lang="en-US" dirty="0"/>
              <a:t>: money, time, some specific knowledge</a:t>
            </a:r>
            <a:r>
              <a:rPr lang="et-EE" dirty="0"/>
              <a:t> and/</a:t>
            </a:r>
            <a:r>
              <a:rPr lang="et-EE" dirty="0" err="1"/>
              <a:t>or</a:t>
            </a:r>
            <a:r>
              <a:rPr lang="en-US" dirty="0"/>
              <a:t> need for experts, agreements between stakeholders, agreements on specific questions within T&amp;D management system, need to allocate rights or responsibilities within the system, involvement of decision makers</a:t>
            </a:r>
            <a:r>
              <a:rPr lang="et-EE" dirty="0"/>
              <a:t>,</a:t>
            </a:r>
            <a:r>
              <a:rPr lang="en-US" dirty="0"/>
              <a:t> etc. </a:t>
            </a:r>
          </a:p>
          <a:p>
            <a:pPr marL="514350" indent="-514350">
              <a:buAutoNum type="arabicParenR"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A6534F-636B-4FA3-8901-E8F45C018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C26079-575A-4FCF-A8A0-C4F7A467D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4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98324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C6F5E-D0BC-4E38-9B23-A646178DD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908" y="34886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accent1"/>
                </a:solidFill>
              </a:rPr>
              <a:t>Exercise: brainstorming and organizing thoughts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D2055-A63E-47C5-BE96-A3387BFF5E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327" y="1360448"/>
            <a:ext cx="11498765" cy="524107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Please write, using sticky notes, </a:t>
            </a:r>
            <a:r>
              <a:rPr lang="en-US" b="1" dirty="0"/>
              <a:t>individually</a:t>
            </a:r>
            <a:r>
              <a:rPr lang="en-US" dirty="0"/>
              <a:t>: what are the </a:t>
            </a:r>
            <a:r>
              <a:rPr lang="en-US" dirty="0">
                <a:solidFill>
                  <a:srgbClr val="FF0000"/>
                </a:solidFill>
              </a:rPr>
              <a:t>critical success factors </a:t>
            </a:r>
            <a:r>
              <a:rPr lang="en-US" dirty="0"/>
              <a:t>(CSFs) of developing and implementing e-TMS on Georgia </a:t>
            </a:r>
          </a:p>
          <a:p>
            <a:pPr lvl="1"/>
            <a:r>
              <a:rPr lang="en-US" dirty="0"/>
              <a:t>10</a:t>
            </a:r>
            <a:r>
              <a:rPr lang="et-EE" dirty="0"/>
              <a:t>-15</a:t>
            </a:r>
            <a:r>
              <a:rPr lang="en-US" dirty="0"/>
              <a:t> minutes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Joint discussion</a:t>
            </a:r>
            <a:r>
              <a:rPr lang="en-US" dirty="0"/>
              <a:t>: we will discuss the CSFs together and make groups of them </a:t>
            </a:r>
          </a:p>
          <a:p>
            <a:pPr lvl="1"/>
            <a:r>
              <a:rPr lang="en-US" dirty="0"/>
              <a:t>20</a:t>
            </a:r>
            <a:r>
              <a:rPr lang="et-EE" dirty="0"/>
              <a:t>-30</a:t>
            </a:r>
            <a:r>
              <a:rPr lang="en-US" dirty="0"/>
              <a:t> minutes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Please write, using sticky notes, </a:t>
            </a:r>
            <a:r>
              <a:rPr lang="en-US" b="1" dirty="0"/>
              <a:t>individually</a:t>
            </a:r>
            <a:r>
              <a:rPr lang="en-US" dirty="0"/>
              <a:t> – what are the </a:t>
            </a:r>
            <a:r>
              <a:rPr lang="en-US" dirty="0">
                <a:solidFill>
                  <a:srgbClr val="FF0000"/>
                </a:solidFill>
              </a:rPr>
              <a:t>measures</a:t>
            </a:r>
            <a:r>
              <a:rPr lang="en-US" dirty="0"/>
              <a:t> of handling the CSFs? </a:t>
            </a:r>
          </a:p>
          <a:p>
            <a:pPr lvl="1"/>
            <a:r>
              <a:rPr lang="en-US" dirty="0"/>
              <a:t>10</a:t>
            </a:r>
            <a:r>
              <a:rPr lang="et-EE" dirty="0"/>
              <a:t>-15</a:t>
            </a:r>
            <a:r>
              <a:rPr lang="en-US" dirty="0"/>
              <a:t> minutes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Joint discussion</a:t>
            </a:r>
            <a:r>
              <a:rPr lang="en-US" dirty="0"/>
              <a:t>: what is the sequence of taking measures / actions?  </a:t>
            </a:r>
          </a:p>
          <a:p>
            <a:pPr lvl="1"/>
            <a:r>
              <a:rPr lang="en-US" dirty="0"/>
              <a:t>20</a:t>
            </a:r>
            <a:r>
              <a:rPr lang="et-EE" dirty="0"/>
              <a:t>-30</a:t>
            </a:r>
            <a:r>
              <a:rPr lang="en-US" dirty="0"/>
              <a:t> minutes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AutoNum type="arabicParenR"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A6534F-636B-4FA3-8901-E8F45C018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C26079-575A-4FCF-A8A0-C4F7A467D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5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74820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6698E-5042-415B-8AD1-592E15D34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>
                <a:solidFill>
                  <a:schemeClr val="accent1"/>
                </a:solidFill>
              </a:rPr>
              <a:t>Control</a:t>
            </a:r>
            <a:r>
              <a:rPr lang="et-EE" dirty="0">
                <a:solidFill>
                  <a:schemeClr val="accent1"/>
                </a:solidFill>
              </a:rPr>
              <a:t> </a:t>
            </a:r>
            <a:r>
              <a:rPr lang="et-EE" dirty="0" err="1">
                <a:solidFill>
                  <a:schemeClr val="accent1"/>
                </a:solidFill>
              </a:rPr>
              <a:t>questions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80334C-D901-453E-9A53-EAC487B7D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Stakeholders</a:t>
            </a:r>
            <a:r>
              <a:rPr lang="en-US" sz="3200" dirty="0"/>
              <a:t>: who should be involved in e-TMS analysis and development process? </a:t>
            </a:r>
          </a:p>
          <a:p>
            <a:r>
              <a:rPr lang="en-US" sz="3200" b="1" dirty="0"/>
              <a:t>Resources</a:t>
            </a:r>
            <a:r>
              <a:rPr lang="en-US" sz="3200" dirty="0"/>
              <a:t>: what is the budget to analyze and develop e-TMS and the scope/main functionality of e-TMS? </a:t>
            </a:r>
            <a:endParaRPr lang="et-EE" sz="3200" dirty="0"/>
          </a:p>
          <a:p>
            <a:r>
              <a:rPr lang="et-EE" sz="3200" b="1" dirty="0" err="1"/>
              <a:t>Process</a:t>
            </a:r>
            <a:r>
              <a:rPr lang="et-EE" sz="3200" dirty="0"/>
              <a:t>: </a:t>
            </a:r>
            <a:r>
              <a:rPr lang="et-EE" sz="3200" dirty="0" err="1"/>
              <a:t>have</a:t>
            </a:r>
            <a:r>
              <a:rPr lang="et-EE" sz="3200" dirty="0"/>
              <a:t> </a:t>
            </a:r>
            <a:r>
              <a:rPr lang="et-EE" sz="3200" dirty="0" err="1"/>
              <a:t>we</a:t>
            </a:r>
            <a:r>
              <a:rPr lang="et-EE" sz="3200" dirty="0"/>
              <a:t> </a:t>
            </a:r>
            <a:r>
              <a:rPr lang="et-EE" sz="3200" dirty="0" err="1"/>
              <a:t>identifed</a:t>
            </a:r>
            <a:r>
              <a:rPr lang="et-EE" sz="3200" dirty="0"/>
              <a:t> </a:t>
            </a:r>
            <a:r>
              <a:rPr lang="et-EE" sz="3200" dirty="0" err="1"/>
              <a:t>the</a:t>
            </a:r>
            <a:r>
              <a:rPr lang="et-EE" sz="3200" dirty="0"/>
              <a:t> </a:t>
            </a:r>
            <a:r>
              <a:rPr lang="et-EE" sz="3200" dirty="0" err="1"/>
              <a:t>main</a:t>
            </a:r>
            <a:r>
              <a:rPr lang="et-EE" sz="3200" dirty="0"/>
              <a:t> </a:t>
            </a:r>
            <a:r>
              <a:rPr lang="et-EE" sz="3200" dirty="0" err="1"/>
              <a:t>steps</a:t>
            </a:r>
            <a:r>
              <a:rPr lang="et-EE" sz="3200" dirty="0"/>
              <a:t>? </a:t>
            </a:r>
            <a:endParaRPr lang="en-US" sz="3200" dirty="0"/>
          </a:p>
          <a:p>
            <a:endParaRPr lang="en-GB" sz="3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292A4E-6536-4733-8031-59694AAAE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0B4C5E-BFC9-438B-B2CF-43C851851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6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14105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1">
            <a:extLst>
              <a:ext uri="{FF2B5EF4-FFF2-40B4-BE49-F238E27FC236}">
                <a16:creationId xmlns:a16="http://schemas.microsoft.com/office/drawing/2014/main" id="{8D70B121-56F4-4848-B38B-182089D909F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D72A2C9-F3CA-4216-8BAD-FA4C970C3C4E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F08AD855-72DD-41BF-AAFF-45F01191A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t-EE" dirty="0" err="1">
                <a:solidFill>
                  <a:schemeClr val="accent1"/>
                </a:solidFill>
              </a:rPr>
              <a:t>Summary</a:t>
            </a:r>
            <a:r>
              <a:rPr lang="et-EE" dirty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0741026-CD6C-4E47-99D7-2F3FC65D1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>
              <a:defRPr/>
            </a:pP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dirty="0"/>
          </a:p>
          <a:p>
            <a:r>
              <a:rPr lang="en-GB" dirty="0"/>
              <a:t>Main conclusions and recommendations so far </a:t>
            </a:r>
            <a:endParaRPr lang="et-EE" dirty="0"/>
          </a:p>
          <a:p>
            <a:endParaRPr lang="en-GB" dirty="0"/>
          </a:p>
          <a:p>
            <a:r>
              <a:rPr lang="en-GB" dirty="0"/>
              <a:t>Further agreements / immediate next steps within the project 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7C206B-0AF7-4B5E-A24B-B29B747FB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76031" y="6033479"/>
            <a:ext cx="5259985" cy="365125"/>
          </a:xfrm>
        </p:spPr>
        <p:txBody>
          <a:bodyPr>
            <a:normAutofit/>
          </a:bodyPr>
          <a:lstStyle/>
          <a:p>
            <a:pPr algn="l"/>
            <a:endParaRPr lang="en-US" sz="105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724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C6F5E-D0BC-4E38-9B23-A646178DD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908" y="34886"/>
            <a:ext cx="10515600" cy="1325563"/>
          </a:xfrm>
        </p:spPr>
        <p:txBody>
          <a:bodyPr>
            <a:normAutofit/>
          </a:bodyPr>
          <a:lstStyle/>
          <a:p>
            <a:r>
              <a:rPr lang="et-EE" sz="4000" dirty="0" err="1">
                <a:solidFill>
                  <a:schemeClr val="accent1"/>
                </a:solidFill>
              </a:rPr>
              <a:t>Joint</a:t>
            </a:r>
            <a:r>
              <a:rPr lang="et-EE" sz="4000" dirty="0">
                <a:solidFill>
                  <a:schemeClr val="accent1"/>
                </a:solidFill>
              </a:rPr>
              <a:t> memo</a:t>
            </a:r>
            <a:endParaRPr lang="en-US" sz="40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D2055-A63E-47C5-BE96-A3387BFF5E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327" y="1060174"/>
            <a:ext cx="11498765" cy="57629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t-EE" dirty="0" err="1"/>
              <a:t>Who</a:t>
            </a:r>
            <a:r>
              <a:rPr lang="et-EE" dirty="0"/>
              <a:t> </a:t>
            </a:r>
            <a:r>
              <a:rPr lang="et-EE" dirty="0" err="1"/>
              <a:t>does</a:t>
            </a:r>
            <a:r>
              <a:rPr lang="et-EE" dirty="0"/>
              <a:t> </a:t>
            </a:r>
            <a:r>
              <a:rPr lang="et-EE" dirty="0" err="1"/>
              <a:t>what</a:t>
            </a:r>
            <a:r>
              <a:rPr lang="et-EE" dirty="0"/>
              <a:t> and </a:t>
            </a:r>
            <a:r>
              <a:rPr lang="et-EE" dirty="0" err="1"/>
              <a:t>when</a:t>
            </a:r>
            <a:r>
              <a:rPr lang="et-EE" dirty="0"/>
              <a:t>?: </a:t>
            </a:r>
          </a:p>
          <a:p>
            <a:pPr marL="0" indent="0">
              <a:buNone/>
            </a:pPr>
            <a:endParaRPr lang="et-EE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Immediate actions</a:t>
            </a:r>
          </a:p>
          <a:p>
            <a:pPr marL="514350" indent="-514350">
              <a:buFont typeface="+mj-lt"/>
              <a:buAutoNum type="arabicPeriod"/>
            </a:pPr>
            <a:endParaRPr lang="et-EE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Long term actions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AutoNum type="arabicParenR"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A6534F-636B-4FA3-8901-E8F45C018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C26079-575A-4FCF-A8A0-C4F7A467D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8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52386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1">
            <a:extLst>
              <a:ext uri="{FF2B5EF4-FFF2-40B4-BE49-F238E27FC236}">
                <a16:creationId xmlns:a16="http://schemas.microsoft.com/office/drawing/2014/main" id="{8D70B121-56F4-4848-B38B-182089D909F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D72A2C9-F3CA-4216-8BAD-FA4C970C3C4E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F08AD855-72DD-41BF-AAFF-45F01191A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t-EE" dirty="0" err="1">
                <a:solidFill>
                  <a:schemeClr val="accent1"/>
                </a:solidFill>
              </a:rPr>
              <a:t>Thank</a:t>
            </a:r>
            <a:r>
              <a:rPr lang="et-EE" dirty="0">
                <a:solidFill>
                  <a:schemeClr val="accent1"/>
                </a:solidFill>
              </a:rPr>
              <a:t> </a:t>
            </a:r>
            <a:r>
              <a:rPr lang="et-EE" dirty="0" err="1">
                <a:solidFill>
                  <a:schemeClr val="accent1"/>
                </a:solidFill>
              </a:rPr>
              <a:t>you</a:t>
            </a:r>
            <a:r>
              <a:rPr lang="et-EE" dirty="0">
                <a:solidFill>
                  <a:schemeClr val="accent1"/>
                </a:solidFill>
              </a:rPr>
              <a:t>!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0741026-CD6C-4E47-99D7-2F3FC65D1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buNone/>
              <a:defRPr/>
            </a:pPr>
            <a:r>
              <a:rPr lang="et-EE" dirty="0">
                <a:latin typeface="Tahoma" pitchFamily="34" charset="0"/>
                <a:ea typeface="Tahoma" pitchFamily="34" charset="0"/>
                <a:cs typeface="Tahoma" pitchFamily="34" charset="0"/>
              </a:rPr>
              <a:t>And see </a:t>
            </a:r>
            <a:r>
              <a:rPr lang="et-EE" dirty="0" err="1">
                <a:latin typeface="Tahoma" pitchFamily="34" charset="0"/>
                <a:ea typeface="Tahoma" pitchFamily="34" charset="0"/>
                <a:cs typeface="Tahoma" pitchFamily="34" charset="0"/>
              </a:rPr>
              <a:t>you</a:t>
            </a:r>
            <a:r>
              <a:rPr lang="et-EE" dirty="0">
                <a:latin typeface="Tahoma" pitchFamily="34" charset="0"/>
                <a:ea typeface="Tahoma" pitchFamily="34" charset="0"/>
                <a:cs typeface="Tahoma" pitchFamily="34" charset="0"/>
              </a:rPr>
              <a:t> in Tbilisi! 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7C206B-0AF7-4B5E-A24B-B29B747FB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76031" y="6033479"/>
            <a:ext cx="5259985" cy="365125"/>
          </a:xfrm>
        </p:spPr>
        <p:txBody>
          <a:bodyPr>
            <a:normAutofit/>
          </a:bodyPr>
          <a:lstStyle/>
          <a:p>
            <a:pPr algn="l"/>
            <a:endParaRPr lang="en-US" sz="105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965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raxis">
      <a:dk1>
        <a:sysClr val="windowText" lastClr="000000"/>
      </a:dk1>
      <a:lt1>
        <a:srgbClr val="FFFFFF"/>
      </a:lt1>
      <a:dk2>
        <a:srgbClr val="00599D"/>
      </a:dk2>
      <a:lt2>
        <a:srgbClr val="FFFFFF"/>
      </a:lt2>
      <a:accent1>
        <a:srgbClr val="00599D"/>
      </a:accent1>
      <a:accent2>
        <a:srgbClr val="FFF9C0"/>
      </a:accent2>
      <a:accent3>
        <a:srgbClr val="FF6651"/>
      </a:accent3>
      <a:accent4>
        <a:srgbClr val="84DAD3"/>
      </a:accent4>
      <a:accent5>
        <a:srgbClr val="51FFA5"/>
      </a:accent5>
      <a:accent6>
        <a:srgbClr val="D6FF51"/>
      </a:accent6>
      <a:hlink>
        <a:srgbClr val="00599D"/>
      </a:hlink>
      <a:folHlink>
        <a:srgbClr val="FF665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EU valge link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791FF"/>
      </a:accent1>
      <a:accent2>
        <a:srgbClr val="73BDFF"/>
      </a:accent2>
      <a:accent3>
        <a:srgbClr val="006DD0"/>
      </a:accent3>
      <a:accent4>
        <a:srgbClr val="00498B"/>
      </a:accent4>
      <a:accent5>
        <a:srgbClr val="006DD0"/>
      </a:accent5>
      <a:accent6>
        <a:srgbClr val="006DD0"/>
      </a:accent6>
      <a:hlink>
        <a:srgbClr val="FFFFFF"/>
      </a:hlink>
      <a:folHlink>
        <a:srgbClr val="FFFFFF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U2017_.PPT_16x9.potx" id="{7A3D36A7-9C17-4A88-B0EE-54DD63408238}" vid="{582E1F95-7B27-433A-A7A3-35F103D356C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5340</TotalTime>
  <Words>414</Words>
  <Application>Microsoft Office PowerPoint</Application>
  <PresentationFormat>Widescreen</PresentationFormat>
  <Paragraphs>70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Tahoma</vt:lpstr>
      <vt:lpstr>Times New Roman</vt:lpstr>
      <vt:lpstr>Office Theme</vt:lpstr>
      <vt:lpstr>Custom Design</vt:lpstr>
      <vt:lpstr> Action plan   </vt:lpstr>
      <vt:lpstr>Next steps </vt:lpstr>
      <vt:lpstr>Project plan</vt:lpstr>
      <vt:lpstr>The goal of thinking about the next steps </vt:lpstr>
      <vt:lpstr>Exercise: brainstorming and organizing thoughts </vt:lpstr>
      <vt:lpstr>Control questions</vt:lpstr>
      <vt:lpstr>Summary </vt:lpstr>
      <vt:lpstr>Joint memo</vt:lpstr>
      <vt:lpstr>Thank you!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Maris Vainre</dc:creator>
  <cp:lastModifiedBy>Rauno Vinni</cp:lastModifiedBy>
  <cp:revision>150</cp:revision>
  <cp:lastPrinted>2018-03-14T19:55:00Z</cp:lastPrinted>
  <dcterms:created xsi:type="dcterms:W3CDTF">2018-03-13T11:01:31Z</dcterms:created>
  <dcterms:modified xsi:type="dcterms:W3CDTF">2018-05-29T11:23:54Z</dcterms:modified>
</cp:coreProperties>
</file>