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8"/>
  </p:notesMasterIdLst>
  <p:handoutMasterIdLst>
    <p:handoutMasterId r:id="rId29"/>
  </p:handoutMasterIdLst>
  <p:sldIdLst>
    <p:sldId id="320" r:id="rId2"/>
    <p:sldId id="343"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18D"/>
    <a:srgbClr val="3366FF"/>
    <a:srgbClr val="0000FF"/>
    <a:srgbClr val="FFCCCC"/>
    <a:srgbClr val="99CCFF"/>
    <a:srgbClr val="969696"/>
    <a:srgbClr val="9E2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საშუალო სტილი 2 - აქცენტი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909" autoAdjust="0"/>
  </p:normalViewPr>
  <p:slideViewPr>
    <p:cSldViewPr snapToGrid="0" snapToObjects="1">
      <p:cViewPr>
        <p:scale>
          <a:sx n="70" d="100"/>
          <a:sy n="70" d="100"/>
        </p:scale>
        <p:origin x="-130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noProof="1">
                <a:latin typeface="Times New Roman" pitchFamily="18" charset="0"/>
              </a:defRPr>
            </a:lvl1pPr>
          </a:lstStyle>
          <a:p>
            <a:pPr>
              <a:defRPr/>
            </a:pPr>
            <a:endParaRPr lang="de-DE"/>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latin typeface="Times New Roman" pitchFamily="18" charset="0"/>
              </a:defRPr>
            </a:lvl1pPr>
          </a:lstStyle>
          <a:p>
            <a:pPr>
              <a:defRPr/>
            </a:pPr>
            <a:fld id="{A8B3990E-757B-4B7E-9E44-9097E3047C94}" type="slidenum">
              <a:rPr/>
              <a:pPr>
                <a:defRPr/>
              </a:pPr>
              <a:t>‹#›</a:t>
            </a:fld>
            <a:endParaRPr lang="en-US"/>
          </a:p>
        </p:txBody>
      </p:sp>
    </p:spTree>
    <p:extLst>
      <p:ext uri="{BB962C8B-B14F-4D97-AF65-F5344CB8AC3E}">
        <p14:creationId xmlns:p14="http://schemas.microsoft.com/office/powerpoint/2010/main" val="414029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E2F46CBE-DFCB-473F-92B4-82D3585311B3}" type="slidenum">
              <a:rPr lang="de-DE"/>
              <a:pPr>
                <a:defRPr/>
              </a:pPr>
              <a:t>‹#›</a:t>
            </a:fld>
            <a:endParaRPr lang="de-DE"/>
          </a:p>
        </p:txBody>
      </p:sp>
    </p:spTree>
    <p:extLst>
      <p:ext uri="{BB962C8B-B14F-4D97-AF65-F5344CB8AC3E}">
        <p14:creationId xmlns:p14="http://schemas.microsoft.com/office/powerpoint/2010/main" val="2933121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11</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12</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13</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14</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15</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16</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17</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18</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19</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20</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3</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21</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22</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23</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24</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25</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26</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4</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5</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6</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7</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8</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9</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10</a:t>
            </a:fld>
            <a:endParaRPr lang="de-DE"/>
          </a:p>
        </p:txBody>
      </p:sp>
    </p:spTree>
    <p:extLst>
      <p:ext uri="{BB962C8B-B14F-4D97-AF65-F5344CB8AC3E}">
        <p14:creationId xmlns:p14="http://schemas.microsoft.com/office/powerpoint/2010/main" val="3253493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სათაურის სლაიდი">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1282700" y="5010150"/>
            <a:ext cx="6605588" cy="906463"/>
          </a:xfrm>
        </p:spPr>
        <p:txBody>
          <a:bodyPr anchor="t"/>
          <a:lstStyle>
            <a:lvl1pPr>
              <a:defRPr sz="3200">
                <a:solidFill>
                  <a:schemeClr val="bg1"/>
                </a:solidFill>
              </a:defRPr>
            </a:lvl1pPr>
          </a:lstStyle>
          <a:p>
            <a:r>
              <a:rPr lang="de-DE"/>
              <a:t>Titelmasterformat durch Klicken bearbeiten</a:t>
            </a:r>
          </a:p>
        </p:txBody>
      </p:sp>
      <p:sp>
        <p:nvSpPr>
          <p:cNvPr id="12293" name="Rectangle 12"/>
          <p:cNvSpPr>
            <a:spLocks noGrp="1" noChangeArrowheads="1"/>
          </p:cNvSpPr>
          <p:nvPr>
            <p:ph type="subTitle" idx="1"/>
          </p:nvPr>
        </p:nvSpPr>
        <p:spPr>
          <a:xfrm>
            <a:off x="1284288" y="6051550"/>
            <a:ext cx="6627812" cy="687388"/>
          </a:xfrm>
        </p:spPr>
        <p:txBody>
          <a:bodyPr/>
          <a:lstStyle>
            <a:lvl1pPr marL="0" indent="0">
              <a:buFont typeface="Wingdings" pitchFamily="2" charset="2"/>
              <a:buNone/>
              <a:defRPr sz="2200" b="0">
                <a:solidFill>
                  <a:schemeClr val="bg1"/>
                </a:solidFill>
              </a:defRPr>
            </a:lvl1pPr>
          </a:lstStyle>
          <a:p>
            <a:r>
              <a:rPr lang="de-DE"/>
              <a:t>Formatvorlage des Untertitelmasters durch Klicken bearbeiten</a:t>
            </a:r>
          </a:p>
        </p:txBody>
      </p:sp>
      <p:sp>
        <p:nvSpPr>
          <p:cNvPr id="5" name="ქვედა კოლონტიტულის ჩანაცვლების ველი 4"/>
          <p:cNvSpPr>
            <a:spLocks noGrp="1"/>
          </p:cNvSpPr>
          <p:nvPr>
            <p:ph type="ftr" sz="quarter" idx="10"/>
          </p:nvPr>
        </p:nvSpPr>
        <p:spPr/>
        <p:txBody>
          <a:bodyPr/>
          <a:lstStyle>
            <a:lvl1pPr>
              <a:defRPr/>
            </a:lvl1pPr>
          </a:lstStyle>
          <a:p>
            <a:pPr>
              <a:defRPr/>
            </a:pPr>
            <a:r>
              <a:rPr lang="ka-GE"/>
              <a:t>გვერდი</a:t>
            </a:r>
            <a:r>
              <a:rPr lang="de-DE"/>
              <a:t> </a:t>
            </a:r>
            <a:r>
              <a:rPr lang="de-DE">
                <a:sym typeface="Wingdings" pitchFamily="2" charset="2"/>
              </a:rPr>
              <a:t></a:t>
            </a:r>
            <a:r>
              <a:rPr lang="de-DE"/>
              <a:t> </a:t>
            </a:r>
            <a:fld id="{D5CB25EA-03AF-4F12-9F7C-D1ED2745EBBA}" type="slidenum">
              <a:rPr lang="de-DE"/>
              <a:pPr>
                <a:defRPr/>
              </a:pPr>
              <a:t>‹#›</a:t>
            </a:fld>
            <a:endParaRPr lang="de-DE"/>
          </a:p>
        </p:txBody>
      </p:sp>
      <p:pic>
        <p:nvPicPr>
          <p:cNvPr id="3" name="სურათი 2"/>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5722014" y="224689"/>
            <a:ext cx="2903372" cy="1149418"/>
          </a:xfrm>
          <a:prstGeom prst="rect">
            <a:avLst/>
          </a:prstGeom>
        </p:spPr>
      </p:pic>
    </p:spTree>
    <p:extLst>
      <p:ext uri="{BB962C8B-B14F-4D97-AF65-F5344CB8AC3E}">
        <p14:creationId xmlns:p14="http://schemas.microsoft.com/office/powerpoint/2010/main" val="1485871975"/>
      </p:ext>
    </p:extLst>
  </p:cSld>
  <p:clrMapOvr>
    <a:masterClrMapping/>
  </p:clrMapOvr>
  <p:transition spd="med">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ვერტიკალური ტექსტის ჩანაცვლების ველი 2"/>
          <p:cNvSpPr>
            <a:spLocks noGrp="1"/>
          </p:cNvSpPr>
          <p:nvPr>
            <p:ph type="body" orient="vert" idx="1"/>
          </p:nvPr>
        </p:nvSpPr>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918219F0-FF61-40AB-8A46-167B25701FDA}" type="slidenum">
              <a:rPr lang="de-DE"/>
              <a:pPr>
                <a:defRPr/>
              </a:pPr>
              <a:t>‹#›</a:t>
            </a:fld>
            <a:endParaRPr lang="de-DE"/>
          </a:p>
        </p:txBody>
      </p:sp>
    </p:spTree>
    <p:extLst>
      <p:ext uri="{BB962C8B-B14F-4D97-AF65-F5344CB8AC3E}">
        <p14:creationId xmlns:p14="http://schemas.microsoft.com/office/powerpoint/2010/main" val="205187460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708775" y="317500"/>
            <a:ext cx="2130425" cy="5688013"/>
          </a:xfrm>
        </p:spPr>
        <p:txBody>
          <a:bodyPr vert="eaVert"/>
          <a:lstStyle/>
          <a:p>
            <a:r>
              <a:rPr lang="ka-GE" smtClean="0"/>
              <a:t>დააწკაპ. მთ. სათაურის სტილის შეცვლისათვის</a:t>
            </a:r>
            <a:endParaRPr lang="ka-GE"/>
          </a:p>
        </p:txBody>
      </p:sp>
      <p:sp>
        <p:nvSpPr>
          <p:cNvPr id="3" name="ვერტიკალური ტექსტის ჩანაცვლების ველი 2"/>
          <p:cNvSpPr>
            <a:spLocks noGrp="1"/>
          </p:cNvSpPr>
          <p:nvPr>
            <p:ph type="body" orient="vert" idx="1"/>
          </p:nvPr>
        </p:nvSpPr>
        <p:spPr>
          <a:xfrm>
            <a:off x="314325" y="317500"/>
            <a:ext cx="6242050" cy="5688013"/>
          </a:xfrm>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2D7E7E6A-669C-4CC0-B740-42E068960A33}" type="slidenum">
              <a:rPr lang="de-DE"/>
              <a:pPr>
                <a:defRPr/>
              </a:pPr>
              <a:t>‹#›</a:t>
            </a:fld>
            <a:endParaRPr lang="de-DE"/>
          </a:p>
        </p:txBody>
      </p:sp>
    </p:spTree>
    <p:extLst>
      <p:ext uri="{BB962C8B-B14F-4D97-AF65-F5344CB8AC3E}">
        <p14:creationId xmlns:p14="http://schemas.microsoft.com/office/powerpoint/2010/main" val="2388785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4325" y="317500"/>
            <a:ext cx="7504113" cy="600075"/>
          </a:xfrm>
        </p:spPr>
        <p:txBody>
          <a:bodyPr/>
          <a:lstStyle/>
          <a:p>
            <a:r>
              <a:rPr lang="en-US" smtClean="0"/>
              <a:t>Click to edit Master title style</a:t>
            </a:r>
            <a:endParaRPr lang="ka-GE"/>
          </a:p>
        </p:txBody>
      </p:sp>
      <p:sp>
        <p:nvSpPr>
          <p:cNvPr id="3" name="Table Placeholder 2"/>
          <p:cNvSpPr>
            <a:spLocks noGrp="1"/>
          </p:cNvSpPr>
          <p:nvPr>
            <p:ph type="tbl" idx="1"/>
          </p:nvPr>
        </p:nvSpPr>
        <p:spPr>
          <a:xfrm>
            <a:off x="314325" y="1614488"/>
            <a:ext cx="8524875" cy="4391025"/>
          </a:xfrm>
        </p:spPr>
        <p:txBody>
          <a:bodyPr/>
          <a:lstStyle/>
          <a:p>
            <a:pPr lvl="0"/>
            <a:endParaRPr lang="ka-GE" noProof="0"/>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C2EA5875-A7BC-4458-BC96-BB4E7AB19B59}" type="slidenum">
              <a:rPr lang="de-DE"/>
              <a:pPr>
                <a:defRPr/>
              </a:pPr>
              <a:t>‹#›</a:t>
            </a:fld>
            <a:endParaRPr lang="de-DE"/>
          </a:p>
        </p:txBody>
      </p:sp>
    </p:spTree>
    <p:extLst>
      <p:ext uri="{BB962C8B-B14F-4D97-AF65-F5344CB8AC3E}">
        <p14:creationId xmlns:p14="http://schemas.microsoft.com/office/powerpoint/2010/main" val="5784196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idx="1"/>
          </p:nvPr>
        </p:nvSpPr>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C63CD5E5-53B2-44E6-9A20-AF4369EFC5C7}" type="slidenum">
              <a:rPr lang="de-DE"/>
              <a:pPr>
                <a:defRPr/>
              </a:pPr>
              <a:t>‹#›</a:t>
            </a:fld>
            <a:endParaRPr lang="de-DE"/>
          </a:p>
        </p:txBody>
      </p:sp>
    </p:spTree>
    <p:extLst>
      <p:ext uri="{BB962C8B-B14F-4D97-AF65-F5344CB8AC3E}">
        <p14:creationId xmlns:p14="http://schemas.microsoft.com/office/powerpoint/2010/main" val="370454429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სექციის ზედა კოლონტიტულ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22313" y="4406900"/>
            <a:ext cx="7772400" cy="1362075"/>
          </a:xfrm>
        </p:spPr>
        <p:txBody>
          <a:bodyPr anchor="t"/>
          <a:lstStyle>
            <a:lvl1pPr algn="l">
              <a:defRPr sz="4000" b="1" cap="all"/>
            </a:lvl1pPr>
          </a:lstStyle>
          <a:p>
            <a:r>
              <a:rPr lang="ka-GE" smtClean="0"/>
              <a:t>დააწკაპ. მთ. სათაურის სტილის შეცვლისათვის</a:t>
            </a:r>
            <a:endParaRPr lang="ka-GE"/>
          </a:p>
        </p:txBody>
      </p:sp>
      <p:sp>
        <p:nvSpPr>
          <p:cNvPr id="3" name="ტექსტის ჩანაცვლების ველ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a-GE" smtClean="0"/>
              <a:t>დააწკაპ. მთ. სათაურის სტილის შეცვლისათვის</a:t>
            </a:r>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4A73CC91-E7D4-4146-96E2-89244FD85D17}" type="slidenum">
              <a:rPr lang="de-DE"/>
              <a:pPr>
                <a:defRPr/>
              </a:pPr>
              <a:t>‹#›</a:t>
            </a:fld>
            <a:endParaRPr lang="de-DE"/>
          </a:p>
        </p:txBody>
      </p:sp>
    </p:spTree>
    <p:extLst>
      <p:ext uri="{BB962C8B-B14F-4D97-AF65-F5344CB8AC3E}">
        <p14:creationId xmlns:p14="http://schemas.microsoft.com/office/powerpoint/2010/main" val="9343971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შიგთავსის ჩანაცვლების ველი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5"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DEACE2B5-41B4-47C5-8964-55F15B8E61A2}" type="slidenum">
              <a:rPr lang="de-DE"/>
              <a:pPr>
                <a:defRPr/>
              </a:pPr>
              <a:t>‹#›</a:t>
            </a:fld>
            <a:endParaRPr lang="de-DE"/>
          </a:p>
        </p:txBody>
      </p:sp>
    </p:spTree>
    <p:extLst>
      <p:ext uri="{BB962C8B-B14F-4D97-AF65-F5344CB8AC3E}">
        <p14:creationId xmlns:p14="http://schemas.microsoft.com/office/powerpoint/2010/main" val="194254209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1143000"/>
          </a:xfrm>
        </p:spPr>
        <p:txBody>
          <a:bodyPr/>
          <a:lstStyle>
            <a:lvl1pPr>
              <a:defRPr/>
            </a:lvl1pPr>
          </a:lstStyle>
          <a:p>
            <a:r>
              <a:rPr lang="ka-GE" smtClean="0"/>
              <a:t>დააწკაპ. მთ. სათაურის სტილის შეცვლისათვის</a:t>
            </a:r>
            <a:endParaRPr lang="ka-GE"/>
          </a:p>
        </p:txBody>
      </p:sp>
      <p:sp>
        <p:nvSpPr>
          <p:cNvPr id="3" name="ტექსტის ჩანაცვლების ველ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5" name="ტექსტის ჩანაცვლების ველ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შიგთავსის ჩანაცვლების ველი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7"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B9396AF4-36D7-4EA0-BACE-10A6222ED79F}" type="slidenum">
              <a:rPr lang="de-DE"/>
              <a:pPr>
                <a:defRPr/>
              </a:pPr>
              <a:t>‹#›</a:t>
            </a:fld>
            <a:endParaRPr lang="de-DE"/>
          </a:p>
        </p:txBody>
      </p:sp>
    </p:spTree>
    <p:extLst>
      <p:ext uri="{BB962C8B-B14F-4D97-AF65-F5344CB8AC3E}">
        <p14:creationId xmlns:p14="http://schemas.microsoft.com/office/powerpoint/2010/main" val="37506194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E673A7CC-B683-4E3F-88B5-9DB9EA1C8109}" type="slidenum">
              <a:rPr lang="de-DE"/>
              <a:pPr>
                <a:defRPr/>
              </a:pPr>
              <a:t>‹#›</a:t>
            </a:fld>
            <a:endParaRPr lang="de-DE"/>
          </a:p>
        </p:txBody>
      </p:sp>
    </p:spTree>
    <p:extLst>
      <p:ext uri="{BB962C8B-B14F-4D97-AF65-F5344CB8AC3E}">
        <p14:creationId xmlns:p14="http://schemas.microsoft.com/office/powerpoint/2010/main" val="18157513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ცარიელი">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42EA4512-B147-4004-B46A-E64BC436E0E4}" type="slidenum">
              <a:rPr lang="de-DE"/>
              <a:pPr>
                <a:defRPr/>
              </a:pPr>
              <a:t>‹#›</a:t>
            </a:fld>
            <a:endParaRPr lang="de-DE"/>
          </a:p>
        </p:txBody>
      </p:sp>
    </p:spTree>
    <p:extLst>
      <p:ext uri="{BB962C8B-B14F-4D97-AF65-F5344CB8AC3E}">
        <p14:creationId xmlns:p14="http://schemas.microsoft.com/office/powerpoint/2010/main" val="326205297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3050"/>
            <a:ext cx="3008313" cy="1162050"/>
          </a:xfrm>
        </p:spPr>
        <p:txBody>
          <a:bodyPr anchor="b"/>
          <a:lstStyle>
            <a:lvl1pPr algn="l">
              <a:defRPr sz="2000" b="1"/>
            </a:lvl1p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ტექსტის ჩანაცვლების ველ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EF6A621E-DA67-4C15-9970-2224FBED8268}" type="slidenum">
              <a:rPr lang="de-DE"/>
              <a:pPr>
                <a:defRPr/>
              </a:pPr>
              <a:t>‹#›</a:t>
            </a:fld>
            <a:endParaRPr lang="de-DE"/>
          </a:p>
        </p:txBody>
      </p:sp>
    </p:spTree>
    <p:extLst>
      <p:ext uri="{BB962C8B-B14F-4D97-AF65-F5344CB8AC3E}">
        <p14:creationId xmlns:p14="http://schemas.microsoft.com/office/powerpoint/2010/main" val="41278026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792288" y="4800600"/>
            <a:ext cx="5486400" cy="566738"/>
          </a:xfrm>
        </p:spPr>
        <p:txBody>
          <a:bodyPr anchor="b"/>
          <a:lstStyle>
            <a:lvl1pPr algn="l">
              <a:defRPr sz="2000" b="1"/>
            </a:lvl1pPr>
          </a:lstStyle>
          <a:p>
            <a:r>
              <a:rPr lang="ka-GE" smtClean="0"/>
              <a:t>დააწკაპ. მთ. სათაურის სტილის შეცვლისათვის</a:t>
            </a:r>
            <a:endParaRPr lang="ka-GE"/>
          </a:p>
        </p:txBody>
      </p:sp>
      <p:sp>
        <p:nvSpPr>
          <p:cNvPr id="3" name="სურათის ჩანაცვლების ველი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a-GE" noProof="0" smtClean="0"/>
          </a:p>
        </p:txBody>
      </p:sp>
      <p:sp>
        <p:nvSpPr>
          <p:cNvPr id="4" name="ტექსტის ჩანაცვლების ველ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0CB254F5-2214-4A03-AE39-C8D61815E312}" type="slidenum">
              <a:rPr lang="de-DE"/>
              <a:pPr>
                <a:defRPr/>
              </a:pPr>
              <a:t>‹#›</a:t>
            </a:fld>
            <a:endParaRPr lang="de-DE"/>
          </a:p>
        </p:txBody>
      </p:sp>
    </p:spTree>
    <p:extLst>
      <p:ext uri="{BB962C8B-B14F-4D97-AF65-F5344CB8AC3E}">
        <p14:creationId xmlns:p14="http://schemas.microsoft.com/office/powerpoint/2010/main" val="71186780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ka-GE" sz="1000"/>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r>
              <a:rPr lang="ka-GE"/>
              <a:t>გვერდი</a:t>
            </a:r>
            <a:r>
              <a:rPr lang="de-DE"/>
              <a:t> </a:t>
            </a:r>
            <a:r>
              <a:rPr lang="de-DE">
                <a:sym typeface="Wingdings" pitchFamily="2" charset="2"/>
              </a:rPr>
              <a:t></a:t>
            </a:r>
            <a:r>
              <a:rPr lang="de-DE"/>
              <a:t> </a:t>
            </a:r>
            <a:fld id="{DF487BEA-E604-407F-9C4A-438311222B5D}" type="slidenum">
              <a:rPr lang="de-DE"/>
              <a:pPr>
                <a:defRPr/>
              </a:pPr>
              <a:t>‹#›</a:t>
            </a:fld>
            <a:endParaRPr lang="de-DE"/>
          </a:p>
        </p:txBody>
      </p:sp>
      <p:sp>
        <p:nvSpPr>
          <p:cNvPr id="1028" name="Rectangle 12"/>
          <p:cNvSpPr>
            <a:spLocks noGrp="1" noChangeArrowheads="1"/>
          </p:cNvSpPr>
          <p:nvPr>
            <p:ph type="body" idx="1"/>
          </p:nvPr>
        </p:nvSpPr>
        <p:spPr bwMode="gray">
          <a:xfrm>
            <a:off x="314325" y="1614488"/>
            <a:ext cx="8524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sp>
        <p:nvSpPr>
          <p:cNvPr id="1029" name="Rectangle 7"/>
          <p:cNvSpPr>
            <a:spLocks noGrp="1" noChangeArrowheads="1"/>
          </p:cNvSpPr>
          <p:nvPr>
            <p:ph type="title"/>
          </p:nvPr>
        </p:nvSpPr>
        <p:spPr bwMode="gray">
          <a:xfrm>
            <a:off x="314325" y="317500"/>
            <a:ext cx="7504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pic>
        <p:nvPicPr>
          <p:cNvPr id="7" name="სურათი 6"/>
          <p:cNvPicPr>
            <a:picLocks noChangeAspect="1"/>
          </p:cNvPicPr>
          <p:nvPr userDrawn="1"/>
        </p:nvPicPr>
        <p:blipFill rotWithShape="1">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rcRect l="1601" t="2080" r="6701" b="7325"/>
          <a:stretch/>
        </p:blipFill>
        <p:spPr>
          <a:xfrm>
            <a:off x="8308426" y="248885"/>
            <a:ext cx="712920" cy="644184"/>
          </a:xfrm>
          <a:prstGeom prst="rect">
            <a:avLst/>
          </a:prstGeom>
          <a:ln>
            <a:noFill/>
          </a:ln>
        </p:spPr>
      </p:pic>
    </p:spTree>
  </p:cSld>
  <p:clrMap bg1="lt1" tx1="dk1" bg2="lt2" tx2="dk2" accent1="accent1" accent2="accent2" accent3="accent3" accent4="accent4" accent5="accent5" accent6="accent6" hlink="hlink" folHlink="folHlink"/>
  <p:sldLayoutIdLst>
    <p:sldLayoutId id="214748374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med">
    <p:fade/>
  </p:transition>
  <p:timing>
    <p:tnLst>
      <p:par>
        <p:cTn id="1" dur="indefinite" restart="never" nodeType="tmRoot"/>
      </p:par>
    </p:tnLst>
  </p:timing>
  <p:hf sldNum="0"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pitchFamily="34" charset="0"/>
        </a:defRPr>
      </a:lvl2pPr>
      <a:lvl3pPr algn="l" rtl="0" eaLnBrk="0" fontAlgn="base" hangingPunct="0">
        <a:lnSpc>
          <a:spcPct val="95000"/>
        </a:lnSpc>
        <a:spcBef>
          <a:spcPct val="0"/>
        </a:spcBef>
        <a:spcAft>
          <a:spcPct val="0"/>
        </a:spcAft>
        <a:defRPr sz="2400" b="1">
          <a:solidFill>
            <a:schemeClr val="tx1"/>
          </a:solidFill>
          <a:latin typeface="Arial" pitchFamily="34" charset="0"/>
        </a:defRPr>
      </a:lvl3pPr>
      <a:lvl4pPr algn="l" rtl="0" eaLnBrk="0" fontAlgn="base" hangingPunct="0">
        <a:lnSpc>
          <a:spcPct val="95000"/>
        </a:lnSpc>
        <a:spcBef>
          <a:spcPct val="0"/>
        </a:spcBef>
        <a:spcAft>
          <a:spcPct val="0"/>
        </a:spcAft>
        <a:defRPr sz="2400" b="1">
          <a:solidFill>
            <a:schemeClr val="tx1"/>
          </a:solidFill>
          <a:latin typeface="Arial" pitchFamily="34" charset="0"/>
        </a:defRPr>
      </a:lvl4pPr>
      <a:lvl5pPr algn="l" rtl="0" eaLnBrk="0" fontAlgn="base" hangingPunct="0">
        <a:lnSpc>
          <a:spcPct val="95000"/>
        </a:lnSpc>
        <a:spcBef>
          <a:spcPct val="0"/>
        </a:spcBef>
        <a:spcAft>
          <a:spcPct val="0"/>
        </a:spcAft>
        <a:defRPr sz="2400" b="1">
          <a:solidFill>
            <a:schemeClr val="tx1"/>
          </a:solidFill>
          <a:latin typeface="Arial" pitchFamily="34" charset="0"/>
        </a:defRPr>
      </a:lvl5pPr>
      <a:lvl6pPr marL="457200" algn="l" rtl="0" eaLnBrk="0" fontAlgn="base" hangingPunct="0">
        <a:lnSpc>
          <a:spcPct val="95000"/>
        </a:lnSpc>
        <a:spcBef>
          <a:spcPct val="0"/>
        </a:spcBef>
        <a:spcAft>
          <a:spcPct val="0"/>
        </a:spcAft>
        <a:defRPr sz="2400" b="1">
          <a:solidFill>
            <a:schemeClr val="tx1"/>
          </a:solidFill>
          <a:latin typeface="Arial" pitchFamily="34" charset="0"/>
        </a:defRPr>
      </a:lvl6pPr>
      <a:lvl7pPr marL="914400" algn="l" rtl="0" eaLnBrk="0" fontAlgn="base" hangingPunct="0">
        <a:lnSpc>
          <a:spcPct val="95000"/>
        </a:lnSpc>
        <a:spcBef>
          <a:spcPct val="0"/>
        </a:spcBef>
        <a:spcAft>
          <a:spcPct val="0"/>
        </a:spcAft>
        <a:defRPr sz="2400" b="1">
          <a:solidFill>
            <a:schemeClr val="tx1"/>
          </a:solidFill>
          <a:latin typeface="Arial" pitchFamily="34" charset="0"/>
        </a:defRPr>
      </a:lvl7pPr>
      <a:lvl8pPr marL="1371600" algn="l" rtl="0" eaLnBrk="0" fontAlgn="base" hangingPunct="0">
        <a:lnSpc>
          <a:spcPct val="95000"/>
        </a:lnSpc>
        <a:spcBef>
          <a:spcPct val="0"/>
        </a:spcBef>
        <a:spcAft>
          <a:spcPct val="0"/>
        </a:spcAft>
        <a:defRPr sz="2400" b="1">
          <a:solidFill>
            <a:schemeClr val="tx1"/>
          </a:solidFill>
          <a:latin typeface="Arial" pitchFamily="34" charset="0"/>
        </a:defRPr>
      </a:lvl8pPr>
      <a:lvl9pPr marL="1828800" algn="l" rtl="0" eaLnBrk="0" fontAlgn="base" hangingPunct="0">
        <a:lnSpc>
          <a:spcPct val="95000"/>
        </a:lnSpc>
        <a:spcBef>
          <a:spcPct val="0"/>
        </a:spcBef>
        <a:spcAft>
          <a:spcPct val="0"/>
        </a:spcAft>
        <a:defRPr sz="2400" b="1">
          <a:solidFill>
            <a:schemeClr val="tx1"/>
          </a:solidFill>
          <a:latin typeface="Arial" pitchFamily="34"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სურათი 19"/>
          <p:cNvPicPr/>
          <p:nvPr/>
        </p:nvPicPr>
        <p:blipFill>
          <a:blip r:embed="rId2">
            <a:clrChange>
              <a:clrFrom>
                <a:srgbClr val="FFFFFF"/>
              </a:clrFrom>
              <a:clrTo>
                <a:srgbClr val="FFFFFF">
                  <a:alpha val="0"/>
                </a:srgbClr>
              </a:clrTo>
            </a:clrChange>
          </a:blip>
          <a:stretch>
            <a:fillRect/>
          </a:stretch>
        </p:blipFill>
        <p:spPr>
          <a:xfrm>
            <a:off x="715871" y="682388"/>
            <a:ext cx="5539793" cy="2178382"/>
          </a:xfrm>
          <a:prstGeom prst="rect">
            <a:avLst/>
          </a:prstGeom>
        </p:spPr>
      </p:pic>
      <p:sp>
        <p:nvSpPr>
          <p:cNvPr id="11" name="Rectangle 10"/>
          <p:cNvSpPr/>
          <p:nvPr/>
        </p:nvSpPr>
        <p:spPr>
          <a:xfrm>
            <a:off x="893928" y="3439784"/>
            <a:ext cx="7226490" cy="1569660"/>
          </a:xfrm>
          <a:prstGeom prst="rect">
            <a:avLst/>
          </a:prstGeom>
        </p:spPr>
        <p:txBody>
          <a:bodyPr wrap="square">
            <a:spAutoFit/>
          </a:bodyPr>
          <a:lstStyle/>
          <a:p>
            <a:r>
              <a:rPr lang="ka-GE" sz="3200" b="1" dirty="0"/>
              <a:t>რეკომენდაციები ელექტრონული ჯანდაცვის საინფორმაციო სისტემის დანერგვასთან დაკავშირებით</a:t>
            </a:r>
          </a:p>
        </p:txBody>
      </p:sp>
    </p:spTree>
    <p:extLst>
      <p:ext uri="{BB962C8B-B14F-4D97-AF65-F5344CB8AC3E}">
        <p14:creationId xmlns:p14="http://schemas.microsoft.com/office/powerpoint/2010/main" val="339666781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პროდუქტების ერთიანი ეროვნული რეესტრი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203627"/>
            <a:ext cx="8441140" cy="1415772"/>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- 1</a:t>
            </a:r>
          </a:p>
          <a:p>
            <a:pPr>
              <a:spcBef>
                <a:spcPts val="400"/>
              </a:spcBef>
              <a:buClr>
                <a:srgbClr val="08A18D"/>
              </a:buClr>
            </a:pPr>
            <a:r>
              <a:rPr lang="ka-GE" sz="2200" dirty="0" smtClean="0"/>
              <a:t>წამლის </a:t>
            </a:r>
            <a:r>
              <a:rPr lang="ka-GE" sz="2200" dirty="0"/>
              <a:t>ეროვნული კოდი</a:t>
            </a:r>
          </a:p>
          <a:p>
            <a:pPr marL="342900" indent="-342900">
              <a:spcBef>
                <a:spcPts val="400"/>
              </a:spcBef>
              <a:buClr>
                <a:srgbClr val="08A18D"/>
              </a:buClr>
              <a:buFont typeface="Courier New" pitchFamily="49" charset="0"/>
              <a:buChar char="o"/>
            </a:pPr>
            <a:r>
              <a:rPr lang="ka-GE" sz="1600" dirty="0" smtClean="0"/>
              <a:t>სერიის </a:t>
            </a:r>
            <a:r>
              <a:rPr lang="ka-GE" sz="1600" dirty="0"/>
              <a:t>დაფიქსირება იმპორტის შემთხვევაში</a:t>
            </a:r>
          </a:p>
          <a:p>
            <a:pPr marL="342900" indent="-342900">
              <a:spcBef>
                <a:spcPts val="400"/>
              </a:spcBef>
              <a:buClr>
                <a:srgbClr val="08A18D"/>
              </a:buClr>
              <a:buFont typeface="Courier New" pitchFamily="49" charset="0"/>
              <a:buChar char="o"/>
            </a:pPr>
            <a:r>
              <a:rPr lang="ka-GE" sz="1600" dirty="0" smtClean="0"/>
              <a:t>სერიის </a:t>
            </a:r>
            <a:r>
              <a:rPr lang="ka-GE" sz="1600" dirty="0"/>
              <a:t>დაფიქსირება ადგილობრივი წარმოებისას</a:t>
            </a:r>
            <a:endParaRPr lang="ka-GE" sz="16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0" y="2546428"/>
            <a:ext cx="8603779" cy="4001095"/>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lvl="0"/>
            <a:r>
              <a:rPr lang="ka-GE" sz="1800" u="sng" dirty="0"/>
              <a:t>ვერსია </a:t>
            </a:r>
            <a:r>
              <a:rPr lang="en-US" sz="1800" u="sng" dirty="0" smtClean="0"/>
              <a:t>I</a:t>
            </a:r>
            <a:endParaRPr lang="en-US" sz="1800" u="sng" dirty="0"/>
          </a:p>
          <a:p>
            <a:pPr lvl="0"/>
            <a:r>
              <a:rPr lang="ka-GE" sz="1600" dirty="0" smtClean="0"/>
              <a:t>იმპორტის </a:t>
            </a:r>
            <a:r>
              <a:rPr lang="ka-GE" sz="1600" dirty="0"/>
              <a:t>შემთხვევაში შემოსავლების სამსახურის მხრიდან ამის უზრუნველყოფა შესაძლებელია განისაზღვროს მთავრობის შესაბამის აქტში </a:t>
            </a:r>
          </a:p>
          <a:p>
            <a:pPr marL="285750" lvl="0" indent="-285750">
              <a:buClr>
                <a:srgbClr val="08A18D"/>
              </a:buClr>
              <a:buFont typeface="Arial" pitchFamily="34" charset="0"/>
              <a:buChar char="•"/>
            </a:pPr>
            <a:r>
              <a:rPr lang="ka-GE" sz="1400" dirty="0" smtClean="0"/>
              <a:t>„ფარმაცევტული </a:t>
            </a:r>
            <a:r>
              <a:rPr lang="ka-GE" sz="1400" dirty="0"/>
              <a:t>პროდუქტის მიკვლევადობის უზრუნველყოფის ღონისძიებათა შესახებ’’ მთავრობის 2009 წლის 22 ოქტომბრის დადგენილება </a:t>
            </a:r>
            <a:r>
              <a:rPr lang="en-US" sz="1400" dirty="0"/>
              <a:t>N189</a:t>
            </a:r>
          </a:p>
          <a:p>
            <a:pPr lvl="0"/>
            <a:r>
              <a:rPr lang="ka-GE" sz="1600" dirty="0"/>
              <a:t>ადგილობრივი მწარმოებლებისათვის შესაძლებელი განისაზღვროს ფარმაცევტული წარმოების სანებართვო პირობებში </a:t>
            </a:r>
          </a:p>
          <a:p>
            <a:pPr marL="285750" lvl="0" indent="-285750">
              <a:buClr>
                <a:srgbClr val="08A18D"/>
              </a:buClr>
              <a:buFont typeface="Arial" pitchFamily="34" charset="0"/>
              <a:buChar char="•"/>
            </a:pPr>
            <a:r>
              <a:rPr lang="ka-GE" sz="1400" dirty="0" smtClean="0"/>
              <a:t>„ფარმაკოლოგიურ </a:t>
            </a:r>
            <a:r>
              <a:rPr lang="ka-GE" sz="1400" dirty="0"/>
              <a:t>საშუალებათა კლინიკური კვლევის, ფარმაცევტული წარმოების, ავტორიზებული აფთიაქის, სპეციალურ კონტროლს დაქვემდებარებულ სამკურნალო საშუალებათა იმპორტის ან ექსპორტის ნებართვების გაცემის წესისა და პირობების შესახებ დებულების დამტკიცების თაობაზე’’ საქართველოს მთავრობის 2005 წლის 14 ოქტომბრის </a:t>
            </a:r>
            <a:r>
              <a:rPr lang="en-US" sz="1400" dirty="0"/>
              <a:t>N176 </a:t>
            </a:r>
            <a:r>
              <a:rPr lang="ka-GE" sz="1400" dirty="0"/>
              <a:t>დადგენილება;  </a:t>
            </a:r>
            <a:r>
              <a:rPr lang="ka-GE" sz="1600" dirty="0"/>
              <a:t>  </a:t>
            </a:r>
          </a:p>
          <a:p>
            <a:pPr lvl="0"/>
            <a:r>
              <a:rPr lang="ka-GE" sz="1800" u="sng" dirty="0"/>
              <a:t>ვერსია </a:t>
            </a:r>
            <a:r>
              <a:rPr lang="en-US" sz="1800" u="sng" dirty="0" smtClean="0"/>
              <a:t>II</a:t>
            </a:r>
            <a:endParaRPr lang="en-US" sz="1800" u="sng" dirty="0"/>
          </a:p>
          <a:p>
            <a:pPr lvl="0"/>
            <a:r>
              <a:rPr lang="ka-GE" sz="1600" dirty="0"/>
              <a:t>განისაზღვროს ’’წამლისა და ფარმაცევტული საქმიანობის შესახებ’’ საქართველოს კანონში და ადმინისტრაციულ სამართალდარღვევათა კოდექსში ამ ნორმის დარღვევისათვის შესაბამისი ფინანსური ჯარიმის გამოყენების </a:t>
            </a:r>
            <a:r>
              <a:rPr lang="ka-GE" sz="1600" dirty="0" smtClean="0"/>
              <a:t>კუთხით</a:t>
            </a:r>
            <a:endParaRPr lang="ka-GE" sz="1600" dirty="0"/>
          </a:p>
        </p:txBody>
      </p:sp>
    </p:spTree>
    <p:extLst>
      <p:ext uri="{BB962C8B-B14F-4D97-AF65-F5344CB8AC3E}">
        <p14:creationId xmlns:p14="http://schemas.microsoft.com/office/powerpoint/2010/main" val="309376018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პროდუქტების ერთიანი ეროვნული რეესტრი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203627"/>
            <a:ext cx="8441140" cy="1220847"/>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- 2</a:t>
            </a:r>
          </a:p>
          <a:p>
            <a:pPr>
              <a:spcBef>
                <a:spcPts val="400"/>
              </a:spcBef>
              <a:buClr>
                <a:srgbClr val="08A18D"/>
              </a:buClr>
            </a:pPr>
            <a:r>
              <a:rPr lang="ka-GE" sz="2400" dirty="0"/>
              <a:t>გადასახედია ფარმაცევტული პროდუქტის უწყებრივი რეესტრის მონაცემები</a:t>
            </a:r>
            <a:endParaRPr lang="ka-GE"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0" y="2546428"/>
            <a:ext cx="8603779" cy="2769989"/>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marL="285750" lvl="0" indent="-285750">
              <a:spcBef>
                <a:spcPts val="400"/>
              </a:spcBef>
              <a:buClr>
                <a:srgbClr val="08A18D"/>
              </a:buClr>
              <a:buFont typeface="Arial" pitchFamily="34" charset="0"/>
              <a:buChar char="•"/>
            </a:pPr>
            <a:r>
              <a:rPr lang="ka-GE" sz="1600" dirty="0" smtClean="0"/>
              <a:t>საჭიროებს </a:t>
            </a:r>
            <a:r>
              <a:rPr lang="ka-GE" sz="1600" dirty="0"/>
              <a:t>ცვლილებებს წამლისა და ფარმაცევტული საქმიანობის შესახებ </a:t>
            </a:r>
            <a:r>
              <a:rPr lang="ka-GE" sz="1600" dirty="0" smtClean="0"/>
              <a:t>კანონში</a:t>
            </a:r>
            <a:endParaRPr lang="ka-GE" sz="1600" dirty="0"/>
          </a:p>
          <a:p>
            <a:pPr marL="285750" lvl="0" indent="-285750">
              <a:spcBef>
                <a:spcPts val="400"/>
              </a:spcBef>
              <a:buClr>
                <a:srgbClr val="08A18D"/>
              </a:buClr>
              <a:buFont typeface="Arial" pitchFamily="34" charset="0"/>
              <a:buChar char="•"/>
            </a:pPr>
            <a:r>
              <a:rPr lang="ka-GE" sz="1600" dirty="0" smtClean="0"/>
              <a:t>“</a:t>
            </a:r>
            <a:r>
              <a:rPr lang="ka-GE" sz="1600" dirty="0"/>
              <a:t>საქართველოს ფარმაცევტული პროდუქტების უწყებრივი რეესტრის წარმოების წესისა და ფორმატის დამტკიცების შესახებ” საქართველოს შრომის, ჯანმრთელობისა და სოციალური დაცვის მინისტრის 2009 წლის 13 ოქტომბრის №328/ნ ბრძანება</a:t>
            </a:r>
          </a:p>
          <a:p>
            <a:pPr marL="285750" lvl="0" indent="-285750">
              <a:spcBef>
                <a:spcPts val="400"/>
              </a:spcBef>
              <a:buClr>
                <a:srgbClr val="08A18D"/>
              </a:buClr>
              <a:buFont typeface="Arial" pitchFamily="34" charset="0"/>
              <a:buChar char="•"/>
            </a:pPr>
            <a:r>
              <a:rPr lang="ka-GE" sz="1600" dirty="0" smtClean="0"/>
              <a:t>გადასახედია </a:t>
            </a:r>
            <a:r>
              <a:rPr lang="ka-GE" sz="1600" dirty="0"/>
              <a:t>საქართველოს შრომის, ჯანმრთელობისა და სოციალური დაცვის მინისტრის  ბრძანება №269/ნ 2006 წლის 16 ოქტომბერი სამკურნალო საშუალებების სარეგისტრაციო მოწმობის, რეგისტრაცია-აღნუსხვის მოწმობისა და ფარმაკოლოგიური საშუალების კლინიკური კვლევის სანებართვო მოწმობის ფორმების დამტკიცების შესახებ</a:t>
            </a:r>
          </a:p>
        </p:txBody>
      </p:sp>
    </p:spTree>
    <p:extLst>
      <p:ext uri="{BB962C8B-B14F-4D97-AF65-F5344CB8AC3E}">
        <p14:creationId xmlns:p14="http://schemas.microsoft.com/office/powerpoint/2010/main" val="371117053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პროდუქტების ერთიანი ეროვნული რეესტრი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285515"/>
            <a:ext cx="8441140" cy="1097736"/>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- 3</a:t>
            </a:r>
          </a:p>
          <a:p>
            <a:pPr>
              <a:spcBef>
                <a:spcPts val="400"/>
              </a:spcBef>
              <a:buClr>
                <a:srgbClr val="08A18D"/>
              </a:buClr>
            </a:pPr>
            <a:r>
              <a:rPr lang="ka-GE" dirty="0">
                <a:latin typeface="Sylfaen"/>
                <a:ea typeface="Calibri"/>
                <a:cs typeface="Times New Roman"/>
              </a:rPr>
              <a:t>სამკურნალო საშუალებების ინსტრუქციის წარდგენის (ატვირთვის) სპეციფიკა და საჯაროობის </a:t>
            </a:r>
            <a:r>
              <a:rPr lang="ka-GE" dirty="0" smtClean="0">
                <a:latin typeface="Sylfaen"/>
                <a:ea typeface="Calibri"/>
                <a:cs typeface="Times New Roman"/>
              </a:rPr>
              <a:t>ვალდებულება</a:t>
            </a:r>
            <a:endParaRPr lang="ka-GE"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0" y="2546428"/>
            <a:ext cx="8603779" cy="2964914"/>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marL="285750" lvl="0" indent="-285750">
              <a:spcBef>
                <a:spcPts val="400"/>
              </a:spcBef>
              <a:buClr>
                <a:srgbClr val="08A18D"/>
              </a:buClr>
              <a:buFont typeface="Arial" pitchFamily="34" charset="0"/>
              <a:buChar char="•"/>
            </a:pPr>
            <a:r>
              <a:rPr lang="ka-GE" sz="1600" dirty="0" smtClean="0"/>
              <a:t>„</a:t>
            </a:r>
            <a:r>
              <a:rPr lang="ka-GE" sz="1600" dirty="0"/>
              <a:t>საქართველოს ბაზარზე ფარმაცევტული პროდუქტის სახელმწიფო რეგისტრაციის აღიარებითი და ეროვნული რეჟიმებით, ასევე საქართველოს ბაზარზე უკვე დაშვებული ფარმაცევტული პროდუქტის განსხვავებული შეფუთვა-მარკირებით პირველად შემოტანის შემთხვევაში ინსტრუქციის წარმოდგენის წესის დამტკიცების შესახებ“ საქართველოს შრომის, ჯანმრთელობისა და სოციალური დაცვის მინისტრის 2009 წლის 13 ოქტომბრის </a:t>
            </a:r>
            <a:r>
              <a:rPr lang="en-US" sz="1600" dirty="0"/>
              <a:t>N325/</a:t>
            </a:r>
            <a:r>
              <a:rPr lang="ka-GE" sz="1600" dirty="0"/>
              <a:t>ნ ბრძანება;</a:t>
            </a:r>
          </a:p>
          <a:p>
            <a:pPr marL="285750" lvl="0" indent="-285750">
              <a:spcBef>
                <a:spcPts val="400"/>
              </a:spcBef>
              <a:buClr>
                <a:srgbClr val="08A18D"/>
              </a:buClr>
              <a:buFont typeface="Arial" pitchFamily="34" charset="0"/>
              <a:buChar char="•"/>
            </a:pPr>
            <a:r>
              <a:rPr lang="ka-GE" sz="1600" dirty="0" smtClean="0"/>
              <a:t>საქართველოს </a:t>
            </a:r>
            <a:r>
              <a:rPr lang="ka-GE" sz="1600" dirty="0"/>
              <a:t>შრომის, ჯანმრთელობისა და სოციალური დაცვის მინისტრის ბრძანება №01-64/ნ 2011 წლის 28 დეკემბერი „საჯარო სამართლის იურიდიული პირის - სამედიცინო საქმიანობის სახელმწიფო რეგულირების სააგენტოს შექმნისა და მისი დებულების დამტკიცების შესახებ“</a:t>
            </a:r>
          </a:p>
        </p:txBody>
      </p:sp>
    </p:spTree>
    <p:extLst>
      <p:ext uri="{BB962C8B-B14F-4D97-AF65-F5344CB8AC3E}">
        <p14:creationId xmlns:p14="http://schemas.microsoft.com/office/powerpoint/2010/main" val="412020713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სამედიცინო </a:t>
            </a:r>
            <a:r>
              <a:rPr lang="ka-GE" sz="2400" b="1" dirty="0">
                <a:solidFill>
                  <a:srgbClr val="08A18D"/>
                </a:solidFill>
                <a:latin typeface="Sylfaen"/>
                <a:ea typeface="Calibri"/>
                <a:cs typeface="Sylfaen"/>
              </a:rPr>
              <a:t>და ფარმაცევტული დაწესებულებების პორტალი</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5160387"/>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რეკომენდაცია  </a:t>
            </a:r>
          </a:p>
          <a:p>
            <a:pPr>
              <a:spcBef>
                <a:spcPts val="400"/>
              </a:spcBef>
              <a:buClr>
                <a:srgbClr val="08A18D"/>
              </a:buClr>
            </a:pPr>
            <a:r>
              <a:rPr lang="ka-GE" sz="1800" dirty="0" smtClean="0">
                <a:latin typeface="Sylfaen"/>
                <a:ea typeface="Calibri"/>
                <a:cs typeface="Times New Roman"/>
              </a:rPr>
              <a:t>ინფორმაციის პორტალზე განთავსების </a:t>
            </a:r>
            <a:r>
              <a:rPr lang="ka-GE" sz="1800" dirty="0">
                <a:latin typeface="Sylfaen"/>
                <a:ea typeface="Calibri"/>
                <a:cs typeface="Times New Roman"/>
              </a:rPr>
              <a:t>ვალდებულება და ამასთან დაკავშირებული პასუხისმგებლობები</a:t>
            </a:r>
          </a:p>
          <a:p>
            <a:pPr>
              <a:spcBef>
                <a:spcPts val="400"/>
              </a:spcBef>
              <a:buClr>
                <a:srgbClr val="08A18D"/>
              </a:buClr>
            </a:pPr>
            <a:r>
              <a:rPr lang="ka-GE" sz="1800" u="sng" dirty="0" smtClean="0">
                <a:latin typeface="Sylfaen"/>
                <a:ea typeface="Calibri"/>
                <a:cs typeface="Times New Roman"/>
              </a:rPr>
              <a:t>გადასაწყვეტია:</a:t>
            </a:r>
            <a:endParaRPr lang="ka-GE" sz="1800" u="sng" dirty="0">
              <a:latin typeface="Sylfaen"/>
              <a:ea typeface="Calibri"/>
              <a:cs typeface="Times New Roman"/>
            </a:endParaRPr>
          </a:p>
          <a:p>
            <a:pPr marL="285750" indent="-285750">
              <a:spcBef>
                <a:spcPts val="400"/>
              </a:spcBef>
              <a:buClr>
                <a:srgbClr val="08A18D"/>
              </a:buClr>
              <a:buFont typeface="Courier New" pitchFamily="49" charset="0"/>
              <a:buChar char="o"/>
            </a:pPr>
            <a:r>
              <a:rPr lang="ka-GE" sz="1800" dirty="0">
                <a:latin typeface="Sylfaen"/>
                <a:ea typeface="Calibri"/>
                <a:cs typeface="Times New Roman"/>
              </a:rPr>
              <a:t>თუ რომელი დაწესებულებები, რა  პერიოდულობით  და  რა მოცულობით უნდა უზრუნველყოფდეს ინფორმაციის განთავსებას</a:t>
            </a:r>
          </a:p>
          <a:p>
            <a:pPr marL="285750" indent="-285750">
              <a:spcBef>
                <a:spcPts val="400"/>
              </a:spcBef>
              <a:buClr>
                <a:srgbClr val="08A18D"/>
              </a:buClr>
              <a:buFont typeface="Courier New" pitchFamily="49" charset="0"/>
              <a:buChar char="o"/>
            </a:pPr>
            <a:r>
              <a:rPr lang="ka-GE" sz="1800" dirty="0">
                <a:latin typeface="Sylfaen"/>
                <a:ea typeface="Calibri"/>
                <a:cs typeface="Times New Roman"/>
              </a:rPr>
              <a:t>როგორი უნდა იყოს მიდგომა იმ სამედიცინო სერვისების მიმწოდებლებთან მიმართებაში, რომლებიც დღევანდელი რეგულაციის მიღმა არიან. შესაძლებელო ვარიანტია რეგულაციის ახალი მექანიზმის - „რეგისტრაციის“ შემოღება</a:t>
            </a:r>
          </a:p>
          <a:p>
            <a:pPr marL="285750" indent="-285750">
              <a:spcBef>
                <a:spcPts val="400"/>
              </a:spcBef>
              <a:buClr>
                <a:srgbClr val="08A18D"/>
              </a:buClr>
              <a:buFont typeface="Courier New" pitchFamily="49" charset="0"/>
              <a:buChar char="o"/>
            </a:pPr>
            <a:r>
              <a:rPr lang="ka-GE" sz="1800" dirty="0" smtClean="0">
                <a:latin typeface="Sylfaen"/>
                <a:ea typeface="Calibri"/>
                <a:cs typeface="Times New Roman"/>
              </a:rPr>
              <a:t>რომელი </a:t>
            </a:r>
            <a:r>
              <a:rPr lang="ka-GE" sz="1800" dirty="0">
                <a:latin typeface="Sylfaen"/>
                <a:ea typeface="Calibri"/>
                <a:cs typeface="Times New Roman"/>
              </a:rPr>
              <a:t>ორგანო და რა ფორმით უზრუნველყოფს ვალდებულებების შესრულებაზე ზედამხედველობას</a:t>
            </a:r>
          </a:p>
          <a:p>
            <a:pPr marL="285750" indent="-285750">
              <a:spcBef>
                <a:spcPts val="400"/>
              </a:spcBef>
              <a:buClr>
                <a:srgbClr val="08A18D"/>
              </a:buClr>
              <a:buFont typeface="Courier New" pitchFamily="49" charset="0"/>
              <a:buChar char="o"/>
            </a:pPr>
            <a:r>
              <a:rPr lang="ka-GE" sz="1800" dirty="0" smtClean="0">
                <a:latin typeface="Sylfaen"/>
                <a:ea typeface="Calibri"/>
                <a:cs typeface="Times New Roman"/>
              </a:rPr>
              <a:t>ვალდებულება </a:t>
            </a:r>
            <a:r>
              <a:rPr lang="ka-GE" sz="1800" dirty="0">
                <a:latin typeface="Sylfaen"/>
                <a:ea typeface="Calibri"/>
                <a:cs typeface="Times New Roman"/>
              </a:rPr>
              <a:t>ინფორმაციის განთავსებაზე გავრცელდება მაგ. </a:t>
            </a:r>
            <a:r>
              <a:rPr lang="ka-GE" sz="1800" dirty="0">
                <a:latin typeface="Sylfaen"/>
                <a:ea typeface="Calibri"/>
                <a:cs typeface="Times New Roman"/>
              </a:rPr>
              <a:t>სოფლის ექიმებზეც? პერიფერიებზე ელექტრონულ სისტემაში ჩართულობის სიძნელის  გათვალისწინებით, უმჯობესია </a:t>
            </a:r>
            <a:r>
              <a:rPr lang="ka-GE" sz="1800" dirty="0">
                <a:latin typeface="Sylfaen"/>
                <a:ea typeface="Calibri"/>
                <a:cs typeface="Times New Roman"/>
              </a:rPr>
              <a:t>საკითხი გადაიჭრას ეტაპობრივად</a:t>
            </a:r>
          </a:p>
          <a:p>
            <a:pPr>
              <a:spcBef>
                <a:spcPts val="400"/>
              </a:spcBef>
              <a:buClr>
                <a:srgbClr val="08A18D"/>
              </a:buClr>
            </a:pPr>
            <a:endParaRPr lang="ka-GE" sz="18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203172280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სამედიცინო </a:t>
            </a:r>
            <a:r>
              <a:rPr lang="ka-GE" sz="2400" b="1" dirty="0">
                <a:solidFill>
                  <a:srgbClr val="08A18D"/>
                </a:solidFill>
                <a:latin typeface="Sylfaen"/>
                <a:ea typeface="Calibri"/>
                <a:cs typeface="Sylfaen"/>
              </a:rPr>
              <a:t>და ფარმაცევტული დაწესებულებების პორტალი</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5622052"/>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a:t>
            </a:r>
          </a:p>
          <a:p>
            <a:pPr>
              <a:spcBef>
                <a:spcPts val="400"/>
              </a:spcBef>
              <a:buClr>
                <a:srgbClr val="08A18D"/>
              </a:buClr>
            </a:pPr>
            <a:r>
              <a:rPr lang="ka-GE" sz="1400" dirty="0">
                <a:latin typeface="Sylfaen"/>
                <a:ea typeface="Calibri"/>
                <a:cs typeface="Times New Roman"/>
              </a:rPr>
              <a:t>საჭიროა საკანონმდებლო ცვლილებები:</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a:t>
            </a:r>
            <a:r>
              <a:rPr lang="ka-GE" sz="1400" dirty="0">
                <a:latin typeface="Sylfaen"/>
                <a:ea typeface="Calibri"/>
                <a:cs typeface="Times New Roman"/>
              </a:rPr>
              <a:t>წამლისა და ფარმაცევტული საქმიანობის შესახებ“, </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a:t>
            </a:r>
            <a:r>
              <a:rPr lang="ka-GE" sz="1400" dirty="0">
                <a:latin typeface="Sylfaen"/>
                <a:ea typeface="Calibri"/>
                <a:cs typeface="Times New Roman"/>
              </a:rPr>
              <a:t>ჯანმრთელობის დაცვის შესახებ“, </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ადმინისტრაციულ </a:t>
            </a:r>
            <a:r>
              <a:rPr lang="ka-GE" sz="1400" dirty="0">
                <a:latin typeface="Sylfaen"/>
                <a:ea typeface="Calibri"/>
                <a:cs typeface="Times New Roman"/>
              </a:rPr>
              <a:t>სამართალდარღვევათა კოდექსში</a:t>
            </a:r>
          </a:p>
          <a:p>
            <a:pPr>
              <a:spcBef>
                <a:spcPts val="400"/>
              </a:spcBef>
              <a:buClr>
                <a:srgbClr val="08A18D"/>
              </a:buClr>
            </a:pPr>
            <a:r>
              <a:rPr lang="ka-GE" sz="1400" dirty="0">
                <a:latin typeface="Sylfaen"/>
                <a:ea typeface="Calibri"/>
                <a:cs typeface="Times New Roman"/>
              </a:rPr>
              <a:t>მთავრობისა და მინისტრის ბრძანებებში:</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მთავრობის   2010 წლის 17 დეკემბერის   №385 დადგენილება სამედიცინო საქმიანობის ლიცენზიისა და სტაციონარული დაწესებულების ნებართვის გაცემის წესისა და პირობების შესახებ დებულებების დამტკიცების თაობაზე;</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მთავრობის 2005 წლის 14 ოქტომბრის </a:t>
            </a:r>
            <a:r>
              <a:rPr lang="en-US" sz="1400" dirty="0">
                <a:latin typeface="Sylfaen"/>
                <a:ea typeface="Calibri"/>
                <a:cs typeface="Times New Roman"/>
              </a:rPr>
              <a:t>N176 </a:t>
            </a:r>
            <a:r>
              <a:rPr lang="ka-GE" sz="1400" dirty="0">
                <a:latin typeface="Sylfaen"/>
                <a:ea typeface="Calibri"/>
                <a:cs typeface="Times New Roman"/>
              </a:rPr>
              <a:t>დადგენილება ფარმაკოლოგიურ საშუალებათა კლინიკური კვლევის, ფარმაცევტული წარმოების, ავტორიზებული აფთიაქის, სპეციალურ კონტროლს დაქვემდებარებულ სამკურნალო საშუალებათა იმპორტის ან ექსპორტის ნებართვების გაცემის წესისა და პირობების შესახებ დებულების დამტკიცების თაობაზე</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შრომის, ჯანმრთელობისა და სოციალური დაცვის მინისტრის 2006 წლის 16 ოქტომბრის </a:t>
            </a:r>
            <a:r>
              <a:rPr lang="en-US" sz="1400" dirty="0">
                <a:latin typeface="Sylfaen"/>
                <a:ea typeface="Calibri"/>
                <a:cs typeface="Times New Roman"/>
              </a:rPr>
              <a:t>N269/</a:t>
            </a:r>
            <a:r>
              <a:rPr lang="ka-GE" sz="1400" dirty="0">
                <a:latin typeface="Sylfaen"/>
                <a:ea typeface="Calibri"/>
                <a:cs typeface="Times New Roman"/>
              </a:rPr>
              <a:t>ნ ბრძანება სამკურნალო საშუალებების სარეგისტრაციო მოწმობის, რეგისტრაცია-აღნუსხვის მოწმობისა და ფარმაკოლოგიური საშუალების კლინიკური კვლევის სანებართვო მოწმობის ფორმების დამტკიცების შესახებ</a:t>
            </a:r>
            <a:r>
              <a:rPr lang="ka-GE" sz="1400" dirty="0" smtClean="0">
                <a:latin typeface="Sylfaen"/>
                <a:ea typeface="Calibri"/>
                <a:cs typeface="Times New Roman"/>
              </a:rPr>
              <a:t>;</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შრომის, ჯანმრთელობისა და სოციალური დაცვის მინისტრის 2012 წლის 11 აპრილის №01-20/ნ მინისტრის ბრძანება ავტორიზებული აფთიაქის, ფარმაცევტული წარმოებისა და ფარმაკოლოგიურ საშუალებათა კლინიკური კვლევის სანებართვო მოწმობის ფორმების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შრომის, ჯანმრთელობისა და სოციალური დაცვის მინისტრისა და საქართველოს ფინანსთა მინისტრის 2012 წლის 14 მარტის №01-12/ნ №82 ერთობლივი ბრძანება  </a:t>
            </a: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37071433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სამედიცინო </a:t>
            </a:r>
            <a:r>
              <a:rPr lang="ka-GE" sz="2400" b="1" dirty="0">
                <a:solidFill>
                  <a:srgbClr val="08A18D"/>
                </a:solidFill>
                <a:latin typeface="Sylfaen"/>
                <a:ea typeface="Calibri"/>
                <a:cs typeface="Sylfaen"/>
              </a:rPr>
              <a:t>და ფარმაცევტული დაწესებულებების პორტალი</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5899051"/>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a:t>
            </a:r>
          </a:p>
          <a:p>
            <a:pPr>
              <a:spcBef>
                <a:spcPts val="400"/>
              </a:spcBef>
              <a:buClr>
                <a:srgbClr val="08A18D"/>
              </a:buClr>
            </a:pPr>
            <a:r>
              <a:rPr lang="ka-GE" sz="1400" dirty="0" smtClean="0">
                <a:latin typeface="Sylfaen"/>
                <a:ea typeface="Calibri"/>
                <a:cs typeface="Times New Roman"/>
              </a:rPr>
              <a:t>მთავრობისა </a:t>
            </a:r>
            <a:r>
              <a:rPr lang="ka-GE" sz="1400" dirty="0">
                <a:latin typeface="Sylfaen"/>
                <a:ea typeface="Calibri"/>
                <a:cs typeface="Times New Roman"/>
              </a:rPr>
              <a:t>და მინისტრის ბრძანებებში:</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სპეციალურ კონტროლს დაქვემდებარებულ სამკურნალო საშუალებათა იმპორტის და ექსპორტის სანებართვო მოწმობის, წინასწარი შეთანხმების დოკუმენტის ფორმებისა და მათი გაცემის წესების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შრომის, ჯანმრთელობისა და სოციალური დაცვის მინისტრის  2010 წლის 21 დეკემბრის №420/ნ  ბრძანება სტაციონარული დაწესებულების სანებართვო მოწმობის ფორმისა და სანებართვო მოწმობის დანართის ფორმის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შრომის, ჯანმრთელობისა და სოციალური დაცვის მინისტრის  2011 წლის 9 ნოემბრის №01- 51/ნ  ბრძანება სალიცენზიო/სანებართვო პირობებისა და მაღალი რისკის შემცველი სამედიცინო საქმიანობის ტექნიკური რეგლამენტის შესრულების შერჩევითი კონტროლის განხორციელების წესის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შრომის, ჯანმრთელობისა და სოციალური დაცვის მინისტრის 2009 წლის 24 ნოემბრის </a:t>
            </a:r>
            <a:r>
              <a:rPr lang="en-US" sz="1400" dirty="0" smtClean="0">
                <a:latin typeface="Sylfaen"/>
                <a:ea typeface="Calibri"/>
                <a:cs typeface="Times New Roman"/>
              </a:rPr>
              <a:t>N 387/</a:t>
            </a:r>
            <a:r>
              <a:rPr lang="ka-GE" sz="1400" dirty="0" smtClean="0">
                <a:latin typeface="Sylfaen"/>
                <a:ea typeface="Calibri"/>
                <a:cs typeface="Times New Roman"/>
              </a:rPr>
              <a:t>ნ ბრძანება ,,აფთიაქის (სპეციალიზებული სავაჭრო ობიექტის) და საცალო რეალიზაციის სავაჭრო ობიექტის სანიტარიულ-ჰიგიენურ/ტექნიკური პირობების განსაზღვრის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შრომის, ჯანმრთელობისა და სოციალური  დაცვის სამინისტროს, მისი მმართველობის სფეროში შემავალი  სახელმწიფო საქვეუწყებო დაწესებულებებისა და მის  კონტროლს დაქვემდებარებული საჯარო სამართლის  იურიდიული პირების მიერ გამოყენებაში არსებული მკაცრი  აღრიცხვის ფორმების გამოყენებისა და  აღრიცხვა-ანგარიშგების წესის დამტკიცების შესახებ’’ საქართველოს შრომის, ჯანმრთელობისა და სოციალური დაცვის მინისტრის 2006 წლის 26 აპრილის </a:t>
            </a:r>
            <a:r>
              <a:rPr lang="en-US" sz="1400" dirty="0" smtClean="0">
                <a:latin typeface="Sylfaen"/>
                <a:ea typeface="Calibri"/>
                <a:cs typeface="Times New Roman"/>
              </a:rPr>
              <a:t>N 121/</a:t>
            </a:r>
            <a:r>
              <a:rPr lang="ka-GE" sz="1400" dirty="0" smtClean="0">
                <a:latin typeface="Sylfaen"/>
                <a:ea typeface="Calibri"/>
                <a:cs typeface="Times New Roman"/>
              </a:rPr>
              <a:t>ნ ბრძანება </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"მკაცრი აღრიცხვის ფორმების ნუსხის, მკაცრი აღრიცხვის ფორმების რეგისტრაციის წესისა და მკაცრი აღრიცხვის ფორმების რეგისტრაციის ჟურნალის ფორმის დამტკიცების თაობაზე’’ საქართველოს ფინანსთა მინისტრის 2005 წლის 2 აგვისტოს </a:t>
            </a:r>
            <a:r>
              <a:rPr lang="en-US" sz="1400" dirty="0" smtClean="0">
                <a:latin typeface="Sylfaen"/>
                <a:ea typeface="Calibri"/>
                <a:cs typeface="Times New Roman"/>
              </a:rPr>
              <a:t>N669 </a:t>
            </a:r>
            <a:r>
              <a:rPr lang="ka-GE" sz="1400" dirty="0" smtClean="0">
                <a:latin typeface="Sylfaen"/>
                <a:ea typeface="Calibri"/>
                <a:cs typeface="Times New Roman"/>
              </a:rPr>
              <a:t>ბრძანება</a:t>
            </a:r>
            <a:endParaRPr lang="ka-GE" sz="14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74580876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ელექტრონული </a:t>
            </a:r>
            <a:r>
              <a:rPr lang="ka-GE" sz="2400" b="1" dirty="0">
                <a:solidFill>
                  <a:srgbClr val="08A18D"/>
                </a:solidFill>
                <a:latin typeface="Sylfaen"/>
                <a:ea typeface="Calibri"/>
                <a:cs typeface="Sylfaen"/>
              </a:rPr>
              <a:t>რეცეპტის სისტემა</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1251625"/>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რეკომენდაცია  </a:t>
            </a:r>
          </a:p>
          <a:p>
            <a:pPr>
              <a:spcBef>
                <a:spcPts val="400"/>
              </a:spcBef>
              <a:buClr>
                <a:srgbClr val="08A18D"/>
              </a:buClr>
            </a:pPr>
            <a:r>
              <a:rPr lang="ka-GE" sz="1800" dirty="0"/>
              <a:t>რეცეპტის ელექტრონული წარმოების სამართლებრივი საფუძვლები, ასევე ელექტრონული წარმოების სპეციფიკიდან გამომდინარე არსებული რეცეპტის ფორმების მოდიფიცირება</a:t>
            </a:r>
            <a:endParaRPr lang="ka-GE" sz="18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376445" y="2295449"/>
            <a:ext cx="8441140" cy="3857466"/>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2011 </a:t>
            </a:r>
            <a:r>
              <a:rPr lang="ka-GE" sz="1400" dirty="0">
                <a:latin typeface="Sylfaen"/>
                <a:ea typeface="Calibri"/>
                <a:cs typeface="Times New Roman"/>
              </a:rPr>
              <a:t>წლის 15 ივნისი №01-34/ნ ბრძანება „რეცეპტის სპეციალურ ბლანკებზე გამოსაწერი სამკურნალო საშუალებების ჩამონათვალის დამტკიცების შესახებ“ </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2011 </a:t>
            </a:r>
            <a:r>
              <a:rPr lang="ka-GE" sz="1400" dirty="0">
                <a:latin typeface="Sylfaen"/>
                <a:ea typeface="Calibri"/>
                <a:cs typeface="Times New Roman"/>
              </a:rPr>
              <a:t>წლის 11 მარტის №01-9/ნ ბრძანება „ფარმაცევტული პროდუქტის (სამკურნალო საშუალების) გამოწერის ინსტრუქციისა და რეცეპტის (ფორმა №3) ნიმუშის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1999 </a:t>
            </a:r>
            <a:r>
              <a:rPr lang="ka-GE" sz="1400" dirty="0">
                <a:latin typeface="Sylfaen"/>
                <a:ea typeface="Calibri"/>
                <a:cs typeface="Times New Roman"/>
              </a:rPr>
              <a:t>წლის 29 ნოემბრის № 465/ო ბრძანება „სპეციალურ კონტროლს დაქვემდებარებული ნივთიერებების, ამ ნივთიერებათა წამლის ფორმების, მათი შემცველი კომბინირებული პრეპარატების გამოსაწერი რეცეპტის ბლანკის ფორმების დამტკიცების, მათი დანიშვნისა და გამოწერის დროებითი წესების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2010 </a:t>
            </a:r>
            <a:r>
              <a:rPr lang="ka-GE" sz="1400" dirty="0">
                <a:latin typeface="Sylfaen"/>
                <a:ea typeface="Calibri"/>
                <a:cs typeface="Times New Roman"/>
              </a:rPr>
              <a:t>წლის 26 თებერვლის №53/ნ ბრძანება „ჯანმრთელობის  დაზღვევის  სახელმწიფო პროგრამების ფარგლებში სადაზღვევო ვაუჩერის პირობებით გათვალისწინებული სამკურნალო საშუალებების ნუსხისა და ამ სამკურნალო საშუალებების ექიმის დანიშნულებით ბენეფიციარისათვის  მიწოდების ფორმატის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შრომის, ჯანმრთელობისა და სოციალური დაცვის მინისტრის 2003 წლის 30 სექტემბრის №221/ნ ბრძანება „აფთიაქიდან ნარკოტიკული საშუალების გაცემის დამადასტურებელი დოკუმენტის ფორმისა და მისი გაცემის წესის დამტკიცების შესახებ“</a:t>
            </a:r>
          </a:p>
        </p:txBody>
      </p:sp>
    </p:spTree>
    <p:extLst>
      <p:ext uri="{BB962C8B-B14F-4D97-AF65-F5344CB8AC3E}">
        <p14:creationId xmlns:p14="http://schemas.microsoft.com/office/powerpoint/2010/main" val="68052282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b="1" dirty="0">
                <a:solidFill>
                  <a:srgbClr val="08A18D"/>
                </a:solidFill>
                <a:latin typeface="Sylfaen"/>
                <a:ea typeface="Calibri"/>
                <a:cs typeface="Sylfaen"/>
              </a:rPr>
              <a:t>რეგულირების მოდულები (ლიცენზირება/ნებართვა და სერტიფიცირება)</a:t>
            </a:r>
            <a:endParaRPr lang="ka-GE" b="1" dirty="0" smtClean="0">
              <a:solidFill>
                <a:srgbClr val="08A18D"/>
              </a:solidFill>
              <a:latin typeface="Sylfaen"/>
              <a:ea typeface="Calibri"/>
              <a:cs typeface="Times New Roman"/>
            </a:endParaRPr>
          </a:p>
        </p:txBody>
      </p:sp>
      <p:sp>
        <p:nvSpPr>
          <p:cNvPr id="37" name="TextBox 10"/>
          <p:cNvSpPr txBox="1"/>
          <p:nvPr/>
        </p:nvSpPr>
        <p:spPr>
          <a:xfrm>
            <a:off x="376444" y="903376"/>
            <a:ext cx="8631075" cy="2739211"/>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რეკომენდაცია  : </a:t>
            </a:r>
            <a:r>
              <a:rPr lang="ka-GE" sz="1800" dirty="0"/>
              <a:t>სერტიფიცირების მოდული</a:t>
            </a:r>
            <a:r>
              <a:rPr lang="ka-GE" sz="1800" dirty="0" smtClean="0">
                <a:latin typeface="Sylfaen"/>
                <a:ea typeface="Calibri"/>
                <a:cs typeface="Times New Roman"/>
              </a:rPr>
              <a:t> </a:t>
            </a:r>
          </a:p>
          <a:p>
            <a:pPr>
              <a:spcBef>
                <a:spcPts val="400"/>
              </a:spcBef>
              <a:buClr>
                <a:srgbClr val="08A18D"/>
              </a:buClr>
            </a:pPr>
            <a:r>
              <a:rPr lang="ka-GE" sz="1800" dirty="0"/>
              <a:t>ცენტრალიზებული აღრიცხვის სისტემის შემთხვევაში აღარ არის საჭირო სერთიფიკატის როგორც მკაცრი აღრიცხვის მატერიალური დოკუმენტად არსებობა</a:t>
            </a:r>
            <a:endParaRPr lang="ka-GE" sz="1800" dirty="0">
              <a:latin typeface="Sylfaen"/>
              <a:ea typeface="Calibri"/>
              <a:cs typeface="Times New Roman"/>
            </a:endParaRPr>
          </a:p>
          <a:p>
            <a:pPr>
              <a:spcBef>
                <a:spcPts val="400"/>
              </a:spcBef>
              <a:buClr>
                <a:srgbClr val="08A18D"/>
              </a:buClr>
            </a:pPr>
            <a:r>
              <a:rPr lang="ka-GE" sz="1800" u="sng" dirty="0" smtClean="0">
                <a:latin typeface="Sylfaen"/>
                <a:ea typeface="Calibri"/>
                <a:cs typeface="Times New Roman"/>
              </a:rPr>
              <a:t>გადასაწყვეტია:</a:t>
            </a:r>
            <a:endParaRPr lang="ka-GE" sz="1800" u="sng" dirty="0">
              <a:latin typeface="Sylfaen"/>
              <a:ea typeface="Calibri"/>
              <a:cs typeface="Times New Roman"/>
            </a:endParaRPr>
          </a:p>
          <a:p>
            <a:pPr marL="285750" indent="-285750">
              <a:spcBef>
                <a:spcPts val="400"/>
              </a:spcBef>
              <a:buClr>
                <a:srgbClr val="08A18D"/>
              </a:buClr>
              <a:buFont typeface="Courier New" pitchFamily="49" charset="0"/>
              <a:buChar char="o"/>
            </a:pPr>
            <a:r>
              <a:rPr lang="ka-GE" sz="1800" dirty="0" smtClean="0"/>
              <a:t>საჭიროა </a:t>
            </a:r>
            <a:r>
              <a:rPr lang="ka-GE" sz="1800" dirty="0"/>
              <a:t>თუ არა სერთიფიკატის მატერიალური სახით გაცემა თუ მოხდეს მისი ჩანაცვლება სერთიფიკატის გამოსახულებითი ფაილით, რომელიც გაეგზავნება მფლობელს და რომლის დაბეჭდვა ნებისმიერ დროს იქნება შესაძლებელი</a:t>
            </a:r>
            <a:endParaRPr lang="ka-GE" sz="18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9253892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b="1" dirty="0">
                <a:solidFill>
                  <a:srgbClr val="08A18D"/>
                </a:solidFill>
                <a:latin typeface="Sylfaen"/>
                <a:ea typeface="Calibri"/>
                <a:cs typeface="Sylfaen"/>
              </a:rPr>
              <a:t>რეგულირების მოდულები (ლიცენზირება/ნებართვა და სერტიფიცირება)</a:t>
            </a:r>
            <a:endParaRPr lang="ka-GE" b="1" dirty="0" smtClean="0">
              <a:solidFill>
                <a:srgbClr val="08A18D"/>
              </a:solidFill>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225746" y="738188"/>
            <a:ext cx="8850013" cy="5950347"/>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 </a:t>
            </a:r>
            <a:r>
              <a:rPr lang="ka-GE" sz="1800" dirty="0" smtClean="0">
                <a:latin typeface="Sylfaen"/>
                <a:ea typeface="Calibri"/>
                <a:cs typeface="Times New Roman"/>
              </a:rPr>
              <a:t>სერტიფიცირების მოდული</a:t>
            </a:r>
            <a:endParaRPr lang="ka-GE" sz="1800" b="1" dirty="0" smtClean="0">
              <a:latin typeface="Sylfaen"/>
              <a:ea typeface="Calibri"/>
              <a:cs typeface="Times New Roman"/>
            </a:endParaRPr>
          </a:p>
          <a:p>
            <a:pPr>
              <a:spcBef>
                <a:spcPts val="400"/>
              </a:spcBef>
              <a:buClr>
                <a:srgbClr val="08A18D"/>
              </a:buClr>
            </a:pPr>
            <a:r>
              <a:rPr lang="ka-GE" sz="1400" dirty="0" smtClean="0">
                <a:latin typeface="Sylfaen"/>
                <a:ea typeface="Calibri"/>
                <a:cs typeface="Times New Roman"/>
              </a:rPr>
              <a:t>ელექტრონული </a:t>
            </a:r>
            <a:r>
              <a:rPr lang="ka-GE" sz="1400" dirty="0">
                <a:latin typeface="Sylfaen"/>
                <a:ea typeface="Calibri"/>
                <a:cs typeface="Times New Roman"/>
              </a:rPr>
              <a:t>ფორმის სერტიფიკატთან დაკავშირებით ცვლილებები დასჭირდება:</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საექიმო </a:t>
            </a:r>
            <a:r>
              <a:rPr lang="ka-GE" sz="1400" dirty="0">
                <a:latin typeface="Sylfaen"/>
                <a:ea typeface="Calibri"/>
                <a:cs typeface="Times New Roman"/>
              </a:rPr>
              <a:t>საქმიანობის შესახებ კანონს (მაგ. ამ კანონის მიხედვით სერტიფიკატი არის მკაცრი აღრიცხვის დოკუმენტი და ა.შ.)</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შრომის, ჯანმრთელობისა და სოციალური დაცვის მინისტრის 2008 წლის 31 დეკემბრის </a:t>
            </a:r>
            <a:r>
              <a:rPr lang="en-US" sz="1400" dirty="0">
                <a:latin typeface="Sylfaen"/>
                <a:ea typeface="Calibri"/>
                <a:cs typeface="Times New Roman"/>
              </a:rPr>
              <a:t>N312/</a:t>
            </a:r>
            <a:r>
              <a:rPr lang="ka-GE" sz="1400" dirty="0">
                <a:latin typeface="Sylfaen"/>
                <a:ea typeface="Calibri"/>
                <a:cs typeface="Times New Roman"/>
              </a:rPr>
              <a:t>ნ ბრძანებას „სუბსპეციალობაში დამოუკიდებელი საექიმო საქმიანობის უფლების დამადასტურებელი საბუთის – სუბსპეციალობის მოწმობის ფორმის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შრომის, ჯანმრთელობისა და სოციალური დაცვის მინისტრის 2008 წლის 31 დეკემბრის  №310/ნ ბრძანებას „სახელმწიფო სერტიფიკატის ფორმის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შრომის, ჯანმრთელობისა და სოციალური დაცვის მინისტრის 2001 წლის 1 ნოემბერი №389/ნ ბრძანებას „უცხო ქვეყნის სპეციალისტის დროებითი სამედიცინო (საექიმო) საქმიანობის მოწმობის ფორმის დამტკიცების შესახებ“; </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ფინანსთა მინისტრის 2005 წლის 2 აგვისტოს  №669 ბრძანებას „მკაცრი აღრიცხვის ფორმების ნუსხის, მკაცრი აღრიცხვის ფორმების რეგისტრაციის წესისა და მკაცრი აღრიცხვის ფორმების რეგისტრაციის ჟურნალის ფორმის დამტკიცების თაობაზე“; </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საქართველოს </a:t>
            </a:r>
            <a:r>
              <a:rPr lang="ka-GE" sz="1400" dirty="0">
                <a:latin typeface="Sylfaen"/>
                <a:ea typeface="Calibri"/>
                <a:cs typeface="Times New Roman"/>
              </a:rPr>
              <a:t>შრომის, ჯანმრთელობისა და სოციალური დაცვის მინისტრის 2008 წლის 31 დეკემბრის №311/ნ ბრძანებას „დიპლომისშემდგომი განათლების (პროფესიული მზადების) კურსის გავლის დამადასტურებელი სახელმწიფო მოწმობის ფორმის, ერთიანი რეზიდენტურის და რეზიდენტურის ალტერნატიული დიპლომისშემდგომი განათლებისათვის (პროფესიული მზადებისათვის) დამტკიცების შესახებ</a:t>
            </a:r>
          </a:p>
          <a:p>
            <a:pPr marL="285750" indent="-285750">
              <a:spcBef>
                <a:spcPts val="400"/>
              </a:spcBef>
              <a:buClr>
                <a:srgbClr val="08A18D"/>
              </a:buClr>
              <a:buFont typeface="Arial" pitchFamily="34" charset="0"/>
              <a:buChar char="•"/>
            </a:pPr>
            <a:r>
              <a:rPr lang="ka-GE" sz="1400" dirty="0" smtClean="0">
                <a:latin typeface="Sylfaen"/>
                <a:ea typeface="Calibri"/>
                <a:cs typeface="Times New Roman"/>
              </a:rPr>
              <a:t>გადასახედია </a:t>
            </a:r>
            <a:r>
              <a:rPr lang="ka-GE" sz="1400" dirty="0">
                <a:latin typeface="Sylfaen"/>
                <a:ea typeface="Calibri"/>
                <a:cs typeface="Times New Roman"/>
              </a:rPr>
              <a:t>საქართველოს შრომის, ჯანმრთელობისა და სოციალური დაცვის მინისტრის ბრძანება №122/ნ 2008 წლის 16 მაისი საქართველოს შრომის, ჯანმრთელობისა და სოციალური დაცვის სამინისტროსთან პროფესიული განვითარების საბჭოს შექმნისა და მისი დებულების დამტკიცების </a:t>
            </a:r>
            <a:r>
              <a:rPr lang="ka-GE" sz="1400" dirty="0" smtClean="0">
                <a:latin typeface="Sylfaen"/>
                <a:ea typeface="Calibri"/>
                <a:cs typeface="Times New Roman"/>
              </a:rPr>
              <a:t>შესახებ</a:t>
            </a:r>
            <a:endParaRPr lang="ka-GE" sz="1400" dirty="0">
              <a:latin typeface="Sylfaen"/>
              <a:ea typeface="Calibri"/>
              <a:cs typeface="Times New Roman"/>
            </a:endParaRPr>
          </a:p>
        </p:txBody>
      </p:sp>
    </p:spTree>
    <p:extLst>
      <p:ext uri="{BB962C8B-B14F-4D97-AF65-F5344CB8AC3E}">
        <p14:creationId xmlns:p14="http://schemas.microsoft.com/office/powerpoint/2010/main" val="412780090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b="1" dirty="0">
                <a:solidFill>
                  <a:srgbClr val="08A18D"/>
                </a:solidFill>
                <a:latin typeface="Sylfaen"/>
                <a:ea typeface="Calibri"/>
                <a:cs typeface="Sylfaen"/>
              </a:rPr>
              <a:t>რეგულირების მოდულები (ლიცენზირება/ნებართვა და სერტიფიცირება)</a:t>
            </a:r>
            <a:endParaRPr lang="ka-GE" b="1" dirty="0" smtClean="0">
              <a:solidFill>
                <a:srgbClr val="08A18D"/>
              </a:solidFill>
              <a:latin typeface="Sylfaen"/>
              <a:ea typeface="Calibri"/>
              <a:cs typeface="Times New Roman"/>
            </a:endParaRPr>
          </a:p>
        </p:txBody>
      </p:sp>
      <p:sp>
        <p:nvSpPr>
          <p:cNvPr id="37" name="TextBox 10"/>
          <p:cNvSpPr txBox="1"/>
          <p:nvPr/>
        </p:nvSpPr>
        <p:spPr>
          <a:xfrm>
            <a:off x="376444" y="903376"/>
            <a:ext cx="8631075" cy="4955203"/>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რეკომენდაცია  : </a:t>
            </a:r>
            <a:r>
              <a:rPr lang="ka-GE" sz="1800" dirty="0" smtClean="0"/>
              <a:t>ლიცენზირების მოდული</a:t>
            </a:r>
            <a:r>
              <a:rPr lang="ka-GE" sz="1800" dirty="0" smtClean="0">
                <a:latin typeface="Sylfaen"/>
                <a:ea typeface="Calibri"/>
                <a:cs typeface="Times New Roman"/>
              </a:rPr>
              <a:t> </a:t>
            </a:r>
          </a:p>
          <a:p>
            <a:pPr marL="285750" indent="-285750">
              <a:spcBef>
                <a:spcPts val="400"/>
              </a:spcBef>
              <a:buClr>
                <a:srgbClr val="08A18D"/>
              </a:buClr>
              <a:buFont typeface="Courier New" pitchFamily="49" charset="0"/>
              <a:buChar char="o"/>
            </a:pPr>
            <a:r>
              <a:rPr lang="ka-GE" sz="1800" dirty="0" smtClean="0">
                <a:latin typeface="Sylfaen"/>
                <a:ea typeface="Calibri"/>
                <a:cs typeface="Times New Roman"/>
              </a:rPr>
              <a:t>იმ </a:t>
            </a:r>
            <a:r>
              <a:rPr lang="ka-GE" sz="1800" dirty="0">
                <a:latin typeface="Sylfaen"/>
                <a:ea typeface="Calibri"/>
                <a:cs typeface="Times New Roman"/>
              </a:rPr>
              <a:t>სამედიცინო სერვისების მიმწოდებლების რეგისტრაცია, რომლებიც დღეს რეგულირების მიღმაა დარჩენილი</a:t>
            </a:r>
          </a:p>
          <a:p>
            <a:pPr marL="285750" indent="-285750">
              <a:spcBef>
                <a:spcPts val="400"/>
              </a:spcBef>
              <a:buClr>
                <a:srgbClr val="08A18D"/>
              </a:buClr>
              <a:buFont typeface="Courier New" pitchFamily="49" charset="0"/>
              <a:buChar char="o"/>
            </a:pPr>
            <a:r>
              <a:rPr lang="ka-GE" sz="1800" dirty="0" smtClean="0">
                <a:latin typeface="Sylfaen"/>
                <a:ea typeface="Calibri"/>
                <a:cs typeface="Times New Roman"/>
              </a:rPr>
              <a:t>სტაციონარული </a:t>
            </a:r>
            <a:r>
              <a:rPr lang="ka-GE" sz="1800" dirty="0">
                <a:latin typeface="Sylfaen"/>
                <a:ea typeface="Calibri"/>
                <a:cs typeface="Times New Roman"/>
              </a:rPr>
              <a:t>დაწესებულების ნებართვის მქონე პირების მიერ ზოგად თერაპიული (მაგ: კარდიოლოგიური, ნევროლოგიური, ანგიოლოგიური და ა.შ.) და ქირურგიული პროფილის (მაგ: კარდიოქირურგიული, ტრავმატოლოგიური/ორთოპედიული, პლასტიკური, თორაკო-აბდომინური და ა.შ.)  სერვისების წარმოების შესახებ ინფორმაციის მოწოდების ფორმა</a:t>
            </a:r>
          </a:p>
          <a:p>
            <a:pPr marL="285750" indent="-285750">
              <a:spcBef>
                <a:spcPts val="400"/>
              </a:spcBef>
              <a:buClr>
                <a:srgbClr val="08A18D"/>
              </a:buClr>
              <a:buFont typeface="Courier New" pitchFamily="49" charset="0"/>
              <a:buChar char="o"/>
            </a:pPr>
            <a:r>
              <a:rPr lang="ka-GE" sz="1800" dirty="0" smtClean="0">
                <a:latin typeface="Sylfaen"/>
                <a:ea typeface="Calibri"/>
                <a:cs typeface="Times New Roman"/>
              </a:rPr>
              <a:t>სამედიცინო </a:t>
            </a:r>
            <a:r>
              <a:rPr lang="ka-GE" sz="1800" dirty="0">
                <a:latin typeface="Sylfaen"/>
                <a:ea typeface="Calibri"/>
                <a:cs typeface="Times New Roman"/>
              </a:rPr>
              <a:t>დაწესებულებების ტიპოლოგიის  საერთაშორისო   ნომენკლატურასთან  შესაბამისობაში მოყვანის </a:t>
            </a:r>
            <a:r>
              <a:rPr lang="ka-GE" sz="1800" dirty="0" smtClean="0">
                <a:latin typeface="Sylfaen"/>
                <a:ea typeface="Calibri"/>
                <a:cs typeface="Times New Roman"/>
              </a:rPr>
              <a:t>საკითხი</a:t>
            </a:r>
          </a:p>
          <a:p>
            <a:pPr>
              <a:spcBef>
                <a:spcPts val="400"/>
              </a:spcBef>
              <a:buClr>
                <a:srgbClr val="08A18D"/>
              </a:buClr>
            </a:pPr>
            <a:endParaRPr lang="ka-GE" sz="1600" i="1" dirty="0" smtClean="0"/>
          </a:p>
          <a:p>
            <a:pPr>
              <a:spcBef>
                <a:spcPts val="400"/>
              </a:spcBef>
              <a:buClr>
                <a:srgbClr val="08A18D"/>
              </a:buClr>
            </a:pPr>
            <a:r>
              <a:rPr lang="ka-GE" sz="1600" i="1" dirty="0" smtClean="0"/>
              <a:t>რეკომენდაციები </a:t>
            </a:r>
            <a:r>
              <a:rPr lang="ka-GE" sz="1600" i="1" dirty="0"/>
              <a:t>ითვალისწინებს საკანომდებლო ცვლილებებს, რომელთა განხორციელების შემთხვევაში გვექნება სამედიცინო მომსახურების მიმწოდებლების შესახებ სრული მოცვა. ყოველივე,  ძალიან წაადგება  სისტემას, როგორ სტატისტიკის, ისე სისტემატიზაციის, სერვისების დაგეგმვის, რეფერალის სწორად განხორციელების კუთხით.</a:t>
            </a:r>
            <a:r>
              <a:rPr lang="ka-GE" sz="1800" dirty="0"/>
              <a:t> </a:t>
            </a:r>
            <a:endParaRPr lang="ka-GE" sz="1800" dirty="0">
              <a:latin typeface="Sylfaen"/>
              <a:ea typeface="Calibri"/>
              <a:cs typeface="Times New Roman"/>
            </a:endParaRPr>
          </a:p>
          <a:p>
            <a:pPr marL="285750" indent="-285750">
              <a:spcBef>
                <a:spcPts val="400"/>
              </a:spcBef>
              <a:buClr>
                <a:srgbClr val="08A18D"/>
              </a:buClr>
              <a:buFont typeface="Courier New" pitchFamily="49" charset="0"/>
              <a:buChar char="o"/>
            </a:pPr>
            <a:endParaRPr lang="ka-GE" sz="18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122667411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4"/>
          <p:cNvSpPr txBox="1"/>
          <p:nvPr/>
        </p:nvSpPr>
        <p:spPr>
          <a:xfrm>
            <a:off x="279779" y="279779"/>
            <a:ext cx="7315200" cy="58477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spc="150" dirty="0" smtClean="0">
                <a:ln w="11430"/>
                <a:solidFill>
                  <a:srgbClr val="08A18D"/>
                </a:solidFill>
              </a:rPr>
              <a:t>ზოგადი პრინციპები</a:t>
            </a:r>
            <a:endParaRPr lang="en-US" sz="3200" b="1" spc="150" dirty="0">
              <a:ln w="11430"/>
              <a:solidFill>
                <a:srgbClr val="08A18D"/>
              </a:solidFill>
            </a:endParaRPr>
          </a:p>
        </p:txBody>
      </p:sp>
      <p:sp>
        <p:nvSpPr>
          <p:cNvPr id="37" name="TextBox 10"/>
          <p:cNvSpPr txBox="1"/>
          <p:nvPr/>
        </p:nvSpPr>
        <p:spPr>
          <a:xfrm>
            <a:off x="279779" y="1015802"/>
            <a:ext cx="8441140" cy="2769989"/>
          </a:xfrm>
          <a:prstGeom prst="rect">
            <a:avLst/>
          </a:prstGeom>
          <a:noFill/>
        </p:spPr>
        <p:txBody>
          <a:bodyPr wrap="square" rtlCol="0">
            <a:spAutoFit/>
          </a:bodyPr>
          <a:lstStyle/>
          <a:p>
            <a:pPr marL="342900" indent="-342900">
              <a:spcBef>
                <a:spcPts val="400"/>
              </a:spcBef>
              <a:buClr>
                <a:srgbClr val="08A18D"/>
              </a:buClr>
              <a:buFont typeface="Courier New" pitchFamily="49" charset="0"/>
              <a:buChar char="o"/>
            </a:pPr>
            <a:r>
              <a:rPr lang="ka-GE" sz="2200" dirty="0" smtClean="0"/>
              <a:t>ელექტრონული </a:t>
            </a:r>
            <a:r>
              <a:rPr lang="ka-GE" sz="2200" dirty="0"/>
              <a:t>ჯანდაცვის სისტემის </a:t>
            </a:r>
            <a:r>
              <a:rPr lang="ka-GE" sz="2200" dirty="0" smtClean="0"/>
              <a:t>არსი</a:t>
            </a:r>
            <a:endParaRPr lang="en-US" sz="2200" dirty="0"/>
          </a:p>
          <a:p>
            <a:pPr marL="342900" indent="-342900">
              <a:spcBef>
                <a:spcPts val="400"/>
              </a:spcBef>
              <a:buClr>
                <a:srgbClr val="08A18D"/>
              </a:buClr>
              <a:buFont typeface="Courier New" pitchFamily="49" charset="0"/>
              <a:buChar char="o"/>
            </a:pPr>
            <a:r>
              <a:rPr lang="ka-GE" sz="2200" dirty="0" smtClean="0"/>
              <a:t>სისტემის </a:t>
            </a:r>
            <a:r>
              <a:rPr lang="ka-GE" sz="2200" dirty="0"/>
              <a:t>მართვის და ფუნქციონირების </a:t>
            </a:r>
            <a:r>
              <a:rPr lang="ka-GE" sz="2200" dirty="0" smtClean="0"/>
              <a:t>სპეციფიკა</a:t>
            </a:r>
            <a:endParaRPr lang="en-US" sz="2200" dirty="0" smtClean="0"/>
          </a:p>
          <a:p>
            <a:pPr marL="342900" indent="-342900">
              <a:spcBef>
                <a:spcPts val="400"/>
              </a:spcBef>
              <a:buClr>
                <a:srgbClr val="08A18D"/>
              </a:buClr>
              <a:buFont typeface="Courier New" pitchFamily="49" charset="0"/>
              <a:buChar char="o"/>
            </a:pPr>
            <a:r>
              <a:rPr lang="ka-GE" sz="2200" dirty="0" smtClean="0"/>
              <a:t>მომხმარებლები და მათი უფლება-მოვალეობები</a:t>
            </a:r>
            <a:endParaRPr lang="en-US" sz="2200" dirty="0" smtClean="0"/>
          </a:p>
          <a:p>
            <a:pPr marL="342900" indent="-342900">
              <a:spcBef>
                <a:spcPts val="400"/>
              </a:spcBef>
              <a:buClr>
                <a:srgbClr val="08A18D"/>
              </a:buClr>
              <a:buFont typeface="Courier New" pitchFamily="49" charset="0"/>
              <a:buChar char="o"/>
            </a:pPr>
            <a:r>
              <a:rPr lang="ka-GE" sz="2200" dirty="0" smtClean="0"/>
              <a:t>ინფორმაციის </a:t>
            </a:r>
            <a:r>
              <a:rPr lang="ka-GE" sz="2200" dirty="0"/>
              <a:t>უსაფრთოხება </a:t>
            </a:r>
            <a:endParaRPr lang="ka-GE" sz="2200" dirty="0" smtClean="0"/>
          </a:p>
          <a:p>
            <a:pPr marL="342900" indent="-342900">
              <a:spcBef>
                <a:spcPts val="400"/>
              </a:spcBef>
              <a:buClr>
                <a:srgbClr val="08A18D"/>
              </a:buClr>
              <a:buFont typeface="Courier New" pitchFamily="49" charset="0"/>
              <a:buChar char="o"/>
            </a:pPr>
            <a:r>
              <a:rPr lang="ka-GE" sz="2200" dirty="0" smtClean="0"/>
              <a:t>ელექტრონული </a:t>
            </a:r>
            <a:r>
              <a:rPr lang="ka-GE" sz="2200" dirty="0"/>
              <a:t>დოკუმენტები </a:t>
            </a:r>
            <a:endParaRPr lang="ka-GE" sz="2200" dirty="0" smtClean="0"/>
          </a:p>
          <a:p>
            <a:pPr marL="342900" indent="-342900">
              <a:spcBef>
                <a:spcPts val="400"/>
              </a:spcBef>
              <a:buClr>
                <a:srgbClr val="08A18D"/>
              </a:buClr>
              <a:buFont typeface="Courier New" pitchFamily="49" charset="0"/>
              <a:buChar char="o"/>
            </a:pPr>
            <a:r>
              <a:rPr lang="ka-GE" sz="2200" dirty="0" smtClean="0"/>
              <a:t>ციფრული </a:t>
            </a:r>
            <a:r>
              <a:rPr lang="ka-GE" sz="2200" dirty="0"/>
              <a:t>და ელექტრონული ხელმოწერა </a:t>
            </a:r>
            <a:endParaRPr lang="ka-GE" sz="2200" dirty="0" smtClean="0"/>
          </a:p>
          <a:p>
            <a:pPr marL="342900" indent="-342900">
              <a:spcBef>
                <a:spcPts val="400"/>
              </a:spcBef>
              <a:buClr>
                <a:srgbClr val="08A18D"/>
              </a:buClr>
              <a:buFont typeface="Courier New" pitchFamily="49" charset="0"/>
              <a:buChar char="o"/>
            </a:pPr>
            <a:r>
              <a:rPr lang="ka-GE" sz="2200" dirty="0" smtClean="0"/>
              <a:t>ინფორმაციის </a:t>
            </a:r>
            <a:r>
              <a:rPr lang="ka-GE" sz="2200" dirty="0"/>
              <a:t>უნიფიცირებული </a:t>
            </a:r>
            <a:r>
              <a:rPr lang="ka-GE" sz="2200" dirty="0" smtClean="0"/>
              <a:t>წყარო</a:t>
            </a:r>
            <a:endParaRPr lang="en-US"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279779" y="4055332"/>
            <a:ext cx="8441140" cy="1066959"/>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marL="342900" indent="-342900">
              <a:spcBef>
                <a:spcPts val="400"/>
              </a:spcBef>
              <a:buClr>
                <a:srgbClr val="08A18D"/>
              </a:buClr>
              <a:buFont typeface="Arial" pitchFamily="34" charset="0"/>
              <a:buChar char="•"/>
            </a:pPr>
            <a:r>
              <a:rPr lang="ka-GE" dirty="0" smtClean="0"/>
              <a:t>აღნიშნული </a:t>
            </a:r>
            <a:r>
              <a:rPr lang="ka-GE" dirty="0"/>
              <a:t>საკითხების </a:t>
            </a:r>
            <a:r>
              <a:rPr lang="ka-GE" dirty="0" smtClean="0"/>
              <a:t>დარეგულირდება ერთი, ზოგადი ხასიათის ნორმატიული აქტით</a:t>
            </a:r>
            <a:endParaRPr lang="en-US" b="1" dirty="0"/>
          </a:p>
        </p:txBody>
      </p:sp>
    </p:spTree>
    <p:extLst>
      <p:ext uri="{BB962C8B-B14F-4D97-AF65-F5344CB8AC3E}">
        <p14:creationId xmlns:p14="http://schemas.microsoft.com/office/powerpoint/2010/main" val="245871072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b="1" dirty="0">
                <a:solidFill>
                  <a:srgbClr val="08A18D"/>
                </a:solidFill>
                <a:latin typeface="Sylfaen"/>
                <a:ea typeface="Calibri"/>
                <a:cs typeface="Sylfaen"/>
              </a:rPr>
              <a:t>რეგულირების მოდულები (ლიცენზირება/ნებართვა და სერტიფიცირება)</a:t>
            </a:r>
            <a:endParaRPr lang="ka-GE" b="1" dirty="0" smtClean="0">
              <a:solidFill>
                <a:srgbClr val="08A18D"/>
              </a:solidFill>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109182" y="820076"/>
            <a:ext cx="8966577" cy="5432256"/>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 </a:t>
            </a:r>
            <a:r>
              <a:rPr lang="ka-GE" sz="1800" dirty="0" smtClean="0">
                <a:latin typeface="Sylfaen"/>
                <a:ea typeface="Calibri"/>
                <a:cs typeface="Times New Roman"/>
              </a:rPr>
              <a:t>ლიცენზირების მოდული</a:t>
            </a:r>
            <a:endParaRPr lang="ka-GE" sz="1800" b="1" dirty="0" smtClean="0">
              <a:latin typeface="Sylfaen"/>
              <a:ea typeface="Calibri"/>
              <a:cs typeface="Times New Roman"/>
            </a:endParaRP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ჯანმრთელობის </a:t>
            </a:r>
            <a:r>
              <a:rPr lang="ka-GE" sz="1300" dirty="0">
                <a:latin typeface="Sylfaen"/>
                <a:ea typeface="Calibri"/>
                <a:cs typeface="Times New Roman"/>
              </a:rPr>
              <a:t>დაცვის შესახებ საქართველოს კანონი;</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ადმინისტრაციულ </a:t>
            </a:r>
            <a:r>
              <a:rPr lang="ka-GE" sz="1300" dirty="0">
                <a:latin typeface="Sylfaen"/>
                <a:ea typeface="Calibri"/>
                <a:cs typeface="Times New Roman"/>
              </a:rPr>
              <a:t>სამართალდარღვევათა კოდექსი;</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სამეწარმეო </a:t>
            </a:r>
            <a:r>
              <a:rPr lang="ka-GE" sz="1300" dirty="0">
                <a:latin typeface="Sylfaen"/>
                <a:ea typeface="Calibri"/>
                <a:cs typeface="Times New Roman"/>
              </a:rPr>
              <a:t>საქმიანობის კონტროლის შესახებ კანონი (თუ მაღალი რისკის შემცველი სამედიცინო საქმიანობა არ მოიცავს ჩვეულებრივ ამბულატორიებს);</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საქართველოს </a:t>
            </a:r>
            <a:r>
              <a:rPr lang="ka-GE" sz="1300" dirty="0">
                <a:latin typeface="Sylfaen"/>
                <a:ea typeface="Calibri"/>
                <a:cs typeface="Times New Roman"/>
              </a:rPr>
              <a:t>მთავრობის დადგენილება (№ 359 2010 წლის 22 ნოემბერი) „მაღალი რისკის შემცველი სამედიცინო საქმიანობის ტექნიკური რეგლამენტის დამტკიცების თაობაზე“;</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საქართველოს </a:t>
            </a:r>
            <a:r>
              <a:rPr lang="ka-GE" sz="1300" dirty="0">
                <a:latin typeface="Sylfaen"/>
                <a:ea typeface="Calibri"/>
                <a:cs typeface="Times New Roman"/>
              </a:rPr>
              <a:t>მთავრობის 2010 წლის 17 დეკემბერი №385 დადგენილება ’’სამედიცინო საქმიანობის ლიცენზიისა და სტაციონარული დაწესებულების ნებართვის გაცემის წესისა და პირობების შესახებ დებულებების დამტკიცების თაობაზე’’ ცვლილებები);</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საქართველოს </a:t>
            </a:r>
            <a:r>
              <a:rPr lang="ka-GE" sz="1300" dirty="0">
                <a:latin typeface="Sylfaen"/>
                <a:ea typeface="Calibri"/>
                <a:cs typeface="Times New Roman"/>
              </a:rPr>
              <a:t>შრომის, ჯანმრთელობისა და სოციალური დაცვის მინისტრის ბრძანება (398/ნ  2010 წლის 7 დეკემბერი) „ამბულატორიულად/დღის სტაციონარის პირობებში განსახორციელებელი, მაღალი რისკის შემცველი სამედიცინო საქმიანობის/მომსახურების მიმწოდებელთათვის სავალდებულო შეტყობინების ფორმისა და წესის და რეესტრის წარმოების წესის დამტკიცების თაობაზე“;</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საქართველოს </a:t>
            </a:r>
            <a:r>
              <a:rPr lang="ka-GE" sz="1300" dirty="0">
                <a:latin typeface="Sylfaen"/>
                <a:ea typeface="Calibri"/>
                <a:cs typeface="Times New Roman"/>
              </a:rPr>
              <a:t>შრომის, ჯანმრთელობისა და სოციალური დაცვის მინისტრის 2011 წლის 9 ნოემბრის №01- 51/ნ ბრძანება სალიცენზიო/სანებართვო პირობებისა და მაღალი რისკის შემცველი სამედიცინო საქმიანობის ტექნიკური რეგლამენტის შესრულების შერჩევითი კონტროლის განხორციელების წესის დამტკიცების შესახებ“</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საქართველოს </a:t>
            </a:r>
            <a:r>
              <a:rPr lang="ka-GE" sz="1300" dirty="0">
                <a:latin typeface="Sylfaen"/>
                <a:ea typeface="Calibri"/>
                <a:cs typeface="Times New Roman"/>
              </a:rPr>
              <a:t>შრომის, ჯანმრთელობისა და სოციალური დაცვის მინისტრის ბრძანება №01- 21/ნ  2012 წლის 23 აპრილი „შესაბამის სამედიცინო დაწესებულებებში, პაციენტებისათვის თვალსაჩინო ადგილას განსათავსებელი სახელმწიფო და მუნიციპალური სადაზღვევო პროგრამების ბენეფიციარებისათვის მინიჭებული უფლებების შესახებ საინფორმაციო ბანერის ფორმისა და დიზაინის დამტკიცების თაობაზე“</a:t>
            </a:r>
          </a:p>
          <a:p>
            <a:pPr marL="109538" indent="-109538">
              <a:spcBef>
                <a:spcPts val="400"/>
              </a:spcBef>
              <a:buClr>
                <a:srgbClr val="08A18D"/>
              </a:buClr>
              <a:buFont typeface="Arial" pitchFamily="34" charset="0"/>
              <a:buChar char="•"/>
            </a:pPr>
            <a:r>
              <a:rPr lang="ka-GE" sz="1300" dirty="0" smtClean="0">
                <a:latin typeface="Sylfaen"/>
                <a:ea typeface="Calibri"/>
                <a:cs typeface="Times New Roman"/>
              </a:rPr>
              <a:t>საქართველოს </a:t>
            </a:r>
            <a:r>
              <a:rPr lang="ka-GE" sz="1300" dirty="0">
                <a:latin typeface="Sylfaen"/>
                <a:ea typeface="Calibri"/>
                <a:cs typeface="Times New Roman"/>
              </a:rPr>
              <a:t>შრომის, ჯანმრთელობისა და სოციალური დაცვის მინისტრის ბრძანება №01- 51/ნ 2011 წლის 9 ნოემბერი „სალიცენზიო/სანებართვო პირობებისა და მაღალი რისკის შემცველი სამედიცინო საქმიანობის ტექნიკური რეგლამენტის შესრულების შერჩევითი კონტროლის განხორციელების წესის დამტკიცების შესახებ</a:t>
            </a:r>
            <a:r>
              <a:rPr lang="ka-GE" sz="1300" dirty="0" smtClean="0">
                <a:latin typeface="Sylfaen"/>
                <a:ea typeface="Calibri"/>
                <a:cs typeface="Times New Roman"/>
              </a:rPr>
              <a:t>“</a:t>
            </a:r>
            <a:endParaRPr lang="ka-GE" sz="1300" dirty="0">
              <a:latin typeface="Sylfaen"/>
              <a:ea typeface="Calibri"/>
              <a:cs typeface="Times New Roman"/>
            </a:endParaRPr>
          </a:p>
        </p:txBody>
      </p:sp>
    </p:spTree>
    <p:extLst>
      <p:ext uri="{BB962C8B-B14F-4D97-AF65-F5344CB8AC3E}">
        <p14:creationId xmlns:p14="http://schemas.microsoft.com/office/powerpoint/2010/main" val="246745317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შემთხვევების </a:t>
            </a:r>
            <a:r>
              <a:rPr lang="ka-GE" sz="2400" b="1" dirty="0">
                <a:solidFill>
                  <a:srgbClr val="08A18D"/>
                </a:solidFill>
                <a:latin typeface="Sylfaen"/>
                <a:ea typeface="Calibri"/>
                <a:cs typeface="Sylfaen"/>
              </a:rPr>
              <a:t>რეგისტრაციის მოდული</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974626"/>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რეკომენდაცია  </a:t>
            </a:r>
          </a:p>
          <a:p>
            <a:pPr>
              <a:spcBef>
                <a:spcPts val="400"/>
              </a:spcBef>
              <a:buClr>
                <a:srgbClr val="08A18D"/>
              </a:buClr>
            </a:pPr>
            <a:r>
              <a:rPr lang="ka-GE" sz="1800" dirty="0"/>
              <a:t>ყველა სტაციონარული შემთხვევის. ასევე შეტყობინებას დაქვემდებარებული მდგომარეობების სისტემაში სავალდებულო რეგისტრაცია </a:t>
            </a:r>
            <a:endParaRPr lang="ka-GE" sz="18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376445" y="2158969"/>
            <a:ext cx="8441140" cy="1405513"/>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a:t>
            </a:r>
          </a:p>
          <a:p>
            <a:pPr marL="285750" indent="-285750">
              <a:spcBef>
                <a:spcPts val="400"/>
              </a:spcBef>
              <a:buClr>
                <a:srgbClr val="08A18D"/>
              </a:buClr>
              <a:buFont typeface="Arial" pitchFamily="34" charset="0"/>
              <a:buChar char="•"/>
            </a:pPr>
            <a:r>
              <a:rPr lang="ka-GE" sz="1600" dirty="0">
                <a:latin typeface="Sylfaen"/>
                <a:ea typeface="Calibri"/>
                <a:cs typeface="Times New Roman"/>
              </a:rPr>
              <a:t>ცვლილება „სამედიცინო საქმიანობის ლიცენზიისა და სტაციონარული დაწესებულების ნებართვის გაცემის წესისა და პირობების შესახებ დებულებების დამტკიცების თაობაზე“ საქართველოს  მთავრობის 2010 წლის 17 დეკემბრის  #385 დადგენილებაში</a:t>
            </a:r>
          </a:p>
        </p:txBody>
      </p:sp>
    </p:spTree>
    <p:extLst>
      <p:ext uri="{BB962C8B-B14F-4D97-AF65-F5344CB8AC3E}">
        <p14:creationId xmlns:p14="http://schemas.microsoft.com/office/powerpoint/2010/main" val="389503966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ბენეფიციართა რეგისტრაციის </a:t>
            </a:r>
            <a:r>
              <a:rPr lang="ka-GE" sz="2400" b="1" dirty="0">
                <a:solidFill>
                  <a:srgbClr val="08A18D"/>
                </a:solidFill>
                <a:latin typeface="Sylfaen"/>
                <a:ea typeface="Calibri"/>
                <a:cs typeface="Sylfaen"/>
              </a:rPr>
              <a:t>მოდული</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1528624"/>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რეკომენდაცია  </a:t>
            </a:r>
          </a:p>
          <a:p>
            <a:pPr>
              <a:spcBef>
                <a:spcPts val="400"/>
              </a:spcBef>
              <a:buClr>
                <a:srgbClr val="08A18D"/>
              </a:buClr>
            </a:pPr>
            <a:r>
              <a:rPr lang="ka-GE" sz="1800" dirty="0"/>
              <a:t>პირველადი ჯანდაცვის ქსელში  ჩართული სამედიცინო მომსახურების მიმწოდებლებისთვის,  რომლებიც ხელმძღვანელობენ </a:t>
            </a:r>
            <a:r>
              <a:rPr lang="ka-GE" sz="1800" dirty="0" smtClean="0"/>
              <a:t>165-ე, 218-ე </a:t>
            </a:r>
            <a:r>
              <a:rPr lang="ka-GE" sz="1800" dirty="0"/>
              <a:t>და </a:t>
            </a:r>
            <a:r>
              <a:rPr lang="ka-GE" sz="1800" dirty="0" smtClean="0"/>
              <a:t>177-ე </a:t>
            </a:r>
            <a:r>
              <a:rPr lang="ka-GE" sz="1800" dirty="0"/>
              <a:t>მთავრობის დადგენილებებით, სავალდებულო გახდეს ბენეფიციართა ელექტრონული რეგისტრაციის წარმოება</a:t>
            </a:r>
            <a:r>
              <a:rPr lang="ka-GE" sz="1800" dirty="0" smtClean="0"/>
              <a:t> </a:t>
            </a:r>
            <a:endParaRPr lang="ka-GE" sz="18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376445" y="2623001"/>
            <a:ext cx="8441140" cy="666849"/>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a:t>
            </a:r>
          </a:p>
          <a:p>
            <a:pPr marL="285750" indent="-285750">
              <a:spcBef>
                <a:spcPts val="400"/>
              </a:spcBef>
              <a:buClr>
                <a:srgbClr val="08A18D"/>
              </a:buClr>
              <a:buFont typeface="Arial" pitchFamily="34" charset="0"/>
              <a:buChar char="•"/>
            </a:pPr>
            <a:r>
              <a:rPr lang="ka-GE" sz="1600" dirty="0" smtClean="0">
                <a:latin typeface="Sylfaen"/>
                <a:ea typeface="Calibri"/>
                <a:cs typeface="Times New Roman"/>
              </a:rPr>
              <a:t>ცვლილებები საქართველოს მთვარობის </a:t>
            </a:r>
            <a:r>
              <a:rPr lang="ka-GE" sz="1600" dirty="0" smtClean="0"/>
              <a:t>165-ე, 218-ე </a:t>
            </a:r>
            <a:r>
              <a:rPr lang="ka-GE" sz="1600" dirty="0"/>
              <a:t>და </a:t>
            </a:r>
            <a:r>
              <a:rPr lang="ka-GE" sz="1600" dirty="0" smtClean="0"/>
              <a:t>177-ე დადგენილებებში </a:t>
            </a:r>
            <a:endParaRPr lang="ka-GE" sz="1600" dirty="0">
              <a:latin typeface="Sylfaen"/>
              <a:ea typeface="Calibri"/>
              <a:cs typeface="Times New Roman"/>
            </a:endParaRPr>
          </a:p>
        </p:txBody>
      </p:sp>
    </p:spTree>
    <p:extLst>
      <p:ext uri="{BB962C8B-B14F-4D97-AF65-F5344CB8AC3E}">
        <p14:creationId xmlns:p14="http://schemas.microsoft.com/office/powerpoint/2010/main" val="164925580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მედიაციის  </a:t>
            </a:r>
            <a:r>
              <a:rPr lang="ka-GE" sz="2400" b="1" dirty="0">
                <a:solidFill>
                  <a:srgbClr val="08A18D"/>
                </a:solidFill>
                <a:latin typeface="Sylfaen"/>
                <a:ea typeface="Calibri"/>
                <a:cs typeface="Sylfaen"/>
              </a:rPr>
              <a:t>მოდული </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4" y="889729"/>
            <a:ext cx="8631075" cy="4052391"/>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რეკომენდაციები  </a:t>
            </a:r>
          </a:p>
          <a:p>
            <a:pPr marL="285750" indent="-285750">
              <a:spcBef>
                <a:spcPts val="400"/>
              </a:spcBef>
              <a:buClr>
                <a:srgbClr val="08A18D"/>
              </a:buClr>
              <a:buFont typeface="Courier New" pitchFamily="49" charset="0"/>
              <a:buChar char="o"/>
            </a:pPr>
            <a:r>
              <a:rPr lang="ka-GE" sz="1800" dirty="0" smtClean="0"/>
              <a:t>წარმოების </a:t>
            </a:r>
            <a:r>
              <a:rPr lang="ka-GE" sz="1800" dirty="0"/>
              <a:t>დაწყება სატელეფონო ზარის საფუძველზე </a:t>
            </a:r>
          </a:p>
          <a:p>
            <a:pPr marL="285750" indent="-285750">
              <a:spcBef>
                <a:spcPts val="400"/>
              </a:spcBef>
              <a:buClr>
                <a:srgbClr val="08A18D"/>
              </a:buClr>
              <a:buFont typeface="Courier New" pitchFamily="49" charset="0"/>
              <a:buChar char="o"/>
            </a:pPr>
            <a:r>
              <a:rPr lang="ka-GE" sz="1800" dirty="0" smtClean="0"/>
              <a:t>სასარჩელო </a:t>
            </a:r>
            <a:r>
              <a:rPr lang="ka-GE" sz="1800" dirty="0"/>
              <a:t>წარმოების დაწყება მისი ელექტრონული სახით წარმოდგენის შემთხვევაში</a:t>
            </a:r>
          </a:p>
          <a:p>
            <a:pPr marL="285750" indent="-285750">
              <a:spcBef>
                <a:spcPts val="400"/>
              </a:spcBef>
              <a:buClr>
                <a:srgbClr val="08A18D"/>
              </a:buClr>
              <a:buFont typeface="Courier New" pitchFamily="49" charset="0"/>
              <a:buChar char="o"/>
            </a:pPr>
            <a:r>
              <a:rPr lang="ka-GE" sz="1800" dirty="0" smtClean="0"/>
              <a:t>სასარჩელო </a:t>
            </a:r>
            <a:r>
              <a:rPr lang="ka-GE" sz="1800" dirty="0"/>
              <a:t>დოკუმენტაციის წარმოდგენის ფორმატის განსაზღვრა</a:t>
            </a:r>
          </a:p>
          <a:p>
            <a:pPr marL="285750" indent="-285750">
              <a:spcBef>
                <a:spcPts val="400"/>
              </a:spcBef>
              <a:buClr>
                <a:srgbClr val="08A18D"/>
              </a:buClr>
              <a:buFont typeface="Courier New" pitchFamily="49" charset="0"/>
              <a:buChar char="o"/>
            </a:pPr>
            <a:r>
              <a:rPr lang="ka-GE" sz="1800" dirty="0" smtClean="0"/>
              <a:t>მონაწილე </a:t>
            </a:r>
            <a:r>
              <a:rPr lang="ka-GE" sz="1800" dirty="0"/>
              <a:t>მხარეებისაგან (სადაზღვევო კომპანია, სამედიცინო დაწესებულება) მიღებული ელექტრონული პასუხის ვალიდურობა ადმინისტრაციული საქმის წარმოების დაწყების თვალსაზრისით</a:t>
            </a:r>
          </a:p>
          <a:p>
            <a:pPr marL="285750" indent="-285750">
              <a:spcBef>
                <a:spcPts val="400"/>
              </a:spcBef>
              <a:buClr>
                <a:srgbClr val="08A18D"/>
              </a:buClr>
              <a:buFont typeface="Courier New" pitchFamily="49" charset="0"/>
              <a:buChar char="o"/>
            </a:pPr>
            <a:r>
              <a:rPr lang="ka-GE" sz="1800" dirty="0" smtClean="0"/>
              <a:t>მონაწილე </a:t>
            </a:r>
            <a:r>
              <a:rPr lang="ka-GE" sz="1800" dirty="0"/>
              <a:t>მხარეების პროგრამაში ჩართვის ვალდებულება</a:t>
            </a:r>
          </a:p>
          <a:p>
            <a:pPr marL="285750" indent="-285750">
              <a:spcBef>
                <a:spcPts val="400"/>
              </a:spcBef>
              <a:buClr>
                <a:srgbClr val="08A18D"/>
              </a:buClr>
              <a:buFont typeface="Courier New" pitchFamily="49" charset="0"/>
              <a:buChar char="o"/>
            </a:pPr>
            <a:r>
              <a:rPr lang="ka-GE" sz="1800" dirty="0" smtClean="0"/>
              <a:t>სისტემა </a:t>
            </a:r>
            <a:r>
              <a:rPr lang="ka-GE" sz="1800" dirty="0"/>
              <a:t>უნდა იძლეოდეს დასკვნის  მატერიალური ფორმით გაცემისა და  ვალიდაციის საშუალებას</a:t>
            </a:r>
          </a:p>
          <a:p>
            <a:pPr marL="285750" indent="-285750">
              <a:spcBef>
                <a:spcPts val="400"/>
              </a:spcBef>
              <a:buClr>
                <a:srgbClr val="08A18D"/>
              </a:buClr>
              <a:buFont typeface="Courier New" pitchFamily="49" charset="0"/>
              <a:buChar char="o"/>
            </a:pPr>
            <a:r>
              <a:rPr lang="ka-GE" sz="1800" dirty="0" smtClean="0"/>
              <a:t>სისტემამ  </a:t>
            </a:r>
            <a:r>
              <a:rPr lang="ka-GE" sz="1800" dirty="0"/>
              <a:t>უნდა  მოახდინოს  დასკვნასთან მიმართებაში დაცვის მექანიზმების უზრუნველყოფა</a:t>
            </a: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304293813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მედიაციის  </a:t>
            </a:r>
            <a:r>
              <a:rPr lang="ka-GE" sz="2400" b="1" dirty="0">
                <a:solidFill>
                  <a:srgbClr val="08A18D"/>
                </a:solidFill>
                <a:latin typeface="Sylfaen"/>
                <a:ea typeface="Calibri"/>
                <a:cs typeface="Sylfaen"/>
              </a:rPr>
              <a:t>მოდული </a:t>
            </a:r>
            <a:endParaRPr lang="ka-GE" sz="2400" b="1" dirty="0" smtClean="0">
              <a:solidFill>
                <a:srgbClr val="08A18D"/>
              </a:solidFill>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211538" y="798667"/>
            <a:ext cx="8795982" cy="5109091"/>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 </a:t>
            </a:r>
          </a:p>
          <a:p>
            <a:pPr marL="285750" indent="-285750">
              <a:spcBef>
                <a:spcPts val="400"/>
              </a:spcBef>
              <a:buClr>
                <a:srgbClr val="08A18D"/>
              </a:buClr>
              <a:buFont typeface="Courier New" pitchFamily="49" charset="0"/>
              <a:buChar char="o"/>
            </a:pPr>
            <a:r>
              <a:rPr lang="ka-GE" sz="1600" dirty="0" smtClean="0">
                <a:latin typeface="Sylfaen"/>
                <a:ea typeface="Calibri"/>
                <a:cs typeface="Times New Roman"/>
              </a:rPr>
              <a:t>მედიაციის </a:t>
            </a:r>
            <a:r>
              <a:rPr lang="ka-GE" sz="1600" dirty="0">
                <a:latin typeface="Sylfaen"/>
                <a:ea typeface="Calibri"/>
                <a:cs typeface="Times New Roman"/>
              </a:rPr>
              <a:t>მოდულთან დაკავშირებული რეკომენდაციები სამართლებრივად აისახება ელექტრონულ წარმოებაზე გადასვლის დოკუმენტის ზოგადი </a:t>
            </a:r>
            <a:r>
              <a:rPr lang="ka-GE" sz="1600" dirty="0" smtClean="0">
                <a:latin typeface="Sylfaen"/>
                <a:ea typeface="Calibri"/>
                <a:cs typeface="Times New Roman"/>
              </a:rPr>
              <a:t>დებულებებით (რაც ზოგად ნაწილში იქნა განხილული)</a:t>
            </a:r>
          </a:p>
          <a:p>
            <a:pPr marL="285750" indent="-285750">
              <a:spcBef>
                <a:spcPts val="400"/>
              </a:spcBef>
              <a:buClr>
                <a:srgbClr val="08A18D"/>
              </a:buClr>
              <a:buFont typeface="Courier New" pitchFamily="49" charset="0"/>
              <a:buChar char="o"/>
            </a:pPr>
            <a:r>
              <a:rPr lang="ka-GE" sz="1600" dirty="0" smtClean="0">
                <a:latin typeface="Sylfaen"/>
                <a:ea typeface="Calibri"/>
                <a:cs typeface="Times New Roman"/>
              </a:rPr>
              <a:t>შესაბამისი ცვლილებების ასახვა იქნება საჭირო შემდეგ </a:t>
            </a:r>
            <a:r>
              <a:rPr lang="ka-GE" sz="1600" dirty="0">
                <a:latin typeface="Sylfaen"/>
                <a:ea typeface="Calibri"/>
                <a:cs typeface="Times New Roman"/>
              </a:rPr>
              <a:t>კანონქვემდებარე </a:t>
            </a:r>
            <a:r>
              <a:rPr lang="ka-GE" sz="1600" dirty="0" smtClean="0">
                <a:latin typeface="Sylfaen"/>
                <a:ea typeface="Calibri"/>
                <a:cs typeface="Times New Roman"/>
              </a:rPr>
              <a:t>აქტებში:</a:t>
            </a:r>
            <a:endParaRPr lang="ka-GE" sz="1600" dirty="0">
              <a:latin typeface="Sylfaen"/>
              <a:ea typeface="Calibri"/>
              <a:cs typeface="Times New Roman"/>
            </a:endParaRPr>
          </a:p>
          <a:p>
            <a:pPr marL="519113" indent="-231775">
              <a:spcBef>
                <a:spcPts val="400"/>
              </a:spcBef>
              <a:buClr>
                <a:srgbClr val="08A18D"/>
              </a:buClr>
              <a:buFont typeface="Arial" pitchFamily="34" charset="0"/>
              <a:buChar char="•"/>
            </a:pPr>
            <a:r>
              <a:rPr lang="ka-GE" sz="1600" dirty="0" smtClean="0">
                <a:latin typeface="Sylfaen"/>
                <a:ea typeface="Calibri"/>
                <a:cs typeface="Times New Roman"/>
              </a:rPr>
              <a:t>საქართველოს </a:t>
            </a:r>
            <a:r>
              <a:rPr lang="ka-GE" sz="1600" dirty="0">
                <a:latin typeface="Sylfaen"/>
                <a:ea typeface="Calibri"/>
                <a:cs typeface="Times New Roman"/>
              </a:rPr>
              <a:t>მთავრობის 2012 წლის 29 თებერვლის №80 დადგენილება </a:t>
            </a:r>
            <a:r>
              <a:rPr lang="ka-GE" sz="1600" dirty="0" smtClean="0">
                <a:latin typeface="Sylfaen"/>
                <a:ea typeface="Calibri"/>
                <a:cs typeface="Times New Roman"/>
              </a:rPr>
              <a:t>სსიპ </a:t>
            </a:r>
            <a:r>
              <a:rPr lang="ka-GE" sz="1600" dirty="0">
                <a:latin typeface="Sylfaen"/>
                <a:ea typeface="Calibri"/>
                <a:cs typeface="Times New Roman"/>
              </a:rPr>
              <a:t>– „სამედიცინო მედიაციის სამსახურის” შექმნისა და მისი დებულების დამტკიცების შესახებ; </a:t>
            </a:r>
          </a:p>
          <a:p>
            <a:pPr marL="519113" indent="-231775">
              <a:spcBef>
                <a:spcPts val="400"/>
              </a:spcBef>
              <a:buClr>
                <a:srgbClr val="08A18D"/>
              </a:buClr>
              <a:buFont typeface="Arial" pitchFamily="34" charset="0"/>
              <a:buChar char="•"/>
            </a:pPr>
            <a:r>
              <a:rPr lang="ka-GE" sz="1600" dirty="0" smtClean="0">
                <a:latin typeface="Sylfaen"/>
                <a:ea typeface="Calibri"/>
                <a:cs typeface="Times New Roman"/>
              </a:rPr>
              <a:t>საქართველოს </a:t>
            </a:r>
            <a:r>
              <a:rPr lang="ka-GE" sz="1600" dirty="0">
                <a:latin typeface="Sylfaen"/>
                <a:ea typeface="Calibri"/>
                <a:cs typeface="Times New Roman"/>
              </a:rPr>
              <a:t>შრომის, ჯანმრთელობისა და სოციალური დაცვის მინისტრის 2012 წლის  4 აპრილის №0-18/ნ ბრძანება ’’სამედიცინო მედიაციის განხორციელების ღონისძიებათა შესახებ’’;</a:t>
            </a:r>
          </a:p>
          <a:p>
            <a:pPr marL="519113" indent="-231775">
              <a:spcBef>
                <a:spcPts val="400"/>
              </a:spcBef>
              <a:buClr>
                <a:srgbClr val="08A18D"/>
              </a:buClr>
              <a:buFont typeface="Arial" pitchFamily="34" charset="0"/>
              <a:buChar char="•"/>
            </a:pPr>
            <a:r>
              <a:rPr lang="ka-GE" sz="1600" dirty="0" smtClean="0">
                <a:latin typeface="Sylfaen"/>
                <a:ea typeface="Calibri"/>
                <a:cs typeface="Times New Roman"/>
              </a:rPr>
              <a:t>საქართველოს </a:t>
            </a:r>
            <a:r>
              <a:rPr lang="ka-GE" sz="1600" dirty="0">
                <a:latin typeface="Sylfaen"/>
                <a:ea typeface="Calibri"/>
                <a:cs typeface="Times New Roman"/>
              </a:rPr>
              <a:t>შრომის, ჯანმრთელობისა და სოციალური დაცვის სამინისტროს საჯარო სამართლის იურიდიული პირის – სამედიცინო მედიაციის სამსახურის უფროსის 2012 წლის 20 ივნისის №10-6/ო ბრძანება ,,სამედიცინო მედიაციის პროცესის დებულების დამტკიცების შესახებ’’</a:t>
            </a:r>
          </a:p>
          <a:p>
            <a:pPr marL="285750" indent="-285750">
              <a:spcBef>
                <a:spcPts val="400"/>
              </a:spcBef>
              <a:buClr>
                <a:srgbClr val="08A18D"/>
              </a:buClr>
              <a:buFont typeface="Courier New" pitchFamily="49" charset="0"/>
              <a:buChar char="o"/>
            </a:pPr>
            <a:r>
              <a:rPr lang="ka-GE" sz="1600" dirty="0" smtClean="0">
                <a:latin typeface="Sylfaen"/>
                <a:ea typeface="Calibri"/>
                <a:cs typeface="Times New Roman"/>
              </a:rPr>
              <a:t>სადაზღვევო </a:t>
            </a:r>
            <a:r>
              <a:rPr lang="ka-GE" sz="1600" dirty="0">
                <a:latin typeface="Sylfaen"/>
                <a:ea typeface="Calibri"/>
                <a:cs typeface="Times New Roman"/>
              </a:rPr>
              <a:t>ორგანიზაციების  ვალდებულება სერვისებში ჩართვის თაობაზე საჭიროებს ცვლილებებს კანონის დონეზე, (რამდენადაც ვალდებულება უნდა შეეხოთ არამხოლოდ პროგრამების მონაწილე სადაზღვეოებს). სავარაუდოდ, ეს იქნება ’’დაზღვევის შესახებ’’ კანონი, სადაც აღნიშნული ვალდებულება დაემატება, როგორც სალიცენზიო პირობა.</a:t>
            </a:r>
          </a:p>
        </p:txBody>
      </p:sp>
    </p:spTree>
    <p:extLst>
      <p:ext uri="{BB962C8B-B14F-4D97-AF65-F5344CB8AC3E}">
        <p14:creationId xmlns:p14="http://schemas.microsoft.com/office/powerpoint/2010/main" val="35195354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ელექტრონული </a:t>
            </a:r>
            <a:r>
              <a:rPr lang="ka-GE" sz="2400" b="1" dirty="0">
                <a:solidFill>
                  <a:srgbClr val="08A18D"/>
                </a:solidFill>
                <a:latin typeface="Sylfaen"/>
                <a:ea typeface="Calibri"/>
                <a:cs typeface="Sylfaen"/>
              </a:rPr>
              <a:t>სერვისების </a:t>
            </a:r>
            <a:r>
              <a:rPr lang="ka-GE" sz="2400" b="1" dirty="0" smtClean="0">
                <a:solidFill>
                  <a:srgbClr val="08A18D"/>
                </a:solidFill>
                <a:latin typeface="Sylfaen"/>
                <a:ea typeface="Calibri"/>
                <a:cs typeface="Sylfaen"/>
              </a:rPr>
              <a:t>მოდული</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4" y="780545"/>
            <a:ext cx="8631075" cy="5837495"/>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რეკომენდაციები  </a:t>
            </a:r>
          </a:p>
          <a:p>
            <a:pPr marL="285750" indent="-285750">
              <a:spcBef>
                <a:spcPts val="400"/>
              </a:spcBef>
              <a:buClr>
                <a:srgbClr val="08A18D"/>
              </a:buClr>
              <a:buFont typeface="Courier New" pitchFamily="49" charset="0"/>
              <a:buChar char="o"/>
            </a:pPr>
            <a:r>
              <a:rPr lang="ka-GE" sz="1800" dirty="0" smtClean="0"/>
              <a:t>სხვადასხვა </a:t>
            </a:r>
            <a:r>
              <a:rPr lang="ka-GE" sz="1800" dirty="0"/>
              <a:t>სახის მიმართვისათვის ელექტრონულად წარდგენის სამართლებრივი საფუძველები:</a:t>
            </a:r>
          </a:p>
          <a:p>
            <a:pPr indent="287338">
              <a:spcBef>
                <a:spcPts val="400"/>
              </a:spcBef>
              <a:buClr>
                <a:srgbClr val="08A18D"/>
              </a:buClr>
            </a:pPr>
            <a:r>
              <a:rPr lang="ka-GE" sz="1600" u="sng" dirty="0"/>
              <a:t>შენიშვნა:</a:t>
            </a:r>
          </a:p>
          <a:p>
            <a:pPr marL="519113" indent="-231775">
              <a:spcBef>
                <a:spcPts val="400"/>
              </a:spcBef>
              <a:buClr>
                <a:srgbClr val="08A18D"/>
              </a:buClr>
              <a:buFont typeface="Arial" pitchFamily="34" charset="0"/>
              <a:buChar char="•"/>
            </a:pPr>
            <a:r>
              <a:rPr lang="ka-GE" sz="1600" dirty="0"/>
              <a:t>სამედიცინო პერსონალის სერტიფიცირებასთან დაკავშირებით დაფიქსირდა პოზიცია საგანმანათლებლო დიპლომის დედნის სახით წარმოდგენასთან დაკავშირებით, რათა თავიდან იქნას აცილებული გაყალბების ალბათობა</a:t>
            </a:r>
          </a:p>
          <a:p>
            <a:pPr marL="519113" indent="-231775">
              <a:spcBef>
                <a:spcPts val="400"/>
              </a:spcBef>
              <a:buClr>
                <a:srgbClr val="08A18D"/>
              </a:buClr>
              <a:buFont typeface="Arial" pitchFamily="34" charset="0"/>
              <a:buChar char="•"/>
            </a:pPr>
            <a:r>
              <a:rPr lang="ka-GE" sz="1600" dirty="0"/>
              <a:t>ნებართვების სხვა პირისათვის გადაცემასთან ან გაუქმებასთან დაკავშირებით მომართვისას ყველა დოკუმენტის წარდგენა შესაძლებელია ელექტრონული (სკანირებული) ფორმით, გარდა მანამდე გაცემული ნებართვისა (მკაცრი აღრიცხვის დოკუმენტი). მას შემდეგ რაც დაინერგება ახალი რეგულირების მოდული, ამ მოდული მიერ გაცემული ნებართვის წარდგენა აღარ იქნება საჭირო.</a:t>
            </a:r>
          </a:p>
          <a:p>
            <a:pPr marL="519113" indent="-231775">
              <a:spcBef>
                <a:spcPts val="400"/>
              </a:spcBef>
              <a:buClr>
                <a:srgbClr val="08A18D"/>
              </a:buClr>
              <a:buFont typeface="Arial" pitchFamily="34" charset="0"/>
              <a:buChar char="•"/>
            </a:pPr>
            <a:r>
              <a:rPr lang="ka-GE" sz="1600" dirty="0"/>
              <a:t>არსებული პროცედურების თავისებურებებიდან გამომდინარე ნარკოტიკული ან ფსიქოტროპული საშუალებების იმპორტზე და ექსპორტზე მოთხოვნილი შეთანხმების გაცემა მოხდება ფიზიკური ფორმით </a:t>
            </a:r>
          </a:p>
          <a:p>
            <a:pPr marL="519113" indent="-231775">
              <a:spcBef>
                <a:spcPts val="400"/>
              </a:spcBef>
              <a:buClr>
                <a:srgbClr val="08A18D"/>
              </a:buClr>
              <a:buFont typeface="Arial" pitchFamily="34" charset="0"/>
              <a:buChar char="•"/>
            </a:pPr>
            <a:r>
              <a:rPr lang="ka-GE" sz="1600" dirty="0" smtClean="0"/>
              <a:t>დასაშვებია იმ </a:t>
            </a:r>
            <a:r>
              <a:rPr lang="ka-GE" sz="1600" dirty="0"/>
              <a:t>დოკუმენტების მატერიალური სახით </a:t>
            </a:r>
            <a:r>
              <a:rPr lang="ka-GE" sz="1600" dirty="0" smtClean="0"/>
              <a:t>წარდგენა, რომელთა </a:t>
            </a:r>
            <a:r>
              <a:rPr lang="ka-GE" sz="1600" dirty="0"/>
              <a:t>ელექტრონული </a:t>
            </a:r>
            <a:r>
              <a:rPr lang="ka-GE" sz="1600" dirty="0" smtClean="0"/>
              <a:t>ფორმატში გადაყვანა მოითხოვს </a:t>
            </a:r>
            <a:r>
              <a:rPr lang="ka-GE" sz="1600" dirty="0"/>
              <a:t>განსაკუთრებულ </a:t>
            </a:r>
            <a:r>
              <a:rPr lang="ka-GE" sz="1600" dirty="0" smtClean="0"/>
              <a:t>ძალისხმევას.</a:t>
            </a:r>
            <a:endParaRPr lang="ka-GE" sz="1600" dirty="0"/>
          </a:p>
          <a:p>
            <a:pPr marL="285750" indent="-285750">
              <a:spcBef>
                <a:spcPts val="400"/>
              </a:spcBef>
              <a:buClr>
                <a:srgbClr val="08A18D"/>
              </a:buClr>
              <a:buFont typeface="Courier New" pitchFamily="49" charset="0"/>
              <a:buChar char="o"/>
            </a:pPr>
            <a:r>
              <a:rPr lang="ka-GE" sz="1800" dirty="0" smtClean="0"/>
              <a:t>მკაფიოდ </a:t>
            </a:r>
            <a:r>
              <a:rPr lang="ka-GE" sz="1800" dirty="0"/>
              <a:t>უნდა განისაზღვროს სისტემაში მაძიებლის მიერ რა პროცედურის შესრულება გულისხმობს მისთვის პასუხის მიღების (გაცნობის) დაფიქსირებას, რაც რიგ შემთხვევებში ძალზედ მნიშვნელოვანი გასაჩივრების ან მსგავსი ვადების კონტროლის თვალსაზრისით</a:t>
            </a: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118032162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2400" b="1" dirty="0" smtClean="0">
                <a:solidFill>
                  <a:srgbClr val="08A18D"/>
                </a:solidFill>
                <a:latin typeface="Sylfaen"/>
                <a:ea typeface="Calibri"/>
                <a:cs typeface="Sylfaen"/>
              </a:rPr>
              <a:t>ელექტრონული </a:t>
            </a:r>
            <a:r>
              <a:rPr lang="ka-GE" sz="2400" b="1" dirty="0">
                <a:solidFill>
                  <a:srgbClr val="08A18D"/>
                </a:solidFill>
                <a:latin typeface="Sylfaen"/>
                <a:ea typeface="Calibri"/>
                <a:cs typeface="Sylfaen"/>
              </a:rPr>
              <a:t>სერვისების </a:t>
            </a:r>
            <a:r>
              <a:rPr lang="ka-GE" sz="2400" b="1" dirty="0" smtClean="0">
                <a:solidFill>
                  <a:srgbClr val="08A18D"/>
                </a:solidFill>
                <a:latin typeface="Sylfaen"/>
                <a:ea typeface="Calibri"/>
                <a:cs typeface="Sylfaen"/>
              </a:rPr>
              <a:t>მოდული</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4" y="780545"/>
            <a:ext cx="8631075" cy="3344505"/>
          </a:xfrm>
          <a:prstGeom prst="rect">
            <a:avLst/>
          </a:prstGeom>
          <a:noFill/>
        </p:spPr>
        <p:txBody>
          <a:bodyPr wrap="square" rtlCol="0">
            <a:spAutoFit/>
          </a:bodyPr>
          <a:lstStyle/>
          <a:p>
            <a:pPr>
              <a:spcBef>
                <a:spcPts val="400"/>
              </a:spcBef>
              <a:buClr>
                <a:srgbClr val="08A18D"/>
              </a:buClr>
            </a:pPr>
            <a:r>
              <a:rPr lang="ka-GE" sz="1800" b="1" dirty="0" smtClean="0">
                <a:latin typeface="Sylfaen"/>
                <a:ea typeface="Calibri"/>
                <a:cs typeface="Times New Roman"/>
              </a:rPr>
              <a:t>იურიდიული მხარე</a:t>
            </a:r>
          </a:p>
          <a:p>
            <a:pPr marL="285750" indent="-285750">
              <a:spcBef>
                <a:spcPts val="400"/>
              </a:spcBef>
              <a:buClr>
                <a:srgbClr val="08A18D"/>
              </a:buClr>
              <a:buFont typeface="Courier New" pitchFamily="49" charset="0"/>
              <a:buChar char="o"/>
            </a:pPr>
            <a:r>
              <a:rPr lang="ka-GE" sz="1800" dirty="0"/>
              <a:t>სერვისების მოდულისთვის ზოგადი საკანონმდებლო საფუძველი შექმნილია ზოგადი ადმინისტრაციული კოდექსით თუმცა ცვლილებები საჭირო იქნება იმ საკანონმდებლო აქტებშიც სადაც აღწერილია სერვისების მატერიალურად წარმოების წესები:</a:t>
            </a:r>
          </a:p>
          <a:p>
            <a:pPr marL="627063" indent="-339725">
              <a:spcBef>
                <a:spcPts val="400"/>
              </a:spcBef>
              <a:buClr>
                <a:srgbClr val="08A18D"/>
              </a:buClr>
              <a:buFont typeface="Arial" pitchFamily="34" charset="0"/>
              <a:buChar char="•"/>
            </a:pPr>
            <a:r>
              <a:rPr lang="ka-GE" sz="1800" dirty="0" smtClean="0"/>
              <a:t>„წამლისა </a:t>
            </a:r>
            <a:r>
              <a:rPr lang="ka-GE" sz="1800" dirty="0"/>
              <a:t>და ფარმაცევტული საქმიანობის შესახებ’’ </a:t>
            </a:r>
            <a:r>
              <a:rPr lang="ka-GE" sz="1800" dirty="0" smtClean="0"/>
              <a:t>კანონი</a:t>
            </a:r>
            <a:endParaRPr lang="ka-GE" sz="1800" dirty="0"/>
          </a:p>
          <a:p>
            <a:pPr marL="627063" indent="-339725">
              <a:spcBef>
                <a:spcPts val="400"/>
              </a:spcBef>
              <a:buClr>
                <a:srgbClr val="08A18D"/>
              </a:buClr>
              <a:buFont typeface="Arial" pitchFamily="34" charset="0"/>
              <a:buChar char="•"/>
            </a:pPr>
            <a:r>
              <a:rPr lang="ka-GE" sz="1800" dirty="0" smtClean="0"/>
              <a:t>„საექიმო </a:t>
            </a:r>
            <a:r>
              <a:rPr lang="ka-GE" sz="1800" dirty="0"/>
              <a:t>საქმიანობის </a:t>
            </a:r>
            <a:r>
              <a:rPr lang="ka-GE" sz="1800" dirty="0" smtClean="0"/>
              <a:t>შესახებ“ კანონი</a:t>
            </a:r>
            <a:endParaRPr lang="ka-GE" sz="1800" dirty="0"/>
          </a:p>
          <a:p>
            <a:pPr marL="285750" indent="-285750">
              <a:spcBef>
                <a:spcPts val="400"/>
              </a:spcBef>
              <a:buClr>
                <a:srgbClr val="08A18D"/>
              </a:buClr>
              <a:buFont typeface="Courier New" pitchFamily="49" charset="0"/>
              <a:buChar char="o"/>
            </a:pPr>
            <a:r>
              <a:rPr lang="ka-GE" sz="1800" dirty="0" smtClean="0"/>
              <a:t>ინფორმაციის წარდგენის საკითხი დარეგულირდება </a:t>
            </a:r>
            <a:r>
              <a:rPr lang="ka-GE" sz="1800" dirty="0"/>
              <a:t>ელექტრონული ადმინისტრირების საერთო წესებით - მკაფიოდ ჩაიწერება, რა ჩაითვლება </a:t>
            </a:r>
            <a:r>
              <a:rPr lang="ka-GE" sz="1800" dirty="0" smtClean="0"/>
              <a:t>„ინფორმაციის მიღებად“. </a:t>
            </a:r>
            <a:r>
              <a:rPr lang="ka-GE" sz="1800" dirty="0"/>
              <a:t>პრეცედენტები არსებობს საგადასახადო და საპროცესო კანონმდებლობაში.</a:t>
            </a: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258635622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7315200" cy="58477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spc="150" dirty="0" smtClean="0">
                <a:ln w="11430"/>
                <a:solidFill>
                  <a:srgbClr val="08A18D"/>
                </a:solidFill>
              </a:rPr>
              <a:t>ზოგადი პრინციპები</a:t>
            </a:r>
            <a:endParaRPr lang="en-US" sz="3200" b="1" spc="150" dirty="0">
              <a:ln w="11430"/>
              <a:solidFill>
                <a:srgbClr val="08A18D"/>
              </a:solidFill>
            </a:endParaRPr>
          </a:p>
        </p:txBody>
      </p:sp>
      <p:sp>
        <p:nvSpPr>
          <p:cNvPr id="37" name="TextBox 10"/>
          <p:cNvSpPr txBox="1"/>
          <p:nvPr/>
        </p:nvSpPr>
        <p:spPr>
          <a:xfrm>
            <a:off x="279779" y="1015802"/>
            <a:ext cx="8441140" cy="2041585"/>
          </a:xfrm>
          <a:prstGeom prst="rect">
            <a:avLst/>
          </a:prstGeom>
          <a:noFill/>
        </p:spPr>
        <p:txBody>
          <a:bodyPr wrap="square" rtlCol="0">
            <a:spAutoFit/>
          </a:bodyPr>
          <a:lstStyle/>
          <a:p>
            <a:pPr>
              <a:spcBef>
                <a:spcPts val="400"/>
              </a:spcBef>
              <a:buClr>
                <a:srgbClr val="08A18D"/>
              </a:buClr>
            </a:pPr>
            <a:r>
              <a:rPr lang="ka-GE" sz="2400" dirty="0" smtClean="0"/>
              <a:t>„ელექტრონული </a:t>
            </a:r>
            <a:r>
              <a:rPr lang="ka-GE" sz="2400" dirty="0"/>
              <a:t>ჯანდაცვის“ ცალკეული მოდულებისა და დეს-ის (</a:t>
            </a:r>
            <a:r>
              <a:rPr lang="ka-GE" sz="2400" dirty="0" err="1"/>
              <a:t>Doc-flow</a:t>
            </a:r>
            <a:r>
              <a:rPr lang="ka-GE" sz="2400" dirty="0"/>
              <a:t>) ურთიერთქმედება და ერთმანეთის დუბლირების </a:t>
            </a:r>
            <a:r>
              <a:rPr lang="ka-GE" sz="2400" dirty="0" smtClean="0"/>
              <a:t>პრობლემა:</a:t>
            </a:r>
          </a:p>
          <a:p>
            <a:pPr marL="342900" indent="-342900">
              <a:spcBef>
                <a:spcPts val="400"/>
              </a:spcBef>
              <a:buClr>
                <a:srgbClr val="08A18D"/>
              </a:buClr>
              <a:buFont typeface="Courier New" pitchFamily="49" charset="0"/>
              <a:buChar char="o"/>
            </a:pPr>
            <a:r>
              <a:rPr lang="ka-GE" sz="2400" dirty="0" smtClean="0"/>
              <a:t>ტექნიკური გადაწყვეტა</a:t>
            </a:r>
          </a:p>
          <a:p>
            <a:pPr marL="342900" indent="-342900">
              <a:spcBef>
                <a:spcPts val="400"/>
              </a:spcBef>
              <a:buClr>
                <a:srgbClr val="08A18D"/>
              </a:buClr>
              <a:buFont typeface="Courier New" pitchFamily="49" charset="0"/>
              <a:buChar char="o"/>
            </a:pPr>
            <a:r>
              <a:rPr lang="ka-GE" sz="2400" dirty="0" smtClean="0"/>
              <a:t>სამართლებრივი </a:t>
            </a:r>
            <a:r>
              <a:rPr lang="ka-GE" sz="2400" dirty="0"/>
              <a:t>გადაწყვეტა</a:t>
            </a: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279779" y="3209170"/>
            <a:ext cx="8441140" cy="2893100"/>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a:spcBef>
                <a:spcPts val="400"/>
              </a:spcBef>
              <a:buClr>
                <a:srgbClr val="08A18D"/>
              </a:buClr>
            </a:pPr>
            <a:r>
              <a:rPr lang="ka-GE" dirty="0" smtClean="0"/>
              <a:t>სამართლებრივი </a:t>
            </a:r>
            <a:r>
              <a:rPr lang="ka-GE" dirty="0"/>
              <a:t>გადაწყვეტის შემთხვევაში ცვლილებები გახორციელდება შემდეგ სამართლებრივ </a:t>
            </a:r>
            <a:r>
              <a:rPr lang="ka-GE" dirty="0" smtClean="0"/>
              <a:t>აქტებში:</a:t>
            </a:r>
            <a:endParaRPr lang="ka-GE" dirty="0"/>
          </a:p>
          <a:p>
            <a:pPr marL="342900" indent="-342900">
              <a:spcBef>
                <a:spcPts val="400"/>
              </a:spcBef>
              <a:buClr>
                <a:srgbClr val="08A18D"/>
              </a:buClr>
              <a:buFont typeface="Arial" pitchFamily="34" charset="0"/>
              <a:buChar char="•"/>
            </a:pPr>
            <a:r>
              <a:rPr lang="ka-GE" sz="1600" dirty="0" smtClean="0"/>
              <a:t>საქართველოს </a:t>
            </a:r>
            <a:r>
              <a:rPr lang="ka-GE" sz="1600" dirty="0"/>
              <a:t>მთავრობის 2012 წლის 21 თებერვალის №64 დადგენილება ’’სახაზინო (საბიუჯეტო) დაწესებულებებში საქმისწარმოების ავტომატიზებული სისტემის მინიმალური სტანდარტის დამტკიცების შესახებ’’  </a:t>
            </a:r>
            <a:endParaRPr lang="ka-GE" sz="1600" dirty="0" smtClean="0"/>
          </a:p>
          <a:p>
            <a:pPr marL="342900" indent="-342900">
              <a:spcBef>
                <a:spcPts val="400"/>
              </a:spcBef>
              <a:buClr>
                <a:srgbClr val="08A18D"/>
              </a:buClr>
              <a:buFont typeface="Arial" pitchFamily="34" charset="0"/>
              <a:buChar char="•"/>
            </a:pPr>
            <a:r>
              <a:rPr lang="ka-GE" sz="1600" dirty="0" smtClean="0"/>
              <a:t>მინისტრის </a:t>
            </a:r>
            <a:r>
              <a:rPr lang="ka-GE" sz="1600" dirty="0"/>
              <a:t>2012 წლის 10 იანვრის №01-8/ო ბრძანება “საქართველოს შრომის, ჯანმრთელობისა და სოციალური დაცვის სამინისტროსა და მის სისტემაში შემავალ ორგანოებში დოკუმენტბრუნვის ელექტრონული სისტემის დანერგვისა და ელექტრონული ხელმოწერის გამოყენების შესახებ”</a:t>
            </a:r>
            <a:endParaRPr lang="en-US" sz="1600" b="1" dirty="0"/>
          </a:p>
        </p:txBody>
      </p:sp>
    </p:spTree>
    <p:extLst>
      <p:ext uri="{BB962C8B-B14F-4D97-AF65-F5344CB8AC3E}">
        <p14:creationId xmlns:p14="http://schemas.microsoft.com/office/powerpoint/2010/main" val="337643991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დაწესებულების რეგისტრაცია და აღრიცხვა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490235"/>
            <a:ext cx="8441140" cy="1497846"/>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- 1</a:t>
            </a:r>
          </a:p>
          <a:p>
            <a:pPr>
              <a:spcBef>
                <a:spcPts val="400"/>
              </a:spcBef>
              <a:buClr>
                <a:srgbClr val="08A18D"/>
              </a:buClr>
            </a:pPr>
            <a:r>
              <a:rPr lang="ka-GE" sz="2200" dirty="0" smtClean="0"/>
              <a:t>ფარმაცევტული </a:t>
            </a:r>
            <a:r>
              <a:rPr lang="ka-GE" sz="2200" dirty="0"/>
              <a:t>დაწესებულებების რეესტრისა და რეგისტრირებული ფარმაცევტული პროდუქტების ოფიციალური ვებ-გვერდი </a:t>
            </a:r>
            <a:endParaRPr lang="ka-GE"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3127283"/>
            <a:ext cx="8441140" cy="759182"/>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a:spcBef>
                <a:spcPts val="400"/>
              </a:spcBef>
              <a:buClr>
                <a:srgbClr val="08A18D"/>
              </a:buClr>
            </a:pPr>
            <a:r>
              <a:rPr lang="ka-GE" dirty="0"/>
              <a:t>არ საჭიროებს სამართლებრივი კუთხით რაიმე </a:t>
            </a:r>
            <a:r>
              <a:rPr lang="ka-GE" dirty="0" smtClean="0"/>
              <a:t>ცვლილებას</a:t>
            </a:r>
            <a:endParaRPr lang="en-US" sz="1600" b="1" dirty="0"/>
          </a:p>
        </p:txBody>
      </p:sp>
    </p:spTree>
    <p:extLst>
      <p:ext uri="{BB962C8B-B14F-4D97-AF65-F5344CB8AC3E}">
        <p14:creationId xmlns:p14="http://schemas.microsoft.com/office/powerpoint/2010/main" val="106043694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დაწესებულების რეგისტრაცია და აღრიცხვა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490235"/>
            <a:ext cx="8441140" cy="851515"/>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- 2</a:t>
            </a:r>
          </a:p>
          <a:p>
            <a:pPr>
              <a:spcBef>
                <a:spcPts val="400"/>
              </a:spcBef>
              <a:buClr>
                <a:srgbClr val="08A18D"/>
              </a:buClr>
            </a:pPr>
            <a:r>
              <a:rPr lang="ka-GE" sz="2200" dirty="0"/>
              <a:t>„სტაციონარის აფთიაქი“</a:t>
            </a:r>
            <a:r>
              <a:rPr lang="ka-GE" sz="2200" dirty="0" smtClean="0"/>
              <a:t> </a:t>
            </a:r>
            <a:endParaRPr lang="ka-GE"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2554077"/>
            <a:ext cx="8441140" cy="3754874"/>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marL="342900" indent="-342900">
              <a:spcBef>
                <a:spcPts val="400"/>
              </a:spcBef>
              <a:buClr>
                <a:srgbClr val="08A18D"/>
              </a:buClr>
              <a:buFont typeface="Arial" pitchFamily="34" charset="0"/>
              <a:buChar char="•"/>
            </a:pPr>
            <a:r>
              <a:rPr lang="ka-GE" sz="1600" dirty="0" smtClean="0"/>
              <a:t>’</a:t>
            </a:r>
            <a:r>
              <a:rPr lang="ka-GE" sz="1600" dirty="0"/>
              <a:t>’ფარმაკოლოგიურ საშუალებათა კლინიკური კვლევის, ფარმაცევტული წარმოების, ავტორიზებული აფთიაქის, სპეციალურ კონტროლს დაქვემდებარებულ სამკურნალო საშუალებათა იმპორტის ან ექსპორტის ნებართვების გაცემის წესისა და პირობების შესახებ დებულების დამტკიცების თაობაზე’’ საქართველოს მთავრობის 2005 წლის 14 ოქტომბრის </a:t>
            </a:r>
            <a:r>
              <a:rPr lang="en-US" sz="1600" dirty="0"/>
              <a:t>N176 </a:t>
            </a:r>
            <a:r>
              <a:rPr lang="ka-GE" sz="1600" dirty="0" smtClean="0"/>
              <a:t>დადგენილება   </a:t>
            </a:r>
          </a:p>
          <a:p>
            <a:pPr marL="342900" indent="-342900">
              <a:spcBef>
                <a:spcPts val="400"/>
              </a:spcBef>
              <a:buClr>
                <a:srgbClr val="08A18D"/>
              </a:buClr>
              <a:buFont typeface="Arial" pitchFamily="34" charset="0"/>
              <a:buChar char="•"/>
            </a:pPr>
            <a:r>
              <a:rPr lang="ka-GE" sz="1600" dirty="0" smtClean="0"/>
              <a:t>’</a:t>
            </a:r>
            <a:r>
              <a:rPr lang="ka-GE" sz="1600" dirty="0"/>
              <a:t>’ავტორიზებული აფთიაქის, ფარმაცევტული წარმოებისა და ფარმაკოლოგიურ საშუალებათა კლინიკური კვლევის სანებართვო მოწმობის ფორმების დამტკიცების შესახებ’’ საქართველოს შრომის, ჯანმრთელობისა და სოციალური დაცვის მინისტრის 2012 წლის 11 აპრილის №01-20/ნ </a:t>
            </a:r>
            <a:r>
              <a:rPr lang="ka-GE" sz="1600" dirty="0" smtClean="0"/>
              <a:t>ბრძანება</a:t>
            </a:r>
            <a:endParaRPr lang="ka-GE" sz="1600" dirty="0"/>
          </a:p>
          <a:p>
            <a:pPr marL="342900" indent="-342900">
              <a:spcBef>
                <a:spcPts val="400"/>
              </a:spcBef>
              <a:buClr>
                <a:srgbClr val="08A18D"/>
              </a:buClr>
              <a:buFont typeface="Arial" pitchFamily="34" charset="0"/>
              <a:buChar char="•"/>
            </a:pPr>
            <a:r>
              <a:rPr lang="ka-GE" sz="1600" dirty="0" smtClean="0"/>
              <a:t>ქრონიკული </a:t>
            </a:r>
            <a:r>
              <a:rPr lang="ka-GE" sz="1600" dirty="0"/>
              <a:t>ინკურაბელური დაავადებით შეპყრობილი პირების პალიატიური მზრუნველობით უზრუნველყოფის შესახებ ინსტრუქციის დამტკიცების თაობაზე საქართველოს შრომის, ჯანმრთელობისა და სოციალური დაცვის მინისტრის 2008 წლის 10 ივლისის  №</a:t>
            </a:r>
            <a:r>
              <a:rPr lang="ka-GE" sz="1600" dirty="0" smtClean="0"/>
              <a:t>157/ნ ბრძანება</a:t>
            </a:r>
            <a:endParaRPr lang="ka-GE" sz="1600" dirty="0"/>
          </a:p>
        </p:txBody>
      </p:sp>
    </p:spTree>
    <p:extLst>
      <p:ext uri="{BB962C8B-B14F-4D97-AF65-F5344CB8AC3E}">
        <p14:creationId xmlns:p14="http://schemas.microsoft.com/office/powerpoint/2010/main" val="209576207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დაწესებულების რეგისტრაცია და აღრიცხვა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279780" y="1367403"/>
            <a:ext cx="8727740" cy="1159292"/>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- 3</a:t>
            </a:r>
          </a:p>
          <a:p>
            <a:pPr>
              <a:spcBef>
                <a:spcPts val="400"/>
              </a:spcBef>
              <a:buClr>
                <a:srgbClr val="08A18D"/>
              </a:buClr>
            </a:pPr>
            <a:r>
              <a:rPr lang="ka-GE" sz="2200" dirty="0" smtClean="0"/>
              <a:t>ფარმაცევტული </a:t>
            </a:r>
            <a:r>
              <a:rPr lang="ka-GE" sz="2200" dirty="0"/>
              <a:t>დაწესებულებების კლასიფიკაციის სისტემატიზაცია </a:t>
            </a:r>
            <a:endParaRPr lang="ka-GE"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2554077"/>
            <a:ext cx="8441140" cy="2349361"/>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a:spcBef>
                <a:spcPts val="400"/>
              </a:spcBef>
              <a:buClr>
                <a:srgbClr val="08A18D"/>
              </a:buClr>
            </a:pPr>
            <a:r>
              <a:rPr lang="ka-GE" dirty="0"/>
              <a:t>კანონმა გაათანაბრა ეს საკითხი. ის თემები რაც შეიძლება დარჩა გათანაბრების გარეშე, შეიძლება დაზუსტდეს შეტყობინების </a:t>
            </a:r>
            <a:r>
              <a:rPr lang="ka-GE" dirty="0" smtClean="0"/>
              <a:t>წესში</a:t>
            </a:r>
          </a:p>
          <a:p>
            <a:pPr marL="342900" indent="-342900">
              <a:spcBef>
                <a:spcPts val="400"/>
              </a:spcBef>
              <a:buClr>
                <a:srgbClr val="08A18D"/>
              </a:buClr>
              <a:buFont typeface="Arial" pitchFamily="34" charset="0"/>
              <a:buChar char="•"/>
            </a:pPr>
            <a:r>
              <a:rPr lang="ka-GE" sz="1600" dirty="0" smtClean="0"/>
              <a:t>„ფარმაცევტული </a:t>
            </a:r>
            <a:r>
              <a:rPr lang="ka-GE" sz="1600" dirty="0"/>
              <a:t>პროდუქტის რეალიზატორის მიერ სამედიცინო საქმიანობის სახელმწიფო რეგულირების სააგენტოსთვის საბითუმო და საცალო რეალიზაციის დაწყებისა და დასრულების შესახებ შეტყობინების ფორმისა და წესის დამტკიცების თაობაზე’’ შრომის, ჯანმრთელობისა და სოციალური დაცვის მინისტრის 2009 წლის 20 ოქტომბრის </a:t>
            </a:r>
            <a:r>
              <a:rPr lang="en-US" sz="1600" dirty="0"/>
              <a:t>N338/</a:t>
            </a:r>
            <a:r>
              <a:rPr lang="ka-GE" sz="1600" dirty="0"/>
              <a:t>ნ ბრძანება</a:t>
            </a:r>
          </a:p>
        </p:txBody>
      </p:sp>
    </p:spTree>
    <p:extLst>
      <p:ext uri="{BB962C8B-B14F-4D97-AF65-F5344CB8AC3E}">
        <p14:creationId xmlns:p14="http://schemas.microsoft.com/office/powerpoint/2010/main" val="153641768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დაწესებულების რეგისტრაცია და აღრიცხვა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449289"/>
            <a:ext cx="8441140" cy="1159292"/>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- 4</a:t>
            </a:r>
          </a:p>
          <a:p>
            <a:pPr>
              <a:spcBef>
                <a:spcPts val="400"/>
              </a:spcBef>
              <a:buClr>
                <a:srgbClr val="08A18D"/>
              </a:buClr>
            </a:pPr>
            <a:r>
              <a:rPr lang="ka-GE" sz="2200" dirty="0" smtClean="0"/>
              <a:t>ფუნქციონირებადი </a:t>
            </a:r>
            <a:r>
              <a:rPr lang="ka-GE" sz="2200" dirty="0"/>
              <a:t>და არაფუნქციონირებადი ფარმაცევტული დაწესებულებების </a:t>
            </a:r>
            <a:r>
              <a:rPr lang="ka-GE" sz="2200" dirty="0" smtClean="0"/>
              <a:t>იდენტიფიცირება </a:t>
            </a:r>
            <a:endParaRPr lang="ka-GE"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372167836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279778" y="97635"/>
            <a:ext cx="8727741" cy="6791603"/>
          </a:xfrm>
          <a:prstGeom prst="rect">
            <a:avLst/>
          </a:prstGeom>
          <a:noFill/>
        </p:spPr>
        <p:txBody>
          <a:bodyPr wrap="square" rtlCol="0">
            <a:spAutoFit/>
          </a:bodyPr>
          <a:lstStyle/>
          <a:p>
            <a:pPr>
              <a:spcBef>
                <a:spcPts val="0"/>
              </a:spcBef>
              <a:buClr>
                <a:srgbClr val="08A18D"/>
              </a:buClr>
            </a:pPr>
            <a:r>
              <a:rPr lang="ka-GE" sz="1600" b="1" dirty="0" smtClean="0"/>
              <a:t>პრობლემის გადაჭრის ვარიანტები:</a:t>
            </a:r>
          </a:p>
          <a:p>
            <a:pPr>
              <a:spcBef>
                <a:spcPts val="0"/>
              </a:spcBef>
              <a:buClr>
                <a:srgbClr val="08A18D"/>
              </a:buClr>
            </a:pPr>
            <a:endParaRPr lang="ka-GE" sz="1600" b="1" dirty="0" smtClean="0"/>
          </a:p>
          <a:p>
            <a:pPr marL="457200" indent="-457200">
              <a:spcBef>
                <a:spcPts val="0"/>
              </a:spcBef>
              <a:buFont typeface="+mj-lt"/>
              <a:buAutoNum type="arabicPeriod"/>
            </a:pPr>
            <a:r>
              <a:rPr lang="ka-GE" sz="1600" dirty="0"/>
              <a:t>განსაზღვრული პერიოდის განმავლობაში ფარმაცევტული დაწესებულებების მიერ ავტორიზაციის გავლა სპეციალურ ვებ-გვერდზე</a:t>
            </a:r>
          </a:p>
          <a:p>
            <a:pPr>
              <a:spcBef>
                <a:spcPts val="0"/>
              </a:spcBef>
            </a:pPr>
            <a:r>
              <a:rPr lang="ka-GE" sz="1600" u="sng" dirty="0"/>
              <a:t>სუსტი მხარეებია:</a:t>
            </a:r>
            <a:endParaRPr lang="ka-GE" sz="1600" dirty="0"/>
          </a:p>
          <a:p>
            <a:pPr marL="342900" lvl="0" indent="-342900">
              <a:spcBef>
                <a:spcPts val="0"/>
              </a:spcBef>
              <a:buClr>
                <a:srgbClr val="08A18D"/>
              </a:buClr>
              <a:buFont typeface="Arial" pitchFamily="34" charset="0"/>
              <a:buChar char="•"/>
            </a:pPr>
            <a:r>
              <a:rPr lang="ka-GE" sz="1600" dirty="0"/>
              <a:t>არ იძლევა დაწესებულების რეალური ფუნქციონირების სრულ გარანტიას</a:t>
            </a:r>
          </a:p>
          <a:p>
            <a:pPr marL="342900" lvl="0" indent="-342900">
              <a:spcBef>
                <a:spcPts val="0"/>
              </a:spcBef>
              <a:buClr>
                <a:srgbClr val="08A18D"/>
              </a:buClr>
              <a:buFont typeface="Arial" pitchFamily="34" charset="0"/>
              <a:buChar char="•"/>
            </a:pPr>
            <a:r>
              <a:rPr lang="ka-GE" sz="1600" dirty="0"/>
              <a:t>პროცედურას ძირითადად ექნება იქნება ნებაყოფლობითი ხასიათი </a:t>
            </a:r>
          </a:p>
          <a:p>
            <a:pPr>
              <a:spcBef>
                <a:spcPts val="0"/>
              </a:spcBef>
            </a:pPr>
            <a:r>
              <a:rPr lang="ka-GE" sz="1600" u="sng" dirty="0"/>
              <a:t>დადებითი მხარებია:</a:t>
            </a:r>
            <a:endParaRPr lang="ka-GE" sz="1600" dirty="0"/>
          </a:p>
          <a:p>
            <a:pPr marL="285750" lvl="0" indent="-285750">
              <a:spcBef>
                <a:spcPts val="0"/>
              </a:spcBef>
              <a:buClr>
                <a:srgbClr val="08A18D"/>
              </a:buClr>
              <a:buFont typeface="Arial" pitchFamily="34" charset="0"/>
              <a:buChar char="•"/>
            </a:pPr>
            <a:r>
              <a:rPr lang="ka-GE" sz="1600" dirty="0"/>
              <a:t>არ მოითხოვს დიდ დანახარჯებს</a:t>
            </a:r>
          </a:p>
          <a:p>
            <a:pPr marL="285750" lvl="0" indent="-285750">
              <a:spcBef>
                <a:spcPts val="0"/>
              </a:spcBef>
              <a:buClr>
                <a:srgbClr val="08A18D"/>
              </a:buClr>
              <a:buFont typeface="Arial" pitchFamily="34" charset="0"/>
              <a:buChar char="•"/>
            </a:pPr>
            <a:r>
              <a:rPr lang="ka-GE" sz="1600" dirty="0"/>
              <a:t>განხორციელებადია შეზღუდულ ვადებში</a:t>
            </a:r>
          </a:p>
          <a:p>
            <a:pPr marL="342900" indent="-342900">
              <a:spcBef>
                <a:spcPts val="0"/>
              </a:spcBef>
              <a:buFont typeface="+mj-lt"/>
              <a:buAutoNum type="arabicPeriod"/>
            </a:pPr>
            <a:endParaRPr lang="ka-GE" sz="1600" dirty="0" smtClean="0"/>
          </a:p>
          <a:p>
            <a:pPr marL="342900" indent="-342900">
              <a:spcBef>
                <a:spcPts val="0"/>
              </a:spcBef>
              <a:buFont typeface="+mj-lt"/>
              <a:buAutoNum type="arabicPeriod" startAt="2"/>
            </a:pPr>
            <a:r>
              <a:rPr lang="ka-GE" sz="1600" dirty="0" smtClean="0"/>
              <a:t>ფარმაცევტული </a:t>
            </a:r>
            <a:r>
              <a:rPr lang="ka-GE" sz="1600" dirty="0"/>
              <a:t>დაწესებულებების ინსპექტირება ადგილზე</a:t>
            </a:r>
          </a:p>
          <a:p>
            <a:pPr>
              <a:spcBef>
                <a:spcPts val="0"/>
              </a:spcBef>
            </a:pPr>
            <a:r>
              <a:rPr lang="ka-GE" sz="1600" u="sng" dirty="0"/>
              <a:t>სუსტი მხარეებია:</a:t>
            </a:r>
            <a:endParaRPr lang="ka-GE" sz="1600" dirty="0"/>
          </a:p>
          <a:p>
            <a:pPr marL="285750" lvl="0" indent="-285750">
              <a:spcBef>
                <a:spcPts val="0"/>
              </a:spcBef>
              <a:buClr>
                <a:srgbClr val="08A18D"/>
              </a:buClr>
              <a:buFont typeface="Arial" pitchFamily="34" charset="0"/>
              <a:buChar char="•"/>
            </a:pPr>
            <a:r>
              <a:rPr lang="ka-GE" sz="1600" dirty="0"/>
              <a:t>მოთხოვს მნიშვნელოვან დანახარჯებს</a:t>
            </a:r>
          </a:p>
          <a:p>
            <a:pPr marL="285750" lvl="0" indent="-285750">
              <a:spcBef>
                <a:spcPts val="0"/>
              </a:spcBef>
              <a:buClr>
                <a:srgbClr val="08A18D"/>
              </a:buClr>
              <a:buFont typeface="Arial" pitchFamily="34" charset="0"/>
              <a:buChar char="•"/>
            </a:pPr>
            <a:r>
              <a:rPr lang="ka-GE" sz="1600" dirty="0"/>
              <a:t>დროში გავრცობილი პროცესია</a:t>
            </a:r>
          </a:p>
          <a:p>
            <a:pPr>
              <a:spcBef>
                <a:spcPts val="0"/>
              </a:spcBef>
            </a:pPr>
            <a:r>
              <a:rPr lang="ka-GE" sz="1600" u="sng" dirty="0"/>
              <a:t>დადებითი მხარებია:</a:t>
            </a:r>
            <a:endParaRPr lang="ka-GE" sz="1600" dirty="0"/>
          </a:p>
          <a:p>
            <a:pPr marL="285750" lvl="0" indent="-285750">
              <a:spcBef>
                <a:spcPts val="0"/>
              </a:spcBef>
              <a:buClr>
                <a:srgbClr val="08A18D"/>
              </a:buClr>
              <a:buFont typeface="Arial" pitchFamily="34" charset="0"/>
              <a:buChar char="•"/>
            </a:pPr>
            <a:r>
              <a:rPr lang="ka-GE" sz="1600" dirty="0"/>
              <a:t>უზრუნველყოფს მაქსიმალურ სიზუსტის შესაძლებლობას</a:t>
            </a:r>
          </a:p>
          <a:p>
            <a:pPr>
              <a:spcBef>
                <a:spcPts val="0"/>
              </a:spcBef>
            </a:pPr>
            <a:endParaRPr lang="ka-GE" sz="1600" dirty="0" smtClean="0"/>
          </a:p>
          <a:p>
            <a:pPr marL="342900" indent="-342900">
              <a:spcBef>
                <a:spcPts val="0"/>
              </a:spcBef>
              <a:buFont typeface="+mj-lt"/>
              <a:buAutoNum type="arabicPeriod" startAt="3"/>
            </a:pPr>
            <a:r>
              <a:rPr lang="ka-GE" sz="1600" dirty="0" smtClean="0"/>
              <a:t>მონაცემების </a:t>
            </a:r>
            <a:r>
              <a:rPr lang="ka-GE" sz="1600" dirty="0"/>
              <a:t>საგადასახდო ორგანოებთან შედარება</a:t>
            </a:r>
          </a:p>
          <a:p>
            <a:pPr>
              <a:spcBef>
                <a:spcPts val="0"/>
              </a:spcBef>
            </a:pPr>
            <a:r>
              <a:rPr lang="ka-GE" sz="1600" u="sng" dirty="0"/>
              <a:t>სუსტი მხარეებია:</a:t>
            </a:r>
            <a:endParaRPr lang="ka-GE" sz="1600" dirty="0"/>
          </a:p>
          <a:p>
            <a:pPr marL="285750" lvl="0" indent="-285750">
              <a:spcBef>
                <a:spcPts val="0"/>
              </a:spcBef>
              <a:buClr>
                <a:srgbClr val="08A18D"/>
              </a:buClr>
              <a:buFont typeface="Arial" pitchFamily="34" charset="0"/>
              <a:buChar char="•"/>
            </a:pPr>
            <a:r>
              <a:rPr lang="ka-GE" sz="1600" dirty="0"/>
              <a:t>დამატებითი რეგულაციები კონფიდენციალურ ინფორმაციასთან დაშვების კუთხით</a:t>
            </a:r>
          </a:p>
          <a:p>
            <a:pPr marL="285750" lvl="0" indent="-285750">
              <a:spcBef>
                <a:spcPts val="0"/>
              </a:spcBef>
              <a:buClr>
                <a:srgbClr val="08A18D"/>
              </a:buClr>
              <a:buFont typeface="Arial" pitchFamily="34" charset="0"/>
              <a:buChar char="•"/>
            </a:pPr>
            <a:r>
              <a:rPr lang="ka-GE" sz="1600" dirty="0"/>
              <a:t>ნულოვანი ბალანსი ცალსახად არ ადასტურებს იმას, რომ ფარმაცევტული დაწესებულება არ ფუნქციონირებს</a:t>
            </a:r>
          </a:p>
          <a:p>
            <a:pPr>
              <a:spcBef>
                <a:spcPts val="0"/>
              </a:spcBef>
            </a:pPr>
            <a:r>
              <a:rPr lang="ka-GE" sz="1600" u="sng" dirty="0"/>
              <a:t>დადებითი მხარეებია:</a:t>
            </a:r>
            <a:endParaRPr lang="ka-GE" sz="1600" dirty="0"/>
          </a:p>
          <a:p>
            <a:pPr marL="285750" lvl="0" indent="-285750">
              <a:spcBef>
                <a:spcPts val="0"/>
              </a:spcBef>
              <a:buClr>
                <a:srgbClr val="08A18D"/>
              </a:buClr>
              <a:buFont typeface="Arial" pitchFamily="34" charset="0"/>
              <a:buChar char="•"/>
            </a:pPr>
            <a:r>
              <a:rPr lang="ka-GE" sz="1600" dirty="0"/>
              <a:t>არ მოითხოვს დიდ დანახარჯებს</a:t>
            </a:r>
          </a:p>
          <a:p>
            <a:pPr marL="285750" lvl="0" indent="-285750">
              <a:spcBef>
                <a:spcPts val="0"/>
              </a:spcBef>
              <a:buClr>
                <a:srgbClr val="08A18D"/>
              </a:buClr>
              <a:buFont typeface="Arial" pitchFamily="34" charset="0"/>
              <a:buChar char="•"/>
            </a:pPr>
            <a:r>
              <a:rPr lang="ka-GE" sz="1600" dirty="0"/>
              <a:t>განხორციელებადია შეზღუდულ ვადებში</a:t>
            </a:r>
          </a:p>
          <a:p>
            <a:pPr marL="285750" lvl="0" indent="-285750">
              <a:spcBef>
                <a:spcPts val="0"/>
              </a:spcBef>
              <a:buClr>
                <a:srgbClr val="08A18D"/>
              </a:buClr>
              <a:buFont typeface="Arial" pitchFamily="34" charset="0"/>
              <a:buChar char="•"/>
            </a:pPr>
            <a:r>
              <a:rPr lang="ka-GE" sz="1600" dirty="0"/>
              <a:t>უზრუნველყოფს მაქსიმალურთან მიახლოებულ სიზუსტეს</a:t>
            </a:r>
          </a:p>
        </p:txBody>
      </p:sp>
    </p:spTree>
    <p:extLst>
      <p:ext uri="{BB962C8B-B14F-4D97-AF65-F5344CB8AC3E}">
        <p14:creationId xmlns:p14="http://schemas.microsoft.com/office/powerpoint/2010/main" val="35716782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ka-GE" sz="3200" b="1" dirty="0">
                <a:solidFill>
                  <a:srgbClr val="08A18D"/>
                </a:solidFill>
                <a:latin typeface="Sylfaen"/>
                <a:ea typeface="Calibri"/>
                <a:cs typeface="Sylfaen"/>
              </a:rPr>
              <a:t>ფარმაცევტული</a:t>
            </a:r>
            <a:r>
              <a:rPr lang="ka-GE" sz="3200" b="1" dirty="0">
                <a:solidFill>
                  <a:srgbClr val="08A18D"/>
                </a:solidFill>
                <a:latin typeface="Sylfaen"/>
                <a:ea typeface="Calibri"/>
                <a:cs typeface="Times New Roman"/>
              </a:rPr>
              <a:t> </a:t>
            </a:r>
            <a:r>
              <a:rPr lang="ka-GE" sz="3200" b="1" dirty="0" smtClean="0">
                <a:solidFill>
                  <a:srgbClr val="08A18D"/>
                </a:solidFill>
                <a:latin typeface="Sylfaen"/>
                <a:ea typeface="Calibri"/>
                <a:cs typeface="Times New Roman"/>
              </a:rPr>
              <a:t>მოდული</a:t>
            </a:r>
          </a:p>
          <a:p>
            <a:r>
              <a:rPr lang="ka-GE" sz="2200" b="1" dirty="0">
                <a:solidFill>
                  <a:srgbClr val="08A18D"/>
                </a:solidFill>
                <a:latin typeface="Sylfaen"/>
                <a:ea typeface="Calibri"/>
                <a:cs typeface="Times New Roman"/>
              </a:rPr>
              <a:t>ფარმაცევტული დაწესებულების რეგისტრაცია და აღრიცხვა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449289"/>
            <a:ext cx="8441140" cy="1159292"/>
          </a:xfrm>
          <a:prstGeom prst="rect">
            <a:avLst/>
          </a:prstGeom>
          <a:noFill/>
        </p:spPr>
        <p:txBody>
          <a:bodyPr wrap="square" rtlCol="0">
            <a:spAutoFit/>
          </a:bodyPr>
          <a:lstStyle/>
          <a:p>
            <a:pPr>
              <a:spcBef>
                <a:spcPts val="400"/>
              </a:spcBef>
              <a:buClr>
                <a:srgbClr val="08A18D"/>
              </a:buClr>
            </a:pPr>
            <a:r>
              <a:rPr lang="ka-GE" sz="2200" b="1" dirty="0" smtClean="0"/>
              <a:t>რეკომენდაცია - 4</a:t>
            </a:r>
          </a:p>
          <a:p>
            <a:pPr>
              <a:spcBef>
                <a:spcPts val="400"/>
              </a:spcBef>
              <a:buClr>
                <a:srgbClr val="08A18D"/>
              </a:buClr>
            </a:pPr>
            <a:r>
              <a:rPr lang="ka-GE" sz="2200" dirty="0" smtClean="0"/>
              <a:t>ფუნქციონირებადი </a:t>
            </a:r>
            <a:r>
              <a:rPr lang="ka-GE" sz="2200" dirty="0"/>
              <a:t>და არაფუნქციონირებადი ფარმაცევტული დაწესებულებების </a:t>
            </a:r>
            <a:r>
              <a:rPr lang="ka-GE" sz="2200" dirty="0" smtClean="0"/>
              <a:t>იდენტიფიცირება </a:t>
            </a:r>
            <a:endParaRPr lang="ka-GE"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403741" y="2867981"/>
            <a:ext cx="8441140" cy="2472472"/>
          </a:xfrm>
          <a:prstGeom prst="rect">
            <a:avLst/>
          </a:prstGeom>
          <a:noFill/>
        </p:spPr>
        <p:txBody>
          <a:bodyPr wrap="square" rtlCol="0">
            <a:spAutoFit/>
          </a:bodyPr>
          <a:lstStyle/>
          <a:p>
            <a:pPr>
              <a:spcBef>
                <a:spcPts val="400"/>
              </a:spcBef>
              <a:buClr>
                <a:srgbClr val="08A18D"/>
              </a:buClr>
            </a:pPr>
            <a:r>
              <a:rPr lang="ka-GE" b="1" dirty="0" smtClean="0"/>
              <a:t>იურიდიული მხარე:</a:t>
            </a:r>
          </a:p>
          <a:p>
            <a:pPr marL="342900" indent="-342900">
              <a:spcBef>
                <a:spcPts val="400"/>
              </a:spcBef>
              <a:buClr>
                <a:srgbClr val="08A18D"/>
              </a:buClr>
              <a:buFont typeface="Arial" pitchFamily="34" charset="0"/>
              <a:buChar char="•"/>
            </a:pPr>
            <a:r>
              <a:rPr lang="ka-GE" sz="1600" dirty="0" smtClean="0"/>
              <a:t>„სამედიცინო </a:t>
            </a:r>
            <a:r>
              <a:rPr lang="ka-GE" sz="1600" dirty="0"/>
              <a:t>საქმიანობის ლიცენზიისა და სტაციონარული დაწესებულების ნებართვის გაცემის წესისა და პირობების შესახებ დებულებების დამტკიცების </a:t>
            </a:r>
            <a:r>
              <a:rPr lang="ka-GE" sz="1600" dirty="0" smtClean="0"/>
              <a:t>თაობაზე“ საქართველოს </a:t>
            </a:r>
            <a:r>
              <a:rPr lang="ka-GE" sz="1600" dirty="0"/>
              <a:t>მთავრობის 2010 წლის 17 დეკემბრის №385     დადგენილება</a:t>
            </a:r>
          </a:p>
          <a:p>
            <a:pPr marL="342900" indent="-342900">
              <a:spcBef>
                <a:spcPts val="400"/>
              </a:spcBef>
              <a:buClr>
                <a:srgbClr val="08A18D"/>
              </a:buClr>
              <a:buFont typeface="Arial" pitchFamily="34" charset="0"/>
              <a:buChar char="•"/>
            </a:pPr>
            <a:r>
              <a:rPr lang="ka-GE" sz="1600" dirty="0" smtClean="0"/>
              <a:t>მონაცემების </a:t>
            </a:r>
            <a:r>
              <a:rPr lang="ka-GE" sz="1600" dirty="0"/>
              <a:t>საგადასახდო ორგანოებთან შედარების საკითხი შესაძლებელია დარეგულირდეს საგადასახადოსთან კონსულტაციის შედეგად, მათი ბაზების წვდომის გზით, რის შედეგადაც, სამართლებრივად შესაძლებელია, დარეგულირდეს რა ინფორმაციის მოწოდება გვსურს, რის მიხედვით და რა ფორმატში.</a:t>
            </a:r>
          </a:p>
        </p:txBody>
      </p:sp>
    </p:spTree>
    <p:extLst>
      <p:ext uri="{BB962C8B-B14F-4D97-AF65-F5344CB8AC3E}">
        <p14:creationId xmlns:p14="http://schemas.microsoft.com/office/powerpoint/2010/main" val="170983831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fontScheme name="PresentationLoad">
      <a:majorFont>
        <a:latin typeface="Arial"/>
        <a:ea typeface=""/>
        <a:cs typeface=""/>
      </a:majorFont>
      <a:minorFont>
        <a:latin typeface="Arial"/>
        <a:ea typeface=""/>
        <a:cs typeface=""/>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ოფისის თემა">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ოფისის თემა">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4235</TotalTime>
  <Words>2648</Words>
  <Application>Microsoft Office PowerPoint</Application>
  <PresentationFormat>ეკრანი (4:3)</PresentationFormat>
  <Paragraphs>243</Paragraphs>
  <Slides>26</Slides>
  <Notes>25</Notes>
  <HiddenSlides>0</HiddenSlides>
  <MMClips>0</MMClips>
  <ScaleCrop>false</ScaleCrop>
  <HeadingPairs>
    <vt:vector size="4" baseType="variant">
      <vt:variant>
        <vt:lpstr>თემა</vt:lpstr>
      </vt:variant>
      <vt:variant>
        <vt:i4>1</vt:i4>
      </vt:variant>
      <vt:variant>
        <vt:lpstr>სლაიდების სათაურები</vt:lpstr>
      </vt:variant>
      <vt:variant>
        <vt:i4>26</vt:i4>
      </vt:variant>
    </vt:vector>
  </HeadingPairs>
  <TitlesOfParts>
    <vt:vector size="27" baseType="lpstr">
      <vt:lpstr>PresentationLoad</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moris</dc:creator>
  <dc:description>PresentationLoad.com</dc:description>
  <cp:lastModifiedBy>Moris Tsamalashvili</cp:lastModifiedBy>
  <cp:revision>365</cp:revision>
  <dcterms:created xsi:type="dcterms:W3CDTF">2007-11-27T23:54:21Z</dcterms:created>
  <dcterms:modified xsi:type="dcterms:W3CDTF">2012-09-23T08:37:47Z</dcterms:modified>
</cp:coreProperties>
</file>