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8"/>
  </p:notesMasterIdLst>
  <p:handoutMasterIdLst>
    <p:handoutMasterId r:id="rId29"/>
  </p:handoutMasterIdLst>
  <p:sldIdLst>
    <p:sldId id="320" r:id="rId2"/>
    <p:sldId id="343" r:id="rId3"/>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18D"/>
    <a:srgbClr val="3366FF"/>
    <a:srgbClr val="0000FF"/>
    <a:srgbClr val="FFCCCC"/>
    <a:srgbClr val="99CCFF"/>
    <a:srgbClr val="969696"/>
    <a:srgbClr val="9E2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საშუალო სტილი 2 - აქცენტი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909" autoAdjust="0"/>
  </p:normalViewPr>
  <p:slideViewPr>
    <p:cSldViewPr snapToGrid="0" snapToObjects="1">
      <p:cViewPr>
        <p:scale>
          <a:sx n="70" d="100"/>
          <a:sy n="70" d="100"/>
        </p:scale>
        <p:origin x="-1572"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noProof="1">
                <a:latin typeface="Times New Roman" pitchFamily="18" charset="0"/>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noProof="1">
                <a:latin typeface="Times New Roman" pitchFamily="18" charset="0"/>
              </a:defRPr>
            </a:lvl1pPr>
          </a:lstStyle>
          <a:p>
            <a:pPr>
              <a:defRPr/>
            </a:pPr>
            <a:endParaRPr lang="de-DE"/>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noProof="1">
                <a:latin typeface="Times New Roman" pitchFamily="18" charset="0"/>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noProof="1">
                <a:latin typeface="Times New Roman" pitchFamily="18" charset="0"/>
              </a:defRPr>
            </a:lvl1pPr>
          </a:lstStyle>
          <a:p>
            <a:pPr>
              <a:defRPr/>
            </a:pPr>
            <a:fld id="{A8B3990E-757B-4B7E-9E44-9097E3047C94}" type="slidenum">
              <a:rPr/>
              <a:pPr>
                <a:defRPr/>
              </a:pPr>
              <a:t>‹#›</a:t>
            </a:fld>
            <a:endParaRPr lang="en-US"/>
          </a:p>
        </p:txBody>
      </p:sp>
    </p:spTree>
    <p:extLst>
      <p:ext uri="{BB962C8B-B14F-4D97-AF65-F5344CB8AC3E}">
        <p14:creationId xmlns:p14="http://schemas.microsoft.com/office/powerpoint/2010/main" val="4140290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E2F46CBE-DFCB-473F-92B4-82D3585311B3}" type="slidenum">
              <a:rPr lang="de-DE"/>
              <a:pPr>
                <a:defRPr/>
              </a:pPr>
              <a:t>‹#›</a:t>
            </a:fld>
            <a:endParaRPr lang="de-DE"/>
          </a:p>
        </p:txBody>
      </p:sp>
    </p:spTree>
    <p:extLst>
      <p:ext uri="{BB962C8B-B14F-4D97-AF65-F5344CB8AC3E}">
        <p14:creationId xmlns:p14="http://schemas.microsoft.com/office/powerpoint/2010/main" val="2933121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11</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12</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13</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14</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15</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16</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17</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18</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19</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20</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3</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21</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22</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23</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24</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25</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26</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4</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5</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6</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7</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8</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9</a:t>
            </a:fld>
            <a:endParaRPr lang="de-DE"/>
          </a:p>
        </p:txBody>
      </p:sp>
    </p:spTree>
    <p:extLst>
      <p:ext uri="{BB962C8B-B14F-4D97-AF65-F5344CB8AC3E}">
        <p14:creationId xmlns:p14="http://schemas.microsoft.com/office/powerpoint/2010/main" val="325349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lstStyle/>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pPr>
              <a:defRPr/>
            </a:pPr>
            <a:fld id="{E2F46CBE-DFCB-473F-92B4-82D3585311B3}" type="slidenum">
              <a:rPr lang="de-DE" smtClean="0"/>
              <a:pPr>
                <a:defRPr/>
              </a:pPr>
              <a:t>10</a:t>
            </a:fld>
            <a:endParaRPr lang="de-DE"/>
          </a:p>
        </p:txBody>
      </p:sp>
    </p:spTree>
    <p:extLst>
      <p:ext uri="{BB962C8B-B14F-4D97-AF65-F5344CB8AC3E}">
        <p14:creationId xmlns:p14="http://schemas.microsoft.com/office/powerpoint/2010/main" val="3253493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სათაურის სლაიდი">
    <p:spTree>
      <p:nvGrpSpPr>
        <p:cNvPr id="1" name=""/>
        <p:cNvGrpSpPr/>
        <p:nvPr/>
      </p:nvGrpSpPr>
      <p:grpSpPr>
        <a:xfrm>
          <a:off x="0" y="0"/>
          <a:ext cx="0" cy="0"/>
          <a:chOff x="0" y="0"/>
          <a:chExt cx="0" cy="0"/>
        </a:xfrm>
      </p:grpSpPr>
      <p:sp>
        <p:nvSpPr>
          <p:cNvPr id="12292" name="Rectangle 7"/>
          <p:cNvSpPr>
            <a:spLocks noGrp="1" noChangeArrowheads="1"/>
          </p:cNvSpPr>
          <p:nvPr>
            <p:ph type="ctrTitle"/>
          </p:nvPr>
        </p:nvSpPr>
        <p:spPr>
          <a:xfrm>
            <a:off x="1282700" y="5010150"/>
            <a:ext cx="6605588" cy="906463"/>
          </a:xfrm>
        </p:spPr>
        <p:txBody>
          <a:bodyPr anchor="t"/>
          <a:lstStyle>
            <a:lvl1pPr>
              <a:defRPr sz="3200">
                <a:solidFill>
                  <a:schemeClr val="bg1"/>
                </a:solidFill>
              </a:defRPr>
            </a:lvl1pPr>
          </a:lstStyle>
          <a:p>
            <a:r>
              <a:rPr lang="de-DE"/>
              <a:t>Titelmasterformat durch Klicken bearbeiten</a:t>
            </a:r>
          </a:p>
        </p:txBody>
      </p:sp>
      <p:sp>
        <p:nvSpPr>
          <p:cNvPr id="12293" name="Rectangle 12"/>
          <p:cNvSpPr>
            <a:spLocks noGrp="1" noChangeArrowheads="1"/>
          </p:cNvSpPr>
          <p:nvPr>
            <p:ph type="subTitle" idx="1"/>
          </p:nvPr>
        </p:nvSpPr>
        <p:spPr>
          <a:xfrm>
            <a:off x="1284288" y="6051550"/>
            <a:ext cx="6627812" cy="687388"/>
          </a:xfrm>
        </p:spPr>
        <p:txBody>
          <a:bodyPr/>
          <a:lstStyle>
            <a:lvl1pPr marL="0" indent="0">
              <a:buFont typeface="Wingdings" pitchFamily="2" charset="2"/>
              <a:buNone/>
              <a:defRPr sz="2200" b="0">
                <a:solidFill>
                  <a:schemeClr val="bg1"/>
                </a:solidFill>
              </a:defRPr>
            </a:lvl1pPr>
          </a:lstStyle>
          <a:p>
            <a:r>
              <a:rPr lang="de-DE"/>
              <a:t>Formatvorlage des Untertitelmasters durch Klicken bearbeiten</a:t>
            </a:r>
          </a:p>
        </p:txBody>
      </p:sp>
      <p:sp>
        <p:nvSpPr>
          <p:cNvPr id="5" name="ქვედა კოლონტიტულის ჩანაცვლების ველი 4"/>
          <p:cNvSpPr>
            <a:spLocks noGrp="1"/>
          </p:cNvSpPr>
          <p:nvPr>
            <p:ph type="ftr" sz="quarter" idx="10"/>
          </p:nvPr>
        </p:nvSpPr>
        <p:spPr/>
        <p:txBody>
          <a:bodyPr/>
          <a:lstStyle>
            <a:lvl1pPr>
              <a:defRPr/>
            </a:lvl1pPr>
          </a:lstStyle>
          <a:p>
            <a:pPr>
              <a:defRPr/>
            </a:pPr>
            <a:r>
              <a:rPr lang="ka-GE"/>
              <a:t>გვერდი</a:t>
            </a:r>
            <a:r>
              <a:rPr lang="de-DE"/>
              <a:t> </a:t>
            </a:r>
            <a:r>
              <a:rPr lang="de-DE">
                <a:sym typeface="Wingdings" pitchFamily="2" charset="2"/>
              </a:rPr>
              <a:t></a:t>
            </a:r>
            <a:r>
              <a:rPr lang="de-DE"/>
              <a:t> </a:t>
            </a:r>
            <a:fld id="{D5CB25EA-03AF-4F12-9F7C-D1ED2745EBBA}" type="slidenum">
              <a:rPr lang="de-DE"/>
              <a:pPr>
                <a:defRPr/>
              </a:pPr>
              <a:t>‹#›</a:t>
            </a:fld>
            <a:endParaRPr lang="de-DE"/>
          </a:p>
        </p:txBody>
      </p:sp>
      <p:pic>
        <p:nvPicPr>
          <p:cNvPr id="3" name="სურათი 2"/>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5722014" y="224689"/>
            <a:ext cx="2903372" cy="1149418"/>
          </a:xfrm>
          <a:prstGeom prst="rect">
            <a:avLst/>
          </a:prstGeom>
        </p:spPr>
      </p:pic>
    </p:spTree>
    <p:extLst>
      <p:ext uri="{BB962C8B-B14F-4D97-AF65-F5344CB8AC3E}">
        <p14:creationId xmlns:p14="http://schemas.microsoft.com/office/powerpoint/2010/main" val="1485871975"/>
      </p:ext>
    </p:extLst>
  </p:cSld>
  <p:clrMapOvr>
    <a:masterClrMapping/>
  </p:clrMapOvr>
  <p:transition spd="med">
    <p:fade/>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სათაური და ვერტიკალური ტექსტ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ვერტიკალური ტექსტის ჩანაცვლების ველი 2"/>
          <p:cNvSpPr>
            <a:spLocks noGrp="1"/>
          </p:cNvSpPr>
          <p:nvPr>
            <p:ph type="body" orient="vert" idx="1"/>
          </p:nvPr>
        </p:nvSpPr>
        <p:spPr/>
        <p:txBody>
          <a:bodyPr vert="eaVe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918219F0-FF61-40AB-8A46-167B25701FDA}" type="slidenum">
              <a:rPr lang="de-DE"/>
              <a:pPr>
                <a:defRPr/>
              </a:pPr>
              <a:t>‹#›</a:t>
            </a:fld>
            <a:endParaRPr lang="de-DE"/>
          </a:p>
        </p:txBody>
      </p:sp>
    </p:spTree>
    <p:extLst>
      <p:ext uri="{BB962C8B-B14F-4D97-AF65-F5344CB8AC3E}">
        <p14:creationId xmlns:p14="http://schemas.microsoft.com/office/powerpoint/2010/main" val="205187460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ვერტიკალური სათაური და ტექსტი">
    <p:spTree>
      <p:nvGrpSpPr>
        <p:cNvPr id="1" name=""/>
        <p:cNvGrpSpPr/>
        <p:nvPr/>
      </p:nvGrpSpPr>
      <p:grpSpPr>
        <a:xfrm>
          <a:off x="0" y="0"/>
          <a:ext cx="0" cy="0"/>
          <a:chOff x="0" y="0"/>
          <a:chExt cx="0" cy="0"/>
        </a:xfrm>
      </p:grpSpPr>
      <p:sp>
        <p:nvSpPr>
          <p:cNvPr id="2" name="ვერტიკალური სათაური 1"/>
          <p:cNvSpPr>
            <a:spLocks noGrp="1"/>
          </p:cNvSpPr>
          <p:nvPr>
            <p:ph type="title" orient="vert"/>
          </p:nvPr>
        </p:nvSpPr>
        <p:spPr>
          <a:xfrm>
            <a:off x="6708775" y="317500"/>
            <a:ext cx="2130425" cy="5688013"/>
          </a:xfrm>
        </p:spPr>
        <p:txBody>
          <a:bodyPr vert="eaVert"/>
          <a:lstStyle/>
          <a:p>
            <a:r>
              <a:rPr lang="ka-GE" smtClean="0"/>
              <a:t>დააწკაპ. მთ. სათაურის სტილის შეცვლისათვის</a:t>
            </a:r>
            <a:endParaRPr lang="ka-GE"/>
          </a:p>
        </p:txBody>
      </p:sp>
      <p:sp>
        <p:nvSpPr>
          <p:cNvPr id="3" name="ვერტიკალური ტექსტის ჩანაცვლების ველი 2"/>
          <p:cNvSpPr>
            <a:spLocks noGrp="1"/>
          </p:cNvSpPr>
          <p:nvPr>
            <p:ph type="body" orient="vert" idx="1"/>
          </p:nvPr>
        </p:nvSpPr>
        <p:spPr>
          <a:xfrm>
            <a:off x="314325" y="317500"/>
            <a:ext cx="6242050" cy="5688013"/>
          </a:xfrm>
        </p:spPr>
        <p:txBody>
          <a:bodyPr vert="eaVe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2D7E7E6A-669C-4CC0-B740-42E068960A33}" type="slidenum">
              <a:rPr lang="de-DE"/>
              <a:pPr>
                <a:defRPr/>
              </a:pPr>
              <a:t>‹#›</a:t>
            </a:fld>
            <a:endParaRPr lang="de-DE"/>
          </a:p>
        </p:txBody>
      </p:sp>
    </p:spTree>
    <p:extLst>
      <p:ext uri="{BB962C8B-B14F-4D97-AF65-F5344CB8AC3E}">
        <p14:creationId xmlns:p14="http://schemas.microsoft.com/office/powerpoint/2010/main" val="23887850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4325" y="317500"/>
            <a:ext cx="7504113" cy="600075"/>
          </a:xfrm>
        </p:spPr>
        <p:txBody>
          <a:bodyPr/>
          <a:lstStyle/>
          <a:p>
            <a:r>
              <a:rPr lang="en-US" smtClean="0"/>
              <a:t>Click to edit Master title style</a:t>
            </a:r>
            <a:endParaRPr lang="ka-GE"/>
          </a:p>
        </p:txBody>
      </p:sp>
      <p:sp>
        <p:nvSpPr>
          <p:cNvPr id="3" name="Table Placeholder 2"/>
          <p:cNvSpPr>
            <a:spLocks noGrp="1"/>
          </p:cNvSpPr>
          <p:nvPr>
            <p:ph type="tbl" idx="1"/>
          </p:nvPr>
        </p:nvSpPr>
        <p:spPr>
          <a:xfrm>
            <a:off x="314325" y="1614488"/>
            <a:ext cx="8524875" cy="4391025"/>
          </a:xfrm>
        </p:spPr>
        <p:txBody>
          <a:bodyPr/>
          <a:lstStyle/>
          <a:p>
            <a:pPr lvl="0"/>
            <a:endParaRPr lang="ka-GE" noProof="0"/>
          </a:p>
        </p:txBody>
      </p:sp>
      <p:sp>
        <p:nvSpPr>
          <p:cNvPr id="4"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C2EA5875-A7BC-4458-BC96-BB4E7AB19B59}" type="slidenum">
              <a:rPr lang="de-DE"/>
              <a:pPr>
                <a:defRPr/>
              </a:pPr>
              <a:t>‹#›</a:t>
            </a:fld>
            <a:endParaRPr lang="de-DE"/>
          </a:p>
        </p:txBody>
      </p:sp>
    </p:spTree>
    <p:extLst>
      <p:ext uri="{BB962C8B-B14F-4D97-AF65-F5344CB8AC3E}">
        <p14:creationId xmlns:p14="http://schemas.microsoft.com/office/powerpoint/2010/main" val="57841963"/>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სათაური და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შიგთავსის ჩანაცვლების ველი 2"/>
          <p:cNvSpPr>
            <a:spLocks noGrp="1"/>
          </p:cNvSpPr>
          <p:nvPr>
            <p:ph idx="1"/>
          </p:nvPr>
        </p:nvSpPr>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C63CD5E5-53B2-44E6-9A20-AF4369EFC5C7}" type="slidenum">
              <a:rPr lang="de-DE"/>
              <a:pPr>
                <a:defRPr/>
              </a:pPr>
              <a:t>‹#›</a:t>
            </a:fld>
            <a:endParaRPr lang="de-DE"/>
          </a:p>
        </p:txBody>
      </p:sp>
    </p:spTree>
    <p:extLst>
      <p:ext uri="{BB962C8B-B14F-4D97-AF65-F5344CB8AC3E}">
        <p14:creationId xmlns:p14="http://schemas.microsoft.com/office/powerpoint/2010/main" val="370454429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სექციის ზედა კოლონტიტულ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722313" y="4406900"/>
            <a:ext cx="7772400" cy="1362075"/>
          </a:xfrm>
        </p:spPr>
        <p:txBody>
          <a:bodyPr anchor="t"/>
          <a:lstStyle>
            <a:lvl1pPr algn="l">
              <a:defRPr sz="4000" b="1" cap="all"/>
            </a:lvl1pPr>
          </a:lstStyle>
          <a:p>
            <a:r>
              <a:rPr lang="ka-GE" smtClean="0"/>
              <a:t>დააწკაპ. მთ. სათაურის სტილის შეცვლისათვის</a:t>
            </a:r>
            <a:endParaRPr lang="ka-GE"/>
          </a:p>
        </p:txBody>
      </p:sp>
      <p:sp>
        <p:nvSpPr>
          <p:cNvPr id="3" name="ტექსტის ჩანაცვლების ველ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a-GE" smtClean="0"/>
              <a:t>დააწკაპ. მთ. სათაურის სტილის შეცვლისათვის</a:t>
            </a:r>
          </a:p>
        </p:txBody>
      </p:sp>
      <p:sp>
        <p:nvSpPr>
          <p:cNvPr id="4"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4A73CC91-E7D4-4146-96E2-89244FD85D17}" type="slidenum">
              <a:rPr lang="de-DE"/>
              <a:pPr>
                <a:defRPr/>
              </a:pPr>
              <a:t>‹#›</a:t>
            </a:fld>
            <a:endParaRPr lang="de-DE"/>
          </a:p>
        </p:txBody>
      </p:sp>
    </p:spTree>
    <p:extLst>
      <p:ext uri="{BB962C8B-B14F-4D97-AF65-F5344CB8AC3E}">
        <p14:creationId xmlns:p14="http://schemas.microsoft.com/office/powerpoint/2010/main" val="9343971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ორი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შიგთავსის ჩანაცვლების ველი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შიგთავსის ჩანაცვლების ველი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5"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DEACE2B5-41B4-47C5-8964-55F15B8E61A2}" type="slidenum">
              <a:rPr lang="de-DE"/>
              <a:pPr>
                <a:defRPr/>
              </a:pPr>
              <a:t>‹#›</a:t>
            </a:fld>
            <a:endParaRPr lang="de-DE"/>
          </a:p>
        </p:txBody>
      </p:sp>
    </p:spTree>
    <p:extLst>
      <p:ext uri="{BB962C8B-B14F-4D97-AF65-F5344CB8AC3E}">
        <p14:creationId xmlns:p14="http://schemas.microsoft.com/office/powerpoint/2010/main" val="194254209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შედარება">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1143000"/>
          </a:xfrm>
        </p:spPr>
        <p:txBody>
          <a:bodyPr/>
          <a:lstStyle>
            <a:lvl1pPr>
              <a:defRPr/>
            </a:lvl1pPr>
          </a:lstStyle>
          <a:p>
            <a:r>
              <a:rPr lang="ka-GE" smtClean="0"/>
              <a:t>დააწკაპ. მთ. სათაურის სტილის შეცვლისათვის</a:t>
            </a:r>
            <a:endParaRPr lang="ka-GE"/>
          </a:p>
        </p:txBody>
      </p:sp>
      <p:sp>
        <p:nvSpPr>
          <p:cNvPr id="3" name="ტექსტის ჩანაცვლების ველ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4" name="შიგთავსის ჩანაცვლების ველი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5" name="ტექსტის ჩანაცვლების ველ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6" name="შიგთავსის ჩანაცვლების ველი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7"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B9396AF4-36D7-4EA0-BACE-10A6222ED79F}" type="slidenum">
              <a:rPr lang="de-DE"/>
              <a:pPr>
                <a:defRPr/>
              </a:pPr>
              <a:t>‹#›</a:t>
            </a:fld>
            <a:endParaRPr lang="de-DE"/>
          </a:p>
        </p:txBody>
      </p:sp>
    </p:spTree>
    <p:extLst>
      <p:ext uri="{BB962C8B-B14F-4D97-AF65-F5344CB8AC3E}">
        <p14:creationId xmlns:p14="http://schemas.microsoft.com/office/powerpoint/2010/main" val="37506194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მხოლოდ სათაურ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ka-GE"/>
          </a:p>
        </p:txBody>
      </p:sp>
      <p:sp>
        <p:nvSpPr>
          <p:cNvPr id="3"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E673A7CC-B683-4E3F-88B5-9DB9EA1C8109}" type="slidenum">
              <a:rPr lang="de-DE"/>
              <a:pPr>
                <a:defRPr/>
              </a:pPr>
              <a:t>‹#›</a:t>
            </a:fld>
            <a:endParaRPr lang="de-DE"/>
          </a:p>
        </p:txBody>
      </p:sp>
    </p:spTree>
    <p:extLst>
      <p:ext uri="{BB962C8B-B14F-4D97-AF65-F5344CB8AC3E}">
        <p14:creationId xmlns:p14="http://schemas.microsoft.com/office/powerpoint/2010/main" val="181575133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ცარიელი">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42EA4512-B147-4004-B46A-E64BC436E0E4}" type="slidenum">
              <a:rPr lang="de-DE"/>
              <a:pPr>
                <a:defRPr/>
              </a:pPr>
              <a:t>‹#›</a:t>
            </a:fld>
            <a:endParaRPr lang="de-DE"/>
          </a:p>
        </p:txBody>
      </p:sp>
    </p:spTree>
    <p:extLst>
      <p:ext uri="{BB962C8B-B14F-4D97-AF65-F5344CB8AC3E}">
        <p14:creationId xmlns:p14="http://schemas.microsoft.com/office/powerpoint/2010/main" val="326205297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შიგთავს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3050"/>
            <a:ext cx="3008313" cy="1162050"/>
          </a:xfrm>
        </p:spPr>
        <p:txBody>
          <a:bodyPr anchor="b"/>
          <a:lstStyle>
            <a:lvl1pPr algn="l">
              <a:defRPr sz="2000" b="1"/>
            </a:lvl1pPr>
          </a:lstStyle>
          <a:p>
            <a:r>
              <a:rPr lang="ka-GE" smtClean="0"/>
              <a:t>დააწკაპ. მთ. სათაურის სტილის შეცვლისათვის</a:t>
            </a:r>
            <a:endParaRPr lang="ka-GE"/>
          </a:p>
        </p:txBody>
      </p:sp>
      <p:sp>
        <p:nvSpPr>
          <p:cNvPr id="3" name="შიგთავსის ჩანაცვლების ველი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ka-GE"/>
          </a:p>
        </p:txBody>
      </p:sp>
      <p:sp>
        <p:nvSpPr>
          <p:cNvPr id="4" name="ტექსტის ჩანაცვლების ველ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EF6A621E-DA67-4C15-9970-2224FBED8268}" type="slidenum">
              <a:rPr lang="de-DE"/>
              <a:pPr>
                <a:defRPr/>
              </a:pPr>
              <a:t>‹#›</a:t>
            </a:fld>
            <a:endParaRPr lang="de-DE"/>
          </a:p>
        </p:txBody>
      </p:sp>
    </p:spTree>
    <p:extLst>
      <p:ext uri="{BB962C8B-B14F-4D97-AF65-F5344CB8AC3E}">
        <p14:creationId xmlns:p14="http://schemas.microsoft.com/office/powerpoint/2010/main" val="412780267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სურათ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792288" y="4800600"/>
            <a:ext cx="5486400" cy="566738"/>
          </a:xfrm>
        </p:spPr>
        <p:txBody>
          <a:bodyPr anchor="b"/>
          <a:lstStyle>
            <a:lvl1pPr algn="l">
              <a:defRPr sz="2000" b="1"/>
            </a:lvl1pPr>
          </a:lstStyle>
          <a:p>
            <a:r>
              <a:rPr lang="ka-GE" smtClean="0"/>
              <a:t>დააწკაპ. მთ. სათაურის სტილის შეცვლისათვის</a:t>
            </a:r>
            <a:endParaRPr lang="ka-GE"/>
          </a:p>
        </p:txBody>
      </p:sp>
      <p:sp>
        <p:nvSpPr>
          <p:cNvPr id="3" name="სურათის ჩანაცვლების ველი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a-GE" noProof="0" smtClean="0"/>
          </a:p>
        </p:txBody>
      </p:sp>
      <p:sp>
        <p:nvSpPr>
          <p:cNvPr id="4" name="ტექსტის ჩანაცვლების ველ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Rectangle 10"/>
          <p:cNvSpPr>
            <a:spLocks noGrp="1" noChangeArrowheads="1"/>
          </p:cNvSpPr>
          <p:nvPr>
            <p:ph type="ftr" sz="quarter" idx="10"/>
          </p:nvPr>
        </p:nvSpPr>
        <p:spPr>
          <a:ln/>
        </p:spPr>
        <p:txBody>
          <a:bodyPr/>
          <a:lstStyle>
            <a:lvl1pPr>
              <a:defRPr/>
            </a:lvl1pPr>
          </a:lstStyle>
          <a:p>
            <a:pPr>
              <a:defRPr/>
            </a:pPr>
            <a:r>
              <a:rPr lang="ka-GE"/>
              <a:t>გვერდი</a:t>
            </a:r>
            <a:r>
              <a:rPr lang="de-DE"/>
              <a:t> </a:t>
            </a:r>
            <a:r>
              <a:rPr lang="de-DE">
                <a:sym typeface="Wingdings" pitchFamily="2" charset="2"/>
              </a:rPr>
              <a:t></a:t>
            </a:r>
            <a:r>
              <a:rPr lang="de-DE"/>
              <a:t> </a:t>
            </a:r>
            <a:fld id="{0CB254F5-2214-4A03-AE39-C8D61815E312}" type="slidenum">
              <a:rPr lang="de-DE"/>
              <a:pPr>
                <a:defRPr/>
              </a:pPr>
              <a:t>‹#›</a:t>
            </a:fld>
            <a:endParaRPr lang="de-DE"/>
          </a:p>
        </p:txBody>
      </p:sp>
    </p:spTree>
    <p:extLst>
      <p:ext uri="{BB962C8B-B14F-4D97-AF65-F5344CB8AC3E}">
        <p14:creationId xmlns:p14="http://schemas.microsoft.com/office/powerpoint/2010/main" val="71186780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ka-GE" sz="1000"/>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r>
              <a:rPr lang="ka-GE"/>
              <a:t>გვერდი</a:t>
            </a:r>
            <a:r>
              <a:rPr lang="de-DE"/>
              <a:t> </a:t>
            </a:r>
            <a:r>
              <a:rPr lang="de-DE">
                <a:sym typeface="Wingdings" pitchFamily="2" charset="2"/>
              </a:rPr>
              <a:t></a:t>
            </a:r>
            <a:r>
              <a:rPr lang="de-DE"/>
              <a:t> </a:t>
            </a:r>
            <a:fld id="{DF487BEA-E604-407F-9C4A-438311222B5D}" type="slidenum">
              <a:rPr lang="de-DE"/>
              <a:pPr>
                <a:defRPr/>
              </a:pPr>
              <a:t>‹#›</a:t>
            </a:fld>
            <a:endParaRPr lang="de-DE"/>
          </a:p>
        </p:txBody>
      </p:sp>
      <p:sp>
        <p:nvSpPr>
          <p:cNvPr id="1028" name="Rectangle 12"/>
          <p:cNvSpPr>
            <a:spLocks noGrp="1" noChangeArrowheads="1"/>
          </p:cNvSpPr>
          <p:nvPr>
            <p:ph type="body" idx="1"/>
          </p:nvPr>
        </p:nvSpPr>
        <p:spPr bwMode="gray">
          <a:xfrm>
            <a:off x="314325" y="1614488"/>
            <a:ext cx="85248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sp>
        <p:nvSpPr>
          <p:cNvPr id="1029" name="Rectangle 7"/>
          <p:cNvSpPr>
            <a:spLocks noGrp="1" noChangeArrowheads="1"/>
          </p:cNvSpPr>
          <p:nvPr>
            <p:ph type="title"/>
          </p:nvPr>
        </p:nvSpPr>
        <p:spPr bwMode="gray">
          <a:xfrm>
            <a:off x="314325" y="317500"/>
            <a:ext cx="75041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pic>
        <p:nvPicPr>
          <p:cNvPr id="7" name="სურათი 6"/>
          <p:cNvPicPr>
            <a:picLocks noChangeAspect="1"/>
          </p:cNvPicPr>
          <p:nvPr userDrawn="1"/>
        </p:nvPicPr>
        <p:blipFill rotWithShape="1">
          <a:blip r:embed="rId15" cstate="print">
            <a:clrChange>
              <a:clrFrom>
                <a:srgbClr val="FFFFFE"/>
              </a:clrFrom>
              <a:clrTo>
                <a:srgbClr val="FFFFFE">
                  <a:alpha val="0"/>
                </a:srgbClr>
              </a:clrTo>
            </a:clrChange>
            <a:extLst>
              <a:ext uri="{28A0092B-C50C-407E-A947-70E740481C1C}">
                <a14:useLocalDpi xmlns:a14="http://schemas.microsoft.com/office/drawing/2010/main" val="0"/>
              </a:ext>
            </a:extLst>
          </a:blip>
          <a:srcRect l="1601" t="2080" r="6701" b="7325"/>
          <a:stretch/>
        </p:blipFill>
        <p:spPr>
          <a:xfrm>
            <a:off x="8308426" y="248885"/>
            <a:ext cx="712920" cy="644184"/>
          </a:xfrm>
          <a:prstGeom prst="rect">
            <a:avLst/>
          </a:prstGeom>
          <a:ln>
            <a:noFill/>
          </a:ln>
        </p:spPr>
      </p:pic>
    </p:spTree>
  </p:cSld>
  <p:clrMap bg1="lt1" tx1="dk1" bg2="lt2" tx2="dk2" accent1="accent1" accent2="accent2" accent3="accent3" accent4="accent4" accent5="accent5" accent6="accent6" hlink="hlink" folHlink="folHlink"/>
  <p:sldLayoutIdLst>
    <p:sldLayoutId id="2147483749"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spd="med">
    <p:fade/>
  </p:transition>
  <p:timing>
    <p:tnLst>
      <p:par>
        <p:cTn id="1" dur="indefinite" restart="never" nodeType="tmRoot"/>
      </p:par>
    </p:tnLst>
  </p:timing>
  <p:hf sldNum="0" hd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pitchFamily="34" charset="0"/>
        </a:defRPr>
      </a:lvl2pPr>
      <a:lvl3pPr algn="l" rtl="0" eaLnBrk="0" fontAlgn="base" hangingPunct="0">
        <a:lnSpc>
          <a:spcPct val="95000"/>
        </a:lnSpc>
        <a:spcBef>
          <a:spcPct val="0"/>
        </a:spcBef>
        <a:spcAft>
          <a:spcPct val="0"/>
        </a:spcAft>
        <a:defRPr sz="2400" b="1">
          <a:solidFill>
            <a:schemeClr val="tx1"/>
          </a:solidFill>
          <a:latin typeface="Arial" pitchFamily="34" charset="0"/>
        </a:defRPr>
      </a:lvl3pPr>
      <a:lvl4pPr algn="l" rtl="0" eaLnBrk="0" fontAlgn="base" hangingPunct="0">
        <a:lnSpc>
          <a:spcPct val="95000"/>
        </a:lnSpc>
        <a:spcBef>
          <a:spcPct val="0"/>
        </a:spcBef>
        <a:spcAft>
          <a:spcPct val="0"/>
        </a:spcAft>
        <a:defRPr sz="2400" b="1">
          <a:solidFill>
            <a:schemeClr val="tx1"/>
          </a:solidFill>
          <a:latin typeface="Arial" pitchFamily="34" charset="0"/>
        </a:defRPr>
      </a:lvl4pPr>
      <a:lvl5pPr algn="l" rtl="0" eaLnBrk="0" fontAlgn="base" hangingPunct="0">
        <a:lnSpc>
          <a:spcPct val="95000"/>
        </a:lnSpc>
        <a:spcBef>
          <a:spcPct val="0"/>
        </a:spcBef>
        <a:spcAft>
          <a:spcPct val="0"/>
        </a:spcAft>
        <a:defRPr sz="2400" b="1">
          <a:solidFill>
            <a:schemeClr val="tx1"/>
          </a:solidFill>
          <a:latin typeface="Arial" pitchFamily="34" charset="0"/>
        </a:defRPr>
      </a:lvl5pPr>
      <a:lvl6pPr marL="457200" algn="l" rtl="0" eaLnBrk="0" fontAlgn="base" hangingPunct="0">
        <a:lnSpc>
          <a:spcPct val="95000"/>
        </a:lnSpc>
        <a:spcBef>
          <a:spcPct val="0"/>
        </a:spcBef>
        <a:spcAft>
          <a:spcPct val="0"/>
        </a:spcAft>
        <a:defRPr sz="2400" b="1">
          <a:solidFill>
            <a:schemeClr val="tx1"/>
          </a:solidFill>
          <a:latin typeface="Arial" pitchFamily="34" charset="0"/>
        </a:defRPr>
      </a:lvl6pPr>
      <a:lvl7pPr marL="914400" algn="l" rtl="0" eaLnBrk="0" fontAlgn="base" hangingPunct="0">
        <a:lnSpc>
          <a:spcPct val="95000"/>
        </a:lnSpc>
        <a:spcBef>
          <a:spcPct val="0"/>
        </a:spcBef>
        <a:spcAft>
          <a:spcPct val="0"/>
        </a:spcAft>
        <a:defRPr sz="2400" b="1">
          <a:solidFill>
            <a:schemeClr val="tx1"/>
          </a:solidFill>
          <a:latin typeface="Arial" pitchFamily="34" charset="0"/>
        </a:defRPr>
      </a:lvl7pPr>
      <a:lvl8pPr marL="1371600" algn="l" rtl="0" eaLnBrk="0" fontAlgn="base" hangingPunct="0">
        <a:lnSpc>
          <a:spcPct val="95000"/>
        </a:lnSpc>
        <a:spcBef>
          <a:spcPct val="0"/>
        </a:spcBef>
        <a:spcAft>
          <a:spcPct val="0"/>
        </a:spcAft>
        <a:defRPr sz="2400" b="1">
          <a:solidFill>
            <a:schemeClr val="tx1"/>
          </a:solidFill>
          <a:latin typeface="Arial" pitchFamily="34" charset="0"/>
        </a:defRPr>
      </a:lvl8pPr>
      <a:lvl9pPr marL="1828800" algn="l" rtl="0" eaLnBrk="0" fontAlgn="base" hangingPunct="0">
        <a:lnSpc>
          <a:spcPct val="95000"/>
        </a:lnSpc>
        <a:spcBef>
          <a:spcPct val="0"/>
        </a:spcBef>
        <a:spcAft>
          <a:spcPct val="0"/>
        </a:spcAft>
        <a:defRPr sz="2400" b="1">
          <a:solidFill>
            <a:schemeClr val="tx1"/>
          </a:solidFill>
          <a:latin typeface="Arial" pitchFamily="34"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სურათი 19"/>
          <p:cNvPicPr/>
          <p:nvPr/>
        </p:nvPicPr>
        <p:blipFill>
          <a:blip r:embed="rId2">
            <a:clrChange>
              <a:clrFrom>
                <a:srgbClr val="FFFFFF"/>
              </a:clrFrom>
              <a:clrTo>
                <a:srgbClr val="FFFFFF">
                  <a:alpha val="0"/>
                </a:srgbClr>
              </a:clrTo>
            </a:clrChange>
          </a:blip>
          <a:stretch>
            <a:fillRect/>
          </a:stretch>
        </p:blipFill>
        <p:spPr>
          <a:xfrm>
            <a:off x="715871" y="682388"/>
            <a:ext cx="5539793" cy="2178382"/>
          </a:xfrm>
          <a:prstGeom prst="rect">
            <a:avLst/>
          </a:prstGeom>
        </p:spPr>
      </p:pic>
      <p:sp>
        <p:nvSpPr>
          <p:cNvPr id="11" name="Rectangle 10"/>
          <p:cNvSpPr/>
          <p:nvPr/>
        </p:nvSpPr>
        <p:spPr>
          <a:xfrm>
            <a:off x="893928" y="3439784"/>
            <a:ext cx="7226490" cy="1569660"/>
          </a:xfrm>
          <a:prstGeom prst="rect">
            <a:avLst/>
          </a:prstGeom>
        </p:spPr>
        <p:txBody>
          <a:bodyPr wrap="square">
            <a:spAutoFit/>
          </a:bodyPr>
          <a:lstStyle/>
          <a:p>
            <a:r>
              <a:rPr lang="en-US" sz="3200" b="1" dirty="0" smtClean="0">
                <a:latin typeface="Sylfaen" pitchFamily="18" charset="0"/>
              </a:rPr>
              <a:t>Recommendations for Healthcare Management Information System Implementation</a:t>
            </a:r>
            <a:endParaRPr lang="ka-GE" sz="3200" b="1" dirty="0">
              <a:latin typeface="Sylfaen" pitchFamily="18" charset="0"/>
            </a:endParaRPr>
          </a:p>
        </p:txBody>
      </p:sp>
    </p:spTree>
    <p:extLst>
      <p:ext uri="{BB962C8B-B14F-4D97-AF65-F5344CB8AC3E}">
        <p14:creationId xmlns:p14="http://schemas.microsoft.com/office/powerpoint/2010/main" val="339666781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143302"/>
            <a:ext cx="8441140" cy="116955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4800" b="1" dirty="0">
                <a:solidFill>
                  <a:srgbClr val="08A18D"/>
                </a:solidFill>
                <a:latin typeface="Sylfaen"/>
                <a:ea typeface="Calibri"/>
                <a:cs typeface="Sylfaen"/>
              </a:rPr>
              <a:t>Pharmacy </a:t>
            </a:r>
            <a:r>
              <a:rPr lang="en-US" sz="4800" b="1" dirty="0" smtClean="0">
                <a:solidFill>
                  <a:srgbClr val="08A18D"/>
                </a:solidFill>
                <a:latin typeface="Sylfaen"/>
                <a:ea typeface="Calibri"/>
                <a:cs typeface="Sylfaen"/>
              </a:rPr>
              <a:t>Module</a:t>
            </a:r>
            <a:r>
              <a:rPr lang="en-US" sz="3200" b="1" dirty="0" smtClean="0">
                <a:solidFill>
                  <a:srgbClr val="08A18D"/>
                </a:solidFill>
                <a:latin typeface="Sylfaen"/>
                <a:ea typeface="Calibri"/>
                <a:cs typeface="Times New Roman"/>
              </a:rPr>
              <a:t> </a:t>
            </a:r>
            <a:endParaRPr lang="ka-GE" sz="3200" b="1" dirty="0">
              <a:solidFill>
                <a:srgbClr val="08A18D"/>
              </a:solidFill>
              <a:latin typeface="Sylfaen"/>
              <a:ea typeface="Calibri"/>
              <a:cs typeface="Times New Roman"/>
            </a:endParaRPr>
          </a:p>
          <a:p>
            <a:r>
              <a:rPr lang="en-US" sz="2200" b="1" dirty="0" smtClean="0">
                <a:solidFill>
                  <a:srgbClr val="08A18D"/>
                </a:solidFill>
                <a:latin typeface="Sylfaen"/>
                <a:ea typeface="Calibri"/>
                <a:cs typeface="Times New Roman"/>
              </a:rPr>
              <a:t>National Drug Registry</a:t>
            </a:r>
            <a:endParaRPr lang="ka-GE" sz="2200" b="1" dirty="0" smtClean="0">
              <a:solidFill>
                <a:srgbClr val="08A18D"/>
              </a:solidFill>
              <a:latin typeface="Sylfaen"/>
              <a:ea typeface="Calibri"/>
              <a:cs typeface="Times New Roman"/>
            </a:endParaRPr>
          </a:p>
        </p:txBody>
      </p:sp>
      <p:sp>
        <p:nvSpPr>
          <p:cNvPr id="37" name="TextBox 10"/>
          <p:cNvSpPr txBox="1"/>
          <p:nvPr/>
        </p:nvSpPr>
        <p:spPr>
          <a:xfrm>
            <a:off x="279779" y="1329168"/>
            <a:ext cx="8441140" cy="1415772"/>
          </a:xfrm>
          <a:prstGeom prst="rect">
            <a:avLst/>
          </a:prstGeom>
          <a:noFill/>
        </p:spPr>
        <p:txBody>
          <a:bodyPr wrap="square" rtlCol="0">
            <a:spAutoFit/>
          </a:bodyPr>
          <a:lstStyle/>
          <a:p>
            <a:pPr>
              <a:spcBef>
                <a:spcPts val="400"/>
              </a:spcBef>
              <a:buClr>
                <a:srgbClr val="08A18D"/>
              </a:buClr>
            </a:pPr>
            <a:r>
              <a:rPr lang="en-US" sz="2200" b="1" dirty="0" smtClean="0"/>
              <a:t>Recommendation</a:t>
            </a:r>
            <a:r>
              <a:rPr lang="ka-GE" sz="2200" b="1" dirty="0" smtClean="0"/>
              <a:t> 1</a:t>
            </a:r>
            <a:endParaRPr lang="ka-GE" sz="2200" b="1" dirty="0" smtClean="0"/>
          </a:p>
          <a:p>
            <a:pPr>
              <a:spcBef>
                <a:spcPts val="400"/>
              </a:spcBef>
              <a:buClr>
                <a:srgbClr val="08A18D"/>
              </a:buClr>
            </a:pPr>
            <a:r>
              <a:rPr lang="en-US" sz="2200" dirty="0" smtClean="0"/>
              <a:t>National Drug Code (NDC)</a:t>
            </a:r>
            <a:endParaRPr lang="ka-GE" sz="2200" dirty="0"/>
          </a:p>
          <a:p>
            <a:pPr marL="342900" indent="-342900">
              <a:spcBef>
                <a:spcPts val="400"/>
              </a:spcBef>
              <a:buClr>
                <a:srgbClr val="08A18D"/>
              </a:buClr>
              <a:buFont typeface="Courier New" pitchFamily="49" charset="0"/>
              <a:buChar char="o"/>
            </a:pPr>
            <a:r>
              <a:rPr lang="en-US" sz="1600" dirty="0" smtClean="0"/>
              <a:t>Register series in case of import</a:t>
            </a:r>
          </a:p>
          <a:p>
            <a:pPr marL="342900" indent="-342900">
              <a:spcBef>
                <a:spcPts val="400"/>
              </a:spcBef>
              <a:buClr>
                <a:srgbClr val="08A18D"/>
              </a:buClr>
              <a:buFont typeface="Courier New" pitchFamily="49" charset="0"/>
              <a:buChar char="o"/>
            </a:pPr>
            <a:r>
              <a:rPr lang="en-US" sz="1600" dirty="0" smtClean="0"/>
              <a:t>Register series in case of locally manufactured pharmaceuticals </a:t>
            </a:r>
            <a:endParaRPr lang="ka-GE" sz="1600" dirty="0"/>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403741" y="2744940"/>
            <a:ext cx="8603779" cy="3600986"/>
          </a:xfrm>
          <a:prstGeom prst="rect">
            <a:avLst/>
          </a:prstGeom>
          <a:noFill/>
        </p:spPr>
        <p:txBody>
          <a:bodyPr wrap="square" rtlCol="0">
            <a:spAutoFit/>
          </a:bodyPr>
          <a:lstStyle/>
          <a:p>
            <a:pPr>
              <a:spcBef>
                <a:spcPts val="400"/>
              </a:spcBef>
              <a:buClr>
                <a:srgbClr val="08A18D"/>
              </a:buClr>
            </a:pPr>
            <a:r>
              <a:rPr lang="en-US" b="1" dirty="0" smtClean="0"/>
              <a:t>Legal side</a:t>
            </a:r>
            <a:r>
              <a:rPr lang="ka-GE" b="1" dirty="0" smtClean="0"/>
              <a:t>:</a:t>
            </a:r>
            <a:endParaRPr lang="ka-GE" b="1" dirty="0" smtClean="0"/>
          </a:p>
          <a:p>
            <a:r>
              <a:rPr lang="ka-GE" sz="1600" b="1" u="sng" dirty="0"/>
              <a:t>Option </a:t>
            </a:r>
            <a:r>
              <a:rPr lang="ka-GE" sz="1600" b="1" u="sng" dirty="0" smtClean="0"/>
              <a:t>1</a:t>
            </a:r>
            <a:endParaRPr lang="en-US" sz="1600" b="1" u="sng" dirty="0" smtClean="0"/>
          </a:p>
          <a:p>
            <a:r>
              <a:rPr lang="ka-GE" sz="1600" dirty="0" smtClean="0"/>
              <a:t>In </a:t>
            </a:r>
            <a:r>
              <a:rPr lang="ka-GE" sz="1600" dirty="0"/>
              <a:t>case of import </a:t>
            </a:r>
            <a:r>
              <a:rPr lang="en-US" sz="1600" dirty="0" smtClean="0"/>
              <a:t>it can </a:t>
            </a:r>
            <a:r>
              <a:rPr lang="en-US" sz="1600" dirty="0"/>
              <a:t>be ensured</a:t>
            </a:r>
            <a:r>
              <a:rPr lang="ka-GE" sz="1600" dirty="0"/>
              <a:t> by the Revenue Service </a:t>
            </a:r>
            <a:r>
              <a:rPr lang="en-US" sz="1600" dirty="0"/>
              <a:t>that should </a:t>
            </a:r>
            <a:r>
              <a:rPr lang="ka-GE" sz="1600" dirty="0"/>
              <a:t>be envisaged under the relevant Government act. </a:t>
            </a:r>
            <a:endParaRPr lang="en-US" sz="1600" dirty="0"/>
          </a:p>
          <a:p>
            <a:pPr marL="285750" lvl="0" indent="-285750">
              <a:buFont typeface="Arial" pitchFamily="34" charset="0"/>
              <a:buChar char="•"/>
            </a:pPr>
            <a:r>
              <a:rPr lang="ka-GE" sz="1600" dirty="0"/>
              <a:t>Resolution of the Government of Georgia on Activities to Ensure Finding of Pharmaceutical</a:t>
            </a:r>
            <a:r>
              <a:rPr lang="en-US" sz="1600" dirty="0"/>
              <a:t>s</a:t>
            </a:r>
            <a:r>
              <a:rPr lang="ka-GE" sz="1600" dirty="0"/>
              <a:t>  </a:t>
            </a:r>
            <a:r>
              <a:rPr lang="en-US" sz="1600" dirty="0"/>
              <a:t>as of October 22, 2009</a:t>
            </a:r>
          </a:p>
          <a:p>
            <a:r>
              <a:rPr lang="en-US" sz="1600" dirty="0"/>
              <a:t>F</a:t>
            </a:r>
            <a:r>
              <a:rPr lang="ka-GE" sz="1600" dirty="0"/>
              <a:t>or local manufacturers</a:t>
            </a:r>
            <a:r>
              <a:rPr lang="en-US" sz="1600" dirty="0"/>
              <a:t> the responsibility may</a:t>
            </a:r>
            <a:r>
              <a:rPr lang="ka-GE" sz="1600" dirty="0"/>
              <a:t> be included in the permit conditions.</a:t>
            </a:r>
            <a:endParaRPr lang="en-US" sz="1600" dirty="0"/>
          </a:p>
          <a:p>
            <a:pPr marL="285750" lvl="0" indent="-285750">
              <a:buFont typeface="Arial" pitchFamily="34" charset="0"/>
              <a:buChar char="•"/>
            </a:pPr>
            <a:r>
              <a:rPr lang="en-US" sz="1600" dirty="0"/>
              <a:t>Resolution #176 of the Government of Georgia on Approval of Regulations of Clinical Study of Pharmacological Agents, Pharmaceutical Production, Authorized Pharmacy and Terms and Conditions for Issuing Import or Export Permits for Medicines Subject to Special Control as of October 14, 2005;</a:t>
            </a:r>
          </a:p>
          <a:p>
            <a:r>
              <a:rPr lang="ka-GE" sz="1600" b="1" u="sng" dirty="0"/>
              <a:t>Option </a:t>
            </a:r>
            <a:r>
              <a:rPr lang="ka-GE" sz="1600" b="1" u="sng" dirty="0" smtClean="0"/>
              <a:t>2</a:t>
            </a:r>
            <a:endParaRPr lang="en-US" sz="1600" b="1" u="sng" dirty="0" smtClean="0"/>
          </a:p>
          <a:p>
            <a:r>
              <a:rPr lang="en-US" sz="1600" dirty="0" smtClean="0"/>
              <a:t>P</a:t>
            </a:r>
            <a:r>
              <a:rPr lang="ka-GE" sz="1600" dirty="0"/>
              <a:t>enalties for violating this norm </a:t>
            </a:r>
            <a:r>
              <a:rPr lang="en-US" sz="1600" dirty="0"/>
              <a:t>should be stipulated </a:t>
            </a:r>
            <a:r>
              <a:rPr lang="ka-GE" sz="1600" dirty="0"/>
              <a:t>under the Law of Georgia on Drugs and Pharmaceutical Activity and</a:t>
            </a:r>
            <a:r>
              <a:rPr lang="en-US" sz="1600" dirty="0"/>
              <a:t> Administrative Code. </a:t>
            </a:r>
            <a:r>
              <a:rPr lang="ka-GE" sz="1600" dirty="0"/>
              <a:t> </a:t>
            </a:r>
            <a:endParaRPr lang="en-US" sz="1600" dirty="0"/>
          </a:p>
        </p:txBody>
      </p:sp>
    </p:spTree>
    <p:extLst>
      <p:ext uri="{BB962C8B-B14F-4D97-AF65-F5344CB8AC3E}">
        <p14:creationId xmlns:p14="http://schemas.microsoft.com/office/powerpoint/2010/main" val="309376018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132343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6000" b="1" dirty="0">
                <a:solidFill>
                  <a:srgbClr val="08A18D"/>
                </a:solidFill>
                <a:latin typeface="Sylfaen"/>
                <a:ea typeface="Calibri"/>
                <a:cs typeface="Sylfaen"/>
              </a:rPr>
              <a:t>Pharmacy Module</a:t>
            </a:r>
            <a:r>
              <a:rPr lang="en-US" sz="4000" b="1" dirty="0">
                <a:solidFill>
                  <a:srgbClr val="08A18D"/>
                </a:solidFill>
                <a:latin typeface="Sylfaen"/>
                <a:ea typeface="Calibri"/>
                <a:cs typeface="Times New Roman"/>
              </a:rPr>
              <a:t> </a:t>
            </a:r>
            <a:endParaRPr lang="ka-GE" sz="4000" b="1" dirty="0">
              <a:solidFill>
                <a:srgbClr val="08A18D"/>
              </a:solidFill>
              <a:latin typeface="Sylfaen"/>
              <a:ea typeface="Calibri"/>
              <a:cs typeface="Times New Roman"/>
            </a:endParaRPr>
          </a:p>
          <a:p>
            <a:r>
              <a:rPr lang="en-US" b="1" dirty="0">
                <a:solidFill>
                  <a:srgbClr val="08A18D"/>
                </a:solidFill>
                <a:latin typeface="Sylfaen"/>
                <a:ea typeface="Calibri"/>
                <a:cs typeface="Times New Roman"/>
              </a:rPr>
              <a:t>National Drug Registry</a:t>
            </a:r>
            <a:endParaRPr lang="ka-GE" b="1" dirty="0">
              <a:solidFill>
                <a:srgbClr val="08A18D"/>
              </a:solidFill>
              <a:latin typeface="Sylfaen"/>
              <a:ea typeface="Calibri"/>
              <a:cs typeface="Times New Roman"/>
            </a:endParaRPr>
          </a:p>
        </p:txBody>
      </p:sp>
      <p:sp>
        <p:nvSpPr>
          <p:cNvPr id="37" name="TextBox 10"/>
          <p:cNvSpPr txBox="1"/>
          <p:nvPr/>
        </p:nvSpPr>
        <p:spPr>
          <a:xfrm>
            <a:off x="485060" y="1725738"/>
            <a:ext cx="8441140" cy="851515"/>
          </a:xfrm>
          <a:prstGeom prst="rect">
            <a:avLst/>
          </a:prstGeom>
          <a:noFill/>
        </p:spPr>
        <p:txBody>
          <a:bodyPr wrap="square" rtlCol="0">
            <a:spAutoFit/>
          </a:bodyPr>
          <a:lstStyle/>
          <a:p>
            <a:pPr>
              <a:spcBef>
                <a:spcPts val="400"/>
              </a:spcBef>
              <a:buClr>
                <a:srgbClr val="08A18D"/>
              </a:buClr>
            </a:pPr>
            <a:r>
              <a:rPr lang="en-US" sz="2200" b="1" dirty="0" smtClean="0"/>
              <a:t>Recommendation</a:t>
            </a:r>
            <a:r>
              <a:rPr lang="ka-GE" sz="2200" b="1" dirty="0" smtClean="0"/>
              <a:t> 2</a:t>
            </a:r>
            <a:endParaRPr lang="ka-GE" sz="2200" b="1" dirty="0" smtClean="0"/>
          </a:p>
          <a:p>
            <a:pPr>
              <a:spcBef>
                <a:spcPts val="400"/>
              </a:spcBef>
              <a:buClr>
                <a:srgbClr val="08A18D"/>
              </a:buClr>
            </a:pPr>
            <a:r>
              <a:rPr lang="ka-GE" sz="2400" dirty="0"/>
              <a:t>Data of the departmental </a:t>
            </a:r>
            <a:r>
              <a:rPr lang="en-US" sz="2400" dirty="0"/>
              <a:t>drug </a:t>
            </a:r>
            <a:r>
              <a:rPr lang="ka-GE" sz="2400" dirty="0"/>
              <a:t>registry needs to be reviewed</a:t>
            </a:r>
            <a:endParaRPr lang="ka-GE" sz="2200" dirty="0"/>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403741" y="2969508"/>
            <a:ext cx="8603779" cy="2277547"/>
          </a:xfrm>
          <a:prstGeom prst="rect">
            <a:avLst/>
          </a:prstGeom>
          <a:noFill/>
        </p:spPr>
        <p:txBody>
          <a:bodyPr wrap="square" rtlCol="0">
            <a:spAutoFit/>
          </a:bodyPr>
          <a:lstStyle/>
          <a:p>
            <a:pPr>
              <a:spcBef>
                <a:spcPts val="400"/>
              </a:spcBef>
              <a:buClr>
                <a:srgbClr val="08A18D"/>
              </a:buClr>
            </a:pPr>
            <a:r>
              <a:rPr lang="en-US" b="1" dirty="0" smtClean="0"/>
              <a:t>Legal side</a:t>
            </a:r>
            <a:r>
              <a:rPr lang="ka-GE" b="1" dirty="0" smtClean="0"/>
              <a:t>:</a:t>
            </a:r>
            <a:endParaRPr lang="ka-GE" b="1" dirty="0" smtClean="0"/>
          </a:p>
          <a:p>
            <a:pPr lvl="0">
              <a:spcBef>
                <a:spcPts val="400"/>
              </a:spcBef>
              <a:buClr>
                <a:srgbClr val="08A18D"/>
              </a:buClr>
            </a:pPr>
            <a:r>
              <a:rPr lang="en-US" sz="1600" dirty="0" smtClean="0"/>
              <a:t>A</a:t>
            </a:r>
            <a:r>
              <a:rPr lang="ka-GE" sz="1600" dirty="0" smtClean="0"/>
              <a:t>mendments </a:t>
            </a:r>
            <a:r>
              <a:rPr lang="en-US" sz="1600" dirty="0"/>
              <a:t>should be made </a:t>
            </a:r>
            <a:r>
              <a:rPr lang="ka-GE" sz="1600" dirty="0"/>
              <a:t>to the </a:t>
            </a:r>
            <a:r>
              <a:rPr lang="en-US" sz="1600" dirty="0"/>
              <a:t>L</a:t>
            </a:r>
            <a:r>
              <a:rPr lang="ka-GE" sz="1600" dirty="0"/>
              <a:t>aw on Drugs and Pharmaceutical Activity</a:t>
            </a:r>
            <a:r>
              <a:rPr lang="en-US" sz="1600" dirty="0" smtClean="0"/>
              <a:t>:</a:t>
            </a:r>
          </a:p>
          <a:p>
            <a:pPr marL="285750" lvl="0" indent="-285750">
              <a:spcBef>
                <a:spcPts val="400"/>
              </a:spcBef>
              <a:buClr>
                <a:srgbClr val="08A18D"/>
              </a:buClr>
              <a:buFont typeface="Arial" pitchFamily="34" charset="0"/>
              <a:buChar char="•"/>
            </a:pPr>
            <a:r>
              <a:rPr lang="en-US" sz="1600" dirty="0" smtClean="0"/>
              <a:t>Decree</a:t>
            </a:r>
            <a:r>
              <a:rPr lang="ka-GE" sz="1600" dirty="0" smtClean="0"/>
              <a:t> </a:t>
            </a:r>
            <a:r>
              <a:rPr lang="ka-GE" sz="1600" dirty="0"/>
              <a:t>#328/n of the Minister of Labor, Health and Social Affairs of Georgia on Approval of </a:t>
            </a:r>
            <a:r>
              <a:rPr lang="en-US" sz="1600" dirty="0"/>
              <a:t>Procedure</a:t>
            </a:r>
            <a:r>
              <a:rPr lang="ka-GE" sz="1600" dirty="0"/>
              <a:t> and Format of Keeping Departmental </a:t>
            </a:r>
            <a:r>
              <a:rPr lang="en-US" sz="1600" dirty="0"/>
              <a:t>Drug </a:t>
            </a:r>
            <a:r>
              <a:rPr lang="ka-GE" sz="1600" dirty="0"/>
              <a:t>Registry </a:t>
            </a:r>
            <a:r>
              <a:rPr lang="en-US" sz="1600" dirty="0"/>
              <a:t>as of October 13, </a:t>
            </a:r>
            <a:r>
              <a:rPr lang="en-US" sz="1600" dirty="0" smtClean="0"/>
              <a:t>2009</a:t>
            </a:r>
          </a:p>
          <a:p>
            <a:pPr marL="285750" lvl="0" indent="-285750">
              <a:spcBef>
                <a:spcPts val="400"/>
              </a:spcBef>
              <a:buClr>
                <a:srgbClr val="08A18D"/>
              </a:buClr>
              <a:buFont typeface="Arial" pitchFamily="34" charset="0"/>
              <a:buChar char="•"/>
            </a:pPr>
            <a:r>
              <a:rPr lang="en-US" sz="1600" dirty="0" smtClean="0"/>
              <a:t>Decree</a:t>
            </a:r>
            <a:r>
              <a:rPr lang="ka-GE" sz="1600" dirty="0" smtClean="0"/>
              <a:t> #</a:t>
            </a:r>
            <a:r>
              <a:rPr lang="en-US" sz="1600" dirty="0" smtClean="0"/>
              <a:t>269/n</a:t>
            </a:r>
            <a:r>
              <a:rPr lang="ka-GE" sz="1600" dirty="0" smtClean="0"/>
              <a:t> of the Minister of Labor, Health and Social Affairs of Georgia on Approval of</a:t>
            </a:r>
            <a:r>
              <a:rPr lang="en-US" sz="1600" dirty="0" smtClean="0"/>
              <a:t> Forms of Registration Certificates for Drugs, Registration Certificates and Permit Certificates for Clinical Study of Pharmacological Agents as of October 16, 2006 should be revised</a:t>
            </a:r>
          </a:p>
        </p:txBody>
      </p:sp>
    </p:spTree>
    <p:extLst>
      <p:ext uri="{BB962C8B-B14F-4D97-AF65-F5344CB8AC3E}">
        <p14:creationId xmlns:p14="http://schemas.microsoft.com/office/powerpoint/2010/main" val="371117053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166199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6000" b="1" dirty="0">
                <a:solidFill>
                  <a:srgbClr val="08A18D"/>
                </a:solidFill>
                <a:latin typeface="Sylfaen"/>
                <a:ea typeface="Calibri"/>
                <a:cs typeface="Sylfaen"/>
              </a:rPr>
              <a:t>Pharmacy Module</a:t>
            </a:r>
            <a:r>
              <a:rPr lang="en-US" sz="4000" b="1" dirty="0">
                <a:solidFill>
                  <a:srgbClr val="08A18D"/>
                </a:solidFill>
                <a:latin typeface="Sylfaen"/>
                <a:ea typeface="Calibri"/>
                <a:cs typeface="Times New Roman"/>
              </a:rPr>
              <a:t> </a:t>
            </a:r>
            <a:endParaRPr lang="ka-GE" sz="4000" b="1" dirty="0">
              <a:solidFill>
                <a:srgbClr val="08A18D"/>
              </a:solidFill>
              <a:latin typeface="Sylfaen"/>
              <a:ea typeface="Calibri"/>
              <a:cs typeface="Times New Roman"/>
            </a:endParaRPr>
          </a:p>
          <a:p>
            <a:r>
              <a:rPr lang="en-US" b="1" dirty="0">
                <a:solidFill>
                  <a:srgbClr val="08A18D"/>
                </a:solidFill>
                <a:latin typeface="Sylfaen"/>
                <a:ea typeface="Calibri"/>
                <a:cs typeface="Times New Roman"/>
              </a:rPr>
              <a:t>National Drug Registry</a:t>
            </a:r>
            <a:endParaRPr lang="ka-GE" b="1" dirty="0">
              <a:solidFill>
                <a:srgbClr val="08A18D"/>
              </a:solidFill>
              <a:latin typeface="Sylfaen"/>
              <a:ea typeface="Calibri"/>
              <a:cs typeface="Times New Roman"/>
            </a:endParaRPr>
          </a:p>
          <a:p>
            <a:r>
              <a:rPr lang="ka-GE" sz="2200" b="1" dirty="0" smtClean="0">
                <a:solidFill>
                  <a:srgbClr val="08A18D"/>
                </a:solidFill>
                <a:latin typeface="Sylfaen"/>
                <a:ea typeface="Calibri"/>
                <a:cs typeface="Times New Roman"/>
              </a:rPr>
              <a:t> </a:t>
            </a:r>
            <a:endParaRPr lang="ka-GE" sz="2200" b="1" dirty="0" smtClean="0">
              <a:solidFill>
                <a:srgbClr val="08A18D"/>
              </a:solidFill>
              <a:latin typeface="Sylfaen"/>
              <a:ea typeface="Calibri"/>
              <a:cs typeface="Times New Roman"/>
            </a:endParaRPr>
          </a:p>
        </p:txBody>
      </p:sp>
      <p:sp>
        <p:nvSpPr>
          <p:cNvPr id="37" name="TextBox 10"/>
          <p:cNvSpPr txBox="1"/>
          <p:nvPr/>
        </p:nvSpPr>
        <p:spPr>
          <a:xfrm>
            <a:off x="403740" y="1694948"/>
            <a:ext cx="8441140" cy="1097736"/>
          </a:xfrm>
          <a:prstGeom prst="rect">
            <a:avLst/>
          </a:prstGeom>
          <a:noFill/>
        </p:spPr>
        <p:txBody>
          <a:bodyPr wrap="square" rtlCol="0">
            <a:spAutoFit/>
          </a:bodyPr>
          <a:lstStyle/>
          <a:p>
            <a:pPr>
              <a:spcBef>
                <a:spcPts val="400"/>
              </a:spcBef>
              <a:buClr>
                <a:srgbClr val="08A18D"/>
              </a:buClr>
            </a:pPr>
            <a:r>
              <a:rPr lang="en-US" sz="2200" b="1" dirty="0" smtClean="0">
                <a:latin typeface="Sylfaen" pitchFamily="18" charset="0"/>
              </a:rPr>
              <a:t>Recommendation</a:t>
            </a:r>
            <a:r>
              <a:rPr lang="ka-GE" sz="2200" b="1" dirty="0" smtClean="0">
                <a:latin typeface="Sylfaen" pitchFamily="18" charset="0"/>
              </a:rPr>
              <a:t> 3</a:t>
            </a:r>
            <a:endParaRPr lang="ka-GE" sz="2200" b="1" dirty="0" smtClean="0">
              <a:latin typeface="Sylfaen" pitchFamily="18" charset="0"/>
            </a:endParaRPr>
          </a:p>
          <a:p>
            <a:pPr>
              <a:spcBef>
                <a:spcPts val="400"/>
              </a:spcBef>
              <a:buClr>
                <a:srgbClr val="08A18D"/>
              </a:buClr>
            </a:pPr>
            <a:r>
              <a:rPr lang="en-US" dirty="0" smtClean="0">
                <a:latin typeface="Sylfaen" pitchFamily="18" charset="0"/>
                <a:ea typeface="Calibri"/>
                <a:cs typeface="Times New Roman"/>
              </a:rPr>
              <a:t>Specifications for submission (uploading) of drug annotations and obligation to ensure publicity</a:t>
            </a:r>
            <a:endParaRPr lang="ka-GE" dirty="0">
              <a:latin typeface="Sylfaen" pitchFamily="18" charset="0"/>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322420" y="2942810"/>
            <a:ext cx="8603779" cy="2472472"/>
          </a:xfrm>
          <a:prstGeom prst="rect">
            <a:avLst/>
          </a:prstGeom>
          <a:noFill/>
        </p:spPr>
        <p:txBody>
          <a:bodyPr wrap="square" rtlCol="0">
            <a:spAutoFit/>
          </a:bodyPr>
          <a:lstStyle/>
          <a:p>
            <a:pPr>
              <a:spcBef>
                <a:spcPts val="400"/>
              </a:spcBef>
              <a:buClr>
                <a:srgbClr val="08A18D"/>
              </a:buClr>
            </a:pPr>
            <a:r>
              <a:rPr lang="en-US" b="1" dirty="0" smtClean="0">
                <a:latin typeface="Sylfaen" pitchFamily="18" charset="0"/>
              </a:rPr>
              <a:t>Legal side</a:t>
            </a:r>
            <a:r>
              <a:rPr lang="ka-GE" b="1" dirty="0" smtClean="0">
                <a:latin typeface="Sylfaen" pitchFamily="18" charset="0"/>
              </a:rPr>
              <a:t>:</a:t>
            </a:r>
            <a:endParaRPr lang="ka-GE" b="1" dirty="0" smtClean="0">
              <a:latin typeface="Sylfaen" pitchFamily="18" charset="0"/>
            </a:endParaRPr>
          </a:p>
          <a:p>
            <a:pPr marL="285750" lvl="0" indent="-285750">
              <a:spcBef>
                <a:spcPts val="400"/>
              </a:spcBef>
              <a:buClr>
                <a:srgbClr val="08A18D"/>
              </a:buClr>
              <a:buFont typeface="Arial" pitchFamily="34" charset="0"/>
              <a:buChar char="•"/>
            </a:pPr>
            <a:r>
              <a:rPr lang="en-US" sz="1600" dirty="0" smtClean="0">
                <a:latin typeface="Sylfaen" pitchFamily="18" charset="0"/>
              </a:rPr>
              <a:t>Decree</a:t>
            </a:r>
            <a:r>
              <a:rPr lang="ka-GE" sz="1600" dirty="0" smtClean="0">
                <a:latin typeface="Sylfaen" pitchFamily="18" charset="0"/>
              </a:rPr>
              <a:t> </a:t>
            </a:r>
            <a:r>
              <a:rPr lang="ka-GE" sz="1600" dirty="0">
                <a:latin typeface="Sylfaen" pitchFamily="18" charset="0"/>
              </a:rPr>
              <a:t>#325/n of the Minister of Labor, Health and Social Affairs of Georgia on Approval of Procedure for Presenting </a:t>
            </a:r>
            <a:r>
              <a:rPr lang="en-US" sz="1600" dirty="0">
                <a:latin typeface="Sylfaen" pitchFamily="18" charset="0"/>
              </a:rPr>
              <a:t>Drug</a:t>
            </a:r>
            <a:r>
              <a:rPr lang="ka-GE" sz="1600" dirty="0">
                <a:latin typeface="Sylfaen" pitchFamily="18" charset="0"/>
              </a:rPr>
              <a:t> Annotation in </a:t>
            </a:r>
            <a:r>
              <a:rPr lang="en-US" sz="1600" dirty="0">
                <a:latin typeface="Sylfaen" pitchFamily="18" charset="0"/>
              </a:rPr>
              <a:t>C</a:t>
            </a:r>
            <a:r>
              <a:rPr lang="ka-GE" sz="1600" dirty="0">
                <a:latin typeface="Sylfaen" pitchFamily="18" charset="0"/>
              </a:rPr>
              <a:t>ase of Initial Introduction of Pharmaceuticals under the Recognition and National Regimes of State Registration </a:t>
            </a:r>
            <a:r>
              <a:rPr lang="en-US" sz="1600" dirty="0">
                <a:latin typeface="Sylfaen" pitchFamily="18" charset="0"/>
              </a:rPr>
              <a:t>of Drugs </a:t>
            </a:r>
            <a:r>
              <a:rPr lang="ka-GE" sz="1600" dirty="0">
                <a:latin typeface="Sylfaen" pitchFamily="18" charset="0"/>
              </a:rPr>
              <a:t>on the Georgian Market and Also Differently Packed and Labelled  </a:t>
            </a:r>
            <a:r>
              <a:rPr lang="en-US" sz="1600" dirty="0">
                <a:latin typeface="Sylfaen" pitchFamily="18" charset="0"/>
              </a:rPr>
              <a:t>Drugs</a:t>
            </a:r>
            <a:r>
              <a:rPr lang="ka-GE" sz="1600" dirty="0">
                <a:latin typeface="Sylfaen" pitchFamily="18" charset="0"/>
              </a:rPr>
              <a:t> Already Allowed at the Georgian Market </a:t>
            </a:r>
            <a:r>
              <a:rPr lang="en-US" sz="1600" dirty="0">
                <a:latin typeface="Sylfaen" pitchFamily="18" charset="0"/>
              </a:rPr>
              <a:t>as of October 13, </a:t>
            </a:r>
            <a:r>
              <a:rPr lang="en-US" sz="1600" dirty="0" smtClean="0">
                <a:latin typeface="Sylfaen" pitchFamily="18" charset="0"/>
              </a:rPr>
              <a:t>2009</a:t>
            </a:r>
            <a:endParaRPr lang="en-US" sz="1600" dirty="0">
              <a:latin typeface="Sylfaen" pitchFamily="18" charset="0"/>
            </a:endParaRPr>
          </a:p>
          <a:p>
            <a:pPr marL="285750" lvl="0" indent="-285750">
              <a:spcBef>
                <a:spcPts val="400"/>
              </a:spcBef>
              <a:buClr>
                <a:srgbClr val="08A18D"/>
              </a:buClr>
              <a:buFont typeface="Arial" pitchFamily="34" charset="0"/>
              <a:buChar char="•"/>
            </a:pPr>
            <a:r>
              <a:rPr lang="en-US" sz="1600" dirty="0" smtClean="0">
                <a:latin typeface="Sylfaen" pitchFamily="18" charset="0"/>
              </a:rPr>
              <a:t>Decree</a:t>
            </a:r>
            <a:r>
              <a:rPr lang="ka-GE" sz="1600" dirty="0" smtClean="0">
                <a:latin typeface="Sylfaen" pitchFamily="18" charset="0"/>
              </a:rPr>
              <a:t> </a:t>
            </a:r>
            <a:r>
              <a:rPr lang="ka-GE" sz="1600" dirty="0">
                <a:latin typeface="Sylfaen" pitchFamily="18" charset="0"/>
              </a:rPr>
              <a:t>#01-64/n of the Minister of Labor, Health and Social Affairs of Georgia on Establishment of </a:t>
            </a:r>
            <a:r>
              <a:rPr lang="en-US" sz="1600" dirty="0">
                <a:latin typeface="Sylfaen" pitchFamily="18" charset="0"/>
              </a:rPr>
              <a:t>LLPL </a:t>
            </a:r>
            <a:r>
              <a:rPr lang="ka-GE" sz="1600" dirty="0">
                <a:latin typeface="Sylfaen" pitchFamily="18" charset="0"/>
              </a:rPr>
              <a:t>State Regulation Agency for Medical Activities </a:t>
            </a:r>
            <a:r>
              <a:rPr lang="en-US" sz="1600" dirty="0">
                <a:latin typeface="Sylfaen" pitchFamily="18" charset="0"/>
              </a:rPr>
              <a:t>and its Charter as of December 28, </a:t>
            </a:r>
            <a:r>
              <a:rPr lang="en-US" sz="1600" dirty="0" smtClean="0">
                <a:latin typeface="Sylfaen" pitchFamily="18" charset="0"/>
              </a:rPr>
              <a:t>2011</a:t>
            </a:r>
            <a:endParaRPr lang="ka-GE" sz="1600" dirty="0">
              <a:latin typeface="Sylfaen" pitchFamily="18" charset="0"/>
            </a:endParaRPr>
          </a:p>
        </p:txBody>
      </p:sp>
    </p:spTree>
    <p:extLst>
      <p:ext uri="{BB962C8B-B14F-4D97-AF65-F5344CB8AC3E}">
        <p14:creationId xmlns:p14="http://schemas.microsoft.com/office/powerpoint/2010/main" val="412020713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dirty="0" smtClean="0">
                <a:solidFill>
                  <a:srgbClr val="08A18D"/>
                </a:solidFill>
                <a:latin typeface="Sylfaen"/>
                <a:ea typeface="Calibri"/>
                <a:cs typeface="Sylfaen"/>
              </a:rPr>
              <a:t>Portal for Healthcare Facilities and Pharmacies</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423078" y="906001"/>
            <a:ext cx="8441140" cy="3447098"/>
          </a:xfrm>
          <a:prstGeom prst="rect">
            <a:avLst/>
          </a:prstGeom>
          <a:noFill/>
        </p:spPr>
        <p:txBody>
          <a:bodyPr wrap="square" rtlCol="0">
            <a:spAutoFit/>
          </a:bodyPr>
          <a:lstStyle/>
          <a:p>
            <a:pPr>
              <a:spcBef>
                <a:spcPts val="400"/>
              </a:spcBef>
              <a:buClr>
                <a:srgbClr val="08A18D"/>
              </a:buClr>
            </a:pPr>
            <a:r>
              <a:rPr lang="en-US" sz="1800" b="1" dirty="0" smtClean="0">
                <a:latin typeface="Sylfaen" pitchFamily="18" charset="0"/>
                <a:ea typeface="Calibri"/>
                <a:cs typeface="Times New Roman"/>
              </a:rPr>
              <a:t>Recommendation</a:t>
            </a:r>
            <a:r>
              <a:rPr lang="ka-GE" sz="1800" b="1" dirty="0" smtClean="0">
                <a:latin typeface="Sylfaen" pitchFamily="18" charset="0"/>
                <a:ea typeface="Calibri"/>
                <a:cs typeface="Times New Roman"/>
              </a:rPr>
              <a:t>  </a:t>
            </a:r>
            <a:endParaRPr lang="ka-GE" sz="1800" b="1" dirty="0" smtClean="0">
              <a:latin typeface="Sylfaen" pitchFamily="18" charset="0"/>
              <a:ea typeface="Calibri"/>
              <a:cs typeface="Times New Roman"/>
            </a:endParaRPr>
          </a:p>
          <a:p>
            <a:pPr>
              <a:spcBef>
                <a:spcPts val="400"/>
              </a:spcBef>
              <a:buClr>
                <a:srgbClr val="08A18D"/>
              </a:buClr>
            </a:pPr>
            <a:r>
              <a:rPr lang="en-US" sz="1800" dirty="0" smtClean="0">
                <a:latin typeface="Sylfaen" pitchFamily="18" charset="0"/>
                <a:ea typeface="Calibri"/>
                <a:cs typeface="Times New Roman"/>
              </a:rPr>
              <a:t>Obligation to post information on the portal and related responsibilities </a:t>
            </a:r>
          </a:p>
          <a:p>
            <a:pPr>
              <a:spcBef>
                <a:spcPts val="400"/>
              </a:spcBef>
              <a:buClr>
                <a:srgbClr val="08A18D"/>
              </a:buClr>
            </a:pPr>
            <a:r>
              <a:rPr lang="en-US" sz="1800" u="sng" dirty="0" smtClean="0">
                <a:latin typeface="Sylfaen" pitchFamily="18" charset="0"/>
                <a:ea typeface="Calibri"/>
                <a:cs typeface="Times New Roman"/>
              </a:rPr>
              <a:t>The following issues need to be resolved</a:t>
            </a:r>
            <a:r>
              <a:rPr lang="ka-GE" sz="1800" u="sng" dirty="0" smtClean="0">
                <a:latin typeface="Sylfaen" pitchFamily="18" charset="0"/>
                <a:ea typeface="Calibri"/>
                <a:cs typeface="Times New Roman"/>
              </a:rPr>
              <a:t>:</a:t>
            </a:r>
            <a:endParaRPr lang="ka-GE" sz="1800" u="sng" dirty="0">
              <a:latin typeface="Sylfaen" pitchFamily="18" charset="0"/>
              <a:ea typeface="Calibri"/>
              <a:cs typeface="Times New Roman"/>
            </a:endParaRPr>
          </a:p>
          <a:p>
            <a:pPr marL="285750" indent="-285750">
              <a:spcBef>
                <a:spcPts val="400"/>
              </a:spcBef>
              <a:buClr>
                <a:srgbClr val="08A18D"/>
              </a:buClr>
              <a:buFont typeface="Courier New" pitchFamily="49" charset="0"/>
              <a:buChar char="o"/>
            </a:pPr>
            <a:r>
              <a:rPr lang="en-US" sz="1800" dirty="0" smtClean="0">
                <a:latin typeface="Sylfaen" pitchFamily="18" charset="0"/>
              </a:rPr>
              <a:t>Facilities</a:t>
            </a:r>
            <a:r>
              <a:rPr lang="en-US" sz="1800" dirty="0">
                <a:latin typeface="Sylfaen" pitchFamily="18" charset="0"/>
              </a:rPr>
              <a:t>, frequency of posting and volume of the information </a:t>
            </a:r>
            <a:endParaRPr lang="en-US" sz="1800" dirty="0">
              <a:latin typeface="Sylfaen" pitchFamily="18" charset="0"/>
              <a:cs typeface="Times New Roman"/>
            </a:endParaRPr>
          </a:p>
          <a:p>
            <a:pPr marL="285750" indent="-285750">
              <a:spcBef>
                <a:spcPts val="400"/>
              </a:spcBef>
              <a:buClr>
                <a:srgbClr val="08A18D"/>
              </a:buClr>
              <a:buFont typeface="Courier New" pitchFamily="49" charset="0"/>
              <a:buChar char="o"/>
            </a:pPr>
            <a:r>
              <a:rPr lang="en-US" sz="1800" dirty="0" smtClean="0">
                <a:latin typeface="Sylfaen" pitchFamily="18" charset="0"/>
              </a:rPr>
              <a:t>H</a:t>
            </a:r>
            <a:r>
              <a:rPr lang="ka-GE" sz="1800" dirty="0" smtClean="0">
                <a:latin typeface="Sylfaen" pitchFamily="18" charset="0"/>
              </a:rPr>
              <a:t>ow </a:t>
            </a:r>
            <a:r>
              <a:rPr lang="ka-GE" sz="1800" dirty="0">
                <a:latin typeface="Sylfaen" pitchFamily="18" charset="0"/>
              </a:rPr>
              <a:t>we will treat the healthcare providers (e.g. therapeutic facilities, dental care providers, etc.) which are beyond regulation </a:t>
            </a:r>
            <a:r>
              <a:rPr lang="ka-GE" sz="1800" dirty="0" smtClean="0">
                <a:latin typeface="Sylfaen" pitchFamily="18" charset="0"/>
              </a:rPr>
              <a:t>now</a:t>
            </a:r>
            <a:r>
              <a:rPr lang="en-US" sz="1800" dirty="0" smtClean="0">
                <a:latin typeface="Sylfaen" pitchFamily="18" charset="0"/>
              </a:rPr>
              <a:t>. A new regulation mechanism – registration may be introduced</a:t>
            </a:r>
          </a:p>
          <a:p>
            <a:pPr marL="285750" indent="-285750">
              <a:spcBef>
                <a:spcPts val="400"/>
              </a:spcBef>
              <a:buClr>
                <a:srgbClr val="08A18D"/>
              </a:buClr>
              <a:buFont typeface="Courier New" pitchFamily="49" charset="0"/>
              <a:buChar char="o"/>
            </a:pPr>
            <a:r>
              <a:rPr lang="en-US" sz="1800" dirty="0" smtClean="0">
                <a:latin typeface="Sylfaen" pitchFamily="18" charset="0"/>
              </a:rPr>
              <a:t>B</a:t>
            </a:r>
            <a:r>
              <a:rPr lang="ka-GE" sz="1800" dirty="0" smtClean="0">
                <a:latin typeface="Sylfaen" pitchFamily="18" charset="0"/>
              </a:rPr>
              <a:t>odies </a:t>
            </a:r>
            <a:r>
              <a:rPr lang="ka-GE" sz="1800" dirty="0">
                <a:latin typeface="Sylfaen" pitchFamily="18" charset="0"/>
              </a:rPr>
              <a:t>that will supervise fulfillment of commitments and the form of supervision </a:t>
            </a:r>
            <a:endParaRPr lang="en-US" sz="1800" dirty="0" smtClean="0">
              <a:latin typeface="Sylfaen" pitchFamily="18" charset="0"/>
            </a:endParaRPr>
          </a:p>
          <a:p>
            <a:pPr marL="285750" indent="-285750">
              <a:spcBef>
                <a:spcPts val="400"/>
              </a:spcBef>
              <a:buClr>
                <a:srgbClr val="08A18D"/>
              </a:buClr>
              <a:buFont typeface="Courier New" pitchFamily="49" charset="0"/>
              <a:buChar char="o"/>
            </a:pPr>
            <a:r>
              <a:rPr lang="en-US" sz="1800" dirty="0" smtClean="0">
                <a:latin typeface="Sylfaen" pitchFamily="18" charset="0"/>
              </a:rPr>
              <a:t>Will </a:t>
            </a:r>
            <a:r>
              <a:rPr lang="ka-GE" sz="1800" dirty="0" smtClean="0">
                <a:latin typeface="Sylfaen" pitchFamily="18" charset="0"/>
              </a:rPr>
              <a:t>rural </a:t>
            </a:r>
            <a:r>
              <a:rPr lang="ka-GE" sz="1800" dirty="0">
                <a:latin typeface="Sylfaen" pitchFamily="18" charset="0"/>
              </a:rPr>
              <a:t>doctors </a:t>
            </a:r>
            <a:r>
              <a:rPr lang="en-US" sz="1800" dirty="0" smtClean="0">
                <a:latin typeface="Sylfaen" pitchFamily="18" charset="0"/>
              </a:rPr>
              <a:t>also</a:t>
            </a:r>
            <a:r>
              <a:rPr lang="ka-GE" sz="1800" dirty="0" smtClean="0">
                <a:latin typeface="Sylfaen" pitchFamily="18" charset="0"/>
              </a:rPr>
              <a:t> </a:t>
            </a:r>
            <a:r>
              <a:rPr lang="ka-GE" sz="1800" dirty="0">
                <a:latin typeface="Sylfaen" pitchFamily="18" charset="0"/>
              </a:rPr>
              <a:t>assume the responsibility </a:t>
            </a:r>
            <a:r>
              <a:rPr lang="en-US" sz="1800" dirty="0" smtClean="0">
                <a:latin typeface="Sylfaen" pitchFamily="18" charset="0"/>
              </a:rPr>
              <a:t>for posting information? T</a:t>
            </a:r>
            <a:r>
              <a:rPr lang="ka-GE" sz="1800" dirty="0" smtClean="0">
                <a:latin typeface="Sylfaen" pitchFamily="18" charset="0"/>
              </a:rPr>
              <a:t>he </a:t>
            </a:r>
            <a:r>
              <a:rPr lang="ka-GE" sz="1800" dirty="0">
                <a:latin typeface="Sylfaen" pitchFamily="18" charset="0"/>
              </a:rPr>
              <a:t>issue should be </a:t>
            </a:r>
            <a:r>
              <a:rPr lang="en-US" sz="1800" dirty="0">
                <a:latin typeface="Sylfaen" pitchFamily="18" charset="0"/>
              </a:rPr>
              <a:t>re</a:t>
            </a:r>
            <a:r>
              <a:rPr lang="ka-GE" sz="1800" dirty="0">
                <a:latin typeface="Sylfaen" pitchFamily="18" charset="0"/>
              </a:rPr>
              <a:t>solved step by step taking into account </a:t>
            </a:r>
            <a:r>
              <a:rPr lang="en-US" sz="1800" dirty="0">
                <a:latin typeface="Sylfaen" pitchFamily="18" charset="0"/>
              </a:rPr>
              <a:t>difficulty to introduce and implement the electronic system in rural </a:t>
            </a:r>
            <a:r>
              <a:rPr lang="en-US" sz="1800" dirty="0" smtClean="0">
                <a:latin typeface="Sylfaen" pitchFamily="18" charset="0"/>
              </a:rPr>
              <a:t>areas</a:t>
            </a:r>
            <a:endParaRPr lang="ka-GE" sz="1800" dirty="0">
              <a:latin typeface="Sylfaen" pitchFamily="18" charset="0"/>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203172280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83099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dirty="0">
                <a:solidFill>
                  <a:srgbClr val="08A18D"/>
                </a:solidFill>
                <a:latin typeface="Sylfaen"/>
                <a:ea typeface="Calibri"/>
                <a:cs typeface="Sylfaen"/>
              </a:rPr>
              <a:t>Portal for Healthcare Facilities and Pharmacies</a:t>
            </a:r>
            <a:endParaRPr lang="ka-GE" sz="2400" b="1" dirty="0">
              <a:solidFill>
                <a:srgbClr val="08A18D"/>
              </a:solidFill>
              <a:latin typeface="Sylfaen"/>
              <a:ea typeface="Calibri"/>
              <a:cs typeface="Times New Roman"/>
            </a:endParaRPr>
          </a:p>
          <a:p>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5" y="909030"/>
            <a:ext cx="8441140" cy="5622052"/>
          </a:xfrm>
          <a:prstGeom prst="rect">
            <a:avLst/>
          </a:prstGeom>
          <a:noFill/>
        </p:spPr>
        <p:txBody>
          <a:bodyPr wrap="square" rtlCol="0">
            <a:spAutoFit/>
          </a:bodyPr>
          <a:lstStyle/>
          <a:p>
            <a:pPr>
              <a:spcBef>
                <a:spcPts val="400"/>
              </a:spcBef>
              <a:buClr>
                <a:srgbClr val="08A18D"/>
              </a:buClr>
            </a:pPr>
            <a:r>
              <a:rPr lang="en-US" sz="1800" b="1" dirty="0" smtClean="0">
                <a:latin typeface="Sylfaen"/>
                <a:ea typeface="Calibri"/>
                <a:cs typeface="Times New Roman"/>
              </a:rPr>
              <a:t>Legal side</a:t>
            </a:r>
            <a:r>
              <a:rPr lang="ka-GE" sz="1800" b="1" dirty="0" smtClean="0">
                <a:latin typeface="Sylfaen"/>
                <a:ea typeface="Calibri"/>
                <a:cs typeface="Times New Roman"/>
              </a:rPr>
              <a:t> </a:t>
            </a:r>
            <a:endParaRPr lang="en-US" sz="1800" b="1" dirty="0" smtClean="0">
              <a:latin typeface="Sylfaen"/>
              <a:ea typeface="Calibri"/>
              <a:cs typeface="Times New Roman"/>
            </a:endParaRPr>
          </a:p>
          <a:p>
            <a:r>
              <a:rPr lang="en-US" sz="1600" dirty="0">
                <a:latin typeface="Sylfaen" pitchFamily="18" charset="0"/>
              </a:rPr>
              <a:t>Legislative changes should be made to: </a:t>
            </a:r>
          </a:p>
          <a:p>
            <a:pPr marL="285750" indent="-285750">
              <a:buFont typeface="Arial" pitchFamily="34" charset="0"/>
              <a:buChar char="•"/>
            </a:pPr>
            <a:r>
              <a:rPr lang="ka-GE" sz="1600" dirty="0" smtClean="0">
                <a:latin typeface="Sylfaen" pitchFamily="18" charset="0"/>
              </a:rPr>
              <a:t>La</a:t>
            </a:r>
            <a:r>
              <a:rPr lang="en-US" sz="1600" dirty="0">
                <a:latin typeface="Sylfaen" pitchFamily="18" charset="0"/>
              </a:rPr>
              <a:t>w</a:t>
            </a:r>
            <a:r>
              <a:rPr lang="ka-GE" sz="1600" dirty="0">
                <a:latin typeface="Sylfaen" pitchFamily="18" charset="0"/>
              </a:rPr>
              <a:t> on Drugs and Pharmaceutical Activity </a:t>
            </a:r>
            <a:endParaRPr lang="en-US" sz="1600" dirty="0">
              <a:latin typeface="Sylfaen" pitchFamily="18" charset="0"/>
            </a:endParaRPr>
          </a:p>
          <a:p>
            <a:pPr marL="285750" indent="-285750">
              <a:buFont typeface="Arial" pitchFamily="34" charset="0"/>
              <a:buChar char="•"/>
            </a:pPr>
            <a:r>
              <a:rPr lang="en-US" sz="1600" dirty="0" smtClean="0">
                <a:latin typeface="Sylfaen" pitchFamily="18" charset="0"/>
              </a:rPr>
              <a:t>Law </a:t>
            </a:r>
            <a:r>
              <a:rPr lang="en-US" sz="1600" dirty="0">
                <a:latin typeface="Sylfaen" pitchFamily="18" charset="0"/>
              </a:rPr>
              <a:t>on Health Care </a:t>
            </a:r>
          </a:p>
          <a:p>
            <a:pPr marL="285750" indent="-285750">
              <a:buFont typeface="Arial" pitchFamily="34" charset="0"/>
              <a:buChar char="•"/>
            </a:pPr>
            <a:r>
              <a:rPr lang="en-US" sz="1600" dirty="0" smtClean="0">
                <a:latin typeface="Sylfaen" pitchFamily="18" charset="0"/>
              </a:rPr>
              <a:t>Administrative </a:t>
            </a:r>
            <a:r>
              <a:rPr lang="en-US" sz="1600" dirty="0">
                <a:latin typeface="Sylfaen" pitchFamily="18" charset="0"/>
              </a:rPr>
              <a:t>Code</a:t>
            </a:r>
          </a:p>
          <a:p>
            <a:r>
              <a:rPr lang="en-US" sz="1600" dirty="0">
                <a:latin typeface="Sylfaen" pitchFamily="18" charset="0"/>
              </a:rPr>
              <a:t>Governmental Resolutions and Decrees of the Minister: </a:t>
            </a:r>
          </a:p>
          <a:p>
            <a:pPr marL="285750" indent="-285750">
              <a:buFont typeface="Arial" pitchFamily="34" charset="0"/>
              <a:buChar char="•"/>
            </a:pPr>
            <a:r>
              <a:rPr lang="ka-GE" sz="1600" dirty="0" smtClean="0">
                <a:latin typeface="Sylfaen" pitchFamily="18" charset="0"/>
              </a:rPr>
              <a:t>Resolution </a:t>
            </a:r>
            <a:r>
              <a:rPr lang="ka-GE" sz="1600" dirty="0">
                <a:latin typeface="Sylfaen" pitchFamily="18" charset="0"/>
              </a:rPr>
              <a:t>#385 of the Government of Georgia on </a:t>
            </a:r>
            <a:r>
              <a:rPr lang="en-US" sz="1600" dirty="0">
                <a:latin typeface="Sylfaen" pitchFamily="18" charset="0"/>
              </a:rPr>
              <a:t>Approval of Regulations on Terms and </a:t>
            </a:r>
            <a:r>
              <a:rPr lang="ka-GE" sz="1600" dirty="0">
                <a:latin typeface="Sylfaen" pitchFamily="18" charset="0"/>
              </a:rPr>
              <a:t>Conditions for Issuing Medical Activity </a:t>
            </a:r>
            <a:r>
              <a:rPr lang="en-US" sz="1600" dirty="0">
                <a:latin typeface="Sylfaen" pitchFamily="18" charset="0"/>
              </a:rPr>
              <a:t>Licenses and Hospital Permits as of December 17, </a:t>
            </a:r>
            <a:r>
              <a:rPr lang="en-US" sz="1600" dirty="0" smtClean="0">
                <a:latin typeface="Sylfaen" pitchFamily="18" charset="0"/>
              </a:rPr>
              <a:t>2010</a:t>
            </a:r>
            <a:endParaRPr lang="en-US" sz="1600" b="1" dirty="0">
              <a:latin typeface="Sylfaen" pitchFamily="18" charset="0"/>
            </a:endParaRPr>
          </a:p>
          <a:p>
            <a:pPr marL="285750" indent="-285750">
              <a:buFont typeface="Arial" pitchFamily="34" charset="0"/>
              <a:buChar char="•"/>
            </a:pPr>
            <a:r>
              <a:rPr lang="en-US" sz="1600" dirty="0" smtClean="0">
                <a:latin typeface="Sylfaen" pitchFamily="18" charset="0"/>
              </a:rPr>
              <a:t>Resolution </a:t>
            </a:r>
            <a:r>
              <a:rPr lang="en-US" sz="1600" dirty="0">
                <a:latin typeface="Sylfaen" pitchFamily="18" charset="0"/>
              </a:rPr>
              <a:t>#176 of the Government of Georgia on Approval of Regulations of Clinical Study of Pharmacological Agents, Pharmaceutical Production, Authorized Pharmacy and Terms and Conditions for Issuing Import or Export Permits for Medicines Subject to Special Control as of October 14, </a:t>
            </a:r>
            <a:r>
              <a:rPr lang="en-US" sz="1600" dirty="0" smtClean="0">
                <a:latin typeface="Sylfaen" pitchFamily="18" charset="0"/>
              </a:rPr>
              <a:t>2005</a:t>
            </a:r>
            <a:endParaRPr lang="en-US" sz="1600" b="1" dirty="0">
              <a:latin typeface="Sylfaen" pitchFamily="18" charset="0"/>
            </a:endParaRPr>
          </a:p>
          <a:p>
            <a:pPr marL="285750" indent="-285750">
              <a:buFont typeface="Arial" pitchFamily="34" charset="0"/>
              <a:buChar char="•"/>
            </a:pPr>
            <a:r>
              <a:rPr lang="en-US" sz="1600" dirty="0" smtClean="0">
                <a:latin typeface="Sylfaen" pitchFamily="18" charset="0"/>
              </a:rPr>
              <a:t>Decree</a:t>
            </a:r>
            <a:r>
              <a:rPr lang="ka-GE" sz="1600" dirty="0" smtClean="0">
                <a:latin typeface="Sylfaen" pitchFamily="18" charset="0"/>
              </a:rPr>
              <a:t> </a:t>
            </a:r>
            <a:r>
              <a:rPr lang="ka-GE" sz="1600" dirty="0">
                <a:latin typeface="Sylfaen" pitchFamily="18" charset="0"/>
              </a:rPr>
              <a:t>#</a:t>
            </a:r>
            <a:r>
              <a:rPr lang="en-US" sz="1600" dirty="0">
                <a:latin typeface="Sylfaen" pitchFamily="18" charset="0"/>
              </a:rPr>
              <a:t>269/n</a:t>
            </a:r>
            <a:r>
              <a:rPr lang="ka-GE" sz="1600" dirty="0">
                <a:latin typeface="Sylfaen" pitchFamily="18" charset="0"/>
              </a:rPr>
              <a:t> of the Minister of Labor, Health and Social Affairs of Georgia on Approval of</a:t>
            </a:r>
            <a:r>
              <a:rPr lang="en-US" sz="1600" dirty="0">
                <a:latin typeface="Sylfaen" pitchFamily="18" charset="0"/>
              </a:rPr>
              <a:t> Forms of Registration Certificates for Drugs, Registration Certificates and Permit Certificates for Clinical Study of Pharmacological Agents as of October 16, </a:t>
            </a:r>
            <a:r>
              <a:rPr lang="en-US" sz="1600" dirty="0" smtClean="0">
                <a:latin typeface="Sylfaen" pitchFamily="18" charset="0"/>
              </a:rPr>
              <a:t>2006 </a:t>
            </a:r>
            <a:endParaRPr lang="en-US" sz="1600" b="1" dirty="0">
              <a:latin typeface="Sylfaen" pitchFamily="18" charset="0"/>
            </a:endParaRPr>
          </a:p>
          <a:p>
            <a:pPr marL="285750" indent="-285750">
              <a:buFont typeface="Arial" pitchFamily="34" charset="0"/>
              <a:buChar char="•"/>
            </a:pPr>
            <a:r>
              <a:rPr lang="en-US" sz="1600" dirty="0" smtClean="0">
                <a:latin typeface="Sylfaen" pitchFamily="18" charset="0"/>
              </a:rPr>
              <a:t>Decree</a:t>
            </a:r>
            <a:r>
              <a:rPr lang="ka-GE" sz="1600" dirty="0" smtClean="0">
                <a:latin typeface="Sylfaen" pitchFamily="18" charset="0"/>
              </a:rPr>
              <a:t> </a:t>
            </a:r>
            <a:r>
              <a:rPr lang="ka-GE" sz="1600" dirty="0">
                <a:latin typeface="Sylfaen" pitchFamily="18" charset="0"/>
              </a:rPr>
              <a:t>#01-20/n of the Minister of Labor, Health and Social Affairs of Georgia on Approval of</a:t>
            </a:r>
            <a:r>
              <a:rPr lang="en-US" sz="1600" dirty="0">
                <a:latin typeface="Sylfaen" pitchFamily="18" charset="0"/>
              </a:rPr>
              <a:t> Forms of Permit Certificates for Clinical Study of Pharmacological Agents, Pharmaceutical Production and Authorized Pharmacy as of April 11, </a:t>
            </a:r>
            <a:r>
              <a:rPr lang="en-US" sz="1600" dirty="0" smtClean="0">
                <a:latin typeface="Sylfaen" pitchFamily="18" charset="0"/>
              </a:rPr>
              <a:t>2012</a:t>
            </a:r>
            <a:endParaRPr lang="en-US" sz="1600" dirty="0">
              <a:latin typeface="Sylfaen" pitchFamily="18" charset="0"/>
            </a:endParaRPr>
          </a:p>
          <a:p>
            <a:pPr marL="285750" indent="-285750">
              <a:buFont typeface="Arial" pitchFamily="34" charset="0"/>
              <a:buChar char="•"/>
            </a:pPr>
            <a:r>
              <a:rPr lang="en-US" sz="1600" dirty="0" smtClean="0">
                <a:latin typeface="Sylfaen" pitchFamily="18" charset="0"/>
              </a:rPr>
              <a:t>Joint </a:t>
            </a:r>
            <a:r>
              <a:rPr lang="en-US" sz="1600" dirty="0">
                <a:latin typeface="Sylfaen" pitchFamily="18" charset="0"/>
              </a:rPr>
              <a:t>Decree #</a:t>
            </a:r>
            <a:r>
              <a:rPr lang="ka-GE" sz="1600" dirty="0">
                <a:latin typeface="Sylfaen" pitchFamily="18" charset="0"/>
              </a:rPr>
              <a:t>01-12/</a:t>
            </a:r>
            <a:r>
              <a:rPr lang="en-US" sz="1600" dirty="0">
                <a:latin typeface="Sylfaen" pitchFamily="18" charset="0"/>
              </a:rPr>
              <a:t>n #</a:t>
            </a:r>
            <a:r>
              <a:rPr lang="ka-GE" sz="1600" dirty="0">
                <a:latin typeface="Sylfaen" pitchFamily="18" charset="0"/>
              </a:rPr>
              <a:t>82 </a:t>
            </a:r>
            <a:r>
              <a:rPr lang="en-US" sz="1600" dirty="0">
                <a:latin typeface="Sylfaen" pitchFamily="18" charset="0"/>
              </a:rPr>
              <a:t>of the Minister of Labor, Health and Social Affairs of Georgia  and the Minister of Finance of Georgia as of March 14, </a:t>
            </a:r>
            <a:r>
              <a:rPr lang="en-US" sz="1600" dirty="0" smtClean="0">
                <a:latin typeface="Sylfaen" pitchFamily="18" charset="0"/>
              </a:rPr>
              <a:t>2012</a:t>
            </a:r>
            <a:endParaRPr lang="en-US" sz="1600" dirty="0">
              <a:latin typeface="Sylfaen" pitchFamily="18" charset="0"/>
            </a:endParaRPr>
          </a:p>
          <a:p>
            <a:pPr>
              <a:spcBef>
                <a:spcPts val="400"/>
              </a:spcBef>
              <a:buClr>
                <a:srgbClr val="08A18D"/>
              </a:buClr>
            </a:pPr>
            <a:endParaRPr lang="ka-GE" sz="1800" b="1" dirty="0" smtClean="0">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37071433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dirty="0">
                <a:solidFill>
                  <a:srgbClr val="08A18D"/>
                </a:solidFill>
                <a:latin typeface="Sylfaen"/>
                <a:ea typeface="Calibri"/>
                <a:cs typeface="Sylfaen"/>
              </a:rPr>
              <a:t>Portal for Healthcare Facilities and Pharmacies</a:t>
            </a:r>
            <a:endParaRPr lang="ka-GE" sz="2400" b="1" dirty="0">
              <a:solidFill>
                <a:srgbClr val="08A18D"/>
              </a:solidFill>
              <a:latin typeface="Sylfaen"/>
              <a:ea typeface="Calibri"/>
              <a:cs typeface="Times New Roman"/>
            </a:endParaRPr>
          </a:p>
        </p:txBody>
      </p:sp>
      <p:sp>
        <p:nvSpPr>
          <p:cNvPr id="37" name="TextBox 10"/>
          <p:cNvSpPr txBox="1"/>
          <p:nvPr/>
        </p:nvSpPr>
        <p:spPr>
          <a:xfrm>
            <a:off x="376445" y="889729"/>
            <a:ext cx="8441140" cy="5345053"/>
          </a:xfrm>
          <a:prstGeom prst="rect">
            <a:avLst/>
          </a:prstGeom>
          <a:noFill/>
        </p:spPr>
        <p:txBody>
          <a:bodyPr wrap="square" rtlCol="0">
            <a:spAutoFit/>
          </a:bodyPr>
          <a:lstStyle/>
          <a:p>
            <a:pPr>
              <a:spcBef>
                <a:spcPts val="400"/>
              </a:spcBef>
              <a:buClr>
                <a:srgbClr val="08A18D"/>
              </a:buClr>
            </a:pPr>
            <a:r>
              <a:rPr lang="en-US" sz="1800" b="1" dirty="0" smtClean="0">
                <a:latin typeface="Sylfaen"/>
                <a:ea typeface="Calibri"/>
                <a:cs typeface="Times New Roman"/>
              </a:rPr>
              <a:t>Legal side</a:t>
            </a:r>
            <a:r>
              <a:rPr lang="ka-GE" sz="1800" b="1" dirty="0" smtClean="0">
                <a:latin typeface="Sylfaen"/>
                <a:ea typeface="Calibri"/>
                <a:cs typeface="Times New Roman"/>
              </a:rPr>
              <a:t> </a:t>
            </a:r>
            <a:endParaRPr lang="ka-GE" sz="1800" b="1" dirty="0" smtClean="0">
              <a:latin typeface="Sylfaen"/>
              <a:ea typeface="Calibri"/>
              <a:cs typeface="Times New Roman"/>
            </a:endParaRPr>
          </a:p>
          <a:p>
            <a:pPr>
              <a:spcBef>
                <a:spcPts val="400"/>
              </a:spcBef>
              <a:buClr>
                <a:srgbClr val="08A18D"/>
              </a:buClr>
            </a:pPr>
            <a:r>
              <a:rPr lang="en-US" sz="1600" dirty="0">
                <a:latin typeface="Sylfaen" pitchFamily="18" charset="0"/>
              </a:rPr>
              <a:t>Governmental Resolutions and Decrees of the </a:t>
            </a:r>
            <a:r>
              <a:rPr lang="en-US" sz="1600" dirty="0" smtClean="0">
                <a:latin typeface="Sylfaen" pitchFamily="18" charset="0"/>
              </a:rPr>
              <a:t>Minister</a:t>
            </a:r>
            <a:r>
              <a:rPr lang="ka-GE" sz="1600" dirty="0" smtClean="0">
                <a:latin typeface="Sylfaen"/>
                <a:ea typeface="Calibri"/>
                <a:cs typeface="Times New Roman"/>
              </a:rPr>
              <a:t>:</a:t>
            </a:r>
            <a:endParaRPr lang="ka-GE" sz="1600" dirty="0">
              <a:latin typeface="Sylfaen"/>
              <a:ea typeface="Calibri"/>
              <a:cs typeface="Times New Roman"/>
            </a:endParaRPr>
          </a:p>
          <a:p>
            <a:pPr marL="285750" indent="-285750">
              <a:buFont typeface="Arial" pitchFamily="34" charset="0"/>
              <a:buChar char="•"/>
            </a:pPr>
            <a:r>
              <a:rPr lang="en-US" sz="1600" dirty="0">
                <a:latin typeface="Sylfaen" pitchFamily="18" charset="0"/>
              </a:rPr>
              <a:t>Decree on Approval of Forms of Import and Export Permit Certificates for Medicines Subject to Special Control, Preliminary Agreement and Procedures for Issuing Them;</a:t>
            </a:r>
          </a:p>
          <a:p>
            <a:pPr marL="285750" indent="-285750">
              <a:buFont typeface="Arial" pitchFamily="34" charset="0"/>
              <a:buChar char="•"/>
            </a:pPr>
            <a:r>
              <a:rPr lang="ka-GE" sz="1600" dirty="0" smtClean="0">
                <a:latin typeface="Sylfaen" pitchFamily="18" charset="0"/>
              </a:rPr>
              <a:t>Decree </a:t>
            </a:r>
            <a:r>
              <a:rPr lang="ka-GE" sz="1600" dirty="0">
                <a:latin typeface="Sylfaen" pitchFamily="18" charset="0"/>
              </a:rPr>
              <a:t>#420/n of the Minister of Labor, Health and Social Affairs of Georgia on Approval of Forms of Permit Certificate for In-patient </a:t>
            </a:r>
            <a:r>
              <a:rPr lang="en-US" sz="1600" dirty="0" smtClean="0">
                <a:latin typeface="Sylfaen" pitchFamily="18" charset="0"/>
              </a:rPr>
              <a:t>Facilities </a:t>
            </a:r>
            <a:r>
              <a:rPr lang="ka-GE" sz="1600" dirty="0" smtClean="0">
                <a:latin typeface="Sylfaen" pitchFamily="18" charset="0"/>
              </a:rPr>
              <a:t>and </a:t>
            </a:r>
            <a:r>
              <a:rPr lang="ka-GE" sz="1600" dirty="0">
                <a:latin typeface="Sylfaen" pitchFamily="18" charset="0"/>
              </a:rPr>
              <a:t>Attachment </a:t>
            </a:r>
            <a:r>
              <a:rPr lang="en-US" sz="1600" dirty="0">
                <a:latin typeface="Sylfaen" pitchFamily="18" charset="0"/>
              </a:rPr>
              <a:t>to Permit Certificate as of December 21, 2010;</a:t>
            </a:r>
          </a:p>
          <a:p>
            <a:pPr marL="285750" indent="-285750">
              <a:buFont typeface="Arial" pitchFamily="34" charset="0"/>
              <a:buChar char="•"/>
            </a:pPr>
            <a:r>
              <a:rPr lang="en-US" sz="1600" dirty="0" smtClean="0">
                <a:latin typeface="Sylfaen" pitchFamily="18" charset="0"/>
              </a:rPr>
              <a:t>Decree </a:t>
            </a:r>
            <a:r>
              <a:rPr lang="en-US" sz="1600" dirty="0">
                <a:latin typeface="Sylfaen" pitchFamily="18" charset="0"/>
              </a:rPr>
              <a:t>#01-51/n of the Minister of Labor, Health and Social Affairs of Georgia on Approval of the Procedure of the Exercise of Selective Control over Implementation of Licensing and Permitting Requirements and Technical Regulations for Medical Activities Associated with High Risk as of November 9, 2011;</a:t>
            </a:r>
          </a:p>
          <a:p>
            <a:pPr marL="285750" indent="-285750">
              <a:buFont typeface="Arial" pitchFamily="34" charset="0"/>
              <a:buChar char="•"/>
            </a:pPr>
            <a:r>
              <a:rPr lang="ka-GE" sz="1600" dirty="0" smtClean="0">
                <a:latin typeface="Sylfaen" pitchFamily="18" charset="0"/>
              </a:rPr>
              <a:t>Decree </a:t>
            </a:r>
            <a:r>
              <a:rPr lang="ka-GE" sz="1600" dirty="0">
                <a:latin typeface="Sylfaen" pitchFamily="18" charset="0"/>
              </a:rPr>
              <a:t>#387/n of the Minister of Labor, Health and Social Affairs of Georgia on Determination of Sanitation and Hygiene/ Technical Conditions of Pharmacy </a:t>
            </a:r>
            <a:r>
              <a:rPr lang="en-US" sz="1600" dirty="0">
                <a:latin typeface="Sylfaen" pitchFamily="18" charset="0"/>
              </a:rPr>
              <a:t>and </a:t>
            </a:r>
            <a:r>
              <a:rPr lang="ka-GE" sz="1600" dirty="0">
                <a:latin typeface="Sylfaen" pitchFamily="18" charset="0"/>
              </a:rPr>
              <a:t>(Specialized Point of Sale) and </a:t>
            </a:r>
            <a:r>
              <a:rPr lang="en-US" sz="1600" dirty="0">
                <a:latin typeface="Sylfaen" pitchFamily="18" charset="0"/>
              </a:rPr>
              <a:t>R</a:t>
            </a:r>
            <a:r>
              <a:rPr lang="ka-GE" sz="1600" dirty="0">
                <a:latin typeface="Sylfaen" pitchFamily="18" charset="0"/>
              </a:rPr>
              <a:t>etail </a:t>
            </a:r>
            <a:r>
              <a:rPr lang="en-US" sz="1600" dirty="0">
                <a:latin typeface="Sylfaen" pitchFamily="18" charset="0"/>
              </a:rPr>
              <a:t>P</a:t>
            </a:r>
            <a:r>
              <a:rPr lang="ka-GE" sz="1600" dirty="0">
                <a:latin typeface="Sylfaen" pitchFamily="18" charset="0"/>
              </a:rPr>
              <a:t>oint of </a:t>
            </a:r>
            <a:r>
              <a:rPr lang="en-US" sz="1600" dirty="0">
                <a:latin typeface="Sylfaen" pitchFamily="18" charset="0"/>
              </a:rPr>
              <a:t>S</a:t>
            </a:r>
            <a:r>
              <a:rPr lang="ka-GE" sz="1600" dirty="0">
                <a:latin typeface="Sylfaen" pitchFamily="18" charset="0"/>
              </a:rPr>
              <a:t>ale as of November 24, 2009</a:t>
            </a:r>
            <a:r>
              <a:rPr lang="en-US" sz="1600" dirty="0">
                <a:latin typeface="Sylfaen" pitchFamily="18" charset="0"/>
              </a:rPr>
              <a:t>; </a:t>
            </a:r>
          </a:p>
          <a:p>
            <a:pPr marL="285750" indent="-285750">
              <a:buFont typeface="Arial" pitchFamily="34" charset="0"/>
              <a:buChar char="•"/>
            </a:pPr>
            <a:r>
              <a:rPr lang="en-US" sz="1600" dirty="0" smtClean="0">
                <a:latin typeface="Sylfaen" pitchFamily="18" charset="0"/>
              </a:rPr>
              <a:t>Decree </a:t>
            </a:r>
            <a:r>
              <a:rPr lang="en-US" sz="1600" dirty="0">
                <a:latin typeface="Sylfaen" pitchFamily="18" charset="0"/>
              </a:rPr>
              <a:t>#121/n of the Minister of Labor, Health and Social Affairs of Georgia on Approval of the Procedure for the Use of Forms of Strict Registration by the Ministry of Labor, Health and Social Affairs of Georgia, Agencies Within the Jurisdiction of the Ministry and Legal Entities of Public Law Under Its Control and Recording and Reporting as of April 26, 2006;</a:t>
            </a:r>
          </a:p>
          <a:p>
            <a:pPr marL="285750" indent="-285750">
              <a:buFont typeface="Arial" pitchFamily="34" charset="0"/>
              <a:buChar char="•"/>
            </a:pPr>
            <a:r>
              <a:rPr lang="en-US" sz="1600" dirty="0" smtClean="0">
                <a:latin typeface="Sylfaen" pitchFamily="18" charset="0"/>
              </a:rPr>
              <a:t>Decree </a:t>
            </a:r>
            <a:r>
              <a:rPr lang="en-US" sz="1600" dirty="0">
                <a:latin typeface="Sylfaen" pitchFamily="18" charset="0"/>
              </a:rPr>
              <a:t>#669 of the Minister of Finance of Georgia on Approval of the List of Forms of Strict Registration, Procedure for Registration of Forms of Strict Registration  and the Form of Registration Book of Forms of Strict Registration as of August 2, </a:t>
            </a:r>
            <a:r>
              <a:rPr lang="en-US" sz="1600" dirty="0" smtClean="0">
                <a:latin typeface="Sylfaen" pitchFamily="18" charset="0"/>
              </a:rPr>
              <a:t>2005</a:t>
            </a:r>
            <a:endParaRPr lang="ka-GE" sz="1600" dirty="0">
              <a:latin typeface="Sylfaen" pitchFamily="18" charset="0"/>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74580876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dirty="0" smtClean="0">
                <a:solidFill>
                  <a:srgbClr val="08A18D"/>
                </a:solidFill>
                <a:latin typeface="Sylfaen"/>
                <a:ea typeface="Calibri"/>
                <a:cs typeface="Sylfaen"/>
              </a:rPr>
              <a:t>E-prescribing System</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5" y="889729"/>
            <a:ext cx="8441140" cy="974626"/>
          </a:xfrm>
          <a:prstGeom prst="rect">
            <a:avLst/>
          </a:prstGeom>
          <a:noFill/>
        </p:spPr>
        <p:txBody>
          <a:bodyPr wrap="square" rtlCol="0">
            <a:spAutoFit/>
          </a:bodyPr>
          <a:lstStyle/>
          <a:p>
            <a:pPr>
              <a:spcBef>
                <a:spcPts val="400"/>
              </a:spcBef>
              <a:buClr>
                <a:srgbClr val="08A18D"/>
              </a:buClr>
            </a:pPr>
            <a:r>
              <a:rPr lang="en-US" sz="1800" b="1" dirty="0" smtClean="0">
                <a:latin typeface="Sylfaen" pitchFamily="18" charset="0"/>
                <a:ea typeface="Calibri"/>
                <a:cs typeface="Times New Roman"/>
              </a:rPr>
              <a:t>Recommendation</a:t>
            </a:r>
            <a:r>
              <a:rPr lang="ka-GE" sz="1800" b="1" dirty="0" smtClean="0">
                <a:latin typeface="Sylfaen" pitchFamily="18" charset="0"/>
                <a:ea typeface="Calibri"/>
                <a:cs typeface="Times New Roman"/>
              </a:rPr>
              <a:t>  </a:t>
            </a:r>
            <a:endParaRPr lang="ka-GE" sz="1800" b="1" dirty="0" smtClean="0">
              <a:latin typeface="Sylfaen" pitchFamily="18" charset="0"/>
              <a:ea typeface="Calibri"/>
              <a:cs typeface="Times New Roman"/>
            </a:endParaRPr>
          </a:p>
          <a:p>
            <a:pPr>
              <a:spcBef>
                <a:spcPts val="400"/>
              </a:spcBef>
              <a:buClr>
                <a:srgbClr val="08A18D"/>
              </a:buClr>
            </a:pPr>
            <a:r>
              <a:rPr lang="en-US" sz="1800" dirty="0" smtClean="0">
                <a:latin typeface="Sylfaen" pitchFamily="18" charset="0"/>
              </a:rPr>
              <a:t>Legal basis for e-prescribing and modification of current forms of prescription according to peculiarities of e-prescribing</a:t>
            </a:r>
            <a:endParaRPr lang="ka-GE" sz="1800" dirty="0">
              <a:latin typeface="Sylfaen" pitchFamily="18" charset="0"/>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376445" y="2295449"/>
            <a:ext cx="8441140" cy="3077766"/>
          </a:xfrm>
          <a:prstGeom prst="rect">
            <a:avLst/>
          </a:prstGeom>
          <a:noFill/>
        </p:spPr>
        <p:txBody>
          <a:bodyPr wrap="square" rtlCol="0">
            <a:spAutoFit/>
          </a:bodyPr>
          <a:lstStyle/>
          <a:p>
            <a:pPr>
              <a:spcBef>
                <a:spcPts val="400"/>
              </a:spcBef>
              <a:buClr>
                <a:srgbClr val="08A18D"/>
              </a:buClr>
            </a:pPr>
            <a:r>
              <a:rPr lang="en-US" sz="1800" b="1" dirty="0" smtClean="0">
                <a:latin typeface="Sylfaen"/>
                <a:ea typeface="Calibri"/>
                <a:cs typeface="Times New Roman"/>
              </a:rPr>
              <a:t>Legal side</a:t>
            </a:r>
            <a:r>
              <a:rPr lang="ka-GE" sz="1800" b="1" dirty="0" smtClean="0">
                <a:latin typeface="Sylfaen"/>
                <a:ea typeface="Calibri"/>
                <a:cs typeface="Times New Roman"/>
              </a:rPr>
              <a:t> </a:t>
            </a:r>
            <a:endParaRPr lang="ka-GE" sz="1800" b="1" dirty="0" smtClean="0">
              <a:latin typeface="Sylfaen"/>
              <a:ea typeface="Calibri"/>
              <a:cs typeface="Times New Roman"/>
            </a:endParaRPr>
          </a:p>
          <a:p>
            <a:pPr marL="285750" lvl="0" indent="-285750">
              <a:buFont typeface="Arial" pitchFamily="34" charset="0"/>
              <a:buChar char="•"/>
            </a:pPr>
            <a:r>
              <a:rPr lang="en-US" sz="1600" dirty="0">
                <a:latin typeface="Sylfaen" pitchFamily="18" charset="0"/>
              </a:rPr>
              <a:t>Decree #</a:t>
            </a:r>
            <a:r>
              <a:rPr lang="ka-GE" sz="1600" dirty="0">
                <a:latin typeface="Sylfaen" pitchFamily="18" charset="0"/>
              </a:rPr>
              <a:t>01-34/n </a:t>
            </a:r>
            <a:r>
              <a:rPr lang="en-US" sz="1600" dirty="0">
                <a:latin typeface="Sylfaen" pitchFamily="18" charset="0"/>
              </a:rPr>
              <a:t>on Approval of Prescription Drug List as of June 15, </a:t>
            </a:r>
            <a:r>
              <a:rPr lang="en-US" sz="1600" dirty="0" smtClean="0">
                <a:latin typeface="Sylfaen" pitchFamily="18" charset="0"/>
              </a:rPr>
              <a:t>2011</a:t>
            </a:r>
            <a:endParaRPr lang="en-US" sz="1600" dirty="0">
              <a:latin typeface="Sylfaen" pitchFamily="18" charset="0"/>
            </a:endParaRPr>
          </a:p>
          <a:p>
            <a:pPr marL="285750" lvl="0" indent="-285750">
              <a:buFont typeface="Arial" pitchFamily="34" charset="0"/>
              <a:buChar char="•"/>
            </a:pPr>
            <a:r>
              <a:rPr lang="ka-GE" sz="1600" dirty="0">
                <a:latin typeface="Sylfaen" pitchFamily="18" charset="0"/>
              </a:rPr>
              <a:t>Decree #01-9/n on Approval of Prescription Instructions and Sample Prescription (Form #3) </a:t>
            </a:r>
            <a:r>
              <a:rPr lang="en-US" sz="1600" dirty="0">
                <a:latin typeface="Sylfaen" pitchFamily="18" charset="0"/>
              </a:rPr>
              <a:t>as of March 11, </a:t>
            </a:r>
            <a:r>
              <a:rPr lang="en-US" sz="1600" dirty="0" smtClean="0">
                <a:latin typeface="Sylfaen" pitchFamily="18" charset="0"/>
              </a:rPr>
              <a:t>2011</a:t>
            </a:r>
            <a:endParaRPr lang="en-US" sz="1600" dirty="0">
              <a:latin typeface="Sylfaen" pitchFamily="18" charset="0"/>
            </a:endParaRPr>
          </a:p>
          <a:p>
            <a:pPr marL="285750" lvl="0" indent="-285750">
              <a:buFont typeface="Arial" pitchFamily="34" charset="0"/>
              <a:buChar char="•"/>
            </a:pPr>
            <a:r>
              <a:rPr lang="ka-GE" sz="1600" dirty="0">
                <a:latin typeface="Sylfaen" pitchFamily="18" charset="0"/>
              </a:rPr>
              <a:t>Decree #465/o on Approval of Prescription Forms for Substances Subject to Special Control, Drugs Made from These Substance, Combined Medicines That Contain the Substances, Temporal Rules for Their Administration and Prescription </a:t>
            </a:r>
            <a:r>
              <a:rPr lang="en-US" sz="1600" dirty="0">
                <a:latin typeface="Sylfaen" pitchFamily="18" charset="0"/>
              </a:rPr>
              <a:t>as of November 29, </a:t>
            </a:r>
            <a:r>
              <a:rPr lang="en-US" sz="1600" dirty="0" smtClean="0">
                <a:latin typeface="Sylfaen" pitchFamily="18" charset="0"/>
              </a:rPr>
              <a:t>1999</a:t>
            </a:r>
            <a:endParaRPr lang="en-US" sz="1600" dirty="0">
              <a:latin typeface="Sylfaen" pitchFamily="18" charset="0"/>
            </a:endParaRPr>
          </a:p>
          <a:p>
            <a:pPr marL="285750" lvl="0" indent="-285750">
              <a:buFont typeface="Arial" pitchFamily="34" charset="0"/>
              <a:buChar char="•"/>
            </a:pPr>
            <a:r>
              <a:rPr lang="ka-GE" sz="1600" dirty="0">
                <a:latin typeface="Sylfaen" pitchFamily="18" charset="0"/>
              </a:rPr>
              <a:t> Decree #53/n on Approval of the List of Drugs Covered by Health Insurance  Plans and Format of  Prescription   Under the Government-funded Health Insurance Programs</a:t>
            </a:r>
            <a:r>
              <a:rPr lang="en-US" sz="1600" dirty="0">
                <a:latin typeface="Sylfaen" pitchFamily="18" charset="0"/>
              </a:rPr>
              <a:t> as of February 26, </a:t>
            </a:r>
            <a:r>
              <a:rPr lang="en-US" sz="1600" dirty="0" smtClean="0">
                <a:latin typeface="Sylfaen" pitchFamily="18" charset="0"/>
              </a:rPr>
              <a:t>2010</a:t>
            </a:r>
            <a:endParaRPr lang="en-US" sz="1600" dirty="0">
              <a:latin typeface="Sylfaen" pitchFamily="18" charset="0"/>
            </a:endParaRPr>
          </a:p>
          <a:p>
            <a:pPr marL="285750" lvl="0" indent="-285750">
              <a:buFont typeface="Arial" pitchFamily="34" charset="0"/>
              <a:buChar char="•"/>
            </a:pPr>
            <a:r>
              <a:rPr lang="ka-GE" sz="1600" dirty="0">
                <a:latin typeface="Sylfaen" pitchFamily="18" charset="0"/>
              </a:rPr>
              <a:t>Decree  #221/n on Approval of the Form of Document That Proves Dispensing of Narcotic Drugs by the Pharmacy and the Dispensing Procedure as of September 30, </a:t>
            </a:r>
            <a:r>
              <a:rPr lang="ka-GE" sz="1600" dirty="0" smtClean="0">
                <a:latin typeface="Sylfaen" pitchFamily="18" charset="0"/>
              </a:rPr>
              <a:t>2003</a:t>
            </a:r>
            <a:endParaRPr lang="en-US" sz="1600" dirty="0">
              <a:latin typeface="Sylfaen" pitchFamily="18" charset="0"/>
            </a:endParaRPr>
          </a:p>
        </p:txBody>
      </p:sp>
    </p:spTree>
    <p:extLst>
      <p:ext uri="{BB962C8B-B14F-4D97-AF65-F5344CB8AC3E}">
        <p14:creationId xmlns:p14="http://schemas.microsoft.com/office/powerpoint/2010/main" val="68052282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b="1" dirty="0" smtClean="0">
                <a:solidFill>
                  <a:srgbClr val="08A18D"/>
                </a:solidFill>
                <a:latin typeface="Sylfaen"/>
                <a:ea typeface="Calibri"/>
                <a:cs typeface="Sylfaen"/>
              </a:rPr>
              <a:t>Regulation Modules (Licensing/Permits and Certification)</a:t>
            </a:r>
            <a:endParaRPr lang="ka-GE" b="1" dirty="0" smtClean="0">
              <a:solidFill>
                <a:srgbClr val="08A18D"/>
              </a:solidFill>
              <a:latin typeface="Sylfaen"/>
              <a:ea typeface="Calibri"/>
              <a:cs typeface="Times New Roman"/>
            </a:endParaRPr>
          </a:p>
        </p:txBody>
      </p:sp>
      <p:sp>
        <p:nvSpPr>
          <p:cNvPr id="37" name="TextBox 10"/>
          <p:cNvSpPr txBox="1"/>
          <p:nvPr/>
        </p:nvSpPr>
        <p:spPr>
          <a:xfrm>
            <a:off x="211538" y="1026207"/>
            <a:ext cx="8631075" cy="2677656"/>
          </a:xfrm>
          <a:prstGeom prst="rect">
            <a:avLst/>
          </a:prstGeom>
          <a:noFill/>
        </p:spPr>
        <p:txBody>
          <a:bodyPr wrap="square" rtlCol="0">
            <a:spAutoFit/>
          </a:bodyPr>
          <a:lstStyle/>
          <a:p>
            <a:pPr>
              <a:spcBef>
                <a:spcPts val="400"/>
              </a:spcBef>
              <a:buClr>
                <a:srgbClr val="08A18D"/>
              </a:buClr>
            </a:pPr>
            <a:r>
              <a:rPr lang="en-US" b="1" dirty="0" smtClean="0">
                <a:latin typeface="Sylfaen" pitchFamily="18" charset="0"/>
                <a:ea typeface="Calibri"/>
                <a:cs typeface="Times New Roman"/>
              </a:rPr>
              <a:t>Recommendation</a:t>
            </a:r>
            <a:r>
              <a:rPr lang="ka-GE" b="1" dirty="0" smtClean="0">
                <a:latin typeface="Sylfaen" pitchFamily="18" charset="0"/>
                <a:ea typeface="Calibri"/>
                <a:cs typeface="Times New Roman"/>
              </a:rPr>
              <a:t>  </a:t>
            </a:r>
            <a:r>
              <a:rPr lang="ka-GE" b="1" dirty="0" smtClean="0">
                <a:latin typeface="Sylfaen" pitchFamily="18" charset="0"/>
                <a:ea typeface="Calibri"/>
                <a:cs typeface="Times New Roman"/>
              </a:rPr>
              <a:t>: </a:t>
            </a:r>
            <a:r>
              <a:rPr lang="en-US" dirty="0" smtClean="0">
                <a:latin typeface="Sylfaen" pitchFamily="18" charset="0"/>
              </a:rPr>
              <a:t>Certification Module</a:t>
            </a:r>
            <a:endParaRPr lang="ka-GE" dirty="0" smtClean="0">
              <a:latin typeface="Sylfaen" pitchFamily="18" charset="0"/>
              <a:ea typeface="Calibri"/>
              <a:cs typeface="Times New Roman"/>
            </a:endParaRPr>
          </a:p>
          <a:p>
            <a:pPr lvl="0"/>
            <a:r>
              <a:rPr lang="ka-GE" dirty="0">
                <a:latin typeface="Sylfaen" pitchFamily="18" charset="0"/>
              </a:rPr>
              <a:t>The central registration system </a:t>
            </a:r>
            <a:r>
              <a:rPr lang="en-US" dirty="0" smtClean="0">
                <a:latin typeface="Sylfaen" pitchFamily="18" charset="0"/>
              </a:rPr>
              <a:t>does not require</a:t>
            </a:r>
            <a:r>
              <a:rPr lang="ka-GE" dirty="0" smtClean="0">
                <a:latin typeface="Sylfaen" pitchFamily="18" charset="0"/>
              </a:rPr>
              <a:t> </a:t>
            </a:r>
            <a:r>
              <a:rPr lang="ka-GE" dirty="0">
                <a:latin typeface="Sylfaen" pitchFamily="18" charset="0"/>
              </a:rPr>
              <a:t>the use of certificates as documents of strict registration</a:t>
            </a:r>
            <a:r>
              <a:rPr lang="ka-GE" dirty="0" smtClean="0">
                <a:latin typeface="Sylfaen" pitchFamily="18" charset="0"/>
              </a:rPr>
              <a:t>.</a:t>
            </a:r>
            <a:endParaRPr lang="en-US" dirty="0" smtClean="0">
              <a:latin typeface="Sylfaen" pitchFamily="18" charset="0"/>
            </a:endParaRPr>
          </a:p>
          <a:p>
            <a:pPr lvl="0"/>
            <a:endParaRPr lang="en-US" dirty="0">
              <a:latin typeface="Sylfaen" pitchFamily="18" charset="0"/>
            </a:endParaRPr>
          </a:p>
          <a:p>
            <a:pPr lvl="0">
              <a:spcBef>
                <a:spcPts val="400"/>
              </a:spcBef>
              <a:buClr>
                <a:srgbClr val="08A18D"/>
              </a:buClr>
            </a:pPr>
            <a:r>
              <a:rPr lang="ka-GE" u="sng" dirty="0">
                <a:latin typeface="Sylfaen" pitchFamily="18" charset="0"/>
              </a:rPr>
              <a:t>We have to </a:t>
            </a:r>
            <a:r>
              <a:rPr lang="ka-GE" u="sng" dirty="0" smtClean="0">
                <a:latin typeface="Sylfaen" pitchFamily="18" charset="0"/>
              </a:rPr>
              <a:t>choose</a:t>
            </a:r>
            <a:r>
              <a:rPr lang="en-US" u="sng" dirty="0" smtClean="0">
                <a:latin typeface="Sylfaen" pitchFamily="18" charset="0"/>
              </a:rPr>
              <a:t>:</a:t>
            </a:r>
          </a:p>
          <a:p>
            <a:pPr marL="285750" lvl="0" indent="-285750">
              <a:spcBef>
                <a:spcPts val="400"/>
              </a:spcBef>
              <a:buClr>
                <a:srgbClr val="08A18D"/>
              </a:buClr>
              <a:buFont typeface="Courier New" pitchFamily="49" charset="0"/>
              <a:buChar char="o"/>
            </a:pPr>
            <a:r>
              <a:rPr lang="ka-GE" dirty="0" smtClean="0">
                <a:latin typeface="Sylfaen" pitchFamily="18" charset="0"/>
              </a:rPr>
              <a:t>between </a:t>
            </a:r>
            <a:r>
              <a:rPr lang="ka-GE" dirty="0">
                <a:latin typeface="Sylfaen" pitchFamily="18" charset="0"/>
              </a:rPr>
              <a:t>hard copies or soft copies of certificates. The soft copy will be sent to the </a:t>
            </a:r>
            <a:r>
              <a:rPr lang="en-US" dirty="0">
                <a:latin typeface="Sylfaen" pitchFamily="18" charset="0"/>
              </a:rPr>
              <a:t>certificate </a:t>
            </a:r>
            <a:r>
              <a:rPr lang="ka-GE" dirty="0">
                <a:latin typeface="Sylfaen" pitchFamily="18" charset="0"/>
              </a:rPr>
              <a:t>holder who </a:t>
            </a:r>
            <a:r>
              <a:rPr lang="en-US" dirty="0">
                <a:latin typeface="Sylfaen" pitchFamily="18" charset="0"/>
              </a:rPr>
              <a:t>will be able to print it out any time. </a:t>
            </a:r>
            <a:r>
              <a:rPr lang="ka-GE" dirty="0">
                <a:latin typeface="Sylfaen" pitchFamily="18" charset="0"/>
              </a:rPr>
              <a:t>  </a:t>
            </a:r>
            <a:endParaRPr lang="en-US" dirty="0">
              <a:latin typeface="Sylfaen" pitchFamily="18" charset="0"/>
            </a:endParaRPr>
          </a:p>
          <a:p>
            <a:pPr marL="285750" indent="-285750">
              <a:spcBef>
                <a:spcPts val="400"/>
              </a:spcBef>
              <a:buClr>
                <a:srgbClr val="08A18D"/>
              </a:buClr>
              <a:buFont typeface="Courier New" pitchFamily="49" charset="0"/>
              <a:buChar char="o"/>
            </a:pPr>
            <a:endParaRPr lang="ka-GE" sz="1800" dirty="0">
              <a:latin typeface="Sylfaen" pitchFamily="18" charset="0"/>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9253892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b="1" dirty="0">
                <a:solidFill>
                  <a:srgbClr val="08A18D"/>
                </a:solidFill>
                <a:latin typeface="Sylfaen"/>
                <a:ea typeface="Calibri"/>
                <a:cs typeface="Sylfaen"/>
              </a:rPr>
              <a:t>Regulation Modules (Licensing/Permits and </a:t>
            </a:r>
            <a:r>
              <a:rPr lang="en-US" b="1" dirty="0" smtClean="0">
                <a:solidFill>
                  <a:srgbClr val="08A18D"/>
                </a:solidFill>
                <a:latin typeface="Sylfaen"/>
                <a:ea typeface="Calibri"/>
                <a:cs typeface="Sylfaen"/>
              </a:rPr>
              <a:t>Certification)</a:t>
            </a:r>
            <a:endParaRPr lang="ka-GE" b="1" dirty="0">
              <a:solidFill>
                <a:srgbClr val="08A18D"/>
              </a:solidFill>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225746" y="738188"/>
            <a:ext cx="8850013" cy="5714385"/>
          </a:xfrm>
          <a:prstGeom prst="rect">
            <a:avLst/>
          </a:prstGeom>
          <a:noFill/>
        </p:spPr>
        <p:txBody>
          <a:bodyPr wrap="square" rtlCol="0">
            <a:spAutoFit/>
          </a:bodyPr>
          <a:lstStyle/>
          <a:p>
            <a:pPr>
              <a:spcBef>
                <a:spcPts val="400"/>
              </a:spcBef>
              <a:buClr>
                <a:srgbClr val="08A18D"/>
              </a:buClr>
            </a:pPr>
            <a:r>
              <a:rPr lang="en-US" sz="1800" b="1" dirty="0" smtClean="0">
                <a:latin typeface="Sylfaen"/>
                <a:ea typeface="Calibri"/>
                <a:cs typeface="Times New Roman"/>
              </a:rPr>
              <a:t>Legal side</a:t>
            </a:r>
            <a:r>
              <a:rPr lang="ka-GE" sz="1800" b="1" dirty="0" smtClean="0">
                <a:latin typeface="Sylfaen"/>
                <a:ea typeface="Calibri"/>
                <a:cs typeface="Times New Roman"/>
              </a:rPr>
              <a:t>  </a:t>
            </a:r>
            <a:r>
              <a:rPr lang="ka-GE" sz="1800" b="1" dirty="0" smtClean="0">
                <a:latin typeface="Sylfaen"/>
                <a:ea typeface="Calibri"/>
                <a:cs typeface="Times New Roman"/>
              </a:rPr>
              <a:t>- </a:t>
            </a:r>
            <a:r>
              <a:rPr lang="en-US" sz="1800" dirty="0" smtClean="0">
                <a:latin typeface="Sylfaen"/>
                <a:ea typeface="Calibri"/>
                <a:cs typeface="Times New Roman"/>
              </a:rPr>
              <a:t>Certification Module</a:t>
            </a:r>
            <a:endParaRPr lang="ka-GE" sz="1800" b="1" dirty="0" smtClean="0">
              <a:latin typeface="Sylfaen"/>
              <a:ea typeface="Calibri"/>
              <a:cs typeface="Times New Roman"/>
            </a:endParaRPr>
          </a:p>
          <a:p>
            <a:pPr>
              <a:spcBef>
                <a:spcPts val="400"/>
              </a:spcBef>
              <a:buClr>
                <a:srgbClr val="08A18D"/>
              </a:buClr>
            </a:pPr>
            <a:r>
              <a:rPr lang="en-US" sz="1600" dirty="0"/>
              <a:t>Replacing hard copies of certificates with electronic certificates will require the amendments to the following laws and </a:t>
            </a:r>
            <a:r>
              <a:rPr lang="en-US" sz="1600" dirty="0" smtClean="0"/>
              <a:t>decrees:</a:t>
            </a:r>
            <a:endParaRPr lang="ka-GE" sz="1600" dirty="0" smtClean="0">
              <a:latin typeface="Sylfaen"/>
              <a:ea typeface="Calibri"/>
              <a:cs typeface="Times New Roman"/>
            </a:endParaRPr>
          </a:p>
          <a:p>
            <a:pPr marL="285750" lvl="0" indent="-285750">
              <a:buFont typeface="Arial" pitchFamily="34" charset="0"/>
              <a:buChar char="•"/>
            </a:pPr>
            <a:r>
              <a:rPr lang="ka-GE" sz="1600" dirty="0" smtClean="0"/>
              <a:t>The Law on Medical Activities (pursuant to this law a certificate is a document of strict registration, etc.)</a:t>
            </a:r>
            <a:endParaRPr lang="en-US" sz="1600" dirty="0" smtClean="0"/>
          </a:p>
          <a:p>
            <a:pPr marL="285750" lvl="0" indent="-285750">
              <a:buFont typeface="Arial" pitchFamily="34" charset="0"/>
              <a:buChar char="•"/>
            </a:pPr>
            <a:r>
              <a:rPr lang="ka-GE" sz="1600" dirty="0" smtClean="0"/>
              <a:t>Decree </a:t>
            </a:r>
            <a:r>
              <a:rPr lang="ka-GE" sz="1600" dirty="0"/>
              <a:t>#312/n of the Minister of Labor, health and Social Affairs of Georgia on Approval of the Form of Sub-specialty Certificate  - Document Confirming the Right to Independent Medical Activity in Sub-specialty as of December 31, </a:t>
            </a:r>
            <a:r>
              <a:rPr lang="ka-GE" sz="1600" dirty="0" smtClean="0"/>
              <a:t>2008</a:t>
            </a:r>
            <a:endParaRPr lang="en-US" sz="1600" dirty="0"/>
          </a:p>
          <a:p>
            <a:pPr marL="285750" lvl="0" indent="-285750">
              <a:buFont typeface="Arial" pitchFamily="34" charset="0"/>
              <a:buChar char="•"/>
            </a:pPr>
            <a:r>
              <a:rPr lang="ka-GE" sz="1600" dirty="0"/>
              <a:t>Decree #310/n of the Minister of Labor, Health and Social Affairs of Georgia on Approval of the Form of State Certificate as of December 31, </a:t>
            </a:r>
            <a:r>
              <a:rPr lang="ka-GE" sz="1600" dirty="0" smtClean="0"/>
              <a:t>2008</a:t>
            </a:r>
            <a:endParaRPr lang="en-US" sz="1600" dirty="0" smtClean="0"/>
          </a:p>
          <a:p>
            <a:pPr marL="285750" lvl="0" indent="-285750">
              <a:buFont typeface="Arial" pitchFamily="34" charset="0"/>
              <a:buChar char="•"/>
            </a:pPr>
            <a:r>
              <a:rPr lang="ka-GE" sz="1600" dirty="0" smtClean="0"/>
              <a:t>Decree #389/n of the Minister of Labor, health and Social Affairs of Georgia on Approval of the Form of </a:t>
            </a:r>
            <a:r>
              <a:rPr lang="en-US" sz="1600" dirty="0" smtClean="0"/>
              <a:t>Provisional</a:t>
            </a:r>
            <a:r>
              <a:rPr lang="ka-GE" sz="1600" dirty="0" smtClean="0"/>
              <a:t> Medical Activity Certificate for Foreign Specialist</a:t>
            </a:r>
            <a:r>
              <a:rPr lang="en-US" sz="1600" dirty="0" smtClean="0"/>
              <a:t>s</a:t>
            </a:r>
            <a:r>
              <a:rPr lang="ka-GE" sz="1600" dirty="0" smtClean="0"/>
              <a:t> </a:t>
            </a:r>
            <a:endParaRPr lang="en-US" sz="1600" dirty="0" smtClean="0"/>
          </a:p>
          <a:p>
            <a:pPr marL="285750" lvl="0" indent="-285750">
              <a:buFont typeface="Arial" pitchFamily="34" charset="0"/>
              <a:buChar char="•"/>
            </a:pPr>
            <a:r>
              <a:rPr lang="en-US" sz="1600" dirty="0" smtClean="0"/>
              <a:t>Decree </a:t>
            </a:r>
            <a:r>
              <a:rPr lang="en-US" sz="1600" dirty="0"/>
              <a:t>#669 of the Minister of Finance of Georgia on Approval of the List of Forms of Strict Registration, Procedure for Registration of Forms of Strict Registration  and the Form of Registration Book of Forms of Strict Registration as of August 2, 2005</a:t>
            </a:r>
          </a:p>
          <a:p>
            <a:pPr marL="285750" lvl="0" indent="-285750">
              <a:buFont typeface="Arial" pitchFamily="34" charset="0"/>
              <a:buChar char="•"/>
            </a:pPr>
            <a:r>
              <a:rPr lang="ka-GE" sz="1600" dirty="0"/>
              <a:t>Decree #311/n of the Minister of Labor, health and Social Affairs of Georgia on Approval of the Form of State Post-diploma Certificate (Certificate of Professional Training), Certificate of Integrated Residency and Post-diploma Education (Professional Training) Alternative to Residency </a:t>
            </a:r>
            <a:r>
              <a:rPr lang="en-US" sz="1600" dirty="0"/>
              <a:t>as of December 31, </a:t>
            </a:r>
            <a:r>
              <a:rPr lang="en-US" sz="1600" dirty="0" smtClean="0"/>
              <a:t>2008</a:t>
            </a:r>
            <a:endParaRPr lang="en-US" sz="1600" dirty="0"/>
          </a:p>
          <a:p>
            <a:pPr marL="285750" lvl="0" indent="-285750">
              <a:buFont typeface="Arial" pitchFamily="34" charset="0"/>
              <a:buChar char="•"/>
            </a:pPr>
            <a:r>
              <a:rPr lang="ka-GE" sz="1600" dirty="0"/>
              <a:t>Decree #122/n of the Minister of Labor, Health and Social Affairs of Georgia on Establishment of Professional Development Council under the Ministry of Labor, health and Social Affairs of Georgia and Approval of Its Charter as of May 16, 2008 </a:t>
            </a:r>
            <a:r>
              <a:rPr lang="en-US" sz="1600" dirty="0"/>
              <a:t>should be </a:t>
            </a:r>
            <a:r>
              <a:rPr lang="en-US" sz="1600" dirty="0" smtClean="0"/>
              <a:t>revised</a:t>
            </a:r>
            <a:endParaRPr lang="en-US" sz="1600" dirty="0"/>
          </a:p>
        </p:txBody>
      </p:sp>
    </p:spTree>
    <p:extLst>
      <p:ext uri="{BB962C8B-B14F-4D97-AF65-F5344CB8AC3E}">
        <p14:creationId xmlns:p14="http://schemas.microsoft.com/office/powerpoint/2010/main" val="412780090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b="1" dirty="0">
                <a:solidFill>
                  <a:srgbClr val="08A18D"/>
                </a:solidFill>
                <a:latin typeface="Sylfaen"/>
                <a:ea typeface="Calibri"/>
                <a:cs typeface="Sylfaen"/>
              </a:rPr>
              <a:t>Regulation Modules (Licensing/Permits and </a:t>
            </a:r>
            <a:r>
              <a:rPr lang="en-US" b="1" dirty="0" smtClean="0">
                <a:solidFill>
                  <a:srgbClr val="08A18D"/>
                </a:solidFill>
                <a:latin typeface="Sylfaen"/>
                <a:ea typeface="Calibri"/>
                <a:cs typeface="Sylfaen"/>
              </a:rPr>
              <a:t>Certification)</a:t>
            </a:r>
            <a:endParaRPr lang="ka-GE" b="1" dirty="0">
              <a:solidFill>
                <a:srgbClr val="08A18D"/>
              </a:solidFill>
              <a:latin typeface="Sylfaen"/>
              <a:ea typeface="Calibri"/>
              <a:cs typeface="Times New Roman"/>
            </a:endParaRPr>
          </a:p>
        </p:txBody>
      </p:sp>
      <p:sp>
        <p:nvSpPr>
          <p:cNvPr id="37" name="TextBox 10"/>
          <p:cNvSpPr txBox="1"/>
          <p:nvPr/>
        </p:nvSpPr>
        <p:spPr>
          <a:xfrm>
            <a:off x="376444" y="903376"/>
            <a:ext cx="8631075" cy="3908762"/>
          </a:xfrm>
          <a:prstGeom prst="rect">
            <a:avLst/>
          </a:prstGeom>
          <a:noFill/>
        </p:spPr>
        <p:txBody>
          <a:bodyPr wrap="square" rtlCol="0">
            <a:spAutoFit/>
          </a:bodyPr>
          <a:lstStyle/>
          <a:p>
            <a:pPr>
              <a:spcBef>
                <a:spcPts val="400"/>
              </a:spcBef>
              <a:buClr>
                <a:srgbClr val="08A18D"/>
              </a:buClr>
            </a:pPr>
            <a:r>
              <a:rPr lang="en-US" sz="1800" b="1" dirty="0" smtClean="0">
                <a:latin typeface="Sylfaen" pitchFamily="18" charset="0"/>
                <a:ea typeface="Calibri"/>
                <a:cs typeface="Times New Roman"/>
              </a:rPr>
              <a:t>Recommendation</a:t>
            </a:r>
            <a:r>
              <a:rPr lang="ka-GE" sz="1800" b="1" dirty="0" smtClean="0">
                <a:latin typeface="Sylfaen" pitchFamily="18" charset="0"/>
                <a:ea typeface="Calibri"/>
                <a:cs typeface="Times New Roman"/>
              </a:rPr>
              <a:t>  </a:t>
            </a:r>
            <a:r>
              <a:rPr lang="ka-GE" sz="1800" b="1" dirty="0" smtClean="0">
                <a:latin typeface="Sylfaen" pitchFamily="18" charset="0"/>
                <a:ea typeface="Calibri"/>
                <a:cs typeface="Times New Roman"/>
              </a:rPr>
              <a:t>: </a:t>
            </a:r>
            <a:r>
              <a:rPr lang="en-US" sz="1800" dirty="0" smtClean="0">
                <a:latin typeface="Sylfaen" pitchFamily="18" charset="0"/>
              </a:rPr>
              <a:t>Licensing Module</a:t>
            </a:r>
            <a:endParaRPr lang="ka-GE" sz="1800" dirty="0" smtClean="0">
              <a:latin typeface="Sylfaen" pitchFamily="18" charset="0"/>
              <a:ea typeface="Calibri"/>
              <a:cs typeface="Times New Roman"/>
            </a:endParaRPr>
          </a:p>
          <a:p>
            <a:pPr marL="285750" lvl="0" indent="-285750">
              <a:spcBef>
                <a:spcPts val="400"/>
              </a:spcBef>
              <a:buClr>
                <a:srgbClr val="08A18D"/>
              </a:buClr>
              <a:buFont typeface="Courier New" pitchFamily="49" charset="0"/>
              <a:buChar char="o"/>
            </a:pPr>
            <a:r>
              <a:rPr lang="en-US" sz="1800" dirty="0" smtClean="0">
                <a:latin typeface="Sylfaen" pitchFamily="18" charset="0"/>
                <a:ea typeface="Calibri"/>
                <a:cs typeface="Times New Roman"/>
              </a:rPr>
              <a:t>Registration of </a:t>
            </a:r>
            <a:r>
              <a:rPr lang="ka-GE" sz="1800" dirty="0">
                <a:latin typeface="Sylfaen" pitchFamily="18" charset="0"/>
              </a:rPr>
              <a:t>healthcare </a:t>
            </a:r>
            <a:r>
              <a:rPr lang="ka-GE" sz="1800" dirty="0" smtClean="0">
                <a:latin typeface="Sylfaen" pitchFamily="18" charset="0"/>
              </a:rPr>
              <a:t>providers that </a:t>
            </a:r>
            <a:r>
              <a:rPr lang="ka-GE" sz="1800" dirty="0">
                <a:latin typeface="Sylfaen" pitchFamily="18" charset="0"/>
              </a:rPr>
              <a:t>are beyond regulation </a:t>
            </a:r>
            <a:r>
              <a:rPr lang="ka-GE" sz="1800" dirty="0" smtClean="0">
                <a:latin typeface="Sylfaen" pitchFamily="18" charset="0"/>
              </a:rPr>
              <a:t>today</a:t>
            </a:r>
            <a:endParaRPr lang="en-US" sz="1800" dirty="0" smtClean="0">
              <a:latin typeface="Sylfaen" pitchFamily="18" charset="0"/>
            </a:endParaRPr>
          </a:p>
          <a:p>
            <a:pPr marL="285750" lvl="0" indent="-285750">
              <a:spcBef>
                <a:spcPts val="400"/>
              </a:spcBef>
              <a:buClr>
                <a:srgbClr val="08A18D"/>
              </a:buClr>
              <a:buFont typeface="Courier New" pitchFamily="49" charset="0"/>
              <a:buChar char="o"/>
            </a:pPr>
            <a:r>
              <a:rPr lang="en-US" sz="1800" dirty="0" smtClean="0">
                <a:latin typeface="Sylfaen" pitchFamily="18" charset="0"/>
              </a:rPr>
              <a:t>T</a:t>
            </a:r>
            <a:r>
              <a:rPr lang="ka-GE" sz="1800" dirty="0" smtClean="0">
                <a:latin typeface="Sylfaen" pitchFamily="18" charset="0"/>
              </a:rPr>
              <a:t>he </a:t>
            </a:r>
            <a:r>
              <a:rPr lang="ka-GE" sz="1800" dirty="0">
                <a:latin typeface="Sylfaen" pitchFamily="18" charset="0"/>
              </a:rPr>
              <a:t>form of provision of information on internal medicine services (e.g.: cardiologic, neurologic, angiological, etc.) and surgical </a:t>
            </a:r>
            <a:r>
              <a:rPr lang="en-US" sz="1800" dirty="0">
                <a:latin typeface="Sylfaen" pitchFamily="18" charset="0"/>
              </a:rPr>
              <a:t>services</a:t>
            </a:r>
            <a:r>
              <a:rPr lang="ka-GE" sz="1800" dirty="0">
                <a:latin typeface="Sylfaen" pitchFamily="18" charset="0"/>
              </a:rPr>
              <a:t> (e.g.: cardio surgical,    traumatologic/orthopedic, plastic, thoracoabdominal, etc.) rendered by persons who have permits for hospital facilities</a:t>
            </a:r>
            <a:endParaRPr lang="en-US" sz="1800" dirty="0">
              <a:latin typeface="Sylfaen" pitchFamily="18" charset="0"/>
            </a:endParaRPr>
          </a:p>
          <a:p>
            <a:pPr marL="285750" indent="-285750">
              <a:spcBef>
                <a:spcPts val="400"/>
              </a:spcBef>
              <a:buClr>
                <a:srgbClr val="08A18D"/>
              </a:buClr>
              <a:buFont typeface="Courier New" pitchFamily="49" charset="0"/>
              <a:buChar char="o"/>
            </a:pPr>
            <a:r>
              <a:rPr lang="en-US" sz="1800" dirty="0" smtClean="0">
                <a:latin typeface="Sylfaen" pitchFamily="18" charset="0"/>
              </a:rPr>
              <a:t>The issue of </a:t>
            </a:r>
            <a:r>
              <a:rPr lang="ka-GE" sz="1800" dirty="0" smtClean="0">
                <a:latin typeface="Sylfaen" pitchFamily="18" charset="0"/>
              </a:rPr>
              <a:t>compliance </a:t>
            </a:r>
            <a:r>
              <a:rPr lang="ka-GE" sz="1800" dirty="0">
                <a:latin typeface="Sylfaen" pitchFamily="18" charset="0"/>
              </a:rPr>
              <a:t>of typology of healthcare facilities with the international </a:t>
            </a:r>
            <a:r>
              <a:rPr lang="ka-GE" sz="1800" dirty="0" smtClean="0">
                <a:latin typeface="Sylfaen" pitchFamily="18" charset="0"/>
              </a:rPr>
              <a:t>nomenclature</a:t>
            </a:r>
            <a:endParaRPr lang="en-US" sz="1800" dirty="0" smtClean="0">
              <a:latin typeface="Sylfaen" pitchFamily="18" charset="0"/>
            </a:endParaRPr>
          </a:p>
          <a:p>
            <a:pPr>
              <a:spcBef>
                <a:spcPts val="400"/>
              </a:spcBef>
              <a:buClr>
                <a:srgbClr val="08A18D"/>
              </a:buClr>
            </a:pPr>
            <a:endParaRPr lang="en-US" sz="1800" dirty="0">
              <a:latin typeface="Sylfaen" pitchFamily="18" charset="0"/>
            </a:endParaRPr>
          </a:p>
          <a:p>
            <a:pPr>
              <a:spcBef>
                <a:spcPts val="400"/>
              </a:spcBef>
              <a:buClr>
                <a:srgbClr val="08A18D"/>
              </a:buClr>
            </a:pPr>
            <a:r>
              <a:rPr lang="ka-GE" sz="1600" i="1" dirty="0">
                <a:latin typeface="Sylfaen" pitchFamily="18" charset="0"/>
              </a:rPr>
              <a:t>Implementation of the above-mentioned recommendations requires legislative changes that will ensure coverage of all healthcare facilities countrywide. The system will benefit from it in </a:t>
            </a:r>
            <a:r>
              <a:rPr lang="en-US" sz="1600" i="1" dirty="0">
                <a:latin typeface="Sylfaen" pitchFamily="18" charset="0"/>
              </a:rPr>
              <a:t>terms of</a:t>
            </a:r>
            <a:r>
              <a:rPr lang="ka-GE" sz="1600" i="1" dirty="0">
                <a:latin typeface="Sylfaen" pitchFamily="18" charset="0"/>
              </a:rPr>
              <a:t> statistics, systematization, service planning and proper implementation of referral</a:t>
            </a:r>
            <a:endParaRPr lang="ka-GE" sz="1600" i="1" dirty="0" smtClean="0">
              <a:latin typeface="Sylfaen" pitchFamily="18" charset="0"/>
            </a:endParaRPr>
          </a:p>
          <a:p>
            <a:pPr marL="285750" indent="-285750">
              <a:spcBef>
                <a:spcPts val="400"/>
              </a:spcBef>
              <a:buClr>
                <a:srgbClr val="08A18D"/>
              </a:buClr>
              <a:buFont typeface="Courier New" pitchFamily="49" charset="0"/>
              <a:buChar char="o"/>
            </a:pPr>
            <a:endParaRPr lang="ka-GE" sz="1800" dirty="0">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122667411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4"/>
          <p:cNvSpPr txBox="1"/>
          <p:nvPr/>
        </p:nvSpPr>
        <p:spPr>
          <a:xfrm>
            <a:off x="279779" y="279779"/>
            <a:ext cx="7315200" cy="58477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3200" b="1" spc="150" dirty="0" smtClean="0">
                <a:ln w="11430"/>
                <a:solidFill>
                  <a:srgbClr val="08A18D"/>
                </a:solidFill>
                <a:latin typeface="Sylfaen" pitchFamily="18" charset="0"/>
              </a:rPr>
              <a:t>General Principles</a:t>
            </a:r>
            <a:endParaRPr lang="en-US" sz="3200" b="1" spc="150" dirty="0">
              <a:ln w="11430"/>
              <a:solidFill>
                <a:srgbClr val="08A18D"/>
              </a:solidFill>
              <a:latin typeface="Sylfaen" pitchFamily="18" charset="0"/>
            </a:endParaRPr>
          </a:p>
        </p:txBody>
      </p:sp>
      <p:sp>
        <p:nvSpPr>
          <p:cNvPr id="37" name="TextBox 10"/>
          <p:cNvSpPr txBox="1"/>
          <p:nvPr/>
        </p:nvSpPr>
        <p:spPr>
          <a:xfrm>
            <a:off x="279779" y="1015802"/>
            <a:ext cx="8441140" cy="2985433"/>
          </a:xfrm>
          <a:prstGeom prst="rect">
            <a:avLst/>
          </a:prstGeom>
          <a:noFill/>
        </p:spPr>
        <p:txBody>
          <a:bodyPr wrap="square" rtlCol="0">
            <a:spAutoFit/>
          </a:bodyPr>
          <a:lstStyle/>
          <a:p>
            <a:pPr marL="342900" indent="-342900">
              <a:spcBef>
                <a:spcPts val="400"/>
              </a:spcBef>
              <a:buClr>
                <a:srgbClr val="08A18D"/>
              </a:buClr>
              <a:buFont typeface="Courier New" pitchFamily="49" charset="0"/>
              <a:buChar char="o"/>
            </a:pPr>
            <a:r>
              <a:rPr lang="ka-GE" sz="2400" dirty="0">
                <a:latin typeface="Sylfaen" pitchFamily="18" charset="0"/>
              </a:rPr>
              <a:t>Essence of </a:t>
            </a:r>
            <a:r>
              <a:rPr lang="en-US" sz="2400" dirty="0" smtClean="0">
                <a:latin typeface="Sylfaen" pitchFamily="18" charset="0"/>
              </a:rPr>
              <a:t>the </a:t>
            </a:r>
            <a:r>
              <a:rPr lang="ka-GE" sz="2400" dirty="0" smtClean="0">
                <a:latin typeface="Sylfaen" pitchFamily="18" charset="0"/>
              </a:rPr>
              <a:t>e-health </a:t>
            </a:r>
            <a:r>
              <a:rPr lang="ka-GE" sz="2400" dirty="0">
                <a:latin typeface="Sylfaen" pitchFamily="18" charset="0"/>
              </a:rPr>
              <a:t>system </a:t>
            </a:r>
            <a:endParaRPr lang="en-US" sz="2400" dirty="0" smtClean="0">
              <a:latin typeface="Sylfaen" pitchFamily="18" charset="0"/>
            </a:endParaRPr>
          </a:p>
          <a:p>
            <a:pPr marL="342900" indent="-342900">
              <a:spcBef>
                <a:spcPts val="400"/>
              </a:spcBef>
              <a:buClr>
                <a:srgbClr val="08A18D"/>
              </a:buClr>
              <a:buFont typeface="Courier New" pitchFamily="49" charset="0"/>
              <a:buChar char="o"/>
            </a:pPr>
            <a:r>
              <a:rPr lang="en-US" sz="2400" dirty="0" smtClean="0">
                <a:latin typeface="Sylfaen" pitchFamily="18" charset="0"/>
              </a:rPr>
              <a:t>Peculiarities </a:t>
            </a:r>
            <a:r>
              <a:rPr lang="ka-GE" sz="2400" dirty="0" smtClean="0">
                <a:latin typeface="Sylfaen" pitchFamily="18" charset="0"/>
              </a:rPr>
              <a:t>of </a:t>
            </a:r>
            <a:r>
              <a:rPr lang="ka-GE" sz="2400" dirty="0">
                <a:latin typeface="Sylfaen" pitchFamily="18" charset="0"/>
              </a:rPr>
              <a:t>system functioning and </a:t>
            </a:r>
            <a:r>
              <a:rPr lang="ka-GE" sz="2400" dirty="0" smtClean="0">
                <a:latin typeface="Sylfaen" pitchFamily="18" charset="0"/>
              </a:rPr>
              <a:t>management</a:t>
            </a:r>
            <a:endParaRPr lang="en-US" sz="2400" dirty="0" smtClean="0">
              <a:latin typeface="Sylfaen" pitchFamily="18" charset="0"/>
            </a:endParaRPr>
          </a:p>
          <a:p>
            <a:pPr marL="342900" indent="-342900">
              <a:spcBef>
                <a:spcPts val="400"/>
              </a:spcBef>
              <a:buClr>
                <a:srgbClr val="08A18D"/>
              </a:buClr>
              <a:buFont typeface="Courier New" pitchFamily="49" charset="0"/>
              <a:buChar char="o"/>
            </a:pPr>
            <a:r>
              <a:rPr lang="en-US" sz="2400" dirty="0" smtClean="0">
                <a:latin typeface="Sylfaen" pitchFamily="18" charset="0"/>
              </a:rPr>
              <a:t>Users – their rights and responsibilities</a:t>
            </a:r>
            <a:endParaRPr lang="en-US" sz="2400" dirty="0" smtClean="0">
              <a:latin typeface="Sylfaen" pitchFamily="18" charset="0"/>
            </a:endParaRPr>
          </a:p>
          <a:p>
            <a:pPr marL="342900" indent="-342900">
              <a:spcBef>
                <a:spcPts val="400"/>
              </a:spcBef>
              <a:buClr>
                <a:srgbClr val="08A18D"/>
              </a:buClr>
              <a:buFont typeface="Courier New" pitchFamily="49" charset="0"/>
              <a:buChar char="o"/>
            </a:pPr>
            <a:r>
              <a:rPr lang="ka-GE" sz="2400" dirty="0" smtClean="0">
                <a:latin typeface="Sylfaen" pitchFamily="18" charset="0"/>
              </a:rPr>
              <a:t>Information </a:t>
            </a:r>
            <a:r>
              <a:rPr lang="ka-GE" sz="2400" dirty="0">
                <a:latin typeface="Sylfaen" pitchFamily="18" charset="0"/>
              </a:rPr>
              <a:t>security </a:t>
            </a:r>
            <a:endParaRPr lang="en-US" sz="2400" dirty="0" smtClean="0">
              <a:latin typeface="Sylfaen" pitchFamily="18" charset="0"/>
            </a:endParaRPr>
          </a:p>
          <a:p>
            <a:pPr marL="342900" indent="-342900">
              <a:spcBef>
                <a:spcPts val="400"/>
              </a:spcBef>
              <a:buClr>
                <a:srgbClr val="08A18D"/>
              </a:buClr>
              <a:buFont typeface="Courier New" pitchFamily="49" charset="0"/>
              <a:buChar char="o"/>
            </a:pPr>
            <a:r>
              <a:rPr lang="ka-GE" sz="2400" dirty="0">
                <a:latin typeface="Sylfaen" pitchFamily="18" charset="0"/>
              </a:rPr>
              <a:t>Electronic documents </a:t>
            </a:r>
            <a:endParaRPr lang="en-US" sz="2400" dirty="0" smtClean="0">
              <a:latin typeface="Sylfaen" pitchFamily="18" charset="0"/>
            </a:endParaRPr>
          </a:p>
          <a:p>
            <a:pPr marL="342900" indent="-342900">
              <a:spcBef>
                <a:spcPts val="400"/>
              </a:spcBef>
              <a:buClr>
                <a:srgbClr val="08A18D"/>
              </a:buClr>
              <a:buFont typeface="Courier New" pitchFamily="49" charset="0"/>
              <a:buChar char="o"/>
            </a:pPr>
            <a:r>
              <a:rPr lang="ka-GE" sz="2400" dirty="0">
                <a:latin typeface="Sylfaen" pitchFamily="18" charset="0"/>
              </a:rPr>
              <a:t>Digital and electronic signatures </a:t>
            </a:r>
            <a:endParaRPr lang="en-US" sz="2400" dirty="0" smtClean="0">
              <a:latin typeface="Sylfaen" pitchFamily="18" charset="0"/>
            </a:endParaRPr>
          </a:p>
          <a:p>
            <a:pPr marL="342900" indent="-342900">
              <a:spcBef>
                <a:spcPts val="400"/>
              </a:spcBef>
              <a:buClr>
                <a:srgbClr val="08A18D"/>
              </a:buClr>
              <a:buFont typeface="Courier New" pitchFamily="49" charset="0"/>
              <a:buChar char="o"/>
            </a:pPr>
            <a:r>
              <a:rPr lang="en-US" sz="2400" dirty="0" smtClean="0">
                <a:latin typeface="Sylfaen" pitchFamily="18" charset="0"/>
              </a:rPr>
              <a:t>U</a:t>
            </a:r>
            <a:r>
              <a:rPr lang="ka-GE" sz="2400" dirty="0" smtClean="0">
                <a:latin typeface="Sylfaen" pitchFamily="18" charset="0"/>
              </a:rPr>
              <a:t>nified </a:t>
            </a:r>
            <a:r>
              <a:rPr lang="ka-GE" sz="2400" dirty="0">
                <a:latin typeface="Sylfaen" pitchFamily="18" charset="0"/>
              </a:rPr>
              <a:t>source of information </a:t>
            </a:r>
            <a:endParaRPr lang="en-US" sz="2400" dirty="0">
              <a:latin typeface="Sylfaen" pitchFamily="18" charset="0"/>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279779" y="4205457"/>
            <a:ext cx="8441140" cy="759182"/>
          </a:xfrm>
          <a:prstGeom prst="rect">
            <a:avLst/>
          </a:prstGeom>
          <a:noFill/>
        </p:spPr>
        <p:txBody>
          <a:bodyPr wrap="square" rtlCol="0">
            <a:spAutoFit/>
          </a:bodyPr>
          <a:lstStyle/>
          <a:p>
            <a:pPr>
              <a:spcBef>
                <a:spcPts val="400"/>
              </a:spcBef>
              <a:buClr>
                <a:srgbClr val="08A18D"/>
              </a:buClr>
            </a:pPr>
            <a:r>
              <a:rPr lang="en-US" b="1" dirty="0" smtClean="0">
                <a:latin typeface="Sylfaen" pitchFamily="18" charset="0"/>
              </a:rPr>
              <a:t>Legal side</a:t>
            </a:r>
            <a:r>
              <a:rPr lang="ka-GE" b="1" dirty="0" smtClean="0">
                <a:latin typeface="Sylfaen" pitchFamily="18" charset="0"/>
              </a:rPr>
              <a:t>:</a:t>
            </a:r>
            <a:endParaRPr lang="ka-GE" b="1" dirty="0" smtClean="0">
              <a:latin typeface="Sylfaen" pitchFamily="18" charset="0"/>
            </a:endParaRPr>
          </a:p>
          <a:p>
            <a:pPr marL="342900" indent="-342900">
              <a:spcBef>
                <a:spcPts val="400"/>
              </a:spcBef>
              <a:buClr>
                <a:srgbClr val="08A18D"/>
              </a:buClr>
              <a:buFont typeface="Arial" pitchFamily="34" charset="0"/>
              <a:buChar char="•"/>
            </a:pPr>
            <a:r>
              <a:rPr lang="ka-GE" dirty="0">
                <a:latin typeface="Sylfaen" pitchFamily="18" charset="0"/>
              </a:rPr>
              <a:t>The above-mentioned issues </a:t>
            </a:r>
            <a:r>
              <a:rPr lang="en-US" dirty="0" smtClean="0">
                <a:latin typeface="Sylfaen" pitchFamily="18" charset="0"/>
              </a:rPr>
              <a:t>will</a:t>
            </a:r>
            <a:r>
              <a:rPr lang="ka-GE" dirty="0" smtClean="0">
                <a:latin typeface="Sylfaen" pitchFamily="18" charset="0"/>
              </a:rPr>
              <a:t> </a:t>
            </a:r>
            <a:r>
              <a:rPr lang="ka-GE" dirty="0">
                <a:latin typeface="Sylfaen" pitchFamily="18" charset="0"/>
              </a:rPr>
              <a:t>be regulated </a:t>
            </a:r>
            <a:r>
              <a:rPr lang="ka-GE" dirty="0" smtClean="0">
                <a:latin typeface="Sylfaen" pitchFamily="18" charset="0"/>
              </a:rPr>
              <a:t>by </a:t>
            </a:r>
            <a:r>
              <a:rPr lang="ka-GE" dirty="0">
                <a:latin typeface="Sylfaen" pitchFamily="18" charset="0"/>
              </a:rPr>
              <a:t>one statutory </a:t>
            </a:r>
            <a:r>
              <a:rPr lang="ka-GE" dirty="0" smtClean="0">
                <a:latin typeface="Sylfaen" pitchFamily="18" charset="0"/>
              </a:rPr>
              <a:t>act</a:t>
            </a:r>
            <a:endParaRPr lang="en-US" b="1" dirty="0">
              <a:latin typeface="Sylfaen" pitchFamily="18" charset="0"/>
            </a:endParaRPr>
          </a:p>
        </p:txBody>
      </p:sp>
    </p:spTree>
    <p:extLst>
      <p:ext uri="{BB962C8B-B14F-4D97-AF65-F5344CB8AC3E}">
        <p14:creationId xmlns:p14="http://schemas.microsoft.com/office/powerpoint/2010/main" val="245871072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b="1" dirty="0">
                <a:solidFill>
                  <a:srgbClr val="08A18D"/>
                </a:solidFill>
                <a:latin typeface="Sylfaen"/>
                <a:ea typeface="Calibri"/>
                <a:cs typeface="Sylfaen"/>
              </a:rPr>
              <a:t>Regulation Modules (Licensing/Permits and Certification)</a:t>
            </a:r>
            <a:endParaRPr lang="ka-GE" b="1" dirty="0">
              <a:solidFill>
                <a:srgbClr val="08A18D"/>
              </a:solidFill>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109182" y="820076"/>
            <a:ext cx="8966577" cy="5262979"/>
          </a:xfrm>
          <a:prstGeom prst="rect">
            <a:avLst/>
          </a:prstGeom>
          <a:noFill/>
        </p:spPr>
        <p:txBody>
          <a:bodyPr wrap="square" rtlCol="0">
            <a:spAutoFit/>
          </a:bodyPr>
          <a:lstStyle/>
          <a:p>
            <a:pPr>
              <a:spcBef>
                <a:spcPts val="400"/>
              </a:spcBef>
              <a:buClr>
                <a:srgbClr val="08A18D"/>
              </a:buClr>
            </a:pPr>
            <a:r>
              <a:rPr lang="en-US" sz="1800" b="1" dirty="0" smtClean="0">
                <a:latin typeface="Sylfaen" pitchFamily="18" charset="0"/>
                <a:ea typeface="Calibri"/>
                <a:cs typeface="Times New Roman"/>
              </a:rPr>
              <a:t>Legal side</a:t>
            </a:r>
            <a:r>
              <a:rPr lang="ka-GE" sz="1800" b="1" dirty="0" smtClean="0">
                <a:latin typeface="Sylfaen" pitchFamily="18" charset="0"/>
                <a:ea typeface="Calibri"/>
                <a:cs typeface="Times New Roman"/>
              </a:rPr>
              <a:t>  </a:t>
            </a:r>
            <a:r>
              <a:rPr lang="ka-GE" sz="1800" b="1" dirty="0" smtClean="0">
                <a:latin typeface="Sylfaen" pitchFamily="18" charset="0"/>
                <a:ea typeface="Calibri"/>
                <a:cs typeface="Times New Roman"/>
              </a:rPr>
              <a:t>- </a:t>
            </a:r>
            <a:r>
              <a:rPr lang="en-US" sz="1800" dirty="0" smtClean="0">
                <a:latin typeface="Sylfaen" pitchFamily="18" charset="0"/>
                <a:ea typeface="Calibri"/>
                <a:cs typeface="Times New Roman"/>
              </a:rPr>
              <a:t>Licensing Module</a:t>
            </a:r>
            <a:endParaRPr lang="ka-GE" sz="1800" b="1" dirty="0" smtClean="0">
              <a:latin typeface="Sylfaen" pitchFamily="18" charset="0"/>
              <a:ea typeface="Calibri"/>
              <a:cs typeface="Times New Roman"/>
            </a:endParaRPr>
          </a:p>
          <a:p>
            <a:pPr marL="285750" lvl="0" indent="-285750">
              <a:buFont typeface="Arial" pitchFamily="34" charset="0"/>
              <a:buChar char="•"/>
            </a:pPr>
            <a:r>
              <a:rPr lang="en-US" sz="1600" dirty="0">
                <a:latin typeface="Sylfaen" pitchFamily="18" charset="0"/>
              </a:rPr>
              <a:t>Law on Health </a:t>
            </a:r>
            <a:r>
              <a:rPr lang="en-US" sz="1600" dirty="0" smtClean="0">
                <a:latin typeface="Sylfaen" pitchFamily="18" charset="0"/>
              </a:rPr>
              <a:t>Care</a:t>
            </a:r>
            <a:endParaRPr lang="en-US" sz="1600" dirty="0">
              <a:latin typeface="Sylfaen" pitchFamily="18" charset="0"/>
            </a:endParaRPr>
          </a:p>
          <a:p>
            <a:pPr marL="285750" lvl="0" indent="-285750">
              <a:buFont typeface="Arial" pitchFamily="34" charset="0"/>
              <a:buChar char="•"/>
            </a:pPr>
            <a:r>
              <a:rPr lang="en-US" sz="1600" dirty="0">
                <a:latin typeface="Sylfaen" pitchFamily="18" charset="0"/>
              </a:rPr>
              <a:t>Administrative </a:t>
            </a:r>
            <a:r>
              <a:rPr lang="en-US" sz="1600" dirty="0" smtClean="0">
                <a:latin typeface="Sylfaen" pitchFamily="18" charset="0"/>
              </a:rPr>
              <a:t>Code</a:t>
            </a:r>
            <a:endParaRPr lang="en-US" sz="1600" dirty="0">
              <a:latin typeface="Sylfaen" pitchFamily="18" charset="0"/>
            </a:endParaRPr>
          </a:p>
          <a:p>
            <a:pPr marL="285750" lvl="0" indent="-285750">
              <a:buFont typeface="Arial" pitchFamily="34" charset="0"/>
              <a:buChar char="•"/>
            </a:pPr>
            <a:r>
              <a:rPr lang="en-US" sz="1600" dirty="0">
                <a:latin typeface="Sylfaen" pitchFamily="18" charset="0"/>
              </a:rPr>
              <a:t>Law on Control of Entrepreneurial Activity (if medical activity associated with high risk does not include out-patient </a:t>
            </a:r>
            <a:r>
              <a:rPr lang="en-US" sz="1600" dirty="0" smtClean="0">
                <a:latin typeface="Sylfaen" pitchFamily="18" charset="0"/>
              </a:rPr>
              <a:t>care</a:t>
            </a:r>
            <a:endParaRPr lang="en-US" sz="1600" dirty="0">
              <a:latin typeface="Sylfaen" pitchFamily="18" charset="0"/>
            </a:endParaRPr>
          </a:p>
          <a:p>
            <a:pPr marL="285750" lvl="0" indent="-285750">
              <a:buFont typeface="Arial" pitchFamily="34" charset="0"/>
              <a:buChar char="•"/>
            </a:pPr>
            <a:r>
              <a:rPr lang="en-US" sz="1600" dirty="0">
                <a:latin typeface="Sylfaen" pitchFamily="18" charset="0"/>
              </a:rPr>
              <a:t>Resolution of the Government of Georgia (#359, November 22, 2010) on Approval of Technical Regulations for Medical Activities Associated with High </a:t>
            </a:r>
            <a:r>
              <a:rPr lang="en-US" sz="1600" dirty="0" smtClean="0">
                <a:latin typeface="Sylfaen" pitchFamily="18" charset="0"/>
              </a:rPr>
              <a:t>Risk</a:t>
            </a:r>
            <a:endParaRPr lang="en-US" sz="1600" dirty="0">
              <a:latin typeface="Sylfaen" pitchFamily="18" charset="0"/>
            </a:endParaRPr>
          </a:p>
          <a:p>
            <a:pPr marL="285750" lvl="0" indent="-285750">
              <a:buFont typeface="Arial" pitchFamily="34" charset="0"/>
              <a:buChar char="•"/>
            </a:pPr>
            <a:r>
              <a:rPr lang="ka-GE" sz="1600" dirty="0" smtClean="0">
                <a:latin typeface="Sylfaen" pitchFamily="18" charset="0"/>
              </a:rPr>
              <a:t>Resolution </a:t>
            </a:r>
            <a:r>
              <a:rPr lang="ka-GE" sz="1600" dirty="0">
                <a:latin typeface="Sylfaen" pitchFamily="18" charset="0"/>
              </a:rPr>
              <a:t>#385 of the Governmet of Georgia on Approval of Regulations </a:t>
            </a:r>
            <a:r>
              <a:rPr lang="en-US" sz="1600" dirty="0">
                <a:latin typeface="Sylfaen" pitchFamily="18" charset="0"/>
              </a:rPr>
              <a:t>on Terms and </a:t>
            </a:r>
            <a:r>
              <a:rPr lang="ka-GE" sz="1600" dirty="0">
                <a:latin typeface="Sylfaen" pitchFamily="18" charset="0"/>
              </a:rPr>
              <a:t>Conditions for Issuing Medical Activity </a:t>
            </a:r>
            <a:r>
              <a:rPr lang="en-US" sz="1600" dirty="0">
                <a:latin typeface="Sylfaen" pitchFamily="18" charset="0"/>
              </a:rPr>
              <a:t>Licenses and Hospital Permits as of December 17, </a:t>
            </a:r>
            <a:r>
              <a:rPr lang="en-US" sz="1600" dirty="0" smtClean="0">
                <a:latin typeface="Sylfaen" pitchFamily="18" charset="0"/>
              </a:rPr>
              <a:t>2010</a:t>
            </a:r>
            <a:endParaRPr lang="en-US" sz="1600" b="1" dirty="0">
              <a:latin typeface="Sylfaen" pitchFamily="18" charset="0"/>
            </a:endParaRPr>
          </a:p>
          <a:p>
            <a:pPr marL="285750" lvl="0" indent="-285750">
              <a:buFont typeface="Arial" pitchFamily="34" charset="0"/>
              <a:buChar char="•"/>
            </a:pPr>
            <a:r>
              <a:rPr lang="en-US" sz="1600" dirty="0">
                <a:latin typeface="Sylfaen" pitchFamily="18" charset="0"/>
              </a:rPr>
              <a:t>Decree of the Minister of Labor, Health and Social Affairs of Georgia (#398/n, December 7, 2010) on Approval of the Form and Rule of  Mandatory Notification for Providers Rendering Medical Services Associated with High Risk in Out-patient/Daytime In-patient Settings  and the Procedure for Keeping  </a:t>
            </a:r>
            <a:r>
              <a:rPr lang="en-US" sz="1600" dirty="0" smtClean="0">
                <a:latin typeface="Sylfaen" pitchFamily="18" charset="0"/>
              </a:rPr>
              <a:t>Register</a:t>
            </a:r>
            <a:endParaRPr lang="en-US" sz="1600" dirty="0">
              <a:latin typeface="Sylfaen" pitchFamily="18" charset="0"/>
            </a:endParaRPr>
          </a:p>
          <a:p>
            <a:pPr marL="285750" lvl="0" indent="-285750">
              <a:buFont typeface="Arial" pitchFamily="34" charset="0"/>
              <a:buChar char="•"/>
            </a:pPr>
            <a:r>
              <a:rPr lang="en-US" sz="1600" dirty="0">
                <a:latin typeface="Sylfaen" pitchFamily="18" charset="0"/>
              </a:rPr>
              <a:t>Decree #01-51/n of the Minister of Labor, Health and Social Affairs of Georgia on Approval of the Procedure of the Exercise of Selective Control over Implementation of Licensing and Permitting Requirements and Technical Regulations for Medical Activities Associated with High Risk as of November 9, </a:t>
            </a:r>
            <a:r>
              <a:rPr lang="en-US" sz="1600" dirty="0" smtClean="0">
                <a:latin typeface="Sylfaen" pitchFamily="18" charset="0"/>
              </a:rPr>
              <a:t>2011</a:t>
            </a:r>
            <a:endParaRPr lang="en-US" sz="1600" dirty="0">
              <a:latin typeface="Sylfaen" pitchFamily="18" charset="0"/>
            </a:endParaRPr>
          </a:p>
          <a:p>
            <a:pPr marL="285750" lvl="0" indent="-285750">
              <a:buFont typeface="Arial" pitchFamily="34" charset="0"/>
              <a:buChar char="•"/>
            </a:pPr>
            <a:r>
              <a:rPr lang="ka-GE" sz="1600" dirty="0">
                <a:latin typeface="Sylfaen" pitchFamily="18" charset="0"/>
              </a:rPr>
              <a:t>Decree #01-21 of the Minister of Labor, Health and Social Affairs of Georgia on Approval of the Form and Design of Informational Banner with Rights Granted to Beneficiaries Covered by </a:t>
            </a:r>
            <a:r>
              <a:rPr lang="en-US" sz="1600" dirty="0">
                <a:latin typeface="Sylfaen" pitchFamily="18" charset="0"/>
              </a:rPr>
              <a:t>Government</a:t>
            </a:r>
            <a:r>
              <a:rPr lang="ka-GE" sz="1600" dirty="0">
                <a:latin typeface="Sylfaen" pitchFamily="18" charset="0"/>
              </a:rPr>
              <a:t>-funded and Municipal Health Insurance Programs to Be Hanged in High Visible Locations in Relevant Healthcare Facilities Places That as of April 23, </a:t>
            </a:r>
            <a:r>
              <a:rPr lang="ka-GE" sz="1600" dirty="0" smtClean="0">
                <a:latin typeface="Sylfaen" pitchFamily="18" charset="0"/>
              </a:rPr>
              <a:t>2012</a:t>
            </a:r>
            <a:endParaRPr lang="en-US" sz="1600" dirty="0">
              <a:latin typeface="Sylfaen" pitchFamily="18" charset="0"/>
            </a:endParaRPr>
          </a:p>
        </p:txBody>
      </p:sp>
    </p:spTree>
    <p:extLst>
      <p:ext uri="{BB962C8B-B14F-4D97-AF65-F5344CB8AC3E}">
        <p14:creationId xmlns:p14="http://schemas.microsoft.com/office/powerpoint/2010/main" val="246745317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dirty="0" smtClean="0">
                <a:solidFill>
                  <a:srgbClr val="08A18D"/>
                </a:solidFill>
                <a:latin typeface="Sylfaen"/>
                <a:ea typeface="Calibri"/>
                <a:cs typeface="Sylfaen"/>
              </a:rPr>
              <a:t>Case Registration Module</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5" y="889729"/>
            <a:ext cx="8441140" cy="974626"/>
          </a:xfrm>
          <a:prstGeom prst="rect">
            <a:avLst/>
          </a:prstGeom>
          <a:noFill/>
        </p:spPr>
        <p:txBody>
          <a:bodyPr wrap="square" rtlCol="0">
            <a:spAutoFit/>
          </a:bodyPr>
          <a:lstStyle/>
          <a:p>
            <a:pPr>
              <a:spcBef>
                <a:spcPts val="400"/>
              </a:spcBef>
              <a:buClr>
                <a:srgbClr val="08A18D"/>
              </a:buClr>
            </a:pPr>
            <a:r>
              <a:rPr lang="en-US" sz="1800" b="1" dirty="0" smtClean="0">
                <a:latin typeface="Sylfaen" pitchFamily="18" charset="0"/>
                <a:ea typeface="Calibri"/>
                <a:cs typeface="Times New Roman"/>
              </a:rPr>
              <a:t>Recommendation</a:t>
            </a:r>
            <a:r>
              <a:rPr lang="ka-GE" sz="1800" b="1" dirty="0" smtClean="0">
                <a:latin typeface="Sylfaen" pitchFamily="18" charset="0"/>
                <a:ea typeface="Calibri"/>
                <a:cs typeface="Times New Roman"/>
              </a:rPr>
              <a:t>  </a:t>
            </a:r>
            <a:endParaRPr lang="ka-GE" sz="1800" b="1" dirty="0" smtClean="0">
              <a:latin typeface="Sylfaen" pitchFamily="18" charset="0"/>
              <a:ea typeface="Calibri"/>
              <a:cs typeface="Times New Roman"/>
            </a:endParaRPr>
          </a:p>
          <a:p>
            <a:pPr>
              <a:spcBef>
                <a:spcPts val="400"/>
              </a:spcBef>
              <a:buClr>
                <a:srgbClr val="08A18D"/>
              </a:buClr>
            </a:pPr>
            <a:r>
              <a:rPr lang="en-US" sz="1800" dirty="0" smtClean="0">
                <a:latin typeface="Sylfaen" pitchFamily="18" charset="0"/>
              </a:rPr>
              <a:t>Mandatory registration of all in-patient cases and cases subject to notification in the system</a:t>
            </a:r>
            <a:endParaRPr lang="ka-GE" sz="1800" dirty="0">
              <a:latin typeface="Sylfaen" pitchFamily="18" charset="0"/>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376445" y="2158969"/>
            <a:ext cx="8441140" cy="1528624"/>
          </a:xfrm>
          <a:prstGeom prst="rect">
            <a:avLst/>
          </a:prstGeom>
          <a:noFill/>
        </p:spPr>
        <p:txBody>
          <a:bodyPr wrap="square" rtlCol="0">
            <a:spAutoFit/>
          </a:bodyPr>
          <a:lstStyle/>
          <a:p>
            <a:pPr>
              <a:spcBef>
                <a:spcPts val="400"/>
              </a:spcBef>
              <a:buClr>
                <a:srgbClr val="08A18D"/>
              </a:buClr>
            </a:pPr>
            <a:r>
              <a:rPr lang="en-US" sz="1800" b="1" dirty="0" smtClean="0">
                <a:latin typeface="Sylfaen"/>
                <a:ea typeface="Calibri"/>
                <a:cs typeface="Times New Roman"/>
              </a:rPr>
              <a:t>Legal side</a:t>
            </a:r>
            <a:r>
              <a:rPr lang="ka-GE" sz="1800" b="1" dirty="0" smtClean="0">
                <a:latin typeface="Sylfaen"/>
                <a:ea typeface="Calibri"/>
                <a:cs typeface="Times New Roman"/>
              </a:rPr>
              <a:t> </a:t>
            </a:r>
            <a:endParaRPr lang="ka-GE" sz="1800" b="1" dirty="0" smtClean="0">
              <a:latin typeface="Sylfaen"/>
              <a:ea typeface="Calibri"/>
              <a:cs typeface="Times New Roman"/>
            </a:endParaRPr>
          </a:p>
          <a:p>
            <a:pPr marL="285750" indent="-285750">
              <a:spcBef>
                <a:spcPts val="400"/>
              </a:spcBef>
              <a:buClr>
                <a:srgbClr val="08A18D"/>
              </a:buClr>
              <a:buFont typeface="Arial" pitchFamily="34" charset="0"/>
              <a:buChar char="•"/>
            </a:pPr>
            <a:r>
              <a:rPr lang="en-US" sz="1800" dirty="0">
                <a:latin typeface="Sylfaen" pitchFamily="18" charset="0"/>
              </a:rPr>
              <a:t>Amendments </a:t>
            </a:r>
            <a:r>
              <a:rPr lang="en-US" sz="1800" dirty="0" smtClean="0">
                <a:latin typeface="Sylfaen" pitchFamily="18" charset="0"/>
              </a:rPr>
              <a:t>should be made to </a:t>
            </a:r>
            <a:r>
              <a:rPr lang="ka-GE" sz="1800" dirty="0">
                <a:latin typeface="Sylfaen" pitchFamily="18" charset="0"/>
              </a:rPr>
              <a:t>Resolution #385 of the Government of Georgia on Approval of </a:t>
            </a:r>
            <a:r>
              <a:rPr lang="en-US" sz="1800" dirty="0">
                <a:latin typeface="Sylfaen" pitchFamily="18" charset="0"/>
              </a:rPr>
              <a:t>Regulations on Terms and </a:t>
            </a:r>
            <a:r>
              <a:rPr lang="ka-GE" sz="1800" dirty="0">
                <a:latin typeface="Sylfaen" pitchFamily="18" charset="0"/>
              </a:rPr>
              <a:t>Conditions for Issuing</a:t>
            </a:r>
            <a:r>
              <a:rPr lang="ka-GE" sz="1800" i="1" dirty="0">
                <a:latin typeface="Sylfaen" pitchFamily="18" charset="0"/>
              </a:rPr>
              <a:t> </a:t>
            </a:r>
            <a:r>
              <a:rPr lang="ka-GE" sz="1800" dirty="0">
                <a:latin typeface="Sylfaen" pitchFamily="18" charset="0"/>
              </a:rPr>
              <a:t>Medical Activity </a:t>
            </a:r>
            <a:r>
              <a:rPr lang="en-US" sz="1800" dirty="0">
                <a:latin typeface="Sylfaen" pitchFamily="18" charset="0"/>
              </a:rPr>
              <a:t>Licenses and Hospital Permits as of December 17, 2010 in order to improve hospital case registration</a:t>
            </a:r>
            <a:endParaRPr lang="ka-GE" sz="1800" dirty="0">
              <a:latin typeface="Sylfaen" pitchFamily="18" charset="0"/>
              <a:ea typeface="Calibri"/>
              <a:cs typeface="Times New Roman"/>
            </a:endParaRPr>
          </a:p>
        </p:txBody>
      </p:sp>
    </p:spTree>
    <p:extLst>
      <p:ext uri="{BB962C8B-B14F-4D97-AF65-F5344CB8AC3E}">
        <p14:creationId xmlns:p14="http://schemas.microsoft.com/office/powerpoint/2010/main" val="389503966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dirty="0" smtClean="0">
                <a:solidFill>
                  <a:srgbClr val="08A18D"/>
                </a:solidFill>
                <a:latin typeface="Sylfaen"/>
                <a:ea typeface="Calibri"/>
                <a:cs typeface="Sylfaen"/>
              </a:rPr>
              <a:t>Beneficiary Registration Module </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5" y="889729"/>
            <a:ext cx="8441140" cy="1251625"/>
          </a:xfrm>
          <a:prstGeom prst="rect">
            <a:avLst/>
          </a:prstGeom>
          <a:noFill/>
        </p:spPr>
        <p:txBody>
          <a:bodyPr wrap="square" rtlCol="0">
            <a:spAutoFit/>
          </a:bodyPr>
          <a:lstStyle/>
          <a:p>
            <a:pPr>
              <a:spcBef>
                <a:spcPts val="400"/>
              </a:spcBef>
              <a:buClr>
                <a:srgbClr val="08A18D"/>
              </a:buClr>
            </a:pPr>
            <a:r>
              <a:rPr lang="en-US" sz="1800" b="1" dirty="0" smtClean="0">
                <a:latin typeface="Sylfaen" pitchFamily="18" charset="0"/>
                <a:ea typeface="Calibri"/>
                <a:cs typeface="Times New Roman"/>
              </a:rPr>
              <a:t>Recommendation</a:t>
            </a:r>
            <a:r>
              <a:rPr lang="ka-GE" sz="1800" b="1" dirty="0" smtClean="0">
                <a:latin typeface="Sylfaen" pitchFamily="18" charset="0"/>
                <a:ea typeface="Calibri"/>
                <a:cs typeface="Times New Roman"/>
              </a:rPr>
              <a:t>  </a:t>
            </a:r>
            <a:endParaRPr lang="ka-GE" sz="1800" b="1" dirty="0" smtClean="0">
              <a:latin typeface="Sylfaen" pitchFamily="18" charset="0"/>
              <a:ea typeface="Calibri"/>
              <a:cs typeface="Times New Roman"/>
            </a:endParaRPr>
          </a:p>
          <a:p>
            <a:pPr>
              <a:spcBef>
                <a:spcPts val="400"/>
              </a:spcBef>
              <a:buClr>
                <a:srgbClr val="08A18D"/>
              </a:buClr>
            </a:pPr>
            <a:r>
              <a:rPr lang="en-US" sz="1800" dirty="0" smtClean="0">
                <a:latin typeface="Sylfaen" pitchFamily="18" charset="0"/>
              </a:rPr>
              <a:t>M</a:t>
            </a:r>
            <a:r>
              <a:rPr lang="ka-GE" sz="1800" dirty="0" smtClean="0">
                <a:latin typeface="Sylfaen" pitchFamily="18" charset="0"/>
              </a:rPr>
              <a:t>ake </a:t>
            </a:r>
            <a:r>
              <a:rPr lang="ka-GE" sz="1800" dirty="0">
                <a:latin typeface="Sylfaen" pitchFamily="18" charset="0"/>
              </a:rPr>
              <a:t>electronic beneficiary registration mandatory for primary healthcare providers acting under Governmental Resolutions #165, 218 and 177. This responsibility should be envisaged under amendments to Governmental Resolutions 165, 218 and </a:t>
            </a:r>
            <a:r>
              <a:rPr lang="ka-GE" sz="1800" dirty="0" smtClean="0">
                <a:latin typeface="Sylfaen" pitchFamily="18" charset="0"/>
              </a:rPr>
              <a:t>177</a:t>
            </a:r>
            <a:endParaRPr lang="ka-GE" sz="1800" dirty="0">
              <a:latin typeface="Sylfaen" pitchFamily="18" charset="0"/>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376445" y="2623001"/>
            <a:ext cx="8441140" cy="697627"/>
          </a:xfrm>
          <a:prstGeom prst="rect">
            <a:avLst/>
          </a:prstGeom>
          <a:noFill/>
        </p:spPr>
        <p:txBody>
          <a:bodyPr wrap="square" rtlCol="0">
            <a:spAutoFit/>
          </a:bodyPr>
          <a:lstStyle/>
          <a:p>
            <a:pPr>
              <a:spcBef>
                <a:spcPts val="400"/>
              </a:spcBef>
              <a:buClr>
                <a:srgbClr val="08A18D"/>
              </a:buClr>
            </a:pPr>
            <a:r>
              <a:rPr lang="en-US" sz="1800" b="1" dirty="0" smtClean="0">
                <a:latin typeface="Sylfaen" pitchFamily="18" charset="0"/>
                <a:ea typeface="Calibri"/>
                <a:cs typeface="Times New Roman"/>
              </a:rPr>
              <a:t>Legal side</a:t>
            </a:r>
            <a:r>
              <a:rPr lang="ka-GE" sz="1800" b="1" dirty="0" smtClean="0">
                <a:latin typeface="Sylfaen" pitchFamily="18" charset="0"/>
                <a:ea typeface="Calibri"/>
                <a:cs typeface="Times New Roman"/>
              </a:rPr>
              <a:t> </a:t>
            </a:r>
            <a:endParaRPr lang="ka-GE" sz="1800" b="1" dirty="0" smtClean="0">
              <a:latin typeface="Sylfaen" pitchFamily="18" charset="0"/>
              <a:ea typeface="Calibri"/>
              <a:cs typeface="Times New Roman"/>
            </a:endParaRPr>
          </a:p>
          <a:p>
            <a:pPr>
              <a:spcBef>
                <a:spcPts val="400"/>
              </a:spcBef>
              <a:buClr>
                <a:srgbClr val="08A18D"/>
              </a:buClr>
            </a:pPr>
            <a:r>
              <a:rPr lang="en-US" sz="1800" dirty="0" smtClean="0">
                <a:latin typeface="Sylfaen" pitchFamily="18" charset="0"/>
                <a:ea typeface="Calibri"/>
                <a:cs typeface="Times New Roman"/>
              </a:rPr>
              <a:t>Amendments should be made to </a:t>
            </a:r>
            <a:r>
              <a:rPr lang="ka-GE" sz="1800" dirty="0">
                <a:latin typeface="Sylfaen" pitchFamily="18" charset="0"/>
              </a:rPr>
              <a:t>Governmental Resolutions 165, 218 and 177</a:t>
            </a:r>
            <a:endParaRPr lang="ka-GE" sz="1800" dirty="0">
              <a:latin typeface="Sylfaen" pitchFamily="18" charset="0"/>
              <a:ea typeface="Calibri"/>
              <a:cs typeface="Times New Roman"/>
            </a:endParaRPr>
          </a:p>
        </p:txBody>
      </p:sp>
    </p:spTree>
    <p:extLst>
      <p:ext uri="{BB962C8B-B14F-4D97-AF65-F5344CB8AC3E}">
        <p14:creationId xmlns:p14="http://schemas.microsoft.com/office/powerpoint/2010/main" val="164925580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dirty="0" smtClean="0">
                <a:solidFill>
                  <a:srgbClr val="08A18D"/>
                </a:solidFill>
                <a:latin typeface="Sylfaen"/>
                <a:ea typeface="Calibri"/>
                <a:cs typeface="Sylfaen"/>
              </a:rPr>
              <a:t>Mediation Module</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4" y="889729"/>
            <a:ext cx="8631075" cy="3836948"/>
          </a:xfrm>
          <a:prstGeom prst="rect">
            <a:avLst/>
          </a:prstGeom>
          <a:noFill/>
        </p:spPr>
        <p:txBody>
          <a:bodyPr wrap="square" rtlCol="0">
            <a:spAutoFit/>
          </a:bodyPr>
          <a:lstStyle/>
          <a:p>
            <a:pPr>
              <a:spcBef>
                <a:spcPts val="400"/>
              </a:spcBef>
              <a:buClr>
                <a:srgbClr val="08A18D"/>
              </a:buClr>
            </a:pPr>
            <a:r>
              <a:rPr lang="en-US" b="1" dirty="0" smtClean="0">
                <a:latin typeface="Sylfaen" pitchFamily="18" charset="0"/>
                <a:ea typeface="Calibri"/>
                <a:cs typeface="Times New Roman"/>
              </a:rPr>
              <a:t>Recommendations </a:t>
            </a:r>
            <a:endParaRPr lang="ka-GE" b="1" dirty="0" smtClean="0">
              <a:latin typeface="Sylfaen" pitchFamily="18" charset="0"/>
              <a:ea typeface="Calibri"/>
              <a:cs typeface="Times New Roman"/>
            </a:endParaRPr>
          </a:p>
          <a:p>
            <a:pPr marL="285750" indent="-285750">
              <a:spcBef>
                <a:spcPts val="400"/>
              </a:spcBef>
              <a:buClr>
                <a:srgbClr val="08A18D"/>
              </a:buClr>
              <a:buFont typeface="Courier New" pitchFamily="49" charset="0"/>
              <a:buChar char="o"/>
            </a:pPr>
            <a:r>
              <a:rPr lang="en-US" dirty="0" smtClean="0">
                <a:latin typeface="Sylfaen" pitchFamily="18" charset="0"/>
              </a:rPr>
              <a:t>S</a:t>
            </a:r>
            <a:r>
              <a:rPr lang="ka-GE" dirty="0" smtClean="0">
                <a:latin typeface="Sylfaen" pitchFamily="18" charset="0"/>
              </a:rPr>
              <a:t>tart </a:t>
            </a:r>
            <a:r>
              <a:rPr lang="ka-GE" dirty="0">
                <a:latin typeface="Sylfaen" pitchFamily="18" charset="0"/>
              </a:rPr>
              <a:t>administrative proceeding based </a:t>
            </a:r>
            <a:r>
              <a:rPr lang="en-US" dirty="0">
                <a:latin typeface="Sylfaen" pitchFamily="18" charset="0"/>
              </a:rPr>
              <a:t>on</a:t>
            </a:r>
            <a:r>
              <a:rPr lang="ka-GE" dirty="0">
                <a:latin typeface="Sylfaen" pitchFamily="18" charset="0"/>
              </a:rPr>
              <a:t> the case received by telephone </a:t>
            </a:r>
            <a:r>
              <a:rPr lang="ka-GE" dirty="0" smtClean="0">
                <a:latin typeface="Sylfaen" pitchFamily="18" charset="0"/>
              </a:rPr>
              <a:t>call</a:t>
            </a:r>
            <a:endParaRPr lang="en-US" dirty="0" smtClean="0">
              <a:latin typeface="Sylfaen" pitchFamily="18" charset="0"/>
            </a:endParaRPr>
          </a:p>
          <a:p>
            <a:pPr marL="285750" indent="-285750">
              <a:spcBef>
                <a:spcPts val="400"/>
              </a:spcBef>
              <a:buClr>
                <a:srgbClr val="08A18D"/>
              </a:buClr>
              <a:buFont typeface="Courier New" pitchFamily="49" charset="0"/>
              <a:buChar char="o"/>
            </a:pPr>
            <a:r>
              <a:rPr lang="en-US" dirty="0" smtClean="0">
                <a:latin typeface="Sylfaen" pitchFamily="18" charset="0"/>
              </a:rPr>
              <a:t>Start claim proceeding in case </a:t>
            </a:r>
            <a:r>
              <a:rPr lang="en-US" dirty="0" smtClean="0">
                <a:latin typeface="Sylfaen" pitchFamily="18" charset="0"/>
              </a:rPr>
              <a:t>claim is submitted electronically </a:t>
            </a:r>
            <a:endParaRPr lang="en-US" dirty="0" smtClean="0">
              <a:latin typeface="Sylfaen" pitchFamily="18" charset="0"/>
            </a:endParaRPr>
          </a:p>
          <a:p>
            <a:pPr marL="285750" indent="-285750">
              <a:spcBef>
                <a:spcPts val="400"/>
              </a:spcBef>
              <a:buClr>
                <a:srgbClr val="08A18D"/>
              </a:buClr>
              <a:buFont typeface="Courier New" pitchFamily="49" charset="0"/>
              <a:buChar char="o"/>
            </a:pPr>
            <a:r>
              <a:rPr lang="en-US" dirty="0" smtClean="0">
                <a:latin typeface="Sylfaen" pitchFamily="18" charset="0"/>
              </a:rPr>
              <a:t>Determine the </a:t>
            </a:r>
            <a:r>
              <a:rPr lang="en-US" dirty="0">
                <a:latin typeface="Sylfaen" pitchFamily="18" charset="0"/>
              </a:rPr>
              <a:t>format for submitting claim documents </a:t>
            </a:r>
            <a:endParaRPr lang="ka-GE" dirty="0">
              <a:latin typeface="Sylfaen" pitchFamily="18" charset="0"/>
            </a:endParaRPr>
          </a:p>
          <a:p>
            <a:pPr marL="285750" indent="-285750">
              <a:spcBef>
                <a:spcPts val="400"/>
              </a:spcBef>
              <a:buClr>
                <a:srgbClr val="08A18D"/>
              </a:buClr>
              <a:buFont typeface="Courier New" pitchFamily="49" charset="0"/>
              <a:buChar char="o"/>
            </a:pPr>
            <a:r>
              <a:rPr lang="en-US" dirty="0" smtClean="0">
                <a:latin typeface="Sylfaen" pitchFamily="18" charset="0"/>
              </a:rPr>
              <a:t>Validity of electronic answers received from </a:t>
            </a:r>
            <a:r>
              <a:rPr lang="ka-GE" dirty="0" smtClean="0">
                <a:latin typeface="Sylfaen" pitchFamily="18" charset="0"/>
              </a:rPr>
              <a:t>stakeholders </a:t>
            </a:r>
            <a:r>
              <a:rPr lang="ka-GE" dirty="0">
                <a:latin typeface="Sylfaen" pitchFamily="18" charset="0"/>
              </a:rPr>
              <a:t>(insurance company, healthcare provider) </a:t>
            </a:r>
            <a:r>
              <a:rPr lang="en-US" dirty="0" smtClean="0">
                <a:latin typeface="Sylfaen" pitchFamily="18" charset="0"/>
              </a:rPr>
              <a:t>to </a:t>
            </a:r>
            <a:r>
              <a:rPr lang="ka-GE" dirty="0" smtClean="0">
                <a:latin typeface="Sylfaen" pitchFamily="18" charset="0"/>
              </a:rPr>
              <a:t>start administrative</a:t>
            </a:r>
            <a:endParaRPr lang="en-US" dirty="0" smtClean="0">
              <a:latin typeface="Sylfaen" pitchFamily="18" charset="0"/>
            </a:endParaRPr>
          </a:p>
          <a:p>
            <a:pPr marL="285750" indent="-285750">
              <a:spcBef>
                <a:spcPts val="400"/>
              </a:spcBef>
              <a:buClr>
                <a:srgbClr val="08A18D"/>
              </a:buClr>
              <a:buFont typeface="Courier New" pitchFamily="49" charset="0"/>
              <a:buChar char="o"/>
            </a:pPr>
            <a:r>
              <a:rPr lang="ka-GE" dirty="0">
                <a:latin typeface="Sylfaen" pitchFamily="18" charset="0"/>
              </a:rPr>
              <a:t>Responsibility of stakeholders to get involved in the program</a:t>
            </a:r>
            <a:endParaRPr lang="ka-GE" dirty="0">
              <a:latin typeface="Sylfaen" pitchFamily="18" charset="0"/>
            </a:endParaRPr>
          </a:p>
          <a:p>
            <a:pPr marL="285750" indent="-285750">
              <a:spcBef>
                <a:spcPts val="400"/>
              </a:spcBef>
              <a:buClr>
                <a:srgbClr val="08A18D"/>
              </a:buClr>
              <a:buFont typeface="Courier New" pitchFamily="49" charset="0"/>
              <a:buChar char="o"/>
            </a:pPr>
            <a:r>
              <a:rPr lang="en-US" dirty="0">
                <a:latin typeface="Sylfaen" pitchFamily="18" charset="0"/>
              </a:rPr>
              <a:t>The system should ensure provision of hard copy of the conclusion and its </a:t>
            </a:r>
            <a:r>
              <a:rPr lang="en-US" dirty="0" smtClean="0">
                <a:latin typeface="Sylfaen" pitchFamily="18" charset="0"/>
              </a:rPr>
              <a:t>validation </a:t>
            </a:r>
          </a:p>
          <a:p>
            <a:pPr marL="285750" indent="-285750">
              <a:spcBef>
                <a:spcPts val="400"/>
              </a:spcBef>
              <a:buClr>
                <a:srgbClr val="08A18D"/>
              </a:buClr>
              <a:buFont typeface="Courier New" pitchFamily="49" charset="0"/>
              <a:buChar char="o"/>
            </a:pPr>
            <a:r>
              <a:rPr lang="en-US" dirty="0">
                <a:latin typeface="Sylfaen" pitchFamily="18" charset="0"/>
              </a:rPr>
              <a:t>The system should provide protection mechanisms in relation to the </a:t>
            </a:r>
            <a:r>
              <a:rPr lang="en-US" dirty="0" smtClean="0">
                <a:latin typeface="Sylfaen" pitchFamily="18" charset="0"/>
              </a:rPr>
              <a:t>conclusion</a:t>
            </a:r>
            <a:endParaRPr lang="ka-GE" dirty="0">
              <a:latin typeface="Sylfaen" pitchFamily="18" charset="0"/>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304293813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dirty="0">
                <a:solidFill>
                  <a:srgbClr val="08A18D"/>
                </a:solidFill>
                <a:latin typeface="Sylfaen"/>
                <a:ea typeface="Calibri"/>
                <a:cs typeface="Sylfaen"/>
              </a:rPr>
              <a:t>Mediation Module</a:t>
            </a:r>
            <a:endParaRPr lang="ka-GE" sz="2400" b="1" dirty="0">
              <a:solidFill>
                <a:srgbClr val="08A18D"/>
              </a:solidFill>
              <a:latin typeface="Sylfaen"/>
              <a:ea typeface="Calibri"/>
              <a:cs typeface="Times New Roman"/>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211538" y="798667"/>
            <a:ext cx="8795982" cy="4626908"/>
          </a:xfrm>
          <a:prstGeom prst="rect">
            <a:avLst/>
          </a:prstGeom>
          <a:noFill/>
        </p:spPr>
        <p:txBody>
          <a:bodyPr wrap="square" rtlCol="0">
            <a:spAutoFit/>
          </a:bodyPr>
          <a:lstStyle/>
          <a:p>
            <a:pPr>
              <a:spcBef>
                <a:spcPts val="400"/>
              </a:spcBef>
              <a:buClr>
                <a:srgbClr val="08A18D"/>
              </a:buClr>
            </a:pPr>
            <a:r>
              <a:rPr lang="en-US" sz="1800" b="1" dirty="0" smtClean="0">
                <a:latin typeface="Sylfaen" pitchFamily="18" charset="0"/>
                <a:ea typeface="Calibri"/>
                <a:cs typeface="Times New Roman"/>
              </a:rPr>
              <a:t>Legal side</a:t>
            </a:r>
            <a:r>
              <a:rPr lang="ka-GE" sz="1800" b="1" dirty="0" smtClean="0">
                <a:latin typeface="Sylfaen" pitchFamily="18" charset="0"/>
                <a:ea typeface="Calibri"/>
                <a:cs typeface="Times New Roman"/>
              </a:rPr>
              <a:t> </a:t>
            </a:r>
            <a:endParaRPr lang="ka-GE" sz="1800" b="1" dirty="0" smtClean="0">
              <a:latin typeface="Sylfaen" pitchFamily="18" charset="0"/>
              <a:ea typeface="Calibri"/>
              <a:cs typeface="Times New Roman"/>
            </a:endParaRPr>
          </a:p>
          <a:p>
            <a:pPr marL="285750" indent="-285750">
              <a:spcBef>
                <a:spcPts val="400"/>
              </a:spcBef>
              <a:buClr>
                <a:srgbClr val="08A18D"/>
              </a:buClr>
              <a:buFont typeface="Courier New" pitchFamily="49" charset="0"/>
              <a:buChar char="o"/>
            </a:pPr>
            <a:r>
              <a:rPr lang="ka-GE" sz="1800" dirty="0" smtClean="0">
                <a:latin typeface="Sylfaen" pitchFamily="18" charset="0"/>
              </a:rPr>
              <a:t>Recommendations </a:t>
            </a:r>
            <a:r>
              <a:rPr lang="ka-GE" sz="1800" dirty="0">
                <a:latin typeface="Sylfaen" pitchFamily="18" charset="0"/>
              </a:rPr>
              <a:t>for the Mediation Module </a:t>
            </a:r>
            <a:r>
              <a:rPr lang="ka-GE" sz="1800" dirty="0" smtClean="0">
                <a:latin typeface="Sylfaen" pitchFamily="18" charset="0"/>
              </a:rPr>
              <a:t>will </a:t>
            </a:r>
            <a:r>
              <a:rPr lang="ka-GE" sz="1800" dirty="0">
                <a:latin typeface="Sylfaen" pitchFamily="18" charset="0"/>
              </a:rPr>
              <a:t>be legally reflected in the general provisions for moving from paper to electronic document (please, see </a:t>
            </a:r>
            <a:r>
              <a:rPr lang="ka-GE" sz="1800" dirty="0" smtClean="0">
                <a:latin typeface="Sylfaen" pitchFamily="18" charset="0"/>
              </a:rPr>
              <a:t>chapter </a:t>
            </a:r>
            <a:r>
              <a:rPr lang="ka-GE" sz="1800" dirty="0">
                <a:latin typeface="Sylfaen" pitchFamily="18" charset="0"/>
              </a:rPr>
              <a:t>– General </a:t>
            </a:r>
            <a:r>
              <a:rPr lang="ka-GE" sz="1800" dirty="0" smtClean="0">
                <a:latin typeface="Sylfaen" pitchFamily="18" charset="0"/>
              </a:rPr>
              <a:t>Principles)</a:t>
            </a:r>
            <a:endParaRPr lang="en-US" sz="1800" dirty="0" smtClean="0">
              <a:latin typeface="Sylfaen" pitchFamily="18" charset="0"/>
            </a:endParaRPr>
          </a:p>
          <a:p>
            <a:pPr marL="285750" indent="-285750">
              <a:spcBef>
                <a:spcPts val="400"/>
              </a:spcBef>
              <a:buClr>
                <a:srgbClr val="08A18D"/>
              </a:buClr>
              <a:buFont typeface="Courier New" pitchFamily="49" charset="0"/>
              <a:buChar char="o"/>
            </a:pPr>
            <a:r>
              <a:rPr lang="ka-GE" sz="1800" dirty="0" smtClean="0">
                <a:latin typeface="Sylfaen" pitchFamily="18" charset="0"/>
              </a:rPr>
              <a:t>The </a:t>
            </a:r>
            <a:r>
              <a:rPr lang="ka-GE" sz="1800" dirty="0">
                <a:latin typeface="Sylfaen" pitchFamily="18" charset="0"/>
              </a:rPr>
              <a:t>following relevant legislative changes should be made:   </a:t>
            </a:r>
            <a:endParaRPr lang="en-US" sz="1800" dirty="0">
              <a:latin typeface="Sylfaen" pitchFamily="18" charset="0"/>
            </a:endParaRPr>
          </a:p>
          <a:p>
            <a:pPr marL="285750" lvl="0" indent="-285750">
              <a:buFont typeface="Arial" pitchFamily="34" charset="0"/>
              <a:buChar char="•"/>
            </a:pPr>
            <a:r>
              <a:rPr lang="ka-GE" sz="1800" dirty="0">
                <a:latin typeface="Sylfaen" pitchFamily="18" charset="0"/>
              </a:rPr>
              <a:t>Resolution #80 of the Government of Georgia </a:t>
            </a:r>
            <a:r>
              <a:rPr lang="en-US" sz="1800" dirty="0">
                <a:latin typeface="Sylfaen" pitchFamily="18" charset="0"/>
              </a:rPr>
              <a:t>on Establishment of LEPL Healthcare Mediation Service and Approval of Its Charter as of February 29, </a:t>
            </a:r>
            <a:r>
              <a:rPr lang="en-US" sz="1800" dirty="0" smtClean="0">
                <a:latin typeface="Sylfaen" pitchFamily="18" charset="0"/>
              </a:rPr>
              <a:t>2012</a:t>
            </a:r>
            <a:endParaRPr lang="en-US" sz="1800" dirty="0">
              <a:latin typeface="Sylfaen" pitchFamily="18" charset="0"/>
            </a:endParaRPr>
          </a:p>
          <a:p>
            <a:pPr marL="285750" lvl="0" indent="-285750">
              <a:buFont typeface="Arial" pitchFamily="34" charset="0"/>
              <a:buChar char="•"/>
            </a:pPr>
            <a:r>
              <a:rPr lang="ka-GE" sz="1800" dirty="0">
                <a:latin typeface="Sylfaen" pitchFamily="18" charset="0"/>
              </a:rPr>
              <a:t>Decree #0-18/n of the Minister of Labor, Health and Social Affairs of Georgia on Implementation of Healthcare Mediation Activities</a:t>
            </a:r>
            <a:r>
              <a:rPr lang="en-US" sz="1800" dirty="0">
                <a:latin typeface="Sylfaen" pitchFamily="18" charset="0"/>
              </a:rPr>
              <a:t> as of April 4, </a:t>
            </a:r>
            <a:r>
              <a:rPr lang="en-US" sz="1800" dirty="0" smtClean="0">
                <a:latin typeface="Sylfaen" pitchFamily="18" charset="0"/>
              </a:rPr>
              <a:t>2012</a:t>
            </a:r>
            <a:endParaRPr lang="en-US" sz="1800" dirty="0">
              <a:latin typeface="Sylfaen" pitchFamily="18" charset="0"/>
            </a:endParaRPr>
          </a:p>
          <a:p>
            <a:pPr marL="285750" lvl="0" indent="-285750">
              <a:buFont typeface="Arial" pitchFamily="34" charset="0"/>
              <a:buChar char="•"/>
            </a:pPr>
            <a:r>
              <a:rPr lang="ka-GE" sz="1800" dirty="0">
                <a:latin typeface="Sylfaen" pitchFamily="18" charset="0"/>
              </a:rPr>
              <a:t> </a:t>
            </a:r>
            <a:r>
              <a:rPr lang="en-US" sz="1800" dirty="0">
                <a:latin typeface="Sylfaen" pitchFamily="18" charset="0"/>
              </a:rPr>
              <a:t>Decree #10-6/o of the Minister of Labor, Health and Social Affairs of Georgia on Approval of Regulations for Healthcare Mediation Process as of June 20, </a:t>
            </a:r>
            <a:r>
              <a:rPr lang="en-US" sz="1800" dirty="0" smtClean="0">
                <a:latin typeface="Sylfaen" pitchFamily="18" charset="0"/>
              </a:rPr>
              <a:t>2012</a:t>
            </a:r>
            <a:endParaRPr lang="en-US" sz="1800" dirty="0">
              <a:latin typeface="Sylfaen" pitchFamily="18" charset="0"/>
            </a:endParaRPr>
          </a:p>
          <a:p>
            <a:pPr marL="285750" lvl="0" indent="-285750">
              <a:buFont typeface="Courier New" pitchFamily="49" charset="0"/>
              <a:buChar char="o"/>
            </a:pPr>
            <a:r>
              <a:rPr lang="en-US" sz="1800" dirty="0">
                <a:latin typeface="Sylfaen" pitchFamily="18" charset="0"/>
              </a:rPr>
              <a:t>Obligation </a:t>
            </a:r>
            <a:r>
              <a:rPr lang="ka-GE" sz="1800" dirty="0">
                <a:latin typeface="Sylfaen" pitchFamily="18" charset="0"/>
              </a:rPr>
              <a:t>of insurance companies to get involved in </a:t>
            </a:r>
            <a:r>
              <a:rPr lang="en-US" sz="1800" dirty="0">
                <a:latin typeface="Sylfaen" pitchFamily="18" charset="0"/>
              </a:rPr>
              <a:t>the </a:t>
            </a:r>
            <a:r>
              <a:rPr lang="ka-GE" sz="1800" dirty="0">
                <a:latin typeface="Sylfaen" pitchFamily="18" charset="0"/>
              </a:rPr>
              <a:t>services requires amendments to </a:t>
            </a:r>
            <a:r>
              <a:rPr lang="en-US" sz="1800" dirty="0">
                <a:latin typeface="Sylfaen" pitchFamily="18" charset="0"/>
              </a:rPr>
              <a:t>the </a:t>
            </a:r>
            <a:r>
              <a:rPr lang="ka-GE" sz="1800" dirty="0">
                <a:latin typeface="Sylfaen" pitchFamily="18" charset="0"/>
              </a:rPr>
              <a:t>law (due to the fact that the responsibility will be imposed not only on the insurance companies involved in the </a:t>
            </a:r>
            <a:r>
              <a:rPr lang="en-US" sz="1800" dirty="0">
                <a:latin typeface="Sylfaen" pitchFamily="18" charset="0"/>
              </a:rPr>
              <a:t>programs</a:t>
            </a:r>
            <a:r>
              <a:rPr lang="ka-GE" sz="1800" dirty="0">
                <a:latin typeface="Sylfaen" pitchFamily="18" charset="0"/>
              </a:rPr>
              <a:t>). </a:t>
            </a:r>
            <a:r>
              <a:rPr lang="en-US" sz="1800" dirty="0">
                <a:latin typeface="Sylfaen" pitchFamily="18" charset="0"/>
              </a:rPr>
              <a:t>Presumably, amendments should be made to the Law on Insurance where the above-mentioned responsibility will be added as a license condition</a:t>
            </a:r>
            <a:r>
              <a:rPr lang="en-US" sz="1600" dirty="0"/>
              <a:t>.</a:t>
            </a:r>
            <a:r>
              <a:rPr lang="en-US" sz="1600" i="1" dirty="0"/>
              <a:t> </a:t>
            </a:r>
            <a:endParaRPr lang="en-US" sz="1600" dirty="0"/>
          </a:p>
        </p:txBody>
      </p:sp>
    </p:spTree>
    <p:extLst>
      <p:ext uri="{BB962C8B-B14F-4D97-AF65-F5344CB8AC3E}">
        <p14:creationId xmlns:p14="http://schemas.microsoft.com/office/powerpoint/2010/main" val="35195354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dirty="0" smtClean="0">
                <a:solidFill>
                  <a:srgbClr val="08A18D"/>
                </a:solidFill>
                <a:latin typeface="Sylfaen"/>
                <a:ea typeface="Calibri"/>
                <a:cs typeface="Sylfaen"/>
              </a:rPr>
              <a:t>E-service Module </a:t>
            </a:r>
            <a:endParaRPr lang="ka-GE" sz="2400" b="1" dirty="0" smtClean="0">
              <a:solidFill>
                <a:srgbClr val="08A18D"/>
              </a:solidFill>
              <a:latin typeface="Sylfaen"/>
              <a:ea typeface="Calibri"/>
              <a:cs typeface="Times New Roman"/>
            </a:endParaRPr>
          </a:p>
        </p:txBody>
      </p:sp>
      <p:sp>
        <p:nvSpPr>
          <p:cNvPr id="37" name="TextBox 10"/>
          <p:cNvSpPr txBox="1"/>
          <p:nvPr/>
        </p:nvSpPr>
        <p:spPr>
          <a:xfrm>
            <a:off x="376444" y="780545"/>
            <a:ext cx="8631075" cy="4514056"/>
          </a:xfrm>
          <a:prstGeom prst="rect">
            <a:avLst/>
          </a:prstGeom>
          <a:noFill/>
        </p:spPr>
        <p:txBody>
          <a:bodyPr wrap="square" rtlCol="0">
            <a:spAutoFit/>
          </a:bodyPr>
          <a:lstStyle/>
          <a:p>
            <a:pPr>
              <a:spcBef>
                <a:spcPts val="400"/>
              </a:spcBef>
              <a:buClr>
                <a:srgbClr val="08A18D"/>
              </a:buClr>
            </a:pPr>
            <a:r>
              <a:rPr lang="en-US" sz="1800" b="1" dirty="0" smtClean="0">
                <a:latin typeface="Sylfaen" pitchFamily="18" charset="0"/>
                <a:ea typeface="Calibri"/>
                <a:cs typeface="Times New Roman"/>
              </a:rPr>
              <a:t>Recommendations</a:t>
            </a:r>
            <a:endParaRPr lang="ka-GE" sz="1800" b="1" dirty="0" smtClean="0">
              <a:latin typeface="Sylfaen" pitchFamily="18" charset="0"/>
              <a:ea typeface="Calibri"/>
              <a:cs typeface="Times New Roman"/>
            </a:endParaRPr>
          </a:p>
          <a:p>
            <a:pPr marL="285750" indent="-285750">
              <a:spcBef>
                <a:spcPts val="400"/>
              </a:spcBef>
              <a:buClr>
                <a:srgbClr val="08A18D"/>
              </a:buClr>
              <a:buFont typeface="Courier New" pitchFamily="49" charset="0"/>
              <a:buChar char="o"/>
            </a:pPr>
            <a:r>
              <a:rPr lang="en-US" sz="1800" dirty="0" smtClean="0">
                <a:latin typeface="Sylfaen" pitchFamily="18" charset="0"/>
              </a:rPr>
              <a:t>Legal basis for electronic submission of different types of applications:</a:t>
            </a:r>
          </a:p>
          <a:p>
            <a:pPr>
              <a:spcBef>
                <a:spcPts val="400"/>
              </a:spcBef>
              <a:buClr>
                <a:srgbClr val="08A18D"/>
              </a:buClr>
            </a:pPr>
            <a:r>
              <a:rPr lang="en-US" sz="1600" u="sng" dirty="0" smtClean="0">
                <a:latin typeface="Sylfaen" pitchFamily="18" charset="0"/>
              </a:rPr>
              <a:t>Note</a:t>
            </a:r>
            <a:r>
              <a:rPr lang="ka-GE" sz="1600" u="sng" dirty="0" smtClean="0">
                <a:latin typeface="Sylfaen" pitchFamily="18" charset="0"/>
              </a:rPr>
              <a:t>:</a:t>
            </a:r>
            <a:endParaRPr lang="ka-GE" sz="1600" u="sng" dirty="0">
              <a:latin typeface="Sylfaen" pitchFamily="18" charset="0"/>
            </a:endParaRPr>
          </a:p>
          <a:p>
            <a:pPr marL="519113" indent="-231775">
              <a:spcBef>
                <a:spcPts val="400"/>
              </a:spcBef>
              <a:buClr>
                <a:srgbClr val="08A18D"/>
              </a:buClr>
              <a:buFont typeface="Arial" pitchFamily="34" charset="0"/>
              <a:buChar char="•"/>
            </a:pPr>
            <a:r>
              <a:rPr lang="en-US" sz="1600" dirty="0" smtClean="0">
                <a:latin typeface="Sylfaen" pitchFamily="18" charset="0"/>
              </a:rPr>
              <a:t>In relation to certification for medical staff  it was suggested to </a:t>
            </a:r>
            <a:r>
              <a:rPr lang="en-US" sz="1600" dirty="0">
                <a:latin typeface="Sylfaen" pitchFamily="18" charset="0"/>
              </a:rPr>
              <a:t>present original diplomas to avoid </a:t>
            </a:r>
            <a:r>
              <a:rPr lang="en-US" sz="1600" dirty="0" smtClean="0">
                <a:latin typeface="Sylfaen" pitchFamily="18" charset="0"/>
              </a:rPr>
              <a:t>falsification </a:t>
            </a:r>
          </a:p>
          <a:p>
            <a:pPr marL="519113" indent="-231775">
              <a:spcBef>
                <a:spcPts val="400"/>
              </a:spcBef>
              <a:buClr>
                <a:srgbClr val="08A18D"/>
              </a:buClr>
              <a:buFont typeface="Arial" pitchFamily="34" charset="0"/>
              <a:buChar char="•"/>
            </a:pPr>
            <a:r>
              <a:rPr lang="en-US" sz="1600" dirty="0" smtClean="0">
                <a:latin typeface="Sylfaen" pitchFamily="18" charset="0"/>
              </a:rPr>
              <a:t>In case of application related to transferring or revoking a permit all </a:t>
            </a:r>
            <a:r>
              <a:rPr lang="ka-GE" sz="1600" dirty="0" smtClean="0">
                <a:latin typeface="Sylfaen" pitchFamily="18" charset="0"/>
              </a:rPr>
              <a:t>documents</a:t>
            </a:r>
            <a:r>
              <a:rPr lang="en-US" sz="1600" dirty="0">
                <a:latin typeface="Sylfaen" pitchFamily="18" charset="0"/>
              </a:rPr>
              <a:t>, except the previously issued permit that shall be surrendered pursuant to the law, (document of strict registration) </a:t>
            </a:r>
            <a:r>
              <a:rPr lang="ka-GE" sz="1600" dirty="0">
                <a:latin typeface="Sylfaen" pitchFamily="18" charset="0"/>
              </a:rPr>
              <a:t>can be submitted electronically (scanned copied can be submitted).  </a:t>
            </a:r>
            <a:r>
              <a:rPr lang="en-US" sz="1600" dirty="0">
                <a:latin typeface="Sylfaen" pitchFamily="18" charset="0"/>
              </a:rPr>
              <a:t>After introduction of the new Regulation Module there will be no need to submit permits issued through this </a:t>
            </a:r>
            <a:r>
              <a:rPr lang="en-US" sz="1600" dirty="0" smtClean="0">
                <a:latin typeface="Sylfaen" pitchFamily="18" charset="0"/>
              </a:rPr>
              <a:t>module</a:t>
            </a:r>
            <a:endParaRPr lang="ka-GE" sz="1600" dirty="0">
              <a:latin typeface="Sylfaen" pitchFamily="18" charset="0"/>
            </a:endParaRPr>
          </a:p>
          <a:p>
            <a:pPr marL="519113" indent="-231775">
              <a:spcBef>
                <a:spcPts val="400"/>
              </a:spcBef>
              <a:buClr>
                <a:srgbClr val="08A18D"/>
              </a:buClr>
              <a:buFont typeface="Arial" pitchFamily="34" charset="0"/>
              <a:buChar char="•"/>
            </a:pPr>
            <a:r>
              <a:rPr lang="en-US" sz="1600" dirty="0">
                <a:latin typeface="Sylfaen" pitchFamily="18" charset="0"/>
              </a:rPr>
              <a:t>A hard copy of </a:t>
            </a:r>
            <a:r>
              <a:rPr lang="en-US" sz="1600" dirty="0" smtClean="0">
                <a:latin typeface="Sylfaen" pitchFamily="18" charset="0"/>
              </a:rPr>
              <a:t>agreement on import/export of narcotic or psychotropic drugs </a:t>
            </a:r>
            <a:r>
              <a:rPr lang="en-US" sz="1600" dirty="0">
                <a:latin typeface="Sylfaen" pitchFamily="18" charset="0"/>
              </a:rPr>
              <a:t>will be provided based on characteristics of current procedures </a:t>
            </a:r>
            <a:r>
              <a:rPr lang="en-US" sz="1600" dirty="0" smtClean="0">
                <a:latin typeface="Sylfaen" pitchFamily="18" charset="0"/>
              </a:rPr>
              <a:t> </a:t>
            </a:r>
            <a:r>
              <a:rPr lang="ka-GE" sz="1600" dirty="0" smtClean="0">
                <a:latin typeface="Sylfaen" pitchFamily="18" charset="0"/>
              </a:rPr>
              <a:t> </a:t>
            </a:r>
            <a:endParaRPr lang="ka-GE" sz="1600" dirty="0">
              <a:latin typeface="Sylfaen" pitchFamily="18" charset="0"/>
            </a:endParaRPr>
          </a:p>
          <a:p>
            <a:pPr marL="519113" indent="-231775">
              <a:spcBef>
                <a:spcPts val="400"/>
              </a:spcBef>
              <a:buClr>
                <a:srgbClr val="08A18D"/>
              </a:buClr>
              <a:buFont typeface="Arial" pitchFamily="34" charset="0"/>
              <a:buChar char="•"/>
            </a:pPr>
            <a:r>
              <a:rPr lang="ka-GE" sz="1600" dirty="0">
                <a:latin typeface="Sylfaen" pitchFamily="18" charset="0"/>
              </a:rPr>
              <a:t>If electronic submission </a:t>
            </a:r>
            <a:r>
              <a:rPr lang="ka-GE" sz="1600" dirty="0" smtClean="0">
                <a:latin typeface="Sylfaen" pitchFamily="18" charset="0"/>
              </a:rPr>
              <a:t>of </a:t>
            </a:r>
            <a:r>
              <a:rPr lang="ka-GE" sz="1600" dirty="0">
                <a:latin typeface="Sylfaen" pitchFamily="18" charset="0"/>
              </a:rPr>
              <a:t>the </a:t>
            </a:r>
            <a:r>
              <a:rPr lang="ka-GE" sz="1600" dirty="0" smtClean="0">
                <a:latin typeface="Sylfaen" pitchFamily="18" charset="0"/>
              </a:rPr>
              <a:t>applications takes </a:t>
            </a:r>
            <a:r>
              <a:rPr lang="ka-GE" sz="1600" dirty="0">
                <a:latin typeface="Sylfaen" pitchFamily="18" charset="0"/>
              </a:rPr>
              <a:t>too much effort, it should be allowed to submit hard copies of the </a:t>
            </a:r>
            <a:r>
              <a:rPr lang="ka-GE" sz="1600" dirty="0" smtClean="0">
                <a:latin typeface="Sylfaen" pitchFamily="18" charset="0"/>
              </a:rPr>
              <a:t>documents</a:t>
            </a:r>
            <a:r>
              <a:rPr lang="ka-GE" sz="1600" dirty="0" smtClean="0">
                <a:latin typeface="Sylfaen" pitchFamily="18" charset="0"/>
              </a:rPr>
              <a:t>.</a:t>
            </a:r>
            <a:endParaRPr lang="ka-GE" sz="1600" dirty="0">
              <a:latin typeface="Sylfaen" pitchFamily="18" charset="0"/>
            </a:endParaRPr>
          </a:p>
          <a:p>
            <a:pPr marL="285750" indent="-285750">
              <a:spcBef>
                <a:spcPts val="400"/>
              </a:spcBef>
              <a:buClr>
                <a:srgbClr val="08A18D"/>
              </a:buClr>
              <a:buFont typeface="Courier New" pitchFamily="49" charset="0"/>
              <a:buChar char="o"/>
            </a:pPr>
            <a:r>
              <a:rPr lang="ka-GE" sz="1800" dirty="0" smtClean="0">
                <a:latin typeface="Sylfaen" pitchFamily="18" charset="0"/>
              </a:rPr>
              <a:t>It </a:t>
            </a:r>
            <a:r>
              <a:rPr lang="ka-GE" sz="1800" dirty="0">
                <a:latin typeface="Sylfaen" pitchFamily="18" charset="0"/>
              </a:rPr>
              <a:t>should be clearly defined what procedure means </a:t>
            </a:r>
            <a:r>
              <a:rPr lang="en-US" sz="1800" dirty="0">
                <a:latin typeface="Sylfaen" pitchFamily="18" charset="0"/>
              </a:rPr>
              <a:t>that an</a:t>
            </a:r>
            <a:r>
              <a:rPr lang="ka-GE" sz="1800" dirty="0">
                <a:latin typeface="Sylfaen" pitchFamily="18" charset="0"/>
              </a:rPr>
              <a:t> answer </a:t>
            </a:r>
            <a:r>
              <a:rPr lang="en-US" sz="1800" dirty="0">
                <a:latin typeface="Sylfaen" pitchFamily="18" charset="0"/>
              </a:rPr>
              <a:t>is received </a:t>
            </a:r>
            <a:r>
              <a:rPr lang="ka-GE" sz="1800" dirty="0">
                <a:latin typeface="Sylfaen" pitchFamily="18" charset="0"/>
              </a:rPr>
              <a:t>by the searcher. It is very crucial in terms of appealing or controlling such deadlines. </a:t>
            </a:r>
            <a:endParaRPr lang="ka-GE" sz="1800" dirty="0">
              <a:latin typeface="Sylfaen" pitchFamily="18" charset="0"/>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118032162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11538" y="279779"/>
            <a:ext cx="8864221"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2400" b="1" dirty="0">
                <a:solidFill>
                  <a:srgbClr val="08A18D"/>
                </a:solidFill>
                <a:latin typeface="Sylfaen"/>
                <a:ea typeface="Calibri"/>
                <a:cs typeface="Sylfaen"/>
              </a:rPr>
              <a:t>E-service Module </a:t>
            </a:r>
            <a:endParaRPr lang="ka-GE" sz="2400" b="1" dirty="0">
              <a:solidFill>
                <a:srgbClr val="08A18D"/>
              </a:solidFill>
              <a:latin typeface="Sylfaen"/>
              <a:ea typeface="Calibri"/>
              <a:cs typeface="Times New Roman"/>
            </a:endParaRPr>
          </a:p>
        </p:txBody>
      </p:sp>
      <p:sp>
        <p:nvSpPr>
          <p:cNvPr id="37" name="TextBox 10"/>
          <p:cNvSpPr txBox="1"/>
          <p:nvPr/>
        </p:nvSpPr>
        <p:spPr>
          <a:xfrm>
            <a:off x="376444" y="780545"/>
            <a:ext cx="8631075" cy="2472472"/>
          </a:xfrm>
          <a:prstGeom prst="rect">
            <a:avLst/>
          </a:prstGeom>
          <a:noFill/>
        </p:spPr>
        <p:txBody>
          <a:bodyPr wrap="square" rtlCol="0">
            <a:spAutoFit/>
          </a:bodyPr>
          <a:lstStyle/>
          <a:p>
            <a:pPr>
              <a:spcBef>
                <a:spcPts val="400"/>
              </a:spcBef>
              <a:buClr>
                <a:srgbClr val="08A18D"/>
              </a:buClr>
            </a:pPr>
            <a:r>
              <a:rPr lang="en-US" b="1" dirty="0" smtClean="0">
                <a:latin typeface="Sylfaen" pitchFamily="18" charset="0"/>
                <a:ea typeface="Calibri"/>
                <a:cs typeface="Times New Roman"/>
              </a:rPr>
              <a:t>Legal side</a:t>
            </a:r>
            <a:endParaRPr lang="ka-GE" b="1" dirty="0" smtClean="0">
              <a:latin typeface="Sylfaen" pitchFamily="18" charset="0"/>
              <a:ea typeface="Calibri"/>
              <a:cs typeface="Times New Roman"/>
            </a:endParaRPr>
          </a:p>
          <a:p>
            <a:pPr marL="285750" indent="-285750">
              <a:spcBef>
                <a:spcPts val="400"/>
              </a:spcBef>
              <a:buClr>
                <a:srgbClr val="08A18D"/>
              </a:buClr>
              <a:buFont typeface="Courier New" pitchFamily="49" charset="0"/>
              <a:buChar char="o"/>
            </a:pPr>
            <a:r>
              <a:rPr lang="ka-GE" sz="1800" dirty="0" smtClean="0">
                <a:latin typeface="Sylfaen" pitchFamily="18" charset="0"/>
              </a:rPr>
              <a:t>General </a:t>
            </a:r>
            <a:r>
              <a:rPr lang="ka-GE" sz="1800" dirty="0">
                <a:latin typeface="Sylfaen" pitchFamily="18" charset="0"/>
              </a:rPr>
              <a:t>legal </a:t>
            </a:r>
            <a:r>
              <a:rPr lang="ka-GE" dirty="0">
                <a:latin typeface="Sylfaen" pitchFamily="18" charset="0"/>
              </a:rPr>
              <a:t>b</a:t>
            </a:r>
            <a:r>
              <a:rPr lang="ka-GE" sz="1800" dirty="0">
                <a:latin typeface="Sylfaen" pitchFamily="18" charset="0"/>
              </a:rPr>
              <a:t>asis for </a:t>
            </a:r>
            <a:r>
              <a:rPr lang="en-US" sz="1800" dirty="0" smtClean="0">
                <a:latin typeface="Sylfaen" pitchFamily="18" charset="0"/>
              </a:rPr>
              <a:t>the </a:t>
            </a:r>
            <a:r>
              <a:rPr lang="ka-GE" sz="1800" dirty="0" smtClean="0">
                <a:latin typeface="Sylfaen" pitchFamily="18" charset="0"/>
              </a:rPr>
              <a:t>E-Service </a:t>
            </a:r>
            <a:r>
              <a:rPr lang="ka-GE" sz="1800" dirty="0">
                <a:latin typeface="Sylfaen" pitchFamily="18" charset="0"/>
              </a:rPr>
              <a:t>Module has been created by the Administrative Code though this module requires amendments to the following laws: </a:t>
            </a:r>
            <a:endParaRPr lang="en-US" sz="1800" dirty="0">
              <a:latin typeface="Sylfaen" pitchFamily="18" charset="0"/>
            </a:endParaRPr>
          </a:p>
          <a:p>
            <a:pPr marL="285750" lvl="0" indent="-285750">
              <a:buFont typeface="Arial" pitchFamily="34" charset="0"/>
              <a:buChar char="•"/>
            </a:pPr>
            <a:r>
              <a:rPr lang="en-US" sz="1800" dirty="0">
                <a:latin typeface="Sylfaen" pitchFamily="18" charset="0"/>
              </a:rPr>
              <a:t>L</a:t>
            </a:r>
            <a:r>
              <a:rPr lang="ka-GE" sz="1800" dirty="0">
                <a:latin typeface="Sylfaen" pitchFamily="18" charset="0"/>
              </a:rPr>
              <a:t>aw on Drugs and Pharmaceutical Activity </a:t>
            </a:r>
            <a:endParaRPr lang="en-US" sz="1800" dirty="0">
              <a:latin typeface="Sylfaen" pitchFamily="18" charset="0"/>
            </a:endParaRPr>
          </a:p>
          <a:p>
            <a:pPr marL="285750" lvl="0" indent="-285750">
              <a:buFont typeface="Arial" pitchFamily="34" charset="0"/>
              <a:buChar char="•"/>
            </a:pPr>
            <a:r>
              <a:rPr lang="en-US" sz="1800" dirty="0">
                <a:latin typeface="Sylfaen" pitchFamily="18" charset="0"/>
              </a:rPr>
              <a:t>Law on Medical </a:t>
            </a:r>
            <a:r>
              <a:rPr lang="en-US" sz="1800" dirty="0" smtClean="0">
                <a:latin typeface="Sylfaen" pitchFamily="18" charset="0"/>
              </a:rPr>
              <a:t>Activities</a:t>
            </a:r>
            <a:endParaRPr lang="en-US" sz="1800" dirty="0">
              <a:latin typeface="Sylfaen" pitchFamily="18" charset="0"/>
            </a:endParaRPr>
          </a:p>
          <a:p>
            <a:pPr marL="285750" indent="-285750">
              <a:spcBef>
                <a:spcPts val="400"/>
              </a:spcBef>
              <a:buClr>
                <a:srgbClr val="08A18D"/>
              </a:buClr>
              <a:buFont typeface="Courier New" pitchFamily="49" charset="0"/>
              <a:buChar char="o"/>
            </a:pPr>
            <a:r>
              <a:rPr lang="ka-GE" sz="1800" dirty="0" smtClean="0">
                <a:latin typeface="Sylfaen" pitchFamily="18" charset="0"/>
              </a:rPr>
              <a:t>General </a:t>
            </a:r>
            <a:r>
              <a:rPr lang="ka-GE" sz="1800" dirty="0">
                <a:latin typeface="Sylfaen" pitchFamily="18" charset="0"/>
              </a:rPr>
              <a:t>rules of electronic administration will regulate the issue of data submission. It will be clearly defined what can be considered as “receiving </a:t>
            </a:r>
            <a:r>
              <a:rPr lang="ka-GE" sz="1800" dirty="0" smtClean="0">
                <a:latin typeface="Sylfaen" pitchFamily="18" charset="0"/>
              </a:rPr>
              <a:t>information”</a:t>
            </a:r>
            <a:r>
              <a:rPr lang="en-US" sz="1800" dirty="0" smtClean="0">
                <a:latin typeface="Sylfaen" pitchFamily="18" charset="0"/>
              </a:rPr>
              <a:t>. </a:t>
            </a:r>
            <a:r>
              <a:rPr lang="ka-GE" sz="1800" dirty="0" smtClean="0">
                <a:latin typeface="Sylfaen" pitchFamily="18" charset="0"/>
              </a:rPr>
              <a:t>There </a:t>
            </a:r>
            <a:r>
              <a:rPr lang="ka-GE" sz="1800" dirty="0">
                <a:latin typeface="Sylfaen" pitchFamily="18" charset="0"/>
              </a:rPr>
              <a:t>are  precedents in tax and procedural laws</a:t>
            </a:r>
            <a:r>
              <a:rPr lang="ka-GE" sz="1800" dirty="0" smtClean="0">
                <a:latin typeface="Sylfaen" pitchFamily="18" charset="0"/>
              </a:rPr>
              <a:t>.</a:t>
            </a:r>
            <a:endParaRPr lang="en-US" sz="1800" dirty="0">
              <a:latin typeface="Sylfaen" pitchFamily="18" charset="0"/>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258635622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7315200" cy="58477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3200" b="1" spc="150" dirty="0" smtClean="0">
                <a:ln w="11430"/>
                <a:solidFill>
                  <a:srgbClr val="08A18D"/>
                </a:solidFill>
                <a:latin typeface="Sylfaen" pitchFamily="18" charset="0"/>
              </a:rPr>
              <a:t>General Principles</a:t>
            </a:r>
            <a:endParaRPr lang="en-US" sz="3200" b="1" spc="150" dirty="0">
              <a:ln w="11430"/>
              <a:solidFill>
                <a:srgbClr val="08A18D"/>
              </a:solidFill>
              <a:latin typeface="Sylfaen" pitchFamily="18" charset="0"/>
            </a:endParaRPr>
          </a:p>
        </p:txBody>
      </p:sp>
      <p:sp>
        <p:nvSpPr>
          <p:cNvPr id="37" name="TextBox 10"/>
          <p:cNvSpPr txBox="1"/>
          <p:nvPr/>
        </p:nvSpPr>
        <p:spPr>
          <a:xfrm>
            <a:off x="279779" y="1015802"/>
            <a:ext cx="8441140" cy="1672253"/>
          </a:xfrm>
          <a:prstGeom prst="rect">
            <a:avLst/>
          </a:prstGeom>
          <a:noFill/>
        </p:spPr>
        <p:txBody>
          <a:bodyPr wrap="square" rtlCol="0">
            <a:spAutoFit/>
          </a:bodyPr>
          <a:lstStyle/>
          <a:p>
            <a:pPr>
              <a:spcBef>
                <a:spcPts val="400"/>
              </a:spcBef>
              <a:buClr>
                <a:srgbClr val="08A18D"/>
              </a:buClr>
            </a:pPr>
            <a:r>
              <a:rPr lang="en-US" sz="2400" dirty="0" smtClean="0">
                <a:latin typeface="Sylfaen" pitchFamily="18" charset="0"/>
              </a:rPr>
              <a:t>I</a:t>
            </a:r>
            <a:r>
              <a:rPr lang="ka-GE" sz="2400" dirty="0" smtClean="0">
                <a:latin typeface="Sylfaen" pitchFamily="18" charset="0"/>
              </a:rPr>
              <a:t>nteraction </a:t>
            </a:r>
            <a:r>
              <a:rPr lang="ka-GE" sz="2400" dirty="0">
                <a:latin typeface="Sylfaen" pitchFamily="18" charset="0"/>
              </a:rPr>
              <a:t>and </a:t>
            </a:r>
            <a:r>
              <a:rPr lang="ka-GE" sz="2400" dirty="0" smtClean="0">
                <a:latin typeface="Sylfaen" pitchFamily="18" charset="0"/>
              </a:rPr>
              <a:t>overlap </a:t>
            </a:r>
            <a:r>
              <a:rPr lang="ka-GE" sz="2400" dirty="0">
                <a:latin typeface="Sylfaen" pitchFamily="18" charset="0"/>
              </a:rPr>
              <a:t>between e-health modules and electronic document-flow system </a:t>
            </a:r>
            <a:r>
              <a:rPr lang="en-US" sz="2400" dirty="0">
                <a:latin typeface="Sylfaen" pitchFamily="18" charset="0"/>
              </a:rPr>
              <a:t>(Doc flow</a:t>
            </a:r>
            <a:r>
              <a:rPr lang="en-US" sz="2400" dirty="0" smtClean="0">
                <a:latin typeface="Sylfaen" pitchFamily="18" charset="0"/>
              </a:rPr>
              <a:t>)</a:t>
            </a:r>
            <a:r>
              <a:rPr lang="ka-GE" sz="2400" dirty="0" smtClean="0">
                <a:latin typeface="Sylfaen" pitchFamily="18" charset="0"/>
              </a:rPr>
              <a:t>:</a:t>
            </a:r>
            <a:endParaRPr lang="ka-GE" sz="2400" dirty="0" smtClean="0">
              <a:latin typeface="Sylfaen" pitchFamily="18" charset="0"/>
            </a:endParaRPr>
          </a:p>
          <a:p>
            <a:pPr marL="342900" indent="-342900">
              <a:spcBef>
                <a:spcPts val="400"/>
              </a:spcBef>
              <a:buClr>
                <a:srgbClr val="08A18D"/>
              </a:buClr>
              <a:buFont typeface="Courier New" pitchFamily="49" charset="0"/>
              <a:buChar char="o"/>
            </a:pPr>
            <a:r>
              <a:rPr lang="en-US" sz="2400" dirty="0" smtClean="0">
                <a:latin typeface="Sylfaen" pitchFamily="18" charset="0"/>
              </a:rPr>
              <a:t>Technical solution</a:t>
            </a:r>
          </a:p>
          <a:p>
            <a:pPr marL="342900" indent="-342900">
              <a:spcBef>
                <a:spcPts val="400"/>
              </a:spcBef>
              <a:buClr>
                <a:srgbClr val="08A18D"/>
              </a:buClr>
              <a:buFont typeface="Courier New" pitchFamily="49" charset="0"/>
              <a:buChar char="o"/>
            </a:pPr>
            <a:r>
              <a:rPr lang="en-US" sz="2400" dirty="0" smtClean="0">
                <a:latin typeface="Sylfaen" pitchFamily="18" charset="0"/>
              </a:rPr>
              <a:t>Legal solution</a:t>
            </a:r>
            <a:endParaRPr lang="ka-GE" sz="2400" dirty="0">
              <a:latin typeface="Sylfaen" pitchFamily="18" charset="0"/>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279779" y="3209170"/>
            <a:ext cx="8441140" cy="2339102"/>
          </a:xfrm>
          <a:prstGeom prst="rect">
            <a:avLst/>
          </a:prstGeom>
          <a:noFill/>
        </p:spPr>
        <p:txBody>
          <a:bodyPr wrap="square" rtlCol="0">
            <a:spAutoFit/>
          </a:bodyPr>
          <a:lstStyle/>
          <a:p>
            <a:pPr>
              <a:spcBef>
                <a:spcPts val="400"/>
              </a:spcBef>
              <a:buClr>
                <a:srgbClr val="08A18D"/>
              </a:buClr>
            </a:pPr>
            <a:r>
              <a:rPr lang="en-US" b="1" dirty="0" smtClean="0">
                <a:latin typeface="Sylfaen" pitchFamily="18" charset="0"/>
              </a:rPr>
              <a:t>Legal side</a:t>
            </a:r>
            <a:r>
              <a:rPr lang="ka-GE" b="1" dirty="0" smtClean="0">
                <a:latin typeface="Sylfaen" pitchFamily="18" charset="0"/>
              </a:rPr>
              <a:t>:</a:t>
            </a:r>
            <a:endParaRPr lang="ka-GE" b="1" dirty="0" smtClean="0">
              <a:latin typeface="Sylfaen" pitchFamily="18" charset="0"/>
            </a:endParaRPr>
          </a:p>
          <a:p>
            <a:pPr>
              <a:spcBef>
                <a:spcPts val="400"/>
              </a:spcBef>
              <a:buClr>
                <a:srgbClr val="08A18D"/>
              </a:buClr>
            </a:pPr>
            <a:r>
              <a:rPr lang="en-US" dirty="0" smtClean="0">
                <a:latin typeface="Sylfaen" pitchFamily="18" charset="0"/>
              </a:rPr>
              <a:t>Amendments will be made to the following legislative acts:</a:t>
            </a:r>
            <a:endParaRPr lang="ka-GE" dirty="0" smtClean="0">
              <a:latin typeface="Sylfaen" pitchFamily="18" charset="0"/>
            </a:endParaRPr>
          </a:p>
          <a:p>
            <a:pPr marL="342900" indent="-342900">
              <a:spcBef>
                <a:spcPts val="400"/>
              </a:spcBef>
              <a:buClr>
                <a:srgbClr val="08A18D"/>
              </a:buClr>
              <a:buFont typeface="Arial" pitchFamily="34" charset="0"/>
              <a:buChar char="•"/>
            </a:pPr>
            <a:r>
              <a:rPr lang="ka-GE" sz="1600" dirty="0" smtClean="0">
                <a:latin typeface="Sylfaen" pitchFamily="18" charset="0"/>
              </a:rPr>
              <a:t>Resolution </a:t>
            </a:r>
            <a:r>
              <a:rPr lang="ka-GE" sz="1600" dirty="0">
                <a:latin typeface="Sylfaen" pitchFamily="18" charset="0"/>
              </a:rPr>
              <a:t>#64 of the Government of Georgia on Approval of Minimum Standards for </a:t>
            </a:r>
            <a:r>
              <a:rPr lang="en-US" sz="1600" dirty="0" err="1">
                <a:latin typeface="Sylfaen" pitchFamily="18" charset="0"/>
              </a:rPr>
              <a:t>eDocument</a:t>
            </a:r>
            <a:r>
              <a:rPr lang="ka-GE" sz="1600" dirty="0">
                <a:latin typeface="Sylfaen" pitchFamily="18" charset="0"/>
              </a:rPr>
              <a:t> in Treasur</a:t>
            </a:r>
            <a:r>
              <a:rPr lang="en-US" sz="1600" dirty="0">
                <a:latin typeface="Sylfaen" pitchFamily="18" charset="0"/>
              </a:rPr>
              <a:t>y</a:t>
            </a:r>
            <a:r>
              <a:rPr lang="ka-GE" sz="1600" dirty="0">
                <a:latin typeface="Sylfaen" pitchFamily="18" charset="0"/>
              </a:rPr>
              <a:t> (Budget) </a:t>
            </a:r>
            <a:r>
              <a:rPr lang="en-US" sz="1600" dirty="0">
                <a:latin typeface="Sylfaen" pitchFamily="18" charset="0"/>
              </a:rPr>
              <a:t>O</a:t>
            </a:r>
            <a:r>
              <a:rPr lang="ka-GE" sz="1600" dirty="0">
                <a:latin typeface="Sylfaen" pitchFamily="18" charset="0"/>
              </a:rPr>
              <a:t>ffice</a:t>
            </a:r>
            <a:r>
              <a:rPr lang="en-US" sz="1600" dirty="0">
                <a:latin typeface="Sylfaen" pitchFamily="18" charset="0"/>
              </a:rPr>
              <a:t>s as of February 21, </a:t>
            </a:r>
            <a:r>
              <a:rPr lang="en-US" sz="1600" dirty="0" smtClean="0">
                <a:latin typeface="Sylfaen" pitchFamily="18" charset="0"/>
              </a:rPr>
              <a:t>2012</a:t>
            </a:r>
            <a:endParaRPr lang="en-US" sz="1600" dirty="0">
              <a:latin typeface="Sylfaen" pitchFamily="18" charset="0"/>
            </a:endParaRPr>
          </a:p>
          <a:p>
            <a:pPr marL="342900" indent="-342900">
              <a:spcBef>
                <a:spcPts val="400"/>
              </a:spcBef>
              <a:buClr>
                <a:srgbClr val="08A18D"/>
              </a:buClr>
              <a:buFont typeface="Arial" pitchFamily="34" charset="0"/>
              <a:buChar char="•"/>
            </a:pPr>
            <a:r>
              <a:rPr lang="en-US" sz="1600" dirty="0" smtClean="0">
                <a:latin typeface="Sylfaen" pitchFamily="18" charset="0"/>
              </a:rPr>
              <a:t>Decree </a:t>
            </a:r>
            <a:r>
              <a:rPr lang="en-US" sz="1600" dirty="0">
                <a:latin typeface="Sylfaen" pitchFamily="18" charset="0"/>
              </a:rPr>
              <a:t>#01-8/o of the Minister of Labor, Health and Social Affairs of Georgia on Introduction of Electronic Document-Flow System and Use of Electronic Signature in the Ministry of Labor, Health and Social Affairs of Georgia and its Affiliated Bodies as of January 10, 2012</a:t>
            </a:r>
            <a:r>
              <a:rPr lang="en-US" sz="1600" dirty="0" smtClean="0">
                <a:latin typeface="Sylfaen" pitchFamily="18" charset="0"/>
              </a:rPr>
              <a:t>.</a:t>
            </a:r>
            <a:endParaRPr lang="en-US" sz="1600" dirty="0">
              <a:latin typeface="Sylfaen" pitchFamily="18" charset="0"/>
            </a:endParaRPr>
          </a:p>
        </p:txBody>
      </p:sp>
    </p:spTree>
    <p:extLst>
      <p:ext uri="{BB962C8B-B14F-4D97-AF65-F5344CB8AC3E}">
        <p14:creationId xmlns:p14="http://schemas.microsoft.com/office/powerpoint/2010/main" val="337643991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92333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3200" b="1" dirty="0" smtClean="0">
                <a:solidFill>
                  <a:srgbClr val="08A18D"/>
                </a:solidFill>
                <a:latin typeface="Sylfaen"/>
                <a:ea typeface="Calibri"/>
                <a:cs typeface="Sylfaen"/>
              </a:rPr>
              <a:t>Pharmacy Module</a:t>
            </a:r>
            <a:endParaRPr lang="ka-GE" sz="3200" b="1" dirty="0" smtClean="0">
              <a:solidFill>
                <a:srgbClr val="08A18D"/>
              </a:solidFill>
              <a:latin typeface="Sylfaen"/>
              <a:ea typeface="Calibri"/>
              <a:cs typeface="Times New Roman"/>
            </a:endParaRPr>
          </a:p>
          <a:p>
            <a:r>
              <a:rPr lang="en-US" sz="2200" b="1" dirty="0" smtClean="0">
                <a:solidFill>
                  <a:srgbClr val="08A18D"/>
                </a:solidFill>
                <a:latin typeface="Sylfaen"/>
                <a:ea typeface="Calibri"/>
                <a:cs typeface="Times New Roman"/>
              </a:rPr>
              <a:t>Pharmacy Registration </a:t>
            </a:r>
            <a:endParaRPr lang="ka-GE" sz="2200" b="1" dirty="0" smtClean="0">
              <a:solidFill>
                <a:srgbClr val="08A18D"/>
              </a:solidFill>
              <a:latin typeface="Sylfaen"/>
              <a:ea typeface="Calibri"/>
              <a:cs typeface="Times New Roman"/>
            </a:endParaRPr>
          </a:p>
        </p:txBody>
      </p:sp>
      <p:sp>
        <p:nvSpPr>
          <p:cNvPr id="37" name="TextBox 10"/>
          <p:cNvSpPr txBox="1"/>
          <p:nvPr/>
        </p:nvSpPr>
        <p:spPr>
          <a:xfrm>
            <a:off x="376445" y="1490235"/>
            <a:ext cx="8441140" cy="1159292"/>
          </a:xfrm>
          <a:prstGeom prst="rect">
            <a:avLst/>
          </a:prstGeom>
          <a:noFill/>
        </p:spPr>
        <p:txBody>
          <a:bodyPr wrap="square" rtlCol="0">
            <a:spAutoFit/>
          </a:bodyPr>
          <a:lstStyle/>
          <a:p>
            <a:pPr>
              <a:spcBef>
                <a:spcPts val="400"/>
              </a:spcBef>
              <a:buClr>
                <a:srgbClr val="08A18D"/>
              </a:buClr>
            </a:pPr>
            <a:r>
              <a:rPr lang="en-US" sz="2200" b="1" dirty="0" smtClean="0">
                <a:latin typeface="Sylfaen" pitchFamily="18" charset="0"/>
              </a:rPr>
              <a:t>Recommendation</a:t>
            </a:r>
            <a:r>
              <a:rPr lang="ka-GE" sz="2200" b="1" dirty="0" smtClean="0">
                <a:latin typeface="Sylfaen" pitchFamily="18" charset="0"/>
              </a:rPr>
              <a:t> </a:t>
            </a:r>
            <a:r>
              <a:rPr lang="ka-GE" sz="2200" b="1" dirty="0" smtClean="0">
                <a:latin typeface="Sylfaen" pitchFamily="18" charset="0"/>
              </a:rPr>
              <a:t>1</a:t>
            </a:r>
          </a:p>
          <a:p>
            <a:pPr>
              <a:spcBef>
                <a:spcPts val="400"/>
              </a:spcBef>
              <a:buClr>
                <a:srgbClr val="08A18D"/>
              </a:buClr>
            </a:pPr>
            <a:r>
              <a:rPr lang="en-US" sz="2200" dirty="0" smtClean="0">
                <a:latin typeface="Sylfaen" pitchFamily="18" charset="0"/>
              </a:rPr>
              <a:t>Official website of registered pharmaceuticals and register of pharmacies</a:t>
            </a:r>
            <a:endParaRPr lang="ka-GE" sz="2200" dirty="0">
              <a:latin typeface="Sylfaen" pitchFamily="18" charset="0"/>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403741" y="3127283"/>
            <a:ext cx="8441140" cy="759182"/>
          </a:xfrm>
          <a:prstGeom prst="rect">
            <a:avLst/>
          </a:prstGeom>
          <a:noFill/>
        </p:spPr>
        <p:txBody>
          <a:bodyPr wrap="square" rtlCol="0">
            <a:spAutoFit/>
          </a:bodyPr>
          <a:lstStyle/>
          <a:p>
            <a:pPr>
              <a:spcBef>
                <a:spcPts val="400"/>
              </a:spcBef>
              <a:buClr>
                <a:srgbClr val="08A18D"/>
              </a:buClr>
            </a:pPr>
            <a:r>
              <a:rPr lang="en-US" b="1" dirty="0" smtClean="0">
                <a:latin typeface="Sylfaen" pitchFamily="18" charset="0"/>
              </a:rPr>
              <a:t>Legal side</a:t>
            </a:r>
            <a:r>
              <a:rPr lang="ka-GE" b="1" dirty="0" smtClean="0">
                <a:latin typeface="Sylfaen" pitchFamily="18" charset="0"/>
              </a:rPr>
              <a:t>:</a:t>
            </a:r>
            <a:endParaRPr lang="ka-GE" b="1" dirty="0" smtClean="0">
              <a:latin typeface="Sylfaen" pitchFamily="18" charset="0"/>
            </a:endParaRPr>
          </a:p>
          <a:p>
            <a:pPr>
              <a:spcBef>
                <a:spcPts val="400"/>
              </a:spcBef>
              <a:buClr>
                <a:srgbClr val="08A18D"/>
              </a:buClr>
            </a:pPr>
            <a:r>
              <a:rPr lang="en-US" dirty="0" smtClean="0">
                <a:latin typeface="Sylfaen" pitchFamily="18" charset="0"/>
              </a:rPr>
              <a:t>It does not require any legislative changes</a:t>
            </a:r>
            <a:endParaRPr lang="en-US" sz="1600" b="1" dirty="0">
              <a:latin typeface="Sylfaen" pitchFamily="18" charset="0"/>
            </a:endParaRPr>
          </a:p>
        </p:txBody>
      </p:sp>
    </p:spTree>
    <p:extLst>
      <p:ext uri="{BB962C8B-B14F-4D97-AF65-F5344CB8AC3E}">
        <p14:creationId xmlns:p14="http://schemas.microsoft.com/office/powerpoint/2010/main" val="106043694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104644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4000" b="1" dirty="0">
                <a:solidFill>
                  <a:srgbClr val="08A18D"/>
                </a:solidFill>
                <a:latin typeface="Sylfaen"/>
                <a:ea typeface="Calibri"/>
                <a:cs typeface="Sylfaen"/>
              </a:rPr>
              <a:t>Pharmacy Module</a:t>
            </a:r>
            <a:endParaRPr lang="ka-GE" sz="4000" b="1" dirty="0">
              <a:solidFill>
                <a:srgbClr val="08A18D"/>
              </a:solidFill>
              <a:latin typeface="Sylfaen"/>
              <a:ea typeface="Calibri"/>
              <a:cs typeface="Times New Roman"/>
            </a:endParaRPr>
          </a:p>
          <a:p>
            <a:r>
              <a:rPr lang="en-US" sz="2200" b="1" dirty="0">
                <a:solidFill>
                  <a:srgbClr val="08A18D"/>
                </a:solidFill>
                <a:latin typeface="Sylfaen"/>
                <a:ea typeface="Calibri"/>
                <a:cs typeface="Times New Roman"/>
              </a:rPr>
              <a:t>Pharmacy Registration </a:t>
            </a:r>
            <a:endParaRPr lang="ka-GE" sz="2200" b="1" dirty="0">
              <a:solidFill>
                <a:srgbClr val="08A18D"/>
              </a:solidFill>
              <a:latin typeface="Sylfaen"/>
              <a:ea typeface="Calibri"/>
              <a:cs typeface="Times New Roman"/>
            </a:endParaRPr>
          </a:p>
        </p:txBody>
      </p:sp>
      <p:sp>
        <p:nvSpPr>
          <p:cNvPr id="37" name="TextBox 10"/>
          <p:cNvSpPr txBox="1"/>
          <p:nvPr/>
        </p:nvSpPr>
        <p:spPr>
          <a:xfrm>
            <a:off x="376445" y="1490235"/>
            <a:ext cx="8441140" cy="851515"/>
          </a:xfrm>
          <a:prstGeom prst="rect">
            <a:avLst/>
          </a:prstGeom>
          <a:noFill/>
        </p:spPr>
        <p:txBody>
          <a:bodyPr wrap="square" rtlCol="0">
            <a:spAutoFit/>
          </a:bodyPr>
          <a:lstStyle/>
          <a:p>
            <a:pPr>
              <a:spcBef>
                <a:spcPts val="400"/>
              </a:spcBef>
              <a:buClr>
                <a:srgbClr val="08A18D"/>
              </a:buClr>
            </a:pPr>
            <a:r>
              <a:rPr lang="en-US" sz="2200" b="1" dirty="0" smtClean="0">
                <a:latin typeface="Sylfaen" pitchFamily="18" charset="0"/>
              </a:rPr>
              <a:t>Recommendation</a:t>
            </a:r>
            <a:r>
              <a:rPr lang="ka-GE" sz="2200" b="1" dirty="0" smtClean="0">
                <a:latin typeface="Sylfaen" pitchFamily="18" charset="0"/>
              </a:rPr>
              <a:t> </a:t>
            </a:r>
            <a:r>
              <a:rPr lang="ka-GE" sz="2200" b="1" dirty="0" smtClean="0">
                <a:latin typeface="Sylfaen" pitchFamily="18" charset="0"/>
              </a:rPr>
              <a:t>2</a:t>
            </a:r>
          </a:p>
          <a:p>
            <a:pPr>
              <a:spcBef>
                <a:spcPts val="400"/>
              </a:spcBef>
              <a:buClr>
                <a:srgbClr val="08A18D"/>
              </a:buClr>
            </a:pPr>
            <a:r>
              <a:rPr lang="ka-GE" sz="2400" dirty="0">
                <a:latin typeface="Sylfaen" pitchFamily="18" charset="0"/>
              </a:rPr>
              <a:t>Hospital Pharmacy</a:t>
            </a:r>
            <a:endParaRPr lang="ka-GE" sz="2200" dirty="0">
              <a:latin typeface="Sylfaen" pitchFamily="18" charset="0"/>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403741" y="2554077"/>
            <a:ext cx="8441140" cy="3611245"/>
          </a:xfrm>
          <a:prstGeom prst="rect">
            <a:avLst/>
          </a:prstGeom>
          <a:noFill/>
        </p:spPr>
        <p:txBody>
          <a:bodyPr wrap="square" rtlCol="0">
            <a:spAutoFit/>
          </a:bodyPr>
          <a:lstStyle/>
          <a:p>
            <a:pPr>
              <a:spcBef>
                <a:spcPts val="400"/>
              </a:spcBef>
              <a:buClr>
                <a:srgbClr val="08A18D"/>
              </a:buClr>
            </a:pPr>
            <a:r>
              <a:rPr lang="en-US" b="1" dirty="0" smtClean="0">
                <a:latin typeface="Sylfaen" pitchFamily="18" charset="0"/>
              </a:rPr>
              <a:t>Legal side</a:t>
            </a:r>
            <a:r>
              <a:rPr lang="ka-GE" b="1" dirty="0" smtClean="0">
                <a:latin typeface="Sylfaen" pitchFamily="18" charset="0"/>
              </a:rPr>
              <a:t>:</a:t>
            </a:r>
            <a:endParaRPr lang="ka-GE" b="1" dirty="0" smtClean="0">
              <a:latin typeface="Sylfaen" pitchFamily="18" charset="0"/>
            </a:endParaRPr>
          </a:p>
          <a:p>
            <a:pPr marL="342900" indent="-342900">
              <a:spcBef>
                <a:spcPts val="400"/>
              </a:spcBef>
              <a:buClr>
                <a:srgbClr val="08A18D"/>
              </a:buClr>
              <a:buFont typeface="Arial" pitchFamily="34" charset="0"/>
              <a:buChar char="•"/>
            </a:pPr>
            <a:r>
              <a:rPr lang="en-US" sz="1600" dirty="0" smtClean="0">
                <a:latin typeface="Sylfaen" pitchFamily="18" charset="0"/>
              </a:rPr>
              <a:t>Resolution </a:t>
            </a:r>
            <a:r>
              <a:rPr lang="en-US" sz="1600" dirty="0">
                <a:latin typeface="Sylfaen" pitchFamily="18" charset="0"/>
              </a:rPr>
              <a:t>#176 of the Government of Georgia on Approval of Regulations of Clinical Study of Pharmacological Agents, Pharmaceutical Production, Authorized Pharmacy and Terms and Conditions for Issuing Import or Export Permits for Medicines Subject to Special Control as of October 14, </a:t>
            </a:r>
            <a:r>
              <a:rPr lang="en-US" sz="1600" dirty="0" smtClean="0">
                <a:latin typeface="Sylfaen" pitchFamily="18" charset="0"/>
              </a:rPr>
              <a:t>2005</a:t>
            </a:r>
            <a:endParaRPr lang="en-US" sz="1600" dirty="0">
              <a:latin typeface="Sylfaen" pitchFamily="18" charset="0"/>
            </a:endParaRPr>
          </a:p>
          <a:p>
            <a:pPr marL="342900" indent="-342900">
              <a:spcBef>
                <a:spcPts val="400"/>
              </a:spcBef>
              <a:buClr>
                <a:srgbClr val="08A18D"/>
              </a:buClr>
              <a:buFont typeface="Arial" pitchFamily="34" charset="0"/>
              <a:buChar char="•"/>
            </a:pPr>
            <a:r>
              <a:rPr lang="en-US" sz="1600" dirty="0" smtClean="0">
                <a:latin typeface="Sylfaen" pitchFamily="18" charset="0"/>
              </a:rPr>
              <a:t>Decree</a:t>
            </a:r>
            <a:r>
              <a:rPr lang="ka-GE" sz="1600" dirty="0" smtClean="0">
                <a:latin typeface="Sylfaen" pitchFamily="18" charset="0"/>
              </a:rPr>
              <a:t> </a:t>
            </a:r>
            <a:r>
              <a:rPr lang="ka-GE" sz="1600" dirty="0">
                <a:latin typeface="Sylfaen" pitchFamily="18" charset="0"/>
              </a:rPr>
              <a:t>#01-20/n of the Minister of Labor, Health and Social Affairs of Georgia on Approval of</a:t>
            </a:r>
            <a:r>
              <a:rPr lang="en-US" sz="1600" dirty="0">
                <a:latin typeface="Sylfaen" pitchFamily="18" charset="0"/>
              </a:rPr>
              <a:t> Forms of Permit Certificates for Clinical Study of Pharmacological Agents, Pharmaceutical Production and Authorized Pharmacy as of April 11, </a:t>
            </a:r>
            <a:r>
              <a:rPr lang="en-US" sz="1600" dirty="0" smtClean="0">
                <a:latin typeface="Sylfaen" pitchFamily="18" charset="0"/>
              </a:rPr>
              <a:t>2012</a:t>
            </a:r>
            <a:endParaRPr lang="en-US" sz="1600" dirty="0">
              <a:latin typeface="Sylfaen" pitchFamily="18" charset="0"/>
            </a:endParaRPr>
          </a:p>
          <a:p>
            <a:pPr marL="342900" indent="-342900">
              <a:spcBef>
                <a:spcPts val="400"/>
              </a:spcBef>
              <a:buClr>
                <a:srgbClr val="08A18D"/>
              </a:buClr>
              <a:buFont typeface="Arial" pitchFamily="34" charset="0"/>
              <a:buChar char="•"/>
            </a:pPr>
            <a:r>
              <a:rPr lang="ka-GE" sz="1600" dirty="0" smtClean="0">
                <a:latin typeface="Sylfaen" pitchFamily="18" charset="0"/>
              </a:rPr>
              <a:t>Decree </a:t>
            </a:r>
            <a:r>
              <a:rPr lang="ka-GE" sz="1600" dirty="0">
                <a:latin typeface="Sylfaen" pitchFamily="18" charset="0"/>
              </a:rPr>
              <a:t>#157/n of the Minister of Labor, health and Social Affairs of Georgia on Approval of Instruction for Provision of Palliative Care to </a:t>
            </a:r>
            <a:r>
              <a:rPr lang="en-US" sz="1600" dirty="0">
                <a:latin typeface="Sylfaen" pitchFamily="18" charset="0"/>
              </a:rPr>
              <a:t>P</a:t>
            </a:r>
            <a:r>
              <a:rPr lang="ka-GE" sz="1600" dirty="0">
                <a:latin typeface="Sylfaen" pitchFamily="18" charset="0"/>
              </a:rPr>
              <a:t>ersons with Chronic Incurable Diseases as of July 10, </a:t>
            </a:r>
            <a:r>
              <a:rPr lang="ka-GE" sz="1600" dirty="0" smtClean="0">
                <a:latin typeface="Sylfaen" pitchFamily="18" charset="0"/>
              </a:rPr>
              <a:t>2008</a:t>
            </a:r>
            <a:endParaRPr lang="en-US" sz="1600" dirty="0">
              <a:latin typeface="Sylfaen" pitchFamily="18" charset="0"/>
            </a:endParaRPr>
          </a:p>
          <a:p>
            <a:pPr marL="342900" indent="-342900">
              <a:spcBef>
                <a:spcPts val="400"/>
              </a:spcBef>
              <a:buClr>
                <a:srgbClr val="08A18D"/>
              </a:buClr>
              <a:buFont typeface="Arial" pitchFamily="34" charset="0"/>
              <a:buChar char="•"/>
            </a:pPr>
            <a:endParaRPr lang="ka-GE" sz="1600" dirty="0" smtClean="0"/>
          </a:p>
          <a:p>
            <a:pPr>
              <a:spcBef>
                <a:spcPts val="400"/>
              </a:spcBef>
              <a:buClr>
                <a:srgbClr val="08A18D"/>
              </a:buClr>
            </a:pPr>
            <a:endParaRPr lang="ka-GE" sz="1600" dirty="0"/>
          </a:p>
        </p:txBody>
      </p:sp>
    </p:spTree>
    <p:extLst>
      <p:ext uri="{BB962C8B-B14F-4D97-AF65-F5344CB8AC3E}">
        <p14:creationId xmlns:p14="http://schemas.microsoft.com/office/powerpoint/2010/main" val="209576207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113877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4800" b="1" dirty="0">
                <a:solidFill>
                  <a:srgbClr val="08A18D"/>
                </a:solidFill>
                <a:latin typeface="Sylfaen"/>
                <a:ea typeface="Calibri"/>
                <a:cs typeface="Sylfaen"/>
              </a:rPr>
              <a:t>Pharmacy Module</a:t>
            </a:r>
            <a:endParaRPr lang="ka-GE" sz="4800" b="1" dirty="0">
              <a:solidFill>
                <a:srgbClr val="08A18D"/>
              </a:solidFill>
              <a:latin typeface="Sylfaen"/>
              <a:ea typeface="Calibri"/>
              <a:cs typeface="Times New Roman"/>
            </a:endParaRPr>
          </a:p>
          <a:p>
            <a:r>
              <a:rPr lang="en-US" b="1" dirty="0">
                <a:solidFill>
                  <a:srgbClr val="08A18D"/>
                </a:solidFill>
                <a:latin typeface="Sylfaen"/>
                <a:ea typeface="Calibri"/>
                <a:cs typeface="Times New Roman"/>
              </a:rPr>
              <a:t>Pharmacy Registration </a:t>
            </a:r>
            <a:endParaRPr lang="ka-GE" b="1" dirty="0">
              <a:solidFill>
                <a:srgbClr val="08A18D"/>
              </a:solidFill>
              <a:latin typeface="Sylfaen"/>
              <a:ea typeface="Calibri"/>
              <a:cs typeface="Times New Roman"/>
            </a:endParaRPr>
          </a:p>
        </p:txBody>
      </p:sp>
      <p:sp>
        <p:nvSpPr>
          <p:cNvPr id="37" name="TextBox 10"/>
          <p:cNvSpPr txBox="1"/>
          <p:nvPr/>
        </p:nvSpPr>
        <p:spPr>
          <a:xfrm>
            <a:off x="279780" y="1558471"/>
            <a:ext cx="8727740" cy="820738"/>
          </a:xfrm>
          <a:prstGeom prst="rect">
            <a:avLst/>
          </a:prstGeom>
          <a:noFill/>
        </p:spPr>
        <p:txBody>
          <a:bodyPr wrap="square" rtlCol="0">
            <a:spAutoFit/>
          </a:bodyPr>
          <a:lstStyle/>
          <a:p>
            <a:pPr>
              <a:spcBef>
                <a:spcPts val="400"/>
              </a:spcBef>
              <a:buClr>
                <a:srgbClr val="08A18D"/>
              </a:buClr>
            </a:pPr>
            <a:r>
              <a:rPr lang="en-US" sz="2200" b="1" dirty="0" smtClean="0">
                <a:latin typeface="Sylfaen" pitchFamily="18" charset="0"/>
              </a:rPr>
              <a:t>Recommendation</a:t>
            </a:r>
            <a:r>
              <a:rPr lang="ka-GE" sz="2200" b="1" dirty="0" smtClean="0">
                <a:latin typeface="Sylfaen" pitchFamily="18" charset="0"/>
              </a:rPr>
              <a:t> 3</a:t>
            </a:r>
            <a:endParaRPr lang="ka-GE" sz="2200" b="1" dirty="0" smtClean="0">
              <a:latin typeface="Sylfaen" pitchFamily="18" charset="0"/>
            </a:endParaRPr>
          </a:p>
          <a:p>
            <a:pPr>
              <a:spcBef>
                <a:spcPts val="400"/>
              </a:spcBef>
              <a:buClr>
                <a:srgbClr val="08A18D"/>
              </a:buClr>
            </a:pPr>
            <a:r>
              <a:rPr lang="en-US" sz="2200" dirty="0" smtClean="0">
                <a:latin typeface="Sylfaen" pitchFamily="18" charset="0"/>
              </a:rPr>
              <a:t>Systematization of pharmacy classification</a:t>
            </a:r>
            <a:r>
              <a:rPr lang="ka-GE" sz="2200" dirty="0" smtClean="0">
                <a:latin typeface="Sylfaen" pitchFamily="18" charset="0"/>
              </a:rPr>
              <a:t> </a:t>
            </a:r>
            <a:endParaRPr lang="ka-GE" sz="2200" dirty="0">
              <a:latin typeface="Sylfaen" pitchFamily="18" charset="0"/>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403741" y="2554077"/>
            <a:ext cx="8441140" cy="2349361"/>
          </a:xfrm>
          <a:prstGeom prst="rect">
            <a:avLst/>
          </a:prstGeom>
          <a:noFill/>
        </p:spPr>
        <p:txBody>
          <a:bodyPr wrap="square" rtlCol="0">
            <a:spAutoFit/>
          </a:bodyPr>
          <a:lstStyle/>
          <a:p>
            <a:pPr>
              <a:spcBef>
                <a:spcPts val="400"/>
              </a:spcBef>
              <a:buClr>
                <a:srgbClr val="08A18D"/>
              </a:buClr>
            </a:pPr>
            <a:r>
              <a:rPr lang="en-US" b="1" dirty="0" smtClean="0">
                <a:latin typeface="Sylfaen" pitchFamily="18" charset="0"/>
              </a:rPr>
              <a:t>Legal side</a:t>
            </a:r>
            <a:r>
              <a:rPr lang="ka-GE" b="1" dirty="0" smtClean="0">
                <a:latin typeface="Sylfaen" pitchFamily="18" charset="0"/>
              </a:rPr>
              <a:t>:</a:t>
            </a:r>
            <a:endParaRPr lang="ka-GE" b="1" dirty="0" smtClean="0">
              <a:latin typeface="Sylfaen" pitchFamily="18" charset="0"/>
            </a:endParaRPr>
          </a:p>
          <a:p>
            <a:r>
              <a:rPr lang="en-US" dirty="0">
                <a:latin typeface="Sylfaen" pitchFamily="18" charset="0"/>
              </a:rPr>
              <a:t>The law regulated this issue. The topics which were left unregulated may be specified by the notification procedure</a:t>
            </a:r>
          </a:p>
          <a:p>
            <a:pPr marL="342900" indent="-342900">
              <a:spcBef>
                <a:spcPts val="400"/>
              </a:spcBef>
              <a:buClr>
                <a:srgbClr val="08A18D"/>
              </a:buClr>
              <a:buFont typeface="Arial" pitchFamily="34" charset="0"/>
              <a:buChar char="•"/>
            </a:pPr>
            <a:r>
              <a:rPr lang="en-US" sz="1600" dirty="0" smtClean="0">
                <a:latin typeface="Sylfaen" pitchFamily="18" charset="0"/>
              </a:rPr>
              <a:t>Decree </a:t>
            </a:r>
            <a:r>
              <a:rPr lang="en-US" sz="1600" dirty="0">
                <a:latin typeface="Sylfaen" pitchFamily="18" charset="0"/>
              </a:rPr>
              <a:t>#338/n of the Minister of Labor, Health and Social Affairs of Georgia on Approval of the Form and Procedure for Sending Notification of Commencement and Completion of Wholesale and Retail by the Seller of Pharmaceuticals to the </a:t>
            </a:r>
            <a:r>
              <a:rPr lang="ka-GE" sz="1600" dirty="0">
                <a:latin typeface="Sylfaen" pitchFamily="18" charset="0"/>
              </a:rPr>
              <a:t>State Regulation Agency for Medical Activities</a:t>
            </a:r>
            <a:r>
              <a:rPr lang="en-US" sz="1600" dirty="0">
                <a:latin typeface="Sylfaen" pitchFamily="18" charset="0"/>
              </a:rPr>
              <a:t> as of October 20, 2009</a:t>
            </a:r>
          </a:p>
          <a:p>
            <a:pPr marL="342900" indent="-342900">
              <a:spcBef>
                <a:spcPts val="400"/>
              </a:spcBef>
              <a:buClr>
                <a:srgbClr val="08A18D"/>
              </a:buClr>
              <a:buFont typeface="Arial" pitchFamily="34" charset="0"/>
              <a:buChar char="•"/>
            </a:pPr>
            <a:endParaRPr lang="ka-GE" sz="1600" dirty="0"/>
          </a:p>
        </p:txBody>
      </p:sp>
    </p:spTree>
    <p:extLst>
      <p:ext uri="{BB962C8B-B14F-4D97-AF65-F5344CB8AC3E}">
        <p14:creationId xmlns:p14="http://schemas.microsoft.com/office/powerpoint/2010/main" val="153641768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113877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4800" b="1" dirty="0">
                <a:solidFill>
                  <a:srgbClr val="08A18D"/>
                </a:solidFill>
                <a:latin typeface="Sylfaen"/>
                <a:ea typeface="Calibri"/>
                <a:cs typeface="Sylfaen"/>
              </a:rPr>
              <a:t>Pharmacy Module</a:t>
            </a:r>
            <a:endParaRPr lang="ka-GE" sz="4800" b="1" dirty="0">
              <a:solidFill>
                <a:srgbClr val="08A18D"/>
              </a:solidFill>
              <a:latin typeface="Sylfaen"/>
              <a:ea typeface="Calibri"/>
              <a:cs typeface="Times New Roman"/>
            </a:endParaRPr>
          </a:p>
          <a:p>
            <a:r>
              <a:rPr lang="en-US" b="1" dirty="0">
                <a:solidFill>
                  <a:srgbClr val="08A18D"/>
                </a:solidFill>
                <a:latin typeface="Sylfaen"/>
                <a:ea typeface="Calibri"/>
                <a:cs typeface="Times New Roman"/>
              </a:rPr>
              <a:t>Pharmacy Registration </a:t>
            </a:r>
            <a:endParaRPr lang="ka-GE" b="1" dirty="0">
              <a:solidFill>
                <a:srgbClr val="08A18D"/>
              </a:solidFill>
              <a:latin typeface="Sylfaen"/>
              <a:ea typeface="Calibri"/>
              <a:cs typeface="Times New Roman"/>
            </a:endParaRPr>
          </a:p>
        </p:txBody>
      </p:sp>
      <p:sp>
        <p:nvSpPr>
          <p:cNvPr id="37" name="TextBox 10"/>
          <p:cNvSpPr txBox="1"/>
          <p:nvPr/>
        </p:nvSpPr>
        <p:spPr>
          <a:xfrm>
            <a:off x="279779" y="1763187"/>
            <a:ext cx="8441140" cy="820738"/>
          </a:xfrm>
          <a:prstGeom prst="rect">
            <a:avLst/>
          </a:prstGeom>
          <a:noFill/>
        </p:spPr>
        <p:txBody>
          <a:bodyPr wrap="square" rtlCol="0">
            <a:spAutoFit/>
          </a:bodyPr>
          <a:lstStyle/>
          <a:p>
            <a:pPr>
              <a:spcBef>
                <a:spcPts val="400"/>
              </a:spcBef>
              <a:buClr>
                <a:srgbClr val="08A18D"/>
              </a:buClr>
            </a:pPr>
            <a:r>
              <a:rPr lang="en-US" sz="2200" b="1" dirty="0" smtClean="0">
                <a:latin typeface="Sylfaen" pitchFamily="18" charset="0"/>
              </a:rPr>
              <a:t>Recommendation</a:t>
            </a:r>
            <a:r>
              <a:rPr lang="ka-GE" sz="2200" b="1" dirty="0" smtClean="0">
                <a:latin typeface="Sylfaen" pitchFamily="18" charset="0"/>
              </a:rPr>
              <a:t> 4</a:t>
            </a:r>
            <a:endParaRPr lang="ka-GE" sz="2200" b="1" dirty="0" smtClean="0">
              <a:latin typeface="Sylfaen" pitchFamily="18" charset="0"/>
            </a:endParaRPr>
          </a:p>
          <a:p>
            <a:pPr>
              <a:spcBef>
                <a:spcPts val="400"/>
              </a:spcBef>
              <a:buClr>
                <a:srgbClr val="08A18D"/>
              </a:buClr>
            </a:pPr>
            <a:r>
              <a:rPr lang="en-US" sz="2200" dirty="0" smtClean="0">
                <a:latin typeface="Sylfaen" pitchFamily="18" charset="0"/>
              </a:rPr>
              <a:t>Identification of functioning and non-functioning pharmacies</a:t>
            </a:r>
            <a:endParaRPr lang="ka-GE" sz="2200" dirty="0">
              <a:latin typeface="Sylfaen" pitchFamily="18" charset="0"/>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Tree>
    <p:extLst>
      <p:ext uri="{BB962C8B-B14F-4D97-AF65-F5344CB8AC3E}">
        <p14:creationId xmlns:p14="http://schemas.microsoft.com/office/powerpoint/2010/main" val="372167836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8" name="TextBox 10"/>
          <p:cNvSpPr txBox="1"/>
          <p:nvPr/>
        </p:nvSpPr>
        <p:spPr>
          <a:xfrm>
            <a:off x="279778" y="97635"/>
            <a:ext cx="8727741" cy="6001643"/>
          </a:xfrm>
          <a:prstGeom prst="rect">
            <a:avLst/>
          </a:prstGeom>
          <a:noFill/>
        </p:spPr>
        <p:txBody>
          <a:bodyPr wrap="square" rtlCol="0">
            <a:spAutoFit/>
          </a:bodyPr>
          <a:lstStyle/>
          <a:p>
            <a:pPr>
              <a:spcBef>
                <a:spcPts val="0"/>
              </a:spcBef>
              <a:buClr>
                <a:srgbClr val="08A18D"/>
              </a:buClr>
            </a:pPr>
            <a:r>
              <a:rPr lang="en-US" sz="1600" b="1" dirty="0" smtClean="0">
                <a:latin typeface="Sylfaen" pitchFamily="18" charset="0"/>
              </a:rPr>
              <a:t>Problem solving options:</a:t>
            </a:r>
            <a:endParaRPr lang="ka-GE" sz="1600" b="1" dirty="0" smtClean="0">
              <a:latin typeface="Sylfaen" pitchFamily="18" charset="0"/>
            </a:endParaRPr>
          </a:p>
          <a:p>
            <a:r>
              <a:rPr lang="en-US" sz="1600" dirty="0" smtClean="0">
                <a:latin typeface="Sylfaen" pitchFamily="18" charset="0"/>
              </a:rPr>
              <a:t>1. Make </a:t>
            </a:r>
            <a:r>
              <a:rPr lang="en-US" sz="1600" dirty="0">
                <a:latin typeface="Sylfaen" pitchFamily="18" charset="0"/>
              </a:rPr>
              <a:t>it mandatory for a</a:t>
            </a:r>
            <a:r>
              <a:rPr lang="ka-GE" sz="1600" dirty="0">
                <a:latin typeface="Sylfaen" pitchFamily="18" charset="0"/>
              </a:rPr>
              <a:t>ll pharmacies to go through </a:t>
            </a:r>
            <a:r>
              <a:rPr lang="en-US" sz="1600" dirty="0">
                <a:latin typeface="Sylfaen" pitchFamily="18" charset="0"/>
              </a:rPr>
              <a:t>the </a:t>
            </a:r>
            <a:r>
              <a:rPr lang="ka-GE" sz="1600" dirty="0">
                <a:latin typeface="Sylfaen" pitchFamily="18" charset="0"/>
              </a:rPr>
              <a:t>standard authorization procedure on a special website</a:t>
            </a:r>
            <a:r>
              <a:rPr lang="en-US" sz="1600" dirty="0">
                <a:latin typeface="Sylfaen" pitchFamily="18" charset="0"/>
              </a:rPr>
              <a:t> within the time limit</a:t>
            </a:r>
            <a:r>
              <a:rPr lang="ka-GE" sz="1600" dirty="0">
                <a:latin typeface="Sylfaen" pitchFamily="18" charset="0"/>
              </a:rPr>
              <a:t>.</a:t>
            </a:r>
            <a:endParaRPr lang="en-US" sz="1600" dirty="0">
              <a:latin typeface="Sylfaen" pitchFamily="18" charset="0"/>
            </a:endParaRPr>
          </a:p>
          <a:p>
            <a:r>
              <a:rPr lang="en-US" sz="1600" u="sng" dirty="0">
                <a:latin typeface="Sylfaen" pitchFamily="18" charset="0"/>
              </a:rPr>
              <a:t>Disadvantages of the method:</a:t>
            </a:r>
            <a:endParaRPr lang="en-US" sz="1600" dirty="0">
              <a:latin typeface="Sylfaen" pitchFamily="18" charset="0"/>
            </a:endParaRPr>
          </a:p>
          <a:p>
            <a:pPr marL="285750" lvl="0" indent="-285750">
              <a:buFont typeface="Arial" pitchFamily="34" charset="0"/>
              <a:buChar char="•"/>
            </a:pPr>
            <a:r>
              <a:rPr lang="ka-GE" sz="1600" dirty="0">
                <a:latin typeface="Sylfaen" pitchFamily="18" charset="0"/>
              </a:rPr>
              <a:t>The authorization does not </a:t>
            </a:r>
            <a:r>
              <a:rPr lang="en-US" sz="1600" dirty="0">
                <a:latin typeface="Sylfaen" pitchFamily="18" charset="0"/>
              </a:rPr>
              <a:t>guarantee actual functioning of the pharmacy.</a:t>
            </a:r>
          </a:p>
          <a:p>
            <a:pPr marL="285750" lvl="0" indent="-285750">
              <a:buFont typeface="Arial" pitchFamily="34" charset="0"/>
              <a:buChar char="•"/>
            </a:pPr>
            <a:r>
              <a:rPr lang="en-US" sz="1600" dirty="0">
                <a:latin typeface="Sylfaen" pitchFamily="18" charset="0"/>
              </a:rPr>
              <a:t>The </a:t>
            </a:r>
            <a:r>
              <a:rPr lang="en-US" sz="1600" dirty="0" smtClean="0">
                <a:latin typeface="Sylfaen" pitchFamily="18" charset="0"/>
              </a:rPr>
              <a:t>procedure </a:t>
            </a:r>
            <a:r>
              <a:rPr lang="en-US" sz="1600" dirty="0">
                <a:latin typeface="Sylfaen" pitchFamily="18" charset="0"/>
              </a:rPr>
              <a:t>will be </a:t>
            </a:r>
            <a:r>
              <a:rPr lang="en-US" sz="1600" dirty="0" smtClean="0">
                <a:latin typeface="Sylfaen" pitchFamily="18" charset="0"/>
              </a:rPr>
              <a:t>mainly </a:t>
            </a:r>
            <a:r>
              <a:rPr lang="en-US" sz="1600" dirty="0">
                <a:latin typeface="Sylfaen" pitchFamily="18" charset="0"/>
              </a:rPr>
              <a:t>voluntary </a:t>
            </a:r>
            <a:endParaRPr lang="en-US" sz="1600" dirty="0" smtClean="0">
              <a:latin typeface="Sylfaen" pitchFamily="18" charset="0"/>
            </a:endParaRPr>
          </a:p>
          <a:p>
            <a:pPr lvl="0"/>
            <a:r>
              <a:rPr lang="ka-GE" sz="1600" dirty="0">
                <a:latin typeface="Sylfaen" pitchFamily="18" charset="0"/>
              </a:rPr>
              <a:t> </a:t>
            </a:r>
            <a:r>
              <a:rPr lang="ka-GE" sz="1600" u="sng" dirty="0" smtClean="0">
                <a:latin typeface="Sylfaen" pitchFamily="18" charset="0"/>
              </a:rPr>
              <a:t>Advantages </a:t>
            </a:r>
            <a:r>
              <a:rPr lang="ka-GE" sz="1600" u="sng" dirty="0">
                <a:latin typeface="Sylfaen" pitchFamily="18" charset="0"/>
              </a:rPr>
              <a:t>of the method:</a:t>
            </a:r>
            <a:endParaRPr lang="en-US" sz="1600" dirty="0">
              <a:latin typeface="Sylfaen" pitchFamily="18" charset="0"/>
            </a:endParaRPr>
          </a:p>
          <a:p>
            <a:pPr marL="285750" lvl="0" indent="-285750">
              <a:buFont typeface="Arial" pitchFamily="34" charset="0"/>
              <a:buChar char="•"/>
            </a:pPr>
            <a:r>
              <a:rPr lang="en-US" sz="1600" dirty="0">
                <a:latin typeface="Sylfaen" pitchFamily="18" charset="0"/>
              </a:rPr>
              <a:t>It is cost-effective </a:t>
            </a:r>
          </a:p>
          <a:p>
            <a:pPr marL="285750" lvl="0" indent="-285750">
              <a:buFont typeface="Arial" pitchFamily="34" charset="0"/>
              <a:buChar char="•"/>
            </a:pPr>
            <a:r>
              <a:rPr lang="ka-GE" sz="1600" dirty="0">
                <a:latin typeface="Sylfaen" pitchFamily="18" charset="0"/>
              </a:rPr>
              <a:t>It is doable </a:t>
            </a:r>
            <a:r>
              <a:rPr lang="en-US" sz="1600" dirty="0">
                <a:latin typeface="Sylfaen" pitchFamily="18" charset="0"/>
              </a:rPr>
              <a:t>with </a:t>
            </a:r>
            <a:r>
              <a:rPr lang="ka-GE" sz="1600" dirty="0">
                <a:latin typeface="Sylfaen" pitchFamily="18" charset="0"/>
              </a:rPr>
              <a:t>limited time</a:t>
            </a:r>
            <a:endParaRPr lang="en-US" sz="1600" dirty="0">
              <a:latin typeface="Sylfaen" pitchFamily="18" charset="0"/>
            </a:endParaRPr>
          </a:p>
          <a:p>
            <a:r>
              <a:rPr lang="en-US" sz="1600" dirty="0" smtClean="0">
                <a:latin typeface="Sylfaen" pitchFamily="18" charset="0"/>
              </a:rPr>
              <a:t>2. O</a:t>
            </a:r>
            <a:r>
              <a:rPr lang="ka-GE" sz="1600" dirty="0" smtClean="0">
                <a:latin typeface="Sylfaen" pitchFamily="18" charset="0"/>
              </a:rPr>
              <a:t>n-site inspection</a:t>
            </a:r>
            <a:r>
              <a:rPr lang="en-US" sz="1600" dirty="0" smtClean="0">
                <a:latin typeface="Sylfaen" pitchFamily="18" charset="0"/>
              </a:rPr>
              <a:t>s</a:t>
            </a:r>
            <a:r>
              <a:rPr lang="ka-GE" sz="1600" dirty="0" smtClean="0">
                <a:latin typeface="Sylfaen" pitchFamily="18" charset="0"/>
              </a:rPr>
              <a:t> </a:t>
            </a:r>
            <a:r>
              <a:rPr lang="ka-GE" sz="1600" dirty="0">
                <a:latin typeface="Sylfaen" pitchFamily="18" charset="0"/>
              </a:rPr>
              <a:t>of </a:t>
            </a:r>
            <a:r>
              <a:rPr lang="ka-GE" sz="1600" dirty="0" smtClean="0">
                <a:latin typeface="Sylfaen" pitchFamily="18" charset="0"/>
              </a:rPr>
              <a:t>pharamcies</a:t>
            </a:r>
            <a:r>
              <a:rPr lang="en-US" sz="1600" dirty="0" smtClean="0">
                <a:latin typeface="Sylfaen" pitchFamily="18" charset="0"/>
              </a:rPr>
              <a:t> </a:t>
            </a:r>
            <a:endParaRPr lang="en-US" sz="1600" dirty="0">
              <a:latin typeface="Sylfaen" pitchFamily="18" charset="0"/>
            </a:endParaRPr>
          </a:p>
          <a:p>
            <a:r>
              <a:rPr lang="ka-GE" sz="1600" u="sng" dirty="0">
                <a:latin typeface="Sylfaen" pitchFamily="18" charset="0"/>
              </a:rPr>
              <a:t>Disadvantages </a:t>
            </a:r>
            <a:r>
              <a:rPr lang="en-US" sz="1600" u="sng" dirty="0">
                <a:latin typeface="Sylfaen" pitchFamily="18" charset="0"/>
              </a:rPr>
              <a:t>of the method:</a:t>
            </a:r>
            <a:endParaRPr lang="en-US" sz="1600" dirty="0">
              <a:latin typeface="Sylfaen" pitchFamily="18" charset="0"/>
            </a:endParaRPr>
          </a:p>
          <a:p>
            <a:pPr marL="285750" lvl="0" indent="-285750">
              <a:buFont typeface="Arial" pitchFamily="34" charset="0"/>
              <a:buChar char="•"/>
            </a:pPr>
            <a:r>
              <a:rPr lang="en-US" sz="1600" dirty="0">
                <a:latin typeface="Sylfaen" pitchFamily="18" charset="0"/>
              </a:rPr>
              <a:t>It is not cost-effective (it requires many expenses)</a:t>
            </a:r>
          </a:p>
          <a:p>
            <a:pPr marL="285750" lvl="0" indent="-285750">
              <a:buFont typeface="Arial" pitchFamily="34" charset="0"/>
              <a:buChar char="•"/>
            </a:pPr>
            <a:r>
              <a:rPr lang="en-US" sz="1600" dirty="0">
                <a:latin typeface="Sylfaen" pitchFamily="18" charset="0"/>
              </a:rPr>
              <a:t>It a prolonged process</a:t>
            </a:r>
          </a:p>
          <a:p>
            <a:r>
              <a:rPr lang="ka-GE" sz="1600" u="sng" dirty="0">
                <a:latin typeface="Sylfaen" pitchFamily="18" charset="0"/>
              </a:rPr>
              <a:t>Advantages of the method:</a:t>
            </a:r>
            <a:endParaRPr lang="en-US" sz="1600" dirty="0">
              <a:latin typeface="Sylfaen" pitchFamily="18" charset="0"/>
            </a:endParaRPr>
          </a:p>
          <a:p>
            <a:pPr marL="285750" lvl="0" indent="-285750">
              <a:buFont typeface="Arial" pitchFamily="34" charset="0"/>
              <a:buChar char="•"/>
            </a:pPr>
            <a:r>
              <a:rPr lang="en-US" sz="1600" dirty="0">
                <a:latin typeface="Sylfaen" pitchFamily="18" charset="0"/>
              </a:rPr>
              <a:t>It ensures maximum accuracy</a:t>
            </a:r>
          </a:p>
          <a:p>
            <a:r>
              <a:rPr lang="en-US" sz="1600" dirty="0" smtClean="0">
                <a:latin typeface="Sylfaen" pitchFamily="18" charset="0"/>
              </a:rPr>
              <a:t>3. </a:t>
            </a:r>
            <a:r>
              <a:rPr lang="ka-GE" sz="1600" dirty="0" smtClean="0">
                <a:latin typeface="Sylfaen" pitchFamily="18" charset="0"/>
              </a:rPr>
              <a:t>Compare </a:t>
            </a:r>
            <a:r>
              <a:rPr lang="en-US" sz="1600" dirty="0">
                <a:latin typeface="Sylfaen" pitchFamily="18" charset="0"/>
              </a:rPr>
              <a:t>the information </a:t>
            </a:r>
            <a:r>
              <a:rPr lang="ka-GE" sz="1600" dirty="0">
                <a:latin typeface="Sylfaen" pitchFamily="18" charset="0"/>
              </a:rPr>
              <a:t>with the </a:t>
            </a:r>
            <a:r>
              <a:rPr lang="en-US" sz="1600" dirty="0">
                <a:latin typeface="Sylfaen" pitchFamily="18" charset="0"/>
              </a:rPr>
              <a:t>data </a:t>
            </a:r>
            <a:r>
              <a:rPr lang="ka-GE" sz="1600" dirty="0">
                <a:latin typeface="Sylfaen" pitchFamily="18" charset="0"/>
              </a:rPr>
              <a:t>of the tax authorities. </a:t>
            </a:r>
            <a:r>
              <a:rPr lang="ka-GE" sz="1600" dirty="0" smtClean="0">
                <a:latin typeface="Sylfaen" pitchFamily="18" charset="0"/>
              </a:rPr>
              <a:t> </a:t>
            </a:r>
            <a:endParaRPr lang="en-US" sz="1600" dirty="0">
              <a:latin typeface="Sylfaen" pitchFamily="18" charset="0"/>
            </a:endParaRPr>
          </a:p>
          <a:p>
            <a:r>
              <a:rPr lang="ka-GE" sz="1600" u="sng" dirty="0">
                <a:latin typeface="Sylfaen" pitchFamily="18" charset="0"/>
              </a:rPr>
              <a:t>Disadvantages of the method:</a:t>
            </a:r>
            <a:endParaRPr lang="en-US" sz="1600" dirty="0">
              <a:latin typeface="Sylfaen" pitchFamily="18" charset="0"/>
            </a:endParaRPr>
          </a:p>
          <a:p>
            <a:pPr marL="285750" lvl="0" indent="-285750">
              <a:buFont typeface="Arial" pitchFamily="34" charset="0"/>
              <a:buChar char="•"/>
            </a:pPr>
            <a:r>
              <a:rPr lang="en-US" sz="1600" dirty="0">
                <a:latin typeface="Sylfaen" pitchFamily="18" charset="0"/>
              </a:rPr>
              <a:t>It requires additional regulations for determining access levels to </a:t>
            </a:r>
            <a:r>
              <a:rPr lang="en-US" sz="1600" dirty="0" smtClean="0">
                <a:latin typeface="Sylfaen" pitchFamily="18" charset="0"/>
              </a:rPr>
              <a:t>confidential information</a:t>
            </a:r>
            <a:endParaRPr lang="en-US" sz="1600" dirty="0">
              <a:latin typeface="Sylfaen" pitchFamily="18" charset="0"/>
            </a:endParaRPr>
          </a:p>
          <a:p>
            <a:pPr marL="285750" lvl="0" indent="-285750">
              <a:buFont typeface="Arial" pitchFamily="34" charset="0"/>
              <a:buChar char="•"/>
            </a:pPr>
            <a:r>
              <a:rPr lang="ka-GE" sz="1600" dirty="0">
                <a:latin typeface="Sylfaen" pitchFamily="18" charset="0"/>
              </a:rPr>
              <a:t>Zero balance in the financial declaration does not definitely mean that the pharmacy is not </a:t>
            </a:r>
            <a:r>
              <a:rPr lang="ka-GE" sz="1600" dirty="0" smtClean="0">
                <a:latin typeface="Sylfaen" pitchFamily="18" charset="0"/>
              </a:rPr>
              <a:t>functioning  </a:t>
            </a:r>
            <a:endParaRPr lang="en-US" sz="1600" dirty="0">
              <a:latin typeface="Sylfaen" pitchFamily="18" charset="0"/>
            </a:endParaRPr>
          </a:p>
          <a:p>
            <a:r>
              <a:rPr lang="en-US" sz="1600" u="sng" dirty="0">
                <a:latin typeface="Sylfaen" pitchFamily="18" charset="0"/>
              </a:rPr>
              <a:t>Advantages of the method</a:t>
            </a:r>
            <a:r>
              <a:rPr lang="en-US" sz="1600" dirty="0">
                <a:latin typeface="Sylfaen" pitchFamily="18" charset="0"/>
              </a:rPr>
              <a:t>:</a:t>
            </a:r>
          </a:p>
          <a:p>
            <a:pPr marL="285750" lvl="0" indent="-285750">
              <a:buFont typeface="Arial" pitchFamily="34" charset="0"/>
              <a:buChar char="•"/>
            </a:pPr>
            <a:r>
              <a:rPr lang="en-US" sz="1600" dirty="0">
                <a:latin typeface="Sylfaen" pitchFamily="18" charset="0"/>
              </a:rPr>
              <a:t>It is cost-effective </a:t>
            </a:r>
          </a:p>
          <a:p>
            <a:pPr marL="285750" lvl="0" indent="-285750">
              <a:buFont typeface="Arial" pitchFamily="34" charset="0"/>
              <a:buChar char="•"/>
            </a:pPr>
            <a:r>
              <a:rPr lang="ka-GE" sz="1600" dirty="0">
                <a:latin typeface="Sylfaen" pitchFamily="18" charset="0"/>
              </a:rPr>
              <a:t>It is doable </a:t>
            </a:r>
            <a:r>
              <a:rPr lang="en-US" sz="1600" dirty="0">
                <a:latin typeface="Sylfaen" pitchFamily="18" charset="0"/>
              </a:rPr>
              <a:t>with </a:t>
            </a:r>
            <a:r>
              <a:rPr lang="ka-GE" sz="1600" dirty="0">
                <a:latin typeface="Sylfaen" pitchFamily="18" charset="0"/>
              </a:rPr>
              <a:t>limited time</a:t>
            </a:r>
            <a:endParaRPr lang="en-US" sz="1600" dirty="0">
              <a:latin typeface="Sylfaen" pitchFamily="18" charset="0"/>
            </a:endParaRPr>
          </a:p>
          <a:p>
            <a:pPr marL="285750" lvl="0" indent="-285750">
              <a:buFont typeface="Arial" pitchFamily="34" charset="0"/>
              <a:buChar char="•"/>
            </a:pPr>
            <a:r>
              <a:rPr lang="en-US" sz="1600" dirty="0">
                <a:latin typeface="Sylfaen" pitchFamily="18" charset="0"/>
              </a:rPr>
              <a:t>It ensures </a:t>
            </a:r>
            <a:r>
              <a:rPr lang="en-US" sz="1600" dirty="0" smtClean="0">
                <a:latin typeface="Sylfaen" pitchFamily="18" charset="0"/>
              </a:rPr>
              <a:t>near maximum </a:t>
            </a:r>
            <a:r>
              <a:rPr lang="en-US" sz="1600" dirty="0">
                <a:latin typeface="Sylfaen" pitchFamily="18" charset="0"/>
              </a:rPr>
              <a:t>accuracy</a:t>
            </a:r>
          </a:p>
        </p:txBody>
      </p:sp>
    </p:spTree>
    <p:extLst>
      <p:ext uri="{BB962C8B-B14F-4D97-AF65-F5344CB8AC3E}">
        <p14:creationId xmlns:p14="http://schemas.microsoft.com/office/powerpoint/2010/main" val="35716782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4"/>
          <p:cNvSpPr txBox="1"/>
          <p:nvPr/>
        </p:nvSpPr>
        <p:spPr>
          <a:xfrm>
            <a:off x="279779" y="279779"/>
            <a:ext cx="8441140" cy="1138773"/>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4800" b="1" dirty="0">
                <a:solidFill>
                  <a:srgbClr val="08A18D"/>
                </a:solidFill>
                <a:latin typeface="Sylfaen"/>
                <a:ea typeface="Calibri"/>
                <a:cs typeface="Sylfaen"/>
              </a:rPr>
              <a:t>Pharmacy Module</a:t>
            </a:r>
            <a:endParaRPr lang="ka-GE" sz="4800" b="1" dirty="0">
              <a:solidFill>
                <a:srgbClr val="08A18D"/>
              </a:solidFill>
              <a:latin typeface="Sylfaen"/>
              <a:ea typeface="Calibri"/>
              <a:cs typeface="Times New Roman"/>
            </a:endParaRPr>
          </a:p>
          <a:p>
            <a:r>
              <a:rPr lang="en-US" b="1" dirty="0">
                <a:solidFill>
                  <a:srgbClr val="08A18D"/>
                </a:solidFill>
                <a:latin typeface="Sylfaen"/>
                <a:ea typeface="Calibri"/>
                <a:cs typeface="Times New Roman"/>
              </a:rPr>
              <a:t>Pharmacy Registration </a:t>
            </a:r>
            <a:endParaRPr lang="ka-GE" b="1" dirty="0">
              <a:solidFill>
                <a:srgbClr val="08A18D"/>
              </a:solidFill>
              <a:latin typeface="Sylfaen"/>
              <a:ea typeface="Calibri"/>
              <a:cs typeface="Times New Roman"/>
            </a:endParaRPr>
          </a:p>
        </p:txBody>
      </p:sp>
      <p:sp>
        <p:nvSpPr>
          <p:cNvPr id="37" name="TextBox 10"/>
          <p:cNvSpPr txBox="1"/>
          <p:nvPr/>
        </p:nvSpPr>
        <p:spPr>
          <a:xfrm>
            <a:off x="376445" y="1449289"/>
            <a:ext cx="8441140" cy="820738"/>
          </a:xfrm>
          <a:prstGeom prst="rect">
            <a:avLst/>
          </a:prstGeom>
          <a:noFill/>
        </p:spPr>
        <p:txBody>
          <a:bodyPr wrap="square" rtlCol="0">
            <a:spAutoFit/>
          </a:bodyPr>
          <a:lstStyle/>
          <a:p>
            <a:pPr>
              <a:spcBef>
                <a:spcPts val="400"/>
              </a:spcBef>
              <a:buClr>
                <a:srgbClr val="08A18D"/>
              </a:buClr>
            </a:pPr>
            <a:r>
              <a:rPr lang="en-US" sz="2200" b="1" dirty="0" smtClean="0">
                <a:latin typeface="Sylfaen" pitchFamily="18" charset="0"/>
              </a:rPr>
              <a:t>Recommendation</a:t>
            </a:r>
            <a:r>
              <a:rPr lang="ka-GE" sz="2200" b="1" dirty="0" smtClean="0">
                <a:latin typeface="Sylfaen" pitchFamily="18" charset="0"/>
              </a:rPr>
              <a:t> 4</a:t>
            </a:r>
            <a:endParaRPr lang="ka-GE" sz="2200" b="1" dirty="0" smtClean="0">
              <a:latin typeface="Sylfaen" pitchFamily="18" charset="0"/>
            </a:endParaRPr>
          </a:p>
          <a:p>
            <a:pPr>
              <a:spcBef>
                <a:spcPts val="400"/>
              </a:spcBef>
              <a:buClr>
                <a:srgbClr val="08A18D"/>
              </a:buClr>
            </a:pPr>
            <a:r>
              <a:rPr lang="en-US" sz="2200" dirty="0">
                <a:latin typeface="Sylfaen" pitchFamily="18" charset="0"/>
              </a:rPr>
              <a:t>Identification of functioning and non-functioning pharmacies</a:t>
            </a:r>
            <a:endParaRPr lang="ka-GE" sz="2200" dirty="0">
              <a:latin typeface="Sylfaen" pitchFamily="18" charset="0"/>
            </a:endParaRPr>
          </a:p>
        </p:txBody>
      </p:sp>
      <p:pic>
        <p:nvPicPr>
          <p:cNvPr id="7" name="სურათი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8" t="29193" r="13473" b="30208"/>
          <a:stretch/>
        </p:blipFill>
        <p:spPr>
          <a:xfrm>
            <a:off x="7845853" y="6301136"/>
            <a:ext cx="1161667" cy="459893"/>
          </a:xfrm>
          <a:prstGeom prst="rect">
            <a:avLst/>
          </a:prstGeom>
        </p:spPr>
      </p:pic>
      <p:sp>
        <p:nvSpPr>
          <p:cNvPr id="5" name="TextBox 10"/>
          <p:cNvSpPr txBox="1"/>
          <p:nvPr/>
        </p:nvSpPr>
        <p:spPr>
          <a:xfrm>
            <a:off x="403741" y="2867981"/>
            <a:ext cx="8441140" cy="2277547"/>
          </a:xfrm>
          <a:prstGeom prst="rect">
            <a:avLst/>
          </a:prstGeom>
          <a:noFill/>
        </p:spPr>
        <p:txBody>
          <a:bodyPr wrap="square" rtlCol="0">
            <a:spAutoFit/>
          </a:bodyPr>
          <a:lstStyle/>
          <a:p>
            <a:pPr>
              <a:spcBef>
                <a:spcPts val="400"/>
              </a:spcBef>
              <a:buClr>
                <a:srgbClr val="08A18D"/>
              </a:buClr>
            </a:pPr>
            <a:r>
              <a:rPr lang="en-US" b="1" dirty="0" smtClean="0">
                <a:latin typeface="Sylfaen" pitchFamily="18" charset="0"/>
              </a:rPr>
              <a:t>Legal side</a:t>
            </a:r>
            <a:r>
              <a:rPr lang="ka-GE" b="1" dirty="0" smtClean="0">
                <a:latin typeface="Sylfaen" pitchFamily="18" charset="0"/>
              </a:rPr>
              <a:t>:</a:t>
            </a:r>
            <a:endParaRPr lang="ka-GE" b="1" dirty="0" smtClean="0">
              <a:latin typeface="Sylfaen" pitchFamily="18" charset="0"/>
            </a:endParaRPr>
          </a:p>
          <a:p>
            <a:pPr marL="342900" indent="-342900">
              <a:spcBef>
                <a:spcPts val="400"/>
              </a:spcBef>
              <a:buClr>
                <a:srgbClr val="08A18D"/>
              </a:buClr>
              <a:buFont typeface="Arial" pitchFamily="34" charset="0"/>
              <a:buChar char="•"/>
            </a:pPr>
            <a:r>
              <a:rPr lang="ka-GE" sz="1600" dirty="0" smtClean="0">
                <a:latin typeface="Sylfaen" pitchFamily="18" charset="0"/>
              </a:rPr>
              <a:t>Resolution </a:t>
            </a:r>
            <a:r>
              <a:rPr lang="ka-GE" sz="1600" dirty="0">
                <a:latin typeface="Sylfaen" pitchFamily="18" charset="0"/>
              </a:rPr>
              <a:t>#385 of the Government of Georgia on Approval of </a:t>
            </a:r>
            <a:r>
              <a:rPr lang="en-US" sz="1600" dirty="0">
                <a:latin typeface="Sylfaen" pitchFamily="18" charset="0"/>
              </a:rPr>
              <a:t>Regulations on Terms and </a:t>
            </a:r>
            <a:r>
              <a:rPr lang="ka-GE" sz="1600" dirty="0">
                <a:latin typeface="Sylfaen" pitchFamily="18" charset="0"/>
              </a:rPr>
              <a:t>Conditions for Issuing Medical Activity </a:t>
            </a:r>
            <a:r>
              <a:rPr lang="en-US" sz="1600" dirty="0">
                <a:latin typeface="Sylfaen" pitchFamily="18" charset="0"/>
              </a:rPr>
              <a:t>Licenses and Hospital Permits as of December 17, </a:t>
            </a:r>
            <a:r>
              <a:rPr lang="en-US" sz="1600" dirty="0" smtClean="0">
                <a:latin typeface="Sylfaen" pitchFamily="18" charset="0"/>
              </a:rPr>
              <a:t>2010</a:t>
            </a:r>
          </a:p>
          <a:p>
            <a:pPr marL="342900" indent="-342900">
              <a:spcBef>
                <a:spcPts val="400"/>
              </a:spcBef>
              <a:buClr>
                <a:srgbClr val="08A18D"/>
              </a:buClr>
              <a:buFont typeface="Arial" pitchFamily="34" charset="0"/>
              <a:buChar char="•"/>
            </a:pPr>
            <a:r>
              <a:rPr lang="ka-GE" sz="1600" dirty="0" smtClean="0">
                <a:latin typeface="Sylfaen" pitchFamily="18" charset="0"/>
              </a:rPr>
              <a:t> </a:t>
            </a:r>
            <a:r>
              <a:rPr lang="en-US" sz="1600" dirty="0">
                <a:latin typeface="Sylfaen" pitchFamily="18" charset="0"/>
              </a:rPr>
              <a:t>This issue can be regulated as a result of consultations with the tax authority, through access to its databases. The issues such as what type of information we want to receive and in what format can be legally </a:t>
            </a:r>
            <a:r>
              <a:rPr lang="en-US" sz="1600" dirty="0" smtClean="0">
                <a:latin typeface="Sylfaen" pitchFamily="18" charset="0"/>
              </a:rPr>
              <a:t>regulated </a:t>
            </a:r>
            <a:endParaRPr lang="en-US" sz="1600" b="1" dirty="0">
              <a:latin typeface="Sylfaen" pitchFamily="18" charset="0"/>
            </a:endParaRPr>
          </a:p>
          <a:p>
            <a:pPr>
              <a:spcBef>
                <a:spcPts val="400"/>
              </a:spcBef>
              <a:buClr>
                <a:srgbClr val="08A18D"/>
              </a:buClr>
            </a:pPr>
            <a:endParaRPr lang="ka-GE" sz="1600" dirty="0" smtClean="0"/>
          </a:p>
        </p:txBody>
      </p:sp>
    </p:spTree>
    <p:extLst>
      <p:ext uri="{BB962C8B-B14F-4D97-AF65-F5344CB8AC3E}">
        <p14:creationId xmlns:p14="http://schemas.microsoft.com/office/powerpoint/2010/main" val="170983831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920404"/>
      </a:dk2>
      <a:lt2>
        <a:srgbClr val="4C7013"/>
      </a:lt2>
      <a:accent1>
        <a:srgbClr val="C40505"/>
      </a:accent1>
      <a:accent2>
        <a:srgbClr val="D03737"/>
      </a:accent2>
      <a:accent3>
        <a:srgbClr val="FFFFFF"/>
      </a:accent3>
      <a:accent4>
        <a:srgbClr val="000000"/>
      </a:accent4>
      <a:accent5>
        <a:srgbClr val="DEAAAA"/>
      </a:accent5>
      <a:accent6>
        <a:srgbClr val="BC3131"/>
      </a:accent6>
      <a:hlink>
        <a:srgbClr val="CB7B7B"/>
      </a:hlink>
      <a:folHlink>
        <a:srgbClr val="D2B1B0"/>
      </a:folHlink>
    </a:clrScheme>
    <a:fontScheme name="PresentationLoad">
      <a:majorFont>
        <a:latin typeface="Arial"/>
        <a:ea typeface=""/>
        <a:cs typeface=""/>
      </a:majorFont>
      <a:minorFont>
        <a:latin typeface="Arial"/>
        <a:ea typeface=""/>
        <a:cs typeface=""/>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sentationLoad 1">
        <a:dk1>
          <a:srgbClr val="000000"/>
        </a:dk1>
        <a:lt1>
          <a:srgbClr val="FFFFFF"/>
        </a:lt1>
        <a:dk2>
          <a:srgbClr val="920404"/>
        </a:dk2>
        <a:lt2>
          <a:srgbClr val="4C7013"/>
        </a:lt2>
        <a:accent1>
          <a:srgbClr val="C40505"/>
        </a:accent1>
        <a:accent2>
          <a:srgbClr val="D03737"/>
        </a:accent2>
        <a:accent3>
          <a:srgbClr val="FFFFFF"/>
        </a:accent3>
        <a:accent4>
          <a:srgbClr val="000000"/>
        </a:accent4>
        <a:accent5>
          <a:srgbClr val="DEAAAA"/>
        </a:accent5>
        <a:accent6>
          <a:srgbClr val="BC3131"/>
        </a:accent6>
        <a:hlink>
          <a:srgbClr val="CB7B7B"/>
        </a:hlink>
        <a:folHlink>
          <a:srgbClr val="D2B1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ოფისის თემა">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ოფისის თემა">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4406</TotalTime>
  <Words>3130</Words>
  <Application>Microsoft Office PowerPoint</Application>
  <PresentationFormat>On-screen Show (4:3)</PresentationFormat>
  <Paragraphs>241</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PresentationLoad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moris</dc:creator>
  <dc:description>PresentationLoad.com</dc:description>
  <cp:lastModifiedBy>Lali Buskivadze</cp:lastModifiedBy>
  <cp:revision>397</cp:revision>
  <dcterms:created xsi:type="dcterms:W3CDTF">2007-11-27T23:54:21Z</dcterms:created>
  <dcterms:modified xsi:type="dcterms:W3CDTF">2012-10-08T11:45:42Z</dcterms:modified>
</cp:coreProperties>
</file>